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sldIdLst>
    <p:sldId id="256" r:id="rId2"/>
    <p:sldId id="257" r:id="rId3"/>
    <p:sldId id="368" r:id="rId4"/>
    <p:sldId id="1008" r:id="rId5"/>
    <p:sldId id="1031" r:id="rId6"/>
    <p:sldId id="1030" r:id="rId7"/>
    <p:sldId id="1032" r:id="rId8"/>
    <p:sldId id="1033" r:id="rId9"/>
    <p:sldId id="1034" r:id="rId10"/>
    <p:sldId id="1035" r:id="rId11"/>
    <p:sldId id="1036" r:id="rId12"/>
    <p:sldId id="1041" r:id="rId13"/>
    <p:sldId id="1037" r:id="rId14"/>
    <p:sldId id="1038" r:id="rId15"/>
    <p:sldId id="1039" r:id="rId16"/>
    <p:sldId id="1040" r:id="rId17"/>
    <p:sldId id="1018" r:id="rId18"/>
    <p:sldId id="1043" r:id="rId19"/>
    <p:sldId id="503" r:id="rId20"/>
    <p:sldId id="893" r:id="rId21"/>
    <p:sldId id="504" r:id="rId22"/>
    <p:sldId id="951" r:id="rId23"/>
    <p:sldId id="1062" r:id="rId24"/>
    <p:sldId id="1063" r:id="rId25"/>
    <p:sldId id="1064" r:id="rId26"/>
    <p:sldId id="1065" r:id="rId27"/>
    <p:sldId id="1066" r:id="rId28"/>
    <p:sldId id="1042" r:id="rId29"/>
    <p:sldId id="791" r:id="rId30"/>
    <p:sldId id="792" r:id="rId31"/>
    <p:sldId id="798" r:id="rId32"/>
    <p:sldId id="952" r:id="rId33"/>
    <p:sldId id="797" r:id="rId34"/>
    <p:sldId id="953" r:id="rId35"/>
    <p:sldId id="894" r:id="rId36"/>
    <p:sldId id="691" r:id="rId37"/>
    <p:sldId id="692" r:id="rId38"/>
    <p:sldId id="801" r:id="rId39"/>
    <p:sldId id="895" r:id="rId40"/>
    <p:sldId id="896" r:id="rId41"/>
    <p:sldId id="693" r:id="rId42"/>
    <p:sldId id="802" r:id="rId43"/>
    <p:sldId id="1058" r:id="rId44"/>
    <p:sldId id="1059" r:id="rId45"/>
    <p:sldId id="1060" r:id="rId46"/>
    <p:sldId id="1061" r:id="rId47"/>
    <p:sldId id="897" r:id="rId48"/>
    <p:sldId id="765" r:id="rId49"/>
    <p:sldId id="1044" r:id="rId50"/>
    <p:sldId id="1056" r:id="rId51"/>
    <p:sldId id="1045" r:id="rId52"/>
    <p:sldId id="1057" r:id="rId53"/>
    <p:sldId id="1046" r:id="rId54"/>
    <p:sldId id="1047" r:id="rId55"/>
    <p:sldId id="1048" r:id="rId56"/>
    <p:sldId id="1049" r:id="rId57"/>
    <p:sldId id="1050" r:id="rId58"/>
    <p:sldId id="1051" r:id="rId59"/>
    <p:sldId id="1052" r:id="rId60"/>
    <p:sldId id="1053" r:id="rId61"/>
    <p:sldId id="1054" r:id="rId62"/>
    <p:sldId id="1055" r:id="rId63"/>
    <p:sldId id="1023" r:id="rId64"/>
    <p:sldId id="1070" r:id="rId65"/>
    <p:sldId id="505" r:id="rId66"/>
    <p:sldId id="806" r:id="rId67"/>
    <p:sldId id="807" r:id="rId68"/>
    <p:sldId id="955" r:id="rId69"/>
    <p:sldId id="1067" r:id="rId70"/>
    <p:sldId id="1068" r:id="rId71"/>
    <p:sldId id="1069" r:id="rId72"/>
    <p:sldId id="1071" r:id="rId73"/>
    <p:sldId id="1072" r:id="rId74"/>
    <p:sldId id="1073" r:id="rId75"/>
    <p:sldId id="1074" r:id="rId76"/>
    <p:sldId id="506" r:id="rId77"/>
    <p:sldId id="509" r:id="rId78"/>
    <p:sldId id="898" r:id="rId79"/>
    <p:sldId id="808" r:id="rId80"/>
    <p:sldId id="809" r:id="rId81"/>
    <p:sldId id="512" r:id="rId82"/>
    <p:sldId id="697" r:id="rId83"/>
    <p:sldId id="698" r:id="rId84"/>
    <p:sldId id="767" r:id="rId85"/>
    <p:sldId id="699" r:id="rId86"/>
    <p:sldId id="700" r:id="rId87"/>
    <p:sldId id="900" r:id="rId88"/>
    <p:sldId id="959" r:id="rId89"/>
    <p:sldId id="960" r:id="rId90"/>
    <p:sldId id="962" r:id="rId91"/>
    <p:sldId id="1000" r:id="rId92"/>
    <p:sldId id="1001" r:id="rId93"/>
    <p:sldId id="1002" r:id="rId94"/>
    <p:sldId id="1004" r:id="rId95"/>
    <p:sldId id="1005" r:id="rId96"/>
    <p:sldId id="264" r:id="rId97"/>
    <p:sldId id="608" r:id="rId98"/>
    <p:sldId id="266" r:id="rId99"/>
    <p:sldId id="267" r:id="rId100"/>
    <p:sldId id="607" r:id="rId101"/>
    <p:sldId id="268" r:id="rId102"/>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3431" autoAdjust="0"/>
  </p:normalViewPr>
  <p:slideViewPr>
    <p:cSldViewPr>
      <p:cViewPr varScale="1">
        <p:scale>
          <a:sx n="68" d="100"/>
          <a:sy n="68" d="100"/>
        </p:scale>
        <p:origin x="450" y="72"/>
      </p:cViewPr>
      <p:guideLst>
        <p:guide orient="horz" pos="2304"/>
        <p:guide pos="3792"/>
      </p:guideLst>
    </p:cSldViewPr>
  </p:slideViewPr>
  <p:outlineViewPr>
    <p:cViewPr>
      <p:scale>
        <a:sx n="33" d="100"/>
        <a:sy n="33" d="100"/>
      </p:scale>
      <p:origin x="0" y="-17538"/>
    </p:cViewPr>
  </p:outlineViewPr>
  <p:notesTextViewPr>
    <p:cViewPr>
      <p:scale>
        <a:sx n="100" d="100"/>
        <a:sy n="100" d="100"/>
      </p:scale>
      <p:origin x="0" y="0"/>
    </p:cViewPr>
  </p:notesTextViewPr>
  <p:sorterViewPr>
    <p:cViewPr varScale="1">
      <p:scale>
        <a:sx n="100" d="100"/>
        <a:sy n="100" d="100"/>
      </p:scale>
      <p:origin x="0" y="-164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20681FC-58E9-4D94-A31B-7A29CEDA693A}" type="datetimeFigureOut">
              <a:rPr lang="tr-TR" smtClean="0"/>
              <a:t>31.03.2021</a:t>
            </a:fld>
            <a:endParaRPr lang="tr-TR"/>
          </a:p>
        </p:txBody>
      </p:sp>
      <p:sp>
        <p:nvSpPr>
          <p:cNvPr id="4" name="Slayt Görüntüsü Yer Tutucus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A2937D0-DCA1-4B8E-B0A9-95A3EDC555CC}" type="slidenum">
              <a:rPr lang="tr-TR" smtClean="0"/>
              <a:t>‹#›</a:t>
            </a:fld>
            <a:endParaRPr lang="tr-TR"/>
          </a:p>
        </p:txBody>
      </p:sp>
    </p:spTree>
    <p:extLst>
      <p:ext uri="{BB962C8B-B14F-4D97-AF65-F5344CB8AC3E}">
        <p14:creationId xmlns:p14="http://schemas.microsoft.com/office/powerpoint/2010/main" val="4786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a:t>
            </a:r>
            <a:endParaRPr lang="tr-TR" dirty="0"/>
          </a:p>
        </p:txBody>
      </p:sp>
      <p:sp>
        <p:nvSpPr>
          <p:cNvPr id="4" name="Slayt Numarası Yer Tutucusu 3"/>
          <p:cNvSpPr>
            <a:spLocks noGrp="1"/>
          </p:cNvSpPr>
          <p:nvPr>
            <p:ph type="sldNum" sz="quarter" idx="10"/>
          </p:nvPr>
        </p:nvSpPr>
        <p:spPr/>
        <p:txBody>
          <a:bodyPr/>
          <a:lstStyle/>
          <a:p>
            <a:fld id="{DA2937D0-DCA1-4B8E-B0A9-95A3EDC555CC}" type="slidenum">
              <a:rPr lang="tr-TR" smtClean="0"/>
              <a:t>2</a:t>
            </a:fld>
            <a:endParaRPr lang="tr-TR"/>
          </a:p>
        </p:txBody>
      </p:sp>
    </p:spTree>
    <p:extLst>
      <p:ext uri="{BB962C8B-B14F-4D97-AF65-F5344CB8AC3E}">
        <p14:creationId xmlns:p14="http://schemas.microsoft.com/office/powerpoint/2010/main" val="103069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2937D0-DCA1-4B8E-B0A9-95A3EDC555CC}" type="slidenum">
              <a:rPr lang="tr-TR" smtClean="0"/>
              <a:t>17</a:t>
            </a:fld>
            <a:endParaRPr lang="tr-TR"/>
          </a:p>
        </p:txBody>
      </p:sp>
    </p:spTree>
    <p:extLst>
      <p:ext uri="{BB962C8B-B14F-4D97-AF65-F5344CB8AC3E}">
        <p14:creationId xmlns:p14="http://schemas.microsoft.com/office/powerpoint/2010/main" val="21796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2937D0-DCA1-4B8E-B0A9-95A3EDC555CC}" type="slidenum">
              <a:rPr lang="tr-TR" smtClean="0"/>
              <a:t>18</a:t>
            </a:fld>
            <a:endParaRPr lang="tr-TR"/>
          </a:p>
        </p:txBody>
      </p:sp>
    </p:spTree>
    <p:extLst>
      <p:ext uri="{BB962C8B-B14F-4D97-AF65-F5344CB8AC3E}">
        <p14:creationId xmlns:p14="http://schemas.microsoft.com/office/powerpoint/2010/main" val="290968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6612" y="1971749"/>
            <a:ext cx="9129395" cy="1122680"/>
          </a:xfrm>
          <a:prstGeom prst="rect">
            <a:avLst/>
          </a:prstGeom>
        </p:spPr>
        <p:txBody>
          <a:bodyPr wrap="square" lIns="0" tIns="0" rIns="0" bIns="0">
            <a:spAutoFit/>
          </a:bodyPr>
          <a:lstStyle>
            <a:lvl1pPr>
              <a:defRPr sz="3600" b="0" i="0">
                <a:solidFill>
                  <a:schemeClr val="tx1"/>
                </a:solidFill>
                <a:latin typeface="Myriad Pro"/>
                <a:cs typeface="Myriad Pro"/>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6" name="Holder 6"/>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4" name="Holder 4"/>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3" name="Holder 3"/>
          <p:cNvSpPr>
            <a:spLocks noGrp="1"/>
          </p:cNvSpPr>
          <p:nvPr>
            <p:ph type="dt" sz="half" idx="6"/>
          </p:nvPr>
        </p:nvSpPr>
        <p:spPr/>
        <p:txBody>
          <a:bodyPr lIns="0" tIns="0" rIns="0" bIns="0"/>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34287"/>
            <a:ext cx="11770995" cy="635000"/>
          </a:xfrm>
          <a:custGeom>
            <a:avLst/>
            <a:gdLst/>
            <a:ahLst/>
            <a:cxnLst/>
            <a:rect l="l" t="t" r="r" b="b"/>
            <a:pathLst>
              <a:path w="11770995" h="635000">
                <a:moveTo>
                  <a:pt x="11770753" y="0"/>
                </a:moveTo>
                <a:lnTo>
                  <a:pt x="0" y="0"/>
                </a:lnTo>
                <a:lnTo>
                  <a:pt x="0" y="635000"/>
                </a:lnTo>
                <a:lnTo>
                  <a:pt x="11770753" y="635000"/>
                </a:lnTo>
                <a:lnTo>
                  <a:pt x="11770753" y="0"/>
                </a:lnTo>
                <a:close/>
              </a:path>
            </a:pathLst>
          </a:custGeom>
          <a:solidFill>
            <a:srgbClr val="44C3D7"/>
          </a:solidFill>
        </p:spPr>
        <p:txBody>
          <a:bodyPr wrap="square" lIns="0" tIns="0" rIns="0" bIns="0" rtlCol="0"/>
          <a:lstStyle/>
          <a:p>
            <a:endParaRPr/>
          </a:p>
        </p:txBody>
      </p:sp>
      <p:sp>
        <p:nvSpPr>
          <p:cNvPr id="2" name="Holder 2"/>
          <p:cNvSpPr>
            <a:spLocks noGrp="1"/>
          </p:cNvSpPr>
          <p:nvPr>
            <p:ph type="title"/>
          </p:nvPr>
        </p:nvSpPr>
        <p:spPr>
          <a:xfrm>
            <a:off x="453442" y="1058567"/>
            <a:ext cx="11291465" cy="368934"/>
          </a:xfrm>
          <a:prstGeom prst="rect">
            <a:avLst/>
          </a:prstGeom>
        </p:spPr>
        <p:txBody>
          <a:bodyPr wrap="square" lIns="0" tIns="0" rIns="0" bIns="0">
            <a:spAutoFit/>
          </a:bodyPr>
          <a:lstStyle>
            <a:lvl1pPr>
              <a:defRPr sz="2250" b="1" i="0">
                <a:solidFill>
                  <a:schemeClr val="bg1"/>
                </a:solidFill>
                <a:latin typeface="Montserrat-SemiBold"/>
                <a:cs typeface="Montserrat-SemiBold"/>
              </a:defRPr>
            </a:lvl1pPr>
          </a:lstStyle>
          <a:p>
            <a:endParaRPr/>
          </a:p>
        </p:txBody>
      </p:sp>
      <p:sp>
        <p:nvSpPr>
          <p:cNvPr id="3" name="Holder 3"/>
          <p:cNvSpPr>
            <a:spLocks noGrp="1"/>
          </p:cNvSpPr>
          <p:nvPr>
            <p:ph type="body" idx="1"/>
          </p:nvPr>
        </p:nvSpPr>
        <p:spPr>
          <a:xfrm>
            <a:off x="1793911" y="1281293"/>
            <a:ext cx="8610526" cy="16694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70579" y="6507364"/>
            <a:ext cx="861695" cy="225425"/>
          </a:xfrm>
          <a:prstGeom prst="rect">
            <a:avLst/>
          </a:prstGeom>
        </p:spPr>
        <p:txBody>
          <a:bodyPr wrap="square" lIns="0" tIns="0" rIns="0" bIns="0">
            <a:spAutoFit/>
          </a:bodyPr>
          <a:lstStyle>
            <a:lvl1pPr>
              <a:defRPr sz="1200" b="0" i="0">
                <a:solidFill>
                  <a:schemeClr val="bg1"/>
                </a:solidFill>
                <a:latin typeface="Montserrat-Medium"/>
                <a:cs typeface="Montserrat-Medium"/>
              </a:defRPr>
            </a:lvl1pPr>
          </a:lstStyle>
          <a:p>
            <a:pPr marL="12700">
              <a:lnSpc>
                <a:spcPct val="100000"/>
              </a:lnSpc>
              <a:spcBef>
                <a:spcPts val="155"/>
              </a:spcBef>
            </a:pPr>
            <a:r>
              <a:rPr spc="-25" dirty="0"/>
              <a:t>gelisimedu</a:t>
            </a:r>
          </a:p>
        </p:txBody>
      </p:sp>
      <p:sp>
        <p:nvSpPr>
          <p:cNvPr id="5" name="Holder 5"/>
          <p:cNvSpPr>
            <a:spLocks noGrp="1"/>
          </p:cNvSpPr>
          <p:nvPr>
            <p:ph type="dt" sz="half" idx="6"/>
          </p:nvPr>
        </p:nvSpPr>
        <p:spPr>
          <a:xfrm>
            <a:off x="11250797" y="6509760"/>
            <a:ext cx="815340" cy="226059"/>
          </a:xfrm>
          <a:prstGeom prst="rect">
            <a:avLst/>
          </a:prstGeom>
        </p:spPr>
        <p:txBody>
          <a:bodyPr wrap="square" lIns="0" tIns="0" rIns="0" bIns="0">
            <a:spAutoFit/>
          </a:bodyPr>
          <a:lstStyle>
            <a:lvl1pPr>
              <a:defRPr sz="1200" b="0" i="0">
                <a:solidFill>
                  <a:schemeClr val="bg1"/>
                </a:solidFill>
                <a:latin typeface="Montserrat-Medium"/>
                <a:cs typeface="Montserrat-Medium"/>
              </a:defRPr>
            </a:lvl1pPr>
          </a:lstStyle>
          <a:p>
            <a:pPr marL="12700">
              <a:lnSpc>
                <a:spcPct val="100000"/>
              </a:lnSpc>
              <a:spcBef>
                <a:spcPts val="160"/>
              </a:spcBef>
            </a:pPr>
            <a:r>
              <a:rPr lang="tr-TR" spc="-20" smtClean="0"/>
              <a:t>igugelisim</a:t>
            </a:r>
            <a:endParaRPr spc="-20"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0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2.png"/></Relationships>
</file>

<file path=ppt/slides/_rels/slide10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1.jp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cop@gelisim.edu.tr" TargetMode="External"/><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8.png"/></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3270" cy="6858000"/>
            <a:chOff x="0" y="0"/>
            <a:chExt cx="12193270" cy="6858000"/>
          </a:xfrm>
        </p:grpSpPr>
        <p:sp>
          <p:nvSpPr>
            <p:cNvPr id="3" name="object 3"/>
            <p:cNvSpPr/>
            <p:nvPr/>
          </p:nvSpPr>
          <p:spPr>
            <a:xfrm>
              <a:off x="0" y="0"/>
              <a:ext cx="9625965" cy="6858000"/>
            </a:xfrm>
            <a:custGeom>
              <a:avLst/>
              <a:gdLst/>
              <a:ahLst/>
              <a:cxnLst/>
              <a:rect l="l" t="t" r="r" b="b"/>
              <a:pathLst>
                <a:path w="9625965" h="6858000">
                  <a:moveTo>
                    <a:pt x="9625444" y="0"/>
                  </a:moveTo>
                  <a:lnTo>
                    <a:pt x="0" y="0"/>
                  </a:lnTo>
                  <a:lnTo>
                    <a:pt x="0" y="6858000"/>
                  </a:lnTo>
                  <a:lnTo>
                    <a:pt x="9625444" y="6858000"/>
                  </a:lnTo>
                  <a:lnTo>
                    <a:pt x="9625444" y="0"/>
                  </a:lnTo>
                  <a:close/>
                </a:path>
              </a:pathLst>
            </a:custGeom>
            <a:solidFill>
              <a:srgbClr val="2463F7"/>
            </a:solidFill>
          </p:spPr>
          <p:txBody>
            <a:bodyPr wrap="square" lIns="0" tIns="0" rIns="0" bIns="0" rtlCol="0"/>
            <a:lstStyle/>
            <a:p>
              <a:endParaRPr/>
            </a:p>
          </p:txBody>
        </p:sp>
        <p:sp>
          <p:nvSpPr>
            <p:cNvPr id="4" name="object 4"/>
            <p:cNvSpPr/>
            <p:nvPr/>
          </p:nvSpPr>
          <p:spPr>
            <a:xfrm>
              <a:off x="6310083" y="526516"/>
              <a:ext cx="5456047" cy="58049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4692" y="499986"/>
              <a:ext cx="2389505" cy="1159510"/>
            </a:xfrm>
            <a:custGeom>
              <a:avLst/>
              <a:gdLst/>
              <a:ahLst/>
              <a:cxnLst/>
              <a:rect l="l" t="t" r="r" b="b"/>
              <a:pathLst>
                <a:path w="2389505" h="1159510">
                  <a:moveTo>
                    <a:pt x="320141" y="952931"/>
                  </a:moveTo>
                  <a:lnTo>
                    <a:pt x="210908" y="952931"/>
                  </a:lnTo>
                  <a:lnTo>
                    <a:pt x="209156" y="952931"/>
                  </a:lnTo>
                  <a:lnTo>
                    <a:pt x="210019" y="975753"/>
                  </a:lnTo>
                  <a:lnTo>
                    <a:pt x="292912" y="964107"/>
                  </a:lnTo>
                  <a:lnTo>
                    <a:pt x="320141" y="952931"/>
                  </a:lnTo>
                  <a:close/>
                </a:path>
                <a:path w="2389505" h="1159510">
                  <a:moveTo>
                    <a:pt x="660095" y="807364"/>
                  </a:moveTo>
                  <a:lnTo>
                    <a:pt x="635622" y="687628"/>
                  </a:lnTo>
                  <a:lnTo>
                    <a:pt x="599389" y="638390"/>
                  </a:lnTo>
                  <a:lnTo>
                    <a:pt x="599389" y="731570"/>
                  </a:lnTo>
                  <a:lnTo>
                    <a:pt x="593432" y="851065"/>
                  </a:lnTo>
                  <a:lnTo>
                    <a:pt x="583565" y="892390"/>
                  </a:lnTo>
                  <a:lnTo>
                    <a:pt x="570382" y="800608"/>
                  </a:lnTo>
                  <a:lnTo>
                    <a:pt x="530974" y="680643"/>
                  </a:lnTo>
                  <a:lnTo>
                    <a:pt x="530974" y="1029220"/>
                  </a:lnTo>
                  <a:lnTo>
                    <a:pt x="516204" y="1053655"/>
                  </a:lnTo>
                  <a:lnTo>
                    <a:pt x="471881" y="1095286"/>
                  </a:lnTo>
                  <a:lnTo>
                    <a:pt x="452335" y="1107452"/>
                  </a:lnTo>
                  <a:lnTo>
                    <a:pt x="456933" y="1102880"/>
                  </a:lnTo>
                  <a:lnTo>
                    <a:pt x="530974" y="1029220"/>
                  </a:lnTo>
                  <a:lnTo>
                    <a:pt x="530974" y="680643"/>
                  </a:lnTo>
                  <a:lnTo>
                    <a:pt x="501853" y="591985"/>
                  </a:lnTo>
                  <a:lnTo>
                    <a:pt x="499846" y="584085"/>
                  </a:lnTo>
                  <a:lnTo>
                    <a:pt x="561378" y="623112"/>
                  </a:lnTo>
                  <a:lnTo>
                    <a:pt x="591629" y="663930"/>
                  </a:lnTo>
                  <a:lnTo>
                    <a:pt x="599389" y="731570"/>
                  </a:lnTo>
                  <a:lnTo>
                    <a:pt x="599389" y="638390"/>
                  </a:lnTo>
                  <a:lnTo>
                    <a:pt x="573290" y="602919"/>
                  </a:lnTo>
                  <a:lnTo>
                    <a:pt x="549338" y="584085"/>
                  </a:lnTo>
                  <a:lnTo>
                    <a:pt x="509320" y="552589"/>
                  </a:lnTo>
                  <a:lnTo>
                    <a:pt x="479945" y="535965"/>
                  </a:lnTo>
                  <a:lnTo>
                    <a:pt x="460082" y="550265"/>
                  </a:lnTo>
                  <a:lnTo>
                    <a:pt x="463854" y="560006"/>
                  </a:lnTo>
                  <a:lnTo>
                    <a:pt x="466267" y="565886"/>
                  </a:lnTo>
                  <a:lnTo>
                    <a:pt x="468376" y="570306"/>
                  </a:lnTo>
                  <a:lnTo>
                    <a:pt x="471208" y="575627"/>
                  </a:lnTo>
                  <a:lnTo>
                    <a:pt x="478802" y="593750"/>
                  </a:lnTo>
                  <a:lnTo>
                    <a:pt x="492467" y="634111"/>
                  </a:lnTo>
                  <a:lnTo>
                    <a:pt x="507263" y="691261"/>
                  </a:lnTo>
                  <a:lnTo>
                    <a:pt x="518236" y="759815"/>
                  </a:lnTo>
                  <a:lnTo>
                    <a:pt x="520382" y="832573"/>
                  </a:lnTo>
                  <a:lnTo>
                    <a:pt x="520382" y="835050"/>
                  </a:lnTo>
                  <a:lnTo>
                    <a:pt x="514172" y="911237"/>
                  </a:lnTo>
                  <a:lnTo>
                    <a:pt x="499579" y="974102"/>
                  </a:lnTo>
                  <a:lnTo>
                    <a:pt x="479933" y="1023823"/>
                  </a:lnTo>
                  <a:lnTo>
                    <a:pt x="458520" y="1061288"/>
                  </a:lnTo>
                  <a:lnTo>
                    <a:pt x="423570" y="1102880"/>
                  </a:lnTo>
                  <a:lnTo>
                    <a:pt x="423570" y="549770"/>
                  </a:lnTo>
                  <a:lnTo>
                    <a:pt x="437603" y="534314"/>
                  </a:lnTo>
                  <a:lnTo>
                    <a:pt x="457415" y="510857"/>
                  </a:lnTo>
                  <a:lnTo>
                    <a:pt x="484822" y="475602"/>
                  </a:lnTo>
                  <a:lnTo>
                    <a:pt x="513943" y="433882"/>
                  </a:lnTo>
                  <a:lnTo>
                    <a:pt x="544055" y="384937"/>
                  </a:lnTo>
                  <a:lnTo>
                    <a:pt x="573138" y="329552"/>
                  </a:lnTo>
                  <a:lnTo>
                    <a:pt x="599147" y="268478"/>
                  </a:lnTo>
                  <a:lnTo>
                    <a:pt x="615708" y="220078"/>
                  </a:lnTo>
                  <a:lnTo>
                    <a:pt x="617143" y="215468"/>
                  </a:lnTo>
                  <a:lnTo>
                    <a:pt x="622274" y="197472"/>
                  </a:lnTo>
                  <a:lnTo>
                    <a:pt x="623392" y="193230"/>
                  </a:lnTo>
                  <a:lnTo>
                    <a:pt x="628332" y="174612"/>
                  </a:lnTo>
                  <a:lnTo>
                    <a:pt x="640245" y="129616"/>
                  </a:lnTo>
                  <a:lnTo>
                    <a:pt x="648462" y="68630"/>
                  </a:lnTo>
                  <a:lnTo>
                    <a:pt x="650570" y="22910"/>
                  </a:lnTo>
                  <a:lnTo>
                    <a:pt x="650227" y="863"/>
                  </a:lnTo>
                  <a:lnTo>
                    <a:pt x="650138" y="0"/>
                  </a:lnTo>
                  <a:lnTo>
                    <a:pt x="628129" y="0"/>
                  </a:lnTo>
                  <a:lnTo>
                    <a:pt x="629793" y="82448"/>
                  </a:lnTo>
                  <a:lnTo>
                    <a:pt x="629754" y="85369"/>
                  </a:lnTo>
                  <a:lnTo>
                    <a:pt x="625868" y="130556"/>
                  </a:lnTo>
                  <a:lnTo>
                    <a:pt x="612152" y="154444"/>
                  </a:lnTo>
                  <a:lnTo>
                    <a:pt x="584606" y="172250"/>
                  </a:lnTo>
                  <a:lnTo>
                    <a:pt x="579374" y="172707"/>
                  </a:lnTo>
                  <a:lnTo>
                    <a:pt x="579374" y="193230"/>
                  </a:lnTo>
                  <a:lnTo>
                    <a:pt x="551561" y="225704"/>
                  </a:lnTo>
                  <a:lnTo>
                    <a:pt x="530834" y="240626"/>
                  </a:lnTo>
                  <a:lnTo>
                    <a:pt x="506844" y="241668"/>
                  </a:lnTo>
                  <a:lnTo>
                    <a:pt x="469290" y="232511"/>
                  </a:lnTo>
                  <a:lnTo>
                    <a:pt x="425818" y="203022"/>
                  </a:lnTo>
                  <a:lnTo>
                    <a:pt x="405561" y="181648"/>
                  </a:lnTo>
                  <a:lnTo>
                    <a:pt x="439318" y="152438"/>
                  </a:lnTo>
                  <a:lnTo>
                    <a:pt x="467842" y="182575"/>
                  </a:lnTo>
                  <a:lnTo>
                    <a:pt x="486092" y="198081"/>
                  </a:lnTo>
                  <a:lnTo>
                    <a:pt x="501916" y="203860"/>
                  </a:lnTo>
                  <a:lnTo>
                    <a:pt x="523214" y="204812"/>
                  </a:lnTo>
                  <a:lnTo>
                    <a:pt x="546976" y="203111"/>
                  </a:lnTo>
                  <a:lnTo>
                    <a:pt x="564616" y="199110"/>
                  </a:lnTo>
                  <a:lnTo>
                    <a:pt x="575589" y="195072"/>
                  </a:lnTo>
                  <a:lnTo>
                    <a:pt x="579374" y="193230"/>
                  </a:lnTo>
                  <a:lnTo>
                    <a:pt x="579374" y="172707"/>
                  </a:lnTo>
                  <a:lnTo>
                    <a:pt x="556945" y="174612"/>
                  </a:lnTo>
                  <a:lnTo>
                    <a:pt x="533692" y="160172"/>
                  </a:lnTo>
                  <a:lnTo>
                    <a:pt x="526846" y="152438"/>
                  </a:lnTo>
                  <a:lnTo>
                    <a:pt x="517118" y="141439"/>
                  </a:lnTo>
                  <a:lnTo>
                    <a:pt x="509562" y="130911"/>
                  </a:lnTo>
                  <a:lnTo>
                    <a:pt x="502412" y="122529"/>
                  </a:lnTo>
                  <a:lnTo>
                    <a:pt x="489610" y="107010"/>
                  </a:lnTo>
                  <a:lnTo>
                    <a:pt x="471893" y="85369"/>
                  </a:lnTo>
                  <a:lnTo>
                    <a:pt x="408762" y="149428"/>
                  </a:lnTo>
                  <a:lnTo>
                    <a:pt x="360692" y="190538"/>
                  </a:lnTo>
                  <a:lnTo>
                    <a:pt x="303352" y="226517"/>
                  </a:lnTo>
                  <a:lnTo>
                    <a:pt x="294271" y="231381"/>
                  </a:lnTo>
                  <a:lnTo>
                    <a:pt x="294271" y="259867"/>
                  </a:lnTo>
                  <a:lnTo>
                    <a:pt x="294195" y="920623"/>
                  </a:lnTo>
                  <a:lnTo>
                    <a:pt x="259346" y="938479"/>
                  </a:lnTo>
                  <a:lnTo>
                    <a:pt x="254038" y="940358"/>
                  </a:lnTo>
                  <a:lnTo>
                    <a:pt x="252310" y="293357"/>
                  </a:lnTo>
                  <a:lnTo>
                    <a:pt x="252285" y="284911"/>
                  </a:lnTo>
                  <a:lnTo>
                    <a:pt x="294271" y="259867"/>
                  </a:lnTo>
                  <a:lnTo>
                    <a:pt x="294271" y="231381"/>
                  </a:lnTo>
                  <a:lnTo>
                    <a:pt x="212394" y="275120"/>
                  </a:lnTo>
                  <a:lnTo>
                    <a:pt x="208203" y="276174"/>
                  </a:lnTo>
                  <a:lnTo>
                    <a:pt x="208203" y="298361"/>
                  </a:lnTo>
                  <a:lnTo>
                    <a:pt x="226745" y="293357"/>
                  </a:lnTo>
                  <a:lnTo>
                    <a:pt x="226745" y="949083"/>
                  </a:lnTo>
                  <a:lnTo>
                    <a:pt x="212788" y="952474"/>
                  </a:lnTo>
                  <a:lnTo>
                    <a:pt x="321246" y="952474"/>
                  </a:lnTo>
                  <a:lnTo>
                    <a:pt x="335978" y="946416"/>
                  </a:lnTo>
                  <a:lnTo>
                    <a:pt x="338848" y="940358"/>
                  </a:lnTo>
                  <a:lnTo>
                    <a:pt x="353098" y="910272"/>
                  </a:lnTo>
                  <a:lnTo>
                    <a:pt x="358165" y="843229"/>
                  </a:lnTo>
                  <a:lnTo>
                    <a:pt x="358165" y="259867"/>
                  </a:lnTo>
                  <a:lnTo>
                    <a:pt x="358165" y="220535"/>
                  </a:lnTo>
                  <a:lnTo>
                    <a:pt x="383032" y="202412"/>
                  </a:lnTo>
                  <a:lnTo>
                    <a:pt x="386295" y="199809"/>
                  </a:lnTo>
                  <a:lnTo>
                    <a:pt x="387045" y="198805"/>
                  </a:lnTo>
                  <a:lnTo>
                    <a:pt x="397205" y="209384"/>
                  </a:lnTo>
                  <a:lnTo>
                    <a:pt x="423964" y="232879"/>
                  </a:lnTo>
                  <a:lnTo>
                    <a:pt x="463232" y="254152"/>
                  </a:lnTo>
                  <a:lnTo>
                    <a:pt x="510933" y="258064"/>
                  </a:lnTo>
                  <a:lnTo>
                    <a:pt x="549414" y="246595"/>
                  </a:lnTo>
                  <a:lnTo>
                    <a:pt x="559168" y="241668"/>
                  </a:lnTo>
                  <a:lnTo>
                    <a:pt x="574065" y="234149"/>
                  </a:lnTo>
                  <a:lnTo>
                    <a:pt x="587184" y="224167"/>
                  </a:lnTo>
                  <a:lnTo>
                    <a:pt x="591045" y="220078"/>
                  </a:lnTo>
                  <a:lnTo>
                    <a:pt x="558355" y="316776"/>
                  </a:lnTo>
                  <a:lnTo>
                    <a:pt x="530021" y="379298"/>
                  </a:lnTo>
                  <a:lnTo>
                    <a:pt x="490321" y="434898"/>
                  </a:lnTo>
                  <a:lnTo>
                    <a:pt x="423570" y="510857"/>
                  </a:lnTo>
                  <a:lnTo>
                    <a:pt x="423570" y="378294"/>
                  </a:lnTo>
                  <a:lnTo>
                    <a:pt x="397573" y="378294"/>
                  </a:lnTo>
                  <a:lnTo>
                    <a:pt x="397573" y="1120381"/>
                  </a:lnTo>
                  <a:lnTo>
                    <a:pt x="378904" y="1129106"/>
                  </a:lnTo>
                  <a:lnTo>
                    <a:pt x="363778" y="1132319"/>
                  </a:lnTo>
                  <a:lnTo>
                    <a:pt x="344170" y="1130261"/>
                  </a:lnTo>
                  <a:lnTo>
                    <a:pt x="312064" y="1123213"/>
                  </a:lnTo>
                  <a:lnTo>
                    <a:pt x="278079" y="1108163"/>
                  </a:lnTo>
                  <a:lnTo>
                    <a:pt x="272529" y="1103541"/>
                  </a:lnTo>
                  <a:lnTo>
                    <a:pt x="246507" y="1081913"/>
                  </a:lnTo>
                  <a:lnTo>
                    <a:pt x="235305" y="1067409"/>
                  </a:lnTo>
                  <a:lnTo>
                    <a:pt x="235305" y="1103541"/>
                  </a:lnTo>
                  <a:lnTo>
                    <a:pt x="166903" y="1068997"/>
                  </a:lnTo>
                  <a:lnTo>
                    <a:pt x="125768" y="1033106"/>
                  </a:lnTo>
                  <a:lnTo>
                    <a:pt x="95351" y="973899"/>
                  </a:lnTo>
                  <a:lnTo>
                    <a:pt x="59169" y="869454"/>
                  </a:lnTo>
                  <a:lnTo>
                    <a:pt x="27825" y="579462"/>
                  </a:lnTo>
                  <a:lnTo>
                    <a:pt x="75311" y="353275"/>
                  </a:lnTo>
                  <a:lnTo>
                    <a:pt x="145199" y="206273"/>
                  </a:lnTo>
                  <a:lnTo>
                    <a:pt x="181038" y="153860"/>
                  </a:lnTo>
                  <a:lnTo>
                    <a:pt x="186029" y="149923"/>
                  </a:lnTo>
                  <a:lnTo>
                    <a:pt x="181724" y="159639"/>
                  </a:lnTo>
                  <a:lnTo>
                    <a:pt x="177126" y="169849"/>
                  </a:lnTo>
                  <a:lnTo>
                    <a:pt x="155714" y="216890"/>
                  </a:lnTo>
                  <a:lnTo>
                    <a:pt x="147612" y="235648"/>
                  </a:lnTo>
                  <a:lnTo>
                    <a:pt x="127139" y="292798"/>
                  </a:lnTo>
                  <a:lnTo>
                    <a:pt x="116052" y="331139"/>
                  </a:lnTo>
                  <a:lnTo>
                    <a:pt x="105232" y="375970"/>
                  </a:lnTo>
                  <a:lnTo>
                    <a:pt x="95351" y="427253"/>
                  </a:lnTo>
                  <a:lnTo>
                    <a:pt x="87033" y="484974"/>
                  </a:lnTo>
                  <a:lnTo>
                    <a:pt x="80911" y="549122"/>
                  </a:lnTo>
                  <a:lnTo>
                    <a:pt x="77647" y="619658"/>
                  </a:lnTo>
                  <a:lnTo>
                    <a:pt x="77876" y="696556"/>
                  </a:lnTo>
                  <a:lnTo>
                    <a:pt x="105537" y="872807"/>
                  </a:lnTo>
                  <a:lnTo>
                    <a:pt x="159308" y="1000188"/>
                  </a:lnTo>
                  <a:lnTo>
                    <a:pt x="211721" y="1077506"/>
                  </a:lnTo>
                  <a:lnTo>
                    <a:pt x="235305" y="1103541"/>
                  </a:lnTo>
                  <a:lnTo>
                    <a:pt x="235305" y="1067409"/>
                  </a:lnTo>
                  <a:lnTo>
                    <a:pt x="218033" y="1045032"/>
                  </a:lnTo>
                  <a:lnTo>
                    <a:pt x="193382" y="998093"/>
                  </a:lnTo>
                  <a:lnTo>
                    <a:pt x="173253" y="941666"/>
                  </a:lnTo>
                  <a:lnTo>
                    <a:pt x="158343" y="874331"/>
                  </a:lnTo>
                  <a:lnTo>
                    <a:pt x="152044" y="832573"/>
                  </a:lnTo>
                  <a:lnTo>
                    <a:pt x="146786" y="786155"/>
                  </a:lnTo>
                  <a:lnTo>
                    <a:pt x="142760" y="735609"/>
                  </a:lnTo>
                  <a:lnTo>
                    <a:pt x="140144" y="681469"/>
                  </a:lnTo>
                  <a:lnTo>
                    <a:pt x="139179" y="626884"/>
                  </a:lnTo>
                  <a:lnTo>
                    <a:pt x="139192" y="619658"/>
                  </a:lnTo>
                  <a:lnTo>
                    <a:pt x="139928" y="564591"/>
                  </a:lnTo>
                  <a:lnTo>
                    <a:pt x="142709" y="502920"/>
                  </a:lnTo>
                  <a:lnTo>
                    <a:pt x="147675" y="439839"/>
                  </a:lnTo>
                  <a:lnTo>
                    <a:pt x="155016" y="375856"/>
                  </a:lnTo>
                  <a:lnTo>
                    <a:pt x="187820" y="228295"/>
                  </a:lnTo>
                  <a:lnTo>
                    <a:pt x="221996" y="149923"/>
                  </a:lnTo>
                  <a:lnTo>
                    <a:pt x="229247" y="133286"/>
                  </a:lnTo>
                  <a:lnTo>
                    <a:pt x="264756" y="82448"/>
                  </a:lnTo>
                  <a:lnTo>
                    <a:pt x="279819" y="67373"/>
                  </a:lnTo>
                  <a:lnTo>
                    <a:pt x="262267" y="51269"/>
                  </a:lnTo>
                  <a:lnTo>
                    <a:pt x="183591" y="130556"/>
                  </a:lnTo>
                  <a:lnTo>
                    <a:pt x="146608" y="175856"/>
                  </a:lnTo>
                  <a:lnTo>
                    <a:pt x="114846" y="222859"/>
                  </a:lnTo>
                  <a:lnTo>
                    <a:pt x="87947" y="270967"/>
                  </a:lnTo>
                  <a:lnTo>
                    <a:pt x="65506" y="319608"/>
                  </a:lnTo>
                  <a:lnTo>
                    <a:pt x="47117" y="368211"/>
                  </a:lnTo>
                  <a:lnTo>
                    <a:pt x="32410" y="416204"/>
                  </a:lnTo>
                  <a:lnTo>
                    <a:pt x="20955" y="463003"/>
                  </a:lnTo>
                  <a:lnTo>
                    <a:pt x="12395" y="508050"/>
                  </a:lnTo>
                  <a:lnTo>
                    <a:pt x="6311" y="550760"/>
                  </a:lnTo>
                  <a:lnTo>
                    <a:pt x="2311" y="590562"/>
                  </a:lnTo>
                  <a:lnTo>
                    <a:pt x="0" y="626884"/>
                  </a:lnTo>
                  <a:lnTo>
                    <a:pt x="3479" y="700506"/>
                  </a:lnTo>
                  <a:lnTo>
                    <a:pt x="10960" y="767308"/>
                  </a:lnTo>
                  <a:lnTo>
                    <a:pt x="22085" y="827608"/>
                  </a:lnTo>
                  <a:lnTo>
                    <a:pt x="36512" y="881735"/>
                  </a:lnTo>
                  <a:lnTo>
                    <a:pt x="53886" y="930021"/>
                  </a:lnTo>
                  <a:lnTo>
                    <a:pt x="73863" y="972807"/>
                  </a:lnTo>
                  <a:lnTo>
                    <a:pt x="96088" y="1010424"/>
                  </a:lnTo>
                  <a:lnTo>
                    <a:pt x="120205" y="1043190"/>
                  </a:lnTo>
                  <a:lnTo>
                    <a:pt x="145884" y="1071460"/>
                  </a:lnTo>
                  <a:lnTo>
                    <a:pt x="200469" y="1115783"/>
                  </a:lnTo>
                  <a:lnTo>
                    <a:pt x="249643" y="1142555"/>
                  </a:lnTo>
                  <a:lnTo>
                    <a:pt x="289001" y="1155534"/>
                  </a:lnTo>
                  <a:lnTo>
                    <a:pt x="307238" y="1158976"/>
                  </a:lnTo>
                  <a:lnTo>
                    <a:pt x="389458" y="1155280"/>
                  </a:lnTo>
                  <a:lnTo>
                    <a:pt x="452437" y="1132319"/>
                  </a:lnTo>
                  <a:lnTo>
                    <a:pt x="498513" y="1107452"/>
                  </a:lnTo>
                  <a:lnTo>
                    <a:pt x="531622" y="1085367"/>
                  </a:lnTo>
                  <a:lnTo>
                    <a:pt x="531939" y="1085138"/>
                  </a:lnTo>
                  <a:lnTo>
                    <a:pt x="531431" y="1085367"/>
                  </a:lnTo>
                  <a:lnTo>
                    <a:pt x="567029" y="1052779"/>
                  </a:lnTo>
                  <a:lnTo>
                    <a:pt x="597535" y="1014717"/>
                  </a:lnTo>
                  <a:lnTo>
                    <a:pt x="622515" y="971156"/>
                  </a:lnTo>
                  <a:lnTo>
                    <a:pt x="641553" y="922096"/>
                  </a:lnTo>
                  <a:lnTo>
                    <a:pt x="654215" y="867498"/>
                  </a:lnTo>
                  <a:lnTo>
                    <a:pt x="660095" y="807364"/>
                  </a:lnTo>
                  <a:close/>
                </a:path>
                <a:path w="2389505" h="1159510">
                  <a:moveTo>
                    <a:pt x="787400" y="110350"/>
                  </a:moveTo>
                  <a:lnTo>
                    <a:pt x="767727" y="110350"/>
                  </a:lnTo>
                  <a:lnTo>
                    <a:pt x="767727" y="275424"/>
                  </a:lnTo>
                  <a:lnTo>
                    <a:pt x="787400" y="275424"/>
                  </a:lnTo>
                  <a:lnTo>
                    <a:pt x="787400" y="110350"/>
                  </a:lnTo>
                  <a:close/>
                </a:path>
                <a:path w="2389505" h="1159510">
                  <a:moveTo>
                    <a:pt x="791006" y="71793"/>
                  </a:moveTo>
                  <a:lnTo>
                    <a:pt x="789736" y="68783"/>
                  </a:lnTo>
                  <a:lnTo>
                    <a:pt x="786917" y="66040"/>
                  </a:lnTo>
                  <a:lnTo>
                    <a:pt x="784301" y="63423"/>
                  </a:lnTo>
                  <a:lnTo>
                    <a:pt x="781189" y="62115"/>
                  </a:lnTo>
                  <a:lnTo>
                    <a:pt x="774141" y="62115"/>
                  </a:lnTo>
                  <a:lnTo>
                    <a:pt x="771080" y="63423"/>
                  </a:lnTo>
                  <a:lnTo>
                    <a:pt x="768350" y="66128"/>
                  </a:lnTo>
                  <a:lnTo>
                    <a:pt x="765822" y="68668"/>
                  </a:lnTo>
                  <a:lnTo>
                    <a:pt x="764451" y="71793"/>
                  </a:lnTo>
                  <a:lnTo>
                    <a:pt x="764451" y="79336"/>
                  </a:lnTo>
                  <a:lnTo>
                    <a:pt x="765759" y="82537"/>
                  </a:lnTo>
                  <a:lnTo>
                    <a:pt x="768273" y="85051"/>
                  </a:lnTo>
                  <a:lnTo>
                    <a:pt x="770813" y="87553"/>
                  </a:lnTo>
                  <a:lnTo>
                    <a:pt x="773925" y="88811"/>
                  </a:lnTo>
                  <a:lnTo>
                    <a:pt x="781545" y="88811"/>
                  </a:lnTo>
                  <a:lnTo>
                    <a:pt x="784682" y="87528"/>
                  </a:lnTo>
                  <a:lnTo>
                    <a:pt x="787298" y="84988"/>
                  </a:lnTo>
                  <a:lnTo>
                    <a:pt x="789800" y="82423"/>
                  </a:lnTo>
                  <a:lnTo>
                    <a:pt x="791006" y="79336"/>
                  </a:lnTo>
                  <a:lnTo>
                    <a:pt x="791006" y="71793"/>
                  </a:lnTo>
                  <a:close/>
                </a:path>
                <a:path w="2389505" h="1159510">
                  <a:moveTo>
                    <a:pt x="919772" y="228892"/>
                  </a:moveTo>
                  <a:lnTo>
                    <a:pt x="901319" y="191604"/>
                  </a:lnTo>
                  <a:lnTo>
                    <a:pt x="856107" y="169926"/>
                  </a:lnTo>
                  <a:lnTo>
                    <a:pt x="850531" y="166128"/>
                  </a:lnTo>
                  <a:lnTo>
                    <a:pt x="843356" y="157645"/>
                  </a:lnTo>
                  <a:lnTo>
                    <a:pt x="841590" y="152603"/>
                  </a:lnTo>
                  <a:lnTo>
                    <a:pt x="841590" y="139750"/>
                  </a:lnTo>
                  <a:lnTo>
                    <a:pt x="843991" y="134010"/>
                  </a:lnTo>
                  <a:lnTo>
                    <a:pt x="853490" y="125006"/>
                  </a:lnTo>
                  <a:lnTo>
                    <a:pt x="859523" y="122758"/>
                  </a:lnTo>
                  <a:lnTo>
                    <a:pt x="872578" y="122758"/>
                  </a:lnTo>
                  <a:lnTo>
                    <a:pt x="877773" y="124282"/>
                  </a:lnTo>
                  <a:lnTo>
                    <a:pt x="886866" y="130543"/>
                  </a:lnTo>
                  <a:lnTo>
                    <a:pt x="890981" y="135293"/>
                  </a:lnTo>
                  <a:lnTo>
                    <a:pt x="894651" y="141668"/>
                  </a:lnTo>
                  <a:lnTo>
                    <a:pt x="910894" y="131305"/>
                  </a:lnTo>
                  <a:lnTo>
                    <a:pt x="875436" y="106794"/>
                  </a:lnTo>
                  <a:lnTo>
                    <a:pt x="868184" y="106400"/>
                  </a:lnTo>
                  <a:lnTo>
                    <a:pt x="858494" y="107124"/>
                  </a:lnTo>
                  <a:lnTo>
                    <a:pt x="824992" y="130835"/>
                  </a:lnTo>
                  <a:lnTo>
                    <a:pt x="821740" y="146951"/>
                  </a:lnTo>
                  <a:lnTo>
                    <a:pt x="822248" y="154203"/>
                  </a:lnTo>
                  <a:lnTo>
                    <a:pt x="846670" y="186944"/>
                  </a:lnTo>
                  <a:lnTo>
                    <a:pt x="882954" y="202895"/>
                  </a:lnTo>
                  <a:lnTo>
                    <a:pt x="889355" y="207543"/>
                  </a:lnTo>
                  <a:lnTo>
                    <a:pt x="897851" y="218605"/>
                  </a:lnTo>
                  <a:lnTo>
                    <a:pt x="899947" y="224942"/>
                  </a:lnTo>
                  <a:lnTo>
                    <a:pt x="899947" y="241312"/>
                  </a:lnTo>
                  <a:lnTo>
                    <a:pt x="896861" y="248729"/>
                  </a:lnTo>
                  <a:lnTo>
                    <a:pt x="884529" y="260007"/>
                  </a:lnTo>
                  <a:lnTo>
                    <a:pt x="876630" y="262801"/>
                  </a:lnTo>
                  <a:lnTo>
                    <a:pt x="858583" y="262801"/>
                  </a:lnTo>
                  <a:lnTo>
                    <a:pt x="834288" y="232371"/>
                  </a:lnTo>
                  <a:lnTo>
                    <a:pt x="816457" y="241160"/>
                  </a:lnTo>
                  <a:lnTo>
                    <a:pt x="841336" y="273926"/>
                  </a:lnTo>
                  <a:lnTo>
                    <a:pt x="866927" y="279488"/>
                  </a:lnTo>
                  <a:lnTo>
                    <a:pt x="878293" y="278625"/>
                  </a:lnTo>
                  <a:lnTo>
                    <a:pt x="911631" y="257937"/>
                  </a:lnTo>
                  <a:lnTo>
                    <a:pt x="918870" y="239649"/>
                  </a:lnTo>
                  <a:lnTo>
                    <a:pt x="919772" y="228892"/>
                  </a:lnTo>
                  <a:close/>
                </a:path>
                <a:path w="2389505" h="1159510">
                  <a:moveTo>
                    <a:pt x="1030719" y="557390"/>
                  </a:moveTo>
                  <a:lnTo>
                    <a:pt x="1030160" y="541832"/>
                  </a:lnTo>
                  <a:lnTo>
                    <a:pt x="889914" y="541832"/>
                  </a:lnTo>
                  <a:lnTo>
                    <a:pt x="889914" y="596138"/>
                  </a:lnTo>
                  <a:lnTo>
                    <a:pt x="963904" y="596138"/>
                  </a:lnTo>
                  <a:lnTo>
                    <a:pt x="963904" y="599465"/>
                  </a:lnTo>
                  <a:lnTo>
                    <a:pt x="943673" y="639305"/>
                  </a:lnTo>
                  <a:lnTo>
                    <a:pt x="906373" y="653389"/>
                  </a:lnTo>
                  <a:lnTo>
                    <a:pt x="891082" y="654316"/>
                  </a:lnTo>
                  <a:lnTo>
                    <a:pt x="870077" y="652526"/>
                  </a:lnTo>
                  <a:lnTo>
                    <a:pt x="834250" y="638251"/>
                  </a:lnTo>
                  <a:lnTo>
                    <a:pt x="807478" y="610260"/>
                  </a:lnTo>
                  <a:lnTo>
                    <a:pt x="793953" y="572516"/>
                  </a:lnTo>
                  <a:lnTo>
                    <a:pt x="792289" y="550316"/>
                  </a:lnTo>
                  <a:lnTo>
                    <a:pt x="794004" y="527850"/>
                  </a:lnTo>
                  <a:lnTo>
                    <a:pt x="807732" y="490004"/>
                  </a:lnTo>
                  <a:lnTo>
                    <a:pt x="834580" y="462241"/>
                  </a:lnTo>
                  <a:lnTo>
                    <a:pt x="871016" y="447929"/>
                  </a:lnTo>
                  <a:lnTo>
                    <a:pt x="892606" y="446125"/>
                  </a:lnTo>
                  <a:lnTo>
                    <a:pt x="904024" y="446697"/>
                  </a:lnTo>
                  <a:lnTo>
                    <a:pt x="943775" y="460603"/>
                  </a:lnTo>
                  <a:lnTo>
                    <a:pt x="969721" y="484949"/>
                  </a:lnTo>
                  <a:lnTo>
                    <a:pt x="1014107" y="452323"/>
                  </a:lnTo>
                  <a:lnTo>
                    <a:pt x="987463" y="424865"/>
                  </a:lnTo>
                  <a:lnTo>
                    <a:pt x="941743" y="398310"/>
                  </a:lnTo>
                  <a:lnTo>
                    <a:pt x="889139" y="389483"/>
                  </a:lnTo>
                  <a:lnTo>
                    <a:pt x="855052" y="392328"/>
                  </a:lnTo>
                  <a:lnTo>
                    <a:pt x="796124" y="415099"/>
                  </a:lnTo>
                  <a:lnTo>
                    <a:pt x="750697" y="459384"/>
                  </a:lnTo>
                  <a:lnTo>
                    <a:pt x="727379" y="517055"/>
                  </a:lnTo>
                  <a:lnTo>
                    <a:pt x="724484" y="550316"/>
                  </a:lnTo>
                  <a:lnTo>
                    <a:pt x="727367" y="583984"/>
                  </a:lnTo>
                  <a:lnTo>
                    <a:pt x="750493" y="642073"/>
                  </a:lnTo>
                  <a:lnTo>
                    <a:pt x="795604" y="686447"/>
                  </a:lnTo>
                  <a:lnTo>
                    <a:pt x="854735" y="709320"/>
                  </a:lnTo>
                  <a:lnTo>
                    <a:pt x="889139" y="712190"/>
                  </a:lnTo>
                  <a:lnTo>
                    <a:pt x="918959" y="709498"/>
                  </a:lnTo>
                  <a:lnTo>
                    <a:pt x="970114" y="687971"/>
                  </a:lnTo>
                  <a:lnTo>
                    <a:pt x="1008646" y="646176"/>
                  </a:lnTo>
                  <a:lnTo>
                    <a:pt x="1028268" y="590346"/>
                  </a:lnTo>
                  <a:lnTo>
                    <a:pt x="1030719" y="557390"/>
                  </a:lnTo>
                  <a:close/>
                </a:path>
                <a:path w="2389505" h="1159510">
                  <a:moveTo>
                    <a:pt x="1041057" y="110324"/>
                  </a:moveTo>
                  <a:lnTo>
                    <a:pt x="928128" y="110324"/>
                  </a:lnTo>
                  <a:lnTo>
                    <a:pt x="928128" y="129374"/>
                  </a:lnTo>
                  <a:lnTo>
                    <a:pt x="974788" y="129374"/>
                  </a:lnTo>
                  <a:lnTo>
                    <a:pt x="974788" y="275424"/>
                  </a:lnTo>
                  <a:lnTo>
                    <a:pt x="994613" y="275424"/>
                  </a:lnTo>
                  <a:lnTo>
                    <a:pt x="994613" y="129374"/>
                  </a:lnTo>
                  <a:lnTo>
                    <a:pt x="1041057" y="129374"/>
                  </a:lnTo>
                  <a:lnTo>
                    <a:pt x="1041057" y="110324"/>
                  </a:lnTo>
                  <a:close/>
                </a:path>
                <a:path w="2389505" h="1159510">
                  <a:moveTo>
                    <a:pt x="1190142" y="275424"/>
                  </a:moveTo>
                  <a:lnTo>
                    <a:pt x="1167968" y="224726"/>
                  </a:lnTo>
                  <a:lnTo>
                    <a:pt x="1160627" y="207937"/>
                  </a:lnTo>
                  <a:lnTo>
                    <a:pt x="1141310" y="163779"/>
                  </a:lnTo>
                  <a:lnTo>
                    <a:pt x="1141310" y="207937"/>
                  </a:lnTo>
                  <a:lnTo>
                    <a:pt x="1088821" y="207937"/>
                  </a:lnTo>
                  <a:lnTo>
                    <a:pt x="1115072" y="147142"/>
                  </a:lnTo>
                  <a:lnTo>
                    <a:pt x="1141310" y="207937"/>
                  </a:lnTo>
                  <a:lnTo>
                    <a:pt x="1141310" y="163779"/>
                  </a:lnTo>
                  <a:lnTo>
                    <a:pt x="1134033" y="147142"/>
                  </a:lnTo>
                  <a:lnTo>
                    <a:pt x="1115072" y="103784"/>
                  </a:lnTo>
                  <a:lnTo>
                    <a:pt x="1040218" y="275424"/>
                  </a:lnTo>
                  <a:lnTo>
                    <a:pt x="1061631" y="275463"/>
                  </a:lnTo>
                  <a:lnTo>
                    <a:pt x="1083056" y="224726"/>
                  </a:lnTo>
                  <a:lnTo>
                    <a:pt x="1147406" y="224726"/>
                  </a:lnTo>
                  <a:lnTo>
                    <a:pt x="1168869" y="275424"/>
                  </a:lnTo>
                  <a:lnTo>
                    <a:pt x="1190142" y="275424"/>
                  </a:lnTo>
                  <a:close/>
                </a:path>
                <a:path w="2389505" h="1159510">
                  <a:moveTo>
                    <a:pt x="1263357" y="396798"/>
                  </a:moveTo>
                  <a:lnTo>
                    <a:pt x="1082395" y="396798"/>
                  </a:lnTo>
                  <a:lnTo>
                    <a:pt x="1082395" y="451408"/>
                  </a:lnTo>
                  <a:lnTo>
                    <a:pt x="1082395" y="514908"/>
                  </a:lnTo>
                  <a:lnTo>
                    <a:pt x="1082395" y="570788"/>
                  </a:lnTo>
                  <a:lnTo>
                    <a:pt x="1082395" y="648258"/>
                  </a:lnTo>
                  <a:lnTo>
                    <a:pt x="1082395" y="704138"/>
                  </a:lnTo>
                  <a:lnTo>
                    <a:pt x="1263357" y="704138"/>
                  </a:lnTo>
                  <a:lnTo>
                    <a:pt x="1263357" y="648258"/>
                  </a:lnTo>
                  <a:lnTo>
                    <a:pt x="1147940" y="648258"/>
                  </a:lnTo>
                  <a:lnTo>
                    <a:pt x="1147940" y="570788"/>
                  </a:lnTo>
                  <a:lnTo>
                    <a:pt x="1263357" y="570788"/>
                  </a:lnTo>
                  <a:lnTo>
                    <a:pt x="1263357" y="514908"/>
                  </a:lnTo>
                  <a:lnTo>
                    <a:pt x="1147940" y="514908"/>
                  </a:lnTo>
                  <a:lnTo>
                    <a:pt x="1147940" y="451408"/>
                  </a:lnTo>
                  <a:lnTo>
                    <a:pt x="1263357" y="451408"/>
                  </a:lnTo>
                  <a:lnTo>
                    <a:pt x="1263357" y="396798"/>
                  </a:lnTo>
                  <a:close/>
                </a:path>
                <a:path w="2389505" h="1159510">
                  <a:moveTo>
                    <a:pt x="1346568" y="110350"/>
                  </a:moveTo>
                  <a:lnTo>
                    <a:pt x="1327848" y="110350"/>
                  </a:lnTo>
                  <a:lnTo>
                    <a:pt x="1327848" y="235673"/>
                  </a:lnTo>
                  <a:lnTo>
                    <a:pt x="1207147" y="103784"/>
                  </a:lnTo>
                  <a:lnTo>
                    <a:pt x="1207147" y="275348"/>
                  </a:lnTo>
                  <a:lnTo>
                    <a:pt x="1225880" y="275348"/>
                  </a:lnTo>
                  <a:lnTo>
                    <a:pt x="1225880" y="151422"/>
                  </a:lnTo>
                  <a:lnTo>
                    <a:pt x="1346568" y="281800"/>
                  </a:lnTo>
                  <a:lnTo>
                    <a:pt x="1346568" y="110350"/>
                  </a:lnTo>
                  <a:close/>
                </a:path>
                <a:path w="2389505" h="1159510">
                  <a:moveTo>
                    <a:pt x="1501584" y="648258"/>
                  </a:moveTo>
                  <a:lnTo>
                    <a:pt x="1396530" y="648258"/>
                  </a:lnTo>
                  <a:lnTo>
                    <a:pt x="1396530" y="396798"/>
                  </a:lnTo>
                  <a:lnTo>
                    <a:pt x="1330680" y="396798"/>
                  </a:lnTo>
                  <a:lnTo>
                    <a:pt x="1330680" y="648258"/>
                  </a:lnTo>
                  <a:lnTo>
                    <a:pt x="1330680" y="704138"/>
                  </a:lnTo>
                  <a:lnTo>
                    <a:pt x="1501584" y="704138"/>
                  </a:lnTo>
                  <a:lnTo>
                    <a:pt x="1501584" y="648258"/>
                  </a:lnTo>
                  <a:close/>
                </a:path>
                <a:path w="2389505" h="1159510">
                  <a:moveTo>
                    <a:pt x="1869808" y="617359"/>
                  </a:moveTo>
                  <a:lnTo>
                    <a:pt x="1859153" y="577684"/>
                  </a:lnTo>
                  <a:lnTo>
                    <a:pt x="1826895" y="544563"/>
                  </a:lnTo>
                  <a:lnTo>
                    <a:pt x="1793163" y="525780"/>
                  </a:lnTo>
                  <a:lnTo>
                    <a:pt x="1778558" y="519468"/>
                  </a:lnTo>
                  <a:lnTo>
                    <a:pt x="1757743" y="509054"/>
                  </a:lnTo>
                  <a:lnTo>
                    <a:pt x="1742922" y="498157"/>
                  </a:lnTo>
                  <a:lnTo>
                    <a:pt x="1734070" y="486752"/>
                  </a:lnTo>
                  <a:lnTo>
                    <a:pt x="1731124" y="474827"/>
                  </a:lnTo>
                  <a:lnTo>
                    <a:pt x="1731860" y="467410"/>
                  </a:lnTo>
                  <a:lnTo>
                    <a:pt x="1765122" y="440461"/>
                  </a:lnTo>
                  <a:lnTo>
                    <a:pt x="1774532" y="439851"/>
                  </a:lnTo>
                  <a:lnTo>
                    <a:pt x="1782216" y="440296"/>
                  </a:lnTo>
                  <a:lnTo>
                    <a:pt x="1816836" y="460489"/>
                  </a:lnTo>
                  <a:lnTo>
                    <a:pt x="1820608" y="466648"/>
                  </a:lnTo>
                  <a:lnTo>
                    <a:pt x="1848586" y="439851"/>
                  </a:lnTo>
                  <a:lnTo>
                    <a:pt x="1859368" y="429514"/>
                  </a:lnTo>
                  <a:lnTo>
                    <a:pt x="1851329" y="419608"/>
                  </a:lnTo>
                  <a:lnTo>
                    <a:pt x="1842681" y="411213"/>
                  </a:lnTo>
                  <a:lnTo>
                    <a:pt x="1809013" y="392836"/>
                  </a:lnTo>
                  <a:lnTo>
                    <a:pt x="1775231" y="389001"/>
                  </a:lnTo>
                  <a:lnTo>
                    <a:pt x="1752333" y="390537"/>
                  </a:lnTo>
                  <a:lnTo>
                    <a:pt x="1713242" y="402755"/>
                  </a:lnTo>
                  <a:lnTo>
                    <a:pt x="1674342" y="441274"/>
                  </a:lnTo>
                  <a:lnTo>
                    <a:pt x="1666786" y="476008"/>
                  </a:lnTo>
                  <a:lnTo>
                    <a:pt x="1667776" y="489292"/>
                  </a:lnTo>
                  <a:lnTo>
                    <a:pt x="1692122" y="534111"/>
                  </a:lnTo>
                  <a:lnTo>
                    <a:pt x="1738388" y="564769"/>
                  </a:lnTo>
                  <a:lnTo>
                    <a:pt x="1761274" y="576300"/>
                  </a:lnTo>
                  <a:lnTo>
                    <a:pt x="1780895" y="587171"/>
                  </a:lnTo>
                  <a:lnTo>
                    <a:pt x="1794891" y="598030"/>
                  </a:lnTo>
                  <a:lnTo>
                    <a:pt x="1803285" y="608888"/>
                  </a:lnTo>
                  <a:lnTo>
                    <a:pt x="1806079" y="619734"/>
                  </a:lnTo>
                  <a:lnTo>
                    <a:pt x="1805241" y="628484"/>
                  </a:lnTo>
                  <a:lnTo>
                    <a:pt x="1776717" y="657275"/>
                  </a:lnTo>
                  <a:lnTo>
                    <a:pt x="1756029" y="659968"/>
                  </a:lnTo>
                  <a:lnTo>
                    <a:pt x="1746783" y="659358"/>
                  </a:lnTo>
                  <a:lnTo>
                    <a:pt x="1708340" y="638683"/>
                  </a:lnTo>
                  <a:lnTo>
                    <a:pt x="1699310" y="623595"/>
                  </a:lnTo>
                  <a:lnTo>
                    <a:pt x="1662607" y="664806"/>
                  </a:lnTo>
                  <a:lnTo>
                    <a:pt x="1688515" y="693343"/>
                  </a:lnTo>
                  <a:lnTo>
                    <a:pt x="1727885" y="709180"/>
                  </a:lnTo>
                  <a:lnTo>
                    <a:pt x="1748739" y="711657"/>
                  </a:lnTo>
                  <a:lnTo>
                    <a:pt x="1748739" y="748487"/>
                  </a:lnTo>
                  <a:lnTo>
                    <a:pt x="1769910" y="748487"/>
                  </a:lnTo>
                  <a:lnTo>
                    <a:pt x="1776450" y="749554"/>
                  </a:lnTo>
                  <a:lnTo>
                    <a:pt x="1780298" y="751738"/>
                  </a:lnTo>
                  <a:lnTo>
                    <a:pt x="1784134" y="754303"/>
                  </a:lnTo>
                  <a:lnTo>
                    <a:pt x="1786115" y="757897"/>
                  </a:lnTo>
                  <a:lnTo>
                    <a:pt x="1786115" y="767981"/>
                  </a:lnTo>
                  <a:lnTo>
                    <a:pt x="1784464" y="771880"/>
                  </a:lnTo>
                  <a:lnTo>
                    <a:pt x="1781009" y="774509"/>
                  </a:lnTo>
                  <a:lnTo>
                    <a:pt x="1777657" y="777176"/>
                  </a:lnTo>
                  <a:lnTo>
                    <a:pt x="1772310" y="778624"/>
                  </a:lnTo>
                  <a:lnTo>
                    <a:pt x="1761947" y="778624"/>
                  </a:lnTo>
                  <a:lnTo>
                    <a:pt x="1724177" y="772756"/>
                  </a:lnTo>
                  <a:lnTo>
                    <a:pt x="1718233" y="771537"/>
                  </a:lnTo>
                  <a:lnTo>
                    <a:pt x="1714017" y="770458"/>
                  </a:lnTo>
                  <a:lnTo>
                    <a:pt x="1710918" y="769442"/>
                  </a:lnTo>
                  <a:lnTo>
                    <a:pt x="1710918" y="796226"/>
                  </a:lnTo>
                  <a:lnTo>
                    <a:pt x="1716214" y="797928"/>
                  </a:lnTo>
                  <a:lnTo>
                    <a:pt x="1721561" y="799109"/>
                  </a:lnTo>
                  <a:lnTo>
                    <a:pt x="1726819" y="800341"/>
                  </a:lnTo>
                  <a:lnTo>
                    <a:pt x="1731899" y="801433"/>
                  </a:lnTo>
                  <a:lnTo>
                    <a:pt x="1736877" y="802360"/>
                  </a:lnTo>
                  <a:lnTo>
                    <a:pt x="1741716" y="803008"/>
                  </a:lnTo>
                  <a:lnTo>
                    <a:pt x="1750923" y="804545"/>
                  </a:lnTo>
                  <a:lnTo>
                    <a:pt x="1759331" y="805421"/>
                  </a:lnTo>
                  <a:lnTo>
                    <a:pt x="1766785" y="805421"/>
                  </a:lnTo>
                  <a:lnTo>
                    <a:pt x="1808505" y="795007"/>
                  </a:lnTo>
                  <a:lnTo>
                    <a:pt x="1822716" y="763663"/>
                  </a:lnTo>
                  <a:lnTo>
                    <a:pt x="1821916" y="754151"/>
                  </a:lnTo>
                  <a:lnTo>
                    <a:pt x="1794548" y="725716"/>
                  </a:lnTo>
                  <a:lnTo>
                    <a:pt x="1773326" y="723226"/>
                  </a:lnTo>
                  <a:lnTo>
                    <a:pt x="1770240" y="723226"/>
                  </a:lnTo>
                  <a:lnTo>
                    <a:pt x="1770240" y="712177"/>
                  </a:lnTo>
                  <a:lnTo>
                    <a:pt x="1770240" y="711530"/>
                  </a:lnTo>
                  <a:lnTo>
                    <a:pt x="1784438" y="710565"/>
                  </a:lnTo>
                  <a:lnTo>
                    <a:pt x="1805622" y="705700"/>
                  </a:lnTo>
                  <a:lnTo>
                    <a:pt x="1840344" y="686295"/>
                  </a:lnTo>
                  <a:lnTo>
                    <a:pt x="1860169" y="659968"/>
                  </a:lnTo>
                  <a:lnTo>
                    <a:pt x="1862404" y="656056"/>
                  </a:lnTo>
                  <a:lnTo>
                    <a:pt x="1867954" y="637768"/>
                  </a:lnTo>
                  <a:lnTo>
                    <a:pt x="1869808" y="617359"/>
                  </a:lnTo>
                  <a:close/>
                </a:path>
                <a:path w="2389505" h="1159510">
                  <a:moveTo>
                    <a:pt x="2389073" y="704138"/>
                  </a:moveTo>
                  <a:lnTo>
                    <a:pt x="2351201" y="456247"/>
                  </a:lnTo>
                  <a:lnTo>
                    <a:pt x="2342057" y="396354"/>
                  </a:lnTo>
                  <a:lnTo>
                    <a:pt x="2274049" y="396443"/>
                  </a:lnTo>
                  <a:lnTo>
                    <a:pt x="2213838" y="577164"/>
                  </a:lnTo>
                  <a:lnTo>
                    <a:pt x="2212390" y="580656"/>
                  </a:lnTo>
                  <a:lnTo>
                    <a:pt x="2210866" y="586105"/>
                  </a:lnTo>
                  <a:lnTo>
                    <a:pt x="2209660" y="594144"/>
                  </a:lnTo>
                  <a:lnTo>
                    <a:pt x="2208669" y="599770"/>
                  </a:lnTo>
                  <a:lnTo>
                    <a:pt x="2207704" y="605993"/>
                  </a:lnTo>
                  <a:lnTo>
                    <a:pt x="2206815" y="612521"/>
                  </a:lnTo>
                  <a:lnTo>
                    <a:pt x="2206002" y="619264"/>
                  </a:lnTo>
                  <a:lnTo>
                    <a:pt x="2204796" y="612508"/>
                  </a:lnTo>
                  <a:lnTo>
                    <a:pt x="2204135" y="607923"/>
                  </a:lnTo>
                  <a:lnTo>
                    <a:pt x="2203894" y="605739"/>
                  </a:lnTo>
                  <a:lnTo>
                    <a:pt x="2202929" y="600684"/>
                  </a:lnTo>
                  <a:lnTo>
                    <a:pt x="2201659" y="593839"/>
                  </a:lnTo>
                  <a:lnTo>
                    <a:pt x="2199944" y="586105"/>
                  </a:lnTo>
                  <a:lnTo>
                    <a:pt x="2198903" y="580936"/>
                  </a:lnTo>
                  <a:lnTo>
                    <a:pt x="2197582" y="577570"/>
                  </a:lnTo>
                  <a:lnTo>
                    <a:pt x="2157869" y="456006"/>
                  </a:lnTo>
                  <a:lnTo>
                    <a:pt x="2138388" y="396354"/>
                  </a:lnTo>
                  <a:lnTo>
                    <a:pt x="2069401" y="396354"/>
                  </a:lnTo>
                  <a:lnTo>
                    <a:pt x="2022602" y="704138"/>
                  </a:lnTo>
                  <a:lnTo>
                    <a:pt x="2085111" y="704138"/>
                  </a:lnTo>
                  <a:lnTo>
                    <a:pt x="2107222" y="518439"/>
                  </a:lnTo>
                  <a:lnTo>
                    <a:pt x="2107400" y="517753"/>
                  </a:lnTo>
                  <a:lnTo>
                    <a:pt x="2111121" y="476427"/>
                  </a:lnTo>
                  <a:lnTo>
                    <a:pt x="2111362" y="456006"/>
                  </a:lnTo>
                  <a:lnTo>
                    <a:pt x="2119071" y="492188"/>
                  </a:lnTo>
                  <a:lnTo>
                    <a:pt x="2122894" y="507339"/>
                  </a:lnTo>
                  <a:lnTo>
                    <a:pt x="2186978" y="704138"/>
                  </a:lnTo>
                  <a:lnTo>
                    <a:pt x="2223998" y="704138"/>
                  </a:lnTo>
                  <a:lnTo>
                    <a:pt x="2252154" y="619264"/>
                  </a:lnTo>
                  <a:lnTo>
                    <a:pt x="2289289" y="507339"/>
                  </a:lnTo>
                  <a:lnTo>
                    <a:pt x="2290927" y="502551"/>
                  </a:lnTo>
                  <a:lnTo>
                    <a:pt x="2292591" y="496290"/>
                  </a:lnTo>
                  <a:lnTo>
                    <a:pt x="2294432" y="488543"/>
                  </a:lnTo>
                  <a:lnTo>
                    <a:pt x="2295753" y="480695"/>
                  </a:lnTo>
                  <a:lnTo>
                    <a:pt x="2297214" y="474637"/>
                  </a:lnTo>
                  <a:lnTo>
                    <a:pt x="2297912" y="469785"/>
                  </a:lnTo>
                  <a:lnTo>
                    <a:pt x="2298865" y="464934"/>
                  </a:lnTo>
                  <a:lnTo>
                    <a:pt x="2299906" y="458901"/>
                  </a:lnTo>
                  <a:lnTo>
                    <a:pt x="2299944" y="458685"/>
                  </a:lnTo>
                  <a:lnTo>
                    <a:pt x="2299995" y="469785"/>
                  </a:lnTo>
                  <a:lnTo>
                    <a:pt x="2300833" y="487349"/>
                  </a:lnTo>
                  <a:lnTo>
                    <a:pt x="2304161" y="518439"/>
                  </a:lnTo>
                  <a:lnTo>
                    <a:pt x="2326652" y="704138"/>
                  </a:lnTo>
                  <a:lnTo>
                    <a:pt x="2389073" y="704138"/>
                  </a:lnTo>
                  <a:close/>
                </a:path>
              </a:pathLst>
            </a:custGeom>
            <a:solidFill>
              <a:srgbClr val="FFFFFF"/>
            </a:solidFill>
          </p:spPr>
          <p:txBody>
            <a:bodyPr wrap="square" lIns="0" tIns="0" rIns="0" bIns="0" rtlCol="0"/>
            <a:lstStyle/>
            <a:p>
              <a:endParaRPr/>
            </a:p>
          </p:txBody>
        </p:sp>
        <p:sp>
          <p:nvSpPr>
            <p:cNvPr id="6" name="object 6"/>
            <p:cNvSpPr/>
            <p:nvPr/>
          </p:nvSpPr>
          <p:spPr>
            <a:xfrm>
              <a:off x="2150699" y="610328"/>
              <a:ext cx="99783" cy="16507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79736" y="610331"/>
              <a:ext cx="127888" cy="16949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00898" y="610310"/>
              <a:ext cx="1245235" cy="982980"/>
            </a:xfrm>
            <a:custGeom>
              <a:avLst/>
              <a:gdLst/>
              <a:ahLst/>
              <a:cxnLst/>
              <a:rect l="l" t="t" r="r" b="b"/>
              <a:pathLst>
                <a:path w="1245235" h="982980">
                  <a:moveTo>
                    <a:pt x="86461" y="703338"/>
                  </a:moveTo>
                  <a:lnTo>
                    <a:pt x="84658" y="693737"/>
                  </a:lnTo>
                  <a:lnTo>
                    <a:pt x="79705" y="686003"/>
                  </a:lnTo>
                  <a:lnTo>
                    <a:pt x="72313" y="680859"/>
                  </a:lnTo>
                  <a:lnTo>
                    <a:pt x="63169" y="678992"/>
                  </a:lnTo>
                  <a:lnTo>
                    <a:pt x="53568" y="680859"/>
                  </a:lnTo>
                  <a:lnTo>
                    <a:pt x="45834" y="686003"/>
                  </a:lnTo>
                  <a:lnTo>
                    <a:pt x="40690" y="693737"/>
                  </a:lnTo>
                  <a:lnTo>
                    <a:pt x="38823" y="703338"/>
                  </a:lnTo>
                  <a:lnTo>
                    <a:pt x="40640" y="712597"/>
                  </a:lnTo>
                  <a:lnTo>
                    <a:pt x="45707" y="720229"/>
                  </a:lnTo>
                  <a:lnTo>
                    <a:pt x="53416" y="725424"/>
                  </a:lnTo>
                  <a:lnTo>
                    <a:pt x="63169" y="727329"/>
                  </a:lnTo>
                  <a:lnTo>
                    <a:pt x="72453" y="725424"/>
                  </a:lnTo>
                  <a:lnTo>
                    <a:pt x="79832" y="720229"/>
                  </a:lnTo>
                  <a:lnTo>
                    <a:pt x="84709" y="712597"/>
                  </a:lnTo>
                  <a:lnTo>
                    <a:pt x="86461" y="703338"/>
                  </a:lnTo>
                  <a:close/>
                </a:path>
                <a:path w="1245235" h="982980">
                  <a:moveTo>
                    <a:pt x="159854" y="703338"/>
                  </a:moveTo>
                  <a:lnTo>
                    <a:pt x="158051" y="693737"/>
                  </a:lnTo>
                  <a:lnTo>
                    <a:pt x="153060" y="686003"/>
                  </a:lnTo>
                  <a:lnTo>
                    <a:pt x="145554" y="680859"/>
                  </a:lnTo>
                  <a:lnTo>
                    <a:pt x="136194" y="678992"/>
                  </a:lnTo>
                  <a:lnTo>
                    <a:pt x="126644" y="680859"/>
                  </a:lnTo>
                  <a:lnTo>
                    <a:pt x="119049" y="686003"/>
                  </a:lnTo>
                  <a:lnTo>
                    <a:pt x="114033" y="693737"/>
                  </a:lnTo>
                  <a:lnTo>
                    <a:pt x="112217" y="703338"/>
                  </a:lnTo>
                  <a:lnTo>
                    <a:pt x="113982" y="712597"/>
                  </a:lnTo>
                  <a:lnTo>
                    <a:pt x="118910" y="720229"/>
                  </a:lnTo>
                  <a:lnTo>
                    <a:pt x="126492" y="725424"/>
                  </a:lnTo>
                  <a:lnTo>
                    <a:pt x="136194" y="727329"/>
                  </a:lnTo>
                  <a:lnTo>
                    <a:pt x="145707" y="725424"/>
                  </a:lnTo>
                  <a:lnTo>
                    <a:pt x="153187" y="720229"/>
                  </a:lnTo>
                  <a:lnTo>
                    <a:pt x="158089" y="712597"/>
                  </a:lnTo>
                  <a:lnTo>
                    <a:pt x="159854" y="703338"/>
                  </a:lnTo>
                  <a:close/>
                </a:path>
                <a:path w="1245235" h="982980">
                  <a:moveTo>
                    <a:pt x="194437" y="741108"/>
                  </a:moveTo>
                  <a:lnTo>
                    <a:pt x="140792" y="741108"/>
                  </a:lnTo>
                  <a:lnTo>
                    <a:pt x="140792" y="878001"/>
                  </a:lnTo>
                  <a:lnTo>
                    <a:pt x="137922" y="905357"/>
                  </a:lnTo>
                  <a:lnTo>
                    <a:pt x="129501" y="924610"/>
                  </a:lnTo>
                  <a:lnTo>
                    <a:pt x="115785" y="935990"/>
                  </a:lnTo>
                  <a:lnTo>
                    <a:pt x="97040" y="939736"/>
                  </a:lnTo>
                  <a:lnTo>
                    <a:pt x="78701" y="935850"/>
                  </a:lnTo>
                  <a:lnTo>
                    <a:pt x="65201" y="924217"/>
                  </a:lnTo>
                  <a:lnTo>
                    <a:pt x="56857" y="904913"/>
                  </a:lnTo>
                  <a:lnTo>
                    <a:pt x="54000" y="878001"/>
                  </a:lnTo>
                  <a:lnTo>
                    <a:pt x="54000" y="741108"/>
                  </a:lnTo>
                  <a:lnTo>
                    <a:pt x="0" y="741108"/>
                  </a:lnTo>
                  <a:lnTo>
                    <a:pt x="88" y="874471"/>
                  </a:lnTo>
                  <a:lnTo>
                    <a:pt x="6451" y="922807"/>
                  </a:lnTo>
                  <a:lnTo>
                    <a:pt x="25146" y="956729"/>
                  </a:lnTo>
                  <a:lnTo>
                    <a:pt x="95275" y="982789"/>
                  </a:lnTo>
                  <a:lnTo>
                    <a:pt x="136969" y="976185"/>
                  </a:lnTo>
                  <a:lnTo>
                    <a:pt x="168148" y="956157"/>
                  </a:lnTo>
                  <a:lnTo>
                    <a:pt x="177634" y="939736"/>
                  </a:lnTo>
                  <a:lnTo>
                    <a:pt x="187680" y="922362"/>
                  </a:lnTo>
                  <a:lnTo>
                    <a:pt x="194437" y="874471"/>
                  </a:lnTo>
                  <a:lnTo>
                    <a:pt x="194437" y="741108"/>
                  </a:lnTo>
                  <a:close/>
                </a:path>
                <a:path w="1245235" h="982980">
                  <a:moveTo>
                    <a:pt x="872617" y="237159"/>
                  </a:moveTo>
                  <a:lnTo>
                    <a:pt x="869772" y="230263"/>
                  </a:lnTo>
                  <a:lnTo>
                    <a:pt x="863981" y="224612"/>
                  </a:lnTo>
                  <a:lnTo>
                    <a:pt x="858481" y="218795"/>
                  </a:lnTo>
                  <a:lnTo>
                    <a:pt x="851750" y="215925"/>
                  </a:lnTo>
                  <a:lnTo>
                    <a:pt x="836485" y="215925"/>
                  </a:lnTo>
                  <a:lnTo>
                    <a:pt x="830084" y="218795"/>
                  </a:lnTo>
                  <a:lnTo>
                    <a:pt x="818426" y="230644"/>
                  </a:lnTo>
                  <a:lnTo>
                    <a:pt x="815505" y="237350"/>
                  </a:lnTo>
                  <a:lnTo>
                    <a:pt x="815505" y="244843"/>
                  </a:lnTo>
                  <a:lnTo>
                    <a:pt x="815505" y="252577"/>
                  </a:lnTo>
                  <a:lnTo>
                    <a:pt x="818426" y="259448"/>
                  </a:lnTo>
                  <a:lnTo>
                    <a:pt x="824039" y="265112"/>
                  </a:lnTo>
                  <a:lnTo>
                    <a:pt x="829741" y="270662"/>
                  </a:lnTo>
                  <a:lnTo>
                    <a:pt x="836307" y="273558"/>
                  </a:lnTo>
                  <a:lnTo>
                    <a:pt x="852220" y="273558"/>
                  </a:lnTo>
                  <a:lnTo>
                    <a:pt x="859193" y="270662"/>
                  </a:lnTo>
                  <a:lnTo>
                    <a:pt x="870064" y="259448"/>
                  </a:lnTo>
                  <a:lnTo>
                    <a:pt x="872617" y="252577"/>
                  </a:lnTo>
                  <a:lnTo>
                    <a:pt x="872617" y="237159"/>
                  </a:lnTo>
                  <a:close/>
                </a:path>
                <a:path w="1245235" h="982980">
                  <a:moveTo>
                    <a:pt x="876515" y="286016"/>
                  </a:moveTo>
                  <a:lnTo>
                    <a:pt x="810729" y="286016"/>
                  </a:lnTo>
                  <a:lnTo>
                    <a:pt x="810729" y="593801"/>
                  </a:lnTo>
                  <a:lnTo>
                    <a:pt x="876515" y="593801"/>
                  </a:lnTo>
                  <a:lnTo>
                    <a:pt x="876515" y="286016"/>
                  </a:lnTo>
                  <a:close/>
                </a:path>
                <a:path w="1245235" h="982980">
                  <a:moveTo>
                    <a:pt x="1027658" y="146050"/>
                  </a:moveTo>
                  <a:lnTo>
                    <a:pt x="965339" y="146050"/>
                  </a:lnTo>
                  <a:lnTo>
                    <a:pt x="965339" y="0"/>
                  </a:lnTo>
                  <a:lnTo>
                    <a:pt x="945781" y="0"/>
                  </a:lnTo>
                  <a:lnTo>
                    <a:pt x="945781" y="146050"/>
                  </a:lnTo>
                  <a:lnTo>
                    <a:pt x="945781" y="165100"/>
                  </a:lnTo>
                  <a:lnTo>
                    <a:pt x="1027658" y="165100"/>
                  </a:lnTo>
                  <a:lnTo>
                    <a:pt x="1027658" y="146050"/>
                  </a:lnTo>
                  <a:close/>
                </a:path>
                <a:path w="1245235" h="982980">
                  <a:moveTo>
                    <a:pt x="1241171" y="237159"/>
                  </a:moveTo>
                  <a:lnTo>
                    <a:pt x="1238262" y="230263"/>
                  </a:lnTo>
                  <a:lnTo>
                    <a:pt x="1232496" y="224612"/>
                  </a:lnTo>
                  <a:lnTo>
                    <a:pt x="1226756" y="218795"/>
                  </a:lnTo>
                  <a:lnTo>
                    <a:pt x="1220216" y="215925"/>
                  </a:lnTo>
                  <a:lnTo>
                    <a:pt x="1205039" y="215925"/>
                  </a:lnTo>
                  <a:lnTo>
                    <a:pt x="1198206" y="218795"/>
                  </a:lnTo>
                  <a:lnTo>
                    <a:pt x="1192517" y="224840"/>
                  </a:lnTo>
                  <a:lnTo>
                    <a:pt x="1186726" y="230644"/>
                  </a:lnTo>
                  <a:lnTo>
                    <a:pt x="1184033" y="237350"/>
                  </a:lnTo>
                  <a:lnTo>
                    <a:pt x="1184033" y="244843"/>
                  </a:lnTo>
                  <a:lnTo>
                    <a:pt x="1184033" y="252577"/>
                  </a:lnTo>
                  <a:lnTo>
                    <a:pt x="1186726" y="259448"/>
                  </a:lnTo>
                  <a:lnTo>
                    <a:pt x="1198206" y="270662"/>
                  </a:lnTo>
                  <a:lnTo>
                    <a:pt x="1204798" y="273558"/>
                  </a:lnTo>
                  <a:lnTo>
                    <a:pt x="1220647" y="273558"/>
                  </a:lnTo>
                  <a:lnTo>
                    <a:pt x="1227429" y="270662"/>
                  </a:lnTo>
                  <a:lnTo>
                    <a:pt x="1233017" y="265112"/>
                  </a:lnTo>
                  <a:lnTo>
                    <a:pt x="1238262" y="259448"/>
                  </a:lnTo>
                  <a:lnTo>
                    <a:pt x="1241171" y="252577"/>
                  </a:lnTo>
                  <a:lnTo>
                    <a:pt x="1241171" y="237159"/>
                  </a:lnTo>
                  <a:close/>
                </a:path>
                <a:path w="1245235" h="982980">
                  <a:moveTo>
                    <a:pt x="1245108" y="286016"/>
                  </a:moveTo>
                  <a:lnTo>
                    <a:pt x="1178966" y="286016"/>
                  </a:lnTo>
                  <a:lnTo>
                    <a:pt x="1178966" y="593801"/>
                  </a:lnTo>
                  <a:lnTo>
                    <a:pt x="1245108" y="593801"/>
                  </a:lnTo>
                  <a:lnTo>
                    <a:pt x="1245108" y="286016"/>
                  </a:lnTo>
                  <a:close/>
                </a:path>
              </a:pathLst>
            </a:custGeom>
            <a:solidFill>
              <a:srgbClr val="FFFFFF"/>
            </a:solidFill>
          </p:spPr>
          <p:txBody>
            <a:bodyPr wrap="square" lIns="0" tIns="0" rIns="0" bIns="0" rtlCol="0"/>
            <a:lstStyle/>
            <a:p>
              <a:endParaRPr/>
            </a:p>
          </p:txBody>
        </p:sp>
        <p:sp>
          <p:nvSpPr>
            <p:cNvPr id="9" name="object 9"/>
            <p:cNvSpPr/>
            <p:nvPr/>
          </p:nvSpPr>
          <p:spPr>
            <a:xfrm>
              <a:off x="1732173" y="1351404"/>
              <a:ext cx="196862" cy="23780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962840" y="1289297"/>
              <a:ext cx="53975" cy="300355"/>
            </a:xfrm>
            <a:custGeom>
              <a:avLst/>
              <a:gdLst/>
              <a:ahLst/>
              <a:cxnLst/>
              <a:rect l="l" t="t" r="r" b="b"/>
              <a:pathLst>
                <a:path w="53975" h="300355">
                  <a:moveTo>
                    <a:pt x="27520" y="0"/>
                  </a:moveTo>
                  <a:lnTo>
                    <a:pt x="17853" y="1869"/>
                  </a:lnTo>
                  <a:lnTo>
                    <a:pt x="10007" y="7015"/>
                  </a:lnTo>
                  <a:lnTo>
                    <a:pt x="4743" y="14739"/>
                  </a:lnTo>
                  <a:lnTo>
                    <a:pt x="2819" y="24345"/>
                  </a:lnTo>
                  <a:lnTo>
                    <a:pt x="4693" y="33452"/>
                  </a:lnTo>
                  <a:lnTo>
                    <a:pt x="9874" y="41103"/>
                  </a:lnTo>
                  <a:lnTo>
                    <a:pt x="17703" y="46373"/>
                  </a:lnTo>
                  <a:lnTo>
                    <a:pt x="27520" y="48336"/>
                  </a:lnTo>
                  <a:lnTo>
                    <a:pt x="36871" y="46373"/>
                  </a:lnTo>
                  <a:lnTo>
                    <a:pt x="44367" y="41103"/>
                  </a:lnTo>
                  <a:lnTo>
                    <a:pt x="49348" y="33452"/>
                  </a:lnTo>
                  <a:lnTo>
                    <a:pt x="51155" y="24345"/>
                  </a:lnTo>
                  <a:lnTo>
                    <a:pt x="49348" y="14739"/>
                  </a:lnTo>
                  <a:lnTo>
                    <a:pt x="44367" y="7015"/>
                  </a:lnTo>
                  <a:lnTo>
                    <a:pt x="36871" y="1869"/>
                  </a:lnTo>
                  <a:lnTo>
                    <a:pt x="27520" y="0"/>
                  </a:lnTo>
                  <a:close/>
                </a:path>
                <a:path w="53975" h="300355">
                  <a:moveTo>
                    <a:pt x="53975" y="62102"/>
                  </a:moveTo>
                  <a:lnTo>
                    <a:pt x="0" y="62102"/>
                  </a:lnTo>
                  <a:lnTo>
                    <a:pt x="0" y="299910"/>
                  </a:lnTo>
                  <a:lnTo>
                    <a:pt x="53975" y="299910"/>
                  </a:lnTo>
                  <a:lnTo>
                    <a:pt x="53975" y="62102"/>
                  </a:lnTo>
                  <a:close/>
                </a:path>
              </a:pathLst>
            </a:custGeom>
            <a:solidFill>
              <a:srgbClr val="FFFFFF"/>
            </a:solidFill>
          </p:spPr>
          <p:txBody>
            <a:bodyPr wrap="square" lIns="0" tIns="0" rIns="0" bIns="0" rtlCol="0"/>
            <a:lstStyle/>
            <a:p>
              <a:endParaRPr/>
            </a:p>
          </p:txBody>
        </p:sp>
        <p:sp>
          <p:nvSpPr>
            <p:cNvPr id="11" name="object 11"/>
            <p:cNvSpPr/>
            <p:nvPr/>
          </p:nvSpPr>
          <p:spPr>
            <a:xfrm>
              <a:off x="2043273" y="1351404"/>
              <a:ext cx="219100" cy="237807"/>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287701" y="1351495"/>
              <a:ext cx="151765" cy="237490"/>
            </a:xfrm>
            <a:custGeom>
              <a:avLst/>
              <a:gdLst/>
              <a:ahLst/>
              <a:cxnLst/>
              <a:rect l="l" t="t" r="r" b="b"/>
              <a:pathLst>
                <a:path w="151764" h="237490">
                  <a:moveTo>
                    <a:pt x="151726" y="193040"/>
                  </a:moveTo>
                  <a:lnTo>
                    <a:pt x="54000" y="193040"/>
                  </a:lnTo>
                  <a:lnTo>
                    <a:pt x="54000" y="137160"/>
                  </a:lnTo>
                  <a:lnTo>
                    <a:pt x="141478" y="137160"/>
                  </a:lnTo>
                  <a:lnTo>
                    <a:pt x="141478" y="93980"/>
                  </a:lnTo>
                  <a:lnTo>
                    <a:pt x="54000" y="93980"/>
                  </a:lnTo>
                  <a:lnTo>
                    <a:pt x="54000" y="44450"/>
                  </a:lnTo>
                  <a:lnTo>
                    <a:pt x="146786" y="44450"/>
                  </a:lnTo>
                  <a:lnTo>
                    <a:pt x="146786" y="0"/>
                  </a:lnTo>
                  <a:lnTo>
                    <a:pt x="0" y="0"/>
                  </a:lnTo>
                  <a:lnTo>
                    <a:pt x="0" y="44450"/>
                  </a:lnTo>
                  <a:lnTo>
                    <a:pt x="0" y="93980"/>
                  </a:lnTo>
                  <a:lnTo>
                    <a:pt x="0" y="137160"/>
                  </a:lnTo>
                  <a:lnTo>
                    <a:pt x="0" y="193040"/>
                  </a:lnTo>
                  <a:lnTo>
                    <a:pt x="0" y="237490"/>
                  </a:lnTo>
                  <a:lnTo>
                    <a:pt x="151726" y="237490"/>
                  </a:lnTo>
                  <a:lnTo>
                    <a:pt x="151726" y="193040"/>
                  </a:lnTo>
                  <a:close/>
                </a:path>
              </a:pathLst>
            </a:custGeom>
            <a:solidFill>
              <a:srgbClr val="FFFFFF"/>
            </a:solidFill>
          </p:spPr>
          <p:txBody>
            <a:bodyPr wrap="square" lIns="0" tIns="0" rIns="0" bIns="0" rtlCol="0"/>
            <a:lstStyle/>
            <a:p>
              <a:endParaRPr/>
            </a:p>
          </p:txBody>
        </p:sp>
        <p:sp>
          <p:nvSpPr>
            <p:cNvPr id="13" name="object 13"/>
            <p:cNvSpPr/>
            <p:nvPr/>
          </p:nvSpPr>
          <p:spPr>
            <a:xfrm>
              <a:off x="2476101" y="1349651"/>
              <a:ext cx="179577" cy="23956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676113" y="1347514"/>
              <a:ext cx="163372" cy="245237"/>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861653" y="1289303"/>
              <a:ext cx="431800" cy="300355"/>
            </a:xfrm>
            <a:custGeom>
              <a:avLst/>
              <a:gdLst/>
              <a:ahLst/>
              <a:cxnLst/>
              <a:rect l="l" t="t" r="r" b="b"/>
              <a:pathLst>
                <a:path w="431800" h="300355">
                  <a:moveTo>
                    <a:pt x="51155" y="24345"/>
                  </a:moveTo>
                  <a:lnTo>
                    <a:pt x="49352" y="14744"/>
                  </a:lnTo>
                  <a:lnTo>
                    <a:pt x="44373" y="7010"/>
                  </a:lnTo>
                  <a:lnTo>
                    <a:pt x="36880" y="1866"/>
                  </a:lnTo>
                  <a:lnTo>
                    <a:pt x="27520" y="0"/>
                  </a:lnTo>
                  <a:lnTo>
                    <a:pt x="17856" y="1866"/>
                  </a:lnTo>
                  <a:lnTo>
                    <a:pt x="10007" y="7010"/>
                  </a:lnTo>
                  <a:lnTo>
                    <a:pt x="4749" y="14744"/>
                  </a:lnTo>
                  <a:lnTo>
                    <a:pt x="2819" y="24345"/>
                  </a:lnTo>
                  <a:lnTo>
                    <a:pt x="4699" y="33451"/>
                  </a:lnTo>
                  <a:lnTo>
                    <a:pt x="9880" y="41097"/>
                  </a:lnTo>
                  <a:lnTo>
                    <a:pt x="17703" y="46367"/>
                  </a:lnTo>
                  <a:lnTo>
                    <a:pt x="27520" y="48336"/>
                  </a:lnTo>
                  <a:lnTo>
                    <a:pt x="36880" y="46367"/>
                  </a:lnTo>
                  <a:lnTo>
                    <a:pt x="44373" y="41097"/>
                  </a:lnTo>
                  <a:lnTo>
                    <a:pt x="49352" y="33451"/>
                  </a:lnTo>
                  <a:lnTo>
                    <a:pt x="51155" y="24345"/>
                  </a:lnTo>
                  <a:close/>
                </a:path>
                <a:path w="431800" h="300355">
                  <a:moveTo>
                    <a:pt x="53987" y="62103"/>
                  </a:moveTo>
                  <a:lnTo>
                    <a:pt x="0" y="62103"/>
                  </a:lnTo>
                  <a:lnTo>
                    <a:pt x="0" y="299910"/>
                  </a:lnTo>
                  <a:lnTo>
                    <a:pt x="53987" y="299910"/>
                  </a:lnTo>
                  <a:lnTo>
                    <a:pt x="53987" y="62103"/>
                  </a:lnTo>
                  <a:close/>
                </a:path>
                <a:path w="431800" h="300355">
                  <a:moveTo>
                    <a:pt x="265303" y="61556"/>
                  </a:moveTo>
                  <a:lnTo>
                    <a:pt x="82562" y="61556"/>
                  </a:lnTo>
                  <a:lnTo>
                    <a:pt x="82562" y="107276"/>
                  </a:lnTo>
                  <a:lnTo>
                    <a:pt x="146405" y="107276"/>
                  </a:lnTo>
                  <a:lnTo>
                    <a:pt x="146405" y="300316"/>
                  </a:lnTo>
                  <a:lnTo>
                    <a:pt x="200393" y="300316"/>
                  </a:lnTo>
                  <a:lnTo>
                    <a:pt x="200393" y="107276"/>
                  </a:lnTo>
                  <a:lnTo>
                    <a:pt x="265303" y="107276"/>
                  </a:lnTo>
                  <a:lnTo>
                    <a:pt x="265303" y="61556"/>
                  </a:lnTo>
                  <a:close/>
                </a:path>
                <a:path w="431800" h="300355">
                  <a:moveTo>
                    <a:pt x="431469" y="255231"/>
                  </a:moveTo>
                  <a:lnTo>
                    <a:pt x="333717" y="255231"/>
                  </a:lnTo>
                  <a:lnTo>
                    <a:pt x="333717" y="199351"/>
                  </a:lnTo>
                  <a:lnTo>
                    <a:pt x="421220" y="199351"/>
                  </a:lnTo>
                  <a:lnTo>
                    <a:pt x="421220" y="156171"/>
                  </a:lnTo>
                  <a:lnTo>
                    <a:pt x="333717" y="156171"/>
                  </a:lnTo>
                  <a:lnTo>
                    <a:pt x="333717" y="106641"/>
                  </a:lnTo>
                  <a:lnTo>
                    <a:pt x="426529" y="106641"/>
                  </a:lnTo>
                  <a:lnTo>
                    <a:pt x="426529" y="62191"/>
                  </a:lnTo>
                  <a:lnTo>
                    <a:pt x="279742" y="62191"/>
                  </a:lnTo>
                  <a:lnTo>
                    <a:pt x="279742" y="106641"/>
                  </a:lnTo>
                  <a:lnTo>
                    <a:pt x="279742" y="156171"/>
                  </a:lnTo>
                  <a:lnTo>
                    <a:pt x="279742" y="199351"/>
                  </a:lnTo>
                  <a:lnTo>
                    <a:pt x="279742" y="255231"/>
                  </a:lnTo>
                  <a:lnTo>
                    <a:pt x="279742" y="299681"/>
                  </a:lnTo>
                  <a:lnTo>
                    <a:pt x="431469" y="299681"/>
                  </a:lnTo>
                  <a:lnTo>
                    <a:pt x="431469" y="255231"/>
                  </a:lnTo>
                  <a:close/>
                </a:path>
              </a:pathLst>
            </a:custGeom>
            <a:solidFill>
              <a:srgbClr val="FFFFFF"/>
            </a:solidFill>
          </p:spPr>
          <p:txBody>
            <a:bodyPr wrap="square" lIns="0" tIns="0" rIns="0" bIns="0" rtlCol="0"/>
            <a:lstStyle/>
            <a:p>
              <a:endParaRPr/>
            </a:p>
          </p:txBody>
        </p:sp>
        <p:sp>
          <p:nvSpPr>
            <p:cNvPr id="16" name="object 16"/>
            <p:cNvSpPr/>
            <p:nvPr/>
          </p:nvSpPr>
          <p:spPr>
            <a:xfrm>
              <a:off x="3320595" y="1347514"/>
              <a:ext cx="163347" cy="245237"/>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0" y="1289303"/>
              <a:ext cx="7375525" cy="3475990"/>
            </a:xfrm>
            <a:custGeom>
              <a:avLst/>
              <a:gdLst/>
              <a:ahLst/>
              <a:cxnLst/>
              <a:rect l="l" t="t" r="r" b="b"/>
              <a:pathLst>
                <a:path w="7375525" h="3475990">
                  <a:moveTo>
                    <a:pt x="3571405" y="24345"/>
                  </a:moveTo>
                  <a:lnTo>
                    <a:pt x="3569601" y="14744"/>
                  </a:lnTo>
                  <a:lnTo>
                    <a:pt x="3564610" y="7010"/>
                  </a:lnTo>
                  <a:lnTo>
                    <a:pt x="3557117" y="1866"/>
                  </a:lnTo>
                  <a:lnTo>
                    <a:pt x="3547770" y="0"/>
                  </a:lnTo>
                  <a:lnTo>
                    <a:pt x="3538105" y="1866"/>
                  </a:lnTo>
                  <a:lnTo>
                    <a:pt x="3530257" y="7010"/>
                  </a:lnTo>
                  <a:lnTo>
                    <a:pt x="3524999" y="14744"/>
                  </a:lnTo>
                  <a:lnTo>
                    <a:pt x="3523069" y="24345"/>
                  </a:lnTo>
                  <a:lnTo>
                    <a:pt x="3524948" y="33451"/>
                  </a:lnTo>
                  <a:lnTo>
                    <a:pt x="3530130" y="41097"/>
                  </a:lnTo>
                  <a:lnTo>
                    <a:pt x="3537966" y="46367"/>
                  </a:lnTo>
                  <a:lnTo>
                    <a:pt x="3547770" y="48336"/>
                  </a:lnTo>
                  <a:lnTo>
                    <a:pt x="3557117" y="46367"/>
                  </a:lnTo>
                  <a:lnTo>
                    <a:pt x="3564610" y="41097"/>
                  </a:lnTo>
                  <a:lnTo>
                    <a:pt x="3569601" y="33451"/>
                  </a:lnTo>
                  <a:lnTo>
                    <a:pt x="3571405" y="24345"/>
                  </a:lnTo>
                  <a:close/>
                </a:path>
                <a:path w="7375525" h="3475990">
                  <a:moveTo>
                    <a:pt x="3574224" y="62103"/>
                  </a:moveTo>
                  <a:lnTo>
                    <a:pt x="3520249" y="62103"/>
                  </a:lnTo>
                  <a:lnTo>
                    <a:pt x="3520249" y="299910"/>
                  </a:lnTo>
                  <a:lnTo>
                    <a:pt x="3574224" y="299910"/>
                  </a:lnTo>
                  <a:lnTo>
                    <a:pt x="3574224" y="62103"/>
                  </a:lnTo>
                  <a:close/>
                </a:path>
                <a:path w="7375525" h="3475990">
                  <a:moveTo>
                    <a:pt x="7375499" y="1287995"/>
                  </a:moveTo>
                  <a:lnTo>
                    <a:pt x="0" y="1287995"/>
                  </a:lnTo>
                  <a:lnTo>
                    <a:pt x="0" y="3475901"/>
                  </a:lnTo>
                  <a:lnTo>
                    <a:pt x="7375499" y="3475901"/>
                  </a:lnTo>
                  <a:lnTo>
                    <a:pt x="7375499" y="1287995"/>
                  </a:lnTo>
                  <a:close/>
                </a:path>
              </a:pathLst>
            </a:custGeom>
            <a:solidFill>
              <a:srgbClr val="FFFFFF"/>
            </a:solidFill>
          </p:spPr>
          <p:txBody>
            <a:bodyPr wrap="square" lIns="0" tIns="0" rIns="0" bIns="0" rtlCol="0"/>
            <a:lstStyle/>
            <a:p>
              <a:endParaRPr/>
            </a:p>
          </p:txBody>
        </p:sp>
        <p:sp>
          <p:nvSpPr>
            <p:cNvPr id="18" name="object 18"/>
            <p:cNvSpPr/>
            <p:nvPr/>
          </p:nvSpPr>
          <p:spPr>
            <a:xfrm>
              <a:off x="7651863" y="6331686"/>
              <a:ext cx="4541520" cy="526415"/>
            </a:xfrm>
            <a:custGeom>
              <a:avLst/>
              <a:gdLst/>
              <a:ahLst/>
              <a:cxnLst/>
              <a:rect l="l" t="t" r="r" b="b"/>
              <a:pathLst>
                <a:path w="4541520" h="526415">
                  <a:moveTo>
                    <a:pt x="4541329" y="0"/>
                  </a:moveTo>
                  <a:lnTo>
                    <a:pt x="0" y="0"/>
                  </a:lnTo>
                  <a:lnTo>
                    <a:pt x="0" y="526313"/>
                  </a:lnTo>
                  <a:lnTo>
                    <a:pt x="4541329" y="526313"/>
                  </a:lnTo>
                  <a:lnTo>
                    <a:pt x="4541329" y="0"/>
                  </a:lnTo>
                  <a:close/>
                </a:path>
              </a:pathLst>
            </a:custGeom>
            <a:solidFill>
              <a:srgbClr val="EE4941"/>
            </a:solidFill>
          </p:spPr>
          <p:txBody>
            <a:bodyPr wrap="square" lIns="0" tIns="0" rIns="0" bIns="0" rtlCol="0"/>
            <a:lstStyle/>
            <a:p>
              <a:endParaRPr/>
            </a:p>
          </p:txBody>
        </p:sp>
        <p:sp>
          <p:nvSpPr>
            <p:cNvPr id="19" name="object 19"/>
            <p:cNvSpPr/>
            <p:nvPr/>
          </p:nvSpPr>
          <p:spPr>
            <a:xfrm>
              <a:off x="9760196" y="6524649"/>
              <a:ext cx="73444" cy="14556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9598448" y="6553886"/>
              <a:ext cx="104127" cy="87083"/>
            </a:xfrm>
            <a:prstGeom prst="rect">
              <a:avLst/>
            </a:prstGeom>
            <a:blipFill>
              <a:blip r:embed="rId11" cstate="print"/>
              <a:stretch>
                <a:fillRect/>
              </a:stretch>
            </a:blipFill>
          </p:spPr>
          <p:txBody>
            <a:bodyPr wrap="square" lIns="0" tIns="0" rIns="0" bIns="0" rtlCol="0"/>
            <a:lstStyle/>
            <a:p>
              <a:endParaRPr/>
            </a:p>
          </p:txBody>
        </p:sp>
      </p:grpSp>
      <p:sp>
        <p:nvSpPr>
          <p:cNvPr id="21" name="object 21"/>
          <p:cNvSpPr txBox="1"/>
          <p:nvPr/>
        </p:nvSpPr>
        <p:spPr>
          <a:xfrm>
            <a:off x="9880810" y="6467840"/>
            <a:ext cx="982344" cy="233679"/>
          </a:xfrm>
          <a:prstGeom prst="rect">
            <a:avLst/>
          </a:prstGeom>
        </p:spPr>
        <p:txBody>
          <a:bodyPr vert="horz" wrap="square" lIns="0" tIns="14604" rIns="0" bIns="0" rtlCol="0">
            <a:spAutoFit/>
          </a:bodyPr>
          <a:lstStyle/>
          <a:p>
            <a:pPr marL="12700">
              <a:lnSpc>
                <a:spcPct val="100000"/>
              </a:lnSpc>
              <a:spcBef>
                <a:spcPts val="114"/>
              </a:spcBef>
            </a:pPr>
            <a:r>
              <a:rPr sz="1350" spc="-15" dirty="0">
                <a:solidFill>
                  <a:srgbClr val="FFFFFF"/>
                </a:solidFill>
                <a:latin typeface="Montserrat-Medium"/>
                <a:cs typeface="Montserrat-Medium"/>
              </a:rPr>
              <a:t>gelisimedu</a:t>
            </a:r>
            <a:endParaRPr sz="1350">
              <a:latin typeface="Montserrat-Medium"/>
              <a:cs typeface="Montserrat-Medium"/>
            </a:endParaRPr>
          </a:p>
        </p:txBody>
      </p:sp>
      <p:grpSp>
        <p:nvGrpSpPr>
          <p:cNvPr id="22" name="object 22"/>
          <p:cNvGrpSpPr/>
          <p:nvPr/>
        </p:nvGrpSpPr>
        <p:grpSpPr>
          <a:xfrm>
            <a:off x="1526586" y="3147019"/>
            <a:ext cx="9545955" cy="3542665"/>
            <a:chOff x="1526586" y="3147019"/>
            <a:chExt cx="9545955" cy="3542665"/>
          </a:xfrm>
        </p:grpSpPr>
        <p:sp>
          <p:nvSpPr>
            <p:cNvPr id="23" name="object 23"/>
            <p:cNvSpPr/>
            <p:nvPr/>
          </p:nvSpPr>
          <p:spPr>
            <a:xfrm>
              <a:off x="7828394" y="6514515"/>
              <a:ext cx="1377315" cy="175260"/>
            </a:xfrm>
            <a:custGeom>
              <a:avLst/>
              <a:gdLst/>
              <a:ahLst/>
              <a:cxnLst/>
              <a:rect l="l" t="t" r="r" b="b"/>
              <a:pathLst>
                <a:path w="1377315" h="175259">
                  <a:moveTo>
                    <a:pt x="149669" y="47574"/>
                  </a:moveTo>
                  <a:lnTo>
                    <a:pt x="135153" y="47574"/>
                  </a:lnTo>
                  <a:lnTo>
                    <a:pt x="108508" y="121183"/>
                  </a:lnTo>
                  <a:lnTo>
                    <a:pt x="82003" y="47574"/>
                  </a:lnTo>
                  <a:lnTo>
                    <a:pt x="68351" y="47574"/>
                  </a:lnTo>
                  <a:lnTo>
                    <a:pt x="41351" y="120840"/>
                  </a:lnTo>
                  <a:lnTo>
                    <a:pt x="15354" y="47574"/>
                  </a:lnTo>
                  <a:lnTo>
                    <a:pt x="0" y="47574"/>
                  </a:lnTo>
                  <a:lnTo>
                    <a:pt x="33248" y="139585"/>
                  </a:lnTo>
                  <a:lnTo>
                    <a:pt x="48780" y="139585"/>
                  </a:lnTo>
                  <a:lnTo>
                    <a:pt x="74917" y="69799"/>
                  </a:lnTo>
                  <a:lnTo>
                    <a:pt x="100736" y="139585"/>
                  </a:lnTo>
                  <a:lnTo>
                    <a:pt x="116255" y="139585"/>
                  </a:lnTo>
                  <a:lnTo>
                    <a:pt x="149669" y="47574"/>
                  </a:lnTo>
                  <a:close/>
                </a:path>
                <a:path w="1377315" h="175259">
                  <a:moveTo>
                    <a:pt x="299910" y="47574"/>
                  </a:moveTo>
                  <a:lnTo>
                    <a:pt x="285407" y="47574"/>
                  </a:lnTo>
                  <a:lnTo>
                    <a:pt x="258749" y="121183"/>
                  </a:lnTo>
                  <a:lnTo>
                    <a:pt x="232257" y="47574"/>
                  </a:lnTo>
                  <a:lnTo>
                    <a:pt x="218592" y="47574"/>
                  </a:lnTo>
                  <a:lnTo>
                    <a:pt x="191604" y="120840"/>
                  </a:lnTo>
                  <a:lnTo>
                    <a:pt x="165608" y="47574"/>
                  </a:lnTo>
                  <a:lnTo>
                    <a:pt x="150253" y="47574"/>
                  </a:lnTo>
                  <a:lnTo>
                    <a:pt x="183489" y="139585"/>
                  </a:lnTo>
                  <a:lnTo>
                    <a:pt x="199021" y="139585"/>
                  </a:lnTo>
                  <a:lnTo>
                    <a:pt x="225171" y="69799"/>
                  </a:lnTo>
                  <a:lnTo>
                    <a:pt x="250977" y="139585"/>
                  </a:lnTo>
                  <a:lnTo>
                    <a:pt x="266509" y="139585"/>
                  </a:lnTo>
                  <a:lnTo>
                    <a:pt x="299910" y="47574"/>
                  </a:lnTo>
                  <a:close/>
                </a:path>
                <a:path w="1377315" h="175259">
                  <a:moveTo>
                    <a:pt x="450164" y="47574"/>
                  </a:moveTo>
                  <a:lnTo>
                    <a:pt x="435648" y="47574"/>
                  </a:lnTo>
                  <a:lnTo>
                    <a:pt x="408990" y="121183"/>
                  </a:lnTo>
                  <a:lnTo>
                    <a:pt x="382498" y="47574"/>
                  </a:lnTo>
                  <a:lnTo>
                    <a:pt x="368833" y="47574"/>
                  </a:lnTo>
                  <a:lnTo>
                    <a:pt x="341845" y="120840"/>
                  </a:lnTo>
                  <a:lnTo>
                    <a:pt x="315849" y="47574"/>
                  </a:lnTo>
                  <a:lnTo>
                    <a:pt x="300494" y="47574"/>
                  </a:lnTo>
                  <a:lnTo>
                    <a:pt x="333743" y="139585"/>
                  </a:lnTo>
                  <a:lnTo>
                    <a:pt x="349275" y="139585"/>
                  </a:lnTo>
                  <a:lnTo>
                    <a:pt x="375412" y="69799"/>
                  </a:lnTo>
                  <a:lnTo>
                    <a:pt x="401218" y="139585"/>
                  </a:lnTo>
                  <a:lnTo>
                    <a:pt x="416750" y="139585"/>
                  </a:lnTo>
                  <a:lnTo>
                    <a:pt x="450164" y="47574"/>
                  </a:lnTo>
                  <a:close/>
                </a:path>
                <a:path w="1377315" h="175259">
                  <a:moveTo>
                    <a:pt x="475881" y="121691"/>
                  </a:moveTo>
                  <a:lnTo>
                    <a:pt x="470839" y="116827"/>
                  </a:lnTo>
                  <a:lnTo>
                    <a:pt x="458508" y="116827"/>
                  </a:lnTo>
                  <a:lnTo>
                    <a:pt x="453275" y="121691"/>
                  </a:lnTo>
                  <a:lnTo>
                    <a:pt x="453275" y="128638"/>
                  </a:lnTo>
                  <a:lnTo>
                    <a:pt x="453275" y="135585"/>
                  </a:lnTo>
                  <a:lnTo>
                    <a:pt x="458508" y="140601"/>
                  </a:lnTo>
                  <a:lnTo>
                    <a:pt x="470839" y="140601"/>
                  </a:lnTo>
                  <a:lnTo>
                    <a:pt x="475881" y="135585"/>
                  </a:lnTo>
                  <a:lnTo>
                    <a:pt x="475881" y="121691"/>
                  </a:lnTo>
                  <a:close/>
                </a:path>
                <a:path w="1377315" h="175259">
                  <a:moveTo>
                    <a:pt x="592480" y="45491"/>
                  </a:moveTo>
                  <a:lnTo>
                    <a:pt x="561936" y="45491"/>
                  </a:lnTo>
                  <a:lnTo>
                    <a:pt x="561936" y="56934"/>
                  </a:lnTo>
                  <a:lnTo>
                    <a:pt x="560755" y="55664"/>
                  </a:lnTo>
                  <a:lnTo>
                    <a:pt x="560755" y="89230"/>
                  </a:lnTo>
                  <a:lnTo>
                    <a:pt x="559257" y="97078"/>
                  </a:lnTo>
                  <a:lnTo>
                    <a:pt x="555117" y="103162"/>
                  </a:lnTo>
                  <a:lnTo>
                    <a:pt x="548805" y="107111"/>
                  </a:lnTo>
                  <a:lnTo>
                    <a:pt x="540854" y="108508"/>
                  </a:lnTo>
                  <a:lnTo>
                    <a:pt x="532866" y="107111"/>
                  </a:lnTo>
                  <a:lnTo>
                    <a:pt x="526503" y="103162"/>
                  </a:lnTo>
                  <a:lnTo>
                    <a:pt x="522300" y="97078"/>
                  </a:lnTo>
                  <a:lnTo>
                    <a:pt x="520776" y="89230"/>
                  </a:lnTo>
                  <a:lnTo>
                    <a:pt x="522300" y="81419"/>
                  </a:lnTo>
                  <a:lnTo>
                    <a:pt x="560755" y="89230"/>
                  </a:lnTo>
                  <a:lnTo>
                    <a:pt x="560755" y="55664"/>
                  </a:lnTo>
                  <a:lnTo>
                    <a:pt x="556602" y="51168"/>
                  </a:lnTo>
                  <a:lnTo>
                    <a:pt x="549998" y="47117"/>
                  </a:lnTo>
                  <a:lnTo>
                    <a:pt x="542201" y="44716"/>
                  </a:lnTo>
                  <a:lnTo>
                    <a:pt x="533260" y="43929"/>
                  </a:lnTo>
                  <a:lnTo>
                    <a:pt x="516001" y="47129"/>
                  </a:lnTo>
                  <a:lnTo>
                    <a:pt x="501713" y="56235"/>
                  </a:lnTo>
                  <a:lnTo>
                    <a:pt x="491972" y="70510"/>
                  </a:lnTo>
                  <a:lnTo>
                    <a:pt x="488378" y="89230"/>
                  </a:lnTo>
                  <a:lnTo>
                    <a:pt x="491972" y="108064"/>
                  </a:lnTo>
                  <a:lnTo>
                    <a:pt x="501713" y="122389"/>
                  </a:lnTo>
                  <a:lnTo>
                    <a:pt x="516001" y="131508"/>
                  </a:lnTo>
                  <a:lnTo>
                    <a:pt x="533260" y="134708"/>
                  </a:lnTo>
                  <a:lnTo>
                    <a:pt x="541528" y="134023"/>
                  </a:lnTo>
                  <a:lnTo>
                    <a:pt x="548855" y="131953"/>
                  </a:lnTo>
                  <a:lnTo>
                    <a:pt x="555180" y="128485"/>
                  </a:lnTo>
                  <a:lnTo>
                    <a:pt x="560425" y="123596"/>
                  </a:lnTo>
                  <a:lnTo>
                    <a:pt x="560425" y="126733"/>
                  </a:lnTo>
                  <a:lnTo>
                    <a:pt x="559015" y="136512"/>
                  </a:lnTo>
                  <a:lnTo>
                    <a:pt x="554647" y="143637"/>
                  </a:lnTo>
                  <a:lnTo>
                    <a:pt x="547039" y="147993"/>
                  </a:lnTo>
                  <a:lnTo>
                    <a:pt x="535952" y="149466"/>
                  </a:lnTo>
                  <a:lnTo>
                    <a:pt x="527634" y="148767"/>
                  </a:lnTo>
                  <a:lnTo>
                    <a:pt x="519315" y="146773"/>
                  </a:lnTo>
                  <a:lnTo>
                    <a:pt x="511581" y="143611"/>
                  </a:lnTo>
                  <a:lnTo>
                    <a:pt x="505066" y="139407"/>
                  </a:lnTo>
                  <a:lnTo>
                    <a:pt x="493433" y="162496"/>
                  </a:lnTo>
                  <a:lnTo>
                    <a:pt x="502754" y="167868"/>
                  </a:lnTo>
                  <a:lnTo>
                    <a:pt x="513727" y="171716"/>
                  </a:lnTo>
                  <a:lnTo>
                    <a:pt x="525894" y="174053"/>
                  </a:lnTo>
                  <a:lnTo>
                    <a:pt x="538810" y="174828"/>
                  </a:lnTo>
                  <a:lnTo>
                    <a:pt x="561581" y="171640"/>
                  </a:lnTo>
                  <a:lnTo>
                    <a:pt x="578434" y="161963"/>
                  </a:lnTo>
                  <a:lnTo>
                    <a:pt x="586422" y="149466"/>
                  </a:lnTo>
                  <a:lnTo>
                    <a:pt x="588886" y="145605"/>
                  </a:lnTo>
                  <a:lnTo>
                    <a:pt x="592289" y="123596"/>
                  </a:lnTo>
                  <a:lnTo>
                    <a:pt x="592480" y="122389"/>
                  </a:lnTo>
                  <a:lnTo>
                    <a:pt x="592480" y="108508"/>
                  </a:lnTo>
                  <a:lnTo>
                    <a:pt x="592480" y="70129"/>
                  </a:lnTo>
                  <a:lnTo>
                    <a:pt x="592480" y="56934"/>
                  </a:lnTo>
                  <a:lnTo>
                    <a:pt x="592480" y="45491"/>
                  </a:lnTo>
                  <a:close/>
                </a:path>
                <a:path w="1377315" h="175259">
                  <a:moveTo>
                    <a:pt x="706475" y="95135"/>
                  </a:moveTo>
                  <a:lnTo>
                    <a:pt x="706412" y="92354"/>
                  </a:lnTo>
                  <a:lnTo>
                    <a:pt x="704773" y="83502"/>
                  </a:lnTo>
                  <a:lnTo>
                    <a:pt x="702627" y="71970"/>
                  </a:lnTo>
                  <a:lnTo>
                    <a:pt x="699465" y="67360"/>
                  </a:lnTo>
                  <a:lnTo>
                    <a:pt x="692137" y="56667"/>
                  </a:lnTo>
                  <a:lnTo>
                    <a:pt x="676579" y="47180"/>
                  </a:lnTo>
                  <a:lnTo>
                    <a:pt x="676427" y="47155"/>
                  </a:lnTo>
                  <a:lnTo>
                    <a:pt x="676427" y="83502"/>
                  </a:lnTo>
                  <a:lnTo>
                    <a:pt x="638975" y="83502"/>
                  </a:lnTo>
                  <a:lnTo>
                    <a:pt x="640829" y="73609"/>
                  </a:lnTo>
                  <a:lnTo>
                    <a:pt x="647750" y="67360"/>
                  </a:lnTo>
                  <a:lnTo>
                    <a:pt x="667664" y="67360"/>
                  </a:lnTo>
                  <a:lnTo>
                    <a:pt x="674738" y="73609"/>
                  </a:lnTo>
                  <a:lnTo>
                    <a:pt x="676427" y="83502"/>
                  </a:lnTo>
                  <a:lnTo>
                    <a:pt x="676427" y="47155"/>
                  </a:lnTo>
                  <a:lnTo>
                    <a:pt x="637501" y="47510"/>
                  </a:lnTo>
                  <a:lnTo>
                    <a:pt x="607263" y="92354"/>
                  </a:lnTo>
                  <a:lnTo>
                    <a:pt x="611073" y="111848"/>
                  </a:lnTo>
                  <a:lnTo>
                    <a:pt x="621880" y="127292"/>
                  </a:lnTo>
                  <a:lnTo>
                    <a:pt x="638797" y="137477"/>
                  </a:lnTo>
                  <a:lnTo>
                    <a:pt x="660920" y="141147"/>
                  </a:lnTo>
                  <a:lnTo>
                    <a:pt x="673112" y="140169"/>
                  </a:lnTo>
                  <a:lnTo>
                    <a:pt x="683641" y="137287"/>
                  </a:lnTo>
                  <a:lnTo>
                    <a:pt x="692556" y="132499"/>
                  </a:lnTo>
                  <a:lnTo>
                    <a:pt x="699897" y="125857"/>
                  </a:lnTo>
                  <a:lnTo>
                    <a:pt x="690664" y="115976"/>
                  </a:lnTo>
                  <a:lnTo>
                    <a:pt x="683018" y="107810"/>
                  </a:lnTo>
                  <a:lnTo>
                    <a:pt x="676783" y="113372"/>
                  </a:lnTo>
                  <a:lnTo>
                    <a:pt x="670877" y="115976"/>
                  </a:lnTo>
                  <a:lnTo>
                    <a:pt x="661936" y="115976"/>
                  </a:lnTo>
                  <a:lnTo>
                    <a:pt x="653821" y="114960"/>
                  </a:lnTo>
                  <a:lnTo>
                    <a:pt x="647293" y="112001"/>
                  </a:lnTo>
                  <a:lnTo>
                    <a:pt x="642467" y="107251"/>
                  </a:lnTo>
                  <a:lnTo>
                    <a:pt x="639483" y="100863"/>
                  </a:lnTo>
                  <a:lnTo>
                    <a:pt x="705954" y="100863"/>
                  </a:lnTo>
                  <a:lnTo>
                    <a:pt x="706132" y="98259"/>
                  </a:lnTo>
                  <a:lnTo>
                    <a:pt x="706475" y="95135"/>
                  </a:lnTo>
                  <a:close/>
                </a:path>
                <a:path w="1377315" h="175259">
                  <a:moveTo>
                    <a:pt x="753313" y="10756"/>
                  </a:moveTo>
                  <a:lnTo>
                    <a:pt x="721258" y="10756"/>
                  </a:lnTo>
                  <a:lnTo>
                    <a:pt x="721258" y="139585"/>
                  </a:lnTo>
                  <a:lnTo>
                    <a:pt x="753313" y="139585"/>
                  </a:lnTo>
                  <a:lnTo>
                    <a:pt x="753313" y="10756"/>
                  </a:lnTo>
                  <a:close/>
                </a:path>
                <a:path w="1377315" h="175259">
                  <a:moveTo>
                    <a:pt x="806107" y="45478"/>
                  </a:moveTo>
                  <a:lnTo>
                    <a:pt x="774039" y="45478"/>
                  </a:lnTo>
                  <a:lnTo>
                    <a:pt x="774039" y="139573"/>
                  </a:lnTo>
                  <a:lnTo>
                    <a:pt x="806107" y="139573"/>
                  </a:lnTo>
                  <a:lnTo>
                    <a:pt x="806107" y="45478"/>
                  </a:lnTo>
                  <a:close/>
                </a:path>
                <a:path w="1377315" h="175259">
                  <a:moveTo>
                    <a:pt x="809650" y="17018"/>
                  </a:moveTo>
                  <a:lnTo>
                    <a:pt x="808240" y="10185"/>
                  </a:lnTo>
                  <a:lnTo>
                    <a:pt x="804291" y="4800"/>
                  </a:lnTo>
                  <a:lnTo>
                    <a:pt x="798118" y="1270"/>
                  </a:lnTo>
                  <a:lnTo>
                    <a:pt x="790079" y="0"/>
                  </a:lnTo>
                  <a:lnTo>
                    <a:pt x="782027" y="1358"/>
                  </a:lnTo>
                  <a:lnTo>
                    <a:pt x="775855" y="5054"/>
                  </a:lnTo>
                  <a:lnTo>
                    <a:pt x="771906" y="10617"/>
                  </a:lnTo>
                  <a:lnTo>
                    <a:pt x="770509" y="17526"/>
                  </a:lnTo>
                  <a:lnTo>
                    <a:pt x="771906" y="24447"/>
                  </a:lnTo>
                  <a:lnTo>
                    <a:pt x="775855" y="30010"/>
                  </a:lnTo>
                  <a:lnTo>
                    <a:pt x="782027" y="33718"/>
                  </a:lnTo>
                  <a:lnTo>
                    <a:pt x="790079" y="35064"/>
                  </a:lnTo>
                  <a:lnTo>
                    <a:pt x="798118" y="33718"/>
                  </a:lnTo>
                  <a:lnTo>
                    <a:pt x="804291" y="29946"/>
                  </a:lnTo>
                  <a:lnTo>
                    <a:pt x="808240" y="24231"/>
                  </a:lnTo>
                  <a:lnTo>
                    <a:pt x="809650" y="17018"/>
                  </a:lnTo>
                  <a:close/>
                </a:path>
                <a:path w="1377315" h="175259">
                  <a:moveTo>
                    <a:pt x="905281" y="110236"/>
                  </a:moveTo>
                  <a:lnTo>
                    <a:pt x="896874" y="90652"/>
                  </a:lnTo>
                  <a:lnTo>
                    <a:pt x="878370" y="82981"/>
                  </a:lnTo>
                  <a:lnTo>
                    <a:pt x="859866" y="79870"/>
                  </a:lnTo>
                  <a:lnTo>
                    <a:pt x="851458" y="73952"/>
                  </a:lnTo>
                  <a:lnTo>
                    <a:pt x="851458" y="70485"/>
                  </a:lnTo>
                  <a:lnTo>
                    <a:pt x="855345" y="67360"/>
                  </a:lnTo>
                  <a:lnTo>
                    <a:pt x="866152" y="67360"/>
                  </a:lnTo>
                  <a:lnTo>
                    <a:pt x="872401" y="67716"/>
                  </a:lnTo>
                  <a:lnTo>
                    <a:pt x="878928" y="68884"/>
                  </a:lnTo>
                  <a:lnTo>
                    <a:pt x="885647" y="71031"/>
                  </a:lnTo>
                  <a:lnTo>
                    <a:pt x="892467" y="74307"/>
                  </a:lnTo>
                  <a:lnTo>
                    <a:pt x="902093" y="51904"/>
                  </a:lnTo>
                  <a:lnTo>
                    <a:pt x="894397" y="48463"/>
                  </a:lnTo>
                  <a:lnTo>
                    <a:pt x="885418" y="45961"/>
                  </a:lnTo>
                  <a:lnTo>
                    <a:pt x="875741" y="44437"/>
                  </a:lnTo>
                  <a:lnTo>
                    <a:pt x="865974" y="43916"/>
                  </a:lnTo>
                  <a:lnTo>
                    <a:pt x="846924" y="46316"/>
                  </a:lnTo>
                  <a:lnTo>
                    <a:pt x="832954" y="52908"/>
                  </a:lnTo>
                  <a:lnTo>
                    <a:pt x="824357" y="62814"/>
                  </a:lnTo>
                  <a:lnTo>
                    <a:pt x="821436" y="75158"/>
                  </a:lnTo>
                  <a:lnTo>
                    <a:pt x="829868" y="94894"/>
                  </a:lnTo>
                  <a:lnTo>
                    <a:pt x="848423" y="102514"/>
                  </a:lnTo>
                  <a:lnTo>
                    <a:pt x="866990" y="105435"/>
                  </a:lnTo>
                  <a:lnTo>
                    <a:pt x="875423" y="111099"/>
                  </a:lnTo>
                  <a:lnTo>
                    <a:pt x="875423" y="115100"/>
                  </a:lnTo>
                  <a:lnTo>
                    <a:pt x="871880" y="117525"/>
                  </a:lnTo>
                  <a:lnTo>
                    <a:pt x="861085" y="117525"/>
                  </a:lnTo>
                  <a:lnTo>
                    <a:pt x="852589" y="116928"/>
                  </a:lnTo>
                  <a:lnTo>
                    <a:pt x="844130" y="115214"/>
                  </a:lnTo>
                  <a:lnTo>
                    <a:pt x="836168" y="112483"/>
                  </a:lnTo>
                  <a:lnTo>
                    <a:pt x="829195" y="108864"/>
                  </a:lnTo>
                  <a:lnTo>
                    <a:pt x="819581" y="131419"/>
                  </a:lnTo>
                  <a:lnTo>
                    <a:pt x="827493" y="135356"/>
                  </a:lnTo>
                  <a:lnTo>
                    <a:pt x="837349" y="138430"/>
                  </a:lnTo>
                  <a:lnTo>
                    <a:pt x="848448" y="140436"/>
                  </a:lnTo>
                  <a:lnTo>
                    <a:pt x="860069" y="141147"/>
                  </a:lnTo>
                  <a:lnTo>
                    <a:pt x="879665" y="138760"/>
                  </a:lnTo>
                  <a:lnTo>
                    <a:pt x="893813" y="132207"/>
                  </a:lnTo>
                  <a:lnTo>
                    <a:pt x="902398" y="122389"/>
                  </a:lnTo>
                  <a:lnTo>
                    <a:pt x="905281" y="110236"/>
                  </a:lnTo>
                  <a:close/>
                </a:path>
                <a:path w="1377315" h="175259">
                  <a:moveTo>
                    <a:pt x="951115" y="45478"/>
                  </a:moveTo>
                  <a:lnTo>
                    <a:pt x="919060" y="45478"/>
                  </a:lnTo>
                  <a:lnTo>
                    <a:pt x="919060" y="139573"/>
                  </a:lnTo>
                  <a:lnTo>
                    <a:pt x="951115" y="139573"/>
                  </a:lnTo>
                  <a:lnTo>
                    <a:pt x="951115" y="45478"/>
                  </a:lnTo>
                  <a:close/>
                </a:path>
                <a:path w="1377315" h="175259">
                  <a:moveTo>
                    <a:pt x="954671" y="17018"/>
                  </a:moveTo>
                  <a:lnTo>
                    <a:pt x="953274" y="10185"/>
                  </a:lnTo>
                  <a:lnTo>
                    <a:pt x="949312" y="4800"/>
                  </a:lnTo>
                  <a:lnTo>
                    <a:pt x="943140" y="1270"/>
                  </a:lnTo>
                  <a:lnTo>
                    <a:pt x="935101" y="0"/>
                  </a:lnTo>
                  <a:lnTo>
                    <a:pt x="927049" y="1358"/>
                  </a:lnTo>
                  <a:lnTo>
                    <a:pt x="920877" y="5054"/>
                  </a:lnTo>
                  <a:lnTo>
                    <a:pt x="916927" y="10617"/>
                  </a:lnTo>
                  <a:lnTo>
                    <a:pt x="915530" y="17526"/>
                  </a:lnTo>
                  <a:lnTo>
                    <a:pt x="916927" y="24447"/>
                  </a:lnTo>
                  <a:lnTo>
                    <a:pt x="920877" y="30010"/>
                  </a:lnTo>
                  <a:lnTo>
                    <a:pt x="927049" y="33718"/>
                  </a:lnTo>
                  <a:lnTo>
                    <a:pt x="935101" y="35064"/>
                  </a:lnTo>
                  <a:lnTo>
                    <a:pt x="943140" y="33718"/>
                  </a:lnTo>
                  <a:lnTo>
                    <a:pt x="949312" y="29946"/>
                  </a:lnTo>
                  <a:lnTo>
                    <a:pt x="953274" y="24231"/>
                  </a:lnTo>
                  <a:lnTo>
                    <a:pt x="954671" y="17018"/>
                  </a:lnTo>
                  <a:close/>
                </a:path>
                <a:path w="1377315" h="175259">
                  <a:moveTo>
                    <a:pt x="1127925" y="85763"/>
                  </a:moveTo>
                  <a:lnTo>
                    <a:pt x="1125143" y="66916"/>
                  </a:lnTo>
                  <a:lnTo>
                    <a:pt x="1117422" y="53911"/>
                  </a:lnTo>
                  <a:lnTo>
                    <a:pt x="1105725" y="46355"/>
                  </a:lnTo>
                  <a:lnTo>
                    <a:pt x="1090980" y="43929"/>
                  </a:lnTo>
                  <a:lnTo>
                    <a:pt x="1081493" y="44907"/>
                  </a:lnTo>
                  <a:lnTo>
                    <a:pt x="1072908" y="47790"/>
                  </a:lnTo>
                  <a:lnTo>
                    <a:pt x="1065428" y="52425"/>
                  </a:lnTo>
                  <a:lnTo>
                    <a:pt x="1059268" y="58686"/>
                  </a:lnTo>
                  <a:lnTo>
                    <a:pt x="1053706" y="52120"/>
                  </a:lnTo>
                  <a:lnTo>
                    <a:pt x="1046772" y="47523"/>
                  </a:lnTo>
                  <a:lnTo>
                    <a:pt x="1038720" y="44818"/>
                  </a:lnTo>
                  <a:lnTo>
                    <a:pt x="1029741" y="43929"/>
                  </a:lnTo>
                  <a:lnTo>
                    <a:pt x="1021880" y="44640"/>
                  </a:lnTo>
                  <a:lnTo>
                    <a:pt x="1014615" y="46786"/>
                  </a:lnTo>
                  <a:lnTo>
                    <a:pt x="1008062" y="50368"/>
                  </a:lnTo>
                  <a:lnTo>
                    <a:pt x="1002398" y="55372"/>
                  </a:lnTo>
                  <a:lnTo>
                    <a:pt x="1002398" y="45491"/>
                  </a:lnTo>
                  <a:lnTo>
                    <a:pt x="971854" y="45491"/>
                  </a:lnTo>
                  <a:lnTo>
                    <a:pt x="971854" y="139585"/>
                  </a:lnTo>
                  <a:lnTo>
                    <a:pt x="1003909" y="139585"/>
                  </a:lnTo>
                  <a:lnTo>
                    <a:pt x="1003909" y="92887"/>
                  </a:lnTo>
                  <a:lnTo>
                    <a:pt x="1005116" y="83439"/>
                  </a:lnTo>
                  <a:lnTo>
                    <a:pt x="1008468" y="76911"/>
                  </a:lnTo>
                  <a:lnTo>
                    <a:pt x="1013599" y="73101"/>
                  </a:lnTo>
                  <a:lnTo>
                    <a:pt x="1020114" y="71882"/>
                  </a:lnTo>
                  <a:lnTo>
                    <a:pt x="1028712" y="71882"/>
                  </a:lnTo>
                  <a:lnTo>
                    <a:pt x="1033945" y="77597"/>
                  </a:lnTo>
                  <a:lnTo>
                    <a:pt x="1033945" y="139585"/>
                  </a:lnTo>
                  <a:lnTo>
                    <a:pt x="1065999" y="139585"/>
                  </a:lnTo>
                  <a:lnTo>
                    <a:pt x="1065999" y="92887"/>
                  </a:lnTo>
                  <a:lnTo>
                    <a:pt x="1067206" y="83439"/>
                  </a:lnTo>
                  <a:lnTo>
                    <a:pt x="1070546" y="76911"/>
                  </a:lnTo>
                  <a:lnTo>
                    <a:pt x="1075613" y="73101"/>
                  </a:lnTo>
                  <a:lnTo>
                    <a:pt x="1082040" y="71882"/>
                  </a:lnTo>
                  <a:lnTo>
                    <a:pt x="1090472" y="71882"/>
                  </a:lnTo>
                  <a:lnTo>
                    <a:pt x="1095870" y="77597"/>
                  </a:lnTo>
                  <a:lnTo>
                    <a:pt x="1095870" y="139585"/>
                  </a:lnTo>
                  <a:lnTo>
                    <a:pt x="1127925" y="139585"/>
                  </a:lnTo>
                  <a:lnTo>
                    <a:pt x="1127925" y="85763"/>
                  </a:lnTo>
                  <a:close/>
                </a:path>
                <a:path w="1377315" h="175259">
                  <a:moveTo>
                    <a:pt x="1168146" y="121691"/>
                  </a:moveTo>
                  <a:lnTo>
                    <a:pt x="1163091" y="116827"/>
                  </a:lnTo>
                  <a:lnTo>
                    <a:pt x="1150772" y="116827"/>
                  </a:lnTo>
                  <a:lnTo>
                    <a:pt x="1145540" y="121691"/>
                  </a:lnTo>
                  <a:lnTo>
                    <a:pt x="1145540" y="128638"/>
                  </a:lnTo>
                  <a:lnTo>
                    <a:pt x="1145540" y="135585"/>
                  </a:lnTo>
                  <a:lnTo>
                    <a:pt x="1150772" y="140601"/>
                  </a:lnTo>
                  <a:lnTo>
                    <a:pt x="1163091" y="140601"/>
                  </a:lnTo>
                  <a:lnTo>
                    <a:pt x="1168146" y="135585"/>
                  </a:lnTo>
                  <a:lnTo>
                    <a:pt x="1168146" y="121691"/>
                  </a:lnTo>
                  <a:close/>
                </a:path>
                <a:path w="1377315" h="175259">
                  <a:moveTo>
                    <a:pt x="1270215" y="95478"/>
                  </a:moveTo>
                  <a:lnTo>
                    <a:pt x="1270127" y="93573"/>
                  </a:lnTo>
                  <a:lnTo>
                    <a:pt x="1269034" y="87147"/>
                  </a:lnTo>
                  <a:lnTo>
                    <a:pt x="1266939" y="74739"/>
                  </a:lnTo>
                  <a:lnTo>
                    <a:pt x="1258392" y="60769"/>
                  </a:lnTo>
                  <a:lnTo>
                    <a:pt x="1257795" y="59778"/>
                  </a:lnTo>
                  <a:lnTo>
                    <a:pt x="1254696" y="57645"/>
                  </a:lnTo>
                  <a:lnTo>
                    <a:pt x="1254696" y="87147"/>
                  </a:lnTo>
                  <a:lnTo>
                    <a:pt x="1197317" y="87147"/>
                  </a:lnTo>
                  <a:lnTo>
                    <a:pt x="1225994" y="60769"/>
                  </a:lnTo>
                  <a:lnTo>
                    <a:pt x="1254696" y="87147"/>
                  </a:lnTo>
                  <a:lnTo>
                    <a:pt x="1254696" y="57645"/>
                  </a:lnTo>
                  <a:lnTo>
                    <a:pt x="1243799" y="50126"/>
                  </a:lnTo>
                  <a:lnTo>
                    <a:pt x="1225994" y="46697"/>
                  </a:lnTo>
                  <a:lnTo>
                    <a:pt x="1208100" y="50190"/>
                  </a:lnTo>
                  <a:lnTo>
                    <a:pt x="1193876" y="59905"/>
                  </a:lnTo>
                  <a:lnTo>
                    <a:pt x="1184490" y="74752"/>
                  </a:lnTo>
                  <a:lnTo>
                    <a:pt x="1181112" y="93573"/>
                  </a:lnTo>
                  <a:lnTo>
                    <a:pt x="1184567" y="112496"/>
                  </a:lnTo>
                  <a:lnTo>
                    <a:pt x="1194346" y="127381"/>
                  </a:lnTo>
                  <a:lnTo>
                    <a:pt x="1209522" y="137121"/>
                  </a:lnTo>
                  <a:lnTo>
                    <a:pt x="1229207" y="140614"/>
                  </a:lnTo>
                  <a:lnTo>
                    <a:pt x="1239850" y="139649"/>
                  </a:lnTo>
                  <a:lnTo>
                    <a:pt x="1249375" y="136791"/>
                  </a:lnTo>
                  <a:lnTo>
                    <a:pt x="1257630" y="132118"/>
                  </a:lnTo>
                  <a:lnTo>
                    <a:pt x="1264081" y="126047"/>
                  </a:lnTo>
                  <a:lnTo>
                    <a:pt x="1264462" y="125691"/>
                  </a:lnTo>
                  <a:lnTo>
                    <a:pt x="1255522" y="114935"/>
                  </a:lnTo>
                  <a:lnTo>
                    <a:pt x="1250188" y="119811"/>
                  </a:lnTo>
                  <a:lnTo>
                    <a:pt x="1244066" y="123291"/>
                  </a:lnTo>
                  <a:lnTo>
                    <a:pt x="1237234" y="125361"/>
                  </a:lnTo>
                  <a:lnTo>
                    <a:pt x="1229715" y="126047"/>
                  </a:lnTo>
                  <a:lnTo>
                    <a:pt x="1217460" y="124117"/>
                  </a:lnTo>
                  <a:lnTo>
                    <a:pt x="1207630" y="118643"/>
                  </a:lnTo>
                  <a:lnTo>
                    <a:pt x="1200746" y="110147"/>
                  </a:lnTo>
                  <a:lnTo>
                    <a:pt x="1197317" y="99123"/>
                  </a:lnTo>
                  <a:lnTo>
                    <a:pt x="1269873" y="99123"/>
                  </a:lnTo>
                  <a:lnTo>
                    <a:pt x="1270050" y="97561"/>
                  </a:lnTo>
                  <a:lnTo>
                    <a:pt x="1270215" y="95478"/>
                  </a:lnTo>
                  <a:close/>
                </a:path>
                <a:path w="1377315" h="175259">
                  <a:moveTo>
                    <a:pt x="1376959" y="10756"/>
                  </a:moveTo>
                  <a:lnTo>
                    <a:pt x="1360932" y="10756"/>
                  </a:lnTo>
                  <a:lnTo>
                    <a:pt x="1360932" y="93573"/>
                  </a:lnTo>
                  <a:lnTo>
                    <a:pt x="1358633" y="106921"/>
                  </a:lnTo>
                  <a:lnTo>
                    <a:pt x="1352308" y="117170"/>
                  </a:lnTo>
                  <a:lnTo>
                    <a:pt x="1342771" y="123736"/>
                  </a:lnTo>
                  <a:lnTo>
                    <a:pt x="1330896" y="126047"/>
                  </a:lnTo>
                  <a:lnTo>
                    <a:pt x="1318907" y="123736"/>
                  </a:lnTo>
                  <a:lnTo>
                    <a:pt x="1309331" y="117170"/>
                  </a:lnTo>
                  <a:lnTo>
                    <a:pt x="1302994" y="106921"/>
                  </a:lnTo>
                  <a:lnTo>
                    <a:pt x="1300695" y="93573"/>
                  </a:lnTo>
                  <a:lnTo>
                    <a:pt x="1302994" y="80251"/>
                  </a:lnTo>
                  <a:lnTo>
                    <a:pt x="1309331" y="70065"/>
                  </a:lnTo>
                  <a:lnTo>
                    <a:pt x="1318907" y="63563"/>
                  </a:lnTo>
                  <a:lnTo>
                    <a:pt x="1330896" y="61277"/>
                  </a:lnTo>
                  <a:lnTo>
                    <a:pt x="1342771" y="63563"/>
                  </a:lnTo>
                  <a:lnTo>
                    <a:pt x="1352308" y="70065"/>
                  </a:lnTo>
                  <a:lnTo>
                    <a:pt x="1358633" y="80251"/>
                  </a:lnTo>
                  <a:lnTo>
                    <a:pt x="1360932" y="93573"/>
                  </a:lnTo>
                  <a:lnTo>
                    <a:pt x="1360932" y="10756"/>
                  </a:lnTo>
                  <a:lnTo>
                    <a:pt x="1360766" y="10756"/>
                  </a:lnTo>
                  <a:lnTo>
                    <a:pt x="1360766" y="61468"/>
                  </a:lnTo>
                  <a:lnTo>
                    <a:pt x="1360576" y="61277"/>
                  </a:lnTo>
                  <a:lnTo>
                    <a:pt x="1354531" y="54978"/>
                  </a:lnTo>
                  <a:lnTo>
                    <a:pt x="1347114" y="50368"/>
                  </a:lnTo>
                  <a:lnTo>
                    <a:pt x="1338707" y="47625"/>
                  </a:lnTo>
                  <a:lnTo>
                    <a:pt x="1329537" y="46710"/>
                  </a:lnTo>
                  <a:lnTo>
                    <a:pt x="1311440" y="50076"/>
                  </a:lnTo>
                  <a:lnTo>
                    <a:pt x="1297127" y="59601"/>
                  </a:lnTo>
                  <a:lnTo>
                    <a:pt x="1287716" y="74383"/>
                  </a:lnTo>
                  <a:lnTo>
                    <a:pt x="1284325" y="93573"/>
                  </a:lnTo>
                  <a:lnTo>
                    <a:pt x="1287716" y="112788"/>
                  </a:lnTo>
                  <a:lnTo>
                    <a:pt x="1297127" y="127635"/>
                  </a:lnTo>
                  <a:lnTo>
                    <a:pt x="1311440" y="137223"/>
                  </a:lnTo>
                  <a:lnTo>
                    <a:pt x="1329537" y="140614"/>
                  </a:lnTo>
                  <a:lnTo>
                    <a:pt x="1339049" y="139636"/>
                  </a:lnTo>
                  <a:lnTo>
                    <a:pt x="1347698" y="136702"/>
                  </a:lnTo>
                  <a:lnTo>
                    <a:pt x="1355242" y="131826"/>
                  </a:lnTo>
                  <a:lnTo>
                    <a:pt x="1360474" y="126047"/>
                  </a:lnTo>
                  <a:lnTo>
                    <a:pt x="1361427" y="124993"/>
                  </a:lnTo>
                  <a:lnTo>
                    <a:pt x="1361427" y="139585"/>
                  </a:lnTo>
                  <a:lnTo>
                    <a:pt x="1376959" y="139585"/>
                  </a:lnTo>
                  <a:lnTo>
                    <a:pt x="1376959" y="124993"/>
                  </a:lnTo>
                  <a:lnTo>
                    <a:pt x="1376959" y="61468"/>
                  </a:lnTo>
                  <a:lnTo>
                    <a:pt x="1376959" y="10756"/>
                  </a:lnTo>
                  <a:close/>
                </a:path>
              </a:pathLst>
            </a:custGeom>
            <a:solidFill>
              <a:srgbClr val="FFFFFF"/>
            </a:solidFill>
          </p:spPr>
          <p:txBody>
            <a:bodyPr wrap="square" lIns="0" tIns="0" rIns="0" bIns="0" rtlCol="0"/>
            <a:lstStyle/>
            <a:p>
              <a:endParaRPr/>
            </a:p>
          </p:txBody>
        </p:sp>
        <p:sp>
          <p:nvSpPr>
            <p:cNvPr id="24" name="object 24"/>
            <p:cNvSpPr/>
            <p:nvPr/>
          </p:nvSpPr>
          <p:spPr>
            <a:xfrm>
              <a:off x="9235168" y="6562079"/>
              <a:ext cx="84188" cy="9304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9342573" y="6541941"/>
              <a:ext cx="94978" cy="113182"/>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9457086" y="6561212"/>
              <a:ext cx="48260" cy="93345"/>
            </a:xfrm>
            <a:custGeom>
              <a:avLst/>
              <a:gdLst/>
              <a:ahLst/>
              <a:cxnLst/>
              <a:rect l="l" t="t" r="r" b="b"/>
              <a:pathLst>
                <a:path w="48259" h="93345">
                  <a:moveTo>
                    <a:pt x="48094" y="0"/>
                  </a:moveTo>
                  <a:lnTo>
                    <a:pt x="37195" y="1035"/>
                  </a:lnTo>
                  <a:lnTo>
                    <a:pt x="28079" y="4121"/>
                  </a:lnTo>
                  <a:lnTo>
                    <a:pt x="20830" y="9226"/>
                  </a:lnTo>
                  <a:lnTo>
                    <a:pt x="15532" y="16319"/>
                  </a:lnTo>
                  <a:lnTo>
                    <a:pt x="15532" y="863"/>
                  </a:lnTo>
                  <a:lnTo>
                    <a:pt x="0" y="863"/>
                  </a:lnTo>
                  <a:lnTo>
                    <a:pt x="0" y="92875"/>
                  </a:lnTo>
                  <a:lnTo>
                    <a:pt x="16205" y="92875"/>
                  </a:lnTo>
                  <a:lnTo>
                    <a:pt x="16205" y="47040"/>
                  </a:lnTo>
                  <a:lnTo>
                    <a:pt x="18165" y="33687"/>
                  </a:lnTo>
                  <a:lnTo>
                    <a:pt x="23779" y="23949"/>
                  </a:lnTo>
                  <a:lnTo>
                    <a:pt x="32648" y="17987"/>
                  </a:lnTo>
                  <a:lnTo>
                    <a:pt x="44373" y="15963"/>
                  </a:lnTo>
                  <a:lnTo>
                    <a:pt x="48094" y="16141"/>
                  </a:lnTo>
                  <a:lnTo>
                    <a:pt x="48094" y="0"/>
                  </a:lnTo>
                  <a:close/>
                </a:path>
              </a:pathLst>
            </a:custGeom>
            <a:solidFill>
              <a:srgbClr val="FFFFFF"/>
            </a:solidFill>
          </p:spPr>
          <p:txBody>
            <a:bodyPr wrap="square" lIns="0" tIns="0" rIns="0" bIns="0" rtlCol="0"/>
            <a:lstStyle/>
            <a:p>
              <a:endParaRPr/>
            </a:p>
          </p:txBody>
        </p:sp>
        <p:sp>
          <p:nvSpPr>
            <p:cNvPr id="27" name="object 27"/>
            <p:cNvSpPr/>
            <p:nvPr/>
          </p:nvSpPr>
          <p:spPr>
            <a:xfrm>
              <a:off x="10930499" y="6524647"/>
              <a:ext cx="141439" cy="145554"/>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1526586" y="3147019"/>
              <a:ext cx="5420031" cy="1199074"/>
            </a:xfrm>
            <a:prstGeom prst="rect">
              <a:avLst/>
            </a:prstGeom>
            <a:blipFill>
              <a:blip r:embed="rId15" cstate="print"/>
              <a:stretch>
                <a:fillRect/>
              </a:stretch>
            </a:blipFill>
          </p:spPr>
          <p:txBody>
            <a:bodyPr wrap="square" lIns="0" tIns="0" rIns="0" bIns="0" rtlCol="0"/>
            <a:lstStyle/>
            <a:p>
              <a:endParaRPr/>
            </a:p>
          </p:txBody>
        </p:sp>
      </p:grpSp>
      <p:sp>
        <p:nvSpPr>
          <p:cNvPr id="29" name="object 29"/>
          <p:cNvSpPr txBox="1"/>
          <p:nvPr/>
        </p:nvSpPr>
        <p:spPr>
          <a:xfrm>
            <a:off x="11116765" y="6470615"/>
            <a:ext cx="929640" cy="234315"/>
          </a:xfrm>
          <a:prstGeom prst="rect">
            <a:avLst/>
          </a:prstGeom>
        </p:spPr>
        <p:txBody>
          <a:bodyPr vert="horz" wrap="square" lIns="0" tIns="15240" rIns="0" bIns="0" rtlCol="0">
            <a:spAutoFit/>
          </a:bodyPr>
          <a:lstStyle/>
          <a:p>
            <a:pPr marL="12700">
              <a:lnSpc>
                <a:spcPct val="100000"/>
              </a:lnSpc>
              <a:spcBef>
                <a:spcPts val="120"/>
              </a:spcBef>
            </a:pPr>
            <a:r>
              <a:rPr sz="1350" spc="-10" dirty="0">
                <a:solidFill>
                  <a:srgbClr val="FFFFFF"/>
                </a:solidFill>
                <a:latin typeface="Montserrat-Medium"/>
                <a:cs typeface="Montserrat-Medium"/>
              </a:rPr>
              <a:t>igugelisim</a:t>
            </a:r>
            <a:endParaRPr sz="1350">
              <a:latin typeface="Montserrat-Medium"/>
              <a:cs typeface="Montserrat-Medium"/>
            </a:endParaRPr>
          </a:p>
        </p:txBody>
      </p:sp>
      <p:sp>
        <p:nvSpPr>
          <p:cNvPr id="30" name="object 30"/>
          <p:cNvSpPr txBox="1"/>
          <p:nvPr/>
        </p:nvSpPr>
        <p:spPr>
          <a:xfrm rot="21540000">
            <a:off x="1566910" y="3213105"/>
            <a:ext cx="4474036" cy="179705"/>
          </a:xfrm>
          <a:prstGeom prst="rect">
            <a:avLst/>
          </a:prstGeom>
        </p:spPr>
        <p:txBody>
          <a:bodyPr vert="horz" wrap="square" lIns="0" tIns="0" rIns="0" bIns="0" rtlCol="0">
            <a:spAutoFit/>
          </a:bodyPr>
          <a:lstStyle/>
          <a:p>
            <a:pPr>
              <a:lnSpc>
                <a:spcPts val="1415"/>
              </a:lnSpc>
            </a:pPr>
            <a:r>
              <a:rPr sz="1400" spc="-5" dirty="0">
                <a:solidFill>
                  <a:srgbClr val="FFFFFF"/>
                </a:solidFill>
                <a:latin typeface="Montserrat-Medium"/>
                <a:cs typeface="Montserrat-Medium"/>
              </a:rPr>
              <a:t>Ekolojik, Ek</a:t>
            </a:r>
            <a:r>
              <a:rPr sz="2100" spc="-7" baseline="1984" dirty="0">
                <a:solidFill>
                  <a:srgbClr val="FFFFFF"/>
                </a:solidFill>
                <a:latin typeface="Montserrat-Medium"/>
                <a:cs typeface="Montserrat-Medium"/>
              </a:rPr>
              <a:t>onomik </a:t>
            </a:r>
            <a:r>
              <a:rPr sz="2100" spc="-22" baseline="1984" dirty="0">
                <a:solidFill>
                  <a:srgbClr val="FFFFFF"/>
                </a:solidFill>
                <a:latin typeface="Montserrat-Medium"/>
                <a:cs typeface="Montserrat-Medium"/>
              </a:rPr>
              <a:t>ve </a:t>
            </a:r>
            <a:r>
              <a:rPr sz="2100" spc="-15" baseline="1984" dirty="0">
                <a:solidFill>
                  <a:srgbClr val="FFFFFF"/>
                </a:solidFill>
                <a:latin typeface="Montserrat-Medium"/>
                <a:cs typeface="Montserrat-Medium"/>
              </a:rPr>
              <a:t>Sosyal </a:t>
            </a:r>
            <a:r>
              <a:rPr sz="2100" baseline="1984" dirty="0">
                <a:solidFill>
                  <a:srgbClr val="FFFFFF"/>
                </a:solidFill>
                <a:latin typeface="Montserrat-Medium"/>
                <a:cs typeface="Montserrat-Medium"/>
              </a:rPr>
              <a:t>Sür</a:t>
            </a:r>
            <a:r>
              <a:rPr sz="2100" baseline="3968" dirty="0">
                <a:solidFill>
                  <a:srgbClr val="FFFFFF"/>
                </a:solidFill>
                <a:latin typeface="Montserrat-Medium"/>
                <a:cs typeface="Montserrat-Medium"/>
              </a:rPr>
              <a:t>dürülebilirlik</a:t>
            </a:r>
            <a:r>
              <a:rPr sz="2100" spc="7" baseline="3968" dirty="0">
                <a:solidFill>
                  <a:srgbClr val="FFFFFF"/>
                </a:solidFill>
                <a:latin typeface="Montserrat-Medium"/>
                <a:cs typeface="Montserrat-Medium"/>
              </a:rPr>
              <a:t> </a:t>
            </a:r>
            <a:r>
              <a:rPr sz="2100" baseline="3968" dirty="0">
                <a:solidFill>
                  <a:srgbClr val="FFFFFF"/>
                </a:solidFill>
                <a:latin typeface="Montserrat-Medium"/>
                <a:cs typeface="Montserrat-Medium"/>
              </a:rPr>
              <a:t>İçin</a:t>
            </a:r>
            <a:endParaRPr sz="2100" baseline="3968">
              <a:latin typeface="Montserrat-Medium"/>
              <a:cs typeface="Montserrat-Medium"/>
            </a:endParaRPr>
          </a:p>
        </p:txBody>
      </p:sp>
      <p:grpSp>
        <p:nvGrpSpPr>
          <p:cNvPr id="31" name="object 31"/>
          <p:cNvGrpSpPr/>
          <p:nvPr/>
        </p:nvGrpSpPr>
        <p:grpSpPr>
          <a:xfrm>
            <a:off x="658375" y="3509491"/>
            <a:ext cx="3464560" cy="814069"/>
            <a:chOff x="658375" y="3509491"/>
            <a:chExt cx="3464560" cy="814069"/>
          </a:xfrm>
        </p:grpSpPr>
        <p:sp>
          <p:nvSpPr>
            <p:cNvPr id="32" name="object 32"/>
            <p:cNvSpPr/>
            <p:nvPr/>
          </p:nvSpPr>
          <p:spPr>
            <a:xfrm>
              <a:off x="658375" y="3610037"/>
              <a:ext cx="907585" cy="652780"/>
            </a:xfrm>
            <a:prstGeom prst="rect">
              <a:avLst/>
            </a:prstGeom>
            <a:blipFill>
              <a:blip r:embed="rId16" cstate="print"/>
              <a:stretch>
                <a:fillRect/>
              </a:stretch>
            </a:blipFill>
          </p:spPr>
          <p:txBody>
            <a:bodyPr wrap="square" lIns="0" tIns="0" rIns="0" bIns="0" rtlCol="0"/>
            <a:lstStyle/>
            <a:p>
              <a:endParaRPr/>
            </a:p>
          </p:txBody>
        </p:sp>
        <p:sp>
          <p:nvSpPr>
            <p:cNvPr id="33" name="object 33"/>
            <p:cNvSpPr/>
            <p:nvPr/>
          </p:nvSpPr>
          <p:spPr>
            <a:xfrm>
              <a:off x="1596255" y="3534493"/>
              <a:ext cx="738917" cy="678180"/>
            </a:xfrm>
            <a:prstGeom prst="rect">
              <a:avLst/>
            </a:prstGeom>
            <a:blipFill>
              <a:blip r:embed="rId17" cstate="print"/>
              <a:stretch>
                <a:fillRect/>
              </a:stretch>
            </a:blipFill>
          </p:spPr>
          <p:txBody>
            <a:bodyPr wrap="square" lIns="0" tIns="0" rIns="0" bIns="0" rtlCol="0"/>
            <a:lstStyle/>
            <a:p>
              <a:endParaRPr/>
            </a:p>
          </p:txBody>
        </p:sp>
        <p:sp>
          <p:nvSpPr>
            <p:cNvPr id="34" name="object 34"/>
            <p:cNvSpPr/>
            <p:nvPr/>
          </p:nvSpPr>
          <p:spPr>
            <a:xfrm>
              <a:off x="2486205" y="3509491"/>
              <a:ext cx="1636654" cy="814070"/>
            </a:xfrm>
            <a:prstGeom prst="rect">
              <a:avLst/>
            </a:prstGeom>
            <a:blipFill>
              <a:blip r:embed="rId18" cstate="print"/>
              <a:stretch>
                <a:fillRect/>
              </a:stretch>
            </a:blipFill>
          </p:spPr>
          <p:txBody>
            <a:bodyPr wrap="square" lIns="0" tIns="0" rIns="0" bIns="0" rtlCol="0"/>
            <a:lstStyle/>
            <a:p>
              <a:endParaRPr/>
            </a:p>
          </p:txBody>
        </p:sp>
      </p:grpSp>
      <p:sp>
        <p:nvSpPr>
          <p:cNvPr id="35" name="Slayt Numarası Yer Tutucusu 34"/>
          <p:cNvSpPr>
            <a:spLocks noGrp="1"/>
          </p:cNvSpPr>
          <p:nvPr>
            <p:ph type="sldNum" sz="quarter" idx="7"/>
          </p:nvPr>
        </p:nvSpPr>
        <p:spPr/>
        <p:txBody>
          <a:bodyPr/>
          <a:lstStyle/>
          <a:p>
            <a:fld id="{B6F15528-21DE-4FAA-801E-634DDDAF4B2B}" type="slidenum">
              <a:rPr lang="tr-TR" smtClean="0"/>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77333" y="1295400"/>
            <a:ext cx="11718542" cy="5078313"/>
          </a:xfrm>
          <a:prstGeom prst="rect">
            <a:avLst/>
          </a:prstGeom>
          <a:noFill/>
        </p:spPr>
        <p:txBody>
          <a:bodyPr wrap="square" numCol="1" rtlCol="0">
            <a:spAutoFit/>
          </a:bodyPr>
          <a:lstStyle/>
          <a:p>
            <a:r>
              <a:rPr lang="tr-TR" sz="2800" b="1" dirty="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Geçen Ders Hakkında</a:t>
            </a:r>
          </a:p>
          <a:p>
            <a:pPr lvl="0"/>
            <a:endParaRPr lang="tr-TR" sz="2800" b="1" u="sng" dirty="0" smtClean="0">
              <a:solidFill>
                <a:srgbClr val="C00000"/>
              </a:solidFill>
              <a:latin typeface="+mj-lt"/>
              <a:cs typeface="Times New Roman" pitchFamily="18" charset="0"/>
            </a:endParaRPr>
          </a:p>
          <a:p>
            <a:r>
              <a:rPr lang="tr-TR" sz="2400" b="1" u="sng" dirty="0" smtClean="0">
                <a:solidFill>
                  <a:srgbClr val="C00000"/>
                </a:solidFill>
                <a:cs typeface="Times New Roman" pitchFamily="18" charset="0"/>
              </a:rPr>
              <a:t>Aile </a:t>
            </a:r>
            <a:r>
              <a:rPr lang="tr-TR" sz="2400" b="1" u="sng" dirty="0">
                <a:solidFill>
                  <a:srgbClr val="C00000"/>
                </a:solidFill>
                <a:cs typeface="Times New Roman" pitchFamily="18" charset="0"/>
              </a:rPr>
              <a:t>Sağlığında Hemşirelerin Sağlığı Geliştirme Etkinliklerinde Destekleyebilecekleri </a:t>
            </a:r>
            <a:r>
              <a:rPr lang="tr-TR" sz="2400" b="1" u="sng" dirty="0" smtClean="0">
                <a:solidFill>
                  <a:srgbClr val="C00000"/>
                </a:solidFill>
                <a:cs typeface="Times New Roman" pitchFamily="18" charset="0"/>
              </a:rPr>
              <a:t>Alanlar</a:t>
            </a:r>
          </a:p>
          <a:p>
            <a:r>
              <a:rPr lang="tr-TR" sz="2400" b="1" u="sng" dirty="0" smtClean="0">
                <a:solidFill>
                  <a:srgbClr val="C00000"/>
                </a:solidFill>
                <a:cs typeface="Times New Roman" pitchFamily="18" charset="0"/>
              </a:rPr>
              <a:t> </a:t>
            </a:r>
            <a:endParaRPr lang="tr-TR" sz="2400" b="1" u="sng" dirty="0">
              <a:solidFill>
                <a:schemeClr val="bg1"/>
              </a:solidFill>
              <a:cs typeface="Times New Roman" pitchFamily="18" charset="0"/>
            </a:endParaRPr>
          </a:p>
          <a:p>
            <a:pPr marL="514350" indent="-514350">
              <a:buAutoNum type="arabicPeriod"/>
            </a:pPr>
            <a:r>
              <a:rPr lang="tr-TR" sz="2400" b="1" dirty="0">
                <a:solidFill>
                  <a:srgbClr val="002060"/>
                </a:solidFill>
                <a:cs typeface="Times New Roman" pitchFamily="18" charset="0"/>
              </a:rPr>
              <a:t>Diyet ve beslenme </a:t>
            </a:r>
            <a:r>
              <a:rPr lang="tr-TR" sz="2400" dirty="0">
                <a:solidFill>
                  <a:srgbClr val="002060"/>
                </a:solidFill>
                <a:cs typeface="Times New Roman" pitchFamily="18" charset="0"/>
              </a:rPr>
              <a:t>biçimleri</a:t>
            </a:r>
          </a:p>
          <a:p>
            <a:pPr marL="514350" indent="-514350">
              <a:buAutoNum type="arabicPeriod"/>
            </a:pPr>
            <a:r>
              <a:rPr lang="tr-TR" sz="2400" dirty="0">
                <a:solidFill>
                  <a:srgbClr val="002060"/>
                </a:solidFill>
                <a:cs typeface="Times New Roman" pitchFamily="18" charset="0"/>
              </a:rPr>
              <a:t>Evde ve dışında </a:t>
            </a:r>
            <a:r>
              <a:rPr lang="tr-TR" sz="2400" b="1" dirty="0">
                <a:solidFill>
                  <a:srgbClr val="002060"/>
                </a:solidFill>
                <a:cs typeface="Times New Roman" pitchFamily="18" charset="0"/>
              </a:rPr>
              <a:t>güvenlik</a:t>
            </a:r>
            <a:r>
              <a:rPr lang="tr-TR" sz="2400" dirty="0">
                <a:solidFill>
                  <a:srgbClr val="002060"/>
                </a:solidFill>
                <a:cs typeface="Times New Roman" pitchFamily="18" charset="0"/>
              </a:rPr>
              <a:t> çalışmaları</a:t>
            </a:r>
          </a:p>
          <a:p>
            <a:pPr marL="514350" indent="-514350">
              <a:buAutoNum type="arabicPeriod"/>
            </a:pPr>
            <a:r>
              <a:rPr lang="tr-TR" sz="2400" dirty="0">
                <a:solidFill>
                  <a:srgbClr val="002060"/>
                </a:solidFill>
                <a:cs typeface="Times New Roman" pitchFamily="18" charset="0"/>
              </a:rPr>
              <a:t>Hastalık </a:t>
            </a:r>
            <a:r>
              <a:rPr lang="tr-TR" sz="2400" b="1" dirty="0">
                <a:solidFill>
                  <a:srgbClr val="002060"/>
                </a:solidFill>
                <a:cs typeface="Times New Roman" pitchFamily="18" charset="0"/>
              </a:rPr>
              <a:t>risk</a:t>
            </a:r>
            <a:r>
              <a:rPr lang="tr-TR" sz="2400" dirty="0">
                <a:solidFill>
                  <a:srgbClr val="002060"/>
                </a:solidFill>
                <a:cs typeface="Times New Roman" pitchFamily="18" charset="0"/>
              </a:rPr>
              <a:t>ini azaltma ve </a:t>
            </a:r>
            <a:r>
              <a:rPr lang="tr-TR" sz="2400" b="1" dirty="0">
                <a:solidFill>
                  <a:srgbClr val="002060"/>
                </a:solidFill>
                <a:cs typeface="Times New Roman" pitchFamily="18" charset="0"/>
              </a:rPr>
              <a:t>sağlıklı davranış kalıpları</a:t>
            </a:r>
          </a:p>
          <a:p>
            <a:pPr marL="514350" indent="-514350">
              <a:buAutoNum type="arabicPeriod"/>
            </a:pPr>
            <a:r>
              <a:rPr lang="tr-TR" sz="2400" dirty="0">
                <a:solidFill>
                  <a:srgbClr val="002060"/>
                </a:solidFill>
                <a:cs typeface="Times New Roman" pitchFamily="18" charset="0"/>
              </a:rPr>
              <a:t>Eski </a:t>
            </a:r>
            <a:r>
              <a:rPr lang="tr-TR" sz="2400" b="1" dirty="0">
                <a:solidFill>
                  <a:srgbClr val="002060"/>
                </a:solidFill>
                <a:cs typeface="Times New Roman" pitchFamily="18" charset="0"/>
              </a:rPr>
              <a:t>güce kavuşma </a:t>
            </a:r>
            <a:r>
              <a:rPr lang="tr-TR" sz="2400" dirty="0">
                <a:solidFill>
                  <a:srgbClr val="002060"/>
                </a:solidFill>
                <a:cs typeface="Times New Roman" pitchFamily="18" charset="0"/>
              </a:rPr>
              <a:t>ve </a:t>
            </a:r>
            <a:r>
              <a:rPr lang="tr-TR" sz="2400" b="1" dirty="0">
                <a:solidFill>
                  <a:srgbClr val="002060"/>
                </a:solidFill>
                <a:cs typeface="Times New Roman" pitchFamily="18" charset="0"/>
              </a:rPr>
              <a:t>egzersiz</a:t>
            </a:r>
          </a:p>
          <a:p>
            <a:pPr marL="514350" indent="-514350">
              <a:buAutoNum type="arabicPeriod"/>
            </a:pPr>
            <a:r>
              <a:rPr lang="tr-TR" sz="2400" dirty="0">
                <a:solidFill>
                  <a:srgbClr val="002060"/>
                </a:solidFill>
                <a:cs typeface="Times New Roman" pitchFamily="18" charset="0"/>
              </a:rPr>
              <a:t>Doğum, hastalık, ölüm, emeklilik, ayrılık, boşanma, gibi </a:t>
            </a:r>
            <a:r>
              <a:rPr lang="tr-TR" sz="2400" b="1" dirty="0">
                <a:solidFill>
                  <a:srgbClr val="002060"/>
                </a:solidFill>
                <a:cs typeface="Times New Roman" pitchFamily="18" charset="0"/>
              </a:rPr>
              <a:t>durumlarla başa çıkma,</a:t>
            </a:r>
          </a:p>
          <a:p>
            <a:pPr marL="514350" indent="-514350">
              <a:buAutoNum type="arabicPeriod"/>
            </a:pPr>
            <a:r>
              <a:rPr lang="tr-TR" sz="2400" dirty="0">
                <a:solidFill>
                  <a:srgbClr val="002060"/>
                </a:solidFill>
                <a:cs typeface="Times New Roman" pitchFamily="18" charset="0"/>
              </a:rPr>
              <a:t>Aileler arası </a:t>
            </a:r>
            <a:r>
              <a:rPr lang="tr-TR" sz="2400" b="1" dirty="0">
                <a:solidFill>
                  <a:srgbClr val="002060"/>
                </a:solidFill>
                <a:cs typeface="Times New Roman" pitchFamily="18" charset="0"/>
              </a:rPr>
              <a:t>etkileşim ve sosyal dayanışma,</a:t>
            </a:r>
          </a:p>
          <a:p>
            <a:pPr marL="514350" indent="-514350">
              <a:buAutoNum type="arabicPeriod"/>
            </a:pPr>
            <a:r>
              <a:rPr lang="tr-TR" sz="2400" dirty="0">
                <a:solidFill>
                  <a:srgbClr val="002060"/>
                </a:solidFill>
                <a:cs typeface="Times New Roman" pitchFamily="18" charset="0"/>
              </a:rPr>
              <a:t>Bağımlılık yapan </a:t>
            </a:r>
            <a:r>
              <a:rPr lang="tr-TR" sz="2400" b="1" dirty="0">
                <a:solidFill>
                  <a:srgbClr val="002060"/>
                </a:solidFill>
                <a:cs typeface="Times New Roman" pitchFamily="18" charset="0"/>
              </a:rPr>
              <a:t>maddelerin bırakılması.</a:t>
            </a:r>
          </a:p>
          <a:p>
            <a:endParaRPr lang="tr-TR" sz="2400" b="1" u="sng" dirty="0" smtClean="0">
              <a:solidFill>
                <a:srgbClr val="C00000"/>
              </a:solidFill>
              <a:cs typeface="Times New Roman" pitchFamily="18" charset="0"/>
            </a:endParaRPr>
          </a:p>
          <a:p>
            <a:endParaRPr lang="tr-TR" sz="2800" b="1" dirty="0" smtClean="0">
              <a:solidFill>
                <a:schemeClr val="tx2"/>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10</a:t>
            </a:fld>
            <a:endParaRPr lang="tr-TR"/>
          </a:p>
        </p:txBody>
      </p:sp>
    </p:spTree>
    <p:extLst>
      <p:ext uri="{BB962C8B-B14F-4D97-AF65-F5344CB8AC3E}">
        <p14:creationId xmlns:p14="http://schemas.microsoft.com/office/powerpoint/2010/main" val="9011790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81"/>
              <a:ext cx="1245729" cy="5138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93"/>
              <a:ext cx="3969385" cy="460375"/>
            </a:xfrm>
            <a:custGeom>
              <a:avLst/>
              <a:gdLst/>
              <a:ahLst/>
              <a:cxnLst/>
              <a:rect l="l" t="t" r="r" b="b"/>
              <a:pathLst>
                <a:path w="3969384" h="460375">
                  <a:moveTo>
                    <a:pt x="3969130" y="0"/>
                  </a:moveTo>
                  <a:lnTo>
                    <a:pt x="0" y="0"/>
                  </a:lnTo>
                  <a:lnTo>
                    <a:pt x="0" y="460006"/>
                  </a:lnTo>
                  <a:lnTo>
                    <a:pt x="3969130" y="460006"/>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9925371" y="6592205"/>
              <a:ext cx="91020" cy="7611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066749" y="6566649"/>
              <a:ext cx="64185" cy="12722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84"/>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29"/>
                  </a:lnTo>
                  <a:lnTo>
                    <a:pt x="480707" y="41173"/>
                  </a:lnTo>
                  <a:lnTo>
                    <a:pt x="473887" y="39090"/>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52"/>
                  </a:lnTo>
                  <a:lnTo>
                    <a:pt x="478116" y="129362"/>
                  </a:lnTo>
                  <a:lnTo>
                    <a:pt x="468426" y="130644"/>
                  </a:lnTo>
                  <a:lnTo>
                    <a:pt x="461162" y="130035"/>
                  </a:lnTo>
                  <a:lnTo>
                    <a:pt x="453885" y="128295"/>
                  </a:lnTo>
                  <a:lnTo>
                    <a:pt x="447128" y="125526"/>
                  </a:lnTo>
                  <a:lnTo>
                    <a:pt x="441439" y="121843"/>
                  </a:lnTo>
                  <a:lnTo>
                    <a:pt x="431266" y="142024"/>
                  </a:lnTo>
                  <a:lnTo>
                    <a:pt x="439420" y="146723"/>
                  </a:lnTo>
                  <a:lnTo>
                    <a:pt x="449008" y="150101"/>
                  </a:lnTo>
                  <a:lnTo>
                    <a:pt x="459638" y="152133"/>
                  </a:lnTo>
                  <a:lnTo>
                    <a:pt x="470928" y="152806"/>
                  </a:lnTo>
                  <a:lnTo>
                    <a:pt x="490829" y="150025"/>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59"/>
                  </a:moveTo>
                  <a:lnTo>
                    <a:pt x="617410" y="80721"/>
                  </a:lnTo>
                  <a:lnTo>
                    <a:pt x="615975" y="72986"/>
                  </a:lnTo>
                  <a:lnTo>
                    <a:pt x="614108" y="62915"/>
                  </a:lnTo>
                  <a:lnTo>
                    <a:pt x="611352" y="58889"/>
                  </a:lnTo>
                  <a:lnTo>
                    <a:pt x="604939" y="49530"/>
                  </a:lnTo>
                  <a:lnTo>
                    <a:pt x="591337" y="41236"/>
                  </a:lnTo>
                  <a:lnTo>
                    <a:pt x="591210" y="41224"/>
                  </a:lnTo>
                  <a:lnTo>
                    <a:pt x="591210" y="72986"/>
                  </a:lnTo>
                  <a:lnTo>
                    <a:pt x="558469" y="72986"/>
                  </a:lnTo>
                  <a:lnTo>
                    <a:pt x="560095" y="64338"/>
                  </a:lnTo>
                  <a:lnTo>
                    <a:pt x="566140" y="58889"/>
                  </a:lnTo>
                  <a:lnTo>
                    <a:pt x="583552" y="58889"/>
                  </a:lnTo>
                  <a:lnTo>
                    <a:pt x="589737" y="64338"/>
                  </a:lnTo>
                  <a:lnTo>
                    <a:pt x="591210" y="72986"/>
                  </a:lnTo>
                  <a:lnTo>
                    <a:pt x="591210" y="41224"/>
                  </a:lnTo>
                  <a:lnTo>
                    <a:pt x="543267" y="50279"/>
                  </a:lnTo>
                  <a:lnTo>
                    <a:pt x="530745" y="80721"/>
                  </a:lnTo>
                  <a:lnTo>
                    <a:pt x="534073" y="97751"/>
                  </a:lnTo>
                  <a:lnTo>
                    <a:pt x="543521" y="111264"/>
                  </a:lnTo>
                  <a:lnTo>
                    <a:pt x="558317" y="120154"/>
                  </a:lnTo>
                  <a:lnTo>
                    <a:pt x="577646" y="123367"/>
                  </a:lnTo>
                  <a:lnTo>
                    <a:pt x="588302" y="122516"/>
                  </a:lnTo>
                  <a:lnTo>
                    <a:pt x="597496" y="119989"/>
                  </a:lnTo>
                  <a:lnTo>
                    <a:pt x="605294" y="115798"/>
                  </a:lnTo>
                  <a:lnTo>
                    <a:pt x="611708" y="110007"/>
                  </a:lnTo>
                  <a:lnTo>
                    <a:pt x="603618" y="101358"/>
                  </a:lnTo>
                  <a:lnTo>
                    <a:pt x="596963" y="94234"/>
                  </a:lnTo>
                  <a:lnTo>
                    <a:pt x="591515" y="99098"/>
                  </a:lnTo>
                  <a:lnTo>
                    <a:pt x="586346" y="101358"/>
                  </a:lnTo>
                  <a:lnTo>
                    <a:pt x="568210" y="101358"/>
                  </a:lnTo>
                  <a:lnTo>
                    <a:pt x="561276" y="96520"/>
                  </a:lnTo>
                  <a:lnTo>
                    <a:pt x="558914" y="88163"/>
                  </a:lnTo>
                  <a:lnTo>
                    <a:pt x="617016" y="88163"/>
                  </a:lnTo>
                  <a:lnTo>
                    <a:pt x="617169" y="85890"/>
                  </a:lnTo>
                  <a:lnTo>
                    <a:pt x="617474" y="83159"/>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80"/>
                  </a:lnTo>
                  <a:lnTo>
                    <a:pt x="673430" y="23977"/>
                  </a:lnTo>
                  <a:lnTo>
                    <a:pt x="680212" y="30645"/>
                  </a:lnTo>
                  <a:lnTo>
                    <a:pt x="700849" y="30645"/>
                  </a:lnTo>
                  <a:lnTo>
                    <a:pt x="707644" y="23977"/>
                  </a:lnTo>
                  <a:lnTo>
                    <a:pt x="707644" y="6210"/>
                  </a:lnTo>
                  <a:close/>
                </a:path>
                <a:path w="1203959" h="153034">
                  <a:moveTo>
                    <a:pt x="791222" y="96354"/>
                  </a:moveTo>
                  <a:lnTo>
                    <a:pt x="783869" y="79235"/>
                  </a:lnTo>
                  <a:lnTo>
                    <a:pt x="767702" y="72529"/>
                  </a:lnTo>
                  <a:lnTo>
                    <a:pt x="751522" y="69811"/>
                  </a:lnTo>
                  <a:lnTo>
                    <a:pt x="744181" y="64643"/>
                  </a:lnTo>
                  <a:lnTo>
                    <a:pt x="744181" y="61620"/>
                  </a:lnTo>
                  <a:lnTo>
                    <a:pt x="747585" y="58889"/>
                  </a:lnTo>
                  <a:lnTo>
                    <a:pt x="764108" y="58889"/>
                  </a:lnTo>
                  <a:lnTo>
                    <a:pt x="772071" y="60401"/>
                  </a:lnTo>
                  <a:lnTo>
                    <a:pt x="780034" y="64947"/>
                  </a:lnTo>
                  <a:lnTo>
                    <a:pt x="788441" y="45377"/>
                  </a:lnTo>
                  <a:lnTo>
                    <a:pt x="781710" y="42367"/>
                  </a:lnTo>
                  <a:lnTo>
                    <a:pt x="773861" y="40182"/>
                  </a:lnTo>
                  <a:lnTo>
                    <a:pt x="765403" y="38849"/>
                  </a:lnTo>
                  <a:lnTo>
                    <a:pt x="756869" y="38404"/>
                  </a:lnTo>
                  <a:lnTo>
                    <a:pt x="740206" y="40487"/>
                  </a:lnTo>
                  <a:lnTo>
                    <a:pt x="728002" y="46240"/>
                  </a:lnTo>
                  <a:lnTo>
                    <a:pt x="720496" y="54902"/>
                  </a:lnTo>
                  <a:lnTo>
                    <a:pt x="717943" y="65709"/>
                  </a:lnTo>
                  <a:lnTo>
                    <a:pt x="725309" y="82943"/>
                  </a:lnTo>
                  <a:lnTo>
                    <a:pt x="741540" y="89598"/>
                  </a:lnTo>
                  <a:lnTo>
                    <a:pt x="757758" y="92163"/>
                  </a:lnTo>
                  <a:lnTo>
                    <a:pt x="765136" y="97129"/>
                  </a:lnTo>
                  <a:lnTo>
                    <a:pt x="765136" y="100609"/>
                  </a:lnTo>
                  <a:lnTo>
                    <a:pt x="762038" y="102730"/>
                  </a:lnTo>
                  <a:lnTo>
                    <a:pt x="752589" y="102730"/>
                  </a:lnTo>
                  <a:lnTo>
                    <a:pt x="745159" y="102196"/>
                  </a:lnTo>
                  <a:lnTo>
                    <a:pt x="737768" y="100698"/>
                  </a:lnTo>
                  <a:lnTo>
                    <a:pt x="730808" y="98310"/>
                  </a:lnTo>
                  <a:lnTo>
                    <a:pt x="724725" y="95148"/>
                  </a:lnTo>
                  <a:lnTo>
                    <a:pt x="716318" y="114871"/>
                  </a:lnTo>
                  <a:lnTo>
                    <a:pt x="723226" y="118313"/>
                  </a:lnTo>
                  <a:lnTo>
                    <a:pt x="731850" y="120992"/>
                  </a:lnTo>
                  <a:lnTo>
                    <a:pt x="741553" y="122745"/>
                  </a:lnTo>
                  <a:lnTo>
                    <a:pt x="751713" y="123367"/>
                  </a:lnTo>
                  <a:lnTo>
                    <a:pt x="768832" y="121272"/>
                  </a:lnTo>
                  <a:lnTo>
                    <a:pt x="781202" y="115544"/>
                  </a:lnTo>
                  <a:lnTo>
                    <a:pt x="788695" y="106972"/>
                  </a:lnTo>
                  <a:lnTo>
                    <a:pt x="791222" y="96354"/>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80"/>
                  </a:lnTo>
                  <a:lnTo>
                    <a:pt x="800188" y="23977"/>
                  </a:lnTo>
                  <a:lnTo>
                    <a:pt x="806970" y="30645"/>
                  </a:lnTo>
                  <a:lnTo>
                    <a:pt x="827608" y="30645"/>
                  </a:lnTo>
                  <a:lnTo>
                    <a:pt x="834390" y="23977"/>
                  </a:lnTo>
                  <a:lnTo>
                    <a:pt x="834390" y="6210"/>
                  </a:lnTo>
                  <a:close/>
                </a:path>
                <a:path w="1203959" h="153034">
                  <a:moveTo>
                    <a:pt x="985812" y="74955"/>
                  </a:moveTo>
                  <a:lnTo>
                    <a:pt x="983386" y="58483"/>
                  </a:lnTo>
                  <a:lnTo>
                    <a:pt x="976642" y="47117"/>
                  </a:lnTo>
                  <a:lnTo>
                    <a:pt x="966406" y="40525"/>
                  </a:lnTo>
                  <a:lnTo>
                    <a:pt x="953516" y="38392"/>
                  </a:lnTo>
                  <a:lnTo>
                    <a:pt x="945235" y="39255"/>
                  </a:lnTo>
                  <a:lnTo>
                    <a:pt x="937729" y="41770"/>
                  </a:lnTo>
                  <a:lnTo>
                    <a:pt x="931189" y="45821"/>
                  </a:lnTo>
                  <a:lnTo>
                    <a:pt x="925791" y="51295"/>
                  </a:lnTo>
                  <a:lnTo>
                    <a:pt x="920940" y="45554"/>
                  </a:lnTo>
                  <a:lnTo>
                    <a:pt x="914895" y="41541"/>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51"/>
                  </a:moveTo>
                  <a:lnTo>
                    <a:pt x="1110107" y="81788"/>
                  </a:lnTo>
                  <a:lnTo>
                    <a:pt x="1109154" y="76174"/>
                  </a:lnTo>
                  <a:lnTo>
                    <a:pt x="1107313" y="65328"/>
                  </a:lnTo>
                  <a:lnTo>
                    <a:pt x="1099845" y="53124"/>
                  </a:lnTo>
                  <a:lnTo>
                    <a:pt x="1099324" y="52260"/>
                  </a:lnTo>
                  <a:lnTo>
                    <a:pt x="1096606" y="50393"/>
                  </a:lnTo>
                  <a:lnTo>
                    <a:pt x="1096606" y="76174"/>
                  </a:lnTo>
                  <a:lnTo>
                    <a:pt x="1046467" y="76174"/>
                  </a:lnTo>
                  <a:lnTo>
                    <a:pt x="1049096" y="66814"/>
                  </a:lnTo>
                  <a:lnTo>
                    <a:pt x="1054455" y="59524"/>
                  </a:lnTo>
                  <a:lnTo>
                    <a:pt x="1062101" y="54800"/>
                  </a:lnTo>
                  <a:lnTo>
                    <a:pt x="1071537" y="53124"/>
                  </a:lnTo>
                  <a:lnTo>
                    <a:pt x="1081036" y="54825"/>
                  </a:lnTo>
                  <a:lnTo>
                    <a:pt x="1088656" y="59588"/>
                  </a:lnTo>
                  <a:lnTo>
                    <a:pt x="1093990" y="66878"/>
                  </a:lnTo>
                  <a:lnTo>
                    <a:pt x="1096606" y="76174"/>
                  </a:lnTo>
                  <a:lnTo>
                    <a:pt x="1096606" y="50393"/>
                  </a:lnTo>
                  <a:lnTo>
                    <a:pt x="1087094" y="43815"/>
                  </a:lnTo>
                  <a:lnTo>
                    <a:pt x="1071537" y="40830"/>
                  </a:lnTo>
                  <a:lnTo>
                    <a:pt x="1055878" y="43878"/>
                  </a:lnTo>
                  <a:lnTo>
                    <a:pt x="1043457" y="52374"/>
                  </a:lnTo>
                  <a:lnTo>
                    <a:pt x="1035253" y="65341"/>
                  </a:lnTo>
                  <a:lnTo>
                    <a:pt x="1032306" y="81788"/>
                  </a:lnTo>
                  <a:lnTo>
                    <a:pt x="1035329" y="98323"/>
                  </a:lnTo>
                  <a:lnTo>
                    <a:pt x="1043863" y="111340"/>
                  </a:lnTo>
                  <a:lnTo>
                    <a:pt x="1057122" y="119849"/>
                  </a:lnTo>
                  <a:lnTo>
                    <a:pt x="1074331" y="122910"/>
                  </a:lnTo>
                  <a:lnTo>
                    <a:pt x="1083627" y="122059"/>
                  </a:lnTo>
                  <a:lnTo>
                    <a:pt x="1091958" y="119570"/>
                  </a:lnTo>
                  <a:lnTo>
                    <a:pt x="1099172" y="115481"/>
                  </a:lnTo>
                  <a:lnTo>
                    <a:pt x="1104811" y="110172"/>
                  </a:lnTo>
                  <a:lnTo>
                    <a:pt x="1105154" y="109855"/>
                  </a:lnTo>
                  <a:lnTo>
                    <a:pt x="1097343" y="100457"/>
                  </a:lnTo>
                  <a:lnTo>
                    <a:pt x="1091590" y="106984"/>
                  </a:lnTo>
                  <a:lnTo>
                    <a:pt x="1083919" y="110172"/>
                  </a:lnTo>
                  <a:lnTo>
                    <a:pt x="1074775" y="110172"/>
                  </a:lnTo>
                  <a:lnTo>
                    <a:pt x="1064069" y="108483"/>
                  </a:lnTo>
                  <a:lnTo>
                    <a:pt x="1055484" y="103695"/>
                  </a:lnTo>
                  <a:lnTo>
                    <a:pt x="1049464" y="96266"/>
                  </a:lnTo>
                  <a:lnTo>
                    <a:pt x="1046467" y="86639"/>
                  </a:lnTo>
                  <a:lnTo>
                    <a:pt x="1109878" y="86639"/>
                  </a:lnTo>
                  <a:lnTo>
                    <a:pt x="1110030" y="85280"/>
                  </a:lnTo>
                  <a:lnTo>
                    <a:pt x="1110183" y="83451"/>
                  </a:lnTo>
                  <a:close/>
                </a:path>
                <a:path w="1203959" h="153034">
                  <a:moveTo>
                    <a:pt x="1203477" y="9410"/>
                  </a:moveTo>
                  <a:lnTo>
                    <a:pt x="1189469" y="9410"/>
                  </a:lnTo>
                  <a:lnTo>
                    <a:pt x="1189469" y="81788"/>
                  </a:lnTo>
                  <a:lnTo>
                    <a:pt x="1187450" y="93459"/>
                  </a:lnTo>
                  <a:lnTo>
                    <a:pt x="1181925" y="102400"/>
                  </a:lnTo>
                  <a:lnTo>
                    <a:pt x="1173594" y="108140"/>
                  </a:lnTo>
                  <a:lnTo>
                    <a:pt x="1163218" y="110159"/>
                  </a:lnTo>
                  <a:lnTo>
                    <a:pt x="1152740" y="108140"/>
                  </a:lnTo>
                  <a:lnTo>
                    <a:pt x="1144371" y="102400"/>
                  </a:lnTo>
                  <a:lnTo>
                    <a:pt x="1138821" y="93459"/>
                  </a:lnTo>
                  <a:lnTo>
                    <a:pt x="1136815" y="81788"/>
                  </a:lnTo>
                  <a:lnTo>
                    <a:pt x="1138821" y="70142"/>
                  </a:lnTo>
                  <a:lnTo>
                    <a:pt x="1144371" y="61239"/>
                  </a:lnTo>
                  <a:lnTo>
                    <a:pt x="1152740" y="55549"/>
                  </a:lnTo>
                  <a:lnTo>
                    <a:pt x="1163218" y="53555"/>
                  </a:lnTo>
                  <a:lnTo>
                    <a:pt x="1173594" y="55549"/>
                  </a:lnTo>
                  <a:lnTo>
                    <a:pt x="1181925" y="61239"/>
                  </a:lnTo>
                  <a:lnTo>
                    <a:pt x="1187450" y="70142"/>
                  </a:lnTo>
                  <a:lnTo>
                    <a:pt x="1189469" y="81788"/>
                  </a:lnTo>
                  <a:lnTo>
                    <a:pt x="1189469" y="9410"/>
                  </a:lnTo>
                  <a:lnTo>
                    <a:pt x="1189316" y="9410"/>
                  </a:lnTo>
                  <a:lnTo>
                    <a:pt x="1189316" y="53721"/>
                  </a:lnTo>
                  <a:lnTo>
                    <a:pt x="1189151" y="53555"/>
                  </a:lnTo>
                  <a:lnTo>
                    <a:pt x="1183868" y="48056"/>
                  </a:lnTo>
                  <a:lnTo>
                    <a:pt x="1177391" y="44018"/>
                  </a:lnTo>
                  <a:lnTo>
                    <a:pt x="1170051" y="41617"/>
                  </a:lnTo>
                  <a:lnTo>
                    <a:pt x="1162037" y="40817"/>
                  </a:lnTo>
                  <a:lnTo>
                    <a:pt x="1146213" y="43764"/>
                  </a:lnTo>
                  <a:lnTo>
                    <a:pt x="1133703" y="52082"/>
                  </a:lnTo>
                  <a:lnTo>
                    <a:pt x="1125474" y="65011"/>
                  </a:lnTo>
                  <a:lnTo>
                    <a:pt x="1122514" y="81788"/>
                  </a:lnTo>
                  <a:lnTo>
                    <a:pt x="1125474" y="98590"/>
                  </a:lnTo>
                  <a:lnTo>
                    <a:pt x="1133703" y="111569"/>
                  </a:lnTo>
                  <a:lnTo>
                    <a:pt x="1146213" y="119938"/>
                  </a:lnTo>
                  <a:lnTo>
                    <a:pt x="1162037" y="122897"/>
                  </a:lnTo>
                  <a:lnTo>
                    <a:pt x="1170343" y="122047"/>
                  </a:lnTo>
                  <a:lnTo>
                    <a:pt x="1177899" y="119481"/>
                  </a:lnTo>
                  <a:lnTo>
                    <a:pt x="1184490" y="115227"/>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59"/>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55"/>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47"/>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491988" cy="3829253"/>
          </a:xfrm>
          <a:prstGeom prst="rect">
            <a:avLst/>
          </a:prstGeom>
        </p:spPr>
        <p:txBody>
          <a:bodyPr vert="horz" wrap="square" lIns="0" tIns="12700" rIns="0" bIns="0" rtlCol="0">
            <a:spAutoFit/>
          </a:bodyPr>
          <a:lstStyle/>
          <a:p>
            <a:pPr algn="l" rtl="0">
              <a:spcBef>
                <a:spcPct val="20000"/>
              </a:spcBef>
              <a:defRPr/>
            </a:pPr>
            <a:r>
              <a:rPr lang="tr-TR" sz="3200" spc="-15" dirty="0" smtClean="0">
                <a:solidFill>
                  <a:srgbClr val="002060"/>
                </a:solidFill>
                <a:latin typeface="+mj-lt"/>
              </a:rPr>
              <a:t/>
            </a:r>
            <a:br>
              <a:rPr lang="tr-TR" sz="3200" spc="-15" dirty="0" smtClean="0">
                <a:solidFill>
                  <a:srgbClr val="002060"/>
                </a:solidFill>
                <a:latin typeface="+mj-lt"/>
              </a:rPr>
            </a:br>
            <a:r>
              <a:rPr lang="tr-TR" sz="2800" b="1" i="1" spc="-15" dirty="0">
                <a:solidFill>
                  <a:srgbClr val="002060"/>
                </a:solidFill>
                <a:latin typeface="Times New Roman" panose="02020603050405020304" pitchFamily="18" charset="0"/>
                <a:cs typeface="Times New Roman" panose="02020603050405020304" pitchFamily="18" charset="0"/>
              </a:rPr>
              <a:t>"Benim çocuğum </a:t>
            </a:r>
            <a:r>
              <a:rPr lang="tr-TR" sz="2800" b="1" i="1" spc="-15" dirty="0" smtClean="0">
                <a:solidFill>
                  <a:srgbClr val="002060"/>
                </a:solidFill>
                <a:latin typeface="Times New Roman" panose="02020603050405020304" pitchFamily="18" charset="0"/>
                <a:cs typeface="Times New Roman" panose="02020603050405020304" pitchFamily="18" charset="0"/>
              </a:rPr>
              <a:t/>
            </a:r>
            <a:br>
              <a:rPr lang="tr-TR" sz="2800" b="1" i="1" spc="-15" dirty="0" smtClean="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benim </a:t>
            </a:r>
            <a:r>
              <a:rPr lang="tr-TR" sz="2800" b="1" i="1" spc="-15" dirty="0">
                <a:solidFill>
                  <a:srgbClr val="002060"/>
                </a:solidFill>
                <a:latin typeface="Times New Roman" panose="02020603050405020304" pitchFamily="18" charset="0"/>
                <a:cs typeface="Times New Roman" panose="02020603050405020304" pitchFamily="18" charset="0"/>
              </a:rPr>
              <a:t>beklentilerimi </a:t>
            </a:r>
            <a:r>
              <a:rPr lang="tr-TR" sz="2800" b="1" i="1" spc="-15" dirty="0" smtClean="0">
                <a:solidFill>
                  <a:srgbClr val="002060"/>
                </a:solidFill>
                <a:latin typeface="Times New Roman" panose="02020603050405020304" pitchFamily="18" charset="0"/>
                <a:cs typeface="Times New Roman" panose="02020603050405020304" pitchFamily="18" charset="0"/>
              </a:rPr>
              <a:t/>
            </a:r>
            <a:br>
              <a:rPr lang="tr-TR" sz="2800" b="1" i="1" spc="-15" dirty="0" smtClean="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gerçekleştirmek </a:t>
            </a:r>
            <a:r>
              <a:rPr lang="tr-TR" sz="2800" b="1" i="1" spc="-15" dirty="0">
                <a:solidFill>
                  <a:srgbClr val="002060"/>
                </a:solidFill>
                <a:latin typeface="Times New Roman" panose="02020603050405020304" pitchFamily="18" charset="0"/>
                <a:cs typeface="Times New Roman" panose="02020603050405020304" pitchFamily="18" charset="0"/>
              </a:rPr>
              <a:t>için değil, </a:t>
            </a:r>
            <a:r>
              <a:rPr lang="tr-TR" sz="2800" b="1" i="1" spc="-15" dirty="0" smtClean="0">
                <a:solidFill>
                  <a:srgbClr val="002060"/>
                </a:solidFill>
                <a:latin typeface="Times New Roman" panose="02020603050405020304" pitchFamily="18" charset="0"/>
                <a:cs typeface="Times New Roman" panose="02020603050405020304" pitchFamily="18" charset="0"/>
              </a:rPr>
              <a:t/>
            </a:r>
            <a:br>
              <a:rPr lang="tr-TR" sz="2800" b="1" i="1" spc="-15" dirty="0" smtClean="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kendi </a:t>
            </a:r>
            <a:r>
              <a:rPr lang="tr-TR" sz="2800" b="1" i="1" spc="-15" dirty="0">
                <a:solidFill>
                  <a:srgbClr val="002060"/>
                </a:solidFill>
                <a:latin typeface="Times New Roman" panose="02020603050405020304" pitchFamily="18" charset="0"/>
                <a:cs typeface="Times New Roman" panose="02020603050405020304" pitchFamily="18" charset="0"/>
              </a:rPr>
              <a:t>hayallerini keşfedip </a:t>
            </a:r>
            <a:r>
              <a:rPr lang="tr-TR" sz="2800" b="1" i="1" spc="-15" dirty="0" smtClean="0">
                <a:solidFill>
                  <a:srgbClr val="002060"/>
                </a:solidFill>
                <a:latin typeface="Times New Roman" panose="02020603050405020304" pitchFamily="18" charset="0"/>
                <a:cs typeface="Times New Roman" panose="02020603050405020304" pitchFamily="18" charset="0"/>
              </a:rPr>
              <a:t/>
            </a:r>
            <a:br>
              <a:rPr lang="tr-TR" sz="2800" b="1" i="1" spc="-15" dirty="0" smtClean="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onları </a:t>
            </a:r>
            <a:r>
              <a:rPr lang="tr-TR" sz="2800" b="1" i="1" spc="-15" dirty="0">
                <a:solidFill>
                  <a:srgbClr val="002060"/>
                </a:solidFill>
                <a:latin typeface="Times New Roman" panose="02020603050405020304" pitchFamily="18" charset="0"/>
                <a:cs typeface="Times New Roman" panose="02020603050405020304" pitchFamily="18" charset="0"/>
              </a:rPr>
              <a:t>gerçekleştirmek için </a:t>
            </a:r>
            <a:r>
              <a:rPr lang="tr-TR" sz="2800" b="1" i="1" spc="-15" dirty="0" smtClean="0">
                <a:solidFill>
                  <a:srgbClr val="002060"/>
                </a:solidFill>
                <a:latin typeface="Times New Roman" panose="02020603050405020304" pitchFamily="18" charset="0"/>
                <a:cs typeface="Times New Roman" panose="02020603050405020304" pitchFamily="18" charset="0"/>
              </a:rPr>
              <a:t/>
            </a:r>
            <a:br>
              <a:rPr lang="tr-TR" sz="2800" b="1" i="1" spc="-15" dirty="0" smtClean="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yaşamalı."</a:t>
            </a:r>
            <a:r>
              <a:rPr lang="tr-TR" sz="2800" b="1" i="1" spc="-15" dirty="0">
                <a:solidFill>
                  <a:srgbClr val="002060"/>
                </a:solidFill>
                <a:latin typeface="Times New Roman" panose="02020603050405020304" pitchFamily="18" charset="0"/>
                <a:cs typeface="Times New Roman" panose="02020603050405020304" pitchFamily="18" charset="0"/>
              </a:rPr>
              <a:t/>
            </a:r>
            <a:br>
              <a:rPr lang="tr-TR" sz="2800" b="1" i="1" spc="-15" dirty="0">
                <a:solidFill>
                  <a:srgbClr val="002060"/>
                </a:solidFill>
                <a:latin typeface="Times New Roman" panose="02020603050405020304" pitchFamily="18" charset="0"/>
                <a:cs typeface="Times New Roman" panose="02020603050405020304" pitchFamily="18" charset="0"/>
              </a:rPr>
            </a:br>
            <a:r>
              <a:rPr lang="tr-TR" sz="2800" b="1" i="1" spc="-15" dirty="0" smtClean="0">
                <a:solidFill>
                  <a:srgbClr val="002060"/>
                </a:solidFill>
                <a:latin typeface="Times New Roman" panose="02020603050405020304" pitchFamily="18" charset="0"/>
                <a:cs typeface="Times New Roman" panose="02020603050405020304" pitchFamily="18" charset="0"/>
              </a:rPr>
              <a:t>                          Doğan </a:t>
            </a:r>
            <a:r>
              <a:rPr lang="tr-TR" sz="2400" b="1" i="1" spc="-15" dirty="0" smtClean="0">
                <a:solidFill>
                  <a:srgbClr val="002060"/>
                </a:solidFill>
                <a:latin typeface="Times New Roman" panose="02020603050405020304" pitchFamily="18" charset="0"/>
                <a:cs typeface="Times New Roman" panose="02020603050405020304" pitchFamily="18" charset="0"/>
              </a:rPr>
              <a:t>CÜCELOĞLU</a:t>
            </a:r>
            <a:r>
              <a:rPr lang="tr-TR" b="1" i="1" dirty="0" smtClean="0">
                <a:solidFill>
                  <a:srgbClr val="00B050"/>
                </a:solidFill>
                <a:latin typeface="Times New Roman" panose="02020603050405020304" pitchFamily="18" charset="0"/>
                <a:cs typeface="Times New Roman" panose="02020603050405020304" pitchFamily="18" charset="0"/>
              </a:rPr>
              <a:t/>
            </a:r>
            <a:br>
              <a:rPr lang="tr-TR" b="1" i="1" dirty="0" smtClean="0">
                <a:solidFill>
                  <a:srgbClr val="00B050"/>
                </a:solidFill>
                <a:latin typeface="Times New Roman" panose="02020603050405020304" pitchFamily="18" charset="0"/>
                <a:cs typeface="Times New Roman" panose="02020603050405020304" pitchFamily="18" charset="0"/>
              </a:rPr>
            </a:br>
            <a:endParaRPr lang="tr-TR" sz="2000" b="1" i="1" spc="-15" dirty="0">
              <a:solidFill>
                <a:srgbClr val="00B050"/>
              </a:solidFill>
              <a:latin typeface="Times New Roman" panose="02020603050405020304" pitchFamily="18" charset="0"/>
              <a:cs typeface="Times New Roman" panose="02020603050405020304" pitchFamily="18" charset="0"/>
            </a:endParaRPr>
          </a:p>
        </p:txBody>
      </p:sp>
      <p:sp>
        <p:nvSpPr>
          <p:cNvPr id="18" name="Slayt Numarası Yer Tutucusu 17"/>
          <p:cNvSpPr>
            <a:spLocks noGrp="1"/>
          </p:cNvSpPr>
          <p:nvPr>
            <p:ph type="sldNum" sz="quarter" idx="7"/>
          </p:nvPr>
        </p:nvSpPr>
        <p:spPr/>
        <p:txBody>
          <a:bodyPr/>
          <a:lstStyle/>
          <a:p>
            <a:fld id="{B6F15528-21DE-4FAA-801E-634DDDAF4B2B}" type="slidenum">
              <a:rPr lang="tr-TR" smtClean="0"/>
              <a:t>100</a:t>
            </a:fld>
            <a:endParaRPr lang="tr-TR"/>
          </a:p>
        </p:txBody>
      </p:sp>
      <p:sp>
        <p:nvSpPr>
          <p:cNvPr id="15" name="AutoShape 2" descr="data:image/jpeg;base64,/9j/4AAQSkZJRgABAQAAAQABAAD/2wCEAAkGBwgHBgkIBwgKCgkLDRYPDQwMDRsUFRAWIB0iIiAdHx8kKDQsJCYxJx8fLT0tMTU3Ojo6Iys/RD84QzQ5OjcBCgoKDQwNGg8PGjclHyU3Nzc3Nzc3Nzc3Nzc3Nzc3Nzc3Nzc3Nzc3Nzc3Nzc3Nzc3Nzc3Nzc3Nzc3Nzc3Nzc3N//AABEIAKAAcwMBIgACEQEDEQH/xAAcAAAABwEBAAAAAAAAAAAAAAAAAQMEBQYHAgj/xAA7EAACAQMCBAQEBAQFBAMAAAABAgMABBEFIQYSMUETIlFhFDJxgQdCkaEjsdHhFTNSwfCCkqLxJWJy/8QAGQEAAwEBAQAAAAAAAAAAAAAAAAECAwQF/8QAHxEAAgMAAwEAAwAAAAAAAAAAAAECESEDEjEiEzJR/9oADAMBAAIRAxEAPwDGHpLBJpSTpXKGgp6BV9OopRd1FCIczcyEhl7U7nhVvCdB5nGCFHcd/v8A1oENguaU5Cat/Df4e6vrKrNIEtLVvzyfN9l/rWkaN+G+hacitNC15L3afzD/ALelDQOSRhIhZmHKpZvbejeynxzNbzKPUxkV6Yt9JtbNQLWxhRfSNFWktQW0QASRiKRm5Q5TAzjPX7UYlrBSs8z/AA79PzDflPU/Sj5CjBvysOvr716JudHsrhQZ7C2uAercikms4404RhinVtKjMaS/NCQf4TZ3OfQ7fpSeaUtdGelAK5IIFLzRtHIyMPMh5WHuOtJYpJjCOcVwaUY+WkycCmmAN6OueahTANjtv3rpVRm+UYrl+tBdhQQhzp9nLfX8NpbD+LK4VN8b1odtwTe6TNbTrcCaNHV/KpBL9l69D/tUH+G2kTXuuR3qsBFat5vUkgjFbibQJZMHGWWRXyfUHalWA3TFtPtWhtYo5MbDcCn6gLjFcIcgV2uxzTMwyarfHT3S6EzWnzLIpZgM8o9f1IqxnoKRuIUuIZIZUDxyKVZT3BGCKmUeyocX1dmRcIcRyWOptHf3EptpSQ/inPI2QOb2xkbDsSe1aHqVsksTCQc3oayLV7M2Ov3tjIMvCrOB/q5OoP1jOfvWkcD376lw9HHO/PNauYGbuwG6n7qR980RSSpGsntmVcb6R/h2omWP/KmyenQ96q9bNx/pS3mnzoq+YDnQ+43rG261TSQJ2ERkUkwpbtSbikmMTx7ihR70KLQAZs0WT2oiN67XfamRbNP/AAddWgvFX50kDEfp/etdyJYyB0kXFYv+C0nJrl7Dn54VIH0JrZoUC4dT5TtinZMha3bKClu1N4AVZ1Prt9KXA2pEWdflrmugMUeN6AMl/E23TT+KLDVOUlZFDOAOpXyMPurj9KP8MZ2ttT1HTWPlV+VD6gbr/wCJqX/FO2+JfS1DIMO2Q3cHG38qbcM6JJZail3FDKFbAJK9cd/ptWcm4+HRHUWDiJAYD9DWB6tb/D6jcRj5RI2Puc1v3ERCwMe2KwnXBzardZ7SEfpWs/CY+EaRtSbjbNLsMUlJ0rMoSyfWhSnKKFXQCR2OaPNc5zQ+lBmWr8PNUXTOK7ORmISY+A3/AFdP3rebUvEJUXzIHLADsDuDXl1WdGV0JDKQVI7EdDXorhfWk1TRLHUUO7RgSgflI2I/WhEy8LJFMJY0kBA7GnAbAplAyuDy4Cv1x6+tLxPlSCN1ODTJQ4BoEgCmT30SHlXzt/pXc0m1xeup8O0we3OwFKykmxxPBb3EqySwxu6fKzKCR9PSidlB6AVHtLqMeSLeMk9f4n7dKaXGrNGwS4geJm2BO4NLsh9GMeKZ8QuoPQZrFNU899cMO8jVoHE+q+J4hVtgDtWey7kk9STmnL+FrMGpG1IsKdMBTcjBqUUJ4oV3v60KdgNcbUY6ClOXYYox1pmZwKvX4Z8TLpd0dMvDi1uTlGP5ZPQ+xqj4BPQ0ZGRQB6ZgZSMxkZI6DoaR1O/NnA9yh+eMnH/2H/sVlvCHHTW6LZ6vMwA2juT29Ob+tWvWLx7izg5nVo2nBUqdmB9KUnllRhbLbpo8C0jHKXlceY56t3NM9T4lm0+QKdPM6/mMcwyv64p1ZkT2g8J+UlahrzQdTe5V1v5TDggwKigOT3O3QVz9nWGiir0lo+IbOXT3u5op4AilnR0yRj3Gxqn6nxSNRhmWGyEEfzRtcPhmI3yAKt2paR4uhzWMIXxWi5QVGAT1/fFZ7q2my3MbT/GSzW8ihkidQBAMYx7nP0pSlul8UU7orWsX3xM0iDIHP/vUQwzSpByR6UTDauq7MJLRrICOlJMuacyDaknUdfakihHlFCjoUwG+/TPSh3xRA5roEUGYTA1yCe9dk5NO7bT552A5eTPTOcn7CgBpmrHwfDc3Wo+GOd4VQuV5jjI6Y980/wBN4O8WHxS5c4+Uqf5VMWmk3mlsk6gQquw3G+R6CpmnRpxvS4cNaj4sK+IcHpirLHcp3bIxWb6LK8C3EhAZY2Bx9c1O6jrgsIIvDXnklIVETcsfaua2nR0TjF6WSTVbZL0W7TxrKV2QuA3T09KoGsXsaHUYYm/yZnGB6HzD+f7UNYh1CW38bVRFHuSiiU8w64ywG2MjaqfewXulxszMHiukJ5gc75wc/tvSX2EF+PSO5sksO9Bhj70UUUj2jPGMmL5x6jFcRzK3lbY4rqTw55aCQeXakTThhlNhSDd6oBIkUKPFCgBlyMWARSSegAqU03Qb+9lVVhcA+1T2ijSdPCrOY/Eb5nbBP9h7Va7PWNCQEfGRqF/0od/2p4vSKZHadwcIFXLRq3U5BYmrLp+nJbsI4opGyN2xiutM1jSbxm+AuVkYbfKQSfvUtE5VzzHPoFXGKOwmhODSoIQwhxHI+7b5J/Wm2p2qw6ZcAGRypDZY57ipCJUW6abwUDMuDITlj7fSk9SElzp1wqJynlyozu2N8Uno1hU08QmKKFNsebHrS1yhi1eO5lUEY5Y/bpTKy1EJOX6lfKd+1OtYug3JKmN8FPrWDTs6UxxPKuoRzvKRyrlUH2/sagILNrmymsLtldQSYz6DNScUBjg/ivjvgbgnNRs8wtLksrZUId/WohGinqor9pbvb3lzbsCeZCuftUXBH8UxSKN3c/lz/Wp9Z157i8OzRoT7Ntt/M0+4R0WSDT0kuIl55SzNn5k9NvfvXQkYtlcn0zUoYmlFuQo3wd6jjMCf4g5T3rW7WWxtIpY50htiq+ZiFGfpVA4k1fSZuZbCOI5O+IsZ96pEsgSwzsQRQpq7rzHlDke1FQKy7WfDctmPEubfxGG5GMjHse9P5LVlh5fh+VTtgpgE/WrLZ8sGYvEkl5DkvJ1Ld8UvsJShAMbjY+hrFxs1TrEU/wCCsoYFfk5JB+dGKkH1FOIdT1GyCyR3cksXLlopMMSPYnoakNa0UTW0jW+QwBICnbpVUg1If4esrj/L8rD3FT9LUX8sv+l609zBloGEjdFO3fvU9EztGpRwD3IFZ5bAS+De27NHMyAqc7Y9CO9T+la6E5YrvMbH5mz5T9K0hyKWGUuNrUKa9ocT5urGEhubEqJ39SBVTluiByTHJjbdW22rTIJo7hEMcg5Ovl7/AHpO80yzv2PxcEci48vl3z9atpMhTaM6OuoVIz1GME1HX9/G7FicgcxIBrr8QtKi0K8tzZcwjmByrHOD7Uf4dWFtrep3MWqrz+CivHGSVB3wcgYzjalRX5RXQdHuNRKSXCyJYkhtlwZh2+gq238kOj2z3RtxyquWCnB+tTPwttp9oYllLKuwUnJT6e1ZPxjqc967RxSSG2iYgAvn2P22oZPohxPrf+NaipQtHbDyIp2OfU1W5lKORjBGxpSV3ZULZDY798d65kcyHJ3Pf3poGzhZGAABOKOucUKZNGmLxVFcztGhWNQpx6g1Naffx3FgGVuZkQ5OepArLBJ4Ft4cRHiucMe4HpUhouvy2EkVtJtDnGTvsdqho0U0zSEu2VFLOcXA8ufdc4/Y1nXEEQsJJPC2in83/wCWBz/WrVeXyXEMUZcDDEIwOBnbFV/iuMXFiZFcDwW5iuPmpL0rKHmi3Zl0u0IzlI+U/Y4qRRBcRKfFTmZclSwOD6VXNAcjSN3CcpJye29SVrAfhkEqiQYyG5etc0008OiD+R/DFfWwEmnzGF1GyBwQfbFWnhrWLrUbVo9RMcFxDPylV7jAIH71TPCAClS68hDAgnY1KcNfDNeTteTMHSVZQC/KCcdx3HQ1UJyuiJwVWLfixAJ9JglC7wTbkdv+ZqqcC3iWHEER5sBy0TH1BGR+4FXrjeEScNX/AC4bxCHB/Ssp0x+QpK53iZTt1IzXTHw5GbhxAiT6NPImCwTAPfFZXc2UUFqwndZMgkhTsB26Vo+gX0WraLsQwlQjr6bVQLnTZknu0wEiyEBY4wfb96nkTo042vCszzQy6bHB0mhdsnHUEn+1R69QMddhU5NDZiK6iBGQAQ2Mlmyf0qL0qA3GpQQn8zgEU4iktLpp2m2EdjCjxqzhfMeXqaFWGGCFIlXlXYetCnZWGVkcoBB370jMvOmR2ruQ+Wk1kyrLitKsxWE9p1213YcjsOZW7HpjcUeuXEi2rxbhWUFTj5h3B/aq/aTm3lOOhqVurkToqtnkMeMjfep6uzVT+Rzw7N/8fcIAMj5c9PSpazeaK3WOViGxuB0B9qrXDtwkEzLMheMg5X+VWO0ubiaGKRmxIB171z8qpnRwu0PYp7hY1QStyg7HGf8AgpbTUN7qqR3c7gchxy7fams0k0jh3KsR6bUDNdy3tosYihDHw8rnvjrWEVprLwtuqwsdJezYkgoQM96ya1OInwFzGSGz/pNaZqLCOBIy/NJB3Hc43rK435ZbgYzzL09a7Y/qjzpO5F94GvF+ACxPyvBcsCD3Vv70lxVG89xiJSCScrnGD3qu8P3j2uoJyAjxioZf+fep/WWmd51DsjjIUiratAvSv6hp3gPELhwjt1AbJFRukXItdTSZhsvQem4ru5aQN5g3OG6HqajbjKTtjbeoRoy4ajr12l7KsSryKcD3oVWrovLcPIp2behRg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8"/>
          <a:stretch>
            <a:fillRect/>
          </a:stretch>
        </p:blipFill>
        <p:spPr>
          <a:xfrm>
            <a:off x="5562600" y="1934903"/>
            <a:ext cx="6952702" cy="3905250"/>
          </a:xfrm>
          <a:prstGeom prst="rect">
            <a:avLst/>
          </a:prstGeom>
        </p:spPr>
      </p:pic>
    </p:spTree>
    <p:extLst>
      <p:ext uri="{BB962C8B-B14F-4D97-AF65-F5344CB8AC3E}">
        <p14:creationId xmlns:p14="http://schemas.microsoft.com/office/powerpoint/2010/main" val="4775964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83" y="4432"/>
            <a:ext cx="11766550" cy="6854190"/>
            <a:chOff x="8483" y="4432"/>
            <a:chExt cx="11766550" cy="6854190"/>
          </a:xfrm>
        </p:grpSpPr>
        <p:sp>
          <p:nvSpPr>
            <p:cNvPr id="3" name="object 3"/>
            <p:cNvSpPr/>
            <p:nvPr/>
          </p:nvSpPr>
          <p:spPr>
            <a:xfrm>
              <a:off x="8483" y="4432"/>
              <a:ext cx="9625965" cy="6854190"/>
            </a:xfrm>
            <a:custGeom>
              <a:avLst/>
              <a:gdLst/>
              <a:ahLst/>
              <a:cxnLst/>
              <a:rect l="l" t="t" r="r" b="b"/>
              <a:pathLst>
                <a:path w="9625965" h="6854190">
                  <a:moveTo>
                    <a:pt x="9625444" y="0"/>
                  </a:moveTo>
                  <a:lnTo>
                    <a:pt x="0" y="0"/>
                  </a:lnTo>
                  <a:lnTo>
                    <a:pt x="0" y="6853567"/>
                  </a:lnTo>
                  <a:lnTo>
                    <a:pt x="9625444" y="6853567"/>
                  </a:lnTo>
                  <a:lnTo>
                    <a:pt x="9625444" y="0"/>
                  </a:lnTo>
                  <a:close/>
                </a:path>
              </a:pathLst>
            </a:custGeom>
            <a:solidFill>
              <a:srgbClr val="2463F7"/>
            </a:solidFill>
          </p:spPr>
          <p:txBody>
            <a:bodyPr wrap="square" lIns="0" tIns="0" rIns="0" bIns="0" rtlCol="0"/>
            <a:lstStyle/>
            <a:p>
              <a:endParaRPr/>
            </a:p>
          </p:txBody>
        </p:sp>
        <p:sp>
          <p:nvSpPr>
            <p:cNvPr id="4" name="object 4"/>
            <p:cNvSpPr/>
            <p:nvPr/>
          </p:nvSpPr>
          <p:spPr>
            <a:xfrm>
              <a:off x="6318567" y="530961"/>
              <a:ext cx="5456059" cy="580495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34050" y="5244378"/>
              <a:ext cx="4681280" cy="1035526"/>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rot="21540000">
            <a:off x="1268361" y="5300639"/>
            <a:ext cx="3863933" cy="155575"/>
          </a:xfrm>
          <a:prstGeom prst="rect">
            <a:avLst/>
          </a:prstGeom>
        </p:spPr>
        <p:txBody>
          <a:bodyPr vert="horz" wrap="square" lIns="0" tIns="0" rIns="0" bIns="0" rtlCol="0">
            <a:spAutoFit/>
          </a:bodyPr>
          <a:lstStyle/>
          <a:p>
            <a:pPr>
              <a:lnSpc>
                <a:spcPts val="1225"/>
              </a:lnSpc>
            </a:pPr>
            <a:r>
              <a:rPr sz="1200" dirty="0">
                <a:solidFill>
                  <a:srgbClr val="FFFFFF"/>
                </a:solidFill>
                <a:latin typeface="Montserrat-Medium"/>
                <a:cs typeface="Montserrat-Medium"/>
              </a:rPr>
              <a:t>Ekolojik, Ekon</a:t>
            </a:r>
            <a:r>
              <a:rPr sz="1800" baseline="2314" dirty="0">
                <a:solidFill>
                  <a:srgbClr val="FFFFFF"/>
                </a:solidFill>
                <a:latin typeface="Montserrat-Medium"/>
                <a:cs typeface="Montserrat-Medium"/>
              </a:rPr>
              <a:t>omik </a:t>
            </a:r>
            <a:r>
              <a:rPr sz="1800" spc="-7" baseline="2314" dirty="0">
                <a:solidFill>
                  <a:srgbClr val="FFFFFF"/>
                </a:solidFill>
                <a:latin typeface="Montserrat-Medium"/>
                <a:cs typeface="Montserrat-Medium"/>
              </a:rPr>
              <a:t>ve Sosyal </a:t>
            </a:r>
            <a:r>
              <a:rPr sz="1800" baseline="2314" dirty="0">
                <a:solidFill>
                  <a:srgbClr val="FFFFFF"/>
                </a:solidFill>
                <a:latin typeface="Montserrat-Medium"/>
                <a:cs typeface="Montserrat-Medium"/>
              </a:rPr>
              <a:t>Sürdürülebilir</a:t>
            </a:r>
            <a:r>
              <a:rPr sz="1800" baseline="4629" dirty="0">
                <a:solidFill>
                  <a:srgbClr val="FFFFFF"/>
                </a:solidFill>
                <a:latin typeface="Montserrat-Medium"/>
                <a:cs typeface="Montserrat-Medium"/>
              </a:rPr>
              <a:t>lik</a:t>
            </a:r>
            <a:r>
              <a:rPr sz="1800" spc="75" baseline="4629" dirty="0">
                <a:solidFill>
                  <a:srgbClr val="FFFFFF"/>
                </a:solidFill>
                <a:latin typeface="Montserrat-Medium"/>
                <a:cs typeface="Montserrat-Medium"/>
              </a:rPr>
              <a:t> </a:t>
            </a:r>
            <a:r>
              <a:rPr sz="1800" spc="7" baseline="4629" dirty="0">
                <a:solidFill>
                  <a:srgbClr val="FFFFFF"/>
                </a:solidFill>
                <a:latin typeface="Montserrat-Medium"/>
                <a:cs typeface="Montserrat-Medium"/>
              </a:rPr>
              <a:t>İçin</a:t>
            </a:r>
            <a:endParaRPr sz="1800" baseline="4629">
              <a:latin typeface="Montserrat-Medium"/>
              <a:cs typeface="Montserrat-Medium"/>
            </a:endParaRPr>
          </a:p>
        </p:txBody>
      </p:sp>
      <p:grpSp>
        <p:nvGrpSpPr>
          <p:cNvPr id="7" name="object 7"/>
          <p:cNvGrpSpPr/>
          <p:nvPr/>
        </p:nvGrpSpPr>
        <p:grpSpPr>
          <a:xfrm>
            <a:off x="8483" y="504405"/>
            <a:ext cx="12184888" cy="6353798"/>
            <a:chOff x="8483" y="504405"/>
            <a:chExt cx="12184888" cy="6353798"/>
          </a:xfrm>
        </p:grpSpPr>
        <p:sp>
          <p:nvSpPr>
            <p:cNvPr id="8" name="object 8"/>
            <p:cNvSpPr/>
            <p:nvPr/>
          </p:nvSpPr>
          <p:spPr>
            <a:xfrm>
              <a:off x="484008" y="5644106"/>
              <a:ext cx="783903" cy="5638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294089" y="5579201"/>
              <a:ext cx="638214" cy="58547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73176" y="504405"/>
              <a:ext cx="2389505" cy="1159510"/>
            </a:xfrm>
            <a:custGeom>
              <a:avLst/>
              <a:gdLst/>
              <a:ahLst/>
              <a:cxnLst/>
              <a:rect l="l" t="t" r="r" b="b"/>
              <a:pathLst>
                <a:path w="2389505" h="1159510">
                  <a:moveTo>
                    <a:pt x="320128" y="952944"/>
                  </a:moveTo>
                  <a:lnTo>
                    <a:pt x="210896" y="952944"/>
                  </a:lnTo>
                  <a:lnTo>
                    <a:pt x="209156" y="952944"/>
                  </a:lnTo>
                  <a:lnTo>
                    <a:pt x="210019" y="975753"/>
                  </a:lnTo>
                  <a:lnTo>
                    <a:pt x="292925" y="964120"/>
                  </a:lnTo>
                  <a:lnTo>
                    <a:pt x="320128" y="952944"/>
                  </a:lnTo>
                  <a:close/>
                </a:path>
                <a:path w="2389505" h="1159510">
                  <a:moveTo>
                    <a:pt x="660082" y="807377"/>
                  </a:moveTo>
                  <a:lnTo>
                    <a:pt x="635622" y="687641"/>
                  </a:lnTo>
                  <a:lnTo>
                    <a:pt x="599389" y="638416"/>
                  </a:lnTo>
                  <a:lnTo>
                    <a:pt x="599389" y="731583"/>
                  </a:lnTo>
                  <a:lnTo>
                    <a:pt x="593420" y="851077"/>
                  </a:lnTo>
                  <a:lnTo>
                    <a:pt x="583565" y="892390"/>
                  </a:lnTo>
                  <a:lnTo>
                    <a:pt x="570382" y="800633"/>
                  </a:lnTo>
                  <a:lnTo>
                    <a:pt x="530974" y="680681"/>
                  </a:lnTo>
                  <a:lnTo>
                    <a:pt x="530974" y="1029233"/>
                  </a:lnTo>
                  <a:lnTo>
                    <a:pt x="516204" y="1053668"/>
                  </a:lnTo>
                  <a:lnTo>
                    <a:pt x="471881" y="1095298"/>
                  </a:lnTo>
                  <a:lnTo>
                    <a:pt x="452335" y="1107452"/>
                  </a:lnTo>
                  <a:lnTo>
                    <a:pt x="456933" y="1102880"/>
                  </a:lnTo>
                  <a:lnTo>
                    <a:pt x="530974" y="1029233"/>
                  </a:lnTo>
                  <a:lnTo>
                    <a:pt x="530974" y="680681"/>
                  </a:lnTo>
                  <a:lnTo>
                    <a:pt x="501840" y="591997"/>
                  </a:lnTo>
                  <a:lnTo>
                    <a:pt x="499833" y="584098"/>
                  </a:lnTo>
                  <a:lnTo>
                    <a:pt x="561365" y="623125"/>
                  </a:lnTo>
                  <a:lnTo>
                    <a:pt x="591629" y="663943"/>
                  </a:lnTo>
                  <a:lnTo>
                    <a:pt x="599389" y="731583"/>
                  </a:lnTo>
                  <a:lnTo>
                    <a:pt x="599389" y="638416"/>
                  </a:lnTo>
                  <a:lnTo>
                    <a:pt x="573290" y="602945"/>
                  </a:lnTo>
                  <a:lnTo>
                    <a:pt x="549351" y="584098"/>
                  </a:lnTo>
                  <a:lnTo>
                    <a:pt x="509320" y="552615"/>
                  </a:lnTo>
                  <a:lnTo>
                    <a:pt x="479945" y="535978"/>
                  </a:lnTo>
                  <a:lnTo>
                    <a:pt x="460082" y="550265"/>
                  </a:lnTo>
                  <a:lnTo>
                    <a:pt x="463842" y="560006"/>
                  </a:lnTo>
                  <a:lnTo>
                    <a:pt x="466255" y="565899"/>
                  </a:lnTo>
                  <a:lnTo>
                    <a:pt x="468363" y="570318"/>
                  </a:lnTo>
                  <a:lnTo>
                    <a:pt x="471195" y="575640"/>
                  </a:lnTo>
                  <a:lnTo>
                    <a:pt x="478790" y="593775"/>
                  </a:lnTo>
                  <a:lnTo>
                    <a:pt x="492467" y="634123"/>
                  </a:lnTo>
                  <a:lnTo>
                    <a:pt x="507250" y="691273"/>
                  </a:lnTo>
                  <a:lnTo>
                    <a:pt x="518223" y="759841"/>
                  </a:lnTo>
                  <a:lnTo>
                    <a:pt x="520369" y="832599"/>
                  </a:lnTo>
                  <a:lnTo>
                    <a:pt x="520369" y="835063"/>
                  </a:lnTo>
                  <a:lnTo>
                    <a:pt x="514159" y="911250"/>
                  </a:lnTo>
                  <a:lnTo>
                    <a:pt x="499567" y="974115"/>
                  </a:lnTo>
                  <a:lnTo>
                    <a:pt x="479933" y="1023835"/>
                  </a:lnTo>
                  <a:lnTo>
                    <a:pt x="458533" y="1061300"/>
                  </a:lnTo>
                  <a:lnTo>
                    <a:pt x="423570" y="1102880"/>
                  </a:lnTo>
                  <a:lnTo>
                    <a:pt x="423570" y="549770"/>
                  </a:lnTo>
                  <a:lnTo>
                    <a:pt x="437616" y="534327"/>
                  </a:lnTo>
                  <a:lnTo>
                    <a:pt x="457415" y="510870"/>
                  </a:lnTo>
                  <a:lnTo>
                    <a:pt x="484822" y="475615"/>
                  </a:lnTo>
                  <a:lnTo>
                    <a:pt x="513956" y="433895"/>
                  </a:lnTo>
                  <a:lnTo>
                    <a:pt x="544055" y="384962"/>
                  </a:lnTo>
                  <a:lnTo>
                    <a:pt x="573138" y="329565"/>
                  </a:lnTo>
                  <a:lnTo>
                    <a:pt x="599135" y="268490"/>
                  </a:lnTo>
                  <a:lnTo>
                    <a:pt x="615708" y="220078"/>
                  </a:lnTo>
                  <a:lnTo>
                    <a:pt x="617143" y="215468"/>
                  </a:lnTo>
                  <a:lnTo>
                    <a:pt x="622274" y="197472"/>
                  </a:lnTo>
                  <a:lnTo>
                    <a:pt x="623404" y="193230"/>
                  </a:lnTo>
                  <a:lnTo>
                    <a:pt x="628332" y="174625"/>
                  </a:lnTo>
                  <a:lnTo>
                    <a:pt x="640257" y="129628"/>
                  </a:lnTo>
                  <a:lnTo>
                    <a:pt x="648462" y="68643"/>
                  </a:lnTo>
                  <a:lnTo>
                    <a:pt x="650570" y="22936"/>
                  </a:lnTo>
                  <a:lnTo>
                    <a:pt x="650227" y="876"/>
                  </a:lnTo>
                  <a:lnTo>
                    <a:pt x="650138" y="0"/>
                  </a:lnTo>
                  <a:lnTo>
                    <a:pt x="628116" y="0"/>
                  </a:lnTo>
                  <a:lnTo>
                    <a:pt x="629793" y="82473"/>
                  </a:lnTo>
                  <a:lnTo>
                    <a:pt x="629754" y="85382"/>
                  </a:lnTo>
                  <a:lnTo>
                    <a:pt x="625868" y="130581"/>
                  </a:lnTo>
                  <a:lnTo>
                    <a:pt x="612152" y="154457"/>
                  </a:lnTo>
                  <a:lnTo>
                    <a:pt x="584593" y="172262"/>
                  </a:lnTo>
                  <a:lnTo>
                    <a:pt x="579361" y="172720"/>
                  </a:lnTo>
                  <a:lnTo>
                    <a:pt x="579361" y="193230"/>
                  </a:lnTo>
                  <a:lnTo>
                    <a:pt x="551561" y="225717"/>
                  </a:lnTo>
                  <a:lnTo>
                    <a:pt x="530834" y="240639"/>
                  </a:lnTo>
                  <a:lnTo>
                    <a:pt x="506844" y="241681"/>
                  </a:lnTo>
                  <a:lnTo>
                    <a:pt x="469290" y="232524"/>
                  </a:lnTo>
                  <a:lnTo>
                    <a:pt x="446265" y="220014"/>
                  </a:lnTo>
                  <a:lnTo>
                    <a:pt x="425805" y="203034"/>
                  </a:lnTo>
                  <a:lnTo>
                    <a:pt x="421678" y="198818"/>
                  </a:lnTo>
                  <a:lnTo>
                    <a:pt x="411162" y="188087"/>
                  </a:lnTo>
                  <a:lnTo>
                    <a:pt x="405549" y="181648"/>
                  </a:lnTo>
                  <a:lnTo>
                    <a:pt x="439318" y="152450"/>
                  </a:lnTo>
                  <a:lnTo>
                    <a:pt x="467842" y="182600"/>
                  </a:lnTo>
                  <a:lnTo>
                    <a:pt x="486079" y="198107"/>
                  </a:lnTo>
                  <a:lnTo>
                    <a:pt x="501916" y="203873"/>
                  </a:lnTo>
                  <a:lnTo>
                    <a:pt x="523201" y="204825"/>
                  </a:lnTo>
                  <a:lnTo>
                    <a:pt x="546963" y="203123"/>
                  </a:lnTo>
                  <a:lnTo>
                    <a:pt x="564603" y="199123"/>
                  </a:lnTo>
                  <a:lnTo>
                    <a:pt x="575589" y="195084"/>
                  </a:lnTo>
                  <a:lnTo>
                    <a:pt x="579361" y="193230"/>
                  </a:lnTo>
                  <a:lnTo>
                    <a:pt x="579361" y="172720"/>
                  </a:lnTo>
                  <a:lnTo>
                    <a:pt x="556945" y="174625"/>
                  </a:lnTo>
                  <a:lnTo>
                    <a:pt x="533679" y="160185"/>
                  </a:lnTo>
                  <a:lnTo>
                    <a:pt x="526846" y="152450"/>
                  </a:lnTo>
                  <a:lnTo>
                    <a:pt x="517118" y="141452"/>
                  </a:lnTo>
                  <a:lnTo>
                    <a:pt x="509549" y="130924"/>
                  </a:lnTo>
                  <a:lnTo>
                    <a:pt x="502412" y="122555"/>
                  </a:lnTo>
                  <a:lnTo>
                    <a:pt x="489597" y="107035"/>
                  </a:lnTo>
                  <a:lnTo>
                    <a:pt x="471893" y="85382"/>
                  </a:lnTo>
                  <a:lnTo>
                    <a:pt x="408774" y="149440"/>
                  </a:lnTo>
                  <a:lnTo>
                    <a:pt x="360705" y="190563"/>
                  </a:lnTo>
                  <a:lnTo>
                    <a:pt x="303352" y="226529"/>
                  </a:lnTo>
                  <a:lnTo>
                    <a:pt x="294271" y="231381"/>
                  </a:lnTo>
                  <a:lnTo>
                    <a:pt x="294271" y="259867"/>
                  </a:lnTo>
                  <a:lnTo>
                    <a:pt x="294195" y="920635"/>
                  </a:lnTo>
                  <a:lnTo>
                    <a:pt x="259346" y="938491"/>
                  </a:lnTo>
                  <a:lnTo>
                    <a:pt x="254025" y="940371"/>
                  </a:lnTo>
                  <a:lnTo>
                    <a:pt x="252298" y="293370"/>
                  </a:lnTo>
                  <a:lnTo>
                    <a:pt x="252272" y="284924"/>
                  </a:lnTo>
                  <a:lnTo>
                    <a:pt x="294271" y="259867"/>
                  </a:lnTo>
                  <a:lnTo>
                    <a:pt x="294271" y="231381"/>
                  </a:lnTo>
                  <a:lnTo>
                    <a:pt x="212394" y="275120"/>
                  </a:lnTo>
                  <a:lnTo>
                    <a:pt x="208191" y="276174"/>
                  </a:lnTo>
                  <a:lnTo>
                    <a:pt x="208191" y="298361"/>
                  </a:lnTo>
                  <a:lnTo>
                    <a:pt x="226733" y="293370"/>
                  </a:lnTo>
                  <a:lnTo>
                    <a:pt x="226733" y="949096"/>
                  </a:lnTo>
                  <a:lnTo>
                    <a:pt x="212826" y="952474"/>
                  </a:lnTo>
                  <a:lnTo>
                    <a:pt x="321271" y="952474"/>
                  </a:lnTo>
                  <a:lnTo>
                    <a:pt x="335991" y="946442"/>
                  </a:lnTo>
                  <a:lnTo>
                    <a:pt x="338861" y="940371"/>
                  </a:lnTo>
                  <a:lnTo>
                    <a:pt x="353110" y="910285"/>
                  </a:lnTo>
                  <a:lnTo>
                    <a:pt x="358165" y="843241"/>
                  </a:lnTo>
                  <a:lnTo>
                    <a:pt x="358165" y="259867"/>
                  </a:lnTo>
                  <a:lnTo>
                    <a:pt x="358165" y="220548"/>
                  </a:lnTo>
                  <a:lnTo>
                    <a:pt x="383044" y="202425"/>
                  </a:lnTo>
                  <a:lnTo>
                    <a:pt x="386295" y="199821"/>
                  </a:lnTo>
                  <a:lnTo>
                    <a:pt x="387045" y="198818"/>
                  </a:lnTo>
                  <a:lnTo>
                    <a:pt x="397205" y="209397"/>
                  </a:lnTo>
                  <a:lnTo>
                    <a:pt x="423964" y="232905"/>
                  </a:lnTo>
                  <a:lnTo>
                    <a:pt x="463232" y="254177"/>
                  </a:lnTo>
                  <a:lnTo>
                    <a:pt x="510933" y="258076"/>
                  </a:lnTo>
                  <a:lnTo>
                    <a:pt x="549414" y="246608"/>
                  </a:lnTo>
                  <a:lnTo>
                    <a:pt x="559181" y="241681"/>
                  </a:lnTo>
                  <a:lnTo>
                    <a:pt x="574065" y="234162"/>
                  </a:lnTo>
                  <a:lnTo>
                    <a:pt x="587184" y="224180"/>
                  </a:lnTo>
                  <a:lnTo>
                    <a:pt x="591045" y="220078"/>
                  </a:lnTo>
                  <a:lnTo>
                    <a:pt x="558368" y="316788"/>
                  </a:lnTo>
                  <a:lnTo>
                    <a:pt x="530021" y="379310"/>
                  </a:lnTo>
                  <a:lnTo>
                    <a:pt x="490334" y="434924"/>
                  </a:lnTo>
                  <a:lnTo>
                    <a:pt x="423570" y="510870"/>
                  </a:lnTo>
                  <a:lnTo>
                    <a:pt x="423570" y="378307"/>
                  </a:lnTo>
                  <a:lnTo>
                    <a:pt x="397573" y="378307"/>
                  </a:lnTo>
                  <a:lnTo>
                    <a:pt x="397573" y="1120394"/>
                  </a:lnTo>
                  <a:lnTo>
                    <a:pt x="378904" y="1129131"/>
                  </a:lnTo>
                  <a:lnTo>
                    <a:pt x="363766" y="1132332"/>
                  </a:lnTo>
                  <a:lnTo>
                    <a:pt x="344157" y="1130274"/>
                  </a:lnTo>
                  <a:lnTo>
                    <a:pt x="278079" y="1108176"/>
                  </a:lnTo>
                  <a:lnTo>
                    <a:pt x="246494" y="1081925"/>
                  </a:lnTo>
                  <a:lnTo>
                    <a:pt x="235305" y="1067435"/>
                  </a:lnTo>
                  <a:lnTo>
                    <a:pt x="235305" y="1103553"/>
                  </a:lnTo>
                  <a:lnTo>
                    <a:pt x="166903" y="1069022"/>
                  </a:lnTo>
                  <a:lnTo>
                    <a:pt x="125755" y="1033119"/>
                  </a:lnTo>
                  <a:lnTo>
                    <a:pt x="95351" y="973924"/>
                  </a:lnTo>
                  <a:lnTo>
                    <a:pt x="59169" y="869467"/>
                  </a:lnTo>
                  <a:lnTo>
                    <a:pt x="27825" y="579475"/>
                  </a:lnTo>
                  <a:lnTo>
                    <a:pt x="75323" y="353288"/>
                  </a:lnTo>
                  <a:lnTo>
                    <a:pt x="145199" y="206298"/>
                  </a:lnTo>
                  <a:lnTo>
                    <a:pt x="181038" y="153873"/>
                  </a:lnTo>
                  <a:lnTo>
                    <a:pt x="186016" y="149936"/>
                  </a:lnTo>
                  <a:lnTo>
                    <a:pt x="181711" y="159651"/>
                  </a:lnTo>
                  <a:lnTo>
                    <a:pt x="177114" y="169862"/>
                  </a:lnTo>
                  <a:lnTo>
                    <a:pt x="155702" y="216903"/>
                  </a:lnTo>
                  <a:lnTo>
                    <a:pt x="147612" y="235661"/>
                  </a:lnTo>
                  <a:lnTo>
                    <a:pt x="127139" y="292811"/>
                  </a:lnTo>
                  <a:lnTo>
                    <a:pt x="116052" y="331152"/>
                  </a:lnTo>
                  <a:lnTo>
                    <a:pt x="105244" y="375983"/>
                  </a:lnTo>
                  <a:lnTo>
                    <a:pt x="95351" y="427266"/>
                  </a:lnTo>
                  <a:lnTo>
                    <a:pt x="87033" y="485000"/>
                  </a:lnTo>
                  <a:lnTo>
                    <a:pt x="80911" y="549135"/>
                  </a:lnTo>
                  <a:lnTo>
                    <a:pt x="77647" y="619671"/>
                  </a:lnTo>
                  <a:lnTo>
                    <a:pt x="77863" y="696569"/>
                  </a:lnTo>
                  <a:lnTo>
                    <a:pt x="105537" y="872820"/>
                  </a:lnTo>
                  <a:lnTo>
                    <a:pt x="159308" y="1000201"/>
                  </a:lnTo>
                  <a:lnTo>
                    <a:pt x="211734" y="1077518"/>
                  </a:lnTo>
                  <a:lnTo>
                    <a:pt x="235305" y="1103553"/>
                  </a:lnTo>
                  <a:lnTo>
                    <a:pt x="235305" y="1067435"/>
                  </a:lnTo>
                  <a:lnTo>
                    <a:pt x="218033" y="1045057"/>
                  </a:lnTo>
                  <a:lnTo>
                    <a:pt x="193382" y="998118"/>
                  </a:lnTo>
                  <a:lnTo>
                    <a:pt x="173240" y="941679"/>
                  </a:lnTo>
                  <a:lnTo>
                    <a:pt x="158330" y="874344"/>
                  </a:lnTo>
                  <a:lnTo>
                    <a:pt x="152044" y="832599"/>
                  </a:lnTo>
                  <a:lnTo>
                    <a:pt x="146786" y="786180"/>
                  </a:lnTo>
                  <a:lnTo>
                    <a:pt x="142748" y="735622"/>
                  </a:lnTo>
                  <a:lnTo>
                    <a:pt x="140131" y="681482"/>
                  </a:lnTo>
                  <a:lnTo>
                    <a:pt x="139166" y="626897"/>
                  </a:lnTo>
                  <a:lnTo>
                    <a:pt x="139192" y="619671"/>
                  </a:lnTo>
                  <a:lnTo>
                    <a:pt x="139915" y="564603"/>
                  </a:lnTo>
                  <a:lnTo>
                    <a:pt x="142697" y="502945"/>
                  </a:lnTo>
                  <a:lnTo>
                    <a:pt x="147662" y="439851"/>
                  </a:lnTo>
                  <a:lnTo>
                    <a:pt x="155003" y="375869"/>
                  </a:lnTo>
                  <a:lnTo>
                    <a:pt x="187820" y="228307"/>
                  </a:lnTo>
                  <a:lnTo>
                    <a:pt x="221996" y="149936"/>
                  </a:lnTo>
                  <a:lnTo>
                    <a:pt x="264756" y="82473"/>
                  </a:lnTo>
                  <a:lnTo>
                    <a:pt x="279819" y="67386"/>
                  </a:lnTo>
                  <a:lnTo>
                    <a:pt x="262267" y="51282"/>
                  </a:lnTo>
                  <a:lnTo>
                    <a:pt x="183578" y="130581"/>
                  </a:lnTo>
                  <a:lnTo>
                    <a:pt x="146596" y="175882"/>
                  </a:lnTo>
                  <a:lnTo>
                    <a:pt x="114846" y="222872"/>
                  </a:lnTo>
                  <a:lnTo>
                    <a:pt x="87947" y="270979"/>
                  </a:lnTo>
                  <a:lnTo>
                    <a:pt x="65493" y="319620"/>
                  </a:lnTo>
                  <a:lnTo>
                    <a:pt x="47117" y="368223"/>
                  </a:lnTo>
                  <a:lnTo>
                    <a:pt x="32397" y="416217"/>
                  </a:lnTo>
                  <a:lnTo>
                    <a:pt x="20955" y="463016"/>
                  </a:lnTo>
                  <a:lnTo>
                    <a:pt x="12395" y="508063"/>
                  </a:lnTo>
                  <a:lnTo>
                    <a:pt x="6311" y="550773"/>
                  </a:lnTo>
                  <a:lnTo>
                    <a:pt x="2311" y="590575"/>
                  </a:lnTo>
                  <a:lnTo>
                    <a:pt x="0" y="626897"/>
                  </a:lnTo>
                  <a:lnTo>
                    <a:pt x="3479" y="700532"/>
                  </a:lnTo>
                  <a:lnTo>
                    <a:pt x="10960" y="767321"/>
                  </a:lnTo>
                  <a:lnTo>
                    <a:pt x="22085" y="827620"/>
                  </a:lnTo>
                  <a:lnTo>
                    <a:pt x="36512" y="881748"/>
                  </a:lnTo>
                  <a:lnTo>
                    <a:pt x="53886" y="930033"/>
                  </a:lnTo>
                  <a:lnTo>
                    <a:pt x="73863" y="972820"/>
                  </a:lnTo>
                  <a:lnTo>
                    <a:pt x="96075" y="1010437"/>
                  </a:lnTo>
                  <a:lnTo>
                    <a:pt x="120205" y="1043203"/>
                  </a:lnTo>
                  <a:lnTo>
                    <a:pt x="145872" y="1071473"/>
                  </a:lnTo>
                  <a:lnTo>
                    <a:pt x="200469" y="1115796"/>
                  </a:lnTo>
                  <a:lnTo>
                    <a:pt x="249631" y="1142580"/>
                  </a:lnTo>
                  <a:lnTo>
                    <a:pt x="289001" y="1155547"/>
                  </a:lnTo>
                  <a:lnTo>
                    <a:pt x="307238" y="1158976"/>
                  </a:lnTo>
                  <a:lnTo>
                    <a:pt x="389458" y="1155293"/>
                  </a:lnTo>
                  <a:lnTo>
                    <a:pt x="452424" y="1132332"/>
                  </a:lnTo>
                  <a:lnTo>
                    <a:pt x="461454" y="1129042"/>
                  </a:lnTo>
                  <a:lnTo>
                    <a:pt x="498525" y="1107452"/>
                  </a:lnTo>
                  <a:lnTo>
                    <a:pt x="512521" y="1099312"/>
                  </a:lnTo>
                  <a:lnTo>
                    <a:pt x="531634" y="1085367"/>
                  </a:lnTo>
                  <a:lnTo>
                    <a:pt x="531926" y="1085151"/>
                  </a:lnTo>
                  <a:lnTo>
                    <a:pt x="531418" y="1085367"/>
                  </a:lnTo>
                  <a:lnTo>
                    <a:pt x="567016" y="1052779"/>
                  </a:lnTo>
                  <a:lnTo>
                    <a:pt x="597522" y="1014730"/>
                  </a:lnTo>
                  <a:lnTo>
                    <a:pt x="622503" y="971181"/>
                  </a:lnTo>
                  <a:lnTo>
                    <a:pt x="641540" y="922108"/>
                  </a:lnTo>
                  <a:lnTo>
                    <a:pt x="654215" y="867524"/>
                  </a:lnTo>
                  <a:lnTo>
                    <a:pt x="660082" y="807377"/>
                  </a:lnTo>
                  <a:close/>
                </a:path>
                <a:path w="2389505" h="1159510">
                  <a:moveTo>
                    <a:pt x="787400" y="110363"/>
                  </a:moveTo>
                  <a:lnTo>
                    <a:pt x="767727" y="110363"/>
                  </a:lnTo>
                  <a:lnTo>
                    <a:pt x="767727" y="275437"/>
                  </a:lnTo>
                  <a:lnTo>
                    <a:pt x="787400" y="275437"/>
                  </a:lnTo>
                  <a:lnTo>
                    <a:pt x="787400" y="110363"/>
                  </a:lnTo>
                  <a:close/>
                </a:path>
                <a:path w="2389505" h="1159510">
                  <a:moveTo>
                    <a:pt x="790994" y="71805"/>
                  </a:moveTo>
                  <a:lnTo>
                    <a:pt x="789724" y="68795"/>
                  </a:lnTo>
                  <a:lnTo>
                    <a:pt x="787019" y="66141"/>
                  </a:lnTo>
                  <a:lnTo>
                    <a:pt x="784301" y="63423"/>
                  </a:lnTo>
                  <a:lnTo>
                    <a:pt x="781189" y="62141"/>
                  </a:lnTo>
                  <a:lnTo>
                    <a:pt x="774141" y="62141"/>
                  </a:lnTo>
                  <a:lnTo>
                    <a:pt x="771080" y="63423"/>
                  </a:lnTo>
                  <a:lnTo>
                    <a:pt x="765822" y="68681"/>
                  </a:lnTo>
                  <a:lnTo>
                    <a:pt x="764451" y="71805"/>
                  </a:lnTo>
                  <a:lnTo>
                    <a:pt x="764451" y="79349"/>
                  </a:lnTo>
                  <a:lnTo>
                    <a:pt x="765759" y="82550"/>
                  </a:lnTo>
                  <a:lnTo>
                    <a:pt x="768261" y="85064"/>
                  </a:lnTo>
                  <a:lnTo>
                    <a:pt x="770813" y="87579"/>
                  </a:lnTo>
                  <a:lnTo>
                    <a:pt x="773912" y="88823"/>
                  </a:lnTo>
                  <a:lnTo>
                    <a:pt x="781532" y="88823"/>
                  </a:lnTo>
                  <a:lnTo>
                    <a:pt x="784682" y="87553"/>
                  </a:lnTo>
                  <a:lnTo>
                    <a:pt x="787298" y="85001"/>
                  </a:lnTo>
                  <a:lnTo>
                    <a:pt x="789800" y="82435"/>
                  </a:lnTo>
                  <a:lnTo>
                    <a:pt x="790994" y="79349"/>
                  </a:lnTo>
                  <a:lnTo>
                    <a:pt x="790994" y="71805"/>
                  </a:lnTo>
                  <a:close/>
                </a:path>
                <a:path w="2389505" h="1159510">
                  <a:moveTo>
                    <a:pt x="919772" y="228917"/>
                  </a:moveTo>
                  <a:lnTo>
                    <a:pt x="901319" y="191617"/>
                  </a:lnTo>
                  <a:lnTo>
                    <a:pt x="856107" y="169964"/>
                  </a:lnTo>
                  <a:lnTo>
                    <a:pt x="850531" y="166154"/>
                  </a:lnTo>
                  <a:lnTo>
                    <a:pt x="843343" y="157670"/>
                  </a:lnTo>
                  <a:lnTo>
                    <a:pt x="841590" y="152628"/>
                  </a:lnTo>
                  <a:lnTo>
                    <a:pt x="841590" y="139776"/>
                  </a:lnTo>
                  <a:lnTo>
                    <a:pt x="843991" y="134048"/>
                  </a:lnTo>
                  <a:lnTo>
                    <a:pt x="853490" y="125031"/>
                  </a:lnTo>
                  <a:lnTo>
                    <a:pt x="859523" y="122783"/>
                  </a:lnTo>
                  <a:lnTo>
                    <a:pt x="872578" y="122783"/>
                  </a:lnTo>
                  <a:lnTo>
                    <a:pt x="877773" y="124307"/>
                  </a:lnTo>
                  <a:lnTo>
                    <a:pt x="886866" y="130568"/>
                  </a:lnTo>
                  <a:lnTo>
                    <a:pt x="890981" y="135318"/>
                  </a:lnTo>
                  <a:lnTo>
                    <a:pt x="894651" y="141693"/>
                  </a:lnTo>
                  <a:lnTo>
                    <a:pt x="910894" y="131343"/>
                  </a:lnTo>
                  <a:lnTo>
                    <a:pt x="875436" y="106807"/>
                  </a:lnTo>
                  <a:lnTo>
                    <a:pt x="868184" y="106426"/>
                  </a:lnTo>
                  <a:lnTo>
                    <a:pt x="858494" y="107137"/>
                  </a:lnTo>
                  <a:lnTo>
                    <a:pt x="824992" y="130860"/>
                  </a:lnTo>
                  <a:lnTo>
                    <a:pt x="821740" y="146977"/>
                  </a:lnTo>
                  <a:lnTo>
                    <a:pt x="822248" y="154216"/>
                  </a:lnTo>
                  <a:lnTo>
                    <a:pt x="846658" y="186956"/>
                  </a:lnTo>
                  <a:lnTo>
                    <a:pt x="882954" y="202933"/>
                  </a:lnTo>
                  <a:lnTo>
                    <a:pt x="889355" y="207568"/>
                  </a:lnTo>
                  <a:lnTo>
                    <a:pt x="897851" y="218630"/>
                  </a:lnTo>
                  <a:lnTo>
                    <a:pt x="899947" y="224967"/>
                  </a:lnTo>
                  <a:lnTo>
                    <a:pt x="899947" y="241338"/>
                  </a:lnTo>
                  <a:lnTo>
                    <a:pt x="896861" y="248754"/>
                  </a:lnTo>
                  <a:lnTo>
                    <a:pt x="884529" y="260032"/>
                  </a:lnTo>
                  <a:lnTo>
                    <a:pt x="876630" y="262826"/>
                  </a:lnTo>
                  <a:lnTo>
                    <a:pt x="858583" y="262826"/>
                  </a:lnTo>
                  <a:lnTo>
                    <a:pt x="834288" y="232410"/>
                  </a:lnTo>
                  <a:lnTo>
                    <a:pt x="816457" y="241185"/>
                  </a:lnTo>
                  <a:lnTo>
                    <a:pt x="841336" y="273939"/>
                  </a:lnTo>
                  <a:lnTo>
                    <a:pt x="866914" y="279514"/>
                  </a:lnTo>
                  <a:lnTo>
                    <a:pt x="878281" y="278638"/>
                  </a:lnTo>
                  <a:lnTo>
                    <a:pt x="911631" y="257949"/>
                  </a:lnTo>
                  <a:lnTo>
                    <a:pt x="918870" y="239661"/>
                  </a:lnTo>
                  <a:lnTo>
                    <a:pt x="919772" y="228917"/>
                  </a:lnTo>
                  <a:close/>
                </a:path>
                <a:path w="2389505" h="1159510">
                  <a:moveTo>
                    <a:pt x="1030719" y="557415"/>
                  </a:moveTo>
                  <a:lnTo>
                    <a:pt x="1030160" y="541845"/>
                  </a:lnTo>
                  <a:lnTo>
                    <a:pt x="889914" y="541845"/>
                  </a:lnTo>
                  <a:lnTo>
                    <a:pt x="889914" y="596150"/>
                  </a:lnTo>
                  <a:lnTo>
                    <a:pt x="963904" y="596150"/>
                  </a:lnTo>
                  <a:lnTo>
                    <a:pt x="963904" y="599478"/>
                  </a:lnTo>
                  <a:lnTo>
                    <a:pt x="943673" y="639318"/>
                  </a:lnTo>
                  <a:lnTo>
                    <a:pt x="906360" y="653402"/>
                  </a:lnTo>
                  <a:lnTo>
                    <a:pt x="891070" y="654329"/>
                  </a:lnTo>
                  <a:lnTo>
                    <a:pt x="870077" y="652538"/>
                  </a:lnTo>
                  <a:lnTo>
                    <a:pt x="834250" y="638263"/>
                  </a:lnTo>
                  <a:lnTo>
                    <a:pt x="807478" y="610273"/>
                  </a:lnTo>
                  <a:lnTo>
                    <a:pt x="793953" y="572528"/>
                  </a:lnTo>
                  <a:lnTo>
                    <a:pt x="792289" y="550341"/>
                  </a:lnTo>
                  <a:lnTo>
                    <a:pt x="794004" y="527875"/>
                  </a:lnTo>
                  <a:lnTo>
                    <a:pt x="807732" y="490016"/>
                  </a:lnTo>
                  <a:lnTo>
                    <a:pt x="834580" y="462254"/>
                  </a:lnTo>
                  <a:lnTo>
                    <a:pt x="871016" y="447941"/>
                  </a:lnTo>
                  <a:lnTo>
                    <a:pt x="892606" y="446138"/>
                  </a:lnTo>
                  <a:lnTo>
                    <a:pt x="904024" y="446722"/>
                  </a:lnTo>
                  <a:lnTo>
                    <a:pt x="943775" y="460629"/>
                  </a:lnTo>
                  <a:lnTo>
                    <a:pt x="969721" y="484962"/>
                  </a:lnTo>
                  <a:lnTo>
                    <a:pt x="1014107" y="452335"/>
                  </a:lnTo>
                  <a:lnTo>
                    <a:pt x="987463" y="424891"/>
                  </a:lnTo>
                  <a:lnTo>
                    <a:pt x="941743" y="398322"/>
                  </a:lnTo>
                  <a:lnTo>
                    <a:pt x="889139" y="389496"/>
                  </a:lnTo>
                  <a:lnTo>
                    <a:pt x="855052" y="392341"/>
                  </a:lnTo>
                  <a:lnTo>
                    <a:pt x="796124" y="415124"/>
                  </a:lnTo>
                  <a:lnTo>
                    <a:pt x="750684" y="459397"/>
                  </a:lnTo>
                  <a:lnTo>
                    <a:pt x="727367" y="517067"/>
                  </a:lnTo>
                  <a:lnTo>
                    <a:pt x="724484" y="550341"/>
                  </a:lnTo>
                  <a:lnTo>
                    <a:pt x="727367" y="584009"/>
                  </a:lnTo>
                  <a:lnTo>
                    <a:pt x="750493" y="642086"/>
                  </a:lnTo>
                  <a:lnTo>
                    <a:pt x="795604" y="686473"/>
                  </a:lnTo>
                  <a:lnTo>
                    <a:pt x="854735" y="709333"/>
                  </a:lnTo>
                  <a:lnTo>
                    <a:pt x="889139" y="712203"/>
                  </a:lnTo>
                  <a:lnTo>
                    <a:pt x="918959" y="709510"/>
                  </a:lnTo>
                  <a:lnTo>
                    <a:pt x="970114" y="687984"/>
                  </a:lnTo>
                  <a:lnTo>
                    <a:pt x="1008646" y="646188"/>
                  </a:lnTo>
                  <a:lnTo>
                    <a:pt x="1028268" y="590359"/>
                  </a:lnTo>
                  <a:lnTo>
                    <a:pt x="1030719" y="557415"/>
                  </a:lnTo>
                  <a:close/>
                </a:path>
                <a:path w="2389505" h="1159510">
                  <a:moveTo>
                    <a:pt x="1041057" y="110337"/>
                  </a:moveTo>
                  <a:lnTo>
                    <a:pt x="928128" y="110337"/>
                  </a:lnTo>
                  <a:lnTo>
                    <a:pt x="928128" y="129387"/>
                  </a:lnTo>
                  <a:lnTo>
                    <a:pt x="974788" y="129387"/>
                  </a:lnTo>
                  <a:lnTo>
                    <a:pt x="974788" y="275437"/>
                  </a:lnTo>
                  <a:lnTo>
                    <a:pt x="994613" y="275437"/>
                  </a:lnTo>
                  <a:lnTo>
                    <a:pt x="994613" y="129387"/>
                  </a:lnTo>
                  <a:lnTo>
                    <a:pt x="1041057" y="129387"/>
                  </a:lnTo>
                  <a:lnTo>
                    <a:pt x="1041057" y="110337"/>
                  </a:lnTo>
                  <a:close/>
                </a:path>
                <a:path w="2389505" h="1159510">
                  <a:moveTo>
                    <a:pt x="1190142" y="275450"/>
                  </a:moveTo>
                  <a:lnTo>
                    <a:pt x="1167968" y="224751"/>
                  </a:lnTo>
                  <a:lnTo>
                    <a:pt x="1160627" y="207962"/>
                  </a:lnTo>
                  <a:lnTo>
                    <a:pt x="1141310" y="163804"/>
                  </a:lnTo>
                  <a:lnTo>
                    <a:pt x="1141310" y="207962"/>
                  </a:lnTo>
                  <a:lnTo>
                    <a:pt x="1088821" y="207962"/>
                  </a:lnTo>
                  <a:lnTo>
                    <a:pt x="1115072" y="147167"/>
                  </a:lnTo>
                  <a:lnTo>
                    <a:pt x="1141310" y="207962"/>
                  </a:lnTo>
                  <a:lnTo>
                    <a:pt x="1141310" y="163804"/>
                  </a:lnTo>
                  <a:lnTo>
                    <a:pt x="1134033" y="147167"/>
                  </a:lnTo>
                  <a:lnTo>
                    <a:pt x="1115072" y="103809"/>
                  </a:lnTo>
                  <a:lnTo>
                    <a:pt x="1040218" y="275450"/>
                  </a:lnTo>
                  <a:lnTo>
                    <a:pt x="1061631" y="275488"/>
                  </a:lnTo>
                  <a:lnTo>
                    <a:pt x="1083056" y="224751"/>
                  </a:lnTo>
                  <a:lnTo>
                    <a:pt x="1147406" y="224751"/>
                  </a:lnTo>
                  <a:lnTo>
                    <a:pt x="1168869" y="275450"/>
                  </a:lnTo>
                  <a:lnTo>
                    <a:pt x="1190142" y="275450"/>
                  </a:lnTo>
                  <a:close/>
                </a:path>
                <a:path w="2389505" h="1159510">
                  <a:moveTo>
                    <a:pt x="1263357" y="396811"/>
                  </a:moveTo>
                  <a:lnTo>
                    <a:pt x="1082382" y="396811"/>
                  </a:lnTo>
                  <a:lnTo>
                    <a:pt x="1082382" y="451421"/>
                  </a:lnTo>
                  <a:lnTo>
                    <a:pt x="1082382" y="514921"/>
                  </a:lnTo>
                  <a:lnTo>
                    <a:pt x="1082382" y="570801"/>
                  </a:lnTo>
                  <a:lnTo>
                    <a:pt x="1082382" y="648271"/>
                  </a:lnTo>
                  <a:lnTo>
                    <a:pt x="1082382" y="704151"/>
                  </a:lnTo>
                  <a:lnTo>
                    <a:pt x="1263357" y="704151"/>
                  </a:lnTo>
                  <a:lnTo>
                    <a:pt x="1263357" y="648271"/>
                  </a:lnTo>
                  <a:lnTo>
                    <a:pt x="1147940" y="648271"/>
                  </a:lnTo>
                  <a:lnTo>
                    <a:pt x="1147940" y="570801"/>
                  </a:lnTo>
                  <a:lnTo>
                    <a:pt x="1263357" y="570801"/>
                  </a:lnTo>
                  <a:lnTo>
                    <a:pt x="1263357" y="514921"/>
                  </a:lnTo>
                  <a:lnTo>
                    <a:pt x="1147940" y="514921"/>
                  </a:lnTo>
                  <a:lnTo>
                    <a:pt x="1147940" y="451421"/>
                  </a:lnTo>
                  <a:lnTo>
                    <a:pt x="1263357" y="451421"/>
                  </a:lnTo>
                  <a:lnTo>
                    <a:pt x="1263357" y="396811"/>
                  </a:lnTo>
                  <a:close/>
                </a:path>
                <a:path w="2389505" h="1159510">
                  <a:moveTo>
                    <a:pt x="1346568" y="110363"/>
                  </a:moveTo>
                  <a:lnTo>
                    <a:pt x="1327848" y="110363"/>
                  </a:lnTo>
                  <a:lnTo>
                    <a:pt x="1327848" y="235686"/>
                  </a:lnTo>
                  <a:lnTo>
                    <a:pt x="1207147" y="103797"/>
                  </a:lnTo>
                  <a:lnTo>
                    <a:pt x="1207147" y="275361"/>
                  </a:lnTo>
                  <a:lnTo>
                    <a:pt x="1225880" y="275361"/>
                  </a:lnTo>
                  <a:lnTo>
                    <a:pt x="1225880" y="151434"/>
                  </a:lnTo>
                  <a:lnTo>
                    <a:pt x="1346568" y="281813"/>
                  </a:lnTo>
                  <a:lnTo>
                    <a:pt x="1346568" y="110363"/>
                  </a:lnTo>
                  <a:close/>
                </a:path>
                <a:path w="2389505" h="1159510">
                  <a:moveTo>
                    <a:pt x="1501584" y="648271"/>
                  </a:moveTo>
                  <a:lnTo>
                    <a:pt x="1396517" y="648271"/>
                  </a:lnTo>
                  <a:lnTo>
                    <a:pt x="1396517" y="396811"/>
                  </a:lnTo>
                  <a:lnTo>
                    <a:pt x="1330680" y="396811"/>
                  </a:lnTo>
                  <a:lnTo>
                    <a:pt x="1330680" y="648271"/>
                  </a:lnTo>
                  <a:lnTo>
                    <a:pt x="1330680" y="704151"/>
                  </a:lnTo>
                  <a:lnTo>
                    <a:pt x="1501584" y="704151"/>
                  </a:lnTo>
                  <a:lnTo>
                    <a:pt x="1501584" y="648271"/>
                  </a:lnTo>
                  <a:close/>
                </a:path>
                <a:path w="2389505" h="1159510">
                  <a:moveTo>
                    <a:pt x="1869808" y="617372"/>
                  </a:moveTo>
                  <a:lnTo>
                    <a:pt x="1859153" y="577697"/>
                  </a:lnTo>
                  <a:lnTo>
                    <a:pt x="1826882" y="544588"/>
                  </a:lnTo>
                  <a:lnTo>
                    <a:pt x="1793163" y="525792"/>
                  </a:lnTo>
                  <a:lnTo>
                    <a:pt x="1778558" y="519480"/>
                  </a:lnTo>
                  <a:lnTo>
                    <a:pt x="1757743" y="509066"/>
                  </a:lnTo>
                  <a:lnTo>
                    <a:pt x="1742922" y="498170"/>
                  </a:lnTo>
                  <a:lnTo>
                    <a:pt x="1734070" y="486765"/>
                  </a:lnTo>
                  <a:lnTo>
                    <a:pt x="1731124" y="474840"/>
                  </a:lnTo>
                  <a:lnTo>
                    <a:pt x="1731860" y="467423"/>
                  </a:lnTo>
                  <a:lnTo>
                    <a:pt x="1765122" y="440474"/>
                  </a:lnTo>
                  <a:lnTo>
                    <a:pt x="1774532" y="439864"/>
                  </a:lnTo>
                  <a:lnTo>
                    <a:pt x="1782216" y="440309"/>
                  </a:lnTo>
                  <a:lnTo>
                    <a:pt x="1816836" y="460502"/>
                  </a:lnTo>
                  <a:lnTo>
                    <a:pt x="1820608" y="466674"/>
                  </a:lnTo>
                  <a:lnTo>
                    <a:pt x="1848586" y="439864"/>
                  </a:lnTo>
                  <a:lnTo>
                    <a:pt x="1859368" y="429526"/>
                  </a:lnTo>
                  <a:lnTo>
                    <a:pt x="1851329" y="419620"/>
                  </a:lnTo>
                  <a:lnTo>
                    <a:pt x="1842681" y="411226"/>
                  </a:lnTo>
                  <a:lnTo>
                    <a:pt x="1809013" y="392849"/>
                  </a:lnTo>
                  <a:lnTo>
                    <a:pt x="1775231" y="389013"/>
                  </a:lnTo>
                  <a:lnTo>
                    <a:pt x="1752333" y="390550"/>
                  </a:lnTo>
                  <a:lnTo>
                    <a:pt x="1713242" y="402767"/>
                  </a:lnTo>
                  <a:lnTo>
                    <a:pt x="1674342" y="441286"/>
                  </a:lnTo>
                  <a:lnTo>
                    <a:pt x="1666786" y="476021"/>
                  </a:lnTo>
                  <a:lnTo>
                    <a:pt x="1667764" y="489305"/>
                  </a:lnTo>
                  <a:lnTo>
                    <a:pt x="1692122" y="534136"/>
                  </a:lnTo>
                  <a:lnTo>
                    <a:pt x="1738388" y="564781"/>
                  </a:lnTo>
                  <a:lnTo>
                    <a:pt x="1761274" y="576313"/>
                  </a:lnTo>
                  <a:lnTo>
                    <a:pt x="1780895" y="587197"/>
                  </a:lnTo>
                  <a:lnTo>
                    <a:pt x="1794891" y="598055"/>
                  </a:lnTo>
                  <a:lnTo>
                    <a:pt x="1803285" y="608901"/>
                  </a:lnTo>
                  <a:lnTo>
                    <a:pt x="1806079" y="619747"/>
                  </a:lnTo>
                  <a:lnTo>
                    <a:pt x="1805241" y="628497"/>
                  </a:lnTo>
                  <a:lnTo>
                    <a:pt x="1776717" y="657288"/>
                  </a:lnTo>
                  <a:lnTo>
                    <a:pt x="1756029" y="659980"/>
                  </a:lnTo>
                  <a:lnTo>
                    <a:pt x="1746770" y="659371"/>
                  </a:lnTo>
                  <a:lnTo>
                    <a:pt x="1708327" y="638695"/>
                  </a:lnTo>
                  <a:lnTo>
                    <a:pt x="1699310" y="623608"/>
                  </a:lnTo>
                  <a:lnTo>
                    <a:pt x="1662607" y="664819"/>
                  </a:lnTo>
                  <a:lnTo>
                    <a:pt x="1688515" y="693356"/>
                  </a:lnTo>
                  <a:lnTo>
                    <a:pt x="1727885" y="709193"/>
                  </a:lnTo>
                  <a:lnTo>
                    <a:pt x="1748739" y="711682"/>
                  </a:lnTo>
                  <a:lnTo>
                    <a:pt x="1748739" y="748499"/>
                  </a:lnTo>
                  <a:lnTo>
                    <a:pt x="1769910" y="748499"/>
                  </a:lnTo>
                  <a:lnTo>
                    <a:pt x="1776450" y="749566"/>
                  </a:lnTo>
                  <a:lnTo>
                    <a:pt x="1780298" y="751751"/>
                  </a:lnTo>
                  <a:lnTo>
                    <a:pt x="1784134" y="754316"/>
                  </a:lnTo>
                  <a:lnTo>
                    <a:pt x="1786102" y="757910"/>
                  </a:lnTo>
                  <a:lnTo>
                    <a:pt x="1786102" y="767994"/>
                  </a:lnTo>
                  <a:lnTo>
                    <a:pt x="1784464" y="771906"/>
                  </a:lnTo>
                  <a:lnTo>
                    <a:pt x="1781009" y="774522"/>
                  </a:lnTo>
                  <a:lnTo>
                    <a:pt x="1777657" y="777189"/>
                  </a:lnTo>
                  <a:lnTo>
                    <a:pt x="1772310" y="778637"/>
                  </a:lnTo>
                  <a:lnTo>
                    <a:pt x="1761947" y="778637"/>
                  </a:lnTo>
                  <a:lnTo>
                    <a:pt x="1724177" y="772769"/>
                  </a:lnTo>
                  <a:lnTo>
                    <a:pt x="1718233" y="771563"/>
                  </a:lnTo>
                  <a:lnTo>
                    <a:pt x="1714017" y="770483"/>
                  </a:lnTo>
                  <a:lnTo>
                    <a:pt x="1710918" y="769467"/>
                  </a:lnTo>
                  <a:lnTo>
                    <a:pt x="1710918" y="796239"/>
                  </a:lnTo>
                  <a:lnTo>
                    <a:pt x="1716214" y="797941"/>
                  </a:lnTo>
                  <a:lnTo>
                    <a:pt x="1721561" y="799122"/>
                  </a:lnTo>
                  <a:lnTo>
                    <a:pt x="1726819" y="800354"/>
                  </a:lnTo>
                  <a:lnTo>
                    <a:pt x="1731899" y="801446"/>
                  </a:lnTo>
                  <a:lnTo>
                    <a:pt x="1736864" y="802373"/>
                  </a:lnTo>
                  <a:lnTo>
                    <a:pt x="1741716" y="803021"/>
                  </a:lnTo>
                  <a:lnTo>
                    <a:pt x="1750923" y="804557"/>
                  </a:lnTo>
                  <a:lnTo>
                    <a:pt x="1759331" y="805434"/>
                  </a:lnTo>
                  <a:lnTo>
                    <a:pt x="1766785" y="805434"/>
                  </a:lnTo>
                  <a:lnTo>
                    <a:pt x="1808505" y="795020"/>
                  </a:lnTo>
                  <a:lnTo>
                    <a:pt x="1820176" y="778637"/>
                  </a:lnTo>
                  <a:lnTo>
                    <a:pt x="1821815" y="773480"/>
                  </a:lnTo>
                  <a:lnTo>
                    <a:pt x="1822716" y="763676"/>
                  </a:lnTo>
                  <a:lnTo>
                    <a:pt x="1821916" y="754164"/>
                  </a:lnTo>
                  <a:lnTo>
                    <a:pt x="1819516" y="745883"/>
                  </a:lnTo>
                  <a:lnTo>
                    <a:pt x="1784680" y="723874"/>
                  </a:lnTo>
                  <a:lnTo>
                    <a:pt x="1773326" y="723252"/>
                  </a:lnTo>
                  <a:lnTo>
                    <a:pt x="1770240" y="723252"/>
                  </a:lnTo>
                  <a:lnTo>
                    <a:pt x="1770240" y="712203"/>
                  </a:lnTo>
                  <a:lnTo>
                    <a:pt x="1770240" y="711555"/>
                  </a:lnTo>
                  <a:lnTo>
                    <a:pt x="1784438" y="710577"/>
                  </a:lnTo>
                  <a:lnTo>
                    <a:pt x="1805609" y="705726"/>
                  </a:lnTo>
                  <a:lnTo>
                    <a:pt x="1840344" y="686320"/>
                  </a:lnTo>
                  <a:lnTo>
                    <a:pt x="1867954" y="637794"/>
                  </a:lnTo>
                  <a:lnTo>
                    <a:pt x="1869808" y="617372"/>
                  </a:lnTo>
                  <a:close/>
                </a:path>
                <a:path w="2389505" h="1159510">
                  <a:moveTo>
                    <a:pt x="2389073" y="704151"/>
                  </a:moveTo>
                  <a:lnTo>
                    <a:pt x="2351201" y="456260"/>
                  </a:lnTo>
                  <a:lnTo>
                    <a:pt x="2342057" y="396367"/>
                  </a:lnTo>
                  <a:lnTo>
                    <a:pt x="2274049" y="396455"/>
                  </a:lnTo>
                  <a:lnTo>
                    <a:pt x="2213838" y="577176"/>
                  </a:lnTo>
                  <a:lnTo>
                    <a:pt x="2212390" y="580669"/>
                  </a:lnTo>
                  <a:lnTo>
                    <a:pt x="2210866" y="586117"/>
                  </a:lnTo>
                  <a:lnTo>
                    <a:pt x="2209660" y="594169"/>
                  </a:lnTo>
                  <a:lnTo>
                    <a:pt x="2208669" y="599782"/>
                  </a:lnTo>
                  <a:lnTo>
                    <a:pt x="2207704" y="606005"/>
                  </a:lnTo>
                  <a:lnTo>
                    <a:pt x="2206815" y="612533"/>
                  </a:lnTo>
                  <a:lnTo>
                    <a:pt x="2206002" y="619277"/>
                  </a:lnTo>
                  <a:lnTo>
                    <a:pt x="2204783" y="612521"/>
                  </a:lnTo>
                  <a:lnTo>
                    <a:pt x="2204123" y="607936"/>
                  </a:lnTo>
                  <a:lnTo>
                    <a:pt x="2203894" y="605751"/>
                  </a:lnTo>
                  <a:lnTo>
                    <a:pt x="2202929" y="600697"/>
                  </a:lnTo>
                  <a:lnTo>
                    <a:pt x="2201659" y="593852"/>
                  </a:lnTo>
                  <a:lnTo>
                    <a:pt x="2199944" y="586117"/>
                  </a:lnTo>
                  <a:lnTo>
                    <a:pt x="2198890" y="580948"/>
                  </a:lnTo>
                  <a:lnTo>
                    <a:pt x="2197582" y="577583"/>
                  </a:lnTo>
                  <a:lnTo>
                    <a:pt x="2157869" y="456031"/>
                  </a:lnTo>
                  <a:lnTo>
                    <a:pt x="2138388" y="396367"/>
                  </a:lnTo>
                  <a:lnTo>
                    <a:pt x="2069401" y="396367"/>
                  </a:lnTo>
                  <a:lnTo>
                    <a:pt x="2022602" y="704151"/>
                  </a:lnTo>
                  <a:lnTo>
                    <a:pt x="2085111" y="704151"/>
                  </a:lnTo>
                  <a:lnTo>
                    <a:pt x="2107222" y="518464"/>
                  </a:lnTo>
                  <a:lnTo>
                    <a:pt x="2107400" y="517766"/>
                  </a:lnTo>
                  <a:lnTo>
                    <a:pt x="2111121" y="476440"/>
                  </a:lnTo>
                  <a:lnTo>
                    <a:pt x="2111362" y="456031"/>
                  </a:lnTo>
                  <a:lnTo>
                    <a:pt x="2119071" y="492201"/>
                  </a:lnTo>
                  <a:lnTo>
                    <a:pt x="2122894" y="507352"/>
                  </a:lnTo>
                  <a:lnTo>
                    <a:pt x="2186978" y="704151"/>
                  </a:lnTo>
                  <a:lnTo>
                    <a:pt x="2223998" y="704151"/>
                  </a:lnTo>
                  <a:lnTo>
                    <a:pt x="2252154" y="619277"/>
                  </a:lnTo>
                  <a:lnTo>
                    <a:pt x="2289289" y="507352"/>
                  </a:lnTo>
                  <a:lnTo>
                    <a:pt x="2290927" y="502564"/>
                  </a:lnTo>
                  <a:lnTo>
                    <a:pt x="2292591" y="496303"/>
                  </a:lnTo>
                  <a:lnTo>
                    <a:pt x="2294432" y="488556"/>
                  </a:lnTo>
                  <a:lnTo>
                    <a:pt x="2295753" y="480707"/>
                  </a:lnTo>
                  <a:lnTo>
                    <a:pt x="2297214" y="474649"/>
                  </a:lnTo>
                  <a:lnTo>
                    <a:pt x="2297912" y="469811"/>
                  </a:lnTo>
                  <a:lnTo>
                    <a:pt x="2298865" y="464947"/>
                  </a:lnTo>
                  <a:lnTo>
                    <a:pt x="2299906" y="458914"/>
                  </a:lnTo>
                  <a:lnTo>
                    <a:pt x="2299932" y="458774"/>
                  </a:lnTo>
                  <a:lnTo>
                    <a:pt x="2299995" y="469811"/>
                  </a:lnTo>
                  <a:lnTo>
                    <a:pt x="2300833" y="487362"/>
                  </a:lnTo>
                  <a:lnTo>
                    <a:pt x="2304161" y="518464"/>
                  </a:lnTo>
                  <a:lnTo>
                    <a:pt x="2326652" y="704151"/>
                  </a:lnTo>
                  <a:lnTo>
                    <a:pt x="2389073" y="704151"/>
                  </a:lnTo>
                  <a:close/>
                </a:path>
              </a:pathLst>
            </a:custGeom>
            <a:solidFill>
              <a:srgbClr val="FFFFFF"/>
            </a:solidFill>
          </p:spPr>
          <p:txBody>
            <a:bodyPr wrap="square" lIns="0" tIns="0" rIns="0" bIns="0" rtlCol="0"/>
            <a:lstStyle/>
            <a:p>
              <a:endParaRPr/>
            </a:p>
          </p:txBody>
        </p:sp>
        <p:sp>
          <p:nvSpPr>
            <p:cNvPr id="11" name="object 11"/>
            <p:cNvSpPr/>
            <p:nvPr/>
          </p:nvSpPr>
          <p:spPr>
            <a:xfrm>
              <a:off x="2288220" y="614763"/>
              <a:ext cx="127888" cy="16950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159182" y="614767"/>
              <a:ext cx="99783" cy="16507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509382" y="614743"/>
              <a:ext cx="1245235" cy="982980"/>
            </a:xfrm>
            <a:custGeom>
              <a:avLst/>
              <a:gdLst/>
              <a:ahLst/>
              <a:cxnLst/>
              <a:rect l="l" t="t" r="r" b="b"/>
              <a:pathLst>
                <a:path w="1245235" h="982980">
                  <a:moveTo>
                    <a:pt x="86461" y="703338"/>
                  </a:moveTo>
                  <a:lnTo>
                    <a:pt x="84658" y="693737"/>
                  </a:lnTo>
                  <a:lnTo>
                    <a:pt x="79705" y="686003"/>
                  </a:lnTo>
                  <a:lnTo>
                    <a:pt x="72313" y="680859"/>
                  </a:lnTo>
                  <a:lnTo>
                    <a:pt x="63169" y="678992"/>
                  </a:lnTo>
                  <a:lnTo>
                    <a:pt x="53568" y="680859"/>
                  </a:lnTo>
                  <a:lnTo>
                    <a:pt x="45834" y="686003"/>
                  </a:lnTo>
                  <a:lnTo>
                    <a:pt x="40690" y="693737"/>
                  </a:lnTo>
                  <a:lnTo>
                    <a:pt x="38823" y="703338"/>
                  </a:lnTo>
                  <a:lnTo>
                    <a:pt x="40640" y="712609"/>
                  </a:lnTo>
                  <a:lnTo>
                    <a:pt x="45707" y="720242"/>
                  </a:lnTo>
                  <a:lnTo>
                    <a:pt x="53416" y="725424"/>
                  </a:lnTo>
                  <a:lnTo>
                    <a:pt x="63169" y="727341"/>
                  </a:lnTo>
                  <a:lnTo>
                    <a:pt x="72453" y="725424"/>
                  </a:lnTo>
                  <a:lnTo>
                    <a:pt x="79832" y="720242"/>
                  </a:lnTo>
                  <a:lnTo>
                    <a:pt x="84709" y="712609"/>
                  </a:lnTo>
                  <a:lnTo>
                    <a:pt x="86461" y="703338"/>
                  </a:lnTo>
                  <a:close/>
                </a:path>
                <a:path w="1245235" h="982980">
                  <a:moveTo>
                    <a:pt x="159854" y="703338"/>
                  </a:moveTo>
                  <a:lnTo>
                    <a:pt x="158051" y="693737"/>
                  </a:lnTo>
                  <a:lnTo>
                    <a:pt x="153060" y="686003"/>
                  </a:lnTo>
                  <a:lnTo>
                    <a:pt x="145554" y="680859"/>
                  </a:lnTo>
                  <a:lnTo>
                    <a:pt x="136194" y="678992"/>
                  </a:lnTo>
                  <a:lnTo>
                    <a:pt x="126644" y="680859"/>
                  </a:lnTo>
                  <a:lnTo>
                    <a:pt x="119049" y="686003"/>
                  </a:lnTo>
                  <a:lnTo>
                    <a:pt x="114033" y="693737"/>
                  </a:lnTo>
                  <a:lnTo>
                    <a:pt x="112217" y="703338"/>
                  </a:lnTo>
                  <a:lnTo>
                    <a:pt x="113982" y="712609"/>
                  </a:lnTo>
                  <a:lnTo>
                    <a:pt x="118910" y="720242"/>
                  </a:lnTo>
                  <a:lnTo>
                    <a:pt x="126492" y="725424"/>
                  </a:lnTo>
                  <a:lnTo>
                    <a:pt x="136194" y="727341"/>
                  </a:lnTo>
                  <a:lnTo>
                    <a:pt x="145694" y="725424"/>
                  </a:lnTo>
                  <a:lnTo>
                    <a:pt x="153187" y="720242"/>
                  </a:lnTo>
                  <a:lnTo>
                    <a:pt x="158089" y="712609"/>
                  </a:lnTo>
                  <a:lnTo>
                    <a:pt x="159854" y="703338"/>
                  </a:lnTo>
                  <a:close/>
                </a:path>
                <a:path w="1245235" h="982980">
                  <a:moveTo>
                    <a:pt x="194437" y="741108"/>
                  </a:moveTo>
                  <a:lnTo>
                    <a:pt x="140792" y="741108"/>
                  </a:lnTo>
                  <a:lnTo>
                    <a:pt x="140792" y="878014"/>
                  </a:lnTo>
                  <a:lnTo>
                    <a:pt x="137922" y="905370"/>
                  </a:lnTo>
                  <a:lnTo>
                    <a:pt x="129501" y="924623"/>
                  </a:lnTo>
                  <a:lnTo>
                    <a:pt x="115785" y="936002"/>
                  </a:lnTo>
                  <a:lnTo>
                    <a:pt x="97040" y="939736"/>
                  </a:lnTo>
                  <a:lnTo>
                    <a:pt x="78701" y="935850"/>
                  </a:lnTo>
                  <a:lnTo>
                    <a:pt x="65201" y="924217"/>
                  </a:lnTo>
                  <a:lnTo>
                    <a:pt x="56857" y="904925"/>
                  </a:lnTo>
                  <a:lnTo>
                    <a:pt x="54000" y="878014"/>
                  </a:lnTo>
                  <a:lnTo>
                    <a:pt x="54000" y="741108"/>
                  </a:lnTo>
                  <a:lnTo>
                    <a:pt x="0" y="741108"/>
                  </a:lnTo>
                  <a:lnTo>
                    <a:pt x="101" y="874483"/>
                  </a:lnTo>
                  <a:lnTo>
                    <a:pt x="6451" y="922807"/>
                  </a:lnTo>
                  <a:lnTo>
                    <a:pt x="25146" y="956729"/>
                  </a:lnTo>
                  <a:lnTo>
                    <a:pt x="95275" y="982789"/>
                  </a:lnTo>
                  <a:lnTo>
                    <a:pt x="136969" y="976185"/>
                  </a:lnTo>
                  <a:lnTo>
                    <a:pt x="168148" y="956157"/>
                  </a:lnTo>
                  <a:lnTo>
                    <a:pt x="177634" y="939736"/>
                  </a:lnTo>
                  <a:lnTo>
                    <a:pt x="187680" y="922362"/>
                  </a:lnTo>
                  <a:lnTo>
                    <a:pt x="194437" y="874483"/>
                  </a:lnTo>
                  <a:lnTo>
                    <a:pt x="194437" y="741108"/>
                  </a:lnTo>
                  <a:close/>
                </a:path>
                <a:path w="1245235" h="982980">
                  <a:moveTo>
                    <a:pt x="872629" y="237172"/>
                  </a:moveTo>
                  <a:lnTo>
                    <a:pt x="869772" y="230276"/>
                  </a:lnTo>
                  <a:lnTo>
                    <a:pt x="863981" y="224612"/>
                  </a:lnTo>
                  <a:lnTo>
                    <a:pt x="858494" y="218795"/>
                  </a:lnTo>
                  <a:lnTo>
                    <a:pt x="851750" y="215925"/>
                  </a:lnTo>
                  <a:lnTo>
                    <a:pt x="836485" y="215925"/>
                  </a:lnTo>
                  <a:lnTo>
                    <a:pt x="830084" y="218795"/>
                  </a:lnTo>
                  <a:lnTo>
                    <a:pt x="818426" y="230644"/>
                  </a:lnTo>
                  <a:lnTo>
                    <a:pt x="815505" y="237350"/>
                  </a:lnTo>
                  <a:lnTo>
                    <a:pt x="815505" y="244843"/>
                  </a:lnTo>
                  <a:lnTo>
                    <a:pt x="815505" y="252577"/>
                  </a:lnTo>
                  <a:lnTo>
                    <a:pt x="818426" y="259448"/>
                  </a:lnTo>
                  <a:lnTo>
                    <a:pt x="824039" y="265112"/>
                  </a:lnTo>
                  <a:lnTo>
                    <a:pt x="829741" y="270662"/>
                  </a:lnTo>
                  <a:lnTo>
                    <a:pt x="836320" y="273558"/>
                  </a:lnTo>
                  <a:lnTo>
                    <a:pt x="852220" y="273558"/>
                  </a:lnTo>
                  <a:lnTo>
                    <a:pt x="859205" y="270662"/>
                  </a:lnTo>
                  <a:lnTo>
                    <a:pt x="870064" y="259448"/>
                  </a:lnTo>
                  <a:lnTo>
                    <a:pt x="872629" y="252577"/>
                  </a:lnTo>
                  <a:lnTo>
                    <a:pt x="872629" y="237172"/>
                  </a:lnTo>
                  <a:close/>
                </a:path>
                <a:path w="1245235" h="982980">
                  <a:moveTo>
                    <a:pt x="876515" y="286016"/>
                  </a:moveTo>
                  <a:lnTo>
                    <a:pt x="810729" y="286016"/>
                  </a:lnTo>
                  <a:lnTo>
                    <a:pt x="810729" y="593801"/>
                  </a:lnTo>
                  <a:lnTo>
                    <a:pt x="876515" y="593801"/>
                  </a:lnTo>
                  <a:lnTo>
                    <a:pt x="876515" y="286016"/>
                  </a:lnTo>
                  <a:close/>
                </a:path>
                <a:path w="1245235" h="982980">
                  <a:moveTo>
                    <a:pt x="1027658" y="146050"/>
                  </a:moveTo>
                  <a:lnTo>
                    <a:pt x="965327" y="146050"/>
                  </a:lnTo>
                  <a:lnTo>
                    <a:pt x="965327" y="0"/>
                  </a:lnTo>
                  <a:lnTo>
                    <a:pt x="945769" y="0"/>
                  </a:lnTo>
                  <a:lnTo>
                    <a:pt x="945769" y="146050"/>
                  </a:lnTo>
                  <a:lnTo>
                    <a:pt x="945769" y="165100"/>
                  </a:lnTo>
                  <a:lnTo>
                    <a:pt x="1027658" y="165100"/>
                  </a:lnTo>
                  <a:lnTo>
                    <a:pt x="1027658" y="146050"/>
                  </a:lnTo>
                  <a:close/>
                </a:path>
                <a:path w="1245235" h="982980">
                  <a:moveTo>
                    <a:pt x="1241171" y="237172"/>
                  </a:moveTo>
                  <a:lnTo>
                    <a:pt x="1238262" y="230276"/>
                  </a:lnTo>
                  <a:lnTo>
                    <a:pt x="1232496" y="224612"/>
                  </a:lnTo>
                  <a:lnTo>
                    <a:pt x="1226756" y="218795"/>
                  </a:lnTo>
                  <a:lnTo>
                    <a:pt x="1220216" y="215925"/>
                  </a:lnTo>
                  <a:lnTo>
                    <a:pt x="1205039" y="215925"/>
                  </a:lnTo>
                  <a:lnTo>
                    <a:pt x="1198206" y="218795"/>
                  </a:lnTo>
                  <a:lnTo>
                    <a:pt x="1192517" y="224853"/>
                  </a:lnTo>
                  <a:lnTo>
                    <a:pt x="1186726" y="230644"/>
                  </a:lnTo>
                  <a:lnTo>
                    <a:pt x="1184033" y="237350"/>
                  </a:lnTo>
                  <a:lnTo>
                    <a:pt x="1184033" y="244843"/>
                  </a:lnTo>
                  <a:lnTo>
                    <a:pt x="1184033" y="252577"/>
                  </a:lnTo>
                  <a:lnTo>
                    <a:pt x="1186726" y="259448"/>
                  </a:lnTo>
                  <a:lnTo>
                    <a:pt x="1198206" y="270662"/>
                  </a:lnTo>
                  <a:lnTo>
                    <a:pt x="1204798" y="273558"/>
                  </a:lnTo>
                  <a:lnTo>
                    <a:pt x="1220647" y="273558"/>
                  </a:lnTo>
                  <a:lnTo>
                    <a:pt x="1227429" y="270662"/>
                  </a:lnTo>
                  <a:lnTo>
                    <a:pt x="1233017" y="265112"/>
                  </a:lnTo>
                  <a:lnTo>
                    <a:pt x="1238262" y="259448"/>
                  </a:lnTo>
                  <a:lnTo>
                    <a:pt x="1241171" y="252577"/>
                  </a:lnTo>
                  <a:lnTo>
                    <a:pt x="1241171" y="237172"/>
                  </a:lnTo>
                  <a:close/>
                </a:path>
                <a:path w="1245235" h="982980">
                  <a:moveTo>
                    <a:pt x="1245120" y="286016"/>
                  </a:moveTo>
                  <a:lnTo>
                    <a:pt x="1178966" y="286016"/>
                  </a:lnTo>
                  <a:lnTo>
                    <a:pt x="1178966" y="593801"/>
                  </a:lnTo>
                  <a:lnTo>
                    <a:pt x="1245120" y="593801"/>
                  </a:lnTo>
                  <a:lnTo>
                    <a:pt x="1245120" y="286016"/>
                  </a:lnTo>
                  <a:close/>
                </a:path>
              </a:pathLst>
            </a:custGeom>
            <a:solidFill>
              <a:srgbClr val="FFFFFF"/>
            </a:solidFill>
          </p:spPr>
          <p:txBody>
            <a:bodyPr wrap="square" lIns="0" tIns="0" rIns="0" bIns="0" rtlCol="0"/>
            <a:lstStyle/>
            <a:p>
              <a:endParaRPr/>
            </a:p>
          </p:txBody>
        </p:sp>
        <p:sp>
          <p:nvSpPr>
            <p:cNvPr id="14" name="object 14"/>
            <p:cNvSpPr/>
            <p:nvPr/>
          </p:nvSpPr>
          <p:spPr>
            <a:xfrm>
              <a:off x="1740656" y="1355836"/>
              <a:ext cx="196862" cy="237807"/>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971323" y="1293731"/>
              <a:ext cx="53975" cy="300355"/>
            </a:xfrm>
            <a:custGeom>
              <a:avLst/>
              <a:gdLst/>
              <a:ahLst/>
              <a:cxnLst/>
              <a:rect l="l" t="t" r="r" b="b"/>
              <a:pathLst>
                <a:path w="53975" h="300355">
                  <a:moveTo>
                    <a:pt x="27520" y="0"/>
                  </a:moveTo>
                  <a:lnTo>
                    <a:pt x="17853" y="1869"/>
                  </a:lnTo>
                  <a:lnTo>
                    <a:pt x="10007" y="7015"/>
                  </a:lnTo>
                  <a:lnTo>
                    <a:pt x="4743" y="14739"/>
                  </a:lnTo>
                  <a:lnTo>
                    <a:pt x="2819" y="24345"/>
                  </a:lnTo>
                  <a:lnTo>
                    <a:pt x="4693" y="33454"/>
                  </a:lnTo>
                  <a:lnTo>
                    <a:pt x="9874" y="41109"/>
                  </a:lnTo>
                  <a:lnTo>
                    <a:pt x="17703" y="46384"/>
                  </a:lnTo>
                  <a:lnTo>
                    <a:pt x="27520" y="48348"/>
                  </a:lnTo>
                  <a:lnTo>
                    <a:pt x="36871" y="46384"/>
                  </a:lnTo>
                  <a:lnTo>
                    <a:pt x="44367" y="41109"/>
                  </a:lnTo>
                  <a:lnTo>
                    <a:pt x="49348" y="33454"/>
                  </a:lnTo>
                  <a:lnTo>
                    <a:pt x="51155" y="24345"/>
                  </a:lnTo>
                  <a:lnTo>
                    <a:pt x="49348" y="14739"/>
                  </a:lnTo>
                  <a:lnTo>
                    <a:pt x="44367" y="7015"/>
                  </a:lnTo>
                  <a:lnTo>
                    <a:pt x="36871" y="1869"/>
                  </a:lnTo>
                  <a:lnTo>
                    <a:pt x="27520" y="0"/>
                  </a:lnTo>
                  <a:close/>
                </a:path>
                <a:path w="53975" h="300355">
                  <a:moveTo>
                    <a:pt x="53975" y="62102"/>
                  </a:moveTo>
                  <a:lnTo>
                    <a:pt x="0" y="62102"/>
                  </a:lnTo>
                  <a:lnTo>
                    <a:pt x="0" y="299910"/>
                  </a:lnTo>
                  <a:lnTo>
                    <a:pt x="53975" y="299910"/>
                  </a:lnTo>
                  <a:lnTo>
                    <a:pt x="53975" y="62102"/>
                  </a:lnTo>
                  <a:close/>
                </a:path>
              </a:pathLst>
            </a:custGeom>
            <a:solidFill>
              <a:srgbClr val="FFFFFF"/>
            </a:solidFill>
          </p:spPr>
          <p:txBody>
            <a:bodyPr wrap="square" lIns="0" tIns="0" rIns="0" bIns="0" rtlCol="0"/>
            <a:lstStyle/>
            <a:p>
              <a:endParaRPr/>
            </a:p>
          </p:txBody>
        </p:sp>
        <p:sp>
          <p:nvSpPr>
            <p:cNvPr id="16" name="object 16"/>
            <p:cNvSpPr/>
            <p:nvPr/>
          </p:nvSpPr>
          <p:spPr>
            <a:xfrm>
              <a:off x="2051757" y="1355836"/>
              <a:ext cx="219100" cy="237807"/>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296198" y="1355927"/>
              <a:ext cx="151765" cy="237490"/>
            </a:xfrm>
            <a:custGeom>
              <a:avLst/>
              <a:gdLst/>
              <a:ahLst/>
              <a:cxnLst/>
              <a:rect l="l" t="t" r="r" b="b"/>
              <a:pathLst>
                <a:path w="151764" h="237490">
                  <a:moveTo>
                    <a:pt x="151726" y="193040"/>
                  </a:moveTo>
                  <a:lnTo>
                    <a:pt x="53987" y="193040"/>
                  </a:lnTo>
                  <a:lnTo>
                    <a:pt x="53987" y="137160"/>
                  </a:lnTo>
                  <a:lnTo>
                    <a:pt x="141465" y="137160"/>
                  </a:lnTo>
                  <a:lnTo>
                    <a:pt x="141465" y="93980"/>
                  </a:lnTo>
                  <a:lnTo>
                    <a:pt x="53987" y="93980"/>
                  </a:lnTo>
                  <a:lnTo>
                    <a:pt x="53987" y="44450"/>
                  </a:lnTo>
                  <a:lnTo>
                    <a:pt x="146773" y="44450"/>
                  </a:lnTo>
                  <a:lnTo>
                    <a:pt x="146773" y="0"/>
                  </a:lnTo>
                  <a:lnTo>
                    <a:pt x="0" y="0"/>
                  </a:lnTo>
                  <a:lnTo>
                    <a:pt x="0" y="44450"/>
                  </a:lnTo>
                  <a:lnTo>
                    <a:pt x="0" y="93980"/>
                  </a:lnTo>
                  <a:lnTo>
                    <a:pt x="0" y="137160"/>
                  </a:lnTo>
                  <a:lnTo>
                    <a:pt x="0" y="193040"/>
                  </a:lnTo>
                  <a:lnTo>
                    <a:pt x="0" y="237490"/>
                  </a:lnTo>
                  <a:lnTo>
                    <a:pt x="151726" y="237490"/>
                  </a:lnTo>
                  <a:lnTo>
                    <a:pt x="151726" y="193040"/>
                  </a:lnTo>
                  <a:close/>
                </a:path>
              </a:pathLst>
            </a:custGeom>
            <a:solidFill>
              <a:srgbClr val="FFFFFF"/>
            </a:solidFill>
          </p:spPr>
          <p:txBody>
            <a:bodyPr wrap="square" lIns="0" tIns="0" rIns="0" bIns="0" rtlCol="0"/>
            <a:lstStyle/>
            <a:p>
              <a:endParaRPr/>
            </a:p>
          </p:txBody>
        </p:sp>
        <p:sp>
          <p:nvSpPr>
            <p:cNvPr id="18" name="object 18"/>
            <p:cNvSpPr/>
            <p:nvPr/>
          </p:nvSpPr>
          <p:spPr>
            <a:xfrm>
              <a:off x="2484583" y="1354084"/>
              <a:ext cx="179577" cy="23956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2684597" y="1351946"/>
              <a:ext cx="163360" cy="245237"/>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2870136" y="1293736"/>
              <a:ext cx="431800" cy="300355"/>
            </a:xfrm>
            <a:custGeom>
              <a:avLst/>
              <a:gdLst/>
              <a:ahLst/>
              <a:cxnLst/>
              <a:rect l="l" t="t" r="r" b="b"/>
              <a:pathLst>
                <a:path w="431800" h="300355">
                  <a:moveTo>
                    <a:pt x="51155" y="24345"/>
                  </a:moveTo>
                  <a:lnTo>
                    <a:pt x="49352" y="14744"/>
                  </a:lnTo>
                  <a:lnTo>
                    <a:pt x="44361" y="7010"/>
                  </a:lnTo>
                  <a:lnTo>
                    <a:pt x="36868" y="1866"/>
                  </a:lnTo>
                  <a:lnTo>
                    <a:pt x="27520" y="0"/>
                  </a:lnTo>
                  <a:lnTo>
                    <a:pt x="17856" y="1866"/>
                  </a:lnTo>
                  <a:lnTo>
                    <a:pt x="10007" y="7010"/>
                  </a:lnTo>
                  <a:lnTo>
                    <a:pt x="4737" y="14744"/>
                  </a:lnTo>
                  <a:lnTo>
                    <a:pt x="2819" y="24345"/>
                  </a:lnTo>
                  <a:lnTo>
                    <a:pt x="4686" y="33451"/>
                  </a:lnTo>
                  <a:lnTo>
                    <a:pt x="9867" y="41109"/>
                  </a:lnTo>
                  <a:lnTo>
                    <a:pt x="17703" y="46380"/>
                  </a:lnTo>
                  <a:lnTo>
                    <a:pt x="27520" y="48348"/>
                  </a:lnTo>
                  <a:lnTo>
                    <a:pt x="36868" y="46380"/>
                  </a:lnTo>
                  <a:lnTo>
                    <a:pt x="44361" y="41109"/>
                  </a:lnTo>
                  <a:lnTo>
                    <a:pt x="49352" y="33451"/>
                  </a:lnTo>
                  <a:lnTo>
                    <a:pt x="51155" y="24345"/>
                  </a:lnTo>
                  <a:close/>
                </a:path>
                <a:path w="431800" h="300355">
                  <a:moveTo>
                    <a:pt x="53987" y="62103"/>
                  </a:moveTo>
                  <a:lnTo>
                    <a:pt x="0" y="62103"/>
                  </a:lnTo>
                  <a:lnTo>
                    <a:pt x="0" y="299910"/>
                  </a:lnTo>
                  <a:lnTo>
                    <a:pt x="53987" y="299910"/>
                  </a:lnTo>
                  <a:lnTo>
                    <a:pt x="53987" y="62103"/>
                  </a:lnTo>
                  <a:close/>
                </a:path>
                <a:path w="431800" h="300355">
                  <a:moveTo>
                    <a:pt x="265290" y="61556"/>
                  </a:moveTo>
                  <a:lnTo>
                    <a:pt x="82550" y="61556"/>
                  </a:lnTo>
                  <a:lnTo>
                    <a:pt x="82550" y="107276"/>
                  </a:lnTo>
                  <a:lnTo>
                    <a:pt x="146392" y="107276"/>
                  </a:lnTo>
                  <a:lnTo>
                    <a:pt x="146392" y="300316"/>
                  </a:lnTo>
                  <a:lnTo>
                    <a:pt x="200380" y="300316"/>
                  </a:lnTo>
                  <a:lnTo>
                    <a:pt x="200380" y="107276"/>
                  </a:lnTo>
                  <a:lnTo>
                    <a:pt x="265290" y="107276"/>
                  </a:lnTo>
                  <a:lnTo>
                    <a:pt x="265290" y="61556"/>
                  </a:lnTo>
                  <a:close/>
                </a:path>
                <a:path w="431800" h="300355">
                  <a:moveTo>
                    <a:pt x="431469" y="255231"/>
                  </a:moveTo>
                  <a:lnTo>
                    <a:pt x="333717" y="255231"/>
                  </a:lnTo>
                  <a:lnTo>
                    <a:pt x="333717" y="199351"/>
                  </a:lnTo>
                  <a:lnTo>
                    <a:pt x="421208" y="199351"/>
                  </a:lnTo>
                  <a:lnTo>
                    <a:pt x="421208" y="156171"/>
                  </a:lnTo>
                  <a:lnTo>
                    <a:pt x="333717" y="156171"/>
                  </a:lnTo>
                  <a:lnTo>
                    <a:pt x="333717" y="106641"/>
                  </a:lnTo>
                  <a:lnTo>
                    <a:pt x="426516" y="106641"/>
                  </a:lnTo>
                  <a:lnTo>
                    <a:pt x="426516" y="62191"/>
                  </a:lnTo>
                  <a:lnTo>
                    <a:pt x="279742" y="62191"/>
                  </a:lnTo>
                  <a:lnTo>
                    <a:pt x="279742" y="106641"/>
                  </a:lnTo>
                  <a:lnTo>
                    <a:pt x="279742" y="156171"/>
                  </a:lnTo>
                  <a:lnTo>
                    <a:pt x="279742" y="199351"/>
                  </a:lnTo>
                  <a:lnTo>
                    <a:pt x="279742" y="255231"/>
                  </a:lnTo>
                  <a:lnTo>
                    <a:pt x="279742" y="299681"/>
                  </a:lnTo>
                  <a:lnTo>
                    <a:pt x="431469" y="299681"/>
                  </a:lnTo>
                  <a:lnTo>
                    <a:pt x="431469" y="255231"/>
                  </a:lnTo>
                  <a:close/>
                </a:path>
              </a:pathLst>
            </a:custGeom>
            <a:solidFill>
              <a:srgbClr val="FFFFFF"/>
            </a:solidFill>
          </p:spPr>
          <p:txBody>
            <a:bodyPr wrap="square" lIns="0" tIns="0" rIns="0" bIns="0" rtlCol="0"/>
            <a:lstStyle/>
            <a:p>
              <a:endParaRPr/>
            </a:p>
          </p:txBody>
        </p:sp>
        <p:sp>
          <p:nvSpPr>
            <p:cNvPr id="21" name="object 21"/>
            <p:cNvSpPr/>
            <p:nvPr/>
          </p:nvSpPr>
          <p:spPr>
            <a:xfrm>
              <a:off x="3329077" y="1351946"/>
              <a:ext cx="163347" cy="245237"/>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8483" y="1293736"/>
              <a:ext cx="7375525" cy="3475990"/>
            </a:xfrm>
            <a:custGeom>
              <a:avLst/>
              <a:gdLst/>
              <a:ahLst/>
              <a:cxnLst/>
              <a:rect l="l" t="t" r="r" b="b"/>
              <a:pathLst>
                <a:path w="7375525" h="3475990">
                  <a:moveTo>
                    <a:pt x="3571405" y="24345"/>
                  </a:moveTo>
                  <a:lnTo>
                    <a:pt x="3569601" y="14744"/>
                  </a:lnTo>
                  <a:lnTo>
                    <a:pt x="3564610" y="7010"/>
                  </a:lnTo>
                  <a:lnTo>
                    <a:pt x="3557117" y="1866"/>
                  </a:lnTo>
                  <a:lnTo>
                    <a:pt x="3547770" y="0"/>
                  </a:lnTo>
                  <a:lnTo>
                    <a:pt x="3538105" y="1866"/>
                  </a:lnTo>
                  <a:lnTo>
                    <a:pt x="3530257" y="7010"/>
                  </a:lnTo>
                  <a:lnTo>
                    <a:pt x="3524999" y="14744"/>
                  </a:lnTo>
                  <a:lnTo>
                    <a:pt x="3523069" y="24345"/>
                  </a:lnTo>
                  <a:lnTo>
                    <a:pt x="3524948" y="33451"/>
                  </a:lnTo>
                  <a:lnTo>
                    <a:pt x="3530130" y="41109"/>
                  </a:lnTo>
                  <a:lnTo>
                    <a:pt x="3537966" y="46380"/>
                  </a:lnTo>
                  <a:lnTo>
                    <a:pt x="3547770" y="48348"/>
                  </a:lnTo>
                  <a:lnTo>
                    <a:pt x="3557117" y="46380"/>
                  </a:lnTo>
                  <a:lnTo>
                    <a:pt x="3564610" y="41109"/>
                  </a:lnTo>
                  <a:lnTo>
                    <a:pt x="3569601" y="33451"/>
                  </a:lnTo>
                  <a:lnTo>
                    <a:pt x="3571405" y="24345"/>
                  </a:lnTo>
                  <a:close/>
                </a:path>
                <a:path w="7375525" h="3475990">
                  <a:moveTo>
                    <a:pt x="3574224" y="62103"/>
                  </a:moveTo>
                  <a:lnTo>
                    <a:pt x="3520249" y="62103"/>
                  </a:lnTo>
                  <a:lnTo>
                    <a:pt x="3520249" y="299910"/>
                  </a:lnTo>
                  <a:lnTo>
                    <a:pt x="3574224" y="299910"/>
                  </a:lnTo>
                  <a:lnTo>
                    <a:pt x="3574224" y="62103"/>
                  </a:lnTo>
                  <a:close/>
                </a:path>
                <a:path w="7375525" h="3475990">
                  <a:moveTo>
                    <a:pt x="7375499" y="1287995"/>
                  </a:moveTo>
                  <a:lnTo>
                    <a:pt x="0" y="1287995"/>
                  </a:lnTo>
                  <a:lnTo>
                    <a:pt x="0" y="3475913"/>
                  </a:lnTo>
                  <a:lnTo>
                    <a:pt x="7375499" y="3475913"/>
                  </a:lnTo>
                  <a:lnTo>
                    <a:pt x="7375499" y="1287995"/>
                  </a:lnTo>
                  <a:close/>
                </a:path>
              </a:pathLst>
            </a:custGeom>
            <a:solidFill>
              <a:srgbClr val="FFFFFF"/>
            </a:solidFill>
          </p:spPr>
          <p:txBody>
            <a:bodyPr wrap="square" lIns="0" tIns="0" rIns="0" bIns="0" rtlCol="0"/>
            <a:lstStyle/>
            <a:p>
              <a:endParaRPr/>
            </a:p>
          </p:txBody>
        </p:sp>
        <p:sp>
          <p:nvSpPr>
            <p:cNvPr id="23" name="object 23"/>
            <p:cNvSpPr/>
            <p:nvPr/>
          </p:nvSpPr>
          <p:spPr>
            <a:xfrm>
              <a:off x="748945" y="2890029"/>
              <a:ext cx="3334325" cy="1586920"/>
            </a:xfrm>
            <a:prstGeom prst="rect">
              <a:avLst/>
            </a:prstGeom>
            <a:blipFill>
              <a:blip r:embed="rId13" cstate="print"/>
              <a:stretch>
                <a:fillRect/>
              </a:stretch>
            </a:blipFill>
          </p:spPr>
          <p:txBody>
            <a:bodyPr wrap="square" lIns="0" tIns="0" rIns="0" bIns="0" rtlCol="0"/>
            <a:lstStyle/>
            <a:p>
              <a:endParaRPr dirty="0"/>
            </a:p>
          </p:txBody>
        </p:sp>
        <p:sp>
          <p:nvSpPr>
            <p:cNvPr id="24" name="object 24"/>
            <p:cNvSpPr/>
            <p:nvPr/>
          </p:nvSpPr>
          <p:spPr>
            <a:xfrm>
              <a:off x="4436385" y="3071235"/>
              <a:ext cx="2400531" cy="1371600"/>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6931186" y="3965810"/>
              <a:ext cx="71602" cy="67154"/>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7691221" y="6336233"/>
              <a:ext cx="4502150" cy="521970"/>
            </a:xfrm>
            <a:custGeom>
              <a:avLst/>
              <a:gdLst/>
              <a:ahLst/>
              <a:cxnLst/>
              <a:rect l="l" t="t" r="r" b="b"/>
              <a:pathLst>
                <a:path w="4502150" h="521970">
                  <a:moveTo>
                    <a:pt x="4501972" y="0"/>
                  </a:moveTo>
                  <a:lnTo>
                    <a:pt x="0" y="0"/>
                  </a:lnTo>
                  <a:lnTo>
                    <a:pt x="0" y="521766"/>
                  </a:lnTo>
                  <a:lnTo>
                    <a:pt x="4501972" y="521766"/>
                  </a:lnTo>
                  <a:lnTo>
                    <a:pt x="4501972" y="0"/>
                  </a:lnTo>
                  <a:close/>
                </a:path>
              </a:pathLst>
            </a:custGeom>
            <a:solidFill>
              <a:srgbClr val="EE4941"/>
            </a:solidFill>
          </p:spPr>
          <p:txBody>
            <a:bodyPr wrap="square" lIns="0" tIns="0" rIns="0" bIns="0" rtlCol="0"/>
            <a:lstStyle/>
            <a:p>
              <a:endParaRPr/>
            </a:p>
          </p:txBody>
        </p:sp>
        <p:sp>
          <p:nvSpPr>
            <p:cNvPr id="27" name="object 27"/>
            <p:cNvSpPr/>
            <p:nvPr/>
          </p:nvSpPr>
          <p:spPr>
            <a:xfrm>
              <a:off x="9781278" y="6527535"/>
              <a:ext cx="72821" cy="144297"/>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9620927" y="6556514"/>
              <a:ext cx="103238" cy="86347"/>
            </a:xfrm>
            <a:prstGeom prst="rect">
              <a:avLst/>
            </a:prstGeom>
            <a:blipFill>
              <a:blip r:embed="rId17" cstate="print"/>
              <a:stretch>
                <a:fillRect/>
              </a:stretch>
            </a:blipFill>
          </p:spPr>
          <p:txBody>
            <a:bodyPr wrap="square" lIns="0" tIns="0" rIns="0" bIns="0" rtlCol="0"/>
            <a:lstStyle/>
            <a:p>
              <a:endParaRPr/>
            </a:p>
          </p:txBody>
        </p:sp>
      </p:grpSp>
      <p:sp>
        <p:nvSpPr>
          <p:cNvPr id="29" name="object 29"/>
          <p:cNvSpPr txBox="1"/>
          <p:nvPr/>
        </p:nvSpPr>
        <p:spPr>
          <a:xfrm>
            <a:off x="9900753" y="6471118"/>
            <a:ext cx="973455" cy="232410"/>
          </a:xfrm>
          <a:prstGeom prst="rect">
            <a:avLst/>
          </a:prstGeom>
        </p:spPr>
        <p:txBody>
          <a:bodyPr vert="horz" wrap="square" lIns="0" tIns="13335" rIns="0" bIns="0" rtlCol="0">
            <a:spAutoFit/>
          </a:bodyPr>
          <a:lstStyle/>
          <a:p>
            <a:pPr marL="12700">
              <a:lnSpc>
                <a:spcPct val="100000"/>
              </a:lnSpc>
              <a:spcBef>
                <a:spcPts val="105"/>
              </a:spcBef>
            </a:pPr>
            <a:r>
              <a:rPr sz="1350" spc="-20" dirty="0">
                <a:solidFill>
                  <a:srgbClr val="FFFFFF"/>
                </a:solidFill>
                <a:latin typeface="Montserrat-Medium"/>
                <a:cs typeface="Montserrat-Medium"/>
              </a:rPr>
              <a:t>gelisimedu</a:t>
            </a:r>
            <a:endParaRPr sz="1350">
              <a:latin typeface="Montserrat-Medium"/>
              <a:cs typeface="Montserrat-Medium"/>
            </a:endParaRPr>
          </a:p>
        </p:txBody>
      </p:sp>
      <p:grpSp>
        <p:nvGrpSpPr>
          <p:cNvPr id="30" name="object 30"/>
          <p:cNvGrpSpPr/>
          <p:nvPr/>
        </p:nvGrpSpPr>
        <p:grpSpPr>
          <a:xfrm>
            <a:off x="7866231" y="6517487"/>
            <a:ext cx="3215640" cy="173355"/>
            <a:chOff x="7866231" y="6517487"/>
            <a:chExt cx="3215640" cy="173355"/>
          </a:xfrm>
        </p:grpSpPr>
        <p:sp>
          <p:nvSpPr>
            <p:cNvPr id="31" name="object 31"/>
            <p:cNvSpPr/>
            <p:nvPr/>
          </p:nvSpPr>
          <p:spPr>
            <a:xfrm>
              <a:off x="7866228" y="6517487"/>
              <a:ext cx="1365250" cy="173355"/>
            </a:xfrm>
            <a:custGeom>
              <a:avLst/>
              <a:gdLst/>
              <a:ahLst/>
              <a:cxnLst/>
              <a:rect l="l" t="t" r="r" b="b"/>
              <a:pathLst>
                <a:path w="1365250" h="173354">
                  <a:moveTo>
                    <a:pt x="148361" y="47155"/>
                  </a:moveTo>
                  <a:lnTo>
                    <a:pt x="133985" y="47155"/>
                  </a:lnTo>
                  <a:lnTo>
                    <a:pt x="107556" y="120129"/>
                  </a:lnTo>
                  <a:lnTo>
                    <a:pt x="81292" y="47155"/>
                  </a:lnTo>
                  <a:lnTo>
                    <a:pt x="67741" y="47155"/>
                  </a:lnTo>
                  <a:lnTo>
                    <a:pt x="40995" y="119786"/>
                  </a:lnTo>
                  <a:lnTo>
                    <a:pt x="15227" y="47155"/>
                  </a:lnTo>
                  <a:lnTo>
                    <a:pt x="0" y="47155"/>
                  </a:lnTo>
                  <a:lnTo>
                    <a:pt x="32956" y="138379"/>
                  </a:lnTo>
                  <a:lnTo>
                    <a:pt x="48348" y="138379"/>
                  </a:lnTo>
                  <a:lnTo>
                    <a:pt x="74269" y="69189"/>
                  </a:lnTo>
                  <a:lnTo>
                    <a:pt x="99872" y="138379"/>
                  </a:lnTo>
                  <a:lnTo>
                    <a:pt x="115252" y="138379"/>
                  </a:lnTo>
                  <a:lnTo>
                    <a:pt x="148361" y="47155"/>
                  </a:lnTo>
                  <a:close/>
                </a:path>
                <a:path w="1365250" h="173354">
                  <a:moveTo>
                    <a:pt x="297307" y="47155"/>
                  </a:moveTo>
                  <a:lnTo>
                    <a:pt x="282930" y="47155"/>
                  </a:lnTo>
                  <a:lnTo>
                    <a:pt x="256489" y="120129"/>
                  </a:lnTo>
                  <a:lnTo>
                    <a:pt x="230238" y="47155"/>
                  </a:lnTo>
                  <a:lnTo>
                    <a:pt x="216674" y="47155"/>
                  </a:lnTo>
                  <a:lnTo>
                    <a:pt x="189928" y="119786"/>
                  </a:lnTo>
                  <a:lnTo>
                    <a:pt x="164160" y="47155"/>
                  </a:lnTo>
                  <a:lnTo>
                    <a:pt x="148932" y="47155"/>
                  </a:lnTo>
                  <a:lnTo>
                    <a:pt x="181902" y="138379"/>
                  </a:lnTo>
                  <a:lnTo>
                    <a:pt x="197281" y="138379"/>
                  </a:lnTo>
                  <a:lnTo>
                    <a:pt x="223215" y="69189"/>
                  </a:lnTo>
                  <a:lnTo>
                    <a:pt x="248805" y="138379"/>
                  </a:lnTo>
                  <a:lnTo>
                    <a:pt x="264198" y="138379"/>
                  </a:lnTo>
                  <a:lnTo>
                    <a:pt x="297307" y="47155"/>
                  </a:lnTo>
                  <a:close/>
                </a:path>
                <a:path w="1365250" h="173354">
                  <a:moveTo>
                    <a:pt x="446252" y="47155"/>
                  </a:moveTo>
                  <a:lnTo>
                    <a:pt x="431876" y="47155"/>
                  </a:lnTo>
                  <a:lnTo>
                    <a:pt x="405447" y="120129"/>
                  </a:lnTo>
                  <a:lnTo>
                    <a:pt x="379183" y="47155"/>
                  </a:lnTo>
                  <a:lnTo>
                    <a:pt x="365633" y="47155"/>
                  </a:lnTo>
                  <a:lnTo>
                    <a:pt x="338886" y="119786"/>
                  </a:lnTo>
                  <a:lnTo>
                    <a:pt x="313118" y="47155"/>
                  </a:lnTo>
                  <a:lnTo>
                    <a:pt x="297878" y="47155"/>
                  </a:lnTo>
                  <a:lnTo>
                    <a:pt x="330847" y="138379"/>
                  </a:lnTo>
                  <a:lnTo>
                    <a:pt x="346240" y="138379"/>
                  </a:lnTo>
                  <a:lnTo>
                    <a:pt x="372160" y="69189"/>
                  </a:lnTo>
                  <a:lnTo>
                    <a:pt x="397751" y="138379"/>
                  </a:lnTo>
                  <a:lnTo>
                    <a:pt x="413143" y="138379"/>
                  </a:lnTo>
                  <a:lnTo>
                    <a:pt x="446252" y="47155"/>
                  </a:lnTo>
                  <a:close/>
                </a:path>
                <a:path w="1365250" h="173354">
                  <a:moveTo>
                    <a:pt x="471766" y="120650"/>
                  </a:moveTo>
                  <a:lnTo>
                    <a:pt x="466750" y="115824"/>
                  </a:lnTo>
                  <a:lnTo>
                    <a:pt x="454533" y="115824"/>
                  </a:lnTo>
                  <a:lnTo>
                    <a:pt x="449351" y="120650"/>
                  </a:lnTo>
                  <a:lnTo>
                    <a:pt x="449351" y="127520"/>
                  </a:lnTo>
                  <a:lnTo>
                    <a:pt x="449351" y="134416"/>
                  </a:lnTo>
                  <a:lnTo>
                    <a:pt x="454533" y="139407"/>
                  </a:lnTo>
                  <a:lnTo>
                    <a:pt x="466750" y="139407"/>
                  </a:lnTo>
                  <a:lnTo>
                    <a:pt x="471766" y="134416"/>
                  </a:lnTo>
                  <a:lnTo>
                    <a:pt x="471766" y="120650"/>
                  </a:lnTo>
                  <a:close/>
                </a:path>
                <a:path w="1365250" h="173354">
                  <a:moveTo>
                    <a:pt x="587362" y="45097"/>
                  </a:moveTo>
                  <a:lnTo>
                    <a:pt x="557072" y="45097"/>
                  </a:lnTo>
                  <a:lnTo>
                    <a:pt x="557072" y="56438"/>
                  </a:lnTo>
                  <a:lnTo>
                    <a:pt x="555904" y="55181"/>
                  </a:lnTo>
                  <a:lnTo>
                    <a:pt x="555904" y="88455"/>
                  </a:lnTo>
                  <a:lnTo>
                    <a:pt x="554418" y="96240"/>
                  </a:lnTo>
                  <a:lnTo>
                    <a:pt x="550303" y="102273"/>
                  </a:lnTo>
                  <a:lnTo>
                    <a:pt x="544042" y="106184"/>
                  </a:lnTo>
                  <a:lnTo>
                    <a:pt x="536155" y="107569"/>
                  </a:lnTo>
                  <a:lnTo>
                    <a:pt x="528243" y="106184"/>
                  </a:lnTo>
                  <a:lnTo>
                    <a:pt x="521944" y="102273"/>
                  </a:lnTo>
                  <a:lnTo>
                    <a:pt x="517766" y="96240"/>
                  </a:lnTo>
                  <a:lnTo>
                    <a:pt x="516255" y="88455"/>
                  </a:lnTo>
                  <a:lnTo>
                    <a:pt x="517766" y="80708"/>
                  </a:lnTo>
                  <a:lnTo>
                    <a:pt x="555904" y="88455"/>
                  </a:lnTo>
                  <a:lnTo>
                    <a:pt x="555904" y="55181"/>
                  </a:lnTo>
                  <a:lnTo>
                    <a:pt x="551776" y="50723"/>
                  </a:lnTo>
                  <a:lnTo>
                    <a:pt x="545236" y="46710"/>
                  </a:lnTo>
                  <a:lnTo>
                    <a:pt x="537502" y="44335"/>
                  </a:lnTo>
                  <a:lnTo>
                    <a:pt x="528637" y="43548"/>
                  </a:lnTo>
                  <a:lnTo>
                    <a:pt x="511517" y="46723"/>
                  </a:lnTo>
                  <a:lnTo>
                    <a:pt x="497357" y="55753"/>
                  </a:lnTo>
                  <a:lnTo>
                    <a:pt x="487705" y="69900"/>
                  </a:lnTo>
                  <a:lnTo>
                    <a:pt x="484149" y="88455"/>
                  </a:lnTo>
                  <a:lnTo>
                    <a:pt x="487705" y="107124"/>
                  </a:lnTo>
                  <a:lnTo>
                    <a:pt x="497357" y="121335"/>
                  </a:lnTo>
                  <a:lnTo>
                    <a:pt x="511517" y="130378"/>
                  </a:lnTo>
                  <a:lnTo>
                    <a:pt x="528637" y="133553"/>
                  </a:lnTo>
                  <a:lnTo>
                    <a:pt x="536829" y="132880"/>
                  </a:lnTo>
                  <a:lnTo>
                    <a:pt x="544093" y="130822"/>
                  </a:lnTo>
                  <a:lnTo>
                    <a:pt x="550354" y="127393"/>
                  </a:lnTo>
                  <a:lnTo>
                    <a:pt x="555561" y="122542"/>
                  </a:lnTo>
                  <a:lnTo>
                    <a:pt x="555561" y="125641"/>
                  </a:lnTo>
                  <a:lnTo>
                    <a:pt x="554164" y="135331"/>
                  </a:lnTo>
                  <a:lnTo>
                    <a:pt x="549833" y="142392"/>
                  </a:lnTo>
                  <a:lnTo>
                    <a:pt x="542290" y="146710"/>
                  </a:lnTo>
                  <a:lnTo>
                    <a:pt x="531304" y="148170"/>
                  </a:lnTo>
                  <a:lnTo>
                    <a:pt x="523062" y="147485"/>
                  </a:lnTo>
                  <a:lnTo>
                    <a:pt x="514807" y="145503"/>
                  </a:lnTo>
                  <a:lnTo>
                    <a:pt x="507149" y="142367"/>
                  </a:lnTo>
                  <a:lnTo>
                    <a:pt x="500697" y="138201"/>
                  </a:lnTo>
                  <a:lnTo>
                    <a:pt x="489165" y="161099"/>
                  </a:lnTo>
                  <a:lnTo>
                    <a:pt x="498398" y="166420"/>
                  </a:lnTo>
                  <a:lnTo>
                    <a:pt x="509270" y="170243"/>
                  </a:lnTo>
                  <a:lnTo>
                    <a:pt x="521335" y="172542"/>
                  </a:lnTo>
                  <a:lnTo>
                    <a:pt x="534149" y="173316"/>
                  </a:lnTo>
                  <a:lnTo>
                    <a:pt x="556717" y="170154"/>
                  </a:lnTo>
                  <a:lnTo>
                    <a:pt x="573417" y="160566"/>
                  </a:lnTo>
                  <a:lnTo>
                    <a:pt x="581342" y="148170"/>
                  </a:lnTo>
                  <a:lnTo>
                    <a:pt x="583793" y="144348"/>
                  </a:lnTo>
                  <a:lnTo>
                    <a:pt x="587171" y="122542"/>
                  </a:lnTo>
                  <a:lnTo>
                    <a:pt x="587362" y="121335"/>
                  </a:lnTo>
                  <a:lnTo>
                    <a:pt x="587362" y="107569"/>
                  </a:lnTo>
                  <a:lnTo>
                    <a:pt x="587362" y="69532"/>
                  </a:lnTo>
                  <a:lnTo>
                    <a:pt x="587362" y="56438"/>
                  </a:lnTo>
                  <a:lnTo>
                    <a:pt x="587362" y="45097"/>
                  </a:lnTo>
                  <a:close/>
                </a:path>
                <a:path w="1365250" h="173354">
                  <a:moveTo>
                    <a:pt x="700354" y="94310"/>
                  </a:moveTo>
                  <a:lnTo>
                    <a:pt x="700290" y="91554"/>
                  </a:lnTo>
                  <a:lnTo>
                    <a:pt x="698665" y="82778"/>
                  </a:lnTo>
                  <a:lnTo>
                    <a:pt x="696544" y="71361"/>
                  </a:lnTo>
                  <a:lnTo>
                    <a:pt x="693407" y="66789"/>
                  </a:lnTo>
                  <a:lnTo>
                    <a:pt x="686130" y="56172"/>
                  </a:lnTo>
                  <a:lnTo>
                    <a:pt x="670712" y="46774"/>
                  </a:lnTo>
                  <a:lnTo>
                    <a:pt x="670572" y="46761"/>
                  </a:lnTo>
                  <a:lnTo>
                    <a:pt x="670572" y="82778"/>
                  </a:lnTo>
                  <a:lnTo>
                    <a:pt x="633425" y="82778"/>
                  </a:lnTo>
                  <a:lnTo>
                    <a:pt x="635279" y="72986"/>
                  </a:lnTo>
                  <a:lnTo>
                    <a:pt x="642150" y="66789"/>
                  </a:lnTo>
                  <a:lnTo>
                    <a:pt x="661873" y="66789"/>
                  </a:lnTo>
                  <a:lnTo>
                    <a:pt x="668896" y="72986"/>
                  </a:lnTo>
                  <a:lnTo>
                    <a:pt x="670572" y="82778"/>
                  </a:lnTo>
                  <a:lnTo>
                    <a:pt x="670572" y="46761"/>
                  </a:lnTo>
                  <a:lnTo>
                    <a:pt x="631977" y="47104"/>
                  </a:lnTo>
                  <a:lnTo>
                    <a:pt x="601980" y="91554"/>
                  </a:lnTo>
                  <a:lnTo>
                    <a:pt x="605751" y="110883"/>
                  </a:lnTo>
                  <a:lnTo>
                    <a:pt x="616470" y="126199"/>
                  </a:lnTo>
                  <a:lnTo>
                    <a:pt x="633247" y="136296"/>
                  </a:lnTo>
                  <a:lnTo>
                    <a:pt x="655180" y="139928"/>
                  </a:lnTo>
                  <a:lnTo>
                    <a:pt x="667258" y="138963"/>
                  </a:lnTo>
                  <a:lnTo>
                    <a:pt x="677697" y="136093"/>
                  </a:lnTo>
                  <a:lnTo>
                    <a:pt x="686536" y="131356"/>
                  </a:lnTo>
                  <a:lnTo>
                    <a:pt x="693826" y="124777"/>
                  </a:lnTo>
                  <a:lnTo>
                    <a:pt x="684657" y="114960"/>
                  </a:lnTo>
                  <a:lnTo>
                    <a:pt x="677087" y="106870"/>
                  </a:lnTo>
                  <a:lnTo>
                    <a:pt x="670902" y="112395"/>
                  </a:lnTo>
                  <a:lnTo>
                    <a:pt x="665048" y="114960"/>
                  </a:lnTo>
                  <a:lnTo>
                    <a:pt x="656196" y="114960"/>
                  </a:lnTo>
                  <a:lnTo>
                    <a:pt x="648144" y="113957"/>
                  </a:lnTo>
                  <a:lnTo>
                    <a:pt x="641680" y="111036"/>
                  </a:lnTo>
                  <a:lnTo>
                    <a:pt x="636892" y="106337"/>
                  </a:lnTo>
                  <a:lnTo>
                    <a:pt x="633933" y="99999"/>
                  </a:lnTo>
                  <a:lnTo>
                    <a:pt x="699833" y="99999"/>
                  </a:lnTo>
                  <a:lnTo>
                    <a:pt x="700011" y="97409"/>
                  </a:lnTo>
                  <a:lnTo>
                    <a:pt x="700354" y="94310"/>
                  </a:lnTo>
                  <a:close/>
                </a:path>
                <a:path w="1365250" h="173354">
                  <a:moveTo>
                    <a:pt x="746785" y="10668"/>
                  </a:moveTo>
                  <a:lnTo>
                    <a:pt x="714997" y="10668"/>
                  </a:lnTo>
                  <a:lnTo>
                    <a:pt x="714997" y="138379"/>
                  </a:lnTo>
                  <a:lnTo>
                    <a:pt x="746785" y="138379"/>
                  </a:lnTo>
                  <a:lnTo>
                    <a:pt x="746785" y="10668"/>
                  </a:lnTo>
                  <a:close/>
                </a:path>
                <a:path w="1365250" h="173354">
                  <a:moveTo>
                    <a:pt x="799134" y="45097"/>
                  </a:moveTo>
                  <a:lnTo>
                    <a:pt x="767334" y="45097"/>
                  </a:lnTo>
                  <a:lnTo>
                    <a:pt x="767334" y="138379"/>
                  </a:lnTo>
                  <a:lnTo>
                    <a:pt x="799134" y="138379"/>
                  </a:lnTo>
                  <a:lnTo>
                    <a:pt x="799134" y="45097"/>
                  </a:lnTo>
                  <a:close/>
                </a:path>
                <a:path w="1365250" h="173354">
                  <a:moveTo>
                    <a:pt x="802627" y="16865"/>
                  </a:moveTo>
                  <a:lnTo>
                    <a:pt x="801230" y="10096"/>
                  </a:lnTo>
                  <a:lnTo>
                    <a:pt x="797306" y="4762"/>
                  </a:lnTo>
                  <a:lnTo>
                    <a:pt x="791197" y="1257"/>
                  </a:lnTo>
                  <a:lnTo>
                    <a:pt x="783234" y="0"/>
                  </a:lnTo>
                  <a:lnTo>
                    <a:pt x="775258" y="1346"/>
                  </a:lnTo>
                  <a:lnTo>
                    <a:pt x="769137" y="5016"/>
                  </a:lnTo>
                  <a:lnTo>
                    <a:pt x="765213" y="10528"/>
                  </a:lnTo>
                  <a:lnTo>
                    <a:pt x="763828" y="17373"/>
                  </a:lnTo>
                  <a:lnTo>
                    <a:pt x="765213" y="24244"/>
                  </a:lnTo>
                  <a:lnTo>
                    <a:pt x="769137" y="29756"/>
                  </a:lnTo>
                  <a:lnTo>
                    <a:pt x="775258" y="33426"/>
                  </a:lnTo>
                  <a:lnTo>
                    <a:pt x="783234" y="34759"/>
                  </a:lnTo>
                  <a:lnTo>
                    <a:pt x="791197" y="33426"/>
                  </a:lnTo>
                  <a:lnTo>
                    <a:pt x="797306" y="29692"/>
                  </a:lnTo>
                  <a:lnTo>
                    <a:pt x="801230" y="24028"/>
                  </a:lnTo>
                  <a:lnTo>
                    <a:pt x="802627" y="16865"/>
                  </a:lnTo>
                  <a:close/>
                </a:path>
                <a:path w="1365250" h="173354">
                  <a:moveTo>
                    <a:pt x="897432" y="109283"/>
                  </a:moveTo>
                  <a:lnTo>
                    <a:pt x="889088" y="89877"/>
                  </a:lnTo>
                  <a:lnTo>
                    <a:pt x="870750" y="82270"/>
                  </a:lnTo>
                  <a:lnTo>
                    <a:pt x="852411" y="79184"/>
                  </a:lnTo>
                  <a:lnTo>
                    <a:pt x="844080" y="73317"/>
                  </a:lnTo>
                  <a:lnTo>
                    <a:pt x="844080" y="69875"/>
                  </a:lnTo>
                  <a:lnTo>
                    <a:pt x="847928" y="66789"/>
                  </a:lnTo>
                  <a:lnTo>
                    <a:pt x="858647" y="66789"/>
                  </a:lnTo>
                  <a:lnTo>
                    <a:pt x="864831" y="67144"/>
                  </a:lnTo>
                  <a:lnTo>
                    <a:pt x="871308" y="68287"/>
                  </a:lnTo>
                  <a:lnTo>
                    <a:pt x="877976" y="70408"/>
                  </a:lnTo>
                  <a:lnTo>
                    <a:pt x="884732" y="73660"/>
                  </a:lnTo>
                  <a:lnTo>
                    <a:pt x="894270" y="51460"/>
                  </a:lnTo>
                  <a:lnTo>
                    <a:pt x="886650" y="48056"/>
                  </a:lnTo>
                  <a:lnTo>
                    <a:pt x="877747" y="45567"/>
                  </a:lnTo>
                  <a:lnTo>
                    <a:pt x="868146" y="44056"/>
                  </a:lnTo>
                  <a:lnTo>
                    <a:pt x="858469" y="43548"/>
                  </a:lnTo>
                  <a:lnTo>
                    <a:pt x="839584" y="45923"/>
                  </a:lnTo>
                  <a:lnTo>
                    <a:pt x="825741" y="52451"/>
                  </a:lnTo>
                  <a:lnTo>
                    <a:pt x="817219" y="62280"/>
                  </a:lnTo>
                  <a:lnTo>
                    <a:pt x="814324" y="74510"/>
                  </a:lnTo>
                  <a:lnTo>
                    <a:pt x="822680" y="94081"/>
                  </a:lnTo>
                  <a:lnTo>
                    <a:pt x="841070" y="101625"/>
                  </a:lnTo>
                  <a:lnTo>
                    <a:pt x="859472" y="104533"/>
                  </a:lnTo>
                  <a:lnTo>
                    <a:pt x="867829" y="110147"/>
                  </a:lnTo>
                  <a:lnTo>
                    <a:pt x="867829" y="114109"/>
                  </a:lnTo>
                  <a:lnTo>
                    <a:pt x="864323" y="116509"/>
                  </a:lnTo>
                  <a:lnTo>
                    <a:pt x="853617" y="116509"/>
                  </a:lnTo>
                  <a:lnTo>
                    <a:pt x="845185" y="115912"/>
                  </a:lnTo>
                  <a:lnTo>
                    <a:pt x="836803" y="114211"/>
                  </a:lnTo>
                  <a:lnTo>
                    <a:pt x="828916" y="111506"/>
                  </a:lnTo>
                  <a:lnTo>
                    <a:pt x="822007" y="107911"/>
                  </a:lnTo>
                  <a:lnTo>
                    <a:pt x="812469" y="130289"/>
                  </a:lnTo>
                  <a:lnTo>
                    <a:pt x="820318" y="134188"/>
                  </a:lnTo>
                  <a:lnTo>
                    <a:pt x="830097" y="137236"/>
                  </a:lnTo>
                  <a:lnTo>
                    <a:pt x="841095" y="139217"/>
                  </a:lnTo>
                  <a:lnTo>
                    <a:pt x="852614" y="139928"/>
                  </a:lnTo>
                  <a:lnTo>
                    <a:pt x="872032" y="137566"/>
                  </a:lnTo>
                  <a:lnTo>
                    <a:pt x="886066" y="131064"/>
                  </a:lnTo>
                  <a:lnTo>
                    <a:pt x="894562" y="121335"/>
                  </a:lnTo>
                  <a:lnTo>
                    <a:pt x="897432" y="109283"/>
                  </a:lnTo>
                  <a:close/>
                </a:path>
                <a:path w="1365250" h="173354">
                  <a:moveTo>
                    <a:pt x="942898" y="45097"/>
                  </a:moveTo>
                  <a:lnTo>
                    <a:pt x="911098" y="45097"/>
                  </a:lnTo>
                  <a:lnTo>
                    <a:pt x="911098" y="138379"/>
                  </a:lnTo>
                  <a:lnTo>
                    <a:pt x="942898" y="138379"/>
                  </a:lnTo>
                  <a:lnTo>
                    <a:pt x="942898" y="45097"/>
                  </a:lnTo>
                  <a:close/>
                </a:path>
                <a:path w="1365250" h="173354">
                  <a:moveTo>
                    <a:pt x="946391" y="16865"/>
                  </a:moveTo>
                  <a:lnTo>
                    <a:pt x="945007" y="10096"/>
                  </a:lnTo>
                  <a:lnTo>
                    <a:pt x="941082" y="4762"/>
                  </a:lnTo>
                  <a:lnTo>
                    <a:pt x="934961" y="1257"/>
                  </a:lnTo>
                  <a:lnTo>
                    <a:pt x="926998" y="0"/>
                  </a:lnTo>
                  <a:lnTo>
                    <a:pt x="919022" y="1346"/>
                  </a:lnTo>
                  <a:lnTo>
                    <a:pt x="912901" y="5016"/>
                  </a:lnTo>
                  <a:lnTo>
                    <a:pt x="908977" y="10528"/>
                  </a:lnTo>
                  <a:lnTo>
                    <a:pt x="907605" y="17373"/>
                  </a:lnTo>
                  <a:lnTo>
                    <a:pt x="908977" y="24244"/>
                  </a:lnTo>
                  <a:lnTo>
                    <a:pt x="912901" y="29756"/>
                  </a:lnTo>
                  <a:lnTo>
                    <a:pt x="919022" y="33426"/>
                  </a:lnTo>
                  <a:lnTo>
                    <a:pt x="926998" y="34759"/>
                  </a:lnTo>
                  <a:lnTo>
                    <a:pt x="934961" y="33426"/>
                  </a:lnTo>
                  <a:lnTo>
                    <a:pt x="941082" y="29692"/>
                  </a:lnTo>
                  <a:lnTo>
                    <a:pt x="945007" y="24028"/>
                  </a:lnTo>
                  <a:lnTo>
                    <a:pt x="946391" y="16865"/>
                  </a:lnTo>
                  <a:close/>
                </a:path>
                <a:path w="1365250" h="173354">
                  <a:moveTo>
                    <a:pt x="1118146" y="85026"/>
                  </a:moveTo>
                  <a:lnTo>
                    <a:pt x="1115390" y="66344"/>
                  </a:lnTo>
                  <a:lnTo>
                    <a:pt x="1107732" y="53441"/>
                  </a:lnTo>
                  <a:lnTo>
                    <a:pt x="1096137" y="45961"/>
                  </a:lnTo>
                  <a:lnTo>
                    <a:pt x="1081519" y="43548"/>
                  </a:lnTo>
                  <a:lnTo>
                    <a:pt x="1072121" y="44526"/>
                  </a:lnTo>
                  <a:lnTo>
                    <a:pt x="1063599" y="47371"/>
                  </a:lnTo>
                  <a:lnTo>
                    <a:pt x="1056195" y="51968"/>
                  </a:lnTo>
                  <a:lnTo>
                    <a:pt x="1050086" y="58178"/>
                  </a:lnTo>
                  <a:lnTo>
                    <a:pt x="1044575" y="51676"/>
                  </a:lnTo>
                  <a:lnTo>
                    <a:pt x="1037704" y="47117"/>
                  </a:lnTo>
                  <a:lnTo>
                    <a:pt x="1029703" y="44424"/>
                  </a:lnTo>
                  <a:lnTo>
                    <a:pt x="1020800" y="43548"/>
                  </a:lnTo>
                  <a:lnTo>
                    <a:pt x="1013015" y="44259"/>
                  </a:lnTo>
                  <a:lnTo>
                    <a:pt x="1005814" y="46380"/>
                  </a:lnTo>
                  <a:lnTo>
                    <a:pt x="999324" y="49936"/>
                  </a:lnTo>
                  <a:lnTo>
                    <a:pt x="993711" y="54902"/>
                  </a:lnTo>
                  <a:lnTo>
                    <a:pt x="993711" y="45097"/>
                  </a:lnTo>
                  <a:lnTo>
                    <a:pt x="963422" y="45097"/>
                  </a:lnTo>
                  <a:lnTo>
                    <a:pt x="963422" y="138379"/>
                  </a:lnTo>
                  <a:lnTo>
                    <a:pt x="995210" y="138379"/>
                  </a:lnTo>
                  <a:lnTo>
                    <a:pt x="995210" y="92087"/>
                  </a:lnTo>
                  <a:lnTo>
                    <a:pt x="996403" y="82727"/>
                  </a:lnTo>
                  <a:lnTo>
                    <a:pt x="999731" y="76250"/>
                  </a:lnTo>
                  <a:lnTo>
                    <a:pt x="1004811" y="72478"/>
                  </a:lnTo>
                  <a:lnTo>
                    <a:pt x="1011262" y="71259"/>
                  </a:lnTo>
                  <a:lnTo>
                    <a:pt x="1019797" y="71259"/>
                  </a:lnTo>
                  <a:lnTo>
                    <a:pt x="1024978" y="76923"/>
                  </a:lnTo>
                  <a:lnTo>
                    <a:pt x="1024978" y="138379"/>
                  </a:lnTo>
                  <a:lnTo>
                    <a:pt x="1056754" y="138379"/>
                  </a:lnTo>
                  <a:lnTo>
                    <a:pt x="1056754" y="92087"/>
                  </a:lnTo>
                  <a:lnTo>
                    <a:pt x="1057948" y="82727"/>
                  </a:lnTo>
                  <a:lnTo>
                    <a:pt x="1061250" y="76250"/>
                  </a:lnTo>
                  <a:lnTo>
                    <a:pt x="1066292" y="72478"/>
                  </a:lnTo>
                  <a:lnTo>
                    <a:pt x="1072654" y="71259"/>
                  </a:lnTo>
                  <a:lnTo>
                    <a:pt x="1081011" y="71259"/>
                  </a:lnTo>
                  <a:lnTo>
                    <a:pt x="1086370" y="76923"/>
                  </a:lnTo>
                  <a:lnTo>
                    <a:pt x="1086370" y="138379"/>
                  </a:lnTo>
                  <a:lnTo>
                    <a:pt x="1118146" y="138379"/>
                  </a:lnTo>
                  <a:lnTo>
                    <a:pt x="1118146" y="85026"/>
                  </a:lnTo>
                  <a:close/>
                </a:path>
                <a:path w="1365250" h="173354">
                  <a:moveTo>
                    <a:pt x="1158024" y="120650"/>
                  </a:moveTo>
                  <a:lnTo>
                    <a:pt x="1153007" y="115824"/>
                  </a:lnTo>
                  <a:lnTo>
                    <a:pt x="1140790" y="115824"/>
                  </a:lnTo>
                  <a:lnTo>
                    <a:pt x="1135608" y="120650"/>
                  </a:lnTo>
                  <a:lnTo>
                    <a:pt x="1135608" y="127520"/>
                  </a:lnTo>
                  <a:lnTo>
                    <a:pt x="1135608" y="134416"/>
                  </a:lnTo>
                  <a:lnTo>
                    <a:pt x="1140790" y="139407"/>
                  </a:lnTo>
                  <a:lnTo>
                    <a:pt x="1153007" y="139407"/>
                  </a:lnTo>
                  <a:lnTo>
                    <a:pt x="1158024" y="134416"/>
                  </a:lnTo>
                  <a:lnTo>
                    <a:pt x="1158024" y="120650"/>
                  </a:lnTo>
                  <a:close/>
                </a:path>
                <a:path w="1365250" h="173354">
                  <a:moveTo>
                    <a:pt x="1259192" y="94653"/>
                  </a:moveTo>
                  <a:lnTo>
                    <a:pt x="1259103" y="92773"/>
                  </a:lnTo>
                  <a:lnTo>
                    <a:pt x="1258023" y="86398"/>
                  </a:lnTo>
                  <a:lnTo>
                    <a:pt x="1255941" y="74104"/>
                  </a:lnTo>
                  <a:lnTo>
                    <a:pt x="1247470" y="60236"/>
                  </a:lnTo>
                  <a:lnTo>
                    <a:pt x="1246886" y="59270"/>
                  </a:lnTo>
                  <a:lnTo>
                    <a:pt x="1243812" y="57150"/>
                  </a:lnTo>
                  <a:lnTo>
                    <a:pt x="1243812" y="86398"/>
                  </a:lnTo>
                  <a:lnTo>
                    <a:pt x="1186942" y="86398"/>
                  </a:lnTo>
                  <a:lnTo>
                    <a:pt x="1189926" y="75780"/>
                  </a:lnTo>
                  <a:lnTo>
                    <a:pt x="1196009" y="67513"/>
                  </a:lnTo>
                  <a:lnTo>
                    <a:pt x="1204671" y="62141"/>
                  </a:lnTo>
                  <a:lnTo>
                    <a:pt x="1215364" y="60236"/>
                  </a:lnTo>
                  <a:lnTo>
                    <a:pt x="1226134" y="62166"/>
                  </a:lnTo>
                  <a:lnTo>
                    <a:pt x="1234795" y="67576"/>
                  </a:lnTo>
                  <a:lnTo>
                    <a:pt x="1240853" y="75844"/>
                  </a:lnTo>
                  <a:lnTo>
                    <a:pt x="1243812" y="86398"/>
                  </a:lnTo>
                  <a:lnTo>
                    <a:pt x="1243812" y="57150"/>
                  </a:lnTo>
                  <a:lnTo>
                    <a:pt x="1233017" y="49695"/>
                  </a:lnTo>
                  <a:lnTo>
                    <a:pt x="1215364" y="46304"/>
                  </a:lnTo>
                  <a:lnTo>
                    <a:pt x="1197622" y="49771"/>
                  </a:lnTo>
                  <a:lnTo>
                    <a:pt x="1183525" y="59410"/>
                  </a:lnTo>
                  <a:lnTo>
                    <a:pt x="1174216" y="74117"/>
                  </a:lnTo>
                  <a:lnTo>
                    <a:pt x="1170863" y="92773"/>
                  </a:lnTo>
                  <a:lnTo>
                    <a:pt x="1174292" y="111531"/>
                  </a:lnTo>
                  <a:lnTo>
                    <a:pt x="1183982" y="126288"/>
                  </a:lnTo>
                  <a:lnTo>
                    <a:pt x="1199019" y="135940"/>
                  </a:lnTo>
                  <a:lnTo>
                    <a:pt x="1218539" y="139407"/>
                  </a:lnTo>
                  <a:lnTo>
                    <a:pt x="1229093" y="138455"/>
                  </a:lnTo>
                  <a:lnTo>
                    <a:pt x="1238542" y="135623"/>
                  </a:lnTo>
                  <a:lnTo>
                    <a:pt x="1246720" y="130975"/>
                  </a:lnTo>
                  <a:lnTo>
                    <a:pt x="1253121" y="124955"/>
                  </a:lnTo>
                  <a:lnTo>
                    <a:pt x="1253502" y="124599"/>
                  </a:lnTo>
                  <a:lnTo>
                    <a:pt x="1244638" y="113944"/>
                  </a:lnTo>
                  <a:lnTo>
                    <a:pt x="1239342" y="118783"/>
                  </a:lnTo>
                  <a:lnTo>
                    <a:pt x="1233284" y="122224"/>
                  </a:lnTo>
                  <a:lnTo>
                    <a:pt x="1226502" y="124269"/>
                  </a:lnTo>
                  <a:lnTo>
                    <a:pt x="1219047" y="124955"/>
                  </a:lnTo>
                  <a:lnTo>
                    <a:pt x="1206906" y="123037"/>
                  </a:lnTo>
                  <a:lnTo>
                    <a:pt x="1197165" y="117614"/>
                  </a:lnTo>
                  <a:lnTo>
                    <a:pt x="1190332" y="109194"/>
                  </a:lnTo>
                  <a:lnTo>
                    <a:pt x="1186942" y="98272"/>
                  </a:lnTo>
                  <a:lnTo>
                    <a:pt x="1258862" y="98272"/>
                  </a:lnTo>
                  <a:lnTo>
                    <a:pt x="1259039" y="96710"/>
                  </a:lnTo>
                  <a:lnTo>
                    <a:pt x="1259192" y="94653"/>
                  </a:lnTo>
                  <a:close/>
                </a:path>
                <a:path w="1365250" h="173354">
                  <a:moveTo>
                    <a:pt x="1365021" y="10668"/>
                  </a:moveTo>
                  <a:lnTo>
                    <a:pt x="1349133" y="10668"/>
                  </a:lnTo>
                  <a:lnTo>
                    <a:pt x="1349133" y="92773"/>
                  </a:lnTo>
                  <a:lnTo>
                    <a:pt x="1346847" y="106006"/>
                  </a:lnTo>
                  <a:lnTo>
                    <a:pt x="1340573" y="116154"/>
                  </a:lnTo>
                  <a:lnTo>
                    <a:pt x="1331137" y="122656"/>
                  </a:lnTo>
                  <a:lnTo>
                    <a:pt x="1319352" y="124955"/>
                  </a:lnTo>
                  <a:lnTo>
                    <a:pt x="1307477" y="122656"/>
                  </a:lnTo>
                  <a:lnTo>
                    <a:pt x="1297990" y="116154"/>
                  </a:lnTo>
                  <a:lnTo>
                    <a:pt x="1291704" y="106006"/>
                  </a:lnTo>
                  <a:lnTo>
                    <a:pt x="1289431" y="92773"/>
                  </a:lnTo>
                  <a:lnTo>
                    <a:pt x="1291704" y="79565"/>
                  </a:lnTo>
                  <a:lnTo>
                    <a:pt x="1297990" y="69469"/>
                  </a:lnTo>
                  <a:lnTo>
                    <a:pt x="1307477" y="63030"/>
                  </a:lnTo>
                  <a:lnTo>
                    <a:pt x="1319352" y="60756"/>
                  </a:lnTo>
                  <a:lnTo>
                    <a:pt x="1331137" y="63030"/>
                  </a:lnTo>
                  <a:lnTo>
                    <a:pt x="1340573" y="69469"/>
                  </a:lnTo>
                  <a:lnTo>
                    <a:pt x="1346847" y="79565"/>
                  </a:lnTo>
                  <a:lnTo>
                    <a:pt x="1349133" y="92773"/>
                  </a:lnTo>
                  <a:lnTo>
                    <a:pt x="1349133" y="10668"/>
                  </a:lnTo>
                  <a:lnTo>
                    <a:pt x="1348968" y="10668"/>
                  </a:lnTo>
                  <a:lnTo>
                    <a:pt x="1348968" y="60934"/>
                  </a:lnTo>
                  <a:lnTo>
                    <a:pt x="1348790" y="60756"/>
                  </a:lnTo>
                  <a:lnTo>
                    <a:pt x="1342796" y="54508"/>
                  </a:lnTo>
                  <a:lnTo>
                    <a:pt x="1335443" y="49936"/>
                  </a:lnTo>
                  <a:lnTo>
                    <a:pt x="1327111" y="47205"/>
                  </a:lnTo>
                  <a:lnTo>
                    <a:pt x="1318031" y="46304"/>
                  </a:lnTo>
                  <a:lnTo>
                    <a:pt x="1300086" y="49644"/>
                  </a:lnTo>
                  <a:lnTo>
                    <a:pt x="1285887" y="59080"/>
                  </a:lnTo>
                  <a:lnTo>
                    <a:pt x="1276553" y="73748"/>
                  </a:lnTo>
                  <a:lnTo>
                    <a:pt x="1273200" y="92773"/>
                  </a:lnTo>
                  <a:lnTo>
                    <a:pt x="1276553" y="111823"/>
                  </a:lnTo>
                  <a:lnTo>
                    <a:pt x="1285887" y="126542"/>
                  </a:lnTo>
                  <a:lnTo>
                    <a:pt x="1300086" y="136042"/>
                  </a:lnTo>
                  <a:lnTo>
                    <a:pt x="1318031" y="139407"/>
                  </a:lnTo>
                  <a:lnTo>
                    <a:pt x="1327454" y="138442"/>
                  </a:lnTo>
                  <a:lnTo>
                    <a:pt x="1336027" y="135534"/>
                  </a:lnTo>
                  <a:lnTo>
                    <a:pt x="1343494" y="130695"/>
                  </a:lnTo>
                  <a:lnTo>
                    <a:pt x="1348676" y="124955"/>
                  </a:lnTo>
                  <a:lnTo>
                    <a:pt x="1349629" y="123913"/>
                  </a:lnTo>
                  <a:lnTo>
                    <a:pt x="1349629" y="138379"/>
                  </a:lnTo>
                  <a:lnTo>
                    <a:pt x="1365021" y="138379"/>
                  </a:lnTo>
                  <a:lnTo>
                    <a:pt x="1365021" y="123913"/>
                  </a:lnTo>
                  <a:lnTo>
                    <a:pt x="1365021" y="60934"/>
                  </a:lnTo>
                  <a:lnTo>
                    <a:pt x="1365021" y="10668"/>
                  </a:lnTo>
                  <a:close/>
                </a:path>
              </a:pathLst>
            </a:custGeom>
            <a:solidFill>
              <a:srgbClr val="FFFFFF"/>
            </a:solidFill>
          </p:spPr>
          <p:txBody>
            <a:bodyPr wrap="square" lIns="0" tIns="0" rIns="0" bIns="0" rtlCol="0"/>
            <a:lstStyle/>
            <a:p>
              <a:endParaRPr/>
            </a:p>
          </p:txBody>
        </p:sp>
        <p:sp>
          <p:nvSpPr>
            <p:cNvPr id="32" name="object 32"/>
            <p:cNvSpPr/>
            <p:nvPr/>
          </p:nvSpPr>
          <p:spPr>
            <a:xfrm>
              <a:off x="9260808" y="6564640"/>
              <a:ext cx="83464" cy="92252"/>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9367280" y="6544684"/>
              <a:ext cx="94157" cy="112209"/>
            </a:xfrm>
            <a:prstGeom prst="rect">
              <a:avLst/>
            </a:prstGeom>
            <a:blipFill>
              <a:blip r:embed="rId19" cstate="print"/>
              <a:stretch>
                <a:fillRect/>
              </a:stretch>
            </a:blipFill>
          </p:spPr>
          <p:txBody>
            <a:bodyPr wrap="square" lIns="0" tIns="0" rIns="0" bIns="0" rtlCol="0"/>
            <a:lstStyle/>
            <a:p>
              <a:endParaRPr/>
            </a:p>
          </p:txBody>
        </p:sp>
        <p:sp>
          <p:nvSpPr>
            <p:cNvPr id="34" name="object 34"/>
            <p:cNvSpPr/>
            <p:nvPr/>
          </p:nvSpPr>
          <p:spPr>
            <a:xfrm>
              <a:off x="9480809" y="6563784"/>
              <a:ext cx="48260" cy="92075"/>
            </a:xfrm>
            <a:custGeom>
              <a:avLst/>
              <a:gdLst/>
              <a:ahLst/>
              <a:cxnLst/>
              <a:rect l="l" t="t" r="r" b="b"/>
              <a:pathLst>
                <a:path w="48259" h="92075">
                  <a:moveTo>
                    <a:pt x="47663" y="0"/>
                  </a:moveTo>
                  <a:lnTo>
                    <a:pt x="36855" y="1027"/>
                  </a:lnTo>
                  <a:lnTo>
                    <a:pt x="27820" y="4087"/>
                  </a:lnTo>
                  <a:lnTo>
                    <a:pt x="20636" y="9145"/>
                  </a:lnTo>
                  <a:lnTo>
                    <a:pt x="15379" y="16167"/>
                  </a:lnTo>
                  <a:lnTo>
                    <a:pt x="15379" y="850"/>
                  </a:lnTo>
                  <a:lnTo>
                    <a:pt x="0" y="850"/>
                  </a:lnTo>
                  <a:lnTo>
                    <a:pt x="0" y="92075"/>
                  </a:lnTo>
                  <a:lnTo>
                    <a:pt x="16065" y="92075"/>
                  </a:lnTo>
                  <a:lnTo>
                    <a:pt x="16065" y="46634"/>
                  </a:lnTo>
                  <a:lnTo>
                    <a:pt x="18005" y="33403"/>
                  </a:lnTo>
                  <a:lnTo>
                    <a:pt x="23564" y="23747"/>
                  </a:lnTo>
                  <a:lnTo>
                    <a:pt x="32353" y="17832"/>
                  </a:lnTo>
                  <a:lnTo>
                    <a:pt x="43980" y="15824"/>
                  </a:lnTo>
                  <a:lnTo>
                    <a:pt x="47663" y="16002"/>
                  </a:lnTo>
                  <a:lnTo>
                    <a:pt x="47663" y="0"/>
                  </a:lnTo>
                  <a:close/>
                </a:path>
              </a:pathLst>
            </a:custGeom>
            <a:solidFill>
              <a:srgbClr val="FFFFFF"/>
            </a:solidFill>
          </p:spPr>
          <p:txBody>
            <a:bodyPr wrap="square" lIns="0" tIns="0" rIns="0" bIns="0" rtlCol="0"/>
            <a:lstStyle/>
            <a:p>
              <a:endParaRPr/>
            </a:p>
          </p:txBody>
        </p:sp>
        <p:sp>
          <p:nvSpPr>
            <p:cNvPr id="35" name="object 35"/>
            <p:cNvSpPr/>
            <p:nvPr/>
          </p:nvSpPr>
          <p:spPr>
            <a:xfrm>
              <a:off x="10941439" y="6527536"/>
              <a:ext cx="140220" cy="144297"/>
            </a:xfrm>
            <a:prstGeom prst="rect">
              <a:avLst/>
            </a:prstGeom>
            <a:blipFill>
              <a:blip r:embed="rId20" cstate="print"/>
              <a:stretch>
                <a:fillRect/>
              </a:stretch>
            </a:blipFill>
          </p:spPr>
          <p:txBody>
            <a:bodyPr wrap="square" lIns="0" tIns="0" rIns="0" bIns="0" rtlCol="0"/>
            <a:lstStyle/>
            <a:p>
              <a:endParaRPr/>
            </a:p>
          </p:txBody>
        </p:sp>
      </p:grpSp>
      <p:sp>
        <p:nvSpPr>
          <p:cNvPr id="36" name="object 36"/>
          <p:cNvSpPr txBox="1"/>
          <p:nvPr/>
        </p:nvSpPr>
        <p:spPr>
          <a:xfrm>
            <a:off x="11125993" y="6473860"/>
            <a:ext cx="921385" cy="233045"/>
          </a:xfrm>
          <a:prstGeom prst="rect">
            <a:avLst/>
          </a:prstGeom>
        </p:spPr>
        <p:txBody>
          <a:bodyPr vert="horz" wrap="square" lIns="0" tIns="13335" rIns="0" bIns="0" rtlCol="0">
            <a:spAutoFit/>
          </a:bodyPr>
          <a:lstStyle/>
          <a:p>
            <a:pPr marL="12700">
              <a:lnSpc>
                <a:spcPct val="100000"/>
              </a:lnSpc>
              <a:spcBef>
                <a:spcPts val="105"/>
              </a:spcBef>
            </a:pPr>
            <a:r>
              <a:rPr sz="1350" spc="-20" dirty="0">
                <a:solidFill>
                  <a:srgbClr val="FFFFFF"/>
                </a:solidFill>
                <a:latin typeface="Montserrat-Medium"/>
                <a:cs typeface="Montserrat-Medium"/>
              </a:rPr>
              <a:t>igugelisim</a:t>
            </a:r>
            <a:endParaRPr sz="1350">
              <a:latin typeface="Montserrat-Medium"/>
              <a:cs typeface="Montserrat-Medium"/>
            </a:endParaRPr>
          </a:p>
        </p:txBody>
      </p:sp>
      <p:sp>
        <p:nvSpPr>
          <p:cNvPr id="37" name="Slayt Numarası Yer Tutucusu 36"/>
          <p:cNvSpPr>
            <a:spLocks noGrp="1"/>
          </p:cNvSpPr>
          <p:nvPr>
            <p:ph type="sldNum" sz="quarter" idx="7"/>
          </p:nvPr>
        </p:nvSpPr>
        <p:spPr/>
        <p:txBody>
          <a:bodyPr/>
          <a:lstStyle/>
          <a:p>
            <a:fld id="{B6F15528-21DE-4FAA-801E-634DDDAF4B2B}" type="slidenum">
              <a:rPr lang="tr-TR" smtClean="0"/>
              <a:t>101</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3970318"/>
          </a:xfrm>
          <a:prstGeom prst="rect">
            <a:avLst/>
          </a:prstGeom>
          <a:noFill/>
        </p:spPr>
        <p:txBody>
          <a:bodyPr wrap="square" rtlCol="0">
            <a:spAutoFit/>
          </a:bodyPr>
          <a:lstStyle/>
          <a:p>
            <a:r>
              <a:rPr lang="tr-TR" sz="3200" b="1" dirty="0">
                <a:solidFill>
                  <a:srgbClr val="C00000"/>
                </a:solidFill>
                <a:cs typeface="Times New Roman" panose="02020603050405020304" pitchFamily="18" charset="0"/>
              </a:rPr>
              <a:t> </a:t>
            </a:r>
            <a:r>
              <a:rPr lang="tr-TR" sz="3200" b="1" spc="-10" dirty="0">
                <a:solidFill>
                  <a:srgbClr val="FFFFFF"/>
                </a:solidFill>
                <a:latin typeface="Montserrat-SemiBold"/>
                <a:cs typeface="Montserrat-SemiBold"/>
              </a:rPr>
              <a:t>Geçen Ders Hakkında</a:t>
            </a:r>
          </a:p>
          <a:p>
            <a:endParaRPr lang="tr-TR" sz="3200" b="1" dirty="0">
              <a:solidFill>
                <a:schemeClr val="bg1"/>
              </a:solidFill>
              <a:cs typeface="Times New Roman" panose="02020603050405020304" pitchFamily="18" charset="0"/>
            </a:endParaRPr>
          </a:p>
          <a:p>
            <a:r>
              <a:rPr lang="tr-TR" sz="2400" b="1" dirty="0" smtClean="0">
                <a:solidFill>
                  <a:srgbClr val="C00000"/>
                </a:solidFill>
                <a:cs typeface="Times New Roman" pitchFamily="18" charset="0"/>
              </a:rPr>
              <a:t>Aile </a:t>
            </a:r>
            <a:r>
              <a:rPr lang="tr-TR" sz="2400" b="1" dirty="0">
                <a:solidFill>
                  <a:srgbClr val="C00000"/>
                </a:solidFill>
                <a:cs typeface="Times New Roman" pitchFamily="18" charset="0"/>
              </a:rPr>
              <a:t>Merkezli Bakımın Anahtar </a:t>
            </a:r>
            <a:r>
              <a:rPr lang="tr-TR" sz="2400" b="1" dirty="0" smtClean="0">
                <a:solidFill>
                  <a:srgbClr val="C00000"/>
                </a:solidFill>
                <a:cs typeface="Times New Roman" pitchFamily="18" charset="0"/>
              </a:rPr>
              <a:t>İlkeleri</a:t>
            </a:r>
          </a:p>
          <a:p>
            <a:endParaRPr lang="tr-TR" sz="2000" b="1" dirty="0" smtClean="0">
              <a:solidFill>
                <a:srgbClr val="C00000"/>
              </a:solidFill>
              <a:cs typeface="Times New Roman" pitchFamily="18" charset="0"/>
            </a:endParaRPr>
          </a:p>
          <a:p>
            <a:pPr marL="514350" indent="-514350">
              <a:buAutoNum type="arabicPeriod"/>
            </a:pPr>
            <a:r>
              <a:rPr lang="tr-TR" sz="2400" b="1" dirty="0">
                <a:solidFill>
                  <a:srgbClr val="002060"/>
                </a:solidFill>
                <a:cs typeface="Times New Roman" pitchFamily="18" charset="0"/>
              </a:rPr>
              <a:t>Sağlıklı ve hasta aile üyelerine yöneliktir.</a:t>
            </a:r>
          </a:p>
          <a:p>
            <a:pPr marL="514350" indent="-514350">
              <a:buAutoNum type="arabicPeriod"/>
            </a:pPr>
            <a:r>
              <a:rPr lang="tr-TR" sz="2400" dirty="0">
                <a:solidFill>
                  <a:srgbClr val="002060"/>
                </a:solidFill>
                <a:cs typeface="Times New Roman" pitchFamily="18" charset="0"/>
              </a:rPr>
              <a:t>Hemşire </a:t>
            </a:r>
            <a:r>
              <a:rPr lang="tr-TR" sz="2400" b="1" dirty="0">
                <a:solidFill>
                  <a:srgbClr val="002060"/>
                </a:solidFill>
                <a:cs typeface="Times New Roman" pitchFamily="18" charset="0"/>
              </a:rPr>
              <a:t>birey ve aile sağlığı arasındaki ilişki</a:t>
            </a:r>
            <a:r>
              <a:rPr lang="tr-TR" sz="2400" dirty="0">
                <a:solidFill>
                  <a:srgbClr val="002060"/>
                </a:solidFill>
                <a:cs typeface="Times New Roman" pitchFamily="18" charset="0"/>
              </a:rPr>
              <a:t>yi görür. Sağlıkta ve hastalıkta </a:t>
            </a:r>
            <a:r>
              <a:rPr lang="tr-TR" sz="2400" b="1" dirty="0">
                <a:solidFill>
                  <a:srgbClr val="002060"/>
                </a:solidFill>
                <a:cs typeface="Times New Roman" pitchFamily="18" charset="0"/>
              </a:rPr>
              <a:t>tek tek her birine bakım </a:t>
            </a:r>
            <a:r>
              <a:rPr lang="tr-TR" sz="2400" dirty="0">
                <a:solidFill>
                  <a:srgbClr val="002060"/>
                </a:solidFill>
                <a:cs typeface="Times New Roman" pitchFamily="18" charset="0"/>
              </a:rPr>
              <a:t>verir.</a:t>
            </a:r>
          </a:p>
          <a:p>
            <a:pPr marL="514350" indent="-514350">
              <a:buAutoNum type="arabicPeriod"/>
            </a:pPr>
            <a:r>
              <a:rPr lang="tr-TR" sz="2400" dirty="0">
                <a:solidFill>
                  <a:srgbClr val="002060"/>
                </a:solidFill>
                <a:cs typeface="Times New Roman" pitchFamily="18" charset="0"/>
              </a:rPr>
              <a:t>Aile </a:t>
            </a:r>
            <a:r>
              <a:rPr lang="tr-TR" sz="2400" b="1" dirty="0">
                <a:solidFill>
                  <a:srgbClr val="002060"/>
                </a:solidFill>
                <a:cs typeface="Times New Roman" pitchFamily="18" charset="0"/>
              </a:rPr>
              <a:t>bakımı </a:t>
            </a:r>
            <a:r>
              <a:rPr lang="tr-TR" sz="2400" dirty="0">
                <a:solidFill>
                  <a:srgbClr val="002060"/>
                </a:solidFill>
                <a:cs typeface="Times New Roman" pitchFamily="18" charset="0"/>
              </a:rPr>
              <a:t>geçmişi, bugünü ve geleceği ile ailenin </a:t>
            </a:r>
            <a:r>
              <a:rPr lang="tr-TR" sz="2400" b="1" dirty="0">
                <a:solidFill>
                  <a:srgbClr val="002060"/>
                </a:solidFill>
                <a:cs typeface="Times New Roman" pitchFamily="18" charset="0"/>
              </a:rPr>
              <a:t>bütün yaşantısını kapsar.</a:t>
            </a:r>
          </a:p>
          <a:p>
            <a:pPr marL="514350" indent="-514350">
              <a:buAutoNum type="arabicPeriod"/>
            </a:pPr>
            <a:r>
              <a:rPr lang="tr-TR" sz="2400" dirty="0">
                <a:solidFill>
                  <a:srgbClr val="002060"/>
                </a:solidFill>
                <a:cs typeface="Times New Roman" pitchFamily="18" charset="0"/>
              </a:rPr>
              <a:t>Ailenin içinde bulunduğu </a:t>
            </a:r>
            <a:r>
              <a:rPr lang="tr-TR" sz="2400" b="1" dirty="0">
                <a:solidFill>
                  <a:srgbClr val="002060"/>
                </a:solidFill>
                <a:cs typeface="Times New Roman" pitchFamily="18" charset="0"/>
              </a:rPr>
              <a:t>toplumun ırk, etnik, </a:t>
            </a:r>
            <a:r>
              <a:rPr lang="tr-TR" sz="2400" b="1" dirty="0" err="1">
                <a:solidFill>
                  <a:srgbClr val="002060"/>
                </a:solidFill>
                <a:cs typeface="Times New Roman" pitchFamily="18" charset="0"/>
              </a:rPr>
              <a:t>sosyo</a:t>
            </a:r>
            <a:r>
              <a:rPr lang="tr-TR" sz="2400" b="1" dirty="0">
                <a:solidFill>
                  <a:srgbClr val="002060"/>
                </a:solidFill>
                <a:cs typeface="Times New Roman" pitchFamily="18" charset="0"/>
              </a:rPr>
              <a:t>-ekonomik ve kültürel bağlantılarının oluşturduğu</a:t>
            </a:r>
            <a:r>
              <a:rPr lang="tr-TR" sz="2400" dirty="0">
                <a:solidFill>
                  <a:srgbClr val="002060"/>
                </a:solidFill>
                <a:cs typeface="Times New Roman" pitchFamily="18" charset="0"/>
              </a:rPr>
              <a:t> </a:t>
            </a:r>
            <a:r>
              <a:rPr lang="tr-TR" sz="2400" b="1" dirty="0">
                <a:solidFill>
                  <a:srgbClr val="002060"/>
                </a:solidFill>
                <a:cs typeface="Times New Roman" pitchFamily="18" charset="0"/>
              </a:rPr>
              <a:t>çevre</a:t>
            </a:r>
            <a:r>
              <a:rPr lang="tr-TR" sz="2400" dirty="0">
                <a:solidFill>
                  <a:srgbClr val="002060"/>
                </a:solidFill>
                <a:cs typeface="Times New Roman" pitchFamily="18" charset="0"/>
              </a:rPr>
              <a:t>yi hesaba katar</a:t>
            </a:r>
            <a:r>
              <a:rPr lang="tr-TR" sz="2400" dirty="0" smtClean="0">
                <a:solidFill>
                  <a:srgbClr val="002060"/>
                </a:solidFill>
                <a:cs typeface="Times New Roman" pitchFamily="18" charset="0"/>
              </a:rPr>
              <a:t>.</a:t>
            </a:r>
          </a:p>
        </p:txBody>
      </p:sp>
      <p:sp>
        <p:nvSpPr>
          <p:cNvPr id="2" name="Slayt Numarası Yer Tutucusu 1"/>
          <p:cNvSpPr>
            <a:spLocks noGrp="1"/>
          </p:cNvSpPr>
          <p:nvPr>
            <p:ph type="sldNum" sz="quarter" idx="7"/>
          </p:nvPr>
        </p:nvSpPr>
        <p:spPr>
          <a:xfrm>
            <a:off x="8782812" y="6377940"/>
            <a:ext cx="2805620" cy="276999"/>
          </a:xfrm>
        </p:spPr>
        <p:txBody>
          <a:bodyPr/>
          <a:lstStyle/>
          <a:p>
            <a:fld id="{B6F15528-21DE-4FAA-801E-634DDDAF4B2B}" type="slidenum">
              <a:rPr lang="tr-TR" smtClean="0"/>
              <a:t>11</a:t>
            </a:fld>
            <a:r>
              <a:rPr lang="tr-TR" dirty="0" smtClean="0"/>
              <a:t>- </a:t>
            </a:r>
            <a:endParaRPr lang="tr-TR" dirty="0"/>
          </a:p>
        </p:txBody>
      </p:sp>
      <p:sp>
        <p:nvSpPr>
          <p:cNvPr id="16" name="Sağ Ok 15"/>
          <p:cNvSpPr/>
          <p:nvPr/>
        </p:nvSpPr>
        <p:spPr>
          <a:xfrm>
            <a:off x="10021030" y="5956504"/>
            <a:ext cx="875570" cy="218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770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3970318"/>
          </a:xfrm>
          <a:prstGeom prst="rect">
            <a:avLst/>
          </a:prstGeom>
          <a:noFill/>
        </p:spPr>
        <p:txBody>
          <a:bodyPr wrap="square" rtlCol="0">
            <a:spAutoFit/>
          </a:bodyPr>
          <a:lstStyle/>
          <a:p>
            <a:r>
              <a:rPr lang="tr-TR" sz="3200" b="1" dirty="0">
                <a:solidFill>
                  <a:srgbClr val="C00000"/>
                </a:solidFill>
                <a:cs typeface="Times New Roman" panose="02020603050405020304" pitchFamily="18" charset="0"/>
              </a:rPr>
              <a:t> </a:t>
            </a:r>
            <a:r>
              <a:rPr lang="tr-TR" sz="3200" b="1" spc="-10" dirty="0">
                <a:solidFill>
                  <a:srgbClr val="FFFFFF"/>
                </a:solidFill>
                <a:latin typeface="Montserrat-SemiBold"/>
                <a:cs typeface="Montserrat-SemiBold"/>
              </a:rPr>
              <a:t>Geçen Ders Hakkında</a:t>
            </a:r>
          </a:p>
          <a:p>
            <a:endParaRPr lang="tr-TR" sz="3200" b="1" dirty="0">
              <a:solidFill>
                <a:schemeClr val="bg1"/>
              </a:solidFill>
              <a:cs typeface="Times New Roman" panose="02020603050405020304" pitchFamily="18" charset="0"/>
            </a:endParaRPr>
          </a:p>
          <a:p>
            <a:r>
              <a:rPr lang="tr-TR" sz="2400" b="1" dirty="0" smtClean="0">
                <a:solidFill>
                  <a:srgbClr val="C00000"/>
                </a:solidFill>
                <a:cs typeface="Times New Roman" pitchFamily="18" charset="0"/>
              </a:rPr>
              <a:t>Aile </a:t>
            </a:r>
            <a:r>
              <a:rPr lang="tr-TR" sz="2400" b="1" dirty="0">
                <a:solidFill>
                  <a:srgbClr val="C00000"/>
                </a:solidFill>
                <a:cs typeface="Times New Roman" pitchFamily="18" charset="0"/>
              </a:rPr>
              <a:t>Merkezli Bakımın Anahtar </a:t>
            </a:r>
            <a:r>
              <a:rPr lang="tr-TR" sz="2400" b="1" dirty="0" smtClean="0">
                <a:solidFill>
                  <a:srgbClr val="C00000"/>
                </a:solidFill>
                <a:cs typeface="Times New Roman" pitchFamily="18" charset="0"/>
              </a:rPr>
              <a:t>İlkeleri</a:t>
            </a:r>
          </a:p>
          <a:p>
            <a:endParaRPr lang="tr-TR" sz="2000" b="1" dirty="0" smtClean="0">
              <a:solidFill>
                <a:srgbClr val="C00000"/>
              </a:solidFill>
              <a:cs typeface="Times New Roman" pitchFamily="18" charset="0"/>
            </a:endParaRPr>
          </a:p>
          <a:p>
            <a:r>
              <a:rPr lang="tr-TR" sz="2400" dirty="0" smtClean="0">
                <a:solidFill>
                  <a:srgbClr val="002060"/>
                </a:solidFill>
                <a:cs typeface="Times New Roman" pitchFamily="18" charset="0"/>
              </a:rPr>
              <a:t>5</a:t>
            </a:r>
            <a:r>
              <a:rPr lang="tr-TR" sz="2400" dirty="0">
                <a:solidFill>
                  <a:srgbClr val="002060"/>
                </a:solidFill>
                <a:cs typeface="Times New Roman" pitchFamily="18" charset="0"/>
              </a:rPr>
              <a:t>. Aile üyeleri arasındaki ilişkileri dikkate alır ve </a:t>
            </a:r>
            <a:r>
              <a:rPr lang="tr-TR" sz="2400" b="1" dirty="0">
                <a:solidFill>
                  <a:srgbClr val="002060"/>
                </a:solidFill>
                <a:cs typeface="Times New Roman" pitchFamily="18" charset="0"/>
              </a:rPr>
              <a:t>tek tek </a:t>
            </a:r>
            <a:r>
              <a:rPr lang="tr-TR" sz="2400" dirty="0">
                <a:solidFill>
                  <a:srgbClr val="002060"/>
                </a:solidFill>
                <a:cs typeface="Times New Roman" pitchFamily="18" charset="0"/>
              </a:rPr>
              <a:t>bireylerin </a:t>
            </a:r>
            <a:r>
              <a:rPr lang="tr-TR" sz="2400" b="1" dirty="0">
                <a:solidFill>
                  <a:srgbClr val="002060"/>
                </a:solidFill>
                <a:cs typeface="Times New Roman" pitchFamily="18" charset="0"/>
              </a:rPr>
              <a:t>maksimum sağlık düzeylerinin farklı olduğunun bilincindedir.</a:t>
            </a:r>
            <a:br>
              <a:rPr lang="tr-TR" sz="2400" b="1" dirty="0">
                <a:solidFill>
                  <a:srgbClr val="002060"/>
                </a:solidFill>
                <a:cs typeface="Times New Roman" pitchFamily="18" charset="0"/>
              </a:rPr>
            </a:br>
            <a:r>
              <a:rPr lang="tr-TR" sz="2400" dirty="0">
                <a:solidFill>
                  <a:srgbClr val="002060"/>
                </a:solidFill>
                <a:cs typeface="Times New Roman" pitchFamily="18" charset="0"/>
              </a:rPr>
              <a:t>6. Aile üyeleri ve hemşire ile aile arasındaki </a:t>
            </a:r>
            <a:r>
              <a:rPr lang="tr-TR" sz="2400" b="1" dirty="0">
                <a:solidFill>
                  <a:srgbClr val="002060"/>
                </a:solidFill>
                <a:cs typeface="Times New Roman" pitchFamily="18" charset="0"/>
              </a:rPr>
              <a:t>etkileşimi artırma</a:t>
            </a:r>
            <a:r>
              <a:rPr lang="tr-TR" sz="2400" dirty="0">
                <a:solidFill>
                  <a:srgbClr val="002060"/>
                </a:solidFill>
                <a:cs typeface="Times New Roman" pitchFamily="18" charset="0"/>
              </a:rPr>
              <a:t>ya çalışır.</a:t>
            </a:r>
            <a:br>
              <a:rPr lang="tr-TR" sz="2400" dirty="0">
                <a:solidFill>
                  <a:srgbClr val="002060"/>
                </a:solidFill>
                <a:cs typeface="Times New Roman" pitchFamily="18" charset="0"/>
              </a:rPr>
            </a:br>
            <a:r>
              <a:rPr lang="tr-TR" sz="2400" dirty="0">
                <a:solidFill>
                  <a:srgbClr val="002060"/>
                </a:solidFill>
                <a:cs typeface="Times New Roman" pitchFamily="18" charset="0"/>
              </a:rPr>
              <a:t>7. Hemşire bir çok bulguya sahip bir ailedeki </a:t>
            </a:r>
            <a:r>
              <a:rPr lang="tr-TR" sz="2400" b="1" dirty="0">
                <a:solidFill>
                  <a:srgbClr val="002060"/>
                </a:solidFill>
                <a:cs typeface="Times New Roman" pitchFamily="18" charset="0"/>
              </a:rPr>
              <a:t>kişinin zamanla değişebileceğini</a:t>
            </a:r>
            <a:r>
              <a:rPr lang="tr-TR" sz="2400" dirty="0">
                <a:solidFill>
                  <a:srgbClr val="002060"/>
                </a:solidFill>
                <a:cs typeface="Times New Roman" pitchFamily="18" charset="0"/>
              </a:rPr>
              <a:t> ve hemşirelik çalışmalarının </a:t>
            </a:r>
            <a:r>
              <a:rPr lang="tr-TR" sz="2400" b="1" dirty="0">
                <a:solidFill>
                  <a:srgbClr val="002060"/>
                </a:solidFill>
                <a:cs typeface="Times New Roman" pitchFamily="18" charset="0"/>
              </a:rPr>
              <a:t>odağının değişmesi gerektiğini </a:t>
            </a:r>
            <a:r>
              <a:rPr lang="tr-TR" sz="2400" dirty="0">
                <a:solidFill>
                  <a:srgbClr val="002060"/>
                </a:solidFill>
                <a:cs typeface="Times New Roman" pitchFamily="18" charset="0"/>
              </a:rPr>
              <a:t>bilir.</a:t>
            </a:r>
            <a:br>
              <a:rPr lang="tr-TR" sz="2400" dirty="0">
                <a:solidFill>
                  <a:srgbClr val="002060"/>
                </a:solidFill>
                <a:cs typeface="Times New Roman" pitchFamily="18" charset="0"/>
              </a:rPr>
            </a:br>
            <a:r>
              <a:rPr lang="tr-TR" sz="2400" dirty="0">
                <a:solidFill>
                  <a:srgbClr val="002060"/>
                </a:solidFill>
                <a:cs typeface="Times New Roman" pitchFamily="18" charset="0"/>
              </a:rPr>
              <a:t>8. Aile ile </a:t>
            </a:r>
            <a:r>
              <a:rPr lang="tr-TR" sz="2400" b="1" dirty="0">
                <a:solidFill>
                  <a:srgbClr val="002060"/>
                </a:solidFill>
                <a:cs typeface="Times New Roman" pitchFamily="18" charset="0"/>
              </a:rPr>
              <a:t>öncelikli sağlık konularını</a:t>
            </a:r>
            <a:r>
              <a:rPr lang="tr-TR" sz="2400" dirty="0">
                <a:solidFill>
                  <a:srgbClr val="002060"/>
                </a:solidFill>
                <a:cs typeface="Times New Roman" pitchFamily="18" charset="0"/>
              </a:rPr>
              <a:t> bulmaya çalışır</a:t>
            </a:r>
            <a:r>
              <a:rPr lang="tr-TR" sz="2400" dirty="0" smtClean="0">
                <a:solidFill>
                  <a:srgbClr val="002060"/>
                </a:solidFill>
                <a:cs typeface="Times New Roman" pitchFamily="18" charset="0"/>
              </a:rPr>
              <a:t>.</a:t>
            </a:r>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a:xfrm>
            <a:off x="8782812" y="6377940"/>
            <a:ext cx="2805620" cy="276999"/>
          </a:xfrm>
        </p:spPr>
        <p:txBody>
          <a:bodyPr/>
          <a:lstStyle/>
          <a:p>
            <a:fld id="{B6F15528-21DE-4FAA-801E-634DDDAF4B2B}" type="slidenum">
              <a:rPr lang="tr-TR" smtClean="0"/>
              <a:t>12</a:t>
            </a:fld>
            <a:r>
              <a:rPr lang="tr-TR" dirty="0" smtClean="0"/>
              <a:t>- </a:t>
            </a:r>
            <a:endParaRPr lang="tr-TR" dirty="0"/>
          </a:p>
        </p:txBody>
      </p:sp>
    </p:spTree>
    <p:extLst>
      <p:ext uri="{BB962C8B-B14F-4D97-AF65-F5344CB8AC3E}">
        <p14:creationId xmlns:p14="http://schemas.microsoft.com/office/powerpoint/2010/main" val="225004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139869"/>
          </a:xfrm>
          <a:prstGeom prst="rect">
            <a:avLst/>
          </a:prstGeom>
          <a:noFill/>
        </p:spPr>
        <p:txBody>
          <a:bodyPr wrap="square" rtlCol="0">
            <a:spAutoFit/>
          </a:bodyPr>
          <a:lstStyle/>
          <a:p>
            <a:r>
              <a:rPr lang="tr-TR" sz="3200" b="1" spc="-10" dirty="0">
                <a:solidFill>
                  <a:srgbClr val="FFFFFF"/>
                </a:solidFill>
                <a:latin typeface="Montserrat-SemiBold"/>
                <a:cs typeface="Montserrat-SemiBold"/>
              </a:rPr>
              <a:t>Geçen Ders Hakkında</a:t>
            </a:r>
          </a:p>
          <a:p>
            <a:r>
              <a:rPr lang="tr-TR" sz="3200" b="1" dirty="0" smtClean="0">
                <a:solidFill>
                  <a:schemeClr val="bg1"/>
                </a:solidFill>
                <a:cs typeface="Times New Roman" panose="02020603050405020304" pitchFamily="18" charset="0"/>
              </a:rPr>
              <a:t>i</a:t>
            </a:r>
            <a:endParaRPr lang="tr-TR" sz="3200" b="1" dirty="0">
              <a:solidFill>
                <a:schemeClr val="bg1"/>
              </a:solidFill>
              <a:cs typeface="Times New Roman" panose="02020603050405020304" pitchFamily="18" charset="0"/>
            </a:endParaRPr>
          </a:p>
          <a:p>
            <a:r>
              <a:rPr lang="tr-TR" sz="2400" b="1" u="sng" dirty="0" smtClean="0">
                <a:solidFill>
                  <a:srgbClr val="C00000"/>
                </a:solidFill>
                <a:cs typeface="Times New Roman" pitchFamily="18" charset="0"/>
              </a:rPr>
              <a:t>Ülkemizde </a:t>
            </a:r>
            <a:r>
              <a:rPr lang="tr-TR" sz="2400" b="1" u="sng" dirty="0">
                <a:solidFill>
                  <a:srgbClr val="C00000"/>
                </a:solidFill>
                <a:cs typeface="Times New Roman" pitchFamily="18" charset="0"/>
              </a:rPr>
              <a:t>Kadının Sağlık Düzeyinin Yükselmesi İçin:</a:t>
            </a:r>
            <a:r>
              <a:rPr lang="tr-TR" sz="2400" dirty="0">
                <a:solidFill>
                  <a:srgbClr val="002060"/>
                </a:solidFill>
                <a:cs typeface="Times New Roman" pitchFamily="18" charset="0"/>
              </a:rPr>
              <a:t/>
            </a:r>
            <a:br>
              <a:rPr lang="tr-TR" sz="2400" dirty="0">
                <a:solidFill>
                  <a:srgbClr val="002060"/>
                </a:solidFill>
                <a:cs typeface="Times New Roman" pitchFamily="18" charset="0"/>
              </a:rPr>
            </a:br>
            <a:r>
              <a:rPr lang="tr-TR" sz="2400" dirty="0">
                <a:solidFill>
                  <a:srgbClr val="002060"/>
                </a:solidFill>
                <a:cs typeface="Times New Roman" pitchFamily="18" charset="0"/>
              </a:rPr>
              <a:t/>
            </a:r>
            <a:br>
              <a:rPr lang="tr-TR" sz="2400" dirty="0">
                <a:solidFill>
                  <a:srgbClr val="002060"/>
                </a:solidFill>
                <a:cs typeface="Times New Roman" pitchFamily="18" charset="0"/>
              </a:rPr>
            </a:br>
            <a:r>
              <a:rPr lang="tr-TR" sz="2400" dirty="0">
                <a:solidFill>
                  <a:srgbClr val="002060"/>
                </a:solidFill>
                <a:cs typeface="Times New Roman" pitchFamily="18" charset="0"/>
              </a:rPr>
              <a:t>1. Kadınlara </a:t>
            </a:r>
            <a:r>
              <a:rPr lang="tr-TR" sz="2400" b="1" dirty="0">
                <a:solidFill>
                  <a:srgbClr val="002060"/>
                </a:solidFill>
                <a:cs typeface="Times New Roman" pitchFamily="18" charset="0"/>
              </a:rPr>
              <a:t>yaşamlarının her döneminde sağlık bakımı</a:t>
            </a:r>
            <a:r>
              <a:rPr lang="tr-TR" sz="2400" dirty="0">
                <a:solidFill>
                  <a:srgbClr val="002060"/>
                </a:solidFill>
                <a:cs typeface="Times New Roman" pitchFamily="18" charset="0"/>
              </a:rPr>
              <a:t> verilmelidir.</a:t>
            </a:r>
            <a:br>
              <a:rPr lang="tr-TR" sz="2400" dirty="0">
                <a:solidFill>
                  <a:srgbClr val="002060"/>
                </a:solidFill>
                <a:cs typeface="Times New Roman" pitchFamily="18" charset="0"/>
              </a:rPr>
            </a:br>
            <a:r>
              <a:rPr lang="tr-TR" sz="2400" dirty="0">
                <a:solidFill>
                  <a:srgbClr val="002060"/>
                </a:solidFill>
                <a:cs typeface="Times New Roman" pitchFamily="18" charset="0"/>
              </a:rPr>
              <a:t>2. </a:t>
            </a:r>
            <a:r>
              <a:rPr lang="tr-TR" sz="2400" b="1" dirty="0">
                <a:solidFill>
                  <a:srgbClr val="002060"/>
                </a:solidFill>
                <a:cs typeface="Times New Roman" pitchFamily="18" charset="0"/>
              </a:rPr>
              <a:t>Eğitim düzeyleri yükseltilmeli </a:t>
            </a:r>
            <a:r>
              <a:rPr lang="tr-TR" sz="2400" dirty="0">
                <a:solidFill>
                  <a:srgbClr val="002060"/>
                </a:solidFill>
                <a:cs typeface="Times New Roman" pitchFamily="18" charset="0"/>
              </a:rPr>
              <a:t>gebelik, doğum başta olmak üzere </a:t>
            </a:r>
            <a:r>
              <a:rPr lang="tr-TR" sz="2400" b="1" dirty="0">
                <a:solidFill>
                  <a:srgbClr val="002060"/>
                </a:solidFill>
                <a:cs typeface="Times New Roman" pitchFamily="18" charset="0"/>
              </a:rPr>
              <a:t>kadın sağlığı konusunda bilgi </a:t>
            </a:r>
            <a:r>
              <a:rPr lang="tr-TR" sz="2400" dirty="0">
                <a:solidFill>
                  <a:srgbClr val="002060"/>
                </a:solidFill>
                <a:cs typeface="Times New Roman" pitchFamily="18" charset="0"/>
              </a:rPr>
              <a:t>verilmelidir.</a:t>
            </a:r>
            <a:br>
              <a:rPr lang="tr-TR" sz="2400" dirty="0">
                <a:solidFill>
                  <a:srgbClr val="002060"/>
                </a:solidFill>
                <a:cs typeface="Times New Roman" pitchFamily="18" charset="0"/>
              </a:rPr>
            </a:br>
            <a:r>
              <a:rPr lang="tr-TR" sz="2400" dirty="0">
                <a:solidFill>
                  <a:srgbClr val="002060"/>
                </a:solidFill>
                <a:cs typeface="Times New Roman" pitchFamily="18" charset="0"/>
              </a:rPr>
              <a:t>3. </a:t>
            </a:r>
            <a:r>
              <a:rPr lang="tr-TR" sz="2400" b="1" dirty="0">
                <a:solidFill>
                  <a:srgbClr val="002060"/>
                </a:solidFill>
                <a:cs typeface="Times New Roman" pitchFamily="18" charset="0"/>
              </a:rPr>
              <a:t>Prenatal dönemde </a:t>
            </a:r>
            <a:r>
              <a:rPr lang="tr-TR" sz="2400" dirty="0">
                <a:solidFill>
                  <a:srgbClr val="002060"/>
                </a:solidFill>
                <a:cs typeface="Times New Roman" pitchFamily="18" charset="0"/>
              </a:rPr>
              <a:t>izlenmeli, </a:t>
            </a:r>
            <a:r>
              <a:rPr lang="tr-TR" sz="2400" b="1" dirty="0">
                <a:solidFill>
                  <a:srgbClr val="002060"/>
                </a:solidFill>
                <a:cs typeface="Times New Roman" pitchFamily="18" charset="0"/>
              </a:rPr>
              <a:t>risk taşıyanlar sevk</a:t>
            </a:r>
            <a:r>
              <a:rPr lang="tr-TR" sz="2400" dirty="0">
                <a:solidFill>
                  <a:srgbClr val="002060"/>
                </a:solidFill>
                <a:cs typeface="Times New Roman" pitchFamily="18" charset="0"/>
              </a:rPr>
              <a:t> edilmelidir.</a:t>
            </a:r>
            <a:br>
              <a:rPr lang="tr-TR" sz="2400" dirty="0">
                <a:solidFill>
                  <a:srgbClr val="002060"/>
                </a:solidFill>
                <a:cs typeface="Times New Roman" pitchFamily="18" charset="0"/>
              </a:rPr>
            </a:br>
            <a:r>
              <a:rPr lang="tr-TR" sz="2400" dirty="0">
                <a:solidFill>
                  <a:srgbClr val="002060"/>
                </a:solidFill>
                <a:cs typeface="Times New Roman" pitchFamily="18" charset="0"/>
              </a:rPr>
              <a:t>4. </a:t>
            </a:r>
            <a:r>
              <a:rPr lang="tr-TR" sz="2400" b="1" dirty="0">
                <a:solidFill>
                  <a:srgbClr val="002060"/>
                </a:solidFill>
                <a:cs typeface="Times New Roman" pitchFamily="18" charset="0"/>
              </a:rPr>
              <a:t>Aile Planlaması </a:t>
            </a:r>
            <a:r>
              <a:rPr lang="tr-TR" sz="2400" dirty="0">
                <a:solidFill>
                  <a:srgbClr val="002060"/>
                </a:solidFill>
                <a:cs typeface="Times New Roman" pitchFamily="18" charset="0"/>
              </a:rPr>
              <a:t>Hizmetleri yaygınlaştırılmalıdır.</a:t>
            </a:r>
            <a:br>
              <a:rPr lang="tr-TR" sz="2400" dirty="0">
                <a:solidFill>
                  <a:srgbClr val="002060"/>
                </a:solidFill>
                <a:cs typeface="Times New Roman" pitchFamily="18" charset="0"/>
              </a:rPr>
            </a:br>
            <a:r>
              <a:rPr lang="tr-TR" sz="2400" dirty="0">
                <a:solidFill>
                  <a:srgbClr val="002060"/>
                </a:solidFill>
                <a:cs typeface="Times New Roman" pitchFamily="18" charset="0"/>
              </a:rPr>
              <a:t>5. </a:t>
            </a:r>
            <a:r>
              <a:rPr lang="tr-TR" sz="2400" b="1" dirty="0">
                <a:solidFill>
                  <a:srgbClr val="002060"/>
                </a:solidFill>
                <a:cs typeface="Times New Roman" pitchFamily="18" charset="0"/>
              </a:rPr>
              <a:t>CİBH</a:t>
            </a:r>
            <a:r>
              <a:rPr lang="tr-TR" sz="2400" dirty="0">
                <a:solidFill>
                  <a:srgbClr val="002060"/>
                </a:solidFill>
                <a:cs typeface="Times New Roman" pitchFamily="18" charset="0"/>
              </a:rPr>
              <a:t>’ </a:t>
            </a:r>
            <a:r>
              <a:rPr lang="tr-TR" sz="2400" dirty="0" err="1">
                <a:solidFill>
                  <a:srgbClr val="002060"/>
                </a:solidFill>
                <a:cs typeface="Times New Roman" pitchFamily="18" charset="0"/>
              </a:rPr>
              <a:t>lar</a:t>
            </a:r>
            <a:r>
              <a:rPr lang="tr-TR" sz="2400" dirty="0">
                <a:solidFill>
                  <a:srgbClr val="002060"/>
                </a:solidFill>
                <a:cs typeface="Times New Roman" pitchFamily="18" charset="0"/>
              </a:rPr>
              <a:t> gebelik öncesi sağaltılmalıdır.</a:t>
            </a:r>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dirty="0">
              <a:solidFill>
                <a:srgbClr val="002060"/>
              </a:solidFill>
              <a:cs typeface="Times New Roman" pitchFamily="18" charset="0"/>
            </a:endParaRPr>
          </a:p>
          <a:p>
            <a:pPr marL="342900" indent="-342900">
              <a:buFont typeface="Wingdings" panose="05000000000000000000" pitchFamily="2" charset="2"/>
              <a:buChar char="ü"/>
            </a:pPr>
            <a:endParaRPr lang="tr-TR" sz="2400" b="1" dirty="0" smtClean="0">
              <a:solidFill>
                <a:srgbClr val="C0000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a:xfrm>
            <a:off x="8782812" y="6377940"/>
            <a:ext cx="2805620" cy="276999"/>
          </a:xfrm>
        </p:spPr>
        <p:txBody>
          <a:bodyPr/>
          <a:lstStyle/>
          <a:p>
            <a:fld id="{B6F15528-21DE-4FAA-801E-634DDDAF4B2B}" type="slidenum">
              <a:rPr lang="tr-TR" smtClean="0"/>
              <a:t>13</a:t>
            </a:fld>
            <a:r>
              <a:rPr lang="tr-TR" dirty="0" smtClean="0"/>
              <a:t>- </a:t>
            </a:r>
            <a:endParaRPr lang="tr-TR" dirty="0"/>
          </a:p>
        </p:txBody>
      </p:sp>
    </p:spTree>
    <p:extLst>
      <p:ext uri="{BB962C8B-B14F-4D97-AF65-F5344CB8AC3E}">
        <p14:creationId xmlns:p14="http://schemas.microsoft.com/office/powerpoint/2010/main" val="2134233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0" y="1260591"/>
            <a:ext cx="11718542" cy="2062103"/>
          </a:xfrm>
          <a:prstGeom prst="rect">
            <a:avLst/>
          </a:prstGeom>
          <a:noFill/>
        </p:spPr>
        <p:txBody>
          <a:bodyPr wrap="square" rtlCol="0">
            <a:spAutoFit/>
          </a:bodyPr>
          <a:lstStyle/>
          <a:p>
            <a:r>
              <a:rPr lang="tr-TR" sz="2800" b="1" spc="-10" dirty="0">
                <a:solidFill>
                  <a:srgbClr val="FFFFFF"/>
                </a:solidFill>
                <a:latin typeface="Montserrat-SemiBold"/>
                <a:cs typeface="Montserrat-SemiBold"/>
              </a:rPr>
              <a:t>Geçen Ders Hakkında</a:t>
            </a:r>
          </a:p>
          <a:p>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Anne </a:t>
            </a:r>
            <a:r>
              <a:rPr lang="tr-TR" sz="2400" b="1" dirty="0">
                <a:solidFill>
                  <a:srgbClr val="C00000"/>
                </a:solidFill>
                <a:cs typeface="Times New Roman" pitchFamily="18" charset="0"/>
              </a:rPr>
              <a:t>ve Çocuk Sağlığı Neden Önemlidir? </a:t>
            </a:r>
          </a:p>
          <a:p>
            <a:endParaRPr lang="tr-TR" sz="2400" u="sng" dirty="0">
              <a:solidFill>
                <a:srgbClr val="FF0000"/>
              </a:solidFill>
            </a:endParaRPr>
          </a:p>
          <a:p>
            <a:pPr lvl="0"/>
            <a:endParaRPr lang="tr-TR" sz="2800" u="sng" dirty="0">
              <a:solidFill>
                <a:srgbClr val="C00000"/>
              </a:solidFill>
            </a:endParaRPr>
          </a:p>
        </p:txBody>
      </p:sp>
      <p:sp>
        <p:nvSpPr>
          <p:cNvPr id="2" name="Unvan 1"/>
          <p:cNvSpPr>
            <a:spLocks noGrp="1"/>
          </p:cNvSpPr>
          <p:nvPr>
            <p:ph type="ctrTitle"/>
          </p:nvPr>
        </p:nvSpPr>
        <p:spPr>
          <a:xfrm>
            <a:off x="166612" y="2666999"/>
            <a:ext cx="11796788" cy="3939540"/>
          </a:xfrm>
        </p:spPr>
        <p:txBody>
          <a:bodyPr numCol="1"/>
          <a:lstStyle/>
          <a:p>
            <a:pPr marL="0" indent="0" algn="ctr">
              <a:buNone/>
            </a:pPr>
            <a:r>
              <a:rPr lang="tr-TR" sz="2400" b="1" dirty="0" smtClean="0">
                <a:solidFill>
                  <a:srgbClr val="002060"/>
                </a:solidFill>
                <a:latin typeface="+mn-lt"/>
                <a:cs typeface="Times New Roman" pitchFamily="18" charset="0"/>
              </a:rPr>
              <a:t/>
            </a:r>
            <a:br>
              <a:rPr lang="tr-TR" sz="2400" b="1" dirty="0" smtClean="0">
                <a:solidFill>
                  <a:srgbClr val="002060"/>
                </a:solidFill>
                <a:latin typeface="+mn-lt"/>
                <a:cs typeface="Times New Roman" pitchFamily="18" charset="0"/>
              </a:rPr>
            </a:br>
            <a:r>
              <a:rPr lang="tr-TR" sz="2400" b="1" u="sng" dirty="0">
                <a:solidFill>
                  <a:srgbClr val="C00000"/>
                </a:solidFill>
                <a:latin typeface="+mn-lt"/>
                <a:cs typeface="Times New Roman" pitchFamily="18" charset="0"/>
              </a:rPr>
              <a:t>Birinci Neden: </a:t>
            </a:r>
            <a:br>
              <a:rPr lang="tr-TR" sz="2400" b="1" u="sng" dirty="0">
                <a:solidFill>
                  <a:srgbClr val="C00000"/>
                </a:solidFill>
                <a:latin typeface="+mn-lt"/>
                <a:cs typeface="Times New Roman" pitchFamily="18" charset="0"/>
              </a:rPr>
            </a:br>
            <a:r>
              <a:rPr lang="tr-TR" sz="2400" b="1" u="sng" dirty="0">
                <a:solidFill>
                  <a:srgbClr val="C00000"/>
                </a:solidFill>
                <a:latin typeface="+mn-lt"/>
                <a:cs typeface="Times New Roman" pitchFamily="18" charset="0"/>
              </a:rPr>
              <a:t/>
            </a:r>
            <a:br>
              <a:rPr lang="tr-TR" sz="2400" b="1" u="sng" dirty="0">
                <a:solidFill>
                  <a:srgbClr val="C00000"/>
                </a:solidFill>
                <a:latin typeface="+mn-lt"/>
                <a:cs typeface="Times New Roman" pitchFamily="18" charset="0"/>
              </a:rPr>
            </a:br>
            <a:r>
              <a:rPr lang="tr-TR" sz="2400" dirty="0">
                <a:solidFill>
                  <a:srgbClr val="002060"/>
                </a:solidFill>
                <a:latin typeface="+mn-lt"/>
                <a:cs typeface="Times New Roman" pitchFamily="18" charset="0"/>
              </a:rPr>
              <a:t>Annelerde </a:t>
            </a:r>
            <a:r>
              <a:rPr lang="tr-TR" sz="2400" b="1" dirty="0">
                <a:solidFill>
                  <a:srgbClr val="002060"/>
                </a:solidFill>
                <a:latin typeface="+mn-lt"/>
                <a:cs typeface="Times New Roman" pitchFamily="18" charset="0"/>
              </a:rPr>
              <a:t>gebelik</a:t>
            </a:r>
            <a:r>
              <a:rPr lang="tr-TR" sz="2400" dirty="0">
                <a:solidFill>
                  <a:srgbClr val="002060"/>
                </a:solidFill>
                <a:latin typeface="+mn-lt"/>
                <a:cs typeface="Times New Roman" pitchFamily="18" charset="0"/>
              </a:rPr>
              <a:t>, çocuklarda </a:t>
            </a:r>
            <a:r>
              <a:rPr lang="tr-TR" sz="2400" b="1" dirty="0">
                <a:solidFill>
                  <a:srgbClr val="002060"/>
                </a:solidFill>
                <a:latin typeface="+mn-lt"/>
                <a:cs typeface="Times New Roman" pitchFamily="18" charset="0"/>
              </a:rPr>
              <a:t>büyüme ve gelişme</a:t>
            </a:r>
            <a:r>
              <a:rPr lang="tr-TR" sz="2400" dirty="0">
                <a:solidFill>
                  <a:srgbClr val="002060"/>
                </a:solidFill>
                <a:latin typeface="+mn-lt"/>
                <a:cs typeface="Times New Roman" pitchFamily="18" charset="0"/>
              </a:rPr>
              <a:t> süreçlerinden kaynaklanan biyolojik özellikler </a:t>
            </a:r>
            <a:r>
              <a:rPr lang="tr-TR" sz="2400" b="1" dirty="0">
                <a:solidFill>
                  <a:srgbClr val="002060"/>
                </a:solidFill>
                <a:latin typeface="+mn-lt"/>
                <a:cs typeface="Times New Roman" pitchFamily="18" charset="0"/>
              </a:rPr>
              <a:t>hastalık ve ölüm riskini </a:t>
            </a:r>
            <a:r>
              <a:rPr lang="tr-TR" sz="2400" dirty="0">
                <a:solidFill>
                  <a:srgbClr val="002060"/>
                </a:solidFill>
                <a:latin typeface="+mn-lt"/>
                <a:cs typeface="Times New Roman" pitchFamily="18" charset="0"/>
              </a:rPr>
              <a:t>artırmaktadır.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Bu nedenle </a:t>
            </a:r>
            <a:r>
              <a:rPr lang="tr-TR" sz="2400" b="1" u="sng" dirty="0">
                <a:solidFill>
                  <a:srgbClr val="C00000"/>
                </a:solidFill>
                <a:latin typeface="+mn-lt"/>
                <a:cs typeface="Times New Roman" pitchFamily="18" charset="0"/>
              </a:rPr>
              <a:t>risk grubu </a:t>
            </a:r>
            <a:r>
              <a:rPr lang="tr-TR" sz="2400" u="sng" dirty="0">
                <a:solidFill>
                  <a:srgbClr val="C00000"/>
                </a:solidFill>
                <a:latin typeface="+mn-lt"/>
                <a:cs typeface="Times New Roman" pitchFamily="18" charset="0"/>
              </a:rPr>
              <a:t>kabul edilirler.</a:t>
            </a:r>
            <a:br>
              <a:rPr lang="tr-TR" sz="2400" u="sng" dirty="0">
                <a:solidFill>
                  <a:srgbClr val="C00000"/>
                </a:solidFill>
                <a:latin typeface="+mn-lt"/>
                <a:cs typeface="Times New Roman" pitchFamily="18" charset="0"/>
              </a:rPr>
            </a:b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000" dirty="0">
                <a:solidFill>
                  <a:srgbClr val="002060"/>
                </a:solidFill>
                <a:latin typeface="+mn-lt"/>
                <a:cs typeface="Times New Roman" pitchFamily="18" charset="0"/>
              </a:rPr>
              <a:t>DSÖ ne göre bu grubun sağlık düzeyleri gelişmekte olan ülkelerde düşüktür. </a:t>
            </a:r>
            <a:br>
              <a:rPr lang="tr-TR" sz="2000" dirty="0">
                <a:solidFill>
                  <a:srgbClr val="002060"/>
                </a:solidFill>
                <a:latin typeface="+mn-lt"/>
                <a:cs typeface="Times New Roman" pitchFamily="18" charset="0"/>
              </a:rPr>
            </a:br>
            <a:r>
              <a:rPr lang="tr-TR" sz="2000" b="1" dirty="0">
                <a:solidFill>
                  <a:srgbClr val="002060"/>
                </a:solidFill>
                <a:latin typeface="+mn-lt"/>
                <a:cs typeface="Times New Roman" pitchFamily="18" charset="0"/>
              </a:rPr>
              <a:t>Dünyada 500 bin anne ölümünün </a:t>
            </a:r>
            <a:r>
              <a:rPr lang="tr-TR" sz="2000" b="1" dirty="0" smtClean="0">
                <a:solidFill>
                  <a:srgbClr val="002060"/>
                </a:solidFill>
                <a:latin typeface="+mn-lt"/>
                <a:cs typeface="Times New Roman" pitchFamily="18" charset="0"/>
              </a:rPr>
              <a:t>% </a:t>
            </a:r>
            <a:r>
              <a:rPr lang="tr-TR" sz="2000" b="1" dirty="0">
                <a:solidFill>
                  <a:srgbClr val="002060"/>
                </a:solidFill>
                <a:latin typeface="+mn-lt"/>
                <a:cs typeface="Times New Roman" pitchFamily="18" charset="0"/>
              </a:rPr>
              <a:t>99’u </a:t>
            </a:r>
            <a:r>
              <a:rPr lang="tr-TR" sz="2000" dirty="0">
                <a:solidFill>
                  <a:srgbClr val="002060"/>
                </a:solidFill>
                <a:latin typeface="+mn-lt"/>
                <a:cs typeface="Times New Roman" pitchFamily="18" charset="0"/>
              </a:rPr>
              <a:t>(</a:t>
            </a:r>
            <a:r>
              <a:rPr lang="tr-TR" sz="2000" b="1" dirty="0">
                <a:solidFill>
                  <a:srgbClr val="002060"/>
                </a:solidFill>
                <a:latin typeface="+mn-lt"/>
                <a:cs typeface="Times New Roman" pitchFamily="18" charset="0"/>
              </a:rPr>
              <a:t>495 bin anne </a:t>
            </a:r>
            <a:r>
              <a:rPr lang="tr-TR" sz="2000" b="1" dirty="0" smtClean="0">
                <a:solidFill>
                  <a:srgbClr val="002060"/>
                </a:solidFill>
                <a:latin typeface="+mn-lt"/>
                <a:cs typeface="Times New Roman" pitchFamily="18" charset="0"/>
              </a:rPr>
              <a:t>ölümü</a:t>
            </a:r>
            <a:r>
              <a:rPr lang="tr-TR" sz="2000" dirty="0" smtClean="0">
                <a:solidFill>
                  <a:srgbClr val="002060"/>
                </a:solidFill>
                <a:latin typeface="+mn-lt"/>
                <a:cs typeface="Times New Roman" pitchFamily="18" charset="0"/>
              </a:rPr>
              <a:t>)</a:t>
            </a:r>
            <a:r>
              <a:rPr lang="tr-TR" sz="2000" b="1" dirty="0" smtClean="0">
                <a:solidFill>
                  <a:srgbClr val="002060"/>
                </a:solidFill>
                <a:latin typeface="+mn-lt"/>
                <a:cs typeface="Times New Roman" pitchFamily="18" charset="0"/>
              </a:rPr>
              <a:t>gelişmekte </a:t>
            </a:r>
            <a:r>
              <a:rPr lang="tr-TR" sz="2000" b="1" dirty="0">
                <a:solidFill>
                  <a:srgbClr val="002060"/>
                </a:solidFill>
                <a:latin typeface="+mn-lt"/>
                <a:cs typeface="Times New Roman" pitchFamily="18" charset="0"/>
              </a:rPr>
              <a:t>olan ülkelere aittir.</a:t>
            </a:r>
            <a:r>
              <a:rPr lang="tr-TR" sz="2000" dirty="0">
                <a:solidFill>
                  <a:srgbClr val="002060"/>
                </a:solidFill>
                <a:latin typeface="+mn-lt"/>
                <a:cs typeface="Times New Roman" pitchFamily="18" charset="0"/>
              </a:rPr>
              <a:t> </a:t>
            </a:r>
            <a:r>
              <a:rPr lang="tr-TR" sz="2000" dirty="0">
                <a:solidFill>
                  <a:srgbClr val="002060"/>
                </a:solidFill>
                <a:latin typeface="Times New Roman" pitchFamily="18" charset="0"/>
                <a:cs typeface="Times New Roman" pitchFamily="18" charset="0"/>
              </a:rPr>
              <a:t/>
            </a:r>
            <a:br>
              <a:rPr lang="tr-TR" sz="2000" dirty="0">
                <a:solidFill>
                  <a:srgbClr val="002060"/>
                </a:solidFill>
                <a:latin typeface="Times New Roman" pitchFamily="18" charset="0"/>
                <a:cs typeface="Times New Roman" pitchFamily="18" charset="0"/>
              </a:rPr>
            </a:br>
            <a:r>
              <a:rPr lang="tr-TR" sz="2400" b="1" i="1" dirty="0">
                <a:solidFill>
                  <a:srgbClr val="00B050"/>
                </a:solidFill>
                <a:latin typeface="Times New Roman" pitchFamily="18" charset="0"/>
                <a:cs typeface="Times New Roman" pitchFamily="18" charset="0"/>
              </a:rPr>
              <a:t/>
            </a:r>
            <a:br>
              <a:rPr lang="tr-TR" sz="2400" b="1" i="1" dirty="0">
                <a:solidFill>
                  <a:srgbClr val="00B05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4" name="Slayt Numarası Yer Tutucusu 13"/>
          <p:cNvSpPr>
            <a:spLocks noGrp="1"/>
          </p:cNvSpPr>
          <p:nvPr>
            <p:ph type="sldNum" sz="quarter" idx="7"/>
          </p:nvPr>
        </p:nvSpPr>
        <p:spPr/>
        <p:txBody>
          <a:bodyPr/>
          <a:lstStyle/>
          <a:p>
            <a:fld id="{B6F15528-21DE-4FAA-801E-634DDDAF4B2B}" type="slidenum">
              <a:rPr lang="tr-TR" smtClean="0"/>
              <a:t>14</a:t>
            </a:fld>
            <a:endParaRPr lang="tr-TR"/>
          </a:p>
        </p:txBody>
      </p:sp>
    </p:spTree>
    <p:extLst>
      <p:ext uri="{BB962C8B-B14F-4D97-AF65-F5344CB8AC3E}">
        <p14:creationId xmlns:p14="http://schemas.microsoft.com/office/powerpoint/2010/main" val="387074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0" y="1260591"/>
            <a:ext cx="11718542" cy="2862322"/>
          </a:xfrm>
          <a:prstGeom prst="rect">
            <a:avLst/>
          </a:prstGeom>
          <a:noFill/>
        </p:spPr>
        <p:txBody>
          <a:bodyPr wrap="square" rtlCol="0">
            <a:spAutoFit/>
          </a:bodyPr>
          <a:lstStyle/>
          <a:p>
            <a:r>
              <a:rPr lang="tr-TR" sz="3200" b="1" dirty="0">
                <a:solidFill>
                  <a:schemeClr val="bg1"/>
                </a:solidFill>
                <a:cs typeface="Times New Roman" pitchFamily="18" charset="0"/>
              </a:rPr>
              <a:t>Geçen Ders Hakkında</a:t>
            </a:r>
          </a:p>
          <a:p>
            <a:r>
              <a:rPr lang="tr-TR" sz="3200" b="1" dirty="0" smtClean="0">
                <a:solidFill>
                  <a:schemeClr val="bg1"/>
                </a:solidFill>
                <a:cs typeface="Times New Roman" pitchFamily="18" charset="0"/>
              </a:rPr>
              <a:t>emlidir</a:t>
            </a:r>
            <a:r>
              <a:rPr lang="tr-TR" sz="3200" b="1" dirty="0">
                <a:solidFill>
                  <a:schemeClr val="bg1"/>
                </a:solidFill>
                <a:cs typeface="Times New Roman" pitchFamily="18" charset="0"/>
              </a:rPr>
              <a:t>? </a:t>
            </a:r>
          </a:p>
          <a:p>
            <a:r>
              <a:rPr lang="tr-TR" sz="3200" b="1" dirty="0" err="1" smtClean="0">
                <a:solidFill>
                  <a:schemeClr val="bg1"/>
                </a:solidFill>
                <a:cs typeface="Times New Roman" pitchFamily="18" charset="0"/>
              </a:rPr>
              <a:t>letişim</a:t>
            </a:r>
            <a:r>
              <a:rPr lang="tr-TR" sz="3200" b="1" dirty="0" smtClean="0">
                <a:solidFill>
                  <a:schemeClr val="bg1"/>
                </a:solidFill>
                <a:cs typeface="Times New Roman" pitchFamily="18" charset="0"/>
              </a:rPr>
              <a:t>  </a:t>
            </a:r>
            <a:endParaRPr lang="tr-TR" sz="3200" b="1" dirty="0">
              <a:solidFill>
                <a:schemeClr val="bg1"/>
              </a:solidFill>
              <a:cs typeface="Times New Roman" pitchFamily="18" charset="0"/>
            </a:endParaRPr>
          </a:p>
          <a:p>
            <a:endParaRPr lang="tr-TR" sz="2800" b="1" dirty="0" smtClean="0">
              <a:solidFill>
                <a:srgbClr val="C00000"/>
              </a:solidFill>
              <a:cs typeface="Times New Roman" pitchFamily="18" charset="0"/>
            </a:endParaRPr>
          </a:p>
          <a:p>
            <a:r>
              <a:rPr lang="tr-TR" sz="2800" b="1" dirty="0" smtClean="0">
                <a:solidFill>
                  <a:srgbClr val="C00000"/>
                </a:solidFill>
                <a:cs typeface="Times New Roman" pitchFamily="18" charset="0"/>
              </a:rPr>
              <a:t> </a:t>
            </a:r>
            <a:endParaRPr lang="tr-TR" sz="2800" u="sng" dirty="0">
              <a:solidFill>
                <a:srgbClr val="C00000"/>
              </a:solidFill>
            </a:endParaRPr>
          </a:p>
          <a:p>
            <a:pPr lvl="0"/>
            <a:endParaRPr lang="tr-TR" sz="2800" u="sng" dirty="0">
              <a:solidFill>
                <a:srgbClr val="C00000"/>
              </a:solidFill>
            </a:endParaRPr>
          </a:p>
        </p:txBody>
      </p:sp>
      <p:sp>
        <p:nvSpPr>
          <p:cNvPr id="2" name="Unvan 1"/>
          <p:cNvSpPr>
            <a:spLocks noGrp="1"/>
          </p:cNvSpPr>
          <p:nvPr>
            <p:ph type="ctrTitle"/>
          </p:nvPr>
        </p:nvSpPr>
        <p:spPr>
          <a:xfrm>
            <a:off x="166612" y="1971751"/>
            <a:ext cx="11796788" cy="4801314"/>
          </a:xfrm>
        </p:spPr>
        <p:txBody>
          <a:bodyPr numCol="1"/>
          <a:lstStyle/>
          <a:p>
            <a:pPr algn="ctr"/>
            <a:r>
              <a:rPr lang="tr-TR" sz="2400" b="1" dirty="0">
                <a:solidFill>
                  <a:srgbClr val="C00000"/>
                </a:solidFill>
                <a:latin typeface="+mn-lt"/>
                <a:cs typeface="Times New Roman" pitchFamily="18" charset="0"/>
              </a:rPr>
              <a:t>Anne ve Çocuk Sağlığı Neden Önemlidir? </a:t>
            </a:r>
            <a:br>
              <a:rPr lang="tr-TR" sz="2400" b="1" dirty="0">
                <a:solidFill>
                  <a:srgbClr val="C00000"/>
                </a:solidFill>
                <a:latin typeface="+mn-lt"/>
                <a:cs typeface="Times New Roman" pitchFamily="18" charset="0"/>
              </a:rPr>
            </a:br>
            <a:r>
              <a:rPr lang="tr-TR" sz="2400" b="1" u="sng" dirty="0" smtClean="0">
                <a:solidFill>
                  <a:srgbClr val="C00000"/>
                </a:solidFill>
                <a:latin typeface="+mn-lt"/>
                <a:cs typeface="Times New Roman" pitchFamily="18" charset="0"/>
              </a:rPr>
              <a:t>İkinci </a:t>
            </a:r>
            <a:r>
              <a:rPr lang="tr-TR" sz="2400" b="1" u="sng" dirty="0">
                <a:solidFill>
                  <a:srgbClr val="C00000"/>
                </a:solidFill>
                <a:latin typeface="+mn-lt"/>
                <a:cs typeface="Times New Roman" pitchFamily="18" charset="0"/>
              </a:rPr>
              <a:t>Neden: </a:t>
            </a:r>
            <a:r>
              <a:rPr lang="tr-TR" sz="2400" b="1" u="sng" dirty="0" smtClean="0">
                <a:solidFill>
                  <a:srgbClr val="C00000"/>
                </a:solidFill>
                <a:latin typeface="+mn-lt"/>
                <a:cs typeface="Times New Roman" pitchFamily="18" charset="0"/>
              </a:rPr>
              <a:t/>
            </a:r>
            <a:br>
              <a:rPr lang="tr-TR" sz="2400" b="1" u="sng" dirty="0" smtClean="0">
                <a:solidFill>
                  <a:srgbClr val="C00000"/>
                </a:solidFill>
                <a:latin typeface="+mn-lt"/>
                <a:cs typeface="Times New Roman" pitchFamily="18" charset="0"/>
              </a:rPr>
            </a:br>
            <a:r>
              <a:rPr lang="tr-TR" sz="2400" b="1" u="sng" dirty="0">
                <a:solidFill>
                  <a:srgbClr val="C00000"/>
                </a:solidFill>
                <a:latin typeface="+mn-lt"/>
                <a:cs typeface="Times New Roman" pitchFamily="18" charset="0"/>
              </a:rPr>
              <a:t/>
            </a:r>
            <a:br>
              <a:rPr lang="tr-TR" sz="2400" b="1" u="sng" dirty="0">
                <a:solidFill>
                  <a:srgbClr val="C00000"/>
                </a:solidFill>
                <a:latin typeface="+mn-lt"/>
                <a:cs typeface="Times New Roman" pitchFamily="18" charset="0"/>
              </a:rPr>
            </a:br>
            <a:r>
              <a:rPr lang="tr-TR" sz="2400" b="1" dirty="0" smtClean="0">
                <a:solidFill>
                  <a:srgbClr val="002060"/>
                </a:solidFill>
                <a:latin typeface="+mn-lt"/>
                <a:cs typeface="Times New Roman" pitchFamily="18" charset="0"/>
              </a:rPr>
              <a:t>Çocukluktaki </a:t>
            </a:r>
            <a:r>
              <a:rPr lang="tr-TR" sz="2400" b="1" dirty="0">
                <a:solidFill>
                  <a:srgbClr val="002060"/>
                </a:solidFill>
                <a:latin typeface="+mn-lt"/>
                <a:cs typeface="Times New Roman" pitchFamily="18" charset="0"/>
              </a:rPr>
              <a:t>büyüme ve gelişme süreci </a:t>
            </a:r>
            <a:br>
              <a:rPr lang="tr-TR" sz="2400" b="1" dirty="0">
                <a:solidFill>
                  <a:srgbClr val="002060"/>
                </a:solidFill>
                <a:latin typeface="+mn-lt"/>
                <a:cs typeface="Times New Roman" pitchFamily="18" charset="0"/>
              </a:rPr>
            </a:br>
            <a:r>
              <a:rPr lang="tr-TR" sz="2400" b="1" dirty="0">
                <a:solidFill>
                  <a:srgbClr val="002060"/>
                </a:solidFill>
                <a:latin typeface="+mn-lt"/>
                <a:cs typeface="Times New Roman" pitchFamily="18" charset="0"/>
              </a:rPr>
              <a:t>sağlıklı ise </a:t>
            </a:r>
            <a:br>
              <a:rPr lang="tr-TR" sz="2400" b="1" dirty="0">
                <a:solidFill>
                  <a:srgbClr val="002060"/>
                </a:solidFill>
                <a:latin typeface="+mn-lt"/>
                <a:cs typeface="Times New Roman" pitchFamily="18" charset="0"/>
              </a:rPr>
            </a:br>
            <a:r>
              <a:rPr lang="tr-TR" sz="2400" b="1" dirty="0">
                <a:solidFill>
                  <a:srgbClr val="002060"/>
                </a:solidFill>
                <a:latin typeface="+mn-lt"/>
                <a:cs typeface="Times New Roman" pitchFamily="18" charset="0"/>
              </a:rPr>
              <a:t>erişkin dönemlerdeki fiziksel ve ruhsal sağlık da sağlıklı olur.</a:t>
            </a:r>
            <a:br>
              <a:rPr lang="tr-TR" sz="2400" b="1" dirty="0">
                <a:solidFill>
                  <a:srgbClr val="002060"/>
                </a:solidFill>
                <a:latin typeface="+mn-lt"/>
                <a:cs typeface="Times New Roman" pitchFamily="18" charset="0"/>
              </a:rPr>
            </a:br>
            <a:r>
              <a:rPr lang="tr-TR" sz="2400" b="1" dirty="0">
                <a:solidFill>
                  <a:srgbClr val="002060"/>
                </a:solidFill>
                <a:latin typeface="+mn-lt"/>
                <a:cs typeface="Times New Roman" pitchFamily="18" charset="0"/>
              </a:rPr>
              <a:t/>
            </a:r>
            <a:br>
              <a:rPr lang="tr-TR" sz="2400" b="1" dirty="0">
                <a:solidFill>
                  <a:srgbClr val="002060"/>
                </a:solidFill>
                <a:latin typeface="+mn-lt"/>
                <a:cs typeface="Times New Roman" pitchFamily="18" charset="0"/>
              </a:rPr>
            </a:br>
            <a:r>
              <a:rPr lang="tr-TR" sz="2400" dirty="0">
                <a:solidFill>
                  <a:srgbClr val="002060"/>
                </a:solidFill>
                <a:latin typeface="+mn-lt"/>
                <a:cs typeface="Times New Roman" pitchFamily="18" charset="0"/>
              </a:rPr>
              <a:t>Bu nedenle </a:t>
            </a:r>
            <a:r>
              <a:rPr lang="tr-TR" sz="2400" b="1" dirty="0">
                <a:solidFill>
                  <a:srgbClr val="002060"/>
                </a:solidFill>
                <a:latin typeface="+mn-lt"/>
                <a:cs typeface="Times New Roman" pitchFamily="18" charset="0"/>
              </a:rPr>
              <a:t>annelerin sağlığı özelde çocuk sağlığını, genelde toplumun sağlığını ilgilendir</a:t>
            </a:r>
            <a:r>
              <a:rPr lang="tr-TR" sz="2400" dirty="0">
                <a:solidFill>
                  <a:srgbClr val="002060"/>
                </a:solidFill>
                <a:latin typeface="+mn-lt"/>
                <a:cs typeface="Times New Roman" pitchFamily="18" charset="0"/>
              </a:rPr>
              <a:t>ir.</a:t>
            </a:r>
            <a:br>
              <a:rPr lang="tr-TR" sz="2400" dirty="0">
                <a:solidFill>
                  <a:srgbClr val="002060"/>
                </a:solidFill>
                <a:latin typeface="+mn-lt"/>
                <a:cs typeface="Times New Roman" pitchFamily="18" charset="0"/>
              </a:rPr>
            </a:br>
            <a:r>
              <a:rPr lang="tr-TR" sz="2400" b="1" dirty="0">
                <a:solidFill>
                  <a:srgbClr val="002060"/>
                </a:solidFill>
                <a:latin typeface="+mn-lt"/>
                <a:cs typeface="Times New Roman" pitchFamily="18" charset="0"/>
              </a:rPr>
              <a:t/>
            </a:r>
            <a:br>
              <a:rPr lang="tr-TR" sz="2400" b="1" dirty="0">
                <a:solidFill>
                  <a:srgbClr val="002060"/>
                </a:solidFill>
                <a:latin typeface="+mn-lt"/>
                <a:cs typeface="Times New Roman" pitchFamily="18" charset="0"/>
              </a:rPr>
            </a:br>
            <a:r>
              <a:rPr lang="tr-TR" sz="2400" b="1" u="sng" dirty="0">
                <a:solidFill>
                  <a:srgbClr val="C00000"/>
                </a:solidFill>
                <a:latin typeface="+mn-lt"/>
                <a:cs typeface="Times New Roman" pitchFamily="18" charset="0"/>
              </a:rPr>
              <a:t>Anne ve çocuğun sağlığının korunması</a:t>
            </a:r>
            <a:r>
              <a:rPr lang="tr-TR" sz="2400" u="sng" dirty="0">
                <a:solidFill>
                  <a:srgbClr val="C00000"/>
                </a:solidFill>
                <a:latin typeface="+mn-lt"/>
                <a:cs typeface="Times New Roman" pitchFamily="18" charset="0"/>
              </a:rPr>
              <a:t>, </a:t>
            </a:r>
            <a:r>
              <a:rPr lang="tr-TR" sz="2400" b="1" u="sng" dirty="0">
                <a:solidFill>
                  <a:srgbClr val="C00000"/>
                </a:solidFill>
                <a:latin typeface="+mn-lt"/>
                <a:cs typeface="Times New Roman" pitchFamily="18" charset="0"/>
              </a:rPr>
              <a:t>erişkin dönemdeki sağlık için, dolayısıyla sağlıklı bir toplum için önemli bir yatırımdır.</a:t>
            </a:r>
            <a:br>
              <a:rPr lang="tr-TR" sz="2400" b="1" u="sng" dirty="0">
                <a:solidFill>
                  <a:srgbClr val="C00000"/>
                </a:solidFill>
                <a:latin typeface="+mn-lt"/>
                <a:cs typeface="Times New Roman" pitchFamily="18" charset="0"/>
              </a:rPr>
            </a:br>
            <a:r>
              <a:rPr lang="tr-TR" sz="2400" b="1" i="1" dirty="0">
                <a:solidFill>
                  <a:srgbClr val="00B050"/>
                </a:solidFill>
                <a:latin typeface="Times New Roman" pitchFamily="18" charset="0"/>
                <a:cs typeface="Times New Roman" pitchFamily="18" charset="0"/>
              </a:rPr>
              <a:t/>
            </a:r>
            <a:br>
              <a:rPr lang="tr-TR" sz="2400" b="1" i="1" dirty="0">
                <a:solidFill>
                  <a:srgbClr val="00B05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4" name="Slayt Numarası Yer Tutucusu 13"/>
          <p:cNvSpPr>
            <a:spLocks noGrp="1"/>
          </p:cNvSpPr>
          <p:nvPr>
            <p:ph type="sldNum" sz="quarter" idx="7"/>
          </p:nvPr>
        </p:nvSpPr>
        <p:spPr/>
        <p:txBody>
          <a:bodyPr/>
          <a:lstStyle/>
          <a:p>
            <a:fld id="{B6F15528-21DE-4FAA-801E-634DDDAF4B2B}" type="slidenum">
              <a:rPr lang="tr-TR" smtClean="0"/>
              <a:t>15</a:t>
            </a:fld>
            <a:endParaRPr lang="tr-TR"/>
          </a:p>
        </p:txBody>
      </p:sp>
    </p:spTree>
    <p:extLst>
      <p:ext uri="{BB962C8B-B14F-4D97-AF65-F5344CB8AC3E}">
        <p14:creationId xmlns:p14="http://schemas.microsoft.com/office/powerpoint/2010/main" val="1673097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0" y="1260591"/>
            <a:ext cx="11718542" cy="5139869"/>
          </a:xfrm>
          <a:prstGeom prst="rect">
            <a:avLst/>
          </a:prstGeom>
          <a:noFill/>
        </p:spPr>
        <p:txBody>
          <a:bodyPr wrap="square" rtlCol="0">
            <a:spAutoFit/>
          </a:bodyPr>
          <a:lstStyle/>
          <a:p>
            <a:r>
              <a:rPr lang="tr-TR" sz="3200" b="1" spc="-10" dirty="0">
                <a:solidFill>
                  <a:srgbClr val="FFFFFF"/>
                </a:solidFill>
                <a:latin typeface="Montserrat-SemiBold"/>
                <a:cs typeface="Montserrat-SemiBold"/>
              </a:rPr>
              <a:t>Geçen Ders Hakkında</a:t>
            </a:r>
          </a:p>
          <a:p>
            <a:r>
              <a:rPr lang="tr-TR" sz="3200" b="1" dirty="0" smtClean="0">
                <a:solidFill>
                  <a:schemeClr val="bg1"/>
                </a:solidFill>
                <a:cs typeface="Times New Roman" pitchFamily="18" charset="0"/>
              </a:rPr>
              <a:t>k </a:t>
            </a:r>
            <a:endParaRPr lang="tr-TR" sz="3200" b="1" dirty="0">
              <a:solidFill>
                <a:schemeClr val="bg1"/>
              </a:solidFill>
              <a:cs typeface="Times New Roman" pitchFamily="18" charset="0"/>
            </a:endParaRPr>
          </a:p>
          <a:p>
            <a:pPr algn="ctr"/>
            <a:r>
              <a:rPr lang="tr-TR" sz="2400" b="1" dirty="0">
                <a:solidFill>
                  <a:srgbClr val="C00000"/>
                </a:solidFill>
                <a:cs typeface="Times New Roman" pitchFamily="18" charset="0"/>
              </a:rPr>
              <a:t>Anne ve Çocuk Sağlığı Neden Önemlidir? </a:t>
            </a:r>
          </a:p>
          <a:p>
            <a:pPr algn="ctr"/>
            <a:r>
              <a:rPr lang="tr-TR" sz="2400" b="1" dirty="0" smtClean="0">
                <a:solidFill>
                  <a:schemeClr val="bg1"/>
                </a:solidFill>
                <a:cs typeface="Times New Roman" pitchFamily="18" charset="0"/>
              </a:rPr>
              <a:t>a İletişim</a:t>
            </a:r>
          </a:p>
          <a:p>
            <a:pPr algn="ctr"/>
            <a:r>
              <a:rPr lang="tr-TR" sz="2400" b="1" dirty="0" smtClean="0">
                <a:solidFill>
                  <a:schemeClr val="bg1"/>
                </a:solidFill>
                <a:cs typeface="Times New Roman" pitchFamily="18" charset="0"/>
              </a:rPr>
              <a:t> </a:t>
            </a:r>
            <a:r>
              <a:rPr lang="tr-TR" sz="2400" b="1" dirty="0" smtClean="0">
                <a:solidFill>
                  <a:srgbClr val="C00000"/>
                </a:solidFill>
                <a:cs typeface="Times New Roman" pitchFamily="18" charset="0"/>
              </a:rPr>
              <a:t> </a:t>
            </a:r>
            <a:r>
              <a:rPr lang="tr-TR" sz="2400" b="1" dirty="0">
                <a:solidFill>
                  <a:srgbClr val="C00000"/>
                </a:solidFill>
                <a:cs typeface="Times New Roman" pitchFamily="18" charset="0"/>
              </a:rPr>
              <a:t>Üçüncü Neden: </a:t>
            </a:r>
            <a:endParaRPr lang="tr-TR" sz="2400" u="sng" dirty="0" smtClean="0">
              <a:solidFill>
                <a:srgbClr val="C00000"/>
              </a:solidFill>
            </a:endParaRPr>
          </a:p>
          <a:p>
            <a:pPr algn="ctr"/>
            <a:endParaRPr lang="tr-TR" sz="2400" dirty="0" smtClean="0">
              <a:solidFill>
                <a:srgbClr val="002060"/>
              </a:solidFill>
              <a:cs typeface="Times New Roman" pitchFamily="18" charset="0"/>
            </a:endParaRPr>
          </a:p>
          <a:p>
            <a:pPr algn="ctr"/>
            <a:r>
              <a:rPr lang="tr-TR" sz="2400" dirty="0" smtClean="0">
                <a:solidFill>
                  <a:srgbClr val="002060"/>
                </a:solidFill>
                <a:cs typeface="Times New Roman" pitchFamily="18" charset="0"/>
              </a:rPr>
              <a:t>Özellikle </a:t>
            </a:r>
            <a:r>
              <a:rPr lang="tr-TR" sz="2400" dirty="0">
                <a:solidFill>
                  <a:srgbClr val="002060"/>
                </a:solidFill>
                <a:cs typeface="Times New Roman" pitchFamily="18" charset="0"/>
              </a:rPr>
              <a:t>gelişmekte olan ülkelerde </a:t>
            </a:r>
            <a:r>
              <a:rPr lang="tr-TR" sz="2400" b="1" dirty="0">
                <a:solidFill>
                  <a:srgbClr val="002060"/>
                </a:solidFill>
                <a:cs typeface="Times New Roman" pitchFamily="18" charset="0"/>
              </a:rPr>
              <a:t>anne ve çocuk</a:t>
            </a:r>
            <a:r>
              <a:rPr lang="tr-TR" sz="2400" dirty="0">
                <a:solidFill>
                  <a:srgbClr val="002060"/>
                </a:solidFill>
                <a:cs typeface="Times New Roman" pitchFamily="18" charset="0"/>
              </a:rPr>
              <a:t> sayısı </a:t>
            </a:r>
            <a:endParaRPr lang="tr-TR" sz="2400" dirty="0" smtClean="0">
              <a:solidFill>
                <a:srgbClr val="002060"/>
              </a:solidFill>
              <a:cs typeface="Times New Roman" pitchFamily="18" charset="0"/>
            </a:endParaRPr>
          </a:p>
          <a:p>
            <a:pPr algn="ctr"/>
            <a:r>
              <a:rPr lang="tr-TR" sz="2400" dirty="0" smtClean="0">
                <a:solidFill>
                  <a:srgbClr val="C00000"/>
                </a:solidFill>
                <a:cs typeface="Times New Roman" pitchFamily="18" charset="0"/>
              </a:rPr>
              <a:t>toplam </a:t>
            </a:r>
            <a:r>
              <a:rPr lang="tr-TR" sz="2400" b="1" u="sng" dirty="0">
                <a:solidFill>
                  <a:srgbClr val="C00000"/>
                </a:solidFill>
                <a:cs typeface="Times New Roman" pitchFamily="18" charset="0"/>
              </a:rPr>
              <a:t>nüfusun yarısından fazlası</a:t>
            </a:r>
            <a:r>
              <a:rPr lang="tr-TR" sz="2400" u="sng" dirty="0">
                <a:solidFill>
                  <a:srgbClr val="C00000"/>
                </a:solidFill>
                <a:cs typeface="Times New Roman" pitchFamily="18" charset="0"/>
              </a:rPr>
              <a:t>nı</a:t>
            </a:r>
            <a:r>
              <a:rPr lang="tr-TR" sz="2400" dirty="0">
                <a:solidFill>
                  <a:srgbClr val="C00000"/>
                </a:solidFill>
                <a:cs typeface="Times New Roman" pitchFamily="18" charset="0"/>
              </a:rPr>
              <a:t> </a:t>
            </a:r>
            <a:r>
              <a:rPr lang="tr-TR" sz="2400" dirty="0">
                <a:solidFill>
                  <a:srgbClr val="002060"/>
                </a:solidFill>
                <a:cs typeface="Times New Roman" pitchFamily="18" charset="0"/>
              </a:rPr>
              <a:t>oluştururlar.</a:t>
            </a:r>
          </a:p>
          <a:p>
            <a:endParaRPr lang="tr-TR" sz="2400" dirty="0" smtClean="0">
              <a:solidFill>
                <a:srgbClr val="002060"/>
              </a:solidFill>
              <a:cs typeface="Times New Roman" pitchFamily="18" charset="0"/>
            </a:endParaRPr>
          </a:p>
          <a:p>
            <a:r>
              <a:rPr lang="tr-TR" sz="2400" dirty="0" smtClean="0">
                <a:solidFill>
                  <a:srgbClr val="002060"/>
                </a:solidFill>
                <a:cs typeface="Times New Roman" pitchFamily="18" charset="0"/>
              </a:rPr>
              <a:t>Ülkemizde </a:t>
            </a:r>
            <a:r>
              <a:rPr lang="tr-TR" sz="2400" dirty="0">
                <a:solidFill>
                  <a:srgbClr val="002060"/>
                </a:solidFill>
                <a:cs typeface="Times New Roman" pitchFamily="18" charset="0"/>
              </a:rPr>
              <a:t>nüfusun;</a:t>
            </a:r>
          </a:p>
          <a:p>
            <a:r>
              <a:rPr lang="tr-TR" sz="2400" dirty="0">
                <a:solidFill>
                  <a:srgbClr val="002060"/>
                </a:solidFill>
                <a:cs typeface="Times New Roman" pitchFamily="18" charset="0"/>
              </a:rPr>
              <a:t> </a:t>
            </a:r>
            <a:r>
              <a:rPr lang="tr-TR" sz="2400" b="1" dirty="0">
                <a:solidFill>
                  <a:srgbClr val="002060"/>
                </a:solidFill>
                <a:cs typeface="Times New Roman" pitchFamily="18" charset="0"/>
              </a:rPr>
              <a:t>%35’</a:t>
            </a:r>
            <a:r>
              <a:rPr lang="tr-TR" sz="2400" dirty="0">
                <a:solidFill>
                  <a:srgbClr val="002060"/>
                </a:solidFill>
                <a:cs typeface="Times New Roman" pitchFamily="18" charset="0"/>
              </a:rPr>
              <a:t>ini  </a:t>
            </a:r>
            <a:r>
              <a:rPr lang="tr-TR" sz="2400" b="1" dirty="0">
                <a:solidFill>
                  <a:srgbClr val="002060"/>
                </a:solidFill>
                <a:cs typeface="Times New Roman" pitchFamily="18" charset="0"/>
              </a:rPr>
              <a:t>   </a:t>
            </a:r>
            <a:r>
              <a:rPr lang="tr-TR" sz="2400" dirty="0">
                <a:solidFill>
                  <a:srgbClr val="002060"/>
                </a:solidFill>
                <a:cs typeface="Times New Roman" pitchFamily="18" charset="0"/>
              </a:rPr>
              <a:t>0-14 yaş grubu çocuklar,                 </a:t>
            </a:r>
          </a:p>
          <a:p>
            <a:r>
              <a:rPr lang="tr-TR" sz="2400" dirty="0">
                <a:solidFill>
                  <a:srgbClr val="002060"/>
                </a:solidFill>
                <a:cs typeface="Times New Roman" pitchFamily="18" charset="0"/>
              </a:rPr>
              <a:t> </a:t>
            </a:r>
            <a:r>
              <a:rPr lang="tr-TR" sz="2400" b="1" dirty="0">
                <a:solidFill>
                  <a:srgbClr val="002060"/>
                </a:solidFill>
                <a:cs typeface="Times New Roman" pitchFamily="18" charset="0"/>
              </a:rPr>
              <a:t>% 26’</a:t>
            </a:r>
            <a:r>
              <a:rPr lang="tr-TR" sz="2400" dirty="0">
                <a:solidFill>
                  <a:srgbClr val="002060"/>
                </a:solidFill>
                <a:cs typeface="Times New Roman" pitchFamily="18" charset="0"/>
              </a:rPr>
              <a:t>sını 15-49 yaş grubu kadınlar oluşturmaktadır.</a:t>
            </a:r>
          </a:p>
          <a:p>
            <a:endParaRPr lang="tr-TR" sz="2400" b="1" dirty="0" smtClean="0">
              <a:solidFill>
                <a:srgbClr val="002060"/>
              </a:solidFill>
              <a:cs typeface="Times New Roman" pitchFamily="18" charset="0"/>
            </a:endParaRPr>
          </a:p>
        </p:txBody>
      </p:sp>
      <p:sp>
        <p:nvSpPr>
          <p:cNvPr id="2" name="Unvan 1"/>
          <p:cNvSpPr>
            <a:spLocks noGrp="1"/>
          </p:cNvSpPr>
          <p:nvPr>
            <p:ph type="ctrTitle"/>
          </p:nvPr>
        </p:nvSpPr>
        <p:spPr>
          <a:xfrm>
            <a:off x="12779979" y="6023613"/>
            <a:ext cx="10357911" cy="622105"/>
          </a:xfrm>
        </p:spPr>
        <p:txBody>
          <a:bodyPr numCol="1"/>
          <a:lstStyle/>
          <a:p>
            <a:pPr marL="0" indent="0">
              <a:buNone/>
            </a:pPr>
            <a:r>
              <a:rPr lang="tr-TR" sz="2400" b="1" dirty="0" smtClean="0">
                <a:solidFill>
                  <a:srgbClr val="002060"/>
                </a:solidFill>
                <a:latin typeface="+mn-lt"/>
                <a:cs typeface="Times New Roman" pitchFamily="18" charset="0"/>
              </a:rPr>
              <a:t/>
            </a:r>
            <a:br>
              <a:rPr lang="tr-TR" sz="2400" b="1" dirty="0" smtClean="0">
                <a:solidFill>
                  <a:srgbClr val="002060"/>
                </a:solidFill>
                <a:latin typeface="+mn-lt"/>
                <a:cs typeface="Times New Roman" pitchFamily="18" charset="0"/>
              </a:rPr>
            </a:br>
            <a:endParaRPr lang="tr-TR" sz="2400" dirty="0"/>
          </a:p>
        </p:txBody>
      </p:sp>
      <p:sp>
        <p:nvSpPr>
          <p:cNvPr id="14" name="Slayt Numarası Yer Tutucusu 13"/>
          <p:cNvSpPr>
            <a:spLocks noGrp="1"/>
          </p:cNvSpPr>
          <p:nvPr>
            <p:ph type="sldNum" sz="quarter" idx="7"/>
          </p:nvPr>
        </p:nvSpPr>
        <p:spPr/>
        <p:txBody>
          <a:bodyPr/>
          <a:lstStyle/>
          <a:p>
            <a:fld id="{B6F15528-21DE-4FAA-801E-634DDDAF4B2B}" type="slidenum">
              <a:rPr lang="tr-TR" smtClean="0"/>
              <a:t>16</a:t>
            </a:fld>
            <a:endParaRPr lang="tr-TR"/>
          </a:p>
        </p:txBody>
      </p:sp>
    </p:spTree>
    <p:extLst>
      <p:ext uri="{BB962C8B-B14F-4D97-AF65-F5344CB8AC3E}">
        <p14:creationId xmlns:p14="http://schemas.microsoft.com/office/powerpoint/2010/main" val="4281094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090" y="1413507"/>
            <a:ext cx="2740510" cy="44371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FFFF"/>
                </a:solidFill>
                <a:latin typeface="Montserrat-SemiBold"/>
                <a:cs typeface="Montserrat-SemiBold"/>
              </a:rPr>
              <a:t>Haftalık</a:t>
            </a:r>
            <a:r>
              <a:rPr sz="2800" b="1" spc="-55" dirty="0">
                <a:solidFill>
                  <a:srgbClr val="FFFFFF"/>
                </a:solidFill>
                <a:latin typeface="Montserrat-SemiBold"/>
                <a:cs typeface="Montserrat-SemiBold"/>
              </a:rPr>
              <a:t> </a:t>
            </a:r>
            <a:r>
              <a:rPr sz="2800" b="1" spc="-10" dirty="0">
                <a:solidFill>
                  <a:srgbClr val="FFFFFF"/>
                </a:solidFill>
                <a:latin typeface="Montserrat-SemiBold"/>
                <a:cs typeface="Montserrat-SemiBold"/>
              </a:rPr>
              <a:t>Akış</a:t>
            </a:r>
            <a:endParaRPr sz="2800" dirty="0">
              <a:latin typeface="Montserrat-SemiBold"/>
              <a:cs typeface="Montserrat-SemiBold"/>
            </a:endParaRPr>
          </a:p>
        </p:txBody>
      </p:sp>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6"/>
              <a:ext cx="1245729" cy="5138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925371" y="6592199"/>
              <a:ext cx="91020" cy="7612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20"/>
                  </a:lnTo>
                  <a:lnTo>
                    <a:pt x="426847" y="77990"/>
                  </a:lnTo>
                  <a:lnTo>
                    <a:pt x="429996" y="94437"/>
                  </a:lnTo>
                  <a:lnTo>
                    <a:pt x="438505" y="106972"/>
                  </a:lnTo>
                  <a:lnTo>
                    <a:pt x="450989" y="114947"/>
                  </a:lnTo>
                  <a:lnTo>
                    <a:pt x="466064" y="117741"/>
                  </a:lnTo>
                  <a:lnTo>
                    <a:pt x="473303" y="117144"/>
                  </a:lnTo>
                  <a:lnTo>
                    <a:pt x="479704" y="115328"/>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14"/>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5"/>
              <a:ext cx="73583" cy="8131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9701745" y="6581763"/>
              <a:ext cx="142118" cy="98921"/>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8"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96788" cy="4383251"/>
          </a:xfrm>
          <a:prstGeom prst="rect">
            <a:avLst/>
          </a:prstGeom>
        </p:spPr>
        <p:txBody>
          <a:bodyPr vert="horz" wrap="square" lIns="0" tIns="12700" rIns="0" bIns="0" numCol="1" rtlCol="0">
            <a:spAutoFit/>
          </a:bodyPr>
          <a:lstStyle/>
          <a:p>
            <a:r>
              <a:rPr lang="tr-TR" sz="2400" b="1" dirty="0" smtClean="0">
                <a:solidFill>
                  <a:srgbClr val="C00000"/>
                </a:solidFill>
                <a:latin typeface="+mj-lt"/>
                <a:cs typeface="Times New Roman" pitchFamily="18" charset="0"/>
              </a:rPr>
              <a:t/>
            </a:r>
            <a:br>
              <a:rPr lang="tr-TR" sz="2400" b="1" dirty="0" smtClean="0">
                <a:solidFill>
                  <a:srgbClr val="C00000"/>
                </a:solidFill>
                <a:latin typeface="+mj-lt"/>
                <a:cs typeface="Times New Roman" pitchFamily="18" charset="0"/>
              </a:rPr>
            </a:br>
            <a:r>
              <a:rPr lang="tr-TR" sz="2400" b="1" dirty="0">
                <a:solidFill>
                  <a:srgbClr val="C00000"/>
                </a:solidFill>
                <a:latin typeface="+mj-lt"/>
                <a:cs typeface="Times New Roman" pitchFamily="18" charset="0"/>
              </a:rPr>
              <a:t>6.Konu: Okul Sağlığı Hizmetleri ve Okul Sağlığı Hemşireliği</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Hizmetleri Tanımı</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Programları</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Sağlık Eğitiminin İlkeleri</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Sağlığında Ekip Anlayışı</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Sağlık Sorunları ve Kontroller</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Temel Sağlık Hizmetlerinde Okul Sağlığı İçin Olması Gereken  Hizmetler</a:t>
            </a:r>
            <a:r>
              <a:rPr lang="tr-TR" sz="2400" dirty="0" smtClean="0">
                <a:solidFill>
                  <a:srgbClr val="002060"/>
                </a:solidFill>
                <a:latin typeface="+mn-lt"/>
                <a:cs typeface="Times New Roman" pitchFamily="18" charset="0"/>
              </a:rPr>
              <a:t/>
            </a:r>
            <a:br>
              <a:rPr lang="tr-TR" sz="2400" dirty="0" smtClean="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Açısından Bugünkü Sorunlar</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ile İlgili 2020 Yılı Ulusal Sağlık Hedefleri Özeti</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Hemşiresi Görev Yetki Ve Sorumlulukları </a:t>
            </a:r>
            <a:r>
              <a:rPr lang="tr-TR" sz="1600" dirty="0">
                <a:solidFill>
                  <a:srgbClr val="002060"/>
                </a:solidFill>
                <a:latin typeface="+mn-lt"/>
                <a:cs typeface="Times New Roman" pitchFamily="18" charset="0"/>
              </a:rPr>
              <a:t/>
            </a:r>
            <a:br>
              <a:rPr lang="tr-TR" sz="1600" dirty="0">
                <a:solidFill>
                  <a:srgbClr val="002060"/>
                </a:solidFill>
                <a:latin typeface="+mn-lt"/>
                <a:cs typeface="Times New Roman" pitchFamily="18" charset="0"/>
              </a:rPr>
            </a:br>
            <a:endParaRPr lang="tr-TR" sz="2000" b="1" dirty="0">
              <a:solidFill>
                <a:srgbClr val="002060"/>
              </a:solidFill>
              <a:latin typeface="+mn-lt"/>
              <a:cs typeface="Times New Roman" pitchFamily="18" charset="0"/>
            </a:endParaRPr>
          </a:p>
        </p:txBody>
      </p:sp>
      <p:sp>
        <p:nvSpPr>
          <p:cNvPr id="15" name="Dikdörtgen 14"/>
          <p:cNvSpPr/>
          <p:nvPr/>
        </p:nvSpPr>
        <p:spPr>
          <a:xfrm>
            <a:off x="304800" y="1501550"/>
            <a:ext cx="11277600" cy="461665"/>
          </a:xfrm>
          <a:prstGeom prst="rect">
            <a:avLst/>
          </a:prstGeom>
        </p:spPr>
        <p:txBody>
          <a:bodyPr wrap="square">
            <a:spAutoFit/>
          </a:bodyPr>
          <a:lstStyle/>
          <a:p>
            <a:pPr marL="514350" indent="-514350">
              <a:buFont typeface="+mj-lt"/>
              <a:buAutoNum type="arabicPeriod"/>
            </a:pPr>
            <a:endParaRPr lang="tr-TR" sz="2400" dirty="0">
              <a:solidFill>
                <a:srgbClr val="002060"/>
              </a:solidFill>
            </a:endParaRPr>
          </a:p>
        </p:txBody>
      </p:sp>
      <p:sp>
        <p:nvSpPr>
          <p:cNvPr id="19" name="Dikdörtgen 18"/>
          <p:cNvSpPr/>
          <p:nvPr/>
        </p:nvSpPr>
        <p:spPr>
          <a:xfrm>
            <a:off x="304800" y="1997839"/>
            <a:ext cx="11125200" cy="738664"/>
          </a:xfrm>
          <a:prstGeom prst="rect">
            <a:avLst/>
          </a:prstGeom>
        </p:spPr>
        <p:txBody>
          <a:bodyPr wrap="square">
            <a:spAutoFit/>
          </a:bodyPr>
          <a:lstStyle/>
          <a:p>
            <a:endParaRPr lang="tr-TR" b="1" dirty="0" smtClean="0">
              <a:solidFill>
                <a:srgbClr val="002060"/>
              </a:solidFill>
              <a:cs typeface="Times New Roman" pitchFamily="18" charset="0"/>
            </a:endParaRPr>
          </a:p>
          <a:p>
            <a:endParaRPr lang="tr-TR" sz="2400" dirty="0">
              <a:solidFill>
                <a:srgbClr val="002060"/>
              </a:solidFill>
            </a:endParaRPr>
          </a:p>
        </p:txBody>
      </p:sp>
      <p:sp>
        <p:nvSpPr>
          <p:cNvPr id="18" name="Slayt Numarası Yer Tutucusu 17"/>
          <p:cNvSpPr>
            <a:spLocks noGrp="1"/>
          </p:cNvSpPr>
          <p:nvPr>
            <p:ph type="sldNum" sz="quarter" idx="7"/>
          </p:nvPr>
        </p:nvSpPr>
        <p:spPr/>
        <p:txBody>
          <a:bodyPr/>
          <a:lstStyle/>
          <a:p>
            <a:fld id="{B6F15528-21DE-4FAA-801E-634DDDAF4B2B}" type="slidenum">
              <a:rPr lang="tr-TR" smtClean="0"/>
              <a:t>17</a:t>
            </a:fld>
            <a:endParaRPr lang="tr-TR"/>
          </a:p>
        </p:txBody>
      </p:sp>
    </p:spTree>
    <p:extLst>
      <p:ext uri="{BB962C8B-B14F-4D97-AF65-F5344CB8AC3E}">
        <p14:creationId xmlns:p14="http://schemas.microsoft.com/office/powerpoint/2010/main" val="298652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090" y="1413507"/>
            <a:ext cx="7617310" cy="443711"/>
          </a:xfrm>
          <a:prstGeom prst="rect">
            <a:avLst/>
          </a:prstGeom>
        </p:spPr>
        <p:txBody>
          <a:bodyPr vert="horz" wrap="square" lIns="0" tIns="12700" rIns="0" bIns="0" rtlCol="0">
            <a:spAutoFit/>
          </a:bodyPr>
          <a:lstStyle/>
          <a:p>
            <a:pPr marL="12700">
              <a:lnSpc>
                <a:spcPct val="100000"/>
              </a:lnSpc>
              <a:spcBef>
                <a:spcPts val="100"/>
              </a:spcBef>
            </a:pPr>
            <a:r>
              <a:rPr sz="2800" b="1" spc="-10" dirty="0" err="1">
                <a:solidFill>
                  <a:srgbClr val="FFFFFF"/>
                </a:solidFill>
                <a:latin typeface="Montserrat-SemiBold"/>
                <a:cs typeface="Montserrat-SemiBold"/>
              </a:rPr>
              <a:t>Haftalık</a:t>
            </a:r>
            <a:r>
              <a:rPr sz="2800" b="1" spc="-55" dirty="0">
                <a:solidFill>
                  <a:srgbClr val="FFFFFF"/>
                </a:solidFill>
                <a:latin typeface="Montserrat-SemiBold"/>
                <a:cs typeface="Montserrat-SemiBold"/>
              </a:rPr>
              <a:t> </a:t>
            </a:r>
            <a:r>
              <a:rPr lang="tr-TR" sz="2800" b="1" spc="-55" dirty="0" smtClean="0">
                <a:solidFill>
                  <a:srgbClr val="FFFFFF"/>
                </a:solidFill>
                <a:latin typeface="Montserrat-SemiBold"/>
                <a:cs typeface="Montserrat-SemiBold"/>
              </a:rPr>
              <a:t>Öğrenim Kazanımları</a:t>
            </a:r>
            <a:endParaRPr sz="2800" dirty="0">
              <a:latin typeface="Montserrat-SemiBold"/>
              <a:cs typeface="Montserrat-SemiBold"/>
            </a:endParaRPr>
          </a:p>
        </p:txBody>
      </p:sp>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6"/>
              <a:ext cx="1245729" cy="5138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925371" y="6592199"/>
              <a:ext cx="91020" cy="7612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20"/>
                  </a:lnTo>
                  <a:lnTo>
                    <a:pt x="426847" y="77990"/>
                  </a:lnTo>
                  <a:lnTo>
                    <a:pt x="429996" y="94437"/>
                  </a:lnTo>
                  <a:lnTo>
                    <a:pt x="438505" y="106972"/>
                  </a:lnTo>
                  <a:lnTo>
                    <a:pt x="450989" y="114947"/>
                  </a:lnTo>
                  <a:lnTo>
                    <a:pt x="466064" y="117741"/>
                  </a:lnTo>
                  <a:lnTo>
                    <a:pt x="473303" y="117144"/>
                  </a:lnTo>
                  <a:lnTo>
                    <a:pt x="479704" y="115328"/>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14"/>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5"/>
              <a:ext cx="73583" cy="8131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9701745" y="6581763"/>
              <a:ext cx="142118" cy="98921"/>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8"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96788" cy="4013919"/>
          </a:xfrm>
          <a:prstGeom prst="rect">
            <a:avLst/>
          </a:prstGeom>
        </p:spPr>
        <p:txBody>
          <a:bodyPr vert="horz" wrap="square" lIns="0" tIns="12700" rIns="0" bIns="0" numCol="1" rtlCol="0">
            <a:spAutoFit/>
          </a:bodyPr>
          <a:lstStyle/>
          <a:p>
            <a:r>
              <a:rPr lang="tr-TR" sz="2400" b="1" dirty="0" smtClean="0">
                <a:solidFill>
                  <a:srgbClr val="C00000"/>
                </a:solidFill>
                <a:latin typeface="+mj-lt"/>
                <a:cs typeface="Times New Roman" pitchFamily="18" charset="0"/>
              </a:rPr>
              <a:t/>
            </a:r>
            <a:br>
              <a:rPr lang="tr-TR" sz="2400" b="1" dirty="0" smtClean="0">
                <a:solidFill>
                  <a:srgbClr val="C00000"/>
                </a:solidFill>
                <a:latin typeface="+mj-lt"/>
                <a:cs typeface="Times New Roman" pitchFamily="18" charset="0"/>
              </a:rPr>
            </a:br>
            <a:r>
              <a:rPr lang="tr-TR" sz="2400" b="1" dirty="0">
                <a:solidFill>
                  <a:srgbClr val="C00000"/>
                </a:solidFill>
                <a:latin typeface="+mj-lt"/>
                <a:cs typeface="Times New Roman" pitchFamily="18" charset="0"/>
              </a:rPr>
              <a:t>6.Konu: Okul Sağlığı Hizmetleri ve Okul Sağlığı Hemşireliği</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Hizmetleri </a:t>
            </a:r>
            <a:r>
              <a:rPr lang="tr-TR" sz="2400" dirty="0" smtClean="0">
                <a:solidFill>
                  <a:srgbClr val="002060"/>
                </a:solidFill>
                <a:latin typeface="+mn-lt"/>
                <a:cs typeface="Times New Roman" pitchFamily="18" charset="0"/>
              </a:rPr>
              <a:t>Tanımını Bilir</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a:t>
            </a:r>
            <a:r>
              <a:rPr lang="tr-TR" sz="2400" dirty="0" smtClean="0">
                <a:solidFill>
                  <a:srgbClr val="002060"/>
                </a:solidFill>
                <a:latin typeface="+mn-lt"/>
                <a:cs typeface="Times New Roman" pitchFamily="18" charset="0"/>
              </a:rPr>
              <a:t>Programlarını Bilir, Açıklar</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Sağlık Eğitiminin </a:t>
            </a:r>
            <a:r>
              <a:rPr lang="tr-TR" sz="2400" dirty="0" smtClean="0">
                <a:solidFill>
                  <a:srgbClr val="002060"/>
                </a:solidFill>
                <a:latin typeface="+mn-lt"/>
                <a:cs typeface="Times New Roman" pitchFamily="18" charset="0"/>
              </a:rPr>
              <a:t>İlkelerini Bilir, Sıralar</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Sağlığında Ekip </a:t>
            </a:r>
            <a:r>
              <a:rPr lang="tr-TR" sz="2400" dirty="0" smtClean="0">
                <a:solidFill>
                  <a:srgbClr val="002060"/>
                </a:solidFill>
                <a:latin typeface="+mn-lt"/>
                <a:cs typeface="Times New Roman" pitchFamily="18" charset="0"/>
              </a:rPr>
              <a:t>Anlayışı Bilir </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Sağlık Sorunları ve </a:t>
            </a:r>
            <a:r>
              <a:rPr lang="tr-TR" sz="2400" dirty="0" smtClean="0">
                <a:solidFill>
                  <a:srgbClr val="002060"/>
                </a:solidFill>
                <a:latin typeface="+mn-lt"/>
                <a:cs typeface="Times New Roman" pitchFamily="18" charset="0"/>
              </a:rPr>
              <a:t>Kontrollerini Bilir, Sıralar</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Temel Sağlık Hizmetlerinde Okul Sağlığı İçin Olması Gereken  </a:t>
            </a:r>
            <a:r>
              <a:rPr lang="tr-TR" sz="2400" dirty="0" smtClean="0">
                <a:solidFill>
                  <a:srgbClr val="002060"/>
                </a:solidFill>
                <a:latin typeface="+mn-lt"/>
                <a:cs typeface="Times New Roman" pitchFamily="18" charset="0"/>
              </a:rPr>
              <a:t>Hizmetleri Bilir Tanımlar</a:t>
            </a:r>
            <a:br>
              <a:rPr lang="tr-TR" sz="2400" dirty="0" smtClean="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Açısından Bugünkü </a:t>
            </a:r>
            <a:r>
              <a:rPr lang="tr-TR" sz="2400" dirty="0" smtClean="0">
                <a:solidFill>
                  <a:srgbClr val="002060"/>
                </a:solidFill>
                <a:latin typeface="+mn-lt"/>
                <a:cs typeface="Times New Roman" pitchFamily="18" charset="0"/>
              </a:rPr>
              <a:t>Sorunları Bilir</a:t>
            </a:r>
            <a:r>
              <a:rPr lang="tr-TR" sz="2400" dirty="0">
                <a:solidFill>
                  <a:srgbClr val="002060"/>
                </a:solidFill>
                <a:latin typeface="+mn-lt"/>
                <a:cs typeface="Times New Roman" pitchFamily="18" charset="0"/>
              </a:rPr>
              <a:t/>
            </a:r>
            <a:br>
              <a:rPr lang="tr-TR" sz="2400" dirty="0">
                <a:solidFill>
                  <a:srgbClr val="002060"/>
                </a:solidFill>
                <a:latin typeface="+mn-lt"/>
                <a:cs typeface="Times New Roman" pitchFamily="18" charset="0"/>
              </a:rPr>
            </a:br>
            <a:r>
              <a:rPr lang="tr-TR" sz="2400" dirty="0">
                <a:solidFill>
                  <a:srgbClr val="002060"/>
                </a:solidFill>
                <a:latin typeface="+mn-lt"/>
                <a:cs typeface="Times New Roman" pitchFamily="18" charset="0"/>
              </a:rPr>
              <a:t>- Okul Sağlığı Hemşiresi Görev Yetki Ve Sorumlulukları </a:t>
            </a:r>
            <a:r>
              <a:rPr lang="tr-TR" sz="2400" dirty="0" smtClean="0">
                <a:solidFill>
                  <a:srgbClr val="002060"/>
                </a:solidFill>
                <a:latin typeface="+mn-lt"/>
                <a:cs typeface="Times New Roman" pitchFamily="18" charset="0"/>
              </a:rPr>
              <a:t>Bilir, Açıklar</a:t>
            </a:r>
            <a:r>
              <a:rPr lang="tr-TR" sz="1600" dirty="0">
                <a:solidFill>
                  <a:srgbClr val="002060"/>
                </a:solidFill>
                <a:latin typeface="+mn-lt"/>
                <a:cs typeface="Times New Roman" pitchFamily="18" charset="0"/>
              </a:rPr>
              <a:t/>
            </a:r>
            <a:br>
              <a:rPr lang="tr-TR" sz="1600" dirty="0">
                <a:solidFill>
                  <a:srgbClr val="002060"/>
                </a:solidFill>
                <a:latin typeface="+mn-lt"/>
                <a:cs typeface="Times New Roman" pitchFamily="18" charset="0"/>
              </a:rPr>
            </a:br>
            <a:endParaRPr lang="tr-TR" sz="2000" b="1" dirty="0">
              <a:solidFill>
                <a:srgbClr val="002060"/>
              </a:solidFill>
              <a:latin typeface="+mn-lt"/>
              <a:cs typeface="Times New Roman" pitchFamily="18" charset="0"/>
            </a:endParaRPr>
          </a:p>
        </p:txBody>
      </p:sp>
      <p:sp>
        <p:nvSpPr>
          <p:cNvPr id="15" name="Dikdörtgen 14"/>
          <p:cNvSpPr/>
          <p:nvPr/>
        </p:nvSpPr>
        <p:spPr>
          <a:xfrm>
            <a:off x="304800" y="1501550"/>
            <a:ext cx="11277600" cy="461665"/>
          </a:xfrm>
          <a:prstGeom prst="rect">
            <a:avLst/>
          </a:prstGeom>
        </p:spPr>
        <p:txBody>
          <a:bodyPr wrap="square">
            <a:spAutoFit/>
          </a:bodyPr>
          <a:lstStyle/>
          <a:p>
            <a:pPr marL="514350" indent="-514350">
              <a:buFont typeface="+mj-lt"/>
              <a:buAutoNum type="arabicPeriod"/>
            </a:pPr>
            <a:endParaRPr lang="tr-TR" sz="2400" dirty="0">
              <a:solidFill>
                <a:srgbClr val="002060"/>
              </a:solidFill>
            </a:endParaRPr>
          </a:p>
        </p:txBody>
      </p:sp>
      <p:sp>
        <p:nvSpPr>
          <p:cNvPr id="19" name="Dikdörtgen 18"/>
          <p:cNvSpPr/>
          <p:nvPr/>
        </p:nvSpPr>
        <p:spPr>
          <a:xfrm>
            <a:off x="304800" y="1997839"/>
            <a:ext cx="11125200" cy="738664"/>
          </a:xfrm>
          <a:prstGeom prst="rect">
            <a:avLst/>
          </a:prstGeom>
        </p:spPr>
        <p:txBody>
          <a:bodyPr wrap="square">
            <a:spAutoFit/>
          </a:bodyPr>
          <a:lstStyle/>
          <a:p>
            <a:endParaRPr lang="tr-TR" b="1" dirty="0" smtClean="0">
              <a:solidFill>
                <a:srgbClr val="002060"/>
              </a:solidFill>
              <a:cs typeface="Times New Roman" pitchFamily="18" charset="0"/>
            </a:endParaRPr>
          </a:p>
          <a:p>
            <a:endParaRPr lang="tr-TR" sz="2400" dirty="0">
              <a:solidFill>
                <a:srgbClr val="002060"/>
              </a:solidFill>
            </a:endParaRPr>
          </a:p>
        </p:txBody>
      </p:sp>
      <p:sp>
        <p:nvSpPr>
          <p:cNvPr id="18" name="Slayt Numarası Yer Tutucusu 17"/>
          <p:cNvSpPr>
            <a:spLocks noGrp="1"/>
          </p:cNvSpPr>
          <p:nvPr>
            <p:ph type="sldNum" sz="quarter" idx="7"/>
          </p:nvPr>
        </p:nvSpPr>
        <p:spPr/>
        <p:txBody>
          <a:bodyPr/>
          <a:lstStyle/>
          <a:p>
            <a:fld id="{B6F15528-21DE-4FAA-801E-634DDDAF4B2B}" type="slidenum">
              <a:rPr lang="tr-TR" smtClean="0"/>
              <a:t>18</a:t>
            </a:fld>
            <a:endParaRPr lang="tr-TR"/>
          </a:p>
        </p:txBody>
      </p:sp>
    </p:spTree>
    <p:extLst>
      <p:ext uri="{BB962C8B-B14F-4D97-AF65-F5344CB8AC3E}">
        <p14:creationId xmlns:p14="http://schemas.microsoft.com/office/powerpoint/2010/main" val="1247795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874598"/>
          </a:xfrm>
          <a:prstGeom prst="rect">
            <a:avLst/>
          </a:prstGeom>
        </p:spPr>
        <p:txBody>
          <a:bodyPr vert="horz" wrap="square" lIns="0" tIns="12700" rIns="0" bIns="0" rtlCol="0">
            <a:spAutoFit/>
          </a:bodyPr>
          <a:lstStyle/>
          <a:p>
            <a:pPr marL="0" marR="0" lvl="0" indent="0" defTabSz="914400" rtl="0" eaLnBrk="1" fontAlgn="auto" latinLnBrk="0" hangingPunct="1">
              <a:lnSpc>
                <a:spcPct val="100000"/>
              </a:lnSpc>
              <a:spcBef>
                <a:spcPct val="20000"/>
              </a:spcBef>
              <a:spcAft>
                <a:spcPts val="0"/>
              </a:spcAft>
              <a:tabLst/>
              <a:defRPr/>
            </a:pPr>
            <a:r>
              <a:rPr lang="tr-TR" sz="2800" kern="1200" dirty="0" smtClean="0">
                <a:solidFill>
                  <a:srgbClr val="002060"/>
                </a:solidFill>
                <a:latin typeface="+mn-lt"/>
                <a:ea typeface="+mn-ea"/>
                <a:cs typeface="Times New Roman" pitchFamily="18" charset="0"/>
              </a:rPr>
              <a:t/>
            </a:r>
            <a:br>
              <a:rPr lang="tr-TR" sz="2800" kern="1200" dirty="0" smtClean="0">
                <a:solidFill>
                  <a:srgbClr val="002060"/>
                </a:solidFill>
                <a:latin typeface="+mn-lt"/>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7208"/>
            <a:ext cx="11718542" cy="5878532"/>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400" b="1" dirty="0" smtClean="0">
              <a:solidFill>
                <a:srgbClr val="C00000"/>
              </a:solidFill>
              <a:cs typeface="Times New Roman" pitchFamily="18" charset="0"/>
            </a:endParaRPr>
          </a:p>
          <a:p>
            <a:pPr algn="ctr"/>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Sağlığı Hizmetleri Tanımı</a:t>
            </a:r>
            <a:r>
              <a:rPr lang="tr-TR" sz="2400" b="1" dirty="0" smtClean="0">
                <a:solidFill>
                  <a:srgbClr val="C00000"/>
                </a:solidFill>
                <a:cs typeface="Times New Roman" pitchFamily="18" charset="0"/>
              </a:rPr>
              <a:t>:</a:t>
            </a:r>
          </a:p>
          <a:p>
            <a:pPr algn="ctr"/>
            <a:r>
              <a:rPr lang="tr-TR" sz="2400" dirty="0">
                <a:solidFill>
                  <a:srgbClr val="C00000"/>
                </a:solidFill>
                <a:cs typeface="Times New Roman" pitchFamily="18" charset="0"/>
              </a:rPr>
              <a:t/>
            </a:r>
            <a:br>
              <a:rPr lang="tr-TR" sz="2400" dirty="0">
                <a:solidFill>
                  <a:srgbClr val="C00000"/>
                </a:solidFill>
                <a:cs typeface="Times New Roman" pitchFamily="18" charset="0"/>
              </a:rPr>
            </a:br>
            <a:r>
              <a:rPr lang="tr-TR" sz="2400" b="1" dirty="0">
                <a:solidFill>
                  <a:srgbClr val="002060"/>
                </a:solidFill>
                <a:cs typeface="Times New Roman" pitchFamily="18" charset="0"/>
              </a:rPr>
              <a:t>Toplumda okul çağındaki tüm çocukların mümkün olan en iyi bedensel, ruhsal ve sosyal yönden sağlığa kavuşmalarını sağlamak ve sürdürmek</a:t>
            </a:r>
            <a:r>
              <a:rPr lang="tr-TR" sz="2400" dirty="0">
                <a:solidFill>
                  <a:srgbClr val="002060"/>
                </a:solidFill>
                <a:cs typeface="Times New Roman" pitchFamily="18" charset="0"/>
              </a:rPr>
              <a:t>, </a:t>
            </a:r>
          </a:p>
          <a:p>
            <a:pPr algn="ctr"/>
            <a:r>
              <a:rPr lang="tr-TR" sz="2400" dirty="0">
                <a:solidFill>
                  <a:srgbClr val="002060"/>
                </a:solidFill>
                <a:cs typeface="Times New Roman" pitchFamily="18" charset="0"/>
              </a:rPr>
              <a:t>böylece çocukların ve </a:t>
            </a:r>
            <a:r>
              <a:rPr lang="tr-TR" sz="2400" b="1" dirty="0">
                <a:solidFill>
                  <a:srgbClr val="002060"/>
                </a:solidFill>
                <a:cs typeface="Times New Roman" pitchFamily="18" charset="0"/>
              </a:rPr>
              <a:t>dolayısı ile toplumun sağlık düzeyini yükseltmek </a:t>
            </a:r>
            <a:r>
              <a:rPr lang="tr-TR" sz="2400" dirty="0">
                <a:solidFill>
                  <a:srgbClr val="002060"/>
                </a:solidFill>
                <a:cs typeface="Times New Roman" pitchFamily="18" charset="0"/>
              </a:rPr>
              <a:t>amacıyla </a:t>
            </a:r>
          </a:p>
          <a:p>
            <a:pPr algn="ctr"/>
            <a:r>
              <a:rPr lang="tr-TR" sz="2400" b="1" dirty="0">
                <a:solidFill>
                  <a:srgbClr val="002060"/>
                </a:solidFill>
                <a:cs typeface="Times New Roman" pitchFamily="18" charset="0"/>
              </a:rPr>
              <a:t>öğrencilerin ve okul personelinin sağlığının değerlendirilmesi, geliştirilmesi, sağlıklı okul yaşamının sağlanması ve sürdürülmesi, </a:t>
            </a:r>
          </a:p>
          <a:p>
            <a:pPr algn="ctr"/>
            <a:r>
              <a:rPr lang="tr-TR" sz="2400" dirty="0">
                <a:solidFill>
                  <a:srgbClr val="002060"/>
                </a:solidFill>
                <a:cs typeface="Times New Roman" pitchFamily="18" charset="0"/>
              </a:rPr>
              <a:t>öğrenciye ve dolayısıyla topluma </a:t>
            </a:r>
          </a:p>
          <a:p>
            <a:pPr algn="ctr"/>
            <a:r>
              <a:rPr lang="tr-TR" sz="2400" b="1" dirty="0">
                <a:solidFill>
                  <a:srgbClr val="002060"/>
                </a:solidFill>
                <a:cs typeface="Times New Roman" pitchFamily="18" charset="0"/>
              </a:rPr>
              <a:t>sağlık eğitiminin verilmesi için yapılan çalışmalarının tümüne </a:t>
            </a:r>
          </a:p>
          <a:p>
            <a:pPr algn="ctr"/>
            <a:r>
              <a:rPr lang="tr-TR" sz="2400" b="1" dirty="0">
                <a:solidFill>
                  <a:srgbClr val="C00000"/>
                </a:solidFill>
                <a:cs typeface="Times New Roman" pitchFamily="18" charset="0"/>
              </a:rPr>
              <a:t>okul sağlığı hizmetleri</a:t>
            </a:r>
            <a:r>
              <a:rPr lang="tr-TR" sz="2400" dirty="0">
                <a:solidFill>
                  <a:srgbClr val="002060"/>
                </a:solidFill>
                <a:cs typeface="Times New Roman" pitchFamily="18" charset="0"/>
              </a:rPr>
              <a:t> denir.</a:t>
            </a:r>
          </a:p>
          <a:p>
            <a:endParaRPr lang="tr-TR" sz="3200" b="1" dirty="0">
              <a:solidFill>
                <a:schemeClr val="bg1"/>
              </a:solidFill>
              <a:cs typeface="Times New Roman" pitchFamily="18" charset="0"/>
            </a:endParaRPr>
          </a:p>
          <a:p>
            <a:pPr lvl="0"/>
            <a:endParaRPr lang="tr-TR" sz="2400" dirty="0">
              <a:solidFill>
                <a:srgbClr val="002060"/>
              </a:solidFill>
              <a:cs typeface="Times New Roman" pitchFamily="18" charset="0"/>
            </a:endParaRPr>
          </a:p>
          <a:p>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19</a:t>
            </a:fld>
            <a:endParaRPr lang="tr-TR"/>
          </a:p>
        </p:txBody>
      </p:sp>
    </p:spTree>
    <p:extLst>
      <p:ext uri="{BB962C8B-B14F-4D97-AF65-F5344CB8AC3E}">
        <p14:creationId xmlns:p14="http://schemas.microsoft.com/office/powerpoint/2010/main" val="337938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9194" y="1315360"/>
            <a:ext cx="9394030" cy="1365758"/>
          </a:xfrm>
          <a:prstGeom prst="rect">
            <a:avLst/>
          </a:prstGeom>
        </p:spPr>
        <p:txBody>
          <a:bodyPr vert="horz" wrap="square" lIns="0" tIns="11430" rIns="0" bIns="0" rtlCol="0">
            <a:spAutoFit/>
          </a:bodyPr>
          <a:lstStyle/>
          <a:p>
            <a:pPr marL="12700" marR="5080">
              <a:lnSpc>
                <a:spcPct val="100000"/>
              </a:lnSpc>
              <a:spcBef>
                <a:spcPts val="90"/>
              </a:spcBef>
            </a:pPr>
            <a:r>
              <a:rPr lang="tr-TR" sz="4400" spc="-30" dirty="0" smtClean="0">
                <a:solidFill>
                  <a:srgbClr val="2463F7"/>
                </a:solidFill>
                <a:latin typeface="+mn-lt"/>
                <a:cs typeface="Montserrat-Black"/>
              </a:rPr>
              <a:t>Sağlık </a:t>
            </a:r>
            <a:r>
              <a:rPr lang="tr-TR" sz="4400" spc="-30" smtClean="0">
                <a:solidFill>
                  <a:srgbClr val="2463F7"/>
                </a:solidFill>
                <a:latin typeface="+mn-lt"/>
                <a:cs typeface="Montserrat-Black"/>
              </a:rPr>
              <a:t>Bilimleri Fakültesi </a:t>
            </a:r>
            <a:r>
              <a:rPr lang="tr-TR" sz="4400" spc="-30" dirty="0" smtClean="0">
                <a:solidFill>
                  <a:srgbClr val="2463F7"/>
                </a:solidFill>
                <a:latin typeface="+mn-lt"/>
                <a:cs typeface="Montserrat-Black"/>
              </a:rPr>
              <a:t/>
            </a:r>
            <a:br>
              <a:rPr lang="tr-TR" sz="4400" spc="-30" dirty="0" smtClean="0">
                <a:solidFill>
                  <a:srgbClr val="2463F7"/>
                </a:solidFill>
                <a:latin typeface="+mn-lt"/>
                <a:cs typeface="Montserrat-Black"/>
              </a:rPr>
            </a:br>
            <a:r>
              <a:rPr lang="tr-TR" sz="4400" spc="-30" dirty="0" smtClean="0">
                <a:solidFill>
                  <a:srgbClr val="2463F7"/>
                </a:solidFill>
                <a:latin typeface="+mn-lt"/>
                <a:cs typeface="Montserrat-Black"/>
              </a:rPr>
              <a:t>Hemşirelik Bölümü</a:t>
            </a:r>
            <a:endParaRPr sz="4400" dirty="0">
              <a:latin typeface="+mn-lt"/>
              <a:cs typeface="Montserrat-Black"/>
            </a:endParaRPr>
          </a:p>
        </p:txBody>
      </p:sp>
      <p:sp>
        <p:nvSpPr>
          <p:cNvPr id="3" name="object 3"/>
          <p:cNvSpPr txBox="1"/>
          <p:nvPr/>
        </p:nvSpPr>
        <p:spPr>
          <a:xfrm>
            <a:off x="1819194" y="3307119"/>
            <a:ext cx="9394030" cy="567463"/>
          </a:xfrm>
          <a:prstGeom prst="rect">
            <a:avLst/>
          </a:prstGeom>
        </p:spPr>
        <p:txBody>
          <a:bodyPr vert="horz" wrap="square" lIns="0" tIns="13335" rIns="0" bIns="0" rtlCol="0">
            <a:spAutoFit/>
          </a:bodyPr>
          <a:lstStyle/>
          <a:p>
            <a:pPr marL="12700" marR="5080">
              <a:lnSpc>
                <a:spcPct val="100000"/>
              </a:lnSpc>
              <a:spcBef>
                <a:spcPts val="105"/>
              </a:spcBef>
            </a:pPr>
            <a:r>
              <a:rPr lang="tr-TR" sz="3600" b="1" dirty="0" smtClean="0">
                <a:solidFill>
                  <a:srgbClr val="002060"/>
                </a:solidFill>
                <a:latin typeface="+mj-lt"/>
                <a:cs typeface="Montserrat-SemiBold"/>
              </a:rPr>
              <a:t>Halk Sağlığı Hemşireliği HEY- 402</a:t>
            </a:r>
            <a:endParaRPr sz="3600" b="1" dirty="0">
              <a:solidFill>
                <a:srgbClr val="002060"/>
              </a:solidFill>
              <a:latin typeface="+mj-lt"/>
              <a:cs typeface="Montserrat-SemiBold"/>
            </a:endParaRPr>
          </a:p>
        </p:txBody>
      </p:sp>
      <p:sp>
        <p:nvSpPr>
          <p:cNvPr id="4" name="object 4"/>
          <p:cNvSpPr txBox="1"/>
          <p:nvPr/>
        </p:nvSpPr>
        <p:spPr>
          <a:xfrm>
            <a:off x="1931045" y="4447660"/>
            <a:ext cx="5365750" cy="719428"/>
          </a:xfrm>
          <a:prstGeom prst="rect">
            <a:avLst/>
          </a:prstGeom>
        </p:spPr>
        <p:txBody>
          <a:bodyPr vert="horz" wrap="square" lIns="0" tIns="87630" rIns="0" bIns="0" rtlCol="0">
            <a:spAutoFit/>
          </a:bodyPr>
          <a:lstStyle/>
          <a:p>
            <a:pPr marL="12700">
              <a:lnSpc>
                <a:spcPct val="100000"/>
              </a:lnSpc>
              <a:spcBef>
                <a:spcPts val="690"/>
              </a:spcBef>
            </a:pPr>
            <a:r>
              <a:rPr sz="1600" spc="-10" dirty="0">
                <a:solidFill>
                  <a:srgbClr val="002060"/>
                </a:solidFill>
                <a:latin typeface="+mj-lt"/>
                <a:cs typeface="Montserrat-Medium"/>
              </a:rPr>
              <a:t>Dersin Haftası: </a:t>
            </a:r>
            <a:r>
              <a:rPr lang="tr-TR" sz="1600" spc="-10" dirty="0">
                <a:solidFill>
                  <a:srgbClr val="002060"/>
                </a:solidFill>
                <a:latin typeface="+mj-lt"/>
                <a:cs typeface="Montserrat-Medium"/>
              </a:rPr>
              <a:t>6</a:t>
            </a:r>
            <a:r>
              <a:rPr sz="1600" b="1" dirty="0" smtClean="0">
                <a:solidFill>
                  <a:srgbClr val="002060"/>
                </a:solidFill>
                <a:latin typeface="+mj-lt"/>
                <a:cs typeface="Montserrat-ExtraBold"/>
              </a:rPr>
              <a:t>.</a:t>
            </a:r>
            <a:r>
              <a:rPr sz="1600" b="1" spc="30" dirty="0" smtClean="0">
                <a:solidFill>
                  <a:srgbClr val="002060"/>
                </a:solidFill>
                <a:latin typeface="+mj-lt"/>
                <a:cs typeface="Montserrat-ExtraBold"/>
              </a:rPr>
              <a:t> </a:t>
            </a:r>
            <a:r>
              <a:rPr sz="1600" b="1" spc="-10" dirty="0">
                <a:solidFill>
                  <a:srgbClr val="002060"/>
                </a:solidFill>
                <a:latin typeface="+mj-lt"/>
                <a:cs typeface="Montserrat-ExtraBold"/>
              </a:rPr>
              <a:t>Hafta</a:t>
            </a:r>
            <a:endParaRPr sz="1600" b="1" dirty="0">
              <a:solidFill>
                <a:srgbClr val="002060"/>
              </a:solidFill>
              <a:latin typeface="+mj-lt"/>
              <a:cs typeface="Montserrat-ExtraBold"/>
            </a:endParaRPr>
          </a:p>
          <a:p>
            <a:pPr marL="12700">
              <a:lnSpc>
                <a:spcPct val="100000"/>
              </a:lnSpc>
              <a:spcBef>
                <a:spcPts val="595"/>
              </a:spcBef>
            </a:pPr>
            <a:r>
              <a:rPr sz="1600" spc="-10" dirty="0">
                <a:solidFill>
                  <a:srgbClr val="002060"/>
                </a:solidFill>
                <a:cs typeface="Montserrat-Medium"/>
              </a:rPr>
              <a:t>Dersin </a:t>
            </a:r>
            <a:r>
              <a:rPr sz="1600" spc="-15" dirty="0" err="1">
                <a:solidFill>
                  <a:srgbClr val="002060"/>
                </a:solidFill>
                <a:cs typeface="Montserrat-Medium"/>
              </a:rPr>
              <a:t>Öğr</a:t>
            </a:r>
            <a:r>
              <a:rPr sz="1600" spc="-15" dirty="0" smtClean="0">
                <a:solidFill>
                  <a:srgbClr val="002060"/>
                </a:solidFill>
                <a:cs typeface="Montserrat-Medium"/>
              </a:rPr>
              <a:t>.</a:t>
            </a:r>
            <a:r>
              <a:rPr lang="tr-TR" sz="1600" spc="-15" dirty="0" smtClean="0">
                <a:solidFill>
                  <a:srgbClr val="002060"/>
                </a:solidFill>
                <a:cs typeface="Montserrat-Medium"/>
              </a:rPr>
              <a:t> Gör.</a:t>
            </a:r>
            <a:r>
              <a:rPr sz="1600" spc="-10" dirty="0" smtClean="0">
                <a:solidFill>
                  <a:srgbClr val="002060"/>
                </a:solidFill>
                <a:cs typeface="Montserrat-Medium"/>
              </a:rPr>
              <a:t> </a:t>
            </a:r>
            <a:r>
              <a:rPr sz="1600" spc="-10" dirty="0" err="1">
                <a:solidFill>
                  <a:srgbClr val="002060"/>
                </a:solidFill>
                <a:cs typeface="Montserrat-Medium"/>
              </a:rPr>
              <a:t>Adı</a:t>
            </a:r>
            <a:r>
              <a:rPr sz="2000" spc="-10" dirty="0" smtClean="0">
                <a:solidFill>
                  <a:srgbClr val="002060"/>
                </a:solidFill>
                <a:cs typeface="Montserrat-Medium"/>
              </a:rPr>
              <a:t>:</a:t>
            </a:r>
            <a:r>
              <a:rPr sz="2000" b="1" spc="-15" dirty="0" smtClean="0">
                <a:solidFill>
                  <a:srgbClr val="002060"/>
                </a:solidFill>
                <a:cs typeface="Montserrat-ExtraBold"/>
              </a:rPr>
              <a:t> </a:t>
            </a:r>
            <a:r>
              <a:rPr sz="2000" b="1" spc="-15" dirty="0">
                <a:solidFill>
                  <a:srgbClr val="002060"/>
                </a:solidFill>
                <a:cs typeface="Montserrat-ExtraBold"/>
              </a:rPr>
              <a:t>Öğr. </a:t>
            </a:r>
            <a:r>
              <a:rPr lang="tr-TR" sz="2000" b="1" spc="-15" dirty="0" smtClean="0">
                <a:solidFill>
                  <a:srgbClr val="002060"/>
                </a:solidFill>
                <a:cs typeface="Montserrat-ExtraBold"/>
              </a:rPr>
              <a:t>Gör. A. Mücella SOYDAN</a:t>
            </a:r>
            <a:endParaRPr sz="2000" b="1" dirty="0">
              <a:solidFill>
                <a:srgbClr val="002060"/>
              </a:solidFill>
              <a:cs typeface="Montserrat-ExtraBold"/>
            </a:endParaRPr>
          </a:p>
        </p:txBody>
      </p:sp>
      <p:sp>
        <p:nvSpPr>
          <p:cNvPr id="5" name="object 5"/>
          <p:cNvSpPr txBox="1"/>
          <p:nvPr/>
        </p:nvSpPr>
        <p:spPr>
          <a:xfrm>
            <a:off x="7519935" y="4447660"/>
            <a:ext cx="3104515" cy="904094"/>
          </a:xfrm>
          <a:prstGeom prst="rect">
            <a:avLst/>
          </a:prstGeom>
        </p:spPr>
        <p:txBody>
          <a:bodyPr vert="horz" wrap="square" lIns="0" tIns="87630" rIns="0" bIns="0" rtlCol="0">
            <a:spAutoFit/>
          </a:bodyPr>
          <a:lstStyle/>
          <a:p>
            <a:pPr marL="12700">
              <a:lnSpc>
                <a:spcPct val="100000"/>
              </a:lnSpc>
              <a:spcBef>
                <a:spcPts val="690"/>
              </a:spcBef>
            </a:pPr>
            <a:r>
              <a:rPr sz="1600" spc="-15" dirty="0">
                <a:solidFill>
                  <a:srgbClr val="002060"/>
                </a:solidFill>
                <a:latin typeface="Montserrat-Medium"/>
                <a:cs typeface="Montserrat-Medium"/>
              </a:rPr>
              <a:t>E-Posta:</a:t>
            </a:r>
            <a:r>
              <a:rPr sz="1600" spc="-80" dirty="0">
                <a:solidFill>
                  <a:srgbClr val="002060"/>
                </a:solidFill>
                <a:latin typeface="Montserrat-Medium"/>
                <a:cs typeface="Montserrat-Medium"/>
              </a:rPr>
              <a:t> </a:t>
            </a:r>
            <a:r>
              <a:rPr lang="tr-TR" sz="1600" b="1" spc="-10" dirty="0" smtClean="0">
                <a:solidFill>
                  <a:srgbClr val="002060"/>
                </a:solidFill>
                <a:latin typeface="Montserrat-ExtraBold"/>
                <a:cs typeface="Montserrat-Medium"/>
              </a:rPr>
              <a:t>amsoydan</a:t>
            </a:r>
            <a:r>
              <a:rPr sz="1600" b="1" spc="-10" dirty="0" smtClean="0">
                <a:solidFill>
                  <a:srgbClr val="002060"/>
                </a:solidFill>
                <a:latin typeface="Montserrat-ExtraBold"/>
                <a:cs typeface="Montserrat-ExtraBold"/>
                <a:hlinkClick r:id="rId3"/>
              </a:rPr>
              <a:t>@gelisim.edu.tr</a:t>
            </a:r>
            <a:endParaRPr sz="1600" dirty="0">
              <a:solidFill>
                <a:srgbClr val="002060"/>
              </a:solidFill>
              <a:latin typeface="Montserrat-ExtraBold"/>
              <a:cs typeface="Montserrat-ExtraBold"/>
            </a:endParaRPr>
          </a:p>
          <a:p>
            <a:pPr marL="26670">
              <a:lnSpc>
                <a:spcPct val="100000"/>
              </a:lnSpc>
              <a:spcBef>
                <a:spcPts val="595"/>
              </a:spcBef>
            </a:pPr>
            <a:r>
              <a:rPr sz="1600" spc="-20" dirty="0" err="1" smtClean="0">
                <a:solidFill>
                  <a:srgbClr val="002060"/>
                </a:solidFill>
                <a:latin typeface="Montserrat-Medium"/>
                <a:cs typeface="Montserrat-Medium"/>
              </a:rPr>
              <a:t>Telefon</a:t>
            </a:r>
            <a:r>
              <a:rPr sz="1600" spc="-20" dirty="0" smtClean="0">
                <a:solidFill>
                  <a:srgbClr val="002060"/>
                </a:solidFill>
                <a:latin typeface="Montserrat-Medium"/>
                <a:cs typeface="Montserrat-Medium"/>
              </a:rPr>
              <a:t>:</a:t>
            </a:r>
            <a:r>
              <a:rPr lang="tr-TR" sz="1600" spc="-20" dirty="0" smtClean="0">
                <a:solidFill>
                  <a:srgbClr val="002060"/>
                </a:solidFill>
                <a:latin typeface="Montserrat-Medium"/>
                <a:cs typeface="Montserrat-Medium"/>
              </a:rPr>
              <a:t> 212 422 70 00 D: 400</a:t>
            </a:r>
            <a:endParaRPr sz="1600" dirty="0">
              <a:solidFill>
                <a:srgbClr val="002060"/>
              </a:solidFill>
              <a:latin typeface="Montserrat-ExtraBold"/>
              <a:cs typeface="Montserrat-ExtraBold"/>
            </a:endParaRPr>
          </a:p>
        </p:txBody>
      </p:sp>
      <p:sp>
        <p:nvSpPr>
          <p:cNvPr id="6" name="object 6"/>
          <p:cNvSpPr/>
          <p:nvPr/>
        </p:nvSpPr>
        <p:spPr>
          <a:xfrm>
            <a:off x="0" y="1518462"/>
            <a:ext cx="1529715" cy="306070"/>
          </a:xfrm>
          <a:custGeom>
            <a:avLst/>
            <a:gdLst/>
            <a:ahLst/>
            <a:cxnLst/>
            <a:rect l="l" t="t" r="r" b="b"/>
            <a:pathLst>
              <a:path w="1529715" h="306069">
                <a:moveTo>
                  <a:pt x="1529397" y="0"/>
                </a:moveTo>
                <a:lnTo>
                  <a:pt x="0" y="0"/>
                </a:lnTo>
                <a:lnTo>
                  <a:pt x="0" y="305930"/>
                </a:lnTo>
                <a:lnTo>
                  <a:pt x="1529397" y="305930"/>
                </a:lnTo>
                <a:lnTo>
                  <a:pt x="1529397" y="0"/>
                </a:lnTo>
                <a:close/>
              </a:path>
            </a:pathLst>
          </a:custGeom>
          <a:solidFill>
            <a:srgbClr val="EE4941"/>
          </a:solidFill>
        </p:spPr>
        <p:txBody>
          <a:bodyPr wrap="square" lIns="0" tIns="0" rIns="0" bIns="0" rtlCol="0"/>
          <a:lstStyle/>
          <a:p>
            <a:endParaRPr/>
          </a:p>
        </p:txBody>
      </p:sp>
      <p:sp>
        <p:nvSpPr>
          <p:cNvPr id="7" name="object 7"/>
          <p:cNvSpPr/>
          <p:nvPr/>
        </p:nvSpPr>
        <p:spPr>
          <a:xfrm>
            <a:off x="0" y="3382035"/>
            <a:ext cx="1529715" cy="306070"/>
          </a:xfrm>
          <a:custGeom>
            <a:avLst/>
            <a:gdLst/>
            <a:ahLst/>
            <a:cxnLst/>
            <a:rect l="l" t="t" r="r" b="b"/>
            <a:pathLst>
              <a:path w="1529715" h="306070">
                <a:moveTo>
                  <a:pt x="1529397" y="0"/>
                </a:moveTo>
                <a:lnTo>
                  <a:pt x="0" y="0"/>
                </a:lnTo>
                <a:lnTo>
                  <a:pt x="0" y="305930"/>
                </a:lnTo>
                <a:lnTo>
                  <a:pt x="1529397" y="305930"/>
                </a:lnTo>
                <a:lnTo>
                  <a:pt x="1529397" y="0"/>
                </a:lnTo>
                <a:close/>
              </a:path>
            </a:pathLst>
          </a:custGeom>
          <a:solidFill>
            <a:srgbClr val="EE4941"/>
          </a:solidFill>
        </p:spPr>
        <p:txBody>
          <a:bodyPr wrap="square" lIns="0" tIns="0" rIns="0" bIns="0" rtlCol="0"/>
          <a:lstStyle/>
          <a:p>
            <a:endParaRPr/>
          </a:p>
        </p:txBody>
      </p:sp>
      <p:sp>
        <p:nvSpPr>
          <p:cNvPr id="8" name="object 8"/>
          <p:cNvSpPr txBox="1"/>
          <p:nvPr/>
        </p:nvSpPr>
        <p:spPr>
          <a:xfrm>
            <a:off x="485527" y="1533152"/>
            <a:ext cx="98298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Bölüm</a:t>
            </a:r>
            <a:r>
              <a:rPr sz="1400" b="1" spc="-75" dirty="0">
                <a:solidFill>
                  <a:srgbClr val="FFFFFF"/>
                </a:solidFill>
                <a:latin typeface="Montserrat-SemiBold"/>
                <a:cs typeface="Montserrat-SemiBold"/>
              </a:rPr>
              <a:t> </a:t>
            </a:r>
            <a:r>
              <a:rPr sz="1400" b="1" spc="-10" dirty="0">
                <a:solidFill>
                  <a:srgbClr val="FFFFFF"/>
                </a:solidFill>
                <a:latin typeface="Montserrat-SemiBold"/>
                <a:cs typeface="Montserrat-SemiBold"/>
              </a:rPr>
              <a:t>Adı</a:t>
            </a:r>
            <a:endParaRPr sz="1400">
              <a:latin typeface="Montserrat-SemiBold"/>
              <a:cs typeface="Montserrat-SemiBold"/>
            </a:endParaRPr>
          </a:p>
        </p:txBody>
      </p:sp>
      <p:sp>
        <p:nvSpPr>
          <p:cNvPr id="9" name="object 9"/>
          <p:cNvSpPr txBox="1"/>
          <p:nvPr/>
        </p:nvSpPr>
        <p:spPr>
          <a:xfrm>
            <a:off x="498757" y="3387962"/>
            <a:ext cx="969644"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Dersin</a:t>
            </a:r>
            <a:r>
              <a:rPr sz="1400" b="1" spc="-70" dirty="0">
                <a:solidFill>
                  <a:srgbClr val="FFFFFF"/>
                </a:solidFill>
                <a:latin typeface="Montserrat-SemiBold"/>
                <a:cs typeface="Montserrat-SemiBold"/>
              </a:rPr>
              <a:t> </a:t>
            </a:r>
            <a:r>
              <a:rPr sz="1400" b="1" spc="-10" dirty="0">
                <a:solidFill>
                  <a:srgbClr val="FFFFFF"/>
                </a:solidFill>
                <a:latin typeface="Montserrat-SemiBold"/>
                <a:cs typeface="Montserrat-SemiBold"/>
              </a:rPr>
              <a:t>Adı</a:t>
            </a:r>
            <a:endParaRPr sz="1400">
              <a:latin typeface="Montserrat-SemiBold"/>
              <a:cs typeface="Montserrat-SemiBold"/>
            </a:endParaRPr>
          </a:p>
        </p:txBody>
      </p:sp>
      <p:grpSp>
        <p:nvGrpSpPr>
          <p:cNvPr id="10" name="object 10"/>
          <p:cNvGrpSpPr/>
          <p:nvPr/>
        </p:nvGrpSpPr>
        <p:grpSpPr>
          <a:xfrm>
            <a:off x="0" y="6002210"/>
            <a:ext cx="12193270" cy="855980"/>
            <a:chOff x="0" y="6002210"/>
            <a:chExt cx="12193270" cy="855980"/>
          </a:xfrm>
        </p:grpSpPr>
        <p:sp>
          <p:nvSpPr>
            <p:cNvPr id="11" name="object 11"/>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12" name="object 12"/>
            <p:cNvSpPr/>
            <p:nvPr/>
          </p:nvSpPr>
          <p:spPr>
            <a:xfrm>
              <a:off x="1470748" y="6675386"/>
              <a:ext cx="6639559" cy="3175"/>
            </a:xfrm>
            <a:custGeom>
              <a:avLst/>
              <a:gdLst/>
              <a:ahLst/>
              <a:cxnLst/>
              <a:rect l="l" t="t" r="r" b="b"/>
              <a:pathLst>
                <a:path w="6639559" h="3175">
                  <a:moveTo>
                    <a:pt x="6639559" y="0"/>
                  </a:moveTo>
                  <a:lnTo>
                    <a:pt x="0" y="0"/>
                  </a:lnTo>
                  <a:lnTo>
                    <a:pt x="0" y="2895"/>
                  </a:lnTo>
                  <a:lnTo>
                    <a:pt x="6639559" y="2895"/>
                  </a:lnTo>
                  <a:lnTo>
                    <a:pt x="6639559" y="0"/>
                  </a:lnTo>
                  <a:close/>
                </a:path>
              </a:pathLst>
            </a:custGeom>
            <a:solidFill>
              <a:srgbClr val="FFFFFF"/>
            </a:solidFill>
          </p:spPr>
          <p:txBody>
            <a:bodyPr wrap="square" lIns="0" tIns="0" rIns="0" bIns="0" rtlCol="0"/>
            <a:lstStyle/>
            <a:p>
              <a:endParaRPr/>
            </a:p>
          </p:txBody>
        </p:sp>
        <p:sp>
          <p:nvSpPr>
            <p:cNvPr id="13" name="object 13"/>
            <p:cNvSpPr/>
            <p:nvPr/>
          </p:nvSpPr>
          <p:spPr>
            <a:xfrm>
              <a:off x="167794" y="6205774"/>
              <a:ext cx="1245729" cy="51389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15" name="object 15"/>
            <p:cNvSpPr/>
            <p:nvPr/>
          </p:nvSpPr>
          <p:spPr>
            <a:xfrm>
              <a:off x="10066749" y="6566641"/>
              <a:ext cx="64185" cy="12722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9925371" y="6592197"/>
              <a:ext cx="91020" cy="7612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378342" y="6557797"/>
              <a:ext cx="1203960" cy="153035"/>
            </a:xfrm>
            <a:custGeom>
              <a:avLst/>
              <a:gdLst/>
              <a:ahLst/>
              <a:cxnLst/>
              <a:rect l="l" t="t" r="r" b="b"/>
              <a:pathLst>
                <a:path w="1203959" h="153034">
                  <a:moveTo>
                    <a:pt x="130810" y="41567"/>
                  </a:moveTo>
                  <a:lnTo>
                    <a:pt x="118135" y="41567"/>
                  </a:lnTo>
                  <a:lnTo>
                    <a:pt x="94830" y="105892"/>
                  </a:lnTo>
                  <a:lnTo>
                    <a:pt x="71678" y="41567"/>
                  </a:lnTo>
                  <a:lnTo>
                    <a:pt x="59728" y="41567"/>
                  </a:lnTo>
                  <a:lnTo>
                    <a:pt x="36144" y="105600"/>
                  </a:lnTo>
                  <a:lnTo>
                    <a:pt x="13423" y="41567"/>
                  </a:lnTo>
                  <a:lnTo>
                    <a:pt x="0" y="41567"/>
                  </a:lnTo>
                  <a:lnTo>
                    <a:pt x="29057" y="121983"/>
                  </a:lnTo>
                  <a:lnTo>
                    <a:pt x="42633" y="121983"/>
                  </a:lnTo>
                  <a:lnTo>
                    <a:pt x="65481" y="60985"/>
                  </a:lnTo>
                  <a:lnTo>
                    <a:pt x="88049" y="121983"/>
                  </a:lnTo>
                  <a:lnTo>
                    <a:pt x="101612" y="121983"/>
                  </a:lnTo>
                  <a:lnTo>
                    <a:pt x="130810" y="41567"/>
                  </a:lnTo>
                  <a:close/>
                </a:path>
                <a:path w="1203959" h="153034">
                  <a:moveTo>
                    <a:pt x="262128" y="41567"/>
                  </a:moveTo>
                  <a:lnTo>
                    <a:pt x="249453" y="41567"/>
                  </a:lnTo>
                  <a:lnTo>
                    <a:pt x="226148" y="105892"/>
                  </a:lnTo>
                  <a:lnTo>
                    <a:pt x="202996" y="41567"/>
                  </a:lnTo>
                  <a:lnTo>
                    <a:pt x="191046" y="41567"/>
                  </a:lnTo>
                  <a:lnTo>
                    <a:pt x="167462" y="105600"/>
                  </a:lnTo>
                  <a:lnTo>
                    <a:pt x="144741" y="41567"/>
                  </a:lnTo>
                  <a:lnTo>
                    <a:pt x="131318" y="41567"/>
                  </a:lnTo>
                  <a:lnTo>
                    <a:pt x="160375" y="121983"/>
                  </a:lnTo>
                  <a:lnTo>
                    <a:pt x="173951" y="121983"/>
                  </a:lnTo>
                  <a:lnTo>
                    <a:pt x="196799" y="60985"/>
                  </a:lnTo>
                  <a:lnTo>
                    <a:pt x="219367" y="121983"/>
                  </a:lnTo>
                  <a:lnTo>
                    <a:pt x="232930" y="121983"/>
                  </a:lnTo>
                  <a:lnTo>
                    <a:pt x="262128" y="41567"/>
                  </a:lnTo>
                  <a:close/>
                </a:path>
                <a:path w="1203959" h="153034">
                  <a:moveTo>
                    <a:pt x="393446" y="41567"/>
                  </a:moveTo>
                  <a:lnTo>
                    <a:pt x="380771" y="41567"/>
                  </a:lnTo>
                  <a:lnTo>
                    <a:pt x="357466" y="105892"/>
                  </a:lnTo>
                  <a:lnTo>
                    <a:pt x="334314" y="41567"/>
                  </a:lnTo>
                  <a:lnTo>
                    <a:pt x="322364" y="41567"/>
                  </a:lnTo>
                  <a:lnTo>
                    <a:pt x="298780" y="105600"/>
                  </a:lnTo>
                  <a:lnTo>
                    <a:pt x="276059" y="41567"/>
                  </a:lnTo>
                  <a:lnTo>
                    <a:pt x="262636" y="41567"/>
                  </a:lnTo>
                  <a:lnTo>
                    <a:pt x="291693" y="121983"/>
                  </a:lnTo>
                  <a:lnTo>
                    <a:pt x="305269" y="121983"/>
                  </a:lnTo>
                  <a:lnTo>
                    <a:pt x="328117" y="60985"/>
                  </a:lnTo>
                  <a:lnTo>
                    <a:pt x="350685" y="121983"/>
                  </a:lnTo>
                  <a:lnTo>
                    <a:pt x="364248" y="121983"/>
                  </a:lnTo>
                  <a:lnTo>
                    <a:pt x="393446" y="41567"/>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20"/>
                  </a:lnTo>
                  <a:lnTo>
                    <a:pt x="426847" y="77990"/>
                  </a:lnTo>
                  <a:lnTo>
                    <a:pt x="429996" y="94437"/>
                  </a:lnTo>
                  <a:lnTo>
                    <a:pt x="438505" y="106972"/>
                  </a:lnTo>
                  <a:lnTo>
                    <a:pt x="450989" y="114947"/>
                  </a:lnTo>
                  <a:lnTo>
                    <a:pt x="466064" y="117741"/>
                  </a:lnTo>
                  <a:lnTo>
                    <a:pt x="473303" y="117144"/>
                  </a:lnTo>
                  <a:lnTo>
                    <a:pt x="479704" y="115328"/>
                  </a:lnTo>
                  <a:lnTo>
                    <a:pt x="485228" y="112293"/>
                  </a:lnTo>
                  <a:lnTo>
                    <a:pt x="489813" y="108026"/>
                  </a:lnTo>
                  <a:lnTo>
                    <a:pt x="489813" y="110769"/>
                  </a:lnTo>
                  <a:lnTo>
                    <a:pt x="488594" y="119316"/>
                  </a:lnTo>
                  <a:lnTo>
                    <a:pt x="484771" y="125539"/>
                  </a:lnTo>
                  <a:lnTo>
                    <a:pt x="478116" y="129349"/>
                  </a:lnTo>
                  <a:lnTo>
                    <a:pt x="468426" y="130644"/>
                  </a:lnTo>
                  <a:lnTo>
                    <a:pt x="461162" y="130035"/>
                  </a:lnTo>
                  <a:lnTo>
                    <a:pt x="453885" y="128282"/>
                  </a:lnTo>
                  <a:lnTo>
                    <a:pt x="447128" y="125514"/>
                  </a:lnTo>
                  <a:lnTo>
                    <a:pt x="441439" y="121843"/>
                  </a:lnTo>
                  <a:lnTo>
                    <a:pt x="431266" y="142024"/>
                  </a:lnTo>
                  <a:lnTo>
                    <a:pt x="439420" y="146710"/>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38"/>
                  </a:moveTo>
                  <a:lnTo>
                    <a:pt x="676516" y="39738"/>
                  </a:lnTo>
                  <a:lnTo>
                    <a:pt x="676516" y="121983"/>
                  </a:lnTo>
                  <a:lnTo>
                    <a:pt x="704545" y="121983"/>
                  </a:lnTo>
                  <a:lnTo>
                    <a:pt x="704545" y="39738"/>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22"/>
                  </a:lnTo>
                  <a:lnTo>
                    <a:pt x="767702" y="72517"/>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36"/>
                  </a:lnTo>
                  <a:lnTo>
                    <a:pt x="756869" y="38392"/>
                  </a:lnTo>
                  <a:lnTo>
                    <a:pt x="740206" y="40487"/>
                  </a:lnTo>
                  <a:lnTo>
                    <a:pt x="728002" y="46240"/>
                  </a:lnTo>
                  <a:lnTo>
                    <a:pt x="720496" y="54902"/>
                  </a:lnTo>
                  <a:lnTo>
                    <a:pt x="717943" y="65697"/>
                  </a:lnTo>
                  <a:lnTo>
                    <a:pt x="725309" y="82943"/>
                  </a:lnTo>
                  <a:lnTo>
                    <a:pt x="741540" y="89598"/>
                  </a:lnTo>
                  <a:lnTo>
                    <a:pt x="757758" y="92151"/>
                  </a:lnTo>
                  <a:lnTo>
                    <a:pt x="765136" y="97116"/>
                  </a:lnTo>
                  <a:lnTo>
                    <a:pt x="765136" y="100596"/>
                  </a:lnTo>
                  <a:lnTo>
                    <a:pt x="762038" y="102717"/>
                  </a:lnTo>
                  <a:lnTo>
                    <a:pt x="752589" y="102717"/>
                  </a:lnTo>
                  <a:lnTo>
                    <a:pt x="745159" y="102196"/>
                  </a:lnTo>
                  <a:lnTo>
                    <a:pt x="737768" y="100685"/>
                  </a:lnTo>
                  <a:lnTo>
                    <a:pt x="730808" y="98298"/>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59"/>
                  </a:lnTo>
                  <a:lnTo>
                    <a:pt x="791222" y="96342"/>
                  </a:lnTo>
                  <a:close/>
                </a:path>
                <a:path w="1203959" h="153034">
                  <a:moveTo>
                    <a:pt x="831303" y="39738"/>
                  </a:moveTo>
                  <a:lnTo>
                    <a:pt x="803275" y="39738"/>
                  </a:lnTo>
                  <a:lnTo>
                    <a:pt x="803275" y="121983"/>
                  </a:lnTo>
                  <a:lnTo>
                    <a:pt x="831303" y="121983"/>
                  </a:lnTo>
                  <a:lnTo>
                    <a:pt x="831303" y="39738"/>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42"/>
                  </a:moveTo>
                  <a:lnTo>
                    <a:pt x="983386" y="58483"/>
                  </a:lnTo>
                  <a:lnTo>
                    <a:pt x="976642" y="47104"/>
                  </a:lnTo>
                  <a:lnTo>
                    <a:pt x="966406" y="40513"/>
                  </a:lnTo>
                  <a:lnTo>
                    <a:pt x="953516" y="38379"/>
                  </a:lnTo>
                  <a:lnTo>
                    <a:pt x="945235" y="39243"/>
                  </a:lnTo>
                  <a:lnTo>
                    <a:pt x="937729" y="41757"/>
                  </a:lnTo>
                  <a:lnTo>
                    <a:pt x="931189" y="45808"/>
                  </a:lnTo>
                  <a:lnTo>
                    <a:pt x="925791" y="51282"/>
                  </a:lnTo>
                  <a:lnTo>
                    <a:pt x="920940" y="45554"/>
                  </a:lnTo>
                  <a:lnTo>
                    <a:pt x="914895" y="41529"/>
                  </a:lnTo>
                  <a:lnTo>
                    <a:pt x="907846" y="39166"/>
                  </a:lnTo>
                  <a:lnTo>
                    <a:pt x="899985" y="38379"/>
                  </a:lnTo>
                  <a:lnTo>
                    <a:pt x="893127" y="39014"/>
                  </a:lnTo>
                  <a:lnTo>
                    <a:pt x="886777" y="40894"/>
                  </a:lnTo>
                  <a:lnTo>
                    <a:pt x="881062" y="44018"/>
                  </a:lnTo>
                  <a:lnTo>
                    <a:pt x="876096" y="48387"/>
                  </a:lnTo>
                  <a:lnTo>
                    <a:pt x="876096" y="39751"/>
                  </a:lnTo>
                  <a:lnTo>
                    <a:pt x="849401" y="39751"/>
                  </a:lnTo>
                  <a:lnTo>
                    <a:pt x="849401" y="121983"/>
                  </a:lnTo>
                  <a:lnTo>
                    <a:pt x="877430" y="121983"/>
                  </a:lnTo>
                  <a:lnTo>
                    <a:pt x="877430" y="68414"/>
                  </a:lnTo>
                  <a:lnTo>
                    <a:pt x="883323" y="62814"/>
                  </a:lnTo>
                  <a:lnTo>
                    <a:pt x="899096" y="62814"/>
                  </a:lnTo>
                  <a:lnTo>
                    <a:pt x="903668" y="67805"/>
                  </a:lnTo>
                  <a:lnTo>
                    <a:pt x="903668" y="121983"/>
                  </a:lnTo>
                  <a:lnTo>
                    <a:pt x="931684" y="121983"/>
                  </a:lnTo>
                  <a:lnTo>
                    <a:pt x="931684" y="68414"/>
                  </a:lnTo>
                  <a:lnTo>
                    <a:pt x="937590" y="62814"/>
                  </a:lnTo>
                  <a:lnTo>
                    <a:pt x="953071" y="62814"/>
                  </a:lnTo>
                  <a:lnTo>
                    <a:pt x="957795" y="67805"/>
                  </a:lnTo>
                  <a:lnTo>
                    <a:pt x="957795" y="121983"/>
                  </a:lnTo>
                  <a:lnTo>
                    <a:pt x="985812" y="121983"/>
                  </a:lnTo>
                  <a:lnTo>
                    <a:pt x="985812" y="74942"/>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12"/>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398"/>
                  </a:moveTo>
                  <a:lnTo>
                    <a:pt x="1189469" y="9398"/>
                  </a:lnTo>
                  <a:lnTo>
                    <a:pt x="1189469" y="81775"/>
                  </a:lnTo>
                  <a:lnTo>
                    <a:pt x="1187450" y="93446"/>
                  </a:lnTo>
                  <a:lnTo>
                    <a:pt x="1181925" y="102400"/>
                  </a:lnTo>
                  <a:lnTo>
                    <a:pt x="1173594" y="108127"/>
                  </a:lnTo>
                  <a:lnTo>
                    <a:pt x="1163218" y="110147"/>
                  </a:lnTo>
                  <a:lnTo>
                    <a:pt x="1152740" y="108127"/>
                  </a:lnTo>
                  <a:lnTo>
                    <a:pt x="1144371" y="102400"/>
                  </a:lnTo>
                  <a:lnTo>
                    <a:pt x="1138821" y="93446"/>
                  </a:lnTo>
                  <a:lnTo>
                    <a:pt x="1136815" y="81775"/>
                  </a:lnTo>
                  <a:lnTo>
                    <a:pt x="1138821" y="70129"/>
                  </a:lnTo>
                  <a:lnTo>
                    <a:pt x="1144371" y="61226"/>
                  </a:lnTo>
                  <a:lnTo>
                    <a:pt x="1152740" y="55549"/>
                  </a:lnTo>
                  <a:lnTo>
                    <a:pt x="1163218" y="53543"/>
                  </a:lnTo>
                  <a:lnTo>
                    <a:pt x="1173594" y="55549"/>
                  </a:lnTo>
                  <a:lnTo>
                    <a:pt x="1181925" y="61226"/>
                  </a:lnTo>
                  <a:lnTo>
                    <a:pt x="1187450" y="70129"/>
                  </a:lnTo>
                  <a:lnTo>
                    <a:pt x="1189469" y="81775"/>
                  </a:lnTo>
                  <a:lnTo>
                    <a:pt x="1189469" y="9398"/>
                  </a:lnTo>
                  <a:lnTo>
                    <a:pt x="1189316" y="9398"/>
                  </a:lnTo>
                  <a:lnTo>
                    <a:pt x="1189316" y="53708"/>
                  </a:lnTo>
                  <a:lnTo>
                    <a:pt x="1189151" y="53543"/>
                  </a:lnTo>
                  <a:lnTo>
                    <a:pt x="1183868" y="48044"/>
                  </a:lnTo>
                  <a:lnTo>
                    <a:pt x="1177391" y="44018"/>
                  </a:lnTo>
                  <a:lnTo>
                    <a:pt x="1170051" y="41605"/>
                  </a:lnTo>
                  <a:lnTo>
                    <a:pt x="1162037" y="40805"/>
                  </a:lnTo>
                  <a:lnTo>
                    <a:pt x="1146213" y="43751"/>
                  </a:lnTo>
                  <a:lnTo>
                    <a:pt x="1133703" y="52070"/>
                  </a:lnTo>
                  <a:lnTo>
                    <a:pt x="1125474" y="65011"/>
                  </a:lnTo>
                  <a:lnTo>
                    <a:pt x="1122514" y="81775"/>
                  </a:lnTo>
                  <a:lnTo>
                    <a:pt x="1125474" y="98577"/>
                  </a:lnTo>
                  <a:lnTo>
                    <a:pt x="1133703" y="111556"/>
                  </a:lnTo>
                  <a:lnTo>
                    <a:pt x="1146213" y="119926"/>
                  </a:lnTo>
                  <a:lnTo>
                    <a:pt x="1162037" y="122885"/>
                  </a:lnTo>
                  <a:lnTo>
                    <a:pt x="1170343" y="122034"/>
                  </a:lnTo>
                  <a:lnTo>
                    <a:pt x="1177899" y="119481"/>
                  </a:lnTo>
                  <a:lnTo>
                    <a:pt x="1184490" y="115214"/>
                  </a:lnTo>
                  <a:lnTo>
                    <a:pt x="1189062" y="110147"/>
                  </a:lnTo>
                  <a:lnTo>
                    <a:pt x="1189901" y="109232"/>
                  </a:lnTo>
                  <a:lnTo>
                    <a:pt x="1189901" y="121983"/>
                  </a:lnTo>
                  <a:lnTo>
                    <a:pt x="1203477" y="121983"/>
                  </a:lnTo>
                  <a:lnTo>
                    <a:pt x="1203477" y="109232"/>
                  </a:lnTo>
                  <a:lnTo>
                    <a:pt x="1203477" y="53708"/>
                  </a:lnTo>
                  <a:lnTo>
                    <a:pt x="1203477" y="9398"/>
                  </a:lnTo>
                  <a:close/>
                </a:path>
              </a:pathLst>
            </a:custGeom>
            <a:solidFill>
              <a:srgbClr val="FFFFFF"/>
            </a:solidFill>
          </p:spPr>
          <p:txBody>
            <a:bodyPr wrap="square" lIns="0" tIns="0" rIns="0" bIns="0" rtlCol="0"/>
            <a:lstStyle/>
            <a:p>
              <a:endParaRPr/>
            </a:p>
          </p:txBody>
        </p:sp>
        <p:sp>
          <p:nvSpPr>
            <p:cNvPr id="18" name="object 18"/>
            <p:cNvSpPr/>
            <p:nvPr/>
          </p:nvSpPr>
          <p:spPr>
            <a:xfrm>
              <a:off x="9607871" y="6599364"/>
              <a:ext cx="73583" cy="81318"/>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9701745" y="6581760"/>
              <a:ext cx="142118" cy="98922"/>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1089590" y="6566653"/>
              <a:ext cx="123634" cy="127215"/>
            </a:xfrm>
            <a:prstGeom prst="rect">
              <a:avLst/>
            </a:prstGeom>
            <a:blipFill>
              <a:blip r:embed="rId9" cstate="print"/>
              <a:stretch>
                <a:fillRect/>
              </a:stretch>
            </a:blipFill>
          </p:spPr>
          <p:txBody>
            <a:bodyPr wrap="square" lIns="0" tIns="0" rIns="0" bIns="0" rtlCol="0"/>
            <a:lstStyle/>
            <a:p>
              <a:endParaRPr/>
            </a:p>
          </p:txBody>
        </p:sp>
      </p:grpSp>
      <p:sp>
        <p:nvSpPr>
          <p:cNvPr id="23" name="Slayt Numarası Yer Tutucusu 22"/>
          <p:cNvSpPr>
            <a:spLocks noGrp="1"/>
          </p:cNvSpPr>
          <p:nvPr>
            <p:ph type="sldNum" sz="quarter" idx="7"/>
          </p:nvPr>
        </p:nvSpPr>
        <p:spPr/>
        <p:txBody>
          <a:bodyPr/>
          <a:lstStyle/>
          <a:p>
            <a:fld id="{B6F15528-21DE-4FAA-801E-634DDDAF4B2B}" type="slidenum">
              <a:rPr lang="tr-TR" smtClean="0"/>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874598"/>
          </a:xfrm>
          <a:prstGeom prst="rect">
            <a:avLst/>
          </a:prstGeom>
        </p:spPr>
        <p:txBody>
          <a:bodyPr vert="horz" wrap="square" lIns="0" tIns="12700" rIns="0" bIns="0" rtlCol="0">
            <a:spAutoFit/>
          </a:bodyPr>
          <a:lstStyle/>
          <a:p>
            <a:pPr marL="0" marR="0" lvl="0" indent="0" defTabSz="914400" rtl="0" eaLnBrk="1" fontAlgn="auto" latinLnBrk="0" hangingPunct="1">
              <a:lnSpc>
                <a:spcPct val="100000"/>
              </a:lnSpc>
              <a:spcBef>
                <a:spcPct val="20000"/>
              </a:spcBef>
              <a:spcAft>
                <a:spcPts val="0"/>
              </a:spcAft>
              <a:tabLst/>
              <a:defRPr/>
            </a:pPr>
            <a:r>
              <a:rPr lang="tr-TR" sz="2800" kern="1200" dirty="0" smtClean="0">
                <a:solidFill>
                  <a:srgbClr val="002060"/>
                </a:solidFill>
                <a:latin typeface="+mn-lt"/>
                <a:ea typeface="+mn-ea"/>
                <a:cs typeface="Times New Roman" pitchFamily="18" charset="0"/>
              </a:rPr>
              <a:t/>
            </a:r>
            <a:br>
              <a:rPr lang="tr-TR" sz="2800" kern="1200" dirty="0" smtClean="0">
                <a:solidFill>
                  <a:srgbClr val="002060"/>
                </a:solidFill>
                <a:latin typeface="+mn-lt"/>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7208"/>
            <a:ext cx="11718542" cy="4278094"/>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dirty="0" smtClean="0">
              <a:solidFill>
                <a:srgbClr val="002060"/>
              </a:solidFill>
              <a:cs typeface="Times New Roman" pitchFamily="18" charset="0"/>
            </a:endParaRPr>
          </a:p>
          <a:p>
            <a:r>
              <a:rPr lang="tr-TR" sz="2400" b="1" dirty="0">
                <a:solidFill>
                  <a:srgbClr val="C00000"/>
                </a:solidFill>
                <a:cs typeface="Times New Roman" pitchFamily="18" charset="0"/>
              </a:rPr>
              <a:t>Okul Sağlığı </a:t>
            </a:r>
            <a:r>
              <a:rPr lang="tr-TR" sz="2400" b="1" dirty="0" smtClean="0">
                <a:solidFill>
                  <a:srgbClr val="C00000"/>
                </a:solidFill>
                <a:cs typeface="Times New Roman" pitchFamily="18" charset="0"/>
              </a:rPr>
              <a:t>Programları</a:t>
            </a:r>
          </a:p>
          <a:p>
            <a:endParaRPr lang="tr-TR" sz="2400" b="1" dirty="0">
              <a:solidFill>
                <a:srgbClr val="C00000"/>
              </a:solidFill>
              <a:cs typeface="Times New Roman" pitchFamily="18" charset="0"/>
            </a:endParaRPr>
          </a:p>
          <a:p>
            <a:pPr algn="ctr"/>
            <a:r>
              <a:rPr lang="tr-TR" sz="2400" dirty="0">
                <a:solidFill>
                  <a:srgbClr val="002060"/>
                </a:solidFill>
                <a:cs typeface="Times New Roman" pitchFamily="18" charset="0"/>
              </a:rPr>
              <a:t>Okul Sağlığı Programları okul ve varsa sağlık personelinin katılıp iş birliği yaptığı ortak bir etkinliktir.</a:t>
            </a:r>
          </a:p>
          <a:p>
            <a:r>
              <a:rPr lang="tr-TR" sz="2400" dirty="0">
                <a:solidFill>
                  <a:srgbClr val="002060"/>
                </a:solidFill>
                <a:cs typeface="Times New Roman" pitchFamily="18" charset="0"/>
              </a:rPr>
              <a:t>Üç temel ögesi vardır:</a:t>
            </a:r>
          </a:p>
          <a:p>
            <a:pPr marL="514350" indent="-514350">
              <a:buAutoNum type="arabicPeriod"/>
            </a:pPr>
            <a:r>
              <a:rPr lang="tr-TR" sz="2400" b="1" dirty="0">
                <a:solidFill>
                  <a:srgbClr val="002060"/>
                </a:solidFill>
                <a:cs typeface="Times New Roman" pitchFamily="18" charset="0"/>
              </a:rPr>
              <a:t>Sağlık Hizmetleri</a:t>
            </a:r>
          </a:p>
          <a:p>
            <a:pPr marL="514350" indent="-514350">
              <a:buAutoNum type="arabicPeriod"/>
            </a:pPr>
            <a:r>
              <a:rPr lang="tr-TR" sz="2400" b="1" dirty="0">
                <a:solidFill>
                  <a:srgbClr val="002060"/>
                </a:solidFill>
                <a:cs typeface="Times New Roman" pitchFamily="18" charset="0"/>
              </a:rPr>
              <a:t>Sağlık Eğitimi</a:t>
            </a:r>
          </a:p>
          <a:p>
            <a:pPr marL="514350" indent="-514350">
              <a:buAutoNum type="arabicPeriod"/>
            </a:pPr>
            <a:r>
              <a:rPr lang="tr-TR" sz="2400" b="1" dirty="0">
                <a:solidFill>
                  <a:srgbClr val="002060"/>
                </a:solidFill>
                <a:cs typeface="Times New Roman" pitchFamily="18" charset="0"/>
              </a:rPr>
              <a:t>Sağlıklı ve Güvenli Çevre </a:t>
            </a:r>
          </a:p>
          <a:p>
            <a:endParaRPr lang="tr-TR" sz="2400" b="1" dirty="0" smtClean="0">
              <a:solidFill>
                <a:srgbClr val="C00000"/>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20</a:t>
            </a:fld>
            <a:endParaRPr lang="tr-TR"/>
          </a:p>
        </p:txBody>
      </p:sp>
    </p:spTree>
    <p:extLst>
      <p:ext uri="{BB962C8B-B14F-4D97-AF65-F5344CB8AC3E}">
        <p14:creationId xmlns:p14="http://schemas.microsoft.com/office/powerpoint/2010/main" val="304595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447645"/>
          </a:xfrm>
          <a:prstGeom prst="rect">
            <a:avLst/>
          </a:prstGeom>
          <a:noFill/>
        </p:spPr>
        <p:txBody>
          <a:bodyPr wrap="square" rtlCol="0">
            <a:spAutoFit/>
          </a:bodyPr>
          <a:lstStyle/>
          <a:p>
            <a:r>
              <a:rPr lang="tr-TR" sz="2800" b="1" dirty="0">
                <a:solidFill>
                  <a:schemeClr val="bg1"/>
                </a:solidFill>
                <a:cs typeface="Times New Roman" pitchFamily="18" charset="0"/>
              </a:rPr>
              <a:t>Okul Sağlığı Hizmetleri </a:t>
            </a:r>
          </a:p>
          <a:p>
            <a:pPr lvl="0"/>
            <a:endParaRPr lang="tr-TR" sz="2800" b="1" dirty="0" smtClean="0">
              <a:solidFill>
                <a:srgbClr val="C00000"/>
              </a:solidFill>
              <a:latin typeface="+mj-lt"/>
              <a:ea typeface="+mj-ea"/>
              <a:cs typeface="Times New Roman" panose="02020603050405020304" pitchFamily="18" charset="0"/>
            </a:endParaRPr>
          </a:p>
          <a:p>
            <a:pPr lvl="0"/>
            <a:r>
              <a:rPr lang="tr-TR" sz="2800" b="1" u="sng" dirty="0" smtClean="0">
                <a:solidFill>
                  <a:srgbClr val="C00000"/>
                </a:solidFill>
                <a:cs typeface="Times New Roman" pitchFamily="18" charset="0"/>
              </a:rPr>
              <a:t>1. Sağlık Hizmetleri</a:t>
            </a:r>
          </a:p>
          <a:p>
            <a:pPr marL="514350" indent="-514350">
              <a:buFont typeface="+mj-lt"/>
              <a:buAutoNum type="arabicPeriod"/>
            </a:pPr>
            <a:r>
              <a:rPr lang="tr-TR" sz="2400" dirty="0">
                <a:solidFill>
                  <a:srgbClr val="002060"/>
                </a:solidFill>
                <a:cs typeface="Times New Roman" pitchFamily="18" charset="0"/>
              </a:rPr>
              <a:t>Sağlık </a:t>
            </a:r>
            <a:r>
              <a:rPr lang="tr-TR" sz="2400" b="1" dirty="0">
                <a:solidFill>
                  <a:srgbClr val="002060"/>
                </a:solidFill>
                <a:cs typeface="Times New Roman" pitchFamily="18" charset="0"/>
              </a:rPr>
              <a:t>problemlerinin gözlenmesi,</a:t>
            </a:r>
          </a:p>
          <a:p>
            <a:pPr marL="514350" indent="-514350">
              <a:buFont typeface="+mj-lt"/>
              <a:buAutoNum type="arabicPeriod"/>
            </a:pPr>
            <a:r>
              <a:rPr lang="tr-TR" sz="2400" b="1" dirty="0">
                <a:solidFill>
                  <a:srgbClr val="002060"/>
                </a:solidFill>
                <a:cs typeface="Times New Roman" pitchFamily="18" charset="0"/>
              </a:rPr>
              <a:t>Sağlık taraması </a:t>
            </a:r>
            <a:r>
              <a:rPr lang="tr-TR" sz="2400" dirty="0">
                <a:solidFill>
                  <a:srgbClr val="002060"/>
                </a:solidFill>
                <a:cs typeface="Times New Roman" pitchFamily="18" charset="0"/>
              </a:rPr>
              <a:t>ve ön değerlendirme,</a:t>
            </a:r>
          </a:p>
          <a:p>
            <a:pPr marL="514350" indent="-514350">
              <a:buFont typeface="+mj-lt"/>
              <a:buAutoNum type="arabicPeriod"/>
            </a:pPr>
            <a:r>
              <a:rPr lang="tr-TR" sz="2400" dirty="0">
                <a:solidFill>
                  <a:srgbClr val="002060"/>
                </a:solidFill>
                <a:cs typeface="Times New Roman" pitchFamily="18" charset="0"/>
              </a:rPr>
              <a:t>Ön değerlendirme </a:t>
            </a:r>
            <a:r>
              <a:rPr lang="tr-TR" sz="2400" b="1" dirty="0">
                <a:solidFill>
                  <a:srgbClr val="002060"/>
                </a:solidFill>
                <a:cs typeface="Times New Roman" pitchFamily="18" charset="0"/>
              </a:rPr>
              <a:t>bulgularına göre sevk</a:t>
            </a:r>
            <a:r>
              <a:rPr lang="tr-TR" sz="2400" dirty="0">
                <a:solidFill>
                  <a:srgbClr val="002060"/>
                </a:solidFill>
                <a:cs typeface="Times New Roman" pitchFamily="18" charset="0"/>
              </a:rPr>
              <a:t>,</a:t>
            </a:r>
          </a:p>
          <a:p>
            <a:r>
              <a:rPr lang="tr-TR" sz="2400" dirty="0">
                <a:solidFill>
                  <a:srgbClr val="002060"/>
                </a:solidFill>
                <a:cs typeface="Times New Roman" pitchFamily="18" charset="0"/>
              </a:rPr>
              <a:t>4.  Öğrencilere ve ailelere </a:t>
            </a:r>
            <a:r>
              <a:rPr lang="tr-TR" sz="2400" b="1" dirty="0">
                <a:solidFill>
                  <a:srgbClr val="002060"/>
                </a:solidFill>
                <a:cs typeface="Times New Roman" pitchFamily="18" charset="0"/>
              </a:rPr>
              <a:t>danışmanlık,</a:t>
            </a:r>
          </a:p>
          <a:p>
            <a:pPr marL="514350" indent="-514350">
              <a:buAutoNum type="arabicPeriod" startAt="5"/>
            </a:pPr>
            <a:r>
              <a:rPr lang="tr-TR" sz="2400" b="1" dirty="0">
                <a:solidFill>
                  <a:srgbClr val="002060"/>
                </a:solidFill>
                <a:cs typeface="Times New Roman" pitchFamily="18" charset="0"/>
              </a:rPr>
              <a:t>Bulaşıcı hastalıklar</a:t>
            </a:r>
            <a:r>
              <a:rPr lang="tr-TR" sz="2400" dirty="0">
                <a:solidFill>
                  <a:srgbClr val="002060"/>
                </a:solidFill>
                <a:cs typeface="Times New Roman" pitchFamily="18" charset="0"/>
              </a:rPr>
              <a:t>da;</a:t>
            </a:r>
          </a:p>
          <a:p>
            <a:pPr lvl="2" indent="-342900">
              <a:buFont typeface="Arial" panose="020B0604020202020204" pitchFamily="34" charset="0"/>
              <a:buChar char="•"/>
            </a:pPr>
            <a:r>
              <a:rPr lang="tr-TR" sz="2000" b="1" dirty="0">
                <a:solidFill>
                  <a:srgbClr val="002060"/>
                </a:solidFill>
                <a:cs typeface="Times New Roman" pitchFamily="18" charset="0"/>
              </a:rPr>
              <a:t>koruma, </a:t>
            </a:r>
          </a:p>
          <a:p>
            <a:pPr lvl="2" indent="-342900">
              <a:buFont typeface="Arial" panose="020B0604020202020204" pitchFamily="34" charset="0"/>
              <a:buChar char="•"/>
            </a:pPr>
            <a:r>
              <a:rPr lang="tr-TR" sz="2000" b="1" dirty="0">
                <a:solidFill>
                  <a:srgbClr val="002060"/>
                </a:solidFill>
                <a:cs typeface="Times New Roman" pitchFamily="18" charset="0"/>
              </a:rPr>
              <a:t>kontrol etme,</a:t>
            </a:r>
            <a:endParaRPr lang="tr-TR" sz="2000" dirty="0">
              <a:solidFill>
                <a:srgbClr val="002060"/>
              </a:solidFill>
              <a:cs typeface="Times New Roman" pitchFamily="18" charset="0"/>
            </a:endParaRPr>
          </a:p>
          <a:p>
            <a:pPr lvl="2" indent="-342900">
              <a:buFont typeface="Arial" panose="020B0604020202020204" pitchFamily="34" charset="0"/>
              <a:buChar char="•"/>
            </a:pPr>
            <a:r>
              <a:rPr lang="tr-TR" sz="2000" b="1" dirty="0">
                <a:solidFill>
                  <a:srgbClr val="002060"/>
                </a:solidFill>
                <a:cs typeface="Times New Roman" pitchFamily="18" charset="0"/>
              </a:rPr>
              <a:t>acil </a:t>
            </a:r>
            <a:r>
              <a:rPr lang="tr-TR" sz="2000" b="1" dirty="0" smtClean="0">
                <a:solidFill>
                  <a:srgbClr val="002060"/>
                </a:solidFill>
                <a:cs typeface="Times New Roman" pitchFamily="18" charset="0"/>
              </a:rPr>
              <a:t>bakım</a:t>
            </a:r>
            <a:r>
              <a:rPr lang="tr-TR" sz="2000" dirty="0" smtClean="0">
                <a:solidFill>
                  <a:srgbClr val="002060"/>
                </a:solidFill>
                <a:cs typeface="Times New Roman" pitchFamily="18" charset="0"/>
              </a:rPr>
              <a:t>.</a:t>
            </a:r>
          </a:p>
          <a:p>
            <a:pPr lvl="2" indent="-342900"/>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hemşirelerinin</a:t>
            </a:r>
            <a:r>
              <a:rPr lang="tr-TR" sz="2400" dirty="0">
                <a:solidFill>
                  <a:srgbClr val="C00000"/>
                </a:solidFill>
                <a:cs typeface="Times New Roman" pitchFamily="18" charset="0"/>
              </a:rPr>
              <a:t> ve hekimlerinin bu </a:t>
            </a:r>
            <a:r>
              <a:rPr lang="tr-TR" sz="2400" b="1" u="sng" dirty="0" smtClean="0">
                <a:solidFill>
                  <a:srgbClr val="C00000"/>
                </a:solidFill>
                <a:cs typeface="Times New Roman" pitchFamily="18" charset="0"/>
              </a:rPr>
              <a:t>hizmetin </a:t>
            </a:r>
            <a:r>
              <a:rPr lang="tr-TR" sz="2400" b="1" u="sng" dirty="0">
                <a:solidFill>
                  <a:srgbClr val="C00000"/>
                </a:solidFill>
                <a:cs typeface="Times New Roman" pitchFamily="18" charset="0"/>
              </a:rPr>
              <a:t>yeterli olup olmadığının saptanmasında </a:t>
            </a:r>
            <a:r>
              <a:rPr lang="tr-TR" sz="2400" b="1" dirty="0">
                <a:solidFill>
                  <a:srgbClr val="C00000"/>
                </a:solidFill>
                <a:cs typeface="Times New Roman" pitchFamily="18" charset="0"/>
              </a:rPr>
              <a:t>sorumlulukları vardır</a:t>
            </a:r>
            <a:r>
              <a:rPr lang="tr-TR" b="1" dirty="0">
                <a:solidFill>
                  <a:srgbClr val="C00000"/>
                </a:solidFill>
                <a:latin typeface="Times New Roman" pitchFamily="18" charset="0"/>
                <a:cs typeface="Times New Roman" pitchFamily="18" charset="0"/>
              </a:rPr>
              <a:t>.</a:t>
            </a:r>
          </a:p>
          <a:p>
            <a:pPr lvl="0"/>
            <a:endParaRPr lang="tr-TR" sz="2800" b="1" dirty="0" smtClean="0">
              <a:solidFill>
                <a:srgbClr val="C00000"/>
              </a:solidFill>
              <a:latin typeface="+mj-lt"/>
              <a:ea typeface="+mj-ea"/>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21</a:t>
            </a:fld>
            <a:endParaRPr lang="tr-TR"/>
          </a:p>
        </p:txBody>
      </p:sp>
    </p:spTree>
    <p:extLst>
      <p:ext uri="{BB962C8B-B14F-4D97-AF65-F5344CB8AC3E}">
        <p14:creationId xmlns:p14="http://schemas.microsoft.com/office/powerpoint/2010/main" val="3908119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262979"/>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b="1" dirty="0" smtClean="0">
              <a:solidFill>
                <a:srgbClr val="002060"/>
              </a:solidFill>
              <a:cs typeface="Times New Roman" pitchFamily="18" charset="0"/>
            </a:endParaRPr>
          </a:p>
          <a:p>
            <a:r>
              <a:rPr lang="tr-TR" sz="2800" b="1" u="sng" dirty="0" smtClean="0">
                <a:solidFill>
                  <a:srgbClr val="C00000"/>
                </a:solidFill>
                <a:cs typeface="Times New Roman" pitchFamily="18" charset="0"/>
              </a:rPr>
              <a:t>2. Sağlık Eğitimi</a:t>
            </a:r>
          </a:p>
          <a:p>
            <a:endParaRPr lang="tr-TR" sz="2400" b="1" u="sng" dirty="0" smtClean="0">
              <a:solidFill>
                <a:srgbClr val="C00000"/>
              </a:solidFill>
              <a:cs typeface="Times New Roman" pitchFamily="18" charset="0"/>
            </a:endParaRPr>
          </a:p>
          <a:p>
            <a:pPr marL="514350" indent="-514350">
              <a:buFont typeface="+mj-lt"/>
              <a:buAutoNum type="arabicPeriod"/>
            </a:pPr>
            <a:r>
              <a:rPr lang="tr-TR" sz="2400" dirty="0">
                <a:solidFill>
                  <a:srgbClr val="002060"/>
                </a:solidFill>
                <a:cs typeface="Times New Roman" pitchFamily="18" charset="0"/>
              </a:rPr>
              <a:t>Sağlıkla ilgili </a:t>
            </a:r>
            <a:r>
              <a:rPr lang="tr-TR" sz="2400" b="1" dirty="0">
                <a:solidFill>
                  <a:srgbClr val="002060"/>
                </a:solidFill>
                <a:cs typeface="Times New Roman" pitchFamily="18" charset="0"/>
              </a:rPr>
              <a:t>bilgilerin öğretilmesi</a:t>
            </a:r>
          </a:p>
          <a:p>
            <a:pPr marL="514350" indent="-514350">
              <a:buFont typeface="+mj-lt"/>
              <a:buAutoNum type="arabicPeriod"/>
            </a:pPr>
            <a:r>
              <a:rPr lang="tr-TR" sz="2400" dirty="0">
                <a:solidFill>
                  <a:srgbClr val="002060"/>
                </a:solidFill>
                <a:cs typeface="Times New Roman" pitchFamily="18" charset="0"/>
              </a:rPr>
              <a:t>Sağlıkla ilgili </a:t>
            </a:r>
            <a:r>
              <a:rPr lang="tr-TR" sz="2400" b="1" dirty="0">
                <a:solidFill>
                  <a:srgbClr val="002060"/>
                </a:solidFill>
                <a:cs typeface="Times New Roman" pitchFamily="18" charset="0"/>
              </a:rPr>
              <a:t>yeni davranışlar </a:t>
            </a:r>
            <a:r>
              <a:rPr lang="tr-TR" sz="2400" b="1" dirty="0" smtClean="0">
                <a:solidFill>
                  <a:srgbClr val="002060"/>
                </a:solidFill>
                <a:cs typeface="Times New Roman" pitchFamily="18" charset="0"/>
              </a:rPr>
              <a:t>kazandırılması</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Örnek:</a:t>
            </a:r>
          </a:p>
          <a:p>
            <a:r>
              <a:rPr lang="tr-TR" sz="2400" b="1" dirty="0" smtClean="0">
                <a:solidFill>
                  <a:srgbClr val="002060"/>
                </a:solidFill>
                <a:cs typeface="Times New Roman" pitchFamily="18" charset="0"/>
              </a:rPr>
              <a:t>	Temel </a:t>
            </a:r>
            <a:r>
              <a:rPr lang="tr-TR" sz="2400" b="1" dirty="0">
                <a:solidFill>
                  <a:srgbClr val="002060"/>
                </a:solidFill>
                <a:cs typeface="Times New Roman" pitchFamily="18" charset="0"/>
              </a:rPr>
              <a:t>hijyen</a:t>
            </a:r>
            <a:r>
              <a:rPr lang="tr-TR" sz="2400" dirty="0">
                <a:solidFill>
                  <a:srgbClr val="002060"/>
                </a:solidFill>
                <a:cs typeface="Times New Roman" pitchFamily="18" charset="0"/>
              </a:rPr>
              <a:t>: Okul öncesi ve ilkokulun ilk yılları</a:t>
            </a:r>
          </a:p>
          <a:p>
            <a:r>
              <a:rPr lang="tr-TR" sz="2400" b="1" dirty="0" smtClean="0">
                <a:solidFill>
                  <a:srgbClr val="002060"/>
                </a:solidFill>
                <a:cs typeface="Times New Roman" pitchFamily="18" charset="0"/>
              </a:rPr>
              <a:t>	Beslenme</a:t>
            </a:r>
            <a:r>
              <a:rPr lang="tr-TR" sz="2400" dirty="0">
                <a:solidFill>
                  <a:srgbClr val="002060"/>
                </a:solidFill>
                <a:cs typeface="Times New Roman" pitchFamily="18" charset="0"/>
              </a:rPr>
              <a:t>: Her sınıfta uygulanması gerekir</a:t>
            </a:r>
          </a:p>
          <a:p>
            <a:r>
              <a:rPr lang="tr-TR" sz="2400" b="1" dirty="0" smtClean="0">
                <a:solidFill>
                  <a:srgbClr val="002060"/>
                </a:solidFill>
                <a:cs typeface="Times New Roman" pitchFamily="18" charset="0"/>
              </a:rPr>
              <a:t>	Cinsellik</a:t>
            </a:r>
            <a:r>
              <a:rPr lang="tr-TR" sz="2400" dirty="0">
                <a:solidFill>
                  <a:srgbClr val="002060"/>
                </a:solidFill>
                <a:cs typeface="Times New Roman" pitchFamily="18" charset="0"/>
              </a:rPr>
              <a:t>: Daha ileri sınıflar</a:t>
            </a:r>
          </a:p>
          <a:p>
            <a:r>
              <a:rPr lang="tr-TR" sz="2000" b="1" dirty="0">
                <a:solidFill>
                  <a:srgbClr val="C00000"/>
                </a:solidFill>
                <a:cs typeface="Times New Roman" pitchFamily="18" charset="0"/>
              </a:rPr>
              <a:t>Sağlık eğitimi hizmet edilen toplumun ihtiyaçlarına yönelik </a:t>
            </a:r>
            <a:r>
              <a:rPr lang="tr-TR" sz="2000" b="1" dirty="0" smtClean="0">
                <a:solidFill>
                  <a:srgbClr val="C00000"/>
                </a:solidFill>
                <a:cs typeface="Times New Roman" pitchFamily="18" charset="0"/>
              </a:rPr>
              <a:t>olmalıdır</a:t>
            </a:r>
            <a:r>
              <a:rPr lang="tr-TR" sz="2000" b="1" dirty="0">
                <a:solidFill>
                  <a:srgbClr val="C00000"/>
                </a:solidFill>
                <a:cs typeface="Times New Roman" pitchFamily="18" charset="0"/>
              </a:rPr>
              <a:t>.</a:t>
            </a:r>
          </a:p>
          <a:p>
            <a:pPr lvl="0"/>
            <a:endParaRPr lang="fi-FI" sz="4000" dirty="0">
              <a:solidFill>
                <a:srgbClr val="002060"/>
              </a:solidFill>
              <a:ea typeface="+mj-ea"/>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22</a:t>
            </a:fld>
            <a:endParaRPr lang="tr-TR"/>
          </a:p>
        </p:txBody>
      </p:sp>
      <p:pic>
        <p:nvPicPr>
          <p:cNvPr id="17" name="İçerik Yer Tutucusu 6"/>
          <p:cNvPicPr>
            <a:picLocks noChangeAspect="1"/>
          </p:cNvPicPr>
          <p:nvPr/>
        </p:nvPicPr>
        <p:blipFill>
          <a:blip r:embed="rId8"/>
          <a:stretch>
            <a:fillRect/>
          </a:stretch>
        </p:blipFill>
        <p:spPr>
          <a:xfrm>
            <a:off x="7848599" y="1971749"/>
            <a:ext cx="3824213" cy="4137262"/>
          </a:xfrm>
          <a:prstGeom prst="rect">
            <a:avLst/>
          </a:prstGeom>
        </p:spPr>
      </p:pic>
    </p:spTree>
    <p:extLst>
      <p:ext uri="{BB962C8B-B14F-4D97-AF65-F5344CB8AC3E}">
        <p14:creationId xmlns:p14="http://schemas.microsoft.com/office/powerpoint/2010/main" val="429282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078313"/>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b="1" dirty="0" smtClean="0">
              <a:solidFill>
                <a:srgbClr val="002060"/>
              </a:solidFill>
              <a:cs typeface="Times New Roman" pitchFamily="18" charset="0"/>
            </a:endParaRPr>
          </a:p>
          <a:p>
            <a:r>
              <a:rPr lang="tr-TR" sz="2800" b="1" u="sng" dirty="0" smtClean="0">
                <a:solidFill>
                  <a:srgbClr val="C00000"/>
                </a:solidFill>
                <a:cs typeface="Times New Roman" pitchFamily="18" charset="0"/>
              </a:rPr>
              <a:t>2. Sağlık Eğitimi</a:t>
            </a:r>
          </a:p>
          <a:p>
            <a:r>
              <a:rPr lang="tr-TR" sz="2400" b="1" i="1" u="sng" dirty="0" smtClean="0">
                <a:solidFill>
                  <a:srgbClr val="C00000"/>
                </a:solidFill>
                <a:latin typeface="Times New Roman" panose="02020603050405020304" pitchFamily="18" charset="0"/>
                <a:ea typeface="+mj-ea"/>
                <a:cs typeface="Times New Roman" panose="02020603050405020304" pitchFamily="18" charset="0"/>
              </a:rPr>
              <a:t>Kazandırılacak Bilgiler</a:t>
            </a:r>
          </a:p>
          <a:p>
            <a:endParaRPr lang="tr-TR" sz="2400" b="1" i="1" u="sng" dirty="0" smtClean="0">
              <a:solidFill>
                <a:srgbClr val="C00000"/>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Organlar ve işlevleri</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Sağlığı olumsuz etkileyen faktörler-önlemler</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Çevreyi kirleten etmenler-önlemler</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Gelişme dönemlerinde uygun beslenme</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Kişisel hijyen, bulaşıcı hastalıklar ve korunma önlemleri </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Kazalar </a:t>
            </a:r>
            <a:r>
              <a:rPr lang="tr-TR" sz="2400" dirty="0">
                <a:solidFill>
                  <a:srgbClr val="002060"/>
                </a:solidFill>
                <a:ea typeface="+mj-ea"/>
                <a:cs typeface="Times New Roman" panose="02020603050405020304" pitchFamily="18" charset="0"/>
              </a:rPr>
              <a:t>ve korunma önlemleri </a:t>
            </a:r>
            <a:endParaRPr lang="tr-TR" sz="2400" dirty="0" smtClean="0">
              <a:solidFill>
                <a:srgbClr val="002060"/>
              </a:solidFill>
              <a:ea typeface="+mj-ea"/>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Sağlık hizmeti veren kurum ve kişiler ve bunlardan nasıl yararlanılacağı</a:t>
            </a:r>
          </a:p>
          <a:p>
            <a:pPr marL="342900" indent="-342900">
              <a:buFont typeface="Arial" panose="020B0604020202020204" pitchFamily="34" charset="0"/>
              <a:buChar char="•"/>
            </a:pPr>
            <a:endParaRPr lang="tr-TR" sz="2400" b="1" u="sng"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23</a:t>
            </a:fld>
            <a:endParaRPr lang="tr-TR"/>
          </a:p>
        </p:txBody>
      </p:sp>
    </p:spTree>
    <p:extLst>
      <p:ext uri="{BB962C8B-B14F-4D97-AF65-F5344CB8AC3E}">
        <p14:creationId xmlns:p14="http://schemas.microsoft.com/office/powerpoint/2010/main" val="123917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708981"/>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b="1" dirty="0" smtClean="0">
              <a:solidFill>
                <a:srgbClr val="002060"/>
              </a:solidFill>
              <a:cs typeface="Times New Roman" pitchFamily="18" charset="0"/>
            </a:endParaRPr>
          </a:p>
          <a:p>
            <a:r>
              <a:rPr lang="tr-TR" sz="2800" b="1" u="sng" dirty="0" smtClean="0">
                <a:solidFill>
                  <a:srgbClr val="C00000"/>
                </a:solidFill>
                <a:cs typeface="Times New Roman" pitchFamily="18" charset="0"/>
              </a:rPr>
              <a:t>2. Sağlık Eğitimi</a:t>
            </a:r>
          </a:p>
          <a:p>
            <a:r>
              <a:rPr lang="tr-TR" sz="2400" b="1" i="1" u="sng" dirty="0" smtClean="0">
                <a:solidFill>
                  <a:srgbClr val="C00000"/>
                </a:solidFill>
                <a:latin typeface="Times New Roman" panose="02020603050405020304" pitchFamily="18" charset="0"/>
                <a:ea typeface="+mj-ea"/>
                <a:cs typeface="Times New Roman" panose="02020603050405020304" pitchFamily="18" charset="0"/>
              </a:rPr>
              <a:t>Kazandırılacak Davranış ve Tutumlar</a:t>
            </a:r>
          </a:p>
          <a:p>
            <a:endParaRPr lang="tr-TR" sz="2400" b="1" i="1" u="sng" dirty="0" smtClean="0">
              <a:solidFill>
                <a:srgbClr val="C00000"/>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Daha sağlıklı bir yaşam için çaba harcama</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Dengeli beslenme, uyuma, çalışma, eğlenme</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Zararlı alışkanlıklardan kaçınma(sigara, alkol)</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Olumlu sağlık davranışlarından kıvanç duyma</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Kendisinin ve çevresindekilerin sağlığını korumada görev alma isteği</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Çevreyi temiz tutma ve koruma</a:t>
            </a:r>
          </a:p>
          <a:p>
            <a:pPr marL="342900" indent="-342900">
              <a:buFont typeface="Arial" panose="020B0604020202020204" pitchFamily="34" charset="0"/>
              <a:buChar char="•"/>
            </a:pPr>
            <a:r>
              <a:rPr lang="tr-TR" sz="2400" dirty="0" smtClean="0">
                <a:solidFill>
                  <a:srgbClr val="002060"/>
                </a:solidFill>
                <a:ea typeface="+mj-ea"/>
                <a:cs typeface="Times New Roman" panose="02020603050405020304" pitchFamily="18" charset="0"/>
              </a:rPr>
              <a:t>Dengeli ruhsal yaşam</a:t>
            </a:r>
          </a:p>
        </p:txBody>
      </p:sp>
      <p:sp>
        <p:nvSpPr>
          <p:cNvPr id="2" name="Slayt Numarası Yer Tutucusu 1"/>
          <p:cNvSpPr>
            <a:spLocks noGrp="1"/>
          </p:cNvSpPr>
          <p:nvPr>
            <p:ph type="sldNum" sz="quarter" idx="7"/>
          </p:nvPr>
        </p:nvSpPr>
        <p:spPr/>
        <p:txBody>
          <a:bodyPr/>
          <a:lstStyle/>
          <a:p>
            <a:fld id="{B6F15528-21DE-4FAA-801E-634DDDAF4B2B}" type="slidenum">
              <a:rPr lang="tr-TR" smtClean="0"/>
              <a:t>24</a:t>
            </a:fld>
            <a:endParaRPr lang="tr-TR"/>
          </a:p>
        </p:txBody>
      </p:sp>
    </p:spTree>
    <p:extLst>
      <p:ext uri="{BB962C8B-B14F-4D97-AF65-F5344CB8AC3E}">
        <p14:creationId xmlns:p14="http://schemas.microsoft.com/office/powerpoint/2010/main" val="1447995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093428"/>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800" b="1" u="sng" dirty="0" smtClean="0">
              <a:solidFill>
                <a:srgbClr val="C00000"/>
              </a:solidFill>
              <a:cs typeface="Times New Roman" pitchFamily="18" charset="0"/>
            </a:endParaRPr>
          </a:p>
          <a:p>
            <a:r>
              <a:rPr lang="tr-TR" sz="2800" b="1" u="sng" dirty="0" smtClean="0">
                <a:solidFill>
                  <a:srgbClr val="C00000"/>
                </a:solidFill>
                <a:cs typeface="Times New Roman" pitchFamily="18" charset="0"/>
              </a:rPr>
              <a:t>2. Sağlık Eğitimi</a:t>
            </a:r>
          </a:p>
          <a:p>
            <a:endParaRPr lang="tr-TR" sz="2800" b="1" u="sng" dirty="0">
              <a:solidFill>
                <a:srgbClr val="C00000"/>
              </a:solidFill>
              <a:cs typeface="Times New Roman" pitchFamily="18" charset="0"/>
            </a:endParaRPr>
          </a:p>
          <a:p>
            <a:r>
              <a:rPr lang="tr-TR" sz="2400" b="1" i="1" dirty="0" smtClean="0">
                <a:solidFill>
                  <a:srgbClr val="C00000"/>
                </a:solidFill>
                <a:latin typeface="Times New Roman" panose="02020603050405020304" pitchFamily="18" charset="0"/>
                <a:cs typeface="Times New Roman" panose="02020603050405020304" pitchFamily="18" charset="0"/>
              </a:rPr>
              <a:t>İlköğretim Çocukları(6-12 yaş)</a:t>
            </a:r>
          </a:p>
          <a:p>
            <a:endParaRPr lang="tr-TR" sz="2400" b="1" i="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Sağlıklı beslenme ;beslenmenin tanımı, önemi, enerji veren besinler, yapı taşı besinler.</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Kişisel hijyen; vücut temizliği, ağız ve diş bakımı, çamaşırların temizliği</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Hastalıklardan korunma; Mikrop nedir, nasıl bulaşır? Aşı nedir, </a:t>
            </a:r>
            <a:r>
              <a:rPr lang="tr-TR" sz="2400" dirty="0">
                <a:solidFill>
                  <a:srgbClr val="002060"/>
                </a:solidFill>
                <a:cs typeface="Times New Roman" panose="02020603050405020304" pitchFamily="18" charset="0"/>
              </a:rPr>
              <a:t>n</a:t>
            </a:r>
            <a:r>
              <a:rPr lang="tr-TR" sz="2400" dirty="0" smtClean="0">
                <a:solidFill>
                  <a:srgbClr val="002060"/>
                </a:solidFill>
                <a:cs typeface="Times New Roman" panose="02020603050405020304" pitchFamily="18" charset="0"/>
              </a:rPr>
              <a:t>için aşılanmalıdır?</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Sporun yararları</a:t>
            </a:r>
          </a:p>
        </p:txBody>
      </p:sp>
      <p:sp>
        <p:nvSpPr>
          <p:cNvPr id="2" name="Slayt Numarası Yer Tutucusu 1"/>
          <p:cNvSpPr>
            <a:spLocks noGrp="1"/>
          </p:cNvSpPr>
          <p:nvPr>
            <p:ph type="sldNum" sz="quarter" idx="7"/>
          </p:nvPr>
        </p:nvSpPr>
        <p:spPr/>
        <p:txBody>
          <a:bodyPr/>
          <a:lstStyle/>
          <a:p>
            <a:fld id="{B6F15528-21DE-4FAA-801E-634DDDAF4B2B}" type="slidenum">
              <a:rPr lang="tr-TR" smtClean="0"/>
              <a:t>25</a:t>
            </a:fld>
            <a:endParaRPr lang="tr-TR"/>
          </a:p>
        </p:txBody>
      </p:sp>
      <p:sp>
        <p:nvSpPr>
          <p:cNvPr id="16" name="Sağ Ok 15"/>
          <p:cNvSpPr/>
          <p:nvPr/>
        </p:nvSpPr>
        <p:spPr>
          <a:xfrm>
            <a:off x="10130934" y="571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242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893647"/>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800" b="1" u="sng" dirty="0" smtClean="0">
              <a:solidFill>
                <a:srgbClr val="C00000"/>
              </a:solidFill>
              <a:cs typeface="Times New Roman" pitchFamily="18" charset="0"/>
            </a:endParaRPr>
          </a:p>
          <a:p>
            <a:r>
              <a:rPr lang="tr-TR" sz="2800" b="1" u="sng" dirty="0" smtClean="0">
                <a:solidFill>
                  <a:srgbClr val="C00000"/>
                </a:solidFill>
                <a:cs typeface="Times New Roman" pitchFamily="18" charset="0"/>
              </a:rPr>
              <a:t>2. Sağlık Eğitimi</a:t>
            </a:r>
          </a:p>
          <a:p>
            <a:endParaRPr lang="tr-TR" sz="2800" b="1" u="sng" dirty="0">
              <a:solidFill>
                <a:srgbClr val="C00000"/>
              </a:solidFill>
              <a:cs typeface="Times New Roman" pitchFamily="18" charset="0"/>
            </a:endParaRPr>
          </a:p>
          <a:p>
            <a:r>
              <a:rPr lang="tr-TR" sz="2400" b="1" i="1" dirty="0" smtClean="0">
                <a:solidFill>
                  <a:srgbClr val="C00000"/>
                </a:solidFill>
                <a:latin typeface="Times New Roman" panose="02020603050405020304" pitchFamily="18" charset="0"/>
                <a:cs typeface="Times New Roman" panose="02020603050405020304" pitchFamily="18" charset="0"/>
              </a:rPr>
              <a:t>İlköğretim Çocukları(6-12 yaş)</a:t>
            </a:r>
          </a:p>
          <a:p>
            <a:pPr marL="342900" indent="-342900">
              <a:buFont typeface="Arial" panose="020B0604020202020204" pitchFamily="34" charset="0"/>
              <a:buChar char="•"/>
            </a:pPr>
            <a:endParaRPr lang="tr-TR" sz="2400" dirty="0" smtClean="0">
              <a:solidFill>
                <a:srgbClr val="002060"/>
              </a:solidFill>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Temiz hava ve güneşin yararları</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Sağlıklı giyinme</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Kazalardan korunma, ilkyardım</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Çevre temizliği ve bakımı, Çöpler ve toplatılması, sağlığa uygun tuvaletler ve önemi</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Bölgesel hastalıklar, guatr, sıtma, trahom vb. gibi…</a:t>
            </a:r>
            <a:endParaRPr lang="tr-TR" sz="2800" b="1" u="sng" dirty="0" smtClean="0">
              <a:solidFill>
                <a:srgbClr val="C00000"/>
              </a:solidFill>
              <a:cs typeface="Times New Roman" pitchFamily="18" charset="0"/>
            </a:endParaRPr>
          </a:p>
          <a:p>
            <a:endParaRPr lang="tr-TR" sz="2800" b="1" u="sng"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26</a:t>
            </a:fld>
            <a:endParaRPr lang="tr-TR"/>
          </a:p>
        </p:txBody>
      </p:sp>
    </p:spTree>
    <p:extLst>
      <p:ext uri="{BB962C8B-B14F-4D97-AF65-F5344CB8AC3E}">
        <p14:creationId xmlns:p14="http://schemas.microsoft.com/office/powerpoint/2010/main" val="142096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832092"/>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800" b="1" u="sng" dirty="0" smtClean="0">
              <a:solidFill>
                <a:srgbClr val="C00000"/>
              </a:solidFill>
              <a:cs typeface="Times New Roman" pitchFamily="18" charset="0"/>
            </a:endParaRPr>
          </a:p>
          <a:p>
            <a:r>
              <a:rPr lang="tr-TR" sz="2800" b="1" u="sng" dirty="0" smtClean="0">
                <a:solidFill>
                  <a:srgbClr val="C00000"/>
                </a:solidFill>
                <a:cs typeface="Times New Roman" pitchFamily="18" charset="0"/>
              </a:rPr>
              <a:t>2. Sağlık Eğitimi</a:t>
            </a:r>
          </a:p>
          <a:p>
            <a:endParaRPr lang="tr-TR" sz="2800" b="1" u="sng" dirty="0">
              <a:solidFill>
                <a:srgbClr val="C00000"/>
              </a:solidFill>
              <a:cs typeface="Times New Roman" pitchFamily="18" charset="0"/>
            </a:endParaRPr>
          </a:p>
          <a:p>
            <a:r>
              <a:rPr lang="tr-TR" sz="2400" b="1" i="1" dirty="0" smtClean="0">
                <a:solidFill>
                  <a:srgbClr val="C00000"/>
                </a:solidFill>
                <a:latin typeface="Times New Roman" panose="02020603050405020304" pitchFamily="18" charset="0"/>
                <a:cs typeface="Times New Roman" panose="02020603050405020304" pitchFamily="18" charset="0"/>
              </a:rPr>
              <a:t>İlköğretim Çocukları(13-15 yaş)</a:t>
            </a:r>
          </a:p>
          <a:p>
            <a:endParaRPr lang="tr-TR" sz="2400" b="1" i="1"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Ergenlik ve delikanlılık dönemi</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Cinsel eğitim</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Sigara ve alkolün zararları</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Uyuşturucu maddelerin zararları</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Boş zamanları değerlendirme</a:t>
            </a:r>
          </a:p>
          <a:p>
            <a:pPr marL="342900" indent="-342900">
              <a:buFont typeface="Arial" panose="020B0604020202020204" pitchFamily="34" charset="0"/>
              <a:buChar char="•"/>
            </a:pPr>
            <a:r>
              <a:rPr lang="tr-TR" sz="2400" dirty="0" smtClean="0">
                <a:solidFill>
                  <a:srgbClr val="002060"/>
                </a:solidFill>
                <a:cs typeface="Times New Roman" panose="02020603050405020304" pitchFamily="18" charset="0"/>
              </a:rPr>
              <a:t>Yanlış zayıflama diyetlerinin önlenmesi</a:t>
            </a:r>
          </a:p>
        </p:txBody>
      </p:sp>
      <p:sp>
        <p:nvSpPr>
          <p:cNvPr id="2" name="Slayt Numarası Yer Tutucusu 1"/>
          <p:cNvSpPr>
            <a:spLocks noGrp="1"/>
          </p:cNvSpPr>
          <p:nvPr>
            <p:ph type="sldNum" sz="quarter" idx="7"/>
          </p:nvPr>
        </p:nvSpPr>
        <p:spPr/>
        <p:txBody>
          <a:bodyPr/>
          <a:lstStyle/>
          <a:p>
            <a:fld id="{B6F15528-21DE-4FAA-801E-634DDDAF4B2B}" type="slidenum">
              <a:rPr lang="tr-TR" smtClean="0"/>
              <a:t>27</a:t>
            </a:fld>
            <a:endParaRPr lang="tr-TR"/>
          </a:p>
        </p:txBody>
      </p:sp>
    </p:spTree>
    <p:extLst>
      <p:ext uri="{BB962C8B-B14F-4D97-AF65-F5344CB8AC3E}">
        <p14:creationId xmlns:p14="http://schemas.microsoft.com/office/powerpoint/2010/main" val="302945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524315"/>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 </a:t>
            </a:r>
          </a:p>
          <a:p>
            <a:endParaRPr lang="tr-TR" sz="2400" b="1" dirty="0" smtClean="0">
              <a:solidFill>
                <a:srgbClr val="C00000"/>
              </a:solidFill>
              <a:ea typeface="+mj-ea"/>
              <a:cs typeface="Times New Roman" panose="02020603050405020304" pitchFamily="18" charset="0"/>
            </a:endParaRPr>
          </a:p>
          <a:p>
            <a:r>
              <a:rPr lang="tr-TR" sz="2400" b="1" dirty="0">
                <a:solidFill>
                  <a:srgbClr val="C00000"/>
                </a:solidFill>
                <a:cs typeface="Times New Roman" pitchFamily="18" charset="0"/>
              </a:rPr>
              <a:t>Sağlık Eğitiminin İlkeleri</a:t>
            </a:r>
            <a:r>
              <a:rPr lang="tr-TR" sz="2400" b="1" dirty="0" smtClean="0">
                <a:solidFill>
                  <a:srgbClr val="C00000"/>
                </a:solidFill>
                <a:cs typeface="Times New Roman" pitchFamily="18" charset="0"/>
              </a:rPr>
              <a:t>:</a:t>
            </a:r>
          </a:p>
          <a:p>
            <a:endParaRPr lang="tr-TR" sz="2400" b="1" dirty="0">
              <a:solidFill>
                <a:srgbClr val="C00000"/>
              </a:solidFill>
              <a:cs typeface="Times New Roman" pitchFamily="18" charset="0"/>
            </a:endParaRPr>
          </a:p>
          <a:p>
            <a:pPr marL="514350" indent="-514350">
              <a:buAutoNum type="arabicPeriod"/>
            </a:pPr>
            <a:r>
              <a:rPr lang="tr-TR" sz="2400" dirty="0">
                <a:solidFill>
                  <a:srgbClr val="002060"/>
                </a:solidFill>
                <a:cs typeface="Times New Roman" pitchFamily="18" charset="0"/>
              </a:rPr>
              <a:t>Sağlık eğitiminden </a:t>
            </a:r>
            <a:r>
              <a:rPr lang="tr-TR" sz="2400" b="1" dirty="0">
                <a:solidFill>
                  <a:srgbClr val="002060"/>
                </a:solidFill>
                <a:cs typeface="Times New Roman" pitchFamily="18" charset="0"/>
              </a:rPr>
              <a:t>aile-okul</a:t>
            </a:r>
            <a:r>
              <a:rPr lang="tr-TR" sz="2400" dirty="0">
                <a:solidFill>
                  <a:srgbClr val="002060"/>
                </a:solidFill>
                <a:cs typeface="Times New Roman" pitchFamily="18" charset="0"/>
              </a:rPr>
              <a:t> ve </a:t>
            </a:r>
            <a:r>
              <a:rPr lang="tr-TR" sz="2400" b="1" dirty="0">
                <a:solidFill>
                  <a:srgbClr val="002060"/>
                </a:solidFill>
                <a:cs typeface="Times New Roman" pitchFamily="18" charset="0"/>
              </a:rPr>
              <a:t>toplum</a:t>
            </a:r>
            <a:r>
              <a:rPr lang="tr-TR" sz="2400" dirty="0">
                <a:solidFill>
                  <a:srgbClr val="002060"/>
                </a:solidFill>
                <a:cs typeface="Times New Roman" pitchFamily="18" charset="0"/>
              </a:rPr>
              <a:t> </a:t>
            </a:r>
            <a:r>
              <a:rPr lang="tr-TR" sz="2400" b="1" dirty="0">
                <a:solidFill>
                  <a:srgbClr val="002060"/>
                </a:solidFill>
                <a:cs typeface="Times New Roman" pitchFamily="18" charset="0"/>
              </a:rPr>
              <a:t>birlikte sorumludur</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b="1" dirty="0">
                <a:solidFill>
                  <a:srgbClr val="002060"/>
                </a:solidFill>
                <a:cs typeface="Times New Roman" pitchFamily="18" charset="0"/>
              </a:rPr>
              <a:t>2. Okul programının bir parçası </a:t>
            </a:r>
            <a:r>
              <a:rPr lang="tr-TR" sz="2400" dirty="0">
                <a:solidFill>
                  <a:srgbClr val="002060"/>
                </a:solidFill>
                <a:cs typeface="Times New Roman" pitchFamily="18" charset="0"/>
              </a:rPr>
              <a:t>olarak görülmelidir</a:t>
            </a:r>
            <a:r>
              <a:rPr lang="tr-TR" sz="2400" dirty="0" smtClean="0">
                <a:solidFill>
                  <a:srgbClr val="002060"/>
                </a:solidFill>
                <a:cs typeface="Times New Roman" pitchFamily="18" charset="0"/>
              </a:rPr>
              <a:t>.</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3. Etkili sağlık eğitimi </a:t>
            </a:r>
            <a:r>
              <a:rPr lang="tr-TR" sz="2400" b="1" dirty="0">
                <a:solidFill>
                  <a:srgbClr val="002060"/>
                </a:solidFill>
                <a:cs typeface="Times New Roman" pitchFamily="18" charset="0"/>
              </a:rPr>
              <a:t>sağlık alanında uzman </a:t>
            </a:r>
            <a:r>
              <a:rPr lang="tr-TR" sz="2400" dirty="0">
                <a:solidFill>
                  <a:srgbClr val="002060"/>
                </a:solidFill>
                <a:cs typeface="Times New Roman" pitchFamily="18" charset="0"/>
              </a:rPr>
              <a:t>olanların </a:t>
            </a:r>
            <a:r>
              <a:rPr lang="tr-TR" sz="2400" b="1" dirty="0">
                <a:solidFill>
                  <a:srgbClr val="002060"/>
                </a:solidFill>
                <a:cs typeface="Times New Roman" pitchFamily="18" charset="0"/>
              </a:rPr>
              <a:t>işbirliğine ve desteğine </a:t>
            </a:r>
            <a:r>
              <a:rPr lang="tr-TR" sz="2400" dirty="0">
                <a:solidFill>
                  <a:srgbClr val="002060"/>
                </a:solidFill>
                <a:cs typeface="Times New Roman" pitchFamily="18" charset="0"/>
              </a:rPr>
              <a:t>muhtaçtır.</a:t>
            </a:r>
          </a:p>
          <a:p>
            <a:endParaRPr lang="tr-TR" sz="2400" b="1" dirty="0" smtClean="0">
              <a:solidFill>
                <a:srgbClr val="002060"/>
              </a:solidFill>
              <a:cs typeface="Times New Roman" pitchFamily="18" charset="0"/>
            </a:endParaRPr>
          </a:p>
          <a:p>
            <a:pPr lvl="0"/>
            <a:endParaRPr lang="fi-FI" sz="4000" dirty="0">
              <a:solidFill>
                <a:srgbClr val="002060"/>
              </a:solidFill>
              <a:ea typeface="+mj-ea"/>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28</a:t>
            </a:fld>
            <a:endParaRPr lang="tr-TR"/>
          </a:p>
        </p:txBody>
      </p:sp>
      <p:sp>
        <p:nvSpPr>
          <p:cNvPr id="16" name="Sağ Ok 15"/>
          <p:cNvSpPr/>
          <p:nvPr/>
        </p:nvSpPr>
        <p:spPr>
          <a:xfrm>
            <a:off x="9701745" y="57691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8491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632311"/>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 </a:t>
            </a:r>
          </a:p>
          <a:p>
            <a:endParaRPr lang="tr-TR" sz="2400" b="1" dirty="0" smtClean="0">
              <a:solidFill>
                <a:srgbClr val="C00000"/>
              </a:solidFill>
              <a:ea typeface="+mj-ea"/>
              <a:cs typeface="Times New Roman" panose="02020603050405020304" pitchFamily="18" charset="0"/>
            </a:endParaRPr>
          </a:p>
          <a:p>
            <a:r>
              <a:rPr lang="tr-TR" sz="2400" b="1" dirty="0">
                <a:solidFill>
                  <a:srgbClr val="C00000"/>
                </a:solidFill>
                <a:cs typeface="Times New Roman" pitchFamily="18" charset="0"/>
              </a:rPr>
              <a:t>Sağlık Eğitiminin İlkeleri</a:t>
            </a:r>
            <a:r>
              <a:rPr lang="tr-TR" sz="2400" b="1" dirty="0" smtClean="0">
                <a:solidFill>
                  <a:srgbClr val="C00000"/>
                </a:solidFill>
                <a:cs typeface="Times New Roman" pitchFamily="18" charset="0"/>
              </a:rPr>
              <a:t>:</a:t>
            </a:r>
          </a:p>
          <a:p>
            <a:endParaRPr lang="tr-TR" sz="2400" b="1" dirty="0">
              <a:solidFill>
                <a:srgbClr val="C00000"/>
              </a:solidFill>
              <a:cs typeface="Times New Roman" pitchFamily="18" charset="0"/>
            </a:endParaRPr>
          </a:p>
          <a:p>
            <a:r>
              <a:rPr lang="tr-TR" sz="2400" b="1" dirty="0" smtClean="0">
                <a:solidFill>
                  <a:srgbClr val="002060"/>
                </a:solidFill>
                <a:cs typeface="Times New Roman" pitchFamily="18" charset="0"/>
              </a:rPr>
              <a:t>4</a:t>
            </a:r>
            <a:r>
              <a:rPr lang="tr-TR" sz="2400" b="1" dirty="0">
                <a:solidFill>
                  <a:srgbClr val="002060"/>
                </a:solidFill>
                <a:cs typeface="Times New Roman" pitchFamily="18" charset="0"/>
              </a:rPr>
              <a:t>. Öğretmenin sağlığının desteklenmesi </a:t>
            </a:r>
            <a:r>
              <a:rPr lang="tr-TR" sz="2400" dirty="0">
                <a:solidFill>
                  <a:srgbClr val="002060"/>
                </a:solidFill>
                <a:cs typeface="Times New Roman" pitchFamily="18" charset="0"/>
              </a:rPr>
              <a:t>eğitim ve öğretimin niteliğine ve maliyetine etki eder</a:t>
            </a:r>
            <a:r>
              <a:rPr lang="tr-TR" sz="2400" dirty="0" smtClean="0">
                <a:solidFill>
                  <a:srgbClr val="002060"/>
                </a:solidFill>
                <a:cs typeface="Times New Roman" pitchFamily="18" charset="0"/>
              </a:rPr>
              <a:t>.</a:t>
            </a:r>
          </a:p>
          <a:p>
            <a:endParaRPr lang="tr-TR" sz="2400" dirty="0">
              <a:solidFill>
                <a:srgbClr val="002060"/>
              </a:solidFill>
              <a:cs typeface="Times New Roman" pitchFamily="18" charset="0"/>
            </a:endParaRPr>
          </a:p>
          <a:p>
            <a:r>
              <a:rPr lang="tr-TR" sz="2400" b="1" dirty="0">
                <a:solidFill>
                  <a:srgbClr val="002060"/>
                </a:solidFill>
                <a:cs typeface="Times New Roman" pitchFamily="18" charset="0"/>
              </a:rPr>
              <a:t>5. Öğretmenin mesleki bilgi, beceri ve davranışı,</a:t>
            </a:r>
            <a:r>
              <a:rPr lang="tr-TR" sz="2400" dirty="0">
                <a:solidFill>
                  <a:srgbClr val="002060"/>
                </a:solidFill>
                <a:cs typeface="Times New Roman" pitchFamily="18" charset="0"/>
              </a:rPr>
              <a:t> </a:t>
            </a:r>
            <a:r>
              <a:rPr lang="tr-TR" sz="2400" b="1" dirty="0">
                <a:solidFill>
                  <a:srgbClr val="002060"/>
                </a:solidFill>
                <a:cs typeface="Times New Roman" pitchFamily="18" charset="0"/>
              </a:rPr>
              <a:t>kişisel girişimleri</a:t>
            </a:r>
            <a:r>
              <a:rPr lang="tr-TR" sz="2400" dirty="0">
                <a:solidFill>
                  <a:srgbClr val="002060"/>
                </a:solidFill>
                <a:cs typeface="Times New Roman" pitchFamily="18" charset="0"/>
              </a:rPr>
              <a:t> eğitimin en önemli unsurudur</a:t>
            </a:r>
            <a:r>
              <a:rPr lang="tr-TR" sz="2400" dirty="0" smtClean="0">
                <a:solidFill>
                  <a:srgbClr val="002060"/>
                </a:solidFill>
                <a:cs typeface="Times New Roman" pitchFamily="18" charset="0"/>
              </a:rPr>
              <a:t>.</a:t>
            </a:r>
          </a:p>
          <a:p>
            <a:endParaRPr lang="tr-TR" sz="2400" dirty="0">
              <a:solidFill>
                <a:srgbClr val="002060"/>
              </a:solidFill>
              <a:cs typeface="Times New Roman" pitchFamily="18" charset="0"/>
            </a:endParaRPr>
          </a:p>
          <a:p>
            <a:r>
              <a:rPr lang="tr-TR" sz="2400" b="1" dirty="0">
                <a:solidFill>
                  <a:srgbClr val="002060"/>
                </a:solidFill>
                <a:cs typeface="Times New Roman" pitchFamily="18" charset="0"/>
              </a:rPr>
              <a:t>6. Doğru sağlık uygulamaları ve alışkanlıkları </a:t>
            </a:r>
            <a:r>
              <a:rPr lang="tr-TR" sz="2400" dirty="0">
                <a:solidFill>
                  <a:srgbClr val="002060"/>
                </a:solidFill>
                <a:cs typeface="Times New Roman" pitchFamily="18" charset="0"/>
              </a:rPr>
              <a:t>sebeplerini </a:t>
            </a:r>
            <a:r>
              <a:rPr lang="tr-TR" sz="2400" b="1" dirty="0">
                <a:solidFill>
                  <a:srgbClr val="002060"/>
                </a:solidFill>
                <a:cs typeface="Times New Roman" pitchFamily="18" charset="0"/>
              </a:rPr>
              <a:t>anlayacak yaşa gelmeden </a:t>
            </a:r>
            <a:r>
              <a:rPr lang="tr-TR" sz="2400" dirty="0">
                <a:solidFill>
                  <a:srgbClr val="002060"/>
                </a:solidFill>
                <a:cs typeface="Times New Roman" pitchFamily="18" charset="0"/>
              </a:rPr>
              <a:t>(sorunlar yaşanmadan) geliştirilmelidir.</a:t>
            </a:r>
          </a:p>
          <a:p>
            <a:endParaRPr lang="tr-TR" sz="2400" b="1" dirty="0" smtClean="0">
              <a:solidFill>
                <a:srgbClr val="002060"/>
              </a:solidFill>
              <a:cs typeface="Times New Roman" pitchFamily="18" charset="0"/>
            </a:endParaRPr>
          </a:p>
          <a:p>
            <a:pPr lvl="0"/>
            <a:endParaRPr lang="fi-FI" sz="4000" dirty="0">
              <a:solidFill>
                <a:srgbClr val="002060"/>
              </a:solidFill>
              <a:ea typeface="+mj-ea"/>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29</a:t>
            </a:fld>
            <a:endParaRPr lang="tr-TR"/>
          </a:p>
        </p:txBody>
      </p:sp>
    </p:spTree>
    <p:extLst>
      <p:ext uri="{BB962C8B-B14F-4D97-AF65-F5344CB8AC3E}">
        <p14:creationId xmlns:p14="http://schemas.microsoft.com/office/powerpoint/2010/main" val="1448276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0147" y="1838522"/>
            <a:ext cx="5713916" cy="384078"/>
          </a:xfrm>
          <a:prstGeom prst="rect">
            <a:avLst/>
          </a:prstGeom>
        </p:spPr>
        <p:txBody>
          <a:bodyPr vert="horz" wrap="square" lIns="0" tIns="14604" rIns="0" bIns="0" rtlCol="0">
            <a:spAutoFit/>
          </a:bodyPr>
          <a:lstStyle/>
          <a:p>
            <a:pPr marL="12700">
              <a:lnSpc>
                <a:spcPct val="100000"/>
              </a:lnSpc>
              <a:spcBef>
                <a:spcPts val="114"/>
              </a:spcBef>
            </a:pPr>
            <a:r>
              <a:rPr lang="tr-TR" sz="2400" b="1" spc="-5" dirty="0" smtClean="0">
                <a:solidFill>
                  <a:srgbClr val="002060"/>
                </a:solidFill>
                <a:cs typeface="Montserrat-SemiBold"/>
              </a:rPr>
              <a:t>1 Nisan</a:t>
            </a:r>
            <a:r>
              <a:rPr sz="2400" b="1" spc="-10" dirty="0" smtClean="0">
                <a:solidFill>
                  <a:srgbClr val="002060"/>
                </a:solidFill>
                <a:cs typeface="Montserrat-SemiBold"/>
              </a:rPr>
              <a:t> </a:t>
            </a:r>
            <a:r>
              <a:rPr sz="2400" b="1" spc="-15" dirty="0" smtClean="0">
                <a:solidFill>
                  <a:srgbClr val="002060"/>
                </a:solidFill>
                <a:cs typeface="Montserrat-SemiBold"/>
              </a:rPr>
              <a:t>202</a:t>
            </a:r>
            <a:r>
              <a:rPr lang="tr-TR" sz="2400" b="1" spc="-15" dirty="0" smtClean="0">
                <a:solidFill>
                  <a:srgbClr val="002060"/>
                </a:solidFill>
                <a:cs typeface="Montserrat-SemiBold"/>
              </a:rPr>
              <a:t>1</a:t>
            </a:r>
            <a:r>
              <a:rPr sz="2400" b="1" spc="-25" dirty="0" smtClean="0">
                <a:solidFill>
                  <a:srgbClr val="002060"/>
                </a:solidFill>
                <a:cs typeface="Montserrat-SemiBold"/>
              </a:rPr>
              <a:t> </a:t>
            </a:r>
            <a:r>
              <a:rPr lang="tr-TR" sz="2400" b="1" spc="-10" dirty="0" smtClean="0">
                <a:solidFill>
                  <a:srgbClr val="002060"/>
                </a:solidFill>
                <a:cs typeface="Montserrat-SemiBold"/>
              </a:rPr>
              <a:t>Perşembe 08:30-12:30</a:t>
            </a:r>
            <a:endParaRPr sz="2400" dirty="0">
              <a:solidFill>
                <a:srgbClr val="002060"/>
              </a:solidFill>
              <a:cs typeface="Montserrat-SemiBold"/>
            </a:endParaRPr>
          </a:p>
        </p:txBody>
      </p:sp>
      <p:sp>
        <p:nvSpPr>
          <p:cNvPr id="3" name="object 3"/>
          <p:cNvSpPr txBox="1"/>
          <p:nvPr/>
        </p:nvSpPr>
        <p:spPr>
          <a:xfrm>
            <a:off x="1954635" y="2460387"/>
            <a:ext cx="1208405" cy="417195"/>
          </a:xfrm>
          <a:prstGeom prst="rect">
            <a:avLst/>
          </a:prstGeom>
        </p:spPr>
        <p:txBody>
          <a:bodyPr vert="horz" wrap="square" lIns="0" tIns="14604" rIns="0" bIns="0" rtlCol="0">
            <a:spAutoFit/>
          </a:bodyPr>
          <a:lstStyle/>
          <a:p>
            <a:pPr marL="12700">
              <a:lnSpc>
                <a:spcPct val="100000"/>
              </a:lnSpc>
              <a:spcBef>
                <a:spcPts val="114"/>
              </a:spcBef>
            </a:pPr>
            <a:r>
              <a:rPr lang="tr-TR" sz="2550" b="1" spc="-5" dirty="0">
                <a:solidFill>
                  <a:srgbClr val="002060"/>
                </a:solidFill>
                <a:latin typeface="+mj-lt"/>
                <a:cs typeface="Montserrat-SemiBold"/>
              </a:rPr>
              <a:t>9</a:t>
            </a:r>
            <a:r>
              <a:rPr sz="2550" b="1" spc="-85" dirty="0" smtClean="0">
                <a:solidFill>
                  <a:srgbClr val="002060"/>
                </a:solidFill>
                <a:latin typeface="+mj-lt"/>
                <a:cs typeface="Montserrat-SemiBold"/>
              </a:rPr>
              <a:t> </a:t>
            </a:r>
            <a:r>
              <a:rPr sz="2550" b="1" spc="-15" dirty="0">
                <a:solidFill>
                  <a:srgbClr val="002060"/>
                </a:solidFill>
                <a:latin typeface="+mj-lt"/>
                <a:cs typeface="Montserrat-SemiBold"/>
              </a:rPr>
              <a:t>Kredi</a:t>
            </a:r>
            <a:endParaRPr sz="2550" dirty="0">
              <a:solidFill>
                <a:srgbClr val="002060"/>
              </a:solidFill>
              <a:latin typeface="+mj-lt"/>
              <a:cs typeface="Montserrat-SemiBold"/>
            </a:endParaRPr>
          </a:p>
        </p:txBody>
      </p:sp>
      <p:sp>
        <p:nvSpPr>
          <p:cNvPr id="4" name="object 4"/>
          <p:cNvSpPr txBox="1"/>
          <p:nvPr/>
        </p:nvSpPr>
        <p:spPr>
          <a:xfrm>
            <a:off x="2966572" y="3759436"/>
            <a:ext cx="5615940" cy="382156"/>
          </a:xfrm>
          <a:prstGeom prst="rect">
            <a:avLst/>
          </a:prstGeom>
        </p:spPr>
        <p:txBody>
          <a:bodyPr vert="horz" wrap="square" lIns="0" tIns="12700" rIns="0" bIns="0" rtlCol="0">
            <a:spAutoFit/>
          </a:bodyPr>
          <a:lstStyle/>
          <a:p>
            <a:pPr marL="12700">
              <a:lnSpc>
                <a:spcPct val="100000"/>
              </a:lnSpc>
              <a:spcBef>
                <a:spcPts val="100"/>
              </a:spcBef>
            </a:pPr>
            <a:r>
              <a:rPr lang="tr-TR" sz="2400" b="1" spc="-10" dirty="0" smtClean="0">
                <a:solidFill>
                  <a:srgbClr val="002060"/>
                </a:solidFill>
                <a:cs typeface="Montserrat-SemiBold"/>
              </a:rPr>
              <a:t>1 Nisan</a:t>
            </a:r>
            <a:r>
              <a:rPr sz="2400" b="1" spc="-15" dirty="0" smtClean="0">
                <a:solidFill>
                  <a:srgbClr val="002060"/>
                </a:solidFill>
                <a:cs typeface="Montserrat-SemiBold"/>
              </a:rPr>
              <a:t> </a:t>
            </a:r>
            <a:r>
              <a:rPr sz="2400" b="1" spc="-20" dirty="0" smtClean="0">
                <a:solidFill>
                  <a:srgbClr val="002060"/>
                </a:solidFill>
                <a:cs typeface="Montserrat-SemiBold"/>
              </a:rPr>
              <a:t>202</a:t>
            </a:r>
            <a:r>
              <a:rPr lang="tr-TR" sz="2400" b="1" spc="-20" dirty="0" smtClean="0">
                <a:solidFill>
                  <a:srgbClr val="002060"/>
                </a:solidFill>
                <a:cs typeface="Montserrat-SemiBold"/>
              </a:rPr>
              <a:t>1</a:t>
            </a:r>
            <a:r>
              <a:rPr sz="2400" b="1" spc="-20" dirty="0" smtClean="0">
                <a:solidFill>
                  <a:srgbClr val="002060"/>
                </a:solidFill>
                <a:cs typeface="Montserrat-SemiBold"/>
              </a:rPr>
              <a:t> </a:t>
            </a:r>
            <a:r>
              <a:rPr lang="tr-TR" sz="2400" b="1" spc="-15" dirty="0" smtClean="0">
                <a:solidFill>
                  <a:srgbClr val="002060"/>
                </a:solidFill>
                <a:cs typeface="Montserrat-SemiBold"/>
              </a:rPr>
              <a:t>Perşembe </a:t>
            </a:r>
            <a:r>
              <a:rPr sz="2400" b="1" spc="-15" dirty="0" smtClean="0">
                <a:solidFill>
                  <a:srgbClr val="002060"/>
                </a:solidFill>
                <a:cs typeface="Montserrat-SemiBold"/>
              </a:rPr>
              <a:t> </a:t>
            </a:r>
            <a:r>
              <a:rPr lang="tr-TR" sz="2400" b="1" spc="-10" dirty="0" smtClean="0">
                <a:solidFill>
                  <a:srgbClr val="002060"/>
                </a:solidFill>
                <a:cs typeface="Montserrat-SemiBold"/>
              </a:rPr>
              <a:t>–</a:t>
            </a:r>
            <a:r>
              <a:rPr sz="2400" b="1" spc="-10" dirty="0" smtClean="0">
                <a:solidFill>
                  <a:srgbClr val="002060"/>
                </a:solidFill>
                <a:cs typeface="Montserrat-SemiBold"/>
              </a:rPr>
              <a:t> </a:t>
            </a:r>
            <a:r>
              <a:rPr lang="tr-TR" sz="2400" b="1" spc="-10" dirty="0" smtClean="0">
                <a:solidFill>
                  <a:srgbClr val="002060"/>
                </a:solidFill>
                <a:cs typeface="Montserrat-SemiBold"/>
              </a:rPr>
              <a:t>13:00 -14:00</a:t>
            </a:r>
            <a:endParaRPr sz="2400" dirty="0">
              <a:solidFill>
                <a:srgbClr val="002060"/>
              </a:solidFill>
              <a:cs typeface="Montserrat-SemiBold"/>
            </a:endParaRPr>
          </a:p>
        </p:txBody>
      </p:sp>
      <p:sp>
        <p:nvSpPr>
          <p:cNvPr id="5" name="object 5"/>
          <p:cNvSpPr txBox="1"/>
          <p:nvPr/>
        </p:nvSpPr>
        <p:spPr>
          <a:xfrm>
            <a:off x="1639317" y="3227746"/>
            <a:ext cx="7108825" cy="320601"/>
          </a:xfrm>
          <a:prstGeom prst="rect">
            <a:avLst/>
          </a:prstGeom>
        </p:spPr>
        <p:txBody>
          <a:bodyPr vert="horz" wrap="square" lIns="0" tIns="12700" rIns="0" bIns="0" rtlCol="0">
            <a:spAutoFit/>
          </a:bodyPr>
          <a:lstStyle/>
          <a:p>
            <a:pPr marL="12700">
              <a:lnSpc>
                <a:spcPct val="100000"/>
              </a:lnSpc>
              <a:spcBef>
                <a:spcPts val="100"/>
              </a:spcBef>
            </a:pPr>
            <a:r>
              <a:rPr lang="tr-TR" sz="2000" b="1" spc="-15" dirty="0" smtClean="0">
                <a:solidFill>
                  <a:srgbClr val="002060"/>
                </a:solidFill>
                <a:cs typeface="Montserrat-SemiBold"/>
              </a:rPr>
              <a:t>https://sbyo.gelisim.edu.tr/bolum/hemsirelik-51/mufredat</a:t>
            </a:r>
            <a:endParaRPr sz="2000" dirty="0">
              <a:solidFill>
                <a:srgbClr val="002060"/>
              </a:solidFill>
              <a:cs typeface="Montserrat-SemiBold"/>
            </a:endParaRPr>
          </a:p>
        </p:txBody>
      </p:sp>
      <p:sp>
        <p:nvSpPr>
          <p:cNvPr id="6" name="object 6"/>
          <p:cNvSpPr txBox="1"/>
          <p:nvPr/>
        </p:nvSpPr>
        <p:spPr>
          <a:xfrm>
            <a:off x="3806551" y="4649514"/>
            <a:ext cx="4235450" cy="299720"/>
          </a:xfrm>
          <a:prstGeom prst="rect">
            <a:avLst/>
          </a:prstGeom>
        </p:spPr>
        <p:txBody>
          <a:bodyPr vert="horz" wrap="square" lIns="0" tIns="12700" rIns="0" bIns="0" rtlCol="0">
            <a:spAutoFit/>
          </a:bodyPr>
          <a:lstStyle/>
          <a:p>
            <a:pPr marL="12700">
              <a:lnSpc>
                <a:spcPct val="100000"/>
              </a:lnSpc>
              <a:spcBef>
                <a:spcPts val="100"/>
              </a:spcBef>
            </a:pPr>
            <a:r>
              <a:rPr lang="tr-TR" b="1" spc="-15" dirty="0">
                <a:solidFill>
                  <a:srgbClr val="002060"/>
                </a:solidFill>
                <a:latin typeface="Montserrat-SemiBold"/>
                <a:cs typeface="Montserrat-SemiBold"/>
              </a:rPr>
              <a:t>B</a:t>
            </a:r>
            <a:r>
              <a:rPr sz="1800" b="1" spc="-15" dirty="0" smtClean="0">
                <a:solidFill>
                  <a:srgbClr val="002060"/>
                </a:solidFill>
                <a:latin typeface="Montserrat-SemiBold"/>
                <a:cs typeface="Montserrat-SemiBold"/>
              </a:rPr>
              <a:t> </a:t>
            </a:r>
            <a:r>
              <a:rPr sz="1800" b="1" spc="-10" dirty="0">
                <a:solidFill>
                  <a:srgbClr val="002060"/>
                </a:solidFill>
                <a:latin typeface="Montserrat-SemiBold"/>
                <a:cs typeface="Montserrat-SemiBold"/>
              </a:rPr>
              <a:t>Blok </a:t>
            </a:r>
            <a:r>
              <a:rPr lang="tr-TR" b="1" spc="-15" dirty="0" smtClean="0">
                <a:solidFill>
                  <a:srgbClr val="002060"/>
                </a:solidFill>
                <a:latin typeface="Montserrat-SemiBold"/>
                <a:cs typeface="Montserrat-SemiBold"/>
              </a:rPr>
              <a:t>SBYO</a:t>
            </a:r>
            <a:r>
              <a:rPr sz="1800" b="1" spc="-15" smtClean="0">
                <a:solidFill>
                  <a:srgbClr val="002060"/>
                </a:solidFill>
                <a:latin typeface="Montserrat-SemiBold"/>
                <a:cs typeface="Montserrat-SemiBold"/>
              </a:rPr>
              <a:t> </a:t>
            </a:r>
            <a:endParaRPr sz="1800" dirty="0">
              <a:solidFill>
                <a:srgbClr val="002060"/>
              </a:solidFill>
              <a:latin typeface="Montserrat-SemiBold"/>
              <a:cs typeface="Montserrat-SemiBold"/>
            </a:endParaRPr>
          </a:p>
        </p:txBody>
      </p:sp>
      <p:sp>
        <p:nvSpPr>
          <p:cNvPr id="7" name="object 7"/>
          <p:cNvSpPr/>
          <p:nvPr/>
        </p:nvSpPr>
        <p:spPr>
          <a:xfrm>
            <a:off x="0" y="1911375"/>
            <a:ext cx="2286000" cy="306070"/>
          </a:xfrm>
          <a:custGeom>
            <a:avLst/>
            <a:gdLst/>
            <a:ahLst/>
            <a:cxnLst/>
            <a:rect l="l" t="t" r="r" b="b"/>
            <a:pathLst>
              <a:path w="2286000" h="306069">
                <a:moveTo>
                  <a:pt x="2285695" y="0"/>
                </a:moveTo>
                <a:lnTo>
                  <a:pt x="0" y="0"/>
                </a:lnTo>
                <a:lnTo>
                  <a:pt x="0" y="305917"/>
                </a:lnTo>
                <a:lnTo>
                  <a:pt x="2285695" y="305917"/>
                </a:lnTo>
                <a:lnTo>
                  <a:pt x="2285695" y="0"/>
                </a:lnTo>
                <a:close/>
              </a:path>
            </a:pathLst>
          </a:custGeom>
          <a:solidFill>
            <a:srgbClr val="EE4941"/>
          </a:solidFill>
        </p:spPr>
        <p:txBody>
          <a:bodyPr wrap="square" lIns="0" tIns="0" rIns="0" bIns="0" rtlCol="0"/>
          <a:lstStyle/>
          <a:p>
            <a:endParaRPr/>
          </a:p>
        </p:txBody>
      </p:sp>
      <p:sp>
        <p:nvSpPr>
          <p:cNvPr id="8" name="object 8"/>
          <p:cNvSpPr txBox="1"/>
          <p:nvPr/>
        </p:nvSpPr>
        <p:spPr>
          <a:xfrm>
            <a:off x="453442" y="1926071"/>
            <a:ext cx="1748789"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 Günü </a:t>
            </a:r>
            <a:r>
              <a:rPr sz="1400" b="1" spc="-20" dirty="0">
                <a:solidFill>
                  <a:srgbClr val="FFFFFF"/>
                </a:solidFill>
                <a:latin typeface="Montserrat-SemiBold"/>
                <a:cs typeface="Montserrat-SemiBold"/>
              </a:rPr>
              <a:t>ve</a:t>
            </a:r>
            <a:r>
              <a:rPr sz="1400" b="1" spc="-50" dirty="0">
                <a:solidFill>
                  <a:srgbClr val="FFFFFF"/>
                </a:solidFill>
                <a:latin typeface="Montserrat-SemiBold"/>
                <a:cs typeface="Montserrat-SemiBold"/>
              </a:rPr>
              <a:t> </a:t>
            </a:r>
            <a:r>
              <a:rPr sz="1400" b="1" spc="-10" dirty="0">
                <a:solidFill>
                  <a:srgbClr val="FFFFFF"/>
                </a:solidFill>
                <a:latin typeface="Montserrat-SemiBold"/>
                <a:cs typeface="Montserrat-SemiBold"/>
              </a:rPr>
              <a:t>Saati</a:t>
            </a:r>
            <a:endParaRPr sz="1400">
              <a:latin typeface="Montserrat-SemiBold"/>
              <a:cs typeface="Montserrat-SemiBold"/>
            </a:endParaRPr>
          </a:p>
        </p:txBody>
      </p:sp>
      <p:sp>
        <p:nvSpPr>
          <p:cNvPr id="9" name="object 9"/>
          <p:cNvSpPr/>
          <p:nvPr/>
        </p:nvSpPr>
        <p:spPr>
          <a:xfrm>
            <a:off x="0" y="3795547"/>
            <a:ext cx="2816225" cy="306070"/>
          </a:xfrm>
          <a:custGeom>
            <a:avLst/>
            <a:gdLst/>
            <a:ahLst/>
            <a:cxnLst/>
            <a:rect l="l" t="t" r="r" b="b"/>
            <a:pathLst>
              <a:path w="2816225" h="306070">
                <a:moveTo>
                  <a:pt x="2816148" y="0"/>
                </a:moveTo>
                <a:lnTo>
                  <a:pt x="0" y="0"/>
                </a:lnTo>
                <a:lnTo>
                  <a:pt x="0" y="305917"/>
                </a:lnTo>
                <a:lnTo>
                  <a:pt x="2816148" y="305917"/>
                </a:lnTo>
                <a:lnTo>
                  <a:pt x="2816148" y="0"/>
                </a:lnTo>
                <a:close/>
              </a:path>
            </a:pathLst>
          </a:custGeom>
          <a:solidFill>
            <a:srgbClr val="EE4941"/>
          </a:solidFill>
        </p:spPr>
        <p:txBody>
          <a:bodyPr wrap="square" lIns="0" tIns="0" rIns="0" bIns="0" rtlCol="0"/>
          <a:lstStyle/>
          <a:p>
            <a:endParaRPr/>
          </a:p>
        </p:txBody>
      </p:sp>
      <p:sp>
        <p:nvSpPr>
          <p:cNvPr id="10" name="object 10"/>
          <p:cNvSpPr txBox="1"/>
          <p:nvPr/>
        </p:nvSpPr>
        <p:spPr>
          <a:xfrm>
            <a:off x="453442" y="3810236"/>
            <a:ext cx="2273935"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Görüşme Gün </a:t>
            </a:r>
            <a:r>
              <a:rPr sz="1400" b="1" spc="-20" dirty="0">
                <a:solidFill>
                  <a:srgbClr val="FFFFFF"/>
                </a:solidFill>
                <a:latin typeface="Montserrat-SemiBold"/>
                <a:cs typeface="Montserrat-SemiBold"/>
              </a:rPr>
              <a:t>ve</a:t>
            </a:r>
            <a:r>
              <a:rPr sz="1400" b="1" spc="-35" dirty="0">
                <a:solidFill>
                  <a:srgbClr val="FFFFFF"/>
                </a:solidFill>
                <a:latin typeface="Montserrat-SemiBold"/>
                <a:cs typeface="Montserrat-SemiBold"/>
              </a:rPr>
              <a:t> </a:t>
            </a:r>
            <a:r>
              <a:rPr sz="1400" b="1" spc="-10" dirty="0">
                <a:solidFill>
                  <a:srgbClr val="FFFFFF"/>
                </a:solidFill>
                <a:latin typeface="Montserrat-SemiBold"/>
                <a:cs typeface="Montserrat-SemiBold"/>
              </a:rPr>
              <a:t>Saatleri</a:t>
            </a:r>
            <a:endParaRPr sz="1400">
              <a:latin typeface="Montserrat-SemiBold"/>
              <a:cs typeface="Montserrat-SemiBold"/>
            </a:endParaRPr>
          </a:p>
        </p:txBody>
      </p:sp>
      <p:sp>
        <p:nvSpPr>
          <p:cNvPr id="11" name="object 11"/>
          <p:cNvSpPr/>
          <p:nvPr/>
        </p:nvSpPr>
        <p:spPr>
          <a:xfrm>
            <a:off x="0" y="4685614"/>
            <a:ext cx="3630295" cy="306070"/>
          </a:xfrm>
          <a:custGeom>
            <a:avLst/>
            <a:gdLst/>
            <a:ahLst/>
            <a:cxnLst/>
            <a:rect l="l" t="t" r="r" b="b"/>
            <a:pathLst>
              <a:path w="3630295" h="306070">
                <a:moveTo>
                  <a:pt x="3630041" y="0"/>
                </a:moveTo>
                <a:lnTo>
                  <a:pt x="0" y="0"/>
                </a:lnTo>
                <a:lnTo>
                  <a:pt x="0" y="305917"/>
                </a:lnTo>
                <a:lnTo>
                  <a:pt x="3630041" y="305917"/>
                </a:lnTo>
                <a:lnTo>
                  <a:pt x="3630041" y="0"/>
                </a:lnTo>
                <a:close/>
              </a:path>
            </a:pathLst>
          </a:custGeom>
          <a:solidFill>
            <a:srgbClr val="EE4941"/>
          </a:solidFill>
        </p:spPr>
        <p:txBody>
          <a:bodyPr wrap="square" lIns="0" tIns="0" rIns="0" bIns="0" rtlCol="0"/>
          <a:lstStyle/>
          <a:p>
            <a:endParaRPr/>
          </a:p>
        </p:txBody>
      </p:sp>
      <p:sp>
        <p:nvSpPr>
          <p:cNvPr id="12" name="object 12"/>
          <p:cNvSpPr txBox="1"/>
          <p:nvPr/>
        </p:nvSpPr>
        <p:spPr>
          <a:xfrm>
            <a:off x="453442" y="4700314"/>
            <a:ext cx="3095625"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Dersin Öğretim Üyesinin</a:t>
            </a:r>
            <a:r>
              <a:rPr sz="1400" b="1" spc="-55" dirty="0">
                <a:solidFill>
                  <a:srgbClr val="FFFFFF"/>
                </a:solidFill>
                <a:latin typeface="Montserrat-SemiBold"/>
                <a:cs typeface="Montserrat-SemiBold"/>
              </a:rPr>
              <a:t> </a:t>
            </a:r>
            <a:r>
              <a:rPr sz="1400" b="1" spc="-15" dirty="0">
                <a:solidFill>
                  <a:srgbClr val="FFFFFF"/>
                </a:solidFill>
                <a:latin typeface="Montserrat-SemiBold"/>
                <a:cs typeface="Montserrat-SemiBold"/>
              </a:rPr>
              <a:t>Konumu</a:t>
            </a:r>
            <a:endParaRPr sz="1400">
              <a:latin typeface="Montserrat-SemiBold"/>
              <a:cs typeface="Montserrat-SemiBold"/>
            </a:endParaRPr>
          </a:p>
        </p:txBody>
      </p:sp>
      <p:sp>
        <p:nvSpPr>
          <p:cNvPr id="13" name="object 13"/>
          <p:cNvSpPr/>
          <p:nvPr/>
        </p:nvSpPr>
        <p:spPr>
          <a:xfrm>
            <a:off x="0" y="2539428"/>
            <a:ext cx="1856739" cy="306070"/>
          </a:xfrm>
          <a:custGeom>
            <a:avLst/>
            <a:gdLst/>
            <a:ahLst/>
            <a:cxnLst/>
            <a:rect l="l" t="t" r="r" b="b"/>
            <a:pathLst>
              <a:path w="1856739" h="306069">
                <a:moveTo>
                  <a:pt x="1856549" y="0"/>
                </a:moveTo>
                <a:lnTo>
                  <a:pt x="0" y="0"/>
                </a:lnTo>
                <a:lnTo>
                  <a:pt x="0" y="305917"/>
                </a:lnTo>
                <a:lnTo>
                  <a:pt x="1856549" y="305917"/>
                </a:lnTo>
                <a:lnTo>
                  <a:pt x="1856549" y="0"/>
                </a:lnTo>
                <a:close/>
              </a:path>
            </a:pathLst>
          </a:custGeom>
          <a:solidFill>
            <a:srgbClr val="EE4941"/>
          </a:solidFill>
        </p:spPr>
        <p:txBody>
          <a:bodyPr wrap="square" lIns="0" tIns="0" rIns="0" bIns="0" rtlCol="0"/>
          <a:lstStyle/>
          <a:p>
            <a:endParaRPr/>
          </a:p>
        </p:txBody>
      </p:sp>
      <p:sp>
        <p:nvSpPr>
          <p:cNvPr id="14" name="object 14"/>
          <p:cNvSpPr txBox="1"/>
          <p:nvPr/>
        </p:nvSpPr>
        <p:spPr>
          <a:xfrm>
            <a:off x="453442" y="2554126"/>
            <a:ext cx="128905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Dersin</a:t>
            </a:r>
            <a:r>
              <a:rPr sz="1400" b="1" spc="-70" dirty="0">
                <a:solidFill>
                  <a:srgbClr val="FFFFFF"/>
                </a:solidFill>
                <a:latin typeface="Montserrat-SemiBold"/>
                <a:cs typeface="Montserrat-SemiBold"/>
              </a:rPr>
              <a:t> </a:t>
            </a:r>
            <a:r>
              <a:rPr sz="1400" b="1" spc="-10" dirty="0">
                <a:solidFill>
                  <a:srgbClr val="FFFFFF"/>
                </a:solidFill>
                <a:latin typeface="Montserrat-SemiBold"/>
                <a:cs typeface="Montserrat-SemiBold"/>
              </a:rPr>
              <a:t>Kredisi</a:t>
            </a:r>
            <a:endParaRPr sz="1400">
              <a:latin typeface="Montserrat-SemiBold"/>
              <a:cs typeface="Montserrat-SemiBold"/>
            </a:endParaRPr>
          </a:p>
        </p:txBody>
      </p:sp>
      <p:sp>
        <p:nvSpPr>
          <p:cNvPr id="15" name="object 15"/>
          <p:cNvSpPr/>
          <p:nvPr/>
        </p:nvSpPr>
        <p:spPr>
          <a:xfrm>
            <a:off x="0" y="3167494"/>
            <a:ext cx="1461770" cy="306070"/>
          </a:xfrm>
          <a:custGeom>
            <a:avLst/>
            <a:gdLst/>
            <a:ahLst/>
            <a:cxnLst/>
            <a:rect l="l" t="t" r="r" b="b"/>
            <a:pathLst>
              <a:path w="1461770" h="306070">
                <a:moveTo>
                  <a:pt x="1461236" y="0"/>
                </a:moveTo>
                <a:lnTo>
                  <a:pt x="0" y="0"/>
                </a:lnTo>
                <a:lnTo>
                  <a:pt x="0" y="305917"/>
                </a:lnTo>
                <a:lnTo>
                  <a:pt x="1461236" y="305917"/>
                </a:lnTo>
                <a:lnTo>
                  <a:pt x="1461236" y="0"/>
                </a:lnTo>
                <a:close/>
              </a:path>
            </a:pathLst>
          </a:custGeom>
          <a:solidFill>
            <a:srgbClr val="EE4941"/>
          </a:solidFill>
        </p:spPr>
        <p:txBody>
          <a:bodyPr wrap="square" lIns="0" tIns="0" rIns="0" bIns="0" rtlCol="0"/>
          <a:lstStyle/>
          <a:p>
            <a:endParaRPr/>
          </a:p>
        </p:txBody>
      </p:sp>
      <p:sp>
        <p:nvSpPr>
          <p:cNvPr id="16" name="object 16"/>
          <p:cNvSpPr txBox="1"/>
          <p:nvPr/>
        </p:nvSpPr>
        <p:spPr>
          <a:xfrm>
            <a:off x="453442" y="3182180"/>
            <a:ext cx="895350" cy="23876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Montserrat-SemiBold"/>
                <a:cs typeface="Montserrat-SemiBold"/>
              </a:rPr>
              <a:t>GBS</a:t>
            </a:r>
            <a:r>
              <a:rPr sz="1400" b="1" spc="-70" dirty="0">
                <a:solidFill>
                  <a:srgbClr val="FFFFFF"/>
                </a:solidFill>
                <a:latin typeface="Montserrat-SemiBold"/>
                <a:cs typeface="Montserrat-SemiBold"/>
              </a:rPr>
              <a:t> </a:t>
            </a:r>
            <a:r>
              <a:rPr sz="1400" b="1" spc="-10" dirty="0">
                <a:solidFill>
                  <a:srgbClr val="FFFFFF"/>
                </a:solidFill>
                <a:latin typeface="Montserrat-SemiBold"/>
                <a:cs typeface="Montserrat-SemiBold"/>
              </a:rPr>
              <a:t>Linki</a:t>
            </a:r>
            <a:endParaRPr sz="1400">
              <a:latin typeface="Montserrat-SemiBold"/>
              <a:cs typeface="Montserrat-SemiBold"/>
            </a:endParaRPr>
          </a:p>
        </p:txBody>
      </p:sp>
      <p:sp>
        <p:nvSpPr>
          <p:cNvPr id="17" name="object 17"/>
          <p:cNvSpPr/>
          <p:nvPr/>
        </p:nvSpPr>
        <p:spPr>
          <a:xfrm>
            <a:off x="0" y="1027188"/>
            <a:ext cx="2979420" cy="492125"/>
          </a:xfrm>
          <a:custGeom>
            <a:avLst/>
            <a:gdLst/>
            <a:ahLst/>
            <a:cxnLst/>
            <a:rect l="l" t="t" r="r" b="b"/>
            <a:pathLst>
              <a:path w="2979420" h="492125">
                <a:moveTo>
                  <a:pt x="2979280" y="0"/>
                </a:moveTo>
                <a:lnTo>
                  <a:pt x="0" y="0"/>
                </a:lnTo>
                <a:lnTo>
                  <a:pt x="0" y="491959"/>
                </a:lnTo>
                <a:lnTo>
                  <a:pt x="2979280" y="491959"/>
                </a:lnTo>
                <a:lnTo>
                  <a:pt x="2979280" y="0"/>
                </a:lnTo>
                <a:close/>
              </a:path>
            </a:pathLst>
          </a:custGeom>
          <a:solidFill>
            <a:srgbClr val="EE4941"/>
          </a:solidFill>
        </p:spPr>
        <p:txBody>
          <a:bodyPr wrap="square" lIns="0" tIns="0" rIns="0" bIns="0" rtlCol="0"/>
          <a:lstStyle/>
          <a:p>
            <a:endParaRPr/>
          </a:p>
        </p:txBody>
      </p:sp>
      <p:sp>
        <p:nvSpPr>
          <p:cNvPr id="18" name="object 18"/>
          <p:cNvSpPr txBox="1">
            <a:spLocks noGrp="1"/>
          </p:cNvSpPr>
          <p:nvPr>
            <p:ph type="title"/>
          </p:nvPr>
        </p:nvSpPr>
        <p:spPr>
          <a:xfrm>
            <a:off x="453442" y="1058567"/>
            <a:ext cx="2353945" cy="368935"/>
          </a:xfrm>
          <a:prstGeom prst="rect">
            <a:avLst/>
          </a:prstGeom>
        </p:spPr>
        <p:txBody>
          <a:bodyPr vert="horz" wrap="square" lIns="0" tIns="12700" rIns="0" bIns="0" rtlCol="0">
            <a:spAutoFit/>
          </a:bodyPr>
          <a:lstStyle/>
          <a:p>
            <a:pPr marL="12700">
              <a:lnSpc>
                <a:spcPct val="100000"/>
              </a:lnSpc>
              <a:spcBef>
                <a:spcPts val="100"/>
              </a:spcBef>
            </a:pPr>
            <a:r>
              <a:rPr spc="-15" dirty="0"/>
              <a:t>DERS</a:t>
            </a:r>
            <a:r>
              <a:rPr spc="-65" dirty="0"/>
              <a:t> </a:t>
            </a:r>
            <a:r>
              <a:rPr spc="-15" dirty="0"/>
              <a:t>BİLGİLERİ</a:t>
            </a:r>
          </a:p>
        </p:txBody>
      </p:sp>
      <p:grpSp>
        <p:nvGrpSpPr>
          <p:cNvPr id="19" name="object 19"/>
          <p:cNvGrpSpPr/>
          <p:nvPr/>
        </p:nvGrpSpPr>
        <p:grpSpPr>
          <a:xfrm>
            <a:off x="0" y="6002223"/>
            <a:ext cx="12193270" cy="855980"/>
            <a:chOff x="0" y="6002223"/>
            <a:chExt cx="12193270" cy="855980"/>
          </a:xfrm>
        </p:grpSpPr>
        <p:sp>
          <p:nvSpPr>
            <p:cNvPr id="20" name="object 20"/>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21" name="object 21"/>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22" name="object 22"/>
            <p:cNvSpPr/>
            <p:nvPr/>
          </p:nvSpPr>
          <p:spPr>
            <a:xfrm>
              <a:off x="167794" y="6205778"/>
              <a:ext cx="1245729" cy="513880"/>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8224063" y="6397993"/>
              <a:ext cx="3969385" cy="460375"/>
            </a:xfrm>
            <a:custGeom>
              <a:avLst/>
              <a:gdLst/>
              <a:ahLst/>
              <a:cxnLst/>
              <a:rect l="l" t="t" r="r" b="b"/>
              <a:pathLst>
                <a:path w="3969384" h="460375">
                  <a:moveTo>
                    <a:pt x="3969130" y="0"/>
                  </a:moveTo>
                  <a:lnTo>
                    <a:pt x="0" y="0"/>
                  </a:lnTo>
                  <a:lnTo>
                    <a:pt x="0" y="460006"/>
                  </a:lnTo>
                  <a:lnTo>
                    <a:pt x="3969130" y="460006"/>
                  </a:lnTo>
                  <a:lnTo>
                    <a:pt x="3969130" y="0"/>
                  </a:lnTo>
                  <a:close/>
                </a:path>
              </a:pathLst>
            </a:custGeom>
            <a:solidFill>
              <a:srgbClr val="EE4941"/>
            </a:solidFill>
          </p:spPr>
          <p:txBody>
            <a:bodyPr wrap="square" lIns="0" tIns="0" rIns="0" bIns="0" rtlCol="0"/>
            <a:lstStyle/>
            <a:p>
              <a:endParaRPr/>
            </a:p>
          </p:txBody>
        </p:sp>
        <p:sp>
          <p:nvSpPr>
            <p:cNvPr id="24" name="object 24"/>
            <p:cNvSpPr/>
            <p:nvPr/>
          </p:nvSpPr>
          <p:spPr>
            <a:xfrm>
              <a:off x="10066749" y="6566646"/>
              <a:ext cx="64185" cy="127228"/>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9925371" y="6592202"/>
              <a:ext cx="91020" cy="76111"/>
            </a:xfrm>
            <a:prstGeom prst="rect">
              <a:avLst/>
            </a:prstGeom>
            <a:blipFill>
              <a:blip r:embed="rId4" cstate="print"/>
              <a:stretch>
                <a:fillRect/>
              </a:stretch>
            </a:blipFill>
          </p:spPr>
          <p:txBody>
            <a:bodyPr wrap="square" lIns="0" tIns="0" rIns="0" bIns="0" rtlCol="0"/>
            <a:lstStyle/>
            <a:p>
              <a:endParaRPr/>
            </a:p>
          </p:txBody>
        </p:sp>
        <p:sp>
          <p:nvSpPr>
            <p:cNvPr id="26" name="object 26"/>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16"/>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77"/>
                  </a:lnTo>
                  <a:lnTo>
                    <a:pt x="680212" y="30645"/>
                  </a:lnTo>
                  <a:lnTo>
                    <a:pt x="700849" y="30645"/>
                  </a:lnTo>
                  <a:lnTo>
                    <a:pt x="707644" y="23977"/>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67"/>
                  </a:lnTo>
                  <a:lnTo>
                    <a:pt x="773861" y="40182"/>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98"/>
                  </a:lnTo>
                  <a:lnTo>
                    <a:pt x="730808" y="98310"/>
                  </a:lnTo>
                  <a:lnTo>
                    <a:pt x="724725" y="95135"/>
                  </a:lnTo>
                  <a:lnTo>
                    <a:pt x="716318" y="114858"/>
                  </a:lnTo>
                  <a:lnTo>
                    <a:pt x="723226" y="118313"/>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77"/>
                  </a:lnTo>
                  <a:lnTo>
                    <a:pt x="806970" y="30645"/>
                  </a:lnTo>
                  <a:lnTo>
                    <a:pt x="827608" y="30645"/>
                  </a:lnTo>
                  <a:lnTo>
                    <a:pt x="834390" y="23977"/>
                  </a:lnTo>
                  <a:lnTo>
                    <a:pt x="834390" y="6210"/>
                  </a:lnTo>
                  <a:close/>
                </a:path>
                <a:path w="1203959" h="153034">
                  <a:moveTo>
                    <a:pt x="985812" y="74955"/>
                  </a:moveTo>
                  <a:lnTo>
                    <a:pt x="983386" y="58483"/>
                  </a:lnTo>
                  <a:lnTo>
                    <a:pt x="976642" y="47117"/>
                  </a:lnTo>
                  <a:lnTo>
                    <a:pt x="966406" y="40513"/>
                  </a:lnTo>
                  <a:lnTo>
                    <a:pt x="953516" y="38392"/>
                  </a:lnTo>
                  <a:lnTo>
                    <a:pt x="945235" y="39255"/>
                  </a:lnTo>
                  <a:lnTo>
                    <a:pt x="937729" y="41770"/>
                  </a:lnTo>
                  <a:lnTo>
                    <a:pt x="931189" y="45821"/>
                  </a:lnTo>
                  <a:lnTo>
                    <a:pt x="925791" y="51295"/>
                  </a:lnTo>
                  <a:lnTo>
                    <a:pt x="920940" y="45554"/>
                  </a:lnTo>
                  <a:lnTo>
                    <a:pt x="914895" y="41541"/>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096606" y="50393"/>
                  </a:lnTo>
                  <a:lnTo>
                    <a:pt x="1096606" y="76161"/>
                  </a:lnTo>
                  <a:lnTo>
                    <a:pt x="1046467" y="76161"/>
                  </a:lnTo>
                  <a:lnTo>
                    <a:pt x="1049096" y="66802"/>
                  </a:lnTo>
                  <a:lnTo>
                    <a:pt x="1054455" y="59524"/>
                  </a:lnTo>
                  <a:lnTo>
                    <a:pt x="1062101" y="54800"/>
                  </a:lnTo>
                  <a:lnTo>
                    <a:pt x="1071537" y="53111"/>
                  </a:lnTo>
                  <a:lnTo>
                    <a:pt x="1081036" y="54825"/>
                  </a:lnTo>
                  <a:lnTo>
                    <a:pt x="1088656" y="59575"/>
                  </a:lnTo>
                  <a:lnTo>
                    <a:pt x="1093990" y="66865"/>
                  </a:lnTo>
                  <a:lnTo>
                    <a:pt x="1096606" y="76161"/>
                  </a:lnTo>
                  <a:lnTo>
                    <a:pt x="1096606" y="50393"/>
                  </a:lnTo>
                  <a:lnTo>
                    <a:pt x="1087094" y="43815"/>
                  </a:lnTo>
                  <a:lnTo>
                    <a:pt x="1071537" y="40817"/>
                  </a:lnTo>
                  <a:lnTo>
                    <a:pt x="1055878" y="43878"/>
                  </a:lnTo>
                  <a:lnTo>
                    <a:pt x="1043457" y="52362"/>
                  </a:lnTo>
                  <a:lnTo>
                    <a:pt x="1035253" y="65341"/>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40"/>
                  </a:lnTo>
                  <a:lnTo>
                    <a:pt x="1163218" y="110159"/>
                  </a:lnTo>
                  <a:lnTo>
                    <a:pt x="1152740" y="108140"/>
                  </a:lnTo>
                  <a:lnTo>
                    <a:pt x="1144371" y="102400"/>
                  </a:lnTo>
                  <a:lnTo>
                    <a:pt x="1138821" y="93446"/>
                  </a:lnTo>
                  <a:lnTo>
                    <a:pt x="1136815" y="81788"/>
                  </a:lnTo>
                  <a:lnTo>
                    <a:pt x="1138821" y="70142"/>
                  </a:lnTo>
                  <a:lnTo>
                    <a:pt x="1144371" y="61239"/>
                  </a:lnTo>
                  <a:lnTo>
                    <a:pt x="1152740" y="55549"/>
                  </a:lnTo>
                  <a:lnTo>
                    <a:pt x="1163218" y="53555"/>
                  </a:lnTo>
                  <a:lnTo>
                    <a:pt x="1173594" y="55549"/>
                  </a:lnTo>
                  <a:lnTo>
                    <a:pt x="1181925" y="61239"/>
                  </a:lnTo>
                  <a:lnTo>
                    <a:pt x="1187450" y="70142"/>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27" name="object 27"/>
            <p:cNvSpPr/>
            <p:nvPr/>
          </p:nvSpPr>
          <p:spPr>
            <a:xfrm>
              <a:off x="9607871" y="6599369"/>
              <a:ext cx="73583" cy="81318"/>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9701745" y="6581766"/>
              <a:ext cx="142118" cy="98922"/>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11089590" y="6566658"/>
              <a:ext cx="123634" cy="127215"/>
            </a:xfrm>
            <a:prstGeom prst="rect">
              <a:avLst/>
            </a:prstGeom>
            <a:blipFill>
              <a:blip r:embed="rId7" cstate="print"/>
              <a:stretch>
                <a:fillRect/>
              </a:stretch>
            </a:blipFill>
          </p:spPr>
          <p:txBody>
            <a:bodyPr wrap="square" lIns="0" tIns="0" rIns="0" bIns="0" rtlCol="0"/>
            <a:lstStyle/>
            <a:p>
              <a:endParaRPr/>
            </a:p>
          </p:txBody>
        </p:sp>
      </p:grpSp>
      <p:sp>
        <p:nvSpPr>
          <p:cNvPr id="32" name="Slayt Numarası Yer Tutucusu 31"/>
          <p:cNvSpPr>
            <a:spLocks noGrp="1"/>
          </p:cNvSpPr>
          <p:nvPr>
            <p:ph type="sldNum" sz="quarter" idx="7"/>
          </p:nvPr>
        </p:nvSpPr>
        <p:spPr/>
        <p:txBody>
          <a:bodyPr/>
          <a:lstStyle/>
          <a:p>
            <a:fld id="{B6F15528-21DE-4FAA-801E-634DDDAF4B2B}" type="slidenum">
              <a:rPr lang="tr-TR" smtClean="0"/>
              <a:t>3</a:t>
            </a:fld>
            <a:endParaRPr lang="tr-TR"/>
          </a:p>
        </p:txBody>
      </p:sp>
    </p:spTree>
    <p:extLst>
      <p:ext uri="{BB962C8B-B14F-4D97-AF65-F5344CB8AC3E}">
        <p14:creationId xmlns:p14="http://schemas.microsoft.com/office/powerpoint/2010/main" val="402648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353943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spcBef>
                <a:spcPct val="20000"/>
              </a:spcBef>
            </a:pPr>
            <a:endParaRPr lang="tr-TR" sz="2400" b="1" dirty="0" smtClean="0">
              <a:solidFill>
                <a:srgbClr val="C00000"/>
              </a:solidFill>
              <a:cs typeface="Times New Roman" panose="02020603050405020304" pitchFamily="18" charset="0"/>
            </a:endParaRPr>
          </a:p>
          <a:p>
            <a:pPr>
              <a:spcBef>
                <a:spcPct val="20000"/>
              </a:spcBef>
            </a:pPr>
            <a:r>
              <a:rPr lang="tr-TR" sz="2400" b="1" u="sng" dirty="0" smtClean="0">
                <a:solidFill>
                  <a:srgbClr val="C00000"/>
                </a:solidFill>
                <a:cs typeface="Times New Roman" pitchFamily="18" charset="0"/>
              </a:rPr>
              <a:t>3. Sağlıklı </a:t>
            </a:r>
            <a:r>
              <a:rPr lang="tr-TR" sz="2400" b="1" u="sng" dirty="0">
                <a:solidFill>
                  <a:srgbClr val="C00000"/>
                </a:solidFill>
                <a:cs typeface="Times New Roman" pitchFamily="18" charset="0"/>
              </a:rPr>
              <a:t>ve Güvenli Çevre </a:t>
            </a:r>
            <a:endParaRPr lang="tr-TR" sz="2400" b="1" u="sng" dirty="0" smtClean="0">
              <a:solidFill>
                <a:srgbClr val="C00000"/>
              </a:solidFill>
              <a:cs typeface="Times New Roman" pitchFamily="18" charset="0"/>
            </a:endParaRPr>
          </a:p>
          <a:p>
            <a:pPr>
              <a:spcBef>
                <a:spcPct val="20000"/>
              </a:spcBef>
            </a:pPr>
            <a:endParaRPr lang="tr-TR" sz="2400" b="1" u="sng" dirty="0">
              <a:solidFill>
                <a:srgbClr val="C00000"/>
              </a:solidFill>
              <a:cs typeface="Times New Roman" pitchFamily="18" charset="0"/>
            </a:endParaRPr>
          </a:p>
          <a:p>
            <a:r>
              <a:rPr lang="tr-TR" sz="2400" dirty="0">
                <a:solidFill>
                  <a:srgbClr val="002060"/>
                </a:solidFill>
                <a:cs typeface="Times New Roman" pitchFamily="18" charset="0"/>
              </a:rPr>
              <a:t>Okul ve onu çevreleyen toplumun </a:t>
            </a:r>
            <a:r>
              <a:rPr lang="tr-TR" sz="2400" b="1" dirty="0" smtClean="0">
                <a:solidFill>
                  <a:srgbClr val="002060"/>
                </a:solidFill>
                <a:cs typeface="Times New Roman" pitchFamily="18" charset="0"/>
              </a:rPr>
              <a:t>fiziksel</a:t>
            </a:r>
            <a:r>
              <a:rPr lang="tr-TR" sz="2400" b="1" dirty="0">
                <a:solidFill>
                  <a:srgbClr val="002060"/>
                </a:solidFill>
                <a:cs typeface="Times New Roman" pitchFamily="18" charset="0"/>
              </a:rPr>
              <a:t>, psikolojik ve sosyal </a:t>
            </a:r>
            <a:r>
              <a:rPr lang="tr-TR" sz="2400" b="1" dirty="0" smtClean="0">
                <a:solidFill>
                  <a:srgbClr val="002060"/>
                </a:solidFill>
                <a:cs typeface="Times New Roman" pitchFamily="18" charset="0"/>
              </a:rPr>
              <a:t>çevresine </a:t>
            </a:r>
            <a:r>
              <a:rPr lang="tr-TR" sz="2400" b="1" dirty="0">
                <a:solidFill>
                  <a:srgbClr val="002060"/>
                </a:solidFill>
                <a:cs typeface="Times New Roman" pitchFamily="18" charset="0"/>
              </a:rPr>
              <a:t>yönelik </a:t>
            </a:r>
          </a:p>
          <a:p>
            <a:r>
              <a:rPr lang="tr-TR" sz="2400" b="1" dirty="0">
                <a:solidFill>
                  <a:srgbClr val="002060"/>
                </a:solidFill>
                <a:cs typeface="Times New Roman" pitchFamily="18" charset="0"/>
              </a:rPr>
              <a:t>düzeltme ve geliştirme, </a:t>
            </a:r>
            <a:r>
              <a:rPr lang="tr-TR" sz="2400" b="1" dirty="0" smtClean="0">
                <a:solidFill>
                  <a:srgbClr val="002060"/>
                </a:solidFill>
                <a:cs typeface="Times New Roman" pitchFamily="18" charset="0"/>
              </a:rPr>
              <a:t>güvenli </a:t>
            </a:r>
            <a:r>
              <a:rPr lang="tr-TR" sz="2400" b="1" dirty="0">
                <a:solidFill>
                  <a:srgbClr val="002060"/>
                </a:solidFill>
                <a:cs typeface="Times New Roman" pitchFamily="18" charset="0"/>
              </a:rPr>
              <a:t>kılma</a:t>
            </a:r>
            <a:r>
              <a:rPr lang="tr-TR" sz="2400" dirty="0">
                <a:solidFill>
                  <a:srgbClr val="002060"/>
                </a:solidFill>
                <a:cs typeface="Times New Roman" pitchFamily="18" charset="0"/>
              </a:rPr>
              <a:t> </a:t>
            </a:r>
            <a:r>
              <a:rPr lang="tr-TR" sz="2400" dirty="0" smtClean="0">
                <a:solidFill>
                  <a:srgbClr val="002060"/>
                </a:solidFill>
                <a:cs typeface="Times New Roman" pitchFamily="18" charset="0"/>
              </a:rPr>
              <a:t>çabalarını </a:t>
            </a:r>
            <a:r>
              <a:rPr lang="tr-TR" sz="2400" dirty="0">
                <a:solidFill>
                  <a:srgbClr val="002060"/>
                </a:solidFill>
                <a:cs typeface="Times New Roman" pitchFamily="18" charset="0"/>
              </a:rPr>
              <a:t>içerir.</a:t>
            </a:r>
          </a:p>
          <a:p>
            <a:pPr>
              <a:spcBef>
                <a:spcPct val="20000"/>
              </a:spcBef>
            </a:pPr>
            <a:endParaRPr lang="tr-TR" sz="2400" b="1" u="sng" dirty="0">
              <a:solidFill>
                <a:srgbClr val="C00000"/>
              </a:solidFill>
              <a:cs typeface="Times New Roman" pitchFamily="18" charset="0"/>
            </a:endParaRPr>
          </a:p>
          <a:p>
            <a:pPr>
              <a:spcBef>
                <a:spcPct val="20000"/>
              </a:spcBef>
            </a:pPr>
            <a:endParaRPr lang="tr-TR" sz="2400" b="1" u="sng"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30</a:t>
            </a:fld>
            <a:endParaRPr lang="tr-TR"/>
          </a:p>
        </p:txBody>
      </p:sp>
    </p:spTree>
    <p:extLst>
      <p:ext uri="{BB962C8B-B14F-4D97-AF65-F5344CB8AC3E}">
        <p14:creationId xmlns:p14="http://schemas.microsoft.com/office/powerpoint/2010/main" val="562432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6124754"/>
          </a:xfrm>
          <a:prstGeom prst="rect">
            <a:avLst/>
          </a:prstGeom>
          <a:noFill/>
        </p:spPr>
        <p:txBody>
          <a:bodyPr wrap="square" numCol="2" rtlCol="0">
            <a:spAutoFit/>
          </a:bodyPr>
          <a:lstStyle/>
          <a:p>
            <a:r>
              <a:rPr lang="tr-TR" sz="2800" b="1" dirty="0">
                <a:solidFill>
                  <a:schemeClr val="bg1"/>
                </a:solidFill>
                <a:latin typeface="+mj-lt"/>
                <a:ea typeface="+mj-ea"/>
                <a:cs typeface="Times New Roman" panose="02020603050405020304" pitchFamily="18" charset="0"/>
              </a:rPr>
              <a:t> Okul Sağlığı Hizmetleri </a:t>
            </a:r>
            <a:r>
              <a:rPr lang="tr-TR" sz="2800" b="1" dirty="0" smtClean="0">
                <a:solidFill>
                  <a:schemeClr val="bg1"/>
                </a:solidFill>
                <a:latin typeface="+mj-lt"/>
                <a:ea typeface="+mj-ea"/>
                <a:cs typeface="Times New Roman" panose="02020603050405020304" pitchFamily="18" charset="0"/>
              </a:rPr>
              <a:t> </a:t>
            </a:r>
            <a:endParaRPr lang="tr-TR" sz="2800" b="1" dirty="0">
              <a:solidFill>
                <a:schemeClr val="bg1"/>
              </a:solidFill>
              <a:latin typeface="+mj-lt"/>
              <a:ea typeface="+mj-ea"/>
              <a:cs typeface="Times New Roman" panose="02020603050405020304" pitchFamily="18" charset="0"/>
            </a:endParaRPr>
          </a:p>
          <a:p>
            <a:endParaRPr lang="tr-TR" sz="2800" b="1" dirty="0">
              <a:solidFill>
                <a:srgbClr val="C00000"/>
              </a:solidFill>
              <a:latin typeface="+mj-lt"/>
              <a:ea typeface="+mj-ea"/>
              <a:cs typeface="Times New Roman" panose="02020603050405020304" pitchFamily="18" charset="0"/>
            </a:endParaRPr>
          </a:p>
          <a:p>
            <a:r>
              <a:rPr lang="tr-TR" sz="2400" b="1" u="sng" dirty="0">
                <a:solidFill>
                  <a:srgbClr val="C00000"/>
                </a:solidFill>
                <a:cs typeface="Times New Roman" pitchFamily="18" charset="0"/>
              </a:rPr>
              <a:t> Okul ve Çevresi ifadesinin  kapsamı: </a:t>
            </a:r>
            <a:endParaRPr lang="tr-TR" sz="2400" b="1" u="sng" dirty="0" smtClean="0">
              <a:solidFill>
                <a:srgbClr val="C00000"/>
              </a:solidFill>
              <a:cs typeface="Times New Roman" pitchFamily="18" charset="0"/>
            </a:endParaRPr>
          </a:p>
          <a:p>
            <a:endParaRPr lang="tr-TR" sz="2400" b="1" u="sng" dirty="0" smtClean="0">
              <a:solidFill>
                <a:srgbClr val="C00000"/>
              </a:solidFill>
              <a:cs typeface="Times New Roman" pitchFamily="18" charset="0"/>
            </a:endParaRPr>
          </a:p>
          <a:p>
            <a:pPr>
              <a:buFont typeface="Wingdings" panose="05000000000000000000" pitchFamily="2" charset="2"/>
              <a:buChar char="ü"/>
            </a:pPr>
            <a:r>
              <a:rPr lang="tr-TR" sz="2400" dirty="0">
                <a:solidFill>
                  <a:srgbClr val="002060"/>
                </a:solidFill>
                <a:cs typeface="Times New Roman" pitchFamily="18" charset="0"/>
              </a:rPr>
              <a:t>Okulun yeri, </a:t>
            </a:r>
          </a:p>
          <a:p>
            <a:pPr>
              <a:buFont typeface="Wingdings" panose="05000000000000000000" pitchFamily="2" charset="2"/>
              <a:buChar char="ü"/>
            </a:pPr>
            <a:r>
              <a:rPr lang="tr-TR" sz="2400" dirty="0">
                <a:solidFill>
                  <a:srgbClr val="002060"/>
                </a:solidFill>
                <a:cs typeface="Times New Roman" pitchFamily="18" charset="0"/>
              </a:rPr>
              <a:t>binası, </a:t>
            </a:r>
          </a:p>
          <a:p>
            <a:pPr>
              <a:buFont typeface="Wingdings" panose="05000000000000000000" pitchFamily="2" charset="2"/>
              <a:buChar char="ü"/>
            </a:pPr>
            <a:r>
              <a:rPr lang="tr-TR" sz="2400" dirty="0">
                <a:solidFill>
                  <a:srgbClr val="002060"/>
                </a:solidFill>
                <a:cs typeface="Times New Roman" pitchFamily="18" charset="0"/>
              </a:rPr>
              <a:t>etrafı, </a:t>
            </a:r>
          </a:p>
          <a:p>
            <a:pPr>
              <a:buFont typeface="Wingdings" panose="05000000000000000000" pitchFamily="2" charset="2"/>
              <a:buChar char="ü"/>
            </a:pPr>
            <a:r>
              <a:rPr lang="tr-TR" sz="2400" dirty="0">
                <a:solidFill>
                  <a:srgbClr val="002060"/>
                </a:solidFill>
                <a:cs typeface="Times New Roman" pitchFamily="18" charset="0"/>
              </a:rPr>
              <a:t>alt yapı tesisleri, </a:t>
            </a:r>
          </a:p>
          <a:p>
            <a:pPr>
              <a:buFont typeface="Wingdings" panose="05000000000000000000" pitchFamily="2" charset="2"/>
              <a:buChar char="ü"/>
            </a:pPr>
            <a:r>
              <a:rPr lang="tr-TR" sz="2400" dirty="0">
                <a:solidFill>
                  <a:srgbClr val="002060"/>
                </a:solidFill>
                <a:cs typeface="Times New Roman" pitchFamily="18" charset="0"/>
              </a:rPr>
              <a:t>oyun alanları, </a:t>
            </a:r>
          </a:p>
          <a:p>
            <a:pPr>
              <a:buFont typeface="Wingdings" panose="05000000000000000000" pitchFamily="2" charset="2"/>
              <a:buChar char="ü"/>
            </a:pPr>
            <a:r>
              <a:rPr lang="tr-TR" sz="2400" dirty="0">
                <a:solidFill>
                  <a:srgbClr val="002060"/>
                </a:solidFill>
                <a:cs typeface="Times New Roman" pitchFamily="18" charset="0"/>
              </a:rPr>
              <a:t>su temini, </a:t>
            </a:r>
          </a:p>
          <a:p>
            <a:pPr>
              <a:buFont typeface="Wingdings" panose="05000000000000000000" pitchFamily="2" charset="2"/>
              <a:buChar char="ü"/>
            </a:pPr>
            <a:r>
              <a:rPr lang="tr-TR" sz="2400" dirty="0">
                <a:solidFill>
                  <a:srgbClr val="002060"/>
                </a:solidFill>
                <a:cs typeface="Times New Roman" pitchFamily="18" charset="0"/>
              </a:rPr>
              <a:t>çöplerin yok edilmesi, </a:t>
            </a:r>
          </a:p>
          <a:p>
            <a:pPr>
              <a:buFont typeface="Wingdings" panose="05000000000000000000" pitchFamily="2" charset="2"/>
              <a:buChar char="ü"/>
            </a:pPr>
            <a:r>
              <a:rPr lang="tr-TR" sz="2400" dirty="0">
                <a:solidFill>
                  <a:srgbClr val="002060"/>
                </a:solidFill>
                <a:cs typeface="Times New Roman" pitchFamily="18" charset="0"/>
              </a:rPr>
              <a:t>tuvaletler, </a:t>
            </a:r>
          </a:p>
          <a:p>
            <a:pPr>
              <a:buFont typeface="Wingdings" panose="05000000000000000000" pitchFamily="2" charset="2"/>
              <a:buChar char="ü"/>
            </a:pPr>
            <a:endParaRPr lang="tr-TR" sz="2400" dirty="0" smtClean="0">
              <a:solidFill>
                <a:srgbClr val="002060"/>
              </a:solidFill>
              <a:cs typeface="Times New Roman" pitchFamily="18" charset="0"/>
            </a:endParaRPr>
          </a:p>
          <a:p>
            <a:pPr>
              <a:buFont typeface="Wingdings" panose="05000000000000000000" pitchFamily="2" charset="2"/>
              <a:buChar char="ü"/>
            </a:pPr>
            <a:endParaRPr lang="tr-TR" sz="2400" dirty="0" smtClean="0">
              <a:solidFill>
                <a:srgbClr val="002060"/>
              </a:solidFill>
              <a:cs typeface="Times New Roman" pitchFamily="18" charset="0"/>
            </a:endParaRPr>
          </a:p>
          <a:p>
            <a:endParaRPr lang="tr-TR" sz="2400" dirty="0">
              <a:solidFill>
                <a:srgbClr val="002060"/>
              </a:solidFill>
              <a:cs typeface="Times New Roman" pitchFamily="18" charset="0"/>
            </a:endParaRPr>
          </a:p>
          <a:p>
            <a:pPr>
              <a:buFont typeface="Wingdings" panose="05000000000000000000" pitchFamily="2" charset="2"/>
              <a:buChar char="ü"/>
            </a:pPr>
            <a:endParaRPr lang="tr-TR" sz="2400" dirty="0" smtClean="0">
              <a:solidFill>
                <a:srgbClr val="002060"/>
              </a:solidFill>
              <a:cs typeface="Times New Roman" pitchFamily="18" charset="0"/>
            </a:endParaRPr>
          </a:p>
          <a:p>
            <a:pPr>
              <a:buFont typeface="Wingdings" panose="05000000000000000000" pitchFamily="2" charset="2"/>
              <a:buChar char="ü"/>
            </a:pPr>
            <a:endParaRPr lang="tr-TR" sz="2400" dirty="0">
              <a:solidFill>
                <a:srgbClr val="002060"/>
              </a:solidFill>
              <a:cs typeface="Times New Roman" pitchFamily="18" charset="0"/>
            </a:endParaRPr>
          </a:p>
          <a:p>
            <a:pPr>
              <a:buFont typeface="Wingdings" panose="05000000000000000000" pitchFamily="2" charset="2"/>
              <a:buChar char="ü"/>
            </a:pPr>
            <a:endParaRPr lang="tr-TR" sz="2400" dirty="0" smtClean="0">
              <a:solidFill>
                <a:srgbClr val="002060"/>
              </a:solidFill>
              <a:cs typeface="Times New Roman" pitchFamily="18" charset="0"/>
            </a:endParaRPr>
          </a:p>
          <a:p>
            <a:pPr>
              <a:buFont typeface="Wingdings" panose="05000000000000000000" pitchFamily="2" charset="2"/>
              <a:buChar char="ü"/>
            </a:pPr>
            <a:endParaRPr lang="tr-TR" sz="2400" dirty="0">
              <a:solidFill>
                <a:srgbClr val="002060"/>
              </a:solidFill>
              <a:cs typeface="Times New Roman" pitchFamily="18" charset="0"/>
            </a:endParaRPr>
          </a:p>
          <a:p>
            <a:pPr>
              <a:buFont typeface="Wingdings" panose="05000000000000000000" pitchFamily="2" charset="2"/>
              <a:buChar char="ü"/>
            </a:pPr>
            <a:r>
              <a:rPr lang="tr-TR" sz="2400" dirty="0" smtClean="0">
                <a:solidFill>
                  <a:srgbClr val="002060"/>
                </a:solidFill>
                <a:cs typeface="Times New Roman" pitchFamily="18" charset="0"/>
              </a:rPr>
              <a:t>ısıtma </a:t>
            </a:r>
            <a:r>
              <a:rPr lang="tr-TR" sz="2400" dirty="0">
                <a:solidFill>
                  <a:srgbClr val="002060"/>
                </a:solidFill>
                <a:cs typeface="Times New Roman" pitchFamily="18" charset="0"/>
              </a:rPr>
              <a:t>ve havalandırma, </a:t>
            </a:r>
          </a:p>
          <a:p>
            <a:pPr>
              <a:buFont typeface="Wingdings" panose="05000000000000000000" pitchFamily="2" charset="2"/>
              <a:buChar char="ü"/>
            </a:pPr>
            <a:r>
              <a:rPr lang="tr-TR" sz="2400" dirty="0">
                <a:solidFill>
                  <a:srgbClr val="002060"/>
                </a:solidFill>
                <a:cs typeface="Times New Roman" pitchFamily="18" charset="0"/>
              </a:rPr>
              <a:t>aydınlatma, </a:t>
            </a:r>
          </a:p>
          <a:p>
            <a:pPr>
              <a:buFont typeface="Wingdings" panose="05000000000000000000" pitchFamily="2" charset="2"/>
              <a:buChar char="ü"/>
            </a:pPr>
            <a:r>
              <a:rPr lang="tr-TR" sz="2400" dirty="0">
                <a:solidFill>
                  <a:srgbClr val="002060"/>
                </a:solidFill>
                <a:cs typeface="Times New Roman" pitchFamily="18" charset="0"/>
              </a:rPr>
              <a:t>sıralar, </a:t>
            </a:r>
          </a:p>
          <a:p>
            <a:pPr>
              <a:buFont typeface="Wingdings" panose="05000000000000000000" pitchFamily="2" charset="2"/>
              <a:buChar char="ü"/>
            </a:pPr>
            <a:r>
              <a:rPr lang="tr-TR" sz="2400" dirty="0">
                <a:solidFill>
                  <a:srgbClr val="002060"/>
                </a:solidFill>
                <a:cs typeface="Times New Roman" pitchFamily="18" charset="0"/>
              </a:rPr>
              <a:t>sınıfların büyüklüğü </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gibi </a:t>
            </a:r>
          </a:p>
          <a:p>
            <a:r>
              <a:rPr lang="tr-TR" sz="2400" b="1" dirty="0">
                <a:solidFill>
                  <a:srgbClr val="C00000"/>
                </a:solidFill>
                <a:cs typeface="Times New Roman" pitchFamily="18" charset="0"/>
              </a:rPr>
              <a:t>öğrencilerin karşılaştığı </a:t>
            </a:r>
          </a:p>
          <a:p>
            <a:r>
              <a:rPr lang="tr-TR" sz="2400" b="1" dirty="0">
                <a:solidFill>
                  <a:srgbClr val="C00000"/>
                </a:solidFill>
                <a:cs typeface="Times New Roman" pitchFamily="18" charset="0"/>
              </a:rPr>
              <a:t>tüm fiziksel ve sosyal çevreyi içine alır</a:t>
            </a:r>
            <a:r>
              <a:rPr lang="tr-TR" sz="2400" b="1" dirty="0">
                <a:solidFill>
                  <a:srgbClr val="C00000"/>
                </a:solidFill>
                <a:latin typeface="Times New Roman" pitchFamily="18" charset="0"/>
                <a:cs typeface="Times New Roman" pitchFamily="18" charset="0"/>
              </a:rPr>
              <a:t>.</a:t>
            </a:r>
          </a:p>
          <a:p>
            <a:endParaRPr lang="tr-TR" sz="2400" b="1" u="sng" dirty="0">
              <a:solidFill>
                <a:srgbClr val="C00000"/>
              </a:solidFill>
              <a:latin typeface="Times New Roman" pitchFamily="18" charset="0"/>
              <a:cs typeface="Times New Roman" pitchFamily="18" charset="0"/>
            </a:endParaRPr>
          </a:p>
          <a:p>
            <a:endParaRPr lang="tr-TR" sz="2400" dirty="0" smtClean="0">
              <a:solidFill>
                <a:srgbClr val="002060"/>
              </a:solidFill>
              <a:cs typeface="Times New Roman" pitchFamily="18" charset="0"/>
            </a:endParaRPr>
          </a:p>
          <a:p>
            <a:pPr lvl="0">
              <a:spcBef>
                <a:spcPct val="20000"/>
              </a:spcBef>
            </a:pPr>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31</a:t>
            </a:fld>
            <a:endParaRPr lang="tr-TR"/>
          </a:p>
        </p:txBody>
      </p:sp>
    </p:spTree>
    <p:extLst>
      <p:ext uri="{BB962C8B-B14F-4D97-AF65-F5344CB8AC3E}">
        <p14:creationId xmlns:p14="http://schemas.microsoft.com/office/powerpoint/2010/main" val="35865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41994" y="1249942"/>
            <a:ext cx="11718542" cy="4573560"/>
          </a:xfrm>
          <a:prstGeom prst="rect">
            <a:avLst/>
          </a:prstGeom>
          <a:noFill/>
        </p:spPr>
        <p:txBody>
          <a:bodyPr wrap="square" rtlCol="0">
            <a:spAutoFit/>
          </a:bodyPr>
          <a:lstStyle/>
          <a:p>
            <a:r>
              <a:rPr lang="tr-TR" sz="3200" b="1" dirty="0">
                <a:solidFill>
                  <a:srgbClr val="C00000"/>
                </a:solidFill>
                <a:latin typeface="+mj-lt"/>
                <a:ea typeface="+mj-ea"/>
                <a:cs typeface="Times New Roman" panose="02020603050405020304" pitchFamily="18" charset="0"/>
              </a:rPr>
              <a:t> </a:t>
            </a:r>
            <a:r>
              <a:rPr lang="tr-TR" sz="3200" b="1" dirty="0">
                <a:solidFill>
                  <a:schemeClr val="bg1"/>
                </a:solidFill>
                <a:latin typeface="+mj-lt"/>
                <a:ea typeface="+mj-ea"/>
                <a:cs typeface="Times New Roman" panose="02020603050405020304" pitchFamily="18" charset="0"/>
              </a:rPr>
              <a:t>Okul Sağlığı Hizmetleri </a:t>
            </a:r>
            <a:r>
              <a:rPr lang="tr-TR" sz="3200" b="1" dirty="0" smtClean="0">
                <a:solidFill>
                  <a:schemeClr val="bg1"/>
                </a:solidFill>
                <a:cs typeface="Times New Roman" pitchFamily="18" charset="0"/>
              </a:rPr>
              <a:t> </a:t>
            </a:r>
            <a:endParaRPr lang="tr-TR" sz="3200" b="1" dirty="0">
              <a:solidFill>
                <a:schemeClr val="bg1"/>
              </a:solidFill>
              <a:cs typeface="Times New Roman" pitchFamily="18" charset="0"/>
            </a:endParaRPr>
          </a:p>
          <a:p>
            <a:pPr lvl="0">
              <a:spcBef>
                <a:spcPct val="20000"/>
              </a:spcBef>
            </a:pPr>
            <a:endParaRPr lang="tr-TR" sz="2400" u="sng" dirty="0" smtClean="0">
              <a:solidFill>
                <a:srgbClr val="C00000"/>
              </a:solidFill>
              <a:cs typeface="Times New Roman" panose="02020603050405020304" pitchFamily="18" charset="0"/>
            </a:endParaRPr>
          </a:p>
          <a:p>
            <a:pPr lvl="0">
              <a:spcBef>
                <a:spcPct val="20000"/>
              </a:spcBef>
            </a:pPr>
            <a:r>
              <a:rPr lang="tr-TR" sz="2400" b="1" dirty="0">
                <a:solidFill>
                  <a:srgbClr val="C00000"/>
                </a:solidFill>
                <a:cs typeface="Times New Roman" pitchFamily="18" charset="0"/>
              </a:rPr>
              <a:t>Okul Sağlığında Ekip </a:t>
            </a:r>
            <a:r>
              <a:rPr lang="tr-TR" sz="2400" b="1" dirty="0" smtClean="0">
                <a:solidFill>
                  <a:srgbClr val="C00000"/>
                </a:solidFill>
                <a:cs typeface="Times New Roman" pitchFamily="18" charset="0"/>
              </a:rPr>
              <a:t>Anlayışı</a:t>
            </a:r>
          </a:p>
          <a:p>
            <a:pPr lvl="0">
              <a:spcBef>
                <a:spcPct val="20000"/>
              </a:spcBef>
            </a:pPr>
            <a:endParaRPr lang="tr-TR" sz="2400" b="1" u="sng" dirty="0">
              <a:solidFill>
                <a:srgbClr val="C00000"/>
              </a:solidFill>
              <a:cs typeface="Times New Roman" pitchFamily="18" charset="0"/>
            </a:endParaRPr>
          </a:p>
          <a:p>
            <a:pPr algn="ctr"/>
            <a:r>
              <a:rPr lang="tr-TR" sz="2400" b="1" dirty="0">
                <a:solidFill>
                  <a:srgbClr val="002060"/>
                </a:solidFill>
                <a:cs typeface="Times New Roman" pitchFamily="18" charset="0"/>
              </a:rPr>
              <a:t>DSÖ </a:t>
            </a:r>
          </a:p>
          <a:p>
            <a:pPr algn="ctr"/>
            <a:r>
              <a:rPr lang="tr-TR" sz="2400" b="1" dirty="0">
                <a:solidFill>
                  <a:srgbClr val="002060"/>
                </a:solidFill>
                <a:cs typeface="Times New Roman" pitchFamily="18" charset="0"/>
              </a:rPr>
              <a:t>okul sağlığı çalışmalarının</a:t>
            </a:r>
          </a:p>
          <a:p>
            <a:pPr algn="ctr"/>
            <a:r>
              <a:rPr lang="tr-TR" sz="2400" dirty="0">
                <a:solidFill>
                  <a:srgbClr val="002060"/>
                </a:solidFill>
                <a:cs typeface="Times New Roman" pitchFamily="18" charset="0"/>
              </a:rPr>
              <a:t> </a:t>
            </a:r>
            <a:r>
              <a:rPr lang="tr-TR" sz="2400" b="1" dirty="0">
                <a:solidFill>
                  <a:srgbClr val="002060"/>
                </a:solidFill>
                <a:cs typeface="Times New Roman" pitchFamily="18" charset="0"/>
              </a:rPr>
              <a:t>sağlık ekibi tarafından yürütülmesi gerektiğini vurgulamıştır. </a:t>
            </a:r>
          </a:p>
          <a:p>
            <a:pPr algn="ctr"/>
            <a:endParaRPr lang="tr-TR" sz="2400" b="1" dirty="0">
              <a:solidFill>
                <a:srgbClr val="002060"/>
              </a:solidFill>
              <a:cs typeface="Times New Roman" pitchFamily="18" charset="0"/>
            </a:endParaRPr>
          </a:p>
          <a:p>
            <a:pPr algn="ctr"/>
            <a:endParaRPr lang="tr-TR" sz="2400" b="1" dirty="0">
              <a:solidFill>
                <a:srgbClr val="002060"/>
              </a:solidFill>
              <a:cs typeface="Times New Roman" pitchFamily="18" charset="0"/>
            </a:endParaRPr>
          </a:p>
          <a:p>
            <a:pPr algn="ctr"/>
            <a:r>
              <a:rPr lang="tr-TR" sz="2400" b="1" dirty="0">
                <a:solidFill>
                  <a:srgbClr val="C00000"/>
                </a:solidFill>
                <a:cs typeface="Times New Roman" pitchFamily="18" charset="0"/>
              </a:rPr>
              <a:t>Bu ekipte </a:t>
            </a:r>
            <a:r>
              <a:rPr lang="tr-TR" sz="2400" b="1" u="sng" dirty="0">
                <a:solidFill>
                  <a:srgbClr val="C00000"/>
                </a:solidFill>
                <a:cs typeface="Times New Roman" pitchFamily="18" charset="0"/>
              </a:rPr>
              <a:t>hemşire merkezi konumda</a:t>
            </a:r>
            <a:r>
              <a:rPr lang="tr-TR" sz="2400" b="1" dirty="0">
                <a:solidFill>
                  <a:srgbClr val="C00000"/>
                </a:solidFill>
                <a:cs typeface="Times New Roman" pitchFamily="18" charset="0"/>
              </a:rPr>
              <a:t>dır.</a:t>
            </a:r>
          </a:p>
          <a:p>
            <a:pPr lvl="0">
              <a:spcBef>
                <a:spcPct val="20000"/>
              </a:spcBef>
            </a:pPr>
            <a:endParaRPr lang="tr-TR" sz="2400" u="sng" dirty="0" smtClean="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32</a:t>
            </a:fld>
            <a:endParaRPr lang="tr-TR"/>
          </a:p>
        </p:txBody>
      </p:sp>
    </p:spTree>
    <p:extLst>
      <p:ext uri="{BB962C8B-B14F-4D97-AF65-F5344CB8AC3E}">
        <p14:creationId xmlns:p14="http://schemas.microsoft.com/office/powerpoint/2010/main" val="2944755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955203"/>
          </a:xfrm>
          <a:prstGeom prst="rect">
            <a:avLst/>
          </a:prstGeom>
          <a:noFill/>
        </p:spPr>
        <p:txBody>
          <a:bodyPr wrap="square" rtlCol="0">
            <a:spAutoFit/>
          </a:bodyPr>
          <a:lstStyle/>
          <a:p>
            <a:r>
              <a:rPr lang="tr-TR" sz="2800" b="1" dirty="0">
                <a:solidFill>
                  <a:schemeClr val="bg1"/>
                </a:solidFill>
                <a:cs typeface="Times New Roman" pitchFamily="18" charset="0"/>
              </a:rPr>
              <a:t>Okul Sağlığı Hizmetleri </a:t>
            </a:r>
            <a:endParaRPr lang="tr-TR" sz="2800" b="1" dirty="0" smtClean="0">
              <a:solidFill>
                <a:schemeClr val="bg1"/>
              </a:solidFill>
              <a:cs typeface="Times New Roman" pitchFamily="18" charset="0"/>
            </a:endParaRPr>
          </a:p>
          <a:p>
            <a:endParaRPr lang="tr-TR" sz="2400" dirty="0" smtClean="0">
              <a:solidFill>
                <a:srgbClr val="002060"/>
              </a:solidFill>
              <a:latin typeface="Times New Roman" pitchFamily="18" charset="0"/>
              <a:cs typeface="Times New Roman" pitchFamily="18" charset="0"/>
            </a:endParaRPr>
          </a:p>
          <a:p>
            <a:r>
              <a:rPr lang="tr-TR" sz="2400" b="1" dirty="0" smtClean="0">
                <a:solidFill>
                  <a:srgbClr val="C00000"/>
                </a:solidFill>
                <a:cs typeface="Times New Roman" pitchFamily="18" charset="0"/>
              </a:rPr>
              <a:t>Okul Sağlığında Ekip Anlayışı</a:t>
            </a:r>
          </a:p>
          <a:p>
            <a:endParaRPr lang="tr-TR" sz="2400" b="1" dirty="0" smtClean="0">
              <a:solidFill>
                <a:srgbClr val="C00000"/>
              </a:solidFill>
              <a:cs typeface="Times New Roman" pitchFamily="18" charset="0"/>
            </a:endParaRPr>
          </a:p>
          <a:p>
            <a:r>
              <a:rPr lang="tr-TR" sz="2400" b="1" u="sng" dirty="0" smtClean="0">
                <a:solidFill>
                  <a:srgbClr val="C00000"/>
                </a:solidFill>
                <a:cs typeface="Times New Roman" pitchFamily="18" charset="0"/>
              </a:rPr>
              <a:t>Öğretmenler</a:t>
            </a:r>
            <a:r>
              <a:rPr lang="tr-TR" sz="2400" b="1" dirty="0" smtClean="0">
                <a:solidFill>
                  <a:srgbClr val="C00000"/>
                </a:solidFill>
                <a:cs typeface="Times New Roman" pitchFamily="18" charset="0"/>
              </a:rPr>
              <a:t> </a:t>
            </a:r>
            <a:r>
              <a:rPr lang="tr-TR" sz="2400" dirty="0" smtClean="0">
                <a:solidFill>
                  <a:srgbClr val="C00000"/>
                </a:solidFill>
                <a:cs typeface="Times New Roman" pitchFamily="18" charset="0"/>
              </a:rPr>
              <a:t>ve </a:t>
            </a:r>
            <a:r>
              <a:rPr lang="tr-TR" sz="2400" b="1" u="sng" dirty="0" smtClean="0">
                <a:solidFill>
                  <a:srgbClr val="C00000"/>
                </a:solidFill>
                <a:cs typeface="Times New Roman" pitchFamily="18" charset="0"/>
              </a:rPr>
              <a:t>öğrenciler</a:t>
            </a:r>
            <a:r>
              <a:rPr lang="tr-TR" sz="2400" dirty="0" smtClean="0">
                <a:solidFill>
                  <a:srgbClr val="C00000"/>
                </a:solidFill>
                <a:cs typeface="Times New Roman" pitchFamily="18" charset="0"/>
              </a:rPr>
              <a:t> </a:t>
            </a:r>
            <a:r>
              <a:rPr lang="tr-TR" sz="2400" dirty="0" smtClean="0">
                <a:solidFill>
                  <a:srgbClr val="002060"/>
                </a:solidFill>
                <a:cs typeface="Times New Roman" pitchFamily="18" charset="0"/>
              </a:rPr>
              <a:t>uzun süre birlikte olduklarından </a:t>
            </a:r>
          </a:p>
          <a:p>
            <a:pPr>
              <a:buFont typeface="Wingdings" panose="05000000000000000000" pitchFamily="2" charset="2"/>
              <a:buChar char="ü"/>
            </a:pPr>
            <a:r>
              <a:rPr lang="tr-TR" sz="2400" b="1" dirty="0" smtClean="0">
                <a:solidFill>
                  <a:srgbClr val="002060"/>
                </a:solidFill>
                <a:cs typeface="Times New Roman" pitchFamily="18" charset="0"/>
              </a:rPr>
              <a:t>danışmanlık, </a:t>
            </a:r>
          </a:p>
          <a:p>
            <a:pPr>
              <a:buFont typeface="Wingdings" panose="05000000000000000000" pitchFamily="2" charset="2"/>
              <a:buChar char="ü"/>
            </a:pPr>
            <a:r>
              <a:rPr lang="tr-TR" sz="2400" b="1" dirty="0" smtClean="0">
                <a:solidFill>
                  <a:srgbClr val="002060"/>
                </a:solidFill>
                <a:cs typeface="Times New Roman" pitchFamily="18" charset="0"/>
              </a:rPr>
              <a:t>eğitim ve </a:t>
            </a:r>
          </a:p>
          <a:p>
            <a:pPr>
              <a:buFont typeface="Wingdings" panose="05000000000000000000" pitchFamily="2" charset="2"/>
              <a:buChar char="ü"/>
            </a:pPr>
            <a:r>
              <a:rPr lang="tr-TR" sz="2400" b="1" dirty="0" smtClean="0">
                <a:solidFill>
                  <a:srgbClr val="002060"/>
                </a:solidFill>
                <a:cs typeface="Times New Roman" pitchFamily="18" charset="0"/>
              </a:rPr>
              <a:t>gözlem </a:t>
            </a:r>
          </a:p>
          <a:p>
            <a:r>
              <a:rPr lang="tr-TR" sz="2400" dirty="0" smtClean="0">
                <a:solidFill>
                  <a:srgbClr val="002060"/>
                </a:solidFill>
                <a:cs typeface="Times New Roman" pitchFamily="18" charset="0"/>
              </a:rPr>
              <a:t>konularındaki rolleri önemlidir. </a:t>
            </a:r>
          </a:p>
          <a:p>
            <a:endParaRPr lang="tr-TR" sz="2400" b="1" u="sng" dirty="0" smtClean="0">
              <a:solidFill>
                <a:srgbClr val="002060"/>
              </a:solidFill>
              <a:cs typeface="Times New Roman" pitchFamily="18" charset="0"/>
            </a:endParaRPr>
          </a:p>
          <a:p>
            <a:r>
              <a:rPr lang="tr-TR" sz="2400" b="1" u="sng" dirty="0" smtClean="0">
                <a:solidFill>
                  <a:srgbClr val="C00000"/>
                </a:solidFill>
                <a:cs typeface="Times New Roman" pitchFamily="18" charset="0"/>
              </a:rPr>
              <a:t>Aileler</a:t>
            </a:r>
            <a:r>
              <a:rPr lang="tr-TR" sz="2400" dirty="0" smtClean="0">
                <a:solidFill>
                  <a:srgbClr val="002060"/>
                </a:solidFill>
                <a:cs typeface="Times New Roman" pitchFamily="18" charset="0"/>
              </a:rPr>
              <a:t>in </a:t>
            </a:r>
            <a:r>
              <a:rPr lang="tr-TR" sz="2400" b="1" dirty="0" smtClean="0">
                <a:solidFill>
                  <a:srgbClr val="002060"/>
                </a:solidFill>
                <a:cs typeface="Times New Roman" pitchFamily="18" charset="0"/>
              </a:rPr>
              <a:t>destek ve işbirliği önemlidir </a:t>
            </a:r>
            <a:r>
              <a:rPr lang="tr-TR" sz="2400" dirty="0" smtClean="0">
                <a:solidFill>
                  <a:srgbClr val="002060"/>
                </a:solidFill>
                <a:cs typeface="Times New Roman" pitchFamily="18" charset="0"/>
              </a:rPr>
              <a:t>ve onlar da ekibin diğer önemli üyeleridir</a:t>
            </a:r>
            <a:r>
              <a:rPr lang="tr-TR" sz="2400" dirty="0" smtClean="0">
                <a:solidFill>
                  <a:srgbClr val="002060"/>
                </a:solidFill>
                <a:latin typeface="Times New Roman" pitchFamily="18" charset="0"/>
                <a:cs typeface="Times New Roman" pitchFamily="18" charset="0"/>
              </a:rPr>
              <a:t>.</a:t>
            </a:r>
          </a:p>
          <a:p>
            <a:endParaRPr lang="tr-TR" sz="2400" dirty="0">
              <a:solidFill>
                <a:srgbClr val="002060"/>
              </a:solidFill>
              <a:latin typeface="Times New Roman" pitchFamily="18" charset="0"/>
              <a:cs typeface="Times New Roman" pitchFamily="18" charset="0"/>
            </a:endParaRPr>
          </a:p>
          <a:p>
            <a:endParaRPr lang="tr-TR" sz="2400" b="1" u="sng" dirty="0">
              <a:solidFill>
                <a:srgbClr val="002060"/>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33</a:t>
            </a:fld>
            <a:endParaRPr lang="tr-TR"/>
          </a:p>
        </p:txBody>
      </p:sp>
    </p:spTree>
    <p:extLst>
      <p:ext uri="{BB962C8B-B14F-4D97-AF65-F5344CB8AC3E}">
        <p14:creationId xmlns:p14="http://schemas.microsoft.com/office/powerpoint/2010/main" val="82657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216539"/>
          </a:xfrm>
          <a:prstGeom prst="rect">
            <a:avLst/>
          </a:prstGeom>
          <a:noFill/>
        </p:spPr>
        <p:txBody>
          <a:bodyPr wrap="square" rtlCol="0">
            <a:spAutoFit/>
          </a:bodyPr>
          <a:lstStyle/>
          <a:p>
            <a:r>
              <a:rPr lang="tr-TR" sz="2800" b="1" dirty="0">
                <a:solidFill>
                  <a:schemeClr val="bg1"/>
                </a:solidFill>
                <a:ea typeface="+mj-ea"/>
                <a:cs typeface="Times New Roman" panose="02020603050405020304" pitchFamily="18" charset="0"/>
              </a:rPr>
              <a:t> Okul Sağlığı Hizmetleri </a:t>
            </a:r>
            <a:endParaRPr lang="tr-TR" sz="3200" b="1" dirty="0">
              <a:solidFill>
                <a:schemeClr val="bg1"/>
              </a:solidFill>
              <a:cs typeface="Times New Roman" pitchFamily="18" charset="0"/>
            </a:endParaRPr>
          </a:p>
          <a:p>
            <a:endParaRPr lang="tr-TR" sz="2400" dirty="0" smtClean="0">
              <a:solidFill>
                <a:srgbClr val="002060"/>
              </a:solidFill>
              <a:cs typeface="Times New Roman" pitchFamily="18" charset="0"/>
            </a:endParaRPr>
          </a:p>
          <a:p>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Sağlığında Ekip </a:t>
            </a:r>
            <a:r>
              <a:rPr lang="tr-TR" sz="2400" b="1" dirty="0" smtClean="0">
                <a:solidFill>
                  <a:srgbClr val="C00000"/>
                </a:solidFill>
                <a:cs typeface="Times New Roman" pitchFamily="18" charset="0"/>
              </a:rPr>
              <a:t>Anlayışı</a:t>
            </a:r>
          </a:p>
          <a:p>
            <a:endParaRPr lang="tr-TR" sz="2400" b="1" dirty="0">
              <a:solidFill>
                <a:srgbClr val="C00000"/>
              </a:solidFill>
              <a:cs typeface="Times New Roman" pitchFamily="18" charset="0"/>
            </a:endParaRPr>
          </a:p>
          <a:p>
            <a:r>
              <a:rPr lang="tr-TR" sz="2400" b="1" u="sng" dirty="0">
                <a:solidFill>
                  <a:srgbClr val="C00000"/>
                </a:solidFill>
                <a:cs typeface="Times New Roman" pitchFamily="18" charset="0"/>
              </a:rPr>
              <a:t>Okul yöneticileri </a:t>
            </a:r>
            <a:r>
              <a:rPr lang="tr-TR" sz="2400" dirty="0">
                <a:solidFill>
                  <a:srgbClr val="C00000"/>
                </a:solidFill>
                <a:cs typeface="Times New Roman" pitchFamily="18" charset="0"/>
              </a:rPr>
              <a:t>ve diğer </a:t>
            </a:r>
            <a:r>
              <a:rPr lang="tr-TR" sz="2400" b="1" u="sng" dirty="0">
                <a:solidFill>
                  <a:srgbClr val="C00000"/>
                </a:solidFill>
                <a:cs typeface="Times New Roman" pitchFamily="18" charset="0"/>
              </a:rPr>
              <a:t>personel</a:t>
            </a:r>
            <a:r>
              <a:rPr lang="tr-TR" sz="2400" u="sng" dirty="0">
                <a:solidFill>
                  <a:srgbClr val="C00000"/>
                </a:solidFill>
                <a:cs typeface="Times New Roman" pitchFamily="18" charset="0"/>
              </a:rPr>
              <a:t> </a:t>
            </a:r>
          </a:p>
          <a:p>
            <a:pPr>
              <a:buFont typeface="Wingdings" panose="05000000000000000000" pitchFamily="2" charset="2"/>
              <a:buChar char="ü"/>
            </a:pPr>
            <a:endParaRPr lang="tr-TR" sz="2400" dirty="0">
              <a:solidFill>
                <a:srgbClr val="002060"/>
              </a:solidFill>
              <a:cs typeface="Times New Roman" pitchFamily="18" charset="0"/>
            </a:endParaRPr>
          </a:p>
          <a:p>
            <a:pPr>
              <a:buFont typeface="Wingdings" panose="05000000000000000000" pitchFamily="2" charset="2"/>
              <a:buChar char="ü"/>
            </a:pPr>
            <a:r>
              <a:rPr lang="tr-TR" sz="2400" b="1" dirty="0">
                <a:solidFill>
                  <a:srgbClr val="002060"/>
                </a:solidFill>
                <a:cs typeface="Times New Roman" pitchFamily="18" charset="0"/>
              </a:rPr>
              <a:t>çevre koşullarının düzenlenmesi, </a:t>
            </a:r>
          </a:p>
          <a:p>
            <a:pPr>
              <a:buFont typeface="Wingdings" panose="05000000000000000000" pitchFamily="2" charset="2"/>
              <a:buChar char="ü"/>
            </a:pPr>
            <a:endParaRPr lang="tr-TR" sz="2400" b="1" dirty="0">
              <a:solidFill>
                <a:srgbClr val="002060"/>
              </a:solidFill>
              <a:cs typeface="Times New Roman" pitchFamily="18" charset="0"/>
            </a:endParaRPr>
          </a:p>
          <a:p>
            <a:pPr>
              <a:buFont typeface="Wingdings" panose="05000000000000000000" pitchFamily="2" charset="2"/>
              <a:buChar char="ü"/>
            </a:pPr>
            <a:r>
              <a:rPr lang="tr-TR" sz="2400" b="1" dirty="0">
                <a:solidFill>
                  <a:srgbClr val="002060"/>
                </a:solidFill>
                <a:cs typeface="Times New Roman" pitchFamily="18" charset="0"/>
              </a:rPr>
              <a:t>sağlık programlarının aksatılmadan yürütülmesi </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konularında </a:t>
            </a:r>
            <a:r>
              <a:rPr lang="tr-TR" sz="2400" b="1" dirty="0">
                <a:solidFill>
                  <a:srgbClr val="C00000"/>
                </a:solidFill>
                <a:cs typeface="Times New Roman" pitchFamily="18" charset="0"/>
              </a:rPr>
              <a:t>destektir ve ekibin doğal parçalarıdır</a:t>
            </a:r>
            <a:r>
              <a:rPr lang="tr-TR" sz="2400" b="1" dirty="0" smtClean="0">
                <a:solidFill>
                  <a:srgbClr val="C00000"/>
                </a:solidFill>
                <a:cs typeface="Times New Roman" pitchFamily="18" charset="0"/>
              </a:rPr>
              <a:t>.</a:t>
            </a:r>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34</a:t>
            </a:fld>
            <a:endParaRPr lang="tr-TR"/>
          </a:p>
        </p:txBody>
      </p:sp>
    </p:spTree>
    <p:extLst>
      <p:ext uri="{BB962C8B-B14F-4D97-AF65-F5344CB8AC3E}">
        <p14:creationId xmlns:p14="http://schemas.microsoft.com/office/powerpoint/2010/main" val="153502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428596"/>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smtClean="0">
                <a:solidFill>
                  <a:srgbClr val="002060"/>
                </a:solidFill>
                <a:latin typeface="Times New Roman" panose="02020603050405020304" pitchFamily="18" charset="0"/>
                <a:ea typeface="+mn-ea"/>
                <a:cs typeface="Times New Roman" panose="02020603050405020304" pitchFamily="18" charset="0"/>
              </a:rPr>
              <a:t/>
            </a:r>
            <a:br>
              <a:rPr lang="tr-TR" sz="3200" b="1" kern="1200" dirty="0" smtClean="0">
                <a:solidFill>
                  <a:srgbClr val="002060"/>
                </a:solidFill>
                <a:latin typeface="Times New Roman" panose="02020603050405020304" pitchFamily="18" charset="0"/>
                <a:ea typeface="+mn-ea"/>
                <a:cs typeface="Times New Roman" panose="02020603050405020304" pitchFamily="18" charset="0"/>
              </a:rPr>
            </a:br>
            <a:r>
              <a:rPr lang="tr-TR" b="1" kern="1200" dirty="0" smtClean="0">
                <a:solidFill>
                  <a:srgbClr val="002060"/>
                </a:solidFill>
                <a:latin typeface="Times New Roman" panose="02020603050405020304" pitchFamily="18" charset="0"/>
                <a:ea typeface="+mn-ea"/>
                <a:cs typeface="Times New Roman" panose="02020603050405020304" pitchFamily="18" charset="0"/>
              </a:rPr>
              <a:t/>
            </a:r>
            <a:br>
              <a:rPr lang="tr-TR" b="1" kern="1200" dirty="0" smtClean="0">
                <a:solidFill>
                  <a:srgbClr val="002060"/>
                </a:solidFill>
                <a:latin typeface="Times New Roman" panose="02020603050405020304" pitchFamily="18" charset="0"/>
                <a:ea typeface="+mn-ea"/>
                <a:cs typeface="Times New Roman" panose="02020603050405020304" pitchFamily="18" charset="0"/>
              </a:rPr>
            </a:br>
            <a:endParaRPr lang="tr-TR" sz="2400" spc="-15" dirty="0">
              <a:solidFill>
                <a:srgbClr val="00206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708981"/>
          </a:xfrm>
          <a:prstGeom prst="rect">
            <a:avLst/>
          </a:prstGeom>
          <a:noFill/>
        </p:spPr>
        <p:txBody>
          <a:bodyPr wrap="square" numCol="1" rtlCol="0">
            <a:spAutoFit/>
          </a:bodyPr>
          <a:lstStyle/>
          <a:p>
            <a:r>
              <a:rPr lang="tr-TR" sz="2800" b="1" dirty="0">
                <a:solidFill>
                  <a:schemeClr val="bg1"/>
                </a:solidFill>
                <a:cs typeface="Times New Roman" pitchFamily="18" charset="0"/>
              </a:rPr>
              <a:t> Okul Sağlığı Hizmetleri </a:t>
            </a:r>
            <a:endParaRPr lang="tr-TR" sz="2800" b="1" dirty="0" smtClean="0">
              <a:solidFill>
                <a:schemeClr val="bg1"/>
              </a:solidFill>
              <a:cs typeface="Times New Roman" pitchFamily="18" charset="0"/>
            </a:endParaRPr>
          </a:p>
          <a:p>
            <a:endParaRPr lang="tr-TR" sz="3200" b="1" dirty="0">
              <a:solidFill>
                <a:srgbClr val="C00000"/>
              </a:solidFill>
              <a:latin typeface="Times New Roman" pitchFamily="18" charset="0"/>
              <a:cs typeface="Times New Roman" pitchFamily="18" charset="0"/>
            </a:endParaRPr>
          </a:p>
          <a:p>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Sağlığında Ekip </a:t>
            </a:r>
            <a:r>
              <a:rPr lang="tr-TR" sz="2400" b="1" dirty="0" smtClean="0">
                <a:solidFill>
                  <a:srgbClr val="C00000"/>
                </a:solidFill>
                <a:cs typeface="Times New Roman" pitchFamily="18" charset="0"/>
              </a:rPr>
              <a:t>Anlayışı</a:t>
            </a:r>
          </a:p>
          <a:p>
            <a:endParaRPr lang="tr-TR" sz="2400" b="1" dirty="0">
              <a:solidFill>
                <a:srgbClr val="C00000"/>
              </a:solidFill>
              <a:cs typeface="Times New Roman" pitchFamily="18" charset="0"/>
            </a:endParaRPr>
          </a:p>
          <a:p>
            <a:r>
              <a:rPr lang="tr-TR" sz="2400" b="1" dirty="0" smtClean="0">
                <a:solidFill>
                  <a:srgbClr val="C00000"/>
                </a:solidFill>
                <a:cs typeface="Times New Roman" pitchFamily="18" charset="0"/>
              </a:rPr>
              <a:t>Hemşireler</a:t>
            </a:r>
            <a:r>
              <a:rPr lang="tr-TR" sz="2400" b="1" dirty="0">
                <a:solidFill>
                  <a:srgbClr val="C00000"/>
                </a:solidFill>
                <a:cs typeface="Times New Roman" pitchFamily="18" charset="0"/>
              </a:rPr>
              <a:t>; </a:t>
            </a:r>
          </a:p>
          <a:p>
            <a:pPr lvl="1">
              <a:buFont typeface="Wingdings" panose="05000000000000000000" pitchFamily="2" charset="2"/>
              <a:buChar char="ü"/>
            </a:pPr>
            <a:r>
              <a:rPr lang="tr-TR" sz="2400" b="1" dirty="0">
                <a:solidFill>
                  <a:srgbClr val="002060"/>
                </a:solidFill>
                <a:cs typeface="Times New Roman" pitchFamily="18" charset="0"/>
              </a:rPr>
              <a:t>hekim, </a:t>
            </a:r>
          </a:p>
          <a:p>
            <a:pPr lvl="1">
              <a:buFont typeface="Wingdings" panose="05000000000000000000" pitchFamily="2" charset="2"/>
              <a:buChar char="ü"/>
            </a:pPr>
            <a:r>
              <a:rPr lang="tr-TR" sz="2400" b="1" dirty="0">
                <a:solidFill>
                  <a:srgbClr val="002060"/>
                </a:solidFill>
                <a:cs typeface="Times New Roman" pitchFamily="18" charset="0"/>
              </a:rPr>
              <a:t>psikolog, </a:t>
            </a:r>
          </a:p>
          <a:p>
            <a:pPr lvl="1">
              <a:buFont typeface="Wingdings" panose="05000000000000000000" pitchFamily="2" charset="2"/>
              <a:buChar char="ü"/>
            </a:pPr>
            <a:r>
              <a:rPr lang="tr-TR" sz="2400" b="1" dirty="0">
                <a:solidFill>
                  <a:srgbClr val="002060"/>
                </a:solidFill>
                <a:cs typeface="Times New Roman" pitchFamily="18" charset="0"/>
              </a:rPr>
              <a:t>beslenme uzmanı, </a:t>
            </a:r>
          </a:p>
          <a:p>
            <a:pPr lvl="1">
              <a:buFont typeface="Wingdings" panose="05000000000000000000" pitchFamily="2" charset="2"/>
              <a:buChar char="ü"/>
            </a:pPr>
            <a:r>
              <a:rPr lang="tr-TR" sz="2400" b="1" dirty="0" err="1">
                <a:solidFill>
                  <a:srgbClr val="002060"/>
                </a:solidFill>
                <a:cs typeface="Times New Roman" pitchFamily="18" charset="0"/>
              </a:rPr>
              <a:t>odyolog</a:t>
            </a:r>
            <a:r>
              <a:rPr lang="tr-TR" sz="2400" b="1" dirty="0">
                <a:solidFill>
                  <a:srgbClr val="002060"/>
                </a:solidFill>
                <a:cs typeface="Times New Roman" pitchFamily="18" charset="0"/>
              </a:rPr>
              <a:t>, </a:t>
            </a:r>
          </a:p>
          <a:p>
            <a:pPr lvl="1">
              <a:buFont typeface="Wingdings" panose="05000000000000000000" pitchFamily="2" charset="2"/>
              <a:buChar char="ü"/>
            </a:pPr>
            <a:r>
              <a:rPr lang="tr-TR" sz="2400" b="1" dirty="0">
                <a:solidFill>
                  <a:srgbClr val="002060"/>
                </a:solidFill>
                <a:cs typeface="Times New Roman" pitchFamily="18" charset="0"/>
              </a:rPr>
              <a:t>diş hekimi </a:t>
            </a:r>
          </a:p>
          <a:p>
            <a:endParaRPr lang="tr-TR" sz="2400" b="1" dirty="0" smtClean="0">
              <a:solidFill>
                <a:srgbClr val="002060"/>
              </a:solidFill>
              <a:cs typeface="Times New Roman" pitchFamily="18" charset="0"/>
            </a:endParaRPr>
          </a:p>
          <a:p>
            <a:r>
              <a:rPr lang="tr-TR" sz="2400" b="1" dirty="0" smtClean="0">
                <a:solidFill>
                  <a:srgbClr val="002060"/>
                </a:solidFill>
                <a:cs typeface="Times New Roman" pitchFamily="18" charset="0"/>
              </a:rPr>
              <a:t>gibi </a:t>
            </a:r>
            <a:r>
              <a:rPr lang="tr-TR" sz="2400" b="1" dirty="0">
                <a:solidFill>
                  <a:srgbClr val="002060"/>
                </a:solidFill>
                <a:cs typeface="Times New Roman" pitchFamily="18" charset="0"/>
              </a:rPr>
              <a:t>diğer </a:t>
            </a:r>
            <a:r>
              <a:rPr lang="tr-TR" sz="2400" b="1" dirty="0">
                <a:solidFill>
                  <a:srgbClr val="C00000"/>
                </a:solidFill>
                <a:cs typeface="Times New Roman" pitchFamily="18" charset="0"/>
              </a:rPr>
              <a:t>ekip üyeleri ile iş birliği içinde çalışmalı ve çalışmaları koordine edebilmelidir</a:t>
            </a:r>
            <a:r>
              <a:rPr lang="tr-TR" sz="2400" b="1" dirty="0" smtClean="0">
                <a:solidFill>
                  <a:srgbClr val="C00000"/>
                </a:solidFill>
                <a:cs typeface="Times New Roman" pitchFamily="18" charset="0"/>
              </a:rPr>
              <a:t>.</a:t>
            </a:r>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35</a:t>
            </a:fld>
            <a:endParaRPr lang="tr-TR"/>
          </a:p>
        </p:txBody>
      </p:sp>
    </p:spTree>
    <p:extLst>
      <p:ext uri="{BB962C8B-B14F-4D97-AF65-F5344CB8AC3E}">
        <p14:creationId xmlns:p14="http://schemas.microsoft.com/office/powerpoint/2010/main" val="17180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647426"/>
          </a:xfrm>
          <a:prstGeom prst="rect">
            <a:avLst/>
          </a:prstGeom>
          <a:noFill/>
        </p:spPr>
        <p:txBody>
          <a:bodyPr wrap="square" rtlCol="0">
            <a:spAutoFit/>
          </a:bodyPr>
          <a:lstStyle/>
          <a:p>
            <a:r>
              <a:rPr lang="tr-TR" sz="2800" b="1" dirty="0">
                <a:solidFill>
                  <a:schemeClr val="bg1"/>
                </a:solidFill>
                <a:cs typeface="Times New Roman" panose="02020603050405020304" pitchFamily="18" charset="0"/>
              </a:rPr>
              <a:t> Okul Sağlığı Hizmetleri </a:t>
            </a:r>
            <a:r>
              <a:rPr lang="tr-TR" sz="2800" b="1" dirty="0">
                <a:solidFill>
                  <a:srgbClr val="C00000"/>
                </a:solidFill>
                <a:cs typeface="Times New Roman" panose="02020603050405020304" pitchFamily="18" charset="0"/>
              </a:rPr>
              <a:t/>
            </a:r>
            <a:br>
              <a:rPr lang="tr-TR" sz="2800" b="1" dirty="0">
                <a:solidFill>
                  <a:srgbClr val="C00000"/>
                </a:solidFill>
                <a:cs typeface="Times New Roman" panose="02020603050405020304" pitchFamily="18" charset="0"/>
              </a:rPr>
            </a:br>
            <a:endParaRPr lang="tr-TR" sz="2800" b="1" dirty="0" smtClean="0">
              <a:solidFill>
                <a:srgbClr val="C00000"/>
              </a:solidFill>
              <a:cs typeface="Times New Roman" panose="02020603050405020304" pitchFamily="18" charset="0"/>
            </a:endParaRPr>
          </a:p>
          <a:p>
            <a:pPr lvl="0"/>
            <a:r>
              <a:rPr lang="tr-TR" sz="2400" b="1" dirty="0">
                <a:solidFill>
                  <a:srgbClr val="C00000"/>
                </a:solidFill>
                <a:cs typeface="Times New Roman" pitchFamily="18" charset="0"/>
              </a:rPr>
              <a:t>Okul Sağlığında Ekip Üyeleri</a:t>
            </a:r>
            <a:r>
              <a:rPr lang="tr-TR" sz="2400" b="1" dirty="0" smtClean="0">
                <a:solidFill>
                  <a:srgbClr val="C00000"/>
                </a:solidFill>
                <a:cs typeface="Times New Roman" pitchFamily="18" charset="0"/>
              </a:rPr>
              <a:t>:</a:t>
            </a:r>
          </a:p>
          <a:p>
            <a:pPr marL="342900" lvl="0" indent="-342900">
              <a:buFont typeface="Wingdings" panose="05000000000000000000" pitchFamily="2" charset="2"/>
              <a:buChar char="§"/>
            </a:pPr>
            <a:endParaRPr lang="tr-TR" sz="2400" b="1" dirty="0">
              <a:solidFill>
                <a:srgbClr val="C00000"/>
              </a:solidFill>
              <a:cs typeface="Times New Roman" pitchFamily="18" charset="0"/>
            </a:endParaRPr>
          </a:p>
          <a:p>
            <a:pPr marL="342900" indent="-342900">
              <a:buFont typeface="Wingdings" panose="05000000000000000000" pitchFamily="2" charset="2"/>
              <a:buChar char="§"/>
            </a:pPr>
            <a:r>
              <a:rPr lang="tr-TR" sz="2400" dirty="0">
                <a:solidFill>
                  <a:srgbClr val="002060"/>
                </a:solidFill>
                <a:cs typeface="Times New Roman" pitchFamily="18" charset="0"/>
              </a:rPr>
              <a:t>Okul Doktoru</a:t>
            </a:r>
          </a:p>
          <a:p>
            <a:pPr marL="342900" indent="-342900">
              <a:buFont typeface="Wingdings" panose="05000000000000000000" pitchFamily="2" charset="2"/>
              <a:buChar char="§"/>
            </a:pPr>
            <a:r>
              <a:rPr lang="tr-TR" sz="2400" b="1" dirty="0">
                <a:solidFill>
                  <a:srgbClr val="002060"/>
                </a:solidFill>
                <a:cs typeface="Times New Roman" pitchFamily="18" charset="0"/>
              </a:rPr>
              <a:t>Okul Sağlığı Hemşiresi</a:t>
            </a:r>
          </a:p>
          <a:p>
            <a:pPr marL="342900" indent="-342900">
              <a:buFont typeface="Wingdings" panose="05000000000000000000" pitchFamily="2" charset="2"/>
              <a:buChar char="§"/>
            </a:pPr>
            <a:r>
              <a:rPr lang="tr-TR" sz="2400" dirty="0">
                <a:solidFill>
                  <a:srgbClr val="002060"/>
                </a:solidFill>
                <a:cs typeface="Times New Roman" pitchFamily="18" charset="0"/>
              </a:rPr>
              <a:t>Sınıf Öğretmeni</a:t>
            </a:r>
          </a:p>
          <a:p>
            <a:pPr marL="342900" indent="-342900">
              <a:buFont typeface="Wingdings" panose="05000000000000000000" pitchFamily="2" charset="2"/>
              <a:buChar char="§"/>
            </a:pPr>
            <a:r>
              <a:rPr lang="tr-TR" sz="2400" dirty="0">
                <a:solidFill>
                  <a:srgbClr val="002060"/>
                </a:solidFill>
                <a:cs typeface="Times New Roman" pitchFamily="18" charset="0"/>
              </a:rPr>
              <a:t>Beden Eğitimi Öğretmeni</a:t>
            </a:r>
          </a:p>
          <a:p>
            <a:pPr marL="342900" indent="-342900">
              <a:buFont typeface="Wingdings" panose="05000000000000000000" pitchFamily="2" charset="2"/>
              <a:buChar char="§"/>
            </a:pPr>
            <a:r>
              <a:rPr lang="tr-TR" sz="2400" dirty="0">
                <a:solidFill>
                  <a:srgbClr val="002060"/>
                </a:solidFill>
                <a:cs typeface="Times New Roman" pitchFamily="18" charset="0"/>
              </a:rPr>
              <a:t>Okul Psikoloğu</a:t>
            </a:r>
          </a:p>
          <a:p>
            <a:pPr marL="342900" indent="-342900">
              <a:buFont typeface="Wingdings" panose="05000000000000000000" pitchFamily="2" charset="2"/>
              <a:buChar char="§"/>
            </a:pPr>
            <a:r>
              <a:rPr lang="tr-TR" sz="2400" dirty="0">
                <a:solidFill>
                  <a:srgbClr val="002060"/>
                </a:solidFill>
                <a:cs typeface="Times New Roman" pitchFamily="18" charset="0"/>
              </a:rPr>
              <a:t>Sosyal Hizmet Uzmanı</a:t>
            </a:r>
          </a:p>
          <a:p>
            <a:pPr marL="342900" indent="-342900">
              <a:buFont typeface="Wingdings" panose="05000000000000000000" pitchFamily="2" charset="2"/>
              <a:buChar char="§"/>
            </a:pPr>
            <a:r>
              <a:rPr lang="tr-TR" sz="2400" dirty="0">
                <a:solidFill>
                  <a:srgbClr val="002060"/>
                </a:solidFill>
                <a:cs typeface="Times New Roman" pitchFamily="18" charset="0"/>
              </a:rPr>
              <a:t>Diyetisyen/ Beslenme Uzmanı</a:t>
            </a:r>
          </a:p>
          <a:p>
            <a:pPr lvl="0"/>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36</a:t>
            </a:fld>
            <a:endParaRPr lang="tr-TR"/>
          </a:p>
        </p:txBody>
      </p:sp>
    </p:spTree>
    <p:extLst>
      <p:ext uri="{BB962C8B-B14F-4D97-AF65-F5344CB8AC3E}">
        <p14:creationId xmlns:p14="http://schemas.microsoft.com/office/powerpoint/2010/main" val="4135781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94073" y="1295400"/>
            <a:ext cx="11718542" cy="4216539"/>
          </a:xfrm>
          <a:prstGeom prst="rect">
            <a:avLst/>
          </a:prstGeom>
          <a:noFill/>
        </p:spPr>
        <p:txBody>
          <a:bodyPr wrap="square" numCol="1" rtlCol="0">
            <a:spAutoFit/>
          </a:bodyPr>
          <a:lstStyle/>
          <a:p>
            <a:r>
              <a:rPr lang="tr-TR" sz="2800" b="1" dirty="0">
                <a:solidFill>
                  <a:srgbClr val="C00000"/>
                </a:solidFill>
                <a:cs typeface="Times New Roman" panose="02020603050405020304" pitchFamily="18" charset="0"/>
              </a:rPr>
              <a:t> </a:t>
            </a:r>
            <a:r>
              <a:rPr lang="tr-TR" sz="2800" b="1" dirty="0">
                <a:solidFill>
                  <a:schemeClr val="bg1"/>
                </a:solidFill>
                <a:cs typeface="Times New Roman" panose="02020603050405020304" pitchFamily="18" charset="0"/>
              </a:rPr>
              <a:t>Okul Sağlığı Hizmetleri </a:t>
            </a:r>
            <a:endParaRPr lang="tr-TR" sz="2800" b="1" dirty="0" smtClean="0">
              <a:solidFill>
                <a:schemeClr val="bg1"/>
              </a:solidFill>
              <a:cs typeface="Times New Roman" panose="02020603050405020304" pitchFamily="18" charset="0"/>
            </a:endParaRPr>
          </a:p>
          <a:p>
            <a:endParaRPr lang="tr-TR" sz="2400" b="1" dirty="0" smtClean="0">
              <a:solidFill>
                <a:schemeClr val="bg1"/>
              </a:solidFill>
              <a:cs typeface="Times New Roman" pitchFamily="18" charset="0"/>
            </a:endParaRPr>
          </a:p>
          <a:p>
            <a:r>
              <a:rPr lang="tr-TR" sz="2400" b="1" dirty="0">
                <a:solidFill>
                  <a:srgbClr val="C00000"/>
                </a:solidFill>
                <a:cs typeface="Times New Roman" pitchFamily="18" charset="0"/>
              </a:rPr>
              <a:t>Sağlık Sorunları ve </a:t>
            </a:r>
            <a:r>
              <a:rPr lang="tr-TR" sz="2400" b="1" dirty="0" smtClean="0">
                <a:solidFill>
                  <a:srgbClr val="C00000"/>
                </a:solidFill>
                <a:cs typeface="Times New Roman" pitchFamily="18" charset="0"/>
              </a:rPr>
              <a:t>Kontroller</a:t>
            </a:r>
          </a:p>
          <a:p>
            <a:endParaRPr lang="tr-TR" sz="2400" b="1" dirty="0">
              <a:solidFill>
                <a:srgbClr val="C00000"/>
              </a:solidFill>
              <a:cs typeface="Times New Roman" pitchFamily="18" charset="0"/>
            </a:endParaRPr>
          </a:p>
          <a:p>
            <a:pPr marL="514350" indent="-514350">
              <a:buFont typeface="+mj-lt"/>
              <a:buAutoNum type="arabicPeriod"/>
            </a:pPr>
            <a:r>
              <a:rPr lang="tr-TR" sz="2400" dirty="0">
                <a:solidFill>
                  <a:srgbClr val="002060"/>
                </a:solidFill>
                <a:cs typeface="Times New Roman" pitchFamily="18" charset="0"/>
              </a:rPr>
              <a:t>Kazalar</a:t>
            </a:r>
          </a:p>
          <a:p>
            <a:pPr marL="514350" indent="-514350">
              <a:buFont typeface="+mj-lt"/>
              <a:buAutoNum type="arabicPeriod"/>
            </a:pPr>
            <a:r>
              <a:rPr lang="tr-TR" sz="2400" dirty="0">
                <a:solidFill>
                  <a:srgbClr val="002060"/>
                </a:solidFill>
                <a:cs typeface="Times New Roman" pitchFamily="18" charset="0"/>
              </a:rPr>
              <a:t>Bulaşıcı hastalıklar</a:t>
            </a:r>
          </a:p>
          <a:p>
            <a:pPr marL="514350" indent="-514350">
              <a:buFont typeface="+mj-lt"/>
              <a:buAutoNum type="arabicPeriod"/>
            </a:pPr>
            <a:r>
              <a:rPr lang="tr-TR" sz="2400" dirty="0">
                <a:solidFill>
                  <a:srgbClr val="002060"/>
                </a:solidFill>
                <a:cs typeface="Times New Roman" pitchFamily="18" charset="0"/>
              </a:rPr>
              <a:t>Beslenme bozuklukları</a:t>
            </a:r>
          </a:p>
          <a:p>
            <a:pPr marL="514350" indent="-514350">
              <a:buFont typeface="+mj-lt"/>
              <a:buAutoNum type="arabicPeriod"/>
            </a:pPr>
            <a:r>
              <a:rPr lang="tr-TR" sz="2400" dirty="0">
                <a:solidFill>
                  <a:srgbClr val="002060"/>
                </a:solidFill>
                <a:cs typeface="Times New Roman" pitchFamily="18" charset="0"/>
              </a:rPr>
              <a:t>Ruhsal sorunlar</a:t>
            </a:r>
          </a:p>
          <a:p>
            <a:pPr marL="514350" indent="-514350">
              <a:buFont typeface="+mj-lt"/>
              <a:buAutoNum type="arabicPeriod"/>
            </a:pPr>
            <a:r>
              <a:rPr lang="tr-TR" sz="2400" dirty="0">
                <a:solidFill>
                  <a:srgbClr val="002060"/>
                </a:solidFill>
                <a:cs typeface="Times New Roman" pitchFamily="18" charset="0"/>
              </a:rPr>
              <a:t>Görme, işitme ve zeka özürleri ile ilgili sorunlar</a:t>
            </a:r>
          </a:p>
          <a:p>
            <a:endParaRPr lang="tr-TR" sz="2400" b="1" dirty="0">
              <a:solidFill>
                <a:srgbClr val="C00000"/>
              </a:solidFill>
              <a:cs typeface="Times New Roman" pitchFamily="18" charset="0"/>
            </a:endParaRPr>
          </a:p>
          <a:p>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37</a:t>
            </a:fld>
            <a:endParaRPr lang="tr-TR"/>
          </a:p>
        </p:txBody>
      </p:sp>
      <p:sp>
        <p:nvSpPr>
          <p:cNvPr id="16" name="Dikdörtgen 15"/>
          <p:cNvSpPr/>
          <p:nvPr/>
        </p:nvSpPr>
        <p:spPr>
          <a:xfrm flipH="1">
            <a:off x="7353963" y="3244334"/>
            <a:ext cx="45719" cy="369332"/>
          </a:xfrm>
          <a:prstGeom prst="rect">
            <a:avLst/>
          </a:prstGeom>
        </p:spPr>
        <p:txBody>
          <a:bodyPr wrap="square">
            <a:spAutoFit/>
          </a:bodyPr>
          <a:lstStyle/>
          <a:p>
            <a:endParaRPr lang="tr-TR" dirty="0"/>
          </a:p>
        </p:txBody>
      </p:sp>
    </p:spTree>
    <p:extLst>
      <p:ext uri="{BB962C8B-B14F-4D97-AF65-F5344CB8AC3E}">
        <p14:creationId xmlns:p14="http://schemas.microsoft.com/office/powerpoint/2010/main" val="338734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5078313"/>
          </a:xfrm>
          <a:prstGeom prst="rect">
            <a:avLst/>
          </a:prstGeom>
          <a:noFill/>
        </p:spPr>
        <p:txBody>
          <a:bodyPr wrap="square" numCol="1" rtlCol="0">
            <a:spAutoFit/>
          </a:bodyPr>
          <a:lstStyle/>
          <a:p>
            <a:r>
              <a:rPr lang="tr-TR" sz="2800" b="1" dirty="0">
                <a:solidFill>
                  <a:schemeClr val="bg1"/>
                </a:solidFill>
                <a:cs typeface="Times New Roman" pitchFamily="18" charset="0"/>
              </a:rPr>
              <a:t>Okul Sağlığı Hizmetleri </a:t>
            </a:r>
            <a:endParaRPr lang="tr-TR" sz="2800" b="1" dirty="0" smtClean="0">
              <a:solidFill>
                <a:schemeClr val="bg1"/>
              </a:solidFill>
              <a:cs typeface="Times New Roman" pitchFamily="18" charset="0"/>
            </a:endParaRPr>
          </a:p>
          <a:p>
            <a:endParaRPr lang="tr-TR" sz="3200" b="1" dirty="0">
              <a:solidFill>
                <a:srgbClr val="C00000"/>
              </a:solidFill>
              <a:cs typeface="Times New Roman" pitchFamily="18" charset="0"/>
            </a:endParaRPr>
          </a:p>
          <a:p>
            <a:r>
              <a:rPr lang="tr-TR" sz="2400" b="1" u="sng" dirty="0">
                <a:solidFill>
                  <a:srgbClr val="C00000"/>
                </a:solidFill>
                <a:cs typeface="Times New Roman" pitchFamily="18" charset="0"/>
              </a:rPr>
              <a:t>Kazalar: </a:t>
            </a:r>
            <a:endParaRPr lang="tr-TR" sz="2400" b="1" u="sng" dirty="0" smtClean="0">
              <a:solidFill>
                <a:srgbClr val="C00000"/>
              </a:solidFill>
              <a:cs typeface="Times New Roman" pitchFamily="18" charset="0"/>
            </a:endParaRPr>
          </a:p>
          <a:p>
            <a:endParaRPr lang="tr-TR" sz="2400" b="1" dirty="0">
              <a:solidFill>
                <a:srgbClr val="C00000"/>
              </a:solidFill>
              <a:cs typeface="Times New Roman" pitchFamily="18" charset="0"/>
            </a:endParaRPr>
          </a:p>
          <a:p>
            <a:pPr marL="342900" indent="-342900">
              <a:buFont typeface="Arial" panose="020B0604020202020204" pitchFamily="34" charset="0"/>
              <a:buChar char="•"/>
            </a:pPr>
            <a:r>
              <a:rPr lang="tr-TR" sz="2400" b="1" dirty="0">
                <a:solidFill>
                  <a:srgbClr val="002060"/>
                </a:solidFill>
                <a:cs typeface="Times New Roman" pitchFamily="18" charset="0"/>
              </a:rPr>
              <a:t>Oyun ve spor kazaları </a:t>
            </a:r>
            <a:r>
              <a:rPr lang="tr-TR" sz="2400" dirty="0">
                <a:solidFill>
                  <a:srgbClr val="002060"/>
                </a:solidFill>
                <a:cs typeface="Times New Roman" pitchFamily="18" charset="0"/>
              </a:rPr>
              <a:t>sık görülür. </a:t>
            </a:r>
          </a:p>
          <a:p>
            <a:pPr marL="342900" indent="-342900">
              <a:buFont typeface="Arial" panose="020B0604020202020204" pitchFamily="34" charset="0"/>
              <a:buChar char="•"/>
            </a:pPr>
            <a:r>
              <a:rPr lang="tr-TR" sz="2400" dirty="0">
                <a:solidFill>
                  <a:srgbClr val="002060"/>
                </a:solidFill>
                <a:cs typeface="Times New Roman" pitchFamily="18" charset="0"/>
              </a:rPr>
              <a:t>Oyun alanları denetim altında tutulmalı, oyun araçları kazaya </a:t>
            </a:r>
            <a:endParaRPr lang="tr-TR" sz="2400" dirty="0" smtClean="0">
              <a:solidFill>
                <a:srgbClr val="002060"/>
              </a:solidFill>
              <a:cs typeface="Times New Roman" pitchFamily="18" charset="0"/>
            </a:endParaRPr>
          </a:p>
          <a:p>
            <a:r>
              <a:rPr lang="tr-TR" sz="2400" dirty="0" smtClean="0">
                <a:solidFill>
                  <a:srgbClr val="002060"/>
                </a:solidFill>
                <a:cs typeface="Times New Roman" pitchFamily="18" charset="0"/>
              </a:rPr>
              <a:t>sebep </a:t>
            </a:r>
            <a:r>
              <a:rPr lang="tr-TR" sz="2400" dirty="0">
                <a:solidFill>
                  <a:srgbClr val="002060"/>
                </a:solidFill>
                <a:cs typeface="Times New Roman" pitchFamily="18" charset="0"/>
              </a:rPr>
              <a:t>olmayacak biçimde olmalıdır. </a:t>
            </a:r>
          </a:p>
          <a:p>
            <a:pPr marL="342900" indent="-342900">
              <a:buFont typeface="Arial" panose="020B0604020202020204" pitchFamily="34" charset="0"/>
              <a:buChar char="•"/>
            </a:pPr>
            <a:r>
              <a:rPr lang="tr-TR" sz="2400" b="1" dirty="0">
                <a:solidFill>
                  <a:srgbClr val="002060"/>
                </a:solidFill>
                <a:cs typeface="Times New Roman" pitchFamily="18" charset="0"/>
              </a:rPr>
              <a:t>Kol bacak yaralanmaları, kırıklar, kafa travmaları, kanamalar </a:t>
            </a:r>
            <a:endParaRPr lang="tr-TR" sz="2400" b="1" dirty="0" smtClean="0">
              <a:solidFill>
                <a:srgbClr val="002060"/>
              </a:solidFill>
              <a:cs typeface="Times New Roman" pitchFamily="18" charset="0"/>
            </a:endParaRPr>
          </a:p>
          <a:p>
            <a:r>
              <a:rPr lang="tr-TR" sz="2400" dirty="0" smtClean="0">
                <a:solidFill>
                  <a:srgbClr val="002060"/>
                </a:solidFill>
                <a:cs typeface="Times New Roman" pitchFamily="18" charset="0"/>
              </a:rPr>
              <a:t>olası </a:t>
            </a:r>
            <a:r>
              <a:rPr lang="tr-TR" sz="2400" dirty="0">
                <a:solidFill>
                  <a:srgbClr val="002060"/>
                </a:solidFill>
                <a:cs typeface="Times New Roman" pitchFamily="18" charset="0"/>
              </a:rPr>
              <a:t>kazalardır. </a:t>
            </a:r>
            <a:endParaRPr lang="tr-TR" sz="2400" dirty="0" smtClean="0">
              <a:solidFill>
                <a:srgbClr val="002060"/>
              </a:solidFill>
              <a:cs typeface="Times New Roman" pitchFamily="18" charset="0"/>
            </a:endParaRPr>
          </a:p>
          <a:p>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dirty="0">
                <a:solidFill>
                  <a:srgbClr val="C00000"/>
                </a:solidFill>
                <a:cs typeface="Times New Roman" pitchFamily="18" charset="0"/>
              </a:rPr>
              <a:t>İyi düzenlenmiş ve yeterli malzemeyi içeren</a:t>
            </a:r>
          </a:p>
          <a:p>
            <a:r>
              <a:rPr lang="tr-TR" sz="2400" b="1" u="sng" dirty="0">
                <a:solidFill>
                  <a:srgbClr val="C00000"/>
                </a:solidFill>
                <a:cs typeface="Times New Roman" pitchFamily="18" charset="0"/>
              </a:rPr>
              <a:t>«İlk Yardım Dolabı»</a:t>
            </a:r>
            <a:r>
              <a:rPr lang="tr-TR" sz="2400" u="sng" dirty="0">
                <a:solidFill>
                  <a:srgbClr val="C00000"/>
                </a:solidFill>
                <a:cs typeface="Times New Roman" pitchFamily="18" charset="0"/>
              </a:rPr>
              <a:t> </a:t>
            </a:r>
            <a:r>
              <a:rPr lang="tr-TR" sz="2400" dirty="0">
                <a:solidFill>
                  <a:srgbClr val="C00000"/>
                </a:solidFill>
                <a:cs typeface="Times New Roman" pitchFamily="18" charset="0"/>
              </a:rPr>
              <a:t>olmalıdır. </a:t>
            </a: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38</a:t>
            </a:fld>
            <a:endParaRPr lang="tr-TR"/>
          </a:p>
        </p:txBody>
      </p:sp>
      <p:pic>
        <p:nvPicPr>
          <p:cNvPr id="17" name="Resim 16"/>
          <p:cNvPicPr>
            <a:picLocks noChangeAspect="1"/>
          </p:cNvPicPr>
          <p:nvPr/>
        </p:nvPicPr>
        <p:blipFill>
          <a:blip r:embed="rId8"/>
          <a:stretch>
            <a:fillRect/>
          </a:stretch>
        </p:blipFill>
        <p:spPr>
          <a:xfrm>
            <a:off x="8224063" y="2274838"/>
            <a:ext cx="3661091" cy="3589870"/>
          </a:xfrm>
          <a:prstGeom prst="rect">
            <a:avLst/>
          </a:prstGeom>
        </p:spPr>
      </p:pic>
    </p:spTree>
    <p:extLst>
      <p:ext uri="{BB962C8B-B14F-4D97-AF65-F5344CB8AC3E}">
        <p14:creationId xmlns:p14="http://schemas.microsoft.com/office/powerpoint/2010/main" val="973339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5755422"/>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400" b="1" dirty="0">
              <a:solidFill>
                <a:srgbClr val="C00000"/>
              </a:solidFill>
              <a:cs typeface="Times New Roman" pitchFamily="18" charset="0"/>
            </a:endParaRPr>
          </a:p>
          <a:p>
            <a:r>
              <a:rPr lang="tr-TR" sz="2400" b="1" u="sng" dirty="0" smtClean="0">
                <a:solidFill>
                  <a:srgbClr val="C00000"/>
                </a:solidFill>
                <a:cs typeface="Times New Roman" pitchFamily="18" charset="0"/>
              </a:rPr>
              <a:t>Bulaşıcı hastalıklar</a:t>
            </a:r>
            <a:endParaRPr lang="tr-TR" sz="2400" b="1" u="sng" dirty="0">
              <a:solidFill>
                <a:srgbClr val="C00000"/>
              </a:solidFill>
              <a:cs typeface="Times New Roman" pitchFamily="18" charset="0"/>
            </a:endParaRPr>
          </a:p>
          <a:p>
            <a:pPr marL="342900" indent="-342900">
              <a:buFont typeface="Arial" panose="020B0604020202020204" pitchFamily="34" charset="0"/>
              <a:buChar char="•"/>
            </a:pPr>
            <a:r>
              <a:rPr lang="tr-TR" sz="2400" dirty="0">
                <a:solidFill>
                  <a:srgbClr val="002060"/>
                </a:solidFill>
                <a:cs typeface="Times New Roman" pitchFamily="18" charset="0"/>
              </a:rPr>
              <a:t>Nezle, grip, boğaz enfeksiyonları, </a:t>
            </a:r>
          </a:p>
          <a:p>
            <a:pPr marL="342900" indent="-342900">
              <a:buFont typeface="Arial" panose="020B0604020202020204" pitchFamily="34" charset="0"/>
              <a:buChar char="•"/>
            </a:pPr>
            <a:r>
              <a:rPr lang="tr-TR" sz="2400" dirty="0">
                <a:solidFill>
                  <a:srgbClr val="002060"/>
                </a:solidFill>
                <a:cs typeface="Times New Roman" pitchFamily="18" charset="0"/>
              </a:rPr>
              <a:t>Kızamık, suçiçeği ve benzeri döküntülü hastalıklar, </a:t>
            </a:r>
          </a:p>
          <a:p>
            <a:pPr marL="342900" indent="-342900">
              <a:buFont typeface="Arial" panose="020B0604020202020204" pitchFamily="34" charset="0"/>
              <a:buChar char="•"/>
            </a:pPr>
            <a:r>
              <a:rPr lang="tr-TR" sz="2400" dirty="0">
                <a:solidFill>
                  <a:srgbClr val="002060"/>
                </a:solidFill>
                <a:cs typeface="Times New Roman" pitchFamily="18" charset="0"/>
              </a:rPr>
              <a:t>Bağırsak enfeksiyonları ve parazitleri, </a:t>
            </a:r>
          </a:p>
          <a:p>
            <a:pPr marL="342900" indent="-342900">
              <a:buFont typeface="Arial" panose="020B0604020202020204" pitchFamily="34" charset="0"/>
              <a:buChar char="•"/>
            </a:pPr>
            <a:r>
              <a:rPr lang="tr-TR" sz="2400" dirty="0">
                <a:solidFill>
                  <a:srgbClr val="002060"/>
                </a:solidFill>
                <a:cs typeface="Times New Roman" pitchFamily="18" charset="0"/>
              </a:rPr>
              <a:t>Hepatit, </a:t>
            </a:r>
          </a:p>
          <a:p>
            <a:pPr marL="342900" indent="-342900">
              <a:buFont typeface="Arial" panose="020B0604020202020204" pitchFamily="34" charset="0"/>
              <a:buChar char="•"/>
            </a:pPr>
            <a:r>
              <a:rPr lang="tr-TR" sz="2400" dirty="0">
                <a:solidFill>
                  <a:srgbClr val="002060"/>
                </a:solidFill>
                <a:cs typeface="Times New Roman" pitchFamily="18" charset="0"/>
              </a:rPr>
              <a:t>Menenjit, </a:t>
            </a:r>
          </a:p>
          <a:p>
            <a:pPr marL="342900" indent="-342900">
              <a:buFont typeface="Arial" panose="020B0604020202020204" pitchFamily="34" charset="0"/>
              <a:buChar char="•"/>
            </a:pPr>
            <a:r>
              <a:rPr lang="tr-TR" sz="2400" dirty="0">
                <a:solidFill>
                  <a:srgbClr val="002060"/>
                </a:solidFill>
                <a:cs typeface="Times New Roman" pitchFamily="18" charset="0"/>
              </a:rPr>
              <a:t>Tüberküloz, </a:t>
            </a:r>
          </a:p>
          <a:p>
            <a:pPr marL="342900" indent="-342900">
              <a:buFont typeface="Arial" panose="020B0604020202020204" pitchFamily="34" charset="0"/>
              <a:buChar char="•"/>
            </a:pPr>
            <a:r>
              <a:rPr lang="tr-TR" sz="2400" dirty="0" err="1">
                <a:solidFill>
                  <a:srgbClr val="002060"/>
                </a:solidFill>
                <a:cs typeface="Times New Roman" pitchFamily="18" charset="0"/>
              </a:rPr>
              <a:t>Skabiyez</a:t>
            </a:r>
            <a:r>
              <a:rPr lang="tr-TR" sz="2400" dirty="0">
                <a:solidFill>
                  <a:srgbClr val="002060"/>
                </a:solidFill>
                <a:cs typeface="Times New Roman" pitchFamily="18" charset="0"/>
              </a:rPr>
              <a:t>(uyuz), </a:t>
            </a:r>
          </a:p>
          <a:p>
            <a:pPr marL="342900" indent="-342900">
              <a:buFont typeface="Arial" panose="020B0604020202020204" pitchFamily="34" charset="0"/>
              <a:buChar char="•"/>
            </a:pPr>
            <a:r>
              <a:rPr lang="tr-TR" sz="2400" dirty="0" err="1">
                <a:solidFill>
                  <a:srgbClr val="002060"/>
                </a:solidFill>
                <a:cs typeface="Times New Roman" pitchFamily="18" charset="0"/>
              </a:rPr>
              <a:t>Pedükülozis</a:t>
            </a:r>
            <a:r>
              <a:rPr lang="tr-TR" sz="2400" dirty="0">
                <a:solidFill>
                  <a:srgbClr val="002060"/>
                </a:solidFill>
                <a:cs typeface="Times New Roman" pitchFamily="18" charset="0"/>
              </a:rPr>
              <a:t>(bitlenme), </a:t>
            </a:r>
          </a:p>
          <a:p>
            <a:pPr marL="342900" indent="-342900">
              <a:buFont typeface="Arial" panose="020B0604020202020204" pitchFamily="34" charset="0"/>
              <a:buChar char="•"/>
            </a:pPr>
            <a:r>
              <a:rPr lang="tr-TR" sz="2400" dirty="0">
                <a:solidFill>
                  <a:srgbClr val="002060"/>
                </a:solidFill>
                <a:cs typeface="Times New Roman" pitchFamily="18" charset="0"/>
              </a:rPr>
              <a:t>Deri enfeksiyonları</a:t>
            </a:r>
          </a:p>
          <a:p>
            <a:endParaRPr lang="tr-TR" sz="2400" b="1" dirty="0" smtClean="0">
              <a:solidFill>
                <a:srgbClr val="C00000"/>
              </a:solidFill>
              <a:cs typeface="Times New Roman" pitchFamily="18" charset="0"/>
            </a:endParaRPr>
          </a:p>
          <a:p>
            <a:endParaRPr lang="tr-TR" sz="2400" b="1" dirty="0">
              <a:solidFill>
                <a:srgbClr val="C00000"/>
              </a:solidFill>
              <a:cs typeface="Times New Roman" pitchFamily="18" charset="0"/>
            </a:endParaRP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39</a:t>
            </a:fld>
            <a:endParaRPr lang="tr-TR"/>
          </a:p>
        </p:txBody>
      </p:sp>
    </p:spTree>
    <p:extLst>
      <p:ext uri="{BB962C8B-B14F-4D97-AF65-F5344CB8AC3E}">
        <p14:creationId xmlns:p14="http://schemas.microsoft.com/office/powerpoint/2010/main" val="2901186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6370975"/>
          </a:xfrm>
          <a:prstGeom prst="rect">
            <a:avLst/>
          </a:prstGeom>
          <a:noFill/>
        </p:spPr>
        <p:txBody>
          <a:bodyPr wrap="square" rtlCol="0">
            <a:spAutoFit/>
          </a:bodyPr>
          <a:lstStyle/>
          <a:p>
            <a:r>
              <a:rPr lang="tr-TR" sz="2800" b="1" dirty="0" smtClean="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 </a:t>
            </a:r>
            <a:r>
              <a:rPr lang="tr-TR" sz="2400" b="1" spc="-10" dirty="0">
                <a:solidFill>
                  <a:srgbClr val="FFFFFF"/>
                </a:solidFill>
                <a:latin typeface="Montserrat-SemiBold"/>
                <a:cs typeface="Montserrat-SemiBold"/>
              </a:rPr>
              <a:t>Geçen Ders Hakkında</a:t>
            </a:r>
          </a:p>
          <a:p>
            <a:endParaRPr lang="tr-TR" sz="2400" b="1" u="sng" dirty="0" smtClean="0">
              <a:solidFill>
                <a:srgbClr val="C00000"/>
              </a:solidFill>
              <a:cs typeface="Times New Roman" pitchFamily="18" charset="0"/>
            </a:endParaRPr>
          </a:p>
          <a:p>
            <a:pPr lvl="0"/>
            <a:r>
              <a:rPr lang="tr-TR" sz="2400" b="1" dirty="0">
                <a:solidFill>
                  <a:srgbClr val="C00000"/>
                </a:solidFill>
                <a:cs typeface="Times New Roman" pitchFamily="18" charset="0"/>
              </a:rPr>
              <a:t>5. </a:t>
            </a:r>
            <a:r>
              <a:rPr lang="tr-TR" sz="2400" b="1" dirty="0" smtClean="0">
                <a:solidFill>
                  <a:srgbClr val="C00000"/>
                </a:solidFill>
                <a:cs typeface="Times New Roman" pitchFamily="18" charset="0"/>
              </a:rPr>
              <a:t>Konu: Aile </a:t>
            </a:r>
            <a:r>
              <a:rPr lang="tr-TR" sz="2400" b="1" dirty="0">
                <a:solidFill>
                  <a:srgbClr val="C00000"/>
                </a:solidFill>
                <a:cs typeface="Times New Roman" pitchFamily="18" charset="0"/>
              </a:rPr>
              <a:t>Sağlığı Hemşireliği ve Ev Ziyaretleri Süreci </a:t>
            </a:r>
            <a:r>
              <a:rPr lang="tr-TR" sz="2000" b="1" dirty="0">
                <a:solidFill>
                  <a:srgbClr val="C00000"/>
                </a:solidFill>
                <a:cs typeface="Times New Roman" pitchFamily="18" charset="0"/>
              </a:rPr>
              <a:t>( Evde Gebe, Loğusa ve Çocuk İzlemi</a:t>
            </a:r>
            <a:r>
              <a:rPr lang="tr-TR" sz="2000" b="1" dirty="0" smtClean="0">
                <a:solidFill>
                  <a:srgbClr val="C00000"/>
                </a:solidFill>
                <a:cs typeface="Times New Roman" pitchFamily="18" charset="0"/>
              </a:rPr>
              <a:t>)</a:t>
            </a:r>
          </a:p>
          <a:p>
            <a:pPr lvl="0"/>
            <a:endParaRPr lang="tr-TR" sz="2000" b="1" dirty="0">
              <a:solidFill>
                <a:srgbClr val="C00000"/>
              </a:solidFill>
              <a:cs typeface="Times New Roman" pitchFamily="18" charset="0"/>
            </a:endParaRPr>
          </a:p>
          <a:p>
            <a:r>
              <a:rPr lang="tr-TR" sz="2400" b="1" u="sng" dirty="0">
                <a:solidFill>
                  <a:srgbClr val="002060"/>
                </a:solidFill>
                <a:cs typeface="Times New Roman" pitchFamily="18" charset="0"/>
              </a:rPr>
              <a:t>Aile, üyelerinin ihtiyaçlarını karşılamak için vardır. </a:t>
            </a:r>
            <a:endParaRPr lang="tr-TR" sz="2400" b="1" u="sng" dirty="0" smtClean="0">
              <a:solidFill>
                <a:srgbClr val="002060"/>
              </a:solidFill>
              <a:cs typeface="Times New Roman" pitchFamily="18" charset="0"/>
            </a:endParaRPr>
          </a:p>
          <a:p>
            <a:endParaRPr lang="tr-TR" sz="2400" b="1" u="sng" dirty="0">
              <a:solidFill>
                <a:srgbClr val="002060"/>
              </a:solidFill>
              <a:cs typeface="Times New Roman" pitchFamily="18" charset="0"/>
            </a:endParaRPr>
          </a:p>
          <a:p>
            <a:r>
              <a:rPr lang="tr-TR" sz="2400" b="1" u="sng" dirty="0">
                <a:solidFill>
                  <a:srgbClr val="C00000"/>
                </a:solidFill>
                <a:cs typeface="Times New Roman" pitchFamily="18" charset="0"/>
              </a:rPr>
              <a:t>Ailenin İşlevleri </a:t>
            </a:r>
          </a:p>
          <a:p>
            <a:pPr marL="514350" indent="-514350">
              <a:buAutoNum type="arabicPeriod"/>
            </a:pPr>
            <a:r>
              <a:rPr lang="tr-TR" sz="2400" dirty="0">
                <a:solidFill>
                  <a:srgbClr val="002060"/>
                </a:solidFill>
                <a:cs typeface="Times New Roman" pitchFamily="18" charset="0"/>
              </a:rPr>
              <a:t>Çocukların </a:t>
            </a:r>
            <a:r>
              <a:rPr lang="tr-TR" sz="2400" b="1" u="sng" dirty="0">
                <a:solidFill>
                  <a:srgbClr val="002060"/>
                </a:solidFill>
                <a:cs typeface="Times New Roman" pitchFamily="18" charset="0"/>
              </a:rPr>
              <a:t>beslenmesi, büyütülmesi</a:t>
            </a:r>
          </a:p>
          <a:p>
            <a:pPr marL="514350" indent="-514350">
              <a:buAutoNum type="arabicPeriod"/>
            </a:pPr>
            <a:r>
              <a:rPr lang="tr-TR" sz="2400" dirty="0">
                <a:solidFill>
                  <a:srgbClr val="002060"/>
                </a:solidFill>
                <a:cs typeface="Times New Roman" pitchFamily="18" charset="0"/>
              </a:rPr>
              <a:t>Aile üyelerinin </a:t>
            </a:r>
            <a:r>
              <a:rPr lang="tr-TR" sz="2400" b="1" u="sng" dirty="0">
                <a:solidFill>
                  <a:srgbClr val="002060"/>
                </a:solidFill>
                <a:cs typeface="Times New Roman" pitchFamily="18" charset="0"/>
              </a:rPr>
              <a:t>ekonomik olarak varlığını sürdürmesi</a:t>
            </a:r>
            <a:r>
              <a:rPr lang="tr-TR" sz="2400" b="1" dirty="0">
                <a:solidFill>
                  <a:srgbClr val="002060"/>
                </a:solidFill>
                <a:cs typeface="Times New Roman" pitchFamily="18" charset="0"/>
              </a:rPr>
              <a:t> ve desteklenmesi</a:t>
            </a:r>
          </a:p>
          <a:p>
            <a:pPr marL="514350" indent="-514350">
              <a:buAutoNum type="arabicPeriod"/>
            </a:pPr>
            <a:r>
              <a:rPr lang="tr-TR" sz="2400" dirty="0">
                <a:solidFill>
                  <a:srgbClr val="002060"/>
                </a:solidFill>
                <a:cs typeface="Times New Roman" pitchFamily="18" charset="0"/>
              </a:rPr>
              <a:t>Özellikle yaşlı, engelli ve çocuklar olmak üzere </a:t>
            </a:r>
            <a:r>
              <a:rPr lang="tr-TR" sz="2400" b="1" u="sng" dirty="0">
                <a:solidFill>
                  <a:srgbClr val="002060"/>
                </a:solidFill>
                <a:cs typeface="Times New Roman" pitchFamily="18" charset="0"/>
              </a:rPr>
              <a:t>aile üyelerinin güvenliği</a:t>
            </a:r>
          </a:p>
          <a:p>
            <a:pPr marL="514350" indent="-514350">
              <a:buAutoNum type="arabicPeriod"/>
            </a:pPr>
            <a:r>
              <a:rPr lang="tr-TR" sz="2400" dirty="0">
                <a:solidFill>
                  <a:srgbClr val="002060"/>
                </a:solidFill>
                <a:cs typeface="Times New Roman" pitchFamily="18" charset="0"/>
              </a:rPr>
              <a:t>Kültürel inanışların, geleneklerin ve </a:t>
            </a:r>
            <a:r>
              <a:rPr lang="tr-TR" sz="2400" b="1" u="sng" dirty="0">
                <a:solidFill>
                  <a:srgbClr val="002060"/>
                </a:solidFill>
                <a:cs typeface="Times New Roman" pitchFamily="18" charset="0"/>
              </a:rPr>
              <a:t>değerlerin sonraki kuşağa aktarımı</a:t>
            </a:r>
          </a:p>
          <a:p>
            <a:pPr marL="514350" indent="-514350">
              <a:buAutoNum type="arabicPeriod"/>
            </a:pPr>
            <a:r>
              <a:rPr lang="tr-TR" sz="2400" dirty="0">
                <a:solidFill>
                  <a:srgbClr val="002060"/>
                </a:solidFill>
                <a:cs typeface="Times New Roman" pitchFamily="18" charset="0"/>
              </a:rPr>
              <a:t>Sağlıkta ve hastalıkta aile üyelerine </a:t>
            </a:r>
            <a:r>
              <a:rPr lang="tr-TR" sz="2400" b="1" u="sng" dirty="0">
                <a:solidFill>
                  <a:srgbClr val="002060"/>
                </a:solidFill>
                <a:cs typeface="Times New Roman" pitchFamily="18" charset="0"/>
              </a:rPr>
              <a:t>bakım ve destek </a:t>
            </a:r>
            <a:r>
              <a:rPr lang="tr-TR" sz="2400" b="1" dirty="0">
                <a:solidFill>
                  <a:srgbClr val="002060"/>
                </a:solidFill>
                <a:cs typeface="Times New Roman" pitchFamily="18" charset="0"/>
              </a:rPr>
              <a:t>sağlanması</a:t>
            </a:r>
          </a:p>
          <a:p>
            <a:pPr marL="514350" indent="-514350">
              <a:buAutoNum type="arabicPeriod"/>
            </a:pPr>
            <a:r>
              <a:rPr lang="tr-TR" sz="2400" b="1" dirty="0">
                <a:solidFill>
                  <a:srgbClr val="002060"/>
                </a:solidFill>
                <a:cs typeface="Times New Roman" pitchFamily="18" charset="0"/>
              </a:rPr>
              <a:t>Sevgi, arkadaşlık ve yakın ilişkiler için </a:t>
            </a:r>
            <a:r>
              <a:rPr lang="tr-TR" sz="2400" b="1" u="sng" dirty="0">
                <a:solidFill>
                  <a:srgbClr val="002060"/>
                </a:solidFill>
                <a:cs typeface="Times New Roman" pitchFamily="18" charset="0"/>
              </a:rPr>
              <a:t>ortam hazırlanması</a:t>
            </a:r>
          </a:p>
          <a:p>
            <a:endParaRPr lang="tr-TR" sz="2400" dirty="0">
              <a:solidFill>
                <a:srgbClr val="002060"/>
              </a:solidFill>
              <a:cs typeface="Times New Roman" pitchFamily="18" charset="0"/>
            </a:endParaRPr>
          </a:p>
          <a:p>
            <a:pPr lvl="0"/>
            <a:r>
              <a:rPr lang="tr-TR" sz="2400" dirty="0">
                <a:solidFill>
                  <a:srgbClr val="002060"/>
                </a:solidFill>
                <a:cs typeface="Times New Roman" pitchFamily="18" charset="0"/>
              </a:rPr>
              <a:t/>
            </a:r>
            <a:br>
              <a:rPr lang="tr-TR" sz="2400" dirty="0">
                <a:solidFill>
                  <a:srgbClr val="002060"/>
                </a:solidFill>
                <a:cs typeface="Times New Roman" pitchFamily="18" charset="0"/>
              </a:rPr>
            </a:br>
            <a:r>
              <a:rPr lang="tr-TR" sz="2400" dirty="0">
                <a:solidFill>
                  <a:srgbClr val="002060"/>
                </a:solidFill>
                <a:cs typeface="Times New Roman" pitchFamily="18" charset="0"/>
              </a:rPr>
              <a:t/>
            </a:r>
            <a:br>
              <a:rPr lang="tr-TR" sz="2400" dirty="0">
                <a:solidFill>
                  <a:srgbClr val="002060"/>
                </a:solidFill>
                <a:cs typeface="Times New Roman" pitchFamily="18" charset="0"/>
              </a:rPr>
            </a:br>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a:t>
            </a:fld>
            <a:endParaRPr lang="tr-TR"/>
          </a:p>
        </p:txBody>
      </p:sp>
    </p:spTree>
    <p:extLst>
      <p:ext uri="{BB962C8B-B14F-4D97-AF65-F5344CB8AC3E}">
        <p14:creationId xmlns:p14="http://schemas.microsoft.com/office/powerpoint/2010/main" val="2011977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3908762"/>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400" dirty="0" smtClean="0">
              <a:solidFill>
                <a:srgbClr val="002060"/>
              </a:solidFill>
              <a:cs typeface="Times New Roman" pitchFamily="18" charset="0"/>
            </a:endParaRPr>
          </a:p>
          <a:p>
            <a:r>
              <a:rPr lang="tr-TR" sz="2400" b="1" dirty="0">
                <a:solidFill>
                  <a:srgbClr val="C00000"/>
                </a:solidFill>
                <a:cs typeface="Times New Roman" pitchFamily="18" charset="0"/>
              </a:rPr>
              <a:t>Bulaşıcı hastalıkların </a:t>
            </a:r>
            <a:r>
              <a:rPr lang="tr-TR" sz="2400" b="1" u="sng" dirty="0">
                <a:solidFill>
                  <a:srgbClr val="C00000"/>
                </a:solidFill>
                <a:cs typeface="Times New Roman" pitchFamily="18" charset="0"/>
              </a:rPr>
              <a:t>kontrol ve bakımında </a:t>
            </a:r>
            <a:r>
              <a:rPr lang="tr-TR" sz="2400" b="1" dirty="0">
                <a:solidFill>
                  <a:srgbClr val="C00000"/>
                </a:solidFill>
                <a:cs typeface="Times New Roman" pitchFamily="18" charset="0"/>
              </a:rPr>
              <a:t>hemşirelerin çalışmalarını şunları içermelidir</a:t>
            </a:r>
            <a:r>
              <a:rPr lang="tr-TR" sz="2400" b="1" dirty="0" smtClean="0">
                <a:solidFill>
                  <a:srgbClr val="C00000"/>
                </a:solidFill>
                <a:cs typeface="Times New Roman" pitchFamily="18" charset="0"/>
              </a:rPr>
              <a:t>:</a:t>
            </a:r>
          </a:p>
          <a:p>
            <a:endParaRPr lang="tr-TR" sz="2400" b="1" dirty="0">
              <a:solidFill>
                <a:srgbClr val="C00000"/>
              </a:solidFill>
              <a:latin typeface="Times New Roman" pitchFamily="18" charset="0"/>
              <a:cs typeface="Times New Roman" pitchFamily="18" charset="0"/>
            </a:endParaRPr>
          </a:p>
          <a:p>
            <a:pPr marL="342900" indent="-342900">
              <a:buFont typeface="Arial" panose="020B0604020202020204" pitchFamily="34" charset="0"/>
              <a:buChar char="•"/>
            </a:pPr>
            <a:r>
              <a:rPr lang="tr-TR" sz="2400" b="1" dirty="0">
                <a:solidFill>
                  <a:srgbClr val="002060"/>
                </a:solidFill>
                <a:cs typeface="Times New Roman" pitchFamily="18" charset="0"/>
              </a:rPr>
              <a:t>Beslenme, uyku, dinlenme </a:t>
            </a:r>
            <a:r>
              <a:rPr lang="tr-TR" sz="2400" dirty="0">
                <a:solidFill>
                  <a:srgbClr val="002060"/>
                </a:solidFill>
                <a:cs typeface="Times New Roman" pitchFamily="18" charset="0"/>
              </a:rPr>
              <a:t>ile ilgili aktivite programları, </a:t>
            </a:r>
          </a:p>
          <a:p>
            <a:pPr marL="342900" indent="-342900">
              <a:buFont typeface="Arial" panose="020B0604020202020204" pitchFamily="34" charset="0"/>
              <a:buChar char="•"/>
            </a:pPr>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b="1" dirty="0">
                <a:solidFill>
                  <a:srgbClr val="002060"/>
                </a:solidFill>
                <a:cs typeface="Times New Roman" pitchFamily="18" charset="0"/>
              </a:rPr>
              <a:t>Çevre koşullarının </a:t>
            </a:r>
            <a:r>
              <a:rPr lang="tr-TR" sz="2400" dirty="0">
                <a:solidFill>
                  <a:srgbClr val="002060"/>
                </a:solidFill>
                <a:cs typeface="Times New Roman" pitchFamily="18" charset="0"/>
              </a:rPr>
              <a:t>iyileştirilmesi, </a:t>
            </a:r>
          </a:p>
          <a:p>
            <a:pPr marL="342900" indent="-342900">
              <a:buFont typeface="Arial" panose="020B0604020202020204" pitchFamily="34" charset="0"/>
              <a:buChar char="•"/>
            </a:pPr>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b="1" dirty="0">
                <a:solidFill>
                  <a:srgbClr val="002060"/>
                </a:solidFill>
                <a:cs typeface="Times New Roman" pitchFamily="18" charset="0"/>
              </a:rPr>
              <a:t>Temel sağlık alışkanlıklarının </a:t>
            </a:r>
            <a:r>
              <a:rPr lang="tr-TR" sz="2400" dirty="0">
                <a:solidFill>
                  <a:srgbClr val="002060"/>
                </a:solidFill>
                <a:cs typeface="Times New Roman" pitchFamily="18" charset="0"/>
              </a:rPr>
              <a:t>kazandırılması, </a:t>
            </a: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40</a:t>
            </a:fld>
            <a:endParaRPr lang="tr-TR"/>
          </a:p>
        </p:txBody>
      </p:sp>
      <p:sp>
        <p:nvSpPr>
          <p:cNvPr id="16" name="Sağ Ok 15"/>
          <p:cNvSpPr/>
          <p:nvPr/>
        </p:nvSpPr>
        <p:spPr>
          <a:xfrm>
            <a:off x="9067800" y="5669281"/>
            <a:ext cx="776063" cy="33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6364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324535"/>
          </a:xfrm>
          <a:prstGeom prst="rect">
            <a:avLst/>
          </a:prstGeom>
          <a:noFill/>
        </p:spPr>
        <p:txBody>
          <a:bodyPr wrap="square" numCol="1" rtlCol="0">
            <a:spAutoFit/>
          </a:bodyPr>
          <a:lstStyle/>
          <a:p>
            <a:r>
              <a:rPr lang="tr-TR" sz="2800" b="1" dirty="0">
                <a:solidFill>
                  <a:srgbClr val="C00000"/>
                </a:solidFill>
                <a:ea typeface="+mj-ea"/>
                <a:cs typeface="Times New Roman" panose="02020603050405020304" pitchFamily="18" charset="0"/>
              </a:rPr>
              <a:t> </a:t>
            </a:r>
            <a:r>
              <a:rPr lang="tr-TR" sz="2800" b="1" dirty="0">
                <a:solidFill>
                  <a:schemeClr val="bg1"/>
                </a:solidFill>
                <a:ea typeface="+mj-ea"/>
                <a:cs typeface="Times New Roman" panose="02020603050405020304" pitchFamily="18" charset="0"/>
              </a:rPr>
              <a:t>Okul Sağlığı Hizmetleri </a:t>
            </a:r>
          </a:p>
          <a:p>
            <a:pPr marL="514350" indent="-514350">
              <a:buAutoNum type="arabicPeriod"/>
            </a:pPr>
            <a:endParaRPr lang="tr-TR" sz="2400" dirty="0" smtClean="0">
              <a:solidFill>
                <a:srgbClr val="002060"/>
              </a:solidFill>
              <a:cs typeface="Times New Roman" pitchFamily="18" charset="0"/>
            </a:endParaRPr>
          </a:p>
          <a:p>
            <a:r>
              <a:rPr lang="tr-TR" sz="2400" b="1" dirty="0">
                <a:solidFill>
                  <a:srgbClr val="C00000"/>
                </a:solidFill>
                <a:cs typeface="Times New Roman" panose="02020603050405020304" pitchFamily="18" charset="0"/>
              </a:rPr>
              <a:t>Bulaşıcı hastalıkların </a:t>
            </a:r>
            <a:r>
              <a:rPr lang="tr-TR" sz="2400" b="1" u="sng" dirty="0">
                <a:solidFill>
                  <a:srgbClr val="C00000"/>
                </a:solidFill>
                <a:cs typeface="Times New Roman" pitchFamily="18" charset="0"/>
              </a:rPr>
              <a:t>kontrol ve bakımında </a:t>
            </a:r>
            <a:r>
              <a:rPr lang="tr-TR" sz="2400" b="1" dirty="0">
                <a:solidFill>
                  <a:srgbClr val="C00000"/>
                </a:solidFill>
                <a:cs typeface="Times New Roman" panose="02020603050405020304" pitchFamily="18" charset="0"/>
              </a:rPr>
              <a:t>hemşirelerin çalışmalarını şunları içermelidir</a:t>
            </a:r>
            <a:r>
              <a:rPr lang="tr-TR" sz="2400" b="1" dirty="0" smtClean="0">
                <a:solidFill>
                  <a:srgbClr val="C00000"/>
                </a:solidFill>
                <a:cs typeface="Times New Roman" panose="02020603050405020304" pitchFamily="18" charset="0"/>
              </a:rPr>
              <a:t>:</a:t>
            </a:r>
          </a:p>
          <a:p>
            <a:endParaRPr lang="tr-TR" sz="2400" b="1" dirty="0">
              <a:solidFill>
                <a:srgbClr val="C00000"/>
              </a:solidFill>
              <a:cs typeface="Times New Roman" panose="02020603050405020304" pitchFamily="18" charset="0"/>
            </a:endParaRPr>
          </a:p>
          <a:p>
            <a:pPr marL="342900" indent="-342900">
              <a:buFont typeface="Arial" panose="020B0604020202020204" pitchFamily="34" charset="0"/>
              <a:buChar char="•"/>
            </a:pPr>
            <a:r>
              <a:rPr lang="tr-TR" sz="2400" dirty="0">
                <a:solidFill>
                  <a:srgbClr val="002060"/>
                </a:solidFill>
                <a:cs typeface="Times New Roman" pitchFamily="18" charset="0"/>
              </a:rPr>
              <a:t>Öğretmen ve velilere belirtiler ve </a:t>
            </a:r>
            <a:r>
              <a:rPr lang="tr-TR" sz="2400" b="1" dirty="0">
                <a:solidFill>
                  <a:srgbClr val="002060"/>
                </a:solidFill>
                <a:cs typeface="Times New Roman" pitchFamily="18" charset="0"/>
              </a:rPr>
              <a:t>yapılması gerekenler hakkında eğitim </a:t>
            </a:r>
            <a:r>
              <a:rPr lang="tr-TR" sz="2400" dirty="0">
                <a:solidFill>
                  <a:srgbClr val="002060"/>
                </a:solidFill>
                <a:cs typeface="Times New Roman" pitchFamily="18" charset="0"/>
              </a:rPr>
              <a:t>verilmesi,</a:t>
            </a:r>
            <a:endParaRPr lang="tr-TR" sz="2400" b="1" dirty="0" smtClean="0">
              <a:solidFill>
                <a:srgbClr val="C00000"/>
              </a:solidFill>
              <a:cs typeface="Times New Roman" panose="02020603050405020304" pitchFamily="18" charset="0"/>
            </a:endParaRPr>
          </a:p>
          <a:p>
            <a:pPr marL="342900" indent="-342900">
              <a:buFont typeface="Arial" panose="020B0604020202020204" pitchFamily="34" charset="0"/>
              <a:buChar char="•"/>
            </a:pPr>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dirty="0">
                <a:solidFill>
                  <a:srgbClr val="002060"/>
                </a:solidFill>
                <a:cs typeface="Times New Roman" pitchFamily="18" charset="0"/>
              </a:rPr>
              <a:t>Tifo, tetanos ve </a:t>
            </a:r>
            <a:r>
              <a:rPr lang="tr-TR" sz="2400" dirty="0" err="1">
                <a:solidFill>
                  <a:srgbClr val="002060"/>
                </a:solidFill>
                <a:cs typeface="Times New Roman" pitchFamily="18" charset="0"/>
              </a:rPr>
              <a:t>Tbc</a:t>
            </a:r>
            <a:r>
              <a:rPr lang="tr-TR" sz="2400" dirty="0">
                <a:solidFill>
                  <a:srgbClr val="002060"/>
                </a:solidFill>
                <a:cs typeface="Times New Roman" pitchFamily="18" charset="0"/>
              </a:rPr>
              <a:t> başta olmak üzere </a:t>
            </a:r>
            <a:r>
              <a:rPr lang="tr-TR" sz="2400" b="1" dirty="0">
                <a:solidFill>
                  <a:srgbClr val="002060"/>
                </a:solidFill>
                <a:cs typeface="Times New Roman" pitchFamily="18" charset="0"/>
              </a:rPr>
              <a:t>bağışıklama</a:t>
            </a:r>
            <a:r>
              <a:rPr lang="tr-TR" sz="2400" dirty="0">
                <a:solidFill>
                  <a:srgbClr val="002060"/>
                </a:solidFill>
                <a:cs typeface="Times New Roman" pitchFamily="18" charset="0"/>
              </a:rPr>
              <a:t> programlarının aksatılmadan yürütülmesi,</a:t>
            </a:r>
          </a:p>
          <a:p>
            <a:pPr marL="342900" indent="-342900">
              <a:buFont typeface="Arial" panose="020B0604020202020204" pitchFamily="34" charset="0"/>
              <a:buChar char="•"/>
            </a:pPr>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dirty="0">
                <a:solidFill>
                  <a:srgbClr val="002060"/>
                </a:solidFill>
                <a:cs typeface="Times New Roman" pitchFamily="18" charset="0"/>
              </a:rPr>
              <a:t>Olgu saptandığında </a:t>
            </a:r>
            <a:r>
              <a:rPr lang="tr-TR" sz="2400" b="1" dirty="0">
                <a:solidFill>
                  <a:srgbClr val="002060"/>
                </a:solidFill>
                <a:cs typeface="Times New Roman" pitchFamily="18" charset="0"/>
              </a:rPr>
              <a:t>kaynağın bulunması ve olası olguların bulunması </a:t>
            </a:r>
            <a:r>
              <a:rPr lang="tr-TR" sz="2400" dirty="0">
                <a:solidFill>
                  <a:srgbClr val="002060"/>
                </a:solidFill>
                <a:cs typeface="Times New Roman" pitchFamily="18" charset="0"/>
              </a:rPr>
              <a:t>çalışmaları,</a:t>
            </a:r>
          </a:p>
          <a:p>
            <a:pPr marL="342900" indent="-342900">
              <a:buFont typeface="Arial" panose="020B0604020202020204" pitchFamily="34" charset="0"/>
              <a:buChar char="•"/>
            </a:pPr>
            <a:endParaRPr lang="tr-TR" sz="2400" dirty="0">
              <a:solidFill>
                <a:srgbClr val="002060"/>
              </a:solidFill>
              <a:cs typeface="Times New Roman" pitchFamily="18" charset="0"/>
            </a:endParaRPr>
          </a:p>
          <a:p>
            <a:pPr marL="342900" indent="-342900">
              <a:buFont typeface="Arial" panose="020B0604020202020204" pitchFamily="34" charset="0"/>
              <a:buChar char="•"/>
            </a:pPr>
            <a:r>
              <a:rPr lang="tr-TR" sz="2400" b="1" dirty="0">
                <a:solidFill>
                  <a:srgbClr val="002060"/>
                </a:solidFill>
                <a:cs typeface="Times New Roman" pitchFamily="18" charset="0"/>
              </a:rPr>
              <a:t>Tedavi için sevk, bakım için velilere eğitim ve danışmanlık</a:t>
            </a:r>
            <a:r>
              <a:rPr lang="tr-TR" sz="2400" dirty="0">
                <a:solidFill>
                  <a:srgbClr val="002060"/>
                </a:solidFill>
                <a:cs typeface="Times New Roman" pitchFamily="18" charset="0"/>
              </a:rPr>
              <a:t> hizmetleri.</a:t>
            </a:r>
          </a:p>
          <a:p>
            <a:endParaRPr lang="tr-TR" sz="2400" b="1" dirty="0">
              <a:solidFill>
                <a:srgbClr val="C00000"/>
              </a:solidFill>
              <a:cs typeface="Times New Roman" panose="02020603050405020304" pitchFamily="18" charset="0"/>
            </a:endParaRP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41</a:t>
            </a:fld>
            <a:endParaRPr lang="tr-TR" dirty="0"/>
          </a:p>
        </p:txBody>
      </p:sp>
    </p:spTree>
    <p:extLst>
      <p:ext uri="{BB962C8B-B14F-4D97-AF65-F5344CB8AC3E}">
        <p14:creationId xmlns:p14="http://schemas.microsoft.com/office/powerpoint/2010/main" val="1531090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647426"/>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pPr lvl="0"/>
            <a:endParaRPr lang="tr-TR" sz="2400" b="1" dirty="0" smtClean="0">
              <a:solidFill>
                <a:srgbClr val="C00000"/>
              </a:solidFill>
              <a:cs typeface="Times New Roman" pitchFamily="18" charset="0"/>
            </a:endParaRPr>
          </a:p>
          <a:p>
            <a:r>
              <a:rPr lang="tr-TR" sz="2400" b="1" u="sng" dirty="0">
                <a:solidFill>
                  <a:srgbClr val="C00000"/>
                </a:solidFill>
                <a:cs typeface="Times New Roman" pitchFamily="18" charset="0"/>
              </a:rPr>
              <a:t>Sağlık Durumunun Değerlendirilmesi, Korunması ve Geliştirilmesi ile İlgili Çalışmalar</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pPr marL="514350" indent="-514350">
              <a:buFont typeface="+mj-lt"/>
              <a:buAutoNum type="arabicPeriod"/>
            </a:pPr>
            <a:r>
              <a:rPr lang="tr-TR" sz="2400" dirty="0">
                <a:solidFill>
                  <a:srgbClr val="002060"/>
                </a:solidFill>
                <a:cs typeface="Times New Roman" pitchFamily="18" charset="0"/>
              </a:rPr>
              <a:t>Okula </a:t>
            </a:r>
            <a:r>
              <a:rPr lang="tr-TR" sz="2400" b="1" dirty="0">
                <a:solidFill>
                  <a:srgbClr val="002060"/>
                </a:solidFill>
                <a:cs typeface="Times New Roman" pitchFamily="18" charset="0"/>
              </a:rPr>
              <a:t>kabul muayenesi</a:t>
            </a:r>
          </a:p>
          <a:p>
            <a:pPr marL="514350" indent="-514350">
              <a:buFont typeface="+mj-lt"/>
              <a:buAutoNum type="arabicPeriod"/>
            </a:pPr>
            <a:r>
              <a:rPr lang="tr-TR" sz="2400" b="1" dirty="0">
                <a:solidFill>
                  <a:srgbClr val="002060"/>
                </a:solidFill>
                <a:cs typeface="Times New Roman" pitchFamily="18" charset="0"/>
              </a:rPr>
              <a:t>Periyodik </a:t>
            </a:r>
            <a:r>
              <a:rPr lang="tr-TR" sz="2400" dirty="0">
                <a:solidFill>
                  <a:srgbClr val="002060"/>
                </a:solidFill>
                <a:cs typeface="Times New Roman" pitchFamily="18" charset="0"/>
              </a:rPr>
              <a:t>fizik muayeneler</a:t>
            </a:r>
          </a:p>
          <a:p>
            <a:pPr marL="514350" indent="-514350">
              <a:buFont typeface="+mj-lt"/>
              <a:buAutoNum type="arabicPeriod"/>
            </a:pPr>
            <a:r>
              <a:rPr lang="tr-TR" sz="2400" b="1" dirty="0">
                <a:solidFill>
                  <a:srgbClr val="002060"/>
                </a:solidFill>
                <a:cs typeface="Times New Roman" pitchFamily="18" charset="0"/>
              </a:rPr>
              <a:t>Taramalar </a:t>
            </a:r>
            <a:r>
              <a:rPr lang="tr-TR" sz="2400" dirty="0">
                <a:solidFill>
                  <a:srgbClr val="002060"/>
                </a:solidFill>
                <a:cs typeface="Times New Roman" pitchFamily="18" charset="0"/>
              </a:rPr>
              <a:t>(Görme, İşitme, Ağız-Diş Sağlığı, </a:t>
            </a:r>
            <a:r>
              <a:rPr lang="tr-TR" sz="2400" dirty="0" err="1">
                <a:solidFill>
                  <a:srgbClr val="002060"/>
                </a:solidFill>
                <a:cs typeface="Times New Roman" pitchFamily="18" charset="0"/>
              </a:rPr>
              <a:t>Skolyoz</a:t>
            </a:r>
            <a:r>
              <a:rPr lang="tr-TR" sz="2400" dirty="0">
                <a:solidFill>
                  <a:srgbClr val="002060"/>
                </a:solidFill>
                <a:cs typeface="Times New Roman" pitchFamily="18" charset="0"/>
              </a:rPr>
              <a:t>, Büyüme- Gelişme,)</a:t>
            </a:r>
          </a:p>
          <a:p>
            <a:pPr marL="514350" indent="-514350">
              <a:buFont typeface="+mj-lt"/>
              <a:buAutoNum type="arabicPeriod"/>
            </a:pPr>
            <a:r>
              <a:rPr lang="tr-TR" sz="2400" b="1" dirty="0">
                <a:solidFill>
                  <a:srgbClr val="002060"/>
                </a:solidFill>
                <a:cs typeface="Times New Roman" pitchFamily="18" charset="0"/>
              </a:rPr>
              <a:t>Bulaşıcı</a:t>
            </a:r>
            <a:r>
              <a:rPr lang="tr-TR" sz="2400" dirty="0">
                <a:solidFill>
                  <a:srgbClr val="002060"/>
                </a:solidFill>
                <a:cs typeface="Times New Roman" pitchFamily="18" charset="0"/>
              </a:rPr>
              <a:t> hastalıklarla savaş</a:t>
            </a:r>
          </a:p>
          <a:p>
            <a:pPr marL="514350" indent="-514350">
              <a:buFont typeface="+mj-lt"/>
              <a:buAutoNum type="arabicPeriod"/>
            </a:pPr>
            <a:r>
              <a:rPr lang="tr-TR" sz="2400" b="1" dirty="0">
                <a:solidFill>
                  <a:srgbClr val="002060"/>
                </a:solidFill>
                <a:cs typeface="Times New Roman" pitchFamily="18" charset="0"/>
              </a:rPr>
              <a:t>Kazalar</a:t>
            </a:r>
            <a:r>
              <a:rPr lang="tr-TR" sz="2400" dirty="0">
                <a:solidFill>
                  <a:srgbClr val="002060"/>
                </a:solidFill>
                <a:cs typeface="Times New Roman" pitchFamily="18" charset="0"/>
              </a:rPr>
              <a:t>la ilgili hizmetler</a:t>
            </a:r>
          </a:p>
          <a:p>
            <a:pPr marL="514350" indent="-514350">
              <a:buFont typeface="+mj-lt"/>
              <a:buAutoNum type="arabicPeriod"/>
            </a:pPr>
            <a:r>
              <a:rPr lang="tr-TR" sz="2400" b="1" dirty="0">
                <a:solidFill>
                  <a:srgbClr val="002060"/>
                </a:solidFill>
                <a:cs typeface="Times New Roman" pitchFamily="18" charset="0"/>
              </a:rPr>
              <a:t>Ruh sağlığı </a:t>
            </a:r>
            <a:r>
              <a:rPr lang="tr-TR" sz="2400" dirty="0">
                <a:solidFill>
                  <a:srgbClr val="002060"/>
                </a:solidFill>
                <a:cs typeface="Times New Roman" pitchFamily="18" charset="0"/>
              </a:rPr>
              <a:t>çalışmaları</a:t>
            </a:r>
          </a:p>
          <a:p>
            <a:endParaRPr lang="tr-TR" sz="2400" dirty="0">
              <a:solidFill>
                <a:srgbClr val="002060"/>
              </a:solidFill>
              <a:cs typeface="Times New Roman" pitchFamily="18" charset="0"/>
            </a:endParaRPr>
          </a:p>
          <a:p>
            <a:pPr lvl="0"/>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42</a:t>
            </a:fld>
            <a:endParaRPr lang="tr-TR" dirty="0"/>
          </a:p>
        </p:txBody>
      </p:sp>
    </p:spTree>
    <p:extLst>
      <p:ext uri="{BB962C8B-B14F-4D97-AF65-F5344CB8AC3E}">
        <p14:creationId xmlns:p14="http://schemas.microsoft.com/office/powerpoint/2010/main" val="2168600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3539430"/>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pPr lvl="0"/>
            <a:endParaRPr lang="tr-TR" sz="2400" b="1" dirty="0" smtClean="0">
              <a:solidFill>
                <a:srgbClr val="C00000"/>
              </a:solidFill>
              <a:cs typeface="Times New Roman" pitchFamily="18" charset="0"/>
            </a:endParaRPr>
          </a:p>
          <a:p>
            <a:r>
              <a:rPr lang="tr-TR" sz="2400" b="1" u="sng" dirty="0">
                <a:solidFill>
                  <a:srgbClr val="C00000"/>
                </a:solidFill>
                <a:cs typeface="Times New Roman" pitchFamily="18" charset="0"/>
              </a:rPr>
              <a:t>Sağlık Durumunun Değerlendirilmesi, Korunması ve Geliştirilmesi ile İlgili Çalışmalar</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pPr marL="514350" indent="-514350">
              <a:buFont typeface="+mj-lt"/>
              <a:buAutoNum type="arabicPeriod"/>
            </a:pPr>
            <a:r>
              <a:rPr lang="tr-TR" sz="2400" u="sng" dirty="0">
                <a:solidFill>
                  <a:srgbClr val="002060"/>
                </a:solidFill>
                <a:cs typeface="Times New Roman" pitchFamily="18" charset="0"/>
              </a:rPr>
              <a:t>Okula </a:t>
            </a:r>
            <a:r>
              <a:rPr lang="tr-TR" sz="2400" b="1" u="sng" dirty="0">
                <a:solidFill>
                  <a:srgbClr val="002060"/>
                </a:solidFill>
                <a:cs typeface="Times New Roman" pitchFamily="18" charset="0"/>
              </a:rPr>
              <a:t>kabul muayenesi</a:t>
            </a:r>
          </a:p>
          <a:p>
            <a:pPr marL="800100" lvl="1" indent="-342900">
              <a:buFont typeface="Arial" panose="020B0604020202020204" pitchFamily="34" charset="0"/>
              <a:buChar char="•"/>
            </a:pPr>
            <a:r>
              <a:rPr lang="tr-TR" sz="2400" b="1" dirty="0" smtClean="0">
                <a:solidFill>
                  <a:srgbClr val="002060"/>
                </a:solidFill>
                <a:cs typeface="Times New Roman" pitchFamily="18" charset="0"/>
              </a:rPr>
              <a:t>Normal</a:t>
            </a:r>
            <a:r>
              <a:rPr lang="tr-TR" sz="2400" dirty="0" smtClean="0">
                <a:solidFill>
                  <a:srgbClr val="002060"/>
                </a:solidFill>
                <a:cs typeface="Times New Roman" pitchFamily="18" charset="0"/>
              </a:rPr>
              <a:t> çocuklar</a:t>
            </a:r>
          </a:p>
          <a:p>
            <a:pPr marL="800100" lvl="1" indent="-342900">
              <a:buFont typeface="Arial" panose="020B0604020202020204" pitchFamily="34" charset="0"/>
              <a:buChar char="•"/>
            </a:pPr>
            <a:r>
              <a:rPr lang="tr-TR" sz="2400" b="1" dirty="0" smtClean="0">
                <a:solidFill>
                  <a:srgbClr val="002060"/>
                </a:solidFill>
                <a:cs typeface="Times New Roman" pitchFamily="18" charset="0"/>
              </a:rPr>
              <a:t>Gözlem</a:t>
            </a:r>
            <a:r>
              <a:rPr lang="tr-TR" sz="2400" dirty="0" smtClean="0">
                <a:solidFill>
                  <a:srgbClr val="002060"/>
                </a:solidFill>
                <a:cs typeface="Times New Roman" pitchFamily="18" charset="0"/>
              </a:rPr>
              <a:t> gerektirenler(sık periyodik muayene)</a:t>
            </a:r>
          </a:p>
          <a:p>
            <a:pPr marL="800100" lvl="1" indent="-342900">
              <a:buFont typeface="Arial" panose="020B0604020202020204" pitchFamily="34" charset="0"/>
              <a:buChar char="•"/>
            </a:pPr>
            <a:r>
              <a:rPr lang="tr-TR" sz="2400" b="1" dirty="0" smtClean="0">
                <a:solidFill>
                  <a:srgbClr val="002060"/>
                </a:solidFill>
                <a:cs typeface="Times New Roman" pitchFamily="18" charset="0"/>
              </a:rPr>
              <a:t>Özel eğitime </a:t>
            </a:r>
            <a:r>
              <a:rPr lang="tr-TR" sz="2400" dirty="0" smtClean="0">
                <a:solidFill>
                  <a:srgbClr val="002060"/>
                </a:solidFill>
                <a:cs typeface="Times New Roman" pitchFamily="18" charset="0"/>
              </a:rPr>
              <a:t>gereksinimi olanlar (görme- işitme)</a:t>
            </a:r>
            <a:endParaRPr lang="tr-TR" sz="2400" dirty="0">
              <a:solidFill>
                <a:srgbClr val="002060"/>
              </a:solidFill>
              <a:cs typeface="Times New Roman" pitchFamily="18" charset="0"/>
            </a:endParaRPr>
          </a:p>
          <a:p>
            <a:pPr lvl="0"/>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43</a:t>
            </a:fld>
            <a:endParaRPr lang="tr-TR" dirty="0"/>
          </a:p>
        </p:txBody>
      </p:sp>
    </p:spTree>
    <p:extLst>
      <p:ext uri="{BB962C8B-B14F-4D97-AF65-F5344CB8AC3E}">
        <p14:creationId xmlns:p14="http://schemas.microsoft.com/office/powerpoint/2010/main" val="4164151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647426"/>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pPr lvl="0"/>
            <a:endParaRPr lang="tr-TR" sz="2400" b="1" dirty="0" smtClean="0">
              <a:solidFill>
                <a:srgbClr val="C00000"/>
              </a:solidFill>
              <a:cs typeface="Times New Roman" pitchFamily="18" charset="0"/>
            </a:endParaRPr>
          </a:p>
          <a:p>
            <a:r>
              <a:rPr lang="tr-TR" sz="2400" b="1" u="sng" dirty="0">
                <a:solidFill>
                  <a:srgbClr val="C00000"/>
                </a:solidFill>
                <a:cs typeface="Times New Roman" pitchFamily="18" charset="0"/>
              </a:rPr>
              <a:t>Sağlık Durumunun Değerlendirilmesi, Korunması ve Geliştirilmesi ile İlgili Çalışmalar</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r>
              <a:rPr lang="tr-TR" sz="2400" b="1" dirty="0" smtClean="0">
                <a:solidFill>
                  <a:srgbClr val="002060"/>
                </a:solidFill>
                <a:cs typeface="Times New Roman" pitchFamily="18" charset="0"/>
              </a:rPr>
              <a:t>2-3 . </a:t>
            </a:r>
            <a:r>
              <a:rPr lang="tr-TR" sz="2400" b="1" u="sng" dirty="0" smtClean="0">
                <a:solidFill>
                  <a:srgbClr val="002060"/>
                </a:solidFill>
                <a:cs typeface="Times New Roman" pitchFamily="18" charset="0"/>
              </a:rPr>
              <a:t>Periyodik </a:t>
            </a:r>
            <a:r>
              <a:rPr lang="tr-TR" sz="2400" u="sng" dirty="0" smtClean="0">
                <a:solidFill>
                  <a:srgbClr val="002060"/>
                </a:solidFill>
                <a:cs typeface="Times New Roman" pitchFamily="18" charset="0"/>
              </a:rPr>
              <a:t>Fizik Muayeneler(Dönemsel-Sistematik </a:t>
            </a:r>
            <a:r>
              <a:rPr lang="tr-TR" sz="2400" dirty="0" smtClean="0">
                <a:solidFill>
                  <a:srgbClr val="002060"/>
                </a:solidFill>
                <a:cs typeface="Times New Roman" pitchFamily="18" charset="0"/>
              </a:rPr>
              <a:t>Muayeneler)- </a:t>
            </a:r>
            <a:r>
              <a:rPr lang="tr-TR" sz="2400" b="1" dirty="0" smtClean="0">
                <a:solidFill>
                  <a:srgbClr val="002060"/>
                </a:solidFill>
                <a:cs typeface="Times New Roman" pitchFamily="18" charset="0"/>
              </a:rPr>
              <a:t>Taramalar</a:t>
            </a:r>
          </a:p>
          <a:p>
            <a:pPr marL="800100" lvl="1" indent="-342900">
              <a:buFont typeface="Arial" panose="020B0604020202020204" pitchFamily="34" charset="0"/>
              <a:buChar char="•"/>
            </a:pPr>
            <a:r>
              <a:rPr lang="tr-TR" sz="2400" dirty="0" smtClean="0">
                <a:solidFill>
                  <a:srgbClr val="002060"/>
                </a:solidFill>
                <a:cs typeface="Times New Roman" pitchFamily="18" charset="0"/>
              </a:rPr>
              <a:t>	En az yılda bir kez ,   </a:t>
            </a:r>
            <a:r>
              <a:rPr lang="tr-TR" sz="2400" b="1" dirty="0" smtClean="0">
                <a:solidFill>
                  <a:srgbClr val="002060"/>
                </a:solidFill>
                <a:cs typeface="Times New Roman" pitchFamily="18" charset="0"/>
              </a:rPr>
              <a:t>Amaç</a:t>
            </a:r>
            <a:r>
              <a:rPr lang="tr-TR" sz="2400" dirty="0" smtClean="0">
                <a:solidFill>
                  <a:srgbClr val="002060"/>
                </a:solidFill>
                <a:cs typeface="Times New Roman" pitchFamily="18" charset="0"/>
              </a:rPr>
              <a:t>; erken tanı, erken tedavi</a:t>
            </a:r>
          </a:p>
          <a:p>
            <a:r>
              <a:rPr lang="tr-TR" sz="2400" dirty="0" smtClean="0">
                <a:solidFill>
                  <a:srgbClr val="002060"/>
                </a:solidFill>
                <a:cs typeface="Times New Roman" pitchFamily="18" charset="0"/>
              </a:rPr>
              <a:t>		- Görme kontrolü (şaşılık, </a:t>
            </a:r>
            <a:r>
              <a:rPr lang="tr-TR" sz="2400" dirty="0" err="1" smtClean="0">
                <a:solidFill>
                  <a:srgbClr val="002060"/>
                </a:solidFill>
                <a:cs typeface="Times New Roman" pitchFamily="18" charset="0"/>
              </a:rPr>
              <a:t>miyopi</a:t>
            </a:r>
            <a:r>
              <a:rPr lang="tr-TR" sz="2400" dirty="0" smtClean="0">
                <a:solidFill>
                  <a:srgbClr val="002060"/>
                </a:solidFill>
                <a:cs typeface="Times New Roman" pitchFamily="18" charset="0"/>
              </a:rPr>
              <a:t>, </a:t>
            </a:r>
            <a:r>
              <a:rPr lang="tr-TR" sz="2400" dirty="0" err="1" smtClean="0">
                <a:solidFill>
                  <a:srgbClr val="002060"/>
                </a:solidFill>
                <a:cs typeface="Times New Roman" pitchFamily="18" charset="0"/>
              </a:rPr>
              <a:t>hipermetropi</a:t>
            </a:r>
            <a:r>
              <a:rPr lang="tr-TR" sz="2400" dirty="0">
                <a:solidFill>
                  <a:srgbClr val="002060"/>
                </a:solidFill>
                <a:cs typeface="Times New Roman" pitchFamily="18" charset="0"/>
              </a:rPr>
              <a:t> </a:t>
            </a:r>
            <a:r>
              <a:rPr lang="tr-TR" sz="2400" dirty="0" smtClean="0">
                <a:solidFill>
                  <a:srgbClr val="002060"/>
                </a:solidFill>
                <a:cs typeface="Times New Roman" pitchFamily="18" charset="0"/>
              </a:rPr>
              <a:t>vd..)</a:t>
            </a:r>
          </a:p>
          <a:p>
            <a:r>
              <a:rPr lang="tr-TR" sz="2400" dirty="0" smtClean="0">
                <a:solidFill>
                  <a:srgbClr val="002060"/>
                </a:solidFill>
                <a:cs typeface="Times New Roman" pitchFamily="18" charset="0"/>
              </a:rPr>
              <a:t>		- İşitme kontrolü</a:t>
            </a:r>
            <a:endParaRPr lang="tr-TR" sz="2400" dirty="0">
              <a:solidFill>
                <a:srgbClr val="002060"/>
              </a:solidFill>
              <a:cs typeface="Times New Roman" pitchFamily="18" charset="0"/>
            </a:endParaRPr>
          </a:p>
          <a:p>
            <a:pPr lvl="0"/>
            <a:r>
              <a:rPr lang="tr-TR" sz="2400" b="1" dirty="0" smtClean="0">
                <a:solidFill>
                  <a:srgbClr val="C00000"/>
                </a:solidFill>
                <a:cs typeface="Times New Roman" pitchFamily="18" charset="0"/>
              </a:rPr>
              <a:t>		- </a:t>
            </a:r>
            <a:r>
              <a:rPr lang="tr-TR" sz="2400" dirty="0" smtClean="0">
                <a:solidFill>
                  <a:srgbClr val="002060"/>
                </a:solidFill>
                <a:cs typeface="Times New Roman" pitchFamily="18" charset="0"/>
              </a:rPr>
              <a:t>Ağız-diş sağlığı kontrolü (diş fırçalama tekniği, çürük diş)</a:t>
            </a:r>
          </a:p>
          <a:p>
            <a:pPr lvl="0"/>
            <a:r>
              <a:rPr lang="tr-TR" sz="2400" dirty="0">
                <a:solidFill>
                  <a:srgbClr val="002060"/>
                </a:solidFill>
                <a:cs typeface="Times New Roman" pitchFamily="18" charset="0"/>
              </a:rPr>
              <a:t>	</a:t>
            </a:r>
            <a:r>
              <a:rPr lang="tr-TR" sz="2400" dirty="0" smtClean="0">
                <a:solidFill>
                  <a:srgbClr val="002060"/>
                </a:solidFill>
                <a:cs typeface="Times New Roman" pitchFamily="18" charset="0"/>
              </a:rPr>
              <a:t>	- Genel muayene</a:t>
            </a:r>
          </a:p>
          <a:p>
            <a:pPr marL="342900" lvl="0" indent="-342900">
              <a:buFont typeface="Arial" panose="020B0604020202020204" pitchFamily="34" charset="0"/>
              <a:buChar char="•"/>
            </a:pPr>
            <a:r>
              <a:rPr lang="tr-TR" sz="2400" dirty="0" smtClean="0">
                <a:solidFill>
                  <a:srgbClr val="002060"/>
                </a:solidFill>
                <a:cs typeface="Times New Roman" pitchFamily="18" charset="0"/>
              </a:rPr>
              <a:t>	İlk öğretim süresince 2 kez</a:t>
            </a:r>
          </a:p>
          <a:p>
            <a:pPr marL="342900" lvl="0" indent="-342900">
              <a:buFont typeface="Arial" panose="020B0604020202020204" pitchFamily="34" charset="0"/>
              <a:buChar char="•"/>
            </a:pPr>
            <a:r>
              <a:rPr lang="tr-TR" sz="2400" dirty="0">
                <a:solidFill>
                  <a:srgbClr val="002060"/>
                </a:solidFill>
                <a:cs typeface="Times New Roman" pitchFamily="18" charset="0"/>
              </a:rPr>
              <a:t>	</a:t>
            </a:r>
            <a:r>
              <a:rPr lang="tr-TR" sz="2400" dirty="0" smtClean="0">
                <a:solidFill>
                  <a:srgbClr val="002060"/>
                </a:solidFill>
                <a:cs typeface="Times New Roman" pitchFamily="18" charset="0"/>
              </a:rPr>
              <a:t>Lise süresince 1 kez (Büyüme gelişme kontrolü; boy </a:t>
            </a:r>
            <a:r>
              <a:rPr lang="tr-TR" sz="2400" dirty="0" err="1" smtClean="0">
                <a:solidFill>
                  <a:srgbClr val="002060"/>
                </a:solidFill>
                <a:cs typeface="Times New Roman" pitchFamily="18" charset="0"/>
              </a:rPr>
              <a:t>kğ</a:t>
            </a:r>
            <a:r>
              <a:rPr lang="tr-TR" sz="2400" dirty="0" smtClean="0">
                <a:solidFill>
                  <a:srgbClr val="002060"/>
                </a:solidFill>
                <a:cs typeface="Times New Roman" pitchFamily="18" charset="0"/>
              </a:rPr>
              <a:t>, yaşa göre </a:t>
            </a:r>
            <a:r>
              <a:rPr lang="tr-TR" sz="2400" dirty="0" err="1" smtClean="0">
                <a:solidFill>
                  <a:srgbClr val="002060"/>
                </a:solidFill>
                <a:cs typeface="Times New Roman" pitchFamily="18" charset="0"/>
              </a:rPr>
              <a:t>mental</a:t>
            </a:r>
            <a:r>
              <a:rPr lang="tr-TR" sz="2400" dirty="0" smtClean="0">
                <a:solidFill>
                  <a:srgbClr val="002060"/>
                </a:solidFill>
                <a:cs typeface="Times New Roman" pitchFamily="18" charset="0"/>
              </a:rPr>
              <a:t> gelişim)</a:t>
            </a:r>
          </a:p>
        </p:txBody>
      </p:sp>
      <p:sp>
        <p:nvSpPr>
          <p:cNvPr id="2" name="Slayt Numarası Yer Tutucusu 1"/>
          <p:cNvSpPr>
            <a:spLocks noGrp="1"/>
          </p:cNvSpPr>
          <p:nvPr>
            <p:ph type="sldNum" sz="quarter" idx="7"/>
          </p:nvPr>
        </p:nvSpPr>
        <p:spPr/>
        <p:txBody>
          <a:bodyPr/>
          <a:lstStyle/>
          <a:p>
            <a:fld id="{B6F15528-21DE-4FAA-801E-634DDDAF4B2B}" type="slidenum">
              <a:rPr lang="tr-TR" smtClean="0"/>
              <a:t>44</a:t>
            </a:fld>
            <a:endParaRPr lang="tr-TR" dirty="0"/>
          </a:p>
        </p:txBody>
      </p:sp>
    </p:spTree>
    <p:extLst>
      <p:ext uri="{BB962C8B-B14F-4D97-AF65-F5344CB8AC3E}">
        <p14:creationId xmlns:p14="http://schemas.microsoft.com/office/powerpoint/2010/main" val="330482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693866"/>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pPr lvl="0"/>
            <a:endParaRPr lang="tr-TR" sz="2400" b="1" dirty="0" smtClean="0">
              <a:solidFill>
                <a:srgbClr val="C00000"/>
              </a:solidFill>
              <a:cs typeface="Times New Roman" pitchFamily="18" charset="0"/>
            </a:endParaRPr>
          </a:p>
          <a:p>
            <a:r>
              <a:rPr lang="tr-TR" sz="2400" b="1" u="sng" dirty="0">
                <a:solidFill>
                  <a:srgbClr val="C00000"/>
                </a:solidFill>
                <a:cs typeface="Times New Roman" pitchFamily="18" charset="0"/>
              </a:rPr>
              <a:t>Sağlık Durumunun Değerlendirilmesi, Korunması ve Geliştirilmesi ile İlgili Çalışmalar</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r>
              <a:rPr lang="tr-TR" sz="2400" b="1" u="sng" dirty="0" smtClean="0">
                <a:solidFill>
                  <a:srgbClr val="002060"/>
                </a:solidFill>
                <a:cs typeface="Times New Roman" pitchFamily="18" charset="0"/>
              </a:rPr>
              <a:t>4. Bulaşıcı</a:t>
            </a:r>
            <a:r>
              <a:rPr lang="tr-TR" sz="2400" u="sng" dirty="0" smtClean="0">
                <a:solidFill>
                  <a:srgbClr val="002060"/>
                </a:solidFill>
                <a:cs typeface="Times New Roman" pitchFamily="18" charset="0"/>
              </a:rPr>
              <a:t> </a:t>
            </a:r>
            <a:r>
              <a:rPr lang="tr-TR" sz="2400" b="1" u="sng" dirty="0" smtClean="0">
                <a:solidFill>
                  <a:srgbClr val="002060"/>
                </a:solidFill>
                <a:cs typeface="Times New Roman" pitchFamily="18" charset="0"/>
              </a:rPr>
              <a:t>Hastalıklardan Korunma</a:t>
            </a:r>
            <a:endParaRPr lang="tr-TR" sz="2400" dirty="0">
              <a:solidFill>
                <a:srgbClr val="002060"/>
              </a:solidFill>
              <a:cs typeface="Times New Roman" pitchFamily="18" charset="0"/>
            </a:endParaRPr>
          </a:p>
          <a:p>
            <a:pPr lvl="0"/>
            <a:r>
              <a:rPr lang="tr-TR" sz="2400" dirty="0" smtClean="0">
                <a:solidFill>
                  <a:srgbClr val="C00000"/>
                </a:solidFill>
                <a:cs typeface="Times New Roman" pitchFamily="18" charset="0"/>
              </a:rPr>
              <a:t>-Okula </a:t>
            </a:r>
            <a:r>
              <a:rPr lang="tr-TR" sz="2400" dirty="0">
                <a:solidFill>
                  <a:srgbClr val="C00000"/>
                </a:solidFill>
                <a:cs typeface="Times New Roman" pitchFamily="18" charset="0"/>
              </a:rPr>
              <a:t>devamsızlıkta ilk </a:t>
            </a:r>
            <a:r>
              <a:rPr lang="tr-TR" sz="2400" dirty="0" smtClean="0">
                <a:solidFill>
                  <a:srgbClr val="C00000"/>
                </a:solidFill>
                <a:cs typeface="Times New Roman" pitchFamily="18" charset="0"/>
              </a:rPr>
              <a:t>sıradadır-</a:t>
            </a:r>
          </a:p>
          <a:p>
            <a:pPr lvl="0"/>
            <a:r>
              <a:rPr lang="tr-TR" sz="2400" b="1" u="sng" dirty="0" smtClean="0">
                <a:solidFill>
                  <a:srgbClr val="C00000"/>
                </a:solidFill>
                <a:cs typeface="Times New Roman" pitchFamily="18" charset="0"/>
              </a:rPr>
              <a:t>Genel Önlemler:</a:t>
            </a:r>
          </a:p>
          <a:p>
            <a:pPr marL="800100" lvl="1" indent="-342900">
              <a:buFont typeface="Arial" panose="020B0604020202020204" pitchFamily="34" charset="0"/>
              <a:buChar char="•"/>
            </a:pPr>
            <a:r>
              <a:rPr lang="tr-TR" sz="2000" dirty="0" smtClean="0">
                <a:solidFill>
                  <a:srgbClr val="002060"/>
                </a:solidFill>
                <a:cs typeface="Times New Roman" pitchFamily="18" charset="0"/>
              </a:rPr>
              <a:t>Sınıfların kalabalık ve sıkışık olmaması</a:t>
            </a:r>
          </a:p>
          <a:p>
            <a:pPr marL="800100" lvl="1" indent="-342900">
              <a:buFont typeface="Arial" panose="020B0604020202020204" pitchFamily="34" charset="0"/>
              <a:buChar char="•"/>
            </a:pPr>
            <a:r>
              <a:rPr lang="tr-TR" sz="2000" dirty="0" smtClean="0">
                <a:solidFill>
                  <a:srgbClr val="002060"/>
                </a:solidFill>
                <a:cs typeface="Times New Roman" pitchFamily="18" charset="0"/>
              </a:rPr>
              <a:t>Her öğrencinin ayrı bir kitaba sahip olması</a:t>
            </a:r>
          </a:p>
          <a:p>
            <a:pPr marL="800100" lvl="1" indent="-342900">
              <a:buFont typeface="Arial" panose="020B0604020202020204" pitchFamily="34" charset="0"/>
              <a:buChar char="•"/>
            </a:pPr>
            <a:r>
              <a:rPr lang="tr-TR" sz="2000" dirty="0" smtClean="0">
                <a:solidFill>
                  <a:srgbClr val="002060"/>
                </a:solidFill>
                <a:cs typeface="Times New Roman" pitchFamily="18" charset="0"/>
              </a:rPr>
              <a:t>Hastalık şüphesi olan öğrencinin hızla muayeneye sevk edilmesi</a:t>
            </a:r>
          </a:p>
          <a:p>
            <a:pPr marL="800100" lvl="1" indent="-342900">
              <a:buFont typeface="Arial" panose="020B0604020202020204" pitchFamily="34" charset="0"/>
              <a:buChar char="•"/>
            </a:pPr>
            <a:r>
              <a:rPr lang="tr-TR" sz="2000" dirty="0" smtClean="0">
                <a:solidFill>
                  <a:srgbClr val="002060"/>
                </a:solidFill>
                <a:cs typeface="Times New Roman" pitchFamily="18" charset="0"/>
              </a:rPr>
              <a:t>Bulaşıcı hastalığı olan çocuğun iyileşinceye kadar okuldan uzak kalması</a:t>
            </a:r>
          </a:p>
          <a:p>
            <a:pPr marL="800100" lvl="1" indent="-342900">
              <a:buFont typeface="Arial" panose="020B0604020202020204" pitchFamily="34" charset="0"/>
              <a:buChar char="•"/>
            </a:pPr>
            <a:r>
              <a:rPr lang="tr-TR" sz="2000" dirty="0" smtClean="0">
                <a:solidFill>
                  <a:srgbClr val="002060"/>
                </a:solidFill>
                <a:cs typeface="Times New Roman" pitchFamily="18" charset="0"/>
              </a:rPr>
              <a:t>Belirli aralıklarla dezenfeksiyon uygulanması</a:t>
            </a:r>
          </a:p>
          <a:p>
            <a:pPr marL="800100" lvl="1" indent="-342900">
              <a:buFont typeface="Arial" panose="020B0604020202020204" pitchFamily="34" charset="0"/>
              <a:buChar char="•"/>
            </a:pPr>
            <a:r>
              <a:rPr lang="tr-TR" sz="2000" dirty="0" smtClean="0">
                <a:solidFill>
                  <a:srgbClr val="002060"/>
                </a:solidFill>
                <a:cs typeface="Times New Roman" pitchFamily="18" charset="0"/>
              </a:rPr>
              <a:t>Çocukların temizlik kontrolünden geçirilmesi</a:t>
            </a:r>
          </a:p>
          <a:p>
            <a:pPr marL="800100" lvl="1" indent="-342900">
              <a:buFont typeface="Arial" panose="020B0604020202020204" pitchFamily="34" charset="0"/>
              <a:buChar char="•"/>
            </a:pPr>
            <a:r>
              <a:rPr lang="tr-TR" sz="2000" dirty="0" smtClean="0">
                <a:solidFill>
                  <a:srgbClr val="002060"/>
                </a:solidFill>
                <a:cs typeface="Times New Roman" pitchFamily="18" charset="0"/>
              </a:rPr>
              <a:t>Ağır epidemilerde okulun kurul kararı ile kapatılması</a:t>
            </a:r>
          </a:p>
          <a:p>
            <a:pPr lvl="0"/>
            <a:endParaRPr lang="tr-TR" sz="2400" b="1" dirty="0">
              <a:solidFill>
                <a:srgbClr val="C00000"/>
              </a:solidFill>
              <a:cs typeface="Times New Roman" pitchFamily="18" charset="0"/>
            </a:endParaRPr>
          </a:p>
          <a:p>
            <a:pPr lvl="0"/>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45</a:t>
            </a:fld>
            <a:endParaRPr lang="tr-TR" dirty="0"/>
          </a:p>
        </p:txBody>
      </p:sp>
      <p:sp>
        <p:nvSpPr>
          <p:cNvPr id="16" name="Sağ Ok 15"/>
          <p:cNvSpPr/>
          <p:nvPr/>
        </p:nvSpPr>
        <p:spPr>
          <a:xfrm>
            <a:off x="10130934" y="571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90429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016758"/>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pPr lvl="0"/>
            <a:endParaRPr lang="tr-TR" sz="2400" b="1" dirty="0" smtClean="0">
              <a:solidFill>
                <a:srgbClr val="C00000"/>
              </a:solidFill>
              <a:cs typeface="Times New Roman" pitchFamily="18" charset="0"/>
            </a:endParaRPr>
          </a:p>
          <a:p>
            <a:r>
              <a:rPr lang="tr-TR" sz="2400" b="1" u="sng" dirty="0">
                <a:solidFill>
                  <a:srgbClr val="C00000"/>
                </a:solidFill>
                <a:cs typeface="Times New Roman" pitchFamily="18" charset="0"/>
              </a:rPr>
              <a:t>Sağlık Durumunun Değerlendirilmesi, Korunması ve Geliştirilmesi ile İlgili Çalışmalar</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r>
              <a:rPr lang="tr-TR" sz="2400" b="1" u="sng" dirty="0" smtClean="0">
                <a:solidFill>
                  <a:srgbClr val="002060"/>
                </a:solidFill>
                <a:cs typeface="Times New Roman" pitchFamily="18" charset="0"/>
              </a:rPr>
              <a:t>4. Bulaşıcı</a:t>
            </a:r>
            <a:r>
              <a:rPr lang="tr-TR" sz="2400" u="sng" dirty="0" smtClean="0">
                <a:solidFill>
                  <a:srgbClr val="002060"/>
                </a:solidFill>
                <a:cs typeface="Times New Roman" pitchFamily="18" charset="0"/>
              </a:rPr>
              <a:t> </a:t>
            </a:r>
            <a:r>
              <a:rPr lang="tr-TR" sz="2400" b="1" u="sng" dirty="0" smtClean="0">
                <a:solidFill>
                  <a:srgbClr val="002060"/>
                </a:solidFill>
                <a:cs typeface="Times New Roman" pitchFamily="18" charset="0"/>
              </a:rPr>
              <a:t>Hastalıklardan Korunma</a:t>
            </a:r>
            <a:endParaRPr lang="tr-TR" sz="2400" dirty="0">
              <a:solidFill>
                <a:srgbClr val="002060"/>
              </a:solidFill>
              <a:cs typeface="Times New Roman" pitchFamily="18" charset="0"/>
            </a:endParaRPr>
          </a:p>
          <a:p>
            <a:pPr lvl="0"/>
            <a:r>
              <a:rPr lang="tr-TR" sz="2400" dirty="0" smtClean="0">
                <a:solidFill>
                  <a:srgbClr val="C00000"/>
                </a:solidFill>
                <a:cs typeface="Times New Roman" pitchFamily="18" charset="0"/>
              </a:rPr>
              <a:t>-Okula </a:t>
            </a:r>
            <a:r>
              <a:rPr lang="tr-TR" sz="2400" dirty="0">
                <a:solidFill>
                  <a:srgbClr val="C00000"/>
                </a:solidFill>
                <a:cs typeface="Times New Roman" pitchFamily="18" charset="0"/>
              </a:rPr>
              <a:t>devamsızlıkta ilk </a:t>
            </a:r>
            <a:r>
              <a:rPr lang="tr-TR" sz="2400" dirty="0" smtClean="0">
                <a:solidFill>
                  <a:srgbClr val="C00000"/>
                </a:solidFill>
                <a:cs typeface="Times New Roman" pitchFamily="18" charset="0"/>
              </a:rPr>
              <a:t>sıradadır-</a:t>
            </a:r>
          </a:p>
          <a:p>
            <a:pPr lvl="0"/>
            <a:endParaRPr lang="tr-TR" sz="2400" dirty="0" smtClean="0">
              <a:solidFill>
                <a:srgbClr val="C00000"/>
              </a:solidFill>
              <a:cs typeface="Times New Roman" pitchFamily="18" charset="0"/>
            </a:endParaRPr>
          </a:p>
          <a:p>
            <a:pPr lvl="0"/>
            <a:r>
              <a:rPr lang="tr-TR" sz="2400" b="1" u="sng" dirty="0" smtClean="0">
                <a:solidFill>
                  <a:srgbClr val="C00000"/>
                </a:solidFill>
                <a:cs typeface="Times New Roman" pitchFamily="18" charset="0"/>
              </a:rPr>
              <a:t>Özgün Önlemler:</a:t>
            </a:r>
          </a:p>
          <a:p>
            <a:pPr marL="1257300" lvl="2" indent="-342900">
              <a:buFont typeface="Arial" panose="020B0604020202020204" pitchFamily="34" charset="0"/>
              <a:buChar char="•"/>
            </a:pPr>
            <a:r>
              <a:rPr lang="tr-TR" sz="2400" dirty="0" smtClean="0">
                <a:solidFill>
                  <a:srgbClr val="002060"/>
                </a:solidFill>
                <a:cs typeface="Times New Roman" pitchFamily="18" charset="0"/>
              </a:rPr>
              <a:t>Düzenli sağlık kontrolleri</a:t>
            </a:r>
          </a:p>
          <a:p>
            <a:pPr marL="1257300" lvl="2" indent="-342900">
              <a:buFont typeface="Arial" panose="020B0604020202020204" pitchFamily="34" charset="0"/>
              <a:buChar char="•"/>
            </a:pPr>
            <a:r>
              <a:rPr lang="tr-TR" sz="2400" dirty="0" smtClean="0">
                <a:solidFill>
                  <a:srgbClr val="002060"/>
                </a:solidFill>
                <a:cs typeface="Times New Roman" pitchFamily="18" charset="0"/>
              </a:rPr>
              <a:t>Aşı, serum</a:t>
            </a:r>
          </a:p>
          <a:p>
            <a:pPr marL="1257300" lvl="2" indent="-342900">
              <a:buFont typeface="Arial" panose="020B0604020202020204" pitchFamily="34" charset="0"/>
              <a:buChar char="•"/>
            </a:pPr>
            <a:r>
              <a:rPr lang="tr-TR" sz="2400" dirty="0" smtClean="0">
                <a:solidFill>
                  <a:srgbClr val="002060"/>
                </a:solidFill>
                <a:cs typeface="Times New Roman" pitchFamily="18" charset="0"/>
              </a:rPr>
              <a:t>Kritik durumlarda </a:t>
            </a:r>
            <a:r>
              <a:rPr lang="tr-TR" sz="2400" dirty="0" err="1" smtClean="0">
                <a:solidFill>
                  <a:srgbClr val="002060"/>
                </a:solidFill>
                <a:cs typeface="Times New Roman" pitchFamily="18" charset="0"/>
              </a:rPr>
              <a:t>kemoprofilaksi</a:t>
            </a:r>
            <a:endParaRPr lang="tr-TR" sz="2400" dirty="0" smtClean="0">
              <a:solidFill>
                <a:srgbClr val="002060"/>
              </a:solidFill>
              <a:cs typeface="Times New Roman" pitchFamily="18" charset="0"/>
            </a:endParaRPr>
          </a:p>
          <a:p>
            <a:pPr lvl="0"/>
            <a:endParaRPr lang="tr-TR" sz="2400" b="1" dirty="0">
              <a:solidFill>
                <a:srgbClr val="C00000"/>
              </a:solidFill>
              <a:cs typeface="Times New Roman" pitchFamily="18" charset="0"/>
            </a:endParaRPr>
          </a:p>
          <a:p>
            <a:pPr lvl="0"/>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46</a:t>
            </a:fld>
            <a:endParaRPr lang="tr-TR" dirty="0"/>
          </a:p>
        </p:txBody>
      </p:sp>
    </p:spTree>
    <p:extLst>
      <p:ext uri="{BB962C8B-B14F-4D97-AF65-F5344CB8AC3E}">
        <p14:creationId xmlns:p14="http://schemas.microsoft.com/office/powerpoint/2010/main" val="2112770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770537"/>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3200" b="1" dirty="0">
              <a:solidFill>
                <a:schemeClr val="bg1"/>
              </a:solidFill>
              <a:cs typeface="Times New Roman" pitchFamily="18" charset="0"/>
            </a:endParaRPr>
          </a:p>
          <a:p>
            <a:pPr lvl="0"/>
            <a:r>
              <a:rPr lang="tr-TR" sz="2400" b="1" dirty="0">
                <a:solidFill>
                  <a:srgbClr val="C00000"/>
                </a:solidFill>
                <a:cs typeface="Times New Roman" pitchFamily="18" charset="0"/>
              </a:rPr>
              <a:t>Temel Sağlık Hizmetlerinde Okul Sağlığı İçin Olması Gereken  Hizmetler</a:t>
            </a:r>
            <a:r>
              <a:rPr lang="tr-TR" sz="2400" b="1" dirty="0" smtClean="0">
                <a:solidFill>
                  <a:srgbClr val="C00000"/>
                </a:solidFill>
                <a:latin typeface="Times New Roman" pitchFamily="18" charset="0"/>
                <a:cs typeface="Times New Roman" pitchFamily="18" charset="0"/>
              </a:rPr>
              <a:t>:</a:t>
            </a:r>
          </a:p>
          <a:p>
            <a:pPr lvl="0"/>
            <a:endParaRPr lang="tr-TR" sz="2400" b="1" dirty="0">
              <a:solidFill>
                <a:srgbClr val="C00000"/>
              </a:solidFill>
              <a:latin typeface="Times New Roman" pitchFamily="18" charset="0"/>
              <a:cs typeface="Times New Roman" pitchFamily="18" charset="0"/>
            </a:endParaRPr>
          </a:p>
          <a:p>
            <a:pPr marL="514350" indent="-514350">
              <a:buFont typeface="+mj-lt"/>
              <a:buAutoNum type="arabicPeriod"/>
            </a:pPr>
            <a:r>
              <a:rPr lang="tr-TR" sz="2400" b="1" dirty="0">
                <a:solidFill>
                  <a:srgbClr val="002060"/>
                </a:solidFill>
                <a:cs typeface="Times New Roman" pitchFamily="18" charset="0"/>
              </a:rPr>
              <a:t>Güncel sağlık sorunlarından korunmak </a:t>
            </a:r>
            <a:r>
              <a:rPr lang="tr-TR" sz="2400" dirty="0">
                <a:solidFill>
                  <a:srgbClr val="002060"/>
                </a:solidFill>
                <a:cs typeface="Times New Roman" pitchFamily="18" charset="0"/>
              </a:rPr>
              <a:t>için sağlık eğitimi</a:t>
            </a:r>
          </a:p>
          <a:p>
            <a:pPr marL="514350" indent="-514350">
              <a:buFont typeface="+mj-lt"/>
              <a:buAutoNum type="arabicPeriod"/>
            </a:pPr>
            <a:endParaRPr lang="tr-TR" sz="2400" dirty="0">
              <a:solidFill>
                <a:srgbClr val="002060"/>
              </a:solidFill>
              <a:cs typeface="Times New Roman" pitchFamily="18" charset="0"/>
            </a:endParaRPr>
          </a:p>
          <a:p>
            <a:pPr marL="514350" indent="-514350">
              <a:buFont typeface="+mj-lt"/>
              <a:buAutoNum type="arabicPeriod"/>
            </a:pPr>
            <a:r>
              <a:rPr lang="tr-TR" sz="2400" b="1" dirty="0">
                <a:solidFill>
                  <a:srgbClr val="002060"/>
                </a:solidFill>
                <a:cs typeface="Times New Roman" pitchFamily="18" charset="0"/>
              </a:rPr>
              <a:t>Yeterli ve dengeli/sağlıklı beslenme</a:t>
            </a:r>
          </a:p>
          <a:p>
            <a:pPr marL="514350" indent="-514350">
              <a:buFont typeface="+mj-lt"/>
              <a:buAutoNum type="arabicPeriod"/>
            </a:pPr>
            <a:endParaRPr lang="tr-TR" sz="2400" dirty="0">
              <a:solidFill>
                <a:srgbClr val="002060"/>
              </a:solidFill>
              <a:cs typeface="Times New Roman" pitchFamily="18" charset="0"/>
            </a:endParaRPr>
          </a:p>
          <a:p>
            <a:pPr marL="514350" indent="-514350">
              <a:buFont typeface="+mj-lt"/>
              <a:buAutoNum type="arabicPeriod"/>
            </a:pPr>
            <a:r>
              <a:rPr lang="tr-TR" sz="2400" b="1" dirty="0">
                <a:solidFill>
                  <a:srgbClr val="002060"/>
                </a:solidFill>
                <a:cs typeface="Times New Roman" pitchFamily="18" charset="0"/>
              </a:rPr>
              <a:t>Temiz su </a:t>
            </a:r>
            <a:r>
              <a:rPr lang="tr-TR" sz="2400" dirty="0">
                <a:solidFill>
                  <a:srgbClr val="002060"/>
                </a:solidFill>
                <a:cs typeface="Times New Roman" pitchFamily="18" charset="0"/>
              </a:rPr>
              <a:t>sağlanması ve </a:t>
            </a:r>
            <a:r>
              <a:rPr lang="tr-TR" sz="2400" b="1" dirty="0">
                <a:solidFill>
                  <a:srgbClr val="002060"/>
                </a:solidFill>
                <a:cs typeface="Times New Roman" pitchFamily="18" charset="0"/>
              </a:rPr>
              <a:t>kişisel hijyen</a:t>
            </a:r>
            <a:r>
              <a:rPr lang="tr-TR" sz="2400" dirty="0">
                <a:solidFill>
                  <a:srgbClr val="002060"/>
                </a:solidFill>
                <a:cs typeface="Times New Roman" pitchFamily="18" charset="0"/>
              </a:rPr>
              <a:t>in geliştirilmesi</a:t>
            </a:r>
          </a:p>
          <a:p>
            <a:pPr marL="514350" indent="-514350">
              <a:buFont typeface="+mj-lt"/>
              <a:buAutoNum type="arabicPeriod"/>
            </a:pPr>
            <a:endParaRPr lang="tr-TR" sz="2400" dirty="0">
              <a:solidFill>
                <a:srgbClr val="002060"/>
              </a:solidFill>
              <a:cs typeface="Times New Roman" pitchFamily="18" charset="0"/>
            </a:endParaRPr>
          </a:p>
          <a:p>
            <a:pPr marL="514350" indent="-514350">
              <a:buFont typeface="+mj-lt"/>
              <a:buAutoNum type="arabicPeriod"/>
            </a:pPr>
            <a:r>
              <a:rPr lang="tr-TR" sz="2400" dirty="0">
                <a:solidFill>
                  <a:srgbClr val="002060"/>
                </a:solidFill>
                <a:cs typeface="Times New Roman" pitchFamily="18" charset="0"/>
              </a:rPr>
              <a:t>Ana çocuk sağlığı ve aile planlaması </a:t>
            </a:r>
            <a:r>
              <a:rPr lang="tr-TR" sz="2400" b="1" dirty="0">
                <a:solidFill>
                  <a:srgbClr val="002060"/>
                </a:solidFill>
                <a:cs typeface="Times New Roman" pitchFamily="18" charset="0"/>
              </a:rPr>
              <a:t>eğitim</a:t>
            </a:r>
            <a:r>
              <a:rPr lang="tr-TR" sz="2400" dirty="0">
                <a:solidFill>
                  <a:srgbClr val="002060"/>
                </a:solidFill>
                <a:cs typeface="Times New Roman" pitchFamily="18" charset="0"/>
              </a:rPr>
              <a:t>i</a:t>
            </a:r>
          </a:p>
          <a:p>
            <a:pPr lvl="0"/>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47</a:t>
            </a:fld>
            <a:endParaRPr lang="tr-TR" dirty="0"/>
          </a:p>
        </p:txBody>
      </p:sp>
      <p:sp>
        <p:nvSpPr>
          <p:cNvPr id="16" name="Sağ Ok 15"/>
          <p:cNvSpPr/>
          <p:nvPr/>
        </p:nvSpPr>
        <p:spPr>
          <a:xfrm flipV="1">
            <a:off x="8945881" y="5181601"/>
            <a:ext cx="50291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0188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708981"/>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800" b="1" dirty="0" smtClean="0">
              <a:solidFill>
                <a:srgbClr val="C00000"/>
              </a:solidFill>
              <a:cs typeface="Times New Roman" panose="02020603050405020304" pitchFamily="18" charset="0"/>
            </a:endParaRPr>
          </a:p>
          <a:p>
            <a:r>
              <a:rPr lang="tr-TR" sz="2400" b="1" dirty="0">
                <a:solidFill>
                  <a:srgbClr val="C00000"/>
                </a:solidFill>
                <a:cs typeface="Times New Roman" panose="02020603050405020304" pitchFamily="18" charset="0"/>
              </a:rPr>
              <a:t>Temel Sağlık Hizmetlerinde Okul Sağlığı İçin Olması Gereken  </a:t>
            </a:r>
            <a:r>
              <a:rPr lang="tr-TR" sz="2400" b="1" dirty="0" smtClean="0">
                <a:solidFill>
                  <a:srgbClr val="C00000"/>
                </a:solidFill>
                <a:cs typeface="Times New Roman" panose="02020603050405020304" pitchFamily="18" charset="0"/>
              </a:rPr>
              <a:t>Hizmetler:</a:t>
            </a:r>
          </a:p>
          <a:p>
            <a:endParaRPr lang="tr-TR" sz="2400" b="1" dirty="0">
              <a:solidFill>
                <a:srgbClr val="C00000"/>
              </a:solidFill>
              <a:cs typeface="Times New Roman" panose="02020603050405020304" pitchFamily="18" charset="0"/>
            </a:endParaRPr>
          </a:p>
          <a:p>
            <a:r>
              <a:rPr lang="tr-TR" sz="2400" dirty="0">
                <a:solidFill>
                  <a:srgbClr val="002060"/>
                </a:solidFill>
                <a:cs typeface="Times New Roman" pitchFamily="18" charset="0"/>
              </a:rPr>
              <a:t>5. Önemli bulaşıcı hastalıklar için </a:t>
            </a:r>
            <a:r>
              <a:rPr lang="tr-TR" sz="2400" b="1" dirty="0">
                <a:solidFill>
                  <a:srgbClr val="002060"/>
                </a:solidFill>
                <a:cs typeface="Times New Roman" pitchFamily="18" charset="0"/>
              </a:rPr>
              <a:t>bağışıklama</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6. Yöresel </a:t>
            </a:r>
            <a:r>
              <a:rPr lang="tr-TR" sz="2400" b="1" dirty="0">
                <a:solidFill>
                  <a:srgbClr val="002060"/>
                </a:solidFill>
                <a:cs typeface="Times New Roman" pitchFamily="18" charset="0"/>
              </a:rPr>
              <a:t>endemik hastalıklardan korunma ve kontrol</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7. Yaygın hastalıklar ve yaralanmalar için </a:t>
            </a:r>
            <a:r>
              <a:rPr lang="tr-TR" sz="2400" b="1" dirty="0">
                <a:solidFill>
                  <a:srgbClr val="002060"/>
                </a:solidFill>
                <a:cs typeface="Times New Roman" pitchFamily="18" charset="0"/>
              </a:rPr>
              <a:t>uygun</a:t>
            </a:r>
            <a:r>
              <a:rPr lang="tr-TR" sz="2400" dirty="0">
                <a:solidFill>
                  <a:srgbClr val="002060"/>
                </a:solidFill>
                <a:cs typeface="Times New Roman" pitchFamily="18" charset="0"/>
              </a:rPr>
              <a:t> </a:t>
            </a:r>
            <a:r>
              <a:rPr lang="tr-TR" sz="2400" b="1" dirty="0">
                <a:solidFill>
                  <a:srgbClr val="002060"/>
                </a:solidFill>
                <a:cs typeface="Times New Roman" pitchFamily="18" charset="0"/>
              </a:rPr>
              <a:t>tedavi</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8. Tedavide temel </a:t>
            </a:r>
            <a:r>
              <a:rPr lang="tr-TR" sz="2400" b="1" dirty="0">
                <a:solidFill>
                  <a:srgbClr val="002060"/>
                </a:solidFill>
                <a:cs typeface="Times New Roman" pitchFamily="18" charset="0"/>
              </a:rPr>
              <a:t>ilaçların sağlanması.</a:t>
            </a: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48</a:t>
            </a:fld>
            <a:endParaRPr lang="tr-TR" dirty="0"/>
          </a:p>
        </p:txBody>
      </p:sp>
    </p:spTree>
    <p:extLst>
      <p:ext uri="{BB962C8B-B14F-4D97-AF65-F5344CB8AC3E}">
        <p14:creationId xmlns:p14="http://schemas.microsoft.com/office/powerpoint/2010/main" val="22819752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353943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Tarihçe</a:t>
            </a:r>
            <a:endParaRPr lang="tr-TR" sz="3200" b="1" dirty="0">
              <a:solidFill>
                <a:schemeClr val="bg1"/>
              </a:solidFill>
              <a:cs typeface="Times New Roman" pitchFamily="18" charset="0"/>
            </a:endParaRPr>
          </a:p>
          <a:p>
            <a:endParaRPr lang="tr-TR" sz="2400" b="1"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Dünya Okul Sağlığı Tarihçesi</a:t>
            </a:r>
          </a:p>
          <a:p>
            <a:endParaRPr lang="tr-TR" sz="2400" b="1" u="sng" dirty="0" smtClean="0">
              <a:solidFill>
                <a:srgbClr val="C00000"/>
              </a:solidFill>
              <a:cs typeface="Times New Roman" panose="02020603050405020304" pitchFamily="18" charset="0"/>
            </a:endParaRPr>
          </a:p>
          <a:p>
            <a:r>
              <a:rPr lang="tr-TR" sz="2400" dirty="0" smtClean="0">
                <a:solidFill>
                  <a:srgbClr val="002060"/>
                </a:solidFill>
                <a:cs typeface="Times New Roman" panose="02020603050405020304" pitchFamily="18" charset="0"/>
              </a:rPr>
              <a:t>MS 500 Sağlık ve Toplum Romalılarda</a:t>
            </a:r>
          </a:p>
          <a:p>
            <a:r>
              <a:rPr lang="tr-TR" sz="2400" dirty="0" smtClean="0">
                <a:solidFill>
                  <a:srgbClr val="002060"/>
                </a:solidFill>
                <a:cs typeface="Times New Roman" panose="02020603050405020304" pitchFamily="18" charset="0"/>
              </a:rPr>
              <a:t>MS 500-1500 Orta Çağda Halk Sağlığı</a:t>
            </a:r>
          </a:p>
          <a:p>
            <a:r>
              <a:rPr lang="tr-TR" sz="2400" dirty="0" smtClean="0">
                <a:solidFill>
                  <a:srgbClr val="002060"/>
                </a:solidFill>
                <a:cs typeface="Times New Roman" panose="02020603050405020304" pitchFamily="18" charset="0"/>
              </a:rPr>
              <a:t>MS 1500-1750 Ticaret ve Halkın Sağlığı</a:t>
            </a:r>
          </a:p>
          <a:p>
            <a:r>
              <a:rPr lang="tr-TR" sz="2400" dirty="0" smtClean="0">
                <a:solidFill>
                  <a:srgbClr val="002060"/>
                </a:solidFill>
                <a:cs typeface="Times New Roman" panose="02020603050405020304" pitchFamily="18" charset="0"/>
              </a:rPr>
              <a:t>MS 1750-1830 Sağlıkta Yenilikler ve Devrim</a:t>
            </a:r>
          </a:p>
          <a:p>
            <a:r>
              <a:rPr lang="tr-TR" sz="2400" dirty="0" smtClean="0">
                <a:solidFill>
                  <a:srgbClr val="002060"/>
                </a:solidFill>
                <a:cs typeface="Times New Roman" panose="02020603050405020304" pitchFamily="18" charset="0"/>
              </a:rPr>
              <a:t>1770 Encyclopedia </a:t>
            </a:r>
            <a:r>
              <a:rPr lang="tr-TR" sz="2400" dirty="0" err="1" smtClean="0">
                <a:solidFill>
                  <a:srgbClr val="002060"/>
                </a:solidFill>
                <a:cs typeface="Times New Roman" panose="02020603050405020304" pitchFamily="18" charset="0"/>
              </a:rPr>
              <a:t>Britanicanın</a:t>
            </a:r>
            <a:r>
              <a:rPr lang="tr-TR" sz="2400" dirty="0" smtClean="0">
                <a:solidFill>
                  <a:srgbClr val="002060"/>
                </a:solidFill>
                <a:cs typeface="Times New Roman" panose="02020603050405020304" pitchFamily="18" charset="0"/>
              </a:rPr>
              <a:t> Basılışı</a:t>
            </a:r>
          </a:p>
        </p:txBody>
      </p:sp>
      <p:sp>
        <p:nvSpPr>
          <p:cNvPr id="2" name="Slayt Numarası Yer Tutucusu 1"/>
          <p:cNvSpPr>
            <a:spLocks noGrp="1"/>
          </p:cNvSpPr>
          <p:nvPr>
            <p:ph type="sldNum" sz="quarter" idx="7"/>
          </p:nvPr>
        </p:nvSpPr>
        <p:spPr/>
        <p:txBody>
          <a:bodyPr/>
          <a:lstStyle/>
          <a:p>
            <a:fld id="{B6F15528-21DE-4FAA-801E-634DDDAF4B2B}" type="slidenum">
              <a:rPr lang="tr-TR" smtClean="0"/>
              <a:t>49</a:t>
            </a:fld>
            <a:endParaRPr lang="tr-TR" dirty="0"/>
          </a:p>
        </p:txBody>
      </p:sp>
      <p:sp>
        <p:nvSpPr>
          <p:cNvPr id="16" name="Sağ Ok 15"/>
          <p:cNvSpPr/>
          <p:nvPr/>
        </p:nvSpPr>
        <p:spPr>
          <a:xfrm>
            <a:off x="10363200" y="6002223"/>
            <a:ext cx="533400" cy="238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7993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102935"/>
          </a:xfrm>
          <a:prstGeom prst="rect">
            <a:avLst/>
          </a:prstGeom>
          <a:noFill/>
        </p:spPr>
        <p:txBody>
          <a:bodyPr wrap="square" rtlCol="0">
            <a:spAutoFit/>
          </a:bodyPr>
          <a:lstStyle/>
          <a:p>
            <a:r>
              <a:rPr lang="tr-TR" sz="2800" b="1" dirty="0" smtClean="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 Geçen Ders Hakkında</a:t>
            </a:r>
          </a:p>
          <a:p>
            <a:endParaRPr lang="tr-TR" sz="2400" b="1" u="sng" dirty="0" smtClean="0">
              <a:solidFill>
                <a:srgbClr val="C00000"/>
              </a:solidFill>
              <a:cs typeface="Times New Roman" pitchFamily="18" charset="0"/>
            </a:endParaRPr>
          </a:p>
          <a:p>
            <a:r>
              <a:rPr lang="tr-TR" sz="2400" b="1" dirty="0" smtClean="0">
                <a:solidFill>
                  <a:srgbClr val="C00000"/>
                </a:solidFill>
                <a:cs typeface="Times New Roman" pitchFamily="18" charset="0"/>
              </a:rPr>
              <a:t>Ailenin Tipik </a:t>
            </a:r>
            <a:r>
              <a:rPr lang="tr-TR" sz="2400" b="1" dirty="0">
                <a:solidFill>
                  <a:srgbClr val="C00000"/>
                </a:solidFill>
                <a:cs typeface="Times New Roman" pitchFamily="18" charset="0"/>
              </a:rPr>
              <a:t>Özellikleri:</a:t>
            </a:r>
          </a:p>
          <a:p>
            <a:endParaRPr lang="tr-TR" sz="2400" dirty="0">
              <a:solidFill>
                <a:srgbClr val="002060"/>
              </a:solidFill>
              <a:cs typeface="Times New Roman" pitchFamily="18" charset="0"/>
            </a:endParaRPr>
          </a:p>
          <a:p>
            <a:pPr marL="514350" indent="-514350">
              <a:buAutoNum type="arabicPeriod"/>
            </a:pPr>
            <a:r>
              <a:rPr lang="tr-TR" sz="2400" dirty="0">
                <a:solidFill>
                  <a:srgbClr val="002060"/>
                </a:solidFill>
                <a:cs typeface="Times New Roman" pitchFamily="18" charset="0"/>
              </a:rPr>
              <a:t>Aile </a:t>
            </a:r>
            <a:r>
              <a:rPr lang="tr-TR" sz="2400" b="1" dirty="0">
                <a:solidFill>
                  <a:srgbClr val="002060"/>
                </a:solidFill>
                <a:cs typeface="Times New Roman" pitchFamily="18" charset="0"/>
              </a:rPr>
              <a:t>evrensel</a:t>
            </a:r>
            <a:r>
              <a:rPr lang="tr-TR" sz="2400" dirty="0">
                <a:solidFill>
                  <a:srgbClr val="002060"/>
                </a:solidFill>
                <a:cs typeface="Times New Roman" pitchFamily="18" charset="0"/>
              </a:rPr>
              <a:t>dir.</a:t>
            </a:r>
          </a:p>
          <a:p>
            <a:pPr marL="514350" indent="-514350">
              <a:buAutoNum type="arabicPeriod"/>
            </a:pPr>
            <a:r>
              <a:rPr lang="tr-TR" sz="2400" dirty="0">
                <a:solidFill>
                  <a:srgbClr val="002060"/>
                </a:solidFill>
                <a:cs typeface="Times New Roman" pitchFamily="18" charset="0"/>
              </a:rPr>
              <a:t>Aile </a:t>
            </a:r>
            <a:r>
              <a:rPr lang="tr-TR" sz="2400" b="1" dirty="0">
                <a:solidFill>
                  <a:srgbClr val="002060"/>
                </a:solidFill>
                <a:cs typeface="Times New Roman" pitchFamily="18" charset="0"/>
              </a:rPr>
              <a:t>şekillendirme özelliği</a:t>
            </a:r>
            <a:r>
              <a:rPr lang="tr-TR" sz="2400" dirty="0">
                <a:solidFill>
                  <a:srgbClr val="002060"/>
                </a:solidFill>
                <a:cs typeface="Times New Roman" pitchFamily="18" charset="0"/>
              </a:rPr>
              <a:t>ne sahiptir.</a:t>
            </a:r>
          </a:p>
          <a:p>
            <a:pPr marL="514350" indent="-514350">
              <a:buAutoNum type="arabicPeriod"/>
            </a:pPr>
            <a:r>
              <a:rPr lang="tr-TR" sz="2400" dirty="0">
                <a:solidFill>
                  <a:srgbClr val="002060"/>
                </a:solidFill>
                <a:cs typeface="Times New Roman" pitchFamily="18" charset="0"/>
              </a:rPr>
              <a:t>Aile biyolojik olarak </a:t>
            </a:r>
            <a:r>
              <a:rPr lang="tr-TR" sz="2400" b="1" dirty="0">
                <a:solidFill>
                  <a:srgbClr val="002060"/>
                </a:solidFill>
                <a:cs typeface="Times New Roman" pitchFamily="18" charset="0"/>
              </a:rPr>
              <a:t>sınırlı bir bütünlüğe sahip</a:t>
            </a:r>
            <a:r>
              <a:rPr lang="tr-TR" sz="2400" dirty="0">
                <a:solidFill>
                  <a:srgbClr val="002060"/>
                </a:solidFill>
                <a:cs typeface="Times New Roman" pitchFamily="18" charset="0"/>
              </a:rPr>
              <a:t>tir.</a:t>
            </a:r>
          </a:p>
          <a:p>
            <a:pPr marL="514350" indent="-514350">
              <a:buAutoNum type="arabicPeriod"/>
            </a:pPr>
            <a:r>
              <a:rPr lang="tr-TR" sz="2400" dirty="0">
                <a:solidFill>
                  <a:srgbClr val="002060"/>
                </a:solidFill>
                <a:cs typeface="Times New Roman" pitchFamily="18" charset="0"/>
              </a:rPr>
              <a:t>Aile yapısı </a:t>
            </a:r>
            <a:r>
              <a:rPr lang="tr-TR" sz="2400" b="1" dirty="0">
                <a:solidFill>
                  <a:srgbClr val="002060"/>
                </a:solidFill>
                <a:cs typeface="Times New Roman" pitchFamily="18" charset="0"/>
              </a:rPr>
              <a:t>duygusal bir temel</a:t>
            </a:r>
            <a:r>
              <a:rPr lang="tr-TR" sz="2400" dirty="0">
                <a:solidFill>
                  <a:srgbClr val="002060"/>
                </a:solidFill>
                <a:cs typeface="Times New Roman" pitchFamily="18" charset="0"/>
              </a:rPr>
              <a:t>e dayanır.</a:t>
            </a:r>
          </a:p>
          <a:p>
            <a:pPr marL="514350" indent="-514350">
              <a:buAutoNum type="arabicPeriod"/>
            </a:pPr>
            <a:r>
              <a:rPr lang="tr-TR" sz="2400" dirty="0">
                <a:solidFill>
                  <a:srgbClr val="002060"/>
                </a:solidFill>
                <a:cs typeface="Times New Roman" pitchFamily="18" charset="0"/>
              </a:rPr>
              <a:t>Aile sosyal yapı içinde </a:t>
            </a:r>
            <a:r>
              <a:rPr lang="tr-TR" sz="2400" b="1" dirty="0">
                <a:solidFill>
                  <a:srgbClr val="002060"/>
                </a:solidFill>
                <a:cs typeface="Times New Roman" pitchFamily="18" charset="0"/>
              </a:rPr>
              <a:t>çekirdek özelliğine sahip</a:t>
            </a:r>
            <a:r>
              <a:rPr lang="tr-TR" sz="2400" dirty="0">
                <a:solidFill>
                  <a:srgbClr val="002060"/>
                </a:solidFill>
                <a:cs typeface="Times New Roman" pitchFamily="18" charset="0"/>
              </a:rPr>
              <a:t>tir.</a:t>
            </a:r>
          </a:p>
          <a:p>
            <a:pPr marL="514350" indent="-514350">
              <a:buAutoNum type="arabicPeriod"/>
            </a:pPr>
            <a:r>
              <a:rPr lang="tr-TR" sz="2400" dirty="0">
                <a:solidFill>
                  <a:srgbClr val="002060"/>
                </a:solidFill>
                <a:cs typeface="Times New Roman" pitchFamily="18" charset="0"/>
              </a:rPr>
              <a:t>Aile </a:t>
            </a:r>
            <a:r>
              <a:rPr lang="tr-TR" sz="2400" b="1" dirty="0">
                <a:solidFill>
                  <a:srgbClr val="002060"/>
                </a:solidFill>
                <a:cs typeface="Times New Roman" pitchFamily="18" charset="0"/>
              </a:rPr>
              <a:t>sosyal kurallar</a:t>
            </a:r>
            <a:r>
              <a:rPr lang="tr-TR" sz="2400" dirty="0">
                <a:solidFill>
                  <a:srgbClr val="002060"/>
                </a:solidFill>
                <a:cs typeface="Times New Roman" pitchFamily="18" charset="0"/>
              </a:rPr>
              <a:t>la çevrilidir.</a:t>
            </a:r>
          </a:p>
          <a:p>
            <a:pPr marL="514350" indent="-514350">
              <a:buAutoNum type="arabicPeriod"/>
            </a:pPr>
            <a:r>
              <a:rPr lang="tr-TR" sz="2400" dirty="0">
                <a:solidFill>
                  <a:srgbClr val="002060"/>
                </a:solidFill>
                <a:cs typeface="Times New Roman" pitchFamily="18" charset="0"/>
              </a:rPr>
              <a:t>Aile </a:t>
            </a:r>
            <a:r>
              <a:rPr lang="tr-TR" sz="2400" b="1" dirty="0">
                <a:solidFill>
                  <a:srgbClr val="002060"/>
                </a:solidFill>
                <a:cs typeface="Times New Roman" pitchFamily="18" charset="0"/>
              </a:rPr>
              <a:t>üyelerinin sorumlulukları </a:t>
            </a:r>
            <a:r>
              <a:rPr lang="tr-TR" sz="2400" dirty="0">
                <a:solidFill>
                  <a:srgbClr val="002060"/>
                </a:solidFill>
                <a:cs typeface="Times New Roman" pitchFamily="18" charset="0"/>
              </a:rPr>
              <a:t>vardır.</a:t>
            </a:r>
          </a:p>
          <a:p>
            <a:pPr>
              <a:spcBef>
                <a:spcPct val="20000"/>
              </a:spcBef>
            </a:pPr>
            <a:endParaRPr lang="tr-TR" sz="2400" b="1" u="sng" dirty="0" smtClean="0">
              <a:solidFill>
                <a:srgbClr val="C00000"/>
              </a:solidFill>
              <a:cs typeface="Times New Roman" pitchFamily="18" charset="0"/>
            </a:endParaRPr>
          </a:p>
          <a:p>
            <a:pPr>
              <a:spcBef>
                <a:spcPct val="20000"/>
              </a:spcBef>
            </a:pPr>
            <a:endParaRPr lang="tr-TR" sz="2400" b="1" u="sng"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a:t>
            </a:fld>
            <a:endParaRPr lang="tr-TR"/>
          </a:p>
        </p:txBody>
      </p:sp>
    </p:spTree>
    <p:extLst>
      <p:ext uri="{BB962C8B-B14F-4D97-AF65-F5344CB8AC3E}">
        <p14:creationId xmlns:p14="http://schemas.microsoft.com/office/powerpoint/2010/main" val="1705322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3908762"/>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Tarihçe</a:t>
            </a:r>
            <a:endParaRPr lang="tr-TR" sz="3200" b="1" dirty="0">
              <a:solidFill>
                <a:schemeClr val="bg1"/>
              </a:solidFill>
              <a:cs typeface="Times New Roman" pitchFamily="18" charset="0"/>
            </a:endParaRPr>
          </a:p>
          <a:p>
            <a:endParaRPr lang="tr-TR" sz="2400" b="1"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Dünya Okul Sağlığı Tarihçesi</a:t>
            </a:r>
          </a:p>
          <a:p>
            <a:endParaRPr lang="tr-TR" sz="2400" b="1" u="sng" dirty="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1789 Fransız Devrimi ile birlikte okul sağlığı önemsenmiştir.</a:t>
            </a:r>
          </a:p>
          <a:p>
            <a:r>
              <a:rPr lang="tr-TR" sz="2400" b="1" dirty="0" smtClean="0">
                <a:solidFill>
                  <a:srgbClr val="C00000"/>
                </a:solidFill>
                <a:cs typeface="Times New Roman" panose="02020603050405020304" pitchFamily="18" charset="0"/>
              </a:rPr>
              <a:t>1873 «Okullarda Tıbbi Gözlemin Esasları» Fransa ‘da kabulü</a:t>
            </a:r>
          </a:p>
          <a:p>
            <a:r>
              <a:rPr lang="tr-TR" sz="2400" dirty="0" smtClean="0">
                <a:solidFill>
                  <a:srgbClr val="002060"/>
                </a:solidFill>
                <a:cs typeface="Times New Roman" panose="02020603050405020304" pitchFamily="18" charset="0"/>
              </a:rPr>
              <a:t>1830-1875 Endüstrileşme ve Sağlık Hareketi</a:t>
            </a:r>
          </a:p>
          <a:p>
            <a:r>
              <a:rPr lang="tr-TR" sz="2400" b="1" dirty="0" smtClean="0">
                <a:solidFill>
                  <a:srgbClr val="C00000"/>
                </a:solidFill>
                <a:cs typeface="Times New Roman" panose="02020603050405020304" pitchFamily="18" charset="0"/>
              </a:rPr>
              <a:t>1833 Fransa Hükümeti okullarda çocukların sağlığı ve sağlıklı okul çevresinden  okul idarelerini sorumlu tutan kanunun kabulü</a:t>
            </a:r>
          </a:p>
          <a:p>
            <a:r>
              <a:rPr lang="tr-TR" sz="2400" dirty="0">
                <a:solidFill>
                  <a:srgbClr val="002060"/>
                </a:solidFill>
                <a:cs typeface="Times New Roman" panose="02020603050405020304" pitchFamily="18" charset="0"/>
              </a:rPr>
              <a:t>1837 Fransa Asillerinin ayni işlerini kanunla </a:t>
            </a:r>
            <a:r>
              <a:rPr lang="tr-TR" sz="2400" dirty="0" smtClean="0">
                <a:solidFill>
                  <a:srgbClr val="002060"/>
                </a:solidFill>
                <a:cs typeface="Times New Roman" panose="02020603050405020304" pitchFamily="18" charset="0"/>
              </a:rPr>
              <a:t>tekrarlamaları</a:t>
            </a:r>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50</a:t>
            </a:fld>
            <a:endParaRPr lang="tr-TR" dirty="0"/>
          </a:p>
        </p:txBody>
      </p:sp>
      <p:sp>
        <p:nvSpPr>
          <p:cNvPr id="16" name="Sağ Ok 15"/>
          <p:cNvSpPr/>
          <p:nvPr/>
        </p:nvSpPr>
        <p:spPr>
          <a:xfrm>
            <a:off x="10363200" y="6002223"/>
            <a:ext cx="533400" cy="238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06888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278094"/>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Tarihçe</a:t>
            </a:r>
            <a:endParaRPr lang="tr-TR" sz="3200" b="1" dirty="0">
              <a:solidFill>
                <a:schemeClr val="bg1"/>
              </a:solidFill>
              <a:cs typeface="Times New Roman"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Dünya Okul Sağlığı Tarihçesi</a:t>
            </a:r>
          </a:p>
          <a:p>
            <a:endParaRPr lang="tr-TR" sz="2400" b="1" u="sng"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1842 Fransa’daki tüm okulların hekim kontrolünden geçmesi</a:t>
            </a:r>
          </a:p>
          <a:p>
            <a:r>
              <a:rPr lang="tr-TR" sz="2400" dirty="0" smtClean="0">
                <a:solidFill>
                  <a:srgbClr val="002060"/>
                </a:solidFill>
                <a:cs typeface="Times New Roman" panose="02020603050405020304" pitchFamily="18" charset="0"/>
              </a:rPr>
              <a:t>1862 Alman Başbakanı </a:t>
            </a:r>
            <a:r>
              <a:rPr lang="tr-TR" sz="2400" dirty="0" err="1" smtClean="0">
                <a:solidFill>
                  <a:srgbClr val="002060"/>
                </a:solidFill>
                <a:cs typeface="Times New Roman" panose="02020603050405020304" pitchFamily="18" charset="0"/>
              </a:rPr>
              <a:t>Bismanck</a:t>
            </a:r>
            <a:r>
              <a:rPr lang="tr-TR" sz="2400" dirty="0" smtClean="0">
                <a:solidFill>
                  <a:srgbClr val="002060"/>
                </a:solidFill>
                <a:cs typeface="Times New Roman" panose="02020603050405020304" pitchFamily="18" charset="0"/>
              </a:rPr>
              <a:t>’ </a:t>
            </a:r>
            <a:r>
              <a:rPr lang="tr-TR" sz="2400" dirty="0" err="1" smtClean="0">
                <a:solidFill>
                  <a:srgbClr val="002060"/>
                </a:solidFill>
                <a:cs typeface="Times New Roman" panose="02020603050405020304" pitchFamily="18" charset="0"/>
              </a:rPr>
              <a:t>ın</a:t>
            </a:r>
            <a:r>
              <a:rPr lang="tr-TR" sz="2400" dirty="0" smtClean="0">
                <a:solidFill>
                  <a:srgbClr val="002060"/>
                </a:solidFill>
                <a:cs typeface="Times New Roman" panose="02020603050405020304" pitchFamily="18" charset="0"/>
              </a:rPr>
              <a:t> 1883-1889 da Sosyal Sigorta Sistemini kurması</a:t>
            </a:r>
          </a:p>
          <a:p>
            <a:r>
              <a:rPr lang="tr-TR" sz="2400" b="1" dirty="0" smtClean="0">
                <a:solidFill>
                  <a:srgbClr val="C00000"/>
                </a:solidFill>
                <a:cs typeface="Times New Roman" panose="02020603050405020304" pitchFamily="18" charset="0"/>
              </a:rPr>
              <a:t>1866 Alman Göz doktoru </a:t>
            </a:r>
            <a:r>
              <a:rPr lang="tr-TR" sz="2400" b="1" dirty="0" err="1" smtClean="0">
                <a:solidFill>
                  <a:srgbClr val="C00000"/>
                </a:solidFill>
                <a:cs typeface="Times New Roman" panose="02020603050405020304" pitchFamily="18" charset="0"/>
              </a:rPr>
              <a:t>Hermann</a:t>
            </a:r>
            <a:r>
              <a:rPr lang="tr-TR" sz="2400" b="1" dirty="0" smtClean="0">
                <a:solidFill>
                  <a:srgbClr val="C00000"/>
                </a:solidFill>
                <a:cs typeface="Times New Roman" panose="02020603050405020304" pitchFamily="18" charset="0"/>
              </a:rPr>
              <a:t> </a:t>
            </a:r>
            <a:r>
              <a:rPr lang="tr-TR" sz="2400" b="1" dirty="0" err="1" smtClean="0">
                <a:solidFill>
                  <a:srgbClr val="C00000"/>
                </a:solidFill>
                <a:cs typeface="Times New Roman" panose="02020603050405020304" pitchFamily="18" charset="0"/>
              </a:rPr>
              <a:t>Cohn</a:t>
            </a:r>
            <a:r>
              <a:rPr lang="tr-TR" sz="2400" b="1" dirty="0" smtClean="0">
                <a:solidFill>
                  <a:srgbClr val="C00000"/>
                </a:solidFill>
                <a:cs typeface="Times New Roman" panose="02020603050405020304" pitchFamily="18" charset="0"/>
              </a:rPr>
              <a:t> , </a:t>
            </a:r>
            <a:r>
              <a:rPr lang="tr-TR" sz="2400" b="1" dirty="0" err="1" smtClean="0">
                <a:solidFill>
                  <a:srgbClr val="C00000"/>
                </a:solidFill>
                <a:cs typeface="Times New Roman" panose="02020603050405020304" pitchFamily="18" charset="0"/>
              </a:rPr>
              <a:t>Breslan’da</a:t>
            </a:r>
            <a:r>
              <a:rPr lang="tr-TR" sz="2400" b="1" dirty="0">
                <a:solidFill>
                  <a:srgbClr val="C00000"/>
                </a:solidFill>
                <a:cs typeface="Times New Roman" panose="02020603050405020304" pitchFamily="18" charset="0"/>
              </a:rPr>
              <a:t> ,7568 öğrencide </a:t>
            </a:r>
            <a:r>
              <a:rPr lang="tr-TR" sz="2400" b="1" u="sng" dirty="0">
                <a:solidFill>
                  <a:srgbClr val="C00000"/>
                </a:solidFill>
                <a:cs typeface="Times New Roman" panose="02020603050405020304" pitchFamily="18" charset="0"/>
              </a:rPr>
              <a:t>ilk kez </a:t>
            </a:r>
            <a:r>
              <a:rPr lang="tr-TR" sz="2400" b="1" dirty="0">
                <a:solidFill>
                  <a:srgbClr val="C00000"/>
                </a:solidFill>
                <a:cs typeface="Times New Roman" panose="02020603050405020304" pitchFamily="18" charset="0"/>
              </a:rPr>
              <a:t>tarama yapması </a:t>
            </a:r>
            <a:endParaRPr lang="tr-TR" sz="2400" b="1"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1871 ABD’de </a:t>
            </a:r>
            <a:r>
              <a:rPr lang="tr-TR" sz="2400" b="1" dirty="0" err="1" smtClean="0">
                <a:solidFill>
                  <a:srgbClr val="C00000"/>
                </a:solidFill>
                <a:cs typeface="Times New Roman" panose="02020603050405020304" pitchFamily="18" charset="0"/>
              </a:rPr>
              <a:t>Newyork’da</a:t>
            </a:r>
            <a:r>
              <a:rPr lang="tr-TR" sz="2400" b="1" dirty="0" smtClean="0">
                <a:solidFill>
                  <a:srgbClr val="C00000"/>
                </a:solidFill>
                <a:cs typeface="Times New Roman" panose="02020603050405020304" pitchFamily="18" charset="0"/>
              </a:rPr>
              <a:t> R:S: </a:t>
            </a:r>
            <a:r>
              <a:rPr lang="tr-TR" sz="2400" b="1" dirty="0" err="1" smtClean="0">
                <a:solidFill>
                  <a:srgbClr val="C00000"/>
                </a:solidFill>
                <a:cs typeface="Times New Roman" panose="02020603050405020304" pitchFamily="18" charset="0"/>
              </a:rPr>
              <a:t>O’sulwan</a:t>
            </a:r>
            <a:r>
              <a:rPr lang="tr-TR" sz="2400" b="1" dirty="0" smtClean="0">
                <a:solidFill>
                  <a:srgbClr val="C00000"/>
                </a:solidFill>
                <a:cs typeface="Times New Roman" panose="02020603050405020304" pitchFamily="18" charset="0"/>
              </a:rPr>
              <a:t> okullarda </a:t>
            </a:r>
            <a:r>
              <a:rPr lang="tr-TR" sz="2400" b="1" u="sng" dirty="0" smtClean="0">
                <a:solidFill>
                  <a:srgbClr val="C00000"/>
                </a:solidFill>
                <a:cs typeface="Times New Roman" panose="02020603050405020304" pitchFamily="18" charset="0"/>
              </a:rPr>
              <a:t>ilk kez </a:t>
            </a:r>
            <a:r>
              <a:rPr lang="tr-TR" sz="2400" b="1" dirty="0" smtClean="0">
                <a:solidFill>
                  <a:srgbClr val="C00000"/>
                </a:solidFill>
                <a:cs typeface="Times New Roman" panose="02020603050405020304" pitchFamily="18" charset="0"/>
              </a:rPr>
              <a:t>sağlık müfettişliği</a:t>
            </a:r>
          </a:p>
          <a:p>
            <a:r>
              <a:rPr lang="tr-TR" sz="2400" dirty="0">
                <a:solidFill>
                  <a:srgbClr val="002060"/>
                </a:solidFill>
                <a:cs typeface="Times New Roman" panose="02020603050405020304" pitchFamily="18" charset="0"/>
              </a:rPr>
              <a:t> </a:t>
            </a:r>
            <a:r>
              <a:rPr lang="tr-TR" sz="2400" dirty="0" smtClean="0">
                <a:solidFill>
                  <a:srgbClr val="002060"/>
                </a:solidFill>
                <a:cs typeface="Times New Roman" panose="02020603050405020304" pitchFamily="18" charset="0"/>
              </a:rPr>
              <a:t>         Japonya Eğitim, Bilim ve Kültür Bakanlığının kurulması</a:t>
            </a: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51</a:t>
            </a:fld>
            <a:endParaRPr lang="tr-TR" dirty="0"/>
          </a:p>
        </p:txBody>
      </p:sp>
      <p:sp>
        <p:nvSpPr>
          <p:cNvPr id="16" name="Sağ Ok 15"/>
          <p:cNvSpPr/>
          <p:nvPr/>
        </p:nvSpPr>
        <p:spPr>
          <a:xfrm>
            <a:off x="9635735" y="5715000"/>
            <a:ext cx="651265" cy="32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2916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216539"/>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Tarihçe</a:t>
            </a:r>
            <a:endParaRPr lang="tr-TR" sz="3200" b="1" dirty="0">
              <a:solidFill>
                <a:schemeClr val="bg1"/>
              </a:solidFill>
              <a:cs typeface="Times New Roman"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Dünya Okul Sağlığı Tarihçesi</a:t>
            </a:r>
          </a:p>
          <a:p>
            <a:endParaRPr lang="tr-TR" sz="2000" b="1"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1872 Japonların okul eğitimini zorunlu kılması</a:t>
            </a:r>
          </a:p>
          <a:p>
            <a:r>
              <a:rPr lang="tr-TR" sz="2400" b="1" dirty="0" smtClean="0">
                <a:solidFill>
                  <a:srgbClr val="C00000"/>
                </a:solidFill>
                <a:cs typeface="Times New Roman" panose="02020603050405020304" pitchFamily="18" charset="0"/>
              </a:rPr>
              <a:t>1874 Avrupa’ da okul sağlığı örgütünü ilk kez Brüksel’in kurması</a:t>
            </a:r>
          </a:p>
          <a:p>
            <a:r>
              <a:rPr lang="tr-TR" sz="2400" b="1" dirty="0" smtClean="0">
                <a:solidFill>
                  <a:srgbClr val="C00000"/>
                </a:solidFill>
                <a:cs typeface="Times New Roman" panose="02020603050405020304" pitchFamily="18" charset="0"/>
              </a:rPr>
              <a:t>1878 İsveç’ de teşkilatlı okul sağlığı hizmetinin kurulması</a:t>
            </a:r>
          </a:p>
          <a:p>
            <a:r>
              <a:rPr lang="tr-TR" sz="2400" b="1" dirty="0" smtClean="0">
                <a:solidFill>
                  <a:srgbClr val="C00000"/>
                </a:solidFill>
                <a:cs typeface="Times New Roman" panose="02020603050405020304" pitchFamily="18" charset="0"/>
              </a:rPr>
              <a:t>1879 Paris’te okul sağlığı programlarının başlaması</a:t>
            </a:r>
          </a:p>
          <a:p>
            <a:r>
              <a:rPr lang="tr-TR" sz="2400" dirty="0" smtClean="0">
                <a:solidFill>
                  <a:srgbClr val="002060"/>
                </a:solidFill>
                <a:cs typeface="Times New Roman" panose="02020603050405020304" pitchFamily="18" charset="0"/>
              </a:rPr>
              <a:t>1888 Japonya’ da periyodik sağlık muayenelerinin başlaması</a:t>
            </a:r>
          </a:p>
          <a:p>
            <a:r>
              <a:rPr lang="tr-TR" sz="2400" dirty="0" smtClean="0">
                <a:solidFill>
                  <a:srgbClr val="002060"/>
                </a:solidFill>
                <a:cs typeface="Times New Roman" panose="02020603050405020304" pitchFamily="18" charset="0"/>
              </a:rPr>
              <a:t>1984 ABD tıbbi gözlemci teşkilatının kurulması</a:t>
            </a: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52</a:t>
            </a:fld>
            <a:endParaRPr lang="tr-TR" dirty="0"/>
          </a:p>
        </p:txBody>
      </p:sp>
    </p:spTree>
    <p:extLst>
      <p:ext uri="{BB962C8B-B14F-4D97-AF65-F5344CB8AC3E}">
        <p14:creationId xmlns:p14="http://schemas.microsoft.com/office/powerpoint/2010/main" val="3784726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2800767"/>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Okulun Okul Sağlığı Yönünden Sorumluluğu</a:t>
            </a:r>
          </a:p>
          <a:p>
            <a:endParaRPr lang="tr-TR" sz="2400" dirty="0">
              <a:solidFill>
                <a:srgbClr val="002060"/>
              </a:solidFill>
              <a:cs typeface="Times New Roman" panose="02020603050405020304" pitchFamily="18" charset="0"/>
            </a:endParaRPr>
          </a:p>
          <a:p>
            <a:pPr marL="457200" indent="-457200">
              <a:buAutoNum type="arabicPeriod"/>
            </a:pPr>
            <a:r>
              <a:rPr lang="tr-TR" sz="2400" dirty="0" smtClean="0">
                <a:solidFill>
                  <a:srgbClr val="002060"/>
                </a:solidFill>
                <a:cs typeface="Times New Roman" panose="02020603050405020304" pitchFamily="18" charset="0"/>
              </a:rPr>
              <a:t>Hastalıklardan korumak ve tedavi etmek</a:t>
            </a:r>
          </a:p>
          <a:p>
            <a:pPr marL="457200" indent="-457200">
              <a:buAutoNum type="arabicPeriod"/>
            </a:pPr>
            <a:r>
              <a:rPr lang="tr-TR" sz="2400" dirty="0" smtClean="0">
                <a:solidFill>
                  <a:srgbClr val="002060"/>
                </a:solidFill>
                <a:cs typeface="Times New Roman" panose="02020603050405020304" pitchFamily="18" charset="0"/>
              </a:rPr>
              <a:t>Bedeni </a:t>
            </a:r>
            <a:r>
              <a:rPr lang="tr-TR" sz="2400" dirty="0" err="1" smtClean="0">
                <a:solidFill>
                  <a:srgbClr val="002060"/>
                </a:solidFill>
                <a:cs typeface="Times New Roman" panose="02020603050405020304" pitchFamily="18" charset="0"/>
              </a:rPr>
              <a:t>defektlerin</a:t>
            </a:r>
            <a:r>
              <a:rPr lang="tr-TR" sz="2400" dirty="0" smtClean="0">
                <a:solidFill>
                  <a:srgbClr val="002060"/>
                </a:solidFill>
                <a:cs typeface="Times New Roman" panose="02020603050405020304" pitchFamily="18" charset="0"/>
              </a:rPr>
              <a:t> zamanında düzelmesini sağlamak</a:t>
            </a:r>
          </a:p>
          <a:p>
            <a:pPr marL="457200" indent="-457200">
              <a:buAutoNum type="arabicPeriod"/>
            </a:pPr>
            <a:r>
              <a:rPr lang="tr-TR" sz="2400" dirty="0" smtClean="0">
                <a:solidFill>
                  <a:srgbClr val="002060"/>
                </a:solidFill>
                <a:cs typeface="Times New Roman" panose="02020603050405020304" pitchFamily="18" charset="0"/>
              </a:rPr>
              <a:t>Öğrencilerin </a:t>
            </a:r>
            <a:r>
              <a:rPr lang="tr-TR" sz="2400" dirty="0">
                <a:solidFill>
                  <a:srgbClr val="002060"/>
                </a:solidFill>
                <a:cs typeface="Times New Roman" panose="02020603050405020304" pitchFamily="18" charset="0"/>
              </a:rPr>
              <a:t>s</a:t>
            </a:r>
            <a:r>
              <a:rPr lang="tr-TR" sz="2400" dirty="0" smtClean="0">
                <a:solidFill>
                  <a:srgbClr val="002060"/>
                </a:solidFill>
                <a:cs typeface="Times New Roman" panose="02020603050405020304" pitchFamily="18" charset="0"/>
              </a:rPr>
              <a:t>ağlığını geliştirmek </a:t>
            </a:r>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53</a:t>
            </a:fld>
            <a:endParaRPr lang="tr-TR" dirty="0"/>
          </a:p>
        </p:txBody>
      </p:sp>
    </p:spTree>
    <p:extLst>
      <p:ext uri="{BB962C8B-B14F-4D97-AF65-F5344CB8AC3E}">
        <p14:creationId xmlns:p14="http://schemas.microsoft.com/office/powerpoint/2010/main" val="871286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278094"/>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Sağlığının Özel Bir Grup olarak Kabul </a:t>
            </a:r>
            <a:r>
              <a:rPr lang="tr-TR" sz="2400" b="1" u="sng" dirty="0">
                <a:solidFill>
                  <a:srgbClr val="C00000"/>
                </a:solidFill>
                <a:cs typeface="Times New Roman" panose="02020603050405020304" pitchFamily="18" charset="0"/>
              </a:rPr>
              <a:t>E</a:t>
            </a:r>
            <a:r>
              <a:rPr lang="tr-TR" sz="2400" b="1" u="sng" dirty="0" smtClean="0">
                <a:solidFill>
                  <a:srgbClr val="C00000"/>
                </a:solidFill>
                <a:cs typeface="Times New Roman" panose="02020603050405020304" pitchFamily="18" charset="0"/>
              </a:rPr>
              <a:t>dilmesinin Nedenleri:</a:t>
            </a:r>
          </a:p>
          <a:p>
            <a:endParaRPr lang="tr-TR" sz="2400" dirty="0" smtClean="0">
              <a:solidFill>
                <a:srgbClr val="002060"/>
              </a:solidFill>
              <a:cs typeface="Times New Roman" panose="02020603050405020304" pitchFamily="18" charset="0"/>
            </a:endParaRPr>
          </a:p>
          <a:p>
            <a:pPr marL="457200" indent="-457200">
              <a:buAutoNum type="arabicPeriod"/>
            </a:pPr>
            <a:r>
              <a:rPr lang="tr-TR" sz="2400" dirty="0" smtClean="0">
                <a:solidFill>
                  <a:srgbClr val="002060"/>
                </a:solidFill>
                <a:cs typeface="Times New Roman" panose="02020603050405020304" pitchFamily="18" charset="0"/>
              </a:rPr>
              <a:t>Bu çağda çocuklar </a:t>
            </a:r>
            <a:r>
              <a:rPr lang="tr-TR" sz="2400" b="1" dirty="0" smtClean="0">
                <a:solidFill>
                  <a:srgbClr val="002060"/>
                </a:solidFill>
                <a:cs typeface="Times New Roman" panose="02020603050405020304" pitchFamily="18" charset="0"/>
              </a:rPr>
              <a:t>sürekli bir büyüme ve gelişme </a:t>
            </a:r>
            <a:r>
              <a:rPr lang="tr-TR" sz="2400" dirty="0" smtClean="0">
                <a:solidFill>
                  <a:srgbClr val="002060"/>
                </a:solidFill>
                <a:cs typeface="Times New Roman" panose="02020603050405020304" pitchFamily="18" charset="0"/>
              </a:rPr>
              <a:t>içerisindedirler(alınan önlemler kalıcıdır)</a:t>
            </a:r>
          </a:p>
          <a:p>
            <a:pPr marL="457200" indent="-457200">
              <a:buAutoNum type="arabicPeriod"/>
            </a:pPr>
            <a:r>
              <a:rPr lang="tr-TR" sz="2400" dirty="0" smtClean="0">
                <a:solidFill>
                  <a:srgbClr val="002060"/>
                </a:solidFill>
                <a:cs typeface="Times New Roman" panose="02020603050405020304" pitchFamily="18" charset="0"/>
              </a:rPr>
              <a:t>Okul kendi evleri dışında </a:t>
            </a:r>
            <a:r>
              <a:rPr lang="tr-TR" sz="2400" b="1" dirty="0" smtClean="0">
                <a:solidFill>
                  <a:srgbClr val="002060"/>
                </a:solidFill>
                <a:cs typeface="Times New Roman" panose="02020603050405020304" pitchFamily="18" charset="0"/>
              </a:rPr>
              <a:t>toplu olarak bulundukları ilk yerdir </a:t>
            </a:r>
            <a:r>
              <a:rPr lang="tr-TR" sz="2400" dirty="0" smtClean="0">
                <a:solidFill>
                  <a:srgbClr val="002060"/>
                </a:solidFill>
                <a:cs typeface="Times New Roman" panose="02020603050405020304" pitchFamily="18" charset="0"/>
              </a:rPr>
              <a:t>(baskı ve zorlamalar)</a:t>
            </a:r>
          </a:p>
          <a:p>
            <a:pPr marL="457200" indent="-457200">
              <a:buAutoNum type="arabicPeriod"/>
            </a:pPr>
            <a:r>
              <a:rPr lang="tr-TR" sz="2400" b="1" dirty="0" smtClean="0">
                <a:solidFill>
                  <a:srgbClr val="002060"/>
                </a:solidFill>
                <a:cs typeface="Times New Roman" panose="02020603050405020304" pitchFamily="18" charset="0"/>
              </a:rPr>
              <a:t>Bir arada </a:t>
            </a:r>
            <a:r>
              <a:rPr lang="tr-TR" sz="2400" b="1" dirty="0" smtClean="0">
                <a:solidFill>
                  <a:srgbClr val="002060"/>
                </a:solidFill>
                <a:cs typeface="Times New Roman" panose="02020603050405020304" pitchFamily="18" charset="0"/>
              </a:rPr>
              <a:t>bulunmaları </a:t>
            </a:r>
            <a:r>
              <a:rPr lang="tr-TR" sz="2400" dirty="0" smtClean="0">
                <a:solidFill>
                  <a:srgbClr val="002060"/>
                </a:solidFill>
                <a:cs typeface="Times New Roman" panose="02020603050405020304" pitchFamily="18" charset="0"/>
              </a:rPr>
              <a:t>bulaşıcı hastalıkların yayılmasını kolaylaştırır</a:t>
            </a:r>
          </a:p>
          <a:p>
            <a:pPr marL="457200" indent="-457200">
              <a:buAutoNum type="arabicPeriod"/>
            </a:pPr>
            <a:r>
              <a:rPr lang="tr-TR" sz="2400" dirty="0" smtClean="0">
                <a:solidFill>
                  <a:srgbClr val="002060"/>
                </a:solidFill>
                <a:cs typeface="Times New Roman" panose="02020603050405020304" pitchFamily="18" charset="0"/>
              </a:rPr>
              <a:t>Sağlıklı </a:t>
            </a:r>
            <a:r>
              <a:rPr lang="tr-TR" sz="2400" dirty="0" smtClean="0">
                <a:solidFill>
                  <a:srgbClr val="002060"/>
                </a:solidFill>
                <a:cs typeface="Times New Roman" panose="02020603050405020304" pitchFamily="18" charset="0"/>
              </a:rPr>
              <a:t>öğrenebilmeleri </a:t>
            </a:r>
            <a:r>
              <a:rPr lang="tr-TR" sz="2400" dirty="0" smtClean="0">
                <a:solidFill>
                  <a:srgbClr val="002060"/>
                </a:solidFill>
                <a:cs typeface="Times New Roman" panose="02020603050405020304" pitchFamily="18" charset="0"/>
              </a:rPr>
              <a:t>için </a:t>
            </a:r>
            <a:r>
              <a:rPr lang="tr-TR" sz="2400" b="1" dirty="0" smtClean="0">
                <a:solidFill>
                  <a:srgbClr val="002060"/>
                </a:solidFill>
                <a:cs typeface="Times New Roman" panose="02020603050405020304" pitchFamily="18" charset="0"/>
              </a:rPr>
              <a:t>bedensel, ruhsal yönden sağlıklı olmaları gerekir </a:t>
            </a:r>
            <a:r>
              <a:rPr lang="tr-TR" sz="2400" dirty="0" smtClean="0">
                <a:solidFill>
                  <a:srgbClr val="002060"/>
                </a:solidFill>
                <a:cs typeface="Times New Roman" panose="02020603050405020304" pitchFamily="18" charset="0"/>
              </a:rPr>
              <a:t>(görme, işitme)</a:t>
            </a:r>
          </a:p>
          <a:p>
            <a:pPr marL="457200" indent="-457200">
              <a:buAutoNum type="arabicPeriod"/>
            </a:pPr>
            <a:r>
              <a:rPr lang="tr-TR" sz="2400" dirty="0" smtClean="0">
                <a:solidFill>
                  <a:srgbClr val="002060"/>
                </a:solidFill>
                <a:cs typeface="Times New Roman" panose="02020603050405020304" pitchFamily="18" charset="0"/>
              </a:rPr>
              <a:t>Okul çağı </a:t>
            </a:r>
            <a:r>
              <a:rPr lang="tr-TR" sz="2400" b="1" dirty="0" smtClean="0">
                <a:solidFill>
                  <a:srgbClr val="002060"/>
                </a:solidFill>
                <a:cs typeface="Times New Roman" panose="02020603050405020304" pitchFamily="18" charset="0"/>
              </a:rPr>
              <a:t>alma ve etkilenme devresidir</a:t>
            </a:r>
            <a:r>
              <a:rPr lang="tr-TR" sz="2400" dirty="0" smtClean="0">
                <a:solidFill>
                  <a:srgbClr val="002060"/>
                </a:solidFill>
                <a:cs typeface="Times New Roman" panose="02020603050405020304" pitchFamily="18" charset="0"/>
              </a:rPr>
              <a:t>. İyi sağlık bilgisi, doğru davranış, bilinçli toplum</a:t>
            </a:r>
          </a:p>
        </p:txBody>
      </p:sp>
      <p:sp>
        <p:nvSpPr>
          <p:cNvPr id="2" name="Slayt Numarası Yer Tutucusu 1"/>
          <p:cNvSpPr>
            <a:spLocks noGrp="1"/>
          </p:cNvSpPr>
          <p:nvPr>
            <p:ph type="sldNum" sz="quarter" idx="7"/>
          </p:nvPr>
        </p:nvSpPr>
        <p:spPr/>
        <p:txBody>
          <a:bodyPr/>
          <a:lstStyle/>
          <a:p>
            <a:fld id="{B6F15528-21DE-4FAA-801E-634DDDAF4B2B}" type="slidenum">
              <a:rPr lang="tr-TR" smtClean="0"/>
              <a:t>54</a:t>
            </a:fld>
            <a:endParaRPr lang="tr-TR" dirty="0"/>
          </a:p>
        </p:txBody>
      </p:sp>
      <p:sp>
        <p:nvSpPr>
          <p:cNvPr id="16" name="Sağ Ok 15"/>
          <p:cNvSpPr/>
          <p:nvPr/>
        </p:nvSpPr>
        <p:spPr>
          <a:xfrm flipV="1">
            <a:off x="11213224" y="5550247"/>
            <a:ext cx="509384" cy="451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86195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3539430"/>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Sağlığının Özel Bir Grup olarak Kabul </a:t>
            </a:r>
            <a:r>
              <a:rPr lang="tr-TR" sz="2400" b="1" u="sng" dirty="0">
                <a:solidFill>
                  <a:srgbClr val="C00000"/>
                </a:solidFill>
                <a:cs typeface="Times New Roman" panose="02020603050405020304" pitchFamily="18" charset="0"/>
              </a:rPr>
              <a:t>E</a:t>
            </a:r>
            <a:r>
              <a:rPr lang="tr-TR" sz="2400" b="1" u="sng" dirty="0" smtClean="0">
                <a:solidFill>
                  <a:srgbClr val="C00000"/>
                </a:solidFill>
                <a:cs typeface="Times New Roman" panose="02020603050405020304" pitchFamily="18" charset="0"/>
              </a:rPr>
              <a:t>dilmesinin Nedenleri:</a:t>
            </a:r>
          </a:p>
          <a:p>
            <a:endParaRPr lang="tr-TR" sz="2400" dirty="0" smtClean="0">
              <a:solidFill>
                <a:srgbClr val="002060"/>
              </a:solidFill>
              <a:cs typeface="Times New Roman" panose="02020603050405020304" pitchFamily="18" charset="0"/>
            </a:endParaRPr>
          </a:p>
          <a:p>
            <a:r>
              <a:rPr lang="tr-TR" sz="2400" dirty="0" smtClean="0">
                <a:solidFill>
                  <a:srgbClr val="002060"/>
                </a:solidFill>
                <a:cs typeface="Times New Roman" panose="02020603050405020304" pitchFamily="18" charset="0"/>
              </a:rPr>
              <a:t>6. Okul çağında </a:t>
            </a:r>
            <a:r>
              <a:rPr lang="tr-TR" sz="2400" b="1" dirty="0" smtClean="0">
                <a:solidFill>
                  <a:srgbClr val="002060"/>
                </a:solidFill>
                <a:cs typeface="Times New Roman" panose="02020603050405020304" pitchFamily="18" charset="0"/>
              </a:rPr>
              <a:t>önemli bir ölüm ve sakatlık nedeni kazalardır</a:t>
            </a:r>
            <a:r>
              <a:rPr lang="tr-TR" sz="2400" dirty="0" smtClean="0">
                <a:solidFill>
                  <a:srgbClr val="002060"/>
                </a:solidFill>
                <a:cs typeface="Times New Roman" panose="02020603050405020304" pitchFamily="18" charset="0"/>
              </a:rPr>
              <a:t> (heyecan veren grup oyunları, aşılması gereken uzaklık).</a:t>
            </a:r>
          </a:p>
          <a:p>
            <a:r>
              <a:rPr lang="tr-TR" sz="2400" dirty="0" smtClean="0">
                <a:solidFill>
                  <a:srgbClr val="002060"/>
                </a:solidFill>
                <a:cs typeface="Times New Roman" panose="02020603050405020304" pitchFamily="18" charset="0"/>
              </a:rPr>
              <a:t>7. Sağlık yönünden </a:t>
            </a:r>
            <a:r>
              <a:rPr lang="tr-TR" sz="2400" b="1" dirty="0" smtClean="0">
                <a:solidFill>
                  <a:srgbClr val="002060"/>
                </a:solidFill>
                <a:cs typeface="Times New Roman" panose="02020603050405020304" pitchFamily="18" charset="0"/>
              </a:rPr>
              <a:t>eğitildiği zaman anne- baba ve çevresine yararlı olur</a:t>
            </a:r>
            <a:r>
              <a:rPr lang="tr-TR" sz="2400" dirty="0" smtClean="0">
                <a:solidFill>
                  <a:srgbClr val="002060"/>
                </a:solidFill>
                <a:cs typeface="Times New Roman" panose="02020603050405020304" pitchFamily="18" charset="0"/>
              </a:rPr>
              <a:t>.</a:t>
            </a:r>
          </a:p>
          <a:p>
            <a:r>
              <a:rPr lang="tr-TR" sz="2400" dirty="0" smtClean="0">
                <a:solidFill>
                  <a:srgbClr val="002060"/>
                </a:solidFill>
                <a:cs typeface="Times New Roman" panose="02020603050405020304" pitchFamily="18" charset="0"/>
              </a:rPr>
              <a:t>8. </a:t>
            </a:r>
            <a:r>
              <a:rPr lang="tr-TR" sz="2400" b="1" dirty="0" smtClean="0">
                <a:solidFill>
                  <a:srgbClr val="002060"/>
                </a:solidFill>
                <a:cs typeface="Times New Roman" panose="02020603050405020304" pitchFamily="18" charset="0"/>
              </a:rPr>
              <a:t>Bir toplumun sosyal yapısında okul önemli bir rol oynar</a:t>
            </a:r>
            <a:r>
              <a:rPr lang="tr-TR" sz="2400" dirty="0" smtClean="0">
                <a:solidFill>
                  <a:srgbClr val="002060"/>
                </a:solidFill>
                <a:cs typeface="Times New Roman" panose="02020603050405020304" pitchFamily="18" charset="0"/>
              </a:rPr>
              <a:t>. Sadece anne baba üzerinde etkili olmakla kalmaz, bütün toplumu etkiler.</a:t>
            </a:r>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55</a:t>
            </a:fld>
            <a:endParaRPr lang="tr-TR" dirty="0"/>
          </a:p>
        </p:txBody>
      </p:sp>
    </p:spTree>
    <p:extLst>
      <p:ext uri="{BB962C8B-B14F-4D97-AF65-F5344CB8AC3E}">
        <p14:creationId xmlns:p14="http://schemas.microsoft.com/office/powerpoint/2010/main" val="278375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3539430"/>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Global Okul Sağlığı Modelinde Tanımlar</a:t>
            </a:r>
          </a:p>
          <a:p>
            <a:endParaRPr lang="tr-TR" sz="2400" dirty="0">
              <a:solidFill>
                <a:srgbClr val="002060"/>
              </a:solidFill>
              <a:cs typeface="Times New Roman" panose="02020603050405020304" pitchFamily="18" charset="0"/>
            </a:endParaRPr>
          </a:p>
          <a:p>
            <a:pPr marL="457200" indent="-457200">
              <a:buAutoNum type="arabicPeriod"/>
            </a:pPr>
            <a:r>
              <a:rPr lang="tr-TR" sz="2400" b="1" dirty="0" smtClean="0">
                <a:solidFill>
                  <a:srgbClr val="C00000"/>
                </a:solidFill>
                <a:cs typeface="Times New Roman" panose="02020603050405020304" pitchFamily="18" charset="0"/>
              </a:rPr>
              <a:t>Koruyucu: </a:t>
            </a:r>
            <a:r>
              <a:rPr lang="tr-TR" sz="2400" dirty="0" smtClean="0">
                <a:solidFill>
                  <a:srgbClr val="002060"/>
                </a:solidFill>
                <a:cs typeface="Times New Roman" panose="02020603050405020304" pitchFamily="18" charset="0"/>
              </a:rPr>
              <a:t>Tarama, tespit, bulaşıcı hastalıklardan koruma, </a:t>
            </a:r>
            <a:r>
              <a:rPr lang="tr-TR" sz="2400" dirty="0">
                <a:solidFill>
                  <a:srgbClr val="002060"/>
                </a:solidFill>
                <a:cs typeface="Times New Roman" panose="02020603050405020304" pitchFamily="18" charset="0"/>
              </a:rPr>
              <a:t>a</a:t>
            </a:r>
            <a:r>
              <a:rPr lang="tr-TR" sz="2400" dirty="0" smtClean="0">
                <a:solidFill>
                  <a:srgbClr val="002060"/>
                </a:solidFill>
                <a:cs typeface="Times New Roman" panose="02020603050405020304" pitchFamily="18" charset="0"/>
              </a:rPr>
              <a:t>cil bakım aktiviteleri</a:t>
            </a:r>
          </a:p>
          <a:p>
            <a:pPr marL="457200" indent="-457200">
              <a:buAutoNum type="arabicPeriod"/>
            </a:pPr>
            <a:r>
              <a:rPr lang="tr-TR" sz="2400" b="1" dirty="0" smtClean="0">
                <a:solidFill>
                  <a:srgbClr val="C00000"/>
                </a:solidFill>
                <a:cs typeface="Times New Roman" panose="02020603050405020304" pitchFamily="18" charset="0"/>
              </a:rPr>
              <a:t>Geliştirici : </a:t>
            </a:r>
            <a:r>
              <a:rPr lang="tr-TR" sz="2400" dirty="0" smtClean="0">
                <a:solidFill>
                  <a:srgbClr val="002060"/>
                </a:solidFill>
                <a:cs typeface="Times New Roman" panose="02020603050405020304" pitchFamily="18" charset="0"/>
              </a:rPr>
              <a:t>Sağlık eğitimi ve öğretimi</a:t>
            </a:r>
          </a:p>
          <a:p>
            <a:pPr marL="457200" indent="-457200">
              <a:buAutoNum type="arabicPeriod"/>
            </a:pPr>
            <a:r>
              <a:rPr lang="tr-TR" sz="2400" b="1" dirty="0" smtClean="0">
                <a:solidFill>
                  <a:srgbClr val="C00000"/>
                </a:solidFill>
                <a:cs typeface="Times New Roman" panose="02020603050405020304" pitchFamily="18" charset="0"/>
              </a:rPr>
              <a:t>Tedavi Edici: </a:t>
            </a:r>
            <a:r>
              <a:rPr lang="tr-TR" sz="2400" dirty="0" smtClean="0">
                <a:solidFill>
                  <a:srgbClr val="002060"/>
                </a:solidFill>
                <a:cs typeface="Times New Roman" panose="02020603050405020304" pitchFamily="18" charset="0"/>
              </a:rPr>
              <a:t>Kliniğe veya tedavi hizmetlerine gönderme, bu hizmet yoksa sevk ve izleme</a:t>
            </a:r>
          </a:p>
          <a:p>
            <a:pPr marL="457200" indent="-457200">
              <a:buAutoNum type="arabicPeriod"/>
            </a:pPr>
            <a:r>
              <a:rPr lang="tr-TR" sz="2400" b="1" dirty="0" err="1" smtClean="0">
                <a:solidFill>
                  <a:srgbClr val="C00000"/>
                </a:solidFill>
                <a:cs typeface="Times New Roman" panose="02020603050405020304" pitchFamily="18" charset="0"/>
              </a:rPr>
              <a:t>Esenlendirici</a:t>
            </a:r>
            <a:r>
              <a:rPr lang="tr-TR" sz="2400" b="1" dirty="0" smtClean="0">
                <a:solidFill>
                  <a:srgbClr val="C00000"/>
                </a:solidFill>
                <a:cs typeface="Times New Roman" panose="02020603050405020304" pitchFamily="18" charset="0"/>
              </a:rPr>
              <a:t>: </a:t>
            </a:r>
            <a:r>
              <a:rPr lang="tr-TR" sz="2400" dirty="0" smtClean="0">
                <a:solidFill>
                  <a:srgbClr val="002060"/>
                </a:solidFill>
                <a:cs typeface="Times New Roman" panose="02020603050405020304" pitchFamily="18" charset="0"/>
              </a:rPr>
              <a:t>Okul programı olarak çoğunlukla sağlanamaz. Sadece idame ve sağlık denetimi vardır.</a:t>
            </a:r>
          </a:p>
        </p:txBody>
      </p:sp>
      <p:sp>
        <p:nvSpPr>
          <p:cNvPr id="2" name="Slayt Numarası Yer Tutucusu 1"/>
          <p:cNvSpPr>
            <a:spLocks noGrp="1"/>
          </p:cNvSpPr>
          <p:nvPr>
            <p:ph type="sldNum" sz="quarter" idx="7"/>
          </p:nvPr>
        </p:nvSpPr>
        <p:spPr/>
        <p:txBody>
          <a:bodyPr/>
          <a:lstStyle/>
          <a:p>
            <a:fld id="{B6F15528-21DE-4FAA-801E-634DDDAF4B2B}" type="slidenum">
              <a:rPr lang="tr-TR" smtClean="0"/>
              <a:t>56</a:t>
            </a:fld>
            <a:endParaRPr lang="tr-TR" dirty="0"/>
          </a:p>
        </p:txBody>
      </p:sp>
    </p:spTree>
    <p:extLst>
      <p:ext uri="{BB962C8B-B14F-4D97-AF65-F5344CB8AC3E}">
        <p14:creationId xmlns:p14="http://schemas.microsoft.com/office/powerpoint/2010/main" val="84909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5386090"/>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p>
          <a:p>
            <a:endParaRPr lang="tr-TR" sz="2400" b="1" u="sng"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İlk Öğretim Okulu Çocukları(6-8 yaş)</a:t>
            </a:r>
          </a:p>
          <a:p>
            <a:endParaRPr lang="tr-TR" sz="2400" b="1" dirty="0" smtClean="0">
              <a:solidFill>
                <a:srgbClr val="C00000"/>
              </a:solidFill>
              <a:cs typeface="Times New Roman" panose="02020603050405020304" pitchFamily="18" charset="0"/>
            </a:endParaRPr>
          </a:p>
          <a:p>
            <a:r>
              <a:rPr lang="tr-TR" sz="2400" dirty="0" smtClean="0">
                <a:solidFill>
                  <a:srgbClr val="002060"/>
                </a:solidFill>
                <a:cs typeface="Times New Roman" panose="02020603050405020304" pitchFamily="18" charset="0"/>
              </a:rPr>
              <a:t>1. Somut düşünürler, daha çok duyu organlarıyla </a:t>
            </a:r>
            <a:r>
              <a:rPr lang="tr-TR" sz="2400" b="1" dirty="0" smtClean="0">
                <a:solidFill>
                  <a:srgbClr val="002060"/>
                </a:solidFill>
                <a:cs typeface="Times New Roman" panose="02020603050405020304" pitchFamily="18" charset="0"/>
              </a:rPr>
              <a:t>gözlem ve deneye dayalı bilgi edinir</a:t>
            </a:r>
            <a:r>
              <a:rPr lang="tr-TR" sz="2400" dirty="0" smtClean="0">
                <a:solidFill>
                  <a:srgbClr val="002060"/>
                </a:solidFill>
                <a:cs typeface="Times New Roman" panose="02020603050405020304" pitchFamily="18" charset="0"/>
              </a:rPr>
              <a:t> ve yargıya varırlar(gezi, gözlem, deney).</a:t>
            </a:r>
          </a:p>
          <a:p>
            <a:r>
              <a:rPr lang="tr-TR" sz="2400" dirty="0" smtClean="0">
                <a:solidFill>
                  <a:srgbClr val="002060"/>
                </a:solidFill>
                <a:cs typeface="Times New Roman" panose="02020603050405020304" pitchFamily="18" charset="0"/>
              </a:rPr>
              <a:t>2. Büyük ve küçük kasları gelişme süreci içindedir, </a:t>
            </a:r>
            <a:r>
              <a:rPr lang="tr-TR" sz="2400" b="1" dirty="0" smtClean="0">
                <a:solidFill>
                  <a:srgbClr val="002060"/>
                </a:solidFill>
                <a:cs typeface="Times New Roman" panose="02020603050405020304" pitchFamily="18" charset="0"/>
              </a:rPr>
              <a:t>ince ve küçük hareketleri çok iyi yapamazlar.</a:t>
            </a:r>
          </a:p>
          <a:p>
            <a:r>
              <a:rPr lang="tr-TR" sz="2400" dirty="0" smtClean="0">
                <a:solidFill>
                  <a:srgbClr val="002060"/>
                </a:solidFill>
                <a:cs typeface="Times New Roman" panose="02020603050405020304" pitchFamily="18" charset="0"/>
              </a:rPr>
              <a:t>3. Gelişim hızları, yetenekleri</a:t>
            </a:r>
            <a:r>
              <a:rPr lang="tr-TR" sz="2400" dirty="0" smtClean="0">
                <a:solidFill>
                  <a:srgbClr val="002060"/>
                </a:solidFill>
                <a:cs typeface="Times New Roman" panose="02020603050405020304" pitchFamily="18" charset="0"/>
              </a:rPr>
              <a:t>, ilgi </a:t>
            </a:r>
            <a:r>
              <a:rPr lang="tr-TR" sz="2400" dirty="0" smtClean="0">
                <a:solidFill>
                  <a:srgbClr val="002060"/>
                </a:solidFill>
                <a:cs typeface="Times New Roman" panose="02020603050405020304" pitchFamily="18" charset="0"/>
              </a:rPr>
              <a:t>ve ihtiyaçları birbirinden </a:t>
            </a:r>
            <a:r>
              <a:rPr lang="tr-TR" sz="2400" dirty="0" smtClean="0">
                <a:solidFill>
                  <a:srgbClr val="002060"/>
                </a:solidFill>
                <a:cs typeface="Times New Roman" panose="02020603050405020304" pitchFamily="18" charset="0"/>
              </a:rPr>
              <a:t>farklıdır (</a:t>
            </a:r>
            <a:r>
              <a:rPr lang="tr-TR" sz="2400" b="1" dirty="0" smtClean="0">
                <a:solidFill>
                  <a:srgbClr val="002060"/>
                </a:solidFill>
                <a:cs typeface="Times New Roman" panose="02020603050405020304" pitchFamily="18" charset="0"/>
              </a:rPr>
              <a:t>aynı düzeyde başarı beklenmemeli).</a:t>
            </a:r>
          </a:p>
          <a:p>
            <a:endParaRPr lang="tr-TR" sz="2400" dirty="0" smtClean="0">
              <a:solidFill>
                <a:srgbClr val="002060"/>
              </a:solidFill>
              <a:cs typeface="Times New Roman" panose="02020603050405020304" pitchFamily="18" charset="0"/>
            </a:endParaRP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57</a:t>
            </a:fld>
            <a:endParaRPr lang="tr-TR" dirty="0"/>
          </a:p>
        </p:txBody>
      </p:sp>
      <p:sp>
        <p:nvSpPr>
          <p:cNvPr id="16" name="Sağ Ok 15"/>
          <p:cNvSpPr/>
          <p:nvPr/>
        </p:nvSpPr>
        <p:spPr>
          <a:xfrm>
            <a:off x="10515600" y="60022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4116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5016758"/>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p>
          <a:p>
            <a:endParaRPr lang="tr-TR" sz="2400" b="1" u="sng"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İlk Öğretim Okulu Çocukları(6-8 yaş)</a:t>
            </a:r>
          </a:p>
          <a:p>
            <a:endParaRPr lang="tr-TR" sz="2400" b="1" dirty="0" smtClean="0">
              <a:solidFill>
                <a:srgbClr val="C00000"/>
              </a:solidFill>
              <a:cs typeface="Times New Roman" panose="02020603050405020304" pitchFamily="18" charset="0"/>
            </a:endParaRPr>
          </a:p>
          <a:p>
            <a:r>
              <a:rPr lang="tr-TR" sz="2400" dirty="0" smtClean="0">
                <a:solidFill>
                  <a:srgbClr val="002060"/>
                </a:solidFill>
                <a:cs typeface="Times New Roman" panose="02020603050405020304" pitchFamily="18" charset="0"/>
              </a:rPr>
              <a:t>4. 9-10 yaşları arasında kasları hızlı gelişir, bu nedenle </a:t>
            </a:r>
            <a:r>
              <a:rPr lang="tr-TR" sz="2400" b="1" dirty="0" smtClean="0">
                <a:solidFill>
                  <a:srgbClr val="002060"/>
                </a:solidFill>
                <a:cs typeface="Times New Roman" panose="02020603050405020304" pitchFamily="18" charset="0"/>
              </a:rPr>
              <a:t>açık havada oynamalarına ve düzeylerine uygun spor yapmalarına </a:t>
            </a:r>
            <a:r>
              <a:rPr lang="tr-TR" sz="2400" dirty="0" smtClean="0">
                <a:solidFill>
                  <a:srgbClr val="002060"/>
                </a:solidFill>
                <a:cs typeface="Times New Roman" panose="02020603050405020304" pitchFamily="18" charset="0"/>
              </a:rPr>
              <a:t>imkan sağlanmalı.</a:t>
            </a:r>
          </a:p>
          <a:p>
            <a:endParaRPr lang="tr-TR" sz="2400" dirty="0" smtClean="0">
              <a:solidFill>
                <a:srgbClr val="002060"/>
              </a:solidFill>
              <a:cs typeface="Times New Roman" panose="02020603050405020304" pitchFamily="18" charset="0"/>
            </a:endParaRPr>
          </a:p>
          <a:p>
            <a:r>
              <a:rPr lang="tr-TR" sz="2400" dirty="0" smtClean="0">
                <a:solidFill>
                  <a:srgbClr val="002060"/>
                </a:solidFill>
                <a:cs typeface="Times New Roman" panose="02020603050405020304" pitchFamily="18" charset="0"/>
              </a:rPr>
              <a:t>5. </a:t>
            </a:r>
            <a:r>
              <a:rPr lang="tr-TR" sz="2400" b="1" dirty="0" smtClean="0">
                <a:solidFill>
                  <a:srgbClr val="002060"/>
                </a:solidFill>
                <a:cs typeface="Times New Roman" panose="02020603050405020304" pitchFamily="18" charset="0"/>
              </a:rPr>
              <a:t>Çalışma ve başarılı olma </a:t>
            </a:r>
            <a:r>
              <a:rPr lang="tr-TR" sz="2400" dirty="0" smtClean="0">
                <a:solidFill>
                  <a:srgbClr val="002060"/>
                </a:solidFill>
                <a:cs typeface="Times New Roman" panose="02020603050405020304" pitchFamily="18" charset="0"/>
              </a:rPr>
              <a:t>çocuklar için önemlidir.</a:t>
            </a:r>
          </a:p>
          <a:p>
            <a:r>
              <a:rPr lang="tr-TR" sz="2400" dirty="0">
                <a:solidFill>
                  <a:srgbClr val="002060"/>
                </a:solidFill>
                <a:cs typeface="Times New Roman" panose="02020603050405020304" pitchFamily="18" charset="0"/>
              </a:rPr>
              <a:t>	</a:t>
            </a:r>
            <a:r>
              <a:rPr lang="tr-TR" sz="2400" b="1" dirty="0" smtClean="0">
                <a:solidFill>
                  <a:srgbClr val="C00000"/>
                </a:solidFill>
                <a:cs typeface="Times New Roman" panose="02020603050405020304" pitchFamily="18" charset="0"/>
              </a:rPr>
              <a:t>Destek                  Başarı</a:t>
            </a:r>
          </a:p>
          <a:p>
            <a:r>
              <a:rPr lang="tr-TR" sz="2400" b="1" dirty="0">
                <a:solidFill>
                  <a:srgbClr val="C00000"/>
                </a:solidFill>
                <a:cs typeface="Times New Roman" panose="02020603050405020304" pitchFamily="18" charset="0"/>
              </a:rPr>
              <a:t>	</a:t>
            </a:r>
            <a:r>
              <a:rPr lang="tr-TR" sz="2400" b="1" dirty="0" smtClean="0">
                <a:solidFill>
                  <a:srgbClr val="C00000"/>
                </a:solidFill>
                <a:cs typeface="Times New Roman" panose="02020603050405020304" pitchFamily="18" charset="0"/>
              </a:rPr>
              <a:t>Eleştiri                   Aşağılık Duygusu</a:t>
            </a: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58</a:t>
            </a:fld>
            <a:endParaRPr lang="tr-TR" dirty="0"/>
          </a:p>
        </p:txBody>
      </p:sp>
      <p:sp>
        <p:nvSpPr>
          <p:cNvPr id="16" name="Sağ Ok 15"/>
          <p:cNvSpPr/>
          <p:nvPr/>
        </p:nvSpPr>
        <p:spPr>
          <a:xfrm>
            <a:off x="2133600" y="5105400"/>
            <a:ext cx="9784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2133601" y="5500026"/>
            <a:ext cx="970554" cy="32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41054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647426"/>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p>
          <a:p>
            <a:endParaRPr lang="tr-TR" sz="2400" b="1" u="sng"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İlköğretim Öğrencileri(11-14 yaş)</a:t>
            </a:r>
          </a:p>
          <a:p>
            <a:endParaRPr lang="tr-TR" sz="2400" b="1" dirty="0">
              <a:solidFill>
                <a:srgbClr val="C00000"/>
              </a:solidFill>
              <a:cs typeface="Times New Roman" panose="02020603050405020304" pitchFamily="18" charset="0"/>
            </a:endParaRPr>
          </a:p>
          <a:p>
            <a:pPr marL="457200" indent="-457200">
              <a:buAutoNum type="arabicPeriod"/>
            </a:pPr>
            <a:r>
              <a:rPr lang="tr-TR" sz="2400" b="1" dirty="0" smtClean="0">
                <a:solidFill>
                  <a:srgbClr val="002060"/>
                </a:solidFill>
                <a:cs typeface="Times New Roman" panose="02020603050405020304" pitchFamily="18" charset="0"/>
              </a:rPr>
              <a:t>Büyüme hızlanır</a:t>
            </a:r>
            <a:r>
              <a:rPr lang="tr-TR" sz="2400" dirty="0" smtClean="0">
                <a:solidFill>
                  <a:srgbClr val="002060"/>
                </a:solidFill>
                <a:cs typeface="Times New Roman" panose="02020603050405020304" pitchFamily="18" charset="0"/>
              </a:rPr>
              <a:t>, düzensiz bir sıra izler.</a:t>
            </a:r>
          </a:p>
          <a:p>
            <a:pPr marL="457200" indent="-457200">
              <a:buAutoNum type="arabicPeriod"/>
            </a:pPr>
            <a:r>
              <a:rPr lang="tr-TR" sz="2400" b="1" dirty="0" smtClean="0">
                <a:solidFill>
                  <a:srgbClr val="002060"/>
                </a:solidFill>
                <a:cs typeface="Times New Roman" panose="02020603050405020304" pitchFamily="18" charset="0"/>
              </a:rPr>
              <a:t>Cinsel olgunlaşma</a:t>
            </a:r>
            <a:r>
              <a:rPr lang="tr-TR" sz="2400" dirty="0" smtClean="0">
                <a:solidFill>
                  <a:srgbClr val="002060"/>
                </a:solidFill>
                <a:cs typeface="Times New Roman" panose="02020603050405020304" pitchFamily="18" charset="0"/>
              </a:rPr>
              <a:t> belirtileri çoğalır, bedensel yapılarında önemli değişiklikler olur.</a:t>
            </a:r>
          </a:p>
          <a:p>
            <a:pPr marL="457200" indent="-457200">
              <a:buAutoNum type="arabicPeriod"/>
            </a:pPr>
            <a:r>
              <a:rPr lang="tr-TR" sz="2400" b="1" dirty="0" smtClean="0">
                <a:solidFill>
                  <a:srgbClr val="002060"/>
                </a:solidFill>
                <a:cs typeface="Times New Roman" panose="02020603050405020304" pitchFamily="18" charset="0"/>
              </a:rPr>
              <a:t>Zihinsel gelişim</a:t>
            </a:r>
            <a:r>
              <a:rPr lang="tr-TR" sz="2400" dirty="0" smtClean="0">
                <a:solidFill>
                  <a:srgbClr val="002060"/>
                </a:solidFill>
                <a:cs typeface="Times New Roman" panose="02020603050405020304" pitchFamily="18" charset="0"/>
              </a:rPr>
              <a:t> hızlanır, soyut ve mantıklı düşünme yeteneği gelişir</a:t>
            </a:r>
          </a:p>
          <a:p>
            <a:pPr marL="457200" indent="-457200">
              <a:buAutoNum type="arabicPeriod"/>
            </a:pPr>
            <a:r>
              <a:rPr lang="tr-TR" sz="2400" dirty="0" smtClean="0">
                <a:solidFill>
                  <a:srgbClr val="002060"/>
                </a:solidFill>
                <a:cs typeface="Times New Roman" panose="02020603050405020304" pitchFamily="18" charset="0"/>
              </a:rPr>
              <a:t>Çocukluktan delikanlılığa geçişte duygular önemli rol oynar, </a:t>
            </a:r>
            <a:r>
              <a:rPr lang="tr-TR" sz="2400" b="1" dirty="0" smtClean="0">
                <a:solidFill>
                  <a:srgbClr val="002060"/>
                </a:solidFill>
                <a:cs typeface="Times New Roman" panose="02020603050405020304" pitchFamily="18" charset="0"/>
              </a:rPr>
              <a:t>duygusal hayat karmaşıktır</a:t>
            </a:r>
            <a:r>
              <a:rPr lang="tr-TR" sz="2400" dirty="0" smtClean="0">
                <a:solidFill>
                  <a:srgbClr val="002060"/>
                </a:solidFill>
                <a:cs typeface="Times New Roman" panose="02020603050405020304" pitchFamily="18" charset="0"/>
              </a:rPr>
              <a:t>.</a:t>
            </a:r>
          </a:p>
          <a:p>
            <a:pPr marL="457200" indent="-457200">
              <a:buAutoNum type="arabicPeriod"/>
            </a:pPr>
            <a:endParaRPr lang="tr-TR" sz="2400" b="1" dirty="0" smtClean="0">
              <a:solidFill>
                <a:srgbClr val="C00000"/>
              </a:solidFill>
              <a:cs typeface="Times New Roman" panose="02020603050405020304" pitchFamily="18" charset="0"/>
            </a:endParaRP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59</a:t>
            </a:fld>
            <a:endParaRPr lang="tr-TR" dirty="0"/>
          </a:p>
        </p:txBody>
      </p:sp>
      <p:sp>
        <p:nvSpPr>
          <p:cNvPr id="16" name="Sağ Ok 15"/>
          <p:cNvSpPr/>
          <p:nvPr/>
        </p:nvSpPr>
        <p:spPr>
          <a:xfrm>
            <a:off x="10515600" y="60022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176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3539430"/>
          </a:xfrm>
          <a:prstGeom prst="rect">
            <a:avLst/>
          </a:prstGeom>
          <a:noFill/>
        </p:spPr>
        <p:txBody>
          <a:bodyPr wrap="square" numCol="1" rtlCol="0">
            <a:spAutoFit/>
          </a:bodyPr>
          <a:lstStyle/>
          <a:p>
            <a:r>
              <a:rPr lang="tr-TR" sz="3200" b="1" dirty="0">
                <a:solidFill>
                  <a:schemeClr val="bg1"/>
                </a:solidFill>
                <a:cs typeface="Times New Roman" pitchFamily="18" charset="0"/>
              </a:rPr>
              <a:t>Geçen Ders Hakkında</a:t>
            </a:r>
          </a:p>
          <a:p>
            <a:pPr lvl="0"/>
            <a:endParaRPr lang="tr-TR" sz="2400" dirty="0" smtClean="0">
              <a:solidFill>
                <a:srgbClr val="002060"/>
              </a:solidFill>
              <a:cs typeface="Times New Roman" pitchFamily="18" charset="0"/>
            </a:endParaRPr>
          </a:p>
          <a:p>
            <a:endParaRPr lang="tr-TR" sz="2400" dirty="0">
              <a:solidFill>
                <a:srgbClr val="002060"/>
              </a:solidFill>
              <a:cs typeface="Times New Roman" pitchFamily="18" charset="0"/>
            </a:endParaRPr>
          </a:p>
          <a:p>
            <a:pPr marL="514350" indent="-514350">
              <a:buAutoNum type="arabicPeriod"/>
            </a:pPr>
            <a:r>
              <a:rPr lang="tr-TR" sz="2400" b="1" dirty="0">
                <a:solidFill>
                  <a:srgbClr val="C00000"/>
                </a:solidFill>
                <a:cs typeface="Times New Roman" pitchFamily="18" charset="0"/>
              </a:rPr>
              <a:t>Geleneksel Aile </a:t>
            </a:r>
            <a:r>
              <a:rPr lang="tr-TR" sz="2400" dirty="0">
                <a:solidFill>
                  <a:srgbClr val="002060"/>
                </a:solidFill>
                <a:cs typeface="Times New Roman" pitchFamily="18" charset="0"/>
              </a:rPr>
              <a:t>(Geniş Aile, Kırsal Aile)- Geleneksel </a:t>
            </a:r>
            <a:r>
              <a:rPr lang="tr-TR" sz="2400" b="1" u="sng" dirty="0">
                <a:solidFill>
                  <a:srgbClr val="002060"/>
                </a:solidFill>
                <a:cs typeface="Times New Roman" pitchFamily="18" charset="0"/>
              </a:rPr>
              <a:t>tarım</a:t>
            </a:r>
            <a:r>
              <a:rPr lang="tr-TR" sz="2400" dirty="0">
                <a:solidFill>
                  <a:srgbClr val="002060"/>
                </a:solidFill>
                <a:cs typeface="Times New Roman" pitchFamily="18" charset="0"/>
              </a:rPr>
              <a:t> kültürünü yansıtır.</a:t>
            </a:r>
          </a:p>
          <a:p>
            <a:pPr marL="514350" indent="-514350">
              <a:buAutoNum type="arabicPeriod"/>
            </a:pPr>
            <a:endParaRPr lang="tr-TR" sz="2400" dirty="0">
              <a:solidFill>
                <a:srgbClr val="002060"/>
              </a:solidFill>
              <a:cs typeface="Times New Roman" pitchFamily="18" charset="0"/>
            </a:endParaRPr>
          </a:p>
          <a:p>
            <a:pPr marL="514350" indent="-514350">
              <a:buAutoNum type="arabicPeriod"/>
            </a:pPr>
            <a:r>
              <a:rPr lang="tr-TR" sz="2400" b="1" dirty="0">
                <a:solidFill>
                  <a:srgbClr val="C00000"/>
                </a:solidFill>
                <a:cs typeface="Times New Roman" pitchFamily="18" charset="0"/>
              </a:rPr>
              <a:t>Çekirdek Aile </a:t>
            </a:r>
            <a:r>
              <a:rPr lang="tr-TR" sz="2400" dirty="0">
                <a:solidFill>
                  <a:srgbClr val="002060"/>
                </a:solidFill>
                <a:cs typeface="Times New Roman" pitchFamily="18" charset="0"/>
              </a:rPr>
              <a:t>(Evrimleşmiş Kentsel Aile)-  Çağdaş </a:t>
            </a:r>
            <a:r>
              <a:rPr lang="tr-TR" sz="2400" b="1" u="sng" dirty="0">
                <a:solidFill>
                  <a:srgbClr val="002060"/>
                </a:solidFill>
                <a:cs typeface="Times New Roman" pitchFamily="18" charset="0"/>
              </a:rPr>
              <a:t>sanayi</a:t>
            </a:r>
            <a:r>
              <a:rPr lang="tr-TR" sz="2400" dirty="0">
                <a:solidFill>
                  <a:srgbClr val="002060"/>
                </a:solidFill>
                <a:cs typeface="Times New Roman" pitchFamily="18" charset="0"/>
              </a:rPr>
              <a:t> kültürünü yansıtır.</a:t>
            </a:r>
          </a:p>
          <a:p>
            <a:pPr marL="514350" indent="-514350">
              <a:buAutoNum type="arabicPeriod"/>
            </a:pPr>
            <a:endParaRPr lang="tr-TR" sz="2400" dirty="0">
              <a:solidFill>
                <a:srgbClr val="002060"/>
              </a:solidFill>
              <a:cs typeface="Times New Roman" pitchFamily="18" charset="0"/>
            </a:endParaRPr>
          </a:p>
          <a:p>
            <a:pPr marL="514350" indent="-514350">
              <a:buAutoNum type="arabicPeriod"/>
            </a:pPr>
            <a:r>
              <a:rPr lang="tr-TR" sz="2400" b="1" dirty="0">
                <a:solidFill>
                  <a:srgbClr val="C00000"/>
                </a:solidFill>
                <a:cs typeface="Times New Roman" pitchFamily="18" charset="0"/>
              </a:rPr>
              <a:t>Gecekondu Ailesi </a:t>
            </a:r>
            <a:r>
              <a:rPr lang="tr-TR" sz="2400" dirty="0">
                <a:solidFill>
                  <a:srgbClr val="002060"/>
                </a:solidFill>
                <a:cs typeface="Times New Roman" pitchFamily="18" charset="0"/>
              </a:rPr>
              <a:t>- Çekirdek aile görünümündedir.</a:t>
            </a: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a:t>
            </a:fld>
            <a:endParaRPr lang="tr-TR"/>
          </a:p>
        </p:txBody>
      </p:sp>
    </p:spTree>
    <p:extLst>
      <p:ext uri="{BB962C8B-B14F-4D97-AF65-F5344CB8AC3E}">
        <p14:creationId xmlns:p14="http://schemas.microsoft.com/office/powerpoint/2010/main" val="1649762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5693866"/>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p>
          <a:p>
            <a:endParaRPr lang="tr-TR" sz="2400" b="1" u="sng" dirty="0" smtClean="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İlköğretim Öğrencileri(11-14 yaş)</a:t>
            </a:r>
            <a:endParaRPr lang="tr-TR" sz="2400" b="1" dirty="0">
              <a:solidFill>
                <a:srgbClr val="C00000"/>
              </a:solidFill>
              <a:cs typeface="Times New Roman" panose="02020603050405020304" pitchFamily="18" charset="0"/>
            </a:endParaRPr>
          </a:p>
          <a:p>
            <a:r>
              <a:rPr lang="tr-TR" sz="2400" dirty="0" smtClean="0">
                <a:solidFill>
                  <a:srgbClr val="002060"/>
                </a:solidFill>
                <a:cs typeface="Times New Roman" panose="02020603050405020304" pitchFamily="18" charset="0"/>
              </a:rPr>
              <a:t>4. Çocukluktan delikanlılığa geçişte duygular önemli rol oynar, duygusal hayat karmaşıktır.</a:t>
            </a:r>
          </a:p>
          <a:p>
            <a:endParaRPr lang="tr-TR" sz="2400" dirty="0" smtClean="0">
              <a:solidFill>
                <a:srgbClr val="002060"/>
              </a:solidFill>
              <a:cs typeface="Times New Roman" panose="02020603050405020304" pitchFamily="18" charset="0"/>
            </a:endParaRPr>
          </a:p>
          <a:p>
            <a:pPr marL="800100" lvl="1" indent="-342900">
              <a:buFont typeface="Arial" panose="020B0604020202020204" pitchFamily="34" charset="0"/>
              <a:buChar char="•"/>
            </a:pPr>
            <a:r>
              <a:rPr lang="tr-TR" sz="2000" b="1" dirty="0" smtClean="0">
                <a:solidFill>
                  <a:srgbClr val="002060"/>
                </a:solidFill>
                <a:cs typeface="Times New Roman" panose="02020603050405020304" pitchFamily="18" charset="0"/>
              </a:rPr>
              <a:t>Duygusal gerginlik</a:t>
            </a:r>
            <a:r>
              <a:rPr lang="tr-TR" sz="2000" dirty="0" smtClean="0">
                <a:solidFill>
                  <a:srgbClr val="002060"/>
                </a:solidFill>
                <a:cs typeface="Times New Roman" panose="02020603050405020304" pitchFamily="18" charset="0"/>
              </a:rPr>
              <a:t>; Arkadaşlarına aşırı bağlılık, Öğretmenlere hayranlık</a:t>
            </a:r>
          </a:p>
          <a:p>
            <a:pPr marL="800100" lvl="1" indent="-342900">
              <a:buFont typeface="Arial" panose="020B0604020202020204" pitchFamily="34" charset="0"/>
              <a:buChar char="•"/>
            </a:pPr>
            <a:r>
              <a:rPr lang="tr-TR" sz="2000" b="1" dirty="0" smtClean="0">
                <a:solidFill>
                  <a:srgbClr val="002060"/>
                </a:solidFill>
                <a:cs typeface="Times New Roman" panose="02020603050405020304" pitchFamily="18" charset="0"/>
              </a:rPr>
              <a:t>Eleştirilere şiddetli tepki</a:t>
            </a:r>
            <a:r>
              <a:rPr lang="tr-TR" sz="2000" dirty="0" smtClean="0">
                <a:solidFill>
                  <a:srgbClr val="002060"/>
                </a:solidFill>
                <a:cs typeface="Times New Roman" panose="02020603050405020304" pitchFamily="18" charset="0"/>
              </a:rPr>
              <a:t>, Aileye isyan, Spora düşkünlük</a:t>
            </a:r>
          </a:p>
          <a:p>
            <a:pPr marL="800100" lvl="1" indent="-342900">
              <a:buFont typeface="Arial" panose="020B0604020202020204" pitchFamily="34" charset="0"/>
              <a:buChar char="•"/>
            </a:pPr>
            <a:r>
              <a:rPr lang="tr-TR" sz="2000" b="1" dirty="0" smtClean="0">
                <a:solidFill>
                  <a:srgbClr val="002060"/>
                </a:solidFill>
                <a:cs typeface="Times New Roman" panose="02020603050405020304" pitchFamily="18" charset="0"/>
              </a:rPr>
              <a:t>Çabuk öfkelenme </a:t>
            </a:r>
            <a:r>
              <a:rPr lang="tr-TR" sz="2000" dirty="0" smtClean="0">
                <a:solidFill>
                  <a:srgbClr val="002060"/>
                </a:solidFill>
                <a:cs typeface="Times New Roman" panose="02020603050405020304" pitchFamily="18" charset="0"/>
              </a:rPr>
              <a:t>(yeni durumlara uyumsuzluk ve hızlı büyüme nedeniyle)</a:t>
            </a:r>
          </a:p>
          <a:p>
            <a:pPr marL="800100" lvl="1" indent="-342900">
              <a:buFont typeface="Arial" panose="020B0604020202020204" pitchFamily="34" charset="0"/>
              <a:buChar char="•"/>
            </a:pPr>
            <a:r>
              <a:rPr lang="tr-TR" sz="2000" b="1" dirty="0" smtClean="0">
                <a:solidFill>
                  <a:srgbClr val="002060"/>
                </a:solidFill>
                <a:cs typeface="Times New Roman" panose="02020603050405020304" pitchFamily="18" charset="0"/>
              </a:rPr>
              <a:t>Karşı cinse ilgi artması</a:t>
            </a:r>
          </a:p>
          <a:p>
            <a:pPr marL="800100" lvl="1" indent="-342900">
              <a:buFont typeface="Arial" panose="020B0604020202020204" pitchFamily="34" charset="0"/>
              <a:buChar char="•"/>
            </a:pPr>
            <a:r>
              <a:rPr lang="tr-TR" sz="2000" dirty="0" smtClean="0">
                <a:solidFill>
                  <a:srgbClr val="002060"/>
                </a:solidFill>
                <a:cs typeface="Times New Roman" panose="02020603050405020304" pitchFamily="18" charset="0"/>
              </a:rPr>
              <a:t>Bu dönemde, hayatlarında akran, arkadaş grupları önemli yer tutar (</a:t>
            </a:r>
            <a:r>
              <a:rPr lang="tr-TR" sz="2000" b="1" dirty="0" smtClean="0">
                <a:solidFill>
                  <a:srgbClr val="002060"/>
                </a:solidFill>
                <a:cs typeface="Times New Roman" panose="02020603050405020304" pitchFamily="18" charset="0"/>
              </a:rPr>
              <a:t>bir gruba ait olma-</a:t>
            </a:r>
            <a:r>
              <a:rPr lang="tr-TR" sz="2000" dirty="0" smtClean="0">
                <a:solidFill>
                  <a:srgbClr val="002060"/>
                </a:solidFill>
                <a:cs typeface="Times New Roman" panose="02020603050405020304" pitchFamily="18" charset="0"/>
              </a:rPr>
              <a:t>çete)</a:t>
            </a:r>
          </a:p>
          <a:p>
            <a:pPr marL="800100" lvl="1" indent="-342900">
              <a:buFont typeface="Arial" panose="020B0604020202020204" pitchFamily="34" charset="0"/>
              <a:buChar char="•"/>
            </a:pPr>
            <a:r>
              <a:rPr lang="tr-TR" sz="2000" dirty="0" smtClean="0">
                <a:solidFill>
                  <a:srgbClr val="002060"/>
                </a:solidFill>
                <a:cs typeface="Times New Roman" panose="02020603050405020304" pitchFamily="18" charset="0"/>
              </a:rPr>
              <a:t>Kendisine </a:t>
            </a:r>
            <a:r>
              <a:rPr lang="tr-TR" sz="2000" dirty="0">
                <a:solidFill>
                  <a:srgbClr val="002060"/>
                </a:solidFill>
                <a:cs typeface="Times New Roman" panose="02020603050405020304" pitchFamily="18" charset="0"/>
              </a:rPr>
              <a:t>yetişkin gibi davranılmasını </a:t>
            </a:r>
            <a:r>
              <a:rPr lang="tr-TR" sz="2000" dirty="0" smtClean="0">
                <a:solidFill>
                  <a:srgbClr val="002060"/>
                </a:solidFill>
                <a:cs typeface="Times New Roman" panose="02020603050405020304" pitchFamily="18" charset="0"/>
              </a:rPr>
              <a:t>ister (</a:t>
            </a:r>
            <a:r>
              <a:rPr lang="tr-TR" sz="2000" b="1" dirty="0" smtClean="0">
                <a:solidFill>
                  <a:srgbClr val="002060"/>
                </a:solidFill>
                <a:cs typeface="Times New Roman" panose="02020603050405020304" pitchFamily="18" charset="0"/>
              </a:rPr>
              <a:t>bağımsızlık</a:t>
            </a:r>
            <a:r>
              <a:rPr lang="tr-TR" sz="2000" dirty="0" smtClean="0">
                <a:solidFill>
                  <a:srgbClr val="002060"/>
                </a:solidFill>
                <a:cs typeface="Times New Roman" panose="02020603050405020304" pitchFamily="18" charset="0"/>
              </a:rPr>
              <a:t>)</a:t>
            </a:r>
          </a:p>
          <a:p>
            <a:pPr marL="800100" lvl="1" indent="-342900">
              <a:buFont typeface="Arial" panose="020B0604020202020204" pitchFamily="34" charset="0"/>
              <a:buChar char="•"/>
            </a:pPr>
            <a:endParaRPr lang="tr-TR" sz="2000" dirty="0" smtClean="0">
              <a:solidFill>
                <a:srgbClr val="002060"/>
              </a:solidFill>
              <a:cs typeface="Times New Roman" panose="02020603050405020304" pitchFamily="18" charset="0"/>
            </a:endParaRPr>
          </a:p>
          <a:p>
            <a:pPr marL="457200" indent="-457200">
              <a:buAutoNum type="arabicPeriod"/>
            </a:pPr>
            <a:endParaRPr lang="tr-TR" sz="2400" b="1" dirty="0" smtClean="0">
              <a:solidFill>
                <a:srgbClr val="C00000"/>
              </a:solidFill>
              <a:cs typeface="Times New Roman" panose="02020603050405020304" pitchFamily="18" charset="0"/>
            </a:endParaRP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60</a:t>
            </a:fld>
            <a:endParaRPr lang="tr-TR" dirty="0"/>
          </a:p>
        </p:txBody>
      </p:sp>
    </p:spTree>
    <p:extLst>
      <p:ext uri="{BB962C8B-B14F-4D97-AF65-F5344CB8AC3E}">
        <p14:creationId xmlns:p14="http://schemas.microsoft.com/office/powerpoint/2010/main" val="3777024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5693866"/>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endParaRPr lang="tr-TR" sz="2400" b="1" u="sng" dirty="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Lise Dönemi</a:t>
            </a:r>
          </a:p>
          <a:p>
            <a:pPr marL="457200" indent="-457200">
              <a:buAutoNum type="arabicPeriod"/>
            </a:pPr>
            <a:r>
              <a:rPr lang="tr-TR" sz="2400" dirty="0" smtClean="0">
                <a:solidFill>
                  <a:srgbClr val="002060"/>
                </a:solidFill>
                <a:cs typeface="Times New Roman" panose="02020603050405020304" pitchFamily="18" charset="0"/>
              </a:rPr>
              <a:t>Her iki cins </a:t>
            </a:r>
            <a:r>
              <a:rPr lang="tr-TR" sz="2400" b="1" dirty="0" smtClean="0">
                <a:solidFill>
                  <a:srgbClr val="002060"/>
                </a:solidFill>
                <a:cs typeface="Times New Roman" panose="02020603050405020304" pitchFamily="18" charset="0"/>
              </a:rPr>
              <a:t>yetişkin görünümü </a:t>
            </a:r>
            <a:r>
              <a:rPr lang="tr-TR" sz="2400" dirty="0" smtClean="0">
                <a:solidFill>
                  <a:srgbClr val="002060"/>
                </a:solidFill>
                <a:cs typeface="Times New Roman" panose="02020603050405020304" pitchFamily="18" charset="0"/>
              </a:rPr>
              <a:t>kazanır ve yetişkinliğe geçiş sarsıntısı yaşar (yetişkin olarak kabul görmek).</a:t>
            </a:r>
          </a:p>
          <a:p>
            <a:pPr marL="457200" indent="-457200">
              <a:buAutoNum type="arabicPeriod"/>
            </a:pPr>
            <a:r>
              <a:rPr lang="tr-TR" sz="2400" b="1" dirty="0" smtClean="0">
                <a:solidFill>
                  <a:srgbClr val="002060"/>
                </a:solidFill>
                <a:cs typeface="Times New Roman" panose="02020603050405020304" pitchFamily="18" charset="0"/>
              </a:rPr>
              <a:t>Kendini tanıma, bağımsızlık duygusu geliştirme</a:t>
            </a:r>
            <a:r>
              <a:rPr lang="tr-TR" sz="2400" dirty="0" smtClean="0">
                <a:solidFill>
                  <a:srgbClr val="002060"/>
                </a:solidFill>
                <a:cs typeface="Times New Roman" panose="02020603050405020304" pitchFamily="18" charset="0"/>
              </a:rPr>
              <a:t>, akran gruplarıyla uyum içinde olma davranışları gösterirler.</a:t>
            </a:r>
          </a:p>
          <a:p>
            <a:pPr marL="457200" indent="-457200">
              <a:buAutoNum type="arabicPeriod"/>
            </a:pPr>
            <a:r>
              <a:rPr lang="tr-TR" sz="2400" dirty="0" smtClean="0">
                <a:solidFill>
                  <a:srgbClr val="002060"/>
                </a:solidFill>
                <a:cs typeface="Times New Roman" panose="02020603050405020304" pitchFamily="18" charset="0"/>
              </a:rPr>
              <a:t>Yeni arayışlar içindedirler(</a:t>
            </a:r>
            <a:r>
              <a:rPr lang="tr-TR" sz="2400" b="1" dirty="0" smtClean="0">
                <a:solidFill>
                  <a:srgbClr val="002060"/>
                </a:solidFill>
                <a:cs typeface="Times New Roman" panose="02020603050405020304" pitchFamily="18" charset="0"/>
              </a:rPr>
              <a:t>ben kimim? neyim?), </a:t>
            </a:r>
            <a:r>
              <a:rPr lang="tr-TR" sz="2400" dirty="0" smtClean="0">
                <a:solidFill>
                  <a:srgbClr val="002060"/>
                </a:solidFill>
                <a:cs typeface="Times New Roman" panose="02020603050405020304" pitchFamily="18" charset="0"/>
              </a:rPr>
              <a:t>hayran oldukları insanlar ve çeşitli tutkuları vardır.</a:t>
            </a:r>
          </a:p>
          <a:p>
            <a:pPr marL="457200" indent="-457200">
              <a:buAutoNum type="arabicPeriod"/>
            </a:pPr>
            <a:r>
              <a:rPr lang="tr-TR" sz="2400" b="1" dirty="0" smtClean="0">
                <a:solidFill>
                  <a:srgbClr val="002060"/>
                </a:solidFill>
                <a:cs typeface="Times New Roman" panose="02020603050405020304" pitchFamily="18" charset="0"/>
              </a:rPr>
              <a:t>Bu dönem inişli-çıkışlı, fırtınalı ve çetindir</a:t>
            </a:r>
            <a:r>
              <a:rPr lang="tr-TR" sz="2400" dirty="0" smtClean="0">
                <a:solidFill>
                  <a:srgbClr val="002060"/>
                </a:solidFill>
                <a:cs typeface="Times New Roman" panose="02020603050405020304" pitchFamily="18" charset="0"/>
              </a:rPr>
              <a:t>. Kimlik arayışı ve rol kargaşası içindedir (bağımsız ve yeterli kişilik gelişmesi ortamı sağlanmalı)</a:t>
            </a:r>
          </a:p>
          <a:p>
            <a:endParaRPr lang="tr-TR" sz="2000" b="1" dirty="0" smtClean="0">
              <a:solidFill>
                <a:srgbClr val="002060"/>
              </a:solidFill>
              <a:cs typeface="Times New Roman" panose="02020603050405020304" pitchFamily="18" charset="0"/>
            </a:endParaRPr>
          </a:p>
          <a:p>
            <a:pPr marL="457200" indent="-457200">
              <a:buAutoNum type="arabicPeriod"/>
            </a:pPr>
            <a:endParaRPr lang="tr-TR" sz="2400" b="1" dirty="0" smtClean="0">
              <a:solidFill>
                <a:srgbClr val="C00000"/>
              </a:solidFill>
              <a:cs typeface="Times New Roman" panose="02020603050405020304" pitchFamily="18" charset="0"/>
            </a:endParaRP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61</a:t>
            </a:fld>
            <a:endParaRPr lang="tr-TR" dirty="0"/>
          </a:p>
        </p:txBody>
      </p:sp>
      <p:sp>
        <p:nvSpPr>
          <p:cNvPr id="16" name="Sağ Ok 15"/>
          <p:cNvSpPr/>
          <p:nvPr/>
        </p:nvSpPr>
        <p:spPr>
          <a:xfrm>
            <a:off x="10066749" y="62057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39486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5016758"/>
          </a:xfrm>
          <a:prstGeom prst="rect">
            <a:avLst/>
          </a:prstGeom>
          <a:noFill/>
        </p:spPr>
        <p:txBody>
          <a:bodyPr wrap="square" rtlCol="0">
            <a:spAutoFit/>
          </a:bodyPr>
          <a:lstStyle/>
          <a:p>
            <a:r>
              <a:rPr lang="tr-TR" sz="3200" b="1" dirty="0">
                <a:solidFill>
                  <a:schemeClr val="bg1"/>
                </a:solidFill>
                <a:cs typeface="Times New Roman" pitchFamily="18" charset="0"/>
              </a:rPr>
              <a:t>Okul Sağlığı </a:t>
            </a:r>
            <a:r>
              <a:rPr lang="tr-TR" sz="3200" b="1" dirty="0" smtClean="0">
                <a:solidFill>
                  <a:schemeClr val="bg1"/>
                </a:solidFill>
                <a:cs typeface="Times New Roman" pitchFamily="18" charset="0"/>
              </a:rPr>
              <a:t>Hizmetleri</a:t>
            </a:r>
            <a:endParaRPr lang="tr-TR" sz="2400" b="1" u="sng" dirty="0" smtClean="0">
              <a:solidFill>
                <a:srgbClr val="C00000"/>
              </a:solidFill>
              <a:cs typeface="Times New Roman" panose="02020603050405020304" pitchFamily="18" charset="0"/>
            </a:endParaRPr>
          </a:p>
          <a:p>
            <a:endParaRPr lang="tr-TR" sz="2400" b="1" u="sng" dirty="0" smtClean="0">
              <a:solidFill>
                <a:srgbClr val="C00000"/>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Okul Çocuklarının Gelişim Özellikleri:</a:t>
            </a:r>
            <a:endParaRPr lang="tr-TR" sz="2400" b="1" u="sng" dirty="0">
              <a:solidFill>
                <a:srgbClr val="C00000"/>
              </a:solidFill>
              <a:cs typeface="Times New Roman" panose="02020603050405020304" pitchFamily="18" charset="0"/>
            </a:endParaRPr>
          </a:p>
          <a:p>
            <a:r>
              <a:rPr lang="tr-TR" sz="2400" b="1" dirty="0" smtClean="0">
                <a:solidFill>
                  <a:srgbClr val="C00000"/>
                </a:solidFill>
                <a:cs typeface="Times New Roman" panose="02020603050405020304" pitchFamily="18" charset="0"/>
              </a:rPr>
              <a:t>Lise Dönemi</a:t>
            </a:r>
          </a:p>
          <a:p>
            <a:r>
              <a:rPr lang="tr-TR" sz="2400" dirty="0" smtClean="0">
                <a:solidFill>
                  <a:srgbClr val="002060"/>
                </a:solidFill>
                <a:cs typeface="Times New Roman" panose="02020603050405020304" pitchFamily="18" charset="0"/>
              </a:rPr>
              <a:t>5. </a:t>
            </a:r>
            <a:r>
              <a:rPr lang="tr-TR" sz="2400" b="1" dirty="0" smtClean="0">
                <a:solidFill>
                  <a:srgbClr val="002060"/>
                </a:solidFill>
                <a:cs typeface="Times New Roman" panose="02020603050405020304" pitchFamily="18" charset="0"/>
              </a:rPr>
              <a:t>Başarılı olmaya, meslek seçimine ve karşı cinse </a:t>
            </a:r>
            <a:r>
              <a:rPr lang="tr-TR" sz="2400" dirty="0" smtClean="0">
                <a:solidFill>
                  <a:srgbClr val="002060"/>
                </a:solidFill>
                <a:cs typeface="Times New Roman" panose="02020603050405020304" pitchFamily="18" charset="0"/>
              </a:rPr>
              <a:t>yönelmiştir</a:t>
            </a:r>
            <a:r>
              <a:rPr lang="tr-TR" sz="2000" b="1" dirty="0" smtClean="0">
                <a:solidFill>
                  <a:srgbClr val="002060"/>
                </a:solidFill>
                <a:cs typeface="Times New Roman" panose="02020603050405020304" pitchFamily="18" charset="0"/>
              </a:rPr>
              <a:t>.</a:t>
            </a:r>
          </a:p>
          <a:p>
            <a:r>
              <a:rPr lang="tr-TR" sz="2400" dirty="0" smtClean="0">
                <a:solidFill>
                  <a:srgbClr val="002060"/>
                </a:solidFill>
                <a:cs typeface="Times New Roman" panose="02020603050405020304" pitchFamily="18" charset="0"/>
              </a:rPr>
              <a:t>6. </a:t>
            </a:r>
            <a:r>
              <a:rPr lang="tr-TR" sz="2400" b="1" dirty="0" smtClean="0">
                <a:solidFill>
                  <a:srgbClr val="002060"/>
                </a:solidFill>
                <a:cs typeface="Times New Roman" panose="02020603050405020304" pitchFamily="18" charset="0"/>
              </a:rPr>
              <a:t>Ahlaki değerleri </a:t>
            </a:r>
            <a:r>
              <a:rPr lang="tr-TR" sz="2400" dirty="0" smtClean="0">
                <a:solidFill>
                  <a:srgbClr val="002060"/>
                </a:solidFill>
                <a:cs typeface="Times New Roman" panose="02020603050405020304" pitchFamily="18" charset="0"/>
              </a:rPr>
              <a:t>olduğu gibi kabul etmek istemezler.</a:t>
            </a:r>
          </a:p>
          <a:p>
            <a:r>
              <a:rPr lang="tr-TR" sz="2400" dirty="0" smtClean="0">
                <a:solidFill>
                  <a:srgbClr val="002060"/>
                </a:solidFill>
                <a:cs typeface="Times New Roman" panose="02020603050405020304" pitchFamily="18" charset="0"/>
              </a:rPr>
              <a:t>7. </a:t>
            </a:r>
            <a:r>
              <a:rPr lang="tr-TR" sz="2400" b="1" dirty="0" smtClean="0">
                <a:solidFill>
                  <a:srgbClr val="002060"/>
                </a:solidFill>
                <a:cs typeface="Times New Roman" panose="02020603050405020304" pitchFamily="18" charset="0"/>
              </a:rPr>
              <a:t>Zihinsel gelişme </a:t>
            </a:r>
            <a:r>
              <a:rPr lang="tr-TR" sz="2400" dirty="0" smtClean="0">
                <a:solidFill>
                  <a:srgbClr val="002060"/>
                </a:solidFill>
                <a:cs typeface="Times New Roman" panose="02020603050405020304" pitchFamily="18" charset="0"/>
              </a:rPr>
              <a:t>doruk noktasındadır.</a:t>
            </a:r>
          </a:p>
          <a:p>
            <a:r>
              <a:rPr lang="tr-TR" sz="2400" dirty="0" smtClean="0">
                <a:solidFill>
                  <a:srgbClr val="002060"/>
                </a:solidFill>
                <a:cs typeface="Times New Roman" panose="02020603050405020304" pitchFamily="18" charset="0"/>
              </a:rPr>
              <a:t>8. </a:t>
            </a:r>
            <a:r>
              <a:rPr lang="tr-TR" sz="2400" b="1" dirty="0" smtClean="0">
                <a:solidFill>
                  <a:srgbClr val="002060"/>
                </a:solidFill>
                <a:cs typeface="Times New Roman" panose="02020603050405020304" pitchFamily="18" charset="0"/>
              </a:rPr>
              <a:t>Olaylar</a:t>
            </a:r>
            <a:r>
              <a:rPr lang="tr-TR" sz="2400" dirty="0" smtClean="0">
                <a:solidFill>
                  <a:srgbClr val="002060"/>
                </a:solidFill>
                <a:cs typeface="Times New Roman" panose="02020603050405020304" pitchFamily="18" charset="0"/>
              </a:rPr>
              <a:t>ı bütün yönleriyle düşünme</a:t>
            </a:r>
          </a:p>
          <a:p>
            <a:r>
              <a:rPr lang="tr-TR" sz="2400" dirty="0" smtClean="0">
                <a:solidFill>
                  <a:srgbClr val="002060"/>
                </a:solidFill>
                <a:cs typeface="Times New Roman" panose="02020603050405020304" pitchFamily="18" charset="0"/>
              </a:rPr>
              <a:t>9. </a:t>
            </a:r>
            <a:r>
              <a:rPr lang="tr-TR" sz="2400" b="1" dirty="0" smtClean="0">
                <a:solidFill>
                  <a:srgbClr val="002060"/>
                </a:solidFill>
                <a:cs typeface="Times New Roman" panose="02020603050405020304" pitchFamily="18" charset="0"/>
              </a:rPr>
              <a:t>Hipotez kurma, problem çözme</a:t>
            </a:r>
          </a:p>
          <a:p>
            <a:r>
              <a:rPr lang="tr-TR" sz="2400" dirty="0" smtClean="0">
                <a:solidFill>
                  <a:srgbClr val="002060"/>
                </a:solidFill>
                <a:cs typeface="Times New Roman" panose="02020603050405020304" pitchFamily="18" charset="0"/>
              </a:rPr>
              <a:t>10. </a:t>
            </a:r>
            <a:r>
              <a:rPr lang="tr-TR" sz="2400" b="1" dirty="0" smtClean="0">
                <a:solidFill>
                  <a:srgbClr val="002060"/>
                </a:solidFill>
                <a:cs typeface="Times New Roman" panose="02020603050405020304" pitchFamily="18" charset="0"/>
              </a:rPr>
              <a:t>Olasılıkla</a:t>
            </a:r>
            <a:r>
              <a:rPr lang="tr-TR" sz="2400" dirty="0" smtClean="0">
                <a:solidFill>
                  <a:srgbClr val="002060"/>
                </a:solidFill>
                <a:cs typeface="Times New Roman" panose="02020603050405020304" pitchFamily="18" charset="0"/>
              </a:rPr>
              <a:t> gerçeği ayırma</a:t>
            </a:r>
          </a:p>
          <a:p>
            <a:r>
              <a:rPr lang="tr-TR" sz="2400" dirty="0" smtClean="0">
                <a:solidFill>
                  <a:srgbClr val="002060"/>
                </a:solidFill>
                <a:cs typeface="Times New Roman" panose="02020603050405020304" pitchFamily="18" charset="0"/>
              </a:rPr>
              <a:t>11. </a:t>
            </a:r>
            <a:r>
              <a:rPr lang="tr-TR" sz="2400" b="1" dirty="0" smtClean="0">
                <a:solidFill>
                  <a:srgbClr val="002060"/>
                </a:solidFill>
                <a:cs typeface="Times New Roman" panose="02020603050405020304" pitchFamily="18" charset="0"/>
              </a:rPr>
              <a:t>Gelecek kaygısı</a:t>
            </a:r>
          </a:p>
          <a:p>
            <a:pPr marL="457200" indent="-457200">
              <a:buAutoNum type="arabicPeriod"/>
            </a:pPr>
            <a:endParaRPr lang="tr-TR" sz="2400" b="1" dirty="0" smtClean="0">
              <a:solidFill>
                <a:srgbClr val="C00000"/>
              </a:solidFill>
              <a:cs typeface="Times New Roman" panose="02020603050405020304" pitchFamily="18" charset="0"/>
            </a:endParaRPr>
          </a:p>
          <a:p>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62</a:t>
            </a:fld>
            <a:endParaRPr lang="tr-TR" dirty="0"/>
          </a:p>
        </p:txBody>
      </p:sp>
    </p:spTree>
    <p:extLst>
      <p:ext uri="{BB962C8B-B14F-4D97-AF65-F5344CB8AC3E}">
        <p14:creationId xmlns:p14="http://schemas.microsoft.com/office/powerpoint/2010/main" val="1517490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433965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800" b="1" dirty="0">
              <a:solidFill>
                <a:srgbClr val="C00000"/>
              </a:solidFill>
              <a:cs typeface="Times New Roman" panose="02020603050405020304" pitchFamily="18" charset="0"/>
            </a:endParaRPr>
          </a:p>
          <a:p>
            <a:r>
              <a:rPr lang="tr-TR" sz="2400" b="1" dirty="0">
                <a:solidFill>
                  <a:srgbClr val="C00000"/>
                </a:solidFill>
                <a:cs typeface="Times New Roman" pitchFamily="18" charset="0"/>
              </a:rPr>
              <a:t>Okul Sağlığı Açısından Bugünkü Sorunlar</a:t>
            </a:r>
            <a:r>
              <a:rPr lang="tr-TR" sz="2400" b="1" dirty="0" smtClean="0">
                <a:solidFill>
                  <a:srgbClr val="C00000"/>
                </a:solidFill>
                <a:cs typeface="Times New Roman" pitchFamily="18" charset="0"/>
              </a:rPr>
              <a:t>:</a:t>
            </a:r>
          </a:p>
          <a:p>
            <a:endParaRPr lang="tr-TR" sz="2400" b="1" dirty="0">
              <a:solidFill>
                <a:srgbClr val="C00000"/>
              </a:solidFill>
              <a:cs typeface="Times New Roman" pitchFamily="18" charset="0"/>
            </a:endParaRPr>
          </a:p>
          <a:p>
            <a:pPr marL="514350" indent="-514350">
              <a:buAutoNum type="arabicPeriod"/>
            </a:pPr>
            <a:r>
              <a:rPr lang="tr-TR" sz="2400" b="1" dirty="0">
                <a:solidFill>
                  <a:srgbClr val="002060"/>
                </a:solidFill>
                <a:cs typeface="Times New Roman" pitchFamily="18" charset="0"/>
              </a:rPr>
              <a:t>Bulaşıcı hastalıklar</a:t>
            </a:r>
          </a:p>
          <a:p>
            <a:pPr marL="514350" indent="-514350">
              <a:buAutoNum type="arabicPeriod"/>
            </a:pPr>
            <a:r>
              <a:rPr lang="tr-TR" sz="2400" b="1" dirty="0">
                <a:solidFill>
                  <a:srgbClr val="002060"/>
                </a:solidFill>
                <a:cs typeface="Times New Roman" pitchFamily="18" charset="0"/>
              </a:rPr>
              <a:t>Çevre kontrolü </a:t>
            </a:r>
            <a:r>
              <a:rPr lang="tr-TR" sz="2400" dirty="0">
                <a:solidFill>
                  <a:srgbClr val="002060"/>
                </a:solidFill>
                <a:cs typeface="Times New Roman" pitchFamily="18" charset="0"/>
              </a:rPr>
              <a:t>(içme suyu, ısıtma, aydınlatma, atıklar)</a:t>
            </a:r>
          </a:p>
          <a:p>
            <a:pPr marL="514350" indent="-514350">
              <a:buAutoNum type="arabicPeriod"/>
            </a:pPr>
            <a:r>
              <a:rPr lang="tr-TR" sz="2400" b="1" dirty="0">
                <a:solidFill>
                  <a:srgbClr val="002060"/>
                </a:solidFill>
                <a:cs typeface="Times New Roman" pitchFamily="18" charset="0"/>
              </a:rPr>
              <a:t>Stres</a:t>
            </a:r>
            <a:r>
              <a:rPr lang="tr-TR" sz="2400" dirty="0">
                <a:solidFill>
                  <a:srgbClr val="002060"/>
                </a:solidFill>
                <a:cs typeface="Times New Roman" pitchFamily="18" charset="0"/>
              </a:rPr>
              <a:t> (ekonomik sıkıntı, kentleşme)</a:t>
            </a:r>
          </a:p>
          <a:p>
            <a:pPr marL="514350" indent="-514350">
              <a:buAutoNum type="arabicPeriod"/>
            </a:pPr>
            <a:r>
              <a:rPr lang="tr-TR" sz="2400" b="1" dirty="0">
                <a:solidFill>
                  <a:srgbClr val="002060"/>
                </a:solidFill>
                <a:cs typeface="Times New Roman" pitchFamily="18" charset="0"/>
              </a:rPr>
              <a:t>Okul-Aile ilişkilerinde yetersizlik </a:t>
            </a:r>
            <a:r>
              <a:rPr lang="tr-TR" sz="2400" dirty="0">
                <a:solidFill>
                  <a:srgbClr val="002060"/>
                </a:solidFill>
                <a:cs typeface="Times New Roman" pitchFamily="18" charset="0"/>
              </a:rPr>
              <a:t>(kekemelik, </a:t>
            </a:r>
            <a:r>
              <a:rPr lang="tr-TR" sz="2400" dirty="0" err="1">
                <a:solidFill>
                  <a:srgbClr val="002060"/>
                </a:solidFill>
                <a:cs typeface="Times New Roman" pitchFamily="18" charset="0"/>
              </a:rPr>
              <a:t>enurezis</a:t>
            </a:r>
            <a:r>
              <a:rPr lang="tr-TR" sz="2400" dirty="0">
                <a:solidFill>
                  <a:srgbClr val="002060"/>
                </a:solidFill>
                <a:cs typeface="Times New Roman" pitchFamily="18" charset="0"/>
              </a:rPr>
              <a:t>, içe dönüklük) </a:t>
            </a:r>
          </a:p>
          <a:p>
            <a:pPr marL="514350" indent="-514350">
              <a:buAutoNum type="arabicPeriod"/>
            </a:pPr>
            <a:r>
              <a:rPr lang="tr-TR" sz="2400" b="1" dirty="0">
                <a:solidFill>
                  <a:srgbClr val="002060"/>
                </a:solidFill>
                <a:cs typeface="Times New Roman" pitchFamily="18" charset="0"/>
              </a:rPr>
              <a:t>Kazalar</a:t>
            </a:r>
          </a:p>
          <a:p>
            <a:pPr marL="514350" indent="-514350">
              <a:buAutoNum type="arabicPeriod"/>
            </a:pPr>
            <a:r>
              <a:rPr lang="tr-TR" sz="2400" b="1" dirty="0">
                <a:solidFill>
                  <a:srgbClr val="002060"/>
                </a:solidFill>
                <a:cs typeface="Times New Roman" pitchFamily="18" charset="0"/>
              </a:rPr>
              <a:t>Tıbbi bakımın sağlanması sorunları</a:t>
            </a:r>
          </a:p>
          <a:p>
            <a:pPr marL="514350" indent="-514350">
              <a:buAutoNum type="arabicPeriod"/>
            </a:pPr>
            <a:r>
              <a:rPr lang="tr-TR" sz="2400" b="1" dirty="0">
                <a:solidFill>
                  <a:srgbClr val="002060"/>
                </a:solidFill>
                <a:cs typeface="Times New Roman" pitchFamily="18" charset="0"/>
              </a:rPr>
              <a:t>Beslenme ile ilgili sorunlar </a:t>
            </a:r>
            <a:r>
              <a:rPr lang="tr-TR" sz="2400" dirty="0">
                <a:solidFill>
                  <a:srgbClr val="002060"/>
                </a:solidFill>
                <a:cs typeface="Times New Roman" pitchFamily="18" charset="0"/>
              </a:rPr>
              <a:t>(</a:t>
            </a:r>
            <a:r>
              <a:rPr lang="tr-TR" sz="2400" dirty="0" err="1">
                <a:solidFill>
                  <a:srgbClr val="002060"/>
                </a:solidFill>
                <a:cs typeface="Times New Roman" pitchFamily="18" charset="0"/>
              </a:rPr>
              <a:t>malnütrüsyon</a:t>
            </a:r>
            <a:r>
              <a:rPr lang="tr-TR" sz="2400" dirty="0">
                <a:solidFill>
                  <a:srgbClr val="002060"/>
                </a:solidFill>
                <a:cs typeface="Times New Roman" pitchFamily="18" charset="0"/>
              </a:rPr>
              <a:t>, anemi</a:t>
            </a:r>
            <a:r>
              <a:rPr lang="tr-TR" sz="2400" dirty="0" smtClean="0">
                <a:solidFill>
                  <a:srgbClr val="002060"/>
                </a:solidFill>
                <a:cs typeface="Times New Roman" pitchFamily="18" charset="0"/>
              </a:rPr>
              <a:t>)</a:t>
            </a:r>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63</a:t>
            </a:fld>
            <a:endParaRPr lang="tr-TR" dirty="0"/>
          </a:p>
        </p:txBody>
      </p:sp>
    </p:spTree>
    <p:extLst>
      <p:ext uri="{BB962C8B-B14F-4D97-AF65-F5344CB8AC3E}">
        <p14:creationId xmlns:p14="http://schemas.microsoft.com/office/powerpoint/2010/main" val="402512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45728"/>
            <a:ext cx="11718542" cy="3970318"/>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800" b="1" dirty="0">
              <a:solidFill>
                <a:srgbClr val="C00000"/>
              </a:solidFill>
              <a:cs typeface="Times New Roman" panose="02020603050405020304" pitchFamily="18" charset="0"/>
            </a:endParaRPr>
          </a:p>
          <a:p>
            <a:r>
              <a:rPr lang="tr-TR" sz="2400" b="1" dirty="0">
                <a:solidFill>
                  <a:srgbClr val="C00000"/>
                </a:solidFill>
                <a:cs typeface="Times New Roman" pitchFamily="18" charset="0"/>
              </a:rPr>
              <a:t>Okul Sağlığı </a:t>
            </a:r>
            <a:r>
              <a:rPr lang="tr-TR" sz="2400" b="1" dirty="0" smtClean="0">
                <a:solidFill>
                  <a:srgbClr val="C00000"/>
                </a:solidFill>
                <a:cs typeface="Times New Roman" pitchFamily="18" charset="0"/>
              </a:rPr>
              <a:t>Hizmetlerinde Başarı İçin Öneriler:</a:t>
            </a:r>
          </a:p>
          <a:p>
            <a:endParaRPr lang="tr-TR" sz="2400" b="1" dirty="0">
              <a:solidFill>
                <a:srgbClr val="C00000"/>
              </a:solidFill>
              <a:cs typeface="Times New Roman" pitchFamily="18" charset="0"/>
            </a:endParaRPr>
          </a:p>
          <a:p>
            <a:pPr marL="342900" indent="-342900">
              <a:buFont typeface="Arial" panose="020B0604020202020204" pitchFamily="34" charset="0"/>
              <a:buChar char="•"/>
            </a:pPr>
            <a:r>
              <a:rPr lang="tr-TR" sz="2400" dirty="0" smtClean="0">
                <a:solidFill>
                  <a:srgbClr val="002060"/>
                </a:solidFill>
                <a:cs typeface="Times New Roman" pitchFamily="18" charset="0"/>
              </a:rPr>
              <a:t>Toplumun katılımı, sosyal kontrol</a:t>
            </a:r>
          </a:p>
          <a:p>
            <a:pPr marL="342900" indent="-342900">
              <a:buFont typeface="Arial" panose="020B0604020202020204" pitchFamily="34" charset="0"/>
              <a:buChar char="•"/>
            </a:pPr>
            <a:r>
              <a:rPr lang="tr-TR" sz="2400" dirty="0" smtClean="0">
                <a:solidFill>
                  <a:srgbClr val="002060"/>
                </a:solidFill>
                <a:cs typeface="Times New Roman" pitchFamily="18" charset="0"/>
              </a:rPr>
              <a:t>Toplumca kabul edilebilir ve ulaşılabilir hizmet modeli, strateji</a:t>
            </a:r>
          </a:p>
          <a:p>
            <a:pPr marL="342900" indent="-342900">
              <a:buFont typeface="Arial" panose="020B0604020202020204" pitchFamily="34" charset="0"/>
              <a:buChar char="•"/>
            </a:pPr>
            <a:r>
              <a:rPr lang="tr-TR" sz="2400" dirty="0" smtClean="0">
                <a:solidFill>
                  <a:srgbClr val="002060"/>
                </a:solidFill>
                <a:cs typeface="Times New Roman" pitchFamily="18" charset="0"/>
              </a:rPr>
              <a:t>Sektörler arası işbirliği</a:t>
            </a:r>
          </a:p>
          <a:p>
            <a:pPr marL="342900" indent="-342900">
              <a:buFont typeface="Arial" panose="020B0604020202020204" pitchFamily="34" charset="0"/>
              <a:buChar char="•"/>
            </a:pPr>
            <a:r>
              <a:rPr lang="tr-TR" sz="2400" dirty="0" smtClean="0">
                <a:solidFill>
                  <a:srgbClr val="002060"/>
                </a:solidFill>
                <a:cs typeface="Times New Roman" pitchFamily="18" charset="0"/>
              </a:rPr>
              <a:t>Hekim dışı personel kullanımına ağırlık</a:t>
            </a:r>
          </a:p>
          <a:p>
            <a:pPr marL="342900" indent="-342900">
              <a:buFont typeface="Arial" panose="020B0604020202020204" pitchFamily="34" charset="0"/>
              <a:buChar char="•"/>
            </a:pPr>
            <a:r>
              <a:rPr lang="tr-TR" sz="2400" dirty="0" smtClean="0">
                <a:solidFill>
                  <a:srgbClr val="002060"/>
                </a:solidFill>
                <a:cs typeface="Times New Roman" pitchFamily="18" charset="0"/>
              </a:rPr>
              <a:t>Uygun teknoloji( basit fakat etkin)</a:t>
            </a:r>
          </a:p>
          <a:p>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64</a:t>
            </a:fld>
            <a:endParaRPr lang="tr-TR" dirty="0"/>
          </a:p>
        </p:txBody>
      </p:sp>
    </p:spTree>
    <p:extLst>
      <p:ext uri="{BB962C8B-B14F-4D97-AF65-F5344CB8AC3E}">
        <p14:creationId xmlns:p14="http://schemas.microsoft.com/office/powerpoint/2010/main" val="2638175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2085401"/>
            <a:ext cx="11718542" cy="936154"/>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3200" kern="1200" dirty="0">
                <a:solidFill>
                  <a:srgbClr val="002060"/>
                </a:solidFill>
                <a:latin typeface="Times New Roman" pitchFamily="18" charset="0"/>
                <a:ea typeface="+mn-ea"/>
                <a:cs typeface="Times New Roman" pitchFamily="18" charset="0"/>
              </a:rPr>
              <a:t/>
            </a:r>
            <a:br>
              <a:rPr lang="tr-TR" sz="3200" kern="1200" dirty="0">
                <a:solidFill>
                  <a:srgbClr val="002060"/>
                </a:solidFill>
                <a:latin typeface="Times New Roman" pitchFamily="18" charset="0"/>
                <a:ea typeface="+mn-ea"/>
                <a:cs typeface="Times New Roman" pitchFamily="18" charset="0"/>
              </a:rPr>
            </a:br>
            <a:endParaRPr lang="tr-TR" sz="28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016758"/>
          </a:xfrm>
          <a:prstGeom prst="rect">
            <a:avLst/>
          </a:prstGeom>
          <a:noFill/>
        </p:spPr>
        <p:txBody>
          <a:bodyPr wrap="square" rtlCol="0">
            <a:spAutoFit/>
          </a:bodyPr>
          <a:lstStyle/>
          <a:p>
            <a:r>
              <a:rPr lang="tr-TR" sz="2800" b="1" dirty="0">
                <a:solidFill>
                  <a:schemeClr val="bg1"/>
                </a:solidFill>
                <a:cs typeface="Times New Roman" pitchFamily="18" charset="0"/>
              </a:rPr>
              <a:t>Okul Sağlığı Hizmetleri </a:t>
            </a:r>
            <a:endParaRPr lang="tr-TR" sz="2800" b="1" dirty="0" smtClean="0">
              <a:solidFill>
                <a:schemeClr val="bg1"/>
              </a:solidFill>
              <a:cs typeface="Times New Roman" pitchFamily="18" charset="0"/>
            </a:endParaRPr>
          </a:p>
          <a:p>
            <a:endParaRPr lang="tr-TR" sz="2800" b="1" dirty="0" smtClean="0">
              <a:solidFill>
                <a:schemeClr val="bg1"/>
              </a:solidFill>
              <a:cs typeface="Times New Roman" pitchFamily="18" charset="0"/>
            </a:endParaRPr>
          </a:p>
          <a:p>
            <a:r>
              <a:rPr lang="tr-TR" sz="2400" b="1" u="sng" dirty="0">
                <a:solidFill>
                  <a:srgbClr val="C00000"/>
                </a:solidFill>
                <a:cs typeface="Times New Roman" pitchFamily="18" charset="0"/>
              </a:rPr>
              <a:t>Okul Sağlığı ile İlgili 2020 Yılı Ulusal Sağlık Hedefleri Özeti (Örnek</a:t>
            </a:r>
            <a:r>
              <a:rPr lang="tr-TR" sz="2400" b="1" u="sng" dirty="0" smtClean="0">
                <a:solidFill>
                  <a:srgbClr val="C00000"/>
                </a:solidFill>
                <a:cs typeface="Times New Roman" pitchFamily="18" charset="0"/>
              </a:rPr>
              <a:t>)</a:t>
            </a:r>
          </a:p>
          <a:p>
            <a:endParaRPr lang="tr-TR" sz="2400" b="1" dirty="0">
              <a:solidFill>
                <a:srgbClr val="C0000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1ile 12. sınıflar arası öğrencilerim okulda günlük </a:t>
            </a:r>
            <a:r>
              <a:rPr lang="tr-TR" sz="2400" b="1" dirty="0">
                <a:solidFill>
                  <a:srgbClr val="002060"/>
                </a:solidFill>
                <a:cs typeface="Times New Roman" pitchFamily="18" charset="0"/>
              </a:rPr>
              <a:t>beden eğitimi aktivitelerine katılımlarını </a:t>
            </a:r>
            <a:r>
              <a:rPr lang="tr-TR" sz="2400" dirty="0">
                <a:solidFill>
                  <a:srgbClr val="002060"/>
                </a:solidFill>
                <a:cs typeface="Times New Roman" pitchFamily="18" charset="0"/>
              </a:rPr>
              <a:t>günlük en az </a:t>
            </a:r>
            <a:r>
              <a:rPr lang="tr-TR" sz="2400" u="sng" dirty="0">
                <a:solidFill>
                  <a:srgbClr val="002060"/>
                </a:solidFill>
                <a:cs typeface="Times New Roman" pitchFamily="18" charset="0"/>
              </a:rPr>
              <a:t>% 50 artırmak</a:t>
            </a:r>
            <a:r>
              <a:rPr lang="tr-TR" sz="2400" u="sng" dirty="0" smtClean="0">
                <a:solidFill>
                  <a:srgbClr val="002060"/>
                </a:solidFill>
                <a:cs typeface="Times New Roman" pitchFamily="18" charset="0"/>
              </a:rPr>
              <a:t>.</a:t>
            </a:r>
          </a:p>
          <a:p>
            <a:endParaRPr lang="tr-TR" sz="2400" u="sng" dirty="0">
              <a:solidFill>
                <a:srgbClr val="00206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Okul beslenme programı olan öğle yemeği ve kahvaltı programlarını </a:t>
            </a:r>
            <a:r>
              <a:rPr lang="tr-TR" sz="2400" b="1" dirty="0">
                <a:solidFill>
                  <a:srgbClr val="002060"/>
                </a:solidFill>
                <a:cs typeface="Times New Roman" pitchFamily="18" charset="0"/>
              </a:rPr>
              <a:t>«Türkiye Diyetisyenler Derneği Beslenme Rehberi» </a:t>
            </a:r>
            <a:r>
              <a:rPr lang="tr-TR" sz="2400" b="1" dirty="0" err="1">
                <a:solidFill>
                  <a:srgbClr val="002060"/>
                </a:solidFill>
                <a:cs typeface="Times New Roman" pitchFamily="18" charset="0"/>
              </a:rPr>
              <a:t>ndeki</a:t>
            </a:r>
            <a:r>
              <a:rPr lang="tr-TR" sz="2400" b="1" dirty="0">
                <a:solidFill>
                  <a:srgbClr val="002060"/>
                </a:solidFill>
                <a:cs typeface="Times New Roman" pitchFamily="18" charset="0"/>
              </a:rPr>
              <a:t> beslenme ilkelerine uygun olarak </a:t>
            </a:r>
            <a:r>
              <a:rPr lang="tr-TR" sz="2400" dirty="0">
                <a:solidFill>
                  <a:srgbClr val="002060"/>
                </a:solidFill>
                <a:cs typeface="Times New Roman" pitchFamily="18" charset="0"/>
              </a:rPr>
              <a:t>en az </a:t>
            </a:r>
            <a:r>
              <a:rPr lang="tr-TR" sz="2400" u="sng" dirty="0">
                <a:solidFill>
                  <a:srgbClr val="002060"/>
                </a:solidFill>
                <a:cs typeface="Times New Roman" pitchFamily="18" charset="0"/>
              </a:rPr>
              <a:t>% 90’a çıkarmak</a:t>
            </a:r>
            <a:r>
              <a:rPr lang="tr-TR" sz="2400" u="sng" dirty="0" smtClean="0">
                <a:solidFill>
                  <a:srgbClr val="002060"/>
                </a:solidFill>
                <a:cs typeface="Times New Roman" pitchFamily="18" charset="0"/>
              </a:rPr>
              <a:t>.</a:t>
            </a:r>
          </a:p>
          <a:p>
            <a:endParaRPr lang="tr-TR" sz="2400" u="sng" dirty="0">
              <a:solidFill>
                <a:srgbClr val="00206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Ulusal okullarda okul öncesinden başlayarak 12. sınıfa kadar </a:t>
            </a:r>
            <a:r>
              <a:rPr lang="tr-TR" sz="2400" b="1" dirty="0">
                <a:solidFill>
                  <a:srgbClr val="002060"/>
                </a:solidFill>
                <a:cs typeface="Times New Roman" pitchFamily="18" charset="0"/>
              </a:rPr>
              <a:t>beslenme eğitimini </a:t>
            </a:r>
            <a:r>
              <a:rPr lang="tr-TR" sz="2400" u="sng" dirty="0">
                <a:solidFill>
                  <a:srgbClr val="002060"/>
                </a:solidFill>
                <a:cs typeface="Times New Roman" pitchFamily="18" charset="0"/>
              </a:rPr>
              <a:t>% 75’e </a:t>
            </a:r>
            <a:r>
              <a:rPr lang="tr-TR" sz="2400" dirty="0">
                <a:solidFill>
                  <a:srgbClr val="002060"/>
                </a:solidFill>
                <a:cs typeface="Times New Roman" pitchFamily="18" charset="0"/>
              </a:rPr>
              <a:t>çıkarmak.</a:t>
            </a: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65</a:t>
            </a:fld>
            <a:endParaRPr lang="tr-TR"/>
          </a:p>
        </p:txBody>
      </p:sp>
      <p:sp>
        <p:nvSpPr>
          <p:cNvPr id="16" name="Sağ Ok 15"/>
          <p:cNvSpPr/>
          <p:nvPr/>
        </p:nvSpPr>
        <p:spPr>
          <a:xfrm>
            <a:off x="10016391" y="5715000"/>
            <a:ext cx="346809" cy="287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2443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2085401"/>
            <a:ext cx="11718542" cy="936154"/>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3200" kern="1200" dirty="0">
                <a:solidFill>
                  <a:srgbClr val="002060"/>
                </a:solidFill>
                <a:latin typeface="Times New Roman" pitchFamily="18" charset="0"/>
                <a:ea typeface="+mn-ea"/>
                <a:cs typeface="Times New Roman" pitchFamily="18" charset="0"/>
              </a:rPr>
              <a:t/>
            </a:r>
            <a:br>
              <a:rPr lang="tr-TR" sz="3200" kern="1200" dirty="0">
                <a:solidFill>
                  <a:srgbClr val="002060"/>
                </a:solidFill>
                <a:latin typeface="Times New Roman" pitchFamily="18" charset="0"/>
                <a:ea typeface="+mn-ea"/>
                <a:cs typeface="Times New Roman" pitchFamily="18" charset="0"/>
              </a:rPr>
            </a:br>
            <a:endParaRPr lang="tr-TR" sz="28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19200"/>
            <a:ext cx="11718542" cy="4524315"/>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3200" b="1" dirty="0" smtClean="0">
              <a:solidFill>
                <a:schemeClr val="bg1"/>
              </a:solidFill>
              <a:cs typeface="Times New Roman" pitchFamily="18" charset="0"/>
            </a:endParaRPr>
          </a:p>
          <a:p>
            <a:r>
              <a:rPr lang="tr-TR" sz="2400" b="1" u="sng" dirty="0">
                <a:solidFill>
                  <a:srgbClr val="C00000"/>
                </a:solidFill>
                <a:cs typeface="Times New Roman" pitchFamily="18" charset="0"/>
              </a:rPr>
              <a:t>Okul Sağlığı ile İlgili 2020 Yılı Ulusal Sağlık Hedefleri Özeti (Örnek</a:t>
            </a:r>
            <a:r>
              <a:rPr lang="tr-TR" sz="2400" b="1" u="sng" dirty="0" smtClean="0">
                <a:solidFill>
                  <a:srgbClr val="C00000"/>
                </a:solidFill>
                <a:cs typeface="Times New Roman" pitchFamily="18" charset="0"/>
              </a:rPr>
              <a:t>)</a:t>
            </a:r>
          </a:p>
          <a:p>
            <a:endParaRPr lang="tr-TR" sz="2400" b="1" u="sng" dirty="0">
              <a:solidFill>
                <a:srgbClr val="C0000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Tüm ilköğretim, lise ve kolejlerin müfredatına </a:t>
            </a:r>
            <a:r>
              <a:rPr lang="tr-TR" sz="2400" b="1" dirty="0">
                <a:solidFill>
                  <a:srgbClr val="002060"/>
                </a:solidFill>
                <a:cs typeface="Times New Roman" pitchFamily="18" charset="0"/>
              </a:rPr>
              <a:t>«tütün ve mamullerinden korunma dersi</a:t>
            </a:r>
            <a:r>
              <a:rPr lang="tr-TR" sz="2400" dirty="0">
                <a:solidFill>
                  <a:srgbClr val="002060"/>
                </a:solidFill>
                <a:cs typeface="Times New Roman" pitchFamily="18" charset="0"/>
              </a:rPr>
              <a:t>» koymak.</a:t>
            </a:r>
          </a:p>
          <a:p>
            <a:endParaRPr lang="tr-TR" sz="2400" dirty="0">
              <a:solidFill>
                <a:srgbClr val="00206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İlköğretim ve liselerdeki öğrencileri </a:t>
            </a:r>
            <a:r>
              <a:rPr lang="tr-TR" sz="2400" b="1" dirty="0">
                <a:solidFill>
                  <a:srgbClr val="002060"/>
                </a:solidFill>
                <a:cs typeface="Times New Roman" pitchFamily="18" charset="0"/>
              </a:rPr>
              <a:t>alkol ve bağımlılık yapan diğer ilaçlardan koruyan eğitim programları</a:t>
            </a:r>
            <a:r>
              <a:rPr lang="tr-TR" sz="2400" dirty="0">
                <a:solidFill>
                  <a:srgbClr val="002060"/>
                </a:solidFill>
                <a:cs typeface="Times New Roman" pitchFamily="18" charset="0"/>
              </a:rPr>
              <a:t> koymak.</a:t>
            </a:r>
          </a:p>
          <a:p>
            <a:endParaRPr lang="tr-TR" sz="2400" b="1" u="sng" dirty="0">
              <a:solidFill>
                <a:srgbClr val="C00000"/>
              </a:solidFill>
              <a:cs typeface="Times New Roman" pitchFamily="18" charset="0"/>
            </a:endParaRPr>
          </a:p>
          <a:p>
            <a:endParaRPr lang="tr-TR" sz="3200" b="1" dirty="0">
              <a:solidFill>
                <a:schemeClr val="bg1"/>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66</a:t>
            </a:fld>
            <a:endParaRPr lang="tr-TR"/>
          </a:p>
        </p:txBody>
      </p:sp>
      <p:sp>
        <p:nvSpPr>
          <p:cNvPr id="16" name="Sağ Ok 15"/>
          <p:cNvSpPr/>
          <p:nvPr/>
        </p:nvSpPr>
        <p:spPr>
          <a:xfrm>
            <a:off x="10021030" y="5697796"/>
            <a:ext cx="265970" cy="235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731440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2085401"/>
            <a:ext cx="11718542" cy="936154"/>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3200" kern="1200" dirty="0">
                <a:solidFill>
                  <a:srgbClr val="002060"/>
                </a:solidFill>
                <a:latin typeface="Times New Roman" pitchFamily="18" charset="0"/>
                <a:ea typeface="+mn-ea"/>
                <a:cs typeface="Times New Roman" pitchFamily="18" charset="0"/>
              </a:rPr>
              <a:t/>
            </a:r>
            <a:br>
              <a:rPr lang="tr-TR" sz="3200" kern="1200" dirty="0">
                <a:solidFill>
                  <a:srgbClr val="002060"/>
                </a:solidFill>
                <a:latin typeface="Times New Roman" pitchFamily="18" charset="0"/>
                <a:ea typeface="+mn-ea"/>
                <a:cs typeface="Times New Roman" pitchFamily="18" charset="0"/>
              </a:rPr>
            </a:br>
            <a:endParaRPr lang="tr-TR" sz="28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0529" y="1287720"/>
            <a:ext cx="11718542" cy="433965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800" b="1" dirty="0">
              <a:solidFill>
                <a:srgbClr val="C00000"/>
              </a:solidFill>
              <a:cs typeface="Times New Roman" panose="02020603050405020304" pitchFamily="18" charset="0"/>
            </a:endParaRPr>
          </a:p>
          <a:p>
            <a:r>
              <a:rPr lang="tr-TR" sz="2400" b="1" u="sng" dirty="0">
                <a:solidFill>
                  <a:srgbClr val="C00000"/>
                </a:solidFill>
                <a:cs typeface="Times New Roman" pitchFamily="18" charset="0"/>
              </a:rPr>
              <a:t>Okul Sağlığı ile İlgili 2020 Yılı Ulusal Sağlık Hedefleri Özeti (Örnek)</a:t>
            </a:r>
          </a:p>
          <a:p>
            <a:endParaRPr lang="tr-TR" sz="2400" b="1" dirty="0" smtClean="0">
              <a:solidFill>
                <a:srgbClr val="C00000"/>
              </a:solidFill>
              <a:cs typeface="Times New Roman" pitchFamily="18" charset="0"/>
            </a:endParaRPr>
          </a:p>
          <a:p>
            <a:pPr>
              <a:buFont typeface="Wingdings" pitchFamily="2" charset="2"/>
              <a:buChar char="q"/>
            </a:pPr>
            <a:r>
              <a:rPr lang="tr-TR" sz="2400" u="sng" dirty="0">
                <a:solidFill>
                  <a:srgbClr val="002060"/>
                </a:solidFill>
                <a:cs typeface="Times New Roman" pitchFamily="18" charset="0"/>
              </a:rPr>
              <a:t>10 ile 18 yaş </a:t>
            </a:r>
            <a:r>
              <a:rPr lang="tr-TR" sz="2400" dirty="0">
                <a:solidFill>
                  <a:srgbClr val="002060"/>
                </a:solidFill>
                <a:cs typeface="Times New Roman" pitchFamily="18" charset="0"/>
              </a:rPr>
              <a:t>arası öğrencilerin en az </a:t>
            </a:r>
            <a:r>
              <a:rPr lang="tr-TR" sz="2400" u="sng" dirty="0">
                <a:solidFill>
                  <a:srgbClr val="002060"/>
                </a:solidFill>
                <a:cs typeface="Times New Roman" pitchFamily="18" charset="0"/>
              </a:rPr>
              <a:t>% 85’</a:t>
            </a:r>
            <a:r>
              <a:rPr lang="tr-TR" sz="2400" dirty="0">
                <a:solidFill>
                  <a:srgbClr val="002060"/>
                </a:solidFill>
                <a:cs typeface="Times New Roman" pitchFamily="18" charset="0"/>
              </a:rPr>
              <a:t>inin aileleri ile veya onların tavsiye edeceği </a:t>
            </a:r>
            <a:r>
              <a:rPr lang="tr-TR" sz="2400" b="1" dirty="0">
                <a:solidFill>
                  <a:srgbClr val="002060"/>
                </a:solidFill>
                <a:cs typeface="Times New Roman" pitchFamily="18" charset="0"/>
              </a:rPr>
              <a:t>sağlıkçılar ile cinsel yaşamı tartışır hale gelmesi veya okullardan bu bilgileri alması </a:t>
            </a:r>
            <a:r>
              <a:rPr lang="tr-TR" sz="2400" dirty="0">
                <a:solidFill>
                  <a:srgbClr val="002060"/>
                </a:solidFill>
                <a:cs typeface="Times New Roman" pitchFamily="18" charset="0"/>
              </a:rPr>
              <a:t>için düzenleme yapmak</a:t>
            </a:r>
            <a:r>
              <a:rPr lang="tr-TR" sz="2400" dirty="0" smtClean="0">
                <a:solidFill>
                  <a:srgbClr val="002060"/>
                </a:solidFill>
                <a:cs typeface="Times New Roman" pitchFamily="18" charset="0"/>
              </a:rPr>
              <a:t>.</a:t>
            </a:r>
          </a:p>
          <a:p>
            <a:endParaRPr lang="tr-TR" sz="2400" dirty="0">
              <a:solidFill>
                <a:srgbClr val="002060"/>
              </a:solidFill>
              <a:cs typeface="Times New Roman" pitchFamily="18" charset="0"/>
            </a:endParaRPr>
          </a:p>
          <a:p>
            <a:pPr>
              <a:buFont typeface="Wingdings" pitchFamily="2" charset="2"/>
              <a:buChar char="q"/>
            </a:pPr>
            <a:r>
              <a:rPr lang="tr-TR" sz="2400" b="1" dirty="0">
                <a:solidFill>
                  <a:srgbClr val="002060"/>
                </a:solidFill>
                <a:cs typeface="Times New Roman" pitchFamily="18" charset="0"/>
              </a:rPr>
              <a:t>İlköğretim ve liselerde şiddeti </a:t>
            </a:r>
            <a:r>
              <a:rPr lang="tr-TR" sz="2400" dirty="0">
                <a:solidFill>
                  <a:srgbClr val="002060"/>
                </a:solidFill>
                <a:cs typeface="Times New Roman" pitchFamily="18" charset="0"/>
              </a:rPr>
              <a:t>en az </a:t>
            </a:r>
            <a:r>
              <a:rPr lang="tr-TR" sz="2400" u="sng" dirty="0">
                <a:solidFill>
                  <a:srgbClr val="002060"/>
                </a:solidFill>
                <a:cs typeface="Times New Roman" pitchFamily="18" charset="0"/>
              </a:rPr>
              <a:t>% 50 </a:t>
            </a:r>
            <a:r>
              <a:rPr lang="tr-TR" sz="2400" dirty="0">
                <a:solidFill>
                  <a:srgbClr val="002060"/>
                </a:solidFill>
                <a:cs typeface="Times New Roman" pitchFamily="18" charset="0"/>
              </a:rPr>
              <a:t>azaltmak. Bunun için </a:t>
            </a:r>
            <a:r>
              <a:rPr lang="tr-TR" sz="2400" b="1" dirty="0">
                <a:solidFill>
                  <a:srgbClr val="002060"/>
                </a:solidFill>
                <a:cs typeface="Times New Roman" pitchFamily="18" charset="0"/>
              </a:rPr>
              <a:t>şiddet karşıtı ve çözümleyici plan </a:t>
            </a:r>
            <a:r>
              <a:rPr lang="tr-TR" sz="2400" dirty="0">
                <a:solidFill>
                  <a:srgbClr val="002060"/>
                </a:solidFill>
                <a:cs typeface="Times New Roman" pitchFamily="18" charset="0"/>
              </a:rPr>
              <a:t>hazırlamak.</a:t>
            </a:r>
          </a:p>
          <a:p>
            <a:endParaRPr lang="tr-TR" sz="2400" b="1" dirty="0">
              <a:solidFill>
                <a:srgbClr val="C00000"/>
              </a:solidFill>
              <a:latin typeface="+mj-lt"/>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67</a:t>
            </a:fld>
            <a:endParaRPr lang="tr-TR"/>
          </a:p>
        </p:txBody>
      </p:sp>
      <p:sp>
        <p:nvSpPr>
          <p:cNvPr id="16" name="Sağ Ok 15"/>
          <p:cNvSpPr/>
          <p:nvPr/>
        </p:nvSpPr>
        <p:spPr>
          <a:xfrm flipV="1">
            <a:off x="10085215" y="5816808"/>
            <a:ext cx="354185" cy="185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93763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33965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a:solidFill>
                <a:srgbClr val="C00000"/>
              </a:solidFill>
              <a:cs typeface="Times New Roman" pitchFamily="18" charset="0"/>
            </a:endParaRPr>
          </a:p>
          <a:p>
            <a:r>
              <a:rPr lang="tr-TR" sz="2400" b="1" u="sng" dirty="0">
                <a:solidFill>
                  <a:srgbClr val="C00000"/>
                </a:solidFill>
                <a:cs typeface="Times New Roman" pitchFamily="18" charset="0"/>
              </a:rPr>
              <a:t>Okul Sağlığı ile İlgili 2020 Yılı Ulusal Sağlık Hedefleri Özeti (Örnek)</a:t>
            </a:r>
          </a:p>
          <a:p>
            <a:endParaRPr lang="tr-TR" sz="2400" b="1" dirty="0" smtClean="0">
              <a:solidFill>
                <a:srgbClr val="C0000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Okullarda </a:t>
            </a:r>
            <a:r>
              <a:rPr lang="tr-TR" sz="2400" b="1" dirty="0">
                <a:solidFill>
                  <a:srgbClr val="002060"/>
                </a:solidFill>
                <a:cs typeface="Times New Roman" pitchFamily="18" charset="0"/>
              </a:rPr>
              <a:t>kazalardan korunma ve kontrolü </a:t>
            </a:r>
            <a:r>
              <a:rPr lang="tr-TR" sz="2400" dirty="0">
                <a:solidFill>
                  <a:srgbClr val="002060"/>
                </a:solidFill>
                <a:cs typeface="Times New Roman" pitchFamily="18" charset="0"/>
              </a:rPr>
              <a:t>için en az </a:t>
            </a:r>
            <a:r>
              <a:rPr lang="tr-TR" sz="2400" b="1" dirty="0">
                <a:solidFill>
                  <a:srgbClr val="002060"/>
                </a:solidFill>
                <a:cs typeface="Times New Roman" pitchFamily="18" charset="0"/>
              </a:rPr>
              <a:t>% 50’ </a:t>
            </a:r>
            <a:r>
              <a:rPr lang="tr-TR" sz="2400" dirty="0">
                <a:solidFill>
                  <a:srgbClr val="002060"/>
                </a:solidFill>
                <a:cs typeface="Times New Roman" pitchFamily="18" charset="0"/>
              </a:rPr>
              <a:t>sinde eğitim planlamak.</a:t>
            </a:r>
          </a:p>
          <a:p>
            <a:pPr>
              <a:buFont typeface="Wingdings" pitchFamily="2" charset="2"/>
              <a:buChar char="q"/>
            </a:pPr>
            <a:endParaRPr lang="tr-TR" sz="2400" dirty="0">
              <a:solidFill>
                <a:srgbClr val="00206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 </a:t>
            </a:r>
            <a:r>
              <a:rPr lang="tr-TR" sz="2400" u="sng" dirty="0">
                <a:solidFill>
                  <a:srgbClr val="002060"/>
                </a:solidFill>
                <a:cs typeface="Times New Roman" pitchFamily="18" charset="0"/>
              </a:rPr>
              <a:t>4 ile 12. </a:t>
            </a:r>
            <a:r>
              <a:rPr lang="tr-TR" sz="2400" dirty="0">
                <a:solidFill>
                  <a:srgbClr val="002060"/>
                </a:solidFill>
                <a:cs typeface="Times New Roman" pitchFamily="18" charset="0"/>
              </a:rPr>
              <a:t>sınıflar arası eğitim programına </a:t>
            </a:r>
            <a:r>
              <a:rPr lang="tr-TR" sz="2400" b="1" dirty="0">
                <a:solidFill>
                  <a:srgbClr val="002060"/>
                </a:solidFill>
                <a:cs typeface="Times New Roman" pitchFamily="18" charset="0"/>
              </a:rPr>
              <a:t>CİBH (AIDS/HIV gibi) konusunda eğitimi </a:t>
            </a:r>
            <a:r>
              <a:rPr lang="tr-TR" sz="2400" dirty="0">
                <a:solidFill>
                  <a:srgbClr val="002060"/>
                </a:solidFill>
                <a:cs typeface="Times New Roman" pitchFamily="18" charset="0"/>
              </a:rPr>
              <a:t>en az </a:t>
            </a:r>
            <a:r>
              <a:rPr lang="tr-TR" sz="2400" u="sng" dirty="0">
                <a:solidFill>
                  <a:srgbClr val="002060"/>
                </a:solidFill>
                <a:cs typeface="Times New Roman" pitchFamily="18" charset="0"/>
              </a:rPr>
              <a:t>% 95’e </a:t>
            </a:r>
            <a:r>
              <a:rPr lang="tr-TR" sz="2400">
                <a:solidFill>
                  <a:srgbClr val="002060"/>
                </a:solidFill>
                <a:cs typeface="Times New Roman" pitchFamily="18" charset="0"/>
              </a:rPr>
              <a:t>çıkarmak</a:t>
            </a:r>
            <a:r>
              <a:rPr lang="tr-TR" sz="2400" smtClean="0">
                <a:solidFill>
                  <a:srgbClr val="002060"/>
                </a:solidFill>
                <a:cs typeface="Times New Roman" pitchFamily="18" charset="0"/>
              </a:rPr>
              <a:t>.</a:t>
            </a:r>
          </a:p>
          <a:p>
            <a:endParaRPr lang="tr-TR" sz="2400" dirty="0">
              <a:solidFill>
                <a:srgbClr val="002060"/>
              </a:solidFill>
              <a:cs typeface="Times New Roman" pitchFamily="18" charset="0"/>
            </a:endParaRPr>
          </a:p>
          <a:p>
            <a:pPr>
              <a:buFont typeface="Wingdings" pitchFamily="2" charset="2"/>
              <a:buChar char="q"/>
            </a:pPr>
            <a:r>
              <a:rPr lang="tr-TR" sz="2400" dirty="0">
                <a:solidFill>
                  <a:srgbClr val="002060"/>
                </a:solidFill>
                <a:cs typeface="Times New Roman" pitchFamily="18" charset="0"/>
              </a:rPr>
              <a:t> İlköğretim ve liselerde </a:t>
            </a:r>
            <a:r>
              <a:rPr lang="tr-TR" sz="2400" b="1" dirty="0">
                <a:solidFill>
                  <a:srgbClr val="002060"/>
                </a:solidFill>
                <a:cs typeface="Times New Roman" pitchFamily="18" charset="0"/>
              </a:rPr>
              <a:t>CİBH korunmayı eğitim kapsamına </a:t>
            </a:r>
            <a:r>
              <a:rPr lang="tr-TR" sz="2400" dirty="0">
                <a:solidFill>
                  <a:srgbClr val="002060"/>
                </a:solidFill>
                <a:cs typeface="Times New Roman" pitchFamily="18" charset="0"/>
              </a:rPr>
              <a:t>almaktır.</a:t>
            </a:r>
          </a:p>
          <a:p>
            <a:endParaRPr lang="tr-TR" sz="2800" b="1" dirty="0">
              <a:solidFill>
                <a:srgbClr val="C00000"/>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68</a:t>
            </a:fld>
            <a:endParaRPr lang="tr-TR"/>
          </a:p>
        </p:txBody>
      </p:sp>
    </p:spTree>
    <p:extLst>
      <p:ext uri="{BB962C8B-B14F-4D97-AF65-F5344CB8AC3E}">
        <p14:creationId xmlns:p14="http://schemas.microsoft.com/office/powerpoint/2010/main" val="1034276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2800767"/>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a:solidFill>
                <a:srgbClr val="C00000"/>
              </a:solidFill>
              <a:cs typeface="Times New Roman" pitchFamily="18" charset="0"/>
            </a:endParaRPr>
          </a:p>
          <a:p>
            <a:r>
              <a:rPr lang="tr-TR" sz="2400" b="1" dirty="0" smtClean="0">
                <a:solidFill>
                  <a:srgbClr val="C00000"/>
                </a:solidFill>
                <a:cs typeface="Times New Roman" pitchFamily="18" charset="0"/>
              </a:rPr>
              <a:t>Okul-aile işbirliği; Türk Milli Eğitiminde işbirliğini düzenleyen esaslar başlıklı 1739 </a:t>
            </a:r>
            <a:r>
              <a:rPr lang="tr-TR" sz="2400" b="1" dirty="0" err="1" smtClean="0">
                <a:solidFill>
                  <a:srgbClr val="C00000"/>
                </a:solidFill>
                <a:cs typeface="Times New Roman" pitchFamily="18" charset="0"/>
              </a:rPr>
              <a:t>nolu</a:t>
            </a:r>
            <a:r>
              <a:rPr lang="tr-TR" sz="2400" b="1" dirty="0" smtClean="0">
                <a:solidFill>
                  <a:srgbClr val="C00000"/>
                </a:solidFill>
                <a:cs typeface="Times New Roman" pitchFamily="18" charset="0"/>
              </a:rPr>
              <a:t> Kanunun 16. maddesi; </a:t>
            </a:r>
          </a:p>
          <a:p>
            <a:endParaRPr lang="tr-TR" sz="2400" b="1" dirty="0" smtClean="0">
              <a:solidFill>
                <a:srgbClr val="C00000"/>
              </a:solidFill>
              <a:cs typeface="Times New Roman" pitchFamily="18" charset="0"/>
            </a:endParaRPr>
          </a:p>
          <a:p>
            <a:r>
              <a:rPr lang="tr-TR" sz="2400" dirty="0" smtClean="0">
                <a:solidFill>
                  <a:srgbClr val="002060"/>
                </a:solidFill>
                <a:cs typeface="Times New Roman" panose="02020603050405020304" pitchFamily="18" charset="0"/>
              </a:rPr>
              <a:t>« Eğitim kurumlarının amaçlarının gerçekleştirilmesinde katkıda bulunması için </a:t>
            </a:r>
            <a:r>
              <a:rPr lang="tr-TR" sz="2400" b="1" dirty="0" smtClean="0">
                <a:solidFill>
                  <a:srgbClr val="002060"/>
                </a:solidFill>
                <a:cs typeface="Times New Roman" panose="02020603050405020304" pitchFamily="18" charset="0"/>
              </a:rPr>
              <a:t>okul ile aile arasında</a:t>
            </a:r>
            <a:r>
              <a:rPr lang="tr-TR" sz="2400" dirty="0" smtClean="0">
                <a:solidFill>
                  <a:srgbClr val="002060"/>
                </a:solidFill>
                <a:cs typeface="Times New Roman" panose="02020603050405020304" pitchFamily="18" charset="0"/>
              </a:rPr>
              <a:t> işbirliği sağlanır».</a:t>
            </a:r>
            <a:endParaRPr lang="tr-TR" sz="2400" dirty="0">
              <a:solidFill>
                <a:srgbClr val="00206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69</a:t>
            </a:fld>
            <a:endParaRPr lang="tr-TR"/>
          </a:p>
        </p:txBody>
      </p:sp>
    </p:spTree>
    <p:extLst>
      <p:ext uri="{BB962C8B-B14F-4D97-AF65-F5344CB8AC3E}">
        <p14:creationId xmlns:p14="http://schemas.microsoft.com/office/powerpoint/2010/main" val="1519386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955203"/>
          </a:xfrm>
          <a:prstGeom prst="rect">
            <a:avLst/>
          </a:prstGeom>
          <a:noFill/>
        </p:spPr>
        <p:txBody>
          <a:bodyPr wrap="square" numCol="2" rtlCol="0">
            <a:spAutoFit/>
          </a:bodyPr>
          <a:lstStyle/>
          <a:p>
            <a:r>
              <a:rPr lang="tr-TR" sz="2800" b="1" dirty="0" smtClean="0">
                <a:solidFill>
                  <a:srgbClr val="C00000"/>
                </a:solidFill>
                <a:ea typeface="+mj-ea"/>
                <a:cs typeface="Times New Roman" panose="02020603050405020304" pitchFamily="18" charset="0"/>
              </a:rPr>
              <a:t> </a:t>
            </a:r>
            <a:r>
              <a:rPr lang="tr-TR" sz="2800" b="1" spc="-10" dirty="0">
                <a:solidFill>
                  <a:srgbClr val="FFFFFF"/>
                </a:solidFill>
                <a:latin typeface="Montserrat-SemiBold"/>
                <a:cs typeface="Montserrat-SemiBold"/>
              </a:rPr>
              <a:t>Geçen Ders Hakkında</a:t>
            </a:r>
          </a:p>
          <a:p>
            <a:endParaRPr lang="tr-TR" sz="2400" b="1" u="sng" dirty="0" smtClean="0">
              <a:solidFill>
                <a:srgbClr val="C00000"/>
              </a:solidFill>
              <a:ea typeface="+mj-ea"/>
              <a:cs typeface="Times New Roman" panose="02020603050405020304" pitchFamily="18" charset="0"/>
            </a:endParaRPr>
          </a:p>
          <a:p>
            <a:endParaRPr lang="tr-TR" sz="2400" b="1" u="sng" dirty="0">
              <a:solidFill>
                <a:srgbClr val="C00000"/>
              </a:solidFill>
              <a:ea typeface="+mj-ea"/>
              <a:cs typeface="Times New Roman" panose="02020603050405020304" pitchFamily="18" charset="0"/>
            </a:endParaRPr>
          </a:p>
          <a:p>
            <a:r>
              <a:rPr lang="tr-TR" sz="2400" b="1" u="sng" dirty="0" smtClean="0">
                <a:solidFill>
                  <a:srgbClr val="C00000"/>
                </a:solidFill>
                <a:ea typeface="+mj-ea"/>
                <a:cs typeface="Times New Roman" panose="02020603050405020304" pitchFamily="18" charset="0"/>
              </a:rPr>
              <a:t>Sağlıklı Ailelerin Taşıdıkları Özellikler:</a:t>
            </a:r>
            <a:endParaRPr lang="tr-TR" sz="2400" b="1" u="sng" dirty="0">
              <a:solidFill>
                <a:srgbClr val="C00000"/>
              </a:solidFill>
              <a:ea typeface="+mj-ea"/>
              <a:cs typeface="Times New Roman" panose="02020603050405020304" pitchFamily="18" charset="0"/>
            </a:endParaRPr>
          </a:p>
          <a:p>
            <a:pPr marL="514350" indent="-514350">
              <a:buAutoNum type="arabicPeriod"/>
            </a:pPr>
            <a:r>
              <a:rPr lang="tr-TR" sz="2400" dirty="0">
                <a:solidFill>
                  <a:srgbClr val="002060"/>
                </a:solidFill>
                <a:cs typeface="Times New Roman" pitchFamily="18" charset="0"/>
              </a:rPr>
              <a:t>Aile üyeleri </a:t>
            </a:r>
            <a:r>
              <a:rPr lang="tr-TR" sz="2400" b="1" dirty="0">
                <a:solidFill>
                  <a:srgbClr val="002060"/>
                </a:solidFill>
                <a:cs typeface="Times New Roman" pitchFamily="18" charset="0"/>
              </a:rPr>
              <a:t>birbirini destekler</a:t>
            </a:r>
            <a:r>
              <a:rPr lang="tr-TR" sz="2400" dirty="0">
                <a:solidFill>
                  <a:srgbClr val="002060"/>
                </a:solidFill>
                <a:cs typeface="Times New Roman" pitchFamily="18" charset="0"/>
              </a:rPr>
              <a:t>ler,</a:t>
            </a:r>
          </a:p>
          <a:p>
            <a:pPr marL="514350" indent="-514350">
              <a:buAutoNum type="arabicPeriod"/>
            </a:pPr>
            <a:r>
              <a:rPr lang="tr-TR" sz="2400" dirty="0">
                <a:solidFill>
                  <a:srgbClr val="002060"/>
                </a:solidFill>
                <a:cs typeface="Times New Roman" pitchFamily="18" charset="0"/>
              </a:rPr>
              <a:t>Birbirlerine </a:t>
            </a:r>
            <a:r>
              <a:rPr lang="tr-TR" sz="2400" b="1" dirty="0">
                <a:solidFill>
                  <a:srgbClr val="002060"/>
                </a:solidFill>
                <a:cs typeface="Times New Roman" pitchFamily="18" charset="0"/>
              </a:rPr>
              <a:t>güvenirler.</a:t>
            </a:r>
          </a:p>
          <a:p>
            <a:pPr marL="514350" indent="-514350">
              <a:buAutoNum type="arabicPeriod"/>
            </a:pPr>
            <a:r>
              <a:rPr lang="tr-TR" sz="2400" b="1" dirty="0">
                <a:solidFill>
                  <a:srgbClr val="002060"/>
                </a:solidFill>
                <a:cs typeface="Times New Roman" pitchFamily="18" charset="0"/>
              </a:rPr>
              <a:t>Eğitim önemli</a:t>
            </a:r>
            <a:r>
              <a:rPr lang="tr-TR" sz="2400" dirty="0">
                <a:solidFill>
                  <a:srgbClr val="002060"/>
                </a:solidFill>
                <a:cs typeface="Times New Roman" pitchFamily="18" charset="0"/>
              </a:rPr>
              <a:t>dir.</a:t>
            </a:r>
          </a:p>
          <a:p>
            <a:pPr marL="514350" indent="-514350">
              <a:buAutoNum type="arabicPeriod"/>
            </a:pPr>
            <a:r>
              <a:rPr lang="tr-TR" sz="2400" dirty="0">
                <a:solidFill>
                  <a:srgbClr val="002060"/>
                </a:solidFill>
                <a:cs typeface="Times New Roman" pitchFamily="18" charset="0"/>
              </a:rPr>
              <a:t>Ailede </a:t>
            </a:r>
            <a:r>
              <a:rPr lang="tr-TR" sz="2400" b="1" dirty="0">
                <a:solidFill>
                  <a:srgbClr val="002060"/>
                </a:solidFill>
                <a:cs typeface="Times New Roman" pitchFamily="18" charset="0"/>
              </a:rPr>
              <a:t>eğlence ve oyun </a:t>
            </a:r>
            <a:r>
              <a:rPr lang="tr-TR" sz="2400" dirty="0">
                <a:solidFill>
                  <a:srgbClr val="002060"/>
                </a:solidFill>
                <a:cs typeface="Times New Roman" pitchFamily="18" charset="0"/>
              </a:rPr>
              <a:t>vardır.</a:t>
            </a:r>
          </a:p>
          <a:p>
            <a:pPr marL="514350" indent="-514350">
              <a:buAutoNum type="arabicPeriod"/>
            </a:pPr>
            <a:r>
              <a:rPr lang="tr-TR" sz="2400" dirty="0">
                <a:solidFill>
                  <a:srgbClr val="002060"/>
                </a:solidFill>
                <a:cs typeface="Times New Roman" pitchFamily="18" charset="0"/>
              </a:rPr>
              <a:t>Aile üyeleri birbirini etkiler, bu </a:t>
            </a:r>
            <a:r>
              <a:rPr lang="tr-TR" sz="2400" b="1" dirty="0">
                <a:solidFill>
                  <a:srgbClr val="002060"/>
                </a:solidFill>
                <a:cs typeface="Times New Roman" pitchFamily="18" charset="0"/>
              </a:rPr>
              <a:t>etkileşim dengelidir</a:t>
            </a:r>
            <a:r>
              <a:rPr lang="tr-TR" sz="2400" dirty="0" smtClean="0">
                <a:solidFill>
                  <a:srgbClr val="002060"/>
                </a:solidFill>
                <a:cs typeface="Times New Roman" pitchFamily="18" charset="0"/>
              </a:rPr>
              <a:t>.</a:t>
            </a:r>
          </a:p>
          <a:p>
            <a:pPr marL="514350" indent="-514350">
              <a:buAutoNum type="arabicPeriod"/>
            </a:pPr>
            <a:endParaRPr lang="tr-TR" sz="2400" dirty="0" smtClean="0">
              <a:solidFill>
                <a:srgbClr val="002060"/>
              </a:solidFill>
              <a:cs typeface="Times New Roman" pitchFamily="18" charset="0"/>
            </a:endParaRPr>
          </a:p>
          <a:p>
            <a:pPr marL="514350" indent="-514350">
              <a:buAutoNum type="arabicPeriod"/>
            </a:pPr>
            <a:endParaRPr lang="tr-TR" sz="2400" dirty="0" smtClean="0">
              <a:solidFill>
                <a:srgbClr val="002060"/>
              </a:solidFill>
              <a:cs typeface="Times New Roman" pitchFamily="18" charset="0"/>
            </a:endParaRPr>
          </a:p>
          <a:p>
            <a:pPr marL="514350" indent="-514350">
              <a:buAutoNum type="arabicPeriod"/>
            </a:pPr>
            <a:endParaRPr lang="tr-TR" sz="2400" dirty="0">
              <a:solidFill>
                <a:srgbClr val="002060"/>
              </a:solidFill>
              <a:cs typeface="Times New Roman" pitchFamily="18" charset="0"/>
            </a:endParaRPr>
          </a:p>
          <a:p>
            <a:pPr marL="514350" indent="-514350">
              <a:buAutoNum type="arabicPeriod"/>
            </a:pPr>
            <a:endParaRPr lang="tr-TR" sz="2400" dirty="0" smtClean="0">
              <a:solidFill>
                <a:srgbClr val="002060"/>
              </a:solidFill>
              <a:cs typeface="Times New Roman" pitchFamily="18" charset="0"/>
            </a:endParaRPr>
          </a:p>
          <a:p>
            <a:pPr marL="514350" indent="-514350">
              <a:buAutoNum type="arabicPeriod"/>
            </a:pPr>
            <a:endParaRPr lang="tr-TR" sz="2400" dirty="0">
              <a:solidFill>
                <a:srgbClr val="002060"/>
              </a:solidFill>
              <a:cs typeface="Times New Roman" pitchFamily="18" charset="0"/>
            </a:endParaRPr>
          </a:p>
          <a:p>
            <a:pPr marL="514350" indent="-514350">
              <a:buAutoNum type="arabicPeriod"/>
            </a:pPr>
            <a:endParaRPr lang="tr-TR" sz="2400" dirty="0" smtClean="0">
              <a:solidFill>
                <a:srgbClr val="002060"/>
              </a:solidFill>
              <a:cs typeface="Times New Roman" pitchFamily="18" charset="0"/>
            </a:endParaRPr>
          </a:p>
          <a:p>
            <a:pPr marL="514350" indent="-514350">
              <a:buAutoNum type="arabicPeriod"/>
            </a:pPr>
            <a:endParaRPr lang="tr-TR" sz="2400" dirty="0">
              <a:solidFill>
                <a:srgbClr val="002060"/>
              </a:solidFill>
              <a:cs typeface="Times New Roman" pitchFamily="18" charset="0"/>
            </a:endParaRPr>
          </a:p>
          <a:p>
            <a:pPr marL="514350" indent="-514350">
              <a:buAutoNum type="arabicPeriod"/>
            </a:pPr>
            <a:r>
              <a:rPr lang="tr-TR" sz="2400" dirty="0">
                <a:solidFill>
                  <a:srgbClr val="002060"/>
                </a:solidFill>
                <a:cs typeface="Times New Roman" pitchFamily="18" charset="0"/>
              </a:rPr>
              <a:t>Ailede </a:t>
            </a:r>
            <a:r>
              <a:rPr lang="tr-TR" sz="2400" b="1" dirty="0">
                <a:solidFill>
                  <a:srgbClr val="002060"/>
                </a:solidFill>
                <a:cs typeface="Times New Roman" pitchFamily="18" charset="0"/>
              </a:rPr>
              <a:t>iletişim iyi</a:t>
            </a:r>
            <a:r>
              <a:rPr lang="tr-TR" sz="2400" dirty="0">
                <a:solidFill>
                  <a:srgbClr val="002060"/>
                </a:solidFill>
                <a:cs typeface="Times New Roman" pitchFamily="18" charset="0"/>
              </a:rPr>
              <a:t>dir, </a:t>
            </a:r>
            <a:r>
              <a:rPr lang="tr-TR" sz="2400" b="1" dirty="0">
                <a:solidFill>
                  <a:srgbClr val="002060"/>
                </a:solidFill>
                <a:cs typeface="Times New Roman" pitchFamily="18" charset="0"/>
              </a:rPr>
              <a:t>birbirlerini dinlerler.</a:t>
            </a:r>
          </a:p>
          <a:p>
            <a:pPr marL="514350" indent="-514350">
              <a:buAutoNum type="arabicPeriod"/>
            </a:pPr>
            <a:r>
              <a:rPr lang="tr-TR" sz="2400" dirty="0">
                <a:solidFill>
                  <a:srgbClr val="002060"/>
                </a:solidFill>
                <a:cs typeface="Times New Roman" pitchFamily="18" charset="0"/>
              </a:rPr>
              <a:t>Boş zamanlarını </a:t>
            </a:r>
            <a:r>
              <a:rPr lang="tr-TR" sz="2400" b="1" dirty="0">
                <a:solidFill>
                  <a:srgbClr val="002060"/>
                </a:solidFill>
                <a:cs typeface="Times New Roman" pitchFamily="18" charset="0"/>
              </a:rPr>
              <a:t>birlikte de paylaşırlar.</a:t>
            </a:r>
          </a:p>
          <a:p>
            <a:pPr marL="514350" indent="-514350">
              <a:buAutoNum type="arabicPeriod"/>
            </a:pPr>
            <a:r>
              <a:rPr lang="tr-TR" sz="2400" dirty="0">
                <a:solidFill>
                  <a:srgbClr val="002060"/>
                </a:solidFill>
                <a:cs typeface="Times New Roman" pitchFamily="18" charset="0"/>
              </a:rPr>
              <a:t>Aile üyeleri </a:t>
            </a:r>
            <a:r>
              <a:rPr lang="tr-TR" sz="2400" b="1" dirty="0">
                <a:solidFill>
                  <a:srgbClr val="002060"/>
                </a:solidFill>
                <a:cs typeface="Times New Roman" pitchFamily="18" charset="0"/>
              </a:rPr>
              <a:t>sorumlulukları paylaşırlar.</a:t>
            </a:r>
          </a:p>
          <a:p>
            <a:pPr marL="514350" indent="-514350">
              <a:buAutoNum type="arabicPeriod"/>
            </a:pPr>
            <a:r>
              <a:rPr lang="tr-TR" sz="2400" b="1" dirty="0">
                <a:solidFill>
                  <a:srgbClr val="002060"/>
                </a:solidFill>
                <a:cs typeface="Times New Roman" pitchFamily="18" charset="0"/>
              </a:rPr>
              <a:t>Gelenek ve görenek</a:t>
            </a:r>
            <a:r>
              <a:rPr lang="tr-TR" sz="2400" dirty="0">
                <a:solidFill>
                  <a:srgbClr val="002060"/>
                </a:solidFill>
                <a:cs typeface="Times New Roman" pitchFamily="18" charset="0"/>
              </a:rPr>
              <a:t>leri vardır.</a:t>
            </a:r>
          </a:p>
          <a:p>
            <a:pPr marL="514350" indent="-514350">
              <a:buAutoNum type="arabicPeriod"/>
            </a:pPr>
            <a:r>
              <a:rPr lang="tr-TR" sz="2400" dirty="0">
                <a:solidFill>
                  <a:srgbClr val="002060"/>
                </a:solidFill>
                <a:cs typeface="Times New Roman" pitchFamily="18" charset="0"/>
              </a:rPr>
              <a:t>Üyelerin özelliklerine </a:t>
            </a:r>
            <a:r>
              <a:rPr lang="tr-TR" sz="2400" b="1" dirty="0">
                <a:solidFill>
                  <a:srgbClr val="002060"/>
                </a:solidFill>
                <a:cs typeface="Times New Roman" pitchFamily="18" charset="0"/>
              </a:rPr>
              <a:t>saygı</a:t>
            </a:r>
            <a:r>
              <a:rPr lang="tr-TR" sz="2400" dirty="0">
                <a:solidFill>
                  <a:srgbClr val="002060"/>
                </a:solidFill>
                <a:cs typeface="Times New Roman" pitchFamily="18" charset="0"/>
              </a:rPr>
              <a:t> duyulur.</a:t>
            </a:r>
          </a:p>
          <a:p>
            <a:pPr marL="514350" indent="-514350">
              <a:buAutoNum type="arabicPeriod"/>
            </a:pPr>
            <a:r>
              <a:rPr lang="tr-TR" sz="2400" dirty="0">
                <a:solidFill>
                  <a:srgbClr val="002060"/>
                </a:solidFill>
                <a:cs typeface="Times New Roman" pitchFamily="18" charset="0"/>
              </a:rPr>
              <a:t> Problemlere </a:t>
            </a:r>
            <a:r>
              <a:rPr lang="tr-TR" sz="2400" b="1" dirty="0">
                <a:solidFill>
                  <a:srgbClr val="002060"/>
                </a:solidFill>
                <a:cs typeface="Times New Roman" pitchFamily="18" charset="0"/>
              </a:rPr>
              <a:t>ortaklaşa çözüm </a:t>
            </a:r>
            <a:r>
              <a:rPr lang="tr-TR" sz="2400" dirty="0">
                <a:solidFill>
                  <a:srgbClr val="002060"/>
                </a:solidFill>
                <a:cs typeface="Times New Roman" pitchFamily="18" charset="0"/>
              </a:rPr>
              <a:t>ararlar.</a:t>
            </a: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a:t>
            </a:fld>
            <a:endParaRPr lang="tr-TR" dirty="0"/>
          </a:p>
        </p:txBody>
      </p:sp>
    </p:spTree>
    <p:extLst>
      <p:ext uri="{BB962C8B-B14F-4D97-AF65-F5344CB8AC3E}">
        <p14:creationId xmlns:p14="http://schemas.microsoft.com/office/powerpoint/2010/main" val="39016657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278094"/>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pPr algn="ctr"/>
            <a:endParaRPr lang="tr-TR" sz="2400" b="1" dirty="0">
              <a:solidFill>
                <a:srgbClr val="C00000"/>
              </a:solidFill>
              <a:cs typeface="Times New Roman" pitchFamily="18" charset="0"/>
            </a:endParaRPr>
          </a:p>
          <a:p>
            <a:r>
              <a:rPr lang="tr-TR" sz="2400" b="1" dirty="0" smtClean="0">
                <a:solidFill>
                  <a:srgbClr val="C00000"/>
                </a:solidFill>
                <a:cs typeface="Times New Roman" pitchFamily="18" charset="0"/>
              </a:rPr>
              <a:t>MEB Okul-Aile İşbirliği Yönetmeliğine göre;</a:t>
            </a:r>
          </a:p>
          <a:p>
            <a:endParaRPr lang="tr-TR" sz="2400" b="1" dirty="0">
              <a:solidFill>
                <a:srgbClr val="C00000"/>
              </a:solidFill>
              <a:cs typeface="Times New Roman" pitchFamily="18" charset="0"/>
            </a:endParaRPr>
          </a:p>
          <a:p>
            <a:r>
              <a:rPr lang="tr-TR" sz="2400" dirty="0" smtClean="0">
                <a:solidFill>
                  <a:srgbClr val="002060"/>
                </a:solidFill>
                <a:cs typeface="Times New Roman" pitchFamily="18" charset="0"/>
              </a:rPr>
              <a:t>m) Öğrencilerin </a:t>
            </a:r>
            <a:r>
              <a:rPr lang="tr-TR" sz="2400" u="sng" dirty="0" smtClean="0">
                <a:solidFill>
                  <a:srgbClr val="002060"/>
                </a:solidFill>
                <a:cs typeface="Times New Roman" pitchFamily="18" charset="0"/>
              </a:rPr>
              <a:t>sağlıklı olmaları ve bulaşıcı hastalıklardan korunmaları, temizlik alışkanlıkları </a:t>
            </a:r>
            <a:r>
              <a:rPr lang="tr-TR" sz="2400" dirty="0" smtClean="0">
                <a:solidFill>
                  <a:srgbClr val="002060"/>
                </a:solidFill>
                <a:cs typeface="Times New Roman" pitchFamily="18" charset="0"/>
              </a:rPr>
              <a:t>kazanmaları konusunda </a:t>
            </a:r>
            <a:r>
              <a:rPr lang="tr-TR" sz="2400" b="1" dirty="0" smtClean="0">
                <a:solidFill>
                  <a:srgbClr val="002060"/>
                </a:solidFill>
                <a:cs typeface="Times New Roman" pitchFamily="18" charset="0"/>
              </a:rPr>
              <a:t>veliler ve okul müdürlüğü </a:t>
            </a:r>
            <a:r>
              <a:rPr lang="tr-TR" sz="2400" dirty="0" smtClean="0">
                <a:solidFill>
                  <a:srgbClr val="002060"/>
                </a:solidFill>
                <a:cs typeface="Times New Roman" pitchFamily="18" charset="0"/>
              </a:rPr>
              <a:t>ile iş birliği yapmak</a:t>
            </a:r>
          </a:p>
          <a:p>
            <a:endParaRPr lang="tr-TR" sz="2400" dirty="0" smtClean="0">
              <a:solidFill>
                <a:srgbClr val="002060"/>
              </a:solidFill>
              <a:cs typeface="Times New Roman" pitchFamily="18" charset="0"/>
            </a:endParaRPr>
          </a:p>
          <a:p>
            <a:r>
              <a:rPr lang="tr-TR" sz="2400" dirty="0" smtClean="0">
                <a:solidFill>
                  <a:srgbClr val="002060"/>
                </a:solidFill>
                <a:cs typeface="Times New Roman" pitchFamily="18" charset="0"/>
              </a:rPr>
              <a:t>n) Çocukların </a:t>
            </a:r>
            <a:r>
              <a:rPr lang="tr-TR" sz="2400" u="sng" dirty="0" smtClean="0">
                <a:solidFill>
                  <a:srgbClr val="002060"/>
                </a:solidFill>
                <a:cs typeface="Times New Roman" pitchFamily="18" charset="0"/>
              </a:rPr>
              <a:t>trafik kazaları ile diğer kazalardan korunmaları </a:t>
            </a:r>
            <a:r>
              <a:rPr lang="tr-TR" sz="2400" dirty="0" smtClean="0">
                <a:solidFill>
                  <a:srgbClr val="002060"/>
                </a:solidFill>
                <a:cs typeface="Times New Roman" pitchFamily="18" charset="0"/>
              </a:rPr>
              <a:t>ve bu konuda alınacak </a:t>
            </a:r>
            <a:r>
              <a:rPr lang="tr-TR" sz="2400" u="sng" dirty="0" smtClean="0">
                <a:solidFill>
                  <a:srgbClr val="002060"/>
                </a:solidFill>
                <a:cs typeface="Times New Roman" pitchFamily="18" charset="0"/>
              </a:rPr>
              <a:t>tedbirlerl</a:t>
            </a:r>
            <a:r>
              <a:rPr lang="tr-TR" sz="2400" dirty="0" smtClean="0">
                <a:solidFill>
                  <a:srgbClr val="002060"/>
                </a:solidFill>
                <a:cs typeface="Times New Roman" pitchFamily="18" charset="0"/>
              </a:rPr>
              <a:t>e ilgili </a:t>
            </a:r>
            <a:r>
              <a:rPr lang="tr-TR" sz="2400" dirty="0">
                <a:solidFill>
                  <a:srgbClr val="002060"/>
                </a:solidFill>
                <a:cs typeface="Times New Roman" pitchFamily="18" charset="0"/>
              </a:rPr>
              <a:t>olarak </a:t>
            </a:r>
            <a:r>
              <a:rPr lang="tr-TR" sz="2400" b="1" dirty="0">
                <a:solidFill>
                  <a:srgbClr val="002060"/>
                </a:solidFill>
                <a:cs typeface="Times New Roman" pitchFamily="18" charset="0"/>
              </a:rPr>
              <a:t>veliler ve okul müdürlüğü </a:t>
            </a:r>
            <a:r>
              <a:rPr lang="tr-TR" sz="2400" dirty="0">
                <a:solidFill>
                  <a:srgbClr val="002060"/>
                </a:solidFill>
                <a:cs typeface="Times New Roman" pitchFamily="18" charset="0"/>
              </a:rPr>
              <a:t>ile iş birliği yapmak</a:t>
            </a:r>
          </a:p>
          <a:p>
            <a:endParaRPr lang="tr-TR" sz="2400" b="1"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70</a:t>
            </a:fld>
            <a:endParaRPr lang="tr-TR"/>
          </a:p>
        </p:txBody>
      </p:sp>
      <p:sp>
        <p:nvSpPr>
          <p:cNvPr id="16" name="Sağ Ok 15"/>
          <p:cNvSpPr/>
          <p:nvPr/>
        </p:nvSpPr>
        <p:spPr>
          <a:xfrm>
            <a:off x="10130934" y="5956504"/>
            <a:ext cx="765666" cy="249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300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647426"/>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MEB Okul-Aile İşbirliği Yönetmeliğine göre;</a:t>
            </a:r>
          </a:p>
          <a:p>
            <a:endParaRPr lang="tr-TR" sz="2400" b="1" dirty="0">
              <a:solidFill>
                <a:srgbClr val="C00000"/>
              </a:solidFill>
              <a:cs typeface="Times New Roman" pitchFamily="18" charset="0"/>
            </a:endParaRPr>
          </a:p>
          <a:p>
            <a:r>
              <a:rPr lang="tr-TR" sz="2400" dirty="0" smtClean="0">
                <a:solidFill>
                  <a:srgbClr val="002060"/>
                </a:solidFill>
                <a:cs typeface="Times New Roman" pitchFamily="18" charset="0"/>
              </a:rPr>
              <a:t>o) Okul çağındaki çocukların </a:t>
            </a:r>
            <a:r>
              <a:rPr lang="tr-TR" sz="2400" b="1" dirty="0" smtClean="0">
                <a:solidFill>
                  <a:srgbClr val="002060"/>
                </a:solidFill>
                <a:cs typeface="Times New Roman" pitchFamily="18" charset="0"/>
              </a:rPr>
              <a:t>bakımı, gelişimi ve eğitimi konularında konferanslar </a:t>
            </a:r>
            <a:r>
              <a:rPr lang="tr-TR" sz="2400" dirty="0" smtClean="0">
                <a:solidFill>
                  <a:srgbClr val="002060"/>
                </a:solidFill>
                <a:cs typeface="Times New Roman" pitchFamily="18" charset="0"/>
              </a:rPr>
              <a:t>düzenlenmesini sağlamak</a:t>
            </a:r>
          </a:p>
          <a:p>
            <a:endParaRPr lang="tr-TR" sz="2400" dirty="0" smtClean="0">
              <a:solidFill>
                <a:srgbClr val="002060"/>
              </a:solidFill>
              <a:cs typeface="Times New Roman" pitchFamily="18" charset="0"/>
            </a:endParaRPr>
          </a:p>
          <a:p>
            <a:r>
              <a:rPr lang="tr-TR" sz="2400" dirty="0" smtClean="0">
                <a:solidFill>
                  <a:srgbClr val="002060"/>
                </a:solidFill>
                <a:cs typeface="Times New Roman" pitchFamily="18" charset="0"/>
              </a:rPr>
              <a:t>s) Bakım, yedirilmeye ve giydirilmeye muhtaç </a:t>
            </a:r>
            <a:r>
              <a:rPr lang="tr-TR" sz="2400" b="1" dirty="0" smtClean="0">
                <a:solidFill>
                  <a:srgbClr val="002060"/>
                </a:solidFill>
                <a:cs typeface="Times New Roman" pitchFamily="18" charset="0"/>
              </a:rPr>
              <a:t>hasta ve fakir öğrencilere yardım sağlanması </a:t>
            </a:r>
            <a:r>
              <a:rPr lang="tr-TR" sz="2400" dirty="0" smtClean="0">
                <a:solidFill>
                  <a:srgbClr val="002060"/>
                </a:solidFill>
                <a:cs typeface="Times New Roman" pitchFamily="18" charset="0"/>
              </a:rPr>
              <a:t>için okul koruma derneği ile işbirliği yapmak</a:t>
            </a:r>
          </a:p>
          <a:p>
            <a:endParaRPr lang="tr-TR" sz="2400" dirty="0">
              <a:solidFill>
                <a:srgbClr val="002060"/>
              </a:solidFill>
              <a:cs typeface="Times New Roman" pitchFamily="18" charset="0"/>
            </a:endParaRPr>
          </a:p>
          <a:p>
            <a:r>
              <a:rPr lang="tr-TR" sz="2400" dirty="0" smtClean="0">
                <a:solidFill>
                  <a:srgbClr val="002060"/>
                </a:solidFill>
                <a:cs typeface="Times New Roman" pitchFamily="18" charset="0"/>
              </a:rPr>
              <a:t>t) </a:t>
            </a:r>
            <a:r>
              <a:rPr lang="tr-TR" sz="2400" b="1" dirty="0" smtClean="0">
                <a:solidFill>
                  <a:srgbClr val="002060"/>
                </a:solidFill>
                <a:cs typeface="Times New Roman" pitchFamily="18" charset="0"/>
              </a:rPr>
              <a:t>Üstün yetenekli öğrencilerle, zor öğrenen öğrenciler için tedbirler </a:t>
            </a:r>
            <a:r>
              <a:rPr lang="tr-TR" sz="2400" dirty="0" smtClean="0">
                <a:solidFill>
                  <a:srgbClr val="002060"/>
                </a:solidFill>
                <a:cs typeface="Times New Roman" pitchFamily="18" charset="0"/>
              </a:rPr>
              <a:t>almak birliğin sağlıkla ilgili görevlerindendir.</a:t>
            </a:r>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71</a:t>
            </a:fld>
            <a:endParaRPr lang="tr-TR"/>
          </a:p>
        </p:txBody>
      </p:sp>
    </p:spTree>
    <p:extLst>
      <p:ext uri="{BB962C8B-B14F-4D97-AF65-F5344CB8AC3E}">
        <p14:creationId xmlns:p14="http://schemas.microsoft.com/office/powerpoint/2010/main" val="22661847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2062103"/>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Okulda Temel Korumada Öne Çıkan Konular ve Okul Sağlıkçısının Sorumlulukları</a:t>
            </a:r>
          </a:p>
          <a:p>
            <a:endParaRPr lang="tr-TR" sz="2400" b="1" dirty="0">
              <a:solidFill>
                <a:srgbClr val="C0000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72</a:t>
            </a:fld>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929862439"/>
              </p:ext>
            </p:extLst>
          </p:nvPr>
        </p:nvGraphicFramePr>
        <p:xfrm>
          <a:off x="381000" y="2590799"/>
          <a:ext cx="11582400" cy="341127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461879686"/>
                    </a:ext>
                  </a:extLst>
                </a:gridCol>
                <a:gridCol w="9525000">
                  <a:extLst>
                    <a:ext uri="{9D8B030D-6E8A-4147-A177-3AD203B41FA5}">
                      <a16:colId xmlns:a16="http://schemas.microsoft.com/office/drawing/2014/main" val="715580703"/>
                    </a:ext>
                  </a:extLst>
                </a:gridCol>
              </a:tblGrid>
              <a:tr h="1036574">
                <a:tc>
                  <a:txBody>
                    <a:bodyPr/>
                    <a:lstStyle/>
                    <a:p>
                      <a:pPr algn="ctr"/>
                      <a:r>
                        <a:rPr lang="tr-TR" sz="2400" dirty="0" smtClean="0"/>
                        <a:t>Konu</a:t>
                      </a:r>
                      <a:endParaRPr lang="tr-TR" sz="2400" dirty="0"/>
                    </a:p>
                  </a:txBody>
                  <a:tcPr/>
                </a:tc>
                <a:tc>
                  <a:txBody>
                    <a:bodyPr/>
                    <a:lstStyle/>
                    <a:p>
                      <a:pPr algn="ctr"/>
                      <a:r>
                        <a:rPr lang="tr-TR" sz="2400" dirty="0" smtClean="0"/>
                        <a:t>Sağlıkçı (Hemşire) Sorumluluğu</a:t>
                      </a:r>
                      <a:endParaRPr lang="tr-TR" sz="2400" dirty="0"/>
                    </a:p>
                  </a:txBody>
                  <a:tcPr/>
                </a:tc>
                <a:extLst>
                  <a:ext uri="{0D108BD9-81ED-4DB2-BD59-A6C34878D82A}">
                    <a16:rowId xmlns:a16="http://schemas.microsoft.com/office/drawing/2014/main" val="1794746876"/>
                  </a:ext>
                </a:extLst>
              </a:tr>
              <a:tr h="2374698">
                <a:tc>
                  <a:txBody>
                    <a:bodyPr/>
                    <a:lstStyle/>
                    <a:p>
                      <a:r>
                        <a:rPr lang="tr-TR" sz="2400" dirty="0" smtClean="0">
                          <a:solidFill>
                            <a:srgbClr val="002060"/>
                          </a:solidFill>
                        </a:rPr>
                        <a:t>Devamsızlık </a:t>
                      </a:r>
                      <a:endParaRPr lang="tr-TR" sz="2400" dirty="0">
                        <a:solidFill>
                          <a:srgbClr val="002060"/>
                        </a:solidFill>
                      </a:endParaRPr>
                    </a:p>
                  </a:txBody>
                  <a:tcPr/>
                </a:tc>
                <a:tc>
                  <a:txBody>
                    <a:bodyPr/>
                    <a:lstStyle/>
                    <a:p>
                      <a:r>
                        <a:rPr lang="tr-TR" sz="2400" dirty="0" smtClean="0">
                          <a:solidFill>
                            <a:srgbClr val="002060"/>
                          </a:solidFill>
                        </a:rPr>
                        <a:t>Okula devamsızlığın gereğini tayin etmek</a:t>
                      </a:r>
                    </a:p>
                    <a:p>
                      <a:r>
                        <a:rPr lang="tr-TR" sz="2400" dirty="0" smtClean="0">
                          <a:solidFill>
                            <a:srgbClr val="002060"/>
                          </a:solidFill>
                        </a:rPr>
                        <a:t>Devamsızlığın gereğini aileye izah etmek</a:t>
                      </a:r>
                    </a:p>
                    <a:p>
                      <a:r>
                        <a:rPr lang="tr-TR" sz="2400" dirty="0" smtClean="0">
                          <a:solidFill>
                            <a:srgbClr val="002060"/>
                          </a:solidFill>
                        </a:rPr>
                        <a:t>Gerekli</a:t>
                      </a:r>
                      <a:r>
                        <a:rPr lang="tr-TR" sz="2400" baseline="0" dirty="0" smtClean="0">
                          <a:solidFill>
                            <a:srgbClr val="002060"/>
                          </a:solidFill>
                        </a:rPr>
                        <a:t> durumlarda tedavi için sevk etmek</a:t>
                      </a:r>
                    </a:p>
                    <a:p>
                      <a:r>
                        <a:rPr lang="tr-TR" sz="2400" baseline="0" dirty="0" smtClean="0">
                          <a:solidFill>
                            <a:srgbClr val="002060"/>
                          </a:solidFill>
                        </a:rPr>
                        <a:t>Aileyi ve çocuğu bulaşıcı hastalığın yayılmasını önlemek için eğitmek</a:t>
                      </a:r>
                    </a:p>
                    <a:p>
                      <a:r>
                        <a:rPr lang="tr-TR" sz="2400" baseline="0" dirty="0" smtClean="0">
                          <a:solidFill>
                            <a:srgbClr val="002060"/>
                          </a:solidFill>
                        </a:rPr>
                        <a:t>Devamsız çocuğu takip ederek uygun tedavi aldığından emin olmak</a:t>
                      </a:r>
                      <a:endParaRPr lang="tr-TR" sz="2400" dirty="0">
                        <a:solidFill>
                          <a:srgbClr val="002060"/>
                        </a:solidFill>
                      </a:endParaRPr>
                    </a:p>
                  </a:txBody>
                  <a:tcPr/>
                </a:tc>
                <a:extLst>
                  <a:ext uri="{0D108BD9-81ED-4DB2-BD59-A6C34878D82A}">
                    <a16:rowId xmlns:a16="http://schemas.microsoft.com/office/drawing/2014/main" val="1768030884"/>
                  </a:ext>
                </a:extLst>
              </a:tr>
            </a:tbl>
          </a:graphicData>
        </a:graphic>
      </p:graphicFrame>
      <p:sp>
        <p:nvSpPr>
          <p:cNvPr id="17" name="Sağ Ok 16"/>
          <p:cNvSpPr/>
          <p:nvPr/>
        </p:nvSpPr>
        <p:spPr>
          <a:xfrm>
            <a:off x="10066749" y="62057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9163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2062103"/>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Okulda Temel Korumada Öne Çıkan Konular ve Okul Sağlıkçısının Sorumlulukları</a:t>
            </a:r>
          </a:p>
          <a:p>
            <a:endParaRPr lang="tr-TR" sz="2400" b="1" dirty="0">
              <a:solidFill>
                <a:srgbClr val="C0000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73</a:t>
            </a:fld>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1505321758"/>
              </p:ext>
            </p:extLst>
          </p:nvPr>
        </p:nvGraphicFramePr>
        <p:xfrm>
          <a:off x="381000" y="2590799"/>
          <a:ext cx="11582400" cy="337126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461879686"/>
                    </a:ext>
                  </a:extLst>
                </a:gridCol>
                <a:gridCol w="9525000">
                  <a:extLst>
                    <a:ext uri="{9D8B030D-6E8A-4147-A177-3AD203B41FA5}">
                      <a16:colId xmlns:a16="http://schemas.microsoft.com/office/drawing/2014/main" val="715580703"/>
                    </a:ext>
                  </a:extLst>
                </a:gridCol>
              </a:tblGrid>
              <a:tr h="603973">
                <a:tc>
                  <a:txBody>
                    <a:bodyPr/>
                    <a:lstStyle/>
                    <a:p>
                      <a:pPr algn="ctr"/>
                      <a:r>
                        <a:rPr lang="tr-TR" sz="2400" dirty="0" smtClean="0"/>
                        <a:t>Konu</a:t>
                      </a:r>
                      <a:endParaRPr lang="tr-TR" sz="2400" dirty="0"/>
                    </a:p>
                  </a:txBody>
                  <a:tcPr/>
                </a:tc>
                <a:tc>
                  <a:txBody>
                    <a:bodyPr/>
                    <a:lstStyle/>
                    <a:p>
                      <a:pPr algn="ctr"/>
                      <a:r>
                        <a:rPr lang="tr-TR" sz="2400" dirty="0" smtClean="0"/>
                        <a:t>Sağlıkçı (Hemşire) Sorumluluğu</a:t>
                      </a:r>
                      <a:endParaRPr lang="tr-TR" sz="2400" dirty="0"/>
                    </a:p>
                  </a:txBody>
                  <a:tcPr/>
                </a:tc>
                <a:extLst>
                  <a:ext uri="{0D108BD9-81ED-4DB2-BD59-A6C34878D82A}">
                    <a16:rowId xmlns:a16="http://schemas.microsoft.com/office/drawing/2014/main" val="1794746876"/>
                  </a:ext>
                </a:extLst>
              </a:tr>
              <a:tr h="1383648">
                <a:tc>
                  <a:txBody>
                    <a:bodyPr/>
                    <a:lstStyle/>
                    <a:p>
                      <a:r>
                        <a:rPr lang="tr-TR" sz="2400" dirty="0" smtClean="0">
                          <a:solidFill>
                            <a:srgbClr val="002060"/>
                          </a:solidFill>
                        </a:rPr>
                        <a:t>Bağışıklama</a:t>
                      </a:r>
                      <a:endParaRPr lang="tr-TR" sz="2400" dirty="0">
                        <a:solidFill>
                          <a:srgbClr val="002060"/>
                        </a:solidFill>
                      </a:endParaRPr>
                    </a:p>
                  </a:txBody>
                  <a:tcPr/>
                </a:tc>
                <a:tc>
                  <a:txBody>
                    <a:bodyPr/>
                    <a:lstStyle/>
                    <a:p>
                      <a:r>
                        <a:rPr lang="tr-TR" sz="2400" dirty="0" smtClean="0">
                          <a:solidFill>
                            <a:srgbClr val="002060"/>
                          </a:solidFill>
                        </a:rPr>
                        <a:t>Gereğinde aşı hizmetlerini</a:t>
                      </a:r>
                      <a:r>
                        <a:rPr lang="tr-TR" sz="2400" baseline="0" dirty="0" smtClean="0">
                          <a:solidFill>
                            <a:srgbClr val="002060"/>
                          </a:solidFill>
                        </a:rPr>
                        <a:t> uygulamak</a:t>
                      </a:r>
                    </a:p>
                    <a:p>
                      <a:r>
                        <a:rPr lang="tr-TR" sz="2400" baseline="0" dirty="0" smtClean="0">
                          <a:solidFill>
                            <a:srgbClr val="002060"/>
                          </a:solidFill>
                        </a:rPr>
                        <a:t>Olağan bağışıklamayı sağlamak</a:t>
                      </a:r>
                    </a:p>
                    <a:p>
                      <a:r>
                        <a:rPr lang="tr-TR" sz="2400" baseline="0" dirty="0" smtClean="0">
                          <a:solidFill>
                            <a:srgbClr val="002060"/>
                          </a:solidFill>
                        </a:rPr>
                        <a:t>Hepatit A gibi durumuna göre ek bağışıklamayı önermek</a:t>
                      </a:r>
                      <a:endParaRPr lang="tr-TR" sz="2400" dirty="0">
                        <a:solidFill>
                          <a:srgbClr val="002060"/>
                        </a:solidFill>
                      </a:endParaRPr>
                    </a:p>
                  </a:txBody>
                  <a:tcPr/>
                </a:tc>
                <a:extLst>
                  <a:ext uri="{0D108BD9-81ED-4DB2-BD59-A6C34878D82A}">
                    <a16:rowId xmlns:a16="http://schemas.microsoft.com/office/drawing/2014/main" val="1768030884"/>
                  </a:ext>
                </a:extLst>
              </a:tr>
              <a:tr h="1383648">
                <a:tc>
                  <a:txBody>
                    <a:bodyPr/>
                    <a:lstStyle/>
                    <a:p>
                      <a:r>
                        <a:rPr lang="tr-TR" sz="2400" dirty="0" smtClean="0">
                          <a:solidFill>
                            <a:srgbClr val="002060"/>
                          </a:solidFill>
                        </a:rPr>
                        <a:t>Güvenlik</a:t>
                      </a:r>
                      <a:endParaRPr lang="tr-TR" sz="2400" dirty="0">
                        <a:solidFill>
                          <a:srgbClr val="002060"/>
                        </a:solidFill>
                      </a:endParaRPr>
                    </a:p>
                  </a:txBody>
                  <a:tcPr/>
                </a:tc>
                <a:tc>
                  <a:txBody>
                    <a:bodyPr/>
                    <a:lstStyle/>
                    <a:p>
                      <a:r>
                        <a:rPr lang="tr-TR" sz="2400" dirty="0" smtClean="0">
                          <a:solidFill>
                            <a:srgbClr val="002060"/>
                          </a:solidFill>
                        </a:rPr>
                        <a:t>Güvenli eğitim sağlamak</a:t>
                      </a:r>
                    </a:p>
                    <a:p>
                      <a:r>
                        <a:rPr lang="tr-TR" sz="2400" dirty="0" smtClean="0">
                          <a:solidFill>
                            <a:srgbClr val="002060"/>
                          </a:solidFill>
                        </a:rPr>
                        <a:t>Toplumdaki (ortamdaki) tehlikeleri uzaklaştırmak için diğerleri ile işbirliği yapmak</a:t>
                      </a:r>
                      <a:endParaRPr lang="tr-TR" sz="2400" dirty="0">
                        <a:solidFill>
                          <a:srgbClr val="002060"/>
                        </a:solidFill>
                      </a:endParaRPr>
                    </a:p>
                  </a:txBody>
                  <a:tcPr/>
                </a:tc>
                <a:extLst>
                  <a:ext uri="{0D108BD9-81ED-4DB2-BD59-A6C34878D82A}">
                    <a16:rowId xmlns:a16="http://schemas.microsoft.com/office/drawing/2014/main" val="1957431728"/>
                  </a:ext>
                </a:extLst>
              </a:tr>
            </a:tbl>
          </a:graphicData>
        </a:graphic>
      </p:graphicFrame>
      <p:sp>
        <p:nvSpPr>
          <p:cNvPr id="18" name="Sağ Ok 17"/>
          <p:cNvSpPr/>
          <p:nvPr/>
        </p:nvSpPr>
        <p:spPr>
          <a:xfrm>
            <a:off x="10515600" y="62057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8538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2062103"/>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Okulda Temel Korumada Öne Çıkan Konular ve Okul Sağlıkçısının Sorumlulukları</a:t>
            </a:r>
          </a:p>
          <a:p>
            <a:endParaRPr lang="tr-TR" sz="2400" b="1" dirty="0">
              <a:solidFill>
                <a:srgbClr val="C0000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74</a:t>
            </a:fld>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53853554"/>
              </p:ext>
            </p:extLst>
          </p:nvPr>
        </p:nvGraphicFramePr>
        <p:xfrm>
          <a:off x="381000" y="2590800"/>
          <a:ext cx="11582400" cy="368843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461879686"/>
                    </a:ext>
                  </a:extLst>
                </a:gridCol>
                <a:gridCol w="9525000">
                  <a:extLst>
                    <a:ext uri="{9D8B030D-6E8A-4147-A177-3AD203B41FA5}">
                      <a16:colId xmlns:a16="http://schemas.microsoft.com/office/drawing/2014/main" val="715580703"/>
                    </a:ext>
                  </a:extLst>
                </a:gridCol>
              </a:tblGrid>
              <a:tr h="537296">
                <a:tc>
                  <a:txBody>
                    <a:bodyPr/>
                    <a:lstStyle/>
                    <a:p>
                      <a:pPr algn="ctr"/>
                      <a:r>
                        <a:rPr lang="tr-TR" sz="2400" dirty="0" smtClean="0"/>
                        <a:t>Konu</a:t>
                      </a:r>
                      <a:endParaRPr lang="tr-TR" sz="2400" dirty="0"/>
                    </a:p>
                  </a:txBody>
                  <a:tcPr/>
                </a:tc>
                <a:tc>
                  <a:txBody>
                    <a:bodyPr/>
                    <a:lstStyle/>
                    <a:p>
                      <a:pPr algn="ctr"/>
                      <a:r>
                        <a:rPr lang="tr-TR" sz="2400" dirty="0" smtClean="0"/>
                        <a:t>Sağlıkçı (Hemşire) Sorumluluğu</a:t>
                      </a:r>
                      <a:endParaRPr lang="tr-TR" sz="2400" dirty="0"/>
                    </a:p>
                  </a:txBody>
                  <a:tcPr/>
                </a:tc>
                <a:extLst>
                  <a:ext uri="{0D108BD9-81ED-4DB2-BD59-A6C34878D82A}">
                    <a16:rowId xmlns:a16="http://schemas.microsoft.com/office/drawing/2014/main" val="1794746876"/>
                  </a:ext>
                </a:extLst>
              </a:tr>
              <a:tr h="1708251">
                <a:tc>
                  <a:txBody>
                    <a:bodyPr/>
                    <a:lstStyle/>
                    <a:p>
                      <a:r>
                        <a:rPr lang="tr-TR" sz="2400" dirty="0" smtClean="0">
                          <a:solidFill>
                            <a:srgbClr val="002060"/>
                          </a:solidFill>
                        </a:rPr>
                        <a:t>Sağlık Eğitimi</a:t>
                      </a:r>
                      <a:endParaRPr lang="tr-TR" sz="2400" dirty="0">
                        <a:solidFill>
                          <a:srgbClr val="002060"/>
                        </a:solidFill>
                      </a:endParaRPr>
                    </a:p>
                  </a:txBody>
                  <a:tcPr/>
                </a:tc>
                <a:tc>
                  <a:txBody>
                    <a:bodyPr/>
                    <a:lstStyle/>
                    <a:p>
                      <a:r>
                        <a:rPr lang="tr-TR" sz="2400" dirty="0" smtClean="0">
                          <a:solidFill>
                            <a:srgbClr val="002060"/>
                          </a:solidFill>
                        </a:rPr>
                        <a:t>Sağlık</a:t>
                      </a:r>
                      <a:r>
                        <a:rPr lang="tr-TR" sz="2400" baseline="0" dirty="0" smtClean="0">
                          <a:solidFill>
                            <a:srgbClr val="002060"/>
                          </a:solidFill>
                        </a:rPr>
                        <a:t> e</a:t>
                      </a:r>
                      <a:r>
                        <a:rPr lang="tr-TR" sz="2400" dirty="0" smtClean="0">
                          <a:solidFill>
                            <a:srgbClr val="002060"/>
                          </a:solidFill>
                        </a:rPr>
                        <a:t>ğitiminin</a:t>
                      </a:r>
                      <a:r>
                        <a:rPr lang="tr-TR" sz="2400" baseline="0" dirty="0" smtClean="0">
                          <a:solidFill>
                            <a:srgbClr val="002060"/>
                          </a:solidFill>
                        </a:rPr>
                        <a:t> düzenlenmesine katılım</a:t>
                      </a:r>
                    </a:p>
                    <a:p>
                      <a:r>
                        <a:rPr lang="tr-TR" sz="2400" dirty="0" smtClean="0">
                          <a:solidFill>
                            <a:srgbClr val="002060"/>
                          </a:solidFill>
                        </a:rPr>
                        <a:t>Sağlık eğitiminin önemli konuları hakkında öğretmene danışmanlık vermek</a:t>
                      </a:r>
                    </a:p>
                    <a:p>
                      <a:r>
                        <a:rPr lang="tr-TR" sz="2400" dirty="0" smtClean="0">
                          <a:solidFill>
                            <a:srgbClr val="002060"/>
                          </a:solidFill>
                        </a:rPr>
                        <a:t>Sınıfta sağlık</a:t>
                      </a:r>
                      <a:r>
                        <a:rPr lang="tr-TR" sz="2400" baseline="0" dirty="0" smtClean="0">
                          <a:solidFill>
                            <a:srgbClr val="002060"/>
                          </a:solidFill>
                        </a:rPr>
                        <a:t> eğitimi vermek</a:t>
                      </a:r>
                    </a:p>
                    <a:p>
                      <a:r>
                        <a:rPr lang="tr-TR" sz="2400" dirty="0" smtClean="0">
                          <a:solidFill>
                            <a:srgbClr val="002060"/>
                          </a:solidFill>
                        </a:rPr>
                        <a:t>Sağlık eğitimi konusunda deneyimlerini paylaşmak</a:t>
                      </a:r>
                    </a:p>
                    <a:p>
                      <a:r>
                        <a:rPr lang="tr-TR" sz="2400" dirty="0" smtClean="0">
                          <a:solidFill>
                            <a:srgbClr val="002060"/>
                          </a:solidFill>
                        </a:rPr>
                        <a:t>Ailelere sağlık eğitimi vermek</a:t>
                      </a:r>
                      <a:endParaRPr lang="tr-TR" sz="2400" dirty="0">
                        <a:solidFill>
                          <a:srgbClr val="002060"/>
                        </a:solidFill>
                      </a:endParaRPr>
                    </a:p>
                  </a:txBody>
                  <a:tcPr/>
                </a:tc>
                <a:extLst>
                  <a:ext uri="{0D108BD9-81ED-4DB2-BD59-A6C34878D82A}">
                    <a16:rowId xmlns:a16="http://schemas.microsoft.com/office/drawing/2014/main" val="1768030884"/>
                  </a:ext>
                </a:extLst>
              </a:tr>
              <a:tr h="1230897">
                <a:tc>
                  <a:txBody>
                    <a:bodyPr/>
                    <a:lstStyle/>
                    <a:p>
                      <a:r>
                        <a:rPr lang="tr-TR" sz="2400" dirty="0" smtClean="0">
                          <a:solidFill>
                            <a:srgbClr val="002060"/>
                          </a:solidFill>
                        </a:rPr>
                        <a:t>Beslenme</a:t>
                      </a:r>
                      <a:endParaRPr lang="tr-TR" sz="2400" dirty="0">
                        <a:solidFill>
                          <a:srgbClr val="002060"/>
                        </a:solidFill>
                      </a:endParaRPr>
                    </a:p>
                  </a:txBody>
                  <a:tcPr/>
                </a:tc>
                <a:tc>
                  <a:txBody>
                    <a:bodyPr/>
                    <a:lstStyle/>
                    <a:p>
                      <a:r>
                        <a:rPr lang="tr-TR" sz="2400" dirty="0" smtClean="0">
                          <a:solidFill>
                            <a:srgbClr val="002060"/>
                          </a:solidFill>
                        </a:rPr>
                        <a:t>Okul menüsünün hazırlanmasında danışmanlık vermek</a:t>
                      </a:r>
                    </a:p>
                    <a:p>
                      <a:r>
                        <a:rPr lang="tr-TR" sz="2400" dirty="0" smtClean="0">
                          <a:solidFill>
                            <a:srgbClr val="002060"/>
                          </a:solidFill>
                        </a:rPr>
                        <a:t>Konuyla ilgili ailelere ve çocuğa eğitim vermek</a:t>
                      </a:r>
                      <a:endParaRPr lang="tr-TR" sz="2400" dirty="0">
                        <a:solidFill>
                          <a:srgbClr val="002060"/>
                        </a:solidFill>
                      </a:endParaRPr>
                    </a:p>
                  </a:txBody>
                  <a:tcPr/>
                </a:tc>
                <a:extLst>
                  <a:ext uri="{0D108BD9-81ED-4DB2-BD59-A6C34878D82A}">
                    <a16:rowId xmlns:a16="http://schemas.microsoft.com/office/drawing/2014/main" val="1957431728"/>
                  </a:ext>
                </a:extLst>
              </a:tr>
            </a:tbl>
          </a:graphicData>
        </a:graphic>
      </p:graphicFrame>
      <p:sp>
        <p:nvSpPr>
          <p:cNvPr id="17" name="Sağ Ok 16"/>
          <p:cNvSpPr/>
          <p:nvPr/>
        </p:nvSpPr>
        <p:spPr>
          <a:xfrm>
            <a:off x="10185622" y="6198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546008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2062103"/>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algn="ctr"/>
            <a:endParaRPr lang="tr-TR" sz="2400" b="1" dirty="0" smtClean="0">
              <a:solidFill>
                <a:srgbClr val="C00000"/>
              </a:solidFill>
              <a:cs typeface="Times New Roman" pitchFamily="18" charset="0"/>
            </a:endParaRPr>
          </a:p>
          <a:p>
            <a:r>
              <a:rPr lang="tr-TR" sz="2400" b="1" dirty="0" smtClean="0">
                <a:solidFill>
                  <a:srgbClr val="C00000"/>
                </a:solidFill>
                <a:cs typeface="Times New Roman" pitchFamily="18" charset="0"/>
              </a:rPr>
              <a:t>Okulda Temel Korumada Öne Çıkan Konular ve Okul Sağlıkçısının Sorumlulukları</a:t>
            </a:r>
          </a:p>
          <a:p>
            <a:endParaRPr lang="tr-TR" sz="2400" b="1" dirty="0">
              <a:solidFill>
                <a:srgbClr val="C0000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75</a:t>
            </a:fld>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3529385537"/>
              </p:ext>
            </p:extLst>
          </p:nvPr>
        </p:nvGraphicFramePr>
        <p:xfrm>
          <a:off x="381000" y="2590800"/>
          <a:ext cx="11582400" cy="32639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461879686"/>
                    </a:ext>
                  </a:extLst>
                </a:gridCol>
                <a:gridCol w="9525000">
                  <a:extLst>
                    <a:ext uri="{9D8B030D-6E8A-4147-A177-3AD203B41FA5}">
                      <a16:colId xmlns:a16="http://schemas.microsoft.com/office/drawing/2014/main" val="715580703"/>
                    </a:ext>
                  </a:extLst>
                </a:gridCol>
              </a:tblGrid>
              <a:tr h="780959">
                <a:tc>
                  <a:txBody>
                    <a:bodyPr/>
                    <a:lstStyle/>
                    <a:p>
                      <a:pPr algn="ctr"/>
                      <a:r>
                        <a:rPr lang="tr-TR" sz="2400" dirty="0" smtClean="0"/>
                        <a:t>Konu</a:t>
                      </a:r>
                      <a:endParaRPr lang="tr-TR" sz="2400" dirty="0"/>
                    </a:p>
                  </a:txBody>
                  <a:tcPr/>
                </a:tc>
                <a:tc>
                  <a:txBody>
                    <a:bodyPr/>
                    <a:lstStyle/>
                    <a:p>
                      <a:pPr algn="ctr"/>
                      <a:r>
                        <a:rPr lang="tr-TR" sz="2400" dirty="0" smtClean="0"/>
                        <a:t>Sağlıkçı (Hemşire) Sorumluluğu</a:t>
                      </a:r>
                      <a:endParaRPr lang="tr-TR" sz="2400" dirty="0"/>
                    </a:p>
                  </a:txBody>
                  <a:tcPr/>
                </a:tc>
                <a:extLst>
                  <a:ext uri="{0D108BD9-81ED-4DB2-BD59-A6C34878D82A}">
                    <a16:rowId xmlns:a16="http://schemas.microsoft.com/office/drawing/2014/main" val="1794746876"/>
                  </a:ext>
                </a:extLst>
              </a:tr>
              <a:tr h="2482941">
                <a:tc>
                  <a:txBody>
                    <a:bodyPr/>
                    <a:lstStyle/>
                    <a:p>
                      <a:endParaRPr lang="tr-TR" sz="2400" dirty="0" smtClean="0">
                        <a:solidFill>
                          <a:srgbClr val="002060"/>
                        </a:solidFill>
                      </a:endParaRPr>
                    </a:p>
                    <a:p>
                      <a:r>
                        <a:rPr lang="tr-TR" sz="2400" dirty="0" smtClean="0">
                          <a:solidFill>
                            <a:srgbClr val="002060"/>
                          </a:solidFill>
                        </a:rPr>
                        <a:t>Rol Modeli</a:t>
                      </a:r>
                      <a:endParaRPr lang="tr-TR" sz="2400" dirty="0">
                        <a:solidFill>
                          <a:srgbClr val="002060"/>
                        </a:solidFill>
                      </a:endParaRPr>
                    </a:p>
                  </a:txBody>
                  <a:tcPr/>
                </a:tc>
                <a:tc>
                  <a:txBody>
                    <a:bodyPr/>
                    <a:lstStyle/>
                    <a:p>
                      <a:endParaRPr lang="tr-TR" sz="2400" dirty="0" smtClean="0">
                        <a:solidFill>
                          <a:srgbClr val="002060"/>
                        </a:solidFill>
                      </a:endParaRPr>
                    </a:p>
                    <a:p>
                      <a:r>
                        <a:rPr lang="tr-TR" sz="2400" dirty="0" smtClean="0">
                          <a:solidFill>
                            <a:srgbClr val="002060"/>
                          </a:solidFill>
                        </a:rPr>
                        <a:t>Çocuklarla iyi ilişkiler kurarak öğretmenler ve diğerleri için rol modeli oluşturmak</a:t>
                      </a:r>
                    </a:p>
                    <a:p>
                      <a:r>
                        <a:rPr lang="tr-TR" sz="2400" dirty="0" smtClean="0">
                          <a:solidFill>
                            <a:srgbClr val="002060"/>
                          </a:solidFill>
                        </a:rPr>
                        <a:t>Çocuğun öz saygısını geliştirmeye</a:t>
                      </a:r>
                      <a:r>
                        <a:rPr lang="tr-TR" sz="2400" baseline="0" dirty="0" smtClean="0">
                          <a:solidFill>
                            <a:srgbClr val="002060"/>
                          </a:solidFill>
                        </a:rPr>
                        <a:t> yönelik aktiviteler hakkında öğretmenlere danışmanlık vermek</a:t>
                      </a:r>
                      <a:endParaRPr lang="tr-TR" sz="2400" dirty="0">
                        <a:solidFill>
                          <a:srgbClr val="002060"/>
                        </a:solidFill>
                      </a:endParaRPr>
                    </a:p>
                  </a:txBody>
                  <a:tcPr/>
                </a:tc>
                <a:extLst>
                  <a:ext uri="{0D108BD9-81ED-4DB2-BD59-A6C34878D82A}">
                    <a16:rowId xmlns:a16="http://schemas.microsoft.com/office/drawing/2014/main" val="1768030884"/>
                  </a:ext>
                </a:extLst>
              </a:tr>
            </a:tbl>
          </a:graphicData>
        </a:graphic>
      </p:graphicFrame>
    </p:spTree>
    <p:extLst>
      <p:ext uri="{BB962C8B-B14F-4D97-AF65-F5344CB8AC3E}">
        <p14:creationId xmlns:p14="http://schemas.microsoft.com/office/powerpoint/2010/main" val="2005316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10231"/>
            <a:ext cx="11718542" cy="75148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ct val="20000"/>
              </a:spcBef>
              <a:spcAft>
                <a:spcPts val="0"/>
              </a:spcAft>
              <a:buClrTx/>
              <a:buSzTx/>
              <a:tabLst/>
              <a:defRPr/>
            </a:pPr>
            <a:r>
              <a:rPr lang="tr-TR" sz="2400" b="1" dirty="0">
                <a:solidFill>
                  <a:srgbClr val="002060"/>
                </a:solidFill>
                <a:latin typeface="Times New Roman" pitchFamily="18" charset="0"/>
                <a:cs typeface="Times New Roman" pitchFamily="18" charset="0"/>
              </a:rPr>
              <a:t/>
            </a:r>
            <a:br>
              <a:rPr lang="tr-TR" sz="2400" b="1" dirty="0">
                <a:solidFill>
                  <a:srgbClr val="002060"/>
                </a:solidFill>
                <a:latin typeface="Times New Roman" pitchFamily="18" charset="0"/>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262979"/>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400" b="1" dirty="0">
              <a:solidFill>
                <a:srgbClr val="C00000"/>
              </a:solidFill>
              <a:cs typeface="Times New Roman" pitchFamily="18" charset="0"/>
            </a:endParaRPr>
          </a:p>
          <a:p>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Sağlığı Hemşiresi Görev Yetki </a:t>
            </a:r>
            <a:r>
              <a:rPr lang="tr-TR" sz="2400" b="1" dirty="0" smtClean="0">
                <a:solidFill>
                  <a:srgbClr val="C00000"/>
                </a:solidFill>
                <a:cs typeface="Times New Roman" pitchFamily="18" charset="0"/>
              </a:rPr>
              <a:t>ve </a:t>
            </a:r>
            <a:r>
              <a:rPr lang="tr-TR" sz="2400" b="1" dirty="0">
                <a:solidFill>
                  <a:srgbClr val="C00000"/>
                </a:solidFill>
                <a:cs typeface="Times New Roman" pitchFamily="18" charset="0"/>
              </a:rPr>
              <a:t>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Hemşirelerin genel görev, yetki ve sorumluluklarının yanı sıra;</a:t>
            </a:r>
          </a:p>
          <a:p>
            <a:r>
              <a:rPr lang="tr-TR" sz="2400" dirty="0" smtClean="0">
                <a:solidFill>
                  <a:srgbClr val="002060"/>
                </a:solidFill>
                <a:cs typeface="Times New Roman" pitchFamily="18" charset="0"/>
              </a:rPr>
              <a:t>a</a:t>
            </a:r>
            <a:r>
              <a:rPr lang="tr-TR" sz="2400" dirty="0">
                <a:solidFill>
                  <a:srgbClr val="002060"/>
                </a:solidFill>
                <a:cs typeface="Times New Roman" pitchFamily="18" charset="0"/>
              </a:rPr>
              <a:t>) Görev yaptığı okulda </a:t>
            </a:r>
            <a:r>
              <a:rPr lang="tr-TR" sz="2400" b="1" dirty="0">
                <a:solidFill>
                  <a:srgbClr val="002060"/>
                </a:solidFill>
                <a:cs typeface="Times New Roman" pitchFamily="18" charset="0"/>
              </a:rPr>
              <a:t>okul sağlığı hizmetleri* ile ilgili sorunları, gereksinimleri saptar </a:t>
            </a:r>
            <a:r>
              <a:rPr lang="tr-TR" sz="2400" dirty="0">
                <a:solidFill>
                  <a:srgbClr val="002060"/>
                </a:solidFill>
                <a:cs typeface="Times New Roman" pitchFamily="18" charset="0"/>
              </a:rPr>
              <a:t>ve okul idaresine bildirir</a:t>
            </a:r>
            <a:r>
              <a:rPr lang="tr-TR" sz="2400" dirty="0">
                <a:solidFill>
                  <a:srgbClr val="002060"/>
                </a:solidFill>
                <a:latin typeface="Times New Roman" pitchFamily="18" charset="0"/>
                <a:cs typeface="Times New Roman" pitchFamily="18" charset="0"/>
              </a:rPr>
              <a:t>.</a:t>
            </a:r>
          </a:p>
          <a:p>
            <a:r>
              <a:rPr lang="tr-TR" dirty="0" smtClean="0">
                <a:solidFill>
                  <a:srgbClr val="002060"/>
                </a:solidFill>
                <a:cs typeface="Times New Roman" pitchFamily="18" charset="0"/>
              </a:rPr>
              <a:t>				*</a:t>
            </a:r>
            <a:r>
              <a:rPr lang="tr-TR" b="1" dirty="0">
                <a:solidFill>
                  <a:srgbClr val="C00000"/>
                </a:solidFill>
                <a:cs typeface="Times New Roman" pitchFamily="18" charset="0"/>
              </a:rPr>
              <a:t>Sağlık Hizmetleri</a:t>
            </a:r>
            <a:endParaRPr lang="tr-TR" dirty="0">
              <a:solidFill>
                <a:srgbClr val="002060"/>
              </a:solidFill>
              <a:cs typeface="Times New Roman" pitchFamily="18" charset="0"/>
            </a:endParaRPr>
          </a:p>
          <a:p>
            <a:pPr marL="4171950" lvl="8" indent="-514350">
              <a:buFont typeface="+mj-lt"/>
              <a:buAutoNum type="arabicPeriod"/>
            </a:pPr>
            <a:r>
              <a:rPr lang="tr-TR" dirty="0">
                <a:solidFill>
                  <a:srgbClr val="002060"/>
                </a:solidFill>
                <a:cs typeface="Times New Roman" pitchFamily="18" charset="0"/>
              </a:rPr>
              <a:t>Sağlık </a:t>
            </a:r>
            <a:r>
              <a:rPr lang="tr-TR" b="1" dirty="0">
                <a:solidFill>
                  <a:srgbClr val="002060"/>
                </a:solidFill>
                <a:cs typeface="Times New Roman" pitchFamily="18" charset="0"/>
              </a:rPr>
              <a:t>problemlerinin gözlenmesi,</a:t>
            </a:r>
          </a:p>
          <a:p>
            <a:pPr marL="4171950" lvl="8" indent="-514350">
              <a:buFont typeface="+mj-lt"/>
              <a:buAutoNum type="arabicPeriod"/>
            </a:pPr>
            <a:r>
              <a:rPr lang="tr-TR" b="1" dirty="0">
                <a:solidFill>
                  <a:srgbClr val="002060"/>
                </a:solidFill>
                <a:cs typeface="Times New Roman" pitchFamily="18" charset="0"/>
              </a:rPr>
              <a:t>Sağlık taraması </a:t>
            </a:r>
            <a:r>
              <a:rPr lang="tr-TR" dirty="0">
                <a:solidFill>
                  <a:srgbClr val="002060"/>
                </a:solidFill>
                <a:cs typeface="Times New Roman" pitchFamily="18" charset="0"/>
              </a:rPr>
              <a:t>ve ön değerlendirme,</a:t>
            </a:r>
          </a:p>
          <a:p>
            <a:pPr marL="4171950" lvl="8" indent="-514350">
              <a:buFont typeface="+mj-lt"/>
              <a:buAutoNum type="arabicPeriod"/>
            </a:pPr>
            <a:r>
              <a:rPr lang="tr-TR" dirty="0">
                <a:solidFill>
                  <a:srgbClr val="002060"/>
                </a:solidFill>
                <a:cs typeface="Times New Roman" pitchFamily="18" charset="0"/>
              </a:rPr>
              <a:t>Ön değerlendirme </a:t>
            </a:r>
            <a:r>
              <a:rPr lang="tr-TR" b="1" dirty="0">
                <a:solidFill>
                  <a:srgbClr val="002060"/>
                </a:solidFill>
                <a:cs typeface="Times New Roman" pitchFamily="18" charset="0"/>
              </a:rPr>
              <a:t>bulgularına göre sevk</a:t>
            </a:r>
            <a:r>
              <a:rPr lang="tr-TR" dirty="0">
                <a:solidFill>
                  <a:srgbClr val="002060"/>
                </a:solidFill>
                <a:cs typeface="Times New Roman" pitchFamily="18" charset="0"/>
              </a:rPr>
              <a:t>,</a:t>
            </a:r>
          </a:p>
          <a:p>
            <a:pPr lvl="8"/>
            <a:r>
              <a:rPr lang="tr-TR" dirty="0">
                <a:solidFill>
                  <a:srgbClr val="002060"/>
                </a:solidFill>
                <a:cs typeface="Times New Roman" pitchFamily="18" charset="0"/>
              </a:rPr>
              <a:t>4.  Öğrencilere ve ailelere </a:t>
            </a:r>
            <a:r>
              <a:rPr lang="tr-TR" b="1" dirty="0">
                <a:solidFill>
                  <a:srgbClr val="002060"/>
                </a:solidFill>
                <a:cs typeface="Times New Roman" pitchFamily="18" charset="0"/>
              </a:rPr>
              <a:t>danışmanlık,</a:t>
            </a:r>
          </a:p>
          <a:p>
            <a:pPr marL="4171950" lvl="8" indent="-514350">
              <a:buAutoNum type="arabicPeriod" startAt="5"/>
            </a:pPr>
            <a:r>
              <a:rPr lang="tr-TR" b="1" dirty="0">
                <a:solidFill>
                  <a:srgbClr val="002060"/>
                </a:solidFill>
                <a:cs typeface="Times New Roman" pitchFamily="18" charset="0"/>
              </a:rPr>
              <a:t>Bulaşıcı hastalıklar</a:t>
            </a:r>
            <a:r>
              <a:rPr lang="tr-TR" dirty="0">
                <a:solidFill>
                  <a:srgbClr val="002060"/>
                </a:solidFill>
                <a:cs typeface="Times New Roman" pitchFamily="18" charset="0"/>
              </a:rPr>
              <a:t>da; </a:t>
            </a:r>
            <a:r>
              <a:rPr lang="tr-TR" b="1" dirty="0">
                <a:solidFill>
                  <a:srgbClr val="002060"/>
                </a:solidFill>
                <a:cs typeface="Times New Roman" pitchFamily="18" charset="0"/>
              </a:rPr>
              <a:t>koruma, kontrol etme, acil </a:t>
            </a:r>
            <a:r>
              <a:rPr lang="tr-TR" b="1" dirty="0" smtClean="0">
                <a:solidFill>
                  <a:srgbClr val="002060"/>
                </a:solidFill>
                <a:cs typeface="Times New Roman" pitchFamily="18" charset="0"/>
              </a:rPr>
              <a:t>bakım</a:t>
            </a:r>
          </a:p>
          <a:p>
            <a:endParaRPr lang="tr-TR" sz="2800" b="1" dirty="0">
              <a:solidFill>
                <a:srgbClr val="C00000"/>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76</a:t>
            </a:fld>
            <a:endParaRPr lang="tr-TR"/>
          </a:p>
        </p:txBody>
      </p:sp>
    </p:spTree>
    <p:extLst>
      <p:ext uri="{BB962C8B-B14F-4D97-AF65-F5344CB8AC3E}">
        <p14:creationId xmlns:p14="http://schemas.microsoft.com/office/powerpoint/2010/main" val="100226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751488"/>
          </a:xfrm>
          <a:prstGeom prst="rect">
            <a:avLst/>
          </a:prstGeom>
        </p:spPr>
        <p:txBody>
          <a:bodyPr vert="horz" wrap="square" lIns="0" tIns="12700" rIns="0" bIns="0" numCol="1" rtlCol="0">
            <a:spAutoFit/>
          </a:bodyPr>
          <a:lstStyle/>
          <a:p>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538609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b="1" dirty="0" smtClean="0">
              <a:solidFill>
                <a:srgbClr val="C00000"/>
              </a:solidFill>
              <a:cs typeface="Times New Roman" panose="02020603050405020304"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p>
          <a:p>
            <a:endParaRPr lang="tr-TR" sz="2400" dirty="0" smtClean="0">
              <a:solidFill>
                <a:srgbClr val="002060"/>
              </a:solidFill>
              <a:cs typeface="Times New Roman" pitchFamily="18" charset="0"/>
            </a:endParaRPr>
          </a:p>
          <a:p>
            <a:endParaRPr lang="tr-TR" sz="2400" dirty="0" smtClean="0">
              <a:solidFill>
                <a:srgbClr val="002060"/>
              </a:solidFill>
              <a:cs typeface="Times New Roman" pitchFamily="18" charset="0"/>
            </a:endParaRPr>
          </a:p>
          <a:p>
            <a:r>
              <a:rPr lang="tr-TR" sz="2400" dirty="0">
                <a:solidFill>
                  <a:srgbClr val="002060"/>
                </a:solidFill>
                <a:cs typeface="Times New Roman" pitchFamily="18" charset="0"/>
              </a:rPr>
              <a:t>b) Sağlık </a:t>
            </a:r>
            <a:r>
              <a:rPr lang="tr-TR" sz="2400" u="sng" dirty="0">
                <a:solidFill>
                  <a:srgbClr val="002060"/>
                </a:solidFill>
                <a:cs typeface="Times New Roman" pitchFamily="18" charset="0"/>
              </a:rPr>
              <a:t>risklerinin erken tanılanması </a:t>
            </a:r>
            <a:r>
              <a:rPr lang="tr-TR" sz="2400" dirty="0">
                <a:solidFill>
                  <a:srgbClr val="002060"/>
                </a:solidFill>
                <a:cs typeface="Times New Roman" pitchFamily="18" charset="0"/>
              </a:rPr>
              <a:t>ve uygun </a:t>
            </a:r>
            <a:r>
              <a:rPr lang="tr-TR" sz="2400" u="sng" dirty="0">
                <a:solidFill>
                  <a:srgbClr val="002060"/>
                </a:solidFill>
                <a:cs typeface="Times New Roman" pitchFamily="18" charset="0"/>
              </a:rPr>
              <a:t>girişimlerin planlanması</a:t>
            </a:r>
            <a:r>
              <a:rPr lang="tr-TR" sz="2400" dirty="0">
                <a:solidFill>
                  <a:srgbClr val="002060"/>
                </a:solidFill>
                <a:cs typeface="Times New Roman" pitchFamily="18" charset="0"/>
              </a:rPr>
              <a:t>, </a:t>
            </a:r>
            <a:r>
              <a:rPr lang="tr-TR" sz="2400" u="sng" dirty="0">
                <a:solidFill>
                  <a:srgbClr val="002060"/>
                </a:solidFill>
                <a:cs typeface="Times New Roman" pitchFamily="18" charset="0"/>
              </a:rPr>
              <a:t>gereken önlemlerin alınması </a:t>
            </a:r>
            <a:r>
              <a:rPr lang="tr-TR" sz="2400" dirty="0">
                <a:solidFill>
                  <a:srgbClr val="002060"/>
                </a:solidFill>
                <a:cs typeface="Times New Roman" pitchFamily="18" charset="0"/>
              </a:rPr>
              <a:t>konusunda </a:t>
            </a:r>
            <a:r>
              <a:rPr lang="tr-TR" sz="2400" b="1" dirty="0">
                <a:solidFill>
                  <a:srgbClr val="002060"/>
                </a:solidFill>
                <a:cs typeface="Times New Roman" pitchFamily="18" charset="0"/>
              </a:rPr>
              <a:t>okul idaresiyle koordinasyon</a:t>
            </a:r>
            <a:r>
              <a:rPr lang="tr-TR" sz="2400" dirty="0">
                <a:solidFill>
                  <a:srgbClr val="002060"/>
                </a:solidFill>
                <a:cs typeface="Times New Roman" pitchFamily="18" charset="0"/>
              </a:rPr>
              <a:t>u sağlar.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c) Sağlık biriminin malzeme </a:t>
            </a:r>
            <a:r>
              <a:rPr lang="tr-TR" sz="2400" b="1" dirty="0">
                <a:solidFill>
                  <a:srgbClr val="002060"/>
                </a:solidFill>
                <a:cs typeface="Times New Roman" pitchFamily="18" charset="0"/>
              </a:rPr>
              <a:t>ihtiyaç listesini </a:t>
            </a:r>
            <a:r>
              <a:rPr lang="tr-TR" sz="2400" dirty="0">
                <a:solidFill>
                  <a:srgbClr val="002060"/>
                </a:solidFill>
                <a:cs typeface="Times New Roman" pitchFamily="18" charset="0"/>
              </a:rPr>
              <a:t>tespit eder ve okul idaresine bildirir.</a:t>
            </a:r>
          </a:p>
          <a:p>
            <a:endParaRPr lang="tr-TR" sz="2400" dirty="0">
              <a:solidFill>
                <a:srgbClr val="002060"/>
              </a:solidFill>
              <a:cs typeface="Times New Roman" pitchFamily="18" charset="0"/>
            </a:endParaRPr>
          </a:p>
          <a:p>
            <a:endParaRPr lang="tr-TR" sz="2400" dirty="0">
              <a:solidFill>
                <a:srgbClr val="002060"/>
              </a:solidFill>
              <a:cs typeface="Times New Roman" pitchFamily="18" charset="0"/>
            </a:endParaRPr>
          </a:p>
          <a:p>
            <a:endParaRPr lang="tr-TR" sz="2400" b="1" dirty="0" smtClean="0">
              <a:solidFill>
                <a:srgbClr val="C00000"/>
              </a:solidFill>
              <a:cs typeface="Times New Roman" pitchFamily="18" charset="0"/>
            </a:endParaRPr>
          </a:p>
          <a:p>
            <a:endParaRPr lang="tr-TR" sz="2400" b="1"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77</a:t>
            </a:fld>
            <a:endParaRPr lang="tr-TR"/>
          </a:p>
        </p:txBody>
      </p:sp>
    </p:spTree>
    <p:extLst>
      <p:ext uri="{BB962C8B-B14F-4D97-AF65-F5344CB8AC3E}">
        <p14:creationId xmlns:p14="http://schemas.microsoft.com/office/powerpoint/2010/main" val="12276156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751488"/>
          </a:xfrm>
          <a:prstGeom prst="rect">
            <a:avLst/>
          </a:prstGeom>
        </p:spPr>
        <p:txBody>
          <a:bodyPr vert="horz" wrap="square" lIns="0" tIns="12700" rIns="0" bIns="0" numCol="1" rtlCol="0">
            <a:spAutoFit/>
          </a:bodyPr>
          <a:lstStyle/>
          <a:p>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91230" y="1182231"/>
            <a:ext cx="11718542" cy="5016758"/>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2400" dirty="0" smtClean="0">
              <a:solidFill>
                <a:srgbClr val="002060"/>
              </a:solidFill>
              <a:latin typeface="Times New Roman" pitchFamily="18" charset="0"/>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ç) Okula her yeni katılan öğrencinin </a:t>
            </a:r>
            <a:r>
              <a:rPr lang="tr-TR" sz="2400" b="1" dirty="0">
                <a:solidFill>
                  <a:srgbClr val="002060"/>
                </a:solidFill>
                <a:cs typeface="Times New Roman" pitchFamily="18" charset="0"/>
              </a:rPr>
              <a:t>sağlık durumunun değerlendirilmesi</a:t>
            </a:r>
            <a:r>
              <a:rPr lang="tr-TR" sz="2400" dirty="0">
                <a:solidFill>
                  <a:srgbClr val="002060"/>
                </a:solidFill>
                <a:cs typeface="Times New Roman" pitchFamily="18" charset="0"/>
              </a:rPr>
              <a:t>nde ve öğrencilerin düzenli olarak </a:t>
            </a:r>
            <a:r>
              <a:rPr lang="tr-TR" sz="2400" b="1" dirty="0">
                <a:solidFill>
                  <a:srgbClr val="002060"/>
                </a:solidFill>
                <a:cs typeface="Times New Roman" pitchFamily="18" charset="0"/>
              </a:rPr>
              <a:t>periyodik</a:t>
            </a:r>
            <a:r>
              <a:rPr lang="tr-TR" sz="2400" dirty="0">
                <a:solidFill>
                  <a:srgbClr val="002060"/>
                </a:solidFill>
                <a:cs typeface="Times New Roman" pitchFamily="18" charset="0"/>
              </a:rPr>
              <a:t> fiziki muayenelerinde görev alır ve sağlık durumunu </a:t>
            </a:r>
            <a:r>
              <a:rPr lang="tr-TR" sz="2400" b="1" dirty="0">
                <a:solidFill>
                  <a:srgbClr val="002060"/>
                </a:solidFill>
                <a:cs typeface="Times New Roman" pitchFamily="18" charset="0"/>
              </a:rPr>
              <a:t>kaydeder.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d) </a:t>
            </a:r>
            <a:r>
              <a:rPr lang="tr-TR" sz="2400" b="1" dirty="0">
                <a:solidFill>
                  <a:srgbClr val="002060"/>
                </a:solidFill>
                <a:cs typeface="Times New Roman" pitchFamily="18" charset="0"/>
              </a:rPr>
              <a:t>Hastalanan veya acil müdahale gereken öğrenci ve okul çalışanının, hekim istemi doğrultusunda </a:t>
            </a:r>
            <a:r>
              <a:rPr lang="tr-TR" sz="2400" dirty="0">
                <a:solidFill>
                  <a:srgbClr val="002060"/>
                </a:solidFill>
                <a:cs typeface="Times New Roman" pitchFamily="18" charset="0"/>
              </a:rPr>
              <a:t>tedavi ve bakıma yönelik hemşirelik hizmetlerini </a:t>
            </a:r>
            <a:r>
              <a:rPr lang="tr-TR" sz="2400" u="sng" dirty="0">
                <a:solidFill>
                  <a:srgbClr val="002060"/>
                </a:solidFill>
                <a:cs typeface="Times New Roman" pitchFamily="18" charset="0"/>
              </a:rPr>
              <a:t>planlar, uygular, değerlendirir</a:t>
            </a:r>
            <a:r>
              <a:rPr lang="tr-TR" sz="2400" dirty="0">
                <a:solidFill>
                  <a:srgbClr val="002060"/>
                </a:solidFill>
                <a:cs typeface="Times New Roman" pitchFamily="18" charset="0"/>
              </a:rPr>
              <a:t> ve hemşire gözlem formuna </a:t>
            </a:r>
            <a:r>
              <a:rPr lang="tr-TR" sz="2400" u="sng" dirty="0">
                <a:solidFill>
                  <a:srgbClr val="002060"/>
                </a:solidFill>
                <a:cs typeface="Times New Roman" pitchFamily="18" charset="0"/>
              </a:rPr>
              <a:t>kayıt </a:t>
            </a:r>
            <a:r>
              <a:rPr lang="tr-TR" sz="2400" dirty="0">
                <a:solidFill>
                  <a:srgbClr val="002060"/>
                </a:solidFill>
                <a:cs typeface="Times New Roman" pitchFamily="18" charset="0"/>
              </a:rPr>
              <a:t>eder.</a:t>
            </a:r>
          </a:p>
          <a:p>
            <a:endParaRPr lang="tr-TR" sz="2400" b="1" dirty="0">
              <a:solidFill>
                <a:srgbClr val="002060"/>
              </a:solidFill>
              <a:cs typeface="Times New Roman" pitchFamily="18" charset="0"/>
            </a:endParaRPr>
          </a:p>
          <a:p>
            <a:endParaRPr lang="tr-TR" sz="2400" dirty="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78</a:t>
            </a:fld>
            <a:endParaRPr lang="tr-TR"/>
          </a:p>
        </p:txBody>
      </p:sp>
    </p:spTree>
    <p:extLst>
      <p:ext uri="{BB962C8B-B14F-4D97-AF65-F5344CB8AC3E}">
        <p14:creationId xmlns:p14="http://schemas.microsoft.com/office/powerpoint/2010/main" val="705340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751488"/>
          </a:xfrm>
          <a:prstGeom prst="rect">
            <a:avLst/>
          </a:prstGeom>
        </p:spPr>
        <p:txBody>
          <a:bodyPr vert="horz" wrap="square" lIns="0" tIns="12700" rIns="0" bIns="0" numCol="1" rtlCol="0">
            <a:spAutoFit/>
          </a:bodyPr>
          <a:lstStyle/>
          <a:p>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50920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p>
          <a:p>
            <a:endParaRPr lang="tr-TR" sz="2400" b="1" dirty="0">
              <a:solidFill>
                <a:srgbClr val="C00000"/>
              </a:solidFill>
              <a:cs typeface="Times New Roman" panose="02020603050405020304" pitchFamily="18" charset="0"/>
            </a:endParaRPr>
          </a:p>
          <a:p>
            <a:r>
              <a:rPr lang="tr-TR" sz="2400" b="1" dirty="0">
                <a:solidFill>
                  <a:srgbClr val="C00000"/>
                </a:solidFill>
                <a:cs typeface="Times New Roman" panose="02020603050405020304" pitchFamily="18" charset="0"/>
              </a:rPr>
              <a:t>Okul Sağlığı Hemşiresi Görev Yetki ve Sorumlulukları </a:t>
            </a:r>
            <a:br>
              <a:rPr lang="tr-TR" sz="2400" b="1" dirty="0">
                <a:solidFill>
                  <a:srgbClr val="C00000"/>
                </a:solidFill>
                <a:cs typeface="Times New Roman" panose="02020603050405020304"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e) Okul sağlık ekibiyle birlikte okulda düzenli olarak gerçekleştirilen </a:t>
            </a:r>
            <a:r>
              <a:rPr lang="tr-TR" sz="2400" b="1" dirty="0">
                <a:solidFill>
                  <a:srgbClr val="002060"/>
                </a:solidFill>
                <a:cs typeface="Times New Roman" pitchFamily="18" charset="0"/>
              </a:rPr>
              <a:t>bağışıklama ve sağlık taramalarında görev </a:t>
            </a:r>
            <a:r>
              <a:rPr lang="tr-TR" sz="2400" dirty="0">
                <a:solidFill>
                  <a:srgbClr val="002060"/>
                </a:solidFill>
                <a:cs typeface="Times New Roman" pitchFamily="18" charset="0"/>
              </a:rPr>
              <a:t>alır.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f) Okulda </a:t>
            </a:r>
            <a:r>
              <a:rPr lang="tr-TR" sz="2400" b="1" dirty="0">
                <a:solidFill>
                  <a:srgbClr val="002060"/>
                </a:solidFill>
                <a:cs typeface="Times New Roman" pitchFamily="18" charset="0"/>
              </a:rPr>
              <a:t>çevre sağlığı</a:t>
            </a:r>
            <a:r>
              <a:rPr lang="tr-TR" sz="2400" dirty="0">
                <a:solidFill>
                  <a:srgbClr val="002060"/>
                </a:solidFill>
                <a:cs typeface="Times New Roman" pitchFamily="18" charset="0"/>
              </a:rPr>
              <a:t>nı ilgilendiren durumları (okul çevresi, oyun alanı, su sağlanması, çöplerin yok edilmesi, tuvaletler, ısıtma ve havalandırma, aydınlatma, kazalara neden olabilecek durumlar, sınıfların büyüklüğü vb.) </a:t>
            </a:r>
            <a:r>
              <a:rPr lang="tr-TR" sz="2400" b="1" dirty="0">
                <a:solidFill>
                  <a:srgbClr val="002060"/>
                </a:solidFill>
                <a:cs typeface="Times New Roman" pitchFamily="18" charset="0"/>
              </a:rPr>
              <a:t>kontrol</a:t>
            </a:r>
            <a:r>
              <a:rPr lang="tr-TR" sz="2400" dirty="0">
                <a:solidFill>
                  <a:srgbClr val="002060"/>
                </a:solidFill>
                <a:cs typeface="Times New Roman" pitchFamily="18" charset="0"/>
              </a:rPr>
              <a:t> eder, </a:t>
            </a:r>
            <a:r>
              <a:rPr lang="tr-TR" sz="2400" b="1" dirty="0">
                <a:solidFill>
                  <a:srgbClr val="002060"/>
                </a:solidFill>
                <a:cs typeface="Times New Roman" pitchFamily="18" charset="0"/>
              </a:rPr>
              <a:t>değerlendirir </a:t>
            </a:r>
            <a:r>
              <a:rPr lang="tr-TR" sz="2400" dirty="0">
                <a:solidFill>
                  <a:srgbClr val="002060"/>
                </a:solidFill>
                <a:cs typeface="Times New Roman" pitchFamily="18" charset="0"/>
              </a:rPr>
              <a:t>ve okul idaresini bu konuda </a:t>
            </a:r>
            <a:r>
              <a:rPr lang="tr-TR" sz="2400" b="1" dirty="0">
                <a:solidFill>
                  <a:srgbClr val="002060"/>
                </a:solidFill>
                <a:cs typeface="Times New Roman" pitchFamily="18" charset="0"/>
              </a:rPr>
              <a:t>bilgilendirir.</a:t>
            </a:r>
          </a:p>
          <a:p>
            <a:endParaRPr lang="tr-TR" sz="2800" b="1" dirty="0">
              <a:solidFill>
                <a:srgbClr val="002060"/>
              </a:solidFill>
              <a:cs typeface="Times New Roman" pitchFamily="18" charset="0"/>
            </a:endParaRPr>
          </a:p>
          <a:p>
            <a:endParaRPr lang="tr-TR" sz="28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79</a:t>
            </a:fld>
            <a:endParaRPr lang="tr-TR"/>
          </a:p>
        </p:txBody>
      </p:sp>
    </p:spTree>
    <p:extLst>
      <p:ext uri="{BB962C8B-B14F-4D97-AF65-F5344CB8AC3E}">
        <p14:creationId xmlns:p14="http://schemas.microsoft.com/office/powerpoint/2010/main" val="361638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647426"/>
          </a:xfrm>
          <a:prstGeom prst="rect">
            <a:avLst/>
          </a:prstGeom>
          <a:noFill/>
        </p:spPr>
        <p:txBody>
          <a:bodyPr wrap="square" numCol="1" rtlCol="0">
            <a:spAutoFit/>
          </a:bodyPr>
          <a:lstStyle/>
          <a:p>
            <a:r>
              <a:rPr lang="tr-TR" sz="2800" b="1" dirty="0">
                <a:solidFill>
                  <a:srgbClr val="C00000"/>
                </a:solidFill>
                <a:ea typeface="+mj-ea"/>
                <a:cs typeface="Times New Roman" panose="02020603050405020304" pitchFamily="18" charset="0"/>
              </a:rPr>
              <a:t> </a:t>
            </a:r>
            <a:r>
              <a:rPr lang="tr-TR" sz="2800" b="1" dirty="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Geçen Ders Hakkında</a:t>
            </a:r>
          </a:p>
          <a:p>
            <a:endParaRPr lang="tr-TR" sz="2800" b="1" dirty="0" smtClean="0">
              <a:solidFill>
                <a:srgbClr val="C00000"/>
              </a:solidFill>
              <a:ea typeface="+mj-ea"/>
              <a:cs typeface="Times New Roman" panose="02020603050405020304" pitchFamily="18" charset="0"/>
            </a:endParaRPr>
          </a:p>
          <a:p>
            <a:r>
              <a:rPr lang="tr-TR" sz="2400" b="1" u="sng" dirty="0">
                <a:solidFill>
                  <a:srgbClr val="C00000"/>
                </a:solidFill>
                <a:cs typeface="Times New Roman" pitchFamily="18" charset="0"/>
              </a:rPr>
              <a:t>Ailenin Sağlık Açısından Sahip Olması Gereken Başlıca Özellikler</a:t>
            </a:r>
            <a:endParaRPr lang="tr-TR" sz="2400" b="1" u="sng" dirty="0">
              <a:solidFill>
                <a:srgbClr val="C00000"/>
              </a:solidFill>
              <a:ea typeface="+mj-ea"/>
              <a:cs typeface="Times New Roman" panose="02020603050405020304" pitchFamily="18" charset="0"/>
            </a:endParaRPr>
          </a:p>
          <a:p>
            <a:pPr marL="514350" indent="-514350">
              <a:buAutoNum type="arabicPeriod"/>
            </a:pPr>
            <a:r>
              <a:rPr lang="tr-TR" sz="2400" dirty="0">
                <a:solidFill>
                  <a:srgbClr val="002060"/>
                </a:solidFill>
                <a:cs typeface="Times New Roman" pitchFamily="18" charset="0"/>
              </a:rPr>
              <a:t>Ailenin sahip olduğu ve olması </a:t>
            </a:r>
            <a:r>
              <a:rPr lang="tr-TR" sz="2400" b="1" dirty="0">
                <a:solidFill>
                  <a:srgbClr val="002060"/>
                </a:solidFill>
                <a:cs typeface="Times New Roman" pitchFamily="18" charset="0"/>
              </a:rPr>
              <a:t>gereken sağlık ve hastalık bilgisi.</a:t>
            </a:r>
          </a:p>
          <a:p>
            <a:pPr marL="514350" indent="-514350">
              <a:buAutoNum type="arabicPeriod"/>
            </a:pPr>
            <a:r>
              <a:rPr lang="tr-TR" sz="2400" dirty="0">
                <a:solidFill>
                  <a:srgbClr val="002060"/>
                </a:solidFill>
                <a:cs typeface="Times New Roman" pitchFamily="18" charset="0"/>
              </a:rPr>
              <a:t>Ailenin </a:t>
            </a:r>
            <a:r>
              <a:rPr lang="tr-TR" sz="2400" b="1" dirty="0">
                <a:solidFill>
                  <a:srgbClr val="002060"/>
                </a:solidFill>
                <a:cs typeface="Times New Roman" pitchFamily="18" charset="0"/>
              </a:rPr>
              <a:t>sağlık sorunlarını çözme </a:t>
            </a:r>
            <a:r>
              <a:rPr lang="tr-TR" sz="2400" dirty="0">
                <a:solidFill>
                  <a:srgbClr val="002060"/>
                </a:solidFill>
                <a:cs typeface="Times New Roman" pitchFamily="18" charset="0"/>
              </a:rPr>
              <a:t>ve komplikasyonlarla </a:t>
            </a:r>
            <a:r>
              <a:rPr lang="tr-TR" sz="2400" b="1" dirty="0">
                <a:solidFill>
                  <a:srgbClr val="002060"/>
                </a:solidFill>
                <a:cs typeface="Times New Roman" pitchFamily="18" charset="0"/>
              </a:rPr>
              <a:t>başa çıkma yeteneği ve olanakları</a:t>
            </a:r>
            <a:r>
              <a:rPr lang="tr-TR" sz="2400" dirty="0">
                <a:solidFill>
                  <a:srgbClr val="002060"/>
                </a:solidFill>
                <a:cs typeface="Times New Roman" pitchFamily="18" charset="0"/>
              </a:rPr>
              <a:t>.</a:t>
            </a:r>
          </a:p>
          <a:p>
            <a:pPr marL="514350" indent="-514350">
              <a:buAutoNum type="arabicPeriod"/>
            </a:pPr>
            <a:r>
              <a:rPr lang="tr-TR" sz="2400" dirty="0">
                <a:solidFill>
                  <a:srgbClr val="002060"/>
                </a:solidFill>
                <a:cs typeface="Times New Roman" pitchFamily="18" charset="0"/>
              </a:rPr>
              <a:t> Ailenin sağlık ve sağlık hizmetlerine </a:t>
            </a:r>
            <a:r>
              <a:rPr lang="tr-TR" sz="2400" b="1" dirty="0">
                <a:solidFill>
                  <a:srgbClr val="002060"/>
                </a:solidFill>
                <a:cs typeface="Times New Roman" pitchFamily="18" charset="0"/>
              </a:rPr>
              <a:t>ilişkin tutumu</a:t>
            </a:r>
            <a:r>
              <a:rPr lang="tr-TR" sz="2400" dirty="0">
                <a:solidFill>
                  <a:srgbClr val="002060"/>
                </a:solidFill>
                <a:cs typeface="Times New Roman" pitchFamily="18" charset="0"/>
              </a:rPr>
              <a:t>.</a:t>
            </a:r>
          </a:p>
          <a:p>
            <a:pPr marL="514350" indent="-514350">
              <a:buAutoNum type="arabicPeriod"/>
            </a:pPr>
            <a:r>
              <a:rPr lang="tr-TR" sz="2400" dirty="0">
                <a:solidFill>
                  <a:srgbClr val="002060"/>
                </a:solidFill>
                <a:cs typeface="Times New Roman" pitchFamily="18" charset="0"/>
              </a:rPr>
              <a:t>Ailenin </a:t>
            </a:r>
            <a:r>
              <a:rPr lang="tr-TR" sz="2400" b="1" dirty="0">
                <a:solidFill>
                  <a:srgbClr val="002060"/>
                </a:solidFill>
                <a:cs typeface="Times New Roman" pitchFamily="18" charset="0"/>
              </a:rPr>
              <a:t>stres ve kriz durumlarıyla baş etme </a:t>
            </a:r>
            <a:r>
              <a:rPr lang="tr-TR" sz="2400" dirty="0">
                <a:solidFill>
                  <a:srgbClr val="002060"/>
                </a:solidFill>
                <a:cs typeface="Times New Roman" pitchFamily="18" charset="0"/>
              </a:rPr>
              <a:t>yeteneği.</a:t>
            </a:r>
          </a:p>
          <a:p>
            <a:pPr marL="514350" indent="-514350">
              <a:buAutoNum type="arabicPeriod"/>
            </a:pPr>
            <a:r>
              <a:rPr lang="tr-TR" sz="2400" dirty="0">
                <a:solidFill>
                  <a:srgbClr val="002060"/>
                </a:solidFill>
                <a:cs typeface="Times New Roman" pitchFamily="18" charset="0"/>
              </a:rPr>
              <a:t>Ailenin </a:t>
            </a:r>
            <a:r>
              <a:rPr lang="tr-TR" sz="2400" b="1" dirty="0">
                <a:solidFill>
                  <a:srgbClr val="002060"/>
                </a:solidFill>
                <a:cs typeface="Times New Roman" pitchFamily="18" charset="0"/>
              </a:rPr>
              <a:t>yaşam örüntüsü.</a:t>
            </a:r>
          </a:p>
          <a:p>
            <a:pPr marL="514350" indent="-514350">
              <a:buAutoNum type="arabicPeriod"/>
            </a:pPr>
            <a:r>
              <a:rPr lang="tr-TR" sz="2400" dirty="0">
                <a:solidFill>
                  <a:srgbClr val="002060"/>
                </a:solidFill>
                <a:cs typeface="Times New Roman" pitchFamily="18" charset="0"/>
              </a:rPr>
              <a:t>Ailenin </a:t>
            </a:r>
            <a:r>
              <a:rPr lang="tr-TR" sz="2400" b="1" dirty="0">
                <a:solidFill>
                  <a:srgbClr val="002060"/>
                </a:solidFill>
                <a:cs typeface="Times New Roman" pitchFamily="18" charset="0"/>
              </a:rPr>
              <a:t>çevre ile etkileşimi</a:t>
            </a:r>
            <a:r>
              <a:rPr lang="tr-TR" sz="2400" dirty="0">
                <a:solidFill>
                  <a:srgbClr val="002060"/>
                </a:solidFill>
                <a:cs typeface="Times New Roman" pitchFamily="18" charset="0"/>
              </a:rPr>
              <a:t>.</a:t>
            </a:r>
          </a:p>
          <a:p>
            <a:pPr marL="514350" indent="-514350">
              <a:buAutoNum type="arabicPeriod"/>
            </a:pPr>
            <a:r>
              <a:rPr lang="tr-TR" sz="2400" dirty="0">
                <a:solidFill>
                  <a:srgbClr val="002060"/>
                </a:solidFill>
                <a:cs typeface="Times New Roman" pitchFamily="18" charset="0"/>
              </a:rPr>
              <a:t>Toplumsal kaynaklara ilişkin </a:t>
            </a:r>
            <a:r>
              <a:rPr lang="tr-TR" sz="2400" b="1" dirty="0">
                <a:solidFill>
                  <a:srgbClr val="002060"/>
                </a:solidFill>
                <a:cs typeface="Times New Roman" pitchFamily="18" charset="0"/>
              </a:rPr>
              <a:t>bilgisi ve bunları kullanma </a:t>
            </a:r>
            <a:r>
              <a:rPr lang="tr-TR" sz="2400" dirty="0">
                <a:solidFill>
                  <a:srgbClr val="002060"/>
                </a:solidFill>
                <a:cs typeface="Times New Roman" pitchFamily="18" charset="0"/>
              </a:rPr>
              <a:t>düzeyi.</a:t>
            </a:r>
          </a:p>
          <a:p>
            <a:pPr marL="514350" indent="-514350">
              <a:buAutoNum type="arabicPeriod"/>
            </a:pPr>
            <a:r>
              <a:rPr lang="tr-TR" sz="2400" dirty="0">
                <a:solidFill>
                  <a:srgbClr val="002060"/>
                </a:solidFill>
                <a:cs typeface="Times New Roman" pitchFamily="18" charset="0"/>
              </a:rPr>
              <a:t>Ailenin ait olduğu </a:t>
            </a:r>
            <a:r>
              <a:rPr lang="tr-TR" sz="2400" b="1" dirty="0">
                <a:solidFill>
                  <a:srgbClr val="002060"/>
                </a:solidFill>
                <a:cs typeface="Times New Roman" pitchFamily="18" charset="0"/>
              </a:rPr>
              <a:t>toplum</a:t>
            </a:r>
            <a:r>
              <a:rPr lang="tr-TR" sz="2400" dirty="0">
                <a:solidFill>
                  <a:srgbClr val="002060"/>
                </a:solidFill>
                <a:cs typeface="Times New Roman" pitchFamily="18" charset="0"/>
              </a:rPr>
              <a:t>un </a:t>
            </a:r>
            <a:r>
              <a:rPr lang="tr-TR" sz="2400" b="1" dirty="0">
                <a:solidFill>
                  <a:srgbClr val="002060"/>
                </a:solidFill>
                <a:cs typeface="Times New Roman" pitchFamily="18" charset="0"/>
              </a:rPr>
              <a:t>yaşantısına katılması.</a:t>
            </a: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a:t>
            </a:fld>
            <a:endParaRPr lang="tr-TR" dirty="0"/>
          </a:p>
        </p:txBody>
      </p:sp>
    </p:spTree>
    <p:extLst>
      <p:ext uri="{BB962C8B-B14F-4D97-AF65-F5344CB8AC3E}">
        <p14:creationId xmlns:p14="http://schemas.microsoft.com/office/powerpoint/2010/main" val="14371582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751488"/>
          </a:xfrm>
          <a:prstGeom prst="rect">
            <a:avLst/>
          </a:prstGeom>
        </p:spPr>
        <p:txBody>
          <a:bodyPr vert="horz" wrap="square" lIns="0" tIns="12700" rIns="0" bIns="0" numCol="1" rtlCol="0">
            <a:spAutoFit/>
          </a:bodyPr>
          <a:lstStyle/>
          <a:p>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b="1" dirty="0">
              <a:solidFill>
                <a:srgbClr val="002060"/>
              </a:solidFill>
              <a:latin typeface="+mn-lt"/>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462760"/>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endParaRPr lang="tr-TR" sz="3200" b="1" dirty="0">
              <a:solidFill>
                <a:schemeClr val="bg1"/>
              </a:solidFill>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g) Okulda öğrencilere doğru sağlık </a:t>
            </a:r>
            <a:r>
              <a:rPr lang="tr-TR" sz="2400" b="1" dirty="0">
                <a:solidFill>
                  <a:srgbClr val="002060"/>
                </a:solidFill>
                <a:cs typeface="Times New Roman" pitchFamily="18" charset="0"/>
              </a:rPr>
              <a:t>bilgilerinin aktarılması </a:t>
            </a:r>
            <a:r>
              <a:rPr lang="tr-TR" sz="2400" dirty="0">
                <a:solidFill>
                  <a:srgbClr val="002060"/>
                </a:solidFill>
                <a:cs typeface="Times New Roman" pitchFamily="18" charset="0"/>
              </a:rPr>
              <a:t>ve sağlık konusunda </a:t>
            </a:r>
            <a:r>
              <a:rPr lang="tr-TR" sz="2400" b="1" dirty="0">
                <a:solidFill>
                  <a:srgbClr val="002060"/>
                </a:solidFill>
                <a:cs typeface="Times New Roman" pitchFamily="18" charset="0"/>
              </a:rPr>
              <a:t>olumlu davranışların kazandırılması</a:t>
            </a:r>
            <a:r>
              <a:rPr lang="tr-TR" sz="2400" dirty="0">
                <a:solidFill>
                  <a:srgbClr val="002060"/>
                </a:solidFill>
                <a:cs typeface="Times New Roman" pitchFamily="18" charset="0"/>
              </a:rPr>
              <a:t> amacıyla Sağlık </a:t>
            </a:r>
            <a:r>
              <a:rPr lang="tr-TR" sz="2400" b="1" dirty="0">
                <a:solidFill>
                  <a:srgbClr val="002060"/>
                </a:solidFill>
                <a:cs typeface="Times New Roman" pitchFamily="18" charset="0"/>
              </a:rPr>
              <a:t>Eğitimi</a:t>
            </a:r>
            <a:r>
              <a:rPr lang="tr-TR" sz="2400" dirty="0">
                <a:solidFill>
                  <a:srgbClr val="002060"/>
                </a:solidFill>
                <a:cs typeface="Times New Roman" pitchFamily="18" charset="0"/>
              </a:rPr>
              <a:t> (temizliğin önemi, kazalar ve hastalıklardan korunma, ilkyardım, sigara ve alkolün zararları ve cinsel eğitim vs.) faaliyetleri </a:t>
            </a:r>
            <a:r>
              <a:rPr lang="tr-TR" sz="2400" b="1" dirty="0">
                <a:solidFill>
                  <a:srgbClr val="002060"/>
                </a:solidFill>
                <a:cs typeface="Times New Roman" pitchFamily="18" charset="0"/>
              </a:rPr>
              <a:t>planlar ve yürütür.</a:t>
            </a:r>
          </a:p>
          <a:p>
            <a:endParaRPr lang="tr-TR" sz="2800" b="1" dirty="0">
              <a:solidFill>
                <a:srgbClr val="C00000"/>
              </a:solidFill>
              <a:cs typeface="Times New Roman" panose="02020603050405020304" pitchFamily="18" charset="0"/>
            </a:endParaRPr>
          </a:p>
          <a:p>
            <a:pPr algn="ctr"/>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80</a:t>
            </a:fld>
            <a:endParaRPr lang="tr-TR"/>
          </a:p>
        </p:txBody>
      </p:sp>
    </p:spTree>
    <p:extLst>
      <p:ext uri="{BB962C8B-B14F-4D97-AF65-F5344CB8AC3E}">
        <p14:creationId xmlns:p14="http://schemas.microsoft.com/office/powerpoint/2010/main" val="32071862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632311"/>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endParaRPr lang="tr-TR" sz="2400" b="1" dirty="0">
              <a:solidFill>
                <a:srgbClr val="002060"/>
              </a:solidFill>
              <a:cs typeface="Times New Roman" pitchFamily="18" charset="0"/>
            </a:endParaRPr>
          </a:p>
          <a:p>
            <a:endParaRPr lang="tr-TR" sz="2400" dirty="0" smtClean="0">
              <a:solidFill>
                <a:srgbClr val="002060"/>
              </a:solidFill>
              <a:cs typeface="Times New Roman" pitchFamily="18" charset="0"/>
            </a:endParaRPr>
          </a:p>
          <a:p>
            <a:r>
              <a:rPr lang="tr-TR" sz="2400" dirty="0" smtClean="0">
                <a:solidFill>
                  <a:srgbClr val="002060"/>
                </a:solidFill>
                <a:cs typeface="Times New Roman" pitchFamily="18" charset="0"/>
              </a:rPr>
              <a:t>ğ</a:t>
            </a:r>
            <a:r>
              <a:rPr lang="tr-TR" sz="2400" dirty="0">
                <a:solidFill>
                  <a:srgbClr val="002060"/>
                </a:solidFill>
                <a:cs typeface="Times New Roman" pitchFamily="18" charset="0"/>
              </a:rPr>
              <a:t>) Okulda yapılan </a:t>
            </a:r>
            <a:r>
              <a:rPr lang="tr-TR" sz="2400" b="1" dirty="0">
                <a:solidFill>
                  <a:srgbClr val="002060"/>
                </a:solidFill>
                <a:cs typeface="Times New Roman" pitchFamily="18" charset="0"/>
              </a:rPr>
              <a:t>ruh sağlığı çalışmaları </a:t>
            </a:r>
          </a:p>
          <a:p>
            <a:pPr marL="1257300" lvl="2" indent="-342900">
              <a:buFont typeface="Arial" panose="020B0604020202020204" pitchFamily="34" charset="0"/>
              <a:buChar char="•"/>
            </a:pPr>
            <a:r>
              <a:rPr lang="tr-TR" sz="2000" b="1" dirty="0">
                <a:solidFill>
                  <a:srgbClr val="002060"/>
                </a:solidFill>
                <a:cs typeface="Times New Roman" pitchFamily="18" charset="0"/>
              </a:rPr>
              <a:t>madde bağımlılığı, </a:t>
            </a:r>
          </a:p>
          <a:p>
            <a:pPr marL="1257300" lvl="2" indent="-342900">
              <a:buFont typeface="Arial" panose="020B0604020202020204" pitchFamily="34" charset="0"/>
              <a:buChar char="•"/>
            </a:pPr>
            <a:r>
              <a:rPr lang="tr-TR" sz="2000" b="1" dirty="0">
                <a:solidFill>
                  <a:srgbClr val="002060"/>
                </a:solidFill>
                <a:cs typeface="Times New Roman" pitchFamily="18" charset="0"/>
              </a:rPr>
              <a:t>yeme bozukluğu, </a:t>
            </a:r>
          </a:p>
          <a:p>
            <a:pPr marL="1257300" lvl="2" indent="-342900">
              <a:buFont typeface="Arial" panose="020B0604020202020204" pitchFamily="34" charset="0"/>
              <a:buChar char="•"/>
            </a:pPr>
            <a:r>
              <a:rPr lang="tr-TR" sz="2000" b="1" dirty="0">
                <a:solidFill>
                  <a:srgbClr val="002060"/>
                </a:solidFill>
                <a:cs typeface="Times New Roman" pitchFamily="18" charset="0"/>
              </a:rPr>
              <a:t>dikkat bozukluğu, </a:t>
            </a:r>
          </a:p>
          <a:p>
            <a:pPr marL="1257300" lvl="2" indent="-342900">
              <a:buFont typeface="Arial" panose="020B0604020202020204" pitchFamily="34" charset="0"/>
              <a:buChar char="•"/>
            </a:pPr>
            <a:r>
              <a:rPr lang="tr-TR" sz="2000" b="1" dirty="0">
                <a:solidFill>
                  <a:srgbClr val="002060"/>
                </a:solidFill>
                <a:cs typeface="Times New Roman" pitchFamily="18" charset="0"/>
              </a:rPr>
              <a:t>depresyon, </a:t>
            </a:r>
          </a:p>
          <a:p>
            <a:pPr marL="1257300" lvl="2" indent="-342900">
              <a:buFont typeface="Arial" panose="020B0604020202020204" pitchFamily="34" charset="0"/>
              <a:buChar char="•"/>
            </a:pPr>
            <a:r>
              <a:rPr lang="tr-TR" sz="2000" b="1" dirty="0" err="1">
                <a:solidFill>
                  <a:srgbClr val="002060"/>
                </a:solidFill>
                <a:cs typeface="Times New Roman" pitchFamily="18" charset="0"/>
              </a:rPr>
              <a:t>anksiyete</a:t>
            </a:r>
            <a:r>
              <a:rPr lang="tr-TR" sz="2000" b="1" dirty="0">
                <a:solidFill>
                  <a:srgbClr val="002060"/>
                </a:solidFill>
                <a:cs typeface="Times New Roman" pitchFamily="18" charset="0"/>
              </a:rPr>
              <a:t>, </a:t>
            </a:r>
          </a:p>
          <a:p>
            <a:pPr marL="1257300" lvl="2" indent="-342900">
              <a:buFont typeface="Arial" panose="020B0604020202020204" pitchFamily="34" charset="0"/>
              <a:buChar char="•"/>
            </a:pPr>
            <a:r>
              <a:rPr lang="tr-TR" sz="2000" b="1" dirty="0" err="1">
                <a:solidFill>
                  <a:srgbClr val="002060"/>
                </a:solidFill>
                <a:cs typeface="Times New Roman" pitchFamily="18" charset="0"/>
              </a:rPr>
              <a:t>antisosyal</a:t>
            </a:r>
            <a:r>
              <a:rPr lang="tr-TR" sz="2000" b="1" dirty="0">
                <a:solidFill>
                  <a:srgbClr val="002060"/>
                </a:solidFill>
                <a:cs typeface="Times New Roman" pitchFamily="18" charset="0"/>
              </a:rPr>
              <a:t> davranışlar </a:t>
            </a:r>
            <a:r>
              <a:rPr lang="tr-TR" sz="2000" b="1" dirty="0" err="1">
                <a:solidFill>
                  <a:srgbClr val="002060"/>
                </a:solidFill>
                <a:cs typeface="Times New Roman" pitchFamily="18" charset="0"/>
              </a:rPr>
              <a:t>vb</a:t>
            </a:r>
            <a:r>
              <a:rPr lang="tr-TR" sz="2000" b="1" dirty="0">
                <a:solidFill>
                  <a:srgbClr val="002060"/>
                </a:solidFill>
                <a:cs typeface="Times New Roman" pitchFamily="18" charset="0"/>
              </a:rPr>
              <a:t> gibi </a:t>
            </a:r>
          </a:p>
          <a:p>
            <a:r>
              <a:rPr lang="tr-TR" sz="2400" b="1" dirty="0">
                <a:solidFill>
                  <a:srgbClr val="002060"/>
                </a:solidFill>
                <a:cs typeface="Times New Roman" pitchFamily="18" charset="0"/>
              </a:rPr>
              <a:t>sonucunda sorun saptanan öğrenci</a:t>
            </a:r>
            <a:r>
              <a:rPr lang="tr-TR" sz="2400" dirty="0">
                <a:solidFill>
                  <a:srgbClr val="002060"/>
                </a:solidFill>
                <a:cs typeface="Times New Roman" pitchFamily="18" charset="0"/>
              </a:rPr>
              <a:t>, </a:t>
            </a:r>
            <a:r>
              <a:rPr lang="tr-TR" sz="2400" b="1" dirty="0">
                <a:solidFill>
                  <a:srgbClr val="002060"/>
                </a:solidFill>
                <a:cs typeface="Times New Roman" pitchFamily="18" charset="0"/>
              </a:rPr>
              <a:t>öğretmen ve ailesi arasında </a:t>
            </a:r>
            <a:r>
              <a:rPr lang="tr-TR" sz="2400" dirty="0">
                <a:solidFill>
                  <a:srgbClr val="002060"/>
                </a:solidFill>
                <a:cs typeface="Times New Roman" pitchFamily="18" charset="0"/>
              </a:rPr>
              <a:t>işbirliğini sağlar ve </a:t>
            </a:r>
            <a:r>
              <a:rPr lang="tr-TR" sz="2400" b="1" dirty="0">
                <a:solidFill>
                  <a:srgbClr val="002060"/>
                </a:solidFill>
                <a:cs typeface="Times New Roman" pitchFamily="18" charset="0"/>
              </a:rPr>
              <a:t>ilgili durumda sağlık danışmanlığını yürütür.</a:t>
            </a:r>
          </a:p>
          <a:p>
            <a:endParaRPr lang="tr-TR" sz="3200" b="1" dirty="0">
              <a:solidFill>
                <a:srgbClr val="002060"/>
              </a:solidFill>
              <a:cs typeface="Times New Roman" pitchFamily="18" charset="0"/>
            </a:endParaRPr>
          </a:p>
          <a:p>
            <a:endParaRPr lang="tr-TR" sz="3200" b="1" dirty="0">
              <a:solidFill>
                <a:schemeClr val="bg1"/>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81</a:t>
            </a:fld>
            <a:endParaRPr lang="tr-TR"/>
          </a:p>
        </p:txBody>
      </p:sp>
    </p:spTree>
    <p:extLst>
      <p:ext uri="{BB962C8B-B14F-4D97-AF65-F5344CB8AC3E}">
        <p14:creationId xmlns:p14="http://schemas.microsoft.com/office/powerpoint/2010/main" val="1393117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708981"/>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 </a:t>
            </a:r>
            <a:endParaRPr lang="tr-TR" sz="3200" b="1" dirty="0">
              <a:solidFill>
                <a:schemeClr val="bg1"/>
              </a:solidFill>
              <a:cs typeface="Times New Roman" pitchFamily="18" charset="0"/>
            </a:endParaRPr>
          </a:p>
          <a:p>
            <a:pPr lvl="0" algn="ctr"/>
            <a:endParaRPr lang="tr-TR" sz="2400" b="1" u="sng" dirty="0" smtClean="0">
              <a:solidFill>
                <a:srgbClr val="C00000"/>
              </a:solidFill>
              <a:ea typeface="+mj-ea"/>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h) </a:t>
            </a:r>
            <a:r>
              <a:rPr lang="tr-TR" sz="2400" u="sng" dirty="0">
                <a:solidFill>
                  <a:srgbClr val="002060"/>
                </a:solidFill>
                <a:cs typeface="Times New Roman" pitchFamily="18" charset="0"/>
              </a:rPr>
              <a:t>Okul kantininde görev alan personelin</a:t>
            </a:r>
            <a:r>
              <a:rPr lang="tr-TR" sz="2400" dirty="0">
                <a:solidFill>
                  <a:srgbClr val="002060"/>
                </a:solidFill>
                <a:cs typeface="Times New Roman" pitchFamily="18" charset="0"/>
              </a:rPr>
              <a:t> kişisel </a:t>
            </a:r>
            <a:r>
              <a:rPr lang="tr-TR" sz="2400" b="1" dirty="0">
                <a:solidFill>
                  <a:srgbClr val="002060"/>
                </a:solidFill>
                <a:cs typeface="Times New Roman" pitchFamily="18" charset="0"/>
              </a:rPr>
              <a:t>hijyen, </a:t>
            </a:r>
            <a:r>
              <a:rPr lang="tr-TR" sz="2400" dirty="0">
                <a:solidFill>
                  <a:srgbClr val="002060"/>
                </a:solidFill>
                <a:cs typeface="Times New Roman" pitchFamily="18" charset="0"/>
              </a:rPr>
              <a:t>kantin hijyeni ve gıda güvenliği gibi konularda sağlık </a:t>
            </a:r>
            <a:r>
              <a:rPr lang="tr-TR" sz="2400" b="1" dirty="0">
                <a:solidFill>
                  <a:srgbClr val="002060"/>
                </a:solidFill>
                <a:cs typeface="Times New Roman" pitchFamily="18" charset="0"/>
              </a:rPr>
              <a:t>eğitimlerini planlar, yürütür ve denetler.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ı) </a:t>
            </a:r>
            <a:r>
              <a:rPr lang="tr-TR" sz="2400" u="sng" dirty="0">
                <a:solidFill>
                  <a:srgbClr val="002060"/>
                </a:solidFill>
                <a:cs typeface="Times New Roman" pitchFamily="18" charset="0"/>
              </a:rPr>
              <a:t>Okul temizliğini yürüten personele </a:t>
            </a:r>
            <a:r>
              <a:rPr lang="tr-TR" sz="2400" b="1" dirty="0">
                <a:solidFill>
                  <a:srgbClr val="002060"/>
                </a:solidFill>
                <a:cs typeface="Times New Roman" pitchFamily="18" charset="0"/>
              </a:rPr>
              <a:t>tuvalet temizliği, sınıf temizliği </a:t>
            </a:r>
            <a:r>
              <a:rPr lang="tr-TR" sz="2400" dirty="0">
                <a:solidFill>
                  <a:srgbClr val="002060"/>
                </a:solidFill>
                <a:cs typeface="Times New Roman" pitchFamily="18" charset="0"/>
              </a:rPr>
              <a:t>gibi konularda sağlık eğitimi yapar ve onları denetler.</a:t>
            </a:r>
          </a:p>
          <a:p>
            <a:pPr lvl="0"/>
            <a:endParaRPr lang="tr-TR" sz="2400" b="1" u="sng" dirty="0">
              <a:solidFill>
                <a:srgbClr val="C00000"/>
              </a:solidFill>
              <a:ea typeface="+mj-ea"/>
              <a:cs typeface="Times New Roman" pitchFamily="18" charset="0"/>
            </a:endParaRPr>
          </a:p>
          <a:p>
            <a:pPr lvl="0"/>
            <a:endParaRPr lang="tr-TR" sz="2800" b="1" u="sng" dirty="0" smtClean="0">
              <a:solidFill>
                <a:srgbClr val="C00000"/>
              </a:solidFill>
              <a:latin typeface="+mj-lt"/>
              <a:ea typeface="+mj-ea"/>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82</a:t>
            </a:fld>
            <a:endParaRPr lang="tr-TR"/>
          </a:p>
        </p:txBody>
      </p:sp>
    </p:spTree>
    <p:extLst>
      <p:ext uri="{BB962C8B-B14F-4D97-AF65-F5344CB8AC3E}">
        <p14:creationId xmlns:p14="http://schemas.microsoft.com/office/powerpoint/2010/main" val="33074460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031873"/>
          </a:xfrm>
          <a:prstGeom prst="rect">
            <a:avLst/>
          </a:prstGeom>
          <a:noFill/>
        </p:spPr>
        <p:txBody>
          <a:bodyPr wrap="square" numCol="1" rtlCol="0">
            <a:spAutoFit/>
          </a:bodyPr>
          <a:lstStyle/>
          <a:p>
            <a:r>
              <a:rPr lang="tr-TR" sz="3200" b="1" dirty="0">
                <a:solidFill>
                  <a:schemeClr val="bg1"/>
                </a:solidFill>
                <a:cs typeface="Times New Roman" pitchFamily="18" charset="0"/>
              </a:rPr>
              <a:t>Okul Sağlığı Hizmetleri </a:t>
            </a:r>
          </a:p>
          <a:p>
            <a:endParaRPr lang="tr-TR" sz="3200" b="1" dirty="0" smtClean="0">
              <a:solidFill>
                <a:schemeClr val="bg1"/>
              </a:solidFill>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i) </a:t>
            </a:r>
            <a:r>
              <a:rPr lang="tr-TR" sz="2400" b="1" dirty="0">
                <a:solidFill>
                  <a:srgbClr val="002060"/>
                </a:solidFill>
                <a:cs typeface="Times New Roman" pitchFamily="18" charset="0"/>
              </a:rPr>
              <a:t>Okul mutfağında görev alan personele</a:t>
            </a:r>
            <a:r>
              <a:rPr lang="tr-TR" sz="2400" dirty="0">
                <a:solidFill>
                  <a:srgbClr val="002060"/>
                </a:solidFill>
                <a:cs typeface="Times New Roman" pitchFamily="18" charset="0"/>
              </a:rPr>
              <a:t> kişisel hijyen, </a:t>
            </a:r>
            <a:r>
              <a:rPr lang="tr-TR" sz="2400" b="1" dirty="0">
                <a:solidFill>
                  <a:srgbClr val="002060"/>
                </a:solidFill>
                <a:cs typeface="Times New Roman" pitchFamily="18" charset="0"/>
              </a:rPr>
              <a:t>mutfak hijyeni </a:t>
            </a:r>
            <a:r>
              <a:rPr lang="tr-TR" sz="2400" dirty="0">
                <a:solidFill>
                  <a:srgbClr val="002060"/>
                </a:solidFill>
                <a:cs typeface="Times New Roman" pitchFamily="18" charset="0"/>
              </a:rPr>
              <a:t>ve besinlerin satın alınmaları, saklanmaları, işleme, işlendikten sonra saklama konularında sağlık eğitimlerini planlar, yürütür ve denetler.</a:t>
            </a:r>
          </a:p>
          <a:p>
            <a:endParaRPr lang="tr-TR" sz="2400" b="1" dirty="0">
              <a:solidFill>
                <a:srgbClr val="00206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83</a:t>
            </a:fld>
            <a:endParaRPr lang="tr-TR"/>
          </a:p>
        </p:txBody>
      </p:sp>
    </p:spTree>
    <p:extLst>
      <p:ext uri="{BB962C8B-B14F-4D97-AF65-F5344CB8AC3E}">
        <p14:creationId xmlns:p14="http://schemas.microsoft.com/office/powerpoint/2010/main" val="26554859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302443"/>
            <a:ext cx="11718542" cy="4770537"/>
          </a:xfrm>
          <a:prstGeom prst="rect">
            <a:avLst/>
          </a:prstGeom>
          <a:noFill/>
        </p:spPr>
        <p:txBody>
          <a:bodyPr wrap="square" numCol="1" rtlCol="0">
            <a:spAutoFit/>
          </a:bodyPr>
          <a:lstStyle/>
          <a:p>
            <a:r>
              <a:rPr lang="tr-TR" sz="2800" b="1" dirty="0">
                <a:solidFill>
                  <a:schemeClr val="bg1"/>
                </a:solidFill>
                <a:cs typeface="Times New Roman" pitchFamily="18" charset="0"/>
              </a:rPr>
              <a:t>Okul Sağlığı Hizmetleri </a:t>
            </a:r>
            <a:endParaRPr lang="tr-TR" sz="2800" b="1" dirty="0" smtClean="0">
              <a:solidFill>
                <a:schemeClr val="bg1"/>
              </a:solidFill>
              <a:cs typeface="Times New Roman" pitchFamily="18" charset="0"/>
            </a:endParaRPr>
          </a:p>
          <a:p>
            <a:endParaRPr lang="tr-TR" sz="2800" b="1" dirty="0">
              <a:solidFill>
                <a:srgbClr val="002060"/>
              </a:solidFill>
              <a:cs typeface="Times New Roman" pitchFamily="18" charset="0"/>
            </a:endParaRPr>
          </a:p>
          <a:p>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smtClean="0">
              <a:solidFill>
                <a:srgbClr val="002060"/>
              </a:solidFill>
              <a:cs typeface="Times New Roman" pitchFamily="18" charset="0"/>
            </a:endParaRPr>
          </a:p>
          <a:p>
            <a:r>
              <a:rPr lang="tr-TR" sz="2400" dirty="0">
                <a:solidFill>
                  <a:srgbClr val="002060"/>
                </a:solidFill>
                <a:cs typeface="Times New Roman" pitchFamily="18" charset="0"/>
              </a:rPr>
              <a:t>j) Düzenli </a:t>
            </a:r>
            <a:r>
              <a:rPr lang="tr-TR" sz="2400" b="1" dirty="0">
                <a:solidFill>
                  <a:srgbClr val="002060"/>
                </a:solidFill>
                <a:cs typeface="Times New Roman" pitchFamily="18" charset="0"/>
              </a:rPr>
              <a:t>periyodik</a:t>
            </a:r>
            <a:r>
              <a:rPr lang="tr-TR" sz="2400" dirty="0">
                <a:solidFill>
                  <a:srgbClr val="002060"/>
                </a:solidFill>
                <a:cs typeface="Times New Roman" pitchFamily="18" charset="0"/>
              </a:rPr>
              <a:t> olarak okulun </a:t>
            </a:r>
            <a:r>
              <a:rPr lang="tr-TR" sz="2400" b="1" dirty="0">
                <a:solidFill>
                  <a:srgbClr val="002060"/>
                </a:solidFill>
                <a:cs typeface="Times New Roman" pitchFamily="18" charset="0"/>
              </a:rPr>
              <a:t>sağlık raporunu oluşturur</a:t>
            </a:r>
            <a:r>
              <a:rPr lang="tr-TR" sz="2400" dirty="0">
                <a:solidFill>
                  <a:srgbClr val="002060"/>
                </a:solidFill>
                <a:cs typeface="Times New Roman" pitchFamily="18" charset="0"/>
              </a:rPr>
              <a:t> ve okul idaresine bildirir.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k) Öğrencilerin fiziksel ve psikolojik potansiyellerini fark edip ortaya koymalarını sağlamak, </a:t>
            </a:r>
            <a:r>
              <a:rPr lang="tr-TR" sz="2400" b="1" dirty="0">
                <a:solidFill>
                  <a:srgbClr val="002060"/>
                </a:solidFill>
                <a:cs typeface="Times New Roman" pitchFamily="18" charset="0"/>
              </a:rPr>
              <a:t>özgüvenlerini geliştirmek amacı </a:t>
            </a:r>
            <a:r>
              <a:rPr lang="tr-TR" sz="2400" dirty="0">
                <a:solidFill>
                  <a:srgbClr val="002060"/>
                </a:solidFill>
                <a:cs typeface="Times New Roman" pitchFamily="18" charset="0"/>
              </a:rPr>
              <a:t>ile okulda görev alan </a:t>
            </a:r>
            <a:r>
              <a:rPr lang="tr-TR" sz="2400" b="1" dirty="0">
                <a:solidFill>
                  <a:srgbClr val="002060"/>
                </a:solidFill>
                <a:cs typeface="Times New Roman" pitchFamily="18" charset="0"/>
              </a:rPr>
              <a:t>öğretmenler, öğrenci ve aile arasında koordinasyonu sağlar.</a:t>
            </a:r>
          </a:p>
          <a:p>
            <a:endParaRPr lang="tr-TR" sz="2800" b="1" dirty="0">
              <a:solidFill>
                <a:srgbClr val="002060"/>
              </a:solidFill>
              <a:cs typeface="Times New Roman" pitchFamily="18" charset="0"/>
            </a:endParaRPr>
          </a:p>
          <a:p>
            <a:pPr lvl="0"/>
            <a:endParaRPr lang="tr-TR" sz="28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84</a:t>
            </a:fld>
            <a:endParaRPr lang="tr-TR"/>
          </a:p>
        </p:txBody>
      </p:sp>
    </p:spTree>
    <p:extLst>
      <p:ext uri="{BB962C8B-B14F-4D97-AF65-F5344CB8AC3E}">
        <p14:creationId xmlns:p14="http://schemas.microsoft.com/office/powerpoint/2010/main" val="36992811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755422"/>
          </a:xfrm>
          <a:prstGeom prst="rect">
            <a:avLst/>
          </a:prstGeom>
          <a:noFill/>
        </p:spPr>
        <p:txBody>
          <a:bodyPr wrap="square" rtlCol="0">
            <a:spAutoFit/>
          </a:bodyPr>
          <a:lstStyle/>
          <a:p>
            <a:pPr lvl="0"/>
            <a:r>
              <a:rPr lang="tr-TR" sz="3200" b="1" dirty="0">
                <a:solidFill>
                  <a:schemeClr val="bg1"/>
                </a:solidFill>
                <a:cs typeface="Times New Roman" pitchFamily="18" charset="0"/>
              </a:rPr>
              <a:t>Okul Sağlığı Hizmetleri </a:t>
            </a:r>
            <a:endParaRPr lang="tr-TR" sz="3200" b="1" dirty="0" smtClean="0">
              <a:solidFill>
                <a:schemeClr val="bg1"/>
              </a:solidFill>
              <a:cs typeface="Times New Roman" pitchFamily="18" charset="0"/>
            </a:endParaRPr>
          </a:p>
          <a:p>
            <a:pPr lvl="0"/>
            <a:endParaRPr lang="tr-TR" sz="2400" b="1" u="sng" dirty="0">
              <a:solidFill>
                <a:srgbClr val="C00000"/>
              </a:solidFill>
              <a:cs typeface="Times New Roman" pitchFamily="18" charset="0"/>
            </a:endParaRPr>
          </a:p>
          <a:p>
            <a:r>
              <a:rPr lang="tr-TR" sz="2400" b="1" dirty="0">
                <a:solidFill>
                  <a:srgbClr val="C00000"/>
                </a:solidFill>
                <a:cs typeface="Times New Roman" pitchFamily="18" charset="0"/>
              </a:rPr>
              <a:t>Okul Sağlığı Hemşiresi Görev Yetki ve Sorumlulukları </a:t>
            </a:r>
            <a:br>
              <a:rPr lang="tr-TR" sz="2400" b="1" dirty="0">
                <a:solidFill>
                  <a:srgbClr val="C00000"/>
                </a:solidFill>
                <a:cs typeface="Times New Roman" pitchFamily="18" charset="0"/>
              </a:rPr>
            </a:br>
            <a:r>
              <a:rPr lang="tr-TR" sz="2400" b="1" dirty="0">
                <a:solidFill>
                  <a:srgbClr val="002060"/>
                </a:solidFill>
                <a:cs typeface="Times New Roman" pitchFamily="18" charset="0"/>
              </a:rPr>
              <a:t>(8 Mart 2010 Hemşirelik Yönetmeliği, Resmî Gazete Sayı : 27515</a:t>
            </a:r>
            <a:r>
              <a:rPr lang="tr-TR" sz="2400" b="1" dirty="0" smtClean="0">
                <a:solidFill>
                  <a:srgbClr val="002060"/>
                </a:solidFill>
                <a:cs typeface="Times New Roman" pitchFamily="18" charset="0"/>
              </a:rPr>
              <a:t>)</a:t>
            </a:r>
          </a:p>
          <a:p>
            <a:endParaRPr lang="tr-TR" sz="2400" b="1" dirty="0">
              <a:solidFill>
                <a:srgbClr val="002060"/>
              </a:solidFill>
              <a:cs typeface="Times New Roman" pitchFamily="18" charset="0"/>
            </a:endParaRPr>
          </a:p>
          <a:p>
            <a:r>
              <a:rPr lang="tr-TR" sz="2400" dirty="0" smtClean="0">
                <a:solidFill>
                  <a:srgbClr val="002060"/>
                </a:solidFill>
                <a:cs typeface="Times New Roman" pitchFamily="18" charset="0"/>
              </a:rPr>
              <a:t>l) </a:t>
            </a:r>
            <a:r>
              <a:rPr lang="tr-TR" sz="2400" b="1" dirty="0">
                <a:solidFill>
                  <a:srgbClr val="002060"/>
                </a:solidFill>
                <a:cs typeface="Times New Roman" pitchFamily="18" charset="0"/>
              </a:rPr>
              <a:t>Kronik hastalığı ve alerjileri olan öğrenciler </a:t>
            </a:r>
            <a:r>
              <a:rPr lang="tr-TR" sz="2400" dirty="0">
                <a:solidFill>
                  <a:srgbClr val="002060"/>
                </a:solidFill>
                <a:cs typeface="Times New Roman" pitchFamily="18" charset="0"/>
              </a:rPr>
              <a:t>için öğrencinin kendisi, aile ve öğretmenine sağlık </a:t>
            </a:r>
            <a:r>
              <a:rPr lang="tr-TR" sz="2400" b="1" dirty="0">
                <a:solidFill>
                  <a:srgbClr val="002060"/>
                </a:solidFill>
                <a:cs typeface="Times New Roman" pitchFamily="18" charset="0"/>
              </a:rPr>
              <a:t>danışman</a:t>
            </a:r>
            <a:r>
              <a:rPr lang="tr-TR" sz="2400" dirty="0">
                <a:solidFill>
                  <a:srgbClr val="002060"/>
                </a:solidFill>
                <a:cs typeface="Times New Roman" pitchFamily="18" charset="0"/>
              </a:rPr>
              <a:t>lığı yapar. Bulaşıcı hastalıkların önlenmesinde öğrenciler, aileleri ve öğretmenleri arasında </a:t>
            </a:r>
            <a:r>
              <a:rPr lang="tr-TR" sz="2400" b="1" dirty="0">
                <a:solidFill>
                  <a:srgbClr val="002060"/>
                </a:solidFill>
                <a:cs typeface="Times New Roman" pitchFamily="18" charset="0"/>
              </a:rPr>
              <a:t>koordinasyonu </a:t>
            </a:r>
            <a:r>
              <a:rPr lang="tr-TR" sz="2400" dirty="0">
                <a:solidFill>
                  <a:srgbClr val="002060"/>
                </a:solidFill>
                <a:cs typeface="Times New Roman" pitchFamily="18" charset="0"/>
              </a:rPr>
              <a:t>sağlar ve sağlık danışmanlığını yürütür.</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m) </a:t>
            </a:r>
            <a:r>
              <a:rPr lang="tr-TR" sz="2400" b="1" dirty="0">
                <a:solidFill>
                  <a:srgbClr val="002060"/>
                </a:solidFill>
                <a:cs typeface="Times New Roman" pitchFamily="18" charset="0"/>
              </a:rPr>
              <a:t>Kazalardan korunma ve güvenlik önlemlerinin geliştirilmesinde</a:t>
            </a:r>
            <a:r>
              <a:rPr lang="tr-TR" sz="2400" dirty="0">
                <a:solidFill>
                  <a:srgbClr val="002060"/>
                </a:solidFill>
                <a:cs typeface="Times New Roman" pitchFamily="18" charset="0"/>
              </a:rPr>
              <a:t>, öğrenci, aile, okul yönetimi ve eğitimcilerle işbirliği içerisinde çalışır.</a:t>
            </a:r>
          </a:p>
          <a:p>
            <a:endParaRPr lang="tr-TR" sz="2400" b="1" dirty="0">
              <a:solidFill>
                <a:srgbClr val="002060"/>
              </a:solidFill>
              <a:cs typeface="Times New Roman" pitchFamily="18" charset="0"/>
            </a:endParaRPr>
          </a:p>
          <a:p>
            <a:pPr lvl="0"/>
            <a:endParaRPr lang="tr-TR" sz="2400" b="1" u="sng" dirty="0" smtClean="0">
              <a:solidFill>
                <a:srgbClr val="C00000"/>
              </a:solidFill>
              <a:cs typeface="Times New Roman" pitchFamily="18" charset="0"/>
            </a:endParaRPr>
          </a:p>
          <a:p>
            <a:pPr lvl="0"/>
            <a:endParaRPr lang="tr-TR" sz="2400" b="1" u="sng" dirty="0">
              <a:solidFill>
                <a:srgbClr val="C00000"/>
              </a:solidFill>
              <a:cs typeface="Times New Roman" pitchFamily="18" charset="0"/>
            </a:endParaRPr>
          </a:p>
          <a:p>
            <a:pPr lvl="0"/>
            <a:endParaRPr lang="tr-TR" sz="2400" b="1" u="sng" dirty="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85</a:t>
            </a:fld>
            <a:endParaRPr lang="tr-TR"/>
          </a:p>
        </p:txBody>
      </p:sp>
    </p:spTree>
    <p:extLst>
      <p:ext uri="{BB962C8B-B14F-4D97-AF65-F5344CB8AC3E}">
        <p14:creationId xmlns:p14="http://schemas.microsoft.com/office/powerpoint/2010/main" val="1258777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itchFamily="18" charset="0"/>
                <a:ea typeface="+mn-ea"/>
                <a:cs typeface="Times New Roman" pitchFamily="18" charset="0"/>
              </a:rPr>
              <a:t/>
            </a:r>
            <a:br>
              <a:rPr lang="tr-TR" sz="3200" b="1" kern="1200" dirty="0">
                <a:solidFill>
                  <a:srgbClr val="002060"/>
                </a:solidFill>
                <a:latin typeface="Times New Roman" pitchFamily="18" charset="0"/>
                <a:ea typeface="+mn-ea"/>
                <a:cs typeface="Times New Roman" pitchFamily="18" charset="0"/>
              </a:rPr>
            </a:br>
            <a:endParaRPr lang="tr-TR" sz="2800" b="1" kern="1200" dirty="0">
              <a:solidFill>
                <a:srgbClr val="002060"/>
              </a:solidFill>
              <a:latin typeface="+mn-lt"/>
              <a:ea typeface="+mn-ea"/>
              <a:cs typeface="Times New Roman" pitchFamily="18" charset="0"/>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770537"/>
          </a:xfrm>
          <a:prstGeom prst="rect">
            <a:avLst/>
          </a:prstGeom>
          <a:noFill/>
        </p:spPr>
        <p:txBody>
          <a:bodyPr wrap="square" rtlCol="0">
            <a:spAutoFit/>
          </a:bodyPr>
          <a:lstStyle/>
          <a:p>
            <a:r>
              <a:rPr lang="tr-TR" sz="3200" b="1" dirty="0">
                <a:solidFill>
                  <a:schemeClr val="bg1"/>
                </a:solidFill>
                <a:cs typeface="Times New Roman" pitchFamily="18" charset="0"/>
              </a:rPr>
              <a:t>Okul Sağlığı Hizmetleri </a:t>
            </a:r>
            <a:r>
              <a:rPr lang="tr-TR" sz="3200" b="1" dirty="0" smtClean="0">
                <a:solidFill>
                  <a:schemeClr val="bg1"/>
                </a:solidFill>
                <a:cs typeface="Times New Roman" pitchFamily="18" charset="0"/>
              </a:rPr>
              <a:t> </a:t>
            </a:r>
          </a:p>
          <a:p>
            <a:endParaRPr lang="tr-TR" sz="3200" b="1" dirty="0">
              <a:solidFill>
                <a:schemeClr val="bg1"/>
              </a:solidFill>
              <a:cs typeface="Times New Roman" pitchFamily="18" charset="0"/>
            </a:endParaRPr>
          </a:p>
          <a:p>
            <a:pPr lvl="0"/>
            <a:r>
              <a:rPr lang="tr-TR" sz="2000" b="1" dirty="0" smtClean="0">
                <a:solidFill>
                  <a:srgbClr val="C00000"/>
                </a:solidFill>
                <a:cs typeface="Times New Roman" panose="02020603050405020304" pitchFamily="18" charset="0"/>
              </a:rPr>
              <a:t>2017-2018 </a:t>
            </a:r>
            <a:r>
              <a:rPr lang="tr-TR" sz="2000" b="1" dirty="0">
                <a:solidFill>
                  <a:srgbClr val="C00000"/>
                </a:solidFill>
                <a:cs typeface="Times New Roman" panose="02020603050405020304" pitchFamily="18" charset="0"/>
              </a:rPr>
              <a:t>İGÜ SBYO </a:t>
            </a:r>
            <a:r>
              <a:rPr lang="tr-TR" sz="2000" b="1" dirty="0" smtClean="0">
                <a:solidFill>
                  <a:srgbClr val="C00000"/>
                </a:solidFill>
                <a:cs typeface="Times New Roman" panose="02020603050405020304" pitchFamily="18" charset="0"/>
              </a:rPr>
              <a:t>Hemşirelik Bölümü </a:t>
            </a:r>
          </a:p>
          <a:p>
            <a:pPr lvl="0"/>
            <a:r>
              <a:rPr lang="tr-TR" sz="2000" b="1" dirty="0" smtClean="0">
                <a:solidFill>
                  <a:srgbClr val="C00000"/>
                </a:solidFill>
                <a:cs typeface="Times New Roman" panose="02020603050405020304" pitchFamily="18" charset="0"/>
              </a:rPr>
              <a:t>Mezunları</a:t>
            </a:r>
            <a:r>
              <a:rPr lang="tr-TR" sz="2000" b="1" dirty="0">
                <a:solidFill>
                  <a:srgbClr val="C00000"/>
                </a:solidFill>
                <a:cs typeface="Times New Roman" panose="02020603050405020304" pitchFamily="18" charset="0"/>
              </a:rPr>
              <a:t/>
            </a:r>
            <a:br>
              <a:rPr lang="tr-TR" sz="2000" b="1" dirty="0">
                <a:solidFill>
                  <a:srgbClr val="C00000"/>
                </a:solidFill>
                <a:cs typeface="Times New Roman" panose="02020603050405020304" pitchFamily="18" charset="0"/>
              </a:rPr>
            </a:br>
            <a:r>
              <a:rPr lang="tr-TR" sz="2000" b="1" u="sng" dirty="0" err="1">
                <a:solidFill>
                  <a:srgbClr val="C00000"/>
                </a:solidFill>
                <a:cs typeface="Times New Roman" panose="02020603050405020304" pitchFamily="18" charset="0"/>
              </a:rPr>
              <a:t>Vecihe</a:t>
            </a:r>
            <a:r>
              <a:rPr lang="tr-TR" sz="2000" b="1" u="sng" dirty="0">
                <a:solidFill>
                  <a:srgbClr val="C00000"/>
                </a:solidFill>
                <a:cs typeface="Times New Roman" panose="02020603050405020304" pitchFamily="18" charset="0"/>
              </a:rPr>
              <a:t> Gamze </a:t>
            </a:r>
            <a:r>
              <a:rPr lang="tr-TR" sz="2000" b="1" u="sng" dirty="0" smtClean="0">
                <a:solidFill>
                  <a:srgbClr val="C00000"/>
                </a:solidFill>
                <a:cs typeface="Times New Roman" panose="02020603050405020304" pitchFamily="18" charset="0"/>
              </a:rPr>
              <a:t>SEZGİN </a:t>
            </a:r>
            <a:r>
              <a:rPr lang="tr-TR" sz="2000" b="1" u="sng" dirty="0">
                <a:solidFill>
                  <a:srgbClr val="C00000"/>
                </a:solidFill>
                <a:cs typeface="Times New Roman" panose="02020603050405020304" pitchFamily="18" charset="0"/>
              </a:rPr>
              <a:t>: </a:t>
            </a:r>
            <a:r>
              <a:rPr lang="tr-TR" sz="2000" b="1" dirty="0">
                <a:solidFill>
                  <a:srgbClr val="002060"/>
                </a:solidFill>
                <a:cs typeface="Times New Roman" panose="02020603050405020304" pitchFamily="18" charset="0"/>
              </a:rPr>
              <a:t>El Hijyeni </a:t>
            </a:r>
            <a:r>
              <a:rPr lang="tr-TR" sz="2000" b="1" dirty="0" smtClean="0">
                <a:cs typeface="Times New Roman" panose="02020603050405020304" pitchFamily="18" charset="0"/>
              </a:rPr>
              <a:t>,</a:t>
            </a:r>
          </a:p>
          <a:p>
            <a:pPr lvl="0"/>
            <a:r>
              <a:rPr lang="tr-TR" sz="2000" b="1" u="sng" dirty="0" smtClean="0">
                <a:solidFill>
                  <a:srgbClr val="C00000"/>
                </a:solidFill>
                <a:cs typeface="Times New Roman" panose="02020603050405020304" pitchFamily="18" charset="0"/>
              </a:rPr>
              <a:t>Tuğçe GÜNEŞ </a:t>
            </a:r>
            <a:r>
              <a:rPr lang="tr-TR" sz="2000" b="1" u="sng" dirty="0">
                <a:solidFill>
                  <a:srgbClr val="C00000"/>
                </a:solidFill>
                <a:cs typeface="Times New Roman" panose="02020603050405020304" pitchFamily="18" charset="0"/>
              </a:rPr>
              <a:t>: </a:t>
            </a:r>
            <a:r>
              <a:rPr lang="tr-TR" sz="2000" b="1" dirty="0">
                <a:solidFill>
                  <a:srgbClr val="002060"/>
                </a:solidFill>
                <a:cs typeface="Times New Roman" panose="02020603050405020304" pitchFamily="18" charset="0"/>
              </a:rPr>
              <a:t>Beslenme </a:t>
            </a:r>
            <a:r>
              <a:rPr lang="tr-TR" sz="2000" b="1" dirty="0" smtClean="0">
                <a:solidFill>
                  <a:srgbClr val="002060"/>
                </a:solidFill>
                <a:cs typeface="Times New Roman" panose="02020603050405020304" pitchFamily="18" charset="0"/>
              </a:rPr>
              <a:t>,</a:t>
            </a:r>
          </a:p>
          <a:p>
            <a:pPr lvl="0"/>
            <a:r>
              <a:rPr lang="tr-TR" sz="2000" b="1" u="sng" dirty="0" smtClean="0">
                <a:solidFill>
                  <a:srgbClr val="C00000"/>
                </a:solidFill>
                <a:cs typeface="Times New Roman" panose="02020603050405020304" pitchFamily="18" charset="0"/>
              </a:rPr>
              <a:t>Gamze TALİPOĞLU </a:t>
            </a:r>
            <a:r>
              <a:rPr lang="tr-TR" sz="2000" b="1" u="sng" dirty="0">
                <a:solidFill>
                  <a:srgbClr val="C00000"/>
                </a:solidFill>
                <a:cs typeface="Times New Roman" panose="02020603050405020304" pitchFamily="18" charset="0"/>
              </a:rPr>
              <a:t>: </a:t>
            </a:r>
            <a:r>
              <a:rPr lang="tr-TR" sz="2000" b="1" dirty="0">
                <a:solidFill>
                  <a:srgbClr val="002060"/>
                </a:solidFill>
                <a:cs typeface="Times New Roman" panose="02020603050405020304" pitchFamily="18" charset="0"/>
              </a:rPr>
              <a:t>Diş Sağlığı ve </a:t>
            </a:r>
            <a:r>
              <a:rPr lang="tr-TR" sz="2000" b="1" dirty="0" smtClean="0">
                <a:solidFill>
                  <a:srgbClr val="002060"/>
                </a:solidFill>
                <a:cs typeface="Times New Roman" panose="02020603050405020304" pitchFamily="18" charset="0"/>
              </a:rPr>
              <a:t>Temizliği</a:t>
            </a:r>
          </a:p>
          <a:p>
            <a:pPr lvl="0"/>
            <a:r>
              <a:rPr lang="tr-TR" sz="2000" b="1" dirty="0">
                <a:solidFill>
                  <a:srgbClr val="002060"/>
                </a:solidFill>
                <a:cs typeface="Times New Roman" panose="02020603050405020304" pitchFamily="18" charset="0"/>
              </a:rPr>
              <a:t/>
            </a:r>
            <a:br>
              <a:rPr lang="tr-TR" sz="2000" b="1" dirty="0">
                <a:solidFill>
                  <a:srgbClr val="002060"/>
                </a:solidFill>
                <a:cs typeface="Times New Roman" panose="02020603050405020304" pitchFamily="18" charset="0"/>
              </a:rPr>
            </a:br>
            <a:r>
              <a:rPr lang="tr-TR" sz="2000" b="1" dirty="0">
                <a:cs typeface="Times New Roman" panose="02020603050405020304" pitchFamily="18" charset="0"/>
              </a:rPr>
              <a:t> </a:t>
            </a:r>
            <a:r>
              <a:rPr lang="tr-TR" sz="2000" b="1" dirty="0">
                <a:solidFill>
                  <a:srgbClr val="002060"/>
                </a:solidFill>
                <a:cs typeface="Times New Roman" panose="02020603050405020304" pitchFamily="18" charset="0"/>
              </a:rPr>
              <a:t>Küçükçekmece , Remzi Yurtsever </a:t>
            </a:r>
            <a:r>
              <a:rPr lang="tr-TR" sz="2000" b="1" dirty="0" smtClean="0">
                <a:solidFill>
                  <a:srgbClr val="002060"/>
                </a:solidFill>
                <a:cs typeface="Times New Roman" panose="02020603050405020304" pitchFamily="18" charset="0"/>
              </a:rPr>
              <a:t>İlköğretim Okulu</a:t>
            </a:r>
            <a:r>
              <a:rPr lang="tr-TR" sz="2000" b="1" dirty="0">
                <a:solidFill>
                  <a:srgbClr val="002060"/>
                </a:solidFill>
                <a:cs typeface="Times New Roman" panose="02020603050405020304" pitchFamily="18" charset="0"/>
              </a:rPr>
              <a:t>’ </a:t>
            </a:r>
            <a:r>
              <a:rPr lang="tr-TR" sz="2000" b="1" dirty="0" err="1" smtClean="0">
                <a:solidFill>
                  <a:srgbClr val="002060"/>
                </a:solidFill>
                <a:cs typeface="Times New Roman" panose="02020603050405020304" pitchFamily="18" charset="0"/>
              </a:rPr>
              <a:t>nun</a:t>
            </a:r>
            <a:endParaRPr lang="tr-TR" sz="2000" b="1" dirty="0" smtClean="0">
              <a:solidFill>
                <a:srgbClr val="002060"/>
              </a:solidFill>
              <a:cs typeface="Times New Roman" panose="02020603050405020304" pitchFamily="18" charset="0"/>
            </a:endParaRPr>
          </a:p>
          <a:p>
            <a:pPr lvl="0"/>
            <a:r>
              <a:rPr lang="tr-TR" sz="2000" b="1" dirty="0" smtClean="0">
                <a:solidFill>
                  <a:srgbClr val="002060"/>
                </a:solidFill>
                <a:cs typeface="Times New Roman" panose="02020603050405020304" pitchFamily="18" charset="0"/>
              </a:rPr>
              <a:t> </a:t>
            </a:r>
            <a:r>
              <a:rPr lang="tr-TR" sz="2000" b="1" dirty="0">
                <a:solidFill>
                  <a:srgbClr val="002060"/>
                </a:solidFill>
                <a:cs typeface="Times New Roman" panose="02020603050405020304" pitchFamily="18" charset="0"/>
              </a:rPr>
              <a:t>Konferans Salonunda </a:t>
            </a:r>
            <a:endParaRPr lang="tr-TR" sz="2000" b="1" dirty="0" smtClean="0">
              <a:solidFill>
                <a:srgbClr val="002060"/>
              </a:solidFill>
              <a:cs typeface="Times New Roman" panose="02020603050405020304" pitchFamily="18" charset="0"/>
            </a:endParaRPr>
          </a:p>
          <a:p>
            <a:pPr lvl="0"/>
            <a:r>
              <a:rPr lang="tr-TR" sz="2000" b="1" dirty="0" smtClean="0">
                <a:solidFill>
                  <a:srgbClr val="002060"/>
                </a:solidFill>
                <a:cs typeface="Times New Roman" panose="02020603050405020304" pitchFamily="18" charset="0"/>
              </a:rPr>
              <a:t>okulun </a:t>
            </a:r>
            <a:r>
              <a:rPr lang="tr-TR" sz="2000" b="1" dirty="0">
                <a:solidFill>
                  <a:srgbClr val="002060"/>
                </a:solidFill>
                <a:cs typeface="Times New Roman" panose="02020603050405020304" pitchFamily="18" charset="0"/>
              </a:rPr>
              <a:t>tüm 4. </a:t>
            </a:r>
            <a:r>
              <a:rPr lang="tr-TR" sz="2000" b="1" dirty="0" smtClean="0">
                <a:solidFill>
                  <a:srgbClr val="002060"/>
                </a:solidFill>
                <a:cs typeface="Times New Roman" panose="02020603050405020304" pitchFamily="18" charset="0"/>
              </a:rPr>
              <a:t>Sınıflarına</a:t>
            </a:r>
          </a:p>
          <a:p>
            <a:pPr lvl="0"/>
            <a:r>
              <a:rPr lang="tr-TR" sz="2000" b="1" dirty="0" smtClean="0">
                <a:solidFill>
                  <a:srgbClr val="002060"/>
                </a:solidFill>
                <a:cs typeface="Times New Roman" panose="02020603050405020304" pitchFamily="18" charset="0"/>
              </a:rPr>
              <a:t> </a:t>
            </a:r>
            <a:r>
              <a:rPr lang="tr-TR" sz="2000" b="1" dirty="0">
                <a:solidFill>
                  <a:srgbClr val="002060"/>
                </a:solidFill>
                <a:cs typeface="Times New Roman" panose="02020603050405020304" pitchFamily="18" charset="0"/>
              </a:rPr>
              <a:t>‘Temel Hijyen Eğitimi’ verilmiştir ( Öğrenci sayısı120 ).</a:t>
            </a:r>
            <a:endParaRPr lang="tr-TR" sz="2000" b="1" dirty="0" smtClean="0">
              <a:solidFill>
                <a:srgbClr val="C00000"/>
              </a:solidFill>
              <a:ea typeface="+mj-ea"/>
              <a:cs typeface="Times New Roman" pitchFamily="18" charset="0"/>
            </a:endParaRPr>
          </a:p>
          <a:p>
            <a:pPr lvl="0"/>
            <a:endParaRPr lang="tr-TR" sz="2000" b="1" dirty="0">
              <a:solidFill>
                <a:srgbClr val="C00000"/>
              </a:solidFill>
              <a:ea typeface="+mj-ea"/>
              <a:cs typeface="Times New Roman" pitchFamily="18" charset="0"/>
            </a:endParaRPr>
          </a:p>
          <a:p>
            <a:pPr lvl="0"/>
            <a:endParaRPr lang="tr-TR" sz="2000"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86</a:t>
            </a:fld>
            <a:endParaRPr lang="tr-TR"/>
          </a:p>
        </p:txBody>
      </p:sp>
      <p:pic>
        <p:nvPicPr>
          <p:cNvPr id="16" name="Resim 15"/>
          <p:cNvPicPr>
            <a:picLocks noChangeAspect="1"/>
          </p:cNvPicPr>
          <p:nvPr/>
        </p:nvPicPr>
        <p:blipFill>
          <a:blip r:embed="rId8"/>
          <a:stretch>
            <a:fillRect/>
          </a:stretch>
        </p:blipFill>
        <p:spPr>
          <a:xfrm>
            <a:off x="6172200" y="1971749"/>
            <a:ext cx="5879566" cy="4383584"/>
          </a:xfrm>
          <a:prstGeom prst="rect">
            <a:avLst/>
          </a:prstGeom>
        </p:spPr>
      </p:pic>
    </p:spTree>
    <p:extLst>
      <p:ext uri="{BB962C8B-B14F-4D97-AF65-F5344CB8AC3E}">
        <p14:creationId xmlns:p14="http://schemas.microsoft.com/office/powerpoint/2010/main" val="1733940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250668"/>
          </a:xfrm>
          <a:prstGeom prst="rect">
            <a:avLst/>
          </a:prstGeom>
          <a:noFill/>
        </p:spPr>
        <p:txBody>
          <a:bodyPr wrap="square" rtlCol="0">
            <a:spAutoFit/>
          </a:bodyPr>
          <a:lstStyle/>
          <a:p>
            <a:r>
              <a:rPr lang="tr-TR" sz="2800" b="1" dirty="0" smtClean="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 Haftanın</a:t>
            </a:r>
            <a:r>
              <a:rPr lang="tr-TR" sz="2800" b="1" spc="-50" dirty="0">
                <a:solidFill>
                  <a:srgbClr val="FFFFFF"/>
                </a:solidFill>
                <a:latin typeface="Montserrat-SemiBold"/>
                <a:cs typeface="Montserrat-SemiBold"/>
              </a:rPr>
              <a:t> </a:t>
            </a:r>
            <a:r>
              <a:rPr lang="tr-TR" sz="2800" b="1" spc="-10" dirty="0" smtClean="0">
                <a:solidFill>
                  <a:srgbClr val="FFFFFF"/>
                </a:solidFill>
                <a:latin typeface="Montserrat-SemiBold"/>
                <a:cs typeface="Montserrat-SemiBold"/>
              </a:rPr>
              <a:t>Özeti</a:t>
            </a:r>
          </a:p>
          <a:p>
            <a:endParaRPr lang="tr-TR" sz="2400" b="1" u="sng" dirty="0" smtClean="0">
              <a:solidFill>
                <a:srgbClr val="C00000"/>
              </a:solidFill>
              <a:cs typeface="Times New Roman" pitchFamily="18" charset="0"/>
            </a:endParaRPr>
          </a:p>
          <a:p>
            <a:pPr>
              <a:spcBef>
                <a:spcPct val="20000"/>
              </a:spcBef>
            </a:pPr>
            <a:endParaRPr lang="tr-TR" sz="2400" b="1" u="sng" dirty="0" smtClean="0">
              <a:solidFill>
                <a:srgbClr val="C00000"/>
              </a:solidFill>
              <a:cs typeface="Times New Roman" pitchFamily="18" charset="0"/>
            </a:endParaRPr>
          </a:p>
          <a:p>
            <a:pPr>
              <a:spcBef>
                <a:spcPct val="20000"/>
              </a:spcBef>
            </a:pPr>
            <a:r>
              <a:rPr lang="tr-TR" sz="2400" b="1" u="sng" dirty="0">
                <a:solidFill>
                  <a:srgbClr val="C00000"/>
                </a:solidFill>
                <a:cs typeface="Times New Roman" pitchFamily="18" charset="0"/>
              </a:rPr>
              <a:t>Okul Sağlığı Programları okul ve varsa sağlık personelinin katılıp iş birliği yaptığı ortak bir etkinliktir</a:t>
            </a:r>
            <a:r>
              <a:rPr lang="tr-TR" sz="2400" b="1" u="sng" dirty="0" smtClean="0">
                <a:solidFill>
                  <a:srgbClr val="C00000"/>
                </a:solidFill>
                <a:cs typeface="Times New Roman" pitchFamily="18" charset="0"/>
              </a:rPr>
              <a:t>.</a:t>
            </a:r>
          </a:p>
          <a:p>
            <a:pPr>
              <a:spcBef>
                <a:spcPct val="20000"/>
              </a:spcBef>
            </a:pPr>
            <a:endParaRPr lang="tr-TR" sz="2400" b="1" u="sng" dirty="0">
              <a:solidFill>
                <a:srgbClr val="C00000"/>
              </a:solidFill>
              <a:cs typeface="Times New Roman" pitchFamily="18" charset="0"/>
            </a:endParaRPr>
          </a:p>
          <a:p>
            <a:pPr>
              <a:spcBef>
                <a:spcPct val="20000"/>
              </a:spcBef>
            </a:pPr>
            <a:r>
              <a:rPr lang="tr-TR" sz="2400" dirty="0">
                <a:solidFill>
                  <a:srgbClr val="002060"/>
                </a:solidFill>
                <a:cs typeface="Times New Roman" pitchFamily="18" charset="0"/>
              </a:rPr>
              <a:t>Üç temel ögesi vardır:</a:t>
            </a:r>
          </a:p>
          <a:p>
            <a:pPr>
              <a:spcBef>
                <a:spcPct val="20000"/>
              </a:spcBef>
            </a:pPr>
            <a:r>
              <a:rPr lang="tr-TR" sz="2400" dirty="0" smtClean="0">
                <a:solidFill>
                  <a:srgbClr val="002060"/>
                </a:solidFill>
                <a:cs typeface="Times New Roman" pitchFamily="18" charset="0"/>
              </a:rPr>
              <a:t>1. Sağlık </a:t>
            </a:r>
            <a:r>
              <a:rPr lang="tr-TR" sz="2400" dirty="0">
                <a:solidFill>
                  <a:srgbClr val="002060"/>
                </a:solidFill>
                <a:cs typeface="Times New Roman" pitchFamily="18" charset="0"/>
              </a:rPr>
              <a:t>Hizmetleri</a:t>
            </a:r>
          </a:p>
          <a:p>
            <a:pPr>
              <a:spcBef>
                <a:spcPct val="20000"/>
              </a:spcBef>
            </a:pPr>
            <a:r>
              <a:rPr lang="tr-TR" sz="2400" dirty="0" smtClean="0">
                <a:solidFill>
                  <a:srgbClr val="002060"/>
                </a:solidFill>
                <a:cs typeface="Times New Roman" pitchFamily="18" charset="0"/>
              </a:rPr>
              <a:t>2. Sağlık </a:t>
            </a:r>
            <a:r>
              <a:rPr lang="tr-TR" sz="2400" dirty="0">
                <a:solidFill>
                  <a:srgbClr val="002060"/>
                </a:solidFill>
                <a:cs typeface="Times New Roman" pitchFamily="18" charset="0"/>
              </a:rPr>
              <a:t>Eğitimi</a:t>
            </a:r>
          </a:p>
          <a:p>
            <a:pPr>
              <a:spcBef>
                <a:spcPct val="20000"/>
              </a:spcBef>
            </a:pPr>
            <a:r>
              <a:rPr lang="tr-TR" sz="2400" dirty="0" smtClean="0">
                <a:solidFill>
                  <a:srgbClr val="002060"/>
                </a:solidFill>
                <a:cs typeface="Times New Roman" pitchFamily="18" charset="0"/>
              </a:rPr>
              <a:t>3. Sağlıklı </a:t>
            </a:r>
            <a:r>
              <a:rPr lang="tr-TR" sz="2400" dirty="0">
                <a:solidFill>
                  <a:srgbClr val="002060"/>
                </a:solidFill>
                <a:cs typeface="Times New Roman" pitchFamily="18" charset="0"/>
              </a:rPr>
              <a:t>ve Güvenli Çevre </a:t>
            </a:r>
          </a:p>
          <a:p>
            <a:pPr>
              <a:spcBef>
                <a:spcPct val="20000"/>
              </a:spcBef>
            </a:pPr>
            <a:endParaRPr lang="tr-TR" sz="2400" b="1" u="sng" dirty="0" smtClean="0">
              <a:solidFill>
                <a:srgbClr val="C00000"/>
              </a:solidFill>
              <a:cs typeface="Times New Roman" pitchFamily="18" charset="0"/>
            </a:endParaRPr>
          </a:p>
          <a:p>
            <a:pPr>
              <a:spcBef>
                <a:spcPct val="20000"/>
              </a:spcBef>
            </a:pPr>
            <a:endParaRPr lang="tr-TR" sz="2400" b="1" u="sng"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87</a:t>
            </a:fld>
            <a:endParaRPr lang="tr-TR"/>
          </a:p>
        </p:txBody>
      </p:sp>
    </p:spTree>
    <p:extLst>
      <p:ext uri="{BB962C8B-B14F-4D97-AF65-F5344CB8AC3E}">
        <p14:creationId xmlns:p14="http://schemas.microsoft.com/office/powerpoint/2010/main" val="10252346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386090"/>
          </a:xfrm>
          <a:prstGeom prst="rect">
            <a:avLst/>
          </a:prstGeom>
          <a:noFill/>
        </p:spPr>
        <p:txBody>
          <a:bodyPr wrap="square" rtlCol="0">
            <a:spAutoFit/>
          </a:bodyPr>
          <a:lstStyle/>
          <a:p>
            <a:r>
              <a:rPr lang="tr-TR" sz="3200" b="1" dirty="0">
                <a:solidFill>
                  <a:srgbClr val="C00000"/>
                </a:solidFill>
                <a:latin typeface="+mj-lt"/>
                <a:ea typeface="+mj-ea"/>
                <a:cs typeface="Times New Roman" panose="02020603050405020304" pitchFamily="18" charset="0"/>
              </a:rPr>
              <a:t> </a:t>
            </a:r>
            <a:r>
              <a:rPr lang="tr-TR" sz="3200" b="1" dirty="0" smtClean="0">
                <a:solidFill>
                  <a:schemeClr val="bg1"/>
                </a:solidFill>
                <a:latin typeface="+mj-lt"/>
                <a:ea typeface="+mj-ea"/>
                <a:cs typeface="Times New Roman" panose="02020603050405020304" pitchFamily="18" charset="0"/>
              </a:rPr>
              <a:t>Haftanın Özeti</a:t>
            </a:r>
          </a:p>
          <a:p>
            <a:endParaRPr lang="tr-TR" sz="2400" b="1" u="sng" dirty="0" smtClean="0">
              <a:solidFill>
                <a:srgbClr val="C00000"/>
              </a:solidFill>
              <a:cs typeface="Times New Roman" pitchFamily="18" charset="0"/>
            </a:endParaRPr>
          </a:p>
          <a:p>
            <a:r>
              <a:rPr lang="tr-TR" sz="2400" b="1" u="sng" dirty="0" smtClean="0">
                <a:solidFill>
                  <a:srgbClr val="C00000"/>
                </a:solidFill>
                <a:cs typeface="Times New Roman" pitchFamily="18" charset="0"/>
              </a:rPr>
              <a:t>Sağlık Hizmetleri:</a:t>
            </a:r>
          </a:p>
          <a:p>
            <a:pPr marL="514350" indent="-514350">
              <a:buFont typeface="+mj-lt"/>
              <a:buAutoNum type="arabicPeriod"/>
            </a:pPr>
            <a:r>
              <a:rPr lang="tr-TR" sz="2400" dirty="0">
                <a:solidFill>
                  <a:srgbClr val="002060"/>
                </a:solidFill>
                <a:cs typeface="Times New Roman" pitchFamily="18" charset="0"/>
              </a:rPr>
              <a:t>Sağlık </a:t>
            </a:r>
            <a:r>
              <a:rPr lang="tr-TR" sz="2400" b="1" dirty="0">
                <a:solidFill>
                  <a:srgbClr val="002060"/>
                </a:solidFill>
                <a:cs typeface="Times New Roman" pitchFamily="18" charset="0"/>
              </a:rPr>
              <a:t>problemlerinin gözlenmesi,</a:t>
            </a:r>
          </a:p>
          <a:p>
            <a:pPr marL="514350" indent="-514350">
              <a:buFont typeface="+mj-lt"/>
              <a:buAutoNum type="arabicPeriod"/>
            </a:pPr>
            <a:r>
              <a:rPr lang="tr-TR" sz="2400" b="1" dirty="0">
                <a:solidFill>
                  <a:srgbClr val="002060"/>
                </a:solidFill>
                <a:cs typeface="Times New Roman" pitchFamily="18" charset="0"/>
              </a:rPr>
              <a:t>Sağlık taraması </a:t>
            </a:r>
            <a:r>
              <a:rPr lang="tr-TR" sz="2400" dirty="0">
                <a:solidFill>
                  <a:srgbClr val="002060"/>
                </a:solidFill>
                <a:cs typeface="Times New Roman" pitchFamily="18" charset="0"/>
              </a:rPr>
              <a:t>ve ön değerlendirme,</a:t>
            </a:r>
          </a:p>
          <a:p>
            <a:pPr marL="514350" indent="-514350">
              <a:buFont typeface="+mj-lt"/>
              <a:buAutoNum type="arabicPeriod"/>
            </a:pPr>
            <a:r>
              <a:rPr lang="tr-TR" sz="2400" dirty="0">
                <a:solidFill>
                  <a:srgbClr val="002060"/>
                </a:solidFill>
                <a:cs typeface="Times New Roman" pitchFamily="18" charset="0"/>
              </a:rPr>
              <a:t>Ön değerlendirme </a:t>
            </a:r>
            <a:r>
              <a:rPr lang="tr-TR" sz="2400" b="1" dirty="0">
                <a:solidFill>
                  <a:srgbClr val="002060"/>
                </a:solidFill>
                <a:cs typeface="Times New Roman" pitchFamily="18" charset="0"/>
              </a:rPr>
              <a:t>bulgularına göre sevk</a:t>
            </a:r>
            <a:r>
              <a:rPr lang="tr-TR" sz="2400" dirty="0">
                <a:solidFill>
                  <a:srgbClr val="002060"/>
                </a:solidFill>
                <a:cs typeface="Times New Roman" pitchFamily="18" charset="0"/>
              </a:rPr>
              <a:t>,</a:t>
            </a:r>
          </a:p>
          <a:p>
            <a:r>
              <a:rPr lang="tr-TR" sz="2400" dirty="0">
                <a:solidFill>
                  <a:srgbClr val="002060"/>
                </a:solidFill>
                <a:cs typeface="Times New Roman" pitchFamily="18" charset="0"/>
              </a:rPr>
              <a:t>4.  Öğrencilere ve ailelere </a:t>
            </a:r>
            <a:r>
              <a:rPr lang="tr-TR" sz="2400" b="1" dirty="0">
                <a:solidFill>
                  <a:srgbClr val="002060"/>
                </a:solidFill>
                <a:cs typeface="Times New Roman" pitchFamily="18" charset="0"/>
              </a:rPr>
              <a:t>danışmanlık,</a:t>
            </a:r>
          </a:p>
          <a:p>
            <a:pPr marL="514350" indent="-514350">
              <a:buAutoNum type="arabicPeriod" startAt="5"/>
            </a:pPr>
            <a:r>
              <a:rPr lang="tr-TR" sz="2400" b="1" dirty="0">
                <a:solidFill>
                  <a:srgbClr val="002060"/>
                </a:solidFill>
                <a:cs typeface="Times New Roman" pitchFamily="18" charset="0"/>
              </a:rPr>
              <a:t>Bulaşıcı hastalıklar</a:t>
            </a:r>
            <a:r>
              <a:rPr lang="tr-TR" sz="2400" dirty="0">
                <a:solidFill>
                  <a:srgbClr val="002060"/>
                </a:solidFill>
                <a:cs typeface="Times New Roman" pitchFamily="18" charset="0"/>
              </a:rPr>
              <a:t>da;</a:t>
            </a:r>
          </a:p>
          <a:p>
            <a:pPr lvl="2" indent="-342900"/>
            <a:r>
              <a:rPr lang="tr-TR" sz="2400" b="1" dirty="0">
                <a:solidFill>
                  <a:srgbClr val="002060"/>
                </a:solidFill>
                <a:cs typeface="Times New Roman" pitchFamily="18" charset="0"/>
              </a:rPr>
              <a:t>koruma, </a:t>
            </a:r>
          </a:p>
          <a:p>
            <a:pPr lvl="2" indent="-342900"/>
            <a:r>
              <a:rPr lang="tr-TR" sz="2400" b="1" dirty="0">
                <a:solidFill>
                  <a:srgbClr val="002060"/>
                </a:solidFill>
                <a:cs typeface="Times New Roman" pitchFamily="18" charset="0"/>
              </a:rPr>
              <a:t>kontrol etme,</a:t>
            </a:r>
            <a:endParaRPr lang="tr-TR" sz="2400" dirty="0">
              <a:solidFill>
                <a:srgbClr val="002060"/>
              </a:solidFill>
              <a:cs typeface="Times New Roman" pitchFamily="18" charset="0"/>
            </a:endParaRPr>
          </a:p>
          <a:p>
            <a:pPr lvl="2" indent="-342900"/>
            <a:r>
              <a:rPr lang="tr-TR" sz="2400" b="1" dirty="0">
                <a:solidFill>
                  <a:srgbClr val="002060"/>
                </a:solidFill>
                <a:cs typeface="Times New Roman" pitchFamily="18" charset="0"/>
              </a:rPr>
              <a:t>acil </a:t>
            </a:r>
            <a:r>
              <a:rPr lang="tr-TR" sz="2400" b="1" dirty="0" smtClean="0">
                <a:solidFill>
                  <a:srgbClr val="002060"/>
                </a:solidFill>
                <a:cs typeface="Times New Roman" pitchFamily="18" charset="0"/>
              </a:rPr>
              <a:t>bakım</a:t>
            </a:r>
            <a:r>
              <a:rPr lang="tr-TR" sz="2400" dirty="0" smtClean="0">
                <a:solidFill>
                  <a:srgbClr val="002060"/>
                </a:solidFill>
                <a:cs typeface="Times New Roman" pitchFamily="18" charset="0"/>
              </a:rPr>
              <a:t>.</a:t>
            </a:r>
          </a:p>
          <a:p>
            <a:pPr lvl="2" indent="-342900"/>
            <a:r>
              <a:rPr lang="tr-TR" sz="2400" b="1" dirty="0" smtClean="0">
                <a:solidFill>
                  <a:srgbClr val="C00000"/>
                </a:solidFill>
                <a:cs typeface="Times New Roman" pitchFamily="18" charset="0"/>
              </a:rPr>
              <a:t>Okul </a:t>
            </a:r>
            <a:r>
              <a:rPr lang="tr-TR" sz="2400" b="1" dirty="0">
                <a:solidFill>
                  <a:srgbClr val="C00000"/>
                </a:solidFill>
                <a:cs typeface="Times New Roman" pitchFamily="18" charset="0"/>
              </a:rPr>
              <a:t>hemşirelerinin</a:t>
            </a:r>
            <a:r>
              <a:rPr lang="tr-TR" sz="2400" dirty="0">
                <a:solidFill>
                  <a:srgbClr val="C00000"/>
                </a:solidFill>
                <a:cs typeface="Times New Roman" pitchFamily="18" charset="0"/>
              </a:rPr>
              <a:t> ve hekimlerinin bu </a:t>
            </a:r>
          </a:p>
          <a:p>
            <a:pPr algn="ctr"/>
            <a:r>
              <a:rPr lang="tr-TR" sz="2400" b="1" u="sng" dirty="0">
                <a:solidFill>
                  <a:srgbClr val="C00000"/>
                </a:solidFill>
                <a:cs typeface="Times New Roman" pitchFamily="18" charset="0"/>
              </a:rPr>
              <a:t>hizmetin yeterli olup olmadığının saptanmasında </a:t>
            </a:r>
            <a:r>
              <a:rPr lang="tr-TR" sz="2400" b="1" dirty="0">
                <a:solidFill>
                  <a:srgbClr val="C00000"/>
                </a:solidFill>
                <a:cs typeface="Times New Roman" pitchFamily="18" charset="0"/>
              </a:rPr>
              <a:t>sorumlulukları vardır.</a:t>
            </a: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88</a:t>
            </a:fld>
            <a:endParaRPr lang="tr-TR"/>
          </a:p>
        </p:txBody>
      </p:sp>
    </p:spTree>
    <p:extLst>
      <p:ext uri="{BB962C8B-B14F-4D97-AF65-F5344CB8AC3E}">
        <p14:creationId xmlns:p14="http://schemas.microsoft.com/office/powerpoint/2010/main" val="13453737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1"/>
            <a:ext cx="11718542" cy="5016758"/>
          </a:xfrm>
          <a:prstGeom prst="rect">
            <a:avLst/>
          </a:prstGeom>
          <a:noFill/>
        </p:spPr>
        <p:txBody>
          <a:bodyPr wrap="square" numCol="1" rtlCol="0">
            <a:spAutoFit/>
          </a:bodyPr>
          <a:lstStyle/>
          <a:p>
            <a:r>
              <a:rPr lang="tr-TR" sz="3200" b="1" dirty="0" smtClean="0">
                <a:solidFill>
                  <a:schemeClr val="bg1"/>
                </a:solidFill>
                <a:cs typeface="Times New Roman" pitchFamily="18" charset="0"/>
              </a:rPr>
              <a:t>Haftanın Özeti</a:t>
            </a:r>
            <a:endParaRPr lang="tr-TR" sz="3200" b="1" dirty="0">
              <a:solidFill>
                <a:schemeClr val="bg1"/>
              </a:solidFill>
              <a:cs typeface="Times New Roman" pitchFamily="18" charset="0"/>
            </a:endParaRPr>
          </a:p>
          <a:p>
            <a:pPr lvl="0"/>
            <a:endParaRPr lang="tr-TR" sz="2400" dirty="0" smtClean="0">
              <a:solidFill>
                <a:srgbClr val="002060"/>
              </a:solidFill>
              <a:cs typeface="Times New Roman" pitchFamily="18" charset="0"/>
            </a:endParaRPr>
          </a:p>
          <a:p>
            <a:r>
              <a:rPr lang="tr-TR" sz="2400" b="1" u="sng" dirty="0" smtClean="0">
                <a:solidFill>
                  <a:srgbClr val="C00000"/>
                </a:solidFill>
                <a:cs typeface="Times New Roman" pitchFamily="18" charset="0"/>
              </a:rPr>
              <a:t>Sağlık Eğitimi</a:t>
            </a:r>
            <a:endParaRPr lang="tr-TR" sz="2400" b="1" u="sng" dirty="0">
              <a:solidFill>
                <a:srgbClr val="C00000"/>
              </a:solidFill>
              <a:cs typeface="Times New Roman" pitchFamily="18" charset="0"/>
            </a:endParaRPr>
          </a:p>
          <a:p>
            <a:endParaRPr lang="tr-TR" sz="2400" dirty="0" smtClean="0">
              <a:solidFill>
                <a:srgbClr val="002060"/>
              </a:solidFill>
              <a:cs typeface="Times New Roman" pitchFamily="18" charset="0"/>
            </a:endParaRPr>
          </a:p>
          <a:p>
            <a:pPr marL="514350" indent="-514350">
              <a:buFont typeface="+mj-lt"/>
              <a:buAutoNum type="arabicPeriod"/>
            </a:pPr>
            <a:r>
              <a:rPr lang="tr-TR" sz="2400" dirty="0">
                <a:solidFill>
                  <a:srgbClr val="002060"/>
                </a:solidFill>
                <a:cs typeface="Times New Roman" pitchFamily="18" charset="0"/>
              </a:rPr>
              <a:t>Sağlıkla ilgili </a:t>
            </a:r>
            <a:r>
              <a:rPr lang="tr-TR" sz="2400" b="1" dirty="0">
                <a:solidFill>
                  <a:srgbClr val="002060"/>
                </a:solidFill>
                <a:cs typeface="Times New Roman" pitchFamily="18" charset="0"/>
              </a:rPr>
              <a:t>bilgilerin öğretilmesi</a:t>
            </a:r>
          </a:p>
          <a:p>
            <a:pPr marL="514350" indent="-514350">
              <a:buFont typeface="+mj-lt"/>
              <a:buAutoNum type="arabicPeriod"/>
            </a:pPr>
            <a:r>
              <a:rPr lang="tr-TR" sz="2400" dirty="0">
                <a:solidFill>
                  <a:srgbClr val="002060"/>
                </a:solidFill>
                <a:cs typeface="Times New Roman" pitchFamily="18" charset="0"/>
              </a:rPr>
              <a:t>Sağlıkla ilgili </a:t>
            </a:r>
            <a:r>
              <a:rPr lang="tr-TR" sz="2400" b="1" dirty="0">
                <a:solidFill>
                  <a:srgbClr val="002060"/>
                </a:solidFill>
                <a:cs typeface="Times New Roman" pitchFamily="18" charset="0"/>
              </a:rPr>
              <a:t>yeni davranışlar </a:t>
            </a:r>
            <a:r>
              <a:rPr lang="tr-TR" sz="2400" b="1" dirty="0" smtClean="0">
                <a:solidFill>
                  <a:srgbClr val="002060"/>
                </a:solidFill>
                <a:cs typeface="Times New Roman" pitchFamily="18" charset="0"/>
              </a:rPr>
              <a:t>kazandırılması</a:t>
            </a:r>
          </a:p>
          <a:p>
            <a:endParaRPr lang="tr-TR" sz="2400" b="1" dirty="0">
              <a:solidFill>
                <a:srgbClr val="002060"/>
              </a:solidFill>
              <a:cs typeface="Times New Roman" pitchFamily="18" charset="0"/>
            </a:endParaRPr>
          </a:p>
          <a:p>
            <a:r>
              <a:rPr lang="tr-TR" sz="2400" dirty="0">
                <a:solidFill>
                  <a:srgbClr val="002060"/>
                </a:solidFill>
                <a:cs typeface="Times New Roman" pitchFamily="18" charset="0"/>
              </a:rPr>
              <a:t>Örnek:</a:t>
            </a:r>
          </a:p>
          <a:p>
            <a:r>
              <a:rPr lang="tr-TR" sz="2400" b="1" dirty="0">
                <a:solidFill>
                  <a:srgbClr val="002060"/>
                </a:solidFill>
                <a:cs typeface="Times New Roman" pitchFamily="18" charset="0"/>
              </a:rPr>
              <a:t>Temel hijyen</a:t>
            </a:r>
            <a:r>
              <a:rPr lang="tr-TR" sz="2400" dirty="0">
                <a:solidFill>
                  <a:srgbClr val="002060"/>
                </a:solidFill>
                <a:cs typeface="Times New Roman" pitchFamily="18" charset="0"/>
              </a:rPr>
              <a:t>: Okul öncesi ve ilkokulun ilk yılları</a:t>
            </a:r>
          </a:p>
          <a:p>
            <a:r>
              <a:rPr lang="tr-TR" sz="2400" b="1" dirty="0">
                <a:solidFill>
                  <a:srgbClr val="002060"/>
                </a:solidFill>
                <a:cs typeface="Times New Roman" pitchFamily="18" charset="0"/>
              </a:rPr>
              <a:t>Beslenme</a:t>
            </a:r>
            <a:r>
              <a:rPr lang="tr-TR" sz="2400" dirty="0">
                <a:solidFill>
                  <a:srgbClr val="002060"/>
                </a:solidFill>
                <a:cs typeface="Times New Roman" pitchFamily="18" charset="0"/>
              </a:rPr>
              <a:t>: Her sınıfta uygulanması gerekir</a:t>
            </a:r>
          </a:p>
          <a:p>
            <a:r>
              <a:rPr lang="tr-TR" sz="2400" b="1" dirty="0">
                <a:solidFill>
                  <a:srgbClr val="002060"/>
                </a:solidFill>
                <a:cs typeface="Times New Roman" pitchFamily="18" charset="0"/>
              </a:rPr>
              <a:t>Cinsellik</a:t>
            </a:r>
            <a:r>
              <a:rPr lang="tr-TR" sz="2400" dirty="0">
                <a:solidFill>
                  <a:srgbClr val="002060"/>
                </a:solidFill>
                <a:cs typeface="Times New Roman" pitchFamily="18" charset="0"/>
              </a:rPr>
              <a:t>: Daha ileri sınıflar</a:t>
            </a:r>
          </a:p>
          <a:p>
            <a:r>
              <a:rPr lang="tr-TR" sz="2400" dirty="0">
                <a:solidFill>
                  <a:srgbClr val="002060"/>
                </a:solidFill>
                <a:cs typeface="Times New Roman" pitchFamily="18" charset="0"/>
              </a:rPr>
              <a:t>Sağlık eğitimi hizmet edilen toplumun ihtiyaçlarına yönelik olmalıdır.</a:t>
            </a:r>
          </a:p>
          <a:p>
            <a:endParaRPr lang="tr-TR" sz="2400" dirty="0" smtClean="0">
              <a:solidFill>
                <a:srgbClr val="002060"/>
              </a:solidFill>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89</a:t>
            </a:fld>
            <a:endParaRPr lang="tr-TR"/>
          </a:p>
        </p:txBody>
      </p:sp>
    </p:spTree>
    <p:extLst>
      <p:ext uri="{BB962C8B-B14F-4D97-AF65-F5344CB8AC3E}">
        <p14:creationId xmlns:p14="http://schemas.microsoft.com/office/powerpoint/2010/main" val="366779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955203"/>
          </a:xfrm>
          <a:prstGeom prst="rect">
            <a:avLst/>
          </a:prstGeom>
          <a:noFill/>
        </p:spPr>
        <p:txBody>
          <a:bodyPr wrap="square" numCol="1" rtlCol="0">
            <a:spAutoFit/>
          </a:bodyPr>
          <a:lstStyle/>
          <a:p>
            <a:r>
              <a:rPr lang="tr-TR" sz="2800" b="1" dirty="0">
                <a:solidFill>
                  <a:srgbClr val="C00000"/>
                </a:solidFill>
                <a:ea typeface="+mj-ea"/>
                <a:cs typeface="Times New Roman" panose="02020603050405020304" pitchFamily="18" charset="0"/>
              </a:rPr>
              <a:t> </a:t>
            </a:r>
            <a:r>
              <a:rPr lang="tr-TR" sz="2800" b="1" dirty="0">
                <a:solidFill>
                  <a:srgbClr val="C00000"/>
                </a:solidFill>
                <a:cs typeface="Times New Roman" panose="02020603050405020304" pitchFamily="18" charset="0"/>
              </a:rPr>
              <a:t> </a:t>
            </a:r>
            <a:r>
              <a:rPr lang="tr-TR" sz="2800" b="1" spc="-10" dirty="0">
                <a:solidFill>
                  <a:srgbClr val="FFFFFF"/>
                </a:solidFill>
                <a:latin typeface="Montserrat-SemiBold"/>
                <a:cs typeface="Montserrat-SemiBold"/>
              </a:rPr>
              <a:t>Geçen Ders Hakkında</a:t>
            </a:r>
          </a:p>
          <a:p>
            <a:endParaRPr lang="tr-TR" sz="2400" b="1" u="sng" dirty="0" smtClean="0">
              <a:solidFill>
                <a:srgbClr val="C00000"/>
              </a:solidFill>
              <a:cs typeface="Times New Roman" pitchFamily="18" charset="0"/>
            </a:endParaRPr>
          </a:p>
          <a:p>
            <a:r>
              <a:rPr lang="tr-TR" sz="2400" b="1" u="sng" dirty="0" smtClean="0">
                <a:solidFill>
                  <a:srgbClr val="C00000"/>
                </a:solidFill>
                <a:cs typeface="Times New Roman" pitchFamily="18" charset="0"/>
              </a:rPr>
              <a:t>Aile </a:t>
            </a:r>
            <a:r>
              <a:rPr lang="tr-TR" sz="2400" b="1" u="sng" dirty="0">
                <a:solidFill>
                  <a:srgbClr val="C00000"/>
                </a:solidFill>
                <a:cs typeface="Times New Roman" pitchFamily="18" charset="0"/>
              </a:rPr>
              <a:t>Sağlığında Hemşirenin Bilmesi Gereken Aileye Ait Özellikler</a:t>
            </a:r>
            <a:endParaRPr lang="tr-TR" sz="2400" b="1" u="sng" dirty="0" smtClean="0">
              <a:solidFill>
                <a:srgbClr val="C00000"/>
              </a:solidFill>
              <a:ea typeface="+mj-ea"/>
              <a:cs typeface="Times New Roman" panose="02020603050405020304" pitchFamily="18" charset="0"/>
            </a:endParaRPr>
          </a:p>
          <a:p>
            <a:pPr marL="514350" indent="-514350">
              <a:buFont typeface="+mj-lt"/>
              <a:buAutoNum type="arabicPeriod"/>
            </a:pPr>
            <a:r>
              <a:rPr lang="tr-TR" sz="2400" dirty="0">
                <a:solidFill>
                  <a:srgbClr val="002060"/>
                </a:solidFill>
                <a:cs typeface="Times New Roman" pitchFamily="18" charset="0"/>
              </a:rPr>
              <a:t>Ailenin </a:t>
            </a:r>
            <a:r>
              <a:rPr lang="tr-TR" sz="2400" b="1" dirty="0">
                <a:solidFill>
                  <a:srgbClr val="002060"/>
                </a:solidFill>
                <a:cs typeface="Times New Roman" pitchFamily="18" charset="0"/>
              </a:rPr>
              <a:t>yaşam biçimi</a:t>
            </a:r>
            <a:r>
              <a:rPr lang="tr-TR" sz="2400" dirty="0">
                <a:solidFill>
                  <a:srgbClr val="002060"/>
                </a:solidFill>
                <a:cs typeface="Times New Roman" pitchFamily="18" charset="0"/>
              </a:rPr>
              <a:t>,</a:t>
            </a:r>
          </a:p>
          <a:p>
            <a:pPr marL="514350" indent="-514350">
              <a:buFont typeface="+mj-lt"/>
              <a:buAutoNum type="arabicPeriod"/>
            </a:pPr>
            <a:r>
              <a:rPr lang="tr-TR" sz="2400" dirty="0">
                <a:solidFill>
                  <a:srgbClr val="002060"/>
                </a:solidFill>
                <a:cs typeface="Times New Roman" pitchFamily="18" charset="0"/>
              </a:rPr>
              <a:t>Bireylerin </a:t>
            </a:r>
            <a:r>
              <a:rPr lang="tr-TR" sz="2400" b="1" dirty="0">
                <a:solidFill>
                  <a:srgbClr val="002060"/>
                </a:solidFill>
                <a:cs typeface="Times New Roman" pitchFamily="18" charset="0"/>
              </a:rPr>
              <a:t>büyüme ve gelişme </a:t>
            </a:r>
            <a:r>
              <a:rPr lang="tr-TR" sz="2400" dirty="0">
                <a:solidFill>
                  <a:srgbClr val="002060"/>
                </a:solidFill>
                <a:cs typeface="Times New Roman" pitchFamily="18" charset="0"/>
              </a:rPr>
              <a:t>bilgileri,</a:t>
            </a:r>
          </a:p>
          <a:p>
            <a:pPr marL="514350" indent="-514350">
              <a:buFont typeface="+mj-lt"/>
              <a:buAutoNum type="arabicPeriod"/>
            </a:pPr>
            <a:r>
              <a:rPr lang="tr-TR" sz="2400" dirty="0">
                <a:solidFill>
                  <a:srgbClr val="002060"/>
                </a:solidFill>
                <a:cs typeface="Times New Roman" pitchFamily="18" charset="0"/>
              </a:rPr>
              <a:t>Kişilerarası </a:t>
            </a:r>
            <a:r>
              <a:rPr lang="tr-TR" sz="2400" b="1" dirty="0">
                <a:solidFill>
                  <a:srgbClr val="002060"/>
                </a:solidFill>
                <a:cs typeface="Times New Roman" pitchFamily="18" charset="0"/>
              </a:rPr>
              <a:t>ilişkileri</a:t>
            </a:r>
            <a:r>
              <a:rPr lang="tr-TR" sz="2400" dirty="0">
                <a:solidFill>
                  <a:srgbClr val="002060"/>
                </a:solidFill>
                <a:cs typeface="Times New Roman" pitchFamily="18" charset="0"/>
              </a:rPr>
              <a:t>,</a:t>
            </a:r>
          </a:p>
          <a:p>
            <a:pPr marL="514350" indent="-514350">
              <a:buFont typeface="+mj-lt"/>
              <a:buAutoNum type="arabicPeriod"/>
            </a:pPr>
            <a:r>
              <a:rPr lang="tr-TR" sz="2400" dirty="0">
                <a:solidFill>
                  <a:srgbClr val="002060"/>
                </a:solidFill>
                <a:cs typeface="Times New Roman" pitchFamily="18" charset="0"/>
              </a:rPr>
              <a:t>Aileyi zorlayan </a:t>
            </a:r>
            <a:r>
              <a:rPr lang="tr-TR" sz="2400" b="1" dirty="0">
                <a:solidFill>
                  <a:srgbClr val="002060"/>
                </a:solidFill>
                <a:cs typeface="Times New Roman" pitchFamily="18" charset="0"/>
              </a:rPr>
              <a:t>iç ve/veya dış göçler,</a:t>
            </a:r>
          </a:p>
          <a:p>
            <a:pPr marL="514350" indent="-514350">
              <a:buFont typeface="+mj-lt"/>
              <a:buAutoNum type="arabicPeriod"/>
            </a:pPr>
            <a:r>
              <a:rPr lang="tr-TR" sz="2400" b="1" dirty="0">
                <a:solidFill>
                  <a:srgbClr val="002060"/>
                </a:solidFill>
                <a:cs typeface="Times New Roman" pitchFamily="18" charset="0"/>
              </a:rPr>
              <a:t>Kültürel ve dinsel yapılar</a:t>
            </a:r>
            <a:r>
              <a:rPr lang="tr-TR" sz="2400" dirty="0">
                <a:solidFill>
                  <a:srgbClr val="002060"/>
                </a:solidFill>
                <a:cs typeface="Times New Roman" pitchFamily="18" charset="0"/>
              </a:rPr>
              <a:t>,</a:t>
            </a:r>
          </a:p>
          <a:p>
            <a:pPr marL="514350" indent="-514350">
              <a:buFont typeface="+mj-lt"/>
              <a:buAutoNum type="arabicPeriod"/>
            </a:pPr>
            <a:r>
              <a:rPr lang="tr-TR" sz="2400" dirty="0">
                <a:solidFill>
                  <a:srgbClr val="002060"/>
                </a:solidFill>
                <a:cs typeface="Times New Roman" pitchFamily="18" charset="0"/>
              </a:rPr>
              <a:t>Çevre ve insanlar üzerindeki </a:t>
            </a:r>
            <a:r>
              <a:rPr lang="tr-TR" sz="2400" b="1" dirty="0">
                <a:solidFill>
                  <a:srgbClr val="002060"/>
                </a:solidFill>
                <a:cs typeface="Times New Roman" pitchFamily="18" charset="0"/>
              </a:rPr>
              <a:t>etkileri,</a:t>
            </a:r>
          </a:p>
          <a:p>
            <a:pPr marL="514350" indent="-514350">
              <a:buFont typeface="+mj-lt"/>
              <a:buAutoNum type="arabicPeriod"/>
            </a:pPr>
            <a:r>
              <a:rPr lang="tr-TR" sz="2400" dirty="0">
                <a:solidFill>
                  <a:srgbClr val="002060"/>
                </a:solidFill>
                <a:cs typeface="Times New Roman" pitchFamily="18" charset="0"/>
              </a:rPr>
              <a:t>Toplumun, çevrenin </a:t>
            </a:r>
            <a:r>
              <a:rPr lang="tr-TR" sz="2400" b="1" dirty="0">
                <a:solidFill>
                  <a:srgbClr val="002060"/>
                </a:solidFill>
                <a:cs typeface="Times New Roman" pitchFamily="18" charset="0"/>
              </a:rPr>
              <a:t>aile üzerindeki etki</a:t>
            </a:r>
            <a:r>
              <a:rPr lang="tr-TR" sz="2400" dirty="0">
                <a:solidFill>
                  <a:srgbClr val="002060"/>
                </a:solidFill>
                <a:cs typeface="Times New Roman" pitchFamily="18" charset="0"/>
              </a:rPr>
              <a:t>si,</a:t>
            </a:r>
          </a:p>
          <a:p>
            <a:pPr marL="514350" indent="-514350">
              <a:buFont typeface="+mj-lt"/>
              <a:buAutoNum type="arabicPeriod"/>
            </a:pPr>
            <a:r>
              <a:rPr lang="tr-TR" sz="2400" b="1" dirty="0">
                <a:solidFill>
                  <a:srgbClr val="002060"/>
                </a:solidFill>
                <a:cs typeface="Times New Roman" pitchFamily="18" charset="0"/>
              </a:rPr>
              <a:t>Tıbbi durumlar,</a:t>
            </a:r>
          </a:p>
          <a:p>
            <a:pPr marL="514350" indent="-514350">
              <a:buFont typeface="+mj-lt"/>
              <a:buAutoNum type="arabicPeriod"/>
            </a:pPr>
            <a:r>
              <a:rPr lang="tr-TR" sz="2400" dirty="0">
                <a:solidFill>
                  <a:srgbClr val="002060"/>
                </a:solidFill>
                <a:cs typeface="Times New Roman" pitchFamily="18" charset="0"/>
              </a:rPr>
              <a:t>Hastalıkların </a:t>
            </a:r>
            <a:r>
              <a:rPr lang="tr-TR" sz="2400" b="1" dirty="0">
                <a:solidFill>
                  <a:srgbClr val="002060"/>
                </a:solidFill>
                <a:cs typeface="Times New Roman" pitchFamily="18" charset="0"/>
              </a:rPr>
              <a:t>sağaltım</a:t>
            </a:r>
            <a:r>
              <a:rPr lang="tr-TR" sz="2400" dirty="0">
                <a:solidFill>
                  <a:srgbClr val="002060"/>
                </a:solidFill>
                <a:cs typeface="Times New Roman" pitchFamily="18" charset="0"/>
              </a:rPr>
              <a:t>ı</a:t>
            </a: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9</a:t>
            </a:fld>
            <a:endParaRPr lang="tr-TR" dirty="0"/>
          </a:p>
        </p:txBody>
      </p:sp>
    </p:spTree>
    <p:extLst>
      <p:ext uri="{BB962C8B-B14F-4D97-AF65-F5344CB8AC3E}">
        <p14:creationId xmlns:p14="http://schemas.microsoft.com/office/powerpoint/2010/main" val="16009518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216539"/>
          </a:xfrm>
          <a:prstGeom prst="rect">
            <a:avLst/>
          </a:prstGeom>
          <a:noFill/>
        </p:spPr>
        <p:txBody>
          <a:bodyPr wrap="square" numCol="1" rtlCol="0">
            <a:spAutoFit/>
          </a:bodyPr>
          <a:lstStyle/>
          <a:p>
            <a:r>
              <a:rPr lang="tr-TR" sz="2800" b="1" dirty="0">
                <a:solidFill>
                  <a:srgbClr val="C00000"/>
                </a:solidFill>
                <a:ea typeface="+mj-ea"/>
                <a:cs typeface="Times New Roman" panose="02020603050405020304" pitchFamily="18" charset="0"/>
              </a:rPr>
              <a:t> </a:t>
            </a:r>
            <a:r>
              <a:rPr lang="tr-TR" sz="2800" b="1" dirty="0" smtClean="0">
                <a:solidFill>
                  <a:schemeClr val="bg1"/>
                </a:solidFill>
                <a:ea typeface="+mj-ea"/>
                <a:cs typeface="Times New Roman" panose="02020603050405020304" pitchFamily="18" charset="0"/>
              </a:rPr>
              <a:t>Haftanın Özeti</a:t>
            </a:r>
            <a:endParaRPr lang="tr-TR" sz="2800" b="1" dirty="0">
              <a:solidFill>
                <a:schemeClr val="bg1"/>
              </a:solidFill>
              <a:cs typeface="Times New Roman" pitchFamily="18" charset="0"/>
            </a:endParaRPr>
          </a:p>
          <a:p>
            <a:endParaRPr lang="tr-TR" sz="2400" b="1" dirty="0" smtClean="0">
              <a:solidFill>
                <a:srgbClr val="C00000"/>
              </a:solidFill>
              <a:cs typeface="Times New Roman" panose="02020603050405020304" pitchFamily="18" charset="0"/>
            </a:endParaRPr>
          </a:p>
          <a:p>
            <a:pPr algn="ctr"/>
            <a:r>
              <a:rPr lang="tr-TR" sz="2400" b="1" u="sng" dirty="0" smtClean="0">
                <a:solidFill>
                  <a:srgbClr val="C00000"/>
                </a:solidFill>
                <a:cs typeface="Times New Roman" panose="02020603050405020304" pitchFamily="18" charset="0"/>
              </a:rPr>
              <a:t>Sağlıklı ve Güvenli Çevre</a:t>
            </a:r>
            <a:endParaRPr lang="tr-TR" sz="2400" b="1" u="sng" dirty="0">
              <a:solidFill>
                <a:srgbClr val="C00000"/>
              </a:solidFill>
              <a:cs typeface="Times New Roman" panose="02020603050405020304" pitchFamily="18" charset="0"/>
            </a:endParaRPr>
          </a:p>
          <a:p>
            <a:endParaRPr lang="tr-TR" sz="2400" dirty="0">
              <a:solidFill>
                <a:srgbClr val="002060"/>
              </a:solidFill>
              <a:cs typeface="Times New Roman" pitchFamily="18" charset="0"/>
            </a:endParaRPr>
          </a:p>
          <a:p>
            <a:pPr algn="ctr"/>
            <a:r>
              <a:rPr lang="tr-TR" sz="2400" dirty="0">
                <a:solidFill>
                  <a:srgbClr val="002060"/>
                </a:solidFill>
                <a:cs typeface="Times New Roman" pitchFamily="18" charset="0"/>
              </a:rPr>
              <a:t>Okul ve onu çevreleyen toplumun </a:t>
            </a:r>
          </a:p>
          <a:p>
            <a:pPr algn="ctr"/>
            <a:r>
              <a:rPr lang="tr-TR" sz="2400" b="1" dirty="0">
                <a:solidFill>
                  <a:srgbClr val="002060"/>
                </a:solidFill>
                <a:cs typeface="Times New Roman" pitchFamily="18" charset="0"/>
              </a:rPr>
              <a:t>fiziksel, psikolojik ve sosyal </a:t>
            </a:r>
          </a:p>
          <a:p>
            <a:pPr algn="ctr"/>
            <a:r>
              <a:rPr lang="tr-TR" sz="2400" b="1" dirty="0">
                <a:solidFill>
                  <a:srgbClr val="002060"/>
                </a:solidFill>
                <a:cs typeface="Times New Roman" pitchFamily="18" charset="0"/>
              </a:rPr>
              <a:t>çevresine yönelik </a:t>
            </a:r>
          </a:p>
          <a:p>
            <a:pPr algn="ctr"/>
            <a:r>
              <a:rPr lang="tr-TR" sz="2400" b="1" dirty="0">
                <a:solidFill>
                  <a:srgbClr val="002060"/>
                </a:solidFill>
                <a:cs typeface="Times New Roman" pitchFamily="18" charset="0"/>
              </a:rPr>
              <a:t>düzeltme ve geliştirme, </a:t>
            </a:r>
          </a:p>
          <a:p>
            <a:pPr algn="ctr"/>
            <a:r>
              <a:rPr lang="tr-TR" sz="2400" b="1" dirty="0">
                <a:solidFill>
                  <a:srgbClr val="002060"/>
                </a:solidFill>
                <a:cs typeface="Times New Roman" pitchFamily="18" charset="0"/>
              </a:rPr>
              <a:t>güvenli kılma</a:t>
            </a:r>
            <a:r>
              <a:rPr lang="tr-TR" sz="2400" dirty="0">
                <a:solidFill>
                  <a:srgbClr val="002060"/>
                </a:solidFill>
                <a:cs typeface="Times New Roman" pitchFamily="18" charset="0"/>
              </a:rPr>
              <a:t> </a:t>
            </a:r>
          </a:p>
          <a:p>
            <a:pPr algn="ctr"/>
            <a:r>
              <a:rPr lang="tr-TR" sz="2400" dirty="0">
                <a:solidFill>
                  <a:srgbClr val="002060"/>
                </a:solidFill>
                <a:cs typeface="Times New Roman" pitchFamily="18" charset="0"/>
              </a:rPr>
              <a:t>çabalarını içerir.</a:t>
            </a:r>
          </a:p>
          <a:p>
            <a:pPr algn="ctr"/>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90</a:t>
            </a:fld>
            <a:endParaRPr lang="tr-TR" dirty="0"/>
          </a:p>
        </p:txBody>
      </p:sp>
    </p:spTree>
    <p:extLst>
      <p:ext uri="{BB962C8B-B14F-4D97-AF65-F5344CB8AC3E}">
        <p14:creationId xmlns:p14="http://schemas.microsoft.com/office/powerpoint/2010/main" val="1546324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262979"/>
          </a:xfrm>
          <a:prstGeom prst="rect">
            <a:avLst/>
          </a:prstGeom>
          <a:noFill/>
        </p:spPr>
        <p:txBody>
          <a:bodyPr wrap="square" numCol="2" rtlCol="0">
            <a:spAutoFit/>
          </a:bodyPr>
          <a:lstStyle/>
          <a:p>
            <a:r>
              <a:rPr lang="tr-TR" sz="2800" b="1" dirty="0">
                <a:solidFill>
                  <a:srgbClr val="C00000"/>
                </a:solidFill>
                <a:ea typeface="+mj-ea"/>
                <a:cs typeface="Times New Roman" panose="02020603050405020304" pitchFamily="18" charset="0"/>
              </a:rPr>
              <a:t> </a:t>
            </a:r>
            <a:r>
              <a:rPr lang="tr-TR" sz="2800" b="1" dirty="0" smtClean="0">
                <a:solidFill>
                  <a:schemeClr val="bg1"/>
                </a:solidFill>
                <a:ea typeface="+mj-ea"/>
                <a:cs typeface="Times New Roman" panose="02020603050405020304" pitchFamily="18" charset="0"/>
              </a:rPr>
              <a:t>Haftanın Özeti</a:t>
            </a:r>
            <a:endParaRPr lang="tr-TR" sz="2800" b="1" dirty="0">
              <a:solidFill>
                <a:schemeClr val="bg1"/>
              </a:solidFill>
              <a:cs typeface="Times New Roman" pitchFamily="18" charset="0"/>
            </a:endParaRPr>
          </a:p>
          <a:p>
            <a:endParaRPr lang="tr-TR" sz="2800" b="1" dirty="0" smtClean="0">
              <a:solidFill>
                <a:srgbClr val="C00000"/>
              </a:solidFill>
              <a:ea typeface="+mj-ea"/>
              <a:cs typeface="Times New Roman" panose="02020603050405020304" pitchFamily="18" charset="0"/>
            </a:endParaRPr>
          </a:p>
          <a:p>
            <a:r>
              <a:rPr lang="tr-TR" sz="2400" b="1" u="sng" dirty="0" smtClean="0">
                <a:solidFill>
                  <a:srgbClr val="C00000"/>
                </a:solidFill>
                <a:ea typeface="+mj-ea"/>
                <a:cs typeface="Times New Roman" panose="02020603050405020304" pitchFamily="18" charset="0"/>
              </a:rPr>
              <a:t>Okul ve Çevresinin Kapsamı:</a:t>
            </a:r>
          </a:p>
          <a:p>
            <a:endParaRPr lang="tr-TR" sz="2800" b="1" dirty="0" smtClean="0">
              <a:solidFill>
                <a:srgbClr val="C00000"/>
              </a:solidFill>
              <a:ea typeface="+mj-ea"/>
              <a:cs typeface="Times New Roman" panose="02020603050405020304" pitchFamily="18" charset="0"/>
            </a:endParaRPr>
          </a:p>
          <a:p>
            <a:pPr>
              <a:buFont typeface="Wingdings" panose="05000000000000000000" pitchFamily="2" charset="2"/>
              <a:buChar char="ü"/>
            </a:pPr>
            <a:r>
              <a:rPr lang="tr-TR" sz="2400" dirty="0">
                <a:solidFill>
                  <a:srgbClr val="002060"/>
                </a:solidFill>
                <a:cs typeface="Times New Roman" pitchFamily="18" charset="0"/>
              </a:rPr>
              <a:t>Okulun yeri, </a:t>
            </a:r>
          </a:p>
          <a:p>
            <a:pPr>
              <a:buFont typeface="Wingdings" panose="05000000000000000000" pitchFamily="2" charset="2"/>
              <a:buChar char="ü"/>
            </a:pPr>
            <a:r>
              <a:rPr lang="tr-TR" sz="2400" dirty="0">
                <a:solidFill>
                  <a:srgbClr val="002060"/>
                </a:solidFill>
                <a:cs typeface="Times New Roman" pitchFamily="18" charset="0"/>
              </a:rPr>
              <a:t>binası, </a:t>
            </a:r>
          </a:p>
          <a:p>
            <a:pPr>
              <a:buFont typeface="Wingdings" panose="05000000000000000000" pitchFamily="2" charset="2"/>
              <a:buChar char="ü"/>
            </a:pPr>
            <a:r>
              <a:rPr lang="tr-TR" sz="2400" dirty="0">
                <a:solidFill>
                  <a:srgbClr val="002060"/>
                </a:solidFill>
                <a:cs typeface="Times New Roman" pitchFamily="18" charset="0"/>
              </a:rPr>
              <a:t>etrafı, </a:t>
            </a:r>
          </a:p>
          <a:p>
            <a:pPr>
              <a:buFont typeface="Wingdings" panose="05000000000000000000" pitchFamily="2" charset="2"/>
              <a:buChar char="ü"/>
            </a:pPr>
            <a:r>
              <a:rPr lang="tr-TR" sz="2400" dirty="0">
                <a:solidFill>
                  <a:srgbClr val="002060"/>
                </a:solidFill>
                <a:cs typeface="Times New Roman" pitchFamily="18" charset="0"/>
              </a:rPr>
              <a:t>alt yapı tesisleri, </a:t>
            </a:r>
          </a:p>
          <a:p>
            <a:pPr>
              <a:buFont typeface="Wingdings" panose="05000000000000000000" pitchFamily="2" charset="2"/>
              <a:buChar char="ü"/>
            </a:pPr>
            <a:r>
              <a:rPr lang="tr-TR" sz="2400" dirty="0">
                <a:solidFill>
                  <a:srgbClr val="002060"/>
                </a:solidFill>
                <a:cs typeface="Times New Roman" pitchFamily="18" charset="0"/>
              </a:rPr>
              <a:t>oyun alanları, </a:t>
            </a:r>
          </a:p>
          <a:p>
            <a:pPr>
              <a:buFont typeface="Wingdings" panose="05000000000000000000" pitchFamily="2" charset="2"/>
              <a:buChar char="ü"/>
            </a:pPr>
            <a:r>
              <a:rPr lang="tr-TR" sz="2400" dirty="0">
                <a:solidFill>
                  <a:srgbClr val="002060"/>
                </a:solidFill>
                <a:cs typeface="Times New Roman" pitchFamily="18" charset="0"/>
              </a:rPr>
              <a:t>su temini, </a:t>
            </a:r>
          </a:p>
          <a:p>
            <a:pPr>
              <a:buFont typeface="Wingdings" panose="05000000000000000000" pitchFamily="2" charset="2"/>
              <a:buChar char="ü"/>
            </a:pPr>
            <a:r>
              <a:rPr lang="tr-TR" sz="2400" dirty="0">
                <a:solidFill>
                  <a:srgbClr val="002060"/>
                </a:solidFill>
                <a:cs typeface="Times New Roman" pitchFamily="18" charset="0"/>
              </a:rPr>
              <a:t>çöplerin yok edilmesi, </a:t>
            </a:r>
          </a:p>
          <a:p>
            <a:pPr>
              <a:buFont typeface="Wingdings" panose="05000000000000000000" pitchFamily="2" charset="2"/>
              <a:buChar char="ü"/>
            </a:pPr>
            <a:r>
              <a:rPr lang="tr-TR" sz="2400" dirty="0">
                <a:solidFill>
                  <a:srgbClr val="002060"/>
                </a:solidFill>
                <a:cs typeface="Times New Roman" pitchFamily="18" charset="0"/>
              </a:rPr>
              <a:t>tuvaletler, </a:t>
            </a:r>
          </a:p>
          <a:p>
            <a:pPr>
              <a:buFont typeface="Wingdings" panose="05000000000000000000" pitchFamily="2" charset="2"/>
              <a:buChar char="ü"/>
            </a:pPr>
            <a:endParaRPr lang="tr-TR" sz="2400" dirty="0">
              <a:solidFill>
                <a:srgbClr val="002060"/>
              </a:solidFill>
              <a:cs typeface="Times New Roman" pitchFamily="18" charset="0"/>
            </a:endParaRPr>
          </a:p>
          <a:p>
            <a:pPr>
              <a:buFont typeface="Wingdings" panose="05000000000000000000" pitchFamily="2" charset="2"/>
              <a:buChar char="ü"/>
            </a:pPr>
            <a:endParaRPr lang="tr-TR" sz="2400" dirty="0" smtClean="0">
              <a:solidFill>
                <a:srgbClr val="002060"/>
              </a:solidFill>
              <a:cs typeface="Times New Roman" pitchFamily="18" charset="0"/>
            </a:endParaRPr>
          </a:p>
          <a:p>
            <a:pPr>
              <a:buFont typeface="Wingdings" panose="05000000000000000000" pitchFamily="2" charset="2"/>
              <a:buChar char="ü"/>
            </a:pPr>
            <a:endParaRPr lang="tr-TR" sz="2400" dirty="0">
              <a:solidFill>
                <a:srgbClr val="002060"/>
              </a:solidFill>
              <a:cs typeface="Times New Roman" pitchFamily="18" charset="0"/>
            </a:endParaRPr>
          </a:p>
          <a:p>
            <a:pPr>
              <a:buFont typeface="Wingdings" panose="05000000000000000000" pitchFamily="2" charset="2"/>
              <a:buChar char="ü"/>
            </a:pPr>
            <a:endParaRPr lang="tr-TR" sz="2400" dirty="0" smtClean="0">
              <a:solidFill>
                <a:srgbClr val="002060"/>
              </a:solidFill>
              <a:cs typeface="Times New Roman" pitchFamily="18" charset="0"/>
            </a:endParaRPr>
          </a:p>
          <a:p>
            <a:endParaRPr lang="tr-TR" sz="2400" dirty="0">
              <a:solidFill>
                <a:srgbClr val="002060"/>
              </a:solidFill>
              <a:cs typeface="Times New Roman" pitchFamily="18" charset="0"/>
            </a:endParaRPr>
          </a:p>
          <a:p>
            <a:pPr>
              <a:buFont typeface="Wingdings" panose="05000000000000000000" pitchFamily="2" charset="2"/>
              <a:buChar char="ü"/>
            </a:pPr>
            <a:r>
              <a:rPr lang="tr-TR" sz="2400" dirty="0">
                <a:solidFill>
                  <a:srgbClr val="002060"/>
                </a:solidFill>
                <a:cs typeface="Times New Roman" pitchFamily="18" charset="0"/>
              </a:rPr>
              <a:t>ısıtma ve havalandırma, </a:t>
            </a:r>
          </a:p>
          <a:p>
            <a:pPr>
              <a:buFont typeface="Wingdings" panose="05000000000000000000" pitchFamily="2" charset="2"/>
              <a:buChar char="ü"/>
            </a:pPr>
            <a:r>
              <a:rPr lang="tr-TR" sz="2400" dirty="0">
                <a:solidFill>
                  <a:srgbClr val="002060"/>
                </a:solidFill>
                <a:cs typeface="Times New Roman" pitchFamily="18" charset="0"/>
              </a:rPr>
              <a:t>aydınlatma, </a:t>
            </a:r>
          </a:p>
          <a:p>
            <a:pPr>
              <a:buFont typeface="Wingdings" panose="05000000000000000000" pitchFamily="2" charset="2"/>
              <a:buChar char="ü"/>
            </a:pPr>
            <a:r>
              <a:rPr lang="tr-TR" sz="2400" dirty="0">
                <a:solidFill>
                  <a:srgbClr val="002060"/>
                </a:solidFill>
                <a:cs typeface="Times New Roman" pitchFamily="18" charset="0"/>
              </a:rPr>
              <a:t>sıralar, </a:t>
            </a:r>
          </a:p>
          <a:p>
            <a:pPr>
              <a:buFont typeface="Wingdings" panose="05000000000000000000" pitchFamily="2" charset="2"/>
              <a:buChar char="ü"/>
            </a:pPr>
            <a:r>
              <a:rPr lang="tr-TR" sz="2400" dirty="0">
                <a:solidFill>
                  <a:srgbClr val="002060"/>
                </a:solidFill>
                <a:cs typeface="Times New Roman" pitchFamily="18" charset="0"/>
              </a:rPr>
              <a:t>sınıfların büyüklüğü </a:t>
            </a:r>
          </a:p>
          <a:p>
            <a:endParaRPr lang="tr-TR" sz="2400" dirty="0">
              <a:solidFill>
                <a:srgbClr val="002060"/>
              </a:solidFill>
              <a:cs typeface="Times New Roman" pitchFamily="18" charset="0"/>
            </a:endParaRPr>
          </a:p>
          <a:p>
            <a:r>
              <a:rPr lang="tr-TR" sz="2400" dirty="0">
                <a:solidFill>
                  <a:srgbClr val="002060"/>
                </a:solidFill>
                <a:cs typeface="Times New Roman" pitchFamily="18" charset="0"/>
              </a:rPr>
              <a:t>gibi </a:t>
            </a:r>
          </a:p>
          <a:p>
            <a:r>
              <a:rPr lang="tr-TR" sz="2400" b="1" dirty="0">
                <a:solidFill>
                  <a:srgbClr val="C00000"/>
                </a:solidFill>
                <a:cs typeface="Times New Roman" pitchFamily="18" charset="0"/>
              </a:rPr>
              <a:t>öğrencilerin karşılaştığı </a:t>
            </a:r>
          </a:p>
          <a:p>
            <a:r>
              <a:rPr lang="tr-TR" sz="2400" b="1" dirty="0">
                <a:solidFill>
                  <a:srgbClr val="C00000"/>
                </a:solidFill>
                <a:cs typeface="Times New Roman" pitchFamily="18" charset="0"/>
              </a:rPr>
              <a:t>tüm fiziksel ve sosyal çevreyi içine alır</a:t>
            </a:r>
            <a:r>
              <a:rPr lang="tr-TR" sz="2400" b="1" dirty="0">
                <a:solidFill>
                  <a:srgbClr val="C00000"/>
                </a:solidFill>
                <a:latin typeface="Times New Roman" pitchFamily="18" charset="0"/>
                <a:cs typeface="Times New Roman" pitchFamily="18" charset="0"/>
              </a:rPr>
              <a:t>.</a:t>
            </a:r>
          </a:p>
          <a:p>
            <a:endParaRPr lang="tr-TR" sz="2400" b="1" dirty="0" smtClean="0">
              <a:solidFill>
                <a:srgbClr val="C00000"/>
              </a:solidFill>
              <a:cs typeface="Times New Roman" panose="02020603050405020304" pitchFamily="18" charset="0"/>
            </a:endParaRPr>
          </a:p>
          <a:p>
            <a:endParaRPr lang="tr-TR" sz="2400" b="1" dirty="0">
              <a:solidFill>
                <a:srgbClr val="C00000"/>
              </a:solidFill>
              <a:cs typeface="Times New Roman" panose="02020603050405020304"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91</a:t>
            </a:fld>
            <a:endParaRPr lang="tr-TR" dirty="0"/>
          </a:p>
        </p:txBody>
      </p:sp>
    </p:spTree>
    <p:extLst>
      <p:ext uri="{BB962C8B-B14F-4D97-AF65-F5344CB8AC3E}">
        <p14:creationId xmlns:p14="http://schemas.microsoft.com/office/powerpoint/2010/main" val="23394609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3908762"/>
          </a:xfrm>
          <a:prstGeom prst="rect">
            <a:avLst/>
          </a:prstGeom>
          <a:noFill/>
        </p:spPr>
        <p:txBody>
          <a:bodyPr wrap="square" numCol="1" rtlCol="0">
            <a:spAutoFit/>
          </a:bodyPr>
          <a:lstStyle/>
          <a:p>
            <a:r>
              <a:rPr lang="tr-TR" sz="2800" b="1" dirty="0">
                <a:solidFill>
                  <a:srgbClr val="C00000"/>
                </a:solidFill>
                <a:ea typeface="+mj-ea"/>
                <a:cs typeface="Times New Roman" panose="02020603050405020304" pitchFamily="18" charset="0"/>
              </a:rPr>
              <a:t> </a:t>
            </a:r>
            <a:r>
              <a:rPr lang="tr-TR" sz="2800" b="1" dirty="0" smtClean="0">
                <a:solidFill>
                  <a:schemeClr val="bg1"/>
                </a:solidFill>
                <a:ea typeface="+mj-ea"/>
                <a:cs typeface="Times New Roman" panose="02020603050405020304" pitchFamily="18" charset="0"/>
              </a:rPr>
              <a:t>Haftanın Özeti</a:t>
            </a:r>
            <a:endParaRPr lang="tr-TR" sz="2800" b="1" dirty="0">
              <a:solidFill>
                <a:schemeClr val="bg1"/>
              </a:solidFill>
              <a:cs typeface="Times New Roman" pitchFamily="18" charset="0"/>
            </a:endParaRPr>
          </a:p>
          <a:p>
            <a:endParaRPr lang="tr-TR" sz="2800" b="1" dirty="0" smtClean="0">
              <a:solidFill>
                <a:srgbClr val="C00000"/>
              </a:solidFill>
              <a:ea typeface="+mj-ea"/>
              <a:cs typeface="Times New Roman" panose="02020603050405020304" pitchFamily="18" charset="0"/>
            </a:endParaRPr>
          </a:p>
          <a:p>
            <a:pPr algn="ctr"/>
            <a:r>
              <a:rPr lang="tr-TR" sz="2400" b="1" u="sng" dirty="0">
                <a:solidFill>
                  <a:srgbClr val="C00000"/>
                </a:solidFill>
                <a:cs typeface="Times New Roman" pitchFamily="18" charset="0"/>
              </a:rPr>
              <a:t>Okul Sağlığında Ekip Anlayışı</a:t>
            </a:r>
            <a:endParaRPr lang="tr-TR" sz="2400" b="1" u="sng" dirty="0" smtClean="0">
              <a:solidFill>
                <a:srgbClr val="C00000"/>
              </a:solidFill>
              <a:cs typeface="Times New Roman" pitchFamily="18" charset="0"/>
            </a:endParaRPr>
          </a:p>
          <a:p>
            <a:pPr algn="ctr"/>
            <a:endParaRPr lang="tr-TR" sz="2400" b="1" dirty="0">
              <a:solidFill>
                <a:srgbClr val="002060"/>
              </a:solidFill>
              <a:cs typeface="Times New Roman" pitchFamily="18" charset="0"/>
            </a:endParaRPr>
          </a:p>
          <a:p>
            <a:pPr algn="ctr"/>
            <a:r>
              <a:rPr lang="tr-TR" sz="2400" b="1" dirty="0" smtClean="0">
                <a:solidFill>
                  <a:srgbClr val="002060"/>
                </a:solidFill>
                <a:cs typeface="Times New Roman" pitchFamily="18" charset="0"/>
              </a:rPr>
              <a:t>DSÖ </a:t>
            </a:r>
            <a:endParaRPr lang="tr-TR" sz="2400" b="1" dirty="0">
              <a:solidFill>
                <a:srgbClr val="002060"/>
              </a:solidFill>
              <a:cs typeface="Times New Roman" pitchFamily="18" charset="0"/>
            </a:endParaRPr>
          </a:p>
          <a:p>
            <a:pPr algn="ctr"/>
            <a:r>
              <a:rPr lang="tr-TR" sz="2400" b="1" dirty="0">
                <a:solidFill>
                  <a:srgbClr val="002060"/>
                </a:solidFill>
                <a:cs typeface="Times New Roman" pitchFamily="18" charset="0"/>
              </a:rPr>
              <a:t>okul sağlığı çalışmalarının</a:t>
            </a:r>
          </a:p>
          <a:p>
            <a:pPr algn="ctr"/>
            <a:r>
              <a:rPr lang="tr-TR" sz="2400" dirty="0">
                <a:solidFill>
                  <a:srgbClr val="002060"/>
                </a:solidFill>
                <a:cs typeface="Times New Roman" pitchFamily="18" charset="0"/>
              </a:rPr>
              <a:t> </a:t>
            </a:r>
            <a:r>
              <a:rPr lang="tr-TR" sz="2400" b="1" dirty="0">
                <a:solidFill>
                  <a:srgbClr val="002060"/>
                </a:solidFill>
                <a:cs typeface="Times New Roman" pitchFamily="18" charset="0"/>
              </a:rPr>
              <a:t>sağlık ekibi tarafından yürütülmesi gerektiğini vurgulamıştır. </a:t>
            </a:r>
          </a:p>
          <a:p>
            <a:pPr algn="ctr"/>
            <a:endParaRPr lang="tr-TR" sz="2400" b="1" dirty="0">
              <a:solidFill>
                <a:srgbClr val="002060"/>
              </a:solidFill>
              <a:cs typeface="Times New Roman" pitchFamily="18" charset="0"/>
            </a:endParaRPr>
          </a:p>
          <a:p>
            <a:pPr algn="ctr"/>
            <a:endParaRPr lang="tr-TR" sz="2400" b="1" dirty="0">
              <a:solidFill>
                <a:srgbClr val="002060"/>
              </a:solidFill>
              <a:cs typeface="Times New Roman" pitchFamily="18" charset="0"/>
            </a:endParaRPr>
          </a:p>
          <a:p>
            <a:pPr algn="ctr"/>
            <a:r>
              <a:rPr lang="tr-TR" sz="2400" b="1" dirty="0">
                <a:solidFill>
                  <a:srgbClr val="C00000"/>
                </a:solidFill>
                <a:cs typeface="Times New Roman" pitchFamily="18" charset="0"/>
              </a:rPr>
              <a:t>Bu ekipte </a:t>
            </a:r>
            <a:r>
              <a:rPr lang="tr-TR" sz="2400" b="1" u="sng" dirty="0">
                <a:solidFill>
                  <a:srgbClr val="C00000"/>
                </a:solidFill>
                <a:cs typeface="Times New Roman" pitchFamily="18" charset="0"/>
              </a:rPr>
              <a:t>hemşire merkezi konumda</a:t>
            </a:r>
            <a:r>
              <a:rPr lang="tr-TR" sz="2400" b="1" dirty="0">
                <a:solidFill>
                  <a:srgbClr val="C00000"/>
                </a:solidFill>
                <a:cs typeface="Times New Roman" pitchFamily="18" charset="0"/>
              </a:rPr>
              <a:t>dır</a:t>
            </a:r>
          </a:p>
        </p:txBody>
      </p:sp>
      <p:sp>
        <p:nvSpPr>
          <p:cNvPr id="2" name="Slayt Numarası Yer Tutucusu 1"/>
          <p:cNvSpPr>
            <a:spLocks noGrp="1"/>
          </p:cNvSpPr>
          <p:nvPr>
            <p:ph type="sldNum" sz="quarter" idx="7"/>
          </p:nvPr>
        </p:nvSpPr>
        <p:spPr/>
        <p:txBody>
          <a:bodyPr/>
          <a:lstStyle/>
          <a:p>
            <a:fld id="{B6F15528-21DE-4FAA-801E-634DDDAF4B2B}" type="slidenum">
              <a:rPr lang="tr-TR" smtClean="0"/>
              <a:t>92</a:t>
            </a:fld>
            <a:endParaRPr lang="tr-TR" dirty="0"/>
          </a:p>
        </p:txBody>
      </p:sp>
    </p:spTree>
    <p:extLst>
      <p:ext uri="{BB962C8B-B14F-4D97-AF65-F5344CB8AC3E}">
        <p14:creationId xmlns:p14="http://schemas.microsoft.com/office/powerpoint/2010/main" val="12622040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77333" y="1295400"/>
            <a:ext cx="11718542" cy="5078313"/>
          </a:xfrm>
          <a:prstGeom prst="rect">
            <a:avLst/>
          </a:prstGeom>
          <a:noFill/>
        </p:spPr>
        <p:txBody>
          <a:bodyPr wrap="square" numCol="1" rtlCol="0">
            <a:spAutoFit/>
          </a:bodyPr>
          <a:lstStyle/>
          <a:p>
            <a:r>
              <a:rPr lang="tr-TR" sz="2800" b="1" dirty="0">
                <a:solidFill>
                  <a:schemeClr val="bg1"/>
                </a:solidFill>
                <a:cs typeface="Times New Roman" panose="02020603050405020304" pitchFamily="18" charset="0"/>
              </a:rPr>
              <a:t>Haftanın Özeti</a:t>
            </a:r>
          </a:p>
          <a:p>
            <a:pPr lvl="0"/>
            <a:endParaRPr lang="tr-TR" sz="2800" b="1" u="sng" dirty="0" smtClean="0">
              <a:solidFill>
                <a:srgbClr val="C00000"/>
              </a:solidFill>
              <a:latin typeface="+mj-lt"/>
              <a:cs typeface="Times New Roman" pitchFamily="18" charset="0"/>
            </a:endParaRPr>
          </a:p>
          <a:p>
            <a:r>
              <a:rPr lang="tr-TR" sz="2400" b="1" u="sng" dirty="0" smtClean="0">
                <a:solidFill>
                  <a:srgbClr val="C00000"/>
                </a:solidFill>
                <a:cs typeface="Times New Roman" pitchFamily="18" charset="0"/>
              </a:rPr>
              <a:t>Okul Sağlığında Ekip Üyeleri</a:t>
            </a:r>
          </a:p>
          <a:p>
            <a:endParaRPr lang="tr-TR" sz="2400" dirty="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
            </a:pPr>
            <a:r>
              <a:rPr lang="tr-TR" sz="2400" dirty="0" smtClean="0">
                <a:solidFill>
                  <a:srgbClr val="002060"/>
                </a:solidFill>
                <a:cs typeface="Times New Roman" pitchFamily="18" charset="0"/>
              </a:rPr>
              <a:t>Okul </a:t>
            </a:r>
            <a:r>
              <a:rPr lang="tr-TR" sz="2400" dirty="0">
                <a:solidFill>
                  <a:srgbClr val="002060"/>
                </a:solidFill>
                <a:cs typeface="Times New Roman" pitchFamily="18" charset="0"/>
              </a:rPr>
              <a:t>Doktoru</a:t>
            </a:r>
          </a:p>
          <a:p>
            <a:pPr marL="342900" indent="-342900">
              <a:buFont typeface="Wingdings" panose="05000000000000000000" pitchFamily="2" charset="2"/>
              <a:buChar char="§"/>
            </a:pPr>
            <a:r>
              <a:rPr lang="tr-TR" sz="2400" b="1" dirty="0">
                <a:solidFill>
                  <a:srgbClr val="002060"/>
                </a:solidFill>
                <a:cs typeface="Times New Roman" pitchFamily="18" charset="0"/>
              </a:rPr>
              <a:t>Okul Sağlığı Hemşiresi</a:t>
            </a:r>
          </a:p>
          <a:p>
            <a:pPr marL="342900" indent="-342900">
              <a:buFont typeface="Wingdings" panose="05000000000000000000" pitchFamily="2" charset="2"/>
              <a:buChar char="§"/>
            </a:pPr>
            <a:r>
              <a:rPr lang="tr-TR" sz="2400" dirty="0">
                <a:solidFill>
                  <a:srgbClr val="002060"/>
                </a:solidFill>
                <a:cs typeface="Times New Roman" pitchFamily="18" charset="0"/>
              </a:rPr>
              <a:t>Sınıf Öğretmeni</a:t>
            </a:r>
          </a:p>
          <a:p>
            <a:pPr marL="342900" indent="-342900">
              <a:buFont typeface="Wingdings" panose="05000000000000000000" pitchFamily="2" charset="2"/>
              <a:buChar char="§"/>
            </a:pPr>
            <a:r>
              <a:rPr lang="tr-TR" sz="2400" dirty="0">
                <a:solidFill>
                  <a:srgbClr val="002060"/>
                </a:solidFill>
                <a:cs typeface="Times New Roman" pitchFamily="18" charset="0"/>
              </a:rPr>
              <a:t>Beden Eğitimi Öğretmeni</a:t>
            </a:r>
          </a:p>
          <a:p>
            <a:pPr marL="342900" indent="-342900">
              <a:buFont typeface="Wingdings" panose="05000000000000000000" pitchFamily="2" charset="2"/>
              <a:buChar char="§"/>
            </a:pPr>
            <a:r>
              <a:rPr lang="tr-TR" sz="2400" dirty="0">
                <a:solidFill>
                  <a:srgbClr val="002060"/>
                </a:solidFill>
                <a:cs typeface="Times New Roman" pitchFamily="18" charset="0"/>
              </a:rPr>
              <a:t>Okul Psikoloğu</a:t>
            </a:r>
          </a:p>
          <a:p>
            <a:pPr marL="342900" indent="-342900">
              <a:buFont typeface="Wingdings" panose="05000000000000000000" pitchFamily="2" charset="2"/>
              <a:buChar char="§"/>
            </a:pPr>
            <a:r>
              <a:rPr lang="tr-TR" sz="2400" dirty="0">
                <a:solidFill>
                  <a:srgbClr val="002060"/>
                </a:solidFill>
                <a:cs typeface="Times New Roman" pitchFamily="18" charset="0"/>
              </a:rPr>
              <a:t>Sosyal Hizmet Uzmanı</a:t>
            </a:r>
          </a:p>
          <a:p>
            <a:pPr marL="342900" indent="-342900">
              <a:buFont typeface="Wingdings" panose="05000000000000000000" pitchFamily="2" charset="2"/>
              <a:buChar char="§"/>
            </a:pPr>
            <a:r>
              <a:rPr lang="tr-TR" sz="2400" dirty="0">
                <a:solidFill>
                  <a:srgbClr val="002060"/>
                </a:solidFill>
                <a:cs typeface="Times New Roman" pitchFamily="18" charset="0"/>
              </a:rPr>
              <a:t>Diyetisyen/ Beslenme Uzmanı</a:t>
            </a:r>
          </a:p>
          <a:p>
            <a:pPr marL="342900" indent="-342900">
              <a:buFont typeface="Wingdings" panose="05000000000000000000" pitchFamily="2" charset="2"/>
              <a:buChar char="§"/>
            </a:pPr>
            <a:endParaRPr lang="tr-TR" sz="2400" b="1" u="sng" dirty="0" smtClean="0">
              <a:solidFill>
                <a:srgbClr val="C00000"/>
              </a:solidFill>
              <a:cs typeface="Times New Roman" pitchFamily="18" charset="0"/>
            </a:endParaRPr>
          </a:p>
          <a:p>
            <a:endParaRPr lang="tr-TR" sz="2800" b="1" dirty="0" smtClean="0">
              <a:solidFill>
                <a:schemeClr val="tx2"/>
              </a:solidFill>
              <a:latin typeface="Times New Roman" pitchFamily="18" charset="0"/>
              <a:cs typeface="Times New Roman" pitchFamily="18"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t>93</a:t>
            </a:fld>
            <a:endParaRPr lang="tr-TR"/>
          </a:p>
        </p:txBody>
      </p:sp>
    </p:spTree>
    <p:extLst>
      <p:ext uri="{BB962C8B-B14F-4D97-AF65-F5344CB8AC3E}">
        <p14:creationId xmlns:p14="http://schemas.microsoft.com/office/powerpoint/2010/main" val="26260556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4154984"/>
          </a:xfrm>
          <a:prstGeom prst="rect">
            <a:avLst/>
          </a:prstGeom>
          <a:noFill/>
        </p:spPr>
        <p:txBody>
          <a:bodyPr wrap="square" rtlCol="0">
            <a:spAutoFit/>
          </a:bodyPr>
          <a:lstStyle/>
          <a:p>
            <a:r>
              <a:rPr lang="tr-TR" sz="3200" b="1" dirty="0">
                <a:solidFill>
                  <a:schemeClr val="bg1"/>
                </a:solidFill>
                <a:cs typeface="Times New Roman" panose="02020603050405020304" pitchFamily="18" charset="0"/>
              </a:rPr>
              <a:t>Haftanın </a:t>
            </a:r>
            <a:r>
              <a:rPr lang="tr-TR" sz="3200" b="1" dirty="0" smtClean="0">
                <a:solidFill>
                  <a:schemeClr val="bg1"/>
                </a:solidFill>
                <a:cs typeface="Times New Roman" panose="02020603050405020304" pitchFamily="18" charset="0"/>
              </a:rPr>
              <a:t>Özeti</a:t>
            </a:r>
          </a:p>
          <a:p>
            <a:endParaRPr lang="tr-TR" sz="3200" b="1" dirty="0">
              <a:solidFill>
                <a:schemeClr val="bg1"/>
              </a:solidFill>
              <a:cs typeface="Times New Roman" panose="02020603050405020304" pitchFamily="18" charset="0"/>
            </a:endParaRPr>
          </a:p>
          <a:p>
            <a:r>
              <a:rPr lang="tr-TR" sz="2400" b="1" u="sng" dirty="0" smtClean="0">
                <a:solidFill>
                  <a:srgbClr val="C00000"/>
                </a:solidFill>
                <a:cs typeface="Times New Roman" panose="02020603050405020304" pitchFamily="18" charset="0"/>
              </a:rPr>
              <a:t>Sağlık Sorunları ve Kontroller</a:t>
            </a:r>
          </a:p>
          <a:p>
            <a:endParaRPr lang="tr-TR" sz="2400" b="1" dirty="0" smtClean="0">
              <a:solidFill>
                <a:srgbClr val="C00000"/>
              </a:solidFill>
              <a:cs typeface="Times New Roman" panose="02020603050405020304" pitchFamily="18" charset="0"/>
            </a:endParaRPr>
          </a:p>
          <a:p>
            <a:pPr marL="514350" indent="-514350">
              <a:buFont typeface="+mj-lt"/>
              <a:buAutoNum type="arabicPeriod"/>
            </a:pPr>
            <a:r>
              <a:rPr lang="tr-TR" sz="2400" dirty="0">
                <a:solidFill>
                  <a:srgbClr val="002060"/>
                </a:solidFill>
                <a:cs typeface="Times New Roman" pitchFamily="18" charset="0"/>
              </a:rPr>
              <a:t>Kazalar</a:t>
            </a:r>
          </a:p>
          <a:p>
            <a:pPr marL="514350" indent="-514350">
              <a:buFont typeface="+mj-lt"/>
              <a:buAutoNum type="arabicPeriod"/>
            </a:pPr>
            <a:r>
              <a:rPr lang="tr-TR" sz="2400" dirty="0">
                <a:solidFill>
                  <a:srgbClr val="002060"/>
                </a:solidFill>
                <a:cs typeface="Times New Roman" pitchFamily="18" charset="0"/>
              </a:rPr>
              <a:t>Bulaşıcı hastalıklar</a:t>
            </a:r>
          </a:p>
          <a:p>
            <a:pPr marL="514350" indent="-514350">
              <a:buFont typeface="+mj-lt"/>
              <a:buAutoNum type="arabicPeriod"/>
            </a:pPr>
            <a:r>
              <a:rPr lang="tr-TR" sz="2400" dirty="0">
                <a:solidFill>
                  <a:srgbClr val="002060"/>
                </a:solidFill>
                <a:cs typeface="Times New Roman" pitchFamily="18" charset="0"/>
              </a:rPr>
              <a:t>Beslenme bozuklukları</a:t>
            </a:r>
          </a:p>
          <a:p>
            <a:pPr marL="514350" indent="-514350">
              <a:buFont typeface="+mj-lt"/>
              <a:buAutoNum type="arabicPeriod"/>
            </a:pPr>
            <a:r>
              <a:rPr lang="tr-TR" sz="2400" dirty="0">
                <a:solidFill>
                  <a:srgbClr val="002060"/>
                </a:solidFill>
                <a:cs typeface="Times New Roman" pitchFamily="18" charset="0"/>
              </a:rPr>
              <a:t>Ruhsal sorunlar</a:t>
            </a:r>
          </a:p>
          <a:p>
            <a:pPr marL="514350" indent="-514350">
              <a:buFont typeface="+mj-lt"/>
              <a:buAutoNum type="arabicPeriod"/>
            </a:pPr>
            <a:r>
              <a:rPr lang="tr-TR" sz="2400" dirty="0">
                <a:solidFill>
                  <a:srgbClr val="002060"/>
                </a:solidFill>
                <a:cs typeface="Times New Roman" pitchFamily="18" charset="0"/>
              </a:rPr>
              <a:t>Görme, işitme ve zeka özürleri ile ilgili sorunlar</a:t>
            </a:r>
          </a:p>
          <a:p>
            <a:endParaRPr lang="tr-TR" sz="3200" b="1" dirty="0">
              <a:solidFill>
                <a:schemeClr val="bg1"/>
              </a:solidFill>
              <a:cs typeface="Times New Roman" panose="02020603050405020304" pitchFamily="18" charset="0"/>
            </a:endParaRPr>
          </a:p>
        </p:txBody>
      </p:sp>
      <p:sp>
        <p:nvSpPr>
          <p:cNvPr id="2" name="Slayt Numarası Yer Tutucusu 1"/>
          <p:cNvSpPr>
            <a:spLocks noGrp="1"/>
          </p:cNvSpPr>
          <p:nvPr>
            <p:ph type="sldNum" sz="quarter" idx="7"/>
          </p:nvPr>
        </p:nvSpPr>
        <p:spPr>
          <a:xfrm>
            <a:off x="8782812" y="6377940"/>
            <a:ext cx="2805620" cy="276999"/>
          </a:xfrm>
        </p:spPr>
        <p:txBody>
          <a:bodyPr/>
          <a:lstStyle/>
          <a:p>
            <a:fld id="{B6F15528-21DE-4FAA-801E-634DDDAF4B2B}" type="slidenum">
              <a:rPr lang="tr-TR" smtClean="0"/>
              <a:t>94</a:t>
            </a:fld>
            <a:r>
              <a:rPr lang="tr-TR" dirty="0" smtClean="0"/>
              <a:t>- </a:t>
            </a:r>
            <a:endParaRPr lang="tr-TR" dirty="0"/>
          </a:p>
        </p:txBody>
      </p:sp>
    </p:spTree>
    <p:extLst>
      <p:ext uri="{BB962C8B-B14F-4D97-AF65-F5344CB8AC3E}">
        <p14:creationId xmlns:p14="http://schemas.microsoft.com/office/powerpoint/2010/main" val="21195955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7"/>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6612" y="1971749"/>
            <a:ext cx="11718542" cy="15517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kern="1200" dirty="0">
                <a:solidFill>
                  <a:srgbClr val="002060"/>
                </a:solidFill>
                <a:latin typeface="Times New Roman" panose="02020603050405020304" pitchFamily="18" charset="0"/>
                <a:ea typeface="+mn-ea"/>
                <a:cs typeface="Times New Roman" panose="02020603050405020304" pitchFamily="18" charset="0"/>
              </a:rPr>
              <a:t/>
            </a:r>
            <a:br>
              <a:rPr lang="tr-TR" sz="3200" b="1" kern="1200" dirty="0">
                <a:solidFill>
                  <a:srgbClr val="002060"/>
                </a:solidFill>
                <a:latin typeface="Times New Roman" panose="02020603050405020304" pitchFamily="18" charset="0"/>
                <a:ea typeface="+mn-ea"/>
                <a:cs typeface="Times New Roman" panose="02020603050405020304" pitchFamily="18" charset="0"/>
              </a:rPr>
            </a:br>
            <a:r>
              <a:rPr lang="tr-TR" b="1" kern="1200" dirty="0">
                <a:solidFill>
                  <a:srgbClr val="002060"/>
                </a:solidFill>
                <a:latin typeface="Times New Roman" panose="02020603050405020304" pitchFamily="18" charset="0"/>
                <a:ea typeface="+mn-ea"/>
                <a:cs typeface="Times New Roman" panose="02020603050405020304" pitchFamily="18" charset="0"/>
              </a:rPr>
              <a:t/>
            </a:r>
            <a:br>
              <a:rPr lang="tr-TR" b="1" kern="1200" dirty="0">
                <a:solidFill>
                  <a:srgbClr val="002060"/>
                </a:solidFill>
                <a:latin typeface="Times New Roman" panose="02020603050405020304" pitchFamily="18" charset="0"/>
                <a:ea typeface="+mn-ea"/>
                <a:cs typeface="Times New Roman" panose="02020603050405020304" pitchFamily="18" charset="0"/>
              </a:rPr>
            </a:br>
            <a:endParaRPr lang="tr-TR" sz="3200" b="1" spc="-15" dirty="0">
              <a:solidFill>
                <a:srgbClr val="C00000"/>
              </a:solidFill>
              <a:latin typeface="+mj-lt"/>
            </a:endParaRPr>
          </a:p>
        </p:txBody>
      </p:sp>
      <p:sp>
        <p:nvSpPr>
          <p:cNvPr id="15" name="Dikdörtgen 14"/>
          <p:cNvSpPr/>
          <p:nvPr/>
        </p:nvSpPr>
        <p:spPr>
          <a:xfrm>
            <a:off x="3048000" y="2274838"/>
            <a:ext cx="8458200" cy="892552"/>
          </a:xfrm>
          <a:prstGeom prst="rect">
            <a:avLst/>
          </a:prstGeom>
        </p:spPr>
        <p:txBody>
          <a:bodyPr wrap="square">
            <a:spAutoFit/>
          </a:bodyPr>
          <a:lstStyle/>
          <a:p>
            <a:pPr marL="457200" indent="-457200">
              <a:buFont typeface="Wingdings" panose="05000000000000000000" pitchFamily="2" charset="2"/>
              <a:buChar char="Ø"/>
            </a:pPr>
            <a:endParaRPr lang="tr-TR" sz="2400" dirty="0" smtClean="0"/>
          </a:p>
          <a:p>
            <a:endParaRPr lang="tr-TR" sz="2800" dirty="0"/>
          </a:p>
        </p:txBody>
      </p:sp>
      <p:sp>
        <p:nvSpPr>
          <p:cNvPr id="24" name="Metin kutusu 23"/>
          <p:cNvSpPr txBox="1"/>
          <p:nvPr/>
        </p:nvSpPr>
        <p:spPr>
          <a:xfrm flipH="1">
            <a:off x="166612" y="1244850"/>
            <a:ext cx="11718542" cy="5016758"/>
          </a:xfrm>
          <a:prstGeom prst="rect">
            <a:avLst/>
          </a:prstGeom>
          <a:noFill/>
        </p:spPr>
        <p:txBody>
          <a:bodyPr wrap="square" rtlCol="0">
            <a:spAutoFit/>
          </a:bodyPr>
          <a:lstStyle/>
          <a:p>
            <a:r>
              <a:rPr lang="tr-TR" sz="3200" b="1" dirty="0">
                <a:solidFill>
                  <a:schemeClr val="bg1"/>
                </a:solidFill>
                <a:cs typeface="Times New Roman" panose="02020603050405020304" pitchFamily="18" charset="0"/>
              </a:rPr>
              <a:t>Haftanın Özeti</a:t>
            </a:r>
          </a:p>
          <a:p>
            <a:endParaRPr lang="tr-TR" sz="2400" b="1" u="sng" dirty="0" smtClean="0">
              <a:solidFill>
                <a:srgbClr val="002060"/>
              </a:solidFill>
              <a:cs typeface="Times New Roman" pitchFamily="18" charset="0"/>
            </a:endParaRPr>
          </a:p>
          <a:p>
            <a:r>
              <a:rPr lang="tr-TR" sz="2400" b="1" u="sng" dirty="0">
                <a:solidFill>
                  <a:srgbClr val="C00000"/>
                </a:solidFill>
                <a:cs typeface="Times New Roman" pitchFamily="18" charset="0"/>
              </a:rPr>
              <a:t>Okul Sağlığı Açısından Bugünkü Sorunlar</a:t>
            </a:r>
            <a:r>
              <a:rPr lang="tr-TR" sz="2400" b="1" u="sng" dirty="0" smtClean="0">
                <a:solidFill>
                  <a:srgbClr val="C00000"/>
                </a:solidFill>
                <a:cs typeface="Times New Roman" pitchFamily="18" charset="0"/>
              </a:rPr>
              <a:t>:</a:t>
            </a:r>
          </a:p>
          <a:p>
            <a:endParaRPr lang="tr-TR" sz="2400" b="1" u="sng" dirty="0">
              <a:solidFill>
                <a:srgbClr val="C00000"/>
              </a:solidFill>
              <a:cs typeface="Times New Roman" pitchFamily="18" charset="0"/>
            </a:endParaRPr>
          </a:p>
          <a:p>
            <a:pPr marL="514350" indent="-514350">
              <a:buAutoNum type="arabicPeriod"/>
            </a:pPr>
            <a:r>
              <a:rPr lang="tr-TR" sz="2400" b="1" dirty="0">
                <a:solidFill>
                  <a:srgbClr val="002060"/>
                </a:solidFill>
                <a:cs typeface="Times New Roman" pitchFamily="18" charset="0"/>
              </a:rPr>
              <a:t>Bulaşıcı hastalıklar</a:t>
            </a:r>
          </a:p>
          <a:p>
            <a:pPr marL="514350" indent="-514350">
              <a:buAutoNum type="arabicPeriod"/>
            </a:pPr>
            <a:r>
              <a:rPr lang="tr-TR" sz="2400" b="1" dirty="0">
                <a:solidFill>
                  <a:srgbClr val="002060"/>
                </a:solidFill>
                <a:cs typeface="Times New Roman" pitchFamily="18" charset="0"/>
              </a:rPr>
              <a:t>Çevre kontrolü </a:t>
            </a:r>
            <a:r>
              <a:rPr lang="tr-TR" sz="2400" dirty="0">
                <a:solidFill>
                  <a:srgbClr val="002060"/>
                </a:solidFill>
                <a:cs typeface="Times New Roman" pitchFamily="18" charset="0"/>
              </a:rPr>
              <a:t>(içme suyu, ısıtma, aydınlatma, atıklar)</a:t>
            </a:r>
          </a:p>
          <a:p>
            <a:pPr marL="514350" indent="-514350">
              <a:buAutoNum type="arabicPeriod"/>
            </a:pPr>
            <a:r>
              <a:rPr lang="tr-TR" sz="2400" b="1" dirty="0">
                <a:solidFill>
                  <a:srgbClr val="002060"/>
                </a:solidFill>
                <a:cs typeface="Times New Roman" pitchFamily="18" charset="0"/>
              </a:rPr>
              <a:t>Stres</a:t>
            </a:r>
            <a:r>
              <a:rPr lang="tr-TR" sz="2400" dirty="0">
                <a:solidFill>
                  <a:srgbClr val="002060"/>
                </a:solidFill>
                <a:cs typeface="Times New Roman" pitchFamily="18" charset="0"/>
              </a:rPr>
              <a:t> (ekonomik sıkıntı, kentleşme)</a:t>
            </a:r>
          </a:p>
          <a:p>
            <a:pPr marL="514350" indent="-514350">
              <a:buAutoNum type="arabicPeriod"/>
            </a:pPr>
            <a:r>
              <a:rPr lang="tr-TR" sz="2400" b="1" dirty="0">
                <a:solidFill>
                  <a:srgbClr val="C00000"/>
                </a:solidFill>
                <a:cs typeface="Times New Roman" pitchFamily="18" charset="0"/>
              </a:rPr>
              <a:t>Okul-Aile ilişkilerinde yetersizlik </a:t>
            </a:r>
            <a:r>
              <a:rPr lang="tr-TR" sz="2400" dirty="0">
                <a:solidFill>
                  <a:srgbClr val="002060"/>
                </a:solidFill>
                <a:cs typeface="Times New Roman" pitchFamily="18" charset="0"/>
              </a:rPr>
              <a:t>(kekemelik, </a:t>
            </a:r>
            <a:r>
              <a:rPr lang="tr-TR" sz="2400" dirty="0" err="1">
                <a:solidFill>
                  <a:srgbClr val="002060"/>
                </a:solidFill>
                <a:cs typeface="Times New Roman" pitchFamily="18" charset="0"/>
              </a:rPr>
              <a:t>enurezis</a:t>
            </a:r>
            <a:r>
              <a:rPr lang="tr-TR" sz="2400" dirty="0">
                <a:solidFill>
                  <a:srgbClr val="002060"/>
                </a:solidFill>
                <a:cs typeface="Times New Roman" pitchFamily="18" charset="0"/>
              </a:rPr>
              <a:t>, içe dönüklük) </a:t>
            </a:r>
          </a:p>
          <a:p>
            <a:pPr marL="514350" indent="-514350">
              <a:buAutoNum type="arabicPeriod"/>
            </a:pPr>
            <a:r>
              <a:rPr lang="tr-TR" sz="2400" b="1" dirty="0">
                <a:solidFill>
                  <a:srgbClr val="002060"/>
                </a:solidFill>
                <a:cs typeface="Times New Roman" pitchFamily="18" charset="0"/>
              </a:rPr>
              <a:t>Kazalar</a:t>
            </a:r>
          </a:p>
          <a:p>
            <a:pPr marL="514350" indent="-514350">
              <a:buAutoNum type="arabicPeriod"/>
            </a:pPr>
            <a:r>
              <a:rPr lang="tr-TR" sz="2400" b="1" dirty="0">
                <a:solidFill>
                  <a:srgbClr val="002060"/>
                </a:solidFill>
                <a:cs typeface="Times New Roman" pitchFamily="18" charset="0"/>
              </a:rPr>
              <a:t>Tıbbi bakımın sağlanması sorunları</a:t>
            </a:r>
          </a:p>
          <a:p>
            <a:pPr marL="514350" indent="-514350">
              <a:buAutoNum type="arabicPeriod"/>
            </a:pPr>
            <a:r>
              <a:rPr lang="tr-TR" sz="2400" b="1" dirty="0">
                <a:solidFill>
                  <a:srgbClr val="002060"/>
                </a:solidFill>
                <a:cs typeface="Times New Roman" pitchFamily="18" charset="0"/>
              </a:rPr>
              <a:t>Beslenme ile ilgili sorunlar </a:t>
            </a:r>
            <a:r>
              <a:rPr lang="tr-TR" sz="2400" dirty="0">
                <a:solidFill>
                  <a:srgbClr val="002060"/>
                </a:solidFill>
                <a:cs typeface="Times New Roman" pitchFamily="18" charset="0"/>
              </a:rPr>
              <a:t>(</a:t>
            </a:r>
            <a:r>
              <a:rPr lang="tr-TR" sz="2400" dirty="0" err="1">
                <a:solidFill>
                  <a:srgbClr val="002060"/>
                </a:solidFill>
                <a:cs typeface="Times New Roman" pitchFamily="18" charset="0"/>
              </a:rPr>
              <a:t>malnütrüsyon</a:t>
            </a:r>
            <a:r>
              <a:rPr lang="tr-TR" sz="2400" dirty="0">
                <a:solidFill>
                  <a:srgbClr val="002060"/>
                </a:solidFill>
                <a:cs typeface="Times New Roman" pitchFamily="18" charset="0"/>
              </a:rPr>
              <a:t>, anemi</a:t>
            </a:r>
            <a:r>
              <a:rPr lang="tr-TR" sz="2400" dirty="0" smtClean="0">
                <a:solidFill>
                  <a:srgbClr val="002060"/>
                </a:solidFill>
                <a:cs typeface="Times New Roman" pitchFamily="18" charset="0"/>
              </a:rPr>
              <a:t>)</a:t>
            </a:r>
            <a:r>
              <a:rPr lang="tr-TR" sz="2400" dirty="0">
                <a:solidFill>
                  <a:srgbClr val="002060"/>
                </a:solidFill>
                <a:latin typeface="Times New Roman" pitchFamily="18" charset="0"/>
                <a:cs typeface="Times New Roman" pitchFamily="18" charset="0"/>
              </a:rPr>
              <a:t/>
            </a:r>
            <a:br>
              <a:rPr lang="tr-TR" sz="2400" dirty="0">
                <a:solidFill>
                  <a:srgbClr val="002060"/>
                </a:solidFill>
                <a:latin typeface="Times New Roman" pitchFamily="18" charset="0"/>
                <a:cs typeface="Times New Roman" pitchFamily="18" charset="0"/>
              </a:rPr>
            </a:br>
            <a:endParaRPr lang="tr-TR" sz="2400" dirty="0">
              <a:solidFill>
                <a:srgbClr val="002060"/>
              </a:solidFill>
              <a:cs typeface="Times New Roman" pitchFamily="18" charset="0"/>
            </a:endParaRPr>
          </a:p>
          <a:p>
            <a:endParaRPr lang="tr-TR" sz="2400" b="1" dirty="0" smtClean="0">
              <a:solidFill>
                <a:srgbClr val="C00000"/>
              </a:solidFill>
              <a:cs typeface="Times New Roman" pitchFamily="18" charset="0"/>
            </a:endParaRPr>
          </a:p>
        </p:txBody>
      </p:sp>
      <p:sp>
        <p:nvSpPr>
          <p:cNvPr id="2" name="Slayt Numarası Yer Tutucusu 1"/>
          <p:cNvSpPr>
            <a:spLocks noGrp="1"/>
          </p:cNvSpPr>
          <p:nvPr>
            <p:ph type="sldNum" sz="quarter" idx="7"/>
          </p:nvPr>
        </p:nvSpPr>
        <p:spPr>
          <a:xfrm>
            <a:off x="8782812" y="6377940"/>
            <a:ext cx="2805620" cy="276999"/>
          </a:xfrm>
        </p:spPr>
        <p:txBody>
          <a:bodyPr/>
          <a:lstStyle/>
          <a:p>
            <a:fld id="{B6F15528-21DE-4FAA-801E-634DDDAF4B2B}" type="slidenum">
              <a:rPr lang="tr-TR" smtClean="0"/>
              <a:t>95</a:t>
            </a:fld>
            <a:r>
              <a:rPr lang="tr-TR" dirty="0" smtClean="0"/>
              <a:t>- </a:t>
            </a:r>
            <a:endParaRPr lang="tr-TR" dirty="0"/>
          </a:p>
        </p:txBody>
      </p:sp>
    </p:spTree>
    <p:extLst>
      <p:ext uri="{BB962C8B-B14F-4D97-AF65-F5344CB8AC3E}">
        <p14:creationId xmlns:p14="http://schemas.microsoft.com/office/powerpoint/2010/main" val="2794824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090" y="1413507"/>
            <a:ext cx="2969109" cy="382156"/>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Montserrat-SemiBold"/>
                <a:cs typeface="Montserrat-SemiBold"/>
              </a:rPr>
              <a:t>Soru </a:t>
            </a:r>
            <a:r>
              <a:rPr sz="2400" b="1" spc="-20" dirty="0">
                <a:solidFill>
                  <a:srgbClr val="FFFFFF"/>
                </a:solidFill>
                <a:latin typeface="Montserrat-SemiBold"/>
                <a:cs typeface="Montserrat-SemiBold"/>
              </a:rPr>
              <a:t>ve</a:t>
            </a:r>
            <a:r>
              <a:rPr sz="2400" b="1" spc="-50" dirty="0">
                <a:solidFill>
                  <a:srgbClr val="FFFFFF"/>
                </a:solidFill>
                <a:latin typeface="Montserrat-SemiBold"/>
                <a:cs typeface="Montserrat-SemiBold"/>
              </a:rPr>
              <a:t> </a:t>
            </a:r>
            <a:r>
              <a:rPr sz="2400" b="1" spc="-10" dirty="0">
                <a:solidFill>
                  <a:srgbClr val="FFFFFF"/>
                </a:solidFill>
                <a:latin typeface="Montserrat-SemiBold"/>
                <a:cs typeface="Montserrat-SemiBold"/>
              </a:rPr>
              <a:t>Öneriler</a:t>
            </a:r>
            <a:endParaRPr sz="2400" dirty="0">
              <a:latin typeface="Montserrat-SemiBold"/>
              <a:cs typeface="Montserrat-SemiBold"/>
            </a:endParaRPr>
          </a:p>
        </p:txBody>
      </p:sp>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6"/>
              <a:ext cx="1245729" cy="51389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4"/>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0"/>
              <a:ext cx="91020" cy="761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85"/>
                  </a:lnTo>
                  <a:lnTo>
                    <a:pt x="730808" y="98310"/>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55"/>
                  </a:moveTo>
                  <a:lnTo>
                    <a:pt x="983386" y="58483"/>
                  </a:lnTo>
                  <a:lnTo>
                    <a:pt x="976642" y="47104"/>
                  </a:lnTo>
                  <a:lnTo>
                    <a:pt x="966406" y="40513"/>
                  </a:lnTo>
                  <a:lnTo>
                    <a:pt x="953516" y="38392"/>
                  </a:lnTo>
                  <a:lnTo>
                    <a:pt x="945235" y="39255"/>
                  </a:lnTo>
                  <a:lnTo>
                    <a:pt x="937729" y="41757"/>
                  </a:lnTo>
                  <a:lnTo>
                    <a:pt x="931189" y="45808"/>
                  </a:lnTo>
                  <a:lnTo>
                    <a:pt x="925791" y="51295"/>
                  </a:lnTo>
                  <a:lnTo>
                    <a:pt x="920940" y="45554"/>
                  </a:lnTo>
                  <a:lnTo>
                    <a:pt x="914895" y="41529"/>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39"/>
                  </a:lnTo>
                  <a:lnTo>
                    <a:pt x="1152740" y="55549"/>
                  </a:lnTo>
                  <a:lnTo>
                    <a:pt x="1163218" y="53555"/>
                  </a:lnTo>
                  <a:lnTo>
                    <a:pt x="1173594" y="55549"/>
                  </a:lnTo>
                  <a:lnTo>
                    <a:pt x="1181925" y="61239"/>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6"/>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3"/>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55"/>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55091" y="2115191"/>
            <a:ext cx="11655909" cy="2228815"/>
          </a:xfrm>
          <a:prstGeom prst="rect">
            <a:avLst/>
          </a:prstGeom>
        </p:spPr>
        <p:txBody>
          <a:bodyPr vert="horz" wrap="square" lIns="0" tIns="12700" rIns="0" bIns="0" rtlCol="0">
            <a:spAutoFit/>
          </a:bodyPr>
          <a:lstStyle/>
          <a:p>
            <a:pPr marL="400050" lvl="1"/>
            <a:r>
              <a:rPr lang="tr-TR" sz="2400" b="1" dirty="0" smtClean="0">
                <a:solidFill>
                  <a:srgbClr val="C00000"/>
                </a:solidFill>
                <a:latin typeface="+mn-lt"/>
                <a:cs typeface="Times New Roman" pitchFamily="18" charset="0"/>
              </a:rPr>
              <a:t/>
            </a:r>
            <a:br>
              <a:rPr lang="tr-TR" sz="2400" b="1" dirty="0" smtClean="0">
                <a:solidFill>
                  <a:srgbClr val="C00000"/>
                </a:solidFill>
                <a:latin typeface="+mn-lt"/>
                <a:cs typeface="Times New Roman" pitchFamily="18" charset="0"/>
              </a:rPr>
            </a:br>
            <a:r>
              <a:rPr lang="tr-TR" sz="2400" b="1" dirty="0" smtClean="0">
                <a:solidFill>
                  <a:srgbClr val="C00000"/>
                </a:solidFill>
                <a:latin typeface="+mn-lt"/>
                <a:cs typeface="Times New Roman" pitchFamily="18" charset="0"/>
              </a:rPr>
              <a:t>Soru: </a:t>
            </a:r>
            <a:r>
              <a:rPr lang="tr-TR" sz="2400" b="1" dirty="0" smtClean="0">
                <a:solidFill>
                  <a:srgbClr val="002060"/>
                </a:solidFill>
                <a:latin typeface="+mn-lt"/>
                <a:cs typeface="Times New Roman" pitchFamily="18" charset="0"/>
              </a:rPr>
              <a:t>Sizce okul sağlığı açısından bugünkü sorunlar</a:t>
            </a:r>
            <a:r>
              <a:rPr lang="tr-TR" sz="2400" dirty="0" smtClean="0">
                <a:solidFill>
                  <a:srgbClr val="002060"/>
                </a:solidFill>
                <a:latin typeface="+mn-lt"/>
                <a:cs typeface="Times New Roman" pitchFamily="18" charset="0"/>
              </a:rPr>
              <a:t> nelerdir?</a:t>
            </a:r>
            <a:r>
              <a:rPr lang="tr-TR" sz="2400" dirty="0" smtClean="0">
                <a:solidFill>
                  <a:srgbClr val="002060"/>
                </a:solidFill>
                <a:cs typeface="Times New Roman" pitchFamily="18" charset="0"/>
              </a:rPr>
              <a:t/>
            </a:r>
            <a:br>
              <a:rPr lang="tr-TR" sz="2400" dirty="0" smtClean="0">
                <a:solidFill>
                  <a:srgbClr val="002060"/>
                </a:solidFill>
                <a:cs typeface="Times New Roman" pitchFamily="18" charset="0"/>
              </a:rPr>
            </a:br>
            <a:r>
              <a:rPr lang="tr-TR" sz="2400" dirty="0">
                <a:solidFill>
                  <a:srgbClr val="002060"/>
                </a:solidFill>
                <a:cs typeface="Times New Roman" pitchFamily="18" charset="0"/>
              </a:rPr>
              <a:t/>
            </a:r>
            <a:br>
              <a:rPr lang="tr-TR" sz="2400" dirty="0">
                <a:solidFill>
                  <a:srgbClr val="002060"/>
                </a:solidFill>
                <a:cs typeface="Times New Roman" pitchFamily="18" charset="0"/>
              </a:rPr>
            </a:br>
            <a:r>
              <a:rPr lang="tr-TR" sz="2400" b="1" kern="1200" dirty="0" smtClean="0">
                <a:solidFill>
                  <a:srgbClr val="C00000"/>
                </a:solidFill>
                <a:latin typeface="+mn-lt"/>
                <a:ea typeface="+mn-ea"/>
                <a:cs typeface="Times New Roman" pitchFamily="18" charset="0"/>
              </a:rPr>
              <a:t>Öneri: </a:t>
            </a:r>
            <a:r>
              <a:rPr lang="tr-TR" sz="2400" b="1" kern="1200" dirty="0" smtClean="0">
                <a:solidFill>
                  <a:srgbClr val="002060"/>
                </a:solidFill>
                <a:latin typeface="+mn-lt"/>
                <a:ea typeface="+mn-ea"/>
                <a:cs typeface="Times New Roman" pitchFamily="18" charset="0"/>
              </a:rPr>
              <a:t>Ülkemizdeki Okul Hemşireliği ile ilgili kaynak araştırınız.</a:t>
            </a:r>
            <a:r>
              <a:rPr lang="tr-TR" sz="2400" kern="1200" dirty="0" smtClean="0">
                <a:solidFill>
                  <a:srgbClr val="002060"/>
                </a:solidFill>
                <a:latin typeface="+mn-lt"/>
                <a:ea typeface="+mn-ea"/>
                <a:cs typeface="Times New Roman" pitchFamily="18" charset="0"/>
              </a:rPr>
              <a:t/>
            </a:r>
            <a:br>
              <a:rPr lang="tr-TR" sz="2400" kern="1200" dirty="0" smtClean="0">
                <a:solidFill>
                  <a:srgbClr val="002060"/>
                </a:solidFill>
                <a:latin typeface="+mn-lt"/>
                <a:ea typeface="+mn-ea"/>
                <a:cs typeface="Times New Roman" pitchFamily="18" charset="0"/>
              </a:rPr>
            </a:br>
            <a:r>
              <a:rPr lang="tr-TR" sz="2400" kern="1200" dirty="0" smtClean="0">
                <a:solidFill>
                  <a:srgbClr val="002060"/>
                </a:solidFill>
                <a:latin typeface="+mn-lt"/>
                <a:ea typeface="+mn-ea"/>
                <a:cs typeface="Times New Roman" pitchFamily="18" charset="0"/>
              </a:rPr>
              <a:t/>
            </a:r>
            <a:br>
              <a:rPr lang="tr-TR" sz="2400" kern="1200" dirty="0" smtClean="0">
                <a:solidFill>
                  <a:srgbClr val="002060"/>
                </a:solidFill>
                <a:latin typeface="+mn-lt"/>
                <a:ea typeface="+mn-ea"/>
                <a:cs typeface="Times New Roman" pitchFamily="18" charset="0"/>
              </a:rPr>
            </a:br>
            <a:endParaRPr lang="tr-TR" sz="2400" kern="1200" dirty="0">
              <a:solidFill>
                <a:srgbClr val="002060"/>
              </a:solidFill>
              <a:latin typeface="+mn-lt"/>
              <a:ea typeface="+mn-ea"/>
              <a:cs typeface="Times New Roman" pitchFamily="18" charset="0"/>
            </a:endParaRPr>
          </a:p>
        </p:txBody>
      </p:sp>
      <p:sp>
        <p:nvSpPr>
          <p:cNvPr id="15" name="Slayt Numarası Yer Tutucusu 14"/>
          <p:cNvSpPr>
            <a:spLocks noGrp="1"/>
          </p:cNvSpPr>
          <p:nvPr>
            <p:ph type="sldNum" sz="quarter" idx="7"/>
          </p:nvPr>
        </p:nvSpPr>
        <p:spPr/>
        <p:txBody>
          <a:bodyPr/>
          <a:lstStyle/>
          <a:p>
            <a:fld id="{B6F15528-21DE-4FAA-801E-634DDDAF4B2B}" type="slidenum">
              <a:rPr lang="tr-TR" smtClean="0"/>
              <a:t>96</a:t>
            </a:fld>
            <a:endParaRPr lang="tr-T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091" y="1413520"/>
            <a:ext cx="4416909" cy="382156"/>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Montserrat-SemiBold"/>
                <a:cs typeface="Montserrat-SemiBold"/>
              </a:rPr>
              <a:t>Önerilen Haftalık Çalışmalar</a:t>
            </a:r>
            <a:endParaRPr sz="2400" dirty="0">
              <a:latin typeface="Montserrat-SemiBold"/>
              <a:cs typeface="Montserrat-SemiBold"/>
            </a:endParaRPr>
          </a:p>
        </p:txBody>
      </p:sp>
      <p:grpSp>
        <p:nvGrpSpPr>
          <p:cNvPr id="3" name="object 3"/>
          <p:cNvGrpSpPr/>
          <p:nvPr/>
        </p:nvGrpSpPr>
        <p:grpSpPr>
          <a:xfrm>
            <a:off x="0" y="6002210"/>
            <a:ext cx="12193270" cy="855980"/>
            <a:chOff x="0" y="6002210"/>
            <a:chExt cx="12193270" cy="855980"/>
          </a:xfrm>
        </p:grpSpPr>
        <p:sp>
          <p:nvSpPr>
            <p:cNvPr id="4" name="object 4"/>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81"/>
              <a:ext cx="1245729" cy="5138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93"/>
              <a:ext cx="3969385" cy="460375"/>
            </a:xfrm>
            <a:custGeom>
              <a:avLst/>
              <a:gdLst/>
              <a:ahLst/>
              <a:cxnLst/>
              <a:rect l="l" t="t" r="r" b="b"/>
              <a:pathLst>
                <a:path w="3969384" h="460375">
                  <a:moveTo>
                    <a:pt x="3969130" y="0"/>
                  </a:moveTo>
                  <a:lnTo>
                    <a:pt x="0" y="0"/>
                  </a:lnTo>
                  <a:lnTo>
                    <a:pt x="0" y="460006"/>
                  </a:lnTo>
                  <a:lnTo>
                    <a:pt x="3969130" y="460006"/>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9925371" y="6592205"/>
              <a:ext cx="91020" cy="7611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066749" y="6566649"/>
              <a:ext cx="64185" cy="12722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84"/>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29"/>
                  </a:lnTo>
                  <a:lnTo>
                    <a:pt x="480707" y="41173"/>
                  </a:lnTo>
                  <a:lnTo>
                    <a:pt x="473887" y="39090"/>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52"/>
                  </a:lnTo>
                  <a:lnTo>
                    <a:pt x="478116" y="129362"/>
                  </a:lnTo>
                  <a:lnTo>
                    <a:pt x="468426" y="130644"/>
                  </a:lnTo>
                  <a:lnTo>
                    <a:pt x="461162" y="130035"/>
                  </a:lnTo>
                  <a:lnTo>
                    <a:pt x="453885" y="128295"/>
                  </a:lnTo>
                  <a:lnTo>
                    <a:pt x="447128" y="125526"/>
                  </a:lnTo>
                  <a:lnTo>
                    <a:pt x="441439" y="121843"/>
                  </a:lnTo>
                  <a:lnTo>
                    <a:pt x="431266" y="142024"/>
                  </a:lnTo>
                  <a:lnTo>
                    <a:pt x="439420" y="146723"/>
                  </a:lnTo>
                  <a:lnTo>
                    <a:pt x="449008" y="150101"/>
                  </a:lnTo>
                  <a:lnTo>
                    <a:pt x="459638" y="152133"/>
                  </a:lnTo>
                  <a:lnTo>
                    <a:pt x="470928" y="152806"/>
                  </a:lnTo>
                  <a:lnTo>
                    <a:pt x="490829" y="150025"/>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59"/>
                  </a:moveTo>
                  <a:lnTo>
                    <a:pt x="617410" y="80721"/>
                  </a:lnTo>
                  <a:lnTo>
                    <a:pt x="615975" y="72986"/>
                  </a:lnTo>
                  <a:lnTo>
                    <a:pt x="614108" y="62915"/>
                  </a:lnTo>
                  <a:lnTo>
                    <a:pt x="611352" y="58889"/>
                  </a:lnTo>
                  <a:lnTo>
                    <a:pt x="604939" y="49530"/>
                  </a:lnTo>
                  <a:lnTo>
                    <a:pt x="591337" y="41236"/>
                  </a:lnTo>
                  <a:lnTo>
                    <a:pt x="591210" y="41224"/>
                  </a:lnTo>
                  <a:lnTo>
                    <a:pt x="591210" y="72986"/>
                  </a:lnTo>
                  <a:lnTo>
                    <a:pt x="558469" y="72986"/>
                  </a:lnTo>
                  <a:lnTo>
                    <a:pt x="560095" y="64338"/>
                  </a:lnTo>
                  <a:lnTo>
                    <a:pt x="566140" y="58889"/>
                  </a:lnTo>
                  <a:lnTo>
                    <a:pt x="583552" y="58889"/>
                  </a:lnTo>
                  <a:lnTo>
                    <a:pt x="589737" y="64338"/>
                  </a:lnTo>
                  <a:lnTo>
                    <a:pt x="591210" y="72986"/>
                  </a:lnTo>
                  <a:lnTo>
                    <a:pt x="591210" y="41224"/>
                  </a:lnTo>
                  <a:lnTo>
                    <a:pt x="543267" y="50279"/>
                  </a:lnTo>
                  <a:lnTo>
                    <a:pt x="530745" y="80721"/>
                  </a:lnTo>
                  <a:lnTo>
                    <a:pt x="534073" y="97751"/>
                  </a:lnTo>
                  <a:lnTo>
                    <a:pt x="543521" y="111264"/>
                  </a:lnTo>
                  <a:lnTo>
                    <a:pt x="558317" y="120154"/>
                  </a:lnTo>
                  <a:lnTo>
                    <a:pt x="577646" y="123367"/>
                  </a:lnTo>
                  <a:lnTo>
                    <a:pt x="588302" y="122516"/>
                  </a:lnTo>
                  <a:lnTo>
                    <a:pt x="597496" y="119989"/>
                  </a:lnTo>
                  <a:lnTo>
                    <a:pt x="605294" y="115798"/>
                  </a:lnTo>
                  <a:lnTo>
                    <a:pt x="611708" y="110007"/>
                  </a:lnTo>
                  <a:lnTo>
                    <a:pt x="603618" y="101358"/>
                  </a:lnTo>
                  <a:lnTo>
                    <a:pt x="596963" y="94234"/>
                  </a:lnTo>
                  <a:lnTo>
                    <a:pt x="591515" y="99098"/>
                  </a:lnTo>
                  <a:lnTo>
                    <a:pt x="586346" y="101358"/>
                  </a:lnTo>
                  <a:lnTo>
                    <a:pt x="568210" y="101358"/>
                  </a:lnTo>
                  <a:lnTo>
                    <a:pt x="561276" y="96520"/>
                  </a:lnTo>
                  <a:lnTo>
                    <a:pt x="558914" y="88163"/>
                  </a:lnTo>
                  <a:lnTo>
                    <a:pt x="617016" y="88163"/>
                  </a:lnTo>
                  <a:lnTo>
                    <a:pt x="617169" y="85890"/>
                  </a:lnTo>
                  <a:lnTo>
                    <a:pt x="617474" y="83159"/>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80"/>
                  </a:lnTo>
                  <a:lnTo>
                    <a:pt x="673430" y="23977"/>
                  </a:lnTo>
                  <a:lnTo>
                    <a:pt x="680212" y="30645"/>
                  </a:lnTo>
                  <a:lnTo>
                    <a:pt x="700849" y="30645"/>
                  </a:lnTo>
                  <a:lnTo>
                    <a:pt x="707644" y="23977"/>
                  </a:lnTo>
                  <a:lnTo>
                    <a:pt x="707644" y="6210"/>
                  </a:lnTo>
                  <a:close/>
                </a:path>
                <a:path w="1203959" h="153034">
                  <a:moveTo>
                    <a:pt x="791222" y="96354"/>
                  </a:moveTo>
                  <a:lnTo>
                    <a:pt x="783869" y="79235"/>
                  </a:lnTo>
                  <a:lnTo>
                    <a:pt x="767702" y="72529"/>
                  </a:lnTo>
                  <a:lnTo>
                    <a:pt x="751522" y="69811"/>
                  </a:lnTo>
                  <a:lnTo>
                    <a:pt x="744181" y="64643"/>
                  </a:lnTo>
                  <a:lnTo>
                    <a:pt x="744181" y="61620"/>
                  </a:lnTo>
                  <a:lnTo>
                    <a:pt x="747585" y="58889"/>
                  </a:lnTo>
                  <a:lnTo>
                    <a:pt x="764108" y="58889"/>
                  </a:lnTo>
                  <a:lnTo>
                    <a:pt x="772071" y="60401"/>
                  </a:lnTo>
                  <a:lnTo>
                    <a:pt x="780034" y="64947"/>
                  </a:lnTo>
                  <a:lnTo>
                    <a:pt x="788441" y="45377"/>
                  </a:lnTo>
                  <a:lnTo>
                    <a:pt x="781710" y="42367"/>
                  </a:lnTo>
                  <a:lnTo>
                    <a:pt x="773861" y="40182"/>
                  </a:lnTo>
                  <a:lnTo>
                    <a:pt x="765403" y="38849"/>
                  </a:lnTo>
                  <a:lnTo>
                    <a:pt x="756869" y="38404"/>
                  </a:lnTo>
                  <a:lnTo>
                    <a:pt x="740206" y="40487"/>
                  </a:lnTo>
                  <a:lnTo>
                    <a:pt x="728002" y="46240"/>
                  </a:lnTo>
                  <a:lnTo>
                    <a:pt x="720496" y="54902"/>
                  </a:lnTo>
                  <a:lnTo>
                    <a:pt x="717943" y="65709"/>
                  </a:lnTo>
                  <a:lnTo>
                    <a:pt x="725309" y="82943"/>
                  </a:lnTo>
                  <a:lnTo>
                    <a:pt x="741540" y="89598"/>
                  </a:lnTo>
                  <a:lnTo>
                    <a:pt x="757758" y="92163"/>
                  </a:lnTo>
                  <a:lnTo>
                    <a:pt x="765136" y="97129"/>
                  </a:lnTo>
                  <a:lnTo>
                    <a:pt x="765136" y="100609"/>
                  </a:lnTo>
                  <a:lnTo>
                    <a:pt x="762038" y="102730"/>
                  </a:lnTo>
                  <a:lnTo>
                    <a:pt x="752589" y="102730"/>
                  </a:lnTo>
                  <a:lnTo>
                    <a:pt x="745159" y="102196"/>
                  </a:lnTo>
                  <a:lnTo>
                    <a:pt x="737768" y="100698"/>
                  </a:lnTo>
                  <a:lnTo>
                    <a:pt x="730808" y="98310"/>
                  </a:lnTo>
                  <a:lnTo>
                    <a:pt x="724725" y="95148"/>
                  </a:lnTo>
                  <a:lnTo>
                    <a:pt x="716318" y="114871"/>
                  </a:lnTo>
                  <a:lnTo>
                    <a:pt x="723226" y="118313"/>
                  </a:lnTo>
                  <a:lnTo>
                    <a:pt x="731850" y="120992"/>
                  </a:lnTo>
                  <a:lnTo>
                    <a:pt x="741553" y="122745"/>
                  </a:lnTo>
                  <a:lnTo>
                    <a:pt x="751713" y="123367"/>
                  </a:lnTo>
                  <a:lnTo>
                    <a:pt x="768832" y="121272"/>
                  </a:lnTo>
                  <a:lnTo>
                    <a:pt x="781202" y="115544"/>
                  </a:lnTo>
                  <a:lnTo>
                    <a:pt x="788695" y="106972"/>
                  </a:lnTo>
                  <a:lnTo>
                    <a:pt x="791222" y="96354"/>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80"/>
                  </a:lnTo>
                  <a:lnTo>
                    <a:pt x="800188" y="23977"/>
                  </a:lnTo>
                  <a:lnTo>
                    <a:pt x="806970" y="30645"/>
                  </a:lnTo>
                  <a:lnTo>
                    <a:pt x="827608" y="30645"/>
                  </a:lnTo>
                  <a:lnTo>
                    <a:pt x="834390" y="23977"/>
                  </a:lnTo>
                  <a:lnTo>
                    <a:pt x="834390" y="6210"/>
                  </a:lnTo>
                  <a:close/>
                </a:path>
                <a:path w="1203959" h="153034">
                  <a:moveTo>
                    <a:pt x="985812" y="74955"/>
                  </a:moveTo>
                  <a:lnTo>
                    <a:pt x="983386" y="58483"/>
                  </a:lnTo>
                  <a:lnTo>
                    <a:pt x="976642" y="47117"/>
                  </a:lnTo>
                  <a:lnTo>
                    <a:pt x="966406" y="40525"/>
                  </a:lnTo>
                  <a:lnTo>
                    <a:pt x="953516" y="38392"/>
                  </a:lnTo>
                  <a:lnTo>
                    <a:pt x="945235" y="39255"/>
                  </a:lnTo>
                  <a:lnTo>
                    <a:pt x="937729" y="41770"/>
                  </a:lnTo>
                  <a:lnTo>
                    <a:pt x="931189" y="45821"/>
                  </a:lnTo>
                  <a:lnTo>
                    <a:pt x="925791" y="51295"/>
                  </a:lnTo>
                  <a:lnTo>
                    <a:pt x="920940" y="45554"/>
                  </a:lnTo>
                  <a:lnTo>
                    <a:pt x="914895" y="41541"/>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51"/>
                  </a:moveTo>
                  <a:lnTo>
                    <a:pt x="1110107" y="81788"/>
                  </a:lnTo>
                  <a:lnTo>
                    <a:pt x="1109154" y="76174"/>
                  </a:lnTo>
                  <a:lnTo>
                    <a:pt x="1107313" y="65328"/>
                  </a:lnTo>
                  <a:lnTo>
                    <a:pt x="1099845" y="53124"/>
                  </a:lnTo>
                  <a:lnTo>
                    <a:pt x="1099324" y="52260"/>
                  </a:lnTo>
                  <a:lnTo>
                    <a:pt x="1096606" y="50393"/>
                  </a:lnTo>
                  <a:lnTo>
                    <a:pt x="1096606" y="76174"/>
                  </a:lnTo>
                  <a:lnTo>
                    <a:pt x="1046467" y="76174"/>
                  </a:lnTo>
                  <a:lnTo>
                    <a:pt x="1049096" y="66814"/>
                  </a:lnTo>
                  <a:lnTo>
                    <a:pt x="1054455" y="59524"/>
                  </a:lnTo>
                  <a:lnTo>
                    <a:pt x="1062101" y="54800"/>
                  </a:lnTo>
                  <a:lnTo>
                    <a:pt x="1071537" y="53124"/>
                  </a:lnTo>
                  <a:lnTo>
                    <a:pt x="1081036" y="54825"/>
                  </a:lnTo>
                  <a:lnTo>
                    <a:pt x="1088656" y="59588"/>
                  </a:lnTo>
                  <a:lnTo>
                    <a:pt x="1093990" y="66878"/>
                  </a:lnTo>
                  <a:lnTo>
                    <a:pt x="1096606" y="76174"/>
                  </a:lnTo>
                  <a:lnTo>
                    <a:pt x="1096606" y="50393"/>
                  </a:lnTo>
                  <a:lnTo>
                    <a:pt x="1087094" y="43815"/>
                  </a:lnTo>
                  <a:lnTo>
                    <a:pt x="1071537" y="40830"/>
                  </a:lnTo>
                  <a:lnTo>
                    <a:pt x="1055878" y="43878"/>
                  </a:lnTo>
                  <a:lnTo>
                    <a:pt x="1043457" y="52374"/>
                  </a:lnTo>
                  <a:lnTo>
                    <a:pt x="1035253" y="65341"/>
                  </a:lnTo>
                  <a:lnTo>
                    <a:pt x="1032306" y="81788"/>
                  </a:lnTo>
                  <a:lnTo>
                    <a:pt x="1035329" y="98323"/>
                  </a:lnTo>
                  <a:lnTo>
                    <a:pt x="1043863" y="111340"/>
                  </a:lnTo>
                  <a:lnTo>
                    <a:pt x="1057122" y="119849"/>
                  </a:lnTo>
                  <a:lnTo>
                    <a:pt x="1074331" y="122910"/>
                  </a:lnTo>
                  <a:lnTo>
                    <a:pt x="1083627" y="122059"/>
                  </a:lnTo>
                  <a:lnTo>
                    <a:pt x="1091958" y="119570"/>
                  </a:lnTo>
                  <a:lnTo>
                    <a:pt x="1099172" y="115481"/>
                  </a:lnTo>
                  <a:lnTo>
                    <a:pt x="1104811" y="110172"/>
                  </a:lnTo>
                  <a:lnTo>
                    <a:pt x="1105154" y="109855"/>
                  </a:lnTo>
                  <a:lnTo>
                    <a:pt x="1097343" y="100457"/>
                  </a:lnTo>
                  <a:lnTo>
                    <a:pt x="1091590" y="106984"/>
                  </a:lnTo>
                  <a:lnTo>
                    <a:pt x="1083919" y="110172"/>
                  </a:lnTo>
                  <a:lnTo>
                    <a:pt x="1074775" y="110172"/>
                  </a:lnTo>
                  <a:lnTo>
                    <a:pt x="1064069" y="108483"/>
                  </a:lnTo>
                  <a:lnTo>
                    <a:pt x="1055484" y="103695"/>
                  </a:lnTo>
                  <a:lnTo>
                    <a:pt x="1049464" y="96266"/>
                  </a:lnTo>
                  <a:lnTo>
                    <a:pt x="1046467" y="86639"/>
                  </a:lnTo>
                  <a:lnTo>
                    <a:pt x="1109878" y="86639"/>
                  </a:lnTo>
                  <a:lnTo>
                    <a:pt x="1110030" y="85280"/>
                  </a:lnTo>
                  <a:lnTo>
                    <a:pt x="1110183" y="83451"/>
                  </a:lnTo>
                  <a:close/>
                </a:path>
                <a:path w="1203959" h="153034">
                  <a:moveTo>
                    <a:pt x="1203477" y="9410"/>
                  </a:moveTo>
                  <a:lnTo>
                    <a:pt x="1189469" y="9410"/>
                  </a:lnTo>
                  <a:lnTo>
                    <a:pt x="1189469" y="81788"/>
                  </a:lnTo>
                  <a:lnTo>
                    <a:pt x="1187450" y="93459"/>
                  </a:lnTo>
                  <a:lnTo>
                    <a:pt x="1181925" y="102400"/>
                  </a:lnTo>
                  <a:lnTo>
                    <a:pt x="1173594" y="108140"/>
                  </a:lnTo>
                  <a:lnTo>
                    <a:pt x="1163218" y="110159"/>
                  </a:lnTo>
                  <a:lnTo>
                    <a:pt x="1152740" y="108140"/>
                  </a:lnTo>
                  <a:lnTo>
                    <a:pt x="1144371" y="102400"/>
                  </a:lnTo>
                  <a:lnTo>
                    <a:pt x="1138821" y="93459"/>
                  </a:lnTo>
                  <a:lnTo>
                    <a:pt x="1136815" y="81788"/>
                  </a:lnTo>
                  <a:lnTo>
                    <a:pt x="1138821" y="70142"/>
                  </a:lnTo>
                  <a:lnTo>
                    <a:pt x="1144371" y="61239"/>
                  </a:lnTo>
                  <a:lnTo>
                    <a:pt x="1152740" y="55549"/>
                  </a:lnTo>
                  <a:lnTo>
                    <a:pt x="1163218" y="53555"/>
                  </a:lnTo>
                  <a:lnTo>
                    <a:pt x="1173594" y="55549"/>
                  </a:lnTo>
                  <a:lnTo>
                    <a:pt x="1181925" y="61239"/>
                  </a:lnTo>
                  <a:lnTo>
                    <a:pt x="1187450" y="70142"/>
                  </a:lnTo>
                  <a:lnTo>
                    <a:pt x="1189469" y="81788"/>
                  </a:lnTo>
                  <a:lnTo>
                    <a:pt x="1189469" y="9410"/>
                  </a:lnTo>
                  <a:lnTo>
                    <a:pt x="1189316" y="9410"/>
                  </a:lnTo>
                  <a:lnTo>
                    <a:pt x="1189316" y="53721"/>
                  </a:lnTo>
                  <a:lnTo>
                    <a:pt x="1189151" y="53555"/>
                  </a:lnTo>
                  <a:lnTo>
                    <a:pt x="1183868" y="48056"/>
                  </a:lnTo>
                  <a:lnTo>
                    <a:pt x="1177391" y="44018"/>
                  </a:lnTo>
                  <a:lnTo>
                    <a:pt x="1170051" y="41617"/>
                  </a:lnTo>
                  <a:lnTo>
                    <a:pt x="1162037" y="40817"/>
                  </a:lnTo>
                  <a:lnTo>
                    <a:pt x="1146213" y="43764"/>
                  </a:lnTo>
                  <a:lnTo>
                    <a:pt x="1133703" y="52082"/>
                  </a:lnTo>
                  <a:lnTo>
                    <a:pt x="1125474" y="65011"/>
                  </a:lnTo>
                  <a:lnTo>
                    <a:pt x="1122514" y="81788"/>
                  </a:lnTo>
                  <a:lnTo>
                    <a:pt x="1125474" y="98590"/>
                  </a:lnTo>
                  <a:lnTo>
                    <a:pt x="1133703" y="111569"/>
                  </a:lnTo>
                  <a:lnTo>
                    <a:pt x="1146213" y="119938"/>
                  </a:lnTo>
                  <a:lnTo>
                    <a:pt x="1162037" y="122897"/>
                  </a:lnTo>
                  <a:lnTo>
                    <a:pt x="1170343" y="122047"/>
                  </a:lnTo>
                  <a:lnTo>
                    <a:pt x="1177899" y="119481"/>
                  </a:lnTo>
                  <a:lnTo>
                    <a:pt x="1184490" y="115227"/>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59"/>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55"/>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47"/>
              <a:ext cx="123634" cy="127215"/>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167794" y="1971749"/>
            <a:ext cx="9128213" cy="1982594"/>
          </a:xfrm>
          <a:prstGeom prst="rect">
            <a:avLst/>
          </a:prstGeom>
        </p:spPr>
        <p:txBody>
          <a:bodyPr vert="horz" wrap="square" lIns="0" tIns="12700" rIns="0" bIns="0" rtlCol="0">
            <a:spAutoFit/>
          </a:bodyPr>
          <a:lstStyle/>
          <a:p>
            <a:pPr marL="12700">
              <a:lnSpc>
                <a:spcPct val="100000"/>
              </a:lnSpc>
              <a:spcBef>
                <a:spcPts val="100"/>
              </a:spcBef>
            </a:pPr>
            <a:r>
              <a:rPr lang="tr-TR" sz="2400" spc="-15" dirty="0" smtClean="0">
                <a:solidFill>
                  <a:srgbClr val="002060"/>
                </a:solidFill>
                <a:latin typeface="+mj-lt"/>
              </a:rPr>
              <a:t>1. Konu ile ilgili bir  makale inceleyiniz.</a:t>
            </a:r>
            <a:r>
              <a:rPr lang="tr-TR" sz="3200" spc="-15" dirty="0" smtClean="0">
                <a:solidFill>
                  <a:srgbClr val="002060"/>
                </a:solidFill>
                <a:latin typeface="+mj-lt"/>
              </a:rPr>
              <a:t/>
            </a:r>
            <a:br>
              <a:rPr lang="tr-TR" sz="3200" spc="-15" dirty="0" smtClean="0">
                <a:solidFill>
                  <a:srgbClr val="002060"/>
                </a:solidFill>
                <a:latin typeface="+mj-lt"/>
              </a:rPr>
            </a:br>
            <a:r>
              <a:rPr lang="tr-TR" sz="3200" spc="-15" dirty="0">
                <a:solidFill>
                  <a:srgbClr val="002060"/>
                </a:solidFill>
                <a:latin typeface="+mj-lt"/>
              </a:rPr>
              <a:t/>
            </a:r>
            <a:br>
              <a:rPr lang="tr-TR" sz="3200" spc="-15" dirty="0">
                <a:solidFill>
                  <a:srgbClr val="002060"/>
                </a:solidFill>
                <a:latin typeface="+mj-lt"/>
              </a:rPr>
            </a:br>
            <a:r>
              <a:rPr lang="tr-TR" sz="2400" spc="-15" dirty="0" smtClean="0">
                <a:solidFill>
                  <a:srgbClr val="002060"/>
                </a:solidFill>
                <a:latin typeface="+mj-lt"/>
              </a:rPr>
              <a:t/>
            </a:r>
            <a:br>
              <a:rPr lang="tr-TR" sz="2400" spc="-15" dirty="0" smtClean="0">
                <a:solidFill>
                  <a:srgbClr val="002060"/>
                </a:solidFill>
                <a:latin typeface="+mj-lt"/>
              </a:rPr>
            </a:br>
            <a:r>
              <a:rPr lang="tr-TR" sz="2400" spc="-15" dirty="0" smtClean="0">
                <a:solidFill>
                  <a:srgbClr val="002060"/>
                </a:solidFill>
                <a:latin typeface="+mj-lt"/>
              </a:rPr>
              <a:t/>
            </a:r>
            <a:br>
              <a:rPr lang="tr-TR" sz="2400" spc="-15" dirty="0" smtClean="0">
                <a:solidFill>
                  <a:srgbClr val="002060"/>
                </a:solidFill>
                <a:latin typeface="+mj-lt"/>
              </a:rPr>
            </a:br>
            <a:endParaRPr sz="2400" spc="-15" dirty="0">
              <a:solidFill>
                <a:srgbClr val="002060"/>
              </a:solidFill>
              <a:latin typeface="+mj-lt"/>
            </a:endParaRPr>
          </a:p>
        </p:txBody>
      </p:sp>
      <p:sp>
        <p:nvSpPr>
          <p:cNvPr id="15" name="Slayt Numarası Yer Tutucusu 14"/>
          <p:cNvSpPr>
            <a:spLocks noGrp="1"/>
          </p:cNvSpPr>
          <p:nvPr>
            <p:ph type="sldNum" sz="quarter" idx="7"/>
          </p:nvPr>
        </p:nvSpPr>
        <p:spPr/>
        <p:txBody>
          <a:bodyPr/>
          <a:lstStyle/>
          <a:p>
            <a:fld id="{B6F15528-21DE-4FAA-801E-634DDDAF4B2B}" type="slidenum">
              <a:rPr lang="tr-TR" smtClean="0"/>
              <a:t>97</a:t>
            </a:fld>
            <a:endParaRPr lang="tr-TR"/>
          </a:p>
        </p:txBody>
      </p:sp>
    </p:spTree>
    <p:extLst>
      <p:ext uri="{BB962C8B-B14F-4D97-AF65-F5344CB8AC3E}">
        <p14:creationId xmlns:p14="http://schemas.microsoft.com/office/powerpoint/2010/main" val="35070971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6002223"/>
            <a:ext cx="12193270" cy="855980"/>
            <a:chOff x="0" y="6002223"/>
            <a:chExt cx="12193270" cy="855980"/>
          </a:xfrm>
        </p:grpSpPr>
        <p:sp>
          <p:nvSpPr>
            <p:cNvPr id="4" name="object 4"/>
            <p:cNvSpPr/>
            <p:nvPr/>
          </p:nvSpPr>
          <p:spPr>
            <a:xfrm>
              <a:off x="0" y="6002223"/>
              <a:ext cx="8224520" cy="855980"/>
            </a:xfrm>
            <a:custGeom>
              <a:avLst/>
              <a:gdLst/>
              <a:ahLst/>
              <a:cxnLst/>
              <a:rect l="l" t="t" r="r" b="b"/>
              <a:pathLst>
                <a:path w="8224520" h="855979">
                  <a:moveTo>
                    <a:pt x="8224050" y="0"/>
                  </a:moveTo>
                  <a:lnTo>
                    <a:pt x="0" y="0"/>
                  </a:lnTo>
                  <a:lnTo>
                    <a:pt x="0" y="855776"/>
                  </a:lnTo>
                  <a:lnTo>
                    <a:pt x="8224050" y="855776"/>
                  </a:lnTo>
                  <a:lnTo>
                    <a:pt x="8224050" y="0"/>
                  </a:lnTo>
                  <a:close/>
                </a:path>
              </a:pathLst>
            </a:custGeom>
            <a:solidFill>
              <a:srgbClr val="2463F7"/>
            </a:solidFill>
          </p:spPr>
          <p:txBody>
            <a:bodyPr wrap="square" lIns="0" tIns="0" rIns="0" bIns="0" rtlCol="0"/>
            <a:lstStyle/>
            <a:p>
              <a:endParaRPr/>
            </a:p>
          </p:txBody>
        </p:sp>
        <p:sp>
          <p:nvSpPr>
            <p:cNvPr id="5" name="object 5"/>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6" name="object 6"/>
            <p:cNvSpPr/>
            <p:nvPr/>
          </p:nvSpPr>
          <p:spPr>
            <a:xfrm>
              <a:off x="167794" y="6205778"/>
              <a:ext cx="1245729" cy="5138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224063" y="6397993"/>
              <a:ext cx="3969385" cy="460375"/>
            </a:xfrm>
            <a:custGeom>
              <a:avLst/>
              <a:gdLst/>
              <a:ahLst/>
              <a:cxnLst/>
              <a:rect l="l" t="t" r="r" b="b"/>
              <a:pathLst>
                <a:path w="3969384" h="460375">
                  <a:moveTo>
                    <a:pt x="3969130" y="0"/>
                  </a:moveTo>
                  <a:lnTo>
                    <a:pt x="0" y="0"/>
                  </a:lnTo>
                  <a:lnTo>
                    <a:pt x="0" y="460006"/>
                  </a:lnTo>
                  <a:lnTo>
                    <a:pt x="3969130" y="460006"/>
                  </a:lnTo>
                  <a:lnTo>
                    <a:pt x="3969130" y="0"/>
                  </a:lnTo>
                  <a:close/>
                </a:path>
              </a:pathLst>
            </a:custGeom>
            <a:solidFill>
              <a:srgbClr val="EE4941"/>
            </a:solidFill>
          </p:spPr>
          <p:txBody>
            <a:bodyPr wrap="square" lIns="0" tIns="0" rIns="0" bIns="0" rtlCol="0"/>
            <a:lstStyle/>
            <a:p>
              <a:endParaRPr/>
            </a:p>
          </p:txBody>
        </p:sp>
        <p:sp>
          <p:nvSpPr>
            <p:cNvPr id="8" name="object 8"/>
            <p:cNvSpPr/>
            <p:nvPr/>
          </p:nvSpPr>
          <p:spPr>
            <a:xfrm>
              <a:off x="10066749" y="6566646"/>
              <a:ext cx="64185" cy="12722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925371" y="6592202"/>
              <a:ext cx="91020" cy="7611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33"/>
                  </a:lnTo>
                  <a:lnTo>
                    <a:pt x="426847" y="77990"/>
                  </a:lnTo>
                  <a:lnTo>
                    <a:pt x="429996" y="94449"/>
                  </a:lnTo>
                  <a:lnTo>
                    <a:pt x="438505" y="106972"/>
                  </a:lnTo>
                  <a:lnTo>
                    <a:pt x="450989" y="114947"/>
                  </a:lnTo>
                  <a:lnTo>
                    <a:pt x="466064" y="117741"/>
                  </a:lnTo>
                  <a:lnTo>
                    <a:pt x="473303" y="117144"/>
                  </a:lnTo>
                  <a:lnTo>
                    <a:pt x="479704" y="115341"/>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26"/>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16"/>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77"/>
                  </a:lnTo>
                  <a:lnTo>
                    <a:pt x="680212" y="30645"/>
                  </a:lnTo>
                  <a:lnTo>
                    <a:pt x="700849" y="30645"/>
                  </a:lnTo>
                  <a:lnTo>
                    <a:pt x="707644" y="23977"/>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67"/>
                  </a:lnTo>
                  <a:lnTo>
                    <a:pt x="773861" y="40182"/>
                  </a:lnTo>
                  <a:lnTo>
                    <a:pt x="765403" y="38849"/>
                  </a:lnTo>
                  <a:lnTo>
                    <a:pt x="756869" y="38392"/>
                  </a:lnTo>
                  <a:lnTo>
                    <a:pt x="740206" y="40487"/>
                  </a:lnTo>
                  <a:lnTo>
                    <a:pt x="728002" y="46240"/>
                  </a:lnTo>
                  <a:lnTo>
                    <a:pt x="720496" y="54902"/>
                  </a:lnTo>
                  <a:lnTo>
                    <a:pt x="717943" y="65697"/>
                  </a:lnTo>
                  <a:lnTo>
                    <a:pt x="725309" y="82943"/>
                  </a:lnTo>
                  <a:lnTo>
                    <a:pt x="741540" y="89598"/>
                  </a:lnTo>
                  <a:lnTo>
                    <a:pt x="757758" y="92163"/>
                  </a:lnTo>
                  <a:lnTo>
                    <a:pt x="765136" y="97116"/>
                  </a:lnTo>
                  <a:lnTo>
                    <a:pt x="765136" y="100596"/>
                  </a:lnTo>
                  <a:lnTo>
                    <a:pt x="762038" y="102717"/>
                  </a:lnTo>
                  <a:lnTo>
                    <a:pt x="752589" y="102717"/>
                  </a:lnTo>
                  <a:lnTo>
                    <a:pt x="745159" y="102196"/>
                  </a:lnTo>
                  <a:lnTo>
                    <a:pt x="737768" y="100698"/>
                  </a:lnTo>
                  <a:lnTo>
                    <a:pt x="730808" y="98310"/>
                  </a:lnTo>
                  <a:lnTo>
                    <a:pt x="724725" y="95135"/>
                  </a:lnTo>
                  <a:lnTo>
                    <a:pt x="716318" y="114858"/>
                  </a:lnTo>
                  <a:lnTo>
                    <a:pt x="723226" y="118313"/>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77"/>
                  </a:lnTo>
                  <a:lnTo>
                    <a:pt x="806970" y="30645"/>
                  </a:lnTo>
                  <a:lnTo>
                    <a:pt x="827608" y="30645"/>
                  </a:lnTo>
                  <a:lnTo>
                    <a:pt x="834390" y="23977"/>
                  </a:lnTo>
                  <a:lnTo>
                    <a:pt x="834390" y="6210"/>
                  </a:lnTo>
                  <a:close/>
                </a:path>
                <a:path w="1203959" h="153034">
                  <a:moveTo>
                    <a:pt x="985812" y="74955"/>
                  </a:moveTo>
                  <a:lnTo>
                    <a:pt x="983386" y="58483"/>
                  </a:lnTo>
                  <a:lnTo>
                    <a:pt x="976642" y="47117"/>
                  </a:lnTo>
                  <a:lnTo>
                    <a:pt x="966406" y="40513"/>
                  </a:lnTo>
                  <a:lnTo>
                    <a:pt x="953516" y="38392"/>
                  </a:lnTo>
                  <a:lnTo>
                    <a:pt x="945235" y="39255"/>
                  </a:lnTo>
                  <a:lnTo>
                    <a:pt x="937729" y="41770"/>
                  </a:lnTo>
                  <a:lnTo>
                    <a:pt x="931189" y="45821"/>
                  </a:lnTo>
                  <a:lnTo>
                    <a:pt x="925791" y="51295"/>
                  </a:lnTo>
                  <a:lnTo>
                    <a:pt x="920940" y="45554"/>
                  </a:lnTo>
                  <a:lnTo>
                    <a:pt x="914895" y="41541"/>
                  </a:lnTo>
                  <a:lnTo>
                    <a:pt x="907846" y="39166"/>
                  </a:lnTo>
                  <a:lnTo>
                    <a:pt x="899985" y="38392"/>
                  </a:lnTo>
                  <a:lnTo>
                    <a:pt x="893127" y="39014"/>
                  </a:lnTo>
                  <a:lnTo>
                    <a:pt x="886777" y="40894"/>
                  </a:lnTo>
                  <a:lnTo>
                    <a:pt x="881062" y="44018"/>
                  </a:lnTo>
                  <a:lnTo>
                    <a:pt x="876096" y="48399"/>
                  </a:lnTo>
                  <a:lnTo>
                    <a:pt x="876096" y="39763"/>
                  </a:lnTo>
                  <a:lnTo>
                    <a:pt x="849401" y="39763"/>
                  </a:lnTo>
                  <a:lnTo>
                    <a:pt x="849401" y="121996"/>
                  </a:lnTo>
                  <a:lnTo>
                    <a:pt x="877430" y="121996"/>
                  </a:lnTo>
                  <a:lnTo>
                    <a:pt x="877430" y="68427"/>
                  </a:lnTo>
                  <a:lnTo>
                    <a:pt x="883323" y="62826"/>
                  </a:lnTo>
                  <a:lnTo>
                    <a:pt x="899096" y="62826"/>
                  </a:lnTo>
                  <a:lnTo>
                    <a:pt x="903668" y="67818"/>
                  </a:lnTo>
                  <a:lnTo>
                    <a:pt x="903668" y="121996"/>
                  </a:lnTo>
                  <a:lnTo>
                    <a:pt x="931684" y="121996"/>
                  </a:lnTo>
                  <a:lnTo>
                    <a:pt x="931684" y="68427"/>
                  </a:lnTo>
                  <a:lnTo>
                    <a:pt x="937590" y="62826"/>
                  </a:lnTo>
                  <a:lnTo>
                    <a:pt x="953071" y="62826"/>
                  </a:lnTo>
                  <a:lnTo>
                    <a:pt x="957795" y="67818"/>
                  </a:lnTo>
                  <a:lnTo>
                    <a:pt x="957795" y="121996"/>
                  </a:lnTo>
                  <a:lnTo>
                    <a:pt x="985812" y="121996"/>
                  </a:lnTo>
                  <a:lnTo>
                    <a:pt x="985812" y="74955"/>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096606" y="50393"/>
                  </a:lnTo>
                  <a:lnTo>
                    <a:pt x="1096606" y="76161"/>
                  </a:lnTo>
                  <a:lnTo>
                    <a:pt x="1046467" y="76161"/>
                  </a:lnTo>
                  <a:lnTo>
                    <a:pt x="1049096" y="66802"/>
                  </a:lnTo>
                  <a:lnTo>
                    <a:pt x="1054455" y="59524"/>
                  </a:lnTo>
                  <a:lnTo>
                    <a:pt x="1062101" y="54800"/>
                  </a:lnTo>
                  <a:lnTo>
                    <a:pt x="1071537" y="53111"/>
                  </a:lnTo>
                  <a:lnTo>
                    <a:pt x="1081036" y="54825"/>
                  </a:lnTo>
                  <a:lnTo>
                    <a:pt x="1088656" y="59575"/>
                  </a:lnTo>
                  <a:lnTo>
                    <a:pt x="1093990" y="66865"/>
                  </a:lnTo>
                  <a:lnTo>
                    <a:pt x="1096606" y="76161"/>
                  </a:lnTo>
                  <a:lnTo>
                    <a:pt x="1096606" y="50393"/>
                  </a:lnTo>
                  <a:lnTo>
                    <a:pt x="1087094" y="43815"/>
                  </a:lnTo>
                  <a:lnTo>
                    <a:pt x="1071537" y="40817"/>
                  </a:lnTo>
                  <a:lnTo>
                    <a:pt x="1055878" y="43878"/>
                  </a:lnTo>
                  <a:lnTo>
                    <a:pt x="1043457" y="52362"/>
                  </a:lnTo>
                  <a:lnTo>
                    <a:pt x="1035253" y="65341"/>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40"/>
                  </a:lnTo>
                  <a:lnTo>
                    <a:pt x="1163218" y="110159"/>
                  </a:lnTo>
                  <a:lnTo>
                    <a:pt x="1152740" y="108140"/>
                  </a:lnTo>
                  <a:lnTo>
                    <a:pt x="1144371" y="102400"/>
                  </a:lnTo>
                  <a:lnTo>
                    <a:pt x="1138821" y="93446"/>
                  </a:lnTo>
                  <a:lnTo>
                    <a:pt x="1136815" y="81788"/>
                  </a:lnTo>
                  <a:lnTo>
                    <a:pt x="1138821" y="70142"/>
                  </a:lnTo>
                  <a:lnTo>
                    <a:pt x="1144371" y="61239"/>
                  </a:lnTo>
                  <a:lnTo>
                    <a:pt x="1152740" y="55549"/>
                  </a:lnTo>
                  <a:lnTo>
                    <a:pt x="1163218" y="53555"/>
                  </a:lnTo>
                  <a:lnTo>
                    <a:pt x="1173594" y="55549"/>
                  </a:lnTo>
                  <a:lnTo>
                    <a:pt x="1181925" y="61239"/>
                  </a:lnTo>
                  <a:lnTo>
                    <a:pt x="1187450" y="70142"/>
                  </a:lnTo>
                  <a:lnTo>
                    <a:pt x="1189469" y="81788"/>
                  </a:lnTo>
                  <a:lnTo>
                    <a:pt x="1189469" y="9410"/>
                  </a:lnTo>
                  <a:lnTo>
                    <a:pt x="1189316" y="9410"/>
                  </a:lnTo>
                  <a:lnTo>
                    <a:pt x="1189316" y="53721"/>
                  </a:lnTo>
                  <a:lnTo>
                    <a:pt x="1189151" y="53555"/>
                  </a:lnTo>
                  <a:lnTo>
                    <a:pt x="1183868" y="48044"/>
                  </a:lnTo>
                  <a:lnTo>
                    <a:pt x="1177391" y="44018"/>
                  </a:lnTo>
                  <a:lnTo>
                    <a:pt x="1170051" y="41617"/>
                  </a:lnTo>
                  <a:lnTo>
                    <a:pt x="1162037" y="40817"/>
                  </a:lnTo>
                  <a:lnTo>
                    <a:pt x="1146213" y="43764"/>
                  </a:lnTo>
                  <a:lnTo>
                    <a:pt x="1133703" y="52082"/>
                  </a:lnTo>
                  <a:lnTo>
                    <a:pt x="1125474" y="65011"/>
                  </a:lnTo>
                  <a:lnTo>
                    <a:pt x="1122514" y="81788"/>
                  </a:lnTo>
                  <a:lnTo>
                    <a:pt x="1125474" y="98577"/>
                  </a:lnTo>
                  <a:lnTo>
                    <a:pt x="1133703" y="111556"/>
                  </a:lnTo>
                  <a:lnTo>
                    <a:pt x="1146213" y="119926"/>
                  </a:lnTo>
                  <a:lnTo>
                    <a:pt x="1162037" y="122897"/>
                  </a:lnTo>
                  <a:lnTo>
                    <a:pt x="1170343" y="122047"/>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1" name="object 11"/>
            <p:cNvSpPr/>
            <p:nvPr/>
          </p:nvSpPr>
          <p:spPr>
            <a:xfrm>
              <a:off x="9607871" y="6599369"/>
              <a:ext cx="73583" cy="8131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701745" y="6581766"/>
              <a:ext cx="142118" cy="9892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089590" y="6566645"/>
              <a:ext cx="123634" cy="127228"/>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a:spLocks noGrp="1"/>
          </p:cNvSpPr>
          <p:nvPr>
            <p:ph type="ctrTitle"/>
          </p:nvPr>
        </p:nvSpPr>
        <p:spPr>
          <a:xfrm>
            <a:off x="27709" y="1321187"/>
            <a:ext cx="11560723" cy="4844916"/>
          </a:xfrm>
          <a:prstGeom prst="rect">
            <a:avLst/>
          </a:prstGeom>
        </p:spPr>
        <p:txBody>
          <a:bodyPr vert="horz" wrap="square" lIns="0" tIns="12700" rIns="0" bIns="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dirty="0" smtClean="0">
                <a:solidFill>
                  <a:schemeClr val="bg1"/>
                </a:solidFill>
                <a:latin typeface="+mj-lt"/>
                <a:cs typeface="Times New Roman" pitchFamily="18" charset="0"/>
              </a:rPr>
              <a:t>Kaynaklar:</a:t>
            </a:r>
            <a:r>
              <a:rPr lang="tr-TR" sz="2200" kern="1200" dirty="0">
                <a:solidFill>
                  <a:srgbClr val="002060"/>
                </a:solidFill>
                <a:latin typeface="+mn-lt"/>
                <a:ea typeface="+mn-ea"/>
                <a:cs typeface="Times New Roman" pitchFamily="18" charset="0"/>
              </a:rPr>
              <a:t/>
            </a:r>
            <a:br>
              <a:rPr lang="tr-TR" sz="2200" kern="1200" dirty="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a:r>
            <a:br>
              <a:rPr lang="tr-TR" sz="2200" kern="1200" dirty="0" smtClean="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Aksayan </a:t>
            </a:r>
            <a:r>
              <a:rPr lang="tr-TR" sz="2200" kern="1200" dirty="0">
                <a:solidFill>
                  <a:srgbClr val="002060"/>
                </a:solidFill>
                <a:latin typeface="+mn-lt"/>
                <a:ea typeface="+mn-ea"/>
                <a:cs typeface="Times New Roman" pitchFamily="18" charset="0"/>
              </a:rPr>
              <a:t>S. (1998) Okul Sağlığı ve  Hemşireliği, Halk Sağlığı Hemşireliği El Kitabı (</a:t>
            </a:r>
            <a:r>
              <a:rPr lang="tr-TR" sz="2200" kern="1200" dirty="0" err="1">
                <a:solidFill>
                  <a:srgbClr val="002060"/>
                </a:solidFill>
                <a:latin typeface="+mn-lt"/>
                <a:ea typeface="+mn-ea"/>
                <a:cs typeface="Times New Roman" pitchFamily="18" charset="0"/>
              </a:rPr>
              <a:t>Erefe</a:t>
            </a:r>
            <a:r>
              <a:rPr lang="tr-TR" sz="2200" kern="1200" dirty="0">
                <a:solidFill>
                  <a:srgbClr val="002060"/>
                </a:solidFill>
                <a:latin typeface="+mn-lt"/>
                <a:ea typeface="+mn-ea"/>
                <a:cs typeface="Times New Roman" pitchFamily="18" charset="0"/>
              </a:rPr>
              <a:t> İ. Ed.). Vehbi Koç Vakfı Yayınları, İstanbul, s: 187-190.</a:t>
            </a:r>
            <a:br>
              <a:rPr lang="tr-TR" sz="2200" kern="1200" dirty="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a:t>
            </a:r>
            <a:r>
              <a:rPr lang="tr-TR" sz="2200" kern="1200" dirty="0" err="1" smtClean="0">
                <a:solidFill>
                  <a:srgbClr val="002060"/>
                </a:solidFill>
                <a:latin typeface="+mn-lt"/>
                <a:ea typeface="+mn-ea"/>
                <a:cs typeface="Times New Roman" pitchFamily="18" charset="0"/>
              </a:rPr>
              <a:t>Erci</a:t>
            </a:r>
            <a:r>
              <a:rPr lang="tr-TR" sz="2200" kern="1200" dirty="0" smtClean="0">
                <a:solidFill>
                  <a:srgbClr val="002060"/>
                </a:solidFill>
                <a:latin typeface="+mn-lt"/>
                <a:ea typeface="+mn-ea"/>
                <a:cs typeface="Times New Roman" pitchFamily="18" charset="0"/>
              </a:rPr>
              <a:t> </a:t>
            </a:r>
            <a:r>
              <a:rPr lang="tr-TR" sz="2200" kern="1200" dirty="0">
                <a:solidFill>
                  <a:srgbClr val="002060"/>
                </a:solidFill>
                <a:latin typeface="+mn-lt"/>
                <a:ea typeface="+mn-ea"/>
                <a:cs typeface="Times New Roman" pitchFamily="18" charset="0"/>
              </a:rPr>
              <a:t>B.  (</a:t>
            </a:r>
            <a:r>
              <a:rPr lang="tr-TR" sz="2200" kern="1200" dirty="0" smtClean="0">
                <a:solidFill>
                  <a:srgbClr val="002060"/>
                </a:solidFill>
                <a:latin typeface="+mn-lt"/>
                <a:ea typeface="+mn-ea"/>
                <a:cs typeface="Times New Roman" pitchFamily="18" charset="0"/>
              </a:rPr>
              <a:t>2016). </a:t>
            </a:r>
            <a:r>
              <a:rPr lang="tr-TR" sz="2200" kern="1200" dirty="0">
                <a:solidFill>
                  <a:srgbClr val="002060"/>
                </a:solidFill>
                <a:latin typeface="+mn-lt"/>
                <a:ea typeface="+mn-ea"/>
                <a:cs typeface="Times New Roman" pitchFamily="18" charset="0"/>
              </a:rPr>
              <a:t>Okul Sağlığı Hemşireliği (</a:t>
            </a:r>
            <a:r>
              <a:rPr lang="tr-TR" sz="2200" kern="1200" dirty="0" err="1">
                <a:solidFill>
                  <a:srgbClr val="002060"/>
                </a:solidFill>
                <a:latin typeface="+mn-lt"/>
                <a:ea typeface="+mn-ea"/>
                <a:cs typeface="Times New Roman" pitchFamily="18" charset="0"/>
              </a:rPr>
              <a:t>Erci</a:t>
            </a:r>
            <a:r>
              <a:rPr lang="tr-TR" sz="2200" kern="1200" dirty="0">
                <a:solidFill>
                  <a:srgbClr val="002060"/>
                </a:solidFill>
                <a:latin typeface="+mn-lt"/>
                <a:ea typeface="+mn-ea"/>
                <a:cs typeface="Times New Roman" pitchFamily="18" charset="0"/>
              </a:rPr>
              <a:t> B Ed.), Göktuğ Basın Yayın ve Dağıtım, Amasya, s: </a:t>
            </a:r>
            <a:r>
              <a:rPr lang="tr-TR" sz="2200" kern="1200" dirty="0" smtClean="0">
                <a:solidFill>
                  <a:srgbClr val="002060"/>
                </a:solidFill>
                <a:latin typeface="+mn-lt"/>
                <a:ea typeface="+mn-ea"/>
                <a:cs typeface="Times New Roman" pitchFamily="18" charset="0"/>
              </a:rPr>
              <a:t>112- 121. </a:t>
            </a:r>
            <a:r>
              <a:rPr lang="tr-TR" sz="2200" kern="1200" dirty="0">
                <a:solidFill>
                  <a:srgbClr val="002060"/>
                </a:solidFill>
                <a:latin typeface="+mn-lt"/>
                <a:ea typeface="+mn-ea"/>
                <a:cs typeface="Times New Roman" pitchFamily="18" charset="0"/>
              </a:rPr>
              <a:t/>
            </a:r>
            <a:br>
              <a:rPr lang="tr-TR" sz="2200" kern="1200" dirty="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Tuncel </a:t>
            </a:r>
            <a:r>
              <a:rPr lang="tr-TR" sz="2200" kern="1200" dirty="0">
                <a:solidFill>
                  <a:srgbClr val="002060"/>
                </a:solidFill>
                <a:latin typeface="+mn-lt"/>
                <a:ea typeface="+mn-ea"/>
                <a:cs typeface="Times New Roman" pitchFamily="18" charset="0"/>
              </a:rPr>
              <a:t>N., Şanlı T., </a:t>
            </a:r>
            <a:r>
              <a:rPr lang="tr-TR" sz="2200" kern="1200" dirty="0" err="1">
                <a:solidFill>
                  <a:srgbClr val="002060"/>
                </a:solidFill>
                <a:latin typeface="+mn-lt"/>
                <a:ea typeface="+mn-ea"/>
                <a:cs typeface="Times New Roman" pitchFamily="18" charset="0"/>
              </a:rPr>
              <a:t>Perk</a:t>
            </a:r>
            <a:r>
              <a:rPr lang="tr-TR" sz="2200" kern="1200" dirty="0">
                <a:solidFill>
                  <a:srgbClr val="002060"/>
                </a:solidFill>
                <a:latin typeface="+mn-lt"/>
                <a:ea typeface="+mn-ea"/>
                <a:cs typeface="Times New Roman" pitchFamily="18" charset="0"/>
              </a:rPr>
              <a:t> M. (1993). Halk Sağlığı Hemşireliği, A Ü., Açık Öğretim Fakültesi Yayın No:266, </a:t>
            </a:r>
            <a:r>
              <a:rPr lang="tr-TR" sz="2200" kern="1200" dirty="0" err="1">
                <a:solidFill>
                  <a:srgbClr val="002060"/>
                </a:solidFill>
                <a:latin typeface="+mn-lt"/>
                <a:ea typeface="+mn-ea"/>
                <a:cs typeface="Times New Roman" pitchFamily="18" charset="0"/>
              </a:rPr>
              <a:t>Etam</a:t>
            </a:r>
            <a:r>
              <a:rPr lang="tr-TR" sz="2200" kern="1200" dirty="0">
                <a:solidFill>
                  <a:srgbClr val="002060"/>
                </a:solidFill>
                <a:latin typeface="+mn-lt"/>
                <a:ea typeface="+mn-ea"/>
                <a:cs typeface="Times New Roman" pitchFamily="18" charset="0"/>
              </a:rPr>
              <a:t> A.Ş., Eskişehir.</a:t>
            </a:r>
            <a:br>
              <a:rPr lang="tr-TR" sz="2200" kern="1200" dirty="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Pekcan </a:t>
            </a:r>
            <a:r>
              <a:rPr lang="tr-TR" sz="2200" kern="1200" dirty="0">
                <a:solidFill>
                  <a:srgbClr val="002060"/>
                </a:solidFill>
                <a:latin typeface="+mn-lt"/>
                <a:ea typeface="+mn-ea"/>
                <a:cs typeface="Times New Roman" pitchFamily="18" charset="0"/>
              </a:rPr>
              <a:t>H. (2015) Okul Sağlığı (Güler Ç, Akın L Ed.), Halk Sağlığı, Temel Bilgiler 1, Hacettepe Üniversitesi Yayınları, Ankara, s: 440- 471.</a:t>
            </a:r>
            <a:br>
              <a:rPr lang="tr-TR" sz="2200" kern="1200" dirty="0">
                <a:solidFill>
                  <a:srgbClr val="002060"/>
                </a:solidFill>
                <a:latin typeface="+mn-lt"/>
                <a:ea typeface="+mn-ea"/>
                <a:cs typeface="Times New Roman" pitchFamily="18" charset="0"/>
              </a:rPr>
            </a:br>
            <a:r>
              <a:rPr lang="tr-TR" sz="2200" kern="1200" dirty="0" smtClean="0">
                <a:solidFill>
                  <a:srgbClr val="002060"/>
                </a:solidFill>
                <a:latin typeface="+mn-lt"/>
                <a:ea typeface="+mn-ea"/>
                <a:cs typeface="Times New Roman" pitchFamily="18" charset="0"/>
              </a:rPr>
              <a:t>- http</a:t>
            </a:r>
            <a:r>
              <a:rPr lang="tr-TR" sz="2200" kern="1200" dirty="0">
                <a:solidFill>
                  <a:srgbClr val="002060"/>
                </a:solidFill>
                <a:latin typeface="+mn-lt"/>
                <a:ea typeface="+mn-ea"/>
                <a:cs typeface="Times New Roman" pitchFamily="18" charset="0"/>
              </a:rPr>
              <a:t>://www.turkhemsirelerdernegi.org.tr/menu/yasa-ve-yonetmelik/hemsirelik-yonetmeligi-2010-2011.aspx (Erişim 19 Şubat 2016)</a:t>
            </a:r>
            <a:br>
              <a:rPr lang="tr-TR" sz="2200" kern="1200" dirty="0">
                <a:solidFill>
                  <a:srgbClr val="002060"/>
                </a:solidFill>
                <a:latin typeface="+mn-lt"/>
                <a:ea typeface="+mn-ea"/>
                <a:cs typeface="Times New Roman" pitchFamily="18" charset="0"/>
              </a:rPr>
            </a:br>
            <a:endParaRPr spc="-15" dirty="0">
              <a:solidFill>
                <a:schemeClr val="bg1"/>
              </a:solidFill>
              <a:latin typeface="+mn-lt"/>
            </a:endParaRPr>
          </a:p>
        </p:txBody>
      </p:sp>
      <p:sp>
        <p:nvSpPr>
          <p:cNvPr id="19" name="Dikdörtgen 18"/>
          <p:cNvSpPr/>
          <p:nvPr/>
        </p:nvSpPr>
        <p:spPr>
          <a:xfrm>
            <a:off x="167794" y="1616361"/>
            <a:ext cx="11887200" cy="646331"/>
          </a:xfrm>
          <a:prstGeom prst="rect">
            <a:avLst/>
          </a:prstGeom>
        </p:spPr>
        <p:txBody>
          <a:bodyPr wrap="square">
            <a:spAutoFit/>
          </a:bodyPr>
          <a:lstStyle/>
          <a:p>
            <a:endParaRPr lang="tr-TR" dirty="0" smtClean="0">
              <a:solidFill>
                <a:srgbClr val="002060"/>
              </a:solidFill>
              <a:latin typeface="Times New Roman" pitchFamily="18" charset="0"/>
              <a:cs typeface="Times New Roman" pitchFamily="18" charset="0"/>
            </a:endParaRPr>
          </a:p>
          <a:p>
            <a:endParaRPr lang="tr-TR" dirty="0">
              <a:solidFill>
                <a:srgbClr val="002060"/>
              </a:solidFill>
              <a:latin typeface="Times New Roman" pitchFamily="18" charset="0"/>
              <a:cs typeface="Times New Roman" pitchFamily="18" charset="0"/>
            </a:endParaRPr>
          </a:p>
        </p:txBody>
      </p:sp>
      <p:sp>
        <p:nvSpPr>
          <p:cNvPr id="15" name="Slayt Numarası Yer Tutucusu 14"/>
          <p:cNvSpPr>
            <a:spLocks noGrp="1"/>
          </p:cNvSpPr>
          <p:nvPr>
            <p:ph type="sldNum" sz="quarter" idx="7"/>
          </p:nvPr>
        </p:nvSpPr>
        <p:spPr/>
        <p:txBody>
          <a:bodyPr/>
          <a:lstStyle/>
          <a:p>
            <a:fld id="{B6F15528-21DE-4FAA-801E-634DDDAF4B2B}" type="slidenum">
              <a:rPr lang="tr-TR" smtClean="0"/>
              <a:t>98</a:t>
            </a:fld>
            <a:endParaRPr lang="tr-T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34287"/>
            <a:ext cx="11774805" cy="635000"/>
          </a:xfrm>
          <a:custGeom>
            <a:avLst/>
            <a:gdLst/>
            <a:ahLst/>
            <a:cxnLst/>
            <a:rect l="l" t="t" r="r" b="b"/>
            <a:pathLst>
              <a:path w="11774805" h="635000">
                <a:moveTo>
                  <a:pt x="11774614" y="0"/>
                </a:moveTo>
                <a:lnTo>
                  <a:pt x="0" y="0"/>
                </a:lnTo>
                <a:lnTo>
                  <a:pt x="0" y="635000"/>
                </a:lnTo>
                <a:lnTo>
                  <a:pt x="11774614" y="635000"/>
                </a:lnTo>
                <a:lnTo>
                  <a:pt x="11774614" y="0"/>
                </a:lnTo>
                <a:close/>
              </a:path>
            </a:pathLst>
          </a:custGeom>
          <a:solidFill>
            <a:srgbClr val="44C3D7"/>
          </a:solidFill>
        </p:spPr>
        <p:txBody>
          <a:bodyPr wrap="square" lIns="0" tIns="0" rIns="0" bIns="0" rtlCol="0"/>
          <a:lstStyle/>
          <a:p>
            <a:endParaRPr/>
          </a:p>
        </p:txBody>
      </p:sp>
      <p:sp>
        <p:nvSpPr>
          <p:cNvPr id="3" name="object 3"/>
          <p:cNvSpPr txBox="1"/>
          <p:nvPr/>
        </p:nvSpPr>
        <p:spPr>
          <a:xfrm>
            <a:off x="155090" y="1413507"/>
            <a:ext cx="4416909" cy="382156"/>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Montserrat-SemiBold"/>
                <a:cs typeface="Montserrat-SemiBold"/>
              </a:rPr>
              <a:t>Bir Sonraki Ders</a:t>
            </a:r>
            <a:r>
              <a:rPr sz="2400" b="1" spc="-45" dirty="0">
                <a:solidFill>
                  <a:srgbClr val="FFFFFF"/>
                </a:solidFill>
                <a:latin typeface="Montserrat-SemiBold"/>
                <a:cs typeface="Montserrat-SemiBold"/>
              </a:rPr>
              <a:t> </a:t>
            </a:r>
            <a:r>
              <a:rPr sz="2400" b="1" spc="-10" dirty="0">
                <a:solidFill>
                  <a:srgbClr val="FFFFFF"/>
                </a:solidFill>
                <a:latin typeface="Montserrat-SemiBold"/>
                <a:cs typeface="Montserrat-SemiBold"/>
              </a:rPr>
              <a:t>Hakkında</a:t>
            </a:r>
            <a:endParaRPr sz="2400" dirty="0">
              <a:latin typeface="Montserrat-SemiBold"/>
              <a:cs typeface="Montserrat-SemiBold"/>
            </a:endParaRPr>
          </a:p>
        </p:txBody>
      </p:sp>
      <p:grpSp>
        <p:nvGrpSpPr>
          <p:cNvPr id="4" name="object 4"/>
          <p:cNvGrpSpPr/>
          <p:nvPr/>
        </p:nvGrpSpPr>
        <p:grpSpPr>
          <a:xfrm>
            <a:off x="0" y="6002210"/>
            <a:ext cx="12193270" cy="855980"/>
            <a:chOff x="0" y="6002210"/>
            <a:chExt cx="12193270" cy="855980"/>
          </a:xfrm>
        </p:grpSpPr>
        <p:sp>
          <p:nvSpPr>
            <p:cNvPr id="5" name="object 5"/>
            <p:cNvSpPr/>
            <p:nvPr/>
          </p:nvSpPr>
          <p:spPr>
            <a:xfrm>
              <a:off x="0" y="6002210"/>
              <a:ext cx="8224520" cy="855980"/>
            </a:xfrm>
            <a:custGeom>
              <a:avLst/>
              <a:gdLst/>
              <a:ahLst/>
              <a:cxnLst/>
              <a:rect l="l" t="t" r="r" b="b"/>
              <a:pathLst>
                <a:path w="8224520" h="855979">
                  <a:moveTo>
                    <a:pt x="8224050" y="0"/>
                  </a:moveTo>
                  <a:lnTo>
                    <a:pt x="0" y="0"/>
                  </a:lnTo>
                  <a:lnTo>
                    <a:pt x="0" y="855789"/>
                  </a:lnTo>
                  <a:lnTo>
                    <a:pt x="8224050" y="855789"/>
                  </a:lnTo>
                  <a:lnTo>
                    <a:pt x="8224050" y="0"/>
                  </a:lnTo>
                  <a:close/>
                </a:path>
              </a:pathLst>
            </a:custGeom>
            <a:solidFill>
              <a:srgbClr val="2463F7"/>
            </a:solidFill>
          </p:spPr>
          <p:txBody>
            <a:bodyPr wrap="square" lIns="0" tIns="0" rIns="0" bIns="0" rtlCol="0"/>
            <a:lstStyle/>
            <a:p>
              <a:endParaRPr/>
            </a:p>
          </p:txBody>
        </p:sp>
        <p:sp>
          <p:nvSpPr>
            <p:cNvPr id="6" name="object 6"/>
            <p:cNvSpPr/>
            <p:nvPr/>
          </p:nvSpPr>
          <p:spPr>
            <a:xfrm>
              <a:off x="1470748" y="6675373"/>
              <a:ext cx="6639559" cy="3175"/>
            </a:xfrm>
            <a:custGeom>
              <a:avLst/>
              <a:gdLst/>
              <a:ahLst/>
              <a:cxnLst/>
              <a:rect l="l" t="t" r="r" b="b"/>
              <a:pathLst>
                <a:path w="6639559" h="3175">
                  <a:moveTo>
                    <a:pt x="6639559" y="0"/>
                  </a:moveTo>
                  <a:lnTo>
                    <a:pt x="0" y="0"/>
                  </a:lnTo>
                  <a:lnTo>
                    <a:pt x="0" y="2908"/>
                  </a:lnTo>
                  <a:lnTo>
                    <a:pt x="6639559" y="2908"/>
                  </a:lnTo>
                  <a:lnTo>
                    <a:pt x="6639559" y="0"/>
                  </a:lnTo>
                  <a:close/>
                </a:path>
              </a:pathLst>
            </a:custGeom>
            <a:solidFill>
              <a:srgbClr val="FFFFFF"/>
            </a:solidFill>
          </p:spPr>
          <p:txBody>
            <a:bodyPr wrap="square" lIns="0" tIns="0" rIns="0" bIns="0" rtlCol="0"/>
            <a:lstStyle/>
            <a:p>
              <a:endParaRPr/>
            </a:p>
          </p:txBody>
        </p:sp>
        <p:sp>
          <p:nvSpPr>
            <p:cNvPr id="7" name="object 7"/>
            <p:cNvSpPr/>
            <p:nvPr/>
          </p:nvSpPr>
          <p:spPr>
            <a:xfrm>
              <a:off x="167794" y="6205776"/>
              <a:ext cx="1245729" cy="51389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224063" y="6397980"/>
              <a:ext cx="3969385" cy="460375"/>
            </a:xfrm>
            <a:custGeom>
              <a:avLst/>
              <a:gdLst/>
              <a:ahLst/>
              <a:cxnLst/>
              <a:rect l="l" t="t" r="r" b="b"/>
              <a:pathLst>
                <a:path w="3969384" h="460375">
                  <a:moveTo>
                    <a:pt x="3969130" y="0"/>
                  </a:moveTo>
                  <a:lnTo>
                    <a:pt x="0" y="0"/>
                  </a:lnTo>
                  <a:lnTo>
                    <a:pt x="0" y="460019"/>
                  </a:lnTo>
                  <a:lnTo>
                    <a:pt x="3969130" y="460019"/>
                  </a:lnTo>
                  <a:lnTo>
                    <a:pt x="3969130" y="0"/>
                  </a:lnTo>
                  <a:close/>
                </a:path>
              </a:pathLst>
            </a:custGeom>
            <a:solidFill>
              <a:srgbClr val="EE4941"/>
            </a:solidFill>
          </p:spPr>
          <p:txBody>
            <a:bodyPr wrap="square" lIns="0" tIns="0" rIns="0" bIns="0" rtlCol="0"/>
            <a:lstStyle/>
            <a:p>
              <a:endParaRPr/>
            </a:p>
          </p:txBody>
        </p:sp>
        <p:sp>
          <p:nvSpPr>
            <p:cNvPr id="9" name="object 9"/>
            <p:cNvSpPr/>
            <p:nvPr/>
          </p:nvSpPr>
          <p:spPr>
            <a:xfrm>
              <a:off x="10066749" y="6566642"/>
              <a:ext cx="64185" cy="12722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925371" y="6592199"/>
              <a:ext cx="91020" cy="7612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378342" y="6557797"/>
              <a:ext cx="1203960" cy="153035"/>
            </a:xfrm>
            <a:custGeom>
              <a:avLst/>
              <a:gdLst/>
              <a:ahLst/>
              <a:cxnLst/>
              <a:rect l="l" t="t" r="r" b="b"/>
              <a:pathLst>
                <a:path w="1203959" h="153034">
                  <a:moveTo>
                    <a:pt x="130810" y="41579"/>
                  </a:moveTo>
                  <a:lnTo>
                    <a:pt x="118135" y="41579"/>
                  </a:lnTo>
                  <a:lnTo>
                    <a:pt x="94830" y="105905"/>
                  </a:lnTo>
                  <a:lnTo>
                    <a:pt x="71678" y="41579"/>
                  </a:lnTo>
                  <a:lnTo>
                    <a:pt x="59728" y="41579"/>
                  </a:lnTo>
                  <a:lnTo>
                    <a:pt x="36144" y="105613"/>
                  </a:lnTo>
                  <a:lnTo>
                    <a:pt x="13423" y="41579"/>
                  </a:lnTo>
                  <a:lnTo>
                    <a:pt x="0" y="41579"/>
                  </a:lnTo>
                  <a:lnTo>
                    <a:pt x="29057" y="121996"/>
                  </a:lnTo>
                  <a:lnTo>
                    <a:pt x="42633" y="121996"/>
                  </a:lnTo>
                  <a:lnTo>
                    <a:pt x="65481" y="60998"/>
                  </a:lnTo>
                  <a:lnTo>
                    <a:pt x="88049" y="121996"/>
                  </a:lnTo>
                  <a:lnTo>
                    <a:pt x="101612" y="121996"/>
                  </a:lnTo>
                  <a:lnTo>
                    <a:pt x="130810" y="41579"/>
                  </a:lnTo>
                  <a:close/>
                </a:path>
                <a:path w="1203959" h="153034">
                  <a:moveTo>
                    <a:pt x="262128" y="41579"/>
                  </a:moveTo>
                  <a:lnTo>
                    <a:pt x="249453" y="41579"/>
                  </a:lnTo>
                  <a:lnTo>
                    <a:pt x="226148" y="105905"/>
                  </a:lnTo>
                  <a:lnTo>
                    <a:pt x="202996" y="41579"/>
                  </a:lnTo>
                  <a:lnTo>
                    <a:pt x="191046" y="41579"/>
                  </a:lnTo>
                  <a:lnTo>
                    <a:pt x="167462" y="105613"/>
                  </a:lnTo>
                  <a:lnTo>
                    <a:pt x="144741" y="41579"/>
                  </a:lnTo>
                  <a:lnTo>
                    <a:pt x="131318" y="41579"/>
                  </a:lnTo>
                  <a:lnTo>
                    <a:pt x="160375" y="121996"/>
                  </a:lnTo>
                  <a:lnTo>
                    <a:pt x="173951" y="121996"/>
                  </a:lnTo>
                  <a:lnTo>
                    <a:pt x="196799" y="60998"/>
                  </a:lnTo>
                  <a:lnTo>
                    <a:pt x="219367" y="121996"/>
                  </a:lnTo>
                  <a:lnTo>
                    <a:pt x="232930" y="121996"/>
                  </a:lnTo>
                  <a:lnTo>
                    <a:pt x="262128" y="41579"/>
                  </a:lnTo>
                  <a:close/>
                </a:path>
                <a:path w="1203959" h="153034">
                  <a:moveTo>
                    <a:pt x="393446" y="41579"/>
                  </a:moveTo>
                  <a:lnTo>
                    <a:pt x="380771" y="41579"/>
                  </a:lnTo>
                  <a:lnTo>
                    <a:pt x="357466" y="105905"/>
                  </a:lnTo>
                  <a:lnTo>
                    <a:pt x="334314" y="41579"/>
                  </a:lnTo>
                  <a:lnTo>
                    <a:pt x="322364" y="41579"/>
                  </a:lnTo>
                  <a:lnTo>
                    <a:pt x="298780" y="105613"/>
                  </a:lnTo>
                  <a:lnTo>
                    <a:pt x="276059" y="41579"/>
                  </a:lnTo>
                  <a:lnTo>
                    <a:pt x="262636" y="41579"/>
                  </a:lnTo>
                  <a:lnTo>
                    <a:pt x="291693" y="121996"/>
                  </a:lnTo>
                  <a:lnTo>
                    <a:pt x="305269" y="121996"/>
                  </a:lnTo>
                  <a:lnTo>
                    <a:pt x="328117" y="60998"/>
                  </a:lnTo>
                  <a:lnTo>
                    <a:pt x="350685" y="121996"/>
                  </a:lnTo>
                  <a:lnTo>
                    <a:pt x="364248" y="121996"/>
                  </a:lnTo>
                  <a:lnTo>
                    <a:pt x="393446" y="41579"/>
                  </a:lnTo>
                  <a:close/>
                </a:path>
                <a:path w="1203959" h="153034">
                  <a:moveTo>
                    <a:pt x="415937" y="106362"/>
                  </a:moveTo>
                  <a:lnTo>
                    <a:pt x="411518" y="102120"/>
                  </a:lnTo>
                  <a:lnTo>
                    <a:pt x="400748" y="102120"/>
                  </a:lnTo>
                  <a:lnTo>
                    <a:pt x="396176" y="106362"/>
                  </a:lnTo>
                  <a:lnTo>
                    <a:pt x="396176" y="112433"/>
                  </a:lnTo>
                  <a:lnTo>
                    <a:pt x="396176" y="118516"/>
                  </a:lnTo>
                  <a:lnTo>
                    <a:pt x="400748" y="122897"/>
                  </a:lnTo>
                  <a:lnTo>
                    <a:pt x="411518" y="122897"/>
                  </a:lnTo>
                  <a:lnTo>
                    <a:pt x="415937" y="118516"/>
                  </a:lnTo>
                  <a:lnTo>
                    <a:pt x="415937" y="106362"/>
                  </a:lnTo>
                  <a:close/>
                </a:path>
                <a:path w="1203959" h="153034">
                  <a:moveTo>
                    <a:pt x="517842" y="39751"/>
                  </a:moveTo>
                  <a:lnTo>
                    <a:pt x="491134" y="39751"/>
                  </a:lnTo>
                  <a:lnTo>
                    <a:pt x="491134" y="49758"/>
                  </a:lnTo>
                  <a:lnTo>
                    <a:pt x="490105" y="48653"/>
                  </a:lnTo>
                  <a:lnTo>
                    <a:pt x="490105" y="67983"/>
                  </a:lnTo>
                  <a:lnTo>
                    <a:pt x="490105" y="87998"/>
                  </a:lnTo>
                  <a:lnTo>
                    <a:pt x="482739" y="94830"/>
                  </a:lnTo>
                  <a:lnTo>
                    <a:pt x="462673" y="94830"/>
                  </a:lnTo>
                  <a:lnTo>
                    <a:pt x="455155" y="87998"/>
                  </a:lnTo>
                  <a:lnTo>
                    <a:pt x="455155" y="67983"/>
                  </a:lnTo>
                  <a:lnTo>
                    <a:pt x="462673" y="61302"/>
                  </a:lnTo>
                  <a:lnTo>
                    <a:pt x="482739" y="61302"/>
                  </a:lnTo>
                  <a:lnTo>
                    <a:pt x="490105" y="67983"/>
                  </a:lnTo>
                  <a:lnTo>
                    <a:pt x="490105" y="48653"/>
                  </a:lnTo>
                  <a:lnTo>
                    <a:pt x="486473" y="44716"/>
                  </a:lnTo>
                  <a:lnTo>
                    <a:pt x="480707" y="41173"/>
                  </a:lnTo>
                  <a:lnTo>
                    <a:pt x="473887" y="39077"/>
                  </a:lnTo>
                  <a:lnTo>
                    <a:pt x="466064" y="38392"/>
                  </a:lnTo>
                  <a:lnTo>
                    <a:pt x="450989" y="41186"/>
                  </a:lnTo>
                  <a:lnTo>
                    <a:pt x="438505" y="49149"/>
                  </a:lnTo>
                  <a:lnTo>
                    <a:pt x="429996" y="61620"/>
                  </a:lnTo>
                  <a:lnTo>
                    <a:pt x="426847" y="77990"/>
                  </a:lnTo>
                  <a:lnTo>
                    <a:pt x="429996" y="94437"/>
                  </a:lnTo>
                  <a:lnTo>
                    <a:pt x="438505" y="106972"/>
                  </a:lnTo>
                  <a:lnTo>
                    <a:pt x="450989" y="114947"/>
                  </a:lnTo>
                  <a:lnTo>
                    <a:pt x="466064" y="117741"/>
                  </a:lnTo>
                  <a:lnTo>
                    <a:pt x="473303" y="117144"/>
                  </a:lnTo>
                  <a:lnTo>
                    <a:pt x="479704" y="115328"/>
                  </a:lnTo>
                  <a:lnTo>
                    <a:pt x="485228" y="112306"/>
                  </a:lnTo>
                  <a:lnTo>
                    <a:pt x="489813" y="108026"/>
                  </a:lnTo>
                  <a:lnTo>
                    <a:pt x="489813" y="110769"/>
                  </a:lnTo>
                  <a:lnTo>
                    <a:pt x="488594" y="119316"/>
                  </a:lnTo>
                  <a:lnTo>
                    <a:pt x="484771" y="125539"/>
                  </a:lnTo>
                  <a:lnTo>
                    <a:pt x="478116" y="129349"/>
                  </a:lnTo>
                  <a:lnTo>
                    <a:pt x="468426" y="130644"/>
                  </a:lnTo>
                  <a:lnTo>
                    <a:pt x="461162" y="130035"/>
                  </a:lnTo>
                  <a:lnTo>
                    <a:pt x="453885" y="128295"/>
                  </a:lnTo>
                  <a:lnTo>
                    <a:pt x="447128" y="125514"/>
                  </a:lnTo>
                  <a:lnTo>
                    <a:pt x="441439" y="121843"/>
                  </a:lnTo>
                  <a:lnTo>
                    <a:pt x="431266" y="142024"/>
                  </a:lnTo>
                  <a:lnTo>
                    <a:pt x="439420" y="146723"/>
                  </a:lnTo>
                  <a:lnTo>
                    <a:pt x="449008" y="150088"/>
                  </a:lnTo>
                  <a:lnTo>
                    <a:pt x="459638" y="152120"/>
                  </a:lnTo>
                  <a:lnTo>
                    <a:pt x="470928" y="152806"/>
                  </a:lnTo>
                  <a:lnTo>
                    <a:pt x="490829" y="150012"/>
                  </a:lnTo>
                  <a:lnTo>
                    <a:pt x="505561" y="141554"/>
                  </a:lnTo>
                  <a:lnTo>
                    <a:pt x="512533" y="130644"/>
                  </a:lnTo>
                  <a:lnTo>
                    <a:pt x="514705" y="127254"/>
                  </a:lnTo>
                  <a:lnTo>
                    <a:pt x="517677" y="108026"/>
                  </a:lnTo>
                  <a:lnTo>
                    <a:pt x="517842" y="106972"/>
                  </a:lnTo>
                  <a:lnTo>
                    <a:pt x="517842" y="94830"/>
                  </a:lnTo>
                  <a:lnTo>
                    <a:pt x="517842" y="61302"/>
                  </a:lnTo>
                  <a:lnTo>
                    <a:pt x="517842" y="49758"/>
                  </a:lnTo>
                  <a:lnTo>
                    <a:pt x="517842" y="39751"/>
                  </a:lnTo>
                  <a:close/>
                </a:path>
                <a:path w="1203959" h="153034">
                  <a:moveTo>
                    <a:pt x="617474" y="83146"/>
                  </a:moveTo>
                  <a:lnTo>
                    <a:pt x="617410" y="80708"/>
                  </a:lnTo>
                  <a:lnTo>
                    <a:pt x="615975" y="72974"/>
                  </a:lnTo>
                  <a:lnTo>
                    <a:pt x="614108" y="62903"/>
                  </a:lnTo>
                  <a:lnTo>
                    <a:pt x="611352" y="58877"/>
                  </a:lnTo>
                  <a:lnTo>
                    <a:pt x="604939" y="49517"/>
                  </a:lnTo>
                  <a:lnTo>
                    <a:pt x="591337" y="41224"/>
                  </a:lnTo>
                  <a:lnTo>
                    <a:pt x="591210" y="41211"/>
                  </a:lnTo>
                  <a:lnTo>
                    <a:pt x="591210" y="72974"/>
                  </a:lnTo>
                  <a:lnTo>
                    <a:pt x="558469" y="72974"/>
                  </a:lnTo>
                  <a:lnTo>
                    <a:pt x="560095" y="64325"/>
                  </a:lnTo>
                  <a:lnTo>
                    <a:pt x="566140" y="58877"/>
                  </a:lnTo>
                  <a:lnTo>
                    <a:pt x="583552" y="58877"/>
                  </a:lnTo>
                  <a:lnTo>
                    <a:pt x="589737" y="64325"/>
                  </a:lnTo>
                  <a:lnTo>
                    <a:pt x="591210" y="72974"/>
                  </a:lnTo>
                  <a:lnTo>
                    <a:pt x="591210" y="41211"/>
                  </a:lnTo>
                  <a:lnTo>
                    <a:pt x="543267" y="50279"/>
                  </a:lnTo>
                  <a:lnTo>
                    <a:pt x="530745" y="80708"/>
                  </a:lnTo>
                  <a:lnTo>
                    <a:pt x="534073" y="97751"/>
                  </a:lnTo>
                  <a:lnTo>
                    <a:pt x="543521" y="111252"/>
                  </a:lnTo>
                  <a:lnTo>
                    <a:pt x="558317" y="120154"/>
                  </a:lnTo>
                  <a:lnTo>
                    <a:pt x="577646" y="123355"/>
                  </a:lnTo>
                  <a:lnTo>
                    <a:pt x="588302" y="122504"/>
                  </a:lnTo>
                  <a:lnTo>
                    <a:pt x="597496" y="119976"/>
                  </a:lnTo>
                  <a:lnTo>
                    <a:pt x="605294" y="115798"/>
                  </a:lnTo>
                  <a:lnTo>
                    <a:pt x="611708" y="109994"/>
                  </a:lnTo>
                  <a:lnTo>
                    <a:pt x="603618" y="101346"/>
                  </a:lnTo>
                  <a:lnTo>
                    <a:pt x="596963" y="94221"/>
                  </a:lnTo>
                  <a:lnTo>
                    <a:pt x="591515" y="99085"/>
                  </a:lnTo>
                  <a:lnTo>
                    <a:pt x="586346" y="101346"/>
                  </a:lnTo>
                  <a:lnTo>
                    <a:pt x="568210" y="101346"/>
                  </a:lnTo>
                  <a:lnTo>
                    <a:pt x="561276" y="96507"/>
                  </a:lnTo>
                  <a:lnTo>
                    <a:pt x="558914" y="88150"/>
                  </a:lnTo>
                  <a:lnTo>
                    <a:pt x="617016" y="88150"/>
                  </a:lnTo>
                  <a:lnTo>
                    <a:pt x="617169" y="85877"/>
                  </a:lnTo>
                  <a:lnTo>
                    <a:pt x="617474" y="83146"/>
                  </a:lnTo>
                  <a:close/>
                </a:path>
                <a:path w="1203959" h="153034">
                  <a:moveTo>
                    <a:pt x="658418" y="9398"/>
                  </a:moveTo>
                  <a:lnTo>
                    <a:pt x="630389" y="9398"/>
                  </a:lnTo>
                  <a:lnTo>
                    <a:pt x="630389" y="121983"/>
                  </a:lnTo>
                  <a:lnTo>
                    <a:pt x="658418" y="121983"/>
                  </a:lnTo>
                  <a:lnTo>
                    <a:pt x="658418" y="9398"/>
                  </a:lnTo>
                  <a:close/>
                </a:path>
                <a:path w="1203959" h="153034">
                  <a:moveTo>
                    <a:pt x="704545" y="39751"/>
                  </a:moveTo>
                  <a:lnTo>
                    <a:pt x="676516" y="39751"/>
                  </a:lnTo>
                  <a:lnTo>
                    <a:pt x="676516" y="121996"/>
                  </a:lnTo>
                  <a:lnTo>
                    <a:pt x="704545" y="121996"/>
                  </a:lnTo>
                  <a:lnTo>
                    <a:pt x="704545" y="39751"/>
                  </a:lnTo>
                  <a:close/>
                </a:path>
                <a:path w="1203959" h="153034">
                  <a:moveTo>
                    <a:pt x="707644" y="6210"/>
                  </a:moveTo>
                  <a:lnTo>
                    <a:pt x="700849" y="0"/>
                  </a:lnTo>
                  <a:lnTo>
                    <a:pt x="680212" y="0"/>
                  </a:lnTo>
                  <a:lnTo>
                    <a:pt x="673430" y="6667"/>
                  </a:lnTo>
                  <a:lnTo>
                    <a:pt x="673430" y="23964"/>
                  </a:lnTo>
                  <a:lnTo>
                    <a:pt x="680212" y="30645"/>
                  </a:lnTo>
                  <a:lnTo>
                    <a:pt x="700849" y="30645"/>
                  </a:lnTo>
                  <a:lnTo>
                    <a:pt x="707644" y="23964"/>
                  </a:lnTo>
                  <a:lnTo>
                    <a:pt x="707644" y="6210"/>
                  </a:lnTo>
                  <a:close/>
                </a:path>
                <a:path w="1203959" h="153034">
                  <a:moveTo>
                    <a:pt x="791222" y="96342"/>
                  </a:moveTo>
                  <a:lnTo>
                    <a:pt x="783869" y="79235"/>
                  </a:lnTo>
                  <a:lnTo>
                    <a:pt x="767702" y="72529"/>
                  </a:lnTo>
                  <a:lnTo>
                    <a:pt x="751522" y="69799"/>
                  </a:lnTo>
                  <a:lnTo>
                    <a:pt x="744181" y="64630"/>
                  </a:lnTo>
                  <a:lnTo>
                    <a:pt x="744181" y="61607"/>
                  </a:lnTo>
                  <a:lnTo>
                    <a:pt x="747585" y="58877"/>
                  </a:lnTo>
                  <a:lnTo>
                    <a:pt x="764108" y="58877"/>
                  </a:lnTo>
                  <a:lnTo>
                    <a:pt x="772071" y="60388"/>
                  </a:lnTo>
                  <a:lnTo>
                    <a:pt x="780034" y="64935"/>
                  </a:lnTo>
                  <a:lnTo>
                    <a:pt x="788441" y="45364"/>
                  </a:lnTo>
                  <a:lnTo>
                    <a:pt x="781710" y="42354"/>
                  </a:lnTo>
                  <a:lnTo>
                    <a:pt x="773861" y="40170"/>
                  </a:lnTo>
                  <a:lnTo>
                    <a:pt x="765403" y="38849"/>
                  </a:lnTo>
                  <a:lnTo>
                    <a:pt x="756869" y="38392"/>
                  </a:lnTo>
                  <a:lnTo>
                    <a:pt x="740206" y="40487"/>
                  </a:lnTo>
                  <a:lnTo>
                    <a:pt x="728002" y="46240"/>
                  </a:lnTo>
                  <a:lnTo>
                    <a:pt x="720496" y="54902"/>
                  </a:lnTo>
                  <a:lnTo>
                    <a:pt x="717943" y="65697"/>
                  </a:lnTo>
                  <a:lnTo>
                    <a:pt x="725309" y="82943"/>
                  </a:lnTo>
                  <a:lnTo>
                    <a:pt x="741540" y="89598"/>
                  </a:lnTo>
                  <a:lnTo>
                    <a:pt x="757758" y="92151"/>
                  </a:lnTo>
                  <a:lnTo>
                    <a:pt x="765136" y="97116"/>
                  </a:lnTo>
                  <a:lnTo>
                    <a:pt x="765136" y="100596"/>
                  </a:lnTo>
                  <a:lnTo>
                    <a:pt x="762038" y="102717"/>
                  </a:lnTo>
                  <a:lnTo>
                    <a:pt x="752589" y="102717"/>
                  </a:lnTo>
                  <a:lnTo>
                    <a:pt x="745159" y="102196"/>
                  </a:lnTo>
                  <a:lnTo>
                    <a:pt x="737768" y="100685"/>
                  </a:lnTo>
                  <a:lnTo>
                    <a:pt x="730808" y="98298"/>
                  </a:lnTo>
                  <a:lnTo>
                    <a:pt x="724725" y="95135"/>
                  </a:lnTo>
                  <a:lnTo>
                    <a:pt x="716318" y="114858"/>
                  </a:lnTo>
                  <a:lnTo>
                    <a:pt x="723226" y="118300"/>
                  </a:lnTo>
                  <a:lnTo>
                    <a:pt x="731850" y="120992"/>
                  </a:lnTo>
                  <a:lnTo>
                    <a:pt x="741553" y="122732"/>
                  </a:lnTo>
                  <a:lnTo>
                    <a:pt x="751713" y="123355"/>
                  </a:lnTo>
                  <a:lnTo>
                    <a:pt x="768832" y="121272"/>
                  </a:lnTo>
                  <a:lnTo>
                    <a:pt x="781202" y="115544"/>
                  </a:lnTo>
                  <a:lnTo>
                    <a:pt x="788695" y="106972"/>
                  </a:lnTo>
                  <a:lnTo>
                    <a:pt x="791222" y="96342"/>
                  </a:lnTo>
                  <a:close/>
                </a:path>
                <a:path w="1203959" h="153034">
                  <a:moveTo>
                    <a:pt x="831303" y="39751"/>
                  </a:moveTo>
                  <a:lnTo>
                    <a:pt x="803275" y="39751"/>
                  </a:lnTo>
                  <a:lnTo>
                    <a:pt x="803275" y="121996"/>
                  </a:lnTo>
                  <a:lnTo>
                    <a:pt x="831303" y="121996"/>
                  </a:lnTo>
                  <a:lnTo>
                    <a:pt x="831303" y="39751"/>
                  </a:lnTo>
                  <a:close/>
                </a:path>
                <a:path w="1203959" h="153034">
                  <a:moveTo>
                    <a:pt x="834390" y="6210"/>
                  </a:moveTo>
                  <a:lnTo>
                    <a:pt x="827608" y="0"/>
                  </a:lnTo>
                  <a:lnTo>
                    <a:pt x="806970" y="0"/>
                  </a:lnTo>
                  <a:lnTo>
                    <a:pt x="800188" y="6667"/>
                  </a:lnTo>
                  <a:lnTo>
                    <a:pt x="800188" y="23964"/>
                  </a:lnTo>
                  <a:lnTo>
                    <a:pt x="806970" y="30645"/>
                  </a:lnTo>
                  <a:lnTo>
                    <a:pt x="827608" y="30645"/>
                  </a:lnTo>
                  <a:lnTo>
                    <a:pt x="834390" y="23964"/>
                  </a:lnTo>
                  <a:lnTo>
                    <a:pt x="834390" y="6210"/>
                  </a:lnTo>
                  <a:close/>
                </a:path>
                <a:path w="1203959" h="153034">
                  <a:moveTo>
                    <a:pt x="985812" y="74942"/>
                  </a:moveTo>
                  <a:lnTo>
                    <a:pt x="983386" y="58483"/>
                  </a:lnTo>
                  <a:lnTo>
                    <a:pt x="976642" y="47104"/>
                  </a:lnTo>
                  <a:lnTo>
                    <a:pt x="966406" y="40513"/>
                  </a:lnTo>
                  <a:lnTo>
                    <a:pt x="953516" y="38379"/>
                  </a:lnTo>
                  <a:lnTo>
                    <a:pt x="945235" y="39243"/>
                  </a:lnTo>
                  <a:lnTo>
                    <a:pt x="937729" y="41757"/>
                  </a:lnTo>
                  <a:lnTo>
                    <a:pt x="931189" y="45808"/>
                  </a:lnTo>
                  <a:lnTo>
                    <a:pt x="925791" y="51282"/>
                  </a:lnTo>
                  <a:lnTo>
                    <a:pt x="920940" y="45554"/>
                  </a:lnTo>
                  <a:lnTo>
                    <a:pt x="914895" y="41529"/>
                  </a:lnTo>
                  <a:lnTo>
                    <a:pt x="907846" y="39166"/>
                  </a:lnTo>
                  <a:lnTo>
                    <a:pt x="899985" y="38379"/>
                  </a:lnTo>
                  <a:lnTo>
                    <a:pt x="893127" y="39014"/>
                  </a:lnTo>
                  <a:lnTo>
                    <a:pt x="886777" y="40894"/>
                  </a:lnTo>
                  <a:lnTo>
                    <a:pt x="881062" y="44018"/>
                  </a:lnTo>
                  <a:lnTo>
                    <a:pt x="876096" y="48387"/>
                  </a:lnTo>
                  <a:lnTo>
                    <a:pt x="876096" y="39751"/>
                  </a:lnTo>
                  <a:lnTo>
                    <a:pt x="849401" y="39751"/>
                  </a:lnTo>
                  <a:lnTo>
                    <a:pt x="849401" y="121983"/>
                  </a:lnTo>
                  <a:lnTo>
                    <a:pt x="877430" y="121983"/>
                  </a:lnTo>
                  <a:lnTo>
                    <a:pt x="877430" y="68414"/>
                  </a:lnTo>
                  <a:lnTo>
                    <a:pt x="883323" y="62814"/>
                  </a:lnTo>
                  <a:lnTo>
                    <a:pt x="899096" y="62814"/>
                  </a:lnTo>
                  <a:lnTo>
                    <a:pt x="903668" y="67805"/>
                  </a:lnTo>
                  <a:lnTo>
                    <a:pt x="903668" y="121983"/>
                  </a:lnTo>
                  <a:lnTo>
                    <a:pt x="931684" y="121983"/>
                  </a:lnTo>
                  <a:lnTo>
                    <a:pt x="931684" y="68414"/>
                  </a:lnTo>
                  <a:lnTo>
                    <a:pt x="937590" y="62814"/>
                  </a:lnTo>
                  <a:lnTo>
                    <a:pt x="953071" y="62814"/>
                  </a:lnTo>
                  <a:lnTo>
                    <a:pt x="957795" y="67805"/>
                  </a:lnTo>
                  <a:lnTo>
                    <a:pt x="957795" y="121983"/>
                  </a:lnTo>
                  <a:lnTo>
                    <a:pt x="985812" y="121983"/>
                  </a:lnTo>
                  <a:lnTo>
                    <a:pt x="985812" y="74942"/>
                  </a:lnTo>
                  <a:close/>
                </a:path>
                <a:path w="1203959" h="153034">
                  <a:moveTo>
                    <a:pt x="1020965" y="106362"/>
                  </a:moveTo>
                  <a:lnTo>
                    <a:pt x="1016546" y="102120"/>
                  </a:lnTo>
                  <a:lnTo>
                    <a:pt x="1005776" y="102120"/>
                  </a:lnTo>
                  <a:lnTo>
                    <a:pt x="1001204" y="106362"/>
                  </a:lnTo>
                  <a:lnTo>
                    <a:pt x="1001204" y="112433"/>
                  </a:lnTo>
                  <a:lnTo>
                    <a:pt x="1001204" y="118516"/>
                  </a:lnTo>
                  <a:lnTo>
                    <a:pt x="1005776" y="122897"/>
                  </a:lnTo>
                  <a:lnTo>
                    <a:pt x="1016546" y="122897"/>
                  </a:lnTo>
                  <a:lnTo>
                    <a:pt x="1020965" y="118516"/>
                  </a:lnTo>
                  <a:lnTo>
                    <a:pt x="1020965" y="106362"/>
                  </a:lnTo>
                  <a:close/>
                </a:path>
                <a:path w="1203959" h="153034">
                  <a:moveTo>
                    <a:pt x="1110183" y="83439"/>
                  </a:moveTo>
                  <a:lnTo>
                    <a:pt x="1110107" y="81775"/>
                  </a:lnTo>
                  <a:lnTo>
                    <a:pt x="1109154" y="76161"/>
                  </a:lnTo>
                  <a:lnTo>
                    <a:pt x="1107313" y="65328"/>
                  </a:lnTo>
                  <a:lnTo>
                    <a:pt x="1099845" y="53111"/>
                  </a:lnTo>
                  <a:lnTo>
                    <a:pt x="1099324" y="52247"/>
                  </a:lnTo>
                  <a:lnTo>
                    <a:pt x="1096606" y="50380"/>
                  </a:lnTo>
                  <a:lnTo>
                    <a:pt x="1096606" y="76161"/>
                  </a:lnTo>
                  <a:lnTo>
                    <a:pt x="1046467" y="76161"/>
                  </a:lnTo>
                  <a:lnTo>
                    <a:pt x="1049096" y="66802"/>
                  </a:lnTo>
                  <a:lnTo>
                    <a:pt x="1054455" y="59524"/>
                  </a:lnTo>
                  <a:lnTo>
                    <a:pt x="1062101" y="54800"/>
                  </a:lnTo>
                  <a:lnTo>
                    <a:pt x="1071537" y="53111"/>
                  </a:lnTo>
                  <a:lnTo>
                    <a:pt x="1081036" y="54813"/>
                  </a:lnTo>
                  <a:lnTo>
                    <a:pt x="1088656" y="59575"/>
                  </a:lnTo>
                  <a:lnTo>
                    <a:pt x="1093990" y="66865"/>
                  </a:lnTo>
                  <a:lnTo>
                    <a:pt x="1096606" y="76161"/>
                  </a:lnTo>
                  <a:lnTo>
                    <a:pt x="1096606" y="50380"/>
                  </a:lnTo>
                  <a:lnTo>
                    <a:pt x="1087094" y="43815"/>
                  </a:lnTo>
                  <a:lnTo>
                    <a:pt x="1071537" y="40817"/>
                  </a:lnTo>
                  <a:lnTo>
                    <a:pt x="1055878" y="43865"/>
                  </a:lnTo>
                  <a:lnTo>
                    <a:pt x="1043457" y="52362"/>
                  </a:lnTo>
                  <a:lnTo>
                    <a:pt x="1035253" y="65328"/>
                  </a:lnTo>
                  <a:lnTo>
                    <a:pt x="1032306" y="81775"/>
                  </a:lnTo>
                  <a:lnTo>
                    <a:pt x="1035329" y="98323"/>
                  </a:lnTo>
                  <a:lnTo>
                    <a:pt x="1043863" y="111328"/>
                  </a:lnTo>
                  <a:lnTo>
                    <a:pt x="1057122" y="119849"/>
                  </a:lnTo>
                  <a:lnTo>
                    <a:pt x="1074331" y="122897"/>
                  </a:lnTo>
                  <a:lnTo>
                    <a:pt x="1083627" y="122059"/>
                  </a:lnTo>
                  <a:lnTo>
                    <a:pt x="1091958" y="119557"/>
                  </a:lnTo>
                  <a:lnTo>
                    <a:pt x="1099172" y="115468"/>
                  </a:lnTo>
                  <a:lnTo>
                    <a:pt x="1104811" y="110159"/>
                  </a:lnTo>
                  <a:lnTo>
                    <a:pt x="1105154" y="109842"/>
                  </a:lnTo>
                  <a:lnTo>
                    <a:pt x="1097343" y="100444"/>
                  </a:lnTo>
                  <a:lnTo>
                    <a:pt x="1091590" y="106972"/>
                  </a:lnTo>
                  <a:lnTo>
                    <a:pt x="1083919" y="110159"/>
                  </a:lnTo>
                  <a:lnTo>
                    <a:pt x="1074775" y="110159"/>
                  </a:lnTo>
                  <a:lnTo>
                    <a:pt x="1064069" y="108470"/>
                  </a:lnTo>
                  <a:lnTo>
                    <a:pt x="1055484" y="103695"/>
                  </a:lnTo>
                  <a:lnTo>
                    <a:pt x="1049464" y="96266"/>
                  </a:lnTo>
                  <a:lnTo>
                    <a:pt x="1046467" y="86626"/>
                  </a:lnTo>
                  <a:lnTo>
                    <a:pt x="1109878" y="86626"/>
                  </a:lnTo>
                  <a:lnTo>
                    <a:pt x="1110030" y="85267"/>
                  </a:lnTo>
                  <a:lnTo>
                    <a:pt x="1110183" y="83439"/>
                  </a:lnTo>
                  <a:close/>
                </a:path>
                <a:path w="1203959" h="153034">
                  <a:moveTo>
                    <a:pt x="1203477" y="9410"/>
                  </a:moveTo>
                  <a:lnTo>
                    <a:pt x="1189469" y="9410"/>
                  </a:lnTo>
                  <a:lnTo>
                    <a:pt x="1189469" y="81788"/>
                  </a:lnTo>
                  <a:lnTo>
                    <a:pt x="1187450" y="93446"/>
                  </a:lnTo>
                  <a:lnTo>
                    <a:pt x="1181925" y="102400"/>
                  </a:lnTo>
                  <a:lnTo>
                    <a:pt x="1173594" y="108127"/>
                  </a:lnTo>
                  <a:lnTo>
                    <a:pt x="1163218" y="110159"/>
                  </a:lnTo>
                  <a:lnTo>
                    <a:pt x="1152740" y="108127"/>
                  </a:lnTo>
                  <a:lnTo>
                    <a:pt x="1144371" y="102400"/>
                  </a:lnTo>
                  <a:lnTo>
                    <a:pt x="1138821" y="93446"/>
                  </a:lnTo>
                  <a:lnTo>
                    <a:pt x="1136815" y="81788"/>
                  </a:lnTo>
                  <a:lnTo>
                    <a:pt x="1138821" y="70129"/>
                  </a:lnTo>
                  <a:lnTo>
                    <a:pt x="1144371" y="61226"/>
                  </a:lnTo>
                  <a:lnTo>
                    <a:pt x="1152740" y="55549"/>
                  </a:lnTo>
                  <a:lnTo>
                    <a:pt x="1163218" y="53555"/>
                  </a:lnTo>
                  <a:lnTo>
                    <a:pt x="1173594" y="55549"/>
                  </a:lnTo>
                  <a:lnTo>
                    <a:pt x="1181925" y="61226"/>
                  </a:lnTo>
                  <a:lnTo>
                    <a:pt x="1187450" y="70129"/>
                  </a:lnTo>
                  <a:lnTo>
                    <a:pt x="1189469" y="81788"/>
                  </a:lnTo>
                  <a:lnTo>
                    <a:pt x="1189469" y="9410"/>
                  </a:lnTo>
                  <a:lnTo>
                    <a:pt x="1189316" y="9410"/>
                  </a:lnTo>
                  <a:lnTo>
                    <a:pt x="1189316" y="53721"/>
                  </a:lnTo>
                  <a:lnTo>
                    <a:pt x="1189151" y="53555"/>
                  </a:lnTo>
                  <a:lnTo>
                    <a:pt x="1183868" y="48044"/>
                  </a:lnTo>
                  <a:lnTo>
                    <a:pt x="1177391" y="44018"/>
                  </a:lnTo>
                  <a:lnTo>
                    <a:pt x="1170051" y="41605"/>
                  </a:lnTo>
                  <a:lnTo>
                    <a:pt x="1162037" y="40817"/>
                  </a:lnTo>
                  <a:lnTo>
                    <a:pt x="1146213" y="43751"/>
                  </a:lnTo>
                  <a:lnTo>
                    <a:pt x="1133703" y="52082"/>
                  </a:lnTo>
                  <a:lnTo>
                    <a:pt x="1125474" y="65011"/>
                  </a:lnTo>
                  <a:lnTo>
                    <a:pt x="1122514" y="81788"/>
                  </a:lnTo>
                  <a:lnTo>
                    <a:pt x="1125474" y="98577"/>
                  </a:lnTo>
                  <a:lnTo>
                    <a:pt x="1133703" y="111556"/>
                  </a:lnTo>
                  <a:lnTo>
                    <a:pt x="1146213" y="119926"/>
                  </a:lnTo>
                  <a:lnTo>
                    <a:pt x="1162037" y="122897"/>
                  </a:lnTo>
                  <a:lnTo>
                    <a:pt x="1170343" y="122034"/>
                  </a:lnTo>
                  <a:lnTo>
                    <a:pt x="1177899" y="119481"/>
                  </a:lnTo>
                  <a:lnTo>
                    <a:pt x="1184490" y="115214"/>
                  </a:lnTo>
                  <a:lnTo>
                    <a:pt x="1189062" y="110159"/>
                  </a:lnTo>
                  <a:lnTo>
                    <a:pt x="1189901" y="109245"/>
                  </a:lnTo>
                  <a:lnTo>
                    <a:pt x="1189901" y="121996"/>
                  </a:lnTo>
                  <a:lnTo>
                    <a:pt x="1203477" y="121996"/>
                  </a:lnTo>
                  <a:lnTo>
                    <a:pt x="1203477" y="109245"/>
                  </a:lnTo>
                  <a:lnTo>
                    <a:pt x="1203477" y="53721"/>
                  </a:lnTo>
                  <a:lnTo>
                    <a:pt x="1203477" y="9410"/>
                  </a:lnTo>
                  <a:close/>
                </a:path>
              </a:pathLst>
            </a:custGeom>
            <a:solidFill>
              <a:srgbClr val="FFFFFF"/>
            </a:solidFill>
          </p:spPr>
          <p:txBody>
            <a:bodyPr wrap="square" lIns="0" tIns="0" rIns="0" bIns="0" rtlCol="0"/>
            <a:lstStyle/>
            <a:p>
              <a:endParaRPr/>
            </a:p>
          </p:txBody>
        </p:sp>
        <p:sp>
          <p:nvSpPr>
            <p:cNvPr id="12" name="object 12"/>
            <p:cNvSpPr/>
            <p:nvPr/>
          </p:nvSpPr>
          <p:spPr>
            <a:xfrm>
              <a:off x="9607871" y="6599365"/>
              <a:ext cx="73583" cy="8131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01745" y="6581762"/>
              <a:ext cx="142118" cy="9892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1089590" y="6566654"/>
              <a:ext cx="123634" cy="127215"/>
            </a:xfrm>
            <a:prstGeom prst="rect">
              <a:avLst/>
            </a:prstGeom>
            <a:blipFill>
              <a:blip r:embed="rId7" cstate="print"/>
              <a:stretch>
                <a:fillRect/>
              </a:stretch>
            </a:blipFill>
          </p:spPr>
          <p:txBody>
            <a:bodyPr wrap="square" lIns="0" tIns="0" rIns="0" bIns="0" rtlCol="0"/>
            <a:lstStyle/>
            <a:p>
              <a:endParaRPr/>
            </a:p>
          </p:txBody>
        </p:sp>
      </p:grpSp>
      <p:sp>
        <p:nvSpPr>
          <p:cNvPr id="15" name="object 15"/>
          <p:cNvSpPr txBox="1">
            <a:spLocks noGrp="1"/>
          </p:cNvSpPr>
          <p:nvPr>
            <p:ph type="ctrTitle"/>
          </p:nvPr>
        </p:nvSpPr>
        <p:spPr>
          <a:xfrm>
            <a:off x="179508" y="2008220"/>
            <a:ext cx="11415788" cy="216726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2400" b="1" dirty="0" smtClean="0">
                <a:solidFill>
                  <a:srgbClr val="002060"/>
                </a:solidFill>
                <a:latin typeface="+mj-lt"/>
                <a:cs typeface="Times New Roman" pitchFamily="18" charset="0"/>
              </a:rPr>
              <a:t/>
            </a:r>
            <a:br>
              <a:rPr lang="tr-TR" sz="2400" b="1" dirty="0" smtClean="0">
                <a:solidFill>
                  <a:srgbClr val="002060"/>
                </a:solidFill>
                <a:latin typeface="+mj-lt"/>
                <a:cs typeface="Times New Roman" pitchFamily="18" charset="0"/>
              </a:rPr>
            </a:br>
            <a:r>
              <a:rPr lang="tr-TR" sz="2400" b="1" kern="1200" dirty="0">
                <a:solidFill>
                  <a:srgbClr val="C00000"/>
                </a:solidFill>
                <a:latin typeface="+mn-lt"/>
                <a:ea typeface="+mn-ea"/>
                <a:cs typeface="Times New Roman" pitchFamily="18" charset="0"/>
              </a:rPr>
              <a:t>7. Yaşlı Sağlığı Hemşireliği</a:t>
            </a:r>
            <a:r>
              <a:rPr lang="tr-TR" sz="2000" spc="-15" dirty="0" smtClean="0">
                <a:solidFill>
                  <a:srgbClr val="002060"/>
                </a:solidFill>
                <a:latin typeface="+mn-lt"/>
              </a:rPr>
              <a:t/>
            </a:r>
            <a:br>
              <a:rPr lang="tr-TR" sz="2000" spc="-15" dirty="0" smtClean="0">
                <a:solidFill>
                  <a:srgbClr val="002060"/>
                </a:solidFill>
                <a:latin typeface="+mn-lt"/>
              </a:rPr>
            </a:br>
            <a:r>
              <a:rPr lang="tr-TR" sz="3000" b="1" kern="1200" dirty="0" smtClean="0">
                <a:solidFill>
                  <a:srgbClr val="002060"/>
                </a:solidFill>
                <a:latin typeface="Times New Roman" pitchFamily="18" charset="0"/>
                <a:ea typeface="+mn-ea"/>
                <a:cs typeface="Times New Roman" pitchFamily="18" charset="0"/>
              </a:rPr>
              <a:t/>
            </a:r>
            <a:br>
              <a:rPr lang="tr-TR" sz="3000" b="1" kern="1200" dirty="0" smtClean="0">
                <a:solidFill>
                  <a:srgbClr val="002060"/>
                </a:solidFill>
                <a:latin typeface="Times New Roman" pitchFamily="18" charset="0"/>
                <a:ea typeface="+mn-ea"/>
                <a:cs typeface="Times New Roman" pitchFamily="18" charset="0"/>
              </a:rPr>
            </a:br>
            <a:r>
              <a:rPr lang="tr-TR" sz="3000" b="1" kern="1200" dirty="0" smtClean="0">
                <a:solidFill>
                  <a:srgbClr val="002060"/>
                </a:solidFill>
                <a:latin typeface="Times New Roman" pitchFamily="18" charset="0"/>
                <a:ea typeface="+mn-ea"/>
                <a:cs typeface="Times New Roman" pitchFamily="18" charset="0"/>
              </a:rPr>
              <a:t/>
            </a:r>
            <a:br>
              <a:rPr lang="tr-TR" sz="3000" b="1" kern="1200" dirty="0" smtClean="0">
                <a:solidFill>
                  <a:srgbClr val="002060"/>
                </a:solidFill>
                <a:latin typeface="Times New Roman" pitchFamily="18" charset="0"/>
                <a:ea typeface="+mn-ea"/>
                <a:cs typeface="Times New Roman" pitchFamily="18" charset="0"/>
              </a:rPr>
            </a:br>
            <a:endParaRPr lang="tr-TR" sz="3200" b="1" dirty="0">
              <a:solidFill>
                <a:srgbClr val="0070C0"/>
              </a:solidFill>
              <a:latin typeface="+mn-lt"/>
              <a:cs typeface="Times New Roman" pitchFamily="18" charset="0"/>
            </a:endParaRPr>
          </a:p>
        </p:txBody>
      </p:sp>
      <p:sp>
        <p:nvSpPr>
          <p:cNvPr id="16" name="object 16"/>
          <p:cNvSpPr txBox="1"/>
          <p:nvPr/>
        </p:nvSpPr>
        <p:spPr>
          <a:xfrm>
            <a:off x="166612" y="3069030"/>
            <a:ext cx="5628005" cy="574040"/>
          </a:xfrm>
          <a:prstGeom prst="rect">
            <a:avLst/>
          </a:prstGeom>
        </p:spPr>
        <p:txBody>
          <a:bodyPr vert="horz" wrap="square" lIns="0" tIns="12700" rIns="0" bIns="0" rtlCol="0">
            <a:spAutoFit/>
          </a:bodyPr>
          <a:lstStyle/>
          <a:p>
            <a:pPr marL="12700">
              <a:lnSpc>
                <a:spcPct val="100000"/>
              </a:lnSpc>
              <a:spcBef>
                <a:spcPts val="100"/>
              </a:spcBef>
            </a:pPr>
            <a:endParaRPr sz="3600" dirty="0">
              <a:latin typeface="Myriad Pro"/>
              <a:cs typeface="Myriad Pro"/>
            </a:endParaRPr>
          </a:p>
        </p:txBody>
      </p:sp>
      <p:sp>
        <p:nvSpPr>
          <p:cNvPr id="19" name="Slayt Numarası Yer Tutucusu 18"/>
          <p:cNvSpPr>
            <a:spLocks noGrp="1"/>
          </p:cNvSpPr>
          <p:nvPr>
            <p:ph type="sldNum" sz="quarter" idx="7"/>
          </p:nvPr>
        </p:nvSpPr>
        <p:spPr/>
        <p:txBody>
          <a:bodyPr/>
          <a:lstStyle/>
          <a:p>
            <a:fld id="{B6F15528-21DE-4FAA-801E-634DDDAF4B2B}" type="slidenum">
              <a:rPr lang="tr-TR" smtClean="0"/>
              <a:t>99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14162</TotalTime>
  <Words>5624</Words>
  <Application>Microsoft Office PowerPoint</Application>
  <PresentationFormat>Geniş ekran</PresentationFormat>
  <Paragraphs>1148</Paragraphs>
  <Slides>101</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101</vt:i4>
      </vt:variant>
    </vt:vector>
  </HeadingPairs>
  <TitlesOfParts>
    <vt:vector size="111" baseType="lpstr">
      <vt:lpstr>Arial</vt:lpstr>
      <vt:lpstr>Calibri</vt:lpstr>
      <vt:lpstr>Montserrat-Black</vt:lpstr>
      <vt:lpstr>Montserrat-ExtraBold</vt:lpstr>
      <vt:lpstr>Montserrat-Medium</vt:lpstr>
      <vt:lpstr>Montserrat-SemiBold</vt:lpstr>
      <vt:lpstr>Myriad Pro</vt:lpstr>
      <vt:lpstr>Times New Roman</vt:lpstr>
      <vt:lpstr>Wingdings</vt:lpstr>
      <vt:lpstr>Office Theme</vt:lpstr>
      <vt:lpstr>PowerPoint Sunusu</vt:lpstr>
      <vt:lpstr>Sağlık Bilimleri Fakültesi  Hemşirelik Bölümü</vt:lpstr>
      <vt:lpstr>DERS BİLGİLERİ</vt:lpstr>
      <vt:lpstr>  </vt:lpstr>
      <vt:lpstr>  </vt:lpstr>
      <vt:lpstr>  </vt:lpstr>
      <vt:lpstr>  </vt:lpstr>
      <vt:lpstr>  </vt:lpstr>
      <vt:lpstr>  </vt:lpstr>
      <vt:lpstr>  </vt:lpstr>
      <vt:lpstr>  </vt:lpstr>
      <vt:lpstr>  </vt:lpstr>
      <vt:lpstr>  </vt:lpstr>
      <vt:lpstr> Birinci Neden:   Annelerde gebelik, çocuklarda büyüme ve gelişme süreçlerinden kaynaklanan biyolojik özellikler hastalık ve ölüm riskini artırmaktadır.  Bu nedenle risk grubu kabul edilirler.  DSÖ ne göre bu grubun sağlık düzeyleri gelişmekte olan ülkelerde düşüktür.  Dünyada 500 bin anne ölümünün % 99’u (495 bin anne ölümü)gelişmekte olan ülkelere aittir.   </vt:lpstr>
      <vt:lpstr>Anne ve Çocuk Sağlığı Neden Önemlidir?  İkinci Neden:   Çocukluktaki büyüme ve gelişme süreci  sağlıklı ise  erişkin dönemlerdeki fiziksel ve ruhsal sağlık da sağlıklı olur.  Bu nedenle annelerin sağlığı özelde çocuk sağlığını, genelde toplumun sağlığını ilgilendirir.  Anne ve çocuğun sağlığının korunması, erişkin dönemdeki sağlık için, dolayısıyla sağlıklı bir toplum için önemli bir yatırımdır.  </vt:lpstr>
      <vt:lpstr> </vt:lpstr>
      <vt:lpstr> 6.Konu: Okul Sağlığı Hizmetleri ve Okul Sağlığı Hemşireliği - Okul Sağlığı Hizmetleri Tanımı - Okul Sağlığı Programları - Sağlık Eğitiminin İlkeleri - Okul Sağlığında Ekip Anlayışı - Sağlık Sorunları ve Kontroller - Temel Sağlık Hizmetlerinde Okul Sağlığı İçin Olması Gereken  Hizmetler - Okul Sağlığı Açısından Bugünkü Sorunlar - Okul Sağlığı ile İlgili 2020 Yılı Ulusal Sağlık Hedefleri Özeti - Okul Sağlığı Hemşiresi Görev Yetki Ve Sorumlulukları  </vt:lpstr>
      <vt:lpstr> 6.Konu: Okul Sağlığı Hizmetleri ve Okul Sağlığı Hemşireliği - Okul Sağlığı Hizmetleri Tanımını Bilir - Okul Sağlığı Programlarını Bilir, Açıklar - Sağlık Eğitiminin İlkelerini Bilir, Sıralar - Okul Sağlığında Ekip Anlayışı Bilir  - Sağlık Sorunları ve Kontrollerini Bilir, Sıralar - Temel Sağlık Hizmetlerinde Okul Sağlığı İçin Olması Gereken  Hizmetleri Bilir Tanımlar - Okul Sağlığı Açısından Bugünkü Sorunları Bilir - Okul Sağlığı Hemşiresi Görev Yetki Ve Sorumlulukları Bilir, Açıklar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Soru: Sizce okul sağlığı açısından bugünkü sorunlar nelerdir?  Öneri: Ülkemizdeki Okul Hemşireliği ile ilgili kaynak araştırınız.  </vt:lpstr>
      <vt:lpstr>1. Konu ile ilgili bir  makale inceleyiniz.    </vt:lpstr>
      <vt:lpstr>Kaynaklar:  - Aksayan S. (1998) Okul Sağlığı ve  Hemşireliği, Halk Sağlığı Hemşireliği El Kitabı (Erefe İ. Ed.). Vehbi Koç Vakfı Yayınları, İstanbul, s: 187-190. - Erci B.  (2016). Okul Sağlığı Hemşireliği (Erci B Ed.), Göktuğ Basın Yayın ve Dağıtım, Amasya, s: 112- 121.  - Tuncel N., Şanlı T., Perk M. (1993). Halk Sağlığı Hemşireliği, A Ü., Açık Öğretim Fakültesi Yayın No:266, Etam A.Ş., Eskişehir. - Pekcan H. (2015) Okul Sağlığı (Güler Ç, Akın L Ed.), Halk Sağlığı, Temel Bilgiler 1, Hacettepe Üniversitesi Yayınları, Ankara, s: 440- 471. - http://www.turkhemsirelerdernegi.org.tr/menu/yasa-ve-yonetmelik/hemsirelik-yonetmeligi-2010-2011.aspx (Erişim 19 Şubat 2016) </vt:lpstr>
      <vt:lpstr> 7. Yaşlı Sağlığı Hemşireliği   </vt:lpstr>
      <vt:lpstr> "Benim çocuğum  benim beklentilerimi  gerçekleştirmek için değil,  kendi hayallerini keşfedip  onları gerçekleştirmek için  yaşamalı."                           Doğan CÜCELOĞLU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ders_sunum_sablonu_3</dc:title>
  <dc:creator>amsoydan</dc:creator>
  <cp:lastModifiedBy>amsoydan</cp:lastModifiedBy>
  <cp:revision>1030</cp:revision>
  <dcterms:created xsi:type="dcterms:W3CDTF">2020-08-21T08:45:52Z</dcterms:created>
  <dcterms:modified xsi:type="dcterms:W3CDTF">2021-03-31T15:07:00Z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2020-08-21T00:00:00Z</vt:filetime>
  </property>
  <property fmtid="{D5CDD505-2E9C-101B-9397-08002B2CF9AE}" pid="3" name="Creator">
    <vt:lpwstr>Adobe Illustrator 24.2 (Macintosh)</vt:lpwstr>
  </property>
  <property fmtid="{D5CDD505-2E9C-101B-9397-08002B2CF9AE}" pid="4" name="LastSaved">
    <vt:filetime>2020-08-21T00:00:00Z</vt:filetime>
  </property>
</Properties>
</file>