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6" r:id="rId19"/>
    <p:sldId id="277" r:id="rId20"/>
    <p:sldId id="278" r:id="rId21"/>
    <p:sldId id="273" r:id="rId22"/>
    <p:sldId id="27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D159-2300-45FF-8C1F-50A7E5227DC3}" type="datetimeFigureOut">
              <a:rPr lang="tr-TR" smtClean="0"/>
              <a:pPr/>
              <a:t>08.02.2019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2E80-AFD6-49C7-AB86-9250413FAAF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KARDİYOPULMONER BYPASS’GİRİŞ,STANDART  KPB,ACİLLER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35798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santral olarak çıkan-</a:t>
            </a:r>
            <a:r>
              <a:rPr lang="tr-TR" dirty="0" err="1" smtClean="0"/>
              <a:t>arkus</a:t>
            </a:r>
            <a:r>
              <a:rPr lang="tr-TR" dirty="0" smtClean="0"/>
              <a:t> </a:t>
            </a:r>
            <a:r>
              <a:rPr lang="tr-TR" dirty="0" err="1" smtClean="0"/>
              <a:t>aor</a:t>
            </a:r>
            <a:r>
              <a:rPr lang="tr-TR" dirty="0" smtClean="0"/>
              <a:t>-tadan ya da </a:t>
            </a:r>
            <a:r>
              <a:rPr lang="tr-TR" dirty="0" err="1" smtClean="0"/>
              <a:t>femoral</a:t>
            </a:r>
            <a:r>
              <a:rPr lang="tr-TR" dirty="0" smtClean="0"/>
              <a:t>, </a:t>
            </a:r>
            <a:r>
              <a:rPr lang="tr-TR" dirty="0" err="1" smtClean="0"/>
              <a:t>aksiller</a:t>
            </a:r>
            <a:r>
              <a:rPr lang="tr-TR" dirty="0" smtClean="0"/>
              <a:t> veya </a:t>
            </a:r>
            <a:r>
              <a:rPr lang="tr-TR" dirty="0" err="1" smtClean="0"/>
              <a:t>karotis</a:t>
            </a:r>
            <a:r>
              <a:rPr lang="tr-TR" dirty="0" smtClean="0"/>
              <a:t> arter gibi </a:t>
            </a:r>
            <a:r>
              <a:rPr lang="tr-TR" dirty="0" err="1" smtClean="0"/>
              <a:t>periferik</a:t>
            </a:r>
            <a:r>
              <a:rPr lang="tr-TR" dirty="0" smtClean="0"/>
              <a:t> arterlerden yapılabilmektedir. Kullanılacak aort </a:t>
            </a:r>
            <a:r>
              <a:rPr lang="tr-TR" dirty="0" err="1" smtClean="0"/>
              <a:t>kanülünün</a:t>
            </a:r>
            <a:r>
              <a:rPr lang="tr-TR" dirty="0" smtClean="0"/>
              <a:t> çapı, hastanın vücut yüzey alanına ve KPB sırasında hedeflenen akıma göre belirlenmelidir. Aort </a:t>
            </a:r>
            <a:r>
              <a:rPr lang="tr-TR" dirty="0" err="1" smtClean="0"/>
              <a:t>kanülünün</a:t>
            </a:r>
            <a:r>
              <a:rPr lang="tr-TR" dirty="0" smtClean="0"/>
              <a:t> en dar olan bölümü uç kısmı olup bu bölgede oluşan yüksek hızdaki jet akımlar </a:t>
            </a:r>
            <a:r>
              <a:rPr lang="tr-TR" dirty="0" err="1" smtClean="0"/>
              <a:t>ateroemboli</a:t>
            </a:r>
            <a:r>
              <a:rPr lang="tr-TR" dirty="0" smtClean="0"/>
              <a:t>, </a:t>
            </a:r>
            <a:r>
              <a:rPr lang="tr-TR" dirty="0" err="1" smtClean="0"/>
              <a:t>diseksiyon</a:t>
            </a:r>
            <a:r>
              <a:rPr lang="tr-TR" dirty="0" smtClean="0"/>
              <a:t>, </a:t>
            </a:r>
            <a:r>
              <a:rPr lang="tr-TR" dirty="0" err="1" smtClean="0"/>
              <a:t>kavitasyon</a:t>
            </a:r>
            <a:r>
              <a:rPr lang="tr-TR" dirty="0" smtClean="0"/>
              <a:t> ve </a:t>
            </a:r>
            <a:r>
              <a:rPr lang="tr-TR" dirty="0" err="1" smtClean="0"/>
              <a:t>hemolize</a:t>
            </a:r>
            <a:r>
              <a:rPr lang="tr-TR" dirty="0" smtClean="0"/>
              <a:t> sebep olabilir. Aort </a:t>
            </a:r>
            <a:r>
              <a:rPr lang="tr-TR" dirty="0" err="1" smtClean="0"/>
              <a:t>kanülasyonu</a:t>
            </a:r>
            <a:r>
              <a:rPr lang="tr-TR" dirty="0" smtClean="0"/>
              <a:t> sırasında görülebilecek en önemli komplikasyonlardan birisi de aort </a:t>
            </a:r>
            <a:r>
              <a:rPr lang="tr-TR" dirty="0" err="1" smtClean="0"/>
              <a:t>diseksiyonudur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Bu komplikasyon nadir görülmekle birlikte (%0.001 ile %0.009 sıklıkta) özellikle aort kökünde ve çıkan </a:t>
            </a:r>
            <a:r>
              <a:rPr lang="tr-TR" dirty="0" err="1" smtClean="0"/>
              <a:t>aortada</a:t>
            </a:r>
            <a:r>
              <a:rPr lang="tr-TR" dirty="0" smtClean="0"/>
              <a:t> </a:t>
            </a:r>
            <a:r>
              <a:rPr lang="tr-TR" dirty="0" err="1" smtClean="0"/>
              <a:t>ateroskleroza</a:t>
            </a:r>
            <a:r>
              <a:rPr lang="tr-TR" dirty="0" smtClean="0"/>
              <a:t> bağlı dejenerasyon veya </a:t>
            </a:r>
            <a:r>
              <a:rPr lang="tr-TR" dirty="0" err="1" smtClean="0"/>
              <a:t>dilatasyon</a:t>
            </a:r>
            <a:r>
              <a:rPr lang="tr-TR" dirty="0" smtClean="0"/>
              <a:t> olan hastalar risk altındadır. Aort </a:t>
            </a:r>
            <a:r>
              <a:rPr lang="tr-TR" dirty="0" err="1" smtClean="0"/>
              <a:t>kanülasyonundan</a:t>
            </a:r>
            <a:r>
              <a:rPr lang="tr-TR" dirty="0" smtClean="0"/>
              <a:t> hemen sonra </a:t>
            </a:r>
            <a:r>
              <a:rPr lang="tr-TR" dirty="0" err="1" smtClean="0"/>
              <a:t>kanülasyon</a:t>
            </a:r>
            <a:r>
              <a:rPr lang="tr-TR" dirty="0" smtClean="0"/>
              <a:t> yerine yakın yerlerde </a:t>
            </a:r>
            <a:r>
              <a:rPr lang="tr-TR" dirty="0" err="1" smtClean="0"/>
              <a:t>subadventisyal</a:t>
            </a:r>
            <a:r>
              <a:rPr lang="tr-TR" dirty="0" smtClean="0"/>
              <a:t> renk değişikliği, arter hattı basıncında artış, </a:t>
            </a:r>
            <a:r>
              <a:rPr lang="tr-TR" dirty="0" err="1" smtClean="0"/>
              <a:t>venöz</a:t>
            </a:r>
            <a:r>
              <a:rPr lang="tr-TR" dirty="0" smtClean="0"/>
              <a:t> dönüşte ani azalma ile kendini gösterir. </a:t>
            </a:r>
            <a:r>
              <a:rPr lang="tr-TR" dirty="0" err="1" smtClean="0"/>
              <a:t>Transözofageal</a:t>
            </a:r>
            <a:r>
              <a:rPr lang="tr-TR" dirty="0" smtClean="0"/>
              <a:t> ekokardiyografi önemli bir tanı aracıdır. Aort </a:t>
            </a:r>
            <a:r>
              <a:rPr lang="tr-TR" dirty="0" err="1" smtClean="0"/>
              <a:t>kanülasyonuna</a:t>
            </a:r>
            <a:r>
              <a:rPr lang="tr-TR" dirty="0" smtClean="0"/>
              <a:t> bağlı </a:t>
            </a:r>
            <a:r>
              <a:rPr lang="tr-TR" dirty="0" err="1" smtClean="0"/>
              <a:t>diseksiyonlarda</a:t>
            </a:r>
            <a:r>
              <a:rPr lang="tr-TR" dirty="0" smtClean="0"/>
              <a:t> aort </a:t>
            </a:r>
            <a:r>
              <a:rPr lang="tr-TR" dirty="0" err="1" smtClean="0"/>
              <a:t>kanülü</a:t>
            </a:r>
            <a:r>
              <a:rPr lang="tr-TR" dirty="0" smtClean="0"/>
              <a:t> </a:t>
            </a:r>
            <a:r>
              <a:rPr lang="tr-TR" dirty="0" err="1" smtClean="0"/>
              <a:t>periferik</a:t>
            </a:r>
            <a:r>
              <a:rPr lang="tr-TR" dirty="0" smtClean="0"/>
              <a:t> bir artere alınmalı, hasta 18-20°C kadar soğutulmalı ve kan basıncı farmakolojik olarak kontrol edilmelidir. </a:t>
            </a:r>
            <a:r>
              <a:rPr lang="tr-TR" dirty="0" err="1" smtClean="0"/>
              <a:t>Diseke</a:t>
            </a:r>
            <a:r>
              <a:rPr lang="tr-TR" dirty="0" smtClean="0"/>
              <a:t> olan aort </a:t>
            </a:r>
            <a:r>
              <a:rPr lang="tr-TR" dirty="0" err="1" smtClean="0"/>
              <a:t>segmentinin</a:t>
            </a:r>
            <a:r>
              <a:rPr lang="tr-TR" dirty="0" smtClean="0"/>
              <a:t> </a:t>
            </a:r>
            <a:r>
              <a:rPr lang="tr-TR" dirty="0" err="1" smtClean="0"/>
              <a:t>replasmanı</a:t>
            </a:r>
            <a:r>
              <a:rPr lang="tr-TR" dirty="0" smtClean="0"/>
              <a:t> temel tedavi yöntemidir. Aort </a:t>
            </a:r>
            <a:r>
              <a:rPr lang="tr-TR" dirty="0" err="1" smtClean="0"/>
              <a:t>kanülasyonuna</a:t>
            </a:r>
            <a:r>
              <a:rPr lang="tr-TR" dirty="0" smtClean="0"/>
              <a:t> bağlı aort </a:t>
            </a:r>
            <a:r>
              <a:rPr lang="tr-TR" dirty="0" err="1" smtClean="0"/>
              <a:t>diseksiyonunda</a:t>
            </a:r>
            <a:r>
              <a:rPr lang="tr-TR" dirty="0" smtClean="0"/>
              <a:t> erken </a:t>
            </a:r>
            <a:r>
              <a:rPr lang="tr-TR" dirty="0" err="1" smtClean="0"/>
              <a:t>mortalite</a:t>
            </a:r>
            <a:r>
              <a:rPr lang="tr-TR" dirty="0" smtClean="0"/>
              <a:t> yaklaşık olarak %50 civarındadır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err="1" smtClean="0"/>
              <a:t>Venöz</a:t>
            </a:r>
            <a:r>
              <a:rPr lang="tr-TR" b="1" dirty="0" smtClean="0"/>
              <a:t> Rezervuar</a:t>
            </a:r>
          </a:p>
          <a:p>
            <a:pPr>
              <a:buNone/>
            </a:pPr>
            <a:r>
              <a:rPr lang="tr-TR" dirty="0" err="1" smtClean="0"/>
              <a:t>Kardiyopulmoner</a:t>
            </a:r>
            <a:r>
              <a:rPr lang="tr-TR" dirty="0" smtClean="0"/>
              <a:t> bypass sistemine yerleştirilen </a:t>
            </a:r>
            <a:r>
              <a:rPr lang="tr-TR" dirty="0" err="1" smtClean="0"/>
              <a:t>venöz</a:t>
            </a:r>
            <a:r>
              <a:rPr lang="tr-TR" dirty="0" smtClean="0"/>
              <a:t> rezervuarın temel amacı bu sistemde volümün toplanacağı bir odacık bulundurmasıdır. </a:t>
            </a:r>
            <a:r>
              <a:rPr lang="tr-TR" dirty="0" err="1" smtClean="0"/>
              <a:t>Arteriyel</a:t>
            </a:r>
            <a:r>
              <a:rPr lang="tr-TR" dirty="0" smtClean="0"/>
              <a:t> pompanın hemen öncesinde yer alır. En önemli fonksiyonları;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direnajın</a:t>
            </a:r>
            <a:r>
              <a:rPr lang="tr-TR" dirty="0" smtClean="0"/>
              <a:t> kolaylaştırılması, </a:t>
            </a:r>
            <a:r>
              <a:rPr lang="tr-TR" dirty="0" err="1" smtClean="0"/>
              <a:t>venöz</a:t>
            </a:r>
            <a:r>
              <a:rPr lang="tr-TR" dirty="0" smtClean="0"/>
              <a:t> hatlardaki havaların tahliyesi, sisteme kolay sıvı ve ilaç eklemelerinin yapılabilmesidir. Ayrıca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direnajın</a:t>
            </a:r>
            <a:r>
              <a:rPr lang="tr-TR" dirty="0" smtClean="0"/>
              <a:t> aniden bozulduğu durumlarda burada bulunan volüm belli bir süre </a:t>
            </a:r>
            <a:r>
              <a:rPr lang="tr-TR" dirty="0" err="1" smtClean="0"/>
              <a:t>arteriyel</a:t>
            </a:r>
            <a:r>
              <a:rPr lang="tr-TR" dirty="0" smtClean="0"/>
              <a:t> akımın devamını sağlayabilir. Rezervuarlar, açık veya kapalı sistem olabilmektedir. 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err="1" smtClean="0"/>
              <a:t>Oksijenatör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Çalışma prensiplerine göre </a:t>
            </a:r>
            <a:r>
              <a:rPr lang="tr-TR" dirty="0" err="1" smtClean="0"/>
              <a:t>bubble</a:t>
            </a:r>
            <a:r>
              <a:rPr lang="tr-TR" dirty="0" smtClean="0"/>
              <a:t> ve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oksijenatör</a:t>
            </a:r>
            <a:r>
              <a:rPr lang="tr-TR" dirty="0" smtClean="0"/>
              <a:t> olmak üzere iki gruba ayrılır. </a:t>
            </a:r>
            <a:r>
              <a:rPr lang="tr-TR" dirty="0" err="1" smtClean="0"/>
              <a:t>Bubble</a:t>
            </a:r>
            <a:r>
              <a:rPr lang="tr-TR" dirty="0" smtClean="0"/>
              <a:t> </a:t>
            </a:r>
            <a:r>
              <a:rPr lang="tr-TR" dirty="0" err="1" smtClean="0"/>
              <a:t>oksijenatörler</a:t>
            </a:r>
            <a:r>
              <a:rPr lang="tr-TR" dirty="0" smtClean="0"/>
              <a:t> gaz </a:t>
            </a:r>
            <a:r>
              <a:rPr lang="tr-TR" dirty="0" err="1" smtClean="0"/>
              <a:t>embolisi</a:t>
            </a:r>
            <a:r>
              <a:rPr lang="tr-TR" dirty="0" smtClean="0"/>
              <a:t>, gaz-kan temas alanının yüksek olması ve buna bağlı gelişen </a:t>
            </a:r>
            <a:r>
              <a:rPr lang="tr-TR" dirty="0" err="1" smtClean="0"/>
              <a:t>enflamatuvar</a:t>
            </a:r>
            <a:r>
              <a:rPr lang="tr-TR" dirty="0" smtClean="0"/>
              <a:t> yanıttan dolayı günümüzde KPB uygulamalarının dışında kalmıştır.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oksijenatörlerde</a:t>
            </a:r>
            <a:r>
              <a:rPr lang="tr-TR" dirty="0" smtClean="0"/>
              <a:t> kan ile gaz arasında ince silikon veya </a:t>
            </a:r>
            <a:r>
              <a:rPr lang="tr-TR" dirty="0" err="1" smtClean="0"/>
              <a:t>mikroporlu</a:t>
            </a:r>
            <a:r>
              <a:rPr lang="tr-TR" dirty="0" smtClean="0"/>
              <a:t> (0.3-0.8- </a:t>
            </a:r>
            <a:r>
              <a:rPr lang="el-GR" dirty="0" smtClean="0"/>
              <a:t>μ</a:t>
            </a:r>
            <a:r>
              <a:rPr lang="tr-TR" dirty="0" smtClean="0"/>
              <a:t>m) </a:t>
            </a:r>
            <a:r>
              <a:rPr lang="tr-TR" dirty="0" err="1" smtClean="0"/>
              <a:t>poliprolen</a:t>
            </a:r>
            <a:r>
              <a:rPr lang="tr-TR" dirty="0" smtClean="0"/>
              <a:t> </a:t>
            </a:r>
            <a:r>
              <a:rPr lang="tr-TR" dirty="0" err="1" smtClean="0"/>
              <a:t>membranların</a:t>
            </a:r>
            <a:r>
              <a:rPr lang="tr-TR" dirty="0" smtClean="0"/>
              <a:t> yerleştirilmesi ile </a:t>
            </a:r>
            <a:r>
              <a:rPr lang="tr-TR" dirty="0" err="1" smtClean="0"/>
              <a:t>oksije</a:t>
            </a:r>
            <a:r>
              <a:rPr lang="tr-TR" dirty="0" smtClean="0"/>
              <a:t>-</a:t>
            </a:r>
            <a:r>
              <a:rPr lang="tr-TR" dirty="0" err="1" smtClean="0"/>
              <a:t>nasyon</a:t>
            </a:r>
            <a:r>
              <a:rPr lang="tr-TR" dirty="0" smtClean="0"/>
              <a:t> sağlanmaktadır .Plazmanın </a:t>
            </a:r>
            <a:r>
              <a:rPr lang="tr-TR" dirty="0" err="1" smtClean="0"/>
              <a:t>porlu</a:t>
            </a:r>
            <a:r>
              <a:rPr lang="tr-TR" dirty="0" smtClean="0"/>
              <a:t> yapı üzerini kaplaması O2ve CO2değişimini kolaylaştırmaktadır. 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Oksijenin difüzyon kapasitesi karbondioksite kıyasla düşük olduğundan yeterli düzeyde </a:t>
            </a:r>
            <a:r>
              <a:rPr lang="tr-TR" dirty="0" err="1" smtClean="0"/>
              <a:t>oksijenasyonun</a:t>
            </a:r>
            <a:r>
              <a:rPr lang="tr-TR" dirty="0" smtClean="0"/>
              <a:t> sağlanabilmesi amacıyla, gaz değişimi için </a:t>
            </a:r>
            <a:r>
              <a:rPr lang="tr-TR" dirty="0" err="1" smtClean="0"/>
              <a:t>oksijenatörde</a:t>
            </a:r>
            <a:r>
              <a:rPr lang="tr-TR" dirty="0" smtClean="0"/>
              <a:t> uygun yüzey alanı sağlanmalı ve oksijen </a:t>
            </a:r>
            <a:r>
              <a:rPr lang="tr-TR" dirty="0" err="1" smtClean="0"/>
              <a:t>parsiyel</a:t>
            </a:r>
            <a:r>
              <a:rPr lang="tr-TR" dirty="0" smtClean="0"/>
              <a:t> basıncı yüksek tutulmalıdır. KPB sistemindeki oksijen </a:t>
            </a:r>
            <a:r>
              <a:rPr lang="tr-TR" dirty="0" err="1" smtClean="0"/>
              <a:t>parsiyel</a:t>
            </a:r>
            <a:r>
              <a:rPr lang="tr-TR" dirty="0" smtClean="0"/>
              <a:t> basıncını, gaz-kan karıştırıcısındaki </a:t>
            </a:r>
            <a:r>
              <a:rPr lang="tr-TR" dirty="0" err="1" smtClean="0"/>
              <a:t>fraksiyone</a:t>
            </a:r>
            <a:r>
              <a:rPr lang="tr-TR" dirty="0" smtClean="0"/>
              <a:t> O2 miktarı (FiO2) belirlerken, CO2miktarı gaz akım hızı ile kontrol edilmektedir. Son yıllarda </a:t>
            </a:r>
            <a:r>
              <a:rPr lang="tr-TR" dirty="0" err="1" smtClean="0"/>
              <a:t>venöz</a:t>
            </a:r>
            <a:r>
              <a:rPr lang="tr-TR" dirty="0" smtClean="0"/>
              <a:t> rezervuar, </a:t>
            </a:r>
            <a:r>
              <a:rPr lang="tr-TR" dirty="0" err="1" smtClean="0"/>
              <a:t>oksijenatör</a:t>
            </a:r>
            <a:r>
              <a:rPr lang="tr-TR" dirty="0" smtClean="0"/>
              <a:t> ve ısı değiştirici birleştirilerek entegre sistemler kullanılmaya başlanmıştır. Ayrıca, </a:t>
            </a:r>
            <a:r>
              <a:rPr lang="tr-TR" dirty="0" err="1" smtClean="0"/>
              <a:t>anestezik</a:t>
            </a:r>
            <a:r>
              <a:rPr lang="tr-TR" dirty="0" smtClean="0"/>
              <a:t> ajan uygulamak amacıyla </a:t>
            </a:r>
            <a:r>
              <a:rPr lang="tr-TR" dirty="0" err="1" smtClean="0"/>
              <a:t>oksijenatöre</a:t>
            </a:r>
            <a:r>
              <a:rPr lang="tr-TR" dirty="0" smtClean="0"/>
              <a:t> </a:t>
            </a:r>
            <a:r>
              <a:rPr lang="tr-TR" dirty="0" err="1" smtClean="0"/>
              <a:t>vaporizatör</a:t>
            </a:r>
            <a:r>
              <a:rPr lang="tr-TR" dirty="0" smtClean="0"/>
              <a:t> eklenebilmektedir.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/>
              <a:t>Isı değiştirici</a:t>
            </a:r>
          </a:p>
          <a:p>
            <a:pPr>
              <a:buNone/>
            </a:pPr>
            <a:r>
              <a:rPr lang="tr-TR" dirty="0" smtClean="0"/>
              <a:t>KPB sistemi içerisinde dolaşan kanın ısıtıl-</a:t>
            </a:r>
            <a:r>
              <a:rPr lang="tr-TR" dirty="0" err="1" smtClean="0"/>
              <a:t>ması</a:t>
            </a:r>
            <a:r>
              <a:rPr lang="tr-TR" dirty="0" smtClean="0"/>
              <a:t> veya soğutulması amacı ile kullanılır. Kalp akciğer pompası ile yapılan </a:t>
            </a:r>
            <a:r>
              <a:rPr lang="tr-TR" dirty="0" err="1" smtClean="0"/>
              <a:t>internal</a:t>
            </a:r>
            <a:r>
              <a:rPr lang="tr-TR" dirty="0" smtClean="0"/>
              <a:t> soğutma kalp cerrahisinde oksijen tüketimini ve son organ hasarını azaltmak amacı ile sıklıkla kullanılmaktadır. Isınma sırasında kanın sıcaklığı genelde 37°</a:t>
            </a:r>
            <a:r>
              <a:rPr lang="tr-TR" dirty="0" err="1" smtClean="0"/>
              <a:t>C’ye</a:t>
            </a:r>
            <a:r>
              <a:rPr lang="tr-TR" dirty="0" smtClean="0"/>
              <a:t> kadar ısıtılmakta ve 40°C geçilmemektedir. Hasta ile pompa sıcaklığı arasındaki farkın 5-10°C arasında tutulması gaz </a:t>
            </a:r>
            <a:r>
              <a:rPr lang="tr-TR" dirty="0" err="1" smtClean="0"/>
              <a:t>embolisinin</a:t>
            </a:r>
            <a:r>
              <a:rPr lang="tr-TR" dirty="0" smtClean="0"/>
              <a:t> engellenmesi için önemlidir.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smtClean="0"/>
              <a:t>Pompalar</a:t>
            </a:r>
          </a:p>
          <a:p>
            <a:pPr>
              <a:buNone/>
            </a:pPr>
            <a:r>
              <a:rPr lang="tr-TR" dirty="0" smtClean="0"/>
              <a:t>KPB için iki tip pompa kullanılır.  Roller pompalar </a:t>
            </a:r>
            <a:r>
              <a:rPr lang="tr-TR" dirty="0" err="1" smtClean="0"/>
              <a:t>sentrifugal</a:t>
            </a:r>
            <a:r>
              <a:rPr lang="tr-TR" dirty="0" smtClean="0"/>
              <a:t> pompalara oranla daha fazla tercih edilmektedir. </a:t>
            </a:r>
            <a:r>
              <a:rPr lang="tr-TR" dirty="0" err="1" smtClean="0"/>
              <a:t>Sentrifugal</a:t>
            </a:r>
            <a:r>
              <a:rPr lang="tr-TR" dirty="0" smtClean="0"/>
              <a:t> pompalarda, </a:t>
            </a:r>
            <a:r>
              <a:rPr lang="tr-TR" dirty="0" err="1" smtClean="0"/>
              <a:t>yeldeğirmeni</a:t>
            </a:r>
            <a:r>
              <a:rPr lang="tr-TR" dirty="0" smtClean="0"/>
              <a:t> şeklinde kanatları olan bir pervane yapısı vardır.  Bu yapının rotasyonu ile merkez kaç kuvveti oluşturulur ve bu güç kanı iterek pompa fonksiyonu gerçekleştirilir. Bu pompanın sağlamış olduğu </a:t>
            </a:r>
            <a:r>
              <a:rPr lang="tr-TR" dirty="0" err="1" smtClean="0"/>
              <a:t>arteriyel</a:t>
            </a:r>
            <a:r>
              <a:rPr lang="tr-TR" dirty="0" smtClean="0"/>
              <a:t> akım miktarı pompaya gelen </a:t>
            </a:r>
            <a:r>
              <a:rPr lang="tr-TR" dirty="0" err="1" smtClean="0"/>
              <a:t>venöz</a:t>
            </a:r>
            <a:r>
              <a:rPr lang="tr-TR" dirty="0" smtClean="0"/>
              <a:t> akım ile yakından ilişkilidir. </a:t>
            </a:r>
            <a:r>
              <a:rPr lang="tr-TR" dirty="0" err="1" smtClean="0"/>
              <a:t>Arteriyel</a:t>
            </a:r>
            <a:r>
              <a:rPr lang="tr-TR" dirty="0" smtClean="0"/>
              <a:t>  akımı engelleyen unsurlar (</a:t>
            </a:r>
            <a:r>
              <a:rPr lang="tr-TR" dirty="0" err="1" smtClean="0"/>
              <a:t>arteriyel</a:t>
            </a:r>
            <a:r>
              <a:rPr lang="tr-TR" dirty="0" smtClean="0"/>
              <a:t> hatlarda katlanma ve tıkanıklık gibi) pompa akımının sıfırlanmasına sebep olur. KPB sistemlerinde arter hattından hastaya gönderilen akım mutlaka </a:t>
            </a:r>
            <a:r>
              <a:rPr lang="tr-TR" dirty="0" err="1" smtClean="0"/>
              <a:t>monitörize</a:t>
            </a:r>
            <a:r>
              <a:rPr lang="tr-TR" dirty="0" smtClean="0"/>
              <a:t> edilmelidir.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smtClean="0"/>
              <a:t>PERFÜZYON HAZIRLIĞI </a:t>
            </a:r>
          </a:p>
          <a:p>
            <a:pPr>
              <a:buNone/>
            </a:pPr>
            <a:r>
              <a:rPr lang="tr-TR" dirty="0" smtClean="0"/>
              <a:t>  Hasta Bilgisi </a:t>
            </a:r>
          </a:p>
          <a:p>
            <a:pPr>
              <a:buNone/>
            </a:pPr>
            <a:r>
              <a:rPr lang="tr-TR" dirty="0" smtClean="0"/>
              <a:t>Ameliyattan  önce,  hastanın  bilgileri  “</a:t>
            </a:r>
            <a:r>
              <a:rPr lang="tr-TR" dirty="0" err="1" smtClean="0"/>
              <a:t>perfüzyon</a:t>
            </a:r>
            <a:r>
              <a:rPr lang="tr-TR" dirty="0" smtClean="0"/>
              <a:t>  kayıt  </a:t>
            </a:r>
            <a:r>
              <a:rPr lang="tr-TR" dirty="0" err="1" smtClean="0"/>
              <a:t>formu”na</a:t>
            </a:r>
            <a:r>
              <a:rPr lang="tr-TR" dirty="0" smtClean="0"/>
              <a:t> işlenir. </a:t>
            </a:r>
          </a:p>
          <a:p>
            <a:pPr>
              <a:buNone/>
            </a:pPr>
            <a:r>
              <a:rPr lang="tr-TR" dirty="0" err="1" smtClean="0"/>
              <a:t>Perfüzyonist</a:t>
            </a:r>
            <a:r>
              <a:rPr lang="tr-TR" dirty="0" smtClean="0"/>
              <a:t>,  hastanın  dosyasını  inceleyerek,  gerektiğinde  anestezi  uzmanı  ve </a:t>
            </a:r>
          </a:p>
          <a:p>
            <a:pPr>
              <a:buNone/>
            </a:pPr>
            <a:r>
              <a:rPr lang="tr-TR" dirty="0" smtClean="0"/>
              <a:t>cerrah ile görüşerek hasta hakkında ayrıntılı bilgi sahibi olur. Bu bilgi: </a:t>
            </a:r>
          </a:p>
          <a:p>
            <a:pPr>
              <a:buNone/>
            </a:pPr>
            <a:r>
              <a:rPr lang="tr-TR" dirty="0" smtClean="0"/>
              <a:t>·  Hastanın kimlik bilgileri, yaşı, kilosu, BSA. </a:t>
            </a:r>
            <a:r>
              <a:rPr lang="pl-PL" dirty="0" smtClean="0"/>
              <a:t>BSA = Boy x kilo </a:t>
            </a:r>
            <a:r>
              <a:rPr lang="tr-TR" dirty="0" smtClean="0"/>
              <a:t>/</a:t>
            </a:r>
            <a:r>
              <a:rPr lang="pl-PL" dirty="0" smtClean="0"/>
              <a:t> 3600</a:t>
            </a:r>
          </a:p>
          <a:p>
            <a:pPr>
              <a:buNone/>
            </a:pPr>
            <a:r>
              <a:rPr lang="tr-TR" dirty="0" smtClean="0"/>
              <a:t>·  Patoloji ve yapılacak ameliyatın cinsi,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aciliyet</a:t>
            </a:r>
            <a:r>
              <a:rPr lang="tr-TR" dirty="0" smtClean="0"/>
              <a:t> durumu,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reoperasyon</a:t>
            </a:r>
            <a:r>
              <a:rPr lang="tr-TR" dirty="0" smtClean="0"/>
              <a:t> olup olmadığı,  </a:t>
            </a:r>
          </a:p>
          <a:p>
            <a:pPr>
              <a:buNone/>
            </a:pPr>
            <a:r>
              <a:rPr lang="tr-TR" dirty="0" smtClean="0"/>
              <a:t>·  cerrahi yaklaşım,  </a:t>
            </a:r>
          </a:p>
          <a:p>
            <a:pPr>
              <a:buNone/>
            </a:pPr>
            <a:r>
              <a:rPr lang="tr-TR" dirty="0" smtClean="0"/>
              <a:t>·  olası ameliyat süresi,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hemofiltrasyon</a:t>
            </a:r>
            <a:r>
              <a:rPr lang="tr-TR" dirty="0" smtClean="0"/>
              <a:t> gerekliliği,  </a:t>
            </a:r>
          </a:p>
          <a:p>
            <a:pPr>
              <a:buNone/>
            </a:pPr>
            <a:r>
              <a:rPr lang="tr-TR" dirty="0" smtClean="0"/>
              <a:t>·  uygulanacak </a:t>
            </a:r>
            <a:r>
              <a:rPr lang="tr-TR" dirty="0" err="1" smtClean="0"/>
              <a:t>hipotermi</a:t>
            </a:r>
            <a:r>
              <a:rPr lang="tr-TR" dirty="0" smtClean="0"/>
              <a:t> derecesi,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pulsatil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istenip istenmediği,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Senrifugal</a:t>
            </a:r>
            <a:r>
              <a:rPr lang="tr-TR" dirty="0" smtClean="0"/>
              <a:t> pompalar kalp ameliyatlarında KPB için kullanılabildikleri gibi daha çok bir mekanik dolaşım desteği olan </a:t>
            </a:r>
            <a:r>
              <a:rPr lang="tr-TR" dirty="0" err="1" smtClean="0"/>
              <a:t>ekstrakorporeal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oksijenasyon</a:t>
            </a:r>
            <a:r>
              <a:rPr lang="tr-TR" dirty="0" smtClean="0"/>
              <a:t> (ECMO) sistemi ile </a:t>
            </a:r>
            <a:r>
              <a:rPr lang="tr-TR" dirty="0" err="1" smtClean="0"/>
              <a:t>torakoabdominal</a:t>
            </a:r>
            <a:r>
              <a:rPr lang="tr-TR" dirty="0" smtClean="0"/>
              <a:t> anevrizma ve kompleks </a:t>
            </a:r>
            <a:r>
              <a:rPr lang="tr-TR" dirty="0" err="1" smtClean="0"/>
              <a:t>koarktasyon</a:t>
            </a:r>
            <a:r>
              <a:rPr lang="tr-TR" dirty="0" smtClean="0"/>
              <a:t> operasyonlarında ise </a:t>
            </a:r>
            <a:r>
              <a:rPr lang="tr-TR" dirty="0" err="1" smtClean="0"/>
              <a:t>parsiyel</a:t>
            </a:r>
            <a:r>
              <a:rPr lang="tr-TR" dirty="0" smtClean="0"/>
              <a:t> dolaşım desteği amacı ile kullanılmaktadır. Konvansiyonel KPB sisteminde kullanılan roller pompalarda ise devre içindeki kan birbirinden 180 derece açı ile yerleştirilmiş iki silindirik başlığın sürekli rotasyonu ile itilir. </a:t>
            </a:r>
            <a:r>
              <a:rPr lang="tr-TR" dirty="0" err="1" smtClean="0"/>
              <a:t>Sentrifugal</a:t>
            </a:r>
            <a:r>
              <a:rPr lang="tr-TR" dirty="0" smtClean="0"/>
              <a:t> pompaların aksine bu pompalar belli bir miktardaki kanı basınçla sürekli ileri doğru iter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28802"/>
            <a:ext cx="8229600" cy="43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928662" y="5929330"/>
            <a:ext cx="35719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28662" y="6143644"/>
            <a:ext cx="1428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14393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dirty="0" smtClean="0"/>
              <a:t>Filtreler ve </a:t>
            </a:r>
            <a:r>
              <a:rPr lang="tr-TR" b="1" dirty="0" err="1" smtClean="0"/>
              <a:t>bubble</a:t>
            </a:r>
            <a:r>
              <a:rPr lang="tr-TR" b="1" dirty="0" smtClean="0"/>
              <a:t> tuzakları </a:t>
            </a:r>
          </a:p>
          <a:p>
            <a:pPr>
              <a:buNone/>
            </a:pPr>
            <a:r>
              <a:rPr lang="tr-TR" dirty="0" smtClean="0"/>
              <a:t>KPB sırasında gaz ya da partiküllere bağlı </a:t>
            </a:r>
            <a:r>
              <a:rPr lang="tr-TR" dirty="0" err="1" smtClean="0"/>
              <a:t>mikroemboli</a:t>
            </a:r>
            <a:r>
              <a:rPr lang="tr-TR" dirty="0" smtClean="0"/>
              <a:t> sıklıkla görülmekte ve operasyon sonrası </a:t>
            </a:r>
            <a:r>
              <a:rPr lang="tr-TR" dirty="0" err="1" smtClean="0"/>
              <a:t>morbidite</a:t>
            </a:r>
            <a:r>
              <a:rPr lang="tr-TR" dirty="0" smtClean="0"/>
              <a:t> ve </a:t>
            </a:r>
            <a:r>
              <a:rPr lang="tr-TR" dirty="0" err="1" smtClean="0"/>
              <a:t>mortaliteye</a:t>
            </a:r>
            <a:r>
              <a:rPr lang="tr-TR" dirty="0" smtClean="0"/>
              <a:t> sebep olabilmektedir. Gaz </a:t>
            </a:r>
            <a:r>
              <a:rPr lang="tr-TR" dirty="0" err="1" smtClean="0"/>
              <a:t>emboli</a:t>
            </a:r>
            <a:r>
              <a:rPr lang="tr-TR" dirty="0" smtClean="0"/>
              <a:t> kaynakları </a:t>
            </a:r>
            <a:r>
              <a:rPr lang="tr-TR" dirty="0" err="1" smtClean="0"/>
              <a:t>intravenöz</a:t>
            </a:r>
            <a:r>
              <a:rPr lang="tr-TR" dirty="0" smtClean="0"/>
              <a:t> yollarda kullanılan üç-yollu musluk, mayi hatları içerisindeki hava, </a:t>
            </a:r>
            <a:r>
              <a:rPr lang="tr-TR" dirty="0" err="1" smtClean="0"/>
              <a:t>kanülasyon</a:t>
            </a:r>
            <a:r>
              <a:rPr lang="tr-TR" dirty="0" smtClean="0"/>
              <a:t> amacıyla kullanılan torba ağzı (</a:t>
            </a:r>
            <a:r>
              <a:rPr lang="tr-TR" dirty="0" err="1" smtClean="0"/>
              <a:t>purse</a:t>
            </a:r>
            <a:r>
              <a:rPr lang="tr-TR" dirty="0" smtClean="0"/>
              <a:t>) dikişinin gevşek geçilmesi, pompada soğuk kanın hızlı ısıtılması, pompa sisteminde oluşan </a:t>
            </a:r>
            <a:r>
              <a:rPr lang="tr-TR" dirty="0" err="1" smtClean="0"/>
              <a:t>kavitasyon</a:t>
            </a:r>
            <a:r>
              <a:rPr lang="tr-TR" dirty="0" smtClean="0"/>
              <a:t>, </a:t>
            </a:r>
            <a:r>
              <a:rPr lang="tr-TR" dirty="0" err="1" smtClean="0"/>
              <a:t>venöz</a:t>
            </a:r>
            <a:r>
              <a:rPr lang="tr-TR" dirty="0" smtClean="0"/>
              <a:t> rezervuar seviyesinin düşük olması ve </a:t>
            </a:r>
            <a:r>
              <a:rPr lang="tr-TR" dirty="0" err="1" smtClean="0"/>
              <a:t>oksijenatör</a:t>
            </a:r>
            <a:r>
              <a:rPr lang="tr-TR" dirty="0" smtClean="0"/>
              <a:t> olarak sıralanabilir. Partikül </a:t>
            </a:r>
            <a:r>
              <a:rPr lang="tr-TR" dirty="0" err="1" smtClean="0"/>
              <a:t>embolisinin</a:t>
            </a:r>
            <a:r>
              <a:rPr lang="tr-TR" dirty="0" smtClean="0"/>
              <a:t> sebepleri ise </a:t>
            </a:r>
            <a:r>
              <a:rPr lang="tr-TR" dirty="0" err="1" smtClean="0"/>
              <a:t>KPB’de</a:t>
            </a:r>
            <a:r>
              <a:rPr lang="tr-TR" dirty="0" smtClean="0"/>
              <a:t> </a:t>
            </a:r>
            <a:r>
              <a:rPr lang="tr-TR" dirty="0" err="1" smtClean="0"/>
              <a:t>trombüs</a:t>
            </a:r>
            <a:r>
              <a:rPr lang="tr-TR" dirty="0" smtClean="0"/>
              <a:t> oluşumu, </a:t>
            </a:r>
            <a:r>
              <a:rPr lang="tr-TR" dirty="0" err="1" smtClean="0"/>
              <a:t>vasküler</a:t>
            </a:r>
            <a:r>
              <a:rPr lang="tr-TR" dirty="0" smtClean="0"/>
              <a:t> yatağı tutan </a:t>
            </a:r>
            <a:r>
              <a:rPr lang="tr-TR" dirty="0" err="1" smtClean="0"/>
              <a:t>aterotrombotik</a:t>
            </a:r>
            <a:r>
              <a:rPr lang="tr-TR" dirty="0" smtClean="0"/>
              <a:t> yapılar, </a:t>
            </a:r>
            <a:r>
              <a:rPr lang="tr-TR" dirty="0" err="1" smtClean="0"/>
              <a:t>hemoliz</a:t>
            </a:r>
            <a:r>
              <a:rPr lang="tr-TR" dirty="0" smtClean="0"/>
              <a:t>, </a:t>
            </a:r>
            <a:r>
              <a:rPr lang="tr-TR" dirty="0" err="1" smtClean="0"/>
              <a:t>denature</a:t>
            </a:r>
            <a:r>
              <a:rPr lang="tr-TR" dirty="0" smtClean="0"/>
              <a:t> proteinler ve yağ partikülleridir. Ayrıca, operasyon sırasında kullanılan yapıştırıcı materyaller, dikişler, kardiyak ve </a:t>
            </a:r>
            <a:r>
              <a:rPr lang="tr-TR" dirty="0" err="1" smtClean="0"/>
              <a:t>vas</a:t>
            </a:r>
            <a:r>
              <a:rPr lang="tr-TR" dirty="0" smtClean="0"/>
              <a:t>-</a:t>
            </a:r>
            <a:r>
              <a:rPr lang="tr-TR" dirty="0" err="1" smtClean="0"/>
              <a:t>küler</a:t>
            </a:r>
            <a:r>
              <a:rPr lang="tr-TR" dirty="0" smtClean="0"/>
              <a:t> yapıların manipülasyonu da diğer </a:t>
            </a:r>
            <a:r>
              <a:rPr lang="tr-TR" dirty="0" err="1" smtClean="0"/>
              <a:t>mikroemboli</a:t>
            </a:r>
            <a:r>
              <a:rPr lang="tr-TR" dirty="0" smtClean="0"/>
              <a:t> oluşturabilecek etkenlerdir. 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Mikroemboliye</a:t>
            </a:r>
            <a:r>
              <a:rPr lang="tr-TR" dirty="0" smtClean="0"/>
              <a:t> en duyarlı olan organlardan biri beyindir. KPB sırasında </a:t>
            </a:r>
            <a:r>
              <a:rPr lang="tr-TR" dirty="0" err="1" smtClean="0"/>
              <a:t>mikroemboliyi</a:t>
            </a:r>
            <a:r>
              <a:rPr lang="tr-TR" dirty="0" smtClean="0"/>
              <a:t> azaltmak amacıyla kullanılan yöntemler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oksijenatör</a:t>
            </a:r>
            <a:r>
              <a:rPr lang="tr-TR" dirty="0" smtClean="0"/>
              <a:t> ve </a:t>
            </a:r>
            <a:r>
              <a:rPr lang="tr-TR" dirty="0" err="1" smtClean="0"/>
              <a:t>santrifugal</a:t>
            </a:r>
            <a:r>
              <a:rPr lang="tr-TR" dirty="0" smtClean="0"/>
              <a:t> pompaların kullanılması, yeterli </a:t>
            </a:r>
            <a:r>
              <a:rPr lang="tr-TR" dirty="0" err="1" smtClean="0"/>
              <a:t>antikoagülasyon</a:t>
            </a:r>
            <a:r>
              <a:rPr lang="tr-TR" dirty="0" smtClean="0"/>
              <a:t> yapılması, kan CO2 basıncının azaltılması, kan-</a:t>
            </a:r>
            <a:r>
              <a:rPr lang="tr-TR" dirty="0" err="1" smtClean="0"/>
              <a:t>perfüzat</a:t>
            </a:r>
            <a:r>
              <a:rPr lang="tr-TR" dirty="0" smtClean="0"/>
              <a:t> sıcaklık farkının 8-10oC geçmemesi, cerrahi alandan </a:t>
            </a:r>
            <a:r>
              <a:rPr lang="tr-TR" dirty="0" err="1" smtClean="0"/>
              <a:t>aspire</a:t>
            </a:r>
            <a:r>
              <a:rPr lang="tr-TR" dirty="0" smtClean="0"/>
              <a:t> edilen kanın yıkandıktan sonra KPB sistemine verilmesi, </a:t>
            </a:r>
            <a:r>
              <a:rPr lang="tr-TR" dirty="0" err="1" smtClean="0"/>
              <a:t>hipotermi</a:t>
            </a:r>
            <a:r>
              <a:rPr lang="tr-TR" dirty="0" smtClean="0"/>
              <a:t>, </a:t>
            </a:r>
            <a:r>
              <a:rPr lang="tr-TR" dirty="0" err="1" smtClean="0"/>
              <a:t>aterosklerotik</a:t>
            </a:r>
            <a:r>
              <a:rPr lang="tr-TR" dirty="0" smtClean="0"/>
              <a:t> ana </a:t>
            </a:r>
            <a:r>
              <a:rPr lang="tr-TR" dirty="0" err="1" smtClean="0"/>
              <a:t>vasküler</a:t>
            </a:r>
            <a:r>
              <a:rPr lang="tr-TR" dirty="0" smtClean="0"/>
              <a:t> yapıların aşırı manipülasyonundan kaçınılması ve bypass devresinde filtrelerin ve </a:t>
            </a:r>
            <a:r>
              <a:rPr lang="tr-TR" dirty="0" err="1" smtClean="0"/>
              <a:t>bubble</a:t>
            </a:r>
            <a:r>
              <a:rPr lang="tr-TR" dirty="0" smtClean="0"/>
              <a:t> tuzakları olarak sıralanabilir.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err="1" smtClean="0"/>
              <a:t>Konnektörler</a:t>
            </a:r>
            <a:r>
              <a:rPr lang="tr-TR" b="1" dirty="0" smtClean="0"/>
              <a:t> ve devre (</a:t>
            </a:r>
            <a:r>
              <a:rPr lang="tr-TR" b="1" dirty="0" err="1" smtClean="0"/>
              <a:t>tubing</a:t>
            </a:r>
            <a:r>
              <a:rPr lang="tr-TR" b="1" dirty="0" smtClean="0"/>
              <a:t>) sistemi</a:t>
            </a:r>
          </a:p>
          <a:p>
            <a:pPr>
              <a:buNone/>
            </a:pPr>
            <a:r>
              <a:rPr lang="tr-TR" dirty="0" smtClean="0"/>
              <a:t>KPB devrelerinde kullanılan devreler </a:t>
            </a:r>
            <a:r>
              <a:rPr lang="tr-TR" dirty="0" err="1" smtClean="0"/>
              <a:t>toksik</a:t>
            </a:r>
            <a:r>
              <a:rPr lang="tr-TR" dirty="0" smtClean="0"/>
              <a:t> olmayan, kan ile uyumlu, esnek, transparan, sterilize edilebilen, katlanma ve ezilmeye karşı dirençli olan materyallerden yapılmalıdır. Bu amaçla, KPB devrelerinde en yaygın olarak kullanılan madde </a:t>
            </a:r>
            <a:r>
              <a:rPr lang="tr-TR" dirty="0" err="1" smtClean="0"/>
              <a:t>polivinilklorid</a:t>
            </a:r>
            <a:r>
              <a:rPr lang="tr-TR" dirty="0" smtClean="0"/>
              <a:t> iken </a:t>
            </a:r>
            <a:r>
              <a:rPr lang="tr-TR" dirty="0" err="1" smtClean="0"/>
              <a:t>konnektörlerde</a:t>
            </a:r>
            <a:r>
              <a:rPr lang="tr-TR" dirty="0" smtClean="0"/>
              <a:t> </a:t>
            </a:r>
            <a:r>
              <a:rPr lang="tr-TR" dirty="0" err="1" smtClean="0"/>
              <a:t>polikarbonat</a:t>
            </a:r>
            <a:r>
              <a:rPr lang="tr-TR" dirty="0" smtClean="0"/>
              <a:t> tercih edilir. </a:t>
            </a:r>
          </a:p>
          <a:p>
            <a:pPr>
              <a:buNone/>
            </a:pPr>
            <a:r>
              <a:rPr lang="tr-TR" dirty="0" smtClean="0"/>
              <a:t>Kullanılan prime solüsyonunun miktarının azaltmak için devrelerin uzunluğu mümkün olduğunca kısa olmalı ve kanın akış yolunda daralma ve genişlemeler olmamalıdır.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Devrelerin </a:t>
            </a:r>
            <a:r>
              <a:rPr lang="tr-TR" dirty="0" err="1" smtClean="0"/>
              <a:t>heparin</a:t>
            </a:r>
            <a:r>
              <a:rPr lang="tr-TR" dirty="0" smtClean="0"/>
              <a:t> ile kaplanması son yıllarda sıklıkla kullanılan bir yöntemdir. Bu uygulamanın klinik olarak sistemik </a:t>
            </a:r>
            <a:r>
              <a:rPr lang="tr-TR" dirty="0" err="1" smtClean="0"/>
              <a:t>heparin</a:t>
            </a:r>
            <a:r>
              <a:rPr lang="tr-TR" dirty="0" smtClean="0"/>
              <a:t> dozunun azaltılması, kana-</a:t>
            </a:r>
            <a:r>
              <a:rPr lang="tr-TR" dirty="0" err="1" smtClean="0"/>
              <a:t>ma</a:t>
            </a:r>
            <a:r>
              <a:rPr lang="tr-TR" dirty="0" smtClean="0"/>
              <a:t> veya </a:t>
            </a:r>
            <a:r>
              <a:rPr lang="tr-TR" dirty="0" err="1" smtClean="0"/>
              <a:t>trombotik</a:t>
            </a:r>
            <a:r>
              <a:rPr lang="tr-TR" dirty="0" smtClean="0"/>
              <a:t> komplikasyonların azaltılması gibi bazı avantajları çeşitli çalışmalarda gösterilse de henüz bir fikir birliği oluşturulamamıştır. </a:t>
            </a:r>
            <a:r>
              <a:rPr lang="tr-TR" dirty="0" err="1" smtClean="0"/>
              <a:t>Heparin</a:t>
            </a:r>
            <a:r>
              <a:rPr lang="tr-TR" dirty="0" smtClean="0"/>
              <a:t> kaplı devreler, </a:t>
            </a:r>
            <a:r>
              <a:rPr lang="tr-TR" dirty="0" err="1" smtClean="0"/>
              <a:t>KPB’de</a:t>
            </a:r>
            <a:r>
              <a:rPr lang="tr-TR" dirty="0" smtClean="0"/>
              <a:t> artan ve </a:t>
            </a:r>
            <a:r>
              <a:rPr lang="tr-TR" dirty="0" err="1" smtClean="0"/>
              <a:t>trombotik</a:t>
            </a:r>
            <a:r>
              <a:rPr lang="tr-TR" dirty="0" smtClean="0"/>
              <a:t>-</a:t>
            </a:r>
            <a:r>
              <a:rPr lang="tr-TR" dirty="0" err="1" smtClean="0"/>
              <a:t>enflamatuvar</a:t>
            </a:r>
            <a:r>
              <a:rPr lang="tr-TR" dirty="0" smtClean="0"/>
              <a:t> komplikasyonların önemli nedeni olan </a:t>
            </a:r>
            <a:r>
              <a:rPr lang="tr-TR" dirty="0" err="1" smtClean="0"/>
              <a:t>kompleman</a:t>
            </a:r>
            <a:r>
              <a:rPr lang="tr-TR" dirty="0" smtClean="0"/>
              <a:t> faktörlerinin (C3a ve C5b) konsantrasyonunu azaltırken, </a:t>
            </a:r>
            <a:r>
              <a:rPr lang="tr-TR" dirty="0" err="1" smtClean="0"/>
              <a:t>KPB’nin</a:t>
            </a:r>
            <a:r>
              <a:rPr lang="tr-TR" dirty="0" smtClean="0"/>
              <a:t> sebep olduğu </a:t>
            </a:r>
            <a:r>
              <a:rPr lang="tr-TR" dirty="0" err="1" smtClean="0"/>
              <a:t>enflamatuvar</a:t>
            </a:r>
            <a:r>
              <a:rPr lang="tr-TR" dirty="0" smtClean="0"/>
              <a:t> yanıt üzerinde herhangi bir koruyucu etkisi gösterilememiştir.Devre sisteminin kaplanmasında </a:t>
            </a:r>
            <a:r>
              <a:rPr lang="tr-TR" dirty="0" err="1" smtClean="0"/>
              <a:t>kullanı</a:t>
            </a:r>
            <a:r>
              <a:rPr lang="tr-TR" dirty="0" smtClean="0"/>
              <a:t>-lan diğer maddeler ise </a:t>
            </a:r>
            <a:r>
              <a:rPr lang="tr-TR" dirty="0" err="1" smtClean="0"/>
              <a:t>fosforilkolin</a:t>
            </a:r>
            <a:r>
              <a:rPr lang="tr-TR" dirty="0" smtClean="0"/>
              <a:t>, </a:t>
            </a:r>
            <a:r>
              <a:rPr lang="tr-TR" dirty="0" err="1" smtClean="0"/>
              <a:t>trillium</a:t>
            </a:r>
            <a:r>
              <a:rPr lang="tr-TR" dirty="0" smtClean="0"/>
              <a:t>, </a:t>
            </a:r>
            <a:r>
              <a:rPr lang="tr-TR" dirty="0" err="1" smtClean="0"/>
              <a:t>albumin</a:t>
            </a:r>
            <a:r>
              <a:rPr lang="tr-TR" dirty="0" smtClean="0"/>
              <a:t> ve diğer sentetik proteinler olarak sıralanabilir.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err="1" smtClean="0"/>
              <a:t>Kardiyotomi</a:t>
            </a:r>
            <a:r>
              <a:rPr lang="tr-TR" b="1" dirty="0" smtClean="0"/>
              <a:t> rezervuarı ve cerrahi alan </a:t>
            </a:r>
            <a:r>
              <a:rPr lang="tr-TR" b="1" dirty="0" err="1" smtClean="0"/>
              <a:t>aspirasyonu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Cerrahi alandan </a:t>
            </a:r>
            <a:r>
              <a:rPr lang="tr-TR" dirty="0" err="1" smtClean="0"/>
              <a:t>aspire</a:t>
            </a:r>
            <a:r>
              <a:rPr lang="tr-TR" dirty="0" smtClean="0"/>
              <a:t> edilen kan, köpükten arındırılmak  (</a:t>
            </a:r>
            <a:r>
              <a:rPr lang="tr-TR" dirty="0" err="1" smtClean="0"/>
              <a:t>defoaming</a:t>
            </a:r>
            <a:r>
              <a:rPr lang="tr-TR" dirty="0" smtClean="0"/>
              <a:t>), filtre edilmek ve depolanabilmek amacıyla </a:t>
            </a:r>
            <a:r>
              <a:rPr lang="tr-TR" dirty="0" err="1" smtClean="0"/>
              <a:t>kardiyotomi</a:t>
            </a:r>
            <a:r>
              <a:rPr lang="tr-TR" dirty="0" smtClean="0"/>
              <a:t> rezervuarında toplanır. </a:t>
            </a:r>
            <a:r>
              <a:rPr lang="tr-TR" dirty="0" err="1" smtClean="0"/>
              <a:t>Direnajı</a:t>
            </a:r>
            <a:r>
              <a:rPr lang="tr-TR" dirty="0" smtClean="0"/>
              <a:t> hızlandırmak amacıyla rezervuara negatif basınç uygulanabilir. </a:t>
            </a:r>
            <a:r>
              <a:rPr lang="tr-TR" dirty="0" err="1" smtClean="0"/>
              <a:t>Kardiyotomi</a:t>
            </a:r>
            <a:r>
              <a:rPr lang="tr-TR" dirty="0" smtClean="0"/>
              <a:t> rezervuarı ve cerrahi saha </a:t>
            </a:r>
            <a:r>
              <a:rPr lang="tr-TR" dirty="0" err="1" smtClean="0"/>
              <a:t>aspirasyonun</a:t>
            </a:r>
            <a:r>
              <a:rPr lang="tr-TR" dirty="0" smtClean="0"/>
              <a:t> kullanılması, KPB sırasında ortaya çıkan </a:t>
            </a:r>
            <a:r>
              <a:rPr lang="tr-TR" dirty="0" err="1" smtClean="0"/>
              <a:t>hemoliz</a:t>
            </a:r>
            <a:r>
              <a:rPr lang="tr-TR" dirty="0" smtClean="0"/>
              <a:t>, partikül, yağ ve gaz </a:t>
            </a:r>
            <a:r>
              <a:rPr lang="tr-TR" dirty="0" err="1" smtClean="0"/>
              <a:t>embolisi</a:t>
            </a:r>
            <a:r>
              <a:rPr lang="tr-TR" dirty="0" smtClean="0"/>
              <a:t>, hücresel </a:t>
            </a:r>
            <a:r>
              <a:rPr lang="tr-TR" dirty="0" err="1" smtClean="0"/>
              <a:t>agregatların</a:t>
            </a:r>
            <a:r>
              <a:rPr lang="tr-TR" dirty="0" smtClean="0"/>
              <a:t> oluşumu, </a:t>
            </a:r>
            <a:r>
              <a:rPr lang="tr-TR" dirty="0" err="1" smtClean="0"/>
              <a:t>trombosit</a:t>
            </a:r>
            <a:r>
              <a:rPr lang="tr-TR" dirty="0" smtClean="0"/>
              <a:t> hasarı, </a:t>
            </a:r>
            <a:r>
              <a:rPr lang="tr-TR" dirty="0" err="1" smtClean="0"/>
              <a:t>trombin</a:t>
            </a:r>
            <a:r>
              <a:rPr lang="tr-TR" dirty="0" smtClean="0"/>
              <a:t> üretimi ve </a:t>
            </a:r>
            <a:r>
              <a:rPr lang="tr-TR" dirty="0" err="1" smtClean="0"/>
              <a:t>fibrinoliz</a:t>
            </a:r>
            <a:r>
              <a:rPr lang="tr-TR" dirty="0" smtClean="0"/>
              <a:t> gibi komplikasyonların en önemli sebebidir. Cerrahi saha </a:t>
            </a:r>
            <a:r>
              <a:rPr lang="tr-TR" dirty="0" err="1" smtClean="0"/>
              <a:t>aspirasyonu</a:t>
            </a:r>
            <a:r>
              <a:rPr lang="tr-TR" dirty="0" smtClean="0"/>
              <a:t> sırasında </a:t>
            </a:r>
            <a:r>
              <a:rPr lang="tr-TR" dirty="0" err="1" smtClean="0"/>
              <a:t>aspire</a:t>
            </a:r>
            <a:r>
              <a:rPr lang="tr-TR" dirty="0" smtClean="0"/>
              <a:t> edilen hava, kanın aktive olmasına ve hasar görmesine sebep olur.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Son yıllarda, </a:t>
            </a:r>
            <a:r>
              <a:rPr lang="tr-TR" dirty="0" err="1" smtClean="0"/>
              <a:t>kardiyotomi</a:t>
            </a:r>
            <a:r>
              <a:rPr lang="tr-TR" dirty="0" smtClean="0"/>
              <a:t> rezervuarı ve cerrahi saha </a:t>
            </a:r>
            <a:r>
              <a:rPr lang="tr-TR" dirty="0" err="1" smtClean="0"/>
              <a:t>aspirasyonunun</a:t>
            </a:r>
            <a:r>
              <a:rPr lang="tr-TR" dirty="0" smtClean="0"/>
              <a:t> sebep olduğu yukarıda belirtilen problemlerin azaltılması amacıyla cerrahi alandan </a:t>
            </a:r>
            <a:r>
              <a:rPr lang="tr-TR" dirty="0" err="1" smtClean="0"/>
              <a:t>aspire</a:t>
            </a:r>
            <a:r>
              <a:rPr lang="tr-TR" dirty="0" smtClean="0"/>
              <a:t> edilen kanı yıkayan ve sonrasında eritrositleri ayrıştıran hücre koruyucu </a:t>
            </a:r>
            <a:r>
              <a:rPr lang="tr-TR" dirty="0" err="1" smtClean="0"/>
              <a:t>aspirasyon</a:t>
            </a:r>
            <a:r>
              <a:rPr lang="tr-TR" dirty="0" smtClean="0"/>
              <a:t> sistemleri kullanılmaktadır. </a:t>
            </a:r>
            <a:r>
              <a:rPr lang="tr-TR" dirty="0" err="1" smtClean="0"/>
              <a:t>Kardiyotomi</a:t>
            </a:r>
            <a:r>
              <a:rPr lang="tr-TR" dirty="0" smtClean="0"/>
              <a:t> rezervuarı ve cerrahi saha </a:t>
            </a:r>
            <a:r>
              <a:rPr lang="tr-TR" dirty="0" err="1" smtClean="0"/>
              <a:t>aspirasyonunun</a:t>
            </a:r>
            <a:r>
              <a:rPr lang="tr-TR" dirty="0" smtClean="0"/>
              <a:t> sebep olduğu komplikasyonları ortadan kaldırmanın bir diğer yolu ise cerrahi alandan </a:t>
            </a:r>
            <a:r>
              <a:rPr lang="tr-TR" dirty="0" err="1" smtClean="0"/>
              <a:t>aspire</a:t>
            </a:r>
            <a:r>
              <a:rPr lang="tr-TR" dirty="0" smtClean="0"/>
              <a:t> edilen kanın kullanılmamasıdır. Ancak bu yöntem </a:t>
            </a:r>
            <a:r>
              <a:rPr lang="tr-TR" dirty="0" err="1" smtClean="0"/>
              <a:t>allojenik</a:t>
            </a:r>
            <a:r>
              <a:rPr lang="tr-TR" dirty="0" smtClean="0"/>
              <a:t> kan transfüzyon miktarlarında arttırdığından pek tercih edilmemektedir.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smtClean="0"/>
              <a:t>Sol kalp odacıklarının boşaltılması (</a:t>
            </a:r>
            <a:r>
              <a:rPr lang="tr-TR" b="1" dirty="0" err="1" smtClean="0"/>
              <a:t>venting</a:t>
            </a:r>
            <a:r>
              <a:rPr lang="tr-TR" b="1" dirty="0" smtClean="0"/>
              <a:t>)</a:t>
            </a:r>
          </a:p>
          <a:p>
            <a:pPr>
              <a:buNone/>
            </a:pPr>
            <a:r>
              <a:rPr lang="tr-TR" dirty="0" smtClean="0"/>
              <a:t>Cerrahi sırasında kalp kasılmasının olmadığı dönemlerde ya da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fibrilasyonu</a:t>
            </a:r>
            <a:r>
              <a:rPr lang="tr-TR" dirty="0" smtClean="0"/>
              <a:t> sırasında en önemli problem, özellikle sol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distansiyonuna</a:t>
            </a:r>
            <a:r>
              <a:rPr lang="tr-TR" dirty="0" smtClean="0"/>
              <a:t> bağlı olarak gelişebilen </a:t>
            </a:r>
            <a:r>
              <a:rPr lang="tr-TR" dirty="0" err="1" smtClean="0"/>
              <a:t>subendokardiyal</a:t>
            </a:r>
            <a:r>
              <a:rPr lang="tr-TR" dirty="0" smtClean="0"/>
              <a:t>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iskemisidir</a:t>
            </a:r>
            <a:r>
              <a:rPr lang="tr-TR" dirty="0" smtClean="0"/>
              <a:t>. Bu nedenle, cerrahi sırasında kalp boşlukları (özellikle sol </a:t>
            </a:r>
            <a:r>
              <a:rPr lang="tr-TR" dirty="0" err="1" smtClean="0"/>
              <a:t>ventrikülün</a:t>
            </a:r>
            <a:r>
              <a:rPr lang="tr-TR" dirty="0" smtClean="0"/>
              <a:t>) boşaltılmalıdır. Bypass sırasında sağ </a:t>
            </a:r>
            <a:r>
              <a:rPr lang="tr-TR" dirty="0" err="1" smtClean="0"/>
              <a:t>atriumdan</a:t>
            </a:r>
            <a:r>
              <a:rPr lang="tr-TR" dirty="0" smtClean="0"/>
              <a:t>, koroner sinüs ve </a:t>
            </a:r>
            <a:r>
              <a:rPr lang="tr-TR" dirty="0" err="1" smtClean="0"/>
              <a:t>tebaşiyan</a:t>
            </a:r>
            <a:r>
              <a:rPr lang="tr-TR" dirty="0" smtClean="0"/>
              <a:t> </a:t>
            </a:r>
            <a:r>
              <a:rPr lang="tr-TR" dirty="0" err="1" smtClean="0"/>
              <a:t>venlerden</a:t>
            </a:r>
            <a:r>
              <a:rPr lang="tr-TR" dirty="0" smtClean="0"/>
              <a:t>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arteriyel</a:t>
            </a:r>
            <a:r>
              <a:rPr lang="tr-TR" dirty="0" smtClean="0"/>
              <a:t> sisteme  </a:t>
            </a:r>
            <a:r>
              <a:rPr lang="tr-TR" dirty="0" err="1" smtClean="0"/>
              <a:t>antegrad</a:t>
            </a:r>
            <a:r>
              <a:rPr lang="tr-TR" dirty="0" smtClean="0"/>
              <a:t> akım devam eder. Bunlara ek olarak </a:t>
            </a:r>
            <a:r>
              <a:rPr lang="tr-TR" dirty="0" err="1" smtClean="0"/>
              <a:t>bronşiyal</a:t>
            </a:r>
            <a:r>
              <a:rPr lang="tr-TR" dirty="0" smtClean="0"/>
              <a:t> arter ve </a:t>
            </a:r>
            <a:r>
              <a:rPr lang="tr-TR" dirty="0" err="1" smtClean="0"/>
              <a:t>venlerden</a:t>
            </a:r>
            <a:r>
              <a:rPr lang="tr-TR" dirty="0" smtClean="0"/>
              <a:t> gelen kan akımı, sol </a:t>
            </a:r>
            <a:r>
              <a:rPr lang="tr-TR" dirty="0" err="1" smtClean="0"/>
              <a:t>persistan</a:t>
            </a:r>
            <a:r>
              <a:rPr lang="tr-TR" dirty="0" smtClean="0"/>
              <a:t> vena kava, patent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arteriozus</a:t>
            </a:r>
            <a:r>
              <a:rPr lang="tr-TR" dirty="0" smtClean="0"/>
              <a:t> ve patent </a:t>
            </a:r>
            <a:r>
              <a:rPr lang="tr-TR" dirty="0" err="1" smtClean="0"/>
              <a:t>foramen</a:t>
            </a:r>
            <a:r>
              <a:rPr lang="tr-TR" dirty="0" smtClean="0"/>
              <a:t> ovale gibi yapıların varlığı da sol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distansiyonunun</a:t>
            </a:r>
            <a:r>
              <a:rPr lang="tr-TR" dirty="0" smtClean="0"/>
              <a:t> nedenlerindendir.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kanülasyon</a:t>
            </a:r>
            <a:r>
              <a:rPr lang="tr-TR" dirty="0" smtClean="0"/>
              <a:t> şekli,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kardiyopleji</a:t>
            </a:r>
            <a:r>
              <a:rPr lang="tr-TR" dirty="0" smtClean="0"/>
              <a:t> yöntemi,  </a:t>
            </a:r>
          </a:p>
          <a:p>
            <a:pPr>
              <a:buNone/>
            </a:pPr>
            <a:r>
              <a:rPr lang="tr-TR" dirty="0" smtClean="0"/>
              <a:t>·  kullanılacak malzeme ve protezler </a:t>
            </a:r>
          </a:p>
          <a:p>
            <a:pPr>
              <a:buNone/>
            </a:pPr>
            <a:r>
              <a:rPr lang="tr-TR" dirty="0" smtClean="0"/>
              <a:t>·  hastanın </a:t>
            </a:r>
            <a:r>
              <a:rPr lang="tr-TR" dirty="0" err="1" smtClean="0"/>
              <a:t>Htc</a:t>
            </a:r>
            <a:r>
              <a:rPr lang="tr-TR" dirty="0" smtClean="0"/>
              <a:t> düzeyi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trombosit</a:t>
            </a:r>
            <a:r>
              <a:rPr lang="tr-TR" dirty="0" smtClean="0"/>
              <a:t> düzeyi </a:t>
            </a:r>
          </a:p>
          <a:p>
            <a:pPr>
              <a:buNone/>
            </a:pPr>
            <a:r>
              <a:rPr lang="tr-TR" dirty="0" smtClean="0"/>
              <a:t>·  PT, INR, </a:t>
            </a:r>
            <a:r>
              <a:rPr lang="tr-TR" dirty="0" err="1" smtClean="0"/>
              <a:t>aPTT</a:t>
            </a:r>
            <a:r>
              <a:rPr lang="tr-TR" dirty="0" smtClean="0"/>
              <a:t>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Seroloji</a:t>
            </a:r>
            <a:r>
              <a:rPr lang="tr-TR" dirty="0" smtClean="0"/>
              <a:t>, kan ve kan ürünleri hazırlığı,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renal</a:t>
            </a:r>
            <a:r>
              <a:rPr lang="tr-TR" dirty="0" smtClean="0"/>
              <a:t> ve </a:t>
            </a:r>
            <a:r>
              <a:rPr lang="tr-TR" dirty="0" err="1" smtClean="0"/>
              <a:t>hepatik</a:t>
            </a:r>
            <a:r>
              <a:rPr lang="tr-TR" dirty="0" smtClean="0"/>
              <a:t> fonksiyonlar,  </a:t>
            </a:r>
          </a:p>
          <a:p>
            <a:pPr>
              <a:buNone/>
            </a:pPr>
            <a:r>
              <a:rPr lang="tr-TR" dirty="0" smtClean="0"/>
              <a:t>·  kardiyak fonksiyon,  </a:t>
            </a:r>
          </a:p>
          <a:p>
            <a:pPr>
              <a:buNone/>
            </a:pPr>
            <a:r>
              <a:rPr lang="tr-TR" dirty="0" smtClean="0"/>
              <a:t>·  aritmi,  </a:t>
            </a:r>
          </a:p>
          <a:p>
            <a:pPr>
              <a:buNone/>
            </a:pPr>
            <a:r>
              <a:rPr lang="tr-TR" dirty="0" smtClean="0"/>
              <a:t>·  aort kapak yetersizliği,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karotis</a:t>
            </a:r>
            <a:r>
              <a:rPr lang="tr-TR" dirty="0" smtClean="0"/>
              <a:t> ve </a:t>
            </a:r>
            <a:r>
              <a:rPr lang="tr-TR" dirty="0" err="1" smtClean="0"/>
              <a:t>periferik</a:t>
            </a:r>
            <a:r>
              <a:rPr lang="tr-TR" dirty="0" smtClean="0"/>
              <a:t> arter hastalığı mevcudiyeti,  </a:t>
            </a:r>
          </a:p>
          <a:p>
            <a:pPr>
              <a:buNone/>
            </a:pPr>
            <a:r>
              <a:rPr lang="tr-TR" dirty="0" smtClean="0"/>
              <a:t>·  </a:t>
            </a:r>
            <a:r>
              <a:rPr lang="tr-TR" dirty="0" err="1" smtClean="0"/>
              <a:t>allerji</a:t>
            </a:r>
            <a:r>
              <a:rPr lang="tr-TR" dirty="0" smtClean="0"/>
              <a:t>, </a:t>
            </a:r>
          </a:p>
          <a:p>
            <a:pPr>
              <a:buNone/>
            </a:pPr>
            <a:r>
              <a:rPr lang="tr-TR" dirty="0" smtClean="0"/>
              <a:t>·  kan gazı, elektrolit seviyeleri   </a:t>
            </a:r>
          </a:p>
          <a:p>
            <a:pPr>
              <a:buNone/>
            </a:pPr>
            <a:r>
              <a:rPr lang="tr-TR" dirty="0" smtClean="0"/>
              <a:t>  gibi parametreleri içerir.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Konjenital</a:t>
            </a:r>
            <a:r>
              <a:rPr lang="tr-TR" dirty="0" smtClean="0"/>
              <a:t> kalp cerrahisinde ise </a:t>
            </a:r>
            <a:r>
              <a:rPr lang="tr-TR" dirty="0" err="1" smtClean="0"/>
              <a:t>pulmoner</a:t>
            </a:r>
            <a:r>
              <a:rPr lang="tr-TR" dirty="0" smtClean="0"/>
              <a:t> sisteme açılan </a:t>
            </a:r>
            <a:r>
              <a:rPr lang="tr-TR" dirty="0" err="1" smtClean="0"/>
              <a:t>aortapulmoner</a:t>
            </a:r>
            <a:r>
              <a:rPr lang="tr-TR" dirty="0" smtClean="0"/>
              <a:t> </a:t>
            </a:r>
            <a:r>
              <a:rPr lang="tr-TR" dirty="0" err="1" smtClean="0"/>
              <a:t>kollateraller</a:t>
            </a:r>
            <a:r>
              <a:rPr lang="tr-TR" dirty="0" smtClean="0"/>
              <a:t> sol </a:t>
            </a:r>
            <a:r>
              <a:rPr lang="tr-TR" dirty="0" err="1" smtClean="0"/>
              <a:t>ventrükülün</a:t>
            </a:r>
            <a:r>
              <a:rPr lang="tr-TR" dirty="0" smtClean="0"/>
              <a:t> </a:t>
            </a:r>
            <a:r>
              <a:rPr lang="tr-TR" dirty="0" err="1" smtClean="0"/>
              <a:t>distansiyonuna</a:t>
            </a:r>
            <a:r>
              <a:rPr lang="tr-TR" dirty="0" smtClean="0"/>
              <a:t> sebep olabilecek temel unsurlardır. Cerrahi sırasında sol kalbin boşaltılması amacıyla aort kökü, </a:t>
            </a:r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 err="1" smtClean="0"/>
              <a:t>apeks</a:t>
            </a:r>
            <a:r>
              <a:rPr lang="tr-TR" dirty="0" smtClean="0"/>
              <a:t> ve sağ </a:t>
            </a:r>
            <a:r>
              <a:rPr lang="tr-TR" dirty="0" err="1" smtClean="0"/>
              <a:t>superior</a:t>
            </a:r>
            <a:r>
              <a:rPr lang="tr-TR" dirty="0" smtClean="0"/>
              <a:t>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en sık kullanılan yerlerdir. </a:t>
            </a:r>
            <a:r>
              <a:rPr lang="tr-TR" dirty="0" err="1" smtClean="0"/>
              <a:t>İntrakardiyak</a:t>
            </a:r>
            <a:r>
              <a:rPr lang="tr-TR" dirty="0" smtClean="0"/>
              <a:t> cerrahi yapılan hastalarda sıklıkla fossa </a:t>
            </a:r>
            <a:r>
              <a:rPr lang="tr-TR" dirty="0" err="1" smtClean="0"/>
              <a:t>ovalisten</a:t>
            </a:r>
            <a:r>
              <a:rPr lang="tr-TR" dirty="0" smtClean="0"/>
              <a:t> yapılan küçük bir </a:t>
            </a:r>
            <a:r>
              <a:rPr lang="tr-TR" dirty="0" err="1" smtClean="0"/>
              <a:t>insizyon</a:t>
            </a:r>
            <a:r>
              <a:rPr lang="tr-TR" dirty="0" smtClean="0"/>
              <a:t> ya da mevcut bir patent </a:t>
            </a:r>
            <a:r>
              <a:rPr lang="tr-TR" dirty="0" err="1" smtClean="0"/>
              <a:t>foremen</a:t>
            </a:r>
            <a:r>
              <a:rPr lang="tr-TR" dirty="0" smtClean="0"/>
              <a:t> </a:t>
            </a:r>
            <a:r>
              <a:rPr lang="tr-TR" dirty="0" err="1" smtClean="0"/>
              <a:t>ovaleden</a:t>
            </a:r>
            <a:r>
              <a:rPr lang="tr-TR" dirty="0" smtClean="0"/>
              <a:t> sol kalp boşaltma işlemi yapılır. Bunların dışında, alternatif olarak sol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apeksine</a:t>
            </a:r>
            <a:r>
              <a:rPr lang="tr-TR" dirty="0" smtClean="0"/>
              <a:t> </a:t>
            </a:r>
            <a:r>
              <a:rPr lang="tr-TR" dirty="0" err="1" smtClean="0"/>
              <a:t>dışardan</a:t>
            </a:r>
            <a:r>
              <a:rPr lang="tr-TR" dirty="0" smtClean="0"/>
              <a:t> yerleştirilen bir </a:t>
            </a:r>
            <a:r>
              <a:rPr lang="tr-TR" dirty="0" err="1" smtClean="0"/>
              <a:t>kateter</a:t>
            </a:r>
            <a:r>
              <a:rPr lang="tr-TR" dirty="0" smtClean="0"/>
              <a:t> ile sol kalp boşaltılabilir.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err="1" smtClean="0"/>
              <a:t>Hemofiltrasyon</a:t>
            </a:r>
            <a:r>
              <a:rPr lang="tr-TR" b="1" dirty="0" smtClean="0"/>
              <a:t> / </a:t>
            </a:r>
            <a:r>
              <a:rPr lang="tr-TR" b="1" dirty="0" err="1" smtClean="0"/>
              <a:t>Ultrafiltrasyon</a:t>
            </a:r>
            <a:r>
              <a:rPr lang="tr-TR" dirty="0" err="1" smtClean="0"/>
              <a:t>Yarı</a:t>
            </a:r>
            <a:r>
              <a:rPr lang="tr-TR" dirty="0" smtClean="0"/>
              <a:t> geçirgen </a:t>
            </a:r>
            <a:r>
              <a:rPr lang="tr-TR" dirty="0" err="1" smtClean="0"/>
              <a:t>membranlardan</a:t>
            </a:r>
            <a:r>
              <a:rPr lang="tr-TR" dirty="0" smtClean="0"/>
              <a:t> oluşan </a:t>
            </a:r>
            <a:r>
              <a:rPr lang="tr-TR" dirty="0" err="1" smtClean="0"/>
              <a:t>hemokonsantratör</a:t>
            </a:r>
            <a:r>
              <a:rPr lang="tr-TR" dirty="0" smtClean="0"/>
              <a:t> sistemleri suyun ve elektrolitlerin KPB sisteminden uzaklaştırılması amacıyla kullanılmaktadır. </a:t>
            </a:r>
            <a:r>
              <a:rPr lang="tr-TR" dirty="0" err="1" smtClean="0"/>
              <a:t>Hemokonsantratör</a:t>
            </a:r>
            <a:r>
              <a:rPr lang="tr-TR" dirty="0" smtClean="0"/>
              <a:t>, </a:t>
            </a:r>
            <a:r>
              <a:rPr lang="tr-TR" dirty="0" err="1" smtClean="0"/>
              <a:t>arteriyel</a:t>
            </a:r>
            <a:r>
              <a:rPr lang="tr-TR" dirty="0" smtClean="0"/>
              <a:t> ya da </a:t>
            </a:r>
            <a:r>
              <a:rPr lang="tr-TR" dirty="0" err="1" smtClean="0"/>
              <a:t>venöz</a:t>
            </a:r>
            <a:r>
              <a:rPr lang="tr-TR" dirty="0" smtClean="0"/>
              <a:t> hatlara veya bu sistemdeki bir rezervuara bağlanabilmek-</a:t>
            </a:r>
            <a:r>
              <a:rPr lang="tr-TR" dirty="0" err="1" smtClean="0"/>
              <a:t>tedir</a:t>
            </a:r>
            <a:r>
              <a:rPr lang="tr-TR" dirty="0" smtClean="0"/>
              <a:t>. </a:t>
            </a:r>
            <a:r>
              <a:rPr lang="tr-TR" dirty="0" err="1" smtClean="0"/>
              <a:t>Arteriyel</a:t>
            </a:r>
            <a:r>
              <a:rPr lang="tr-TR" dirty="0" smtClean="0"/>
              <a:t> hat dışındaki yerlere bağlandığında yeterli basıncı sağlamak için roller bir pompanın kul-</a:t>
            </a:r>
            <a:r>
              <a:rPr lang="tr-TR" dirty="0" err="1" smtClean="0"/>
              <a:t>lanılması</a:t>
            </a:r>
            <a:r>
              <a:rPr lang="tr-TR" dirty="0" smtClean="0"/>
              <a:t> gerekebilir. </a:t>
            </a:r>
          </a:p>
          <a:p>
            <a:pPr>
              <a:buNone/>
            </a:pPr>
            <a:r>
              <a:rPr lang="tr-TR" b="1" dirty="0" smtClean="0"/>
              <a:t>KPB sırasında kullanılan güvenlik kitleri</a:t>
            </a:r>
          </a:p>
          <a:p>
            <a:pPr>
              <a:buNone/>
            </a:pPr>
            <a:r>
              <a:rPr lang="tr-TR" dirty="0" smtClean="0"/>
              <a:t>KPB sırasında en sık kullanılan güvenlik aparatları </a:t>
            </a:r>
            <a:r>
              <a:rPr lang="tr-TR" dirty="0" err="1" smtClean="0"/>
              <a:t>venöz</a:t>
            </a:r>
            <a:r>
              <a:rPr lang="tr-TR" dirty="0" smtClean="0"/>
              <a:t> rezervuar seviye </a:t>
            </a:r>
            <a:r>
              <a:rPr lang="tr-TR" dirty="0" err="1" smtClean="0"/>
              <a:t>sensörü</a:t>
            </a:r>
            <a:r>
              <a:rPr lang="tr-TR" dirty="0" smtClean="0"/>
              <a:t>, arter basınç hattı manometresi, </a:t>
            </a:r>
            <a:r>
              <a:rPr lang="tr-TR" dirty="0" err="1" smtClean="0"/>
              <a:t>makrobubble</a:t>
            </a:r>
            <a:r>
              <a:rPr lang="tr-TR" dirty="0" smtClean="0"/>
              <a:t> </a:t>
            </a:r>
            <a:r>
              <a:rPr lang="tr-TR" dirty="0" err="1" smtClean="0"/>
              <a:t>dedektör</a:t>
            </a:r>
            <a:r>
              <a:rPr lang="tr-TR" dirty="0" smtClean="0"/>
              <a:t>, </a:t>
            </a:r>
            <a:r>
              <a:rPr lang="tr-TR" dirty="0" err="1" smtClean="0"/>
              <a:t>arteriyel</a:t>
            </a:r>
            <a:r>
              <a:rPr lang="tr-TR" dirty="0" smtClean="0"/>
              <a:t> hat filtresi ve arter ve </a:t>
            </a:r>
            <a:r>
              <a:rPr lang="tr-TR" dirty="0" err="1" smtClean="0"/>
              <a:t>venöz</a:t>
            </a:r>
            <a:r>
              <a:rPr lang="tr-TR" dirty="0" smtClean="0"/>
              <a:t> hatlardan </a:t>
            </a:r>
            <a:r>
              <a:rPr lang="tr-TR" dirty="0" err="1" smtClean="0"/>
              <a:t>saturasyon</a:t>
            </a:r>
            <a:r>
              <a:rPr lang="tr-TR" dirty="0" smtClean="0"/>
              <a:t> tayini yapabilen </a:t>
            </a:r>
            <a:r>
              <a:rPr lang="tr-TR" dirty="0" err="1" smtClean="0"/>
              <a:t>sensörler</a:t>
            </a:r>
            <a:r>
              <a:rPr lang="tr-TR" dirty="0" smtClean="0"/>
              <a:t> olarak sınıflandırılabilir. 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/>
              <a:t>KPB Sisteminin Hazırlanması</a:t>
            </a:r>
          </a:p>
          <a:p>
            <a:pPr>
              <a:buNone/>
            </a:pPr>
            <a:r>
              <a:rPr lang="tr-TR" dirty="0" smtClean="0"/>
              <a:t>KPB sisteminin kalp cerrahisi için hazır hale getirilmesinden </a:t>
            </a:r>
            <a:r>
              <a:rPr lang="tr-TR" dirty="0" err="1" smtClean="0"/>
              <a:t>perfüzyonist</a:t>
            </a:r>
            <a:r>
              <a:rPr lang="tr-TR" dirty="0" smtClean="0"/>
              <a:t> ekibi sorumludur. Bu sistemde kullanılan  </a:t>
            </a:r>
            <a:r>
              <a:rPr lang="tr-TR" dirty="0" err="1" smtClean="0"/>
              <a:t>tubing</a:t>
            </a:r>
            <a:r>
              <a:rPr lang="tr-TR" dirty="0" smtClean="0"/>
              <a:t> seti, </a:t>
            </a:r>
            <a:r>
              <a:rPr lang="tr-TR" dirty="0" err="1" smtClean="0"/>
              <a:t>oksijenatör</a:t>
            </a:r>
            <a:r>
              <a:rPr lang="tr-TR" dirty="0" smtClean="0"/>
              <a:t> ve diğer ekipmanlar steril, tek kullanımlık paketler halinde bulundurulur. Genellikle KPB sistemimin kurulması 10-15 dakikalık bir zaman alır ve kapalı sistem prime yapılmazsa yaklaşık 7 gün muhafaza edilebilir. Sistemin tamamının sıvı ile doldurulması ve hava </a:t>
            </a:r>
            <a:r>
              <a:rPr lang="tr-TR" dirty="0" err="1" smtClean="0"/>
              <a:t>partikülllerinden</a:t>
            </a:r>
            <a:r>
              <a:rPr lang="tr-TR" dirty="0" smtClean="0"/>
              <a:t> tamamen temizlenmesi işlemlerine sırasıyla “</a:t>
            </a:r>
            <a:r>
              <a:rPr lang="tr-TR" dirty="0" err="1" smtClean="0"/>
              <a:t>priming</a:t>
            </a:r>
            <a:r>
              <a:rPr lang="tr-TR" dirty="0" smtClean="0"/>
              <a:t>” ve “</a:t>
            </a:r>
            <a:r>
              <a:rPr lang="tr-TR" dirty="0" err="1" smtClean="0"/>
              <a:t>deairing</a:t>
            </a:r>
            <a:r>
              <a:rPr lang="tr-TR" dirty="0" smtClean="0"/>
              <a:t>” denir ve yaklaşık olarak 15 dakikada yapılabilir. 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Sistem prime edildikten sonra 8 saat içerinde mutlaka kullanılmalıdır. Yetişkin hastalarda  prime için yaklaşık olarak 1.5-2 litre dengeli elektrolit solüsyonuna ihtiyaç vardır (</a:t>
            </a:r>
            <a:r>
              <a:rPr lang="tr-TR" dirty="0" err="1" smtClean="0"/>
              <a:t>laktatlı</a:t>
            </a:r>
            <a:r>
              <a:rPr lang="tr-TR" dirty="0" smtClean="0"/>
              <a:t> </a:t>
            </a:r>
            <a:r>
              <a:rPr lang="tr-TR" dirty="0" err="1" smtClean="0"/>
              <a:t>ringer</a:t>
            </a:r>
            <a:r>
              <a:rPr lang="tr-TR" dirty="0" smtClean="0"/>
              <a:t> ya da </a:t>
            </a:r>
            <a:r>
              <a:rPr lang="tr-TR" dirty="0" err="1" smtClean="0"/>
              <a:t>plasmalyte</a:t>
            </a:r>
            <a:r>
              <a:rPr lang="tr-TR" dirty="0" smtClean="0"/>
              <a:t>). Prime solüsyonu hastanın total kan volümünün yaklaşık olarak 1/3’ü kadardır. Kullanılan prime solüsyonu nedeniyle KPB sonrası hastanın </a:t>
            </a:r>
            <a:r>
              <a:rPr lang="tr-TR" dirty="0" err="1" smtClean="0"/>
              <a:t>hematokrit</a:t>
            </a:r>
            <a:r>
              <a:rPr lang="tr-TR" dirty="0" smtClean="0"/>
              <a:t> değeri bypass öncesine göre 1/3 oranında azalır. Dolayısıyla, </a:t>
            </a:r>
            <a:r>
              <a:rPr lang="tr-TR" dirty="0" err="1" smtClean="0"/>
              <a:t>preoperatif</a:t>
            </a:r>
            <a:r>
              <a:rPr lang="tr-TR" dirty="0" smtClean="0"/>
              <a:t> </a:t>
            </a:r>
            <a:r>
              <a:rPr lang="tr-TR" dirty="0" err="1" smtClean="0"/>
              <a:t>hematokrit</a:t>
            </a:r>
            <a:r>
              <a:rPr lang="tr-TR" dirty="0" smtClean="0"/>
              <a:t> değeri düşük olan hastalarda  prime solüsyonuna kan eklenmesi KPB sırasında yaşanabilecek ciddi </a:t>
            </a:r>
            <a:r>
              <a:rPr lang="tr-TR" dirty="0" err="1" smtClean="0"/>
              <a:t>hematokrit</a:t>
            </a:r>
            <a:r>
              <a:rPr lang="tr-TR" dirty="0" smtClean="0"/>
              <a:t> düşüklüğünün engellenmesinde önemlidir. 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Yetişkin hastalarda </a:t>
            </a:r>
            <a:r>
              <a:rPr lang="tr-TR" dirty="0" err="1" smtClean="0"/>
              <a:t>hemodilüsyonunun</a:t>
            </a:r>
            <a:r>
              <a:rPr lang="tr-TR" dirty="0" smtClean="0"/>
              <a:t> kan volümü üzerindeki etkisi %30 iken </a:t>
            </a:r>
            <a:r>
              <a:rPr lang="tr-TR" dirty="0" err="1" smtClean="0"/>
              <a:t>pediyatrik</a:t>
            </a:r>
            <a:r>
              <a:rPr lang="tr-TR" dirty="0" smtClean="0"/>
              <a:t> hastalarda bu etki %200-300 düzeylerindedir. KPB sırasında hedeflenen </a:t>
            </a:r>
            <a:r>
              <a:rPr lang="tr-TR" dirty="0" err="1" smtClean="0"/>
              <a:t>hematokrit</a:t>
            </a:r>
            <a:r>
              <a:rPr lang="tr-TR" dirty="0" smtClean="0"/>
              <a:t> değerine göre aşağıda belirtilen formül ile prime solüsyonundaki </a:t>
            </a:r>
            <a:r>
              <a:rPr lang="tr-TR" dirty="0" err="1" smtClean="0"/>
              <a:t>kristalloid</a:t>
            </a:r>
            <a:r>
              <a:rPr lang="tr-TR" dirty="0" smtClean="0"/>
              <a:t> solüsyon ve kan miktarı belirlenmelidir. </a:t>
            </a:r>
          </a:p>
          <a:p>
            <a:pPr>
              <a:buNone/>
            </a:pPr>
            <a:r>
              <a:rPr lang="tr-TR" dirty="0" smtClean="0"/>
              <a:t>S = (VA x KV) x (Hastanın </a:t>
            </a:r>
            <a:r>
              <a:rPr lang="tr-TR" dirty="0" err="1" smtClean="0"/>
              <a:t>Hematokriti</a:t>
            </a:r>
            <a:r>
              <a:rPr lang="tr-TR" dirty="0" smtClean="0"/>
              <a:t> / İstenen He-</a:t>
            </a:r>
            <a:r>
              <a:rPr lang="tr-TR" dirty="0" err="1" smtClean="0"/>
              <a:t>matokrit</a:t>
            </a:r>
            <a:r>
              <a:rPr lang="tr-TR" dirty="0" smtClean="0"/>
              <a:t>) - (VA x KV)</a:t>
            </a:r>
          </a:p>
          <a:p>
            <a:pPr>
              <a:buNone/>
            </a:pPr>
            <a:r>
              <a:rPr lang="tr-TR" dirty="0" smtClean="0"/>
              <a:t>(S: Prime solüsyonunda kullanılacak dengeli elektro-</a:t>
            </a:r>
            <a:r>
              <a:rPr lang="tr-TR" dirty="0" err="1" smtClean="0"/>
              <a:t>lit</a:t>
            </a:r>
            <a:r>
              <a:rPr lang="tr-TR" dirty="0" smtClean="0"/>
              <a:t> miktarı, VA: Vücut ağırlığı (kg), KV: Total vücut kan volümü (ml))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4386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Genellikle sisteme verilen her bir ünite eritrosit süspansiyonu için 1500-2000 ünite </a:t>
            </a:r>
            <a:r>
              <a:rPr lang="tr-TR" dirty="0" err="1" smtClean="0"/>
              <a:t>heparin</a:t>
            </a:r>
            <a:r>
              <a:rPr lang="tr-TR" dirty="0" smtClean="0"/>
              <a:t> eklenerek KPB sistemi içerisindeki kana bağlı </a:t>
            </a:r>
            <a:r>
              <a:rPr lang="tr-TR" dirty="0" err="1" smtClean="0"/>
              <a:t>gelişebiledek</a:t>
            </a:r>
            <a:r>
              <a:rPr lang="tr-TR" dirty="0" smtClean="0"/>
              <a:t> </a:t>
            </a:r>
            <a:r>
              <a:rPr lang="tr-TR" dirty="0" err="1" smtClean="0"/>
              <a:t>trombotik</a:t>
            </a:r>
            <a:r>
              <a:rPr lang="tr-TR" dirty="0" smtClean="0"/>
              <a:t> komplikasyonlar engellenmeye çalışılır. KPB sırasında ideal </a:t>
            </a:r>
            <a:r>
              <a:rPr lang="tr-TR" dirty="0" err="1" smtClean="0"/>
              <a:t>hematokrit</a:t>
            </a:r>
            <a:r>
              <a:rPr lang="tr-TR" dirty="0" smtClean="0"/>
              <a:t> konusunda ortak bir </a:t>
            </a:r>
            <a:r>
              <a:rPr lang="tr-TR" dirty="0" err="1" smtClean="0"/>
              <a:t>konsensus</a:t>
            </a:r>
            <a:r>
              <a:rPr lang="tr-TR" dirty="0" smtClean="0"/>
              <a:t> oluşturulamamış olup genellikle %18-25 olarak belirtilmektedir ve %18 gibi düşük değerler ancak orta ya da derin </a:t>
            </a:r>
            <a:r>
              <a:rPr lang="tr-TR" dirty="0" err="1" smtClean="0"/>
              <a:t>hipotermi</a:t>
            </a:r>
            <a:r>
              <a:rPr lang="tr-TR" dirty="0" smtClean="0"/>
              <a:t> durumlarında kabul edilebilmektedir.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err="1" smtClean="0"/>
              <a:t>Hemodilüsyonla</a:t>
            </a:r>
            <a:r>
              <a:rPr lang="tr-TR" dirty="0" smtClean="0"/>
              <a:t> kan </a:t>
            </a:r>
            <a:r>
              <a:rPr lang="tr-TR" dirty="0" err="1" smtClean="0"/>
              <a:t>viskositesinin</a:t>
            </a:r>
            <a:r>
              <a:rPr lang="tr-TR" dirty="0" smtClean="0"/>
              <a:t> azalması </a:t>
            </a:r>
            <a:r>
              <a:rPr lang="tr-TR" dirty="0" err="1" smtClean="0"/>
              <a:t>mikrosirkülasyondaki</a:t>
            </a:r>
            <a:r>
              <a:rPr lang="tr-TR" dirty="0" smtClean="0"/>
              <a:t> akımın düzelmesini sağlar. KPB sırasındaki </a:t>
            </a:r>
            <a:r>
              <a:rPr lang="tr-TR" dirty="0" err="1" smtClean="0"/>
              <a:t>hemodilüsyonal</a:t>
            </a:r>
            <a:r>
              <a:rPr lang="tr-TR" dirty="0" smtClean="0"/>
              <a:t> anemi derinliğinin klinik sonuçları çeşitli çalışmalarda sorgulanmış ve çoğunda yetişkin hastalarda aneminin derinliği ile </a:t>
            </a:r>
            <a:r>
              <a:rPr lang="tr-TR" dirty="0" err="1" smtClean="0"/>
              <a:t>peroperatif</a:t>
            </a:r>
            <a:r>
              <a:rPr lang="tr-TR" dirty="0" smtClean="0"/>
              <a:t> istenmeyen sonuçlar arasında pozitif bir ilişki tespit edilmiştir.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DeFoe</a:t>
            </a:r>
            <a:r>
              <a:rPr lang="tr-TR" dirty="0" smtClean="0"/>
              <a:t> ve ark, KPB sırasındaki </a:t>
            </a:r>
            <a:r>
              <a:rPr lang="tr-TR" dirty="0" err="1" smtClean="0"/>
              <a:t>hematokrit</a:t>
            </a:r>
            <a:r>
              <a:rPr lang="tr-TR" dirty="0" smtClean="0"/>
              <a:t> seviyeleri ile </a:t>
            </a:r>
            <a:r>
              <a:rPr lang="tr-TR" dirty="0" err="1" smtClean="0"/>
              <a:t>intraaortik</a:t>
            </a:r>
            <a:r>
              <a:rPr lang="tr-TR" dirty="0" smtClean="0"/>
              <a:t> balon pompası ihtiyacı ve hastane </a:t>
            </a:r>
            <a:r>
              <a:rPr lang="tr-TR" dirty="0" err="1" smtClean="0"/>
              <a:t>mortalitesinin</a:t>
            </a:r>
            <a:r>
              <a:rPr lang="tr-TR" dirty="0" smtClean="0"/>
              <a:t> ilişkili olduğunu göstermiştir. Yine, Habib ve ark, KPB sırasında </a:t>
            </a:r>
            <a:r>
              <a:rPr lang="tr-TR" dirty="0" err="1" smtClean="0"/>
              <a:t>hematokrit</a:t>
            </a:r>
            <a:r>
              <a:rPr lang="tr-TR" dirty="0" smtClean="0"/>
              <a:t> seviyesi azaldıkça operasyona bağlı erken ve geç </a:t>
            </a:r>
            <a:r>
              <a:rPr lang="tr-TR" dirty="0" err="1" smtClean="0"/>
              <a:t>mortalite</a:t>
            </a:r>
            <a:r>
              <a:rPr lang="tr-TR" dirty="0" smtClean="0"/>
              <a:t> ile beraber kaynak kullanımının arttığını göstermiştir. Her iki çalışmada da KPB sırasında </a:t>
            </a:r>
            <a:r>
              <a:rPr lang="tr-TR" dirty="0" err="1" smtClean="0"/>
              <a:t>hematokrit</a:t>
            </a:r>
            <a:r>
              <a:rPr lang="tr-TR" dirty="0" smtClean="0"/>
              <a:t> değerinin özellikle %22’nin altına düşmesinin artmış </a:t>
            </a:r>
            <a:r>
              <a:rPr lang="tr-TR" dirty="0" err="1" smtClean="0"/>
              <a:t>peroperatif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morbidite</a:t>
            </a:r>
            <a:r>
              <a:rPr lang="tr-TR" dirty="0" smtClean="0"/>
              <a:t> açısından önemli olduğu vurgulanmıştır. </a:t>
            </a:r>
            <a:r>
              <a:rPr lang="tr-TR" dirty="0" err="1" smtClean="0"/>
              <a:t>Mathew</a:t>
            </a:r>
            <a:r>
              <a:rPr lang="tr-TR" dirty="0" smtClean="0"/>
              <a:t> ve ark, KPB sırasında </a:t>
            </a:r>
            <a:r>
              <a:rPr lang="tr-TR" dirty="0" err="1" smtClean="0"/>
              <a:t>hema</a:t>
            </a:r>
            <a:r>
              <a:rPr lang="tr-TR" dirty="0" smtClean="0"/>
              <a:t>-</a:t>
            </a:r>
            <a:r>
              <a:rPr lang="tr-TR" dirty="0" err="1" smtClean="0"/>
              <a:t>tokrit</a:t>
            </a:r>
            <a:r>
              <a:rPr lang="tr-TR" dirty="0" smtClean="0"/>
              <a:t> değeri %15-18’e düşen yaşlı hastalarda daha sık </a:t>
            </a: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 err="1" smtClean="0"/>
              <a:t>nörokognitif</a:t>
            </a:r>
            <a:r>
              <a:rPr lang="tr-TR" dirty="0" smtClean="0"/>
              <a:t> değişiklikler bildirmiştir.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Benzer çalışmalarda da KPB sırasında düşük </a:t>
            </a:r>
            <a:r>
              <a:rPr lang="tr-TR" dirty="0" err="1" smtClean="0"/>
              <a:t>hematokrit</a:t>
            </a:r>
            <a:r>
              <a:rPr lang="tr-TR" dirty="0" smtClean="0"/>
              <a:t> ile </a:t>
            </a:r>
            <a:r>
              <a:rPr lang="tr-TR" dirty="0" err="1" smtClean="0"/>
              <a:t>postoperatif</a:t>
            </a:r>
            <a:r>
              <a:rPr lang="tr-TR" dirty="0" smtClean="0"/>
              <a:t> inme,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ve artmış transfüzyon ihtiyacı arasında bağlantı gösterilmiştir. </a:t>
            </a:r>
            <a:r>
              <a:rPr lang="tr-TR" dirty="0" err="1" smtClean="0"/>
              <a:t>Hemodilüsyonun</a:t>
            </a:r>
            <a:r>
              <a:rPr lang="tr-TR" dirty="0" smtClean="0"/>
              <a:t> bahsedilen zararlı etkilerini engellemek amacıyla kan ve kan ürünlerinin transfüzyonu transfüzyona bağlı bilinen risklerin dışında </a:t>
            </a:r>
            <a:r>
              <a:rPr lang="tr-TR" dirty="0" err="1" smtClean="0"/>
              <a:t>peroperatif</a:t>
            </a:r>
            <a:r>
              <a:rPr lang="tr-TR" dirty="0" smtClean="0"/>
              <a:t> </a:t>
            </a:r>
            <a:r>
              <a:rPr lang="tr-TR" dirty="0" err="1" smtClean="0"/>
              <a:t>enflamasyon</a:t>
            </a:r>
            <a:r>
              <a:rPr lang="tr-TR" dirty="0" smtClean="0"/>
              <a:t> şiddetinin artması, artmış </a:t>
            </a: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 err="1" smtClean="0"/>
              <a:t>pnömoni</a:t>
            </a:r>
            <a:r>
              <a:rPr lang="tr-TR" dirty="0" smtClean="0"/>
              <a:t> ve hastane kalış süresine sebep olmaktadır. Ayrıca </a:t>
            </a:r>
            <a:r>
              <a:rPr lang="tr-TR" dirty="0" err="1" smtClean="0"/>
              <a:t>allojenik</a:t>
            </a:r>
            <a:r>
              <a:rPr lang="tr-TR" dirty="0" smtClean="0"/>
              <a:t> kan transfüzyonu kalp cerrahisi sonrası erken ve geç </a:t>
            </a:r>
            <a:r>
              <a:rPr lang="tr-TR" dirty="0" err="1" smtClean="0"/>
              <a:t>mortaliteyi</a:t>
            </a:r>
            <a:r>
              <a:rPr lang="tr-TR" dirty="0" smtClean="0"/>
              <a:t> de arttırmaktadır. 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Prime solüsyonu, </a:t>
            </a:r>
            <a:r>
              <a:rPr lang="tr-TR" dirty="0" err="1" smtClean="0"/>
              <a:t>hemodilüsyonal</a:t>
            </a:r>
            <a:r>
              <a:rPr lang="tr-TR" dirty="0" smtClean="0"/>
              <a:t> anemiye sebep olarak kanın oksijen taşıma kapasitesini azaltır. Bu nedenle, KPB sırasında </a:t>
            </a:r>
            <a:r>
              <a:rPr lang="tr-TR" dirty="0" err="1" smtClean="0"/>
              <a:t>periferik</a:t>
            </a:r>
            <a:r>
              <a:rPr lang="tr-TR" dirty="0" smtClean="0"/>
              <a:t> dokularda oksijen sunumunu optimize etmek için hasta </a:t>
            </a:r>
            <a:r>
              <a:rPr lang="tr-TR" dirty="0" err="1" smtClean="0"/>
              <a:t>hematokrit</a:t>
            </a:r>
            <a:r>
              <a:rPr lang="tr-TR" dirty="0" smtClean="0"/>
              <a:t> değeri yakından izlenmelidir. </a:t>
            </a:r>
            <a:r>
              <a:rPr lang="tr-TR" dirty="0" err="1" smtClean="0"/>
              <a:t>Priming</a:t>
            </a:r>
            <a:r>
              <a:rPr lang="tr-TR" dirty="0" smtClean="0"/>
              <a:t> için alternatif olarak </a:t>
            </a:r>
            <a:r>
              <a:rPr lang="tr-TR" dirty="0" err="1" smtClean="0"/>
              <a:t>allojenik</a:t>
            </a:r>
            <a:r>
              <a:rPr lang="tr-TR" dirty="0" smtClean="0"/>
              <a:t> banka kanı ya da </a:t>
            </a:r>
            <a:r>
              <a:rPr lang="tr-TR" dirty="0" err="1" smtClean="0"/>
              <a:t>otolog</a:t>
            </a:r>
            <a:r>
              <a:rPr lang="tr-TR" dirty="0" smtClean="0"/>
              <a:t> kan kullanılabilir. </a:t>
            </a:r>
            <a:r>
              <a:rPr lang="tr-TR" dirty="0" err="1" smtClean="0"/>
              <a:t>Allojenik</a:t>
            </a:r>
            <a:r>
              <a:rPr lang="tr-TR" dirty="0" smtClean="0"/>
              <a:t> kan kullanımı genellikle transfüzyona bağlı bilinen risklerden dolayı pek tercih edilmemektedir. </a:t>
            </a:r>
            <a:r>
              <a:rPr lang="tr-TR" dirty="0" err="1" smtClean="0"/>
              <a:t>Otolog</a:t>
            </a:r>
            <a:r>
              <a:rPr lang="tr-TR" dirty="0" smtClean="0"/>
              <a:t> kan kullanımı, KPB sisteminin hastanın kendi kanı ile prime edilmesi ile yapılır. </a:t>
            </a:r>
          </a:p>
          <a:p>
            <a:pPr>
              <a:buNone/>
            </a:pPr>
            <a:r>
              <a:rPr lang="tr-TR" dirty="0" smtClean="0"/>
              <a:t>Bu işlem, KPB için </a:t>
            </a:r>
            <a:r>
              <a:rPr lang="tr-TR" dirty="0" err="1" smtClean="0"/>
              <a:t>arteriyel</a:t>
            </a:r>
            <a:r>
              <a:rPr lang="tr-TR" dirty="0" smtClean="0"/>
              <a:t> ve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yapıldıktan ve uygun </a:t>
            </a:r>
            <a:r>
              <a:rPr lang="tr-TR" dirty="0" err="1" smtClean="0"/>
              <a:t>antikoagülasyon</a:t>
            </a:r>
            <a:r>
              <a:rPr lang="tr-TR" dirty="0" smtClean="0"/>
              <a:t> sağlandıktan hemen sonra ya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kanülden</a:t>
            </a:r>
            <a:r>
              <a:rPr lang="tr-TR" dirty="0" smtClean="0"/>
              <a:t>  (</a:t>
            </a:r>
            <a:r>
              <a:rPr lang="tr-TR" dirty="0" err="1" smtClean="0"/>
              <a:t>retrograd</a:t>
            </a:r>
            <a:r>
              <a:rPr lang="tr-TR" dirty="0" smtClean="0"/>
              <a:t> </a:t>
            </a:r>
            <a:r>
              <a:rPr lang="tr-TR" dirty="0" err="1" smtClean="0"/>
              <a:t>otolog</a:t>
            </a:r>
            <a:r>
              <a:rPr lang="tr-TR" dirty="0" smtClean="0"/>
              <a:t> prime) ya da </a:t>
            </a:r>
            <a:r>
              <a:rPr lang="tr-TR" dirty="0" err="1" smtClean="0"/>
              <a:t>arteriyal</a:t>
            </a:r>
            <a:r>
              <a:rPr lang="tr-TR" dirty="0" smtClean="0"/>
              <a:t> </a:t>
            </a:r>
            <a:r>
              <a:rPr lang="tr-TR" dirty="0" err="1" smtClean="0"/>
              <a:t>kanülden</a:t>
            </a:r>
            <a:r>
              <a:rPr lang="tr-TR" dirty="0" smtClean="0"/>
              <a:t>  (</a:t>
            </a:r>
            <a:r>
              <a:rPr lang="tr-TR" dirty="0" err="1" smtClean="0"/>
              <a:t>antegrad</a:t>
            </a:r>
            <a:r>
              <a:rPr lang="tr-TR" dirty="0" smtClean="0"/>
              <a:t> </a:t>
            </a:r>
            <a:r>
              <a:rPr lang="tr-TR" dirty="0" err="1" smtClean="0"/>
              <a:t>otolog</a:t>
            </a:r>
            <a:r>
              <a:rPr lang="tr-TR" dirty="0" smtClean="0"/>
              <a:t> prime) yapılabilmektedir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KPB sistemi temel olarak </a:t>
            </a:r>
            <a:r>
              <a:rPr lang="tr-TR" dirty="0" err="1" smtClean="0"/>
              <a:t>kanüller</a:t>
            </a:r>
            <a:r>
              <a:rPr lang="tr-TR" dirty="0" smtClean="0"/>
              <a:t> ve hatlar (</a:t>
            </a:r>
            <a:r>
              <a:rPr lang="tr-TR" dirty="0" err="1" smtClean="0"/>
              <a:t>tubing</a:t>
            </a:r>
            <a:r>
              <a:rPr lang="tr-TR" dirty="0" smtClean="0"/>
              <a:t>), rezervuar, </a:t>
            </a:r>
            <a:r>
              <a:rPr lang="tr-TR" dirty="0" err="1" smtClean="0"/>
              <a:t>oksijenatör</a:t>
            </a:r>
            <a:r>
              <a:rPr lang="tr-TR" dirty="0" smtClean="0"/>
              <a:t>, ısı değiştirici, pompa, filtreler ve  </a:t>
            </a:r>
            <a:r>
              <a:rPr lang="tr-TR" dirty="0" err="1" smtClean="0"/>
              <a:t>bubble</a:t>
            </a:r>
            <a:r>
              <a:rPr lang="tr-TR" dirty="0" smtClean="0"/>
              <a:t> tuzakları, ara bağlantılar, </a:t>
            </a:r>
            <a:r>
              <a:rPr lang="tr-TR" dirty="0" err="1" smtClean="0"/>
              <a:t>kardiyopleji</a:t>
            </a:r>
            <a:r>
              <a:rPr lang="tr-TR" dirty="0" smtClean="0"/>
              <a:t> setleri ve sistemi ile </a:t>
            </a:r>
            <a:r>
              <a:rPr lang="tr-TR" dirty="0" err="1" smtClean="0"/>
              <a:t>hemofiltrasyon</a:t>
            </a:r>
            <a:r>
              <a:rPr lang="tr-TR" dirty="0" smtClean="0"/>
              <a:t> cihazından oluşmaktadır. Günümüzde, </a:t>
            </a:r>
            <a:r>
              <a:rPr lang="tr-TR" dirty="0" err="1" smtClean="0"/>
              <a:t>KPB’ye</a:t>
            </a:r>
            <a:r>
              <a:rPr lang="tr-TR" dirty="0" smtClean="0"/>
              <a:t> bağlı </a:t>
            </a:r>
            <a:r>
              <a:rPr lang="tr-TR" dirty="0" err="1" smtClean="0"/>
              <a:t>morbidite</a:t>
            </a:r>
            <a:r>
              <a:rPr lang="tr-TR" dirty="0" smtClean="0"/>
              <a:t> ve </a:t>
            </a:r>
            <a:r>
              <a:rPr lang="tr-TR" dirty="0" err="1" smtClean="0"/>
              <a:t>mortalitenin</a:t>
            </a:r>
            <a:r>
              <a:rPr lang="tr-TR" dirty="0" smtClean="0"/>
              <a:t> azaltılması amacıyla KPB sisteminde bir takım değişiklikler yapılmış (mini ve kaplamalı devreler) ve bu değişikliklerin bir çoğu klinik kullanıma girmiştir. 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Prime solüsyonunda </a:t>
            </a:r>
            <a:r>
              <a:rPr lang="tr-TR" dirty="0" err="1" smtClean="0"/>
              <a:t>albumin</a:t>
            </a:r>
            <a:r>
              <a:rPr lang="tr-TR" dirty="0" smtClean="0"/>
              <a:t> ve </a:t>
            </a:r>
            <a:r>
              <a:rPr lang="tr-TR" dirty="0" err="1" smtClean="0"/>
              <a:t>hetastarch</a:t>
            </a:r>
            <a:r>
              <a:rPr lang="tr-TR" dirty="0" smtClean="0"/>
              <a:t> gibi </a:t>
            </a:r>
            <a:r>
              <a:rPr lang="tr-TR" dirty="0" err="1" smtClean="0"/>
              <a:t>kolloidlerin</a:t>
            </a:r>
            <a:r>
              <a:rPr lang="tr-TR" dirty="0" smtClean="0"/>
              <a:t> kullanılması konusunda ortak bir fikir birliği oluşturulamamıştır. Teorik olarak, </a:t>
            </a:r>
            <a:r>
              <a:rPr lang="tr-TR" dirty="0" err="1" smtClean="0"/>
              <a:t>kolloidler</a:t>
            </a:r>
            <a:r>
              <a:rPr lang="tr-TR" dirty="0" smtClean="0"/>
              <a:t> plazma </a:t>
            </a:r>
            <a:r>
              <a:rPr lang="tr-TR" dirty="0" err="1" smtClean="0"/>
              <a:t>onkotik</a:t>
            </a:r>
            <a:r>
              <a:rPr lang="tr-TR" dirty="0" smtClean="0"/>
              <a:t> basıncın </a:t>
            </a:r>
            <a:r>
              <a:rPr lang="tr-TR" dirty="0" err="1" smtClean="0"/>
              <a:t>hemodilüsyona</a:t>
            </a:r>
            <a:r>
              <a:rPr lang="tr-TR" dirty="0" smtClean="0"/>
              <a:t> bağlı azalmasını engellemekte ve böylece </a:t>
            </a:r>
            <a:r>
              <a:rPr lang="tr-TR" dirty="0" err="1" smtClean="0"/>
              <a:t>KPB’ye</a:t>
            </a:r>
            <a:r>
              <a:rPr lang="tr-TR" dirty="0" smtClean="0"/>
              <a:t> bağlı gelişen </a:t>
            </a:r>
            <a:r>
              <a:rPr lang="tr-TR" dirty="0" err="1" smtClean="0"/>
              <a:t>kapiller</a:t>
            </a:r>
            <a:r>
              <a:rPr lang="tr-TR" dirty="0" smtClean="0"/>
              <a:t> kaçak sendromunu engellemektedir. Özellikle </a:t>
            </a:r>
            <a:r>
              <a:rPr lang="tr-TR" dirty="0" err="1" smtClean="0"/>
              <a:t>yenidoğan</a:t>
            </a:r>
            <a:r>
              <a:rPr lang="tr-TR" dirty="0" smtClean="0"/>
              <a:t> ve süt çocuğu döneminde  prime solüsyonuna eklenen </a:t>
            </a:r>
            <a:r>
              <a:rPr lang="tr-TR" dirty="0" err="1" smtClean="0"/>
              <a:t>albumin</a:t>
            </a:r>
            <a:r>
              <a:rPr lang="tr-TR" dirty="0" smtClean="0"/>
              <a:t> ve nişasta gibi </a:t>
            </a:r>
            <a:r>
              <a:rPr lang="tr-TR" dirty="0" err="1" smtClean="0"/>
              <a:t>kolloidlerin</a:t>
            </a:r>
            <a:r>
              <a:rPr lang="tr-TR" dirty="0" smtClean="0"/>
              <a:t> </a:t>
            </a:r>
            <a:r>
              <a:rPr lang="tr-TR" dirty="0" err="1" smtClean="0"/>
              <a:t>KPB’ye</a:t>
            </a:r>
            <a:r>
              <a:rPr lang="tr-TR" dirty="0" smtClean="0"/>
              <a:t> bağlı </a:t>
            </a:r>
            <a:r>
              <a:rPr lang="tr-TR" dirty="0" err="1" smtClean="0"/>
              <a:t>enflamatuvar</a:t>
            </a:r>
            <a:r>
              <a:rPr lang="tr-TR" dirty="0" smtClean="0"/>
              <a:t> yanıt, </a:t>
            </a:r>
            <a:r>
              <a:rPr lang="tr-TR" dirty="0" err="1" smtClean="0"/>
              <a:t>renal</a:t>
            </a:r>
            <a:r>
              <a:rPr lang="tr-TR" dirty="0" smtClean="0"/>
              <a:t> ve </a:t>
            </a:r>
            <a:r>
              <a:rPr lang="tr-TR" dirty="0" err="1" smtClean="0"/>
              <a:t>miyokard</a:t>
            </a:r>
            <a:r>
              <a:rPr lang="tr-TR" dirty="0" smtClean="0"/>
              <a:t> hasarını azalttığı bildirilmiştir. Ayrıca kullanılan </a:t>
            </a:r>
            <a:r>
              <a:rPr lang="tr-TR" dirty="0" err="1" smtClean="0"/>
              <a:t>kolloid</a:t>
            </a:r>
            <a:r>
              <a:rPr lang="tr-TR" dirty="0" smtClean="0"/>
              <a:t> solüsyonlarına bağlı ortaya çıkabilecek kanama komplikasyonu da göz ardı edilmemelidir. Rutin bir uygulama olmamakla beraber KPB sistemine değişik oranlarda (25-50 gr) </a:t>
            </a:r>
            <a:r>
              <a:rPr lang="tr-TR" dirty="0" err="1" smtClean="0"/>
              <a:t>mannitol</a:t>
            </a:r>
            <a:r>
              <a:rPr lang="tr-TR" dirty="0" smtClean="0"/>
              <a:t> eklenerek </a:t>
            </a:r>
            <a:r>
              <a:rPr lang="tr-TR" smtClean="0"/>
              <a:t>operasyon sırasında </a:t>
            </a:r>
            <a:r>
              <a:rPr lang="tr-TR" dirty="0" smtClean="0"/>
              <a:t>yeterli </a:t>
            </a:r>
            <a:r>
              <a:rPr lang="tr-TR" dirty="0" err="1" smtClean="0"/>
              <a:t>diürez</a:t>
            </a:r>
            <a:r>
              <a:rPr lang="tr-TR" dirty="0" smtClean="0"/>
              <a:t> sağlanması hedeflenir.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İstenilen </a:t>
            </a:r>
            <a:r>
              <a:rPr lang="tr-TR" dirty="0" err="1" smtClean="0"/>
              <a:t>Htc</a:t>
            </a:r>
            <a:r>
              <a:rPr lang="tr-TR" dirty="0" smtClean="0"/>
              <a:t> = Hastanın RBC volümü + Prime RBC volümü </a:t>
            </a:r>
            <a:r>
              <a:rPr lang="tr-TR" dirty="0" smtClean="0"/>
              <a:t>/Total </a:t>
            </a:r>
            <a:r>
              <a:rPr lang="tr-TR" dirty="0" smtClean="0"/>
              <a:t>kan volümü + Prime volümü </a:t>
            </a:r>
            <a:endParaRPr lang="tr-TR" dirty="0" smtClean="0"/>
          </a:p>
          <a:p>
            <a:r>
              <a:rPr lang="tr-TR" dirty="0" smtClean="0"/>
              <a:t>Hastanın </a:t>
            </a:r>
            <a:r>
              <a:rPr lang="tr-TR" dirty="0" smtClean="0"/>
              <a:t>RBC (</a:t>
            </a:r>
            <a:r>
              <a:rPr lang="tr-TR" dirty="0" err="1" smtClean="0"/>
              <a:t>red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) volümü = Total kan volümü x Hastanın </a:t>
            </a:r>
            <a:r>
              <a:rPr lang="tr-TR" dirty="0" err="1" smtClean="0"/>
              <a:t>Htc</a:t>
            </a:r>
            <a:r>
              <a:rPr lang="tr-TR" dirty="0" smtClean="0"/>
              <a:t> </a:t>
            </a:r>
            <a:endParaRPr lang="tr-TR" dirty="0" smtClean="0"/>
          </a:p>
          <a:p>
            <a:r>
              <a:rPr lang="tr-TR" dirty="0" smtClean="0"/>
              <a:t>Prime </a:t>
            </a:r>
            <a:r>
              <a:rPr lang="tr-TR" dirty="0" smtClean="0"/>
              <a:t>RBC volümü = Prime volümü x Prime </a:t>
            </a:r>
            <a:r>
              <a:rPr lang="tr-TR" dirty="0" err="1" smtClean="0"/>
              <a:t>Htc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Total kan volümü= Kg x kan volümü </a:t>
            </a:r>
          </a:p>
          <a:p>
            <a:r>
              <a:rPr lang="tr-TR" dirty="0" smtClean="0"/>
              <a:t>Örnek </a:t>
            </a:r>
            <a:r>
              <a:rPr lang="tr-TR" dirty="0" smtClean="0"/>
              <a:t>: Hasta 10 kg. ve </a:t>
            </a:r>
            <a:r>
              <a:rPr lang="tr-TR" dirty="0" err="1" smtClean="0"/>
              <a:t>Htc</a:t>
            </a:r>
            <a:r>
              <a:rPr lang="tr-TR" dirty="0" smtClean="0"/>
              <a:t>: 30 Hastanın pompadaki </a:t>
            </a:r>
            <a:r>
              <a:rPr lang="tr-TR" dirty="0" err="1" smtClean="0"/>
              <a:t>Htc</a:t>
            </a:r>
            <a:r>
              <a:rPr lang="tr-TR" dirty="0" smtClean="0"/>
              <a:t> seviyesinin 25 olması isteniyor. Kullanılacak olan </a:t>
            </a:r>
            <a:r>
              <a:rPr lang="tr-TR" dirty="0" err="1" smtClean="0"/>
              <a:t>oksijenatör</a:t>
            </a:r>
            <a:r>
              <a:rPr lang="tr-TR" dirty="0" smtClean="0"/>
              <a:t> ve </a:t>
            </a:r>
            <a:r>
              <a:rPr lang="tr-TR" dirty="0" err="1" smtClean="0"/>
              <a:t>tubing</a:t>
            </a:r>
            <a:r>
              <a:rPr lang="tr-TR" dirty="0" smtClean="0"/>
              <a:t> set için toplam prime volüm: 400 </a:t>
            </a:r>
            <a:r>
              <a:rPr lang="tr-TR" dirty="0" err="1" smtClean="0"/>
              <a:t>cc</a:t>
            </a:r>
            <a:r>
              <a:rPr lang="tr-TR" dirty="0" smtClean="0"/>
              <a:t>. Hastanın total kan volümü: 85 x 10 = 850 </a:t>
            </a:r>
            <a:r>
              <a:rPr lang="tr-TR" dirty="0" err="1" smtClean="0"/>
              <a:t>cc</a:t>
            </a:r>
            <a:r>
              <a:rPr lang="tr-TR" dirty="0" smtClean="0"/>
              <a:t>. Hastanın RBC volümü: 0,30 x 850 = 255 </a:t>
            </a:r>
            <a:r>
              <a:rPr lang="tr-TR" dirty="0" err="1" smtClean="0"/>
              <a:t>cc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smtClean="0"/>
              <a:t>Formül: 0,25 = 255 + PRBC / 850 + 400 0,25 = 255 + PRBC / 1250 0,25 x 1250 = 255 + PRBC 312,5 = 255 + PRBC 57,5 = PRBC Formüle </a:t>
            </a:r>
            <a:r>
              <a:rPr lang="tr-TR" dirty="0" err="1" smtClean="0"/>
              <a:t>gore</a:t>
            </a:r>
            <a:r>
              <a:rPr lang="tr-TR" dirty="0" smtClean="0"/>
              <a:t> PRBC (prime volüm RBC miktarı 57,5 </a:t>
            </a:r>
            <a:r>
              <a:rPr lang="tr-TR" dirty="0" err="1" smtClean="0"/>
              <a:t>cc</a:t>
            </a:r>
            <a:r>
              <a:rPr lang="tr-TR" dirty="0" smtClean="0"/>
              <a:t>. </a:t>
            </a:r>
            <a:r>
              <a:rPr lang="tr-TR" dirty="0" err="1" smtClean="0"/>
              <a:t>dir</a:t>
            </a:r>
            <a:r>
              <a:rPr lang="tr-TR" dirty="0" smtClean="0"/>
              <a:t>. Bu RBC miktarı, </a:t>
            </a:r>
            <a:r>
              <a:rPr lang="tr-TR" dirty="0" err="1" smtClean="0"/>
              <a:t>Htc</a:t>
            </a:r>
            <a:r>
              <a:rPr lang="tr-TR" dirty="0" smtClean="0"/>
              <a:t> seviyesi yaklaşık % 70 olan bir eritrosit süspansiyonu (ES) kullanılarak karşılanacak ise, Alınacak ES miktarı = 57,5 / 0,7 = 82 </a:t>
            </a:r>
            <a:r>
              <a:rPr lang="tr-TR" dirty="0" err="1" smtClean="0"/>
              <a:t>cc</a:t>
            </a:r>
            <a:r>
              <a:rPr lang="tr-TR" dirty="0" smtClean="0"/>
              <a:t>. </a:t>
            </a:r>
            <a:r>
              <a:rPr lang="tr-TR" dirty="0" err="1" smtClean="0"/>
              <a:t>dir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dirty="0" err="1" smtClean="0"/>
              <a:t>KPB’nin</a:t>
            </a:r>
            <a:r>
              <a:rPr lang="tr-TR" b="1" dirty="0" smtClean="0"/>
              <a:t> Başlatılması</a:t>
            </a:r>
          </a:p>
          <a:p>
            <a:pPr>
              <a:buNone/>
            </a:pPr>
            <a:r>
              <a:rPr lang="tr-TR" dirty="0" err="1" smtClean="0"/>
              <a:t>KPB’nin</a:t>
            </a:r>
            <a:r>
              <a:rPr lang="tr-TR" dirty="0" smtClean="0"/>
              <a:t> başlatılması </a:t>
            </a:r>
            <a:r>
              <a:rPr lang="tr-TR" dirty="0" err="1" smtClean="0"/>
              <a:t>anesteziyolog</a:t>
            </a:r>
            <a:r>
              <a:rPr lang="tr-TR" dirty="0" smtClean="0"/>
              <a:t>, cerrah ve </a:t>
            </a:r>
            <a:r>
              <a:rPr lang="tr-TR" dirty="0" err="1" smtClean="0"/>
              <a:t>perfüzyonistin</a:t>
            </a:r>
            <a:r>
              <a:rPr lang="tr-TR" dirty="0" smtClean="0"/>
              <a:t> </a:t>
            </a:r>
            <a:r>
              <a:rPr lang="tr-TR" dirty="0" smtClean="0"/>
              <a:t>ortak kararı ve fikir birliği ile olur. Bypass </a:t>
            </a:r>
            <a:r>
              <a:rPr lang="tr-TR" dirty="0" smtClean="0"/>
              <a:t>başladıktan </a:t>
            </a:r>
            <a:r>
              <a:rPr lang="tr-TR" dirty="0" smtClean="0"/>
              <a:t>hemen sonra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direnaj</a:t>
            </a:r>
            <a:r>
              <a:rPr lang="tr-TR" dirty="0" smtClean="0"/>
              <a:t> ve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smtClean="0"/>
              <a:t>basıncın </a:t>
            </a:r>
            <a:r>
              <a:rPr lang="tr-TR" dirty="0" smtClean="0"/>
              <a:t>yeterliliği kontrol edilmeli, uygun oksijen </a:t>
            </a:r>
            <a:r>
              <a:rPr lang="tr-TR" dirty="0" err="1" smtClean="0"/>
              <a:t>saturasyonu</a:t>
            </a:r>
            <a:r>
              <a:rPr lang="tr-TR" dirty="0" smtClean="0"/>
              <a:t> </a:t>
            </a:r>
            <a:r>
              <a:rPr lang="tr-TR" dirty="0" smtClean="0"/>
              <a:t>sağlanmalıdır. Bu parametreler uy-</a:t>
            </a:r>
            <a:r>
              <a:rPr lang="tr-TR" dirty="0" err="1" smtClean="0"/>
              <a:t>gunsa</a:t>
            </a:r>
            <a:r>
              <a:rPr lang="tr-TR" dirty="0" smtClean="0"/>
              <a:t> KPB başladıktan 2-3 dakika sonra akciğerler </a:t>
            </a:r>
            <a:r>
              <a:rPr lang="tr-TR" dirty="0" err="1" smtClean="0"/>
              <a:t>ventilatörden</a:t>
            </a:r>
            <a:r>
              <a:rPr lang="tr-TR" dirty="0" smtClean="0"/>
              <a:t> </a:t>
            </a:r>
            <a:r>
              <a:rPr lang="tr-TR" dirty="0" smtClean="0"/>
              <a:t>ayrılmalı ve sistemik soğutma işlemi </a:t>
            </a:r>
            <a:r>
              <a:rPr lang="tr-TR" dirty="0" smtClean="0"/>
              <a:t>başlatılmalıdır</a:t>
            </a:r>
            <a:r>
              <a:rPr lang="tr-TR" dirty="0" smtClean="0"/>
              <a:t>. </a:t>
            </a:r>
          </a:p>
          <a:p>
            <a:pPr>
              <a:buNone/>
            </a:pPr>
            <a:r>
              <a:rPr lang="tr-TR" dirty="0" err="1" smtClean="0"/>
              <a:t>Aortaya</a:t>
            </a:r>
            <a:r>
              <a:rPr lang="tr-TR" dirty="0" smtClean="0"/>
              <a:t> kros </a:t>
            </a:r>
            <a:r>
              <a:rPr lang="tr-TR" dirty="0" err="1" smtClean="0"/>
              <a:t>klemp</a:t>
            </a:r>
            <a:r>
              <a:rPr lang="tr-TR" dirty="0" smtClean="0"/>
              <a:t> uygulamasından hemen sonra </a:t>
            </a:r>
            <a:r>
              <a:rPr lang="tr-TR" dirty="0" err="1" smtClean="0"/>
              <a:t>kardiyopleji</a:t>
            </a:r>
            <a:r>
              <a:rPr lang="tr-TR" dirty="0" smtClean="0"/>
              <a:t> </a:t>
            </a:r>
            <a:r>
              <a:rPr lang="tr-TR" dirty="0" smtClean="0"/>
              <a:t>verilerek </a:t>
            </a:r>
            <a:r>
              <a:rPr lang="tr-TR" dirty="0" err="1" smtClean="0"/>
              <a:t>diyastolik</a:t>
            </a:r>
            <a:r>
              <a:rPr lang="tr-TR" dirty="0" smtClean="0"/>
              <a:t> </a:t>
            </a:r>
            <a:r>
              <a:rPr lang="tr-TR" dirty="0" err="1" smtClean="0"/>
              <a:t>arest</a:t>
            </a:r>
            <a:r>
              <a:rPr lang="tr-TR" dirty="0" smtClean="0"/>
              <a:t> </a:t>
            </a:r>
            <a:r>
              <a:rPr lang="tr-TR" dirty="0" smtClean="0"/>
              <a:t>sağlanmalıdır</a:t>
            </a:r>
            <a:r>
              <a:rPr lang="tr-TR" dirty="0" smtClean="0"/>
              <a:t>. </a:t>
            </a:r>
            <a:r>
              <a:rPr lang="tr-TR" dirty="0" err="1" smtClean="0"/>
              <a:t>Kardiyopleji</a:t>
            </a:r>
            <a:r>
              <a:rPr lang="tr-TR" dirty="0" smtClean="0"/>
              <a:t> solüsyonları içeriklerine göre kan, </a:t>
            </a:r>
            <a:r>
              <a:rPr lang="tr-TR" dirty="0" smtClean="0"/>
              <a:t>kan </a:t>
            </a:r>
            <a:r>
              <a:rPr lang="tr-TR" dirty="0" smtClean="0"/>
              <a:t>+ </a:t>
            </a:r>
            <a:r>
              <a:rPr lang="tr-TR" dirty="0" err="1" smtClean="0"/>
              <a:t>kristalloid</a:t>
            </a:r>
            <a:r>
              <a:rPr lang="tr-TR" dirty="0" smtClean="0"/>
              <a:t> (3:1 ya da 4:1 oranında karışım) ve </a:t>
            </a:r>
            <a:r>
              <a:rPr lang="tr-TR" dirty="0" err="1" smtClean="0"/>
              <a:t>kristalloid</a:t>
            </a:r>
            <a:r>
              <a:rPr lang="tr-TR" dirty="0" smtClean="0"/>
              <a:t> </a:t>
            </a:r>
            <a:r>
              <a:rPr lang="tr-TR" dirty="0" smtClean="0"/>
              <a:t>olmak üzere üç gruba ayrılır. Rutin </a:t>
            </a:r>
            <a:r>
              <a:rPr lang="tr-TR" dirty="0" smtClean="0"/>
              <a:t>uygu-lamada </a:t>
            </a:r>
            <a:r>
              <a:rPr lang="tr-TR" dirty="0" smtClean="0"/>
              <a:t>kalbin durdurulması amacıyla (</a:t>
            </a:r>
            <a:r>
              <a:rPr lang="tr-TR" dirty="0" err="1" smtClean="0"/>
              <a:t>kardiyopleji</a:t>
            </a:r>
            <a:r>
              <a:rPr lang="tr-TR" dirty="0" smtClean="0"/>
              <a:t> </a:t>
            </a:r>
            <a:r>
              <a:rPr lang="tr-TR" dirty="0" smtClean="0"/>
              <a:t>indüksiyonu</a:t>
            </a:r>
            <a:r>
              <a:rPr lang="tr-TR" dirty="0" smtClean="0"/>
              <a:t>) 20-30 ml/kg </a:t>
            </a:r>
            <a:r>
              <a:rPr lang="tr-TR" dirty="0" err="1" smtClean="0"/>
              <a:t>antegrad</a:t>
            </a:r>
            <a:r>
              <a:rPr lang="tr-TR" dirty="0" smtClean="0"/>
              <a:t> </a:t>
            </a:r>
            <a:r>
              <a:rPr lang="tr-TR" dirty="0" err="1" smtClean="0"/>
              <a:t>kardiyopleji</a:t>
            </a:r>
            <a:r>
              <a:rPr lang="tr-TR" dirty="0" smtClean="0"/>
              <a:t> </a:t>
            </a:r>
            <a:r>
              <a:rPr lang="tr-TR" dirty="0" smtClean="0"/>
              <a:t>verilir. 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KPB Sırasında Akım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KPB </a:t>
            </a:r>
            <a:r>
              <a:rPr lang="tr-TR" dirty="0" smtClean="0"/>
              <a:t>sırasında, tüm organlarda optimal </a:t>
            </a:r>
            <a:r>
              <a:rPr lang="tr-TR" dirty="0" err="1" smtClean="0"/>
              <a:t>perfüzyonun</a:t>
            </a:r>
            <a:r>
              <a:rPr lang="tr-TR" dirty="0" smtClean="0"/>
              <a:t> </a:t>
            </a:r>
            <a:r>
              <a:rPr lang="tr-TR" dirty="0" smtClean="0"/>
              <a:t>sağlanması </a:t>
            </a:r>
            <a:r>
              <a:rPr lang="tr-TR" dirty="0" smtClean="0"/>
              <a:t>esastır. Genel olarak </a:t>
            </a:r>
            <a:r>
              <a:rPr lang="tr-TR" dirty="0" err="1" smtClean="0"/>
              <a:t>normotermik</a:t>
            </a:r>
            <a:r>
              <a:rPr lang="tr-TR" dirty="0" smtClean="0"/>
              <a:t> </a:t>
            </a:r>
            <a:r>
              <a:rPr lang="tr-TR" dirty="0" smtClean="0"/>
              <a:t>şartlarda </a:t>
            </a:r>
            <a:r>
              <a:rPr lang="tr-TR" dirty="0" smtClean="0"/>
              <a:t>istenen KPB akımı </a:t>
            </a:r>
            <a:r>
              <a:rPr lang="tr-TR" dirty="0" err="1" smtClean="0"/>
              <a:t>yenidoğanda</a:t>
            </a:r>
            <a:r>
              <a:rPr lang="tr-TR" dirty="0" smtClean="0"/>
              <a:t> 120-200 </a:t>
            </a:r>
            <a:r>
              <a:rPr lang="tr-TR" dirty="0" smtClean="0"/>
              <a:t>ml/kg/dakika</a:t>
            </a:r>
            <a:r>
              <a:rPr lang="tr-TR" dirty="0" smtClean="0"/>
              <a:t>, </a:t>
            </a:r>
            <a:r>
              <a:rPr lang="tr-TR" dirty="0" err="1" smtClean="0"/>
              <a:t>infantta</a:t>
            </a:r>
            <a:r>
              <a:rPr lang="tr-TR" dirty="0" smtClean="0"/>
              <a:t> (10 </a:t>
            </a:r>
            <a:r>
              <a:rPr lang="tr-TR" dirty="0" err="1" smtClean="0"/>
              <a:t>kg’a</a:t>
            </a:r>
            <a:r>
              <a:rPr lang="tr-TR" dirty="0" smtClean="0"/>
              <a:t> kadar) 100-150 </a:t>
            </a:r>
            <a:r>
              <a:rPr lang="tr-TR" dirty="0" smtClean="0"/>
              <a:t>ml/kg/dakika</a:t>
            </a:r>
            <a:r>
              <a:rPr lang="tr-TR" dirty="0" smtClean="0"/>
              <a:t>, çocuklarda 80-120 ml/kg/dakika ve yetişkin </a:t>
            </a:r>
            <a:r>
              <a:rPr lang="tr-TR" dirty="0" smtClean="0"/>
              <a:t>hastalarda </a:t>
            </a:r>
            <a:r>
              <a:rPr lang="tr-TR" dirty="0" smtClean="0"/>
              <a:t>ortalama 2.4 </a:t>
            </a:r>
            <a:r>
              <a:rPr lang="tr-TR" dirty="0" smtClean="0"/>
              <a:t>L/m2/dakika </a:t>
            </a:r>
            <a:r>
              <a:rPr lang="tr-TR" dirty="0" smtClean="0"/>
              <a:t>olmalıdır. KPB </a:t>
            </a:r>
            <a:r>
              <a:rPr lang="tr-TR" dirty="0" smtClean="0"/>
              <a:t>sırasında </a:t>
            </a:r>
            <a:r>
              <a:rPr lang="tr-TR" dirty="0" smtClean="0"/>
              <a:t>başta beyin olmak üzere organ </a:t>
            </a:r>
            <a:r>
              <a:rPr lang="tr-TR" dirty="0" err="1" smtClean="0"/>
              <a:t>perfüzyonu</a:t>
            </a:r>
            <a:r>
              <a:rPr lang="tr-TR" dirty="0" smtClean="0"/>
              <a:t> </a:t>
            </a:r>
            <a:r>
              <a:rPr lang="tr-TR" dirty="0" smtClean="0"/>
              <a:t>için yeterli olan akım miktarının belirlenmesinde </a:t>
            </a:r>
            <a:r>
              <a:rPr lang="tr-TR" dirty="0" smtClean="0"/>
              <a:t>dikkate </a:t>
            </a:r>
            <a:r>
              <a:rPr lang="tr-TR" dirty="0" smtClean="0"/>
              <a:t>alınması gereken noktalar; </a:t>
            </a:r>
          </a:p>
          <a:p>
            <a:pPr>
              <a:buNone/>
            </a:pPr>
            <a:r>
              <a:rPr lang="tr-TR" dirty="0" smtClean="0"/>
              <a:t>1. Vücut yüzey alanı </a:t>
            </a:r>
          </a:p>
          <a:p>
            <a:pPr>
              <a:buNone/>
            </a:pPr>
            <a:r>
              <a:rPr lang="tr-TR" dirty="0" smtClean="0"/>
              <a:t>2. </a:t>
            </a:r>
            <a:r>
              <a:rPr lang="tr-TR" dirty="0" err="1" smtClean="0"/>
              <a:t>Hipotermi</a:t>
            </a:r>
            <a:r>
              <a:rPr lang="tr-TR" dirty="0" smtClean="0"/>
              <a:t> derinliği </a:t>
            </a:r>
          </a:p>
          <a:p>
            <a:pPr>
              <a:buNone/>
            </a:pPr>
            <a:r>
              <a:rPr lang="tr-TR" dirty="0" smtClean="0"/>
              <a:t>3. Asit-baz dengesi </a:t>
            </a:r>
          </a:p>
          <a:p>
            <a:pPr>
              <a:buNone/>
            </a:pPr>
            <a:r>
              <a:rPr lang="tr-TR" dirty="0" smtClean="0"/>
              <a:t>3. Tüm vücut oksijen tüketimi</a:t>
            </a:r>
          </a:p>
          <a:p>
            <a:pPr>
              <a:buNone/>
            </a:pPr>
            <a:r>
              <a:rPr lang="tr-TR" dirty="0" smtClean="0"/>
              <a:t>4. </a:t>
            </a:r>
            <a:r>
              <a:rPr lang="tr-TR" dirty="0" err="1" smtClean="0"/>
              <a:t>Nöromusküler</a:t>
            </a:r>
            <a:r>
              <a:rPr lang="tr-TR" dirty="0" smtClean="0"/>
              <a:t> blokajın derecesi </a:t>
            </a:r>
          </a:p>
          <a:p>
            <a:pPr>
              <a:buNone/>
            </a:pPr>
            <a:r>
              <a:rPr lang="tr-TR" dirty="0" smtClean="0"/>
              <a:t>5. Kandaki oksijen miktarı </a:t>
            </a:r>
          </a:p>
          <a:p>
            <a:pPr>
              <a:buNone/>
            </a:pPr>
            <a:r>
              <a:rPr lang="tr-TR" dirty="0" smtClean="0"/>
              <a:t>6. Anestezi derinliği </a:t>
            </a:r>
          </a:p>
          <a:p>
            <a:pPr>
              <a:buNone/>
            </a:pPr>
            <a:r>
              <a:rPr lang="tr-TR" dirty="0" smtClean="0"/>
              <a:t>7. Organların </a:t>
            </a:r>
            <a:r>
              <a:rPr lang="tr-TR" dirty="0" err="1" smtClean="0"/>
              <a:t>iskemiye</a:t>
            </a:r>
            <a:r>
              <a:rPr lang="tr-TR" dirty="0" smtClean="0"/>
              <a:t> karşı toleransı olarak </a:t>
            </a:r>
            <a:r>
              <a:rPr lang="tr-TR" dirty="0" smtClean="0"/>
              <a:t>sıralanabilir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KPB sırasındaki organ </a:t>
            </a:r>
            <a:r>
              <a:rPr lang="tr-TR" dirty="0" err="1" smtClean="0"/>
              <a:t>perfüzyonunun</a:t>
            </a:r>
            <a:r>
              <a:rPr lang="tr-TR" dirty="0" smtClean="0"/>
              <a:t> optimal </a:t>
            </a:r>
            <a:r>
              <a:rPr lang="tr-TR" dirty="0" smtClean="0"/>
              <a:t>olduğunu </a:t>
            </a:r>
            <a:r>
              <a:rPr lang="tr-TR" dirty="0" smtClean="0"/>
              <a:t>gösteren en önemli parametrelerden biri </a:t>
            </a:r>
            <a:r>
              <a:rPr lang="tr-TR" dirty="0" smtClean="0"/>
              <a:t>oksijen </a:t>
            </a:r>
            <a:r>
              <a:rPr lang="tr-TR" dirty="0" smtClean="0"/>
              <a:t>sunumudur (</a:t>
            </a:r>
            <a:r>
              <a:rPr lang="tr-TR" dirty="0" smtClean="0"/>
              <a:t>DO2). DO2 </a:t>
            </a:r>
            <a:r>
              <a:rPr lang="tr-TR" dirty="0" smtClean="0"/>
              <a:t>aşağıda verilen formül ile </a:t>
            </a:r>
            <a:r>
              <a:rPr lang="tr-TR" dirty="0" smtClean="0"/>
              <a:t>hesaplanır</a:t>
            </a:r>
            <a:r>
              <a:rPr lang="tr-TR" dirty="0" smtClean="0"/>
              <a:t>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DO2 </a:t>
            </a:r>
            <a:r>
              <a:rPr lang="tr-TR" dirty="0" smtClean="0"/>
              <a:t>= pompa akımı X (hemoglobin konsantrasyonu </a:t>
            </a:r>
            <a:r>
              <a:rPr lang="tr-TR" dirty="0" smtClean="0"/>
              <a:t>X </a:t>
            </a:r>
            <a:r>
              <a:rPr lang="tr-TR" dirty="0" smtClean="0"/>
              <a:t>hemoglobin </a:t>
            </a:r>
            <a:r>
              <a:rPr lang="tr-TR" dirty="0" err="1" smtClean="0"/>
              <a:t>saturasyonu</a:t>
            </a:r>
            <a:r>
              <a:rPr lang="tr-TR" dirty="0" smtClean="0"/>
              <a:t> X 1.36) X (0.003 X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smtClean="0"/>
              <a:t>oksijen </a:t>
            </a:r>
            <a:r>
              <a:rPr lang="tr-TR" dirty="0" smtClean="0"/>
              <a:t>basıncı)</a:t>
            </a:r>
          </a:p>
          <a:p>
            <a:pPr>
              <a:buNone/>
            </a:pPr>
            <a:r>
              <a:rPr lang="tr-TR" dirty="0" smtClean="0"/>
              <a:t>Formülden </a:t>
            </a:r>
            <a:r>
              <a:rPr lang="tr-TR" dirty="0" smtClean="0"/>
              <a:t>de anlaşıldığı gibi dokulara oksijen </a:t>
            </a:r>
            <a:r>
              <a:rPr lang="tr-TR" dirty="0" smtClean="0"/>
              <a:t>sunumunu </a:t>
            </a:r>
            <a:r>
              <a:rPr lang="tr-TR" dirty="0" smtClean="0"/>
              <a:t>etkileyen en önemli faktörler pompa akımı, </a:t>
            </a:r>
            <a:r>
              <a:rPr lang="tr-TR" dirty="0" err="1" smtClean="0"/>
              <a:t>hematokrit</a:t>
            </a:r>
            <a:r>
              <a:rPr lang="tr-TR" dirty="0" smtClean="0"/>
              <a:t> </a:t>
            </a:r>
            <a:r>
              <a:rPr lang="tr-TR" dirty="0" smtClean="0"/>
              <a:t>düzeyi ve oksijen </a:t>
            </a:r>
            <a:r>
              <a:rPr lang="tr-TR" dirty="0" err="1" smtClean="0"/>
              <a:t>satürasyonudur</a:t>
            </a:r>
            <a:r>
              <a:rPr lang="tr-TR" dirty="0" smtClean="0"/>
              <a:t>. </a:t>
            </a:r>
            <a:r>
              <a:rPr lang="tr-TR" dirty="0" smtClean="0"/>
              <a:t>DO2’nin normal </a:t>
            </a:r>
            <a:r>
              <a:rPr lang="tr-TR" dirty="0" smtClean="0"/>
              <a:t>değeri 350-450 </a:t>
            </a:r>
            <a:r>
              <a:rPr lang="tr-TR" dirty="0" smtClean="0"/>
              <a:t>mL/</a:t>
            </a:r>
            <a:r>
              <a:rPr lang="tr-TR" dirty="0" err="1" smtClean="0"/>
              <a:t>dak</a:t>
            </a:r>
            <a:r>
              <a:rPr lang="tr-TR" dirty="0" smtClean="0"/>
              <a:t>/m2’dir</a:t>
            </a:r>
            <a:r>
              <a:rPr lang="tr-TR" dirty="0" smtClean="0"/>
              <a:t>. </a:t>
            </a:r>
            <a:r>
              <a:rPr lang="tr-TR" dirty="0" err="1" smtClean="0"/>
              <a:t>KPB’ye</a:t>
            </a:r>
            <a:r>
              <a:rPr lang="tr-TR" dirty="0" smtClean="0"/>
              <a:t> bağlı </a:t>
            </a:r>
            <a:r>
              <a:rPr lang="tr-TR" dirty="0" smtClean="0"/>
              <a:t>gelişen </a:t>
            </a:r>
            <a:r>
              <a:rPr lang="tr-TR" dirty="0" err="1" smtClean="0"/>
              <a:t>hemodilüsyon</a:t>
            </a:r>
            <a:r>
              <a:rPr lang="tr-TR" dirty="0" smtClean="0"/>
              <a:t> kan </a:t>
            </a:r>
            <a:r>
              <a:rPr lang="tr-TR" dirty="0" err="1" smtClean="0"/>
              <a:t>viskositesini</a:t>
            </a:r>
            <a:r>
              <a:rPr lang="tr-TR" dirty="0" smtClean="0"/>
              <a:t> azaltmakta </a:t>
            </a:r>
            <a:r>
              <a:rPr lang="tr-TR" dirty="0" smtClean="0"/>
              <a:t>ve </a:t>
            </a:r>
            <a:r>
              <a:rPr lang="tr-TR" dirty="0" smtClean="0"/>
              <a:t>kanın oksijen miktarı yaklaşık olarak 20 ml/</a:t>
            </a:r>
            <a:r>
              <a:rPr lang="tr-TR" dirty="0" err="1" smtClean="0"/>
              <a:t>dL’den</a:t>
            </a:r>
            <a:r>
              <a:rPr lang="tr-TR" dirty="0" smtClean="0"/>
              <a:t> </a:t>
            </a:r>
            <a:r>
              <a:rPr lang="tr-TR" dirty="0" smtClean="0"/>
              <a:t>12 </a:t>
            </a:r>
            <a:r>
              <a:rPr lang="tr-TR" dirty="0" smtClean="0"/>
              <a:t>ml/</a:t>
            </a:r>
            <a:r>
              <a:rPr lang="tr-TR" dirty="0" err="1" smtClean="0"/>
              <a:t>dL’ye</a:t>
            </a:r>
            <a:r>
              <a:rPr lang="tr-TR" dirty="0" smtClean="0"/>
              <a:t> düşmektedir. Dolayısıyla KPB sırasında </a:t>
            </a:r>
            <a:r>
              <a:rPr lang="tr-TR" dirty="0" smtClean="0"/>
              <a:t>DO2 </a:t>
            </a:r>
            <a:r>
              <a:rPr lang="tr-TR" dirty="0" smtClean="0"/>
              <a:t>değerleri 200-300 </a:t>
            </a:r>
            <a:r>
              <a:rPr lang="tr-TR" dirty="0" smtClean="0"/>
              <a:t>mL/</a:t>
            </a:r>
            <a:r>
              <a:rPr lang="tr-TR" dirty="0" err="1" smtClean="0"/>
              <a:t>dak</a:t>
            </a:r>
            <a:r>
              <a:rPr lang="tr-TR" dirty="0" smtClean="0"/>
              <a:t>/m2‘ye </a:t>
            </a:r>
            <a:r>
              <a:rPr lang="tr-TR" dirty="0" smtClean="0"/>
              <a:t>düşmektedir. </a:t>
            </a:r>
            <a:r>
              <a:rPr lang="tr-TR" dirty="0" smtClean="0"/>
              <a:t>Bu </a:t>
            </a:r>
            <a:r>
              <a:rPr lang="tr-TR" dirty="0" smtClean="0"/>
              <a:t>nedenle, uygun doku oksijen sunumunu </a:t>
            </a:r>
            <a:r>
              <a:rPr lang="tr-TR" dirty="0" smtClean="0"/>
              <a:t>dengeleyebilmek </a:t>
            </a:r>
            <a:r>
              <a:rPr lang="tr-TR" dirty="0" smtClean="0"/>
              <a:t>için ya oksijen tüketimi (</a:t>
            </a:r>
            <a:r>
              <a:rPr lang="tr-TR" dirty="0" smtClean="0"/>
              <a:t>VO2) </a:t>
            </a:r>
            <a:r>
              <a:rPr lang="tr-TR" dirty="0" smtClean="0"/>
              <a:t>azaltılmalı </a:t>
            </a:r>
            <a:r>
              <a:rPr lang="tr-TR" dirty="0" smtClean="0"/>
              <a:t>ya </a:t>
            </a:r>
            <a:r>
              <a:rPr lang="tr-TR" dirty="0" smtClean="0"/>
              <a:t>da oksijen </a:t>
            </a:r>
            <a:r>
              <a:rPr lang="tr-TR" dirty="0" err="1" smtClean="0"/>
              <a:t>ekstraksiyonu</a:t>
            </a:r>
            <a:r>
              <a:rPr lang="tr-TR" dirty="0" smtClean="0"/>
              <a:t> arttırılmalıdır.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KPB </a:t>
            </a:r>
            <a:r>
              <a:rPr lang="tr-TR" dirty="0" smtClean="0"/>
              <a:t>sırasında </a:t>
            </a:r>
            <a:r>
              <a:rPr lang="tr-TR" dirty="0" smtClean="0"/>
              <a:t>minimal güvenli </a:t>
            </a:r>
            <a:r>
              <a:rPr lang="tr-TR" dirty="0" smtClean="0"/>
              <a:t>DO2 </a:t>
            </a:r>
            <a:r>
              <a:rPr lang="tr-TR" dirty="0" smtClean="0"/>
              <a:t>değeri “kritik </a:t>
            </a:r>
            <a:r>
              <a:rPr lang="tr-TR" dirty="0" smtClean="0"/>
              <a:t>DO2” </a:t>
            </a:r>
            <a:r>
              <a:rPr lang="tr-TR" dirty="0" smtClean="0"/>
              <a:t>olarak </a:t>
            </a:r>
            <a:r>
              <a:rPr lang="tr-TR" dirty="0" smtClean="0"/>
              <a:t>ifade </a:t>
            </a:r>
            <a:r>
              <a:rPr lang="tr-TR" dirty="0" smtClean="0"/>
              <a:t>edilir. KPB sırasında kritik </a:t>
            </a:r>
            <a:r>
              <a:rPr lang="tr-TR" dirty="0" smtClean="0"/>
              <a:t>DO2 </a:t>
            </a:r>
            <a:r>
              <a:rPr lang="tr-TR" dirty="0" smtClean="0"/>
              <a:t>değeri tam </a:t>
            </a:r>
            <a:r>
              <a:rPr lang="tr-TR" dirty="0" smtClean="0"/>
              <a:t>olarak </a:t>
            </a:r>
            <a:r>
              <a:rPr lang="tr-TR" dirty="0" smtClean="0"/>
              <a:t>bilinmemektedir. KPB sırasında </a:t>
            </a:r>
            <a:r>
              <a:rPr lang="tr-TR" dirty="0" smtClean="0"/>
              <a:t>DO2’de </a:t>
            </a:r>
            <a:r>
              <a:rPr lang="tr-TR" dirty="0" smtClean="0"/>
              <a:t>azalması </a:t>
            </a:r>
            <a:r>
              <a:rPr lang="tr-TR" dirty="0" smtClean="0"/>
              <a:t>(</a:t>
            </a:r>
            <a:r>
              <a:rPr lang="tr-TR" dirty="0" smtClean="0"/>
              <a:t>akımın (Q) azalması) oksijen </a:t>
            </a:r>
            <a:r>
              <a:rPr lang="tr-TR" dirty="0" err="1" smtClean="0"/>
              <a:t>ekstraksiyonunda</a:t>
            </a:r>
            <a:r>
              <a:rPr lang="tr-TR" dirty="0" smtClean="0"/>
              <a:t> artış </a:t>
            </a:r>
            <a:r>
              <a:rPr lang="tr-TR" dirty="0" smtClean="0"/>
              <a:t>ile </a:t>
            </a:r>
            <a:r>
              <a:rPr lang="tr-TR" dirty="0" err="1" smtClean="0"/>
              <a:t>kompanse</a:t>
            </a:r>
            <a:r>
              <a:rPr lang="tr-TR" dirty="0" smtClean="0"/>
              <a:t> edilir ve bu azalma </a:t>
            </a:r>
            <a:r>
              <a:rPr lang="tr-TR" dirty="0" smtClean="0"/>
              <a:t>VO2’yi </a:t>
            </a:r>
            <a:r>
              <a:rPr lang="tr-TR" dirty="0" smtClean="0"/>
              <a:t>etkilemez </a:t>
            </a:r>
            <a:r>
              <a:rPr lang="tr-TR" dirty="0" smtClean="0"/>
              <a:t>Bu </a:t>
            </a:r>
            <a:r>
              <a:rPr lang="tr-TR" dirty="0" smtClean="0"/>
              <a:t>aşamaya kadar </a:t>
            </a:r>
            <a:r>
              <a:rPr lang="tr-TR" dirty="0" smtClean="0"/>
              <a:t>olan </a:t>
            </a:r>
            <a:r>
              <a:rPr lang="tr-TR" dirty="0" smtClean="0"/>
              <a:t>dönem “akımdan bağımsız oksijen tüketimi” </a:t>
            </a:r>
            <a:r>
              <a:rPr lang="tr-TR" dirty="0" smtClean="0"/>
              <a:t>olarak </a:t>
            </a:r>
            <a:r>
              <a:rPr lang="tr-TR" dirty="0" smtClean="0"/>
              <a:t>isimlendirilir. Maksimum oksijen </a:t>
            </a:r>
            <a:r>
              <a:rPr lang="tr-TR" dirty="0" err="1" smtClean="0"/>
              <a:t>ekstraksiyonuna</a:t>
            </a:r>
            <a:r>
              <a:rPr lang="tr-TR" dirty="0" smtClean="0"/>
              <a:t> </a:t>
            </a:r>
            <a:r>
              <a:rPr lang="tr-TR" dirty="0" smtClean="0"/>
              <a:t>ulaşıldıktan sonra akımda meydana gelen </a:t>
            </a:r>
            <a:r>
              <a:rPr lang="tr-TR" dirty="0" smtClean="0"/>
              <a:t>azalma VO2’nin </a:t>
            </a:r>
            <a:r>
              <a:rPr lang="tr-TR" dirty="0" smtClean="0"/>
              <a:t>azalmasına sebep olur ve laktik </a:t>
            </a:r>
            <a:r>
              <a:rPr lang="tr-TR" dirty="0" err="1" smtClean="0"/>
              <a:t>asidoz</a:t>
            </a:r>
            <a:r>
              <a:rPr lang="tr-TR" dirty="0" smtClean="0"/>
              <a:t> </a:t>
            </a:r>
            <a:r>
              <a:rPr lang="tr-TR" dirty="0" smtClean="0"/>
              <a:t>başlar</a:t>
            </a:r>
            <a:r>
              <a:rPr lang="tr-TR" dirty="0" smtClean="0"/>
              <a:t>. Bu dönem ise “akıma bağımlı oksijen </a:t>
            </a:r>
            <a:r>
              <a:rPr lang="tr-TR" dirty="0" smtClean="0"/>
              <a:t>tüketimi</a:t>
            </a:r>
            <a:r>
              <a:rPr lang="tr-TR" dirty="0" smtClean="0"/>
              <a:t>” olarak </a:t>
            </a:r>
            <a:r>
              <a:rPr lang="tr-TR" dirty="0" smtClean="0"/>
              <a:t>isimlendirilir. 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KPB sırasında kritik </a:t>
            </a:r>
            <a:r>
              <a:rPr lang="tr-TR" dirty="0" smtClean="0"/>
              <a:t>DO2 değeri </a:t>
            </a:r>
            <a:r>
              <a:rPr lang="tr-TR" dirty="0" smtClean="0"/>
              <a:t>ile ilgili çalışmaların sonuçları yeterince kabul </a:t>
            </a:r>
            <a:r>
              <a:rPr lang="tr-TR" dirty="0" smtClean="0"/>
              <a:t>görmemiştir</a:t>
            </a:r>
            <a:r>
              <a:rPr lang="tr-TR" dirty="0" smtClean="0"/>
              <a:t>. KPB sırasında </a:t>
            </a:r>
            <a:r>
              <a:rPr lang="tr-TR" dirty="0" smtClean="0"/>
              <a:t>DO2 </a:t>
            </a:r>
            <a:r>
              <a:rPr lang="tr-TR" dirty="0" smtClean="0"/>
              <a:t>değerini optimize </a:t>
            </a:r>
            <a:r>
              <a:rPr lang="tr-TR" dirty="0" smtClean="0"/>
              <a:t>etmek </a:t>
            </a:r>
            <a:r>
              <a:rPr lang="tr-TR" dirty="0" smtClean="0"/>
              <a:t>için </a:t>
            </a:r>
            <a:r>
              <a:rPr lang="tr-TR" dirty="0" err="1" smtClean="0"/>
              <a:t>inspire</a:t>
            </a:r>
            <a:r>
              <a:rPr lang="tr-TR" dirty="0" smtClean="0"/>
              <a:t> edilen oksijen düzeyinin (</a:t>
            </a:r>
            <a:r>
              <a:rPr lang="tr-TR" dirty="0" smtClean="0"/>
              <a:t>FiO2) </a:t>
            </a:r>
            <a:r>
              <a:rPr lang="tr-TR" dirty="0" smtClean="0"/>
              <a:t>%100 </a:t>
            </a:r>
            <a:r>
              <a:rPr lang="tr-TR" dirty="0" smtClean="0"/>
              <a:t>yapılması </a:t>
            </a:r>
            <a:r>
              <a:rPr lang="tr-TR" dirty="0" smtClean="0"/>
              <a:t>ve </a:t>
            </a:r>
            <a:r>
              <a:rPr lang="tr-TR" dirty="0" err="1" smtClean="0"/>
              <a:t>allojenik</a:t>
            </a:r>
            <a:r>
              <a:rPr lang="tr-TR" dirty="0" smtClean="0"/>
              <a:t> eritrosit süspansiyonu </a:t>
            </a:r>
            <a:r>
              <a:rPr lang="tr-TR" dirty="0" smtClean="0"/>
              <a:t>verilmesi </a:t>
            </a:r>
            <a:r>
              <a:rPr lang="tr-TR" dirty="0" smtClean="0"/>
              <a:t>rakamsal olarak DO2 </a:t>
            </a:r>
            <a:r>
              <a:rPr lang="tr-TR" dirty="0" smtClean="0"/>
              <a:t>değerini </a:t>
            </a:r>
            <a:r>
              <a:rPr lang="tr-TR" dirty="0" smtClean="0"/>
              <a:t>arttırsa da doku </a:t>
            </a:r>
            <a:r>
              <a:rPr lang="tr-TR" dirty="0" smtClean="0"/>
              <a:t>seviyesindeki </a:t>
            </a:r>
            <a:r>
              <a:rPr lang="tr-TR" dirty="0" smtClean="0"/>
              <a:t>etkisi </a:t>
            </a:r>
            <a:r>
              <a:rPr lang="tr-TR" dirty="0" smtClean="0"/>
              <a:t>gösterilememiştir. </a:t>
            </a:r>
            <a:r>
              <a:rPr lang="tr-TR" dirty="0" smtClean="0"/>
              <a:t>Boston ve </a:t>
            </a:r>
            <a:r>
              <a:rPr lang="tr-TR" dirty="0" smtClean="0"/>
              <a:t>ark, </a:t>
            </a:r>
            <a:r>
              <a:rPr lang="tr-TR" dirty="0" smtClean="0"/>
              <a:t>değişen pompa akımının organlardaki </a:t>
            </a:r>
            <a:r>
              <a:rPr lang="tr-TR" dirty="0" smtClean="0"/>
              <a:t>DO2 değerlerine </a:t>
            </a:r>
            <a:r>
              <a:rPr lang="tr-TR" dirty="0" smtClean="0"/>
              <a:t>etkisini araştırdıkları çalışmada, </a:t>
            </a:r>
            <a:r>
              <a:rPr lang="tr-TR" dirty="0" err="1" smtClean="0"/>
              <a:t>normotermik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sırasında akımın 2.3’den 1.4 </a:t>
            </a:r>
            <a:r>
              <a:rPr lang="tr-TR" dirty="0" err="1" smtClean="0"/>
              <a:t>lt</a:t>
            </a:r>
            <a:r>
              <a:rPr lang="tr-TR" dirty="0" smtClean="0"/>
              <a:t>/</a:t>
            </a:r>
            <a:r>
              <a:rPr lang="tr-TR" dirty="0" err="1" smtClean="0"/>
              <a:t>dak</a:t>
            </a:r>
            <a:r>
              <a:rPr lang="tr-TR" dirty="0" smtClean="0"/>
              <a:t>/m2’ye </a:t>
            </a:r>
            <a:r>
              <a:rPr lang="tr-TR" dirty="0" smtClean="0"/>
              <a:t>düşmesinin beyin </a:t>
            </a:r>
            <a:r>
              <a:rPr lang="tr-TR" dirty="0" smtClean="0"/>
              <a:t>DO2 </a:t>
            </a:r>
            <a:r>
              <a:rPr lang="tr-TR" dirty="0" smtClean="0"/>
              <a:t>değerini etkilemediğini </a:t>
            </a:r>
            <a:r>
              <a:rPr lang="tr-TR" dirty="0" smtClean="0"/>
              <a:t>ancak </a:t>
            </a:r>
            <a:r>
              <a:rPr lang="tr-TR" dirty="0" smtClean="0"/>
              <a:t>böbrek, pankreas ve iskelet kası </a:t>
            </a:r>
            <a:r>
              <a:rPr lang="tr-TR" dirty="0" smtClean="0"/>
              <a:t>DO2 değerlerinde </a:t>
            </a:r>
            <a:r>
              <a:rPr lang="tr-TR" dirty="0" smtClean="0"/>
              <a:t>önemli azalmalara sebep olduğunu </a:t>
            </a:r>
            <a:r>
              <a:rPr lang="tr-TR" dirty="0" smtClean="0"/>
              <a:t>göster-</a:t>
            </a:r>
            <a:r>
              <a:rPr lang="tr-TR" dirty="0" err="1" smtClean="0"/>
              <a:t>miştir</a:t>
            </a:r>
            <a:r>
              <a:rPr lang="tr-TR" dirty="0" smtClean="0"/>
              <a:t>. Bu bulgu, </a:t>
            </a:r>
            <a:r>
              <a:rPr lang="tr-TR" dirty="0" smtClean="0"/>
              <a:t>DO2 </a:t>
            </a:r>
            <a:r>
              <a:rPr lang="tr-TR" dirty="0" smtClean="0"/>
              <a:t>için hiyerarşik sıralamada beyin </a:t>
            </a:r>
            <a:r>
              <a:rPr lang="tr-TR" dirty="0" smtClean="0"/>
              <a:t>dokusunun </a:t>
            </a:r>
            <a:r>
              <a:rPr lang="tr-TR" dirty="0" smtClean="0"/>
              <a:t>birinci sırada olduğunu göstermektedir. 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err="1" smtClean="0"/>
              <a:t>Hipotermi</a:t>
            </a:r>
            <a:r>
              <a:rPr lang="tr-TR" dirty="0" smtClean="0"/>
              <a:t>, KPB sırasında sık kullanılan bir </a:t>
            </a:r>
            <a:r>
              <a:rPr lang="tr-TR" dirty="0" smtClean="0"/>
              <a:t>uygulamadır</a:t>
            </a:r>
            <a:r>
              <a:rPr lang="tr-TR" dirty="0" smtClean="0"/>
              <a:t>. Genellikle sistemik sıcaklıkta her 10°</a:t>
            </a:r>
            <a:r>
              <a:rPr lang="tr-TR" dirty="0" err="1" smtClean="0"/>
              <a:t>C’lik</a:t>
            </a:r>
            <a:r>
              <a:rPr lang="tr-TR" dirty="0" smtClean="0"/>
              <a:t> azalma </a:t>
            </a:r>
            <a:r>
              <a:rPr lang="tr-TR" dirty="0" smtClean="0"/>
              <a:t>oksijen </a:t>
            </a:r>
            <a:r>
              <a:rPr lang="tr-TR" dirty="0" smtClean="0"/>
              <a:t>tüketiminde %50 oranında bir azalmaya </a:t>
            </a:r>
            <a:r>
              <a:rPr lang="tr-TR" dirty="0" smtClean="0"/>
              <a:t>sebep olur. </a:t>
            </a:r>
            <a:r>
              <a:rPr lang="tr-TR" dirty="0" smtClean="0"/>
              <a:t>KPB sırasındaki sistemik </a:t>
            </a:r>
            <a:r>
              <a:rPr lang="tr-TR" dirty="0" err="1" smtClean="0"/>
              <a:t>hipotermi</a:t>
            </a:r>
            <a:r>
              <a:rPr lang="tr-TR" dirty="0" smtClean="0"/>
              <a:t> </a:t>
            </a:r>
            <a:r>
              <a:rPr lang="tr-TR" dirty="0" smtClean="0"/>
              <a:t>böylece </a:t>
            </a:r>
            <a:r>
              <a:rPr lang="tr-TR" dirty="0" smtClean="0"/>
              <a:t>oksijen tüketimini (</a:t>
            </a:r>
            <a:r>
              <a:rPr lang="tr-TR" dirty="0" smtClean="0"/>
              <a:t>VO2) </a:t>
            </a:r>
            <a:r>
              <a:rPr lang="tr-TR" dirty="0" smtClean="0"/>
              <a:t>azaltmakta ve </a:t>
            </a:r>
            <a:r>
              <a:rPr lang="tr-TR" dirty="0" err="1" smtClean="0"/>
              <a:t>perfüzyon</a:t>
            </a:r>
            <a:r>
              <a:rPr lang="tr-TR" dirty="0" smtClean="0"/>
              <a:t> </a:t>
            </a:r>
            <a:r>
              <a:rPr lang="tr-TR" dirty="0" smtClean="0"/>
              <a:t>güvenliğini </a:t>
            </a:r>
            <a:r>
              <a:rPr lang="tr-TR" dirty="0" smtClean="0"/>
              <a:t>arttırmaktadır. </a:t>
            </a:r>
            <a:r>
              <a:rPr lang="tr-TR" dirty="0" smtClean="0"/>
              <a:t>Sistemik </a:t>
            </a:r>
            <a:r>
              <a:rPr lang="tr-TR" dirty="0" smtClean="0"/>
              <a:t>sıcaklığın </a:t>
            </a:r>
            <a:r>
              <a:rPr lang="tr-TR" dirty="0" smtClean="0"/>
              <a:t>37°</a:t>
            </a:r>
            <a:r>
              <a:rPr lang="tr-TR" dirty="0" err="1" smtClean="0"/>
              <a:t>C’den</a:t>
            </a:r>
            <a:r>
              <a:rPr lang="tr-TR" dirty="0" smtClean="0"/>
              <a:t> </a:t>
            </a:r>
            <a:r>
              <a:rPr lang="tr-TR" dirty="0" smtClean="0"/>
              <a:t>17°C‘ye düşmesi ile VO2 </a:t>
            </a:r>
            <a:r>
              <a:rPr lang="tr-TR" dirty="0" smtClean="0"/>
              <a:t>değeri </a:t>
            </a:r>
            <a:r>
              <a:rPr lang="tr-TR" dirty="0" smtClean="0"/>
              <a:t>%80-85 </a:t>
            </a:r>
            <a:r>
              <a:rPr lang="tr-TR" dirty="0" smtClean="0"/>
              <a:t>azalmaktadır</a:t>
            </a:r>
            <a:r>
              <a:rPr lang="tr-TR" dirty="0" smtClean="0"/>
              <a:t>. Sistemik sıcaklık 30°C iken güvenli </a:t>
            </a:r>
            <a:r>
              <a:rPr lang="tr-TR" dirty="0" smtClean="0"/>
              <a:t>akım </a:t>
            </a:r>
            <a:r>
              <a:rPr lang="tr-TR" dirty="0" smtClean="0"/>
              <a:t>1.8 </a:t>
            </a:r>
            <a:r>
              <a:rPr lang="tr-TR" dirty="0" smtClean="0"/>
              <a:t>L/</a:t>
            </a:r>
            <a:r>
              <a:rPr lang="tr-TR" dirty="0" err="1" smtClean="0"/>
              <a:t>dak</a:t>
            </a:r>
            <a:r>
              <a:rPr lang="tr-TR" dirty="0" smtClean="0"/>
              <a:t>/m2 </a:t>
            </a:r>
            <a:r>
              <a:rPr lang="tr-TR" dirty="0" smtClean="0"/>
              <a:t>iken 18°</a:t>
            </a:r>
            <a:r>
              <a:rPr lang="tr-TR" dirty="0" err="1" smtClean="0"/>
              <a:t>C’de</a:t>
            </a:r>
            <a:r>
              <a:rPr lang="tr-TR" dirty="0" smtClean="0"/>
              <a:t> 1.0 </a:t>
            </a:r>
            <a:r>
              <a:rPr lang="tr-TR" dirty="0" smtClean="0"/>
              <a:t>L/</a:t>
            </a:r>
            <a:r>
              <a:rPr lang="tr-TR" dirty="0" err="1" smtClean="0"/>
              <a:t>dak</a:t>
            </a:r>
            <a:r>
              <a:rPr lang="tr-TR" dirty="0" smtClean="0"/>
              <a:t>/m2 </a:t>
            </a:r>
            <a:r>
              <a:rPr lang="tr-TR" dirty="0" smtClean="0"/>
              <a:t>olarak </a:t>
            </a:r>
            <a:r>
              <a:rPr lang="tr-TR" dirty="0" smtClean="0"/>
              <a:t>belirtilmektedir</a:t>
            </a:r>
            <a:r>
              <a:rPr lang="tr-TR" dirty="0" smtClean="0"/>
              <a:t>. KPB sırasında hafif (30-35°C), orta </a:t>
            </a:r>
            <a:r>
              <a:rPr lang="tr-TR" dirty="0" smtClean="0"/>
              <a:t>(</a:t>
            </a:r>
            <a:r>
              <a:rPr lang="tr-TR" dirty="0" smtClean="0"/>
              <a:t>25-30°C) veya derin </a:t>
            </a:r>
            <a:r>
              <a:rPr lang="tr-TR" dirty="0" err="1" smtClean="0"/>
              <a:t>hipotermi</a:t>
            </a:r>
            <a:r>
              <a:rPr lang="tr-TR" dirty="0" smtClean="0"/>
              <a:t> (12-25°C) </a:t>
            </a:r>
            <a:r>
              <a:rPr lang="tr-TR" dirty="0" smtClean="0"/>
              <a:t>uygulanabilir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KPB sırasında olması gereken akım, </a:t>
            </a:r>
            <a:br>
              <a:rPr lang="tr-TR" dirty="0" smtClean="0"/>
            </a:br>
            <a:r>
              <a:rPr lang="tr-TR" dirty="0" smtClean="0"/>
              <a:t>sistemik sıcaklık ve </a:t>
            </a:r>
            <a:r>
              <a:rPr lang="tr-TR" dirty="0" err="1" smtClean="0"/>
              <a:t>hematokrit</a:t>
            </a:r>
            <a:r>
              <a:rPr lang="tr-TR" dirty="0" smtClean="0"/>
              <a:t> (</a:t>
            </a:r>
            <a:r>
              <a:rPr lang="tr-TR" dirty="0" err="1" smtClean="0"/>
              <a:t>Htc</a:t>
            </a:r>
            <a:r>
              <a:rPr lang="tr-TR" dirty="0" smtClean="0"/>
              <a:t>) 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85818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KPB sırasındaki yetersiz akım en erken beyin </a:t>
            </a:r>
            <a:r>
              <a:rPr lang="tr-TR" dirty="0" smtClean="0"/>
              <a:t>dokusunu </a:t>
            </a:r>
            <a:r>
              <a:rPr lang="tr-TR" dirty="0" smtClean="0"/>
              <a:t>etkiler. </a:t>
            </a:r>
            <a:r>
              <a:rPr lang="tr-TR" dirty="0" err="1" smtClean="0"/>
              <a:t>Joshi</a:t>
            </a:r>
            <a:r>
              <a:rPr lang="tr-TR" dirty="0" smtClean="0"/>
              <a:t> ve </a:t>
            </a:r>
            <a:r>
              <a:rPr lang="tr-TR" dirty="0" smtClean="0"/>
              <a:t>ark, </a:t>
            </a:r>
            <a:r>
              <a:rPr lang="tr-TR" dirty="0" err="1" smtClean="0"/>
              <a:t>hipotermik</a:t>
            </a:r>
            <a:r>
              <a:rPr lang="tr-TR" dirty="0" smtClean="0"/>
              <a:t> </a:t>
            </a:r>
            <a:r>
              <a:rPr lang="tr-TR" dirty="0" err="1" smtClean="0"/>
              <a:t>KPB’nin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smtClean="0"/>
              <a:t>akım-basınç </a:t>
            </a:r>
            <a:r>
              <a:rPr lang="tr-TR" dirty="0" err="1" smtClean="0"/>
              <a:t>otoregülasyonunu</a:t>
            </a:r>
            <a:r>
              <a:rPr lang="tr-TR" dirty="0" smtClean="0"/>
              <a:t> bozduğunu ve </a:t>
            </a:r>
            <a:r>
              <a:rPr lang="tr-TR" dirty="0" smtClean="0"/>
              <a:t>ısınma </a:t>
            </a:r>
            <a:r>
              <a:rPr lang="tr-TR" dirty="0" smtClean="0"/>
              <a:t>(</a:t>
            </a:r>
            <a:r>
              <a:rPr lang="tr-TR" dirty="0" err="1" smtClean="0"/>
              <a:t>rewarming</a:t>
            </a:r>
            <a:r>
              <a:rPr lang="tr-TR" dirty="0" smtClean="0"/>
              <a:t>) işleminin bu bozulmayı </a:t>
            </a:r>
            <a:r>
              <a:rPr lang="tr-TR" dirty="0" smtClean="0"/>
              <a:t>arttırdığını </a:t>
            </a:r>
            <a:r>
              <a:rPr lang="tr-TR" dirty="0" smtClean="0"/>
              <a:t>göstermiştir. Aynı çalışmada, soğuma ve ısınma </a:t>
            </a:r>
            <a:r>
              <a:rPr lang="tr-TR" dirty="0" smtClean="0"/>
              <a:t>sırasında </a:t>
            </a:r>
            <a:r>
              <a:rPr lang="tr-TR" dirty="0" err="1" smtClean="0"/>
              <a:t>otoregülasyondaki</a:t>
            </a:r>
            <a:r>
              <a:rPr lang="tr-TR" dirty="0" smtClean="0"/>
              <a:t> bozulma ile </a:t>
            </a: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 smtClean="0"/>
              <a:t>nörolojik olay arasında ilişki olduğu belirtilmiştir.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ortalama arter basıncı (OAB) </a:t>
            </a:r>
            <a:r>
              <a:rPr lang="tr-TR" dirty="0" smtClean="0"/>
              <a:t>55-60 </a:t>
            </a:r>
            <a:r>
              <a:rPr lang="tr-TR" dirty="0" err="1" smtClean="0"/>
              <a:t>mmHg’nın</a:t>
            </a:r>
            <a:r>
              <a:rPr lang="tr-TR" dirty="0" smtClean="0"/>
              <a:t> üzerinde tutulduğu sürece KPB </a:t>
            </a:r>
            <a:r>
              <a:rPr lang="tr-TR" dirty="0" smtClean="0"/>
              <a:t>sırasındaki </a:t>
            </a:r>
            <a:r>
              <a:rPr lang="tr-TR" dirty="0" smtClean="0"/>
              <a:t>akım değişikliklerinden etkilenmez. </a:t>
            </a:r>
            <a:r>
              <a:rPr lang="tr-TR" dirty="0" smtClean="0"/>
              <a:t>Bununla </a:t>
            </a:r>
            <a:r>
              <a:rPr lang="tr-TR" dirty="0" smtClean="0"/>
              <a:t>beraber, </a:t>
            </a:r>
            <a:r>
              <a:rPr lang="tr-TR" dirty="0" err="1" smtClean="0"/>
              <a:t>serebrovasküler</a:t>
            </a:r>
            <a:r>
              <a:rPr lang="tr-TR" dirty="0" smtClean="0"/>
              <a:t> hastalık varlığında, </a:t>
            </a:r>
            <a:r>
              <a:rPr lang="tr-TR" dirty="0" err="1" smtClean="0"/>
              <a:t>hipertansif</a:t>
            </a:r>
            <a:r>
              <a:rPr lang="tr-TR" dirty="0" smtClean="0"/>
              <a:t> </a:t>
            </a:r>
            <a:r>
              <a:rPr lang="tr-TR" dirty="0" smtClean="0"/>
              <a:t>ve yaşlı hastalarda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otoregülasyon</a:t>
            </a:r>
            <a:r>
              <a:rPr lang="tr-TR" dirty="0" smtClean="0"/>
              <a:t> </a:t>
            </a:r>
            <a:r>
              <a:rPr lang="tr-TR" dirty="0" smtClean="0"/>
              <a:t>bozulmakta ve bu grup hastalarda KPB sırasında </a:t>
            </a:r>
            <a:r>
              <a:rPr lang="tr-TR" dirty="0" smtClean="0"/>
              <a:t>optimal </a:t>
            </a:r>
            <a:r>
              <a:rPr lang="tr-TR" dirty="0" smtClean="0"/>
              <a:t>beyin </a:t>
            </a:r>
            <a:r>
              <a:rPr lang="tr-TR" dirty="0" err="1" smtClean="0"/>
              <a:t>perfüzyonu</a:t>
            </a:r>
            <a:r>
              <a:rPr lang="tr-TR" dirty="0" smtClean="0"/>
              <a:t> için en az 70 </a:t>
            </a:r>
            <a:r>
              <a:rPr lang="tr-TR" dirty="0" err="1" smtClean="0"/>
              <a:t>mmHg</a:t>
            </a:r>
            <a:r>
              <a:rPr lang="tr-TR" dirty="0" smtClean="0"/>
              <a:t> OAB </a:t>
            </a:r>
            <a:r>
              <a:rPr lang="tr-TR" dirty="0" smtClean="0"/>
              <a:t>sağlanmalıdır.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KPB sırasında hipotansiyon (OAB &lt; 55-60 </a:t>
            </a:r>
            <a:r>
              <a:rPr lang="tr-TR" dirty="0" err="1" smtClean="0"/>
              <a:t>mmHg</a:t>
            </a:r>
            <a:r>
              <a:rPr lang="tr-TR" dirty="0" smtClean="0"/>
              <a:t>) </a:t>
            </a:r>
          </a:p>
          <a:p>
            <a:pPr>
              <a:buNone/>
            </a:pPr>
            <a:r>
              <a:rPr lang="tr-TR" dirty="0" smtClean="0"/>
              <a:t>gelişmesi istenmeyen bir durumdur. </a:t>
            </a:r>
            <a:r>
              <a:rPr lang="tr-TR" dirty="0" err="1" smtClean="0"/>
              <a:t>Yenidoğan</a:t>
            </a:r>
            <a:r>
              <a:rPr lang="tr-TR" dirty="0" smtClean="0"/>
              <a:t> ve </a:t>
            </a:r>
          </a:p>
          <a:p>
            <a:pPr>
              <a:buNone/>
            </a:pPr>
            <a:r>
              <a:rPr lang="tr-TR" dirty="0" smtClean="0"/>
              <a:t>süt çocuğu için istenilen KPB </a:t>
            </a:r>
            <a:r>
              <a:rPr lang="tr-TR" dirty="0" err="1" smtClean="0"/>
              <a:t>perfüzyon</a:t>
            </a:r>
            <a:r>
              <a:rPr lang="tr-TR" dirty="0" smtClean="0"/>
              <a:t> basıncı 20-</a:t>
            </a:r>
          </a:p>
          <a:p>
            <a:pPr>
              <a:buNone/>
            </a:pPr>
            <a:r>
              <a:rPr lang="tr-TR" dirty="0" smtClean="0"/>
              <a:t>50 </a:t>
            </a:r>
            <a:r>
              <a:rPr lang="tr-TR" dirty="0" err="1" smtClean="0"/>
              <a:t>mmHg</a:t>
            </a:r>
            <a:r>
              <a:rPr lang="tr-TR" dirty="0" smtClean="0"/>
              <a:t> iken yetişkin hastalarda bu değer 55-80 </a:t>
            </a:r>
          </a:p>
          <a:p>
            <a:pPr>
              <a:buNone/>
            </a:pPr>
            <a:r>
              <a:rPr lang="tr-TR" dirty="0" err="1" smtClean="0"/>
              <a:t>mmHg</a:t>
            </a:r>
            <a:r>
              <a:rPr lang="tr-TR" dirty="0" smtClean="0"/>
              <a:t> arasındadır. KPB sırasında ortalama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basıncın tutturulamaması uygunsuz basınç ölçümü, </a:t>
            </a:r>
          </a:p>
          <a:p>
            <a:pPr>
              <a:buNone/>
            </a:pPr>
            <a:r>
              <a:rPr lang="tr-TR" dirty="0" smtClean="0"/>
              <a:t>pompa akımının az olmasına, </a:t>
            </a:r>
            <a:r>
              <a:rPr lang="tr-TR" dirty="0" err="1" smtClean="0"/>
              <a:t>KPB’ye</a:t>
            </a:r>
            <a:r>
              <a:rPr lang="tr-TR" dirty="0" smtClean="0"/>
              <a:t> bağlı </a:t>
            </a:r>
            <a:r>
              <a:rPr lang="tr-TR" dirty="0" err="1" smtClean="0"/>
              <a:t>gelişebi</a:t>
            </a:r>
            <a:r>
              <a:rPr lang="tr-TR" dirty="0" smtClean="0"/>
              <a:t>-</a:t>
            </a:r>
          </a:p>
          <a:p>
            <a:pPr>
              <a:buNone/>
            </a:pPr>
            <a:r>
              <a:rPr lang="tr-TR" dirty="0" err="1" smtClean="0"/>
              <a:t>lecek</a:t>
            </a:r>
            <a:r>
              <a:rPr lang="tr-TR" dirty="0" smtClean="0"/>
              <a:t> sistemik </a:t>
            </a:r>
            <a:r>
              <a:rPr lang="tr-TR" dirty="0" err="1" smtClean="0"/>
              <a:t>vazodilatasyona</a:t>
            </a:r>
            <a:r>
              <a:rPr lang="tr-TR" dirty="0" smtClean="0"/>
              <a:t> ve aort </a:t>
            </a:r>
            <a:r>
              <a:rPr lang="tr-TR" dirty="0" err="1" smtClean="0"/>
              <a:t>kanülasyo</a:t>
            </a:r>
            <a:r>
              <a:rPr lang="tr-TR" dirty="0" smtClean="0"/>
              <a:t>-</a:t>
            </a:r>
          </a:p>
          <a:p>
            <a:pPr>
              <a:buNone/>
            </a:pPr>
            <a:r>
              <a:rPr lang="tr-TR" dirty="0" err="1" smtClean="0"/>
              <a:t>nunun</a:t>
            </a:r>
            <a:r>
              <a:rPr lang="tr-TR" dirty="0" smtClean="0"/>
              <a:t> bir komplikasyonu olan aort </a:t>
            </a:r>
            <a:r>
              <a:rPr lang="tr-TR" dirty="0" err="1" smtClean="0"/>
              <a:t>diseksiyonuna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err="1" smtClean="0"/>
              <a:t>sekonder</a:t>
            </a:r>
            <a:r>
              <a:rPr lang="tr-TR" dirty="0" smtClean="0"/>
              <a:t> gelişebilir.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KPB sırasındaki ideal </a:t>
            </a:r>
            <a:r>
              <a:rPr lang="tr-TR" dirty="0" err="1" smtClean="0"/>
              <a:t>hematokrit</a:t>
            </a:r>
            <a:r>
              <a:rPr lang="tr-TR" dirty="0" smtClean="0"/>
              <a:t> ve sıcaklık konu-</a:t>
            </a:r>
          </a:p>
          <a:p>
            <a:pPr>
              <a:buNone/>
            </a:pPr>
            <a:r>
              <a:rPr lang="tr-TR" dirty="0" err="1" smtClean="0"/>
              <a:t>sunda</a:t>
            </a:r>
            <a:r>
              <a:rPr lang="tr-TR" dirty="0" smtClean="0"/>
              <a:t> kesin bir görüş bulunmamaktadır. KPB sıra-</a:t>
            </a:r>
          </a:p>
          <a:p>
            <a:pPr>
              <a:buNone/>
            </a:pPr>
            <a:r>
              <a:rPr lang="tr-TR" dirty="0" err="1" smtClean="0"/>
              <a:t>sında</a:t>
            </a:r>
            <a:r>
              <a:rPr lang="tr-TR" dirty="0" smtClean="0"/>
              <a:t> </a:t>
            </a:r>
            <a:r>
              <a:rPr lang="tr-TR" dirty="0" err="1" smtClean="0"/>
              <a:t>hematokritin</a:t>
            </a:r>
            <a:r>
              <a:rPr lang="tr-TR" dirty="0" smtClean="0"/>
              <a:t> düşük tutulması (%18-22) kan </a:t>
            </a:r>
          </a:p>
          <a:p>
            <a:pPr>
              <a:buNone/>
            </a:pPr>
            <a:r>
              <a:rPr lang="tr-TR" dirty="0" err="1" smtClean="0"/>
              <a:t>viskositesinin</a:t>
            </a:r>
            <a:r>
              <a:rPr lang="tr-TR" dirty="0" smtClean="0"/>
              <a:t> ve kanın oksijen taşıma kapasitesinin </a:t>
            </a:r>
          </a:p>
          <a:p>
            <a:pPr>
              <a:buNone/>
            </a:pPr>
            <a:r>
              <a:rPr lang="tr-TR" dirty="0" smtClean="0"/>
              <a:t>azalmasına sebep olduğundan düşük </a:t>
            </a:r>
            <a:r>
              <a:rPr lang="tr-TR" dirty="0" err="1" smtClean="0"/>
              <a:t>hematokritin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olumsuz etkilerini azaltmak için genellikle değişik </a:t>
            </a:r>
          </a:p>
          <a:p>
            <a:pPr>
              <a:buNone/>
            </a:pPr>
            <a:r>
              <a:rPr lang="tr-TR" dirty="0" smtClean="0"/>
              <a:t>derecelerde </a:t>
            </a:r>
            <a:r>
              <a:rPr lang="tr-TR" dirty="0" err="1" smtClean="0"/>
              <a:t>hipotermi</a:t>
            </a:r>
            <a:r>
              <a:rPr lang="tr-TR" dirty="0" smtClean="0"/>
              <a:t> uygulanması gereklidir. KPB </a:t>
            </a:r>
          </a:p>
          <a:p>
            <a:pPr>
              <a:buNone/>
            </a:pPr>
            <a:r>
              <a:rPr lang="tr-TR" dirty="0" smtClean="0"/>
              <a:t>sırasında yüksek </a:t>
            </a:r>
            <a:r>
              <a:rPr lang="tr-TR" dirty="0" err="1" smtClean="0"/>
              <a:t>hematokrit</a:t>
            </a:r>
            <a:r>
              <a:rPr lang="tr-TR" dirty="0" smtClean="0"/>
              <a:t> (%26-28) özellikle sis-</a:t>
            </a:r>
          </a:p>
          <a:p>
            <a:pPr>
              <a:buNone/>
            </a:pPr>
            <a:r>
              <a:rPr lang="tr-TR" dirty="0" err="1" smtClean="0"/>
              <a:t>temik</a:t>
            </a:r>
            <a:r>
              <a:rPr lang="tr-TR" dirty="0" smtClean="0"/>
              <a:t> </a:t>
            </a:r>
            <a:r>
              <a:rPr lang="tr-TR" dirty="0" err="1" smtClean="0"/>
              <a:t>hipotermi</a:t>
            </a:r>
            <a:r>
              <a:rPr lang="tr-TR" dirty="0" smtClean="0"/>
              <a:t> uygulanmayan hastalarda ve </a:t>
            </a:r>
            <a:r>
              <a:rPr lang="tr-TR" dirty="0" err="1" smtClean="0"/>
              <a:t>konje</a:t>
            </a:r>
            <a:r>
              <a:rPr lang="tr-TR" dirty="0" smtClean="0"/>
              <a:t>-</a:t>
            </a:r>
          </a:p>
          <a:p>
            <a:pPr>
              <a:buNone/>
            </a:pPr>
            <a:r>
              <a:rPr lang="tr-TR" dirty="0" err="1" smtClean="0"/>
              <a:t>nital</a:t>
            </a:r>
            <a:r>
              <a:rPr lang="tr-TR" dirty="0" smtClean="0"/>
              <a:t> kalp cerrahisinde nörolojik hasarı engellemede </a:t>
            </a:r>
          </a:p>
          <a:p>
            <a:pPr>
              <a:buNone/>
            </a:pPr>
            <a:r>
              <a:rPr lang="tr-TR" dirty="0" smtClean="0"/>
              <a:t>önemlidir.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KPB sırasında olması gereken ideal </a:t>
            </a:r>
            <a:r>
              <a:rPr lang="tr-TR" dirty="0" smtClean="0"/>
              <a:t>sıcaklık </a:t>
            </a:r>
            <a:r>
              <a:rPr lang="tr-TR" dirty="0" smtClean="0"/>
              <a:t>hala tartışmalıdır. Sistemik </a:t>
            </a:r>
            <a:r>
              <a:rPr lang="tr-TR" dirty="0" err="1" smtClean="0"/>
              <a:t>hipotermi</a:t>
            </a:r>
            <a:r>
              <a:rPr lang="tr-TR" dirty="0" smtClean="0"/>
              <a:t> beyin </a:t>
            </a:r>
            <a:r>
              <a:rPr lang="tr-TR" dirty="0" smtClean="0"/>
              <a:t>başta </a:t>
            </a:r>
            <a:r>
              <a:rPr lang="tr-TR" dirty="0" smtClean="0"/>
              <a:t>olmak üzere tüm organların </a:t>
            </a:r>
            <a:r>
              <a:rPr lang="tr-TR" dirty="0" err="1" smtClean="0"/>
              <a:t>iskemiye</a:t>
            </a:r>
            <a:r>
              <a:rPr lang="tr-TR" dirty="0" smtClean="0"/>
              <a:t> toleransını </a:t>
            </a:r>
            <a:r>
              <a:rPr lang="tr-TR" dirty="0" smtClean="0"/>
              <a:t>arttırmakta</a:t>
            </a:r>
            <a:r>
              <a:rPr lang="tr-TR" dirty="0" smtClean="0"/>
              <a:t>, bypass sırasındaki düşük akım ve </a:t>
            </a:r>
            <a:r>
              <a:rPr lang="tr-TR" dirty="0" err="1" smtClean="0"/>
              <a:t>hematokrit</a:t>
            </a:r>
            <a:r>
              <a:rPr lang="tr-TR" dirty="0" smtClean="0"/>
              <a:t> </a:t>
            </a:r>
            <a:r>
              <a:rPr lang="tr-TR" dirty="0" smtClean="0"/>
              <a:t>değerlerinin </a:t>
            </a:r>
            <a:r>
              <a:rPr lang="tr-TR" dirty="0" err="1" smtClean="0"/>
              <a:t>tolere</a:t>
            </a:r>
            <a:r>
              <a:rPr lang="tr-TR" dirty="0" smtClean="0"/>
              <a:t> edilmesini sağlamaktadır. </a:t>
            </a:r>
          </a:p>
          <a:p>
            <a:r>
              <a:rPr lang="tr-TR" dirty="0" smtClean="0"/>
              <a:t>Buna karşın sistemik </a:t>
            </a:r>
            <a:r>
              <a:rPr lang="tr-TR" dirty="0" err="1" smtClean="0"/>
              <a:t>hipotermi</a:t>
            </a:r>
            <a:r>
              <a:rPr lang="tr-TR" dirty="0" smtClean="0"/>
              <a:t> </a:t>
            </a:r>
            <a:r>
              <a:rPr lang="tr-TR" dirty="0" err="1" smtClean="0"/>
              <a:t>enzimatik</a:t>
            </a:r>
            <a:r>
              <a:rPr lang="tr-TR" dirty="0" smtClean="0"/>
              <a:t> </a:t>
            </a:r>
            <a:r>
              <a:rPr lang="tr-TR" dirty="0" smtClean="0"/>
              <a:t>fonksiyonları </a:t>
            </a:r>
            <a:r>
              <a:rPr lang="tr-TR" dirty="0" smtClean="0"/>
              <a:t>olumsuz etkilemekte, </a:t>
            </a:r>
            <a:r>
              <a:rPr lang="tr-TR" dirty="0" err="1" smtClean="0"/>
              <a:t>trombosit</a:t>
            </a:r>
            <a:r>
              <a:rPr lang="tr-TR" dirty="0" smtClean="0"/>
              <a:t> fonksiyon </a:t>
            </a:r>
            <a:r>
              <a:rPr lang="tr-TR" dirty="0" smtClean="0"/>
              <a:t>bozukluğuna </a:t>
            </a:r>
            <a:r>
              <a:rPr lang="tr-TR" dirty="0" smtClean="0"/>
              <a:t>ve kanamaya sebep olmakta ve sistemik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smtClean="0"/>
              <a:t>rezistansı arttırmaktadır.  Bunlara ek olarak </a:t>
            </a:r>
            <a:r>
              <a:rPr lang="tr-TR" dirty="0" err="1" smtClean="0"/>
              <a:t>hipotermiye</a:t>
            </a:r>
            <a:r>
              <a:rPr lang="tr-TR" dirty="0" smtClean="0"/>
              <a:t> </a:t>
            </a:r>
            <a:r>
              <a:rPr lang="tr-TR" dirty="0" smtClean="0"/>
              <a:t>bağlı gelişen </a:t>
            </a:r>
            <a:r>
              <a:rPr lang="tr-TR" dirty="0" err="1" smtClean="0"/>
              <a:t>nörokognitif</a:t>
            </a:r>
            <a:r>
              <a:rPr lang="tr-TR" dirty="0" smtClean="0"/>
              <a:t> bozukluklar </a:t>
            </a:r>
            <a:r>
              <a:rPr lang="tr-TR" dirty="0" smtClean="0"/>
              <a:t>ve </a:t>
            </a:r>
            <a:r>
              <a:rPr lang="tr-TR" dirty="0" smtClean="0"/>
              <a:t>ısınma sırasında gelişebilecek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hipertermi</a:t>
            </a:r>
            <a:r>
              <a:rPr lang="tr-TR" dirty="0" smtClean="0"/>
              <a:t> </a:t>
            </a:r>
            <a:r>
              <a:rPr lang="tr-TR" dirty="0" smtClean="0"/>
              <a:t>operasyona </a:t>
            </a:r>
            <a:r>
              <a:rPr lang="tr-TR" dirty="0" smtClean="0"/>
              <a:t>bağlı </a:t>
            </a:r>
            <a:r>
              <a:rPr lang="tr-TR" dirty="0" err="1" smtClean="0"/>
              <a:t>morbidite</a:t>
            </a:r>
            <a:r>
              <a:rPr lang="tr-TR" dirty="0" smtClean="0"/>
              <a:t> ve </a:t>
            </a:r>
            <a:r>
              <a:rPr lang="tr-TR" dirty="0" err="1" smtClean="0"/>
              <a:t>mortalitenin</a:t>
            </a:r>
            <a:r>
              <a:rPr lang="tr-TR" dirty="0" smtClean="0"/>
              <a:t> </a:t>
            </a:r>
            <a:r>
              <a:rPr lang="tr-TR" dirty="0" smtClean="0"/>
              <a:t>artmasına </a:t>
            </a:r>
            <a:r>
              <a:rPr lang="tr-TR" dirty="0" smtClean="0"/>
              <a:t>sebep olmaktadır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Güvenli </a:t>
            </a:r>
            <a:r>
              <a:rPr lang="tr-TR" dirty="0" err="1" smtClean="0"/>
              <a:t>perfüzyon</a:t>
            </a:r>
            <a:r>
              <a:rPr lang="tr-TR" dirty="0" smtClean="0"/>
              <a:t> ve </a:t>
            </a:r>
            <a:r>
              <a:rPr lang="tr-TR" dirty="0" err="1" smtClean="0"/>
              <a:t>miyokard</a:t>
            </a:r>
            <a:r>
              <a:rPr lang="tr-TR" dirty="0" smtClean="0"/>
              <a:t> koruması için </a:t>
            </a:r>
            <a:r>
              <a:rPr lang="tr-TR" dirty="0" err="1" smtClean="0"/>
              <a:t>pediyatrik</a:t>
            </a:r>
            <a:r>
              <a:rPr lang="tr-TR" dirty="0" smtClean="0"/>
              <a:t> </a:t>
            </a:r>
            <a:r>
              <a:rPr lang="tr-TR" dirty="0" smtClean="0"/>
              <a:t>ve yetişkin hastalar arasında kardiyak ve </a:t>
            </a:r>
            <a:r>
              <a:rPr lang="tr-TR" dirty="0" smtClean="0"/>
              <a:t>sistemik </a:t>
            </a:r>
            <a:r>
              <a:rPr lang="tr-TR" dirty="0" smtClean="0"/>
              <a:t>dolaşımla ilgili anatomik ve fizyolojik </a:t>
            </a:r>
            <a:r>
              <a:rPr lang="tr-TR" dirty="0" smtClean="0"/>
              <a:t>farklılıkların </a:t>
            </a:r>
            <a:r>
              <a:rPr lang="tr-TR" dirty="0" smtClean="0"/>
              <a:t>bilinmesi </a:t>
            </a:r>
            <a:r>
              <a:rPr lang="tr-TR" dirty="0" smtClean="0"/>
              <a:t>gereklidir. </a:t>
            </a:r>
            <a:r>
              <a:rPr lang="tr-TR" dirty="0" smtClean="0"/>
              <a:t>Bu farklılıklar: </a:t>
            </a:r>
          </a:p>
          <a:p>
            <a:pPr>
              <a:buNone/>
            </a:pPr>
            <a:r>
              <a:rPr lang="tr-TR" dirty="0" smtClean="0"/>
              <a:t>1. </a:t>
            </a:r>
            <a:r>
              <a:rPr lang="tr-TR" dirty="0" err="1" smtClean="0"/>
              <a:t>Pediyatrik</a:t>
            </a:r>
            <a:r>
              <a:rPr lang="tr-TR" dirty="0" smtClean="0"/>
              <a:t> hastalarda vücut ağırlığı/yüzey alanı </a:t>
            </a:r>
            <a:r>
              <a:rPr lang="tr-TR" dirty="0" smtClean="0"/>
              <a:t>(</a:t>
            </a:r>
            <a:r>
              <a:rPr lang="tr-TR" dirty="0" smtClean="0"/>
              <a:t>BSA) oranı daha yüksek olduğundan </a:t>
            </a:r>
            <a:r>
              <a:rPr lang="tr-TR" dirty="0" err="1" smtClean="0"/>
              <a:t>hemodilüsyonun</a:t>
            </a:r>
            <a:r>
              <a:rPr lang="tr-TR" dirty="0" smtClean="0"/>
              <a:t> </a:t>
            </a:r>
            <a:r>
              <a:rPr lang="tr-TR" dirty="0" err="1" smtClean="0"/>
              <a:t>hematokrit</a:t>
            </a:r>
            <a:r>
              <a:rPr lang="tr-TR" dirty="0" smtClean="0"/>
              <a:t> üzerindeki etkisi yetişkin </a:t>
            </a:r>
            <a:r>
              <a:rPr lang="tr-TR" dirty="0" smtClean="0"/>
              <a:t>hastalara </a:t>
            </a:r>
            <a:r>
              <a:rPr lang="tr-TR" dirty="0" smtClean="0"/>
              <a:t>oranla daha önemlidir. </a:t>
            </a:r>
          </a:p>
          <a:p>
            <a:pPr>
              <a:buNone/>
            </a:pPr>
            <a:r>
              <a:rPr lang="tr-TR" dirty="0" smtClean="0"/>
              <a:t>2. </a:t>
            </a:r>
            <a:r>
              <a:rPr lang="tr-TR" dirty="0" err="1" smtClean="0"/>
              <a:t>Yenidoğanlarda</a:t>
            </a:r>
            <a:r>
              <a:rPr lang="tr-TR" dirty="0" smtClean="0"/>
              <a:t> ve </a:t>
            </a:r>
            <a:r>
              <a:rPr lang="tr-TR" dirty="0" err="1" smtClean="0"/>
              <a:t>infantlarda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otoregülasyon</a:t>
            </a:r>
            <a:r>
              <a:rPr lang="tr-TR" dirty="0" smtClean="0"/>
              <a:t> gelişmemiştir. KPB sırasında </a:t>
            </a:r>
            <a:r>
              <a:rPr lang="tr-TR" dirty="0" smtClean="0"/>
              <a:t>hızlı </a:t>
            </a:r>
            <a:r>
              <a:rPr lang="tr-TR" dirty="0" smtClean="0"/>
              <a:t>soğuma veya ısınmaya bağlı </a:t>
            </a:r>
            <a:r>
              <a:rPr lang="tr-TR" dirty="0" err="1" smtClean="0"/>
              <a:t>serebral</a:t>
            </a:r>
            <a:r>
              <a:rPr lang="tr-TR" dirty="0" smtClean="0"/>
              <a:t> hasar </a:t>
            </a:r>
            <a:r>
              <a:rPr lang="tr-TR" dirty="0" smtClean="0"/>
              <a:t>riski </a:t>
            </a:r>
            <a:r>
              <a:rPr lang="tr-TR" dirty="0" smtClean="0"/>
              <a:t>daha fazla olduğundan soğuma ve ısınma </a:t>
            </a:r>
            <a:r>
              <a:rPr lang="tr-TR" dirty="0" smtClean="0"/>
              <a:t>sürelerinin </a:t>
            </a:r>
            <a:r>
              <a:rPr lang="tr-TR" dirty="0" smtClean="0"/>
              <a:t>hızlı olmaması, en az 20-25 dakikada </a:t>
            </a:r>
            <a:r>
              <a:rPr lang="tr-TR" dirty="0" smtClean="0"/>
              <a:t>yapılması </a:t>
            </a:r>
            <a:r>
              <a:rPr lang="tr-TR" dirty="0" smtClean="0"/>
              <a:t>önemlidir. 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3. Çocuklarda yetişkin hastalara kıyasla kardiyak </a:t>
            </a:r>
            <a:r>
              <a:rPr lang="tr-TR" dirty="0" smtClean="0"/>
              <a:t>indeks </a:t>
            </a:r>
            <a:r>
              <a:rPr lang="tr-TR" dirty="0" smtClean="0"/>
              <a:t>yaklaşık %25 oranında daha yüksektir.</a:t>
            </a:r>
          </a:p>
          <a:p>
            <a:pPr>
              <a:buNone/>
            </a:pPr>
            <a:r>
              <a:rPr lang="tr-TR" dirty="0" smtClean="0"/>
              <a:t>4. </a:t>
            </a:r>
            <a:r>
              <a:rPr lang="tr-TR" dirty="0" err="1" smtClean="0"/>
              <a:t>Siyanotik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kalp hastalığı olan </a:t>
            </a:r>
            <a:r>
              <a:rPr lang="tr-TR" dirty="0" smtClean="0"/>
              <a:t>çocuklarda </a:t>
            </a:r>
            <a:r>
              <a:rPr lang="tr-TR" dirty="0" err="1" smtClean="0"/>
              <a:t>aortopulmoner</a:t>
            </a:r>
            <a:r>
              <a:rPr lang="tr-TR" dirty="0" smtClean="0"/>
              <a:t> ve </a:t>
            </a:r>
            <a:r>
              <a:rPr lang="tr-TR" dirty="0" err="1" smtClean="0"/>
              <a:t>bronşiyal</a:t>
            </a:r>
            <a:r>
              <a:rPr lang="tr-TR" dirty="0" smtClean="0"/>
              <a:t> </a:t>
            </a:r>
            <a:r>
              <a:rPr lang="tr-TR" dirty="0" err="1" smtClean="0"/>
              <a:t>kolleterallerin</a:t>
            </a:r>
            <a:r>
              <a:rPr lang="tr-TR" dirty="0" smtClean="0"/>
              <a:t> </a:t>
            </a:r>
            <a:r>
              <a:rPr lang="tr-TR" dirty="0" smtClean="0"/>
              <a:t>varlığı </a:t>
            </a:r>
            <a:r>
              <a:rPr lang="tr-TR" dirty="0" smtClean="0"/>
              <a:t>bu hastalarda hem </a:t>
            </a:r>
            <a:r>
              <a:rPr lang="tr-TR" dirty="0" err="1" smtClean="0"/>
              <a:t>aortik</a:t>
            </a:r>
            <a:r>
              <a:rPr lang="tr-TR" dirty="0" smtClean="0"/>
              <a:t> kros </a:t>
            </a:r>
            <a:r>
              <a:rPr lang="tr-TR" dirty="0" err="1" smtClean="0"/>
              <a:t>klemp</a:t>
            </a:r>
            <a:r>
              <a:rPr lang="tr-TR" dirty="0" smtClean="0"/>
              <a:t> </a:t>
            </a:r>
            <a:r>
              <a:rPr lang="tr-TR" dirty="0" smtClean="0"/>
              <a:t>sırasında </a:t>
            </a:r>
            <a:r>
              <a:rPr lang="tr-TR" dirty="0" err="1" smtClean="0"/>
              <a:t>miyokard</a:t>
            </a:r>
            <a:r>
              <a:rPr lang="tr-TR" dirty="0" smtClean="0"/>
              <a:t> korumasını olumsuz yönde </a:t>
            </a:r>
            <a:r>
              <a:rPr lang="tr-TR" dirty="0" smtClean="0"/>
              <a:t>etkileyebilir </a:t>
            </a:r>
            <a:r>
              <a:rPr lang="tr-TR" dirty="0" smtClean="0"/>
              <a:t>hem de sistemik akımdan çalarak </a:t>
            </a:r>
            <a:r>
              <a:rPr lang="tr-TR" dirty="0" err="1" smtClean="0"/>
              <a:t>hipoperfüzyon</a:t>
            </a:r>
            <a:r>
              <a:rPr lang="tr-TR" dirty="0" smtClean="0"/>
              <a:t> </a:t>
            </a:r>
            <a:r>
              <a:rPr lang="tr-TR" dirty="0" smtClean="0"/>
              <a:t>yapabilir.</a:t>
            </a:r>
          </a:p>
          <a:p>
            <a:pPr>
              <a:buNone/>
            </a:pPr>
            <a:r>
              <a:rPr lang="tr-TR" dirty="0" smtClean="0"/>
              <a:t>5. Yapısal olarak </a:t>
            </a:r>
            <a:r>
              <a:rPr lang="tr-TR" dirty="0" err="1" smtClean="0"/>
              <a:t>yenidoğan</a:t>
            </a:r>
            <a:r>
              <a:rPr lang="tr-TR" dirty="0" smtClean="0"/>
              <a:t> kalbinde </a:t>
            </a:r>
            <a:r>
              <a:rPr lang="tr-TR" dirty="0" err="1" smtClean="0"/>
              <a:t>miyofibriller</a:t>
            </a:r>
            <a:r>
              <a:rPr lang="tr-TR" dirty="0" smtClean="0"/>
              <a:t> </a:t>
            </a:r>
            <a:r>
              <a:rPr lang="tr-TR" dirty="0" smtClean="0"/>
              <a:t>düzensiz </a:t>
            </a:r>
            <a:r>
              <a:rPr lang="tr-TR" dirty="0" smtClean="0"/>
              <a:t>ve daha az </a:t>
            </a:r>
            <a:r>
              <a:rPr lang="tr-TR" dirty="0" err="1" smtClean="0"/>
              <a:t>kontraktil</a:t>
            </a:r>
            <a:r>
              <a:rPr lang="tr-TR" dirty="0" smtClean="0"/>
              <a:t> eleman içermek-</a:t>
            </a:r>
            <a:r>
              <a:rPr lang="tr-TR" dirty="0" err="1" smtClean="0"/>
              <a:t>tedir</a:t>
            </a:r>
            <a:r>
              <a:rPr lang="tr-TR" dirty="0" smtClean="0"/>
              <a:t>. </a:t>
            </a:r>
            <a:r>
              <a:rPr lang="tr-TR" dirty="0" err="1" smtClean="0"/>
              <a:t>Organeller</a:t>
            </a:r>
            <a:r>
              <a:rPr lang="tr-TR" dirty="0" smtClean="0"/>
              <a:t> ve </a:t>
            </a:r>
            <a:r>
              <a:rPr lang="tr-TR" dirty="0" err="1" smtClean="0"/>
              <a:t>kontraksiyon</a:t>
            </a:r>
            <a:r>
              <a:rPr lang="tr-TR" dirty="0" smtClean="0"/>
              <a:t> için gerekli </a:t>
            </a:r>
            <a:r>
              <a:rPr lang="tr-TR" dirty="0" smtClean="0"/>
              <a:t>enzim </a:t>
            </a:r>
            <a:r>
              <a:rPr lang="tr-TR" dirty="0" smtClean="0"/>
              <a:t>sistemleri de tam olarak gelişmemiştir. </a:t>
            </a:r>
            <a:r>
              <a:rPr lang="tr-TR" dirty="0" err="1" smtClean="0"/>
              <a:t>Miyositler</a:t>
            </a:r>
            <a:r>
              <a:rPr lang="tr-TR" dirty="0" smtClean="0"/>
              <a:t> </a:t>
            </a:r>
            <a:r>
              <a:rPr lang="tr-TR" dirty="0" smtClean="0"/>
              <a:t>yuvarlaktır. </a:t>
            </a:r>
            <a:r>
              <a:rPr lang="tr-TR" dirty="0" err="1" smtClean="0"/>
              <a:t>Organeller</a:t>
            </a:r>
            <a:r>
              <a:rPr lang="tr-TR" dirty="0" smtClean="0"/>
              <a:t> ortada toplanmıştır. </a:t>
            </a:r>
            <a:r>
              <a:rPr lang="tr-TR" dirty="0" smtClean="0"/>
              <a:t>Gelişimle </a:t>
            </a:r>
            <a:r>
              <a:rPr lang="tr-TR" dirty="0" smtClean="0"/>
              <a:t>beraber </a:t>
            </a:r>
            <a:r>
              <a:rPr lang="tr-TR" dirty="0" err="1" smtClean="0"/>
              <a:t>organeller</a:t>
            </a:r>
            <a:r>
              <a:rPr lang="tr-TR" dirty="0" smtClean="0"/>
              <a:t> </a:t>
            </a:r>
            <a:r>
              <a:rPr lang="tr-TR" dirty="0" err="1" smtClean="0"/>
              <a:t>perifere</a:t>
            </a:r>
            <a:r>
              <a:rPr lang="tr-TR" dirty="0" smtClean="0"/>
              <a:t> kayar ve </a:t>
            </a:r>
            <a:r>
              <a:rPr lang="tr-TR" dirty="0" err="1" smtClean="0"/>
              <a:t>kontraktil</a:t>
            </a:r>
            <a:r>
              <a:rPr lang="tr-TR" dirty="0" smtClean="0"/>
              <a:t> </a:t>
            </a:r>
            <a:r>
              <a:rPr lang="tr-TR" dirty="0" smtClean="0"/>
              <a:t>elemanlar daha aktif hale gelir.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6. </a:t>
            </a:r>
            <a:r>
              <a:rPr lang="tr-TR" dirty="0" err="1" smtClean="0"/>
              <a:t>Yenidoğan</a:t>
            </a:r>
            <a:r>
              <a:rPr lang="tr-TR" dirty="0" smtClean="0"/>
              <a:t> döneminde her iki </a:t>
            </a:r>
            <a:r>
              <a:rPr lang="tr-TR" dirty="0" err="1" smtClean="0"/>
              <a:t>ventrikülün</a:t>
            </a:r>
            <a:r>
              <a:rPr lang="tr-TR" dirty="0" smtClean="0"/>
              <a:t> </a:t>
            </a:r>
            <a:r>
              <a:rPr lang="tr-TR" dirty="0" smtClean="0"/>
              <a:t>boyutları </a:t>
            </a:r>
            <a:r>
              <a:rPr lang="tr-TR" dirty="0" smtClean="0"/>
              <a:t>birbirine eşit ve </a:t>
            </a:r>
            <a:r>
              <a:rPr lang="tr-TR" dirty="0" err="1" smtClean="0"/>
              <a:t>kompliansları</a:t>
            </a:r>
            <a:r>
              <a:rPr lang="tr-TR" dirty="0" smtClean="0"/>
              <a:t> düşüktür. </a:t>
            </a:r>
            <a:r>
              <a:rPr lang="tr-TR" dirty="0" smtClean="0"/>
              <a:t>Bir </a:t>
            </a:r>
            <a:r>
              <a:rPr lang="tr-TR" dirty="0" err="1" smtClean="0"/>
              <a:t>ventrikülün</a:t>
            </a:r>
            <a:r>
              <a:rPr lang="tr-TR" dirty="0" smtClean="0"/>
              <a:t> fonksiyonlarının bozulması </a:t>
            </a:r>
            <a:r>
              <a:rPr lang="tr-TR" dirty="0" smtClean="0"/>
              <a:t>süratle </a:t>
            </a:r>
            <a:r>
              <a:rPr lang="tr-TR" dirty="0" smtClean="0"/>
              <a:t>diğer </a:t>
            </a:r>
            <a:r>
              <a:rPr lang="tr-TR" dirty="0" err="1" smtClean="0"/>
              <a:t>ventrikülü</a:t>
            </a:r>
            <a:r>
              <a:rPr lang="tr-TR" dirty="0" smtClean="0"/>
              <a:t> de etkiler. Atım hacminin </a:t>
            </a:r>
            <a:r>
              <a:rPr lang="tr-TR" dirty="0" smtClean="0"/>
              <a:t>göreceli </a:t>
            </a:r>
            <a:r>
              <a:rPr lang="tr-TR" dirty="0" smtClean="0"/>
              <a:t>olarak sabit oluşu ve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kompliansının</a:t>
            </a:r>
            <a:r>
              <a:rPr lang="tr-TR" dirty="0" smtClean="0"/>
              <a:t> </a:t>
            </a:r>
            <a:r>
              <a:rPr lang="tr-TR" dirty="0" smtClean="0"/>
              <a:t>düşük olması nedeniyle yeterli kalp debisi </a:t>
            </a:r>
            <a:r>
              <a:rPr lang="tr-TR" dirty="0" smtClean="0"/>
              <a:t>için </a:t>
            </a:r>
            <a:r>
              <a:rPr lang="tr-TR" dirty="0" smtClean="0"/>
              <a:t>kalp hızı ve sinüs ritmi önemlidir. </a:t>
            </a:r>
            <a:r>
              <a:rPr lang="tr-TR" dirty="0" err="1" smtClean="0"/>
              <a:t>Afterload</a:t>
            </a:r>
            <a:r>
              <a:rPr lang="tr-TR" dirty="0" smtClean="0"/>
              <a:t> </a:t>
            </a:r>
            <a:r>
              <a:rPr lang="tr-TR" dirty="0" smtClean="0"/>
              <a:t>veya  </a:t>
            </a:r>
            <a:r>
              <a:rPr lang="tr-TR" dirty="0" err="1" smtClean="0"/>
              <a:t>preload</a:t>
            </a:r>
            <a:r>
              <a:rPr lang="tr-TR" dirty="0" smtClean="0"/>
              <a:t> değişikliklerinden çabuk etkilenir. </a:t>
            </a:r>
            <a:r>
              <a:rPr lang="tr-TR" dirty="0" smtClean="0"/>
              <a:t>Özelikle </a:t>
            </a:r>
            <a:r>
              <a:rPr lang="tr-TR" dirty="0" err="1" smtClean="0"/>
              <a:t>yenidoğan</a:t>
            </a:r>
            <a:r>
              <a:rPr lang="tr-TR" dirty="0" smtClean="0"/>
              <a:t> ve erken süt çocukluğu </a:t>
            </a:r>
            <a:r>
              <a:rPr lang="tr-TR" dirty="0" smtClean="0"/>
              <a:t>döneminde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kontraktilitesi</a:t>
            </a:r>
            <a:r>
              <a:rPr lang="tr-TR" dirty="0" smtClean="0"/>
              <a:t> sınırlıdır ve </a:t>
            </a:r>
            <a:r>
              <a:rPr lang="tr-TR" dirty="0" err="1" smtClean="0"/>
              <a:t>katekolaminlere</a:t>
            </a:r>
            <a:r>
              <a:rPr lang="tr-TR" dirty="0" smtClean="0"/>
              <a:t> </a:t>
            </a:r>
            <a:r>
              <a:rPr lang="tr-TR" dirty="0" smtClean="0"/>
              <a:t>yanıtı azalmıştır. Frank </a:t>
            </a:r>
            <a:r>
              <a:rPr lang="tr-TR" dirty="0" err="1" smtClean="0"/>
              <a:t>starling</a:t>
            </a:r>
            <a:r>
              <a:rPr lang="tr-TR" dirty="0" smtClean="0"/>
              <a:t> </a:t>
            </a:r>
            <a:r>
              <a:rPr lang="tr-TR" dirty="0" smtClean="0"/>
              <a:t>cevabı </a:t>
            </a:r>
            <a:r>
              <a:rPr lang="tr-TR" dirty="0" smtClean="0"/>
              <a:t>sınırlıdır. T </a:t>
            </a:r>
            <a:r>
              <a:rPr lang="tr-TR" dirty="0" err="1" smtClean="0"/>
              <a:t>tubülleri</a:t>
            </a:r>
            <a:r>
              <a:rPr lang="tr-TR" dirty="0" smtClean="0"/>
              <a:t> iyi gelişmemiştir ve </a:t>
            </a:r>
            <a:r>
              <a:rPr lang="tr-TR" dirty="0" err="1" smtClean="0"/>
              <a:t>kontraksiyon</a:t>
            </a:r>
            <a:r>
              <a:rPr lang="tr-TR" dirty="0" smtClean="0"/>
              <a:t> </a:t>
            </a:r>
            <a:r>
              <a:rPr lang="tr-TR" dirty="0" smtClean="0"/>
              <a:t>için gerekli olan kalsiyum, sınırlı </a:t>
            </a:r>
            <a:r>
              <a:rPr lang="tr-TR" dirty="0" smtClean="0"/>
              <a:t>miktarda </a:t>
            </a:r>
            <a:r>
              <a:rPr lang="tr-TR" dirty="0" smtClean="0"/>
              <a:t>depolanabilir.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7. Kalbin otonomi </a:t>
            </a:r>
            <a:r>
              <a:rPr lang="tr-TR" dirty="0" err="1" smtClean="0"/>
              <a:t>inervasyonu</a:t>
            </a:r>
            <a:r>
              <a:rPr lang="tr-TR" dirty="0" smtClean="0"/>
              <a:t> </a:t>
            </a:r>
            <a:r>
              <a:rPr lang="tr-TR" dirty="0" smtClean="0"/>
              <a:t>tamamlanmamıştır</a:t>
            </a:r>
            <a:r>
              <a:rPr lang="tr-TR" dirty="0" smtClean="0"/>
              <a:t>. Sempatik sistem tam olarak gelişmemişken </a:t>
            </a:r>
            <a:r>
              <a:rPr lang="tr-TR" dirty="0" smtClean="0"/>
              <a:t>parasempatik </a:t>
            </a:r>
            <a:r>
              <a:rPr lang="tr-TR" dirty="0" smtClean="0"/>
              <a:t>sistem yetişkindeki gibidir.</a:t>
            </a:r>
          </a:p>
          <a:p>
            <a:pPr>
              <a:buNone/>
            </a:pPr>
            <a:r>
              <a:rPr lang="tr-TR" dirty="0" smtClean="0"/>
              <a:t>8. Doğumdan hemen sonra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smtClean="0"/>
              <a:t>rezistans </a:t>
            </a:r>
            <a:r>
              <a:rPr lang="tr-TR" dirty="0" smtClean="0"/>
              <a:t>yüksektir. 4-6 hafta içerisinde hızla </a:t>
            </a:r>
            <a:r>
              <a:rPr lang="tr-TR" dirty="0" smtClean="0"/>
              <a:t>düşer</a:t>
            </a:r>
            <a:r>
              <a:rPr lang="tr-TR" dirty="0" smtClean="0"/>
              <a:t>. Yetişkin değerlere ulaşması 4 yılı bulur.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smtClean="0"/>
              <a:t>kan akımını arttıran hastalıklar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smtClean="0"/>
              <a:t>sistemin </a:t>
            </a:r>
            <a:r>
              <a:rPr lang="tr-TR" dirty="0" smtClean="0"/>
              <a:t>gelişimini engeller. Sağlıklı çocuklarda </a:t>
            </a:r>
            <a:r>
              <a:rPr lang="tr-TR" dirty="0" smtClean="0"/>
              <a:t>bile </a:t>
            </a:r>
            <a:r>
              <a:rPr lang="tr-TR" dirty="0" smtClean="0"/>
              <a:t>doğumdan sonra ilk 1-2 ay </a:t>
            </a:r>
            <a:r>
              <a:rPr lang="tr-TR" dirty="0" err="1" smtClean="0"/>
              <a:t>pulmoner</a:t>
            </a:r>
            <a:r>
              <a:rPr lang="tr-TR" dirty="0" smtClean="0"/>
              <a:t> yatak </a:t>
            </a:r>
            <a:r>
              <a:rPr lang="tr-TR" dirty="0" smtClean="0"/>
              <a:t>çok </a:t>
            </a:r>
            <a:r>
              <a:rPr lang="tr-TR" dirty="0" err="1" smtClean="0"/>
              <a:t>labildir</a:t>
            </a:r>
            <a:r>
              <a:rPr lang="tr-TR" dirty="0" smtClean="0"/>
              <a:t>. Doğumsal kalp hastalıklarında </a:t>
            </a:r>
            <a:r>
              <a:rPr lang="tr-TR" dirty="0" smtClean="0"/>
              <a:t>özellikle </a:t>
            </a:r>
            <a:r>
              <a:rPr lang="tr-TR" dirty="0" smtClean="0"/>
              <a:t>soldan sağa </a:t>
            </a:r>
            <a:r>
              <a:rPr lang="tr-TR" dirty="0" err="1" smtClean="0"/>
              <a:t>şant</a:t>
            </a:r>
            <a:r>
              <a:rPr lang="tr-TR" dirty="0" smtClean="0"/>
              <a:t> yapan ve </a:t>
            </a:r>
            <a:r>
              <a:rPr lang="tr-TR" dirty="0" err="1" smtClean="0"/>
              <a:t>pulmoner</a:t>
            </a:r>
            <a:r>
              <a:rPr lang="tr-TR" dirty="0" smtClean="0"/>
              <a:t> basıncı </a:t>
            </a:r>
            <a:r>
              <a:rPr lang="tr-TR" dirty="0" smtClean="0"/>
              <a:t>arttıran </a:t>
            </a:r>
            <a:r>
              <a:rPr lang="tr-TR" dirty="0" smtClean="0"/>
              <a:t>patolojilerde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hipertansif</a:t>
            </a:r>
            <a:r>
              <a:rPr lang="tr-TR" dirty="0" smtClean="0"/>
              <a:t> kriz </a:t>
            </a:r>
            <a:r>
              <a:rPr lang="tr-TR" dirty="0" smtClean="0"/>
              <a:t>riski </a:t>
            </a:r>
            <a:r>
              <a:rPr lang="tr-TR" dirty="0" smtClean="0"/>
              <a:t>yüksektir. 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9. Erişkinlerde </a:t>
            </a:r>
            <a:r>
              <a:rPr lang="tr-TR" dirty="0" err="1" smtClean="0"/>
              <a:t>miyokard</a:t>
            </a:r>
            <a:r>
              <a:rPr lang="tr-TR" dirty="0" smtClean="0"/>
              <a:t> metabolizması için esas </a:t>
            </a:r>
            <a:r>
              <a:rPr lang="tr-TR" dirty="0" smtClean="0"/>
              <a:t>enerji </a:t>
            </a:r>
            <a:r>
              <a:rPr lang="tr-TR" dirty="0" smtClean="0"/>
              <a:t>kaynağı serbest yağ asitleri ve palmitattır </a:t>
            </a:r>
            <a:r>
              <a:rPr lang="tr-TR" dirty="0" smtClean="0"/>
              <a:t>ve </a:t>
            </a:r>
            <a:r>
              <a:rPr lang="tr-TR" dirty="0" smtClean="0"/>
              <a:t>129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trifosfat</a:t>
            </a:r>
            <a:r>
              <a:rPr lang="tr-TR" dirty="0" smtClean="0"/>
              <a:t> (ATP) açığa çıkar. </a:t>
            </a:r>
            <a:r>
              <a:rPr lang="tr-TR" dirty="0" err="1" smtClean="0"/>
              <a:t>Yenidoğan</a:t>
            </a:r>
            <a:r>
              <a:rPr lang="tr-TR" dirty="0" smtClean="0"/>
              <a:t> </a:t>
            </a:r>
            <a:r>
              <a:rPr lang="tr-TR" dirty="0" smtClean="0"/>
              <a:t>kalbinde ise </a:t>
            </a:r>
            <a:r>
              <a:rPr lang="tr-TR" dirty="0" err="1" smtClean="0"/>
              <a:t>glukoz</a:t>
            </a:r>
            <a:r>
              <a:rPr lang="tr-TR" dirty="0" smtClean="0"/>
              <a:t> kullanılır ve 1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smtClean="0"/>
              <a:t>ATP </a:t>
            </a:r>
            <a:r>
              <a:rPr lang="tr-TR" dirty="0" smtClean="0"/>
              <a:t>açığa çıkar. Yağların kullanılamamasının </a:t>
            </a:r>
            <a:r>
              <a:rPr lang="tr-TR" dirty="0" smtClean="0"/>
              <a:t>sebebi </a:t>
            </a:r>
            <a:r>
              <a:rPr lang="tr-TR" dirty="0" smtClean="0"/>
              <a:t>mitokondri içerisinde yeteri miktarda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</a:t>
            </a:r>
            <a:r>
              <a:rPr lang="tr-TR" dirty="0" smtClean="0"/>
              <a:t>enziminin olmamasıdır.</a:t>
            </a:r>
          </a:p>
          <a:p>
            <a:pPr>
              <a:buNone/>
            </a:pPr>
            <a:r>
              <a:rPr lang="tr-TR" dirty="0" smtClean="0"/>
              <a:t>10. </a:t>
            </a:r>
            <a:r>
              <a:rPr lang="tr-TR" dirty="0" err="1" smtClean="0"/>
              <a:t>Yenidoğanlarda</a:t>
            </a:r>
            <a:r>
              <a:rPr lang="tr-TR" dirty="0" smtClean="0"/>
              <a:t> kalp glikojen depoları </a:t>
            </a:r>
            <a:r>
              <a:rPr lang="tr-TR" dirty="0" smtClean="0"/>
              <a:t>yüksektir</a:t>
            </a:r>
            <a:r>
              <a:rPr lang="tr-TR" dirty="0" smtClean="0"/>
              <a:t>. Yağ metabolizması artıkça glikojen </a:t>
            </a:r>
            <a:r>
              <a:rPr lang="tr-TR" dirty="0" smtClean="0"/>
              <a:t>depoları </a:t>
            </a:r>
            <a:r>
              <a:rPr lang="tr-TR" dirty="0" smtClean="0"/>
              <a:t>azalır. Dolayısıyla </a:t>
            </a:r>
            <a:r>
              <a:rPr lang="tr-TR" dirty="0" err="1" smtClean="0"/>
              <a:t>iskemi</a:t>
            </a:r>
            <a:r>
              <a:rPr lang="tr-TR" dirty="0" smtClean="0"/>
              <a:t> sırasında süratle </a:t>
            </a:r>
            <a:r>
              <a:rPr lang="tr-TR" dirty="0" smtClean="0"/>
              <a:t>aerobik </a:t>
            </a:r>
            <a:r>
              <a:rPr lang="tr-TR" dirty="0" smtClean="0"/>
              <a:t>metabolizmadan anaerobik metabolizmaya geçiş sağlanır. Bu da </a:t>
            </a:r>
            <a:r>
              <a:rPr lang="tr-TR" dirty="0" err="1" smtClean="0"/>
              <a:t>yenidoğan</a:t>
            </a:r>
            <a:r>
              <a:rPr lang="tr-TR" dirty="0" smtClean="0"/>
              <a:t> kalbinin </a:t>
            </a:r>
            <a:r>
              <a:rPr lang="tr-TR" dirty="0" err="1" smtClean="0"/>
              <a:t>iskemiye</a:t>
            </a:r>
            <a:r>
              <a:rPr lang="tr-TR" dirty="0" smtClean="0"/>
              <a:t> </a:t>
            </a:r>
            <a:r>
              <a:rPr lang="tr-TR" dirty="0" smtClean="0"/>
              <a:t>karşı </a:t>
            </a:r>
            <a:r>
              <a:rPr lang="tr-TR" dirty="0" smtClean="0"/>
              <a:t>olan direncini artırır.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Pulsatil</a:t>
            </a:r>
            <a:r>
              <a:rPr lang="tr-TR" dirty="0" smtClean="0"/>
              <a:t> ve </a:t>
            </a:r>
            <a:r>
              <a:rPr lang="tr-TR" dirty="0" err="1" smtClean="0"/>
              <a:t>pulsatil</a:t>
            </a:r>
            <a:r>
              <a:rPr lang="tr-TR" dirty="0" smtClean="0"/>
              <a:t> olmayan KPB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KPB </a:t>
            </a:r>
            <a:r>
              <a:rPr lang="tr-TR" dirty="0" smtClean="0"/>
              <a:t>sırasındaki tartışmalı konulardan biri de </a:t>
            </a:r>
            <a:r>
              <a:rPr lang="tr-TR" dirty="0" err="1" smtClean="0"/>
              <a:t>pulsatil</a:t>
            </a:r>
            <a:r>
              <a:rPr lang="tr-TR" dirty="0" smtClean="0"/>
              <a:t> </a:t>
            </a:r>
            <a:r>
              <a:rPr lang="tr-TR" dirty="0" err="1" smtClean="0"/>
              <a:t>perfüzyondur</a:t>
            </a:r>
            <a:r>
              <a:rPr lang="tr-TR" dirty="0" smtClean="0"/>
              <a:t>. Çeşitli çalışmalarda, hem erişkin hem </a:t>
            </a:r>
            <a:r>
              <a:rPr lang="tr-TR" dirty="0" smtClean="0"/>
              <a:t>de </a:t>
            </a:r>
            <a:r>
              <a:rPr lang="tr-TR" dirty="0" err="1" smtClean="0"/>
              <a:t>pediyatrik</a:t>
            </a:r>
            <a:r>
              <a:rPr lang="tr-TR" dirty="0" smtClean="0"/>
              <a:t> hastalarda </a:t>
            </a:r>
            <a:r>
              <a:rPr lang="tr-TR" dirty="0" err="1" smtClean="0"/>
              <a:t>pulsatile</a:t>
            </a:r>
            <a:r>
              <a:rPr lang="tr-TR" dirty="0" smtClean="0"/>
              <a:t> </a:t>
            </a:r>
            <a:r>
              <a:rPr lang="tr-TR" dirty="0" err="1" smtClean="0"/>
              <a:t>perfüzyonunun</a:t>
            </a:r>
            <a:r>
              <a:rPr lang="tr-TR" dirty="0" smtClean="0"/>
              <a:t> </a:t>
            </a:r>
            <a:r>
              <a:rPr lang="tr-TR" dirty="0" smtClean="0"/>
              <a:t>beyin </a:t>
            </a:r>
            <a:r>
              <a:rPr lang="tr-TR" dirty="0" smtClean="0"/>
              <a:t>başta olmak üzere </a:t>
            </a:r>
            <a:r>
              <a:rPr lang="tr-TR" dirty="0" err="1" smtClean="0"/>
              <a:t>vital</a:t>
            </a:r>
            <a:r>
              <a:rPr lang="tr-TR" dirty="0" smtClean="0"/>
              <a:t> organlara kan akımını </a:t>
            </a:r>
            <a:r>
              <a:rPr lang="tr-TR" dirty="0" smtClean="0"/>
              <a:t>arttırdığı</a:t>
            </a:r>
            <a:r>
              <a:rPr lang="tr-TR" dirty="0" smtClean="0"/>
              <a:t>, </a:t>
            </a:r>
            <a:r>
              <a:rPr lang="tr-TR" dirty="0" err="1" smtClean="0"/>
              <a:t>KPB’ye</a:t>
            </a:r>
            <a:r>
              <a:rPr lang="tr-TR" dirty="0" smtClean="0"/>
              <a:t> bağlı gelişen sistemik </a:t>
            </a:r>
            <a:r>
              <a:rPr lang="tr-TR" dirty="0" err="1" smtClean="0"/>
              <a:t>enflamatuvar</a:t>
            </a:r>
            <a:r>
              <a:rPr lang="tr-TR" dirty="0" smtClean="0"/>
              <a:t> </a:t>
            </a:r>
            <a:r>
              <a:rPr lang="tr-TR" dirty="0" smtClean="0"/>
              <a:t>yanıtı </a:t>
            </a:r>
            <a:r>
              <a:rPr lang="tr-TR" dirty="0" smtClean="0"/>
              <a:t>ve buna bağlı </a:t>
            </a:r>
            <a:r>
              <a:rPr lang="tr-TR" dirty="0" err="1" smtClean="0"/>
              <a:t>mortaliteyi</a:t>
            </a:r>
            <a:r>
              <a:rPr lang="tr-TR" dirty="0" smtClean="0"/>
              <a:t> azalttığı iddia </a:t>
            </a:r>
            <a:r>
              <a:rPr lang="tr-TR" dirty="0" smtClean="0"/>
              <a:t>edilse </a:t>
            </a:r>
            <a:r>
              <a:rPr lang="tr-TR" dirty="0" smtClean="0"/>
              <a:t>de rutin klinik uygulamaya girmemiştir. Özellikle, </a:t>
            </a:r>
            <a:r>
              <a:rPr lang="tr-TR" dirty="0" err="1" smtClean="0"/>
              <a:t>pediyatrik</a:t>
            </a:r>
            <a:r>
              <a:rPr lang="tr-TR" dirty="0" smtClean="0"/>
              <a:t> </a:t>
            </a:r>
            <a:r>
              <a:rPr lang="tr-TR" dirty="0" smtClean="0"/>
              <a:t>hastalarda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err="1" smtClean="0"/>
              <a:t>kanül</a:t>
            </a:r>
            <a:r>
              <a:rPr lang="tr-TR" dirty="0" smtClean="0"/>
              <a:t> boyutlarının </a:t>
            </a:r>
            <a:r>
              <a:rPr lang="tr-TR" dirty="0" smtClean="0"/>
              <a:t>küçülmesi </a:t>
            </a:r>
            <a:r>
              <a:rPr lang="tr-TR" dirty="0" smtClean="0"/>
              <a:t>ve pompanın oluşturduğu </a:t>
            </a:r>
            <a:r>
              <a:rPr lang="tr-TR" dirty="0" err="1" smtClean="0"/>
              <a:t>pulsatil</a:t>
            </a:r>
            <a:r>
              <a:rPr lang="tr-TR" dirty="0" smtClean="0"/>
              <a:t> akımın </a:t>
            </a:r>
            <a:r>
              <a:rPr lang="tr-TR" dirty="0" smtClean="0"/>
              <a:t>önemli </a:t>
            </a:r>
            <a:r>
              <a:rPr lang="tr-TR" dirty="0" smtClean="0"/>
              <a:t>bir oranının </a:t>
            </a:r>
            <a:r>
              <a:rPr lang="tr-TR" dirty="0" err="1" smtClean="0"/>
              <a:t>kanül</a:t>
            </a:r>
            <a:r>
              <a:rPr lang="tr-TR" dirty="0" smtClean="0"/>
              <a:t> ucunda kaybolup </a:t>
            </a:r>
            <a:r>
              <a:rPr lang="tr-TR" dirty="0" smtClean="0"/>
              <a:t>arteri-</a:t>
            </a:r>
            <a:r>
              <a:rPr lang="tr-TR" dirty="0" err="1" smtClean="0"/>
              <a:t>yollere</a:t>
            </a:r>
            <a:r>
              <a:rPr lang="tr-TR" dirty="0" smtClean="0"/>
              <a:t> </a:t>
            </a:r>
            <a:r>
              <a:rPr lang="tr-TR" dirty="0" smtClean="0"/>
              <a:t>ulaşmaması, </a:t>
            </a:r>
            <a:r>
              <a:rPr lang="tr-TR" dirty="0" err="1" smtClean="0"/>
              <a:t>enflamatuvar</a:t>
            </a:r>
            <a:r>
              <a:rPr lang="tr-TR" dirty="0" smtClean="0"/>
              <a:t> yanıt ve </a:t>
            </a:r>
            <a:r>
              <a:rPr lang="tr-TR" dirty="0" err="1" smtClean="0"/>
              <a:t>perfüzyon</a:t>
            </a:r>
            <a:r>
              <a:rPr lang="tr-TR" dirty="0" smtClean="0"/>
              <a:t> </a:t>
            </a:r>
            <a:r>
              <a:rPr lang="tr-TR" dirty="0" smtClean="0"/>
              <a:t>üzerinde iddia edilen olumlu etkilerinin </a:t>
            </a:r>
            <a:r>
              <a:rPr lang="tr-TR" dirty="0" smtClean="0"/>
              <a:t>olmaması</a:t>
            </a:r>
            <a:r>
              <a:rPr lang="tr-TR" dirty="0" smtClean="0"/>
              <a:t>, bu yöntemin eleştirildiği noktalardır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pH</a:t>
            </a:r>
            <a:r>
              <a:rPr lang="tr-TR" dirty="0" smtClean="0"/>
              <a:t> Yönetimi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err="1" smtClean="0"/>
              <a:t>Hipotermik</a:t>
            </a:r>
            <a:r>
              <a:rPr lang="tr-TR" dirty="0" smtClean="0"/>
              <a:t> </a:t>
            </a:r>
            <a:r>
              <a:rPr lang="tr-TR" dirty="0" smtClean="0"/>
              <a:t>KPB sırasında </a:t>
            </a:r>
            <a:r>
              <a:rPr lang="tr-TR" dirty="0" err="1" smtClean="0"/>
              <a:t>pH</a:t>
            </a:r>
            <a:r>
              <a:rPr lang="tr-TR" dirty="0" smtClean="0"/>
              <a:t>/PCO2 </a:t>
            </a:r>
            <a:r>
              <a:rPr lang="tr-TR" dirty="0" smtClean="0"/>
              <a:t>yönetimi için iki </a:t>
            </a:r>
            <a:r>
              <a:rPr lang="tr-TR" dirty="0" smtClean="0"/>
              <a:t>farklı </a:t>
            </a:r>
            <a:r>
              <a:rPr lang="tr-TR" dirty="0" smtClean="0"/>
              <a:t>politika vardır: </a:t>
            </a:r>
            <a:r>
              <a:rPr lang="tr-TR" b="1" dirty="0" err="1" smtClean="0"/>
              <a:t>pH</a:t>
            </a:r>
            <a:r>
              <a:rPr lang="tr-TR" b="1" dirty="0" smtClean="0"/>
              <a:t>-stat ve alfa-stat</a:t>
            </a:r>
            <a:r>
              <a:rPr lang="tr-TR" dirty="0" smtClean="0"/>
              <a:t>. Derin </a:t>
            </a:r>
            <a:r>
              <a:rPr lang="tr-TR" dirty="0" err="1" smtClean="0"/>
              <a:t>hi</a:t>
            </a:r>
            <a:r>
              <a:rPr lang="tr-TR" dirty="0" smtClean="0"/>
              <a:t>-</a:t>
            </a:r>
            <a:r>
              <a:rPr lang="tr-TR" dirty="0" err="1" smtClean="0"/>
              <a:t>potermi</a:t>
            </a:r>
            <a:r>
              <a:rPr lang="tr-TR" dirty="0" smtClean="0"/>
              <a:t> </a:t>
            </a:r>
            <a:r>
              <a:rPr lang="tr-TR" dirty="0" smtClean="0"/>
              <a:t>ve total </a:t>
            </a:r>
            <a:r>
              <a:rPr lang="tr-TR" dirty="0" err="1" smtClean="0"/>
              <a:t>sirkülatuvar</a:t>
            </a:r>
            <a:r>
              <a:rPr lang="tr-TR" dirty="0" smtClean="0"/>
              <a:t> </a:t>
            </a:r>
            <a:r>
              <a:rPr lang="tr-TR" dirty="0" err="1" smtClean="0"/>
              <a:t>arrestin</a:t>
            </a:r>
            <a:r>
              <a:rPr lang="tr-TR" dirty="0" smtClean="0"/>
              <a:t> sık uygulandığı </a:t>
            </a: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infant</a:t>
            </a:r>
            <a:r>
              <a:rPr lang="tr-TR" dirty="0" smtClean="0"/>
              <a:t> kalp cerrahisi vakalarında </a:t>
            </a:r>
            <a:r>
              <a:rPr lang="tr-TR" dirty="0" err="1" smtClean="0"/>
              <a:t>pH</a:t>
            </a:r>
            <a:r>
              <a:rPr lang="tr-TR" dirty="0" smtClean="0"/>
              <a:t>-stat </a:t>
            </a:r>
            <a:r>
              <a:rPr lang="tr-TR" dirty="0" smtClean="0"/>
              <a:t>yönetimi </a:t>
            </a:r>
            <a:r>
              <a:rPr lang="tr-TR" dirty="0" smtClean="0"/>
              <a:t>daha iyi bir nörolojik koruma sağlarken </a:t>
            </a:r>
            <a:r>
              <a:rPr lang="tr-TR" dirty="0" smtClean="0"/>
              <a:t>yetişkin </a:t>
            </a:r>
            <a:r>
              <a:rPr lang="tr-TR" dirty="0" smtClean="0"/>
              <a:t>kalp cerrahisinde genellikle alfa-stat tercih </a:t>
            </a:r>
            <a:r>
              <a:rPr lang="tr-TR" dirty="0" smtClean="0"/>
              <a:t>edilmektedir</a:t>
            </a:r>
            <a:r>
              <a:rPr lang="tr-TR" dirty="0" smtClean="0"/>
              <a:t>. </a:t>
            </a:r>
            <a:r>
              <a:rPr lang="tr-TR" dirty="0" err="1" smtClean="0"/>
              <a:t>pH</a:t>
            </a:r>
            <a:r>
              <a:rPr lang="tr-TR" dirty="0" smtClean="0"/>
              <a:t>-stat yönetiminde tüm vücut </a:t>
            </a:r>
            <a:r>
              <a:rPr lang="tr-TR" dirty="0" smtClean="0"/>
              <a:t>sıcaklıklarında </a:t>
            </a:r>
            <a:r>
              <a:rPr lang="tr-TR" dirty="0" smtClean="0"/>
              <a:t>kan </a:t>
            </a:r>
            <a:r>
              <a:rPr lang="tr-TR" dirty="0" err="1" smtClean="0"/>
              <a:t>pH</a:t>
            </a:r>
            <a:r>
              <a:rPr lang="tr-TR" dirty="0" smtClean="0"/>
              <a:t> değeri 7.40 civarında tutulmaya </a:t>
            </a:r>
            <a:r>
              <a:rPr lang="tr-TR" dirty="0" smtClean="0"/>
              <a:t>çalışılır </a:t>
            </a:r>
            <a:r>
              <a:rPr lang="tr-TR" dirty="0" smtClean="0"/>
              <a:t>ve bu değeri sağlamak için sisteme sürekli </a:t>
            </a:r>
            <a:r>
              <a:rPr lang="tr-TR" dirty="0" smtClean="0"/>
              <a:t>CO2 </a:t>
            </a:r>
            <a:r>
              <a:rPr lang="tr-TR" dirty="0" smtClean="0"/>
              <a:t>eklenir.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smtClean="0"/>
              <a:t>CO2 </a:t>
            </a:r>
            <a:r>
              <a:rPr lang="tr-TR" dirty="0" smtClean="0"/>
              <a:t>basıncının artması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smtClean="0"/>
              <a:t>yapılarda </a:t>
            </a:r>
            <a:r>
              <a:rPr lang="tr-TR" dirty="0" err="1" smtClean="0"/>
              <a:t>vazodilatasyon</a:t>
            </a:r>
            <a:r>
              <a:rPr lang="tr-TR" dirty="0" smtClean="0"/>
              <a:t> yaparak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perfüzyonu</a:t>
            </a:r>
            <a:r>
              <a:rPr lang="tr-TR" dirty="0" smtClean="0"/>
              <a:t> </a:t>
            </a:r>
            <a:r>
              <a:rPr lang="tr-TR" dirty="0" smtClean="0"/>
              <a:t>arttırır. Alfa-stat yönetiminde sistemik </a:t>
            </a:r>
            <a:r>
              <a:rPr lang="tr-TR" dirty="0" smtClean="0"/>
              <a:t>soğuma </a:t>
            </a:r>
            <a:r>
              <a:rPr lang="tr-TR" dirty="0" smtClean="0"/>
              <a:t>ile beraber </a:t>
            </a:r>
            <a:r>
              <a:rPr lang="tr-TR" dirty="0" smtClean="0"/>
              <a:t>CO2’in </a:t>
            </a:r>
            <a:r>
              <a:rPr lang="tr-TR" dirty="0" smtClean="0"/>
              <a:t>kandaki çözünürlüğü </a:t>
            </a:r>
            <a:r>
              <a:rPr lang="tr-TR" dirty="0" smtClean="0"/>
              <a:t>artmaya </a:t>
            </a:r>
            <a:r>
              <a:rPr lang="tr-TR" dirty="0" smtClean="0"/>
              <a:t>başlar ve </a:t>
            </a:r>
            <a:r>
              <a:rPr lang="tr-TR" dirty="0" err="1" smtClean="0"/>
              <a:t>respiratuvar</a:t>
            </a:r>
            <a:r>
              <a:rPr lang="tr-TR" dirty="0" smtClean="0"/>
              <a:t> </a:t>
            </a:r>
            <a:r>
              <a:rPr lang="tr-TR" dirty="0" err="1" smtClean="0"/>
              <a:t>alkaloz</a:t>
            </a:r>
            <a:r>
              <a:rPr lang="tr-TR" dirty="0" smtClean="0"/>
              <a:t> gelişir. </a:t>
            </a:r>
            <a:r>
              <a:rPr lang="tr-TR" dirty="0" err="1" smtClean="0"/>
              <a:t>Hipotermi</a:t>
            </a:r>
            <a:r>
              <a:rPr lang="tr-TR" dirty="0" smtClean="0"/>
              <a:t> </a:t>
            </a:r>
            <a:r>
              <a:rPr lang="tr-TR" dirty="0" smtClean="0"/>
              <a:t>derecesine göre ortaya çıkan </a:t>
            </a:r>
            <a:r>
              <a:rPr lang="tr-TR" dirty="0" err="1" smtClean="0"/>
              <a:t>alkaloz</a:t>
            </a:r>
            <a:r>
              <a:rPr lang="tr-TR" dirty="0" smtClean="0"/>
              <a:t> normal </a:t>
            </a:r>
            <a:r>
              <a:rPr lang="tr-TR" dirty="0" smtClean="0"/>
              <a:t>kabul </a:t>
            </a:r>
            <a:r>
              <a:rPr lang="tr-TR" dirty="0" smtClean="0"/>
              <a:t>edilir.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KPB Ekipmanları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</a:t>
            </a:r>
            <a:r>
              <a:rPr lang="tr-TR" dirty="0" smtClean="0"/>
              <a:t> hastanın </a:t>
            </a:r>
            <a:r>
              <a:rPr lang="tr-TR" dirty="0" err="1" smtClean="0"/>
              <a:t>venöz</a:t>
            </a:r>
            <a:r>
              <a:rPr lang="tr-TR" dirty="0" smtClean="0"/>
              <a:t> kanının </a:t>
            </a:r>
            <a:r>
              <a:rPr lang="tr-TR" dirty="0" err="1" smtClean="0"/>
              <a:t>ekstrakorporeal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sistemde yer alan </a:t>
            </a:r>
            <a:r>
              <a:rPr lang="tr-TR" dirty="0" err="1" smtClean="0"/>
              <a:t>venöz</a:t>
            </a:r>
            <a:r>
              <a:rPr lang="tr-TR" dirty="0" smtClean="0"/>
              <a:t> rezervuara uygun bir şekil-</a:t>
            </a:r>
          </a:p>
          <a:p>
            <a:pPr>
              <a:buNone/>
            </a:pPr>
            <a:r>
              <a:rPr lang="tr-TR" dirty="0" smtClean="0"/>
              <a:t>de taşınması için gereklidir.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direnajda</a:t>
            </a:r>
            <a:r>
              <a:rPr lang="tr-TR" dirty="0" smtClean="0"/>
              <a:t> temel </a:t>
            </a:r>
          </a:p>
          <a:p>
            <a:pPr>
              <a:buNone/>
            </a:pPr>
            <a:r>
              <a:rPr lang="tr-TR" dirty="0" smtClean="0"/>
              <a:t>prensip kanın, yerçekimi etkisini kullanarak, hasta </a:t>
            </a:r>
          </a:p>
          <a:p>
            <a:pPr>
              <a:buNone/>
            </a:pPr>
            <a:r>
              <a:rPr lang="tr-TR" dirty="0" smtClean="0"/>
              <a:t>seviyesinden 40 ile 70 cm daha aşağıya yerleştirilen </a:t>
            </a:r>
          </a:p>
          <a:p>
            <a:pPr>
              <a:buNone/>
            </a:pPr>
            <a:r>
              <a:rPr lang="tr-TR" dirty="0" smtClean="0"/>
              <a:t>rezervuara direne edilmesidir.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için kullanılan </a:t>
            </a:r>
            <a:r>
              <a:rPr lang="tr-TR" dirty="0" err="1" smtClean="0"/>
              <a:t>kanüllerin</a:t>
            </a:r>
            <a:r>
              <a:rPr lang="tr-TR" dirty="0" smtClean="0"/>
              <a:t> boyutu hastanın vücut </a:t>
            </a:r>
            <a:r>
              <a:rPr lang="tr-TR" dirty="0" err="1" smtClean="0"/>
              <a:t>yü</a:t>
            </a:r>
            <a:r>
              <a:rPr lang="tr-TR" dirty="0" smtClean="0"/>
              <a:t>-</a:t>
            </a:r>
          </a:p>
          <a:p>
            <a:pPr>
              <a:buNone/>
            </a:pPr>
            <a:r>
              <a:rPr lang="tr-TR" dirty="0" err="1" smtClean="0"/>
              <a:t>zey</a:t>
            </a:r>
            <a:r>
              <a:rPr lang="tr-TR" dirty="0" smtClean="0"/>
              <a:t> alanına göre hesaplanır ve bu hesaplama sırasın-</a:t>
            </a:r>
          </a:p>
          <a:p>
            <a:pPr>
              <a:buNone/>
            </a:pPr>
            <a:r>
              <a:rPr lang="tr-TR" dirty="0" smtClean="0"/>
              <a:t>da KPB sırasında hedeflenen akım esas olarak kabul </a:t>
            </a:r>
          </a:p>
          <a:p>
            <a:pPr>
              <a:buNone/>
            </a:pPr>
            <a:r>
              <a:rPr lang="tr-TR" dirty="0" smtClean="0"/>
              <a:t>edilmelidir.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pH</a:t>
            </a:r>
            <a:r>
              <a:rPr lang="tr-TR" dirty="0" smtClean="0"/>
              <a:t>-stat yönetiminde hasta soğutuldukça </a:t>
            </a:r>
            <a:r>
              <a:rPr lang="tr-TR" dirty="0" smtClean="0"/>
              <a:t>sisteme CO2 </a:t>
            </a:r>
            <a:r>
              <a:rPr lang="tr-TR" dirty="0" smtClean="0"/>
              <a:t>eklenmesi ile kan </a:t>
            </a:r>
            <a:r>
              <a:rPr lang="tr-TR" dirty="0" smtClean="0"/>
              <a:t>CO2 </a:t>
            </a:r>
            <a:r>
              <a:rPr lang="tr-TR" dirty="0" smtClean="0"/>
              <a:t>düzeyi artar ve </a:t>
            </a:r>
            <a:r>
              <a:rPr lang="tr-TR" dirty="0" smtClean="0"/>
              <a:t>artmış CO2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vazodilatayon</a:t>
            </a:r>
            <a:r>
              <a:rPr lang="tr-TR" dirty="0" smtClean="0"/>
              <a:t> yaparak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smtClean="0"/>
              <a:t>kan </a:t>
            </a:r>
            <a:r>
              <a:rPr lang="tr-TR" dirty="0" smtClean="0"/>
              <a:t>akımını arttırır. Alfa-stat yönetiminde ise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smtClean="0"/>
              <a:t>kan akımı sistemik soğutma sonucunda azalan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smtClean="0"/>
              <a:t>metabolizma ile beraber azalma gösterir. </a:t>
            </a:r>
            <a:r>
              <a:rPr lang="tr-TR" dirty="0" err="1" smtClean="0"/>
              <a:t>Pediyatrik</a:t>
            </a:r>
            <a:r>
              <a:rPr lang="tr-TR" dirty="0" smtClean="0"/>
              <a:t> </a:t>
            </a:r>
            <a:r>
              <a:rPr lang="tr-TR" dirty="0" smtClean="0"/>
              <a:t>hastalarda KPB ilişkili minör ve majör </a:t>
            </a:r>
            <a:r>
              <a:rPr lang="tr-TR" dirty="0" smtClean="0"/>
              <a:t>nörolojik </a:t>
            </a:r>
            <a:r>
              <a:rPr lang="tr-TR" dirty="0" smtClean="0"/>
              <a:t>olaylarda en önemli etken </a:t>
            </a:r>
            <a:r>
              <a:rPr lang="tr-TR" dirty="0" err="1" smtClean="0"/>
              <a:t>hipoperfüzyon</a:t>
            </a:r>
            <a:r>
              <a:rPr lang="tr-TR" dirty="0" smtClean="0"/>
              <a:t> </a:t>
            </a:r>
            <a:r>
              <a:rPr lang="tr-TR" dirty="0" smtClean="0"/>
              <a:t>olduğundan </a:t>
            </a:r>
            <a:r>
              <a:rPr lang="tr-TR" dirty="0" err="1" smtClean="0"/>
              <a:t>hipotermik</a:t>
            </a:r>
            <a:r>
              <a:rPr lang="tr-TR" dirty="0" smtClean="0"/>
              <a:t> KPB sırasında </a:t>
            </a:r>
            <a:r>
              <a:rPr lang="tr-TR" dirty="0" err="1" smtClean="0"/>
              <a:t>serebral</a:t>
            </a:r>
            <a:r>
              <a:rPr lang="tr-TR" dirty="0" smtClean="0"/>
              <a:t> kan </a:t>
            </a:r>
            <a:r>
              <a:rPr lang="tr-TR" dirty="0" smtClean="0"/>
              <a:t>akımını </a:t>
            </a:r>
            <a:r>
              <a:rPr lang="tr-TR" dirty="0" smtClean="0"/>
              <a:t>arttıran </a:t>
            </a:r>
            <a:r>
              <a:rPr lang="tr-TR" dirty="0" err="1" smtClean="0"/>
              <a:t>pH</a:t>
            </a:r>
            <a:r>
              <a:rPr lang="tr-TR" dirty="0" smtClean="0"/>
              <a:t>-stat yönetimi izlenir. Yetişkin kalp cerrahisinde ise </a:t>
            </a:r>
            <a:r>
              <a:rPr lang="tr-TR" dirty="0" err="1" smtClean="0"/>
              <a:t>peroperatif</a:t>
            </a:r>
            <a:r>
              <a:rPr lang="tr-TR" dirty="0" smtClean="0"/>
              <a:t> nörolojik </a:t>
            </a:r>
            <a:r>
              <a:rPr lang="tr-TR" dirty="0" smtClean="0"/>
              <a:t>sorunlardan </a:t>
            </a:r>
            <a:r>
              <a:rPr lang="tr-TR" dirty="0" smtClean="0"/>
              <a:t>daha çok </a:t>
            </a:r>
            <a:r>
              <a:rPr lang="tr-TR" dirty="0" err="1" smtClean="0"/>
              <a:t>embolik</a:t>
            </a:r>
            <a:r>
              <a:rPr lang="tr-TR" dirty="0" smtClean="0"/>
              <a:t> olaylar sorumlu </a:t>
            </a:r>
            <a:r>
              <a:rPr lang="tr-TR" dirty="0" smtClean="0"/>
              <a:t>tutulduğundan </a:t>
            </a:r>
            <a:r>
              <a:rPr lang="tr-TR" dirty="0" smtClean="0"/>
              <a:t>alfa-stat yönetimi tercih edilir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ACİLLER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dirty="0" smtClean="0"/>
              <a:t>Masif hava </a:t>
            </a:r>
            <a:r>
              <a:rPr lang="tr-TR" b="1" dirty="0" err="1" smtClean="0"/>
              <a:t>embolisi</a:t>
            </a:r>
            <a:r>
              <a:rPr lang="tr-TR" b="1" dirty="0" smtClean="0"/>
              <a:t>: </a:t>
            </a:r>
            <a:endParaRPr lang="tr-TR" b="1" dirty="0" smtClean="0"/>
          </a:p>
          <a:p>
            <a:pPr marL="514350" indent="-514350">
              <a:buAutoNum type="arabicPeriod"/>
            </a:pPr>
            <a:r>
              <a:rPr lang="tr-TR" dirty="0" smtClean="0"/>
              <a:t>KPB </a:t>
            </a:r>
            <a:r>
              <a:rPr lang="tr-TR" dirty="0" smtClean="0"/>
              <a:t>sırasında sistemik dolaşıma hava girmesi </a:t>
            </a:r>
            <a:r>
              <a:rPr lang="tr-TR" dirty="0" err="1" smtClean="0"/>
              <a:t>katastrofik</a:t>
            </a:r>
            <a:r>
              <a:rPr lang="tr-TR" dirty="0" smtClean="0"/>
              <a:t> bir komplikasyon yaratır. Dolaşıma hava geçişi </a:t>
            </a:r>
            <a:r>
              <a:rPr lang="tr-TR" dirty="0" err="1" smtClean="0"/>
              <a:t>arteryel</a:t>
            </a:r>
            <a:r>
              <a:rPr lang="tr-TR" dirty="0" smtClean="0"/>
              <a:t>, </a:t>
            </a:r>
            <a:r>
              <a:rPr lang="tr-TR" dirty="0" err="1" smtClean="0"/>
              <a:t>venöz</a:t>
            </a:r>
            <a:r>
              <a:rPr lang="tr-TR" dirty="0" smtClean="0"/>
              <a:t>, </a:t>
            </a:r>
            <a:r>
              <a:rPr lang="tr-TR" dirty="0" err="1" smtClean="0"/>
              <a:t>kardiyopleji</a:t>
            </a:r>
            <a:r>
              <a:rPr lang="tr-TR" dirty="0" smtClean="0"/>
              <a:t> veya </a:t>
            </a:r>
            <a:r>
              <a:rPr lang="tr-TR" dirty="0" err="1" smtClean="0"/>
              <a:t>intrakardiyak</a:t>
            </a:r>
            <a:r>
              <a:rPr lang="tr-TR" dirty="0" smtClean="0"/>
              <a:t> </a:t>
            </a:r>
            <a:r>
              <a:rPr lang="tr-TR" dirty="0" err="1" smtClean="0"/>
              <a:t>suction</a:t>
            </a:r>
            <a:r>
              <a:rPr lang="tr-TR" dirty="0" smtClean="0"/>
              <a:t> </a:t>
            </a:r>
            <a:r>
              <a:rPr lang="tr-TR" dirty="0" err="1" smtClean="0"/>
              <a:t>line</a:t>
            </a:r>
            <a:r>
              <a:rPr lang="tr-TR" dirty="0" smtClean="0"/>
              <a:t>’ </a:t>
            </a:r>
            <a:r>
              <a:rPr lang="tr-TR" dirty="0" err="1" smtClean="0"/>
              <a:t>ları</a:t>
            </a:r>
            <a:r>
              <a:rPr lang="tr-TR" dirty="0" smtClean="0"/>
              <a:t> yolu ile olabilir. </a:t>
            </a:r>
            <a:endParaRPr lang="tr-TR" dirty="0" smtClean="0"/>
          </a:p>
          <a:p>
            <a:pPr marL="514350" indent="-514350">
              <a:buAutoNum type="arabicPeriod" startAt="2"/>
            </a:pPr>
            <a:r>
              <a:rPr lang="tr-TR" dirty="0" smtClean="0"/>
              <a:t>Masif </a:t>
            </a:r>
            <a:r>
              <a:rPr lang="tr-TR" dirty="0" smtClean="0"/>
              <a:t>hava </a:t>
            </a:r>
            <a:r>
              <a:rPr lang="tr-TR" dirty="0" err="1" smtClean="0"/>
              <a:t>embolisi</a:t>
            </a:r>
            <a:r>
              <a:rPr lang="tr-TR" dirty="0" smtClean="0"/>
              <a:t> fark edilir fark edilmez KPB acilen durdurulur. </a:t>
            </a:r>
            <a:endParaRPr lang="tr-TR" dirty="0" smtClean="0"/>
          </a:p>
          <a:p>
            <a:pPr marL="514350" indent="-514350">
              <a:buAutoNum type="arabicPeriod" startAt="2"/>
            </a:pPr>
            <a:r>
              <a:rPr lang="tr-TR" dirty="0" smtClean="0"/>
              <a:t>Hasta </a:t>
            </a:r>
            <a:r>
              <a:rPr lang="tr-TR" dirty="0" err="1" smtClean="0"/>
              <a:t>trendelenburg</a:t>
            </a:r>
            <a:r>
              <a:rPr lang="tr-TR" dirty="0" smtClean="0"/>
              <a:t> pozisyonuna alınır. KPB </a:t>
            </a:r>
            <a:r>
              <a:rPr lang="tr-TR" dirty="0" err="1" smtClean="0"/>
              <a:t>line</a:t>
            </a:r>
            <a:r>
              <a:rPr lang="tr-TR" dirty="0" smtClean="0"/>
              <a:t>’ </a:t>
            </a:r>
            <a:r>
              <a:rPr lang="tr-TR" dirty="0" err="1" smtClean="0"/>
              <a:t>larındaki</a:t>
            </a:r>
            <a:r>
              <a:rPr lang="tr-TR" dirty="0" smtClean="0"/>
              <a:t> hava hızla çıkarıldıktan sonra, KPB yeniden başlatılır</a:t>
            </a:r>
            <a:r>
              <a:rPr lang="tr-TR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 Bu </a:t>
            </a:r>
            <a:r>
              <a:rPr lang="tr-TR" dirty="0" smtClean="0"/>
              <a:t>esnada hastaya </a:t>
            </a:r>
            <a:r>
              <a:rPr lang="tr-TR" dirty="0" err="1" smtClean="0"/>
              <a:t>serebral</a:t>
            </a:r>
            <a:r>
              <a:rPr lang="tr-TR" dirty="0" smtClean="0"/>
              <a:t> koruma amaçlı </a:t>
            </a:r>
            <a:r>
              <a:rPr lang="tr-TR" dirty="0" err="1" smtClean="0"/>
              <a:t>steroid</a:t>
            </a:r>
            <a:r>
              <a:rPr lang="tr-TR" dirty="0" smtClean="0"/>
              <a:t> ve </a:t>
            </a:r>
            <a:r>
              <a:rPr lang="tr-TR" dirty="0" err="1" smtClean="0"/>
              <a:t>barbiturat</a:t>
            </a:r>
            <a:r>
              <a:rPr lang="tr-TR" dirty="0" smtClean="0"/>
              <a:t> verilir. Baş çevresine buz torbaları konur. </a:t>
            </a:r>
            <a:endParaRPr lang="tr-TR" dirty="0" smtClean="0"/>
          </a:p>
          <a:p>
            <a:pPr marL="514350" indent="-514350">
              <a:buAutoNum type="arabicPeriod" startAt="2"/>
            </a:pPr>
            <a:r>
              <a:rPr lang="tr-TR" dirty="0" smtClean="0"/>
              <a:t>Hasta </a:t>
            </a:r>
            <a:r>
              <a:rPr lang="tr-TR" dirty="0" smtClean="0"/>
              <a:t>derin </a:t>
            </a:r>
            <a:r>
              <a:rPr lang="tr-TR" dirty="0" err="1" smtClean="0"/>
              <a:t>hipotermiye</a:t>
            </a:r>
            <a:r>
              <a:rPr lang="tr-TR" dirty="0" smtClean="0"/>
              <a:t> (20 – 22 °C) kadar soğutulur</a:t>
            </a:r>
            <a:r>
              <a:rPr lang="tr-TR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 </a:t>
            </a:r>
            <a:r>
              <a:rPr lang="tr-TR" dirty="0" smtClean="0"/>
              <a:t>DHCA uygulanır ve 5 </a:t>
            </a:r>
            <a:r>
              <a:rPr lang="tr-TR" dirty="0" err="1" smtClean="0"/>
              <a:t>dk</a:t>
            </a:r>
            <a:r>
              <a:rPr lang="tr-TR" dirty="0" smtClean="0"/>
              <a:t> süre ile </a:t>
            </a:r>
            <a:r>
              <a:rPr lang="tr-TR" dirty="0" err="1" smtClean="0"/>
              <a:t>retrograd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yapılır. Bu esnada asandan </a:t>
            </a:r>
            <a:r>
              <a:rPr lang="tr-TR" dirty="0" err="1" smtClean="0"/>
              <a:t>aortadan</a:t>
            </a:r>
            <a:r>
              <a:rPr lang="tr-TR" dirty="0" smtClean="0"/>
              <a:t> </a:t>
            </a:r>
            <a:r>
              <a:rPr lang="tr-TR" dirty="0" err="1" smtClean="0"/>
              <a:t>kardiyopleji</a:t>
            </a:r>
            <a:r>
              <a:rPr lang="tr-TR" dirty="0" smtClean="0"/>
              <a:t> </a:t>
            </a:r>
            <a:r>
              <a:rPr lang="tr-TR" dirty="0" err="1" smtClean="0"/>
              <a:t>kanülü</a:t>
            </a:r>
            <a:r>
              <a:rPr lang="tr-TR" dirty="0" smtClean="0"/>
              <a:t> ile </a:t>
            </a:r>
            <a:r>
              <a:rPr lang="tr-TR" dirty="0" err="1" smtClean="0"/>
              <a:t>suction</a:t>
            </a:r>
            <a:r>
              <a:rPr lang="tr-TR" dirty="0" smtClean="0"/>
              <a:t> yapılır. </a:t>
            </a:r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7.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vaskülatürden</a:t>
            </a:r>
            <a:r>
              <a:rPr lang="tr-TR" dirty="0" smtClean="0"/>
              <a:t> havanın çıkarıldığından emin olunduktan sonra, </a:t>
            </a:r>
            <a:r>
              <a:rPr lang="tr-TR" dirty="0" err="1" smtClean="0"/>
              <a:t>antegrad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tekrar başlatılır ve hasta ısıtılmaya başlanır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8. Ameliyat sonunda ısıtma 34 – 35 °C seviyesinde </a:t>
            </a:r>
            <a:r>
              <a:rPr lang="tr-TR" dirty="0" err="1" smtClean="0"/>
              <a:t>durdurulurak</a:t>
            </a:r>
            <a:r>
              <a:rPr lang="tr-TR" dirty="0" smtClean="0"/>
              <a:t> KPB sonlandırılır. Hasta </a:t>
            </a:r>
            <a:r>
              <a:rPr lang="tr-TR" dirty="0" err="1" smtClean="0"/>
              <a:t>hipotermik</a:t>
            </a:r>
            <a:r>
              <a:rPr lang="tr-TR" dirty="0" smtClean="0"/>
              <a:t> olarak yoğun bakıma alınır.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9</a:t>
            </a:r>
            <a:r>
              <a:rPr lang="tr-TR" dirty="0" smtClean="0"/>
              <a:t>. Her türlü girişime rağmen masif hava </a:t>
            </a:r>
            <a:r>
              <a:rPr lang="tr-TR" dirty="0" err="1" smtClean="0"/>
              <a:t>embolisi</a:t>
            </a:r>
            <a:r>
              <a:rPr lang="tr-TR" dirty="0" smtClean="0"/>
              <a:t> çok yüksek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morbidite</a:t>
            </a:r>
            <a:r>
              <a:rPr lang="tr-TR" dirty="0" smtClean="0"/>
              <a:t> sebebidir. Masif hava </a:t>
            </a:r>
            <a:r>
              <a:rPr lang="tr-TR" dirty="0" err="1" smtClean="0"/>
              <a:t>embolisinin</a:t>
            </a:r>
            <a:r>
              <a:rPr lang="tr-TR" dirty="0" smtClean="0"/>
              <a:t> en önemli sebepleri, teknik sebeplerin yanı sıra, </a:t>
            </a:r>
            <a:r>
              <a:rPr lang="tr-TR" dirty="0" err="1" smtClean="0"/>
              <a:t>venöz</a:t>
            </a:r>
            <a:r>
              <a:rPr lang="tr-TR" dirty="0" smtClean="0"/>
              <a:t> dönüşün bozularak rezervuar seviyesinin kritik seviyeye düşmesi ve </a:t>
            </a:r>
            <a:r>
              <a:rPr lang="tr-TR" dirty="0" err="1" smtClean="0"/>
              <a:t>suction</a:t>
            </a:r>
            <a:r>
              <a:rPr lang="tr-TR" dirty="0" smtClean="0"/>
              <a:t> </a:t>
            </a:r>
            <a:r>
              <a:rPr lang="tr-TR" dirty="0" err="1" smtClean="0"/>
              <a:t>line</a:t>
            </a:r>
            <a:r>
              <a:rPr lang="tr-TR" dirty="0" smtClean="0"/>
              <a:t>’ </a:t>
            </a:r>
            <a:r>
              <a:rPr lang="tr-TR" dirty="0" err="1" smtClean="0"/>
              <a:t>larından</a:t>
            </a:r>
            <a:r>
              <a:rPr lang="tr-TR" dirty="0" smtClean="0"/>
              <a:t> ters akım ile hava gönderilmesidir. Bu nedenle, bu komplikasyonun oluşmaması için, her türlü tedbir önceden alınmalıdır.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b="1" dirty="0" err="1" smtClean="0"/>
              <a:t>oksijenatör</a:t>
            </a:r>
            <a:r>
              <a:rPr lang="tr-TR" sz="2800" b="1" dirty="0" smtClean="0"/>
              <a:t> arızası</a:t>
            </a:r>
          </a:p>
          <a:p>
            <a:r>
              <a:rPr lang="tr-TR" sz="2800" dirty="0" smtClean="0"/>
              <a:t>KPB sırasında meydana gelen </a:t>
            </a:r>
            <a:r>
              <a:rPr lang="tr-TR" sz="2800" dirty="0" err="1" smtClean="0"/>
              <a:t>osijenatör</a:t>
            </a:r>
            <a:r>
              <a:rPr lang="tr-TR" sz="2800" dirty="0" smtClean="0"/>
              <a:t> arızası önemli bir sorundur.Bu durumda </a:t>
            </a:r>
            <a:r>
              <a:rPr lang="tr-TR" sz="2800" dirty="0" err="1" smtClean="0"/>
              <a:t>oksijenatörün</a:t>
            </a:r>
            <a:r>
              <a:rPr lang="tr-TR" sz="2800" dirty="0" smtClean="0"/>
              <a:t> değiştirilmesi gerekmektedir ve zaman çok kısıtlıdır.</a:t>
            </a:r>
          </a:p>
          <a:p>
            <a:r>
              <a:rPr lang="tr-TR" sz="2800" dirty="0" smtClean="0"/>
              <a:t>KPB sırasında ortaya çıkan </a:t>
            </a:r>
            <a:r>
              <a:rPr lang="tr-TR" sz="2800" dirty="0" err="1" smtClean="0"/>
              <a:t>oksijenatör</a:t>
            </a:r>
            <a:r>
              <a:rPr lang="tr-TR" sz="2800" dirty="0" smtClean="0"/>
              <a:t> arızaları,</a:t>
            </a:r>
            <a:r>
              <a:rPr lang="tr-TR" sz="2800" dirty="0" err="1" smtClean="0"/>
              <a:t>KPB’ın</a:t>
            </a:r>
            <a:r>
              <a:rPr lang="tr-TR" sz="2800" dirty="0" smtClean="0"/>
              <a:t> durdurulması ve hastanın bir süre </a:t>
            </a:r>
            <a:r>
              <a:rPr lang="tr-TR" sz="2800" dirty="0" err="1" smtClean="0"/>
              <a:t>sirkulatuar</a:t>
            </a:r>
            <a:r>
              <a:rPr lang="tr-TR" sz="2800" dirty="0" smtClean="0"/>
              <a:t> </a:t>
            </a:r>
            <a:r>
              <a:rPr lang="tr-TR" sz="2800" dirty="0" err="1" smtClean="0"/>
              <a:t>arreste</a:t>
            </a:r>
            <a:r>
              <a:rPr lang="tr-TR" sz="2800" dirty="0" smtClean="0"/>
              <a:t> kalması gerektiğinden,kalıcı hasar yada ölümle sonuçlanabilir.</a:t>
            </a:r>
          </a:p>
          <a:p>
            <a:r>
              <a:rPr lang="tr-TR" sz="2800" dirty="0" err="1" smtClean="0"/>
              <a:t>Oksijenatör</a:t>
            </a:r>
            <a:r>
              <a:rPr lang="tr-TR" sz="2800" dirty="0" smtClean="0"/>
              <a:t> arızasının en yaygın nedeni </a:t>
            </a:r>
            <a:r>
              <a:rPr lang="tr-TR" sz="2800" dirty="0" err="1" smtClean="0"/>
              <a:t>oksijenatörde</a:t>
            </a:r>
            <a:r>
              <a:rPr lang="tr-TR" sz="2800" dirty="0" smtClean="0"/>
              <a:t> oluşan anormal basınç </a:t>
            </a:r>
            <a:r>
              <a:rPr lang="tr-TR" sz="2800" dirty="0" err="1" smtClean="0"/>
              <a:t>gradientidir</a:t>
            </a:r>
            <a:r>
              <a:rPr lang="tr-TR" sz="2800" dirty="0" smtClean="0"/>
              <a:t>.Ancak </a:t>
            </a:r>
            <a:r>
              <a:rPr lang="tr-TR" sz="2800" dirty="0" err="1" smtClean="0"/>
              <a:t>oksijenatör</a:t>
            </a:r>
            <a:r>
              <a:rPr lang="tr-TR" sz="2800" dirty="0" smtClean="0"/>
              <a:t> kaçağı gibi mekanik arızalarda da </a:t>
            </a:r>
            <a:r>
              <a:rPr lang="tr-TR" sz="2800" dirty="0" err="1" smtClean="0"/>
              <a:t>oksijenatör</a:t>
            </a:r>
            <a:r>
              <a:rPr lang="tr-TR" sz="2800" dirty="0" smtClean="0"/>
              <a:t> değişimi gerekebilir.</a:t>
            </a:r>
          </a:p>
          <a:p>
            <a:endParaRPr lang="tr-TR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Patolojik </a:t>
            </a:r>
            <a:r>
              <a:rPr lang="tr-TR" dirty="0" err="1" smtClean="0"/>
              <a:t>trombosit</a:t>
            </a:r>
            <a:r>
              <a:rPr lang="tr-TR" dirty="0" smtClean="0"/>
              <a:t>-fibrin </a:t>
            </a:r>
            <a:r>
              <a:rPr lang="tr-TR" dirty="0" err="1" smtClean="0"/>
              <a:t>trombüs</a:t>
            </a:r>
            <a:r>
              <a:rPr lang="tr-TR" dirty="0" smtClean="0"/>
              <a:t> oluşumu </a:t>
            </a:r>
            <a:r>
              <a:rPr lang="tr-TR" dirty="0" err="1" smtClean="0"/>
              <a:t>oksijenatör</a:t>
            </a:r>
            <a:r>
              <a:rPr lang="tr-TR" dirty="0" smtClean="0"/>
              <a:t> içindeki basınç artışının en yaygın nedenidir.</a:t>
            </a:r>
            <a:r>
              <a:rPr lang="tr-TR" dirty="0" err="1" smtClean="0"/>
              <a:t>Trombüs</a:t>
            </a:r>
            <a:r>
              <a:rPr lang="tr-TR" dirty="0" smtClean="0"/>
              <a:t> oluşumu yeterli </a:t>
            </a:r>
            <a:r>
              <a:rPr lang="tr-TR" dirty="0" err="1" smtClean="0"/>
              <a:t>antikoagulasyona</a:t>
            </a:r>
            <a:r>
              <a:rPr lang="tr-TR" dirty="0" smtClean="0"/>
              <a:t> rağmen meydana gelebilir ve </a:t>
            </a:r>
            <a:r>
              <a:rPr lang="tr-TR" dirty="0" err="1" smtClean="0"/>
              <a:t>ensık</a:t>
            </a:r>
            <a:r>
              <a:rPr lang="tr-TR" dirty="0" smtClean="0"/>
              <a:t> </a:t>
            </a:r>
            <a:r>
              <a:rPr lang="tr-TR" dirty="0" err="1" smtClean="0"/>
              <a:t>KPB’ın</a:t>
            </a:r>
            <a:r>
              <a:rPr lang="tr-TR" dirty="0" smtClean="0"/>
              <a:t> başlangıcında görülür.Soğuma aşamasında ısı değiştirici ile hasta arasındaki ısı farkı 10 </a:t>
            </a:r>
            <a:r>
              <a:rPr lang="tr-TR" dirty="0" err="1" smtClean="0"/>
              <a:t>C’nin</a:t>
            </a:r>
            <a:r>
              <a:rPr lang="tr-TR" dirty="0" smtClean="0"/>
              <a:t> üzerinde olduğunda,</a:t>
            </a:r>
            <a:r>
              <a:rPr lang="tr-TR" dirty="0" err="1" smtClean="0"/>
              <a:t>aprotinin</a:t>
            </a:r>
            <a:r>
              <a:rPr lang="tr-TR" dirty="0" smtClean="0"/>
              <a:t> kullanıldığında!,protein S ve </a:t>
            </a:r>
            <a:r>
              <a:rPr lang="tr-TR" dirty="0" err="1" smtClean="0"/>
              <a:t>antitrombin</a:t>
            </a:r>
            <a:r>
              <a:rPr lang="tr-TR" dirty="0" smtClean="0"/>
              <a:t> III eksikliğinde </a:t>
            </a:r>
            <a:r>
              <a:rPr lang="tr-TR" dirty="0" err="1" smtClean="0"/>
              <a:t>oksijenatörde</a:t>
            </a:r>
            <a:r>
              <a:rPr lang="tr-TR" dirty="0" smtClean="0"/>
              <a:t> anormal basınç </a:t>
            </a:r>
            <a:r>
              <a:rPr lang="tr-TR" dirty="0" err="1" smtClean="0"/>
              <a:t>gradienti</a:t>
            </a:r>
            <a:r>
              <a:rPr lang="tr-TR" dirty="0" smtClean="0"/>
              <a:t> daha sık ortaya çıkmaktadır.</a:t>
            </a:r>
            <a:r>
              <a:rPr lang="tr-TR" dirty="0" err="1" smtClean="0"/>
              <a:t>Heparin</a:t>
            </a:r>
            <a:r>
              <a:rPr lang="tr-TR" dirty="0" smtClean="0"/>
              <a:t> kaplı </a:t>
            </a:r>
            <a:r>
              <a:rPr lang="tr-TR" dirty="0" err="1" smtClean="0"/>
              <a:t>oksijenatör</a:t>
            </a:r>
            <a:r>
              <a:rPr lang="tr-TR" dirty="0" smtClean="0"/>
              <a:t> ve hatlar kullanıldığında bu durum daha az görülür.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Protamin</a:t>
            </a:r>
            <a:r>
              <a:rPr lang="tr-TR" dirty="0" smtClean="0"/>
              <a:t> yapıldıktan sonra tekrar </a:t>
            </a:r>
            <a:r>
              <a:rPr lang="tr-TR" dirty="0" err="1" smtClean="0"/>
              <a:t>KPB’a</a:t>
            </a:r>
            <a:r>
              <a:rPr lang="tr-TR" dirty="0" smtClean="0"/>
              <a:t> girilmesi gerektiğinde </a:t>
            </a:r>
            <a:r>
              <a:rPr lang="tr-TR" dirty="0" err="1" smtClean="0"/>
              <a:t>heparin</a:t>
            </a:r>
            <a:r>
              <a:rPr lang="tr-TR" dirty="0" smtClean="0"/>
              <a:t> yapılmasına rağmen dolaşımdaki </a:t>
            </a:r>
            <a:r>
              <a:rPr lang="tr-TR" dirty="0" err="1" smtClean="0"/>
              <a:t>protamin</a:t>
            </a:r>
            <a:r>
              <a:rPr lang="tr-TR" dirty="0" smtClean="0"/>
              <a:t> </a:t>
            </a:r>
            <a:r>
              <a:rPr lang="tr-TR" dirty="0" err="1" smtClean="0"/>
              <a:t>heparini</a:t>
            </a:r>
            <a:r>
              <a:rPr lang="tr-TR" dirty="0" smtClean="0"/>
              <a:t> nötralize ederek yetersiz </a:t>
            </a:r>
            <a:r>
              <a:rPr lang="tr-TR" dirty="0" err="1" smtClean="0"/>
              <a:t>antikoagulasyona</a:t>
            </a:r>
            <a:r>
              <a:rPr lang="tr-TR" dirty="0" smtClean="0"/>
              <a:t> neden olabilir.Sonuçta </a:t>
            </a:r>
            <a:r>
              <a:rPr lang="tr-TR" dirty="0" err="1" smtClean="0"/>
              <a:t>oksijenatörde</a:t>
            </a:r>
            <a:r>
              <a:rPr lang="tr-TR" dirty="0" smtClean="0"/>
              <a:t> </a:t>
            </a:r>
            <a:r>
              <a:rPr lang="tr-TR" dirty="0" err="1" smtClean="0"/>
              <a:t>trombüs</a:t>
            </a:r>
            <a:r>
              <a:rPr lang="tr-TR" dirty="0" smtClean="0"/>
              <a:t> oluşabilir.</a:t>
            </a:r>
            <a:r>
              <a:rPr lang="tr-TR" dirty="0" err="1" smtClean="0"/>
              <a:t>Protamin</a:t>
            </a:r>
            <a:r>
              <a:rPr lang="tr-TR" dirty="0" smtClean="0"/>
              <a:t> başladıktan sonra pompa </a:t>
            </a:r>
            <a:r>
              <a:rPr lang="tr-TR" dirty="0" err="1" smtClean="0"/>
              <a:t>ventleri</a:t>
            </a:r>
            <a:r>
              <a:rPr lang="tr-TR" dirty="0" smtClean="0"/>
              <a:t> ile </a:t>
            </a:r>
            <a:r>
              <a:rPr lang="tr-TR" dirty="0" err="1" smtClean="0"/>
              <a:t>perikardiyal</a:t>
            </a:r>
            <a:r>
              <a:rPr lang="tr-TR" dirty="0" smtClean="0"/>
              <a:t> kan </a:t>
            </a:r>
            <a:r>
              <a:rPr lang="tr-TR" dirty="0" err="1" smtClean="0"/>
              <a:t>aspirasyonunun</a:t>
            </a:r>
            <a:r>
              <a:rPr lang="tr-TR" dirty="0" smtClean="0"/>
              <a:t> devam etmesi </a:t>
            </a:r>
            <a:r>
              <a:rPr lang="tr-TR" dirty="0" err="1" smtClean="0"/>
              <a:t>oksijenatör</a:t>
            </a:r>
            <a:r>
              <a:rPr lang="tr-TR" dirty="0" smtClean="0"/>
              <a:t> ve hatlarda </a:t>
            </a:r>
            <a:r>
              <a:rPr lang="tr-TR" dirty="0" err="1" smtClean="0"/>
              <a:t>trombüs</a:t>
            </a:r>
            <a:r>
              <a:rPr lang="tr-TR" dirty="0" smtClean="0"/>
              <a:t> oluşmasının diğer bir nedenidir.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Elektirik</a:t>
            </a:r>
            <a:r>
              <a:rPr lang="tr-TR" b="1" dirty="0" smtClean="0"/>
              <a:t> kesintisi</a:t>
            </a:r>
          </a:p>
          <a:p>
            <a:r>
              <a:rPr lang="tr-TR" dirty="0" smtClean="0"/>
              <a:t>KPB sırasında </a:t>
            </a:r>
            <a:r>
              <a:rPr lang="tr-TR" dirty="0" err="1" smtClean="0"/>
              <a:t>elektirik</a:t>
            </a:r>
            <a:r>
              <a:rPr lang="tr-TR" dirty="0" smtClean="0"/>
              <a:t> arızaları ender görülmesine rağmen yaşamı </a:t>
            </a:r>
            <a:r>
              <a:rPr lang="tr-TR" dirty="0" err="1" smtClean="0"/>
              <a:t>tehditb</a:t>
            </a:r>
            <a:r>
              <a:rPr lang="tr-TR" dirty="0" smtClean="0"/>
              <a:t> eden bir durumdur.Günümüzde elektrik kesintilerine karşı ameliyat salonlarının çoğu merkezi jeneratör,kesintisiz güç kaynakları ve şarj edilebilen cihazlarla donatılmıştır.Ancak buna rağmen yaklaşık her 1000 açık kalp cerrahisinde 1 hastada elektrik arızasına bağlı sorunla karşılaşılabilmektedir.Bunun için kalp akciğer makinesinin pillerinin durumu belli aralıklarla kontrol edilmelidir.Yedek ışık kaynağı bulundurulmalıdır.Kalp akciğer makinesinin elle çevrilmesi durumunda hava </a:t>
            </a:r>
            <a:r>
              <a:rPr lang="tr-TR" dirty="0" err="1" smtClean="0"/>
              <a:t>embolisini</a:t>
            </a:r>
            <a:r>
              <a:rPr lang="tr-TR" dirty="0" smtClean="0"/>
              <a:t> önlemek için </a:t>
            </a:r>
            <a:r>
              <a:rPr lang="tr-TR" dirty="0" err="1" smtClean="0"/>
              <a:t>perfüzyonistin</a:t>
            </a:r>
            <a:r>
              <a:rPr lang="tr-TR" dirty="0" smtClean="0"/>
              <a:t> hatların dönüş yönüne  çok dikkat </a:t>
            </a:r>
            <a:r>
              <a:rPr lang="tr-TR" smtClean="0"/>
              <a:t>etmesi gerekir.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, santral ve </a:t>
            </a:r>
            <a:r>
              <a:rPr lang="tr-TR" dirty="0" err="1" smtClean="0"/>
              <a:t>periferik</a:t>
            </a:r>
            <a:r>
              <a:rPr lang="tr-TR" dirty="0" smtClean="0"/>
              <a:t> olmak üzere iki farklı şekilde yapılabilir. Santral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, sağ </a:t>
            </a:r>
            <a:r>
              <a:rPr lang="tr-TR" dirty="0" err="1" smtClean="0"/>
              <a:t>atrium</a:t>
            </a:r>
            <a:r>
              <a:rPr lang="tr-TR" dirty="0" smtClean="0"/>
              <a:t> veya vena </a:t>
            </a:r>
            <a:r>
              <a:rPr lang="tr-TR" dirty="0" err="1" smtClean="0"/>
              <a:t>kavalardan</a:t>
            </a:r>
            <a:r>
              <a:rPr lang="tr-TR" dirty="0" smtClean="0"/>
              <a:t> yapılabilir. </a:t>
            </a:r>
            <a:r>
              <a:rPr lang="tr-TR" dirty="0" err="1" smtClean="0"/>
              <a:t>Kanülasyon</a:t>
            </a:r>
            <a:r>
              <a:rPr lang="tr-TR" dirty="0" smtClean="0"/>
              <a:t> için iki aşamalı tek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</a:t>
            </a:r>
            <a:r>
              <a:rPr lang="tr-TR" dirty="0" smtClean="0"/>
              <a:t> kullanılarak  (</a:t>
            </a:r>
            <a:r>
              <a:rPr lang="tr-TR" dirty="0" err="1" smtClean="0"/>
              <a:t>atriyokaval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) ya da </a:t>
            </a:r>
            <a:r>
              <a:rPr lang="tr-TR" dirty="0" err="1" smtClean="0"/>
              <a:t>selektif</a:t>
            </a:r>
            <a:r>
              <a:rPr lang="tr-TR" dirty="0" smtClean="0"/>
              <a:t> olarak tek aşamalı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kanüller</a:t>
            </a:r>
            <a:r>
              <a:rPr lang="tr-TR" dirty="0" smtClean="0"/>
              <a:t> kullanılarak </a:t>
            </a:r>
            <a:r>
              <a:rPr lang="tr-TR" dirty="0" err="1" smtClean="0"/>
              <a:t>superior</a:t>
            </a:r>
            <a:r>
              <a:rPr lang="tr-TR" dirty="0" smtClean="0"/>
              <a:t> ve </a:t>
            </a:r>
            <a:r>
              <a:rPr lang="tr-TR" dirty="0" err="1" smtClean="0"/>
              <a:t>inferior</a:t>
            </a:r>
            <a:r>
              <a:rPr lang="tr-TR" dirty="0" smtClean="0"/>
              <a:t> vena </a:t>
            </a:r>
            <a:r>
              <a:rPr lang="tr-TR" dirty="0" err="1" smtClean="0"/>
              <a:t>kavalardan</a:t>
            </a:r>
            <a:r>
              <a:rPr lang="tr-TR" dirty="0" smtClean="0"/>
              <a:t> (</a:t>
            </a:r>
            <a:r>
              <a:rPr lang="tr-TR" dirty="0" err="1" smtClean="0"/>
              <a:t>bikaval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) yapılabilmektedir. </a:t>
            </a:r>
            <a:r>
              <a:rPr lang="tr-TR" dirty="0" err="1" smtClean="0"/>
              <a:t>Atriyokaval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genellikle koroner arter bypass cerrahisi ve aort kapak </a:t>
            </a:r>
            <a:r>
              <a:rPr lang="tr-TR" dirty="0" err="1" smtClean="0"/>
              <a:t>replasmanı</a:t>
            </a:r>
            <a:r>
              <a:rPr lang="tr-TR" dirty="0" smtClean="0"/>
              <a:t> gibi operasyonlarda tercih edilirken </a:t>
            </a:r>
            <a:r>
              <a:rPr lang="tr-TR" dirty="0" err="1" smtClean="0"/>
              <a:t>pediyatrik</a:t>
            </a:r>
            <a:r>
              <a:rPr lang="tr-TR" dirty="0" smtClean="0"/>
              <a:t> kalp cerrahisinde, kapak cerrahisinde ve diğer </a:t>
            </a:r>
            <a:r>
              <a:rPr lang="tr-TR" dirty="0" err="1" smtClean="0"/>
              <a:t>intrakardiyak</a:t>
            </a:r>
            <a:r>
              <a:rPr lang="tr-TR" dirty="0" smtClean="0"/>
              <a:t> girişimlerde genellikle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tercih edilmektedir.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ise genellikle minimal </a:t>
            </a:r>
            <a:r>
              <a:rPr lang="tr-TR" dirty="0" err="1" smtClean="0"/>
              <a:t>invazif</a:t>
            </a:r>
            <a:r>
              <a:rPr lang="tr-TR" dirty="0" smtClean="0"/>
              <a:t> uygulamalarda ve </a:t>
            </a:r>
            <a:r>
              <a:rPr lang="tr-TR" dirty="0" err="1" smtClean="0"/>
              <a:t>reoperasyonlarda</a:t>
            </a:r>
            <a:r>
              <a:rPr lang="tr-TR" dirty="0" smtClean="0"/>
              <a:t> tercih edilmekte ve en sık </a:t>
            </a:r>
            <a:r>
              <a:rPr lang="tr-TR" dirty="0" err="1" smtClean="0"/>
              <a:t>femoral</a:t>
            </a:r>
            <a:r>
              <a:rPr lang="tr-TR" dirty="0" smtClean="0"/>
              <a:t> ve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jugüler</a:t>
            </a:r>
            <a:r>
              <a:rPr lang="tr-TR" dirty="0" smtClean="0"/>
              <a:t> </a:t>
            </a:r>
            <a:r>
              <a:rPr lang="tr-TR" dirty="0" err="1" smtClean="0"/>
              <a:t>venler</a:t>
            </a:r>
            <a:r>
              <a:rPr lang="tr-TR" dirty="0" smtClean="0"/>
              <a:t> kullanılmaktadır. </a:t>
            </a: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kanülasyon</a:t>
            </a:r>
            <a:r>
              <a:rPr lang="tr-TR" dirty="0" smtClean="0"/>
              <a:t> yapılan hastalarda, </a:t>
            </a:r>
            <a:r>
              <a:rPr lang="tr-TR" dirty="0" err="1" smtClean="0"/>
              <a:t>venöz</a:t>
            </a:r>
            <a:r>
              <a:rPr lang="tr-TR" dirty="0" smtClean="0"/>
              <a:t> drenajı kolaylaştırmak için rezervuar sistemine 40 cmH2O negatif basınç uygulanmaktadır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4287"/>
            <a:ext cx="8229600" cy="41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4794</Words>
  <Application>Microsoft Office PowerPoint</Application>
  <PresentationFormat>Ekran Gösterisi (4:3)</PresentationFormat>
  <Paragraphs>170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7" baseType="lpstr">
      <vt:lpstr>Ofis Teması</vt:lpstr>
      <vt:lpstr>KARDİYOPULMONER BYPASS’GİRİŞ,STANDART  KPB,ACİLLER</vt:lpstr>
      <vt:lpstr>Slayt 2</vt:lpstr>
      <vt:lpstr>Slayt 3</vt:lpstr>
      <vt:lpstr>Slayt 4</vt:lpstr>
      <vt:lpstr>Slayt 5</vt:lpstr>
      <vt:lpstr>KPB Ekipmanları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KPB Sırasında Akım </vt:lpstr>
      <vt:lpstr>Slayt 44</vt:lpstr>
      <vt:lpstr>Slayt 45</vt:lpstr>
      <vt:lpstr>Slayt 46</vt:lpstr>
      <vt:lpstr>Slayt 47</vt:lpstr>
      <vt:lpstr>KPB sırasında olması gereken akım,  sistemik sıcaklık ve hematokrit (Htc) 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Pulsatil ve pulsatil olmayan KPB </vt:lpstr>
      <vt:lpstr>pH Yönetimi </vt:lpstr>
      <vt:lpstr>Slayt 60</vt:lpstr>
      <vt:lpstr>ACİLLER</vt:lpstr>
      <vt:lpstr>Slayt 62</vt:lpstr>
      <vt:lpstr>Slayt 63</vt:lpstr>
      <vt:lpstr>Slayt 64</vt:lpstr>
      <vt:lpstr>Slayt 65</vt:lpstr>
      <vt:lpstr>Slayt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KARDİYOPULMONER BYPASS’GİRİŞ,STANDART  KPB,ACİLLER</dc:title>
  <dc:creator>kalpcenal</dc:creator>
  <cp:lastModifiedBy>kalpcenal</cp:lastModifiedBy>
  <cp:revision>21</cp:revision>
  <dcterms:created xsi:type="dcterms:W3CDTF">2019-01-29T11:09:49Z</dcterms:created>
  <dcterms:modified xsi:type="dcterms:W3CDTF">2019-02-10T08:47:34Z</dcterms:modified>
</cp:coreProperties>
</file>