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5" r:id="rId7"/>
    <p:sldId id="274" r:id="rId8"/>
    <p:sldId id="273" r:id="rId9"/>
    <p:sldId id="272" r:id="rId10"/>
    <p:sldId id="271" r:id="rId11"/>
    <p:sldId id="270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01" r:id="rId22"/>
    <p:sldId id="300" r:id="rId23"/>
    <p:sldId id="299" r:id="rId24"/>
    <p:sldId id="298" r:id="rId25"/>
    <p:sldId id="297" r:id="rId26"/>
    <p:sldId id="296" r:id="rId27"/>
    <p:sldId id="295" r:id="rId28"/>
    <p:sldId id="294" r:id="rId29"/>
    <p:sldId id="293" r:id="rId30"/>
    <p:sldId id="292" r:id="rId31"/>
    <p:sldId id="291" r:id="rId32"/>
    <p:sldId id="290" r:id="rId33"/>
    <p:sldId id="289" r:id="rId34"/>
    <p:sldId id="288" r:id="rId35"/>
    <p:sldId id="287" r:id="rId36"/>
    <p:sldId id="286" r:id="rId37"/>
    <p:sldId id="285" r:id="rId38"/>
    <p:sldId id="284" r:id="rId39"/>
    <p:sldId id="283" r:id="rId40"/>
    <p:sldId id="282" r:id="rId41"/>
    <p:sldId id="281" r:id="rId42"/>
    <p:sldId id="280" r:id="rId43"/>
    <p:sldId id="279" r:id="rId44"/>
    <p:sldId id="278" r:id="rId45"/>
    <p:sldId id="277" r:id="rId46"/>
    <p:sldId id="276" r:id="rId47"/>
    <p:sldId id="318" r:id="rId48"/>
    <p:sldId id="317" r:id="rId49"/>
    <p:sldId id="316" r:id="rId50"/>
    <p:sldId id="315" r:id="rId51"/>
    <p:sldId id="314" r:id="rId52"/>
    <p:sldId id="313" r:id="rId53"/>
    <p:sldId id="312" r:id="rId54"/>
    <p:sldId id="311" r:id="rId55"/>
    <p:sldId id="325" r:id="rId56"/>
    <p:sldId id="324" r:id="rId57"/>
    <p:sldId id="323" r:id="rId58"/>
    <p:sldId id="322" r:id="rId59"/>
    <p:sldId id="321" r:id="rId60"/>
    <p:sldId id="266" r:id="rId61"/>
    <p:sldId id="267" r:id="rId62"/>
    <p:sldId id="268" r:id="rId63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5" Type="http://schemas.openxmlformats.org/officeDocument/2006/relationships/image" Target="../media/image101.jpe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5" Type="http://schemas.openxmlformats.org/officeDocument/2006/relationships/image" Target="../media/image102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17" Type="http://schemas.openxmlformats.org/officeDocument/2006/relationships/image" Target="../media/image105.jpeg"/><Relationship Id="rId2" Type="http://schemas.openxmlformats.org/officeDocument/2006/relationships/image" Target="../media/image87.png"/><Relationship Id="rId16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5" Type="http://schemas.openxmlformats.org/officeDocument/2006/relationships/image" Target="../media/image103.jpe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5.png"/><Relationship Id="rId3" Type="http://schemas.openxmlformats.org/officeDocument/2006/relationships/image" Target="../media/image88.png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1.png"/><Relationship Id="rId5" Type="http://schemas.openxmlformats.org/officeDocument/2006/relationships/image" Target="../media/image90.png"/><Relationship Id="rId10" Type="http://schemas.openxmlformats.org/officeDocument/2006/relationships/image" Target="../media/image110.png"/><Relationship Id="rId4" Type="http://schemas.openxmlformats.org/officeDocument/2006/relationships/image" Target="../media/image107.png"/><Relationship Id="rId9" Type="http://schemas.openxmlformats.org/officeDocument/2006/relationships/image" Target="../media/image94.png"/><Relationship Id="rId1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image" Target="../media/image7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115.png"/><Relationship Id="rId9" Type="http://schemas.openxmlformats.org/officeDocument/2006/relationships/image" Target="../media/image94.png"/><Relationship Id="rId14" Type="http://schemas.openxmlformats.org/officeDocument/2006/relationships/image" Target="../media/image118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5.png"/><Relationship Id="rId21" Type="http://schemas.openxmlformats.org/officeDocument/2006/relationships/image" Target="../media/image138.png"/><Relationship Id="rId34" Type="http://schemas.openxmlformats.org/officeDocument/2006/relationships/image" Target="../media/image36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166.png"/><Relationship Id="rId55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image" Target="../media/image184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9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66" Type="http://schemas.openxmlformats.org/officeDocument/2006/relationships/image" Target="../media/image182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57" Type="http://schemas.openxmlformats.org/officeDocument/2006/relationships/image" Target="../media/image173.png"/><Relationship Id="rId61" Type="http://schemas.openxmlformats.org/officeDocument/2006/relationships/image" Target="../media/image177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4" Type="http://schemas.openxmlformats.org/officeDocument/2006/relationships/image" Target="../media/image160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65" Type="http://schemas.openxmlformats.org/officeDocument/2006/relationships/image" Target="../media/image18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56" Type="http://schemas.openxmlformats.org/officeDocument/2006/relationships/image" Target="../media/image172.png"/><Relationship Id="rId64" Type="http://schemas.openxmlformats.org/officeDocument/2006/relationships/image" Target="../media/image180.png"/><Relationship Id="rId8" Type="http://schemas.openxmlformats.org/officeDocument/2006/relationships/image" Target="../media/image125.png"/><Relationship Id="rId51" Type="http://schemas.openxmlformats.org/officeDocument/2006/relationships/image" Target="../media/image167.png"/><Relationship Id="rId3" Type="http://schemas.openxmlformats.org/officeDocument/2006/relationships/image" Target="../media/image120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59" Type="http://schemas.openxmlformats.org/officeDocument/2006/relationships/image" Target="../media/image175.png"/><Relationship Id="rId67" Type="http://schemas.openxmlformats.org/officeDocument/2006/relationships/image" Target="../media/image183.png"/><Relationship Id="rId20" Type="http://schemas.openxmlformats.org/officeDocument/2006/relationships/image" Target="../media/image137.png"/><Relationship Id="rId41" Type="http://schemas.openxmlformats.org/officeDocument/2006/relationships/image" Target="../media/image157.png"/><Relationship Id="rId54" Type="http://schemas.openxmlformats.org/officeDocument/2006/relationships/image" Target="../media/image170.png"/><Relationship Id="rId62" Type="http://schemas.openxmlformats.org/officeDocument/2006/relationships/image" Target="../media/image1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133600" y="1600200"/>
            <a:ext cx="1005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KPB sırasındaki </a:t>
            </a:r>
            <a:r>
              <a:rPr lang="tr-TR" sz="2800" b="1" dirty="0" smtClean="0"/>
              <a:t>düşük </a:t>
            </a:r>
            <a:r>
              <a:rPr lang="tr-TR" sz="2800" b="1" dirty="0" err="1" smtClean="0"/>
              <a:t>hematokrit</a:t>
            </a:r>
            <a:r>
              <a:rPr lang="tr-TR" sz="2800" b="1" dirty="0" smtClean="0"/>
              <a:t> düzeylerinin </a:t>
            </a:r>
            <a:r>
              <a:rPr lang="tr-TR" sz="2800" b="1" dirty="0" err="1" smtClean="0"/>
              <a:t>morbidite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mortaliteye</a:t>
            </a:r>
            <a:r>
              <a:rPr lang="tr-TR" sz="2800" b="1" dirty="0" smtClean="0"/>
              <a:t> katkısı </a:t>
            </a:r>
            <a:r>
              <a:rPr lang="tr-TR" sz="2800" dirty="0" smtClean="0"/>
              <a:t>olabilmektedir. </a:t>
            </a:r>
            <a:r>
              <a:rPr lang="tr-TR" sz="2800" b="1" dirty="0" smtClean="0"/>
              <a:t>Miyokart hasarı, miyokart enfarktüsü, düşük kardiyak debi ,</a:t>
            </a:r>
            <a:r>
              <a:rPr lang="tr-TR" sz="2800" b="1" dirty="0" err="1" smtClean="0"/>
              <a:t>inotrop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gereksiniminda</a:t>
            </a:r>
            <a:r>
              <a:rPr lang="tr-TR" sz="2800" b="1" dirty="0" smtClean="0"/>
              <a:t> artış, kardiyak </a:t>
            </a:r>
            <a:r>
              <a:rPr lang="tr-TR" sz="2800" b="1" dirty="0" err="1" smtClean="0"/>
              <a:t>arest</a:t>
            </a:r>
            <a:r>
              <a:rPr lang="tr-TR" sz="2800" b="1" dirty="0" smtClean="0"/>
              <a:t>, nörolojik </a:t>
            </a:r>
            <a:r>
              <a:rPr lang="tr-TR" sz="2800" b="1" dirty="0" err="1" smtClean="0"/>
              <a:t>disfonksiyon</a:t>
            </a:r>
            <a:r>
              <a:rPr lang="tr-TR" sz="2800" b="1" dirty="0" smtClean="0"/>
              <a:t> ve inme, </a:t>
            </a:r>
            <a:r>
              <a:rPr lang="tr-TR" sz="2800" b="1" dirty="0" err="1" smtClean="0"/>
              <a:t>renal</a:t>
            </a:r>
            <a:r>
              <a:rPr lang="tr-TR" sz="2800" b="1" dirty="0" smtClean="0"/>
              <a:t> yetersizlik ve </a:t>
            </a:r>
            <a:r>
              <a:rPr lang="tr-TR" sz="2800" b="1" dirty="0" err="1" smtClean="0"/>
              <a:t>postoperatif</a:t>
            </a:r>
            <a:r>
              <a:rPr lang="tr-TR" sz="2800" b="1" dirty="0" smtClean="0"/>
              <a:t> diyaliz gereksinimi, </a:t>
            </a:r>
            <a:r>
              <a:rPr lang="tr-TR" sz="2800" b="1" dirty="0" err="1" smtClean="0"/>
              <a:t>ventilasyon</a:t>
            </a:r>
            <a:r>
              <a:rPr lang="tr-TR" sz="2800" b="1" dirty="0" smtClean="0"/>
              <a:t> desteğinin uzaması, </a:t>
            </a:r>
            <a:r>
              <a:rPr lang="tr-TR" sz="2800" b="1" dirty="0" err="1" smtClean="0"/>
              <a:t>pulmoner</a:t>
            </a:r>
            <a:r>
              <a:rPr lang="tr-TR" sz="2800" b="1" dirty="0" smtClean="0"/>
              <a:t> ödem, kanama ya bağlı </a:t>
            </a:r>
            <a:r>
              <a:rPr lang="tr-TR" sz="2800" b="1" dirty="0" err="1" smtClean="0"/>
              <a:t>reoperasyon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multiorgan</a:t>
            </a:r>
            <a:r>
              <a:rPr lang="tr-TR" sz="2800" b="1" dirty="0" smtClean="0"/>
              <a:t> yetersizliği</a:t>
            </a:r>
            <a:r>
              <a:rPr lang="tr-TR" sz="2800" dirty="0" smtClean="0"/>
              <a:t> (özellikle </a:t>
            </a:r>
            <a:r>
              <a:rPr lang="tr-TR" sz="2800" dirty="0" err="1" smtClean="0"/>
              <a:t>Hct</a:t>
            </a:r>
            <a:r>
              <a:rPr lang="tr-TR" sz="2800" dirty="0" smtClean="0"/>
              <a:t> düzeyi % 22’nin altında olduğunda) bu sorunlar arasında yer almaktadır. </a:t>
            </a:r>
            <a:r>
              <a:rPr lang="tr-TR" sz="2800" b="1" dirty="0" smtClean="0"/>
              <a:t>Sonuçta, </a:t>
            </a:r>
            <a:r>
              <a:rPr lang="tr-TR" sz="2800" b="1" dirty="0" err="1" smtClean="0"/>
              <a:t>hemodilüsyonun</a:t>
            </a:r>
            <a:r>
              <a:rPr lang="tr-TR" sz="2800" b="1" dirty="0" smtClean="0"/>
              <a:t> ciddiyetine bağlı olarak yoğun bakım ve hastanede kalış süreleri, ameliyat maliyeti ve </a:t>
            </a:r>
            <a:r>
              <a:rPr lang="tr-TR" sz="2800" b="1" dirty="0" err="1" smtClean="0"/>
              <a:t>operatif</a:t>
            </a:r>
            <a:r>
              <a:rPr lang="tr-TR" sz="2800" b="1" dirty="0" smtClean="0"/>
              <a:t> ölüm oranı yükselmektedir.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57200" y="727595"/>
            <a:ext cx="1173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dirty="0" smtClean="0">
                <a:latin typeface="+mn-lt"/>
              </a:rPr>
              <a:t>Anemiye adaptasyon mekanizmaları</a:t>
            </a:r>
            <a:endParaRPr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1219201"/>
            <a:ext cx="929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Dikdörtgen"/>
          <p:cNvSpPr/>
          <p:nvPr/>
        </p:nvSpPr>
        <p:spPr>
          <a:xfrm>
            <a:off x="2438400" y="3810000"/>
            <a:ext cx="975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Tüm bu değişikliklerin sonucunda dokuların kandan çektikleri oksijen miktarı (oksijen </a:t>
            </a:r>
            <a:r>
              <a:rPr lang="tr-TR" sz="2800" dirty="0" err="1" smtClean="0"/>
              <a:t>ekstraksiyonu</a:t>
            </a:r>
            <a:r>
              <a:rPr lang="tr-TR" sz="2800" dirty="0" smtClean="0"/>
              <a:t>: O2ER) artar . Bu artış, </a:t>
            </a:r>
            <a:r>
              <a:rPr lang="tr-TR" sz="2800" dirty="0" err="1" smtClean="0"/>
              <a:t>klinisyene</a:t>
            </a:r>
            <a:r>
              <a:rPr lang="tr-TR" sz="2800" dirty="0" smtClean="0"/>
              <a:t> </a:t>
            </a:r>
            <a:r>
              <a:rPr lang="tr-TR" sz="2800" dirty="0" err="1" smtClean="0"/>
              <a:t>miks</a:t>
            </a:r>
            <a:r>
              <a:rPr lang="tr-TR" sz="2800" dirty="0" smtClean="0"/>
              <a:t> </a:t>
            </a:r>
            <a:r>
              <a:rPr lang="tr-TR" sz="2800" dirty="0" err="1" smtClean="0"/>
              <a:t>venöz</a:t>
            </a:r>
            <a:r>
              <a:rPr lang="tr-TR" sz="2800" dirty="0" smtClean="0"/>
              <a:t> oksijen </a:t>
            </a:r>
            <a:r>
              <a:rPr lang="tr-TR" sz="2800" dirty="0" err="1" smtClean="0"/>
              <a:t>satürasyonu</a:t>
            </a:r>
            <a:r>
              <a:rPr lang="tr-TR" sz="2800" dirty="0" smtClean="0"/>
              <a:t> (SvO2</a:t>
            </a:r>
          </a:p>
          <a:p>
            <a:r>
              <a:rPr lang="tr-TR" sz="2800" dirty="0" smtClean="0"/>
              <a:t>) ve/veya santral </a:t>
            </a:r>
            <a:r>
              <a:rPr lang="tr-TR" sz="2800" dirty="0" err="1" smtClean="0"/>
              <a:t>venöz</a:t>
            </a:r>
            <a:r>
              <a:rPr lang="tr-TR" sz="2800" dirty="0" smtClean="0"/>
              <a:t> oksijen </a:t>
            </a:r>
            <a:r>
              <a:rPr lang="tr-TR" sz="2800" dirty="0" err="1" smtClean="0"/>
              <a:t>satürasyonunda</a:t>
            </a:r>
            <a:r>
              <a:rPr lang="tr-TR" sz="2800" dirty="0" smtClean="0"/>
              <a:t> (ScvO2) bir azalma şeklinde yansır .</a:t>
            </a:r>
            <a:endParaRPr lang="tr-T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1752600"/>
            <a:ext cx="990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err="1" smtClean="0"/>
              <a:t>İntraoperatif</a:t>
            </a:r>
            <a:r>
              <a:rPr lang="tr-TR" sz="2800" b="1" dirty="0" smtClean="0"/>
              <a:t> anemi</a:t>
            </a:r>
            <a:r>
              <a:rPr lang="tr-TR" sz="2800" dirty="0" smtClean="0"/>
              <a:t>. Kardiyak ameliyatlarda akut anemi, cerrahi kanama nedeniyle oluşan kan kaybı ya da </a:t>
            </a:r>
            <a:r>
              <a:rPr lang="tr-TR" sz="2800" dirty="0" err="1" smtClean="0"/>
              <a:t>KPB’ye</a:t>
            </a:r>
            <a:r>
              <a:rPr lang="tr-TR" sz="2800" dirty="0" smtClean="0"/>
              <a:t> bağlı </a:t>
            </a:r>
            <a:r>
              <a:rPr lang="tr-TR" sz="2800" dirty="0" err="1" smtClean="0"/>
              <a:t>hemodilüsyon</a:t>
            </a:r>
            <a:r>
              <a:rPr lang="tr-TR" sz="2800" dirty="0" smtClean="0"/>
              <a:t> nedeniyle görülebilir. Kardiyak cerrahide masif kan kaybına bağlı olarak hastane </a:t>
            </a:r>
            <a:r>
              <a:rPr lang="tr-TR" sz="2800" dirty="0" err="1" smtClean="0"/>
              <a:t>morbidite</a:t>
            </a:r>
            <a:r>
              <a:rPr lang="tr-TR" sz="2800" dirty="0" smtClean="0"/>
              <a:t> ve </a:t>
            </a:r>
            <a:r>
              <a:rPr lang="tr-TR" sz="2800" dirty="0" err="1" smtClean="0"/>
              <a:t>mortalitesinin</a:t>
            </a:r>
            <a:r>
              <a:rPr lang="tr-TR" sz="2800" dirty="0" smtClean="0"/>
              <a:t> artış göstermesi kaçınılmaz olabilmektedir. </a:t>
            </a:r>
            <a:r>
              <a:rPr lang="tr-TR" sz="2800" b="1" dirty="0" smtClean="0"/>
              <a:t>Günde 5 ünite eritrosit süspansiyonu gerektiren masif kan kaybının kardiyak cerrahi uygulanan hastalarda ölüm riskini 8 kat kadar arttırdığ</a:t>
            </a:r>
            <a:r>
              <a:rPr lang="tr-TR" sz="2800" dirty="0" smtClean="0"/>
              <a:t>ı gösterilmiştir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2209801"/>
            <a:ext cx="990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Ancak, </a:t>
            </a:r>
            <a:r>
              <a:rPr lang="tr-TR" sz="2800" b="1" dirty="0" smtClean="0"/>
              <a:t>kardiyak cerrahide akut aneminin daha sık görülen nedeni ise KPB uygulamasıdır. </a:t>
            </a:r>
            <a:r>
              <a:rPr lang="tr-TR" sz="2800" dirty="0" smtClean="0"/>
              <a:t>KPB sırasında oluşan </a:t>
            </a:r>
            <a:r>
              <a:rPr lang="tr-TR" sz="2800" b="1" dirty="0" err="1" smtClean="0"/>
              <a:t>hemodilüsyonel</a:t>
            </a:r>
            <a:r>
              <a:rPr lang="tr-TR" sz="2800" b="1" dirty="0" smtClean="0"/>
              <a:t> anemi</a:t>
            </a:r>
            <a:r>
              <a:rPr lang="tr-TR" sz="2800" dirty="0" smtClean="0"/>
              <a:t>; kanın viskozitesini azaltıp </a:t>
            </a:r>
            <a:r>
              <a:rPr lang="tr-TR" sz="2800" dirty="0" err="1" smtClean="0"/>
              <a:t>nonfizyolojik</a:t>
            </a:r>
            <a:r>
              <a:rPr lang="tr-TR" sz="2800" dirty="0" smtClean="0"/>
              <a:t> koşullarda (</a:t>
            </a:r>
            <a:r>
              <a:rPr lang="tr-TR" sz="2800" dirty="0" err="1" smtClean="0"/>
              <a:t>nonpulsatil</a:t>
            </a:r>
            <a:r>
              <a:rPr lang="tr-TR" sz="2800" dirty="0" smtClean="0"/>
              <a:t> baypas, düşük </a:t>
            </a:r>
            <a:r>
              <a:rPr lang="tr-TR" sz="2800" dirty="0" err="1" smtClean="0"/>
              <a:t>perfüzyon</a:t>
            </a:r>
            <a:r>
              <a:rPr lang="tr-TR" sz="2800" dirty="0" smtClean="0"/>
              <a:t> basınçları, </a:t>
            </a:r>
            <a:r>
              <a:rPr lang="tr-TR" sz="2800" dirty="0" err="1" smtClean="0"/>
              <a:t>hipotermi</a:t>
            </a:r>
            <a:r>
              <a:rPr lang="tr-TR" sz="2800" dirty="0" smtClean="0"/>
              <a:t> vb.) dokulara oksijen sunumunu arttırmayı hedeflemektedir. </a:t>
            </a:r>
            <a:endParaRPr lang="tr-T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6002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Transfüzyonun Amacı</a:t>
            </a:r>
          </a:p>
          <a:p>
            <a:pPr>
              <a:buNone/>
            </a:pPr>
            <a:r>
              <a:rPr lang="tr-TR" sz="2800" dirty="0" smtClean="0"/>
              <a:t>Akut kanamalarda, akut ya da kronik anemili hastalarda kan ve kan ürünleri başlıca üç ana amaçla kullanılmaktadır: </a:t>
            </a:r>
          </a:p>
          <a:p>
            <a:pPr marL="514350" indent="-514350">
              <a:buAutoNum type="arabicParenBoth"/>
            </a:pPr>
            <a:r>
              <a:rPr lang="tr-TR" sz="2800" b="1" dirty="0" smtClean="0"/>
              <a:t>kanın oksijen taşıma kapasitesinin arttırılması,</a:t>
            </a:r>
          </a:p>
          <a:p>
            <a:pPr marL="514350" indent="-514350"/>
            <a:r>
              <a:rPr lang="tr-TR" sz="2800" b="1" dirty="0" smtClean="0"/>
              <a:t>(2) </a:t>
            </a:r>
            <a:r>
              <a:rPr lang="tr-TR" sz="2800" b="1" dirty="0" err="1" smtClean="0"/>
              <a:t>hemostazın</a:t>
            </a:r>
            <a:r>
              <a:rPr lang="tr-TR" sz="2800" b="1" dirty="0" smtClean="0"/>
              <a:t> düzeltilmesi </a:t>
            </a:r>
          </a:p>
          <a:p>
            <a:pPr marL="514350" indent="-514350"/>
            <a:r>
              <a:rPr lang="tr-TR" sz="2800" b="1" dirty="0" smtClean="0"/>
              <a:t>(3) volüm </a:t>
            </a:r>
            <a:r>
              <a:rPr lang="tr-TR" sz="2800" b="1" dirty="0" err="1" smtClean="0"/>
              <a:t>ekspansiyonu</a:t>
            </a:r>
            <a:r>
              <a:rPr lang="tr-TR" sz="2800" b="1" dirty="0" smtClean="0"/>
              <a:t> ile kalp debisinin arttırılması</a:t>
            </a:r>
            <a:r>
              <a:rPr lang="tr-TR" sz="2800" dirty="0" smtClean="0"/>
              <a:t>. </a:t>
            </a:r>
            <a:endParaRPr lang="tr-T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2286000"/>
            <a:ext cx="998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 smtClean="0">
                <a:solidFill>
                  <a:prstClr val="black"/>
                </a:solidFill>
              </a:rPr>
              <a:t>Kanın oksijen taşıma kapasitesinin arttırılması</a:t>
            </a:r>
            <a:r>
              <a:rPr lang="tr-TR" sz="2800" dirty="0" smtClean="0">
                <a:solidFill>
                  <a:prstClr val="black"/>
                </a:solidFill>
              </a:rPr>
              <a:t>.:</a:t>
            </a:r>
          </a:p>
          <a:p>
            <a:pPr lvl="0"/>
            <a:r>
              <a:rPr lang="tr-TR" sz="2800" dirty="0" smtClean="0">
                <a:solidFill>
                  <a:prstClr val="black"/>
                </a:solidFill>
              </a:rPr>
              <a:t>Buradaki asıl amaç, dokulara sunulan oksijen miktarının arttırılmasıdır. Hemoglobin düzeyi, kalp debisi(KD) ve kanın oksijen </a:t>
            </a:r>
            <a:r>
              <a:rPr lang="tr-TR" sz="2800" dirty="0" err="1" smtClean="0">
                <a:solidFill>
                  <a:prstClr val="black"/>
                </a:solidFill>
              </a:rPr>
              <a:t>satürasyonu</a:t>
            </a:r>
            <a:r>
              <a:rPr lang="tr-TR" sz="2800" dirty="0" smtClean="0">
                <a:solidFill>
                  <a:prstClr val="black"/>
                </a:solidFill>
              </a:rPr>
              <a:t> (SaO2) ile birlikte kanın oksijen transportunun </a:t>
            </a:r>
          </a:p>
          <a:p>
            <a:pPr lvl="0"/>
            <a:r>
              <a:rPr lang="tr-TR" sz="2800" dirty="0" smtClean="0">
                <a:solidFill>
                  <a:prstClr val="black"/>
                </a:solidFill>
              </a:rPr>
              <a:t>(</a:t>
            </a:r>
            <a:r>
              <a:rPr lang="tr-TR" sz="2800" b="1" dirty="0" smtClean="0">
                <a:solidFill>
                  <a:prstClr val="black"/>
                </a:solidFill>
              </a:rPr>
              <a:t>DO2 = </a:t>
            </a:r>
            <a:r>
              <a:rPr lang="tr-TR" sz="2800" b="1" dirty="0" err="1" smtClean="0">
                <a:solidFill>
                  <a:prstClr val="black"/>
                </a:solidFill>
              </a:rPr>
              <a:t>Hb</a:t>
            </a:r>
            <a:r>
              <a:rPr lang="tr-TR" sz="2800" b="1" dirty="0" smtClean="0">
                <a:solidFill>
                  <a:prstClr val="black"/>
                </a:solidFill>
              </a:rPr>
              <a:t> × SaO2× KD</a:t>
            </a:r>
            <a:r>
              <a:rPr lang="tr-TR" sz="2800" dirty="0" smtClean="0">
                <a:solidFill>
                  <a:prstClr val="black"/>
                </a:solidFill>
              </a:rPr>
              <a:t>) ana elemanlarından birisidir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1600200"/>
            <a:ext cx="990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Normal fizyolojik koşullarda (hava solurken) kandaki oksijenin çoğu (% 98) hemoglobine bağlıdır. Çözünmüş haldeki oksijenin miktarı ise çok azdır. Teorik olarak </a:t>
            </a:r>
            <a:r>
              <a:rPr lang="tr-TR" sz="2800" dirty="0" err="1" smtClean="0"/>
              <a:t>Hb</a:t>
            </a:r>
            <a:r>
              <a:rPr lang="tr-TR" sz="2800" dirty="0" smtClean="0"/>
              <a:t> miktarının transfüzyon ile arttırılması, doku </a:t>
            </a:r>
            <a:r>
              <a:rPr lang="tr-TR" sz="2800" dirty="0" err="1" smtClean="0"/>
              <a:t>oksijenasyonunu</a:t>
            </a:r>
            <a:r>
              <a:rPr lang="tr-TR" sz="2800" dirty="0" smtClean="0"/>
              <a:t> düzeltirse de KPB pratiğinde bu her zaman  gerekli değildir. </a:t>
            </a:r>
            <a:r>
              <a:rPr lang="tr-TR" sz="2800" dirty="0" err="1" smtClean="0"/>
              <a:t>Hemoglobilin</a:t>
            </a:r>
            <a:r>
              <a:rPr lang="tr-TR" sz="2800" dirty="0" smtClean="0"/>
              <a:t> değeri belli bir seviyenin altına düşmedikçe oksijen </a:t>
            </a:r>
            <a:r>
              <a:rPr lang="tr-TR" sz="2800" dirty="0" err="1" smtClean="0"/>
              <a:t>saturasyonunu</a:t>
            </a:r>
            <a:r>
              <a:rPr lang="tr-TR" sz="2800" dirty="0" smtClean="0"/>
              <a:t> ve </a:t>
            </a:r>
            <a:r>
              <a:rPr lang="tr-TR" sz="2800" dirty="0" err="1" smtClean="0"/>
              <a:t>KD’sini</a:t>
            </a:r>
            <a:r>
              <a:rPr lang="tr-TR" sz="2800" dirty="0" smtClean="0"/>
              <a:t> artırarak </a:t>
            </a:r>
            <a:r>
              <a:rPr lang="tr-TR" sz="2800" dirty="0" err="1" smtClean="0"/>
              <a:t>kompanse</a:t>
            </a:r>
            <a:r>
              <a:rPr lang="tr-TR" sz="2800" dirty="0" smtClean="0"/>
              <a:t> edilmeye çalışılır.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4384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Oksijen </a:t>
            </a:r>
            <a:r>
              <a:rPr lang="tr-TR" sz="2800" dirty="0" err="1" smtClean="0">
                <a:solidFill>
                  <a:prstClr val="black"/>
                </a:solidFill>
              </a:rPr>
              <a:t>satürasyonu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KD’nin</a:t>
            </a:r>
            <a:r>
              <a:rPr lang="tr-TR" sz="2800" dirty="0" smtClean="0">
                <a:solidFill>
                  <a:prstClr val="black"/>
                </a:solidFill>
              </a:rPr>
              <a:t> arttırılmasının dokulara oksijen sunumu üzerine etkisi çok daha fazladır. Bu amaçla solutulan oksijen konsantrasyonunun (FiO2) yükseltilmesi ve pozitif </a:t>
            </a:r>
            <a:r>
              <a:rPr lang="tr-TR" sz="2800" dirty="0" err="1" smtClean="0">
                <a:solidFill>
                  <a:prstClr val="black"/>
                </a:solidFill>
              </a:rPr>
              <a:t>inotroplarla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KD’nin</a:t>
            </a:r>
            <a:r>
              <a:rPr lang="tr-TR" sz="2800" dirty="0" smtClean="0">
                <a:solidFill>
                  <a:prstClr val="black"/>
                </a:solidFill>
              </a:rPr>
              <a:t> arttırılması tercih edilmelidir. 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b="1" dirty="0" smtClean="0">
                <a:latin typeface="+mn-lt"/>
              </a:rPr>
              <a:t>transfüzyon kararı için ölçütler</a:t>
            </a:r>
            <a:r>
              <a:rPr lang="tr-TR" dirty="0" smtClean="0"/>
              <a:t/>
            </a:r>
            <a:br>
              <a:rPr lang="tr-TR" dirty="0" smtClean="0"/>
            </a:b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95600" y="1500174"/>
            <a:ext cx="784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447800"/>
            <a:ext cx="998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err="1" smtClean="0"/>
              <a:t>Kardiyopulmoner</a:t>
            </a:r>
            <a:r>
              <a:rPr lang="tr-TR" sz="2800" dirty="0" smtClean="0"/>
              <a:t> baypasta  </a:t>
            </a:r>
            <a:r>
              <a:rPr lang="tr-TR" sz="2800" b="1" dirty="0" smtClean="0"/>
              <a:t>transfüzyon </a:t>
            </a:r>
            <a:r>
              <a:rPr lang="tr-TR" sz="2800" b="1" dirty="0" err="1" smtClean="0"/>
              <a:t>endikasyonları</a:t>
            </a:r>
            <a:r>
              <a:rPr lang="tr-TR" sz="2800" b="1" dirty="0" smtClean="0"/>
              <a:t>  </a:t>
            </a:r>
            <a:r>
              <a:rPr lang="tr-TR" sz="2800" dirty="0" smtClean="0"/>
              <a:t>aşağıdaki gibidir: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b="1" dirty="0" smtClean="0"/>
              <a:t>1</a:t>
            </a:r>
            <a:r>
              <a:rPr lang="tr-TR" sz="2800" dirty="0" smtClean="0"/>
              <a:t>.  Orta dereceli </a:t>
            </a:r>
            <a:r>
              <a:rPr lang="tr-TR" sz="2800" dirty="0" err="1" smtClean="0"/>
              <a:t>hipotermik</a:t>
            </a:r>
            <a:r>
              <a:rPr lang="tr-TR" sz="2800" dirty="0" smtClean="0"/>
              <a:t> KPB sırasında hemoglobinin </a:t>
            </a:r>
            <a:r>
              <a:rPr lang="tr-TR" sz="2800" b="1" dirty="0" smtClean="0"/>
              <a:t>6 g </a:t>
            </a:r>
            <a:r>
              <a:rPr lang="tr-TR" sz="2800" b="1" dirty="0" err="1" smtClean="0"/>
              <a:t>dL</a:t>
            </a:r>
            <a:r>
              <a:rPr lang="tr-TR" sz="2800" b="1" dirty="0" smtClean="0"/>
              <a:t>-1 veya daha altında olduğu hastalarda transfüzyon </a:t>
            </a:r>
            <a:r>
              <a:rPr lang="tr-TR" sz="2800" b="1" dirty="0" err="1" smtClean="0"/>
              <a:t>endikedir</a:t>
            </a:r>
            <a:r>
              <a:rPr lang="tr-TR" sz="2800" b="1" dirty="0" smtClean="0"/>
              <a:t>.</a:t>
            </a:r>
            <a:r>
              <a:rPr lang="tr-TR" sz="2800" dirty="0" smtClean="0"/>
              <a:t> </a:t>
            </a:r>
            <a:r>
              <a:rPr lang="tr-TR" sz="2800" dirty="0" err="1" smtClean="0"/>
              <a:t>Serebral</a:t>
            </a:r>
            <a:r>
              <a:rPr lang="tr-TR" sz="2800" dirty="0" smtClean="0"/>
              <a:t> oksijen sunumunun risk altında olduğu hastalarda (</a:t>
            </a:r>
            <a:r>
              <a:rPr lang="tr-TR" sz="2800" dirty="0" err="1" smtClean="0"/>
              <a:t>serebrovasküler</a:t>
            </a:r>
            <a:r>
              <a:rPr lang="tr-TR" sz="2800" dirty="0" smtClean="0"/>
              <a:t> olay öyküsü, </a:t>
            </a:r>
            <a:r>
              <a:rPr lang="tr-TR" sz="2800" dirty="0" err="1" smtClean="0"/>
              <a:t>diyabetes</a:t>
            </a:r>
            <a:r>
              <a:rPr lang="tr-TR" sz="2800" dirty="0" smtClean="0"/>
              <a:t> </a:t>
            </a:r>
            <a:r>
              <a:rPr lang="tr-TR" sz="2800" dirty="0" err="1" smtClean="0"/>
              <a:t>mellitus</a:t>
            </a:r>
            <a:r>
              <a:rPr lang="tr-TR" sz="2800" dirty="0" smtClean="0"/>
              <a:t>, </a:t>
            </a:r>
            <a:r>
              <a:rPr lang="tr-TR" sz="2800" dirty="0" err="1" smtClean="0"/>
              <a:t>serebrovasküler</a:t>
            </a:r>
            <a:r>
              <a:rPr lang="tr-TR" sz="2800" dirty="0" smtClean="0"/>
              <a:t> hastalık, </a:t>
            </a:r>
            <a:r>
              <a:rPr lang="tr-TR" sz="2800" dirty="0" err="1" smtClean="0"/>
              <a:t>karotid</a:t>
            </a:r>
            <a:r>
              <a:rPr lang="tr-TR" sz="2800" dirty="0" smtClean="0"/>
              <a:t> </a:t>
            </a:r>
            <a:r>
              <a:rPr lang="tr-TR" sz="2800" dirty="0" err="1" smtClean="0"/>
              <a:t>stenozu</a:t>
            </a:r>
            <a:r>
              <a:rPr lang="tr-TR" sz="2800" dirty="0" smtClean="0"/>
              <a:t>) daha yüksek </a:t>
            </a:r>
            <a:r>
              <a:rPr lang="tr-TR" sz="2800" dirty="0" err="1" smtClean="0"/>
              <a:t>Hb</a:t>
            </a:r>
            <a:r>
              <a:rPr lang="tr-TR" sz="2800" dirty="0" smtClean="0"/>
              <a:t> değerlerinde transfüzyon yapılabilir.</a:t>
            </a:r>
            <a:endParaRPr lang="tr-T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3600" b="1" spc="-10" dirty="0" smtClean="0">
                <a:latin typeface="Montserrat-SemiBold"/>
                <a:cs typeface="Montserrat-SemiBold"/>
              </a:rPr>
              <a:t>Kardiyak anestezi 2</a:t>
            </a:r>
            <a:endParaRPr sz="3600">
              <a:latin typeface="Montserrat-SemiBold"/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9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752600"/>
            <a:ext cx="960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2</a:t>
            </a:r>
            <a:r>
              <a:rPr lang="tr-TR" sz="2800" dirty="0" smtClean="0"/>
              <a:t>.  </a:t>
            </a:r>
            <a:r>
              <a:rPr lang="tr-TR" sz="2800" dirty="0" err="1" smtClean="0"/>
              <a:t>KPB’de</a:t>
            </a:r>
            <a:r>
              <a:rPr lang="tr-TR" sz="2800" dirty="0" smtClean="0"/>
              <a:t> </a:t>
            </a:r>
            <a:r>
              <a:rPr lang="tr-TR" sz="2800" dirty="0" err="1" smtClean="0"/>
              <a:t>Hb</a:t>
            </a:r>
            <a:r>
              <a:rPr lang="tr-TR" sz="2800" dirty="0" smtClean="0"/>
              <a:t> düzeyinin </a:t>
            </a:r>
            <a:r>
              <a:rPr lang="tr-TR" sz="2800" b="1" dirty="0" smtClean="0"/>
              <a:t>6 g </a:t>
            </a:r>
            <a:r>
              <a:rPr lang="tr-TR" sz="2800" b="1" dirty="0" err="1" smtClean="0"/>
              <a:t>dL</a:t>
            </a:r>
            <a:r>
              <a:rPr lang="tr-TR" sz="2800" b="1" dirty="0" smtClean="0"/>
              <a:t>-1 veya üzerinde </a:t>
            </a:r>
            <a:r>
              <a:rPr lang="tr-TR" sz="2800" dirty="0" smtClean="0"/>
              <a:t>olduğu hastalarda transfüzyon kararı, </a:t>
            </a:r>
            <a:r>
              <a:rPr lang="tr-TR" sz="2800" b="1" dirty="0" smtClean="0"/>
              <a:t>hastanın klinik durumuna </a:t>
            </a:r>
            <a:r>
              <a:rPr lang="tr-TR" sz="2800" dirty="0" smtClean="0"/>
              <a:t>göre verilmelidir. Bunun için hastaya bağlı faktörler (yaş, hastalığın ciddiyeti, kardiyak fonksiyon, kritik </a:t>
            </a:r>
            <a:r>
              <a:rPr lang="tr-TR" sz="2800" dirty="0" err="1" smtClean="0"/>
              <a:t>end</a:t>
            </a:r>
            <a:r>
              <a:rPr lang="tr-TR" sz="2800" dirty="0" smtClean="0"/>
              <a:t>-organ </a:t>
            </a:r>
            <a:r>
              <a:rPr lang="tr-TR" sz="2800" dirty="0" err="1" smtClean="0"/>
              <a:t>iskemisi</a:t>
            </a:r>
            <a:r>
              <a:rPr lang="tr-TR" sz="2800" dirty="0" smtClean="0"/>
              <a:t> riski vb.), klinik durum (masif ya da aktif kan kaybı) ve </a:t>
            </a:r>
            <a:r>
              <a:rPr lang="tr-TR" sz="2800" dirty="0" err="1" smtClean="0"/>
              <a:t>laboratuvar</a:t>
            </a:r>
            <a:r>
              <a:rPr lang="tr-TR" sz="2800" dirty="0" smtClean="0"/>
              <a:t> bulguları (</a:t>
            </a:r>
            <a:r>
              <a:rPr lang="tr-TR" sz="2800" dirty="0" err="1" smtClean="0"/>
              <a:t>hematokrit</a:t>
            </a:r>
            <a:r>
              <a:rPr lang="tr-TR" sz="2800" dirty="0" smtClean="0"/>
              <a:t>, SvO2, elektrokardiyografik veya </a:t>
            </a:r>
            <a:r>
              <a:rPr lang="tr-TR" sz="2800" dirty="0" err="1" smtClean="0"/>
              <a:t>ekokardiyografik</a:t>
            </a:r>
            <a:r>
              <a:rPr lang="tr-TR" sz="2800" dirty="0" smtClean="0"/>
              <a:t> </a:t>
            </a:r>
            <a:r>
              <a:rPr lang="tr-TR" sz="2800" dirty="0" err="1" smtClean="0"/>
              <a:t>miyokardiyal</a:t>
            </a:r>
            <a:r>
              <a:rPr lang="tr-TR" sz="2800" dirty="0" smtClean="0"/>
              <a:t> </a:t>
            </a:r>
            <a:r>
              <a:rPr lang="tr-TR" sz="2800" dirty="0" err="1" smtClean="0"/>
              <a:t>iskemi</a:t>
            </a:r>
            <a:r>
              <a:rPr lang="tr-TR" sz="2800" dirty="0" smtClean="0"/>
              <a:t> bulguları, vb.) değerlendirilmelidir.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9812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3</a:t>
            </a:r>
            <a:r>
              <a:rPr lang="tr-TR" sz="2800" dirty="0" smtClean="0"/>
              <a:t>.  </a:t>
            </a:r>
            <a:r>
              <a:rPr lang="tr-TR" sz="2800" dirty="0" err="1" smtClean="0"/>
              <a:t>Kardiyopulmoner</a:t>
            </a:r>
            <a:r>
              <a:rPr lang="tr-TR" sz="2800" dirty="0" smtClean="0"/>
              <a:t> baypasta ve </a:t>
            </a:r>
            <a:r>
              <a:rPr lang="tr-TR" sz="2800" b="1" dirty="0" smtClean="0"/>
              <a:t>kritik </a:t>
            </a:r>
            <a:r>
              <a:rPr lang="tr-TR" sz="2800" b="1" dirty="0" err="1" smtClean="0"/>
              <a:t>end</a:t>
            </a:r>
            <a:r>
              <a:rPr lang="tr-TR" sz="2800" b="1" dirty="0" smtClean="0"/>
              <a:t>-organ </a:t>
            </a:r>
            <a:r>
              <a:rPr lang="tr-TR" sz="2800" b="1" dirty="0" err="1" smtClean="0"/>
              <a:t>iskemik</a:t>
            </a:r>
            <a:r>
              <a:rPr lang="tr-TR" sz="2800" b="1" dirty="0" smtClean="0"/>
              <a:t>/hasarı riski </a:t>
            </a:r>
            <a:r>
              <a:rPr lang="tr-TR" sz="2800" dirty="0" smtClean="0"/>
              <a:t>bulunan hastalarda hemoglobin düzeyini </a:t>
            </a:r>
            <a:r>
              <a:rPr lang="tr-TR" sz="2800" b="1" dirty="0" smtClean="0"/>
              <a:t>7 g </a:t>
            </a:r>
            <a:r>
              <a:rPr lang="tr-TR" sz="2800" b="1" dirty="0" err="1" smtClean="0"/>
              <a:t>dL</a:t>
            </a:r>
            <a:r>
              <a:rPr lang="tr-TR" sz="2800" b="1" dirty="0" smtClean="0"/>
              <a:t>-1’nin üzerinde </a:t>
            </a:r>
            <a:r>
              <a:rPr lang="tr-TR" sz="2800" dirty="0" smtClean="0"/>
              <a:t>tutmak mantıksız değildir.</a:t>
            </a:r>
            <a:endParaRPr lang="tr-T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0" y="1447800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dirty="0" smtClean="0">
                <a:latin typeface="+mn-lt"/>
              </a:rPr>
              <a:t>HASTA KAN YÖNETİMİ</a:t>
            </a:r>
            <a:br>
              <a:rPr lang="tr-TR" dirty="0" smtClean="0">
                <a:latin typeface="+mn-lt"/>
              </a:rPr>
            </a:br>
            <a:endParaRPr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1"/>
            <a:ext cx="9753600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Kan kaynaklarını daha etkili bir şekilde yönetme stratejileri akılcı yaklaşımlar kullanılmasını içerir.</a:t>
            </a:r>
            <a:br>
              <a:rPr lang="tr-TR" sz="2800" dirty="0" smtClean="0">
                <a:solidFill>
                  <a:prstClr val="black"/>
                </a:solidFill>
              </a:rPr>
            </a:b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İyatrojenik</a:t>
            </a:r>
            <a:r>
              <a:rPr lang="tr-TR" sz="2800" dirty="0" smtClean="0">
                <a:solidFill>
                  <a:prstClr val="black"/>
                </a:solidFill>
              </a:rPr>
              <a:t> Kan Kaybını Azaltan Yöntemler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Kanamayı Azaltan Sistemik İlaçlar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1"/>
            <a:ext cx="96012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Cerrahi ve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Teknikler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Cerrahi teknik</a:t>
            </a:r>
            <a:r>
              <a:rPr lang="tr-TR" sz="2800" dirty="0" smtClean="0">
                <a:solidFill>
                  <a:prstClr val="black"/>
                </a:solidFill>
              </a:rPr>
              <a:t>: Kılavuzlarda </a:t>
            </a:r>
            <a:r>
              <a:rPr lang="tr-TR" sz="2800" dirty="0" err="1" smtClean="0">
                <a:solidFill>
                  <a:prstClr val="black"/>
                </a:solidFill>
              </a:rPr>
              <a:t>hemostazın</a:t>
            </a:r>
            <a:r>
              <a:rPr lang="tr-TR" sz="2800" dirty="0" smtClean="0">
                <a:solidFill>
                  <a:prstClr val="black"/>
                </a:solidFill>
              </a:rPr>
              <a:t> sağlanması için öngörülen </a:t>
            </a:r>
            <a:r>
              <a:rPr lang="tr-TR" sz="2800" dirty="0" err="1" smtClean="0">
                <a:solidFill>
                  <a:prstClr val="black"/>
                </a:solidFill>
              </a:rPr>
              <a:t>elektrokoter</a:t>
            </a:r>
            <a:r>
              <a:rPr lang="tr-TR" sz="2800" dirty="0" smtClean="0">
                <a:solidFill>
                  <a:prstClr val="black"/>
                </a:solidFill>
              </a:rPr>
              <a:t>, argon ışın </a:t>
            </a:r>
            <a:r>
              <a:rPr lang="tr-TR" sz="2800" dirty="0" err="1" smtClean="0">
                <a:solidFill>
                  <a:prstClr val="black"/>
                </a:solidFill>
              </a:rPr>
              <a:t>koagülasyonu</a:t>
            </a:r>
            <a:r>
              <a:rPr lang="tr-TR" sz="2800" dirty="0" smtClean="0">
                <a:solidFill>
                  <a:prstClr val="black"/>
                </a:solidFill>
              </a:rPr>
              <a:t>, dokulara saygılı ve özenli cerrahi v.b.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Anestezi teknikleri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dirty="0" err="1" smtClean="0">
                <a:solidFill>
                  <a:prstClr val="black"/>
                </a:solidFill>
              </a:rPr>
              <a:t>Hipotansif</a:t>
            </a:r>
            <a:r>
              <a:rPr lang="tr-TR" sz="2800" dirty="0" smtClean="0">
                <a:solidFill>
                  <a:prstClr val="black"/>
                </a:solidFill>
              </a:rPr>
              <a:t> anestezi, </a:t>
            </a:r>
            <a:r>
              <a:rPr lang="tr-TR" sz="2800" dirty="0" err="1" smtClean="0">
                <a:solidFill>
                  <a:prstClr val="black"/>
                </a:solidFill>
              </a:rPr>
              <a:t>rejiyonel</a:t>
            </a:r>
            <a:r>
              <a:rPr lang="tr-TR" sz="2800" dirty="0" smtClean="0">
                <a:solidFill>
                  <a:prstClr val="black"/>
                </a:solidFill>
              </a:rPr>
              <a:t> anestezi uygulamaları sayılabilir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0574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Ameliyattan </a:t>
            </a:r>
            <a:r>
              <a:rPr lang="tr-TR" sz="2800" b="1" dirty="0" smtClean="0">
                <a:solidFill>
                  <a:prstClr val="black"/>
                </a:solidFill>
              </a:rPr>
              <a:t>3-5 hafta önce başlayarak haftada bir ünite kan alınması tekniği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smtClean="0">
                <a:solidFill>
                  <a:prstClr val="black"/>
                </a:solidFill>
              </a:rPr>
              <a:t>Akut </a:t>
            </a:r>
            <a:r>
              <a:rPr lang="tr-TR" sz="2800" b="1" dirty="0" err="1" smtClean="0">
                <a:solidFill>
                  <a:prstClr val="black"/>
                </a:solidFill>
              </a:rPr>
              <a:t>normovolemik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hemodilusyon</a:t>
            </a:r>
            <a:r>
              <a:rPr lang="tr-TR" sz="2800" dirty="0" smtClean="0">
                <a:solidFill>
                  <a:prstClr val="black"/>
                </a:solidFill>
              </a:rPr>
              <a:t>:  önemli kanama beklenen hastalarda operasyondan hemen önce bir ünite kan alınmasını ve yerine hücresiz sıvı verilmesi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676400"/>
            <a:ext cx="96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Hasta kan yönetimi uygulanan ve uygulanmayan hastalarla karşılaştırmalı yapılan bazı çalışmalarda kan transfüzyonunda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mortalitede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pnömomide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sternal</a:t>
            </a:r>
            <a:r>
              <a:rPr lang="tr-TR" sz="2800" b="1" dirty="0" smtClean="0">
                <a:solidFill>
                  <a:prstClr val="black"/>
                </a:solidFill>
              </a:rPr>
              <a:t> enfeksiyonda,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septisemide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oldukça anlamlı farklar saptanmıştır</a:t>
            </a:r>
            <a:r>
              <a:rPr lang="tr-TR" sz="2800" dirty="0" smtClean="0">
                <a:solidFill>
                  <a:prstClr val="black"/>
                </a:solidFill>
              </a:rPr>
              <a:t>(kan yönetimi uygulanan hastalar lehine).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133601"/>
            <a:ext cx="937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Cerrahlar,  </a:t>
            </a:r>
            <a:r>
              <a:rPr lang="tr-TR" sz="2800" dirty="0" err="1" smtClean="0">
                <a:solidFill>
                  <a:prstClr val="black"/>
                </a:solidFill>
              </a:rPr>
              <a:t>perfüzyonistler</a:t>
            </a:r>
            <a:r>
              <a:rPr lang="tr-TR" sz="2800" dirty="0" smtClean="0">
                <a:solidFill>
                  <a:prstClr val="black"/>
                </a:solidFill>
              </a:rPr>
              <a:t>,  hemşireler,  anestezistler,  yoğun  bakım  birimi  sağlık çalışanları, asistan  hekimler,  kan  bankası  çalışanları,  kardiyologlar  yani tüm sağlık </a:t>
            </a:r>
            <a:r>
              <a:rPr lang="tr-TR" sz="2800" dirty="0" err="1" smtClean="0">
                <a:solidFill>
                  <a:prstClr val="black"/>
                </a:solidFill>
              </a:rPr>
              <a:t>profosyenellerini</a:t>
            </a:r>
            <a:r>
              <a:rPr lang="tr-TR" sz="2800" dirty="0" smtClean="0">
                <a:solidFill>
                  <a:prstClr val="black"/>
                </a:solidFill>
              </a:rPr>
              <a:t>  içeren</a:t>
            </a:r>
            <a:r>
              <a:rPr lang="tr-TR" sz="2800" b="1" dirty="0" smtClean="0">
                <a:solidFill>
                  <a:prstClr val="black"/>
                </a:solidFill>
              </a:rPr>
              <a:t> çok disiplinli kan  idaresi ekiplerinin  </a:t>
            </a:r>
            <a:r>
              <a:rPr lang="tr-TR" sz="2800" dirty="0" smtClean="0">
                <a:solidFill>
                  <a:prstClr val="black"/>
                </a:solidFill>
              </a:rPr>
              <a:t>oluşturulması kan transfüzyonunun sınırlandırılması ve </a:t>
            </a:r>
            <a:r>
              <a:rPr lang="tr-TR" sz="2800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dirty="0" smtClean="0">
                <a:solidFill>
                  <a:prstClr val="black"/>
                </a:solidFill>
              </a:rPr>
              <a:t> kanamanın  azaltılmasında  uygun  bir yol olduğu düşünülmektedir.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81201"/>
            <a:ext cx="9525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  <a:cs typeface="Arial" pitchFamily="34" charset="0"/>
              </a:rPr>
              <a:t>İntraoperatif</a:t>
            </a:r>
            <a:r>
              <a:rPr lang="tr-TR" sz="2800" dirty="0" smtClean="0">
                <a:solidFill>
                  <a:prstClr val="black"/>
                </a:solidFill>
                <a:cs typeface="Arial" pitchFamily="34" charset="0"/>
              </a:rPr>
              <a:t> kan koruma stratejilerinin temelini cerrahi prosedür ve </a:t>
            </a:r>
            <a:r>
              <a:rPr lang="tr-TR" sz="2800" dirty="0" err="1" smtClean="0">
                <a:solidFill>
                  <a:prstClr val="black"/>
                </a:solidFill>
                <a:cs typeface="Arial" pitchFamily="34" charset="0"/>
              </a:rPr>
              <a:t>disseksiyon</a:t>
            </a:r>
            <a:r>
              <a:rPr lang="tr-TR" sz="2800" dirty="0" smtClean="0">
                <a:solidFill>
                  <a:prstClr val="black"/>
                </a:solidFill>
                <a:cs typeface="Arial" pitchFamily="34" charset="0"/>
              </a:rPr>
              <a:t> esnasında dikkatli ve agresif kanama kontrolü oluşturur.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tr-TR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  <a:cs typeface="Arial" pitchFamily="34" charset="0"/>
              </a:rPr>
              <a:t> Kesiler yapılırken oluşan kanamalar o sırada kontrol altına alınmalı, işlem sonrasına bırakılmamalıdır.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828800"/>
            <a:ext cx="944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  <a:cs typeface="Arial" pitchFamily="34" charset="0"/>
              </a:rPr>
              <a:t>Ekstrakorporal</a:t>
            </a:r>
            <a:r>
              <a:rPr lang="tr-TR" sz="2800" dirty="0" smtClean="0">
                <a:solidFill>
                  <a:prstClr val="black"/>
                </a:solidFill>
                <a:cs typeface="Arial" pitchFamily="34" charset="0"/>
              </a:rPr>
              <a:t> dolaşımda ve </a:t>
            </a:r>
            <a:r>
              <a:rPr lang="tr-TR" sz="2800" dirty="0" err="1" smtClean="0">
                <a:solidFill>
                  <a:prstClr val="black"/>
                </a:solidFill>
                <a:cs typeface="Arial" pitchFamily="34" charset="0"/>
              </a:rPr>
              <a:t>postoperatif</a:t>
            </a:r>
            <a:r>
              <a:rPr lang="tr-TR" sz="2800" dirty="0" smtClean="0">
                <a:solidFill>
                  <a:prstClr val="black"/>
                </a:solidFill>
                <a:cs typeface="Arial" pitchFamily="34" charset="0"/>
              </a:rPr>
              <a:t> dönemi de etkileyen kan kullanımının azaltılmasına yönelik stratejiler;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Mekanik yöntemler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Perfüzyon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teknikleri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Farmakolojik yöntemler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Topikal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ajanlar,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  <a:cs typeface="Arial" pitchFamily="34" charset="0"/>
              </a:rPr>
              <a:t>	olmak üzere 4 ana başlık altında incelenebilinir.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1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2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nisan 2021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Salı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saat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15.40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0" y="727595"/>
            <a:ext cx="12192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smtClean="0">
                <a:latin typeface="+mn-lt"/>
                <a:cs typeface="Arial" pitchFamily="34" charset="0"/>
              </a:rPr>
              <a:t>Mekanik yöntemler ve </a:t>
            </a:r>
            <a:r>
              <a:rPr lang="tr-TR" sz="3200" b="1" dirty="0" err="1" smtClean="0">
                <a:latin typeface="+mn-lt"/>
                <a:cs typeface="Arial" pitchFamily="34" charset="0"/>
              </a:rPr>
              <a:t>perfüzyon</a:t>
            </a:r>
            <a:r>
              <a:rPr lang="tr-TR" sz="3200" b="1" dirty="0" smtClean="0">
                <a:latin typeface="+mn-lt"/>
                <a:cs typeface="Arial" pitchFamily="34" charset="0"/>
              </a:rPr>
              <a:t> teknikleri</a:t>
            </a:r>
            <a:br>
              <a:rPr lang="tr-TR" sz="3200" b="1" dirty="0" smtClean="0">
                <a:latin typeface="+mn-lt"/>
                <a:cs typeface="Arial" pitchFamily="34" charset="0"/>
              </a:rPr>
            </a:br>
            <a:endParaRPr sz="32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1905000"/>
            <a:ext cx="937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Ekstrakorporal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Dolaşım Sistemi Modifikasyonları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Tubing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hat uzunluklarını azaltmak ve çaplarını düşürmek…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Isıtıcı içinde olan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daha küçük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oksijenatör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tercih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etmek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Roller pompa yerine daha az prime volüm gerektiren 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sentrifugal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pompa kullanmak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…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Venöz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kan akımı için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kontrollü Vakum desteği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kullanmak…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133600"/>
            <a:ext cx="93726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Amaç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: Prime volüm dolayısıyla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hemodilüsyonu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azaltmak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Dezavantaj: Daha küçük tüp 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oksijenatörlerin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flow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oksijenasyonu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sınırlayabilmesidir.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Mini Dolaşım Sistemleri(</a:t>
            </a:r>
            <a:r>
              <a:rPr lang="tr-TR" sz="2800" b="1" dirty="0" smtClean="0">
                <a:solidFill>
                  <a:prstClr val="black"/>
                </a:solidFill>
              </a:rPr>
              <a:t>MECC Sistemleri</a:t>
            </a:r>
            <a:r>
              <a:rPr lang="tr-TR" sz="2800" dirty="0" smtClean="0">
                <a:solidFill>
                  <a:srgbClr val="1F497D">
                    <a:lumMod val="75000"/>
                  </a:srgbClr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endParaRPr lang="tr-TR" sz="2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Kardiyotomi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rezervuarı olmayan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daha küçük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komponentlerden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oluşur.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Kinetik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venöz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drenaj prensibi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biyokompetibl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yüzeylere sahiptir.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Öylelikle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yabancı yüzey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temas alanının azalır.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057400"/>
            <a:ext cx="93726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Daha az prime ile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hemodilisyon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azalır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kan-hava etkileşimi daha az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teorik olarak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daha az eritrosit travması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ile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trombosit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fonksiyonlarının daha iyi korunarak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kanamanın daha az olacağı ileri sürülmektedir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İçerik Yer Tutucusu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76400"/>
            <a:ext cx="669215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81600" y="1524000"/>
            <a:ext cx="32028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812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2018 yılında yayınlanan 2017 EACTS/EACTA erişkin kardiyak cerrahi girişimler için önerilen hasta kan yönetimi kılavuzunda </a:t>
            </a:r>
            <a:r>
              <a:rPr lang="tr-TR" sz="2800" b="1" dirty="0" smtClean="0">
                <a:solidFill>
                  <a:prstClr val="black"/>
                </a:solidFill>
              </a:rPr>
              <a:t>MECC sistemi kullanımının ES transfüzyonu ihtiyacını azalttığı rapor edilmiş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dirty="0" err="1" smtClean="0">
                <a:solidFill>
                  <a:prstClr val="black"/>
                </a:solidFill>
              </a:rPr>
              <a:t>allojenik</a:t>
            </a:r>
            <a:r>
              <a:rPr lang="tr-TR" sz="2800" dirty="0" smtClean="0">
                <a:solidFill>
                  <a:prstClr val="black"/>
                </a:solidFill>
              </a:rPr>
              <a:t> kan transfüzyonunu azaltmak amacıyla </a:t>
            </a:r>
            <a:r>
              <a:rPr lang="tr-TR" sz="2800" dirty="0" err="1" smtClean="0">
                <a:solidFill>
                  <a:prstClr val="black"/>
                </a:solidFill>
              </a:rPr>
              <a:t>MiECC</a:t>
            </a:r>
            <a:r>
              <a:rPr lang="tr-TR" sz="2800" dirty="0" smtClean="0">
                <a:solidFill>
                  <a:prstClr val="black"/>
                </a:solidFill>
              </a:rPr>
              <a:t> sistemi kullanımı “yapılması makuldür” olarak önerilmiştir.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828800"/>
            <a:ext cx="9525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Cell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Salvage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Teknikleri(kanıt1a)(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ototransfüzyon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Cell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saver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sistem operasyon esnasında cerrahi alanda toplanan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heparinize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kanın serum fizyolojik ile yıkanması,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santrifuj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edilerek </a:t>
            </a:r>
            <a:r>
              <a:rPr lang="tr-TR" altLang="tr-T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eritrosit süspansiyonu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olarak tekrar hastaya verilmesi işlemidir.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81201"/>
            <a:ext cx="9525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Hastanın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postoperatif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hct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düzeyinin arttığı ve homolog kan transfüzyonu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gereksiminin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azaldığı belirtilmektedir.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Aynı zamanda lökosit,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heparin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yağ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embolilerinin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de ortamdan uzaklaştırıldığı da gösterilmiştir.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Dezavantajları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trombositlerin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, plazma proteinlerin 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koagülasyon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faktörlerinin de kaybedilmesidir.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Son yıllarda </a:t>
            </a:r>
            <a:r>
              <a:rPr lang="tr-TR" sz="2800" dirty="0" err="1" smtClean="0">
                <a:solidFill>
                  <a:prstClr val="black"/>
                </a:solidFill>
              </a:rPr>
              <a:t>Advancis</a:t>
            </a:r>
            <a:r>
              <a:rPr lang="tr-TR" sz="2800" dirty="0" smtClean="0">
                <a:solidFill>
                  <a:prstClr val="black"/>
                </a:solidFill>
              </a:rPr>
              <a:t> (İngiltere) tarafından kullanıma sunulan </a:t>
            </a:r>
            <a:r>
              <a:rPr lang="tr-TR" sz="2800" dirty="0" err="1" smtClean="0">
                <a:solidFill>
                  <a:prstClr val="black"/>
                </a:solidFill>
              </a:rPr>
              <a:t>HemoSep</a:t>
            </a:r>
            <a:r>
              <a:rPr lang="tr-TR" sz="2800" dirty="0" smtClean="0">
                <a:solidFill>
                  <a:prstClr val="black"/>
                </a:solidFill>
              </a:rPr>
              <a:t>® ile sistemde </a:t>
            </a:r>
            <a:r>
              <a:rPr lang="tr-TR" sz="2800" b="1" dirty="0" smtClean="0">
                <a:solidFill>
                  <a:prstClr val="black"/>
                </a:solidFill>
              </a:rPr>
              <a:t>santrifüj yerine torba içinde dakikada yaklaşık 120 kez sallama ile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membranlar</a:t>
            </a:r>
            <a:r>
              <a:rPr lang="tr-TR" sz="2800" b="1" dirty="0" smtClean="0">
                <a:solidFill>
                  <a:prstClr val="black"/>
                </a:solidFill>
              </a:rPr>
              <a:t> sisteminden kanın temizlendiği gösterilmiştir.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sistem ile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albuminin</a:t>
            </a:r>
            <a:r>
              <a:rPr lang="tr-TR" sz="2800" b="1" dirty="0" smtClean="0">
                <a:solidFill>
                  <a:prstClr val="black"/>
                </a:solidFill>
              </a:rPr>
              <a:t> ve fibrinojenin düzeylerinin</a:t>
            </a:r>
            <a:r>
              <a:rPr lang="tr-TR" sz="2800" dirty="0" smtClean="0">
                <a:solidFill>
                  <a:prstClr val="black"/>
                </a:solidFill>
              </a:rPr>
              <a:t> istatistiksel olarak diğer sistemlere göre belirgin</a:t>
            </a:r>
            <a:r>
              <a:rPr lang="tr-TR" sz="2800" b="1" dirty="0" smtClean="0">
                <a:solidFill>
                  <a:prstClr val="black"/>
                </a:solidFill>
              </a:rPr>
              <a:t> yüksek olduğu </a:t>
            </a:r>
            <a:r>
              <a:rPr lang="tr-TR" sz="2800" dirty="0" smtClean="0">
                <a:solidFill>
                  <a:prstClr val="black"/>
                </a:solidFill>
              </a:rPr>
              <a:t>bildirilmiştir.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1102135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b="1" dirty="0" smtClean="0">
                <a:latin typeface="+mn-lt"/>
              </a:rPr>
              <a:t>Kardiyak cerrahide transfüzyon kararı;güncel uygulamalar,sorunlar ve güncel protokoller</a:t>
            </a:r>
            <a:endParaRPr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209800"/>
            <a:ext cx="93726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Biyo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-uyumlu CPB devreleri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Biyo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-uyumlu CPB devrelerinin kullanılması, kan korunumu programının bir parçası olarak   düşünülebilir.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752601"/>
            <a:ext cx="96774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KPB’a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sekonder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gelişen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hemodilüsyonun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sınırlandırılması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için bir seçenektir.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KPB devresinden gelen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sıvı ve düşük moleküler ağırlıklı maddeleri filtre ederek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hastaya   geri verilebilecek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proteinden zengin,  konsantre  tam  kan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üretir.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Kardiyak cerrahide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üç çeşit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kullanılmaktadır 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(1) CPB esnasında kullanılan , ancak sonrasında durdurulan 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geleneksel 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74320" lvl="0" indent="-274320">
              <a:spcBef>
                <a:spcPts val="580"/>
              </a:spcBef>
              <a:buClr>
                <a:srgbClr val="9BBB59"/>
              </a:buClr>
              <a:buSzPct val="95000"/>
              <a:defRPr/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905000"/>
            <a:ext cx="9829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9BBB59"/>
              </a:buClr>
              <a:buSzPct val="95000"/>
              <a:defRPr/>
            </a:pPr>
            <a:r>
              <a:rPr lang="tr-T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Modifiye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(MUF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mevcut 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kanüller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kullanılarak 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KPB  tamamlandıktan   sonra  çalıştırılır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Kardiyopulmoner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bypassı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sonlandırdıktan sonra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hemodilüsyonu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tersine çevirmek için yapılan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hemokonsantrasyon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tekniğidir.</a:t>
            </a:r>
          </a:p>
          <a:p>
            <a:pPr marL="274320" lvl="0" indent="-274320">
              <a:spcBef>
                <a:spcPts val="580"/>
              </a:spcBef>
              <a:buClr>
                <a:srgbClr val="9BBB59"/>
              </a:buClr>
              <a:buSzPct val="95000"/>
              <a:defRPr/>
            </a:pPr>
            <a:r>
              <a:rPr lang="tr-TR" sz="2800" b="1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Aortadan</a:t>
            </a:r>
            <a:r>
              <a:rPr lang="tr-TR" sz="2800" b="1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pompa yardımıyla alınan kanın </a:t>
            </a:r>
            <a:r>
              <a:rPr lang="tr-TR" sz="2800" b="1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ultrafiltrasyondan</a:t>
            </a:r>
            <a:r>
              <a:rPr lang="tr-TR" sz="2800" b="1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sonra </a:t>
            </a:r>
            <a:r>
              <a:rPr lang="tr-TR" sz="2800" b="1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venöz</a:t>
            </a:r>
            <a:r>
              <a:rPr lang="tr-TR" sz="2800" b="1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yoldan hastaya verilmesi ile gerçekleştirilir.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1"/>
            <a:ext cx="96012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3)Sıfır dengeli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(ZBUF)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Geleneksel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ultrafiltrasyona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benzer fakat 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kaybolan hacim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kristalloid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çözeltisi ile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replase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edilir.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752600"/>
            <a:ext cx="9753600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UF, plazma suyunun yarı geçirgen bir </a:t>
            </a:r>
            <a:r>
              <a:rPr lang="tr-TR" sz="2800" dirty="0" err="1" smtClean="0">
                <a:solidFill>
                  <a:prstClr val="black"/>
                </a:solidFill>
              </a:rPr>
              <a:t>membran</a:t>
            </a:r>
            <a:r>
              <a:rPr lang="tr-TR" sz="2800" dirty="0" smtClean="0">
                <a:solidFill>
                  <a:prstClr val="black"/>
                </a:solidFill>
              </a:rPr>
              <a:t> yoluyla tam kandan süzüldüğü bir işlemdir. Öncelikle plazma suyunun çıkarılması için bir yöntem olmasına rağmen, aynı zamanda </a:t>
            </a:r>
            <a:r>
              <a:rPr lang="tr-TR" sz="2800" b="1" dirty="0" smtClean="0">
                <a:solidFill>
                  <a:prstClr val="black"/>
                </a:solidFill>
              </a:rPr>
              <a:t>kırmızı kan hücrelerinin,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trombositlerin</a:t>
            </a:r>
            <a:r>
              <a:rPr lang="tr-TR" sz="2800" b="1" dirty="0" smtClean="0">
                <a:solidFill>
                  <a:prstClr val="black"/>
                </a:solidFill>
              </a:rPr>
              <a:t> ve pıhtılaşma faktörlerinin hacmini dolaylı olarak arttırması için </a:t>
            </a:r>
            <a:r>
              <a:rPr lang="tr-TR" sz="2800" dirty="0" smtClean="0">
                <a:solidFill>
                  <a:prstClr val="black"/>
                </a:solidFill>
              </a:rPr>
              <a:t>etkili bir kan koruma aracıdır.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UF sadece aşırı sıvıyı KPB devrelerinden uzaklaştırmak için kullanıldığında </a:t>
            </a:r>
            <a:r>
              <a:rPr lang="tr-TR" sz="2800" b="1" dirty="0" err="1" smtClean="0">
                <a:solidFill>
                  <a:prstClr val="black"/>
                </a:solidFill>
              </a:rPr>
              <a:t>hemokonsantrasyon</a:t>
            </a:r>
            <a:r>
              <a:rPr lang="tr-TR" sz="2800" dirty="0" smtClean="0">
                <a:solidFill>
                  <a:prstClr val="black"/>
                </a:solidFill>
              </a:rPr>
              <a:t> olarak adlandırılmıştır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KPB sırasında UF, aşırı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hemodilüsyonu</a:t>
            </a:r>
            <a:r>
              <a:rPr lang="tr-TR" sz="2800" dirty="0" smtClean="0">
                <a:solidFill>
                  <a:prstClr val="black"/>
                </a:solidFill>
              </a:rPr>
              <a:t> azaltmada, </a:t>
            </a:r>
            <a:r>
              <a:rPr lang="tr-TR" sz="2800" dirty="0" err="1" smtClean="0">
                <a:solidFill>
                  <a:prstClr val="black"/>
                </a:solidFill>
              </a:rPr>
              <a:t>Hct’i</a:t>
            </a:r>
            <a:r>
              <a:rPr lang="tr-TR" sz="2800" dirty="0" smtClean="0">
                <a:solidFill>
                  <a:prstClr val="black"/>
                </a:solidFill>
              </a:rPr>
              <a:t> arttırmada ve </a:t>
            </a:r>
            <a:r>
              <a:rPr lang="tr-TR" sz="2800" dirty="0" err="1" smtClean="0">
                <a:solidFill>
                  <a:prstClr val="black"/>
                </a:solidFill>
              </a:rPr>
              <a:t>hemostatik</a:t>
            </a:r>
            <a:r>
              <a:rPr lang="tr-TR" sz="2800" dirty="0" smtClean="0">
                <a:solidFill>
                  <a:prstClr val="black"/>
                </a:solidFill>
              </a:rPr>
              <a:t> dengenin yeniden sağlanmasında oldukça etkin olmuş ve geniş kullanım alanı bulmuş bir </a:t>
            </a:r>
            <a:r>
              <a:rPr lang="tr-TR" sz="2800" dirty="0" err="1" smtClean="0">
                <a:solidFill>
                  <a:prstClr val="black"/>
                </a:solidFill>
              </a:rPr>
              <a:t>hemokonsantratör</a:t>
            </a:r>
            <a:r>
              <a:rPr lang="tr-TR" sz="2800" dirty="0" smtClean="0">
                <a:solidFill>
                  <a:prstClr val="black"/>
                </a:solidFill>
              </a:rPr>
              <a:t> tekniktir.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Birçok çalışmada </a:t>
            </a:r>
            <a:r>
              <a:rPr lang="tr-TR" sz="2800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dirty="0" smtClean="0">
                <a:solidFill>
                  <a:prstClr val="black"/>
                </a:solidFill>
              </a:rPr>
              <a:t> kanama ve </a:t>
            </a:r>
            <a:r>
              <a:rPr lang="tr-TR" sz="2800" dirty="0" err="1" smtClean="0">
                <a:solidFill>
                  <a:prstClr val="black"/>
                </a:solidFill>
              </a:rPr>
              <a:t>allojenik</a:t>
            </a:r>
            <a:r>
              <a:rPr lang="tr-TR" sz="2800" dirty="0" smtClean="0">
                <a:solidFill>
                  <a:prstClr val="black"/>
                </a:solidFill>
              </a:rPr>
              <a:t> kan ürünü </a:t>
            </a:r>
            <a:r>
              <a:rPr lang="tr-TR" sz="2800" b="1" dirty="0" smtClean="0">
                <a:solidFill>
                  <a:prstClr val="black"/>
                </a:solidFill>
              </a:rPr>
              <a:t>transfüzyonunda azalma sağladığı gösterilmiştir.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1"/>
            <a:ext cx="96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etkisinin yanı sıra </a:t>
            </a:r>
            <a:r>
              <a:rPr lang="tr-TR" sz="2800" dirty="0" err="1" smtClean="0">
                <a:solidFill>
                  <a:prstClr val="black"/>
                </a:solidFill>
              </a:rPr>
              <a:t>UF’nin</a:t>
            </a:r>
            <a:r>
              <a:rPr lang="tr-TR" sz="2800" dirty="0" smtClean="0">
                <a:solidFill>
                  <a:prstClr val="black"/>
                </a:solidFill>
              </a:rPr>
              <a:t> bazı tiplerinin dolaşan </a:t>
            </a:r>
            <a:r>
              <a:rPr lang="tr-TR" sz="2800" b="1" dirty="0" err="1" smtClean="0">
                <a:solidFill>
                  <a:prstClr val="black"/>
                </a:solidFill>
              </a:rPr>
              <a:t>sitotoksik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proenflamatuvar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mediyatör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miktarında da azalma sağladığına dair veriler mevcuttur.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752600"/>
            <a:ext cx="97536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KPB’a</a:t>
            </a:r>
            <a:r>
              <a:rPr lang="tr-TR" sz="2800" dirty="0" smtClean="0">
                <a:solidFill>
                  <a:prstClr val="black"/>
                </a:solidFill>
              </a:rPr>
              <a:t> başlamadan önce sistem içerisindeki havayı çıkarmak amacıyla prime solüsyonu ile doldurulmalıdır. Erişkin hastada </a:t>
            </a:r>
            <a:r>
              <a:rPr lang="tr-TR" sz="2800" b="1" dirty="0" smtClean="0">
                <a:solidFill>
                  <a:prstClr val="black"/>
                </a:solidFill>
              </a:rPr>
              <a:t>yaklaşık 1650 ml </a:t>
            </a:r>
            <a:r>
              <a:rPr lang="tr-TR" sz="2800" dirty="0" smtClean="0">
                <a:solidFill>
                  <a:prstClr val="black"/>
                </a:solidFill>
              </a:rPr>
              <a:t>olan </a:t>
            </a:r>
            <a:r>
              <a:rPr lang="tr-TR" sz="2800" b="1" dirty="0" smtClean="0">
                <a:solidFill>
                  <a:prstClr val="black"/>
                </a:solidFill>
              </a:rPr>
              <a:t>prime solüsyonu </a:t>
            </a:r>
            <a:r>
              <a:rPr lang="tr-TR" sz="2800" dirty="0" smtClean="0">
                <a:solidFill>
                  <a:prstClr val="black"/>
                </a:solidFill>
              </a:rPr>
              <a:t>dolaşıma karışır ve bu solüsyon </a:t>
            </a:r>
            <a:r>
              <a:rPr lang="tr-TR" sz="2800" dirty="0" err="1" smtClean="0">
                <a:solidFill>
                  <a:prstClr val="black"/>
                </a:solidFill>
              </a:rPr>
              <a:t>normovolemik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hemodilüsyona</a:t>
            </a:r>
            <a:r>
              <a:rPr lang="tr-TR" sz="2800" dirty="0" smtClean="0">
                <a:solidFill>
                  <a:prstClr val="black"/>
                </a:solidFill>
              </a:rPr>
              <a:t> neden olur.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Hemodilüsyon</a:t>
            </a:r>
            <a:r>
              <a:rPr lang="tr-TR" sz="2800" dirty="0" smtClean="0">
                <a:solidFill>
                  <a:prstClr val="black"/>
                </a:solidFill>
              </a:rPr>
              <a:t>, başta eritrositler olmak üzere kanın şekilli elemanlarında azalmaya yol açar ve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hemodilüsyonel</a:t>
            </a:r>
            <a:r>
              <a:rPr lang="tr-TR" sz="2800" dirty="0" smtClean="0">
                <a:solidFill>
                  <a:prstClr val="black"/>
                </a:solidFill>
              </a:rPr>
              <a:t> anemi nedeniyle </a:t>
            </a:r>
            <a:r>
              <a:rPr lang="tr-TR" sz="2800" b="1" dirty="0" smtClean="0">
                <a:solidFill>
                  <a:prstClr val="black"/>
                </a:solidFill>
              </a:rPr>
              <a:t>kanın oksijen taşıma kapasitesinin azalmasına neden </a:t>
            </a:r>
            <a:r>
              <a:rPr lang="tr-TR" sz="2800" dirty="0" smtClean="0">
                <a:solidFill>
                  <a:prstClr val="black"/>
                </a:solidFill>
              </a:rPr>
              <a:t>olur.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828800"/>
            <a:ext cx="9448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Hemodilüsyonel</a:t>
            </a:r>
            <a:r>
              <a:rPr lang="tr-TR" sz="2800" dirty="0" smtClean="0">
                <a:solidFill>
                  <a:prstClr val="black"/>
                </a:solidFill>
              </a:rPr>
              <a:t> aneminin istenmeyen etkilerinden korunabilmek için geliştirilen yöntemlerden bir tanesi </a:t>
            </a:r>
            <a:r>
              <a:rPr lang="tr-TR" sz="2800" b="1" dirty="0" err="1" smtClean="0">
                <a:solidFill>
                  <a:prstClr val="black"/>
                </a:solidFill>
              </a:rPr>
              <a:t>retrograd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otolog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priming</a:t>
            </a:r>
            <a:r>
              <a:rPr lang="tr-TR" sz="2800" b="1" dirty="0" smtClean="0">
                <a:solidFill>
                  <a:prstClr val="black"/>
                </a:solidFill>
              </a:rPr>
              <a:t> (ROP</a:t>
            </a:r>
            <a:r>
              <a:rPr lang="tr-TR" sz="2800" dirty="0" smtClean="0">
                <a:solidFill>
                  <a:prstClr val="black"/>
                </a:solidFill>
              </a:rPr>
              <a:t>)’</a:t>
            </a:r>
            <a:r>
              <a:rPr lang="tr-TR" sz="2800" dirty="0" err="1" smtClean="0">
                <a:solidFill>
                  <a:prstClr val="black"/>
                </a:solidFill>
              </a:rPr>
              <a:t>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yöntem ile KPB hatları hastanın kendi kanı ile doldurulur ve prime solüsyonu mümkün olan en az seviyeye indirilerek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hemodilüsyonun</a:t>
            </a:r>
            <a:r>
              <a:rPr lang="tr-TR" sz="2800" dirty="0" smtClean="0">
                <a:solidFill>
                  <a:prstClr val="black"/>
                </a:solidFill>
              </a:rPr>
              <a:t> azaltılmaya çalışılır.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828800"/>
            <a:ext cx="982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Günümüzde; </a:t>
            </a:r>
            <a:r>
              <a:rPr lang="tr-TR" sz="2800" dirty="0" err="1" smtClean="0">
                <a:solidFill>
                  <a:prstClr val="black"/>
                </a:solidFill>
              </a:rPr>
              <a:t>donörlerden</a:t>
            </a:r>
            <a:r>
              <a:rPr lang="tr-TR" sz="2800" dirty="0" smtClean="0">
                <a:solidFill>
                  <a:prstClr val="black"/>
                </a:solidFill>
              </a:rPr>
              <a:t> elde edilen tüm eritrosit süspansiyonlarının yarısından fazlası cerrahi işlemlerde kullanılmakta; </a:t>
            </a:r>
            <a:r>
              <a:rPr lang="tr-TR" sz="2800" b="1" dirty="0" smtClean="0">
                <a:solidFill>
                  <a:prstClr val="black"/>
                </a:solidFill>
              </a:rPr>
              <a:t>cerrahi işlemlerde kullanılan kanın yaklaşık yarısı da kalp cerrahisinde, özellikle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baypas (KPB) eşliğinde yapılan ameliyatlarda tüketilmektedir.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828800"/>
            <a:ext cx="96774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Retrograd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Otolog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Priming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(ROP)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Ekstrakorporal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dolaşım sistemindeki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kristalloid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prime, hastanın kanıyla değiştirilir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heparinize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kanüle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edildikten sonra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ekstrakorporal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dolaşımda bir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şant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açılır, hastanın kanı sisteme drene olurken,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kristalloid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prime bu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şant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aracılığı ile bir torbaya veya ayrı bir rezervuara yönlendirilerek buradan dolaşıma girmesi engellenir.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752600"/>
            <a:ext cx="96774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Güvenli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olduğu ispatlanmıştır.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Hemodilüsyon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olumsuz etkilerinden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korunulur</a:t>
            </a:r>
            <a:endParaRPr lang="tr-TR" altLang="tr-TR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Operasyon sürecinde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eritrosit transfüzyon ihtiyacı önemli oranda azalır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Genel olarak hastanın volümü azalacağından ortalama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arteryel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basıncı uygun seviyelerde tutmak için adrenalin gibi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farmakolojik destekler gerekebilir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676401"/>
            <a:ext cx="96012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sonlandırıldıktan sonra torbalanan prime solüsyonunun sisteme yeniden verilerek sistemdeki hasta kanının hastaya gönderilmesi, </a:t>
            </a:r>
            <a:r>
              <a:rPr lang="tr-TR" sz="2800" dirty="0" err="1" smtClean="0">
                <a:solidFill>
                  <a:prstClr val="black"/>
                </a:solidFill>
              </a:rPr>
              <a:t>oksijenatör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tubing</a:t>
            </a:r>
            <a:r>
              <a:rPr lang="tr-TR" sz="2800" dirty="0" smtClean="0">
                <a:solidFill>
                  <a:prstClr val="black"/>
                </a:solidFill>
              </a:rPr>
              <a:t> set içerisinde hasta kanı bırakılmamasının hedeflendiği işleme </a:t>
            </a:r>
            <a:r>
              <a:rPr lang="tr-TR" sz="2800" b="1" dirty="0" err="1" smtClean="0">
                <a:solidFill>
                  <a:prstClr val="black"/>
                </a:solidFill>
              </a:rPr>
              <a:t>Antegrad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Otolog</a:t>
            </a:r>
            <a:r>
              <a:rPr lang="tr-TR" sz="2800" b="1" dirty="0" smtClean="0">
                <a:solidFill>
                  <a:prstClr val="black"/>
                </a:solidFill>
              </a:rPr>
              <a:t> Prime (AOP</a:t>
            </a:r>
            <a:r>
              <a:rPr lang="tr-TR" sz="2800" dirty="0" smtClean="0">
                <a:solidFill>
                  <a:prstClr val="black"/>
                </a:solidFill>
              </a:rPr>
              <a:t>) denilmektedir.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AOP işlemi </a:t>
            </a:r>
            <a:r>
              <a:rPr lang="tr-TR" sz="2800" b="1" dirty="0" smtClean="0">
                <a:solidFill>
                  <a:prstClr val="black"/>
                </a:solidFill>
              </a:rPr>
              <a:t>aort </a:t>
            </a:r>
            <a:r>
              <a:rPr lang="tr-TR" sz="2800" b="1" dirty="0" err="1" smtClean="0">
                <a:solidFill>
                  <a:prstClr val="black"/>
                </a:solidFill>
              </a:rPr>
              <a:t>kanülünden</a:t>
            </a:r>
            <a:r>
              <a:rPr lang="tr-TR" sz="2800" b="1" dirty="0" smtClean="0">
                <a:solidFill>
                  <a:prstClr val="black"/>
                </a:solidFill>
              </a:rPr>
              <a:t> ya da </a:t>
            </a: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kanülden</a:t>
            </a:r>
            <a:r>
              <a:rPr lang="tr-TR" sz="2800" b="1" dirty="0" smtClean="0">
                <a:solidFill>
                  <a:prstClr val="black"/>
                </a:solidFill>
              </a:rPr>
              <a:t> sağ </a:t>
            </a:r>
            <a:r>
              <a:rPr lang="tr-TR" sz="2800" b="1" dirty="0" err="1" smtClean="0">
                <a:solidFill>
                  <a:prstClr val="black"/>
                </a:solidFill>
              </a:rPr>
              <a:t>atriyuma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verilebilir.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AOP ve ROP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hemodilüsyonun</a:t>
            </a:r>
            <a:r>
              <a:rPr lang="tr-TR" sz="2800" dirty="0" smtClean="0">
                <a:solidFill>
                  <a:prstClr val="black"/>
                </a:solidFill>
              </a:rPr>
              <a:t> azaltılmasına yönelik uygulanabilen </a:t>
            </a:r>
            <a:r>
              <a:rPr lang="tr-TR" sz="2800" b="1" dirty="0" smtClean="0">
                <a:solidFill>
                  <a:prstClr val="black"/>
                </a:solidFill>
              </a:rPr>
              <a:t>basit, ucuz ve etkili yöntemlerdir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Yapılan </a:t>
            </a:r>
            <a:r>
              <a:rPr lang="tr-TR" sz="2800" dirty="0" err="1" smtClean="0">
                <a:solidFill>
                  <a:prstClr val="black"/>
                </a:solidFill>
              </a:rPr>
              <a:t>metaanalizlerde</a:t>
            </a:r>
            <a:r>
              <a:rPr lang="tr-TR" sz="2800" dirty="0" smtClean="0">
                <a:solidFill>
                  <a:prstClr val="black"/>
                </a:solidFill>
              </a:rPr>
              <a:t> ROP yönteminin kan </a:t>
            </a:r>
            <a:r>
              <a:rPr lang="tr-TR" sz="2800" b="1" dirty="0" smtClean="0">
                <a:solidFill>
                  <a:prstClr val="black"/>
                </a:solidFill>
              </a:rPr>
              <a:t>transfüzyon ihtiyacını istatistiksel olarak anlamlı derecede azalttığı </a:t>
            </a:r>
            <a:r>
              <a:rPr lang="tr-TR" sz="2800" dirty="0" smtClean="0">
                <a:solidFill>
                  <a:prstClr val="black"/>
                </a:solidFill>
              </a:rPr>
              <a:t>gösterilmiştir.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ROP ve AOP yöntemlerinin kan transfüzyonlarını azaltmak amacıyla kan koruma yöntemleri arasında kullanılması 2017 EACTS/EACTA kılavuzunda “</a:t>
            </a:r>
            <a:r>
              <a:rPr lang="tr-TR" sz="2800" b="1" dirty="0" smtClean="0">
                <a:solidFill>
                  <a:prstClr val="black"/>
                </a:solidFill>
              </a:rPr>
              <a:t>yapılması makuldür</a:t>
            </a:r>
            <a:r>
              <a:rPr lang="tr-TR" sz="2800" dirty="0" smtClean="0">
                <a:solidFill>
                  <a:prstClr val="black"/>
                </a:solidFill>
              </a:rPr>
              <a:t>” olarak önerilmiştir.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2800" b="1" dirty="0" smtClean="0">
                <a:latin typeface="+mn-lt"/>
                <a:cs typeface="Arial" pitchFamily="34" charset="0"/>
              </a:rPr>
              <a:t>Farmakolojik  Yöntemler</a:t>
            </a:r>
            <a:endParaRPr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İntraoperatif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kan idaresi amacıyla kullanılan ilaçlar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Lizin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analogları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—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epsilon-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aminokaproik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asit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Epsamin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ve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traneksamik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asit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Transamin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)—toplam kan   kaybını azaltıp, kardiyak prosedürler sırasında kan transfüzyonu ihtiyacı olan hasta sayısını düşürür ve   kan korunumu için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endikedirler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(Kanıt düzeyi : IA)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2800" b="1" dirty="0" err="1" smtClean="0">
                <a:latin typeface="+mn-lt"/>
                <a:cs typeface="Arial" pitchFamily="34" charset="0"/>
              </a:rPr>
              <a:t>Topikal</a:t>
            </a:r>
            <a:r>
              <a:rPr lang="tr-TR" sz="2800" b="1" dirty="0" smtClean="0">
                <a:latin typeface="+mn-lt"/>
                <a:cs typeface="Arial" pitchFamily="34" charset="0"/>
              </a:rPr>
              <a:t> Ajanlar</a:t>
            </a:r>
            <a:endParaRPr sz="28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752600"/>
            <a:ext cx="97536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Anastomoz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kapanma veya baskı sağlayan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hemostatik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ajanlar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Lokalize kompresyon uygulayan veya yara kapanması sağlayan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topikal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hemostatik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ajanlar, çok çeşitli kan idaresi programının bir parçası olarak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anastomoz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bölgelerinde lokal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hemostazı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sağlamak amacıyla düşünülebilir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(Kanıt düzeyi : II C)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Helistat</a:t>
            </a:r>
            <a:endParaRPr lang="tr-TR" sz="2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surgycell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828800"/>
            <a:ext cx="9982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Topikal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antifibrinolitik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çözeltiler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KPB sonrasında cerrahi yaranın üzerine dökülen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antifibrinolitik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ajanlar, KPB kullanılan kardiyak ameliyatlardan sonra göğüs tüpü drenajını ve transfüzyon gereksinimlerini sınırlandırmak için kullanılabilir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(Kanıt düzeyi: IIB)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2800" b="1" dirty="0" smtClean="0">
                <a:latin typeface="+mn-lt"/>
              </a:rPr>
              <a:t>POMPA HATLARINDA KALAN KAN</a:t>
            </a:r>
            <a:endParaRPr sz="28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Resim 1" descr="aralık 2014 073"/>
          <p:cNvPicPr>
            <a:picLocks noGrp="1" noChangeAspect="1"/>
          </p:cNvPicPr>
          <p:nvPr isPhoto="1"/>
        </p:nvPicPr>
        <p:blipFill>
          <a:blip r:embed="rId15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55" y="1814513"/>
            <a:ext cx="250033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sim 1" descr="ocak 2015 007"/>
          <p:cNvPicPr>
            <a:picLocks noGrp="1" noChangeAspect="1"/>
          </p:cNvPicPr>
          <p:nvPr isPhoto="1"/>
        </p:nvPicPr>
        <p:blipFill>
          <a:blip r:embed="rId16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600200"/>
            <a:ext cx="2428892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sim 1" descr="fotograf 2 (2)"/>
          <p:cNvPicPr>
            <a:picLocks noChangeAspect="1"/>
          </p:cNvPicPr>
          <p:nvPr isPhoto="1"/>
        </p:nvPicPr>
        <p:blipFill>
          <a:blip r:embed="rId17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6077" y="2049723"/>
            <a:ext cx="3380329" cy="278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2800" b="1" dirty="0" smtClean="0">
                <a:latin typeface="+mn-lt"/>
              </a:rPr>
              <a:t>Kan Geri Kazanma Girişimleri</a:t>
            </a:r>
            <a:endParaRPr sz="2800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286001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Kan transfüzyonlarını azaltmak için </a:t>
            </a:r>
            <a:r>
              <a:rPr lang="tr-TR" sz="2800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dirty="0" smtClean="0">
                <a:solidFill>
                  <a:prstClr val="black"/>
                </a:solidFill>
              </a:rPr>
              <a:t> bypass işlemi sonrasında </a:t>
            </a:r>
            <a:r>
              <a:rPr lang="tr-TR" sz="2800" b="1" dirty="0" smtClean="0">
                <a:solidFill>
                  <a:prstClr val="black"/>
                </a:solidFill>
              </a:rPr>
              <a:t>kalan pompa kanını bir şekilde kazanıp hastaya geri vermek</a:t>
            </a:r>
            <a:r>
              <a:rPr lang="tr-TR" sz="2800" dirty="0" smtClean="0">
                <a:solidFill>
                  <a:prstClr val="black"/>
                </a:solidFill>
              </a:rPr>
              <a:t> konusunda görüş birliği oluşmuştur.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95600" y="228600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bypass sonrası</a:t>
            </a:r>
            <a:r>
              <a:rPr lang="tr-TR" sz="2800" dirty="0" smtClean="0">
                <a:solidFill>
                  <a:prstClr val="black"/>
                </a:solidFill>
              </a:rPr>
              <a:t> homolog (bağışçıdan alınan) eritrosit </a:t>
            </a:r>
            <a:r>
              <a:rPr lang="tr-TR" sz="2800" dirty="0" err="1" smtClean="0">
                <a:solidFill>
                  <a:prstClr val="black"/>
                </a:solidFill>
              </a:rPr>
              <a:t>suspansiyonu</a:t>
            </a:r>
            <a:r>
              <a:rPr lang="tr-TR" sz="2800" dirty="0" smtClean="0">
                <a:solidFill>
                  <a:prstClr val="black"/>
                </a:solidFill>
              </a:rPr>
              <a:t> transfüzyonlarını azaltmak için </a:t>
            </a:r>
            <a:r>
              <a:rPr lang="tr-TR" sz="2800" b="1" dirty="0" smtClean="0">
                <a:solidFill>
                  <a:prstClr val="black"/>
                </a:solidFill>
              </a:rPr>
              <a:t>pompadan kazanılan kanın doğrudan verilmesi yerine yıkanma işleminden geçirilerek verilmesi uygundur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err="1" smtClean="0"/>
              <a:t>Perioperatif</a:t>
            </a:r>
            <a:r>
              <a:rPr lang="tr-TR" sz="2800" dirty="0" smtClean="0"/>
              <a:t> transfüzyonun </a:t>
            </a:r>
            <a:r>
              <a:rPr lang="tr-TR" sz="2800" b="1" dirty="0" smtClean="0"/>
              <a:t>ana amacı, cerrahi sırasında akut anemi nedeniyle dokulara sunulan oksijen miktarında oluşan azalmayı gidererek </a:t>
            </a:r>
            <a:r>
              <a:rPr lang="tr-TR" sz="2800" b="1" dirty="0" err="1" smtClean="0"/>
              <a:t>morbidite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mortaliteyi</a:t>
            </a:r>
            <a:r>
              <a:rPr lang="tr-TR" sz="2800" b="1" dirty="0" smtClean="0"/>
              <a:t> azaltmaktır</a:t>
            </a:r>
            <a:r>
              <a:rPr lang="tr-TR" sz="2800" dirty="0" smtClean="0"/>
              <a:t>. Bu nedenle kan ve kan ürünü kullanımı pek çok hastada yaşam kurtarıcı olmaktadır. Buna karşılık bazı durumlarda </a:t>
            </a:r>
            <a:r>
              <a:rPr lang="tr-TR" sz="2800" b="1" dirty="0" smtClean="0"/>
              <a:t>transfüzyon, hastanın </a:t>
            </a:r>
            <a:r>
              <a:rPr lang="tr-TR" sz="2800" b="1" dirty="0" err="1" smtClean="0"/>
              <a:t>morbidite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mortalitesini</a:t>
            </a:r>
            <a:r>
              <a:rPr lang="tr-TR" sz="2800" b="1" dirty="0" smtClean="0"/>
              <a:t> arttırmaktadır.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5389" y="624358"/>
            <a:ext cx="235966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7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Bir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Sonraki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endParaRPr sz="2100">
              <a:latin typeface="Montserrat-Black"/>
              <a:cs typeface="Montserrat-Black"/>
            </a:endParaRPr>
          </a:p>
          <a:p>
            <a:pPr marR="5080" algn="r">
              <a:lnSpc>
                <a:spcPts val="2370"/>
              </a:lnSpc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1575"/>
            <a:ext cx="5765800" cy="787400"/>
            <a:chOff x="171242" y="5901575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1575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6"/>
                  </a:lnTo>
                  <a:lnTo>
                    <a:pt x="67125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6" y="526999"/>
                  </a:lnTo>
                  <a:lnTo>
                    <a:pt x="91701" y="478665"/>
                  </a:lnTo>
                  <a:lnTo>
                    <a:pt x="89091" y="424435"/>
                  </a:lnTo>
                  <a:lnTo>
                    <a:pt x="89169" y="364243"/>
                  </a:lnTo>
                  <a:lnTo>
                    <a:pt x="92200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605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20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21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7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910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77"/>
                  </a:lnTo>
                  <a:lnTo>
                    <a:pt x="33972" y="143357"/>
                  </a:lnTo>
                  <a:lnTo>
                    <a:pt x="30467" y="139649"/>
                  </a:lnTo>
                  <a:lnTo>
                    <a:pt x="26162" y="137820"/>
                  </a:lnTo>
                  <a:lnTo>
                    <a:pt x="16433" y="137820"/>
                  </a:lnTo>
                  <a:lnTo>
                    <a:pt x="12344" y="139649"/>
                  </a:lnTo>
                  <a:lnTo>
                    <a:pt x="4902" y="147205"/>
                  </a:lnTo>
                  <a:lnTo>
                    <a:pt x="3048" y="151485"/>
                  </a:lnTo>
                  <a:lnTo>
                    <a:pt x="3048" y="156273"/>
                  </a:lnTo>
                  <a:lnTo>
                    <a:pt x="3048" y="161213"/>
                  </a:lnTo>
                  <a:lnTo>
                    <a:pt x="4902" y="165582"/>
                  </a:lnTo>
                  <a:lnTo>
                    <a:pt x="8496" y="169202"/>
                  </a:lnTo>
                  <a:lnTo>
                    <a:pt x="12128" y="172732"/>
                  </a:lnTo>
                  <a:lnTo>
                    <a:pt x="16319" y="174574"/>
                  </a:lnTo>
                  <a:lnTo>
                    <a:pt x="26466" y="174574"/>
                  </a:lnTo>
                  <a:lnTo>
                    <a:pt x="30911" y="172732"/>
                  </a:lnTo>
                  <a:lnTo>
                    <a:pt x="37846" y="165582"/>
                  </a:lnTo>
                  <a:lnTo>
                    <a:pt x="39484" y="161213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24"/>
                  </a:moveTo>
                  <a:lnTo>
                    <a:pt x="0" y="182524"/>
                  </a:lnTo>
                  <a:lnTo>
                    <a:pt x="0" y="378841"/>
                  </a:lnTo>
                  <a:lnTo>
                    <a:pt x="41960" y="378841"/>
                  </a:lnTo>
                  <a:lnTo>
                    <a:pt x="41960" y="182524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77"/>
                  </a:lnTo>
                  <a:lnTo>
                    <a:pt x="265366" y="139649"/>
                  </a:lnTo>
                  <a:lnTo>
                    <a:pt x="261188" y="137820"/>
                  </a:lnTo>
                  <a:lnTo>
                    <a:pt x="251510" y="137820"/>
                  </a:lnTo>
                  <a:lnTo>
                    <a:pt x="247154" y="139649"/>
                  </a:lnTo>
                  <a:lnTo>
                    <a:pt x="243522" y="143510"/>
                  </a:lnTo>
                  <a:lnTo>
                    <a:pt x="239826" y="147205"/>
                  </a:lnTo>
                  <a:lnTo>
                    <a:pt x="238112" y="151485"/>
                  </a:lnTo>
                  <a:lnTo>
                    <a:pt x="238112" y="156273"/>
                  </a:lnTo>
                  <a:lnTo>
                    <a:pt x="238112" y="161213"/>
                  </a:lnTo>
                  <a:lnTo>
                    <a:pt x="239826" y="165582"/>
                  </a:lnTo>
                  <a:lnTo>
                    <a:pt x="247154" y="172732"/>
                  </a:lnTo>
                  <a:lnTo>
                    <a:pt x="251345" y="174574"/>
                  </a:lnTo>
                  <a:lnTo>
                    <a:pt x="261467" y="174574"/>
                  </a:lnTo>
                  <a:lnTo>
                    <a:pt x="265785" y="172732"/>
                  </a:lnTo>
                  <a:lnTo>
                    <a:pt x="269354" y="169202"/>
                  </a:lnTo>
                  <a:lnTo>
                    <a:pt x="272694" y="165582"/>
                  </a:lnTo>
                  <a:lnTo>
                    <a:pt x="274548" y="161213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24"/>
                  </a:moveTo>
                  <a:lnTo>
                    <a:pt x="234873" y="182524"/>
                  </a:lnTo>
                  <a:lnTo>
                    <a:pt x="234873" y="378841"/>
                  </a:lnTo>
                  <a:lnTo>
                    <a:pt x="277063" y="378841"/>
                  </a:lnTo>
                  <a:lnTo>
                    <a:pt x="277063" y="182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699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210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50"/>
                  </a:lnTo>
                  <a:lnTo>
                    <a:pt x="795362" y="146050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0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6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2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752600"/>
            <a:ext cx="998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Bazı </a:t>
            </a:r>
            <a:r>
              <a:rPr lang="tr-TR" sz="2800" dirty="0" err="1" smtClean="0"/>
              <a:t>enfeksiyöz</a:t>
            </a:r>
            <a:r>
              <a:rPr lang="tr-TR" sz="2800" dirty="0" smtClean="0"/>
              <a:t> ve immünolojik sorunlar nedeniyle transfüzyonun hastalara getirdiği yükün varlığı uzun zamandır bilinmektedir. Buna ek olarak günümüzde pek çok çalışmada </a:t>
            </a:r>
            <a:r>
              <a:rPr lang="tr-TR" sz="2800" b="1" dirty="0" smtClean="0"/>
              <a:t>transfüzyonun </a:t>
            </a:r>
            <a:r>
              <a:rPr lang="tr-TR" sz="2800" b="1" dirty="0" err="1" smtClean="0"/>
              <a:t>immünmodülasyon</a:t>
            </a:r>
            <a:r>
              <a:rPr lang="tr-TR" sz="2800" b="1" dirty="0" smtClean="0"/>
              <a:t> ve akut akciğer hasarı</a:t>
            </a:r>
            <a:r>
              <a:rPr lang="tr-TR" sz="2800" dirty="0" smtClean="0"/>
              <a:t> yaptığına ilişkin kanıtlar ortaya konulması ve artık </a:t>
            </a:r>
            <a:r>
              <a:rPr lang="tr-TR" sz="2800" b="1" dirty="0" smtClean="0"/>
              <a:t>kan transfüzyonunun majör ölüm nedeninin transfüzyonla ilişkili akut akciğer hasarı olması</a:t>
            </a:r>
            <a:r>
              <a:rPr lang="tr-TR" sz="2800" dirty="0" smtClean="0"/>
              <a:t>, transfüzyon kararı verilirken biraz daha fazla düşünülmesini ve daha nesnel ölçütlerle karar verilmesini gerekli hâle getirmiştir.</a:t>
            </a:r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76400"/>
            <a:ext cx="9677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Anemi ve Riskleri</a:t>
            </a:r>
          </a:p>
          <a:p>
            <a:pPr>
              <a:buNone/>
            </a:pPr>
            <a:r>
              <a:rPr lang="tr-TR" sz="2800" dirty="0" smtClean="0"/>
              <a:t>Dünya Sağlık Örgütü’nün tanımlamasına göre kan hemoglobin (</a:t>
            </a:r>
            <a:r>
              <a:rPr lang="tr-TR" sz="2800" dirty="0" err="1" smtClean="0"/>
              <a:t>Hb</a:t>
            </a:r>
            <a:r>
              <a:rPr lang="tr-TR" sz="2800" dirty="0" smtClean="0"/>
              <a:t>) değerinin </a:t>
            </a:r>
            <a:r>
              <a:rPr lang="tr-TR" sz="2800" b="1" dirty="0" smtClean="0"/>
              <a:t>erkeklerde 13 </a:t>
            </a:r>
            <a:r>
              <a:rPr lang="tr-TR" sz="2800" b="1" dirty="0" err="1" smtClean="0"/>
              <a:t>g.dL</a:t>
            </a:r>
            <a:r>
              <a:rPr lang="tr-TR" sz="2800" b="1" dirty="0" smtClean="0"/>
              <a:t>-1, kadınlarda ise 12 g </a:t>
            </a:r>
            <a:r>
              <a:rPr lang="tr-TR" sz="2800" b="1" dirty="0" err="1" smtClean="0"/>
              <a:t>dL</a:t>
            </a:r>
            <a:r>
              <a:rPr lang="tr-TR" sz="2800" b="1" dirty="0" smtClean="0"/>
              <a:t>-1’nin altında </a:t>
            </a:r>
            <a:r>
              <a:rPr lang="tr-TR" sz="2800" dirty="0" smtClean="0"/>
              <a:t>olması durumunda anemiden söz edilmektedir.</a:t>
            </a:r>
          </a:p>
          <a:p>
            <a:pPr>
              <a:buNone/>
            </a:pPr>
            <a:r>
              <a:rPr lang="tr-TR" sz="2800" dirty="0" smtClean="0"/>
              <a:t>Cerrahi uygulanan hastalarda anemi sıklığı % 5-76 arasında değişmektedir. Bu sıklık; hastanın yaşı, eşlik eden hastalıklar, uygulanan cerrahi ve neden olduğu kan kaybı miktarına bağlıdır. </a:t>
            </a:r>
            <a:endParaRPr lang="tr-T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2362200"/>
            <a:ext cx="990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Yaş</a:t>
            </a:r>
            <a:r>
              <a:rPr lang="tr-TR" sz="2800" dirty="0" smtClean="0"/>
              <a:t> ilerledikçe anemi sıklığı artış göstermekte ve </a:t>
            </a:r>
            <a:r>
              <a:rPr lang="tr-TR" sz="2800" b="1" dirty="0" smtClean="0"/>
              <a:t>kadınlarda</a:t>
            </a:r>
            <a:r>
              <a:rPr lang="tr-TR" sz="2800" dirty="0" smtClean="0"/>
              <a:t>, erkeklerden daha fazla görülmektedir. Sık olarak ameliyat öncesinde görülen anemi, </a:t>
            </a:r>
            <a:r>
              <a:rPr lang="tr-TR" sz="2800" b="1" dirty="0" err="1" smtClean="0"/>
              <a:t>intraoperatif</a:t>
            </a:r>
            <a:r>
              <a:rPr lang="tr-TR" sz="2800" dirty="0" smtClean="0"/>
              <a:t> dönemde de </a:t>
            </a:r>
            <a:r>
              <a:rPr lang="tr-TR" sz="2800" dirty="0" err="1" smtClean="0"/>
              <a:t>iatrojenik</a:t>
            </a:r>
            <a:r>
              <a:rPr lang="tr-TR" sz="2800" dirty="0" smtClean="0"/>
              <a:t> olarak ortaya çıkabilmekte, </a:t>
            </a:r>
            <a:r>
              <a:rPr lang="tr-TR" sz="2800" b="1" dirty="0" err="1" smtClean="0"/>
              <a:t>postoperatif</a:t>
            </a:r>
            <a:r>
              <a:rPr lang="tr-TR" sz="2800" b="1" dirty="0" smtClean="0"/>
              <a:t> </a:t>
            </a:r>
            <a:r>
              <a:rPr lang="tr-TR" sz="2800" dirty="0" smtClean="0"/>
              <a:t>döneme de sarkabilmektedir.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2308</Words>
  <Application>Microsoft Office PowerPoint</Application>
  <PresentationFormat>Özel</PresentationFormat>
  <Paragraphs>330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Office Theme</vt:lpstr>
      <vt:lpstr>Slayt 1</vt:lpstr>
      <vt:lpstr>Slayt 2</vt:lpstr>
      <vt:lpstr>Ders Bilgileri</vt:lpstr>
      <vt:lpstr>Kardiyak cerrahide transfüzyon kararı;güncel uygulamalar,sorunlar ve güncel protokoller</vt:lpstr>
      <vt:lpstr>Slayt 5</vt:lpstr>
      <vt:lpstr>Slayt 6</vt:lpstr>
      <vt:lpstr>Slayt 7</vt:lpstr>
      <vt:lpstr>Slayt 8</vt:lpstr>
      <vt:lpstr>Slayt 9</vt:lpstr>
      <vt:lpstr>Slayt 10</vt:lpstr>
      <vt:lpstr>Anemiye adaptasyon mekanizmaları</vt:lpstr>
      <vt:lpstr>Slayt 12</vt:lpstr>
      <vt:lpstr>Slayt 13</vt:lpstr>
      <vt:lpstr>Slayt 14</vt:lpstr>
      <vt:lpstr>Slayt 15</vt:lpstr>
      <vt:lpstr>Slayt 16</vt:lpstr>
      <vt:lpstr>Slayt 17</vt:lpstr>
      <vt:lpstr>transfüzyon kararı için ölçütler </vt:lpstr>
      <vt:lpstr>Slayt 19</vt:lpstr>
      <vt:lpstr>Slayt 20</vt:lpstr>
      <vt:lpstr>Slayt 21</vt:lpstr>
      <vt:lpstr>Slayt 22</vt:lpstr>
      <vt:lpstr>HASTA KAN YÖNETİMİ </vt:lpstr>
      <vt:lpstr>Slayt 24</vt:lpstr>
      <vt:lpstr>Slayt 25</vt:lpstr>
      <vt:lpstr>Slayt 26</vt:lpstr>
      <vt:lpstr>Slayt 27</vt:lpstr>
      <vt:lpstr>Slayt 28</vt:lpstr>
      <vt:lpstr>Slayt 29</vt:lpstr>
      <vt:lpstr>Mekanik yöntemler ve perfüzyon teknikleri 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Farmakolojik  Yöntemler</vt:lpstr>
      <vt:lpstr>Topikal Ajanlar</vt:lpstr>
      <vt:lpstr>Slayt 56</vt:lpstr>
      <vt:lpstr>POMPA HATLARINDA KALAN KAN</vt:lpstr>
      <vt:lpstr>Kan Geri Kazanma Girişimleri</vt:lpstr>
      <vt:lpstr>Slayt 59</vt:lpstr>
      <vt:lpstr>Başvurulan Kaynaklar</vt:lpstr>
      <vt:lpstr>Bir Sonraki Ders Hakkında</vt:lpstr>
      <vt:lpstr>Slayt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kalpcenal</cp:lastModifiedBy>
  <cp:revision>10</cp:revision>
  <dcterms:created xsi:type="dcterms:W3CDTF">2020-08-21T08:48:13Z</dcterms:created>
  <dcterms:modified xsi:type="dcterms:W3CDTF">2022-04-05T07:46:52Z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