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sldIdLst>
    <p:sldId id="256" r:id="rId2"/>
    <p:sldId id="257" r:id="rId3"/>
    <p:sldId id="258" r:id="rId4"/>
    <p:sldId id="259" r:id="rId5"/>
    <p:sldId id="260" r:id="rId6"/>
    <p:sldId id="269" r:id="rId7"/>
    <p:sldId id="275" r:id="rId8"/>
    <p:sldId id="276" r:id="rId9"/>
    <p:sldId id="274" r:id="rId10"/>
    <p:sldId id="309" r:id="rId11"/>
    <p:sldId id="310" r:id="rId12"/>
    <p:sldId id="273" r:id="rId13"/>
    <p:sldId id="277" r:id="rId14"/>
    <p:sldId id="272" r:id="rId15"/>
    <p:sldId id="293" r:id="rId16"/>
    <p:sldId id="292" r:id="rId17"/>
    <p:sldId id="291" r:id="rId18"/>
    <p:sldId id="290" r:id="rId19"/>
    <p:sldId id="289" r:id="rId20"/>
    <p:sldId id="308" r:id="rId21"/>
    <p:sldId id="307" r:id="rId22"/>
    <p:sldId id="306" r:id="rId23"/>
    <p:sldId id="305" r:id="rId24"/>
    <p:sldId id="304" r:id="rId25"/>
    <p:sldId id="303" r:id="rId26"/>
    <p:sldId id="302" r:id="rId27"/>
    <p:sldId id="301" r:id="rId28"/>
    <p:sldId id="318" r:id="rId29"/>
    <p:sldId id="317" r:id="rId30"/>
    <p:sldId id="316" r:id="rId31"/>
    <p:sldId id="315" r:id="rId32"/>
    <p:sldId id="314" r:id="rId33"/>
    <p:sldId id="313" r:id="rId34"/>
    <p:sldId id="312" r:id="rId35"/>
    <p:sldId id="311" r:id="rId36"/>
    <p:sldId id="298" r:id="rId37"/>
    <p:sldId id="297" r:id="rId38"/>
    <p:sldId id="296" r:id="rId39"/>
    <p:sldId id="295" r:id="rId40"/>
    <p:sldId id="294" r:id="rId41"/>
    <p:sldId id="288" r:id="rId42"/>
    <p:sldId id="287" r:id="rId43"/>
    <p:sldId id="286" r:id="rId44"/>
    <p:sldId id="285" r:id="rId45"/>
    <p:sldId id="284" r:id="rId46"/>
    <p:sldId id="283" r:id="rId47"/>
    <p:sldId id="282" r:id="rId48"/>
    <p:sldId id="281" r:id="rId49"/>
    <p:sldId id="319" r:id="rId50"/>
    <p:sldId id="280" r:id="rId51"/>
    <p:sldId id="328" r:id="rId52"/>
    <p:sldId id="327" r:id="rId53"/>
    <p:sldId id="326" r:id="rId54"/>
    <p:sldId id="325" r:id="rId55"/>
    <p:sldId id="324" r:id="rId56"/>
    <p:sldId id="323" r:id="rId57"/>
    <p:sldId id="322" r:id="rId58"/>
    <p:sldId id="321" r:id="rId59"/>
    <p:sldId id="320" r:id="rId60"/>
    <p:sldId id="279" r:id="rId61"/>
    <p:sldId id="278" r:id="rId62"/>
    <p:sldId id="271" r:id="rId63"/>
    <p:sldId id="270" r:id="rId64"/>
    <p:sldId id="344" r:id="rId65"/>
    <p:sldId id="343" r:id="rId66"/>
    <p:sldId id="342" r:id="rId67"/>
    <p:sldId id="341" r:id="rId68"/>
    <p:sldId id="340" r:id="rId69"/>
    <p:sldId id="339" r:id="rId70"/>
    <p:sldId id="338" r:id="rId71"/>
    <p:sldId id="337" r:id="rId72"/>
    <p:sldId id="336" r:id="rId73"/>
    <p:sldId id="335" r:id="rId74"/>
    <p:sldId id="334" r:id="rId75"/>
    <p:sldId id="333" r:id="rId76"/>
    <p:sldId id="332" r:id="rId77"/>
    <p:sldId id="331" r:id="rId78"/>
    <p:sldId id="330" r:id="rId79"/>
    <p:sldId id="329" r:id="rId80"/>
    <p:sldId id="348" r:id="rId81"/>
    <p:sldId id="347" r:id="rId82"/>
    <p:sldId id="346" r:id="rId83"/>
    <p:sldId id="266" r:id="rId84"/>
    <p:sldId id="268" r:id="rId85"/>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1014" autoAdjust="0"/>
  </p:normalViewPr>
  <p:slideViewPr>
    <p:cSldViewPr>
      <p:cViewPr varScale="1">
        <p:scale>
          <a:sx n="91" d="100"/>
          <a:sy n="91" d="100"/>
        </p:scale>
        <p:origin x="-504" y="-11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E0C0D68F-6809-4F1A-88D3-D5BA7695BEDD}" type="datetimeFigureOut">
              <a:rPr lang="tr-TR" smtClean="0"/>
              <a:pPr/>
              <a:t>05.05.2022</a:t>
            </a:fld>
            <a:endParaRPr lang="tr-TR"/>
          </a:p>
        </p:txBody>
      </p:sp>
      <p:sp>
        <p:nvSpPr>
          <p:cNvPr id="4" name="3 Slayt Görüntüsü Yer Tutucusu"/>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47D75446-2642-4C98-9503-56AC8A16C84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7D75446-2642-4C98-9503-56AC8A16C843}" type="slidenum">
              <a:rPr lang="tr-TR" smtClean="0"/>
              <a:pPr/>
              <a:t>39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0"/>
              </a:spcBef>
            </a:pPr>
            <a:r>
              <a:rPr spc="-5" dirty="0"/>
              <a:t>gelisimedu</a:t>
            </a:r>
          </a:p>
        </p:txBody>
      </p:sp>
      <p:sp>
        <p:nvSpPr>
          <p:cNvPr id="5" name="Holder 5"/>
          <p:cNvSpPr>
            <a:spLocks noGrp="1"/>
          </p:cNvSpPr>
          <p:nvPr>
            <p:ph type="dt" sz="half" idx="6"/>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5"/>
              </a:spcBef>
            </a:pPr>
            <a:r>
              <a:rPr spc="-5" dirty="0"/>
              <a:t>igugelisim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Myriad Pro"/>
                <a:cs typeface="Myriad Pro"/>
              </a:defRPr>
            </a:lvl1pPr>
          </a:lstStyle>
          <a:p>
            <a:endParaRPr/>
          </a:p>
        </p:txBody>
      </p:sp>
      <p:sp>
        <p:nvSpPr>
          <p:cNvPr id="3" name="Holder 3"/>
          <p:cNvSpPr>
            <a:spLocks noGrp="1"/>
          </p:cNvSpPr>
          <p:nvPr>
            <p:ph type="body" idx="1"/>
          </p:nvPr>
        </p:nvSpPr>
        <p:spPr/>
        <p:txBody>
          <a:bodyPr lIns="0" tIns="0" rIns="0" bIns="0"/>
          <a:lstStyle>
            <a:lvl1pPr>
              <a:defRPr sz="5400" b="1" i="0">
                <a:solidFill>
                  <a:srgbClr val="EC2168"/>
                </a:solidFill>
                <a:latin typeface="Montserrat-Black"/>
                <a:cs typeface="Montserrat-Black"/>
              </a:defRPr>
            </a:lvl1pPr>
          </a:lstStyle>
          <a:p>
            <a:endParaRPr/>
          </a:p>
        </p:txBody>
      </p:sp>
      <p:sp>
        <p:nvSpPr>
          <p:cNvPr id="4" name="Holder 4"/>
          <p:cNvSpPr>
            <a:spLocks noGrp="1"/>
          </p:cNvSpPr>
          <p:nvPr>
            <p:ph type="ftr" sz="quarter" idx="5"/>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0"/>
              </a:spcBef>
            </a:pPr>
            <a:r>
              <a:rPr spc="-5" dirty="0"/>
              <a:t>gelisimedu</a:t>
            </a:r>
          </a:p>
        </p:txBody>
      </p:sp>
      <p:sp>
        <p:nvSpPr>
          <p:cNvPr id="5" name="Holder 5"/>
          <p:cNvSpPr>
            <a:spLocks noGrp="1"/>
          </p:cNvSpPr>
          <p:nvPr>
            <p:ph type="dt" sz="half" idx="6"/>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5"/>
              </a:spcBef>
            </a:pPr>
            <a:r>
              <a:rPr spc="-5" dirty="0"/>
              <a:t>igugelisim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Myriad Pro"/>
                <a:cs typeface="Myriad Pro"/>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0"/>
              </a:spcBef>
            </a:pPr>
            <a:r>
              <a:rPr spc="-5" dirty="0"/>
              <a:t>gelisimedu</a:t>
            </a:r>
          </a:p>
        </p:txBody>
      </p:sp>
      <p:sp>
        <p:nvSpPr>
          <p:cNvPr id="6" name="Holder 6"/>
          <p:cNvSpPr>
            <a:spLocks noGrp="1"/>
          </p:cNvSpPr>
          <p:nvPr>
            <p:ph type="dt" sz="half" idx="6"/>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5"/>
              </a:spcBef>
            </a:pPr>
            <a:r>
              <a:rPr spc="-5" dirty="0"/>
              <a:t>igugelisim</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Myriad Pro"/>
                <a:cs typeface="Myriad Pro"/>
              </a:defRPr>
            </a:lvl1pPr>
          </a:lstStyle>
          <a:p>
            <a:endParaRPr/>
          </a:p>
        </p:txBody>
      </p:sp>
      <p:sp>
        <p:nvSpPr>
          <p:cNvPr id="3" name="Holder 3"/>
          <p:cNvSpPr>
            <a:spLocks noGrp="1"/>
          </p:cNvSpPr>
          <p:nvPr>
            <p:ph type="ftr" sz="quarter" idx="5"/>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0"/>
              </a:spcBef>
            </a:pPr>
            <a:r>
              <a:rPr spc="-5" dirty="0"/>
              <a:t>gelisimedu</a:t>
            </a:r>
          </a:p>
        </p:txBody>
      </p:sp>
      <p:sp>
        <p:nvSpPr>
          <p:cNvPr id="4" name="Holder 4"/>
          <p:cNvSpPr>
            <a:spLocks noGrp="1"/>
          </p:cNvSpPr>
          <p:nvPr>
            <p:ph type="dt" sz="half" idx="6"/>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5"/>
              </a:spcBef>
            </a:pPr>
            <a:r>
              <a:rPr spc="-5" dirty="0"/>
              <a:t>igugelisim</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0"/>
              </a:spcBef>
            </a:pPr>
            <a:r>
              <a:rPr spc="-5" dirty="0"/>
              <a:t>gelisimedu</a:t>
            </a:r>
          </a:p>
        </p:txBody>
      </p:sp>
      <p:sp>
        <p:nvSpPr>
          <p:cNvPr id="3" name="Holder 3"/>
          <p:cNvSpPr>
            <a:spLocks noGrp="1"/>
          </p:cNvSpPr>
          <p:nvPr>
            <p:ph type="dt" sz="half" idx="6"/>
          </p:nvPr>
        </p:nvSpPr>
        <p:spPr/>
        <p:txBody>
          <a:bodyPr lIns="0" tIns="0" rIns="0" bIns="0"/>
          <a:lstStyle>
            <a:lvl1pPr>
              <a:defRPr sz="1050" b="0" i="0">
                <a:solidFill>
                  <a:srgbClr val="EC2168"/>
                </a:solidFill>
                <a:latin typeface="Montserrat-Medium"/>
                <a:cs typeface="Montserrat-Medium"/>
              </a:defRPr>
            </a:lvl1pPr>
          </a:lstStyle>
          <a:p>
            <a:pPr marL="12700">
              <a:lnSpc>
                <a:spcPct val="100000"/>
              </a:lnSpc>
              <a:spcBef>
                <a:spcPts val="185"/>
              </a:spcBef>
            </a:pPr>
            <a:r>
              <a:rPr spc="-5" dirty="0"/>
              <a:t>igugelisim</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70646" y="727595"/>
            <a:ext cx="9857057" cy="2219960"/>
          </a:xfrm>
          <a:prstGeom prst="rect">
            <a:avLst/>
          </a:prstGeom>
        </p:spPr>
        <p:txBody>
          <a:bodyPr wrap="square" lIns="0" tIns="0" rIns="0" bIns="0">
            <a:spAutoFit/>
          </a:bodyPr>
          <a:lstStyle>
            <a:lvl1pPr>
              <a:defRPr sz="3600" b="0" i="0">
                <a:solidFill>
                  <a:schemeClr val="tx1"/>
                </a:solidFill>
                <a:latin typeface="Myriad Pro"/>
                <a:cs typeface="Myriad Pro"/>
              </a:defRPr>
            </a:lvl1pPr>
          </a:lstStyle>
          <a:p>
            <a:endParaRPr/>
          </a:p>
        </p:txBody>
      </p:sp>
      <p:sp>
        <p:nvSpPr>
          <p:cNvPr id="3" name="Holder 3"/>
          <p:cNvSpPr>
            <a:spLocks noGrp="1"/>
          </p:cNvSpPr>
          <p:nvPr>
            <p:ph type="body" idx="1"/>
          </p:nvPr>
        </p:nvSpPr>
        <p:spPr>
          <a:xfrm>
            <a:off x="1457136" y="1774436"/>
            <a:ext cx="9284076" cy="1669414"/>
          </a:xfrm>
          <a:prstGeom prst="rect">
            <a:avLst/>
          </a:prstGeom>
        </p:spPr>
        <p:txBody>
          <a:bodyPr wrap="square" lIns="0" tIns="0" rIns="0" bIns="0">
            <a:spAutoFit/>
          </a:bodyPr>
          <a:lstStyle>
            <a:lvl1pPr>
              <a:defRPr sz="5400" b="1" i="0">
                <a:solidFill>
                  <a:srgbClr val="EC2168"/>
                </a:solidFill>
                <a:latin typeface="Montserrat-Black"/>
                <a:cs typeface="Montserrat-Black"/>
              </a:defRPr>
            </a:lvl1pPr>
          </a:lstStyle>
          <a:p>
            <a:endParaRPr/>
          </a:p>
        </p:txBody>
      </p:sp>
      <p:sp>
        <p:nvSpPr>
          <p:cNvPr id="4" name="Holder 4"/>
          <p:cNvSpPr>
            <a:spLocks noGrp="1"/>
          </p:cNvSpPr>
          <p:nvPr>
            <p:ph type="ftr" sz="quarter" idx="5"/>
          </p:nvPr>
        </p:nvSpPr>
        <p:spPr>
          <a:xfrm>
            <a:off x="9476828" y="6483672"/>
            <a:ext cx="777875" cy="205104"/>
          </a:xfrm>
          <a:prstGeom prst="rect">
            <a:avLst/>
          </a:prstGeom>
        </p:spPr>
        <p:txBody>
          <a:bodyPr wrap="square" lIns="0" tIns="0" rIns="0" bIns="0">
            <a:spAutoFit/>
          </a:bodyPr>
          <a:lstStyle>
            <a:lvl1pPr>
              <a:defRPr sz="1050" b="0" i="0">
                <a:solidFill>
                  <a:srgbClr val="EC2168"/>
                </a:solidFill>
                <a:latin typeface="Montserrat-Medium"/>
                <a:cs typeface="Montserrat-Medium"/>
              </a:defRPr>
            </a:lvl1pPr>
          </a:lstStyle>
          <a:p>
            <a:pPr marL="12700">
              <a:lnSpc>
                <a:spcPct val="100000"/>
              </a:lnSpc>
              <a:spcBef>
                <a:spcPts val="180"/>
              </a:spcBef>
            </a:pPr>
            <a:r>
              <a:rPr spc="-5" dirty="0"/>
              <a:t>gelisimedu</a:t>
            </a:r>
          </a:p>
        </p:txBody>
      </p:sp>
      <p:sp>
        <p:nvSpPr>
          <p:cNvPr id="5" name="Holder 5"/>
          <p:cNvSpPr>
            <a:spLocks noGrp="1"/>
          </p:cNvSpPr>
          <p:nvPr>
            <p:ph type="dt" sz="half" idx="6"/>
          </p:nvPr>
        </p:nvSpPr>
        <p:spPr>
          <a:xfrm>
            <a:off x="10449110" y="6485805"/>
            <a:ext cx="736600" cy="205740"/>
          </a:xfrm>
          <a:prstGeom prst="rect">
            <a:avLst/>
          </a:prstGeom>
        </p:spPr>
        <p:txBody>
          <a:bodyPr wrap="square" lIns="0" tIns="0" rIns="0" bIns="0">
            <a:spAutoFit/>
          </a:bodyPr>
          <a:lstStyle>
            <a:lvl1pPr>
              <a:defRPr sz="1050" b="0" i="0">
                <a:solidFill>
                  <a:srgbClr val="EC2168"/>
                </a:solidFill>
                <a:latin typeface="Montserrat-Medium"/>
                <a:cs typeface="Montserrat-Medium"/>
              </a:defRPr>
            </a:lvl1pPr>
          </a:lstStyle>
          <a:p>
            <a:pPr marL="12700">
              <a:lnSpc>
                <a:spcPct val="100000"/>
              </a:lnSpc>
              <a:spcBef>
                <a:spcPts val="185"/>
              </a:spcBef>
            </a:pPr>
            <a:r>
              <a:rPr spc="-5" dirty="0"/>
              <a:t>igugelisim</a:t>
            </a:r>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49.png"/><Relationship Id="rId55" Type="http://schemas.openxmlformats.org/officeDocument/2006/relationships/image" Target="../media/image54.png"/><Relationship Id="rId63" Type="http://schemas.openxmlformats.org/officeDocument/2006/relationships/image" Target="../media/image62.png"/><Relationship Id="rId68" Type="http://schemas.openxmlformats.org/officeDocument/2006/relationships/image" Target="../media/image67.png"/><Relationship Id="rId7" Type="http://schemas.openxmlformats.org/officeDocument/2006/relationships/image" Target="../media/image6.png"/><Relationship Id="rId71" Type="http://schemas.openxmlformats.org/officeDocument/2006/relationships/image" Target="../media/image70.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3" Type="http://schemas.openxmlformats.org/officeDocument/2006/relationships/image" Target="../media/image52.png"/><Relationship Id="rId58" Type="http://schemas.openxmlformats.org/officeDocument/2006/relationships/image" Target="../media/image57.png"/><Relationship Id="rId66" Type="http://schemas.openxmlformats.org/officeDocument/2006/relationships/image" Target="../media/image65.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png"/><Relationship Id="rId61" Type="http://schemas.openxmlformats.org/officeDocument/2006/relationships/image" Target="../media/image60.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png"/><Relationship Id="rId64" Type="http://schemas.openxmlformats.org/officeDocument/2006/relationships/image" Target="../media/image63.png"/><Relationship Id="rId69" Type="http://schemas.openxmlformats.org/officeDocument/2006/relationships/image" Target="../media/image68.png"/><Relationship Id="rId8" Type="http://schemas.openxmlformats.org/officeDocument/2006/relationships/image" Target="../media/image7.png"/><Relationship Id="rId51" Type="http://schemas.openxmlformats.org/officeDocument/2006/relationships/image" Target="../media/image50.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png"/><Relationship Id="rId67" Type="http://schemas.openxmlformats.org/officeDocument/2006/relationships/image" Target="../media/image66.png"/><Relationship Id="rId20" Type="http://schemas.openxmlformats.org/officeDocument/2006/relationships/image" Target="../media/image19.png"/><Relationship Id="rId41" Type="http://schemas.openxmlformats.org/officeDocument/2006/relationships/image" Target="../media/image40.png"/><Relationship Id="rId54" Type="http://schemas.openxmlformats.org/officeDocument/2006/relationships/image" Target="../media/image53.png"/><Relationship Id="rId62" Type="http://schemas.openxmlformats.org/officeDocument/2006/relationships/image" Target="../media/image61.png"/><Relationship Id="rId70" Type="http://schemas.openxmlformats.org/officeDocument/2006/relationships/image" Target="../media/image69.png"/></Relationships>
</file>

<file path=ppt/slides/_rels/slide1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1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1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1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image" Target="../media/image109.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1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image" Target="../media/image110.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1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1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1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1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xml.rels><?xml version="1.0" encoding="UTF-8" standalone="yes"?>
<Relationships xmlns="http://schemas.openxmlformats.org/package/2006/relationships"><Relationship Id="rId3" Type="http://schemas.openxmlformats.org/officeDocument/2006/relationships/hyperlink" Target="mailto:scop@gelisim.edu.tr" TargetMode="External"/><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2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5.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73.pn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80.png"/><Relationship Id="rId11" Type="http://schemas.openxmlformats.org/officeDocument/2006/relationships/image" Target="../media/image72.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6.png"/></Relationships>
</file>

<file path=ppt/slides/_rels/slide3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image" Target="../media/image111.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3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73.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7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08.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7.png"/></Relationships>
</file>

<file path=ppt/slides/_rels/slide4.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6.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73.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72.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7.png"/></Relationships>
</file>

<file path=ppt/slides/_rels/slide4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image" Target="../media/image112.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4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4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4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4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4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4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4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4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4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image" Target="../media/image113.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5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17" Type="http://schemas.openxmlformats.org/officeDocument/2006/relationships/hyperlink" Target="https://dx.doi.org/10.3390/bioengineering6010018" TargetMode="External"/><Relationship Id="rId2" Type="http://schemas.openxmlformats.org/officeDocument/2006/relationships/image" Target="../media/image98.png"/><Relationship Id="rId16" Type="http://schemas.openxmlformats.org/officeDocument/2006/relationships/hyperlink" Target="https://www-ncbi-nlm-nih-gov.translate.goog/pubmed/?term=Trumble+DR%5bAuthor%5d&amp;cauthor=true&amp;cauthor_uid=30781387&amp;_x_tr_sl=en&amp;_x_tr_tl=tr&amp;_x_tr_hl=tr&amp;_x_tr_pto=sc" TargetMode="External"/><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hyperlink" Target="https://www-ncbi-nlm-nih-gov.translate.goog/pubmed/?term=Han+J%5bAuthor%5d&amp;cauthor=true&amp;cauthor_uid=30781387&amp;_x_tr_sl=en&amp;_x_tr_tl=tr&amp;_x_tr_hl=tr&amp;_x_tr_pto=sc" TargetMode="External"/><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image" Target="../media/image114.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6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image" Target="../media/image115.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hyperlink" Target="https://www-ncbi-nlm-nih-gov.translate.goog/pmc/articles/PMC6466092/figure/bioengineering-06-00018-f008/?_x_tr_sl=en&amp;_x_tr_tl=tr&amp;_x_tr_hl=tr&amp;_x_tr_pto=sc" TargetMode="External"/><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hyperlink" Target="https://www-ncbi-nlm-nih-gov.translate.goog/pmc/articles/PMC6466092/figure/bioengineering-06-00018-f008/?_x_tr_sl=en&amp;_x_tr_tl=tr&amp;_x_tr_hl=tr&amp;_x_tr_pto=sc" TargetMode="External"/><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7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116.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8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image" Target="../media/image117.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8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8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5" Type="http://schemas.openxmlformats.org/officeDocument/2006/relationships/hyperlink" Target="https://www-ncbi-nlm-nih-gov.translate.goog/pmc/articles/PMC6466092/figure/bioengineering-06-00018-f008/?_x_tr_sl=en&amp;_x_tr_tl=tr&amp;_x_tr_hl=tr&amp;_x_tr_pto=sc" TargetMode="External"/><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_rels/slide8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6.png"/><Relationship Id="rId3" Type="http://schemas.openxmlformats.org/officeDocument/2006/relationships/image" Target="../media/image99.png"/><Relationship Id="rId7" Type="http://schemas.openxmlformats.org/officeDocument/2006/relationships/image" Target="../media/image121.png"/><Relationship Id="rId12" Type="http://schemas.openxmlformats.org/officeDocument/2006/relationships/image" Target="../media/image124.png"/><Relationship Id="rId2" Type="http://schemas.openxmlformats.org/officeDocument/2006/relationships/image" Target="../media/image118.png"/><Relationship Id="rId16" Type="http://schemas.openxmlformats.org/officeDocument/2006/relationships/hyperlink" Target="https://www-ncbi-nlm-nih-gov.translate.goog/pubmed/?term=Trumble+DR%5BAuthor%5D&amp;cauthor=true&amp;cauthor_uid=30781387&amp;_x_tr_sl=en&amp;_x_tr_tl=tr&amp;_x_tr_hl=tr&amp;_x_tr_pto=sc" TargetMode="External"/><Relationship Id="rId1" Type="http://schemas.openxmlformats.org/officeDocument/2006/relationships/slideLayout" Target="../slideLayouts/slideLayout4.xml"/><Relationship Id="rId6" Type="http://schemas.openxmlformats.org/officeDocument/2006/relationships/image" Target="../media/image120.png"/><Relationship Id="rId11" Type="http://schemas.openxmlformats.org/officeDocument/2006/relationships/image" Target="../media/image123.png"/><Relationship Id="rId5" Type="http://schemas.openxmlformats.org/officeDocument/2006/relationships/image" Target="../media/image101.png"/><Relationship Id="rId15" Type="http://schemas.openxmlformats.org/officeDocument/2006/relationships/hyperlink" Target="https://www-ncbi-nlm-nih-gov.translate.goog/pubmed/?term=Han+J%5BAuthor%5D&amp;cauthor=true&amp;cauthor_uid=30781387&amp;_x_tr_sl=en&amp;_x_tr_tl=tr&amp;_x_tr_hl=tr&amp;_x_tr_pto=sc" TargetMode="External"/><Relationship Id="rId10" Type="http://schemas.openxmlformats.org/officeDocument/2006/relationships/image" Target="../media/image122.png"/><Relationship Id="rId4" Type="http://schemas.openxmlformats.org/officeDocument/2006/relationships/image" Target="../media/image119.png"/><Relationship Id="rId9" Type="http://schemas.openxmlformats.org/officeDocument/2006/relationships/image" Target="../media/image105.png"/><Relationship Id="rId14" Type="http://schemas.openxmlformats.org/officeDocument/2006/relationships/image" Target="../media/image97.png"/></Relationships>
</file>

<file path=ppt/slides/_rels/slide84.xml.rels><?xml version="1.0" encoding="UTF-8" standalone="yes"?>
<Relationships xmlns="http://schemas.openxmlformats.org/package/2006/relationships"><Relationship Id="rId13" Type="http://schemas.openxmlformats.org/officeDocument/2006/relationships/image" Target="../media/image136.png"/><Relationship Id="rId18" Type="http://schemas.openxmlformats.org/officeDocument/2006/relationships/image" Target="../media/image141.png"/><Relationship Id="rId26" Type="http://schemas.openxmlformats.org/officeDocument/2006/relationships/image" Target="../media/image149.png"/><Relationship Id="rId39" Type="http://schemas.openxmlformats.org/officeDocument/2006/relationships/image" Target="../media/image161.png"/><Relationship Id="rId21" Type="http://schemas.openxmlformats.org/officeDocument/2006/relationships/image" Target="../media/image144.png"/><Relationship Id="rId34" Type="http://schemas.openxmlformats.org/officeDocument/2006/relationships/image" Target="../media/image36.png"/><Relationship Id="rId42" Type="http://schemas.openxmlformats.org/officeDocument/2006/relationships/image" Target="../media/image164.png"/><Relationship Id="rId47" Type="http://schemas.openxmlformats.org/officeDocument/2006/relationships/image" Target="../media/image169.png"/><Relationship Id="rId50" Type="http://schemas.openxmlformats.org/officeDocument/2006/relationships/image" Target="../media/image172.png"/><Relationship Id="rId55" Type="http://schemas.openxmlformats.org/officeDocument/2006/relationships/image" Target="../media/image177.png"/><Relationship Id="rId63" Type="http://schemas.openxmlformats.org/officeDocument/2006/relationships/image" Target="../media/image185.png"/><Relationship Id="rId68" Type="http://schemas.openxmlformats.org/officeDocument/2006/relationships/image" Target="../media/image190.png"/><Relationship Id="rId7" Type="http://schemas.openxmlformats.org/officeDocument/2006/relationships/image" Target="../media/image130.png"/><Relationship Id="rId2" Type="http://schemas.openxmlformats.org/officeDocument/2006/relationships/image" Target="../media/image125.png"/><Relationship Id="rId16" Type="http://schemas.openxmlformats.org/officeDocument/2006/relationships/image" Target="../media/image139.png"/><Relationship Id="rId29" Type="http://schemas.openxmlformats.org/officeDocument/2006/relationships/image" Target="../media/image152.png"/><Relationship Id="rId1" Type="http://schemas.openxmlformats.org/officeDocument/2006/relationships/slideLayout" Target="../slideLayouts/slideLayout5.xml"/><Relationship Id="rId6" Type="http://schemas.openxmlformats.org/officeDocument/2006/relationships/image" Target="../media/image129.png"/><Relationship Id="rId11" Type="http://schemas.openxmlformats.org/officeDocument/2006/relationships/image" Target="../media/image134.png"/><Relationship Id="rId24" Type="http://schemas.openxmlformats.org/officeDocument/2006/relationships/image" Target="../media/image147.png"/><Relationship Id="rId32" Type="http://schemas.openxmlformats.org/officeDocument/2006/relationships/image" Target="../media/image155.png"/><Relationship Id="rId37" Type="http://schemas.openxmlformats.org/officeDocument/2006/relationships/image" Target="../media/image159.png"/><Relationship Id="rId40" Type="http://schemas.openxmlformats.org/officeDocument/2006/relationships/image" Target="../media/image162.png"/><Relationship Id="rId45" Type="http://schemas.openxmlformats.org/officeDocument/2006/relationships/image" Target="../media/image167.png"/><Relationship Id="rId53" Type="http://schemas.openxmlformats.org/officeDocument/2006/relationships/image" Target="../media/image175.png"/><Relationship Id="rId58" Type="http://schemas.openxmlformats.org/officeDocument/2006/relationships/image" Target="../media/image180.png"/><Relationship Id="rId66" Type="http://schemas.openxmlformats.org/officeDocument/2006/relationships/image" Target="../media/image188.png"/><Relationship Id="rId5" Type="http://schemas.openxmlformats.org/officeDocument/2006/relationships/image" Target="../media/image128.png"/><Relationship Id="rId15" Type="http://schemas.openxmlformats.org/officeDocument/2006/relationships/image" Target="../media/image138.png"/><Relationship Id="rId23" Type="http://schemas.openxmlformats.org/officeDocument/2006/relationships/image" Target="../media/image146.png"/><Relationship Id="rId28" Type="http://schemas.openxmlformats.org/officeDocument/2006/relationships/image" Target="../media/image151.png"/><Relationship Id="rId36" Type="http://schemas.openxmlformats.org/officeDocument/2006/relationships/image" Target="../media/image158.png"/><Relationship Id="rId49" Type="http://schemas.openxmlformats.org/officeDocument/2006/relationships/image" Target="../media/image171.png"/><Relationship Id="rId57" Type="http://schemas.openxmlformats.org/officeDocument/2006/relationships/image" Target="../media/image179.png"/><Relationship Id="rId61" Type="http://schemas.openxmlformats.org/officeDocument/2006/relationships/image" Target="../media/image183.png"/><Relationship Id="rId10" Type="http://schemas.openxmlformats.org/officeDocument/2006/relationships/image" Target="../media/image133.png"/><Relationship Id="rId19" Type="http://schemas.openxmlformats.org/officeDocument/2006/relationships/image" Target="../media/image142.png"/><Relationship Id="rId31" Type="http://schemas.openxmlformats.org/officeDocument/2006/relationships/image" Target="../media/image154.png"/><Relationship Id="rId44" Type="http://schemas.openxmlformats.org/officeDocument/2006/relationships/image" Target="../media/image166.png"/><Relationship Id="rId52" Type="http://schemas.openxmlformats.org/officeDocument/2006/relationships/image" Target="../media/image174.png"/><Relationship Id="rId60" Type="http://schemas.openxmlformats.org/officeDocument/2006/relationships/image" Target="../media/image182.png"/><Relationship Id="rId65" Type="http://schemas.openxmlformats.org/officeDocument/2006/relationships/image" Target="../media/image187.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7.png"/><Relationship Id="rId22" Type="http://schemas.openxmlformats.org/officeDocument/2006/relationships/image" Target="../media/image145.png"/><Relationship Id="rId27" Type="http://schemas.openxmlformats.org/officeDocument/2006/relationships/image" Target="../media/image150.png"/><Relationship Id="rId30" Type="http://schemas.openxmlformats.org/officeDocument/2006/relationships/image" Target="../media/image153.png"/><Relationship Id="rId35" Type="http://schemas.openxmlformats.org/officeDocument/2006/relationships/image" Target="../media/image157.png"/><Relationship Id="rId43" Type="http://schemas.openxmlformats.org/officeDocument/2006/relationships/image" Target="../media/image165.png"/><Relationship Id="rId48" Type="http://schemas.openxmlformats.org/officeDocument/2006/relationships/image" Target="../media/image170.png"/><Relationship Id="rId56" Type="http://schemas.openxmlformats.org/officeDocument/2006/relationships/image" Target="../media/image178.png"/><Relationship Id="rId64" Type="http://schemas.openxmlformats.org/officeDocument/2006/relationships/image" Target="../media/image186.png"/><Relationship Id="rId8" Type="http://schemas.openxmlformats.org/officeDocument/2006/relationships/image" Target="../media/image131.png"/><Relationship Id="rId51" Type="http://schemas.openxmlformats.org/officeDocument/2006/relationships/image" Target="../media/image173.png"/><Relationship Id="rId3" Type="http://schemas.openxmlformats.org/officeDocument/2006/relationships/image" Target="../media/image126.png"/><Relationship Id="rId12" Type="http://schemas.openxmlformats.org/officeDocument/2006/relationships/image" Target="../media/image135.png"/><Relationship Id="rId17" Type="http://schemas.openxmlformats.org/officeDocument/2006/relationships/image" Target="../media/image140.png"/><Relationship Id="rId25" Type="http://schemas.openxmlformats.org/officeDocument/2006/relationships/image" Target="../media/image148.png"/><Relationship Id="rId33" Type="http://schemas.openxmlformats.org/officeDocument/2006/relationships/image" Target="../media/image156.png"/><Relationship Id="rId38" Type="http://schemas.openxmlformats.org/officeDocument/2006/relationships/image" Target="../media/image160.png"/><Relationship Id="rId46" Type="http://schemas.openxmlformats.org/officeDocument/2006/relationships/image" Target="../media/image168.png"/><Relationship Id="rId59" Type="http://schemas.openxmlformats.org/officeDocument/2006/relationships/image" Target="../media/image181.png"/><Relationship Id="rId67" Type="http://schemas.openxmlformats.org/officeDocument/2006/relationships/image" Target="../media/image189.png"/><Relationship Id="rId20" Type="http://schemas.openxmlformats.org/officeDocument/2006/relationships/image" Target="../media/image143.png"/><Relationship Id="rId41" Type="http://schemas.openxmlformats.org/officeDocument/2006/relationships/image" Target="../media/image163.png"/><Relationship Id="rId54" Type="http://schemas.openxmlformats.org/officeDocument/2006/relationships/image" Target="../media/image176.png"/><Relationship Id="rId62" Type="http://schemas.openxmlformats.org/officeDocument/2006/relationships/image" Target="../media/image184.png"/></Relationships>
</file>

<file path=ppt/slides/_rels/slide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3.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7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58"/>
            <a:ext cx="4179570" cy="3606800"/>
            <a:chOff x="0" y="558"/>
            <a:chExt cx="4179570" cy="3606800"/>
          </a:xfrm>
        </p:grpSpPr>
        <p:sp>
          <p:nvSpPr>
            <p:cNvPr id="3" name="object 3"/>
            <p:cNvSpPr/>
            <p:nvPr/>
          </p:nvSpPr>
          <p:spPr>
            <a:xfrm>
              <a:off x="0" y="558"/>
              <a:ext cx="4011650" cy="3606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95294" y="2438958"/>
              <a:ext cx="76707" cy="76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390468" y="2438958"/>
              <a:ext cx="65024" cy="63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91814" y="2451658"/>
              <a:ext cx="43268" cy="381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76866" y="2337358"/>
              <a:ext cx="76733" cy="762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679481" y="2350058"/>
              <a:ext cx="51511" cy="508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565715" y="2235758"/>
              <a:ext cx="82842" cy="889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768750" y="2248458"/>
              <a:ext cx="56362" cy="508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656291" y="2134158"/>
              <a:ext cx="85267" cy="889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60660" y="2146858"/>
              <a:ext cx="56362" cy="508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748151" y="2045258"/>
              <a:ext cx="84950" cy="762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954945" y="2045258"/>
              <a:ext cx="51384" cy="508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3841496" y="1943658"/>
              <a:ext cx="81978" cy="762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4053479" y="1956358"/>
              <a:ext cx="40822" cy="381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936656" y="1753158"/>
              <a:ext cx="162356" cy="1651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4022483" y="1562658"/>
              <a:ext cx="75145" cy="67407"/>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3915740" y="1461058"/>
              <a:ext cx="92354" cy="88900"/>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4008259" y="991158"/>
              <a:ext cx="62344" cy="63500"/>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3803205" y="800658"/>
              <a:ext cx="79971" cy="88900"/>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3904462" y="724458"/>
              <a:ext cx="148602" cy="254000"/>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4008310" y="1181658"/>
              <a:ext cx="162750" cy="148958"/>
            </a:xfrm>
            <a:prstGeom prst="rect">
              <a:avLst/>
            </a:prstGeom>
            <a:blipFill>
              <a:blip r:embed="rId22" cstate="print"/>
              <a:stretch>
                <a:fillRect/>
              </a:stretch>
            </a:blipFill>
          </p:spPr>
          <p:txBody>
            <a:bodyPr wrap="square" lIns="0" tIns="0" rIns="0" bIns="0" rtlCol="0"/>
            <a:lstStyle/>
            <a:p>
              <a:endParaRPr/>
            </a:p>
          </p:txBody>
        </p:sp>
        <p:sp>
          <p:nvSpPr>
            <p:cNvPr id="24" name="object 24"/>
            <p:cNvSpPr/>
            <p:nvPr/>
          </p:nvSpPr>
          <p:spPr>
            <a:xfrm>
              <a:off x="4012819" y="1372158"/>
              <a:ext cx="166141" cy="148310"/>
            </a:xfrm>
            <a:prstGeom prst="rect">
              <a:avLst/>
            </a:prstGeom>
            <a:blipFill>
              <a:blip r:embed="rId23" cstate="print"/>
              <a:stretch>
                <a:fillRect/>
              </a:stretch>
            </a:blipFill>
          </p:spPr>
          <p:txBody>
            <a:bodyPr wrap="square" lIns="0" tIns="0" rIns="0" bIns="0" rtlCol="0"/>
            <a:lstStyle/>
            <a:p>
              <a:endParaRPr/>
            </a:p>
          </p:txBody>
        </p:sp>
        <p:sp>
          <p:nvSpPr>
            <p:cNvPr id="25" name="object 25"/>
            <p:cNvSpPr/>
            <p:nvPr/>
          </p:nvSpPr>
          <p:spPr>
            <a:xfrm>
              <a:off x="3703454" y="711758"/>
              <a:ext cx="83164" cy="76200"/>
            </a:xfrm>
            <a:prstGeom prst="rect">
              <a:avLst/>
            </a:prstGeom>
            <a:blipFill>
              <a:blip r:embed="rId24" cstate="print"/>
              <a:stretch>
                <a:fillRect/>
              </a:stretch>
            </a:blipFill>
          </p:spPr>
          <p:txBody>
            <a:bodyPr wrap="square" lIns="0" tIns="0" rIns="0" bIns="0" rtlCol="0"/>
            <a:lstStyle/>
            <a:p>
              <a:endParaRPr/>
            </a:p>
          </p:txBody>
        </p:sp>
        <p:sp>
          <p:nvSpPr>
            <p:cNvPr id="26" name="object 26"/>
            <p:cNvSpPr/>
            <p:nvPr/>
          </p:nvSpPr>
          <p:spPr>
            <a:xfrm>
              <a:off x="3810343" y="622858"/>
              <a:ext cx="53098" cy="63500"/>
            </a:xfrm>
            <a:prstGeom prst="rect">
              <a:avLst/>
            </a:prstGeom>
            <a:blipFill>
              <a:blip r:embed="rId25" cstate="print"/>
              <a:stretch>
                <a:fillRect/>
              </a:stretch>
            </a:blipFill>
          </p:spPr>
          <p:txBody>
            <a:bodyPr wrap="square" lIns="0" tIns="0" rIns="0" bIns="0" rtlCol="0"/>
            <a:lstStyle/>
            <a:p>
              <a:endParaRPr/>
            </a:p>
          </p:txBody>
        </p:sp>
        <p:sp>
          <p:nvSpPr>
            <p:cNvPr id="27" name="object 27"/>
            <p:cNvSpPr/>
            <p:nvPr/>
          </p:nvSpPr>
          <p:spPr>
            <a:xfrm>
              <a:off x="3605377" y="445058"/>
              <a:ext cx="159689" cy="254000"/>
            </a:xfrm>
            <a:prstGeom prst="rect">
              <a:avLst/>
            </a:prstGeom>
            <a:blipFill>
              <a:blip r:embed="rId26" cstate="print"/>
              <a:stretch>
                <a:fillRect/>
              </a:stretch>
            </a:blipFill>
          </p:spPr>
          <p:txBody>
            <a:bodyPr wrap="square" lIns="0" tIns="0" rIns="0" bIns="0" rtlCol="0"/>
            <a:lstStyle/>
            <a:p>
              <a:endParaRPr/>
            </a:p>
          </p:txBody>
        </p:sp>
        <p:sp>
          <p:nvSpPr>
            <p:cNvPr id="28" name="object 28"/>
            <p:cNvSpPr/>
            <p:nvPr/>
          </p:nvSpPr>
          <p:spPr>
            <a:xfrm>
              <a:off x="4118385" y="916000"/>
              <a:ext cx="11260" cy="21158"/>
            </a:xfrm>
            <a:prstGeom prst="rect">
              <a:avLst/>
            </a:prstGeom>
            <a:blipFill>
              <a:blip r:embed="rId27" cstate="print"/>
              <a:stretch>
                <a:fillRect/>
              </a:stretch>
            </a:blipFill>
          </p:spPr>
          <p:txBody>
            <a:bodyPr wrap="square" lIns="0" tIns="0" rIns="0" bIns="0" rtlCol="0"/>
            <a:lstStyle/>
            <a:p>
              <a:endParaRPr/>
            </a:p>
          </p:txBody>
        </p:sp>
        <p:sp>
          <p:nvSpPr>
            <p:cNvPr id="29" name="object 29"/>
            <p:cNvSpPr/>
            <p:nvPr/>
          </p:nvSpPr>
          <p:spPr>
            <a:xfrm>
              <a:off x="4117866" y="1091018"/>
              <a:ext cx="41993" cy="44805"/>
            </a:xfrm>
            <a:prstGeom prst="rect">
              <a:avLst/>
            </a:prstGeom>
            <a:blipFill>
              <a:blip r:embed="rId28" cstate="print"/>
              <a:stretch>
                <a:fillRect/>
              </a:stretch>
            </a:blipFill>
          </p:spPr>
          <p:txBody>
            <a:bodyPr wrap="square" lIns="0" tIns="0" rIns="0" bIns="0" rtlCol="0"/>
            <a:lstStyle/>
            <a:p>
              <a:endParaRPr/>
            </a:p>
          </p:txBody>
        </p:sp>
      </p:grpSp>
      <p:sp>
        <p:nvSpPr>
          <p:cNvPr id="30" name="object 30"/>
          <p:cNvSpPr/>
          <p:nvPr/>
        </p:nvSpPr>
        <p:spPr>
          <a:xfrm>
            <a:off x="4226852" y="1384585"/>
            <a:ext cx="12344" cy="24174"/>
          </a:xfrm>
          <a:prstGeom prst="rect">
            <a:avLst/>
          </a:prstGeom>
          <a:blipFill>
            <a:blip r:embed="rId29" cstate="print"/>
            <a:stretch>
              <a:fillRect/>
            </a:stretch>
          </a:blipFill>
        </p:spPr>
        <p:txBody>
          <a:bodyPr wrap="square" lIns="0" tIns="0" rIns="0" bIns="0" rtlCol="0"/>
          <a:lstStyle/>
          <a:p>
            <a:endParaRPr/>
          </a:p>
        </p:txBody>
      </p:sp>
      <p:sp>
        <p:nvSpPr>
          <p:cNvPr id="31" name="object 31"/>
          <p:cNvSpPr/>
          <p:nvPr/>
        </p:nvSpPr>
        <p:spPr>
          <a:xfrm>
            <a:off x="4137281" y="1659928"/>
            <a:ext cx="44345" cy="46939"/>
          </a:xfrm>
          <a:prstGeom prst="rect">
            <a:avLst/>
          </a:prstGeom>
          <a:blipFill>
            <a:blip r:embed="rId30" cstate="print"/>
            <a:stretch>
              <a:fillRect/>
            </a:stretch>
          </a:blipFill>
        </p:spPr>
        <p:txBody>
          <a:bodyPr wrap="square" lIns="0" tIns="0" rIns="0" bIns="0" rtlCol="0"/>
          <a:lstStyle/>
          <a:p>
            <a:endParaRPr/>
          </a:p>
        </p:txBody>
      </p:sp>
      <p:sp>
        <p:nvSpPr>
          <p:cNvPr id="32" name="object 32"/>
          <p:cNvSpPr/>
          <p:nvPr/>
        </p:nvSpPr>
        <p:spPr>
          <a:xfrm>
            <a:off x="4152206" y="1858619"/>
            <a:ext cx="16924" cy="27165"/>
          </a:xfrm>
          <a:prstGeom prst="rect">
            <a:avLst/>
          </a:prstGeom>
          <a:blipFill>
            <a:blip r:embed="rId31" cstate="print"/>
            <a:stretch>
              <a:fillRect/>
            </a:stretch>
          </a:blipFill>
        </p:spPr>
        <p:txBody>
          <a:bodyPr wrap="square" lIns="0" tIns="0" rIns="0" bIns="0" rtlCol="0"/>
          <a:lstStyle/>
          <a:p>
            <a:endParaRPr/>
          </a:p>
        </p:txBody>
      </p:sp>
      <p:grpSp>
        <p:nvGrpSpPr>
          <p:cNvPr id="33" name="object 33"/>
          <p:cNvGrpSpPr/>
          <p:nvPr/>
        </p:nvGrpSpPr>
        <p:grpSpPr>
          <a:xfrm>
            <a:off x="7693022" y="0"/>
            <a:ext cx="4500245" cy="4236720"/>
            <a:chOff x="7693022" y="0"/>
            <a:chExt cx="4500245" cy="4236720"/>
          </a:xfrm>
        </p:grpSpPr>
        <p:sp>
          <p:nvSpPr>
            <p:cNvPr id="34" name="object 34"/>
            <p:cNvSpPr/>
            <p:nvPr/>
          </p:nvSpPr>
          <p:spPr>
            <a:xfrm>
              <a:off x="7821168" y="0"/>
              <a:ext cx="4372025" cy="3249167"/>
            </a:xfrm>
            <a:prstGeom prst="rect">
              <a:avLst/>
            </a:prstGeom>
            <a:blipFill>
              <a:blip r:embed="rId32" cstate="print"/>
              <a:stretch>
                <a:fillRect/>
              </a:stretch>
            </a:blipFill>
          </p:spPr>
          <p:txBody>
            <a:bodyPr wrap="square" lIns="0" tIns="0" rIns="0" bIns="0" rtlCol="0"/>
            <a:lstStyle/>
            <a:p>
              <a:endParaRPr/>
            </a:p>
          </p:txBody>
        </p:sp>
        <p:sp>
          <p:nvSpPr>
            <p:cNvPr id="35" name="object 35"/>
            <p:cNvSpPr/>
            <p:nvPr/>
          </p:nvSpPr>
          <p:spPr>
            <a:xfrm>
              <a:off x="7910350" y="1366446"/>
              <a:ext cx="4282837" cy="2869780"/>
            </a:xfrm>
            <a:prstGeom prst="rect">
              <a:avLst/>
            </a:prstGeom>
            <a:blipFill>
              <a:blip r:embed="rId33" cstate="print"/>
              <a:stretch>
                <a:fillRect/>
              </a:stretch>
            </a:blipFill>
          </p:spPr>
          <p:txBody>
            <a:bodyPr wrap="square" lIns="0" tIns="0" rIns="0" bIns="0" rtlCol="0"/>
            <a:lstStyle/>
            <a:p>
              <a:endParaRPr/>
            </a:p>
          </p:txBody>
        </p:sp>
        <p:sp>
          <p:nvSpPr>
            <p:cNvPr id="36" name="object 36"/>
            <p:cNvSpPr/>
            <p:nvPr/>
          </p:nvSpPr>
          <p:spPr>
            <a:xfrm>
              <a:off x="7911437" y="893069"/>
              <a:ext cx="109359" cy="181902"/>
            </a:xfrm>
            <a:prstGeom prst="rect">
              <a:avLst/>
            </a:prstGeom>
            <a:blipFill>
              <a:blip r:embed="rId34" cstate="print"/>
              <a:stretch>
                <a:fillRect/>
              </a:stretch>
            </a:blipFill>
          </p:spPr>
          <p:txBody>
            <a:bodyPr wrap="square" lIns="0" tIns="0" rIns="0" bIns="0" rtlCol="0"/>
            <a:lstStyle/>
            <a:p>
              <a:endParaRPr/>
            </a:p>
          </p:txBody>
        </p:sp>
        <p:sp>
          <p:nvSpPr>
            <p:cNvPr id="37" name="object 37"/>
            <p:cNvSpPr/>
            <p:nvPr/>
          </p:nvSpPr>
          <p:spPr>
            <a:xfrm>
              <a:off x="7695817" y="1151905"/>
              <a:ext cx="138696" cy="138696"/>
            </a:xfrm>
            <a:prstGeom prst="rect">
              <a:avLst/>
            </a:prstGeom>
            <a:blipFill>
              <a:blip r:embed="rId35" cstate="print"/>
              <a:stretch>
                <a:fillRect/>
              </a:stretch>
            </a:blipFill>
          </p:spPr>
          <p:txBody>
            <a:bodyPr wrap="square" lIns="0" tIns="0" rIns="0" bIns="0" rtlCol="0"/>
            <a:lstStyle/>
            <a:p>
              <a:endParaRPr/>
            </a:p>
          </p:txBody>
        </p:sp>
        <p:sp>
          <p:nvSpPr>
            <p:cNvPr id="38" name="object 38"/>
            <p:cNvSpPr/>
            <p:nvPr/>
          </p:nvSpPr>
          <p:spPr>
            <a:xfrm>
              <a:off x="7693022" y="1639106"/>
              <a:ext cx="136156" cy="136766"/>
            </a:xfrm>
            <a:prstGeom prst="rect">
              <a:avLst/>
            </a:prstGeom>
            <a:blipFill>
              <a:blip r:embed="rId36" cstate="print"/>
              <a:stretch>
                <a:fillRect/>
              </a:stretch>
            </a:blipFill>
          </p:spPr>
          <p:txBody>
            <a:bodyPr wrap="square" lIns="0" tIns="0" rIns="0" bIns="0" rtlCol="0"/>
            <a:lstStyle/>
            <a:p>
              <a:endParaRPr/>
            </a:p>
          </p:txBody>
        </p:sp>
      </p:grpSp>
      <p:sp>
        <p:nvSpPr>
          <p:cNvPr id="39" name="object 39"/>
          <p:cNvSpPr/>
          <p:nvPr/>
        </p:nvSpPr>
        <p:spPr>
          <a:xfrm>
            <a:off x="10369783" y="4316126"/>
            <a:ext cx="130810" cy="130810"/>
          </a:xfrm>
          <a:prstGeom prst="rect">
            <a:avLst/>
          </a:prstGeom>
          <a:blipFill>
            <a:blip r:embed="rId37" cstate="print"/>
            <a:stretch>
              <a:fillRect/>
            </a:stretch>
          </a:blipFill>
        </p:spPr>
        <p:txBody>
          <a:bodyPr wrap="square" lIns="0" tIns="0" rIns="0" bIns="0" rtlCol="0"/>
          <a:lstStyle/>
          <a:p>
            <a:endParaRPr/>
          </a:p>
        </p:txBody>
      </p:sp>
      <p:sp>
        <p:nvSpPr>
          <p:cNvPr id="40" name="object 40"/>
          <p:cNvSpPr/>
          <p:nvPr/>
        </p:nvSpPr>
        <p:spPr>
          <a:xfrm>
            <a:off x="10856159" y="4320355"/>
            <a:ext cx="130441" cy="130441"/>
          </a:xfrm>
          <a:prstGeom prst="rect">
            <a:avLst/>
          </a:prstGeom>
          <a:blipFill>
            <a:blip r:embed="rId38" cstate="print"/>
            <a:stretch>
              <a:fillRect/>
            </a:stretch>
          </a:blipFill>
        </p:spPr>
        <p:txBody>
          <a:bodyPr wrap="square" lIns="0" tIns="0" rIns="0" bIns="0" rtlCol="0"/>
          <a:lstStyle/>
          <a:p>
            <a:endParaRPr/>
          </a:p>
        </p:txBody>
      </p:sp>
      <p:sp>
        <p:nvSpPr>
          <p:cNvPr id="41" name="object 41"/>
          <p:cNvSpPr/>
          <p:nvPr/>
        </p:nvSpPr>
        <p:spPr>
          <a:xfrm>
            <a:off x="7708102" y="678009"/>
            <a:ext cx="114122" cy="114109"/>
          </a:xfrm>
          <a:prstGeom prst="rect">
            <a:avLst/>
          </a:prstGeom>
          <a:blipFill>
            <a:blip r:embed="rId39" cstate="print"/>
            <a:stretch>
              <a:fillRect/>
            </a:stretch>
          </a:blipFill>
        </p:spPr>
        <p:txBody>
          <a:bodyPr wrap="square" lIns="0" tIns="0" rIns="0" bIns="0" rtlCol="0"/>
          <a:lstStyle/>
          <a:p>
            <a:endParaRPr/>
          </a:p>
        </p:txBody>
      </p:sp>
      <p:sp>
        <p:nvSpPr>
          <p:cNvPr id="42" name="object 42"/>
          <p:cNvSpPr/>
          <p:nvPr/>
        </p:nvSpPr>
        <p:spPr>
          <a:xfrm>
            <a:off x="7700745" y="2137134"/>
            <a:ext cx="116890" cy="113017"/>
          </a:xfrm>
          <a:prstGeom prst="rect">
            <a:avLst/>
          </a:prstGeom>
          <a:blipFill>
            <a:blip r:embed="rId40" cstate="print"/>
            <a:stretch>
              <a:fillRect/>
            </a:stretch>
          </a:blipFill>
        </p:spPr>
        <p:txBody>
          <a:bodyPr wrap="square" lIns="0" tIns="0" rIns="0" bIns="0" rtlCol="0"/>
          <a:lstStyle/>
          <a:p>
            <a:endParaRPr/>
          </a:p>
        </p:txBody>
      </p:sp>
      <p:sp>
        <p:nvSpPr>
          <p:cNvPr id="43" name="object 43"/>
          <p:cNvSpPr/>
          <p:nvPr/>
        </p:nvSpPr>
        <p:spPr>
          <a:xfrm>
            <a:off x="9893590" y="4326161"/>
            <a:ext cx="110820" cy="111391"/>
          </a:xfrm>
          <a:prstGeom prst="rect">
            <a:avLst/>
          </a:prstGeom>
          <a:blipFill>
            <a:blip r:embed="rId41" cstate="print"/>
            <a:stretch>
              <a:fillRect/>
            </a:stretch>
          </a:blipFill>
        </p:spPr>
        <p:txBody>
          <a:bodyPr wrap="square" lIns="0" tIns="0" rIns="0" bIns="0" rtlCol="0"/>
          <a:lstStyle/>
          <a:p>
            <a:endParaRPr/>
          </a:p>
        </p:txBody>
      </p:sp>
      <p:sp>
        <p:nvSpPr>
          <p:cNvPr id="44" name="object 44"/>
          <p:cNvSpPr/>
          <p:nvPr/>
        </p:nvSpPr>
        <p:spPr>
          <a:xfrm>
            <a:off x="11351139" y="4331158"/>
            <a:ext cx="110337" cy="109283"/>
          </a:xfrm>
          <a:prstGeom prst="rect">
            <a:avLst/>
          </a:prstGeom>
          <a:blipFill>
            <a:blip r:embed="rId42" cstate="print"/>
            <a:stretch>
              <a:fillRect/>
            </a:stretch>
          </a:blipFill>
        </p:spPr>
        <p:txBody>
          <a:bodyPr wrap="square" lIns="0" tIns="0" rIns="0" bIns="0" rtlCol="0"/>
          <a:lstStyle/>
          <a:p>
            <a:endParaRPr/>
          </a:p>
        </p:txBody>
      </p:sp>
      <p:sp>
        <p:nvSpPr>
          <p:cNvPr id="45" name="object 45"/>
          <p:cNvSpPr/>
          <p:nvPr/>
        </p:nvSpPr>
        <p:spPr>
          <a:xfrm>
            <a:off x="7753569" y="217221"/>
            <a:ext cx="48260" cy="68580"/>
          </a:xfrm>
          <a:custGeom>
            <a:avLst/>
            <a:gdLst/>
            <a:ahLst/>
            <a:cxnLst/>
            <a:rect l="l" t="t" r="r" b="b"/>
            <a:pathLst>
              <a:path w="48259" h="68579">
                <a:moveTo>
                  <a:pt x="30649" y="0"/>
                </a:moveTo>
                <a:lnTo>
                  <a:pt x="24205" y="0"/>
                </a:lnTo>
                <a:lnTo>
                  <a:pt x="21359" y="7482"/>
                </a:lnTo>
                <a:lnTo>
                  <a:pt x="16949" y="19269"/>
                </a:lnTo>
                <a:lnTo>
                  <a:pt x="12507" y="31052"/>
                </a:lnTo>
                <a:lnTo>
                  <a:pt x="7778" y="42699"/>
                </a:lnTo>
                <a:lnTo>
                  <a:pt x="2512" y="54078"/>
                </a:lnTo>
                <a:lnTo>
                  <a:pt x="0" y="61374"/>
                </a:lnTo>
                <a:lnTo>
                  <a:pt x="1301" y="65599"/>
                </a:lnTo>
                <a:lnTo>
                  <a:pt x="5957" y="67578"/>
                </a:lnTo>
                <a:lnTo>
                  <a:pt x="13510" y="68137"/>
                </a:lnTo>
                <a:lnTo>
                  <a:pt x="24164" y="65672"/>
                </a:lnTo>
                <a:lnTo>
                  <a:pt x="33330" y="60541"/>
                </a:lnTo>
                <a:lnTo>
                  <a:pt x="40737" y="52712"/>
                </a:lnTo>
                <a:lnTo>
                  <a:pt x="46111" y="42153"/>
                </a:lnTo>
                <a:lnTo>
                  <a:pt x="48135" y="31414"/>
                </a:lnTo>
                <a:lnTo>
                  <a:pt x="46527" y="21641"/>
                </a:lnTo>
                <a:lnTo>
                  <a:pt x="41914" y="12665"/>
                </a:lnTo>
                <a:lnTo>
                  <a:pt x="34922" y="4320"/>
                </a:lnTo>
                <a:lnTo>
                  <a:pt x="30649" y="0"/>
                </a:lnTo>
                <a:close/>
              </a:path>
            </a:pathLst>
          </a:custGeom>
          <a:solidFill>
            <a:srgbClr val="000000">
              <a:alpha val="19999"/>
            </a:srgbClr>
          </a:solidFill>
        </p:spPr>
        <p:txBody>
          <a:bodyPr wrap="square" lIns="0" tIns="0" rIns="0" bIns="0" rtlCol="0"/>
          <a:lstStyle/>
          <a:p>
            <a:endParaRPr/>
          </a:p>
        </p:txBody>
      </p:sp>
      <p:sp>
        <p:nvSpPr>
          <p:cNvPr id="46" name="object 46"/>
          <p:cNvSpPr/>
          <p:nvPr/>
        </p:nvSpPr>
        <p:spPr>
          <a:xfrm>
            <a:off x="7529194" y="1430285"/>
            <a:ext cx="29845" cy="67945"/>
          </a:xfrm>
          <a:custGeom>
            <a:avLst/>
            <a:gdLst/>
            <a:ahLst/>
            <a:cxnLst/>
            <a:rect l="l" t="t" r="r" b="b"/>
            <a:pathLst>
              <a:path w="29845" h="67944">
                <a:moveTo>
                  <a:pt x="11724" y="0"/>
                </a:moveTo>
                <a:lnTo>
                  <a:pt x="0" y="3979"/>
                </a:lnTo>
                <a:lnTo>
                  <a:pt x="0" y="10057"/>
                </a:lnTo>
                <a:lnTo>
                  <a:pt x="1475" y="12814"/>
                </a:lnTo>
                <a:lnTo>
                  <a:pt x="1085" y="18618"/>
                </a:lnTo>
                <a:lnTo>
                  <a:pt x="722" y="25681"/>
                </a:lnTo>
                <a:lnTo>
                  <a:pt x="703" y="40714"/>
                </a:lnTo>
                <a:lnTo>
                  <a:pt x="1132" y="48209"/>
                </a:lnTo>
                <a:lnTo>
                  <a:pt x="1615" y="54178"/>
                </a:lnTo>
                <a:lnTo>
                  <a:pt x="0" y="57122"/>
                </a:lnTo>
                <a:lnTo>
                  <a:pt x="0" y="64353"/>
                </a:lnTo>
                <a:lnTo>
                  <a:pt x="13401" y="67906"/>
                </a:lnTo>
                <a:lnTo>
                  <a:pt x="18874" y="59207"/>
                </a:lnTo>
                <a:lnTo>
                  <a:pt x="26266" y="47129"/>
                </a:lnTo>
                <a:lnTo>
                  <a:pt x="27371" y="40322"/>
                </a:lnTo>
                <a:lnTo>
                  <a:pt x="29809" y="33096"/>
                </a:lnTo>
                <a:lnTo>
                  <a:pt x="26875" y="26327"/>
                </a:lnTo>
                <a:lnTo>
                  <a:pt x="24602" y="18618"/>
                </a:lnTo>
                <a:lnTo>
                  <a:pt x="16919" y="6857"/>
                </a:lnTo>
                <a:lnTo>
                  <a:pt x="11724" y="0"/>
                </a:lnTo>
                <a:close/>
              </a:path>
            </a:pathLst>
          </a:custGeom>
          <a:solidFill>
            <a:srgbClr val="000000">
              <a:alpha val="19999"/>
            </a:srgbClr>
          </a:solidFill>
        </p:spPr>
        <p:txBody>
          <a:bodyPr wrap="square" lIns="0" tIns="0" rIns="0" bIns="0" rtlCol="0"/>
          <a:lstStyle/>
          <a:p>
            <a:endParaRPr/>
          </a:p>
        </p:txBody>
      </p:sp>
      <p:grpSp>
        <p:nvGrpSpPr>
          <p:cNvPr id="47" name="object 47"/>
          <p:cNvGrpSpPr/>
          <p:nvPr/>
        </p:nvGrpSpPr>
        <p:grpSpPr>
          <a:xfrm>
            <a:off x="3842093" y="6166713"/>
            <a:ext cx="4500245" cy="691515"/>
            <a:chOff x="3842093" y="6166713"/>
            <a:chExt cx="4500245" cy="691515"/>
          </a:xfrm>
        </p:grpSpPr>
        <p:sp>
          <p:nvSpPr>
            <p:cNvPr id="48" name="object 48"/>
            <p:cNvSpPr/>
            <p:nvPr/>
          </p:nvSpPr>
          <p:spPr>
            <a:xfrm>
              <a:off x="3994264" y="6166713"/>
              <a:ext cx="4204970" cy="691515"/>
            </a:xfrm>
            <a:custGeom>
              <a:avLst/>
              <a:gdLst/>
              <a:ahLst/>
              <a:cxnLst/>
              <a:rect l="l" t="t" r="r" b="b"/>
              <a:pathLst>
                <a:path w="4204970" h="691515">
                  <a:moveTo>
                    <a:pt x="4090365" y="0"/>
                  </a:moveTo>
                  <a:lnTo>
                    <a:pt x="114300" y="0"/>
                  </a:lnTo>
                  <a:lnTo>
                    <a:pt x="69812" y="8985"/>
                  </a:lnTo>
                  <a:lnTo>
                    <a:pt x="33480" y="33485"/>
                  </a:lnTo>
                  <a:lnTo>
                    <a:pt x="8983" y="69817"/>
                  </a:lnTo>
                  <a:lnTo>
                    <a:pt x="0" y="114300"/>
                  </a:lnTo>
                  <a:lnTo>
                    <a:pt x="0" y="691286"/>
                  </a:lnTo>
                  <a:lnTo>
                    <a:pt x="4204665" y="691286"/>
                  </a:lnTo>
                  <a:lnTo>
                    <a:pt x="4204665" y="114300"/>
                  </a:lnTo>
                  <a:lnTo>
                    <a:pt x="4195683" y="69817"/>
                  </a:lnTo>
                  <a:lnTo>
                    <a:pt x="4171189" y="33485"/>
                  </a:lnTo>
                  <a:lnTo>
                    <a:pt x="4134858" y="8985"/>
                  </a:lnTo>
                  <a:lnTo>
                    <a:pt x="4090365" y="0"/>
                  </a:lnTo>
                  <a:close/>
                </a:path>
              </a:pathLst>
            </a:custGeom>
            <a:solidFill>
              <a:srgbClr val="1A4189"/>
            </a:solidFill>
          </p:spPr>
          <p:txBody>
            <a:bodyPr wrap="square" lIns="0" tIns="0" rIns="0" bIns="0" rtlCol="0"/>
            <a:lstStyle/>
            <a:p>
              <a:endParaRPr/>
            </a:p>
          </p:txBody>
        </p:sp>
        <p:sp>
          <p:nvSpPr>
            <p:cNvPr id="49" name="object 49"/>
            <p:cNvSpPr/>
            <p:nvPr/>
          </p:nvSpPr>
          <p:spPr>
            <a:xfrm>
              <a:off x="5211064" y="6290894"/>
              <a:ext cx="1452880" cy="182880"/>
            </a:xfrm>
            <a:custGeom>
              <a:avLst/>
              <a:gdLst/>
              <a:ahLst/>
              <a:cxnLst/>
              <a:rect l="l" t="t" r="r" b="b"/>
              <a:pathLst>
                <a:path w="1452879" h="182879">
                  <a:moveTo>
                    <a:pt x="156413" y="51765"/>
                  </a:moveTo>
                  <a:lnTo>
                    <a:pt x="141249" y="51765"/>
                  </a:lnTo>
                  <a:lnTo>
                    <a:pt x="113385" y="127190"/>
                  </a:lnTo>
                  <a:lnTo>
                    <a:pt x="85699" y="51765"/>
                  </a:lnTo>
                  <a:lnTo>
                    <a:pt x="71412" y="51765"/>
                  </a:lnTo>
                  <a:lnTo>
                    <a:pt x="43192" y="126834"/>
                  </a:lnTo>
                  <a:lnTo>
                    <a:pt x="16040" y="51765"/>
                  </a:lnTo>
                  <a:lnTo>
                    <a:pt x="0" y="51765"/>
                  </a:lnTo>
                  <a:lnTo>
                    <a:pt x="34734" y="146050"/>
                  </a:lnTo>
                  <a:lnTo>
                    <a:pt x="50952" y="146050"/>
                  </a:lnTo>
                  <a:lnTo>
                    <a:pt x="78295" y="74536"/>
                  </a:lnTo>
                  <a:lnTo>
                    <a:pt x="105270" y="146050"/>
                  </a:lnTo>
                  <a:lnTo>
                    <a:pt x="121488" y="146050"/>
                  </a:lnTo>
                  <a:lnTo>
                    <a:pt x="156413" y="51765"/>
                  </a:lnTo>
                  <a:close/>
                </a:path>
                <a:path w="1452879" h="182879">
                  <a:moveTo>
                    <a:pt x="313588" y="51765"/>
                  </a:moveTo>
                  <a:lnTo>
                    <a:pt x="298424" y="51765"/>
                  </a:lnTo>
                  <a:lnTo>
                    <a:pt x="270560" y="127190"/>
                  </a:lnTo>
                  <a:lnTo>
                    <a:pt x="242874" y="51765"/>
                  </a:lnTo>
                  <a:lnTo>
                    <a:pt x="228587" y="51765"/>
                  </a:lnTo>
                  <a:lnTo>
                    <a:pt x="200367" y="126834"/>
                  </a:lnTo>
                  <a:lnTo>
                    <a:pt x="173215" y="51765"/>
                  </a:lnTo>
                  <a:lnTo>
                    <a:pt x="157175" y="51765"/>
                  </a:lnTo>
                  <a:lnTo>
                    <a:pt x="191909" y="146050"/>
                  </a:lnTo>
                  <a:lnTo>
                    <a:pt x="208127" y="146050"/>
                  </a:lnTo>
                  <a:lnTo>
                    <a:pt x="235470" y="74536"/>
                  </a:lnTo>
                  <a:lnTo>
                    <a:pt x="262445" y="146050"/>
                  </a:lnTo>
                  <a:lnTo>
                    <a:pt x="278663" y="146050"/>
                  </a:lnTo>
                  <a:lnTo>
                    <a:pt x="313588" y="51765"/>
                  </a:lnTo>
                  <a:close/>
                </a:path>
                <a:path w="1452879" h="182879">
                  <a:moveTo>
                    <a:pt x="470763" y="51765"/>
                  </a:moveTo>
                  <a:lnTo>
                    <a:pt x="455599" y="51765"/>
                  </a:lnTo>
                  <a:lnTo>
                    <a:pt x="427736" y="127190"/>
                  </a:lnTo>
                  <a:lnTo>
                    <a:pt x="400050" y="51765"/>
                  </a:lnTo>
                  <a:lnTo>
                    <a:pt x="385762" y="51765"/>
                  </a:lnTo>
                  <a:lnTo>
                    <a:pt x="357543" y="126834"/>
                  </a:lnTo>
                  <a:lnTo>
                    <a:pt x="330390" y="51765"/>
                  </a:lnTo>
                  <a:lnTo>
                    <a:pt x="314350" y="51765"/>
                  </a:lnTo>
                  <a:lnTo>
                    <a:pt x="349084" y="146050"/>
                  </a:lnTo>
                  <a:lnTo>
                    <a:pt x="365302" y="146050"/>
                  </a:lnTo>
                  <a:lnTo>
                    <a:pt x="392645" y="74536"/>
                  </a:lnTo>
                  <a:lnTo>
                    <a:pt x="419620" y="146050"/>
                  </a:lnTo>
                  <a:lnTo>
                    <a:pt x="435838" y="146050"/>
                  </a:lnTo>
                  <a:lnTo>
                    <a:pt x="470763" y="51765"/>
                  </a:lnTo>
                  <a:close/>
                </a:path>
                <a:path w="1452879" h="182879">
                  <a:moveTo>
                    <a:pt x="497789" y="127723"/>
                  </a:moveTo>
                  <a:lnTo>
                    <a:pt x="492493" y="122745"/>
                  </a:lnTo>
                  <a:lnTo>
                    <a:pt x="479628" y="122745"/>
                  </a:lnTo>
                  <a:lnTo>
                    <a:pt x="474154" y="127723"/>
                  </a:lnTo>
                  <a:lnTo>
                    <a:pt x="474154" y="134835"/>
                  </a:lnTo>
                  <a:lnTo>
                    <a:pt x="474154" y="141960"/>
                  </a:lnTo>
                  <a:lnTo>
                    <a:pt x="479628" y="147116"/>
                  </a:lnTo>
                  <a:lnTo>
                    <a:pt x="492493" y="147116"/>
                  </a:lnTo>
                  <a:lnTo>
                    <a:pt x="497789" y="141960"/>
                  </a:lnTo>
                  <a:lnTo>
                    <a:pt x="497789" y="127723"/>
                  </a:lnTo>
                  <a:close/>
                </a:path>
                <a:path w="1452879" h="182879">
                  <a:moveTo>
                    <a:pt x="622655" y="48742"/>
                  </a:moveTo>
                  <a:lnTo>
                    <a:pt x="584746" y="48742"/>
                  </a:lnTo>
                  <a:lnTo>
                    <a:pt x="584746" y="59766"/>
                  </a:lnTo>
                  <a:lnTo>
                    <a:pt x="583158" y="58013"/>
                  </a:lnTo>
                  <a:lnTo>
                    <a:pt x="583158" y="84328"/>
                  </a:lnTo>
                  <a:lnTo>
                    <a:pt x="583158" y="103174"/>
                  </a:lnTo>
                  <a:lnTo>
                    <a:pt x="576110" y="109397"/>
                  </a:lnTo>
                  <a:lnTo>
                    <a:pt x="557415" y="109397"/>
                  </a:lnTo>
                  <a:lnTo>
                    <a:pt x="550176" y="103174"/>
                  </a:lnTo>
                  <a:lnTo>
                    <a:pt x="550176" y="84328"/>
                  </a:lnTo>
                  <a:lnTo>
                    <a:pt x="557415" y="78270"/>
                  </a:lnTo>
                  <a:lnTo>
                    <a:pt x="576110" y="78270"/>
                  </a:lnTo>
                  <a:lnTo>
                    <a:pt x="583158" y="84328"/>
                  </a:lnTo>
                  <a:lnTo>
                    <a:pt x="583158" y="58013"/>
                  </a:lnTo>
                  <a:lnTo>
                    <a:pt x="579615" y="54089"/>
                  </a:lnTo>
                  <a:lnTo>
                    <a:pt x="573176" y="50101"/>
                  </a:lnTo>
                  <a:lnTo>
                    <a:pt x="565378" y="47739"/>
                  </a:lnTo>
                  <a:lnTo>
                    <a:pt x="556171" y="46964"/>
                  </a:lnTo>
                  <a:lnTo>
                    <a:pt x="538581" y="50215"/>
                  </a:lnTo>
                  <a:lnTo>
                    <a:pt x="523798" y="59550"/>
                  </a:lnTo>
                  <a:lnTo>
                    <a:pt x="513600" y="74282"/>
                  </a:lnTo>
                  <a:lnTo>
                    <a:pt x="509803" y="93751"/>
                  </a:lnTo>
                  <a:lnTo>
                    <a:pt x="513600" y="113245"/>
                  </a:lnTo>
                  <a:lnTo>
                    <a:pt x="523798" y="128041"/>
                  </a:lnTo>
                  <a:lnTo>
                    <a:pt x="538581" y="137426"/>
                  </a:lnTo>
                  <a:lnTo>
                    <a:pt x="556171" y="140716"/>
                  </a:lnTo>
                  <a:lnTo>
                    <a:pt x="564476" y="140081"/>
                  </a:lnTo>
                  <a:lnTo>
                    <a:pt x="571665" y="138163"/>
                  </a:lnTo>
                  <a:lnTo>
                    <a:pt x="577773" y="134937"/>
                  </a:lnTo>
                  <a:lnTo>
                    <a:pt x="582803" y="130403"/>
                  </a:lnTo>
                  <a:lnTo>
                    <a:pt x="582803" y="132168"/>
                  </a:lnTo>
                  <a:lnTo>
                    <a:pt x="581520" y="140817"/>
                  </a:lnTo>
                  <a:lnTo>
                    <a:pt x="577481" y="147180"/>
                  </a:lnTo>
                  <a:lnTo>
                    <a:pt x="570369" y="151104"/>
                  </a:lnTo>
                  <a:lnTo>
                    <a:pt x="559879" y="152450"/>
                  </a:lnTo>
                  <a:lnTo>
                    <a:pt x="551738" y="151777"/>
                  </a:lnTo>
                  <a:lnTo>
                    <a:pt x="543394" y="149847"/>
                  </a:lnTo>
                  <a:lnTo>
                    <a:pt x="535571" y="146824"/>
                  </a:lnTo>
                  <a:lnTo>
                    <a:pt x="529018" y="142849"/>
                  </a:lnTo>
                  <a:lnTo>
                    <a:pt x="515620" y="170243"/>
                  </a:lnTo>
                  <a:lnTo>
                    <a:pt x="525551" y="175514"/>
                  </a:lnTo>
                  <a:lnTo>
                    <a:pt x="537133" y="179298"/>
                  </a:lnTo>
                  <a:lnTo>
                    <a:pt x="550037" y="181584"/>
                  </a:lnTo>
                  <a:lnTo>
                    <a:pt x="563930" y="182346"/>
                  </a:lnTo>
                  <a:lnTo>
                    <a:pt x="588657" y="178955"/>
                  </a:lnTo>
                  <a:lnTo>
                    <a:pt x="607110" y="168643"/>
                  </a:lnTo>
                  <a:lnTo>
                    <a:pt x="617880" y="152450"/>
                  </a:lnTo>
                  <a:lnTo>
                    <a:pt x="618667" y="151282"/>
                  </a:lnTo>
                  <a:lnTo>
                    <a:pt x="622046" y="130403"/>
                  </a:lnTo>
                  <a:lnTo>
                    <a:pt x="622655" y="126669"/>
                  </a:lnTo>
                  <a:lnTo>
                    <a:pt x="622655" y="109397"/>
                  </a:lnTo>
                  <a:lnTo>
                    <a:pt x="622655" y="78270"/>
                  </a:lnTo>
                  <a:lnTo>
                    <a:pt x="622655" y="59766"/>
                  </a:lnTo>
                  <a:lnTo>
                    <a:pt x="622655" y="48742"/>
                  </a:lnTo>
                  <a:close/>
                </a:path>
                <a:path w="1452879" h="182879">
                  <a:moveTo>
                    <a:pt x="742975" y="97307"/>
                  </a:moveTo>
                  <a:lnTo>
                    <a:pt x="741019" y="87350"/>
                  </a:lnTo>
                  <a:lnTo>
                    <a:pt x="738695" y="75552"/>
                  </a:lnTo>
                  <a:lnTo>
                    <a:pt x="737819" y="74358"/>
                  </a:lnTo>
                  <a:lnTo>
                    <a:pt x="727138" y="59791"/>
                  </a:lnTo>
                  <a:lnTo>
                    <a:pt x="710234" y="50203"/>
                  </a:lnTo>
                  <a:lnTo>
                    <a:pt x="705764" y="49491"/>
                  </a:lnTo>
                  <a:lnTo>
                    <a:pt x="705764" y="87350"/>
                  </a:lnTo>
                  <a:lnTo>
                    <a:pt x="674725" y="87350"/>
                  </a:lnTo>
                  <a:lnTo>
                    <a:pt x="676313" y="79159"/>
                  </a:lnTo>
                  <a:lnTo>
                    <a:pt x="681951" y="74358"/>
                  </a:lnTo>
                  <a:lnTo>
                    <a:pt x="698360" y="74358"/>
                  </a:lnTo>
                  <a:lnTo>
                    <a:pt x="704176" y="79159"/>
                  </a:lnTo>
                  <a:lnTo>
                    <a:pt x="705764" y="87350"/>
                  </a:lnTo>
                  <a:lnTo>
                    <a:pt x="705764" y="49491"/>
                  </a:lnTo>
                  <a:lnTo>
                    <a:pt x="650849" y="61061"/>
                  </a:lnTo>
                  <a:lnTo>
                    <a:pt x="635228" y="97307"/>
                  </a:lnTo>
                  <a:lnTo>
                    <a:pt x="639356" y="117436"/>
                  </a:lnTo>
                  <a:lnTo>
                    <a:pt x="651116" y="133438"/>
                  </a:lnTo>
                  <a:lnTo>
                    <a:pt x="669518" y="144018"/>
                  </a:lnTo>
                  <a:lnTo>
                    <a:pt x="693597" y="147828"/>
                  </a:lnTo>
                  <a:lnTo>
                    <a:pt x="706970" y="146837"/>
                  </a:lnTo>
                  <a:lnTo>
                    <a:pt x="718375" y="143865"/>
                  </a:lnTo>
                  <a:lnTo>
                    <a:pt x="727913" y="138976"/>
                  </a:lnTo>
                  <a:lnTo>
                    <a:pt x="735749" y="132168"/>
                  </a:lnTo>
                  <a:lnTo>
                    <a:pt x="721931" y="118122"/>
                  </a:lnTo>
                  <a:lnTo>
                    <a:pt x="714933" y="110998"/>
                  </a:lnTo>
                  <a:lnTo>
                    <a:pt x="708583" y="115811"/>
                  </a:lnTo>
                  <a:lnTo>
                    <a:pt x="703643" y="118122"/>
                  </a:lnTo>
                  <a:lnTo>
                    <a:pt x="684961" y="118122"/>
                  </a:lnTo>
                  <a:lnTo>
                    <a:pt x="678256" y="114198"/>
                  </a:lnTo>
                  <a:lnTo>
                    <a:pt x="675436" y="106730"/>
                  </a:lnTo>
                  <a:lnTo>
                    <a:pt x="742442" y="106730"/>
                  </a:lnTo>
                  <a:lnTo>
                    <a:pt x="742619" y="103898"/>
                  </a:lnTo>
                  <a:lnTo>
                    <a:pt x="742975" y="100152"/>
                  </a:lnTo>
                  <a:lnTo>
                    <a:pt x="742975" y="97307"/>
                  </a:lnTo>
                  <a:close/>
                </a:path>
                <a:path w="1452879" h="182879">
                  <a:moveTo>
                    <a:pt x="795375" y="14046"/>
                  </a:moveTo>
                  <a:lnTo>
                    <a:pt x="755535" y="14046"/>
                  </a:lnTo>
                  <a:lnTo>
                    <a:pt x="755535" y="146050"/>
                  </a:lnTo>
                  <a:lnTo>
                    <a:pt x="795375" y="146050"/>
                  </a:lnTo>
                  <a:lnTo>
                    <a:pt x="795375" y="14046"/>
                  </a:lnTo>
                  <a:close/>
                </a:path>
                <a:path w="1452879" h="182879">
                  <a:moveTo>
                    <a:pt x="852893" y="48742"/>
                  </a:moveTo>
                  <a:lnTo>
                    <a:pt x="813041" y="48742"/>
                  </a:lnTo>
                  <a:lnTo>
                    <a:pt x="813041" y="146050"/>
                  </a:lnTo>
                  <a:lnTo>
                    <a:pt x="852893" y="146050"/>
                  </a:lnTo>
                  <a:lnTo>
                    <a:pt x="852893" y="48742"/>
                  </a:lnTo>
                  <a:close/>
                </a:path>
                <a:path w="1452879" h="182879">
                  <a:moveTo>
                    <a:pt x="856945" y="19735"/>
                  </a:moveTo>
                  <a:lnTo>
                    <a:pt x="855256" y="11785"/>
                  </a:lnTo>
                  <a:lnTo>
                    <a:pt x="850442" y="5537"/>
                  </a:lnTo>
                  <a:lnTo>
                    <a:pt x="842886" y="1460"/>
                  </a:lnTo>
                  <a:lnTo>
                    <a:pt x="832967" y="0"/>
                  </a:lnTo>
                  <a:lnTo>
                    <a:pt x="823036" y="1574"/>
                  </a:lnTo>
                  <a:lnTo>
                    <a:pt x="815479" y="5892"/>
                  </a:lnTo>
                  <a:lnTo>
                    <a:pt x="810666" y="12382"/>
                  </a:lnTo>
                  <a:lnTo>
                    <a:pt x="808990" y="20447"/>
                  </a:lnTo>
                  <a:lnTo>
                    <a:pt x="810666" y="28536"/>
                  </a:lnTo>
                  <a:lnTo>
                    <a:pt x="815479" y="35026"/>
                  </a:lnTo>
                  <a:lnTo>
                    <a:pt x="823036" y="39344"/>
                  </a:lnTo>
                  <a:lnTo>
                    <a:pt x="832967" y="40906"/>
                  </a:lnTo>
                  <a:lnTo>
                    <a:pt x="842886" y="39331"/>
                  </a:lnTo>
                  <a:lnTo>
                    <a:pt x="850442" y="34937"/>
                  </a:lnTo>
                  <a:lnTo>
                    <a:pt x="855256" y="28232"/>
                  </a:lnTo>
                  <a:lnTo>
                    <a:pt x="856945" y="19735"/>
                  </a:lnTo>
                  <a:close/>
                </a:path>
                <a:path w="1452879" h="182879">
                  <a:moveTo>
                    <a:pt x="958176" y="114922"/>
                  </a:moveTo>
                  <a:lnTo>
                    <a:pt x="949528" y="94297"/>
                  </a:lnTo>
                  <a:lnTo>
                    <a:pt x="930490" y="86144"/>
                  </a:lnTo>
                  <a:lnTo>
                    <a:pt x="911453" y="83400"/>
                  </a:lnTo>
                  <a:lnTo>
                    <a:pt x="902804" y="78981"/>
                  </a:lnTo>
                  <a:lnTo>
                    <a:pt x="902804" y="76669"/>
                  </a:lnTo>
                  <a:lnTo>
                    <a:pt x="905624" y="74358"/>
                  </a:lnTo>
                  <a:lnTo>
                    <a:pt x="915847" y="74358"/>
                  </a:lnTo>
                  <a:lnTo>
                    <a:pt x="922235" y="74701"/>
                  </a:lnTo>
                  <a:lnTo>
                    <a:pt x="929119" y="75857"/>
                  </a:lnTo>
                  <a:lnTo>
                    <a:pt x="936332" y="78041"/>
                  </a:lnTo>
                  <a:lnTo>
                    <a:pt x="943711" y="81470"/>
                  </a:lnTo>
                  <a:lnTo>
                    <a:pt x="954659" y="54965"/>
                  </a:lnTo>
                  <a:lnTo>
                    <a:pt x="946175" y="51460"/>
                  </a:lnTo>
                  <a:lnTo>
                    <a:pt x="936447" y="48958"/>
                  </a:lnTo>
                  <a:lnTo>
                    <a:pt x="925982" y="47459"/>
                  </a:lnTo>
                  <a:lnTo>
                    <a:pt x="915327" y="46964"/>
                  </a:lnTo>
                  <a:lnTo>
                    <a:pt x="893927" y="49580"/>
                  </a:lnTo>
                  <a:lnTo>
                    <a:pt x="878471" y="56718"/>
                  </a:lnTo>
                  <a:lnTo>
                    <a:pt x="869099" y="67297"/>
                  </a:lnTo>
                  <a:lnTo>
                    <a:pt x="865949" y="80238"/>
                  </a:lnTo>
                  <a:lnTo>
                    <a:pt x="874623" y="100825"/>
                  </a:lnTo>
                  <a:lnTo>
                    <a:pt x="893724" y="108889"/>
                  </a:lnTo>
                  <a:lnTo>
                    <a:pt x="912812" y="111518"/>
                  </a:lnTo>
                  <a:lnTo>
                    <a:pt x="921486" y="115811"/>
                  </a:lnTo>
                  <a:lnTo>
                    <a:pt x="921486" y="118656"/>
                  </a:lnTo>
                  <a:lnTo>
                    <a:pt x="918845" y="120434"/>
                  </a:lnTo>
                  <a:lnTo>
                    <a:pt x="909154" y="120434"/>
                  </a:lnTo>
                  <a:lnTo>
                    <a:pt x="900341" y="119849"/>
                  </a:lnTo>
                  <a:lnTo>
                    <a:pt x="891451" y="118148"/>
                  </a:lnTo>
                  <a:lnTo>
                    <a:pt x="882992" y="115404"/>
                  </a:lnTo>
                  <a:lnTo>
                    <a:pt x="875474" y="111721"/>
                  </a:lnTo>
                  <a:lnTo>
                    <a:pt x="864539" y="138226"/>
                  </a:lnTo>
                  <a:lnTo>
                    <a:pt x="873201" y="142125"/>
                  </a:lnTo>
                  <a:lnTo>
                    <a:pt x="883894" y="145161"/>
                  </a:lnTo>
                  <a:lnTo>
                    <a:pt x="895832" y="147129"/>
                  </a:lnTo>
                  <a:lnTo>
                    <a:pt x="908265" y="147828"/>
                  </a:lnTo>
                  <a:lnTo>
                    <a:pt x="930198" y="145161"/>
                  </a:lnTo>
                  <a:lnTo>
                    <a:pt x="945794" y="137985"/>
                  </a:lnTo>
                  <a:lnTo>
                    <a:pt x="955090" y="127495"/>
                  </a:lnTo>
                  <a:lnTo>
                    <a:pt x="958176" y="114922"/>
                  </a:lnTo>
                  <a:close/>
                </a:path>
                <a:path w="1452879" h="182879">
                  <a:moveTo>
                    <a:pt x="1010069" y="48742"/>
                  </a:moveTo>
                  <a:lnTo>
                    <a:pt x="970203" y="48742"/>
                  </a:lnTo>
                  <a:lnTo>
                    <a:pt x="970203" y="146050"/>
                  </a:lnTo>
                  <a:lnTo>
                    <a:pt x="1010069" y="146050"/>
                  </a:lnTo>
                  <a:lnTo>
                    <a:pt x="1010069" y="48742"/>
                  </a:lnTo>
                  <a:close/>
                </a:path>
                <a:path w="1452879" h="182879">
                  <a:moveTo>
                    <a:pt x="1014120" y="19735"/>
                  </a:moveTo>
                  <a:lnTo>
                    <a:pt x="1012418" y="11785"/>
                  </a:lnTo>
                  <a:lnTo>
                    <a:pt x="1007605" y="5537"/>
                  </a:lnTo>
                  <a:lnTo>
                    <a:pt x="1000048" y="1460"/>
                  </a:lnTo>
                  <a:lnTo>
                    <a:pt x="990130" y="0"/>
                  </a:lnTo>
                  <a:lnTo>
                    <a:pt x="980211" y="1574"/>
                  </a:lnTo>
                  <a:lnTo>
                    <a:pt x="972654" y="5892"/>
                  </a:lnTo>
                  <a:lnTo>
                    <a:pt x="967828" y="12382"/>
                  </a:lnTo>
                  <a:lnTo>
                    <a:pt x="966152" y="20447"/>
                  </a:lnTo>
                  <a:lnTo>
                    <a:pt x="967828" y="28536"/>
                  </a:lnTo>
                  <a:lnTo>
                    <a:pt x="972654" y="35026"/>
                  </a:lnTo>
                  <a:lnTo>
                    <a:pt x="980211" y="39344"/>
                  </a:lnTo>
                  <a:lnTo>
                    <a:pt x="990130" y="40906"/>
                  </a:lnTo>
                  <a:lnTo>
                    <a:pt x="1000048" y="39331"/>
                  </a:lnTo>
                  <a:lnTo>
                    <a:pt x="1007605" y="34937"/>
                  </a:lnTo>
                  <a:lnTo>
                    <a:pt x="1012418" y="28232"/>
                  </a:lnTo>
                  <a:lnTo>
                    <a:pt x="1014120" y="19735"/>
                  </a:lnTo>
                  <a:close/>
                </a:path>
                <a:path w="1452879" h="182879">
                  <a:moveTo>
                    <a:pt x="1193825" y="90551"/>
                  </a:moveTo>
                  <a:lnTo>
                    <a:pt x="1190891" y="70840"/>
                  </a:lnTo>
                  <a:lnTo>
                    <a:pt x="1182801" y="57289"/>
                  </a:lnTo>
                  <a:lnTo>
                    <a:pt x="1170609" y="49479"/>
                  </a:lnTo>
                  <a:lnTo>
                    <a:pt x="1155382" y="46964"/>
                  </a:lnTo>
                  <a:lnTo>
                    <a:pt x="1145857" y="47942"/>
                  </a:lnTo>
                  <a:lnTo>
                    <a:pt x="1137196" y="50812"/>
                  </a:lnTo>
                  <a:lnTo>
                    <a:pt x="1129563" y="55448"/>
                  </a:lnTo>
                  <a:lnTo>
                    <a:pt x="1123111" y="61722"/>
                  </a:lnTo>
                  <a:lnTo>
                    <a:pt x="1117333" y="55143"/>
                  </a:lnTo>
                  <a:lnTo>
                    <a:pt x="1110208" y="50546"/>
                  </a:lnTo>
                  <a:lnTo>
                    <a:pt x="1102004" y="47840"/>
                  </a:lnTo>
                  <a:lnTo>
                    <a:pt x="1092962" y="46964"/>
                  </a:lnTo>
                  <a:lnTo>
                    <a:pt x="1085240" y="47637"/>
                  </a:lnTo>
                  <a:lnTo>
                    <a:pt x="1078039" y="49657"/>
                  </a:lnTo>
                  <a:lnTo>
                    <a:pt x="1071460" y="53047"/>
                  </a:lnTo>
                  <a:lnTo>
                    <a:pt x="1065618" y="57823"/>
                  </a:lnTo>
                  <a:lnTo>
                    <a:pt x="1065618" y="48742"/>
                  </a:lnTo>
                  <a:lnTo>
                    <a:pt x="1027709" y="48742"/>
                  </a:lnTo>
                  <a:lnTo>
                    <a:pt x="1027709" y="146050"/>
                  </a:lnTo>
                  <a:lnTo>
                    <a:pt x="1067562" y="146050"/>
                  </a:lnTo>
                  <a:lnTo>
                    <a:pt x="1067562" y="85559"/>
                  </a:lnTo>
                  <a:lnTo>
                    <a:pt x="1073023" y="80759"/>
                  </a:lnTo>
                  <a:lnTo>
                    <a:pt x="1086777" y="80759"/>
                  </a:lnTo>
                  <a:lnTo>
                    <a:pt x="1090841" y="85394"/>
                  </a:lnTo>
                  <a:lnTo>
                    <a:pt x="1090841" y="146050"/>
                  </a:lnTo>
                  <a:lnTo>
                    <a:pt x="1130681" y="146050"/>
                  </a:lnTo>
                  <a:lnTo>
                    <a:pt x="1130681" y="85559"/>
                  </a:lnTo>
                  <a:lnTo>
                    <a:pt x="1136154" y="80759"/>
                  </a:lnTo>
                  <a:lnTo>
                    <a:pt x="1149565" y="80759"/>
                  </a:lnTo>
                  <a:lnTo>
                    <a:pt x="1153960" y="85394"/>
                  </a:lnTo>
                  <a:lnTo>
                    <a:pt x="1153960" y="146050"/>
                  </a:lnTo>
                  <a:lnTo>
                    <a:pt x="1193825" y="146050"/>
                  </a:lnTo>
                  <a:lnTo>
                    <a:pt x="1193825" y="90551"/>
                  </a:lnTo>
                  <a:close/>
                </a:path>
                <a:path w="1452879" h="182879">
                  <a:moveTo>
                    <a:pt x="1234084" y="127723"/>
                  </a:moveTo>
                  <a:lnTo>
                    <a:pt x="1228788" y="122745"/>
                  </a:lnTo>
                  <a:lnTo>
                    <a:pt x="1215923" y="122745"/>
                  </a:lnTo>
                  <a:lnTo>
                    <a:pt x="1210449" y="127723"/>
                  </a:lnTo>
                  <a:lnTo>
                    <a:pt x="1210449" y="134835"/>
                  </a:lnTo>
                  <a:lnTo>
                    <a:pt x="1210449" y="141960"/>
                  </a:lnTo>
                  <a:lnTo>
                    <a:pt x="1215923" y="147116"/>
                  </a:lnTo>
                  <a:lnTo>
                    <a:pt x="1228788" y="147116"/>
                  </a:lnTo>
                  <a:lnTo>
                    <a:pt x="1234084" y="141960"/>
                  </a:lnTo>
                  <a:lnTo>
                    <a:pt x="1234084" y="127723"/>
                  </a:lnTo>
                  <a:close/>
                </a:path>
                <a:path w="1452879" h="182879">
                  <a:moveTo>
                    <a:pt x="1340789" y="100876"/>
                  </a:moveTo>
                  <a:lnTo>
                    <a:pt x="1340700" y="98920"/>
                  </a:lnTo>
                  <a:lnTo>
                    <a:pt x="1339557" y="92329"/>
                  </a:lnTo>
                  <a:lnTo>
                    <a:pt x="1337360" y="79616"/>
                  </a:lnTo>
                  <a:lnTo>
                    <a:pt x="1328432" y="65290"/>
                  </a:lnTo>
                  <a:lnTo>
                    <a:pt x="1327810" y="64287"/>
                  </a:lnTo>
                  <a:lnTo>
                    <a:pt x="1324571" y="62103"/>
                  </a:lnTo>
                  <a:lnTo>
                    <a:pt x="1324571" y="92329"/>
                  </a:lnTo>
                  <a:lnTo>
                    <a:pt x="1264602" y="92329"/>
                  </a:lnTo>
                  <a:lnTo>
                    <a:pt x="1294587" y="65290"/>
                  </a:lnTo>
                  <a:lnTo>
                    <a:pt x="1324571" y="92329"/>
                  </a:lnTo>
                  <a:lnTo>
                    <a:pt x="1324571" y="62103"/>
                  </a:lnTo>
                  <a:lnTo>
                    <a:pt x="1313192" y="54381"/>
                  </a:lnTo>
                  <a:lnTo>
                    <a:pt x="1294587" y="50876"/>
                  </a:lnTo>
                  <a:lnTo>
                    <a:pt x="1275867" y="54444"/>
                  </a:lnTo>
                  <a:lnTo>
                    <a:pt x="1261008" y="64414"/>
                  </a:lnTo>
                  <a:lnTo>
                    <a:pt x="1251204" y="79616"/>
                  </a:lnTo>
                  <a:lnTo>
                    <a:pt x="1247673" y="98920"/>
                  </a:lnTo>
                  <a:lnTo>
                    <a:pt x="1251280" y="118300"/>
                  </a:lnTo>
                  <a:lnTo>
                    <a:pt x="1261491" y="133553"/>
                  </a:lnTo>
                  <a:lnTo>
                    <a:pt x="1277366" y="143535"/>
                  </a:lnTo>
                  <a:lnTo>
                    <a:pt x="1297940" y="147116"/>
                  </a:lnTo>
                  <a:lnTo>
                    <a:pt x="1309052" y="146126"/>
                  </a:lnTo>
                  <a:lnTo>
                    <a:pt x="1319009" y="143205"/>
                  </a:lnTo>
                  <a:lnTo>
                    <a:pt x="1327645" y="138417"/>
                  </a:lnTo>
                  <a:lnTo>
                    <a:pt x="1334401" y="132181"/>
                  </a:lnTo>
                  <a:lnTo>
                    <a:pt x="1334795" y="131813"/>
                  </a:lnTo>
                  <a:lnTo>
                    <a:pt x="1325448" y="120789"/>
                  </a:lnTo>
                  <a:lnTo>
                    <a:pt x="1319860" y="125793"/>
                  </a:lnTo>
                  <a:lnTo>
                    <a:pt x="1313472" y="129349"/>
                  </a:lnTo>
                  <a:lnTo>
                    <a:pt x="1306322" y="131470"/>
                  </a:lnTo>
                  <a:lnTo>
                    <a:pt x="1298460" y="132181"/>
                  </a:lnTo>
                  <a:lnTo>
                    <a:pt x="1285659" y="130200"/>
                  </a:lnTo>
                  <a:lnTo>
                    <a:pt x="1275384" y="124599"/>
                  </a:lnTo>
                  <a:lnTo>
                    <a:pt x="1268183" y="115900"/>
                  </a:lnTo>
                  <a:lnTo>
                    <a:pt x="1264602" y="104609"/>
                  </a:lnTo>
                  <a:lnTo>
                    <a:pt x="1340446" y="104609"/>
                  </a:lnTo>
                  <a:lnTo>
                    <a:pt x="1340612" y="103009"/>
                  </a:lnTo>
                  <a:lnTo>
                    <a:pt x="1340789" y="100876"/>
                  </a:lnTo>
                  <a:close/>
                </a:path>
                <a:path w="1452879" h="182879">
                  <a:moveTo>
                    <a:pt x="1452460" y="14046"/>
                  </a:moveTo>
                  <a:lnTo>
                    <a:pt x="1435709" y="14046"/>
                  </a:lnTo>
                  <a:lnTo>
                    <a:pt x="1435709" y="98907"/>
                  </a:lnTo>
                  <a:lnTo>
                    <a:pt x="1433309" y="112585"/>
                  </a:lnTo>
                  <a:lnTo>
                    <a:pt x="1426692" y="123075"/>
                  </a:lnTo>
                  <a:lnTo>
                    <a:pt x="1416735" y="129806"/>
                  </a:lnTo>
                  <a:lnTo>
                    <a:pt x="1404315" y="132168"/>
                  </a:lnTo>
                  <a:lnTo>
                    <a:pt x="1391793" y="129806"/>
                  </a:lnTo>
                  <a:lnTo>
                    <a:pt x="1381785" y="123075"/>
                  </a:lnTo>
                  <a:lnTo>
                    <a:pt x="1375156" y="112585"/>
                  </a:lnTo>
                  <a:lnTo>
                    <a:pt x="1372755" y="98907"/>
                  </a:lnTo>
                  <a:lnTo>
                    <a:pt x="1375156" y="85255"/>
                  </a:lnTo>
                  <a:lnTo>
                    <a:pt x="1381785" y="74828"/>
                  </a:lnTo>
                  <a:lnTo>
                    <a:pt x="1391793" y="68173"/>
                  </a:lnTo>
                  <a:lnTo>
                    <a:pt x="1404315" y="65824"/>
                  </a:lnTo>
                  <a:lnTo>
                    <a:pt x="1416735" y="68173"/>
                  </a:lnTo>
                  <a:lnTo>
                    <a:pt x="1426692" y="74828"/>
                  </a:lnTo>
                  <a:lnTo>
                    <a:pt x="1433309" y="85255"/>
                  </a:lnTo>
                  <a:lnTo>
                    <a:pt x="1435709" y="98907"/>
                  </a:lnTo>
                  <a:lnTo>
                    <a:pt x="1435709" y="14046"/>
                  </a:lnTo>
                  <a:lnTo>
                    <a:pt x="1435531" y="14046"/>
                  </a:lnTo>
                  <a:lnTo>
                    <a:pt x="1435531" y="65989"/>
                  </a:lnTo>
                  <a:lnTo>
                    <a:pt x="1435366" y="65824"/>
                  </a:lnTo>
                  <a:lnTo>
                    <a:pt x="1429016" y="59359"/>
                  </a:lnTo>
                  <a:lnTo>
                    <a:pt x="1421257" y="54635"/>
                  </a:lnTo>
                  <a:lnTo>
                    <a:pt x="1412481" y="51816"/>
                  </a:lnTo>
                  <a:lnTo>
                    <a:pt x="1402905" y="50876"/>
                  </a:lnTo>
                  <a:lnTo>
                    <a:pt x="1383982" y="54330"/>
                  </a:lnTo>
                  <a:lnTo>
                    <a:pt x="1369021" y="64084"/>
                  </a:lnTo>
                  <a:lnTo>
                    <a:pt x="1359179" y="79248"/>
                  </a:lnTo>
                  <a:lnTo>
                    <a:pt x="1355636" y="98907"/>
                  </a:lnTo>
                  <a:lnTo>
                    <a:pt x="1359179" y="118605"/>
                  </a:lnTo>
                  <a:lnTo>
                    <a:pt x="1369021" y="133832"/>
                  </a:lnTo>
                  <a:lnTo>
                    <a:pt x="1383982" y="143637"/>
                  </a:lnTo>
                  <a:lnTo>
                    <a:pt x="1402905" y="147116"/>
                  </a:lnTo>
                  <a:lnTo>
                    <a:pt x="1412849" y="146126"/>
                  </a:lnTo>
                  <a:lnTo>
                    <a:pt x="1421879" y="143116"/>
                  </a:lnTo>
                  <a:lnTo>
                    <a:pt x="1429753" y="138112"/>
                  </a:lnTo>
                  <a:lnTo>
                    <a:pt x="1435239" y="132168"/>
                  </a:lnTo>
                  <a:lnTo>
                    <a:pt x="1436230" y="131102"/>
                  </a:lnTo>
                  <a:lnTo>
                    <a:pt x="1436230" y="146050"/>
                  </a:lnTo>
                  <a:lnTo>
                    <a:pt x="1452460" y="146050"/>
                  </a:lnTo>
                  <a:lnTo>
                    <a:pt x="1452460" y="131102"/>
                  </a:lnTo>
                  <a:lnTo>
                    <a:pt x="1452460" y="65989"/>
                  </a:lnTo>
                  <a:lnTo>
                    <a:pt x="1452460" y="14046"/>
                  </a:lnTo>
                  <a:close/>
                </a:path>
              </a:pathLst>
            </a:custGeom>
            <a:solidFill>
              <a:srgbClr val="FFFFFF"/>
            </a:solidFill>
          </p:spPr>
          <p:txBody>
            <a:bodyPr wrap="square" lIns="0" tIns="0" rIns="0" bIns="0" rtlCol="0"/>
            <a:lstStyle/>
            <a:p>
              <a:endParaRPr/>
            </a:p>
          </p:txBody>
        </p:sp>
        <p:sp>
          <p:nvSpPr>
            <p:cNvPr id="50" name="object 50"/>
            <p:cNvSpPr/>
            <p:nvPr/>
          </p:nvSpPr>
          <p:spPr>
            <a:xfrm>
              <a:off x="6694780" y="6342658"/>
              <a:ext cx="87998" cy="95351"/>
            </a:xfrm>
            <a:prstGeom prst="rect">
              <a:avLst/>
            </a:prstGeom>
            <a:blipFill>
              <a:blip r:embed="rId43" cstate="print"/>
              <a:stretch>
                <a:fillRect/>
              </a:stretch>
            </a:blipFill>
          </p:spPr>
          <p:txBody>
            <a:bodyPr wrap="square" lIns="0" tIns="0" rIns="0" bIns="0" rtlCol="0"/>
            <a:lstStyle/>
            <a:p>
              <a:endParaRPr/>
            </a:p>
          </p:txBody>
        </p:sp>
        <p:sp>
          <p:nvSpPr>
            <p:cNvPr id="51" name="object 51"/>
            <p:cNvSpPr/>
            <p:nvPr/>
          </p:nvSpPr>
          <p:spPr>
            <a:xfrm>
              <a:off x="6807150" y="6322023"/>
              <a:ext cx="99293" cy="115989"/>
            </a:xfrm>
            <a:prstGeom prst="rect">
              <a:avLst/>
            </a:prstGeom>
            <a:blipFill>
              <a:blip r:embed="rId44" cstate="print"/>
              <a:stretch>
                <a:fillRect/>
              </a:stretch>
            </a:blipFill>
          </p:spPr>
          <p:txBody>
            <a:bodyPr wrap="square" lIns="0" tIns="0" rIns="0" bIns="0" rtlCol="0"/>
            <a:lstStyle/>
            <a:p>
              <a:endParaRPr/>
            </a:p>
          </p:txBody>
        </p:sp>
        <p:sp>
          <p:nvSpPr>
            <p:cNvPr id="52" name="object 52"/>
            <p:cNvSpPr/>
            <p:nvPr/>
          </p:nvSpPr>
          <p:spPr>
            <a:xfrm>
              <a:off x="3842093" y="6341770"/>
              <a:ext cx="4500245" cy="95250"/>
            </a:xfrm>
            <a:custGeom>
              <a:avLst/>
              <a:gdLst/>
              <a:ahLst/>
              <a:cxnLst/>
              <a:rect l="l" t="t" r="r" b="b"/>
              <a:pathLst>
                <a:path w="4500245" h="95250">
                  <a:moveTo>
                    <a:pt x="1315504" y="59245"/>
                  </a:moveTo>
                  <a:lnTo>
                    <a:pt x="0" y="59245"/>
                  </a:lnTo>
                  <a:lnTo>
                    <a:pt x="0" y="62420"/>
                  </a:lnTo>
                  <a:lnTo>
                    <a:pt x="1315504" y="62420"/>
                  </a:lnTo>
                  <a:lnTo>
                    <a:pt x="1315504" y="59245"/>
                  </a:lnTo>
                  <a:close/>
                </a:path>
                <a:path w="4500245" h="95250">
                  <a:moveTo>
                    <a:pt x="3135084" y="0"/>
                  </a:moveTo>
                  <a:lnTo>
                    <a:pt x="3123692" y="1066"/>
                  </a:lnTo>
                  <a:lnTo>
                    <a:pt x="3114167" y="4229"/>
                  </a:lnTo>
                  <a:lnTo>
                    <a:pt x="3106585" y="9448"/>
                  </a:lnTo>
                  <a:lnTo>
                    <a:pt x="3101035" y="16713"/>
                  </a:lnTo>
                  <a:lnTo>
                    <a:pt x="3101035" y="889"/>
                  </a:lnTo>
                  <a:lnTo>
                    <a:pt x="3084817" y="889"/>
                  </a:lnTo>
                  <a:lnTo>
                    <a:pt x="3084817" y="95173"/>
                  </a:lnTo>
                  <a:lnTo>
                    <a:pt x="3101746" y="95173"/>
                  </a:lnTo>
                  <a:lnTo>
                    <a:pt x="3101746" y="48209"/>
                  </a:lnTo>
                  <a:lnTo>
                    <a:pt x="3103803" y="34531"/>
                  </a:lnTo>
                  <a:lnTo>
                    <a:pt x="3109671" y="24549"/>
                  </a:lnTo>
                  <a:lnTo>
                    <a:pt x="3118942" y="18440"/>
                  </a:lnTo>
                  <a:lnTo>
                    <a:pt x="3131197" y="16370"/>
                  </a:lnTo>
                  <a:lnTo>
                    <a:pt x="3135084" y="16548"/>
                  </a:lnTo>
                  <a:lnTo>
                    <a:pt x="3135084" y="0"/>
                  </a:lnTo>
                  <a:close/>
                </a:path>
                <a:path w="4500245" h="95250">
                  <a:moveTo>
                    <a:pt x="4499876" y="59245"/>
                  </a:moveTo>
                  <a:lnTo>
                    <a:pt x="3184385" y="59245"/>
                  </a:lnTo>
                  <a:lnTo>
                    <a:pt x="3184385" y="62420"/>
                  </a:lnTo>
                  <a:lnTo>
                    <a:pt x="4499876" y="62420"/>
                  </a:lnTo>
                  <a:lnTo>
                    <a:pt x="4499876" y="59245"/>
                  </a:lnTo>
                  <a:close/>
                </a:path>
              </a:pathLst>
            </a:custGeom>
            <a:solidFill>
              <a:srgbClr val="FFFFFF"/>
            </a:solidFill>
          </p:spPr>
          <p:txBody>
            <a:bodyPr wrap="square" lIns="0" tIns="0" rIns="0" bIns="0" rtlCol="0"/>
            <a:lstStyle/>
            <a:p>
              <a:endParaRPr/>
            </a:p>
          </p:txBody>
        </p:sp>
      </p:grpSp>
      <p:sp>
        <p:nvSpPr>
          <p:cNvPr id="53" name="object 53"/>
          <p:cNvSpPr/>
          <p:nvPr/>
        </p:nvSpPr>
        <p:spPr>
          <a:xfrm>
            <a:off x="3302905" y="3879276"/>
            <a:ext cx="6318369" cy="1280081"/>
          </a:xfrm>
          <a:prstGeom prst="rect">
            <a:avLst/>
          </a:prstGeom>
          <a:blipFill>
            <a:blip r:embed="rId45" cstate="print"/>
            <a:stretch>
              <a:fillRect/>
            </a:stretch>
          </a:blipFill>
        </p:spPr>
        <p:txBody>
          <a:bodyPr wrap="square" lIns="0" tIns="0" rIns="0" bIns="0" rtlCol="0"/>
          <a:lstStyle/>
          <a:p>
            <a:endParaRPr/>
          </a:p>
        </p:txBody>
      </p:sp>
      <p:sp>
        <p:nvSpPr>
          <p:cNvPr id="54" name="object 54"/>
          <p:cNvSpPr txBox="1"/>
          <p:nvPr/>
        </p:nvSpPr>
        <p:spPr>
          <a:xfrm rot="21540000">
            <a:off x="3349449" y="3955754"/>
            <a:ext cx="5215047" cy="209550"/>
          </a:xfrm>
          <a:prstGeom prst="rect">
            <a:avLst/>
          </a:prstGeom>
        </p:spPr>
        <p:txBody>
          <a:bodyPr vert="horz" wrap="square" lIns="0" tIns="0" rIns="0" bIns="0" rtlCol="0">
            <a:spAutoFit/>
          </a:bodyPr>
          <a:lstStyle/>
          <a:p>
            <a:pPr>
              <a:lnSpc>
                <a:spcPts val="1650"/>
              </a:lnSpc>
            </a:pPr>
            <a:r>
              <a:rPr sz="1650" spc="-10" dirty="0">
                <a:solidFill>
                  <a:srgbClr val="FFFFFF"/>
                </a:solidFill>
                <a:latin typeface="Montserrat-Medium"/>
                <a:cs typeface="Montserrat-Medium"/>
              </a:rPr>
              <a:t>Ekolojik, </a:t>
            </a:r>
            <a:r>
              <a:rPr sz="1650" spc="-15" dirty="0">
                <a:solidFill>
                  <a:srgbClr val="FFFFFF"/>
                </a:solidFill>
                <a:latin typeface="Montserrat-Medium"/>
                <a:cs typeface="Montserrat-Medium"/>
              </a:rPr>
              <a:t>Ek</a:t>
            </a:r>
            <a:r>
              <a:rPr sz="2475" spc="-22" baseline="1683" dirty="0">
                <a:solidFill>
                  <a:srgbClr val="FFFFFF"/>
                </a:solidFill>
                <a:latin typeface="Montserrat-Medium"/>
                <a:cs typeface="Montserrat-Medium"/>
              </a:rPr>
              <a:t>onomik </a:t>
            </a:r>
            <a:r>
              <a:rPr sz="2475" spc="-37" baseline="1683" dirty="0">
                <a:solidFill>
                  <a:srgbClr val="FFFFFF"/>
                </a:solidFill>
                <a:latin typeface="Montserrat-Medium"/>
                <a:cs typeface="Montserrat-Medium"/>
              </a:rPr>
              <a:t>ve </a:t>
            </a:r>
            <a:r>
              <a:rPr sz="2475" spc="-30" baseline="1683" dirty="0">
                <a:solidFill>
                  <a:srgbClr val="FFFFFF"/>
                </a:solidFill>
                <a:latin typeface="Montserrat-Medium"/>
                <a:cs typeface="Montserrat-Medium"/>
              </a:rPr>
              <a:t>Sosyal </a:t>
            </a:r>
            <a:r>
              <a:rPr sz="2475" spc="-15" baseline="3367" dirty="0">
                <a:solidFill>
                  <a:srgbClr val="FFFFFF"/>
                </a:solidFill>
                <a:latin typeface="Montserrat-Medium"/>
                <a:cs typeface="Montserrat-Medium"/>
              </a:rPr>
              <a:t>Sürdürülebilirlik</a:t>
            </a:r>
            <a:r>
              <a:rPr sz="2475" spc="-37" baseline="3367" dirty="0">
                <a:solidFill>
                  <a:srgbClr val="FFFFFF"/>
                </a:solidFill>
                <a:latin typeface="Montserrat-Medium"/>
                <a:cs typeface="Montserrat-Medium"/>
              </a:rPr>
              <a:t> </a:t>
            </a:r>
            <a:r>
              <a:rPr sz="2475" spc="-15" baseline="3367" dirty="0">
                <a:solidFill>
                  <a:srgbClr val="FFFFFF"/>
                </a:solidFill>
                <a:latin typeface="Montserrat-Medium"/>
                <a:cs typeface="Montserrat-Medium"/>
              </a:rPr>
              <a:t>İçin</a:t>
            </a:r>
            <a:endParaRPr sz="2475" baseline="3367">
              <a:latin typeface="Montserrat-Medium"/>
              <a:cs typeface="Montserrat-Medium"/>
            </a:endParaRPr>
          </a:p>
        </p:txBody>
      </p:sp>
      <p:sp>
        <p:nvSpPr>
          <p:cNvPr id="55" name="object 55"/>
          <p:cNvSpPr/>
          <p:nvPr/>
        </p:nvSpPr>
        <p:spPr>
          <a:xfrm>
            <a:off x="2291001" y="4301564"/>
            <a:ext cx="1057986" cy="760730"/>
          </a:xfrm>
          <a:prstGeom prst="rect">
            <a:avLst/>
          </a:prstGeom>
          <a:blipFill>
            <a:blip r:embed="rId46" cstate="print"/>
            <a:stretch>
              <a:fillRect/>
            </a:stretch>
          </a:blipFill>
        </p:spPr>
        <p:txBody>
          <a:bodyPr wrap="square" lIns="0" tIns="0" rIns="0" bIns="0" rtlCol="0"/>
          <a:lstStyle/>
          <a:p>
            <a:endParaRPr/>
          </a:p>
        </p:txBody>
      </p:sp>
      <p:sp>
        <p:nvSpPr>
          <p:cNvPr id="56" name="object 56"/>
          <p:cNvSpPr/>
          <p:nvPr/>
        </p:nvSpPr>
        <p:spPr>
          <a:xfrm>
            <a:off x="5266160" y="6584895"/>
            <a:ext cx="57785" cy="114935"/>
          </a:xfrm>
          <a:custGeom>
            <a:avLst/>
            <a:gdLst/>
            <a:ahLst/>
            <a:cxnLst/>
            <a:rect l="l" t="t" r="r" b="b"/>
            <a:pathLst>
              <a:path w="57785" h="114934">
                <a:moveTo>
                  <a:pt x="49745" y="0"/>
                </a:moveTo>
                <a:lnTo>
                  <a:pt x="42519" y="0"/>
                </a:lnTo>
                <a:lnTo>
                  <a:pt x="32174" y="1754"/>
                </a:lnTo>
                <a:lnTo>
                  <a:pt x="24137" y="6923"/>
                </a:lnTo>
                <a:lnTo>
                  <a:pt x="18932" y="15360"/>
                </a:lnTo>
                <a:lnTo>
                  <a:pt x="17081" y="26924"/>
                </a:lnTo>
                <a:lnTo>
                  <a:pt x="17081" y="41922"/>
                </a:lnTo>
                <a:lnTo>
                  <a:pt x="0" y="41922"/>
                </a:lnTo>
                <a:lnTo>
                  <a:pt x="0" y="62280"/>
                </a:lnTo>
                <a:lnTo>
                  <a:pt x="17081" y="62280"/>
                </a:lnTo>
                <a:lnTo>
                  <a:pt x="17081" y="114515"/>
                </a:lnTo>
                <a:lnTo>
                  <a:pt x="37503" y="114515"/>
                </a:lnTo>
                <a:lnTo>
                  <a:pt x="37503" y="62280"/>
                </a:lnTo>
                <a:lnTo>
                  <a:pt x="54546" y="62280"/>
                </a:lnTo>
                <a:lnTo>
                  <a:pt x="57086" y="41922"/>
                </a:lnTo>
                <a:lnTo>
                  <a:pt x="37503" y="41922"/>
                </a:lnTo>
                <a:lnTo>
                  <a:pt x="37503" y="23037"/>
                </a:lnTo>
                <a:lnTo>
                  <a:pt x="39090" y="19011"/>
                </a:lnTo>
                <a:lnTo>
                  <a:pt x="57784" y="19011"/>
                </a:lnTo>
                <a:lnTo>
                  <a:pt x="57784" y="812"/>
                </a:lnTo>
                <a:lnTo>
                  <a:pt x="49745" y="0"/>
                </a:lnTo>
                <a:close/>
              </a:path>
            </a:pathLst>
          </a:custGeom>
          <a:solidFill>
            <a:srgbClr val="FFFFFF"/>
          </a:solidFill>
        </p:spPr>
        <p:txBody>
          <a:bodyPr wrap="square" lIns="0" tIns="0" rIns="0" bIns="0" rtlCol="0"/>
          <a:lstStyle/>
          <a:p>
            <a:endParaRPr/>
          </a:p>
        </p:txBody>
      </p:sp>
      <p:sp>
        <p:nvSpPr>
          <p:cNvPr id="57" name="object 57"/>
          <p:cNvSpPr/>
          <p:nvPr/>
        </p:nvSpPr>
        <p:spPr>
          <a:xfrm>
            <a:off x="5138921" y="6607887"/>
            <a:ext cx="81915" cy="68529"/>
          </a:xfrm>
          <a:prstGeom prst="rect">
            <a:avLst/>
          </a:prstGeom>
          <a:blipFill>
            <a:blip r:embed="rId47" cstate="print"/>
            <a:stretch>
              <a:fillRect/>
            </a:stretch>
          </a:blipFill>
        </p:spPr>
        <p:txBody>
          <a:bodyPr wrap="square" lIns="0" tIns="0" rIns="0" bIns="0" rtlCol="0"/>
          <a:lstStyle/>
          <a:p>
            <a:endParaRPr/>
          </a:p>
        </p:txBody>
      </p:sp>
      <p:sp>
        <p:nvSpPr>
          <p:cNvPr id="58" name="object 58"/>
          <p:cNvSpPr txBox="1"/>
          <p:nvPr/>
        </p:nvSpPr>
        <p:spPr>
          <a:xfrm>
            <a:off x="5358358" y="6537528"/>
            <a:ext cx="777875" cy="189230"/>
          </a:xfrm>
          <a:prstGeom prst="rect">
            <a:avLst/>
          </a:prstGeom>
        </p:spPr>
        <p:txBody>
          <a:bodyPr vert="horz" wrap="square" lIns="0" tIns="15875" rIns="0" bIns="0" rtlCol="0">
            <a:spAutoFit/>
          </a:bodyPr>
          <a:lstStyle/>
          <a:p>
            <a:pPr marL="12700">
              <a:lnSpc>
                <a:spcPct val="100000"/>
              </a:lnSpc>
              <a:spcBef>
                <a:spcPts val="125"/>
              </a:spcBef>
            </a:pPr>
            <a:r>
              <a:rPr sz="1050" spc="-5" dirty="0">
                <a:solidFill>
                  <a:srgbClr val="FFFFFF"/>
                </a:solidFill>
                <a:latin typeface="Montserrat-Medium"/>
                <a:cs typeface="Montserrat-Medium"/>
              </a:rPr>
              <a:t>gelisimedu</a:t>
            </a:r>
            <a:endParaRPr sz="1050">
              <a:latin typeface="Montserrat-Medium"/>
              <a:cs typeface="Montserrat-Medium"/>
            </a:endParaRPr>
          </a:p>
        </p:txBody>
      </p:sp>
      <p:sp>
        <p:nvSpPr>
          <p:cNvPr id="59" name="object 59"/>
          <p:cNvSpPr txBox="1"/>
          <p:nvPr/>
        </p:nvSpPr>
        <p:spPr>
          <a:xfrm>
            <a:off x="6330639" y="6539683"/>
            <a:ext cx="736600" cy="189865"/>
          </a:xfrm>
          <a:prstGeom prst="rect">
            <a:avLst/>
          </a:prstGeom>
        </p:spPr>
        <p:txBody>
          <a:bodyPr vert="horz" wrap="square" lIns="0" tIns="15875" rIns="0" bIns="0" rtlCol="0">
            <a:spAutoFit/>
          </a:bodyPr>
          <a:lstStyle/>
          <a:p>
            <a:pPr marL="12700">
              <a:lnSpc>
                <a:spcPct val="100000"/>
              </a:lnSpc>
              <a:spcBef>
                <a:spcPts val="125"/>
              </a:spcBef>
            </a:pPr>
            <a:r>
              <a:rPr sz="1050" spc="-5" dirty="0">
                <a:solidFill>
                  <a:srgbClr val="FFFFFF"/>
                </a:solidFill>
                <a:latin typeface="Montserrat-Medium"/>
                <a:cs typeface="Montserrat-Medium"/>
              </a:rPr>
              <a:t>igugelisim</a:t>
            </a:r>
            <a:endParaRPr sz="1050">
              <a:latin typeface="Montserrat-Medium"/>
              <a:cs typeface="Montserrat-Medium"/>
            </a:endParaRPr>
          </a:p>
        </p:txBody>
      </p:sp>
      <p:sp>
        <p:nvSpPr>
          <p:cNvPr id="60" name="object 60"/>
          <p:cNvSpPr/>
          <p:nvPr/>
        </p:nvSpPr>
        <p:spPr>
          <a:xfrm>
            <a:off x="6186808" y="6584902"/>
            <a:ext cx="111277" cy="114503"/>
          </a:xfrm>
          <a:prstGeom prst="rect">
            <a:avLst/>
          </a:prstGeom>
          <a:blipFill>
            <a:blip r:embed="rId48" cstate="print"/>
            <a:stretch>
              <a:fillRect/>
            </a:stretch>
          </a:blipFill>
        </p:spPr>
        <p:txBody>
          <a:bodyPr wrap="square" lIns="0" tIns="0" rIns="0" bIns="0" rtlCol="0"/>
          <a:lstStyle/>
          <a:p>
            <a:endParaRPr/>
          </a:p>
        </p:txBody>
      </p:sp>
      <p:grpSp>
        <p:nvGrpSpPr>
          <p:cNvPr id="61" name="object 61"/>
          <p:cNvGrpSpPr/>
          <p:nvPr/>
        </p:nvGrpSpPr>
        <p:grpSpPr>
          <a:xfrm>
            <a:off x="4986388" y="672579"/>
            <a:ext cx="1797685" cy="1905000"/>
            <a:chOff x="4986388" y="672579"/>
            <a:chExt cx="1797685" cy="1905000"/>
          </a:xfrm>
        </p:grpSpPr>
        <p:sp>
          <p:nvSpPr>
            <p:cNvPr id="62" name="object 62"/>
            <p:cNvSpPr/>
            <p:nvPr/>
          </p:nvSpPr>
          <p:spPr>
            <a:xfrm>
              <a:off x="5601055" y="672579"/>
              <a:ext cx="568070" cy="997407"/>
            </a:xfrm>
            <a:prstGeom prst="rect">
              <a:avLst/>
            </a:prstGeom>
            <a:blipFill>
              <a:blip r:embed="rId49" cstate="print"/>
              <a:stretch>
                <a:fillRect/>
              </a:stretch>
            </a:blipFill>
          </p:spPr>
          <p:txBody>
            <a:bodyPr wrap="square" lIns="0" tIns="0" rIns="0" bIns="0" rtlCol="0"/>
            <a:lstStyle/>
            <a:p>
              <a:endParaRPr/>
            </a:p>
          </p:txBody>
        </p:sp>
        <p:sp>
          <p:nvSpPr>
            <p:cNvPr id="63" name="object 63"/>
            <p:cNvSpPr/>
            <p:nvPr/>
          </p:nvSpPr>
          <p:spPr>
            <a:xfrm>
              <a:off x="5836158" y="1726183"/>
              <a:ext cx="119989" cy="153200"/>
            </a:xfrm>
            <a:prstGeom prst="rect">
              <a:avLst/>
            </a:prstGeom>
            <a:blipFill>
              <a:blip r:embed="rId50" cstate="print"/>
              <a:stretch>
                <a:fillRect/>
              </a:stretch>
            </a:blipFill>
          </p:spPr>
          <p:txBody>
            <a:bodyPr wrap="square" lIns="0" tIns="0" rIns="0" bIns="0" rtlCol="0"/>
            <a:lstStyle/>
            <a:p>
              <a:endParaRPr/>
            </a:p>
          </p:txBody>
        </p:sp>
        <p:sp>
          <p:nvSpPr>
            <p:cNvPr id="64" name="object 64"/>
            <p:cNvSpPr/>
            <p:nvPr/>
          </p:nvSpPr>
          <p:spPr>
            <a:xfrm>
              <a:off x="5596039" y="1726183"/>
              <a:ext cx="225475" cy="147726"/>
            </a:xfrm>
            <a:prstGeom prst="rect">
              <a:avLst/>
            </a:prstGeom>
            <a:blipFill>
              <a:blip r:embed="rId51" cstate="print"/>
              <a:stretch>
                <a:fillRect/>
              </a:stretch>
            </a:blipFill>
          </p:spPr>
          <p:txBody>
            <a:bodyPr wrap="square" lIns="0" tIns="0" rIns="0" bIns="0" rtlCol="0"/>
            <a:lstStyle/>
            <a:p>
              <a:endParaRPr/>
            </a:p>
          </p:txBody>
        </p:sp>
        <p:sp>
          <p:nvSpPr>
            <p:cNvPr id="65" name="object 65"/>
            <p:cNvSpPr/>
            <p:nvPr/>
          </p:nvSpPr>
          <p:spPr>
            <a:xfrm>
              <a:off x="5455183" y="1690319"/>
              <a:ext cx="133680" cy="187083"/>
            </a:xfrm>
            <a:prstGeom prst="rect">
              <a:avLst/>
            </a:prstGeom>
            <a:blipFill>
              <a:blip r:embed="rId52" cstate="print"/>
              <a:stretch>
                <a:fillRect/>
              </a:stretch>
            </a:blipFill>
          </p:spPr>
          <p:txBody>
            <a:bodyPr wrap="square" lIns="0" tIns="0" rIns="0" bIns="0" rtlCol="0"/>
            <a:lstStyle/>
            <a:p>
              <a:endParaRPr/>
            </a:p>
          </p:txBody>
        </p:sp>
        <p:sp>
          <p:nvSpPr>
            <p:cNvPr id="66" name="object 66"/>
            <p:cNvSpPr/>
            <p:nvPr/>
          </p:nvSpPr>
          <p:spPr>
            <a:xfrm>
              <a:off x="6244793" y="1731822"/>
              <a:ext cx="70472" cy="142074"/>
            </a:xfrm>
            <a:prstGeom prst="rect">
              <a:avLst/>
            </a:prstGeom>
            <a:blipFill>
              <a:blip r:embed="rId53" cstate="print"/>
              <a:stretch>
                <a:fillRect/>
              </a:stretch>
            </a:blipFill>
          </p:spPr>
          <p:txBody>
            <a:bodyPr wrap="square" lIns="0" tIns="0" rIns="0" bIns="0" rtlCol="0"/>
            <a:lstStyle/>
            <a:p>
              <a:endParaRPr/>
            </a:p>
          </p:txBody>
        </p:sp>
        <p:sp>
          <p:nvSpPr>
            <p:cNvPr id="67" name="object 67"/>
            <p:cNvSpPr/>
            <p:nvPr/>
          </p:nvSpPr>
          <p:spPr>
            <a:xfrm>
              <a:off x="6101143" y="1731822"/>
              <a:ext cx="110032" cy="145872"/>
            </a:xfrm>
            <a:prstGeom prst="rect">
              <a:avLst/>
            </a:prstGeom>
            <a:blipFill>
              <a:blip r:embed="rId54" cstate="print"/>
              <a:stretch>
                <a:fillRect/>
              </a:stretch>
            </a:blipFill>
          </p:spPr>
          <p:txBody>
            <a:bodyPr wrap="square" lIns="0" tIns="0" rIns="0" bIns="0" rtlCol="0"/>
            <a:lstStyle/>
            <a:p>
              <a:endParaRPr/>
            </a:p>
          </p:txBody>
        </p:sp>
        <p:sp>
          <p:nvSpPr>
            <p:cNvPr id="68" name="object 68"/>
            <p:cNvSpPr/>
            <p:nvPr/>
          </p:nvSpPr>
          <p:spPr>
            <a:xfrm>
              <a:off x="5990069" y="1731822"/>
              <a:ext cx="85877" cy="142074"/>
            </a:xfrm>
            <a:prstGeom prst="rect">
              <a:avLst/>
            </a:prstGeom>
            <a:blipFill>
              <a:blip r:embed="rId55" cstate="print"/>
              <a:stretch>
                <a:fillRect/>
              </a:stretch>
            </a:blipFill>
          </p:spPr>
          <p:txBody>
            <a:bodyPr wrap="square" lIns="0" tIns="0" rIns="0" bIns="0" rtlCol="0"/>
            <a:lstStyle/>
            <a:p>
              <a:endParaRPr/>
            </a:p>
          </p:txBody>
        </p:sp>
        <p:sp>
          <p:nvSpPr>
            <p:cNvPr id="69" name="object 69"/>
            <p:cNvSpPr/>
            <p:nvPr/>
          </p:nvSpPr>
          <p:spPr>
            <a:xfrm>
              <a:off x="5976302" y="1971624"/>
              <a:ext cx="238506" cy="386105"/>
            </a:xfrm>
            <a:prstGeom prst="rect">
              <a:avLst/>
            </a:prstGeom>
            <a:blipFill>
              <a:blip r:embed="rId56" cstate="print"/>
              <a:stretch>
                <a:fillRect/>
              </a:stretch>
            </a:blipFill>
          </p:spPr>
          <p:txBody>
            <a:bodyPr wrap="square" lIns="0" tIns="0" rIns="0" bIns="0" rtlCol="0"/>
            <a:lstStyle/>
            <a:p>
              <a:endParaRPr/>
            </a:p>
          </p:txBody>
        </p:sp>
        <p:sp>
          <p:nvSpPr>
            <p:cNvPr id="70" name="object 70"/>
            <p:cNvSpPr/>
            <p:nvPr/>
          </p:nvSpPr>
          <p:spPr>
            <a:xfrm>
              <a:off x="6193637" y="1917623"/>
              <a:ext cx="407860" cy="325208"/>
            </a:xfrm>
            <a:prstGeom prst="rect">
              <a:avLst/>
            </a:prstGeom>
            <a:blipFill>
              <a:blip r:embed="rId57" cstate="print"/>
              <a:stretch>
                <a:fillRect/>
              </a:stretch>
            </a:blipFill>
          </p:spPr>
          <p:txBody>
            <a:bodyPr wrap="square" lIns="0" tIns="0" rIns="0" bIns="0" rtlCol="0"/>
            <a:lstStyle/>
            <a:p>
              <a:endParaRPr/>
            </a:p>
          </p:txBody>
        </p:sp>
        <p:sp>
          <p:nvSpPr>
            <p:cNvPr id="71" name="object 71"/>
            <p:cNvSpPr/>
            <p:nvPr/>
          </p:nvSpPr>
          <p:spPr>
            <a:xfrm>
              <a:off x="5876734" y="1917623"/>
              <a:ext cx="56629" cy="325208"/>
            </a:xfrm>
            <a:prstGeom prst="rect">
              <a:avLst/>
            </a:prstGeom>
            <a:blipFill>
              <a:blip r:embed="rId58" cstate="print"/>
              <a:stretch>
                <a:fillRect/>
              </a:stretch>
            </a:blipFill>
          </p:spPr>
          <p:txBody>
            <a:bodyPr wrap="square" lIns="0" tIns="0" rIns="0" bIns="0" rtlCol="0"/>
            <a:lstStyle/>
            <a:p>
              <a:endParaRPr/>
            </a:p>
          </p:txBody>
        </p:sp>
        <p:sp>
          <p:nvSpPr>
            <p:cNvPr id="72" name="object 72"/>
            <p:cNvSpPr/>
            <p:nvPr/>
          </p:nvSpPr>
          <p:spPr>
            <a:xfrm>
              <a:off x="5690641" y="1977961"/>
              <a:ext cx="147078" cy="264871"/>
            </a:xfrm>
            <a:prstGeom prst="rect">
              <a:avLst/>
            </a:prstGeom>
            <a:blipFill>
              <a:blip r:embed="rId59" cstate="print"/>
              <a:stretch>
                <a:fillRect/>
              </a:stretch>
            </a:blipFill>
          </p:spPr>
          <p:txBody>
            <a:bodyPr wrap="square" lIns="0" tIns="0" rIns="0" bIns="0" rtlCol="0"/>
            <a:lstStyle/>
            <a:p>
              <a:endParaRPr/>
            </a:p>
          </p:txBody>
        </p:sp>
        <p:sp>
          <p:nvSpPr>
            <p:cNvPr id="73" name="object 73"/>
            <p:cNvSpPr/>
            <p:nvPr/>
          </p:nvSpPr>
          <p:spPr>
            <a:xfrm>
              <a:off x="5476976" y="1977961"/>
              <a:ext cx="155727" cy="264871"/>
            </a:xfrm>
            <a:prstGeom prst="rect">
              <a:avLst/>
            </a:prstGeom>
            <a:blipFill>
              <a:blip r:embed="rId60" cstate="print"/>
              <a:stretch>
                <a:fillRect/>
              </a:stretch>
            </a:blipFill>
          </p:spPr>
          <p:txBody>
            <a:bodyPr wrap="square" lIns="0" tIns="0" rIns="0" bIns="0" rtlCol="0"/>
            <a:lstStyle/>
            <a:p>
              <a:endParaRPr/>
            </a:p>
          </p:txBody>
        </p:sp>
        <p:sp>
          <p:nvSpPr>
            <p:cNvPr id="74" name="object 74"/>
            <p:cNvSpPr/>
            <p:nvPr/>
          </p:nvSpPr>
          <p:spPr>
            <a:xfrm>
              <a:off x="6565760" y="2316137"/>
              <a:ext cx="218287" cy="261150"/>
            </a:xfrm>
            <a:prstGeom prst="rect">
              <a:avLst/>
            </a:prstGeom>
            <a:blipFill>
              <a:blip r:embed="rId61" cstate="print"/>
              <a:stretch>
                <a:fillRect/>
              </a:stretch>
            </a:blipFill>
          </p:spPr>
          <p:txBody>
            <a:bodyPr wrap="square" lIns="0" tIns="0" rIns="0" bIns="0" rtlCol="0"/>
            <a:lstStyle/>
            <a:p>
              <a:endParaRPr/>
            </a:p>
          </p:txBody>
        </p:sp>
        <p:sp>
          <p:nvSpPr>
            <p:cNvPr id="75" name="object 75"/>
            <p:cNvSpPr/>
            <p:nvPr/>
          </p:nvSpPr>
          <p:spPr>
            <a:xfrm>
              <a:off x="6011113" y="2366238"/>
              <a:ext cx="140614" cy="211048"/>
            </a:xfrm>
            <a:prstGeom prst="rect">
              <a:avLst/>
            </a:prstGeom>
            <a:blipFill>
              <a:blip r:embed="rId62" cstate="print"/>
              <a:stretch>
                <a:fillRect/>
              </a:stretch>
            </a:blipFill>
          </p:spPr>
          <p:txBody>
            <a:bodyPr wrap="square" lIns="0" tIns="0" rIns="0" bIns="0" rtlCol="0"/>
            <a:lstStyle/>
            <a:p>
              <a:endParaRPr/>
            </a:p>
          </p:txBody>
        </p:sp>
        <p:sp>
          <p:nvSpPr>
            <p:cNvPr id="76" name="object 76"/>
            <p:cNvSpPr/>
            <p:nvPr/>
          </p:nvSpPr>
          <p:spPr>
            <a:xfrm>
              <a:off x="5839002" y="2368067"/>
              <a:ext cx="154546" cy="206184"/>
            </a:xfrm>
            <a:prstGeom prst="rect">
              <a:avLst/>
            </a:prstGeom>
            <a:blipFill>
              <a:blip r:embed="rId63" cstate="print"/>
              <a:stretch>
                <a:fillRect/>
              </a:stretch>
            </a:blipFill>
          </p:spPr>
          <p:txBody>
            <a:bodyPr wrap="square" lIns="0" tIns="0" rIns="0" bIns="0" rtlCol="0"/>
            <a:lstStyle/>
            <a:p>
              <a:endParaRPr/>
            </a:p>
          </p:txBody>
        </p:sp>
        <p:sp>
          <p:nvSpPr>
            <p:cNvPr id="77" name="object 77"/>
            <p:cNvSpPr/>
            <p:nvPr/>
          </p:nvSpPr>
          <p:spPr>
            <a:xfrm>
              <a:off x="6411544" y="2369591"/>
              <a:ext cx="130568" cy="204660"/>
            </a:xfrm>
            <a:prstGeom prst="rect">
              <a:avLst/>
            </a:prstGeom>
            <a:blipFill>
              <a:blip r:embed="rId64" cstate="print"/>
              <a:stretch>
                <a:fillRect/>
              </a:stretch>
            </a:blipFill>
          </p:spPr>
          <p:txBody>
            <a:bodyPr wrap="square" lIns="0" tIns="0" rIns="0" bIns="0" rtlCol="0"/>
            <a:lstStyle/>
            <a:p>
              <a:endParaRPr/>
            </a:p>
          </p:txBody>
        </p:sp>
        <p:sp>
          <p:nvSpPr>
            <p:cNvPr id="78" name="object 78"/>
            <p:cNvSpPr/>
            <p:nvPr/>
          </p:nvSpPr>
          <p:spPr>
            <a:xfrm>
              <a:off x="6170790" y="2369591"/>
              <a:ext cx="228346" cy="204660"/>
            </a:xfrm>
            <a:prstGeom prst="rect">
              <a:avLst/>
            </a:prstGeom>
            <a:blipFill>
              <a:blip r:embed="rId65" cstate="print"/>
              <a:stretch>
                <a:fillRect/>
              </a:stretch>
            </a:blipFill>
          </p:spPr>
          <p:txBody>
            <a:bodyPr wrap="square" lIns="0" tIns="0" rIns="0" bIns="0" rtlCol="0"/>
            <a:lstStyle/>
            <a:p>
              <a:endParaRPr/>
            </a:p>
          </p:txBody>
        </p:sp>
        <p:sp>
          <p:nvSpPr>
            <p:cNvPr id="79" name="object 79"/>
            <p:cNvSpPr/>
            <p:nvPr/>
          </p:nvSpPr>
          <p:spPr>
            <a:xfrm>
              <a:off x="5676874" y="2369591"/>
              <a:ext cx="130568" cy="204660"/>
            </a:xfrm>
            <a:prstGeom prst="rect">
              <a:avLst/>
            </a:prstGeom>
            <a:blipFill>
              <a:blip r:embed="rId66" cstate="print"/>
              <a:stretch>
                <a:fillRect/>
              </a:stretch>
            </a:blipFill>
          </p:spPr>
          <p:txBody>
            <a:bodyPr wrap="square" lIns="0" tIns="0" rIns="0" bIns="0" rtlCol="0"/>
            <a:lstStyle/>
            <a:p>
              <a:endParaRPr/>
            </a:p>
          </p:txBody>
        </p:sp>
        <p:sp>
          <p:nvSpPr>
            <p:cNvPr id="80" name="object 80"/>
            <p:cNvSpPr/>
            <p:nvPr/>
          </p:nvSpPr>
          <p:spPr>
            <a:xfrm>
              <a:off x="5397284" y="2316137"/>
              <a:ext cx="257784" cy="258114"/>
            </a:xfrm>
            <a:prstGeom prst="rect">
              <a:avLst/>
            </a:prstGeom>
            <a:blipFill>
              <a:blip r:embed="rId67" cstate="print"/>
              <a:stretch>
                <a:fillRect/>
              </a:stretch>
            </a:blipFill>
          </p:spPr>
          <p:txBody>
            <a:bodyPr wrap="square" lIns="0" tIns="0" rIns="0" bIns="0" rtlCol="0"/>
            <a:lstStyle/>
            <a:p>
              <a:endParaRPr/>
            </a:p>
          </p:txBody>
        </p:sp>
        <p:sp>
          <p:nvSpPr>
            <p:cNvPr id="81" name="object 81"/>
            <p:cNvSpPr/>
            <p:nvPr/>
          </p:nvSpPr>
          <p:spPr>
            <a:xfrm>
              <a:off x="5188610" y="2369591"/>
              <a:ext cx="169456" cy="204660"/>
            </a:xfrm>
            <a:prstGeom prst="rect">
              <a:avLst/>
            </a:prstGeom>
            <a:blipFill>
              <a:blip r:embed="rId68" cstate="print"/>
              <a:stretch>
                <a:fillRect/>
              </a:stretch>
            </a:blipFill>
          </p:spPr>
          <p:txBody>
            <a:bodyPr wrap="square" lIns="0" tIns="0" rIns="0" bIns="0" rtlCol="0"/>
            <a:lstStyle/>
            <a:p>
              <a:endParaRPr/>
            </a:p>
          </p:txBody>
        </p:sp>
        <p:sp>
          <p:nvSpPr>
            <p:cNvPr id="82" name="object 82"/>
            <p:cNvSpPr/>
            <p:nvPr/>
          </p:nvSpPr>
          <p:spPr>
            <a:xfrm>
              <a:off x="5019801" y="2316137"/>
              <a:ext cx="104178" cy="41592"/>
            </a:xfrm>
            <a:prstGeom prst="rect">
              <a:avLst/>
            </a:prstGeom>
            <a:blipFill>
              <a:blip r:embed="rId69" cstate="print"/>
              <a:stretch>
                <a:fillRect/>
              </a:stretch>
            </a:blipFill>
          </p:spPr>
          <p:txBody>
            <a:bodyPr wrap="square" lIns="0" tIns="0" rIns="0" bIns="0" rtlCol="0"/>
            <a:lstStyle/>
            <a:p>
              <a:endParaRPr/>
            </a:p>
          </p:txBody>
        </p:sp>
        <p:sp>
          <p:nvSpPr>
            <p:cNvPr id="83" name="object 83"/>
            <p:cNvSpPr/>
            <p:nvPr/>
          </p:nvSpPr>
          <p:spPr>
            <a:xfrm>
              <a:off x="4986388" y="2369591"/>
              <a:ext cx="167335" cy="207987"/>
            </a:xfrm>
            <a:prstGeom prst="rect">
              <a:avLst/>
            </a:prstGeom>
            <a:blipFill>
              <a:blip r:embed="rId70" cstate="print"/>
              <a:stretch>
                <a:fillRect/>
              </a:stretch>
            </a:blipFill>
          </p:spPr>
          <p:txBody>
            <a:bodyPr wrap="square" lIns="0" tIns="0" rIns="0" bIns="0" rtlCol="0"/>
            <a:lstStyle/>
            <a:p>
              <a:endParaRPr/>
            </a:p>
          </p:txBody>
        </p:sp>
      </p:grpSp>
      <p:sp>
        <p:nvSpPr>
          <p:cNvPr id="84" name="object 84"/>
          <p:cNvSpPr/>
          <p:nvPr/>
        </p:nvSpPr>
        <p:spPr>
          <a:xfrm>
            <a:off x="5168950" y="1972055"/>
            <a:ext cx="263550" cy="277685"/>
          </a:xfrm>
          <a:prstGeom prst="rect">
            <a:avLst/>
          </a:prstGeom>
          <a:blipFill>
            <a:blip r:embed="rId71"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600200"/>
            <a:ext cx="9829800" cy="3970318"/>
          </a:xfrm>
          <a:prstGeom prst="rect">
            <a:avLst/>
          </a:prstGeom>
        </p:spPr>
        <p:txBody>
          <a:bodyPr wrap="square">
            <a:spAutoFit/>
          </a:bodyPr>
          <a:lstStyle/>
          <a:p>
            <a:r>
              <a:rPr lang="tr-TR" sz="2800" dirty="0" err="1" smtClean="0"/>
              <a:t>CAD'ler</a:t>
            </a:r>
            <a:r>
              <a:rPr lang="tr-TR" sz="2800" dirty="0" smtClean="0"/>
              <a:t> genellikle </a:t>
            </a:r>
            <a:r>
              <a:rPr lang="tr-TR" sz="2800" b="1" dirty="0" smtClean="0"/>
              <a:t>destek süresine </a:t>
            </a:r>
            <a:r>
              <a:rPr lang="tr-TR" sz="2800" dirty="0" smtClean="0"/>
              <a:t>göre sınıflandırılır. Bir cihaz, daha uzun süreli mekanik destek uygulanabilene kadar hastaları stabilize etmenin bir yolu olarak saatlerden haftalara kadar sürerse, </a:t>
            </a:r>
            <a:r>
              <a:rPr lang="tr-TR" sz="2800" b="1" dirty="0" smtClean="0"/>
              <a:t>'cihaza köprü (BTD)' </a:t>
            </a:r>
            <a:r>
              <a:rPr lang="tr-TR" sz="2800" dirty="0" smtClean="0"/>
              <a:t>olarak kabul edilir. </a:t>
            </a:r>
            <a:r>
              <a:rPr lang="tr-TR" sz="2800" dirty="0" err="1" smtClean="0"/>
              <a:t>BTD'ler</a:t>
            </a:r>
            <a:r>
              <a:rPr lang="tr-TR" sz="2800" dirty="0" smtClean="0"/>
              <a:t> 1970'lerden 1980'lerin başlarına kadar </a:t>
            </a:r>
            <a:r>
              <a:rPr lang="tr-TR" sz="2800" dirty="0" err="1" smtClean="0"/>
              <a:t>miyokardiyal</a:t>
            </a:r>
            <a:r>
              <a:rPr lang="tr-TR" sz="2800" dirty="0" smtClean="0"/>
              <a:t> iyileşme ve mitral kapak </a:t>
            </a:r>
            <a:r>
              <a:rPr lang="tr-TR" sz="2800" dirty="0" err="1" smtClean="0"/>
              <a:t>replasmanı</a:t>
            </a:r>
            <a:r>
              <a:rPr lang="tr-TR" sz="2800" dirty="0" smtClean="0"/>
              <a:t> için yaygın olarak kullanıldı. Günümüzde, vakaların sadece yaklaşık %25'i bu geçici tedavi seçeneğini, tipik olarak ameliyattan sonraki bir ila dört hafta boyunca kullanmaktadır.</a:t>
            </a:r>
            <a:endParaRPr lang="tr-T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600200"/>
            <a:ext cx="9829800" cy="2677656"/>
          </a:xfrm>
          <a:prstGeom prst="rect">
            <a:avLst/>
          </a:prstGeom>
        </p:spPr>
        <p:txBody>
          <a:bodyPr wrap="square">
            <a:spAutoFit/>
          </a:bodyPr>
          <a:lstStyle/>
          <a:p>
            <a:r>
              <a:rPr lang="tr-TR" sz="2800" dirty="0" err="1" smtClean="0"/>
              <a:t>CAD'ler</a:t>
            </a:r>
            <a:r>
              <a:rPr lang="tr-TR" sz="2800" dirty="0" smtClean="0"/>
              <a:t>, kalp nakli için bekleme listesindeki hastalara dolaşım desteği sağlamak için de kullanılabilir, bu durumda bunlar </a:t>
            </a:r>
            <a:r>
              <a:rPr lang="tr-TR" sz="2800" b="1" dirty="0" smtClean="0"/>
              <a:t>'nakle köprü (BTT)' cihazları </a:t>
            </a:r>
            <a:r>
              <a:rPr lang="tr-TR" sz="2800" dirty="0" smtClean="0"/>
              <a:t>olarak kabul edilir. BTT cihazları ortalama 2 yıldan fazla dayanmasa da, günümüzde </a:t>
            </a:r>
            <a:r>
              <a:rPr lang="tr-TR" sz="2800" dirty="0" err="1" smtClean="0"/>
              <a:t>CAD'lerin</a:t>
            </a:r>
            <a:r>
              <a:rPr lang="tr-TR" sz="2800" dirty="0" smtClean="0"/>
              <a:t> ömrü, bu cihazların tipik çalışma ömrünün sadece bir ay olduğu 80'lerin ortalarına kıyasla çok daha iyi </a:t>
            </a:r>
            <a:endParaRPr lang="tr-T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514600" y="1981200"/>
            <a:ext cx="9677400" cy="3108543"/>
          </a:xfrm>
          <a:prstGeom prst="rect">
            <a:avLst/>
          </a:prstGeom>
        </p:spPr>
        <p:txBody>
          <a:bodyPr wrap="square">
            <a:spAutoFit/>
          </a:bodyPr>
          <a:lstStyle/>
          <a:p>
            <a:r>
              <a:rPr lang="tr-TR" sz="2800" dirty="0" smtClean="0"/>
              <a:t>Şu anda, CAD alanındaki en iddialı karşılanmamış hedef, </a:t>
            </a:r>
            <a:r>
              <a:rPr lang="tr-TR" sz="2800" b="1" dirty="0" smtClean="0"/>
              <a:t>uzun süreli veya kalıcı kullanım </a:t>
            </a:r>
            <a:r>
              <a:rPr lang="tr-TR" sz="2800" dirty="0" smtClean="0"/>
              <a:t>için bir kardiyak destek sistemi geliştirmektir. Hastaları kalp transplantasyonu ihtiyacından tamamen kurtaran, kardiyak yeterliliğin ve koroner akışın korunmasına ve hatta restorasyonuna yol açan güvenli, güvenilir, dayanıklı, </a:t>
            </a:r>
            <a:r>
              <a:rPr lang="tr-TR" sz="2800" dirty="0" err="1" smtClean="0"/>
              <a:t>implante</a:t>
            </a:r>
            <a:r>
              <a:rPr lang="tr-TR" sz="2800" dirty="0" smtClean="0"/>
              <a:t> edilebilir bir destek mekanizması, </a:t>
            </a:r>
            <a:r>
              <a:rPr lang="tr-TR" sz="2800" b="1" dirty="0" smtClean="0"/>
              <a:t>'hedef tedavi (HT)'</a:t>
            </a:r>
            <a:r>
              <a:rPr lang="tr-TR" sz="2800" dirty="0" smtClean="0"/>
              <a:t> için etkili bir cihaz olarak kabul edilecektir . </a:t>
            </a:r>
            <a:endParaRPr lang="tr-T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590800" y="2413338"/>
            <a:ext cx="9601200" cy="3108543"/>
          </a:xfrm>
          <a:prstGeom prst="rect">
            <a:avLst/>
          </a:prstGeom>
        </p:spPr>
        <p:txBody>
          <a:bodyPr wrap="square">
            <a:spAutoFit/>
          </a:bodyPr>
          <a:lstStyle/>
          <a:p>
            <a:r>
              <a:rPr lang="tr-TR" sz="2800" dirty="0" smtClean="0"/>
              <a:t>Bu amaca ulaşmak için araştırmalar, genişletilmiş dolaşım desteği ile ilişkili birkaç ana arıza </a:t>
            </a:r>
            <a:r>
              <a:rPr lang="tr-TR" sz="2800" dirty="0" err="1" smtClean="0"/>
              <a:t>modunun</a:t>
            </a:r>
            <a:r>
              <a:rPr lang="tr-TR" sz="2800" dirty="0" smtClean="0"/>
              <a:t> üstesinden gelmeye odaklandı. Bu yazıda, hem uzun süreli </a:t>
            </a:r>
            <a:r>
              <a:rPr lang="tr-TR" sz="2800" dirty="0" err="1" smtClean="0"/>
              <a:t>sağkalım</a:t>
            </a:r>
            <a:r>
              <a:rPr lang="tr-TR" sz="2800" dirty="0" smtClean="0"/>
              <a:t> için kardiyak fonksiyonu destekleyen hem de daha iyi hasta kalitesi sağlayan dayanıklı ve güvenilir cihazlar geliştirmek için yapılmış tarihi çabaları, çağdaş teknolojileri ve en son yenilikleri gözden geçiriyoruz. </a:t>
            </a:r>
            <a:endParaRPr lang="tr-T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r>
              <a:rPr lang="tr-TR" b="1" dirty="0" smtClean="0">
                <a:latin typeface="+mn-lt"/>
              </a:rPr>
              <a:t>Tarihçe</a:t>
            </a:r>
            <a:endParaRPr b="1" dirty="0">
              <a:latin typeface="+mn-lt"/>
            </a:endParaRPr>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pic>
        <p:nvPicPr>
          <p:cNvPr id="24578" name="Picture 2" descr="Bir resim, illüstrasyon vb. içeren harici bir dosya. Nesne adı bioengineering-06-00018-g002.jpg"/>
          <p:cNvPicPr>
            <a:picLocks noChangeAspect="1" noChangeArrowheads="1"/>
          </p:cNvPicPr>
          <p:nvPr/>
        </p:nvPicPr>
        <p:blipFill>
          <a:blip r:embed="rId15"/>
          <a:srcRect/>
          <a:stretch>
            <a:fillRect/>
          </a:stretch>
        </p:blipFill>
        <p:spPr bwMode="auto">
          <a:xfrm>
            <a:off x="1981200" y="1828800"/>
            <a:ext cx="9684000" cy="37862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pic>
        <p:nvPicPr>
          <p:cNvPr id="1026" name="Picture 2" descr="Resim, illüstrasyon vb. içeren harici bir dosya. Nesne adı bioengineering-06-00018-g003.jpg"/>
          <p:cNvPicPr>
            <a:picLocks noChangeAspect="1" noChangeArrowheads="1"/>
          </p:cNvPicPr>
          <p:nvPr/>
        </p:nvPicPr>
        <p:blipFill>
          <a:blip r:embed="rId15"/>
          <a:srcRect/>
          <a:stretch>
            <a:fillRect/>
          </a:stretch>
        </p:blipFill>
        <p:spPr bwMode="auto">
          <a:xfrm>
            <a:off x="2209800" y="533400"/>
            <a:ext cx="8001000" cy="58769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828800"/>
            <a:ext cx="9829800" cy="3108543"/>
          </a:xfrm>
          <a:prstGeom prst="rect">
            <a:avLst/>
          </a:prstGeom>
        </p:spPr>
        <p:txBody>
          <a:bodyPr wrap="square">
            <a:spAutoFit/>
          </a:bodyPr>
          <a:lstStyle/>
          <a:p>
            <a:r>
              <a:rPr lang="tr-TR" sz="2800" dirty="0" smtClean="0"/>
              <a:t>Klinik kullanımda ilk </a:t>
            </a:r>
            <a:r>
              <a:rPr lang="tr-TR" sz="2800" dirty="0" err="1" smtClean="0"/>
              <a:t>implante</a:t>
            </a:r>
            <a:r>
              <a:rPr lang="tr-TR" sz="2800" dirty="0" smtClean="0"/>
              <a:t> edilebilir yapay </a:t>
            </a:r>
            <a:r>
              <a:rPr lang="tr-TR" sz="2800" dirty="0" err="1" smtClean="0"/>
              <a:t>ventriküller</a:t>
            </a:r>
            <a:r>
              <a:rPr lang="tr-TR" sz="2800" dirty="0" smtClean="0"/>
              <a:t> 1963'te </a:t>
            </a:r>
            <a:r>
              <a:rPr lang="tr-TR" sz="2800" dirty="0" err="1" smtClean="0"/>
              <a:t>Liotta</a:t>
            </a:r>
            <a:r>
              <a:rPr lang="tr-TR" sz="2800" dirty="0" smtClean="0"/>
              <a:t> tarafından rapor edildi ve sol </a:t>
            </a:r>
            <a:r>
              <a:rPr lang="tr-TR" sz="2800" dirty="0" err="1" smtClean="0"/>
              <a:t>atriyumu</a:t>
            </a:r>
            <a:r>
              <a:rPr lang="tr-TR" sz="2800" dirty="0" smtClean="0"/>
              <a:t> inen aorta bağlayan </a:t>
            </a:r>
            <a:r>
              <a:rPr lang="tr-TR" sz="2800" dirty="0" err="1" smtClean="0"/>
              <a:t>pnömatik</a:t>
            </a:r>
            <a:r>
              <a:rPr lang="tr-TR" sz="2800" dirty="0" smtClean="0"/>
              <a:t> olarak sıkıştırılmış kapaklı </a:t>
            </a:r>
            <a:r>
              <a:rPr lang="tr-TR" sz="2800" dirty="0" err="1" smtClean="0"/>
              <a:t>tübüler</a:t>
            </a:r>
            <a:r>
              <a:rPr lang="tr-TR" sz="2800" dirty="0" smtClean="0"/>
              <a:t> bir kanaldan oluşuyordu . </a:t>
            </a:r>
            <a:r>
              <a:rPr lang="tr-TR" sz="2800" dirty="0" err="1" smtClean="0"/>
              <a:t>Ventriküllerin</a:t>
            </a:r>
            <a:r>
              <a:rPr lang="tr-TR" sz="2800" dirty="0" smtClean="0"/>
              <a:t> çevresini saran ve her iki </a:t>
            </a:r>
            <a:r>
              <a:rPr lang="tr-TR" sz="2800" dirty="0" err="1" smtClean="0"/>
              <a:t>ventriküldeki</a:t>
            </a:r>
            <a:r>
              <a:rPr lang="tr-TR" sz="2800" dirty="0" smtClean="0"/>
              <a:t> kanı yerinden çıkarmak için dönüşümlü olarak şişip sönen çift çizgili bir kısıtlama kabı da (1966'da G. </a:t>
            </a:r>
            <a:r>
              <a:rPr lang="tr-TR" sz="2800" dirty="0" err="1" smtClean="0"/>
              <a:t>Anstadt</a:t>
            </a:r>
            <a:r>
              <a:rPr lang="tr-TR" sz="2800" dirty="0" smtClean="0"/>
              <a:t> ve P. </a:t>
            </a:r>
            <a:r>
              <a:rPr lang="tr-TR" sz="2800" dirty="0" err="1" smtClean="0"/>
              <a:t>Schiff</a:t>
            </a:r>
            <a:r>
              <a:rPr lang="tr-TR" sz="2800" dirty="0" smtClean="0"/>
              <a:t> tarafından rapor edilmiştir) bir </a:t>
            </a:r>
            <a:r>
              <a:rPr lang="tr-TR" sz="2800" dirty="0" err="1" smtClean="0"/>
              <a:t>pnömatik</a:t>
            </a:r>
            <a:r>
              <a:rPr lang="tr-TR" sz="2800" dirty="0" smtClean="0"/>
              <a:t> cihazdı.</a:t>
            </a:r>
            <a:endParaRPr lang="tr-T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9811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057400" y="1600200"/>
            <a:ext cx="10134600" cy="4952732"/>
          </a:xfrm>
          <a:prstGeom prst="rect">
            <a:avLst/>
          </a:prstGeom>
        </p:spPr>
        <p:txBody>
          <a:bodyPr wrap="square">
            <a:spAutoFit/>
          </a:bodyPr>
          <a:lstStyle/>
          <a:p>
            <a:r>
              <a:rPr lang="tr-TR" sz="2800" dirty="0" smtClean="0"/>
              <a:t>Kardiyak </a:t>
            </a:r>
            <a:r>
              <a:rPr lang="tr-TR" sz="2800" dirty="0" err="1" smtClean="0"/>
              <a:t>siklusun</a:t>
            </a:r>
            <a:r>
              <a:rPr lang="tr-TR" sz="2800" dirty="0" smtClean="0"/>
              <a:t> </a:t>
            </a:r>
            <a:r>
              <a:rPr lang="tr-TR" sz="2800" dirty="0" err="1" smtClean="0"/>
              <a:t>diyastolik</a:t>
            </a:r>
            <a:r>
              <a:rPr lang="tr-TR" sz="2800" dirty="0" smtClean="0"/>
              <a:t> fazı sırasında inen </a:t>
            </a:r>
            <a:r>
              <a:rPr lang="tr-TR" sz="2800" dirty="0" err="1" smtClean="0"/>
              <a:t>aortadan</a:t>
            </a:r>
            <a:r>
              <a:rPr lang="tr-TR" sz="2800" dirty="0" smtClean="0"/>
              <a:t> kanın yerini alarak etkin sol </a:t>
            </a:r>
            <a:r>
              <a:rPr lang="tr-TR" sz="2800" dirty="0" err="1" smtClean="0"/>
              <a:t>ventrikül</a:t>
            </a:r>
            <a:r>
              <a:rPr lang="tr-TR" sz="2800" dirty="0" smtClean="0"/>
              <a:t> boşaltma ve sistemik dolaşım desteği sağlayan hava ile çalışan bir balon pompası (IABP)ilk olarak 1968'de klinik olarak kullanıldı . Aynı zamanlarda, </a:t>
            </a:r>
            <a:r>
              <a:rPr lang="tr-TR" sz="2800" dirty="0" err="1" smtClean="0"/>
              <a:t>pnömatik</a:t>
            </a:r>
            <a:r>
              <a:rPr lang="tr-TR" sz="2800" dirty="0" smtClean="0"/>
              <a:t> total yapay kalp (TAH) kullanılarak tüm kalbin tamamen değiştirilmesi fikri ortaya çıktı ve </a:t>
            </a:r>
            <a:r>
              <a:rPr lang="tr-TR" sz="2800" dirty="0" err="1" smtClean="0"/>
              <a:t>implantasyon</a:t>
            </a:r>
            <a:r>
              <a:rPr lang="tr-TR" sz="2800" dirty="0" smtClean="0"/>
              <a:t> prosedürü ilk olarak 1969'da klinik olarak gerçekleştirildi . Bununla birlikte, bu erken girişimler, ani cihaz arızalarından kaynaklanan yüksek bir ölüm oranı riski taşıdığından, odak noktası, </a:t>
            </a:r>
            <a:r>
              <a:rPr lang="tr-TR" sz="2800" b="1" dirty="0" err="1" smtClean="0"/>
              <a:t>ventriküler</a:t>
            </a:r>
            <a:r>
              <a:rPr lang="tr-TR" sz="2800" b="1" dirty="0" smtClean="0"/>
              <a:t> destek cihazları veya </a:t>
            </a:r>
            <a:r>
              <a:rPr lang="tr-TR" sz="2800" b="1" dirty="0" err="1" smtClean="0"/>
              <a:t>VAD'ler</a:t>
            </a:r>
            <a:r>
              <a:rPr lang="tr-TR" sz="2800" b="1" dirty="0" smtClean="0"/>
              <a:t> </a:t>
            </a:r>
            <a:r>
              <a:rPr lang="tr-TR" sz="2800" dirty="0" smtClean="0"/>
              <a:t>olarak bilinen, </a:t>
            </a:r>
            <a:r>
              <a:rPr lang="tr-TR" sz="2800" dirty="0" err="1" smtClean="0"/>
              <a:t>univentriküler</a:t>
            </a:r>
            <a:r>
              <a:rPr lang="tr-TR" sz="2800" dirty="0" smtClean="0"/>
              <a:t> destek için daha basit tek </a:t>
            </a:r>
            <a:r>
              <a:rPr lang="tr-TR" sz="2800" dirty="0" err="1" smtClean="0"/>
              <a:t>odacıklı</a:t>
            </a:r>
            <a:r>
              <a:rPr lang="tr-TR" sz="2800" dirty="0" smtClean="0"/>
              <a:t> mekanik kan pompalarının kullanımına kaydırıldı.</a:t>
            </a:r>
            <a:endParaRPr lang="tr-T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828800"/>
            <a:ext cx="9829800" cy="3108543"/>
          </a:xfrm>
          <a:prstGeom prst="rect">
            <a:avLst/>
          </a:prstGeom>
        </p:spPr>
        <p:txBody>
          <a:bodyPr wrap="square">
            <a:spAutoFit/>
          </a:bodyPr>
          <a:lstStyle/>
          <a:p>
            <a:r>
              <a:rPr lang="tr-TR" sz="2800" dirty="0" err="1" smtClean="0"/>
              <a:t>VAD'ler</a:t>
            </a:r>
            <a:r>
              <a:rPr lang="tr-TR" sz="2800" dirty="0" smtClean="0"/>
              <a:t> ilk geliştirildiğinde, doğal kalp döngüsünü kopyalamak ve bir diyafram ve tek yönlü yapay kalp kapakçıkları kullanarak </a:t>
            </a:r>
            <a:r>
              <a:rPr lang="tr-TR" sz="2800" dirty="0" err="1" smtClean="0"/>
              <a:t>pulsatil</a:t>
            </a:r>
            <a:r>
              <a:rPr lang="tr-TR" sz="2800" dirty="0" smtClean="0"/>
              <a:t> akış oluşturmak üzere tasarlandılar. Birinci nesil </a:t>
            </a:r>
            <a:r>
              <a:rPr lang="tr-TR" sz="2800" dirty="0" err="1" smtClean="0"/>
              <a:t>VAD'ler</a:t>
            </a:r>
            <a:r>
              <a:rPr lang="tr-TR" sz="2800" dirty="0" smtClean="0"/>
              <a:t> ya </a:t>
            </a:r>
            <a:r>
              <a:rPr lang="tr-TR" sz="2800" dirty="0" err="1" smtClean="0"/>
              <a:t>pnömatik</a:t>
            </a:r>
            <a:r>
              <a:rPr lang="tr-TR" sz="2800" dirty="0" smtClean="0"/>
              <a:t> ya da elektrikle çalıştırıldı ve kalp nakli bekleyen hastaları desteklemek için kullanılan </a:t>
            </a:r>
            <a:r>
              <a:rPr lang="tr-TR" sz="2800" dirty="0" err="1" smtClean="0"/>
              <a:t>HeartMate</a:t>
            </a:r>
            <a:r>
              <a:rPr lang="tr-TR" sz="2800" dirty="0" smtClean="0"/>
              <a:t> XVE (</a:t>
            </a:r>
            <a:r>
              <a:rPr lang="tr-TR" sz="2800" dirty="0" err="1" smtClean="0"/>
              <a:t>Thoratec</a:t>
            </a:r>
            <a:r>
              <a:rPr lang="tr-TR" sz="2800" dirty="0" smtClean="0"/>
              <a:t>, </a:t>
            </a:r>
            <a:r>
              <a:rPr lang="tr-TR" sz="2800" dirty="0" err="1" smtClean="0"/>
              <a:t>Pleasanton</a:t>
            </a:r>
            <a:r>
              <a:rPr lang="tr-TR" sz="2800" dirty="0" smtClean="0"/>
              <a:t>, CA, ABD) ve Berlin </a:t>
            </a:r>
            <a:r>
              <a:rPr lang="tr-TR" sz="2800" dirty="0" err="1" smtClean="0"/>
              <a:t>Heart</a:t>
            </a:r>
            <a:r>
              <a:rPr lang="tr-TR" sz="2800" dirty="0" smtClean="0"/>
              <a:t> EXCOR (Berlin </a:t>
            </a:r>
            <a:r>
              <a:rPr lang="tr-TR" sz="2800" dirty="0" err="1" smtClean="0"/>
              <a:t>Heart</a:t>
            </a:r>
            <a:r>
              <a:rPr lang="tr-TR" sz="2800" dirty="0" smtClean="0"/>
              <a:t>, Berlin, Almanya) gibi daha büyük </a:t>
            </a:r>
            <a:r>
              <a:rPr lang="tr-TR" sz="2800" dirty="0" err="1" smtClean="0"/>
              <a:t>pulsatil</a:t>
            </a:r>
            <a:r>
              <a:rPr lang="tr-TR" sz="2800" dirty="0" smtClean="0"/>
              <a:t> </a:t>
            </a:r>
            <a:r>
              <a:rPr lang="tr-TR" sz="2800" dirty="0" err="1" smtClean="0"/>
              <a:t>VAD'leri</a:t>
            </a:r>
            <a:r>
              <a:rPr lang="tr-TR" sz="2800" dirty="0" smtClean="0"/>
              <a:t> içeriyordu </a:t>
            </a:r>
            <a:endParaRPr lang="tr-T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590800" y="2551837"/>
            <a:ext cx="9601200" cy="2677656"/>
          </a:xfrm>
          <a:prstGeom prst="rect">
            <a:avLst/>
          </a:prstGeom>
        </p:spPr>
        <p:txBody>
          <a:bodyPr wrap="square">
            <a:spAutoFit/>
          </a:bodyPr>
          <a:lstStyle/>
          <a:p>
            <a:r>
              <a:rPr lang="tr-TR" sz="2800" dirty="0" smtClean="0"/>
              <a:t>Bu </a:t>
            </a:r>
            <a:r>
              <a:rPr lang="tr-TR" sz="2800" b="1" dirty="0" smtClean="0"/>
              <a:t>eski </a:t>
            </a:r>
            <a:r>
              <a:rPr lang="tr-TR" sz="2800" b="1" dirty="0" err="1" smtClean="0"/>
              <a:t>pulsatil</a:t>
            </a:r>
            <a:r>
              <a:rPr lang="tr-TR" sz="2800" b="1" dirty="0" smtClean="0"/>
              <a:t> pompalar, büyük boyutları, ağır ağırlıkları ve hastaların hareket kabiliyetini ciddi şekilde sınırlayan </a:t>
            </a:r>
            <a:r>
              <a:rPr lang="tr-TR" sz="2800" dirty="0" smtClean="0"/>
              <a:t>harici bir tahrik ünitesi ile karakterize edildi. </a:t>
            </a:r>
          </a:p>
          <a:p>
            <a:r>
              <a:rPr lang="tr-TR" sz="2800" dirty="0" smtClean="0"/>
              <a:t>Bu birinci nesil </a:t>
            </a:r>
            <a:r>
              <a:rPr lang="tr-TR" sz="2800" dirty="0" err="1" smtClean="0"/>
              <a:t>pulsatil</a:t>
            </a:r>
            <a:r>
              <a:rPr lang="tr-TR" sz="2800" dirty="0" smtClean="0"/>
              <a:t> </a:t>
            </a:r>
            <a:r>
              <a:rPr lang="tr-TR" sz="2800" dirty="0" err="1" smtClean="0"/>
              <a:t>VAD'ler</a:t>
            </a:r>
            <a:r>
              <a:rPr lang="tr-TR" sz="2800" dirty="0" smtClean="0"/>
              <a:t>, sol </a:t>
            </a:r>
            <a:r>
              <a:rPr lang="tr-TR" sz="2800" dirty="0" err="1" smtClean="0"/>
              <a:t>ventrikül</a:t>
            </a:r>
            <a:r>
              <a:rPr lang="tr-TR" sz="2800" dirty="0" smtClean="0"/>
              <a:t> destek cihazı (LVAD), sağ </a:t>
            </a:r>
            <a:r>
              <a:rPr lang="tr-TR" sz="2800" dirty="0" err="1" smtClean="0"/>
              <a:t>ventrikül</a:t>
            </a:r>
            <a:r>
              <a:rPr lang="tr-TR" sz="2800" dirty="0" smtClean="0"/>
              <a:t> destek cihazı (RVAD) veya </a:t>
            </a:r>
            <a:r>
              <a:rPr lang="tr-TR" sz="2800" dirty="0" err="1" smtClean="0"/>
              <a:t>biventriküler</a:t>
            </a:r>
            <a:r>
              <a:rPr lang="tr-TR" sz="2800" dirty="0" smtClean="0"/>
              <a:t> destek cihazı (</a:t>
            </a:r>
            <a:r>
              <a:rPr lang="tr-TR" sz="2800" dirty="0" err="1" smtClean="0"/>
              <a:t>BiVAD</a:t>
            </a:r>
            <a:r>
              <a:rPr lang="tr-TR" sz="2800" dirty="0" smtClean="0"/>
              <a:t>) olarak kullanılabilir.</a:t>
            </a:r>
            <a:endParaRPr lang="tr-T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989385"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body" idx="1"/>
          </p:nvPr>
        </p:nvSpPr>
        <p:spPr>
          <a:xfrm>
            <a:off x="1457136" y="1774436"/>
            <a:ext cx="9284076" cy="842538"/>
          </a:xfrm>
          <a:prstGeom prst="rect">
            <a:avLst/>
          </a:prstGeom>
        </p:spPr>
        <p:txBody>
          <a:bodyPr vert="horz" wrap="square" lIns="0" tIns="11430" rIns="0" bIns="0" rtlCol="0">
            <a:spAutoFit/>
          </a:bodyPr>
          <a:lstStyle/>
          <a:p>
            <a:pPr marL="3139440" marR="5080">
              <a:lnSpc>
                <a:spcPct val="100000"/>
              </a:lnSpc>
              <a:spcBef>
                <a:spcPts val="90"/>
              </a:spcBef>
            </a:pPr>
            <a:r>
              <a:rPr lang="tr-TR" spc="-30" dirty="0" err="1" smtClean="0">
                <a:solidFill>
                  <a:schemeClr val="tx1"/>
                </a:solidFill>
              </a:rPr>
              <a:t>Perfüzyon</a:t>
            </a:r>
            <a:r>
              <a:rPr lang="tr-TR" spc="-30" dirty="0" smtClean="0">
                <a:solidFill>
                  <a:schemeClr val="tx1"/>
                </a:solidFill>
              </a:rPr>
              <a:t>(lisans)</a:t>
            </a:r>
            <a:endParaRPr spc="-30" dirty="0">
              <a:solidFill>
                <a:schemeClr val="tx1"/>
              </a:solidFill>
            </a:endParaRPr>
          </a:p>
        </p:txBody>
      </p:sp>
      <p:sp>
        <p:nvSpPr>
          <p:cNvPr id="4" name="object 4"/>
          <p:cNvSpPr txBox="1"/>
          <p:nvPr/>
        </p:nvSpPr>
        <p:spPr>
          <a:xfrm>
            <a:off x="4624430" y="3652127"/>
            <a:ext cx="5356225" cy="690574"/>
          </a:xfrm>
          <a:prstGeom prst="rect">
            <a:avLst/>
          </a:prstGeom>
        </p:spPr>
        <p:txBody>
          <a:bodyPr vert="horz" wrap="square" lIns="0" tIns="13335" rIns="0" bIns="0" rtlCol="0">
            <a:spAutoFit/>
          </a:bodyPr>
          <a:lstStyle/>
          <a:p>
            <a:pPr marL="12700" marR="5080">
              <a:lnSpc>
                <a:spcPct val="100000"/>
              </a:lnSpc>
              <a:spcBef>
                <a:spcPts val="105"/>
              </a:spcBef>
            </a:pPr>
            <a:r>
              <a:rPr lang="tr-TR" sz="4400" b="1" spc="-10" dirty="0" smtClean="0">
                <a:latin typeface="Montserrat-SemiBold"/>
                <a:cs typeface="Montserrat-SemiBold"/>
              </a:rPr>
              <a:t>Kardiyak anestezi 2</a:t>
            </a:r>
            <a:endParaRPr sz="4400">
              <a:latin typeface="Montserrat-SemiBold"/>
              <a:cs typeface="Montserrat-SemiBold"/>
            </a:endParaRPr>
          </a:p>
        </p:txBody>
      </p:sp>
      <p:sp>
        <p:nvSpPr>
          <p:cNvPr id="5" name="object 5"/>
          <p:cNvSpPr txBox="1"/>
          <p:nvPr/>
        </p:nvSpPr>
        <p:spPr>
          <a:xfrm>
            <a:off x="3171738" y="5380106"/>
            <a:ext cx="5365750" cy="664210"/>
          </a:xfrm>
          <a:prstGeom prst="rect">
            <a:avLst/>
          </a:prstGeom>
        </p:spPr>
        <p:txBody>
          <a:bodyPr vert="horz" wrap="square" lIns="0" tIns="87630" rIns="0" bIns="0" rtlCol="0">
            <a:spAutoFit/>
          </a:bodyPr>
          <a:lstStyle/>
          <a:p>
            <a:pPr marL="12700">
              <a:lnSpc>
                <a:spcPct val="100000"/>
              </a:lnSpc>
              <a:spcBef>
                <a:spcPts val="690"/>
              </a:spcBef>
            </a:pPr>
            <a:r>
              <a:rPr sz="1600" spc="-10" dirty="0">
                <a:latin typeface="Montserrat-Medium"/>
                <a:cs typeface="Montserrat-Medium"/>
              </a:rPr>
              <a:t>Dersin Haftası</a:t>
            </a:r>
            <a:r>
              <a:rPr sz="1600" spc="-10">
                <a:latin typeface="Montserrat-Medium"/>
                <a:cs typeface="Montserrat-Medium"/>
              </a:rPr>
              <a:t>: </a:t>
            </a:r>
            <a:r>
              <a:rPr lang="tr-TR" sz="1600" b="1" spc="-10" dirty="0" smtClean="0">
                <a:latin typeface="Montserrat-ExtraBold"/>
                <a:cs typeface="Montserrat-Medium"/>
              </a:rPr>
              <a:t>12</a:t>
            </a:r>
            <a:r>
              <a:rPr sz="1600" b="1" smtClean="0">
                <a:latin typeface="Montserrat-ExtraBold"/>
                <a:cs typeface="Montserrat-ExtraBold"/>
              </a:rPr>
              <a:t>.</a:t>
            </a:r>
            <a:r>
              <a:rPr sz="1600" b="1" spc="-105" smtClean="0">
                <a:latin typeface="Montserrat-ExtraBold"/>
                <a:cs typeface="Montserrat-ExtraBold"/>
              </a:rPr>
              <a:t> </a:t>
            </a:r>
            <a:r>
              <a:rPr sz="1600" b="1" spc="-10" dirty="0">
                <a:latin typeface="Montserrat-ExtraBold"/>
                <a:cs typeface="Montserrat-ExtraBold"/>
              </a:rPr>
              <a:t>Hafta</a:t>
            </a:r>
            <a:endParaRPr sz="1600">
              <a:latin typeface="Montserrat-ExtraBold"/>
              <a:cs typeface="Montserrat-ExtraBold"/>
            </a:endParaRPr>
          </a:p>
          <a:p>
            <a:pPr marL="12700">
              <a:lnSpc>
                <a:spcPct val="100000"/>
              </a:lnSpc>
              <a:spcBef>
                <a:spcPts val="595"/>
              </a:spcBef>
            </a:pPr>
            <a:r>
              <a:rPr sz="1600" spc="-10" dirty="0">
                <a:latin typeface="Montserrat-Medium"/>
                <a:cs typeface="Montserrat-Medium"/>
              </a:rPr>
              <a:t>Dersin </a:t>
            </a:r>
            <a:r>
              <a:rPr sz="1600" spc="-15" dirty="0">
                <a:latin typeface="Montserrat-Medium"/>
                <a:cs typeface="Montserrat-Medium"/>
              </a:rPr>
              <a:t>Öğr. </a:t>
            </a:r>
            <a:r>
              <a:rPr sz="1600" spc="-10" dirty="0">
                <a:latin typeface="Montserrat-Medium"/>
                <a:cs typeface="Montserrat-Medium"/>
              </a:rPr>
              <a:t>Üyesinin Adı: </a:t>
            </a:r>
            <a:r>
              <a:rPr sz="1600" b="1" spc="-15" dirty="0">
                <a:latin typeface="Montserrat-ExtraBold"/>
                <a:cs typeface="Montserrat-ExtraBold"/>
              </a:rPr>
              <a:t>Dr</a:t>
            </a:r>
            <a:r>
              <a:rPr sz="1600" b="1" spc="-15">
                <a:latin typeface="Montserrat-ExtraBold"/>
                <a:cs typeface="Montserrat-ExtraBold"/>
              </a:rPr>
              <a:t>. </a:t>
            </a:r>
            <a:r>
              <a:rPr lang="tr-TR" sz="1600" b="1" spc="-15" dirty="0" smtClean="0">
                <a:latin typeface="Montserrat-ExtraBold"/>
                <a:cs typeface="Montserrat-ExtraBold"/>
              </a:rPr>
              <a:t>Ali Rıza </a:t>
            </a:r>
            <a:r>
              <a:rPr lang="tr-TR" sz="1600" b="1" spc="-15" dirty="0" err="1" smtClean="0">
                <a:latin typeface="Montserrat-ExtraBold"/>
                <a:cs typeface="Montserrat-ExtraBold"/>
              </a:rPr>
              <a:t>Cenal</a:t>
            </a:r>
            <a:endParaRPr sz="1600">
              <a:latin typeface="Montserrat-ExtraBold"/>
              <a:cs typeface="Montserrat-ExtraBold"/>
            </a:endParaRPr>
          </a:p>
        </p:txBody>
      </p:sp>
      <p:sp>
        <p:nvSpPr>
          <p:cNvPr id="6" name="object 6"/>
          <p:cNvSpPr txBox="1"/>
          <p:nvPr/>
        </p:nvSpPr>
        <p:spPr>
          <a:xfrm>
            <a:off x="8735630" y="5380106"/>
            <a:ext cx="3155950" cy="664210"/>
          </a:xfrm>
          <a:prstGeom prst="rect">
            <a:avLst/>
          </a:prstGeom>
        </p:spPr>
        <p:txBody>
          <a:bodyPr vert="horz" wrap="square" lIns="0" tIns="87630" rIns="0" bIns="0" rtlCol="0">
            <a:spAutoFit/>
          </a:bodyPr>
          <a:lstStyle/>
          <a:p>
            <a:pPr marL="12700">
              <a:lnSpc>
                <a:spcPct val="100000"/>
              </a:lnSpc>
              <a:spcBef>
                <a:spcPts val="690"/>
              </a:spcBef>
            </a:pPr>
            <a:r>
              <a:rPr sz="1600" spc="-15" dirty="0">
                <a:latin typeface="Montserrat-Medium"/>
                <a:cs typeface="Montserrat-Medium"/>
              </a:rPr>
              <a:t>E-Posta</a:t>
            </a:r>
            <a:r>
              <a:rPr sz="1600" spc="-15">
                <a:latin typeface="Montserrat-Medium"/>
                <a:cs typeface="Montserrat-Medium"/>
              </a:rPr>
              <a:t>:</a:t>
            </a:r>
            <a:r>
              <a:rPr sz="1600" spc="325">
                <a:latin typeface="Montserrat-Medium"/>
                <a:cs typeface="Montserrat-Medium"/>
              </a:rPr>
              <a:t> </a:t>
            </a:r>
            <a:r>
              <a:rPr lang="tr-TR" sz="1600" b="1" spc="-10" dirty="0" err="1" smtClean="0">
                <a:latin typeface="Montserrat-ExtraBold"/>
                <a:cs typeface="Montserrat-Medium"/>
              </a:rPr>
              <a:t>arcenal</a:t>
            </a:r>
            <a:r>
              <a:rPr sz="1600" b="1" spc="-10" smtClean="0">
                <a:latin typeface="Montserrat-ExtraBold"/>
                <a:cs typeface="Montserrat-ExtraBold"/>
                <a:hlinkClick r:id="rId3"/>
              </a:rPr>
              <a:t>@gelisim.edu.tr</a:t>
            </a:r>
            <a:endParaRPr sz="1600">
              <a:latin typeface="Montserrat-ExtraBold"/>
              <a:cs typeface="Montserrat-ExtraBold"/>
            </a:endParaRPr>
          </a:p>
          <a:p>
            <a:pPr marL="12700">
              <a:lnSpc>
                <a:spcPct val="100000"/>
              </a:lnSpc>
              <a:spcBef>
                <a:spcPts val="595"/>
              </a:spcBef>
              <a:tabLst>
                <a:tab pos="944880" algn="l"/>
              </a:tabLst>
            </a:pPr>
            <a:r>
              <a:rPr sz="1600" spc="-20" dirty="0">
                <a:latin typeface="Montserrat-Medium"/>
                <a:cs typeface="Montserrat-Medium"/>
              </a:rPr>
              <a:t>Telefon:</a:t>
            </a:r>
            <a:r>
              <a:rPr sz="1600" spc="-20">
                <a:latin typeface="Montserrat-Medium"/>
                <a:cs typeface="Montserrat-Medium"/>
              </a:rPr>
              <a:t>	</a:t>
            </a:r>
            <a:r>
              <a:rPr sz="1600" b="1" spc="-10" smtClean="0">
                <a:latin typeface="Montserrat-ExtraBold"/>
                <a:cs typeface="Montserrat-ExtraBold"/>
              </a:rPr>
              <a:t>05</a:t>
            </a:r>
            <a:r>
              <a:rPr lang="tr-TR" sz="1600" b="1" spc="-10" dirty="0" smtClean="0">
                <a:latin typeface="Montserrat-ExtraBold"/>
                <a:cs typeface="Montserrat-ExtraBold"/>
              </a:rPr>
              <a:t>32 570 01 96</a:t>
            </a:r>
            <a:endParaRPr sz="1600">
              <a:latin typeface="Montserrat-ExtraBold"/>
              <a:cs typeface="Montserrat-ExtraBold"/>
            </a:endParaRPr>
          </a:p>
        </p:txBody>
      </p:sp>
      <p:sp>
        <p:nvSpPr>
          <p:cNvPr id="7" name="object 7"/>
          <p:cNvSpPr txBox="1"/>
          <p:nvPr/>
        </p:nvSpPr>
        <p:spPr>
          <a:xfrm>
            <a:off x="3606707" y="1962311"/>
            <a:ext cx="630555" cy="452120"/>
          </a:xfrm>
          <a:prstGeom prst="rect">
            <a:avLst/>
          </a:prstGeom>
        </p:spPr>
        <p:txBody>
          <a:bodyPr vert="horz" wrap="square" lIns="0" tIns="12700" rIns="0" bIns="0" rtlCol="0">
            <a:spAutoFit/>
          </a:bodyPr>
          <a:lstStyle/>
          <a:p>
            <a:pPr marL="12700" marR="5080">
              <a:lnSpc>
                <a:spcPct val="100000"/>
              </a:lnSpc>
              <a:spcBef>
                <a:spcPts val="100"/>
              </a:spcBef>
            </a:pPr>
            <a:r>
              <a:rPr sz="1400" b="1" spc="-10" dirty="0">
                <a:latin typeface="Montserrat-SemiBold"/>
                <a:cs typeface="Montserrat-SemiBold"/>
              </a:rPr>
              <a:t>Bölüm  Adı</a:t>
            </a:r>
            <a:endParaRPr sz="1400">
              <a:latin typeface="Montserrat-SemiBold"/>
              <a:cs typeface="Montserrat-SemiBold"/>
            </a:endParaRPr>
          </a:p>
        </p:txBody>
      </p:sp>
      <p:sp>
        <p:nvSpPr>
          <p:cNvPr id="8" name="object 8"/>
          <p:cNvSpPr txBox="1"/>
          <p:nvPr/>
        </p:nvSpPr>
        <p:spPr>
          <a:xfrm>
            <a:off x="3606707" y="3817120"/>
            <a:ext cx="617220" cy="452120"/>
          </a:xfrm>
          <a:prstGeom prst="rect">
            <a:avLst/>
          </a:prstGeom>
        </p:spPr>
        <p:txBody>
          <a:bodyPr vert="horz" wrap="square" lIns="0" tIns="12700" rIns="0" bIns="0" rtlCol="0">
            <a:spAutoFit/>
          </a:bodyPr>
          <a:lstStyle/>
          <a:p>
            <a:pPr marL="12700" marR="5080">
              <a:lnSpc>
                <a:spcPct val="100000"/>
              </a:lnSpc>
              <a:spcBef>
                <a:spcPts val="100"/>
              </a:spcBef>
            </a:pPr>
            <a:r>
              <a:rPr sz="1400" b="1" spc="-10" dirty="0">
                <a:latin typeface="Montserrat-SemiBold"/>
                <a:cs typeface="Montserrat-SemiBold"/>
              </a:rPr>
              <a:t>Der</a:t>
            </a:r>
            <a:r>
              <a:rPr sz="1400" b="1" spc="-5" dirty="0">
                <a:latin typeface="Montserrat-SemiBold"/>
                <a:cs typeface="Montserrat-SemiBold"/>
              </a:rPr>
              <a:t>sin  </a:t>
            </a:r>
            <a:r>
              <a:rPr sz="1400" b="1" spc="-10" dirty="0">
                <a:latin typeface="Montserrat-SemiBold"/>
                <a:cs typeface="Montserrat-SemiBold"/>
              </a:rPr>
              <a:t>Adı</a:t>
            </a:r>
            <a:endParaRPr sz="1400">
              <a:latin typeface="Montserrat-SemiBold"/>
              <a:cs typeface="Montserrat-SemiBold"/>
            </a:endParaRPr>
          </a:p>
        </p:txBody>
      </p:sp>
      <p:grpSp>
        <p:nvGrpSpPr>
          <p:cNvPr id="9" name="object 9"/>
          <p:cNvGrpSpPr/>
          <p:nvPr/>
        </p:nvGrpSpPr>
        <p:grpSpPr>
          <a:xfrm>
            <a:off x="3514128" y="6483184"/>
            <a:ext cx="2423160" cy="182880"/>
            <a:chOff x="3514128" y="6483184"/>
            <a:chExt cx="2423160" cy="182880"/>
          </a:xfrm>
        </p:grpSpPr>
        <p:sp>
          <p:nvSpPr>
            <p:cNvPr id="10" name="object 10"/>
            <p:cNvSpPr/>
            <p:nvPr/>
          </p:nvSpPr>
          <p:spPr>
            <a:xfrm>
              <a:off x="4170591" y="6483184"/>
              <a:ext cx="1452880" cy="182880"/>
            </a:xfrm>
            <a:custGeom>
              <a:avLst/>
              <a:gdLst/>
              <a:ahLst/>
              <a:cxnLst/>
              <a:rect l="l" t="t" r="r" b="b"/>
              <a:pathLst>
                <a:path w="1452879" h="182879">
                  <a:moveTo>
                    <a:pt x="156413" y="51765"/>
                  </a:moveTo>
                  <a:lnTo>
                    <a:pt x="141249" y="51765"/>
                  </a:lnTo>
                  <a:lnTo>
                    <a:pt x="113385" y="127190"/>
                  </a:lnTo>
                  <a:lnTo>
                    <a:pt x="85699" y="51765"/>
                  </a:lnTo>
                  <a:lnTo>
                    <a:pt x="71412" y="51765"/>
                  </a:lnTo>
                  <a:lnTo>
                    <a:pt x="43192" y="126834"/>
                  </a:lnTo>
                  <a:lnTo>
                    <a:pt x="16040" y="51765"/>
                  </a:lnTo>
                  <a:lnTo>
                    <a:pt x="0" y="51765"/>
                  </a:lnTo>
                  <a:lnTo>
                    <a:pt x="34734" y="146050"/>
                  </a:lnTo>
                  <a:lnTo>
                    <a:pt x="50952" y="146050"/>
                  </a:lnTo>
                  <a:lnTo>
                    <a:pt x="78295" y="74536"/>
                  </a:lnTo>
                  <a:lnTo>
                    <a:pt x="105270" y="146050"/>
                  </a:lnTo>
                  <a:lnTo>
                    <a:pt x="121488" y="146050"/>
                  </a:lnTo>
                  <a:lnTo>
                    <a:pt x="156413" y="51765"/>
                  </a:lnTo>
                  <a:close/>
                </a:path>
                <a:path w="1452879" h="182879">
                  <a:moveTo>
                    <a:pt x="313588" y="51765"/>
                  </a:moveTo>
                  <a:lnTo>
                    <a:pt x="298424" y="51765"/>
                  </a:lnTo>
                  <a:lnTo>
                    <a:pt x="270560" y="127190"/>
                  </a:lnTo>
                  <a:lnTo>
                    <a:pt x="242874" y="51765"/>
                  </a:lnTo>
                  <a:lnTo>
                    <a:pt x="228587" y="51765"/>
                  </a:lnTo>
                  <a:lnTo>
                    <a:pt x="200367" y="126834"/>
                  </a:lnTo>
                  <a:lnTo>
                    <a:pt x="173215" y="51765"/>
                  </a:lnTo>
                  <a:lnTo>
                    <a:pt x="157175" y="51765"/>
                  </a:lnTo>
                  <a:lnTo>
                    <a:pt x="191909" y="146050"/>
                  </a:lnTo>
                  <a:lnTo>
                    <a:pt x="208127" y="146050"/>
                  </a:lnTo>
                  <a:lnTo>
                    <a:pt x="235470" y="74536"/>
                  </a:lnTo>
                  <a:lnTo>
                    <a:pt x="262445" y="146050"/>
                  </a:lnTo>
                  <a:lnTo>
                    <a:pt x="278663" y="146050"/>
                  </a:lnTo>
                  <a:lnTo>
                    <a:pt x="313588" y="51765"/>
                  </a:lnTo>
                  <a:close/>
                </a:path>
                <a:path w="1452879" h="182879">
                  <a:moveTo>
                    <a:pt x="470750" y="51765"/>
                  </a:moveTo>
                  <a:lnTo>
                    <a:pt x="455587" y="51765"/>
                  </a:lnTo>
                  <a:lnTo>
                    <a:pt x="427723" y="127190"/>
                  </a:lnTo>
                  <a:lnTo>
                    <a:pt x="400037" y="51765"/>
                  </a:lnTo>
                  <a:lnTo>
                    <a:pt x="385749" y="51765"/>
                  </a:lnTo>
                  <a:lnTo>
                    <a:pt x="357530" y="126834"/>
                  </a:lnTo>
                  <a:lnTo>
                    <a:pt x="330377" y="51765"/>
                  </a:lnTo>
                  <a:lnTo>
                    <a:pt x="314337" y="51765"/>
                  </a:lnTo>
                  <a:lnTo>
                    <a:pt x="349072" y="146050"/>
                  </a:lnTo>
                  <a:lnTo>
                    <a:pt x="365290" y="146050"/>
                  </a:lnTo>
                  <a:lnTo>
                    <a:pt x="392633" y="74536"/>
                  </a:lnTo>
                  <a:lnTo>
                    <a:pt x="419608" y="146050"/>
                  </a:lnTo>
                  <a:lnTo>
                    <a:pt x="435825" y="146050"/>
                  </a:lnTo>
                  <a:lnTo>
                    <a:pt x="470750" y="51765"/>
                  </a:lnTo>
                  <a:close/>
                </a:path>
                <a:path w="1452879" h="182879">
                  <a:moveTo>
                    <a:pt x="497789" y="127723"/>
                  </a:moveTo>
                  <a:lnTo>
                    <a:pt x="492493" y="122745"/>
                  </a:lnTo>
                  <a:lnTo>
                    <a:pt x="479628" y="122745"/>
                  </a:lnTo>
                  <a:lnTo>
                    <a:pt x="474154" y="127723"/>
                  </a:lnTo>
                  <a:lnTo>
                    <a:pt x="474154" y="134835"/>
                  </a:lnTo>
                  <a:lnTo>
                    <a:pt x="474154" y="141960"/>
                  </a:lnTo>
                  <a:lnTo>
                    <a:pt x="479628" y="147116"/>
                  </a:lnTo>
                  <a:lnTo>
                    <a:pt x="492493" y="147116"/>
                  </a:lnTo>
                  <a:lnTo>
                    <a:pt x="497789" y="141960"/>
                  </a:lnTo>
                  <a:lnTo>
                    <a:pt x="497789" y="127723"/>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15"/>
                  </a:lnTo>
                  <a:lnTo>
                    <a:pt x="523786" y="59550"/>
                  </a:lnTo>
                  <a:lnTo>
                    <a:pt x="513588" y="74282"/>
                  </a:lnTo>
                  <a:lnTo>
                    <a:pt x="509790" y="93751"/>
                  </a:lnTo>
                  <a:lnTo>
                    <a:pt x="513588" y="113245"/>
                  </a:lnTo>
                  <a:lnTo>
                    <a:pt x="523786" y="128041"/>
                  </a:lnTo>
                  <a:lnTo>
                    <a:pt x="538568" y="137426"/>
                  </a:lnTo>
                  <a:lnTo>
                    <a:pt x="556158" y="140716"/>
                  </a:lnTo>
                  <a:lnTo>
                    <a:pt x="564464" y="140081"/>
                  </a:lnTo>
                  <a:lnTo>
                    <a:pt x="571665" y="138163"/>
                  </a:lnTo>
                  <a:lnTo>
                    <a:pt x="577761" y="134937"/>
                  </a:lnTo>
                  <a:lnTo>
                    <a:pt x="582790" y="130403"/>
                  </a:lnTo>
                  <a:lnTo>
                    <a:pt x="582790" y="132168"/>
                  </a:lnTo>
                  <a:lnTo>
                    <a:pt x="581520" y="140817"/>
                  </a:lnTo>
                  <a:lnTo>
                    <a:pt x="577481" y="147180"/>
                  </a:lnTo>
                  <a:lnTo>
                    <a:pt x="570369" y="151104"/>
                  </a:lnTo>
                  <a:lnTo>
                    <a:pt x="559866" y="152450"/>
                  </a:lnTo>
                  <a:lnTo>
                    <a:pt x="551726" y="151777"/>
                  </a:lnTo>
                  <a:lnTo>
                    <a:pt x="543382" y="149847"/>
                  </a:lnTo>
                  <a:lnTo>
                    <a:pt x="535559" y="146824"/>
                  </a:lnTo>
                  <a:lnTo>
                    <a:pt x="529005" y="142849"/>
                  </a:lnTo>
                  <a:lnTo>
                    <a:pt x="515607" y="170243"/>
                  </a:lnTo>
                  <a:lnTo>
                    <a:pt x="525538" y="175514"/>
                  </a:lnTo>
                  <a:lnTo>
                    <a:pt x="537121" y="179298"/>
                  </a:lnTo>
                  <a:lnTo>
                    <a:pt x="550024" y="181584"/>
                  </a:lnTo>
                  <a:lnTo>
                    <a:pt x="563918" y="182346"/>
                  </a:lnTo>
                  <a:lnTo>
                    <a:pt x="588645" y="178943"/>
                  </a:lnTo>
                  <a:lnTo>
                    <a:pt x="607110" y="168643"/>
                  </a:lnTo>
                  <a:lnTo>
                    <a:pt x="617867" y="152450"/>
                  </a:lnTo>
                  <a:lnTo>
                    <a:pt x="618655" y="151269"/>
                  </a:lnTo>
                  <a:lnTo>
                    <a:pt x="622033" y="130403"/>
                  </a:lnTo>
                  <a:lnTo>
                    <a:pt x="622642" y="126669"/>
                  </a:lnTo>
                  <a:lnTo>
                    <a:pt x="622642" y="109397"/>
                  </a:lnTo>
                  <a:lnTo>
                    <a:pt x="622642" y="78270"/>
                  </a:lnTo>
                  <a:lnTo>
                    <a:pt x="622642" y="59766"/>
                  </a:lnTo>
                  <a:lnTo>
                    <a:pt x="622642" y="48742"/>
                  </a:lnTo>
                  <a:close/>
                </a:path>
                <a:path w="1452879" h="182879">
                  <a:moveTo>
                    <a:pt x="742962" y="97307"/>
                  </a:moveTo>
                  <a:lnTo>
                    <a:pt x="741006" y="87350"/>
                  </a:lnTo>
                  <a:lnTo>
                    <a:pt x="738682" y="75552"/>
                  </a:lnTo>
                  <a:lnTo>
                    <a:pt x="737806" y="74358"/>
                  </a:lnTo>
                  <a:lnTo>
                    <a:pt x="727138" y="59791"/>
                  </a:lnTo>
                  <a:lnTo>
                    <a:pt x="710222" y="50203"/>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61"/>
                  </a:lnTo>
                  <a:lnTo>
                    <a:pt x="635215" y="97307"/>
                  </a:lnTo>
                  <a:lnTo>
                    <a:pt x="639356" y="117436"/>
                  </a:lnTo>
                  <a:lnTo>
                    <a:pt x="651103" y="133438"/>
                  </a:lnTo>
                  <a:lnTo>
                    <a:pt x="669505" y="144005"/>
                  </a:lnTo>
                  <a:lnTo>
                    <a:pt x="693585" y="147828"/>
                  </a:lnTo>
                  <a:lnTo>
                    <a:pt x="706970" y="146837"/>
                  </a:lnTo>
                  <a:lnTo>
                    <a:pt x="718362" y="143865"/>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46"/>
                  </a:moveTo>
                  <a:lnTo>
                    <a:pt x="755523" y="14046"/>
                  </a:lnTo>
                  <a:lnTo>
                    <a:pt x="755523" y="146062"/>
                  </a:lnTo>
                  <a:lnTo>
                    <a:pt x="795362" y="146062"/>
                  </a:lnTo>
                  <a:lnTo>
                    <a:pt x="795362" y="14046"/>
                  </a:lnTo>
                  <a:close/>
                </a:path>
                <a:path w="1452879" h="182879">
                  <a:moveTo>
                    <a:pt x="852881" y="48729"/>
                  </a:moveTo>
                  <a:lnTo>
                    <a:pt x="813028" y="48729"/>
                  </a:lnTo>
                  <a:lnTo>
                    <a:pt x="813028" y="146037"/>
                  </a:lnTo>
                  <a:lnTo>
                    <a:pt x="852881" y="146037"/>
                  </a:lnTo>
                  <a:lnTo>
                    <a:pt x="852881" y="48729"/>
                  </a:lnTo>
                  <a:close/>
                </a:path>
                <a:path w="1452879" h="182879">
                  <a:moveTo>
                    <a:pt x="856945" y="19735"/>
                  </a:moveTo>
                  <a:lnTo>
                    <a:pt x="855243" y="11785"/>
                  </a:lnTo>
                  <a:lnTo>
                    <a:pt x="850430" y="5537"/>
                  </a:lnTo>
                  <a:lnTo>
                    <a:pt x="842873" y="1460"/>
                  </a:lnTo>
                  <a:lnTo>
                    <a:pt x="832954" y="0"/>
                  </a:lnTo>
                  <a:lnTo>
                    <a:pt x="823036" y="1574"/>
                  </a:lnTo>
                  <a:lnTo>
                    <a:pt x="815479" y="5892"/>
                  </a:lnTo>
                  <a:lnTo>
                    <a:pt x="810653" y="12382"/>
                  </a:lnTo>
                  <a:lnTo>
                    <a:pt x="808977" y="20447"/>
                  </a:lnTo>
                  <a:lnTo>
                    <a:pt x="810653" y="28536"/>
                  </a:lnTo>
                  <a:lnTo>
                    <a:pt x="815479" y="35026"/>
                  </a:lnTo>
                  <a:lnTo>
                    <a:pt x="823036" y="39344"/>
                  </a:lnTo>
                  <a:lnTo>
                    <a:pt x="832954" y="40906"/>
                  </a:lnTo>
                  <a:lnTo>
                    <a:pt x="842873" y="39331"/>
                  </a:lnTo>
                  <a:lnTo>
                    <a:pt x="850430" y="34937"/>
                  </a:lnTo>
                  <a:lnTo>
                    <a:pt x="855243" y="28232"/>
                  </a:lnTo>
                  <a:lnTo>
                    <a:pt x="856945" y="19735"/>
                  </a:lnTo>
                  <a:close/>
                </a:path>
                <a:path w="1452879" h="182879">
                  <a:moveTo>
                    <a:pt x="958164" y="114922"/>
                  </a:moveTo>
                  <a:lnTo>
                    <a:pt x="949515" y="94297"/>
                  </a:lnTo>
                  <a:lnTo>
                    <a:pt x="930478" y="86144"/>
                  </a:lnTo>
                  <a:lnTo>
                    <a:pt x="911453" y="83400"/>
                  </a:lnTo>
                  <a:lnTo>
                    <a:pt x="902792" y="78981"/>
                  </a:lnTo>
                  <a:lnTo>
                    <a:pt x="902792" y="76669"/>
                  </a:lnTo>
                  <a:lnTo>
                    <a:pt x="905611" y="74358"/>
                  </a:lnTo>
                  <a:lnTo>
                    <a:pt x="915847" y="74358"/>
                  </a:lnTo>
                  <a:lnTo>
                    <a:pt x="922235" y="74688"/>
                  </a:lnTo>
                  <a:lnTo>
                    <a:pt x="929119" y="75844"/>
                  </a:lnTo>
                  <a:lnTo>
                    <a:pt x="936332" y="78041"/>
                  </a:lnTo>
                  <a:lnTo>
                    <a:pt x="943698" y="81470"/>
                  </a:lnTo>
                  <a:lnTo>
                    <a:pt x="954646" y="54965"/>
                  </a:lnTo>
                  <a:lnTo>
                    <a:pt x="946175" y="51460"/>
                  </a:lnTo>
                  <a:lnTo>
                    <a:pt x="936434" y="48958"/>
                  </a:lnTo>
                  <a:lnTo>
                    <a:pt x="925982" y="47459"/>
                  </a:lnTo>
                  <a:lnTo>
                    <a:pt x="915314" y="46964"/>
                  </a:lnTo>
                  <a:lnTo>
                    <a:pt x="893914" y="49580"/>
                  </a:lnTo>
                  <a:lnTo>
                    <a:pt x="878459" y="56718"/>
                  </a:lnTo>
                  <a:lnTo>
                    <a:pt x="869099" y="67297"/>
                  </a:lnTo>
                  <a:lnTo>
                    <a:pt x="865936" y="80238"/>
                  </a:lnTo>
                  <a:lnTo>
                    <a:pt x="874623" y="100825"/>
                  </a:lnTo>
                  <a:lnTo>
                    <a:pt x="893711" y="108889"/>
                  </a:lnTo>
                  <a:lnTo>
                    <a:pt x="912812" y="111518"/>
                  </a:lnTo>
                  <a:lnTo>
                    <a:pt x="921486" y="115811"/>
                  </a:lnTo>
                  <a:lnTo>
                    <a:pt x="921486" y="118656"/>
                  </a:lnTo>
                  <a:lnTo>
                    <a:pt x="918845" y="120434"/>
                  </a:lnTo>
                  <a:lnTo>
                    <a:pt x="909142" y="120434"/>
                  </a:lnTo>
                  <a:lnTo>
                    <a:pt x="900341" y="119849"/>
                  </a:lnTo>
                  <a:lnTo>
                    <a:pt x="891438" y="118148"/>
                  </a:lnTo>
                  <a:lnTo>
                    <a:pt x="882980" y="115404"/>
                  </a:lnTo>
                  <a:lnTo>
                    <a:pt x="875461" y="111721"/>
                  </a:lnTo>
                  <a:lnTo>
                    <a:pt x="864527" y="138226"/>
                  </a:lnTo>
                  <a:lnTo>
                    <a:pt x="873201" y="142125"/>
                  </a:lnTo>
                  <a:lnTo>
                    <a:pt x="883881" y="145161"/>
                  </a:lnTo>
                  <a:lnTo>
                    <a:pt x="895819" y="147129"/>
                  </a:lnTo>
                  <a:lnTo>
                    <a:pt x="908253" y="147828"/>
                  </a:lnTo>
                  <a:lnTo>
                    <a:pt x="930198" y="145161"/>
                  </a:lnTo>
                  <a:lnTo>
                    <a:pt x="945781" y="137972"/>
                  </a:lnTo>
                  <a:lnTo>
                    <a:pt x="955078" y="127495"/>
                  </a:lnTo>
                  <a:lnTo>
                    <a:pt x="958164" y="114922"/>
                  </a:lnTo>
                  <a:close/>
                </a:path>
                <a:path w="1452879" h="182879">
                  <a:moveTo>
                    <a:pt x="1010043" y="48729"/>
                  </a:moveTo>
                  <a:lnTo>
                    <a:pt x="970203" y="48729"/>
                  </a:lnTo>
                  <a:lnTo>
                    <a:pt x="970203" y="146037"/>
                  </a:lnTo>
                  <a:lnTo>
                    <a:pt x="1010043" y="146037"/>
                  </a:lnTo>
                  <a:lnTo>
                    <a:pt x="1010043" y="48729"/>
                  </a:lnTo>
                  <a:close/>
                </a:path>
                <a:path w="1452879" h="182879">
                  <a:moveTo>
                    <a:pt x="1014107" y="19735"/>
                  </a:moveTo>
                  <a:lnTo>
                    <a:pt x="1012405" y="11785"/>
                  </a:lnTo>
                  <a:lnTo>
                    <a:pt x="1007592" y="5537"/>
                  </a:lnTo>
                  <a:lnTo>
                    <a:pt x="1000036" y="1460"/>
                  </a:lnTo>
                  <a:lnTo>
                    <a:pt x="990117" y="0"/>
                  </a:lnTo>
                  <a:lnTo>
                    <a:pt x="980198" y="1574"/>
                  </a:lnTo>
                  <a:lnTo>
                    <a:pt x="972642" y="5892"/>
                  </a:lnTo>
                  <a:lnTo>
                    <a:pt x="967816" y="12382"/>
                  </a:lnTo>
                  <a:lnTo>
                    <a:pt x="966139" y="20447"/>
                  </a:lnTo>
                  <a:lnTo>
                    <a:pt x="967816" y="28536"/>
                  </a:lnTo>
                  <a:lnTo>
                    <a:pt x="972642" y="35026"/>
                  </a:lnTo>
                  <a:lnTo>
                    <a:pt x="980198" y="39344"/>
                  </a:lnTo>
                  <a:lnTo>
                    <a:pt x="990117" y="40906"/>
                  </a:lnTo>
                  <a:lnTo>
                    <a:pt x="1000036" y="39331"/>
                  </a:lnTo>
                  <a:lnTo>
                    <a:pt x="1007592" y="34937"/>
                  </a:lnTo>
                  <a:lnTo>
                    <a:pt x="1012405" y="28232"/>
                  </a:lnTo>
                  <a:lnTo>
                    <a:pt x="1014107" y="19735"/>
                  </a:lnTo>
                  <a:close/>
                </a:path>
                <a:path w="1452879" h="182879">
                  <a:moveTo>
                    <a:pt x="1193812" y="90551"/>
                  </a:moveTo>
                  <a:lnTo>
                    <a:pt x="1190879" y="70827"/>
                  </a:lnTo>
                  <a:lnTo>
                    <a:pt x="1182789" y="57289"/>
                  </a:lnTo>
                  <a:lnTo>
                    <a:pt x="1170597" y="49466"/>
                  </a:lnTo>
                  <a:lnTo>
                    <a:pt x="1155369" y="46964"/>
                  </a:lnTo>
                  <a:lnTo>
                    <a:pt x="1145844" y="47942"/>
                  </a:lnTo>
                  <a:lnTo>
                    <a:pt x="1137183" y="50812"/>
                  </a:lnTo>
                  <a:lnTo>
                    <a:pt x="1129550" y="55435"/>
                  </a:lnTo>
                  <a:lnTo>
                    <a:pt x="1123099" y="61722"/>
                  </a:lnTo>
                  <a:lnTo>
                    <a:pt x="1117320" y="55143"/>
                  </a:lnTo>
                  <a:lnTo>
                    <a:pt x="1110195" y="50546"/>
                  </a:lnTo>
                  <a:lnTo>
                    <a:pt x="1101991" y="47840"/>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23"/>
                  </a:moveTo>
                  <a:lnTo>
                    <a:pt x="1228788" y="122745"/>
                  </a:lnTo>
                  <a:lnTo>
                    <a:pt x="1215923" y="122745"/>
                  </a:lnTo>
                  <a:lnTo>
                    <a:pt x="1210449" y="127723"/>
                  </a:lnTo>
                  <a:lnTo>
                    <a:pt x="1210449" y="134835"/>
                  </a:lnTo>
                  <a:lnTo>
                    <a:pt x="1210449" y="141960"/>
                  </a:lnTo>
                  <a:lnTo>
                    <a:pt x="1215923" y="147116"/>
                  </a:lnTo>
                  <a:lnTo>
                    <a:pt x="1228788" y="147116"/>
                  </a:lnTo>
                  <a:lnTo>
                    <a:pt x="1234084" y="141960"/>
                  </a:lnTo>
                  <a:lnTo>
                    <a:pt x="1234084" y="127723"/>
                  </a:lnTo>
                  <a:close/>
                </a:path>
                <a:path w="1452879" h="182879">
                  <a:moveTo>
                    <a:pt x="1340789" y="100876"/>
                  </a:moveTo>
                  <a:lnTo>
                    <a:pt x="1340700" y="98920"/>
                  </a:lnTo>
                  <a:lnTo>
                    <a:pt x="1339557" y="92329"/>
                  </a:lnTo>
                  <a:lnTo>
                    <a:pt x="1337360" y="79616"/>
                  </a:lnTo>
                  <a:lnTo>
                    <a:pt x="1328432" y="65290"/>
                  </a:lnTo>
                  <a:lnTo>
                    <a:pt x="1327797" y="64287"/>
                  </a:lnTo>
                  <a:lnTo>
                    <a:pt x="1324559" y="62103"/>
                  </a:lnTo>
                  <a:lnTo>
                    <a:pt x="1324559" y="92329"/>
                  </a:lnTo>
                  <a:lnTo>
                    <a:pt x="1264602" y="92329"/>
                  </a:lnTo>
                  <a:lnTo>
                    <a:pt x="1267752" y="81343"/>
                  </a:lnTo>
                  <a:lnTo>
                    <a:pt x="1274165" y="72796"/>
                  </a:lnTo>
                  <a:lnTo>
                    <a:pt x="1283296" y="67259"/>
                  </a:lnTo>
                  <a:lnTo>
                    <a:pt x="1294587" y="65290"/>
                  </a:lnTo>
                  <a:lnTo>
                    <a:pt x="1305941" y="67284"/>
                  </a:lnTo>
                  <a:lnTo>
                    <a:pt x="1315059" y="72872"/>
                  </a:lnTo>
                  <a:lnTo>
                    <a:pt x="1321435" y="81419"/>
                  </a:lnTo>
                  <a:lnTo>
                    <a:pt x="1324559" y="92329"/>
                  </a:lnTo>
                  <a:lnTo>
                    <a:pt x="1324559" y="62103"/>
                  </a:lnTo>
                  <a:lnTo>
                    <a:pt x="1313180" y="54381"/>
                  </a:lnTo>
                  <a:lnTo>
                    <a:pt x="1294587" y="50876"/>
                  </a:lnTo>
                  <a:lnTo>
                    <a:pt x="1275867" y="54444"/>
                  </a:lnTo>
                  <a:lnTo>
                    <a:pt x="1261008" y="64414"/>
                  </a:lnTo>
                  <a:lnTo>
                    <a:pt x="1251204" y="79616"/>
                  </a:lnTo>
                  <a:lnTo>
                    <a:pt x="1247673" y="98920"/>
                  </a:lnTo>
                  <a:lnTo>
                    <a:pt x="1251280" y="118300"/>
                  </a:lnTo>
                  <a:lnTo>
                    <a:pt x="1261491" y="133553"/>
                  </a:lnTo>
                  <a:lnTo>
                    <a:pt x="1277353" y="143535"/>
                  </a:lnTo>
                  <a:lnTo>
                    <a:pt x="1297940" y="147116"/>
                  </a:lnTo>
                  <a:lnTo>
                    <a:pt x="1309052" y="146126"/>
                  </a:lnTo>
                  <a:lnTo>
                    <a:pt x="1319009" y="143205"/>
                  </a:lnTo>
                  <a:lnTo>
                    <a:pt x="1327645" y="138404"/>
                  </a:lnTo>
                  <a:lnTo>
                    <a:pt x="1334389" y="132181"/>
                  </a:lnTo>
                  <a:lnTo>
                    <a:pt x="1334795" y="131813"/>
                  </a:lnTo>
                  <a:lnTo>
                    <a:pt x="1325448" y="120789"/>
                  </a:lnTo>
                  <a:lnTo>
                    <a:pt x="1319860" y="125793"/>
                  </a:lnTo>
                  <a:lnTo>
                    <a:pt x="1313472" y="129349"/>
                  </a:lnTo>
                  <a:lnTo>
                    <a:pt x="1306322" y="131470"/>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46"/>
                  </a:moveTo>
                  <a:lnTo>
                    <a:pt x="1435696" y="14046"/>
                  </a:lnTo>
                  <a:lnTo>
                    <a:pt x="1435696" y="98907"/>
                  </a:lnTo>
                  <a:lnTo>
                    <a:pt x="1433296" y="112585"/>
                  </a:lnTo>
                  <a:lnTo>
                    <a:pt x="1426679" y="123075"/>
                  </a:lnTo>
                  <a:lnTo>
                    <a:pt x="1416723" y="129794"/>
                  </a:lnTo>
                  <a:lnTo>
                    <a:pt x="1404302" y="132168"/>
                  </a:lnTo>
                  <a:lnTo>
                    <a:pt x="1391780" y="129794"/>
                  </a:lnTo>
                  <a:lnTo>
                    <a:pt x="1381772" y="123075"/>
                  </a:lnTo>
                  <a:lnTo>
                    <a:pt x="1375143" y="112585"/>
                  </a:lnTo>
                  <a:lnTo>
                    <a:pt x="1372743" y="98907"/>
                  </a:lnTo>
                  <a:lnTo>
                    <a:pt x="1375143" y="85255"/>
                  </a:lnTo>
                  <a:lnTo>
                    <a:pt x="1381772" y="74828"/>
                  </a:lnTo>
                  <a:lnTo>
                    <a:pt x="1391780" y="68173"/>
                  </a:lnTo>
                  <a:lnTo>
                    <a:pt x="1404302" y="65824"/>
                  </a:lnTo>
                  <a:lnTo>
                    <a:pt x="1416723" y="68173"/>
                  </a:lnTo>
                  <a:lnTo>
                    <a:pt x="1426679" y="74828"/>
                  </a:lnTo>
                  <a:lnTo>
                    <a:pt x="1433296" y="85255"/>
                  </a:lnTo>
                  <a:lnTo>
                    <a:pt x="1435696" y="98907"/>
                  </a:lnTo>
                  <a:lnTo>
                    <a:pt x="1435696" y="14046"/>
                  </a:lnTo>
                  <a:lnTo>
                    <a:pt x="1435519" y="14046"/>
                  </a:lnTo>
                  <a:lnTo>
                    <a:pt x="1435519" y="65989"/>
                  </a:lnTo>
                  <a:lnTo>
                    <a:pt x="1435354" y="65824"/>
                  </a:lnTo>
                  <a:lnTo>
                    <a:pt x="1429004" y="59359"/>
                  </a:lnTo>
                  <a:lnTo>
                    <a:pt x="1421257" y="54635"/>
                  </a:lnTo>
                  <a:lnTo>
                    <a:pt x="1412481" y="51816"/>
                  </a:lnTo>
                  <a:lnTo>
                    <a:pt x="1402892" y="50876"/>
                  </a:lnTo>
                  <a:lnTo>
                    <a:pt x="1383982" y="54330"/>
                  </a:lnTo>
                  <a:lnTo>
                    <a:pt x="1369009" y="64084"/>
                  </a:lnTo>
                  <a:lnTo>
                    <a:pt x="1359179" y="79248"/>
                  </a:lnTo>
                  <a:lnTo>
                    <a:pt x="1355636" y="98907"/>
                  </a:lnTo>
                  <a:lnTo>
                    <a:pt x="1359179" y="118605"/>
                  </a:lnTo>
                  <a:lnTo>
                    <a:pt x="1369009" y="133819"/>
                  </a:lnTo>
                  <a:lnTo>
                    <a:pt x="1383982" y="143637"/>
                  </a:lnTo>
                  <a:lnTo>
                    <a:pt x="1402892" y="147116"/>
                  </a:lnTo>
                  <a:lnTo>
                    <a:pt x="1412836" y="146113"/>
                  </a:lnTo>
                  <a:lnTo>
                    <a:pt x="1421866" y="143116"/>
                  </a:lnTo>
                  <a:lnTo>
                    <a:pt x="1429753" y="138112"/>
                  </a:lnTo>
                  <a:lnTo>
                    <a:pt x="1435239" y="132168"/>
                  </a:lnTo>
                  <a:lnTo>
                    <a:pt x="1436230" y="131102"/>
                  </a:lnTo>
                  <a:lnTo>
                    <a:pt x="1436230" y="146050"/>
                  </a:lnTo>
                  <a:lnTo>
                    <a:pt x="1452448" y="146050"/>
                  </a:lnTo>
                  <a:lnTo>
                    <a:pt x="1452448" y="131102"/>
                  </a:lnTo>
                  <a:lnTo>
                    <a:pt x="1452448" y="65989"/>
                  </a:lnTo>
                  <a:lnTo>
                    <a:pt x="1452448" y="14046"/>
                  </a:lnTo>
                  <a:close/>
                </a:path>
              </a:pathLst>
            </a:custGeom>
            <a:solidFill>
              <a:srgbClr val="EC2168"/>
            </a:solidFill>
          </p:spPr>
          <p:txBody>
            <a:bodyPr wrap="square" lIns="0" tIns="0" rIns="0" bIns="0" rtlCol="0"/>
            <a:lstStyle/>
            <a:p>
              <a:endParaRPr/>
            </a:p>
          </p:txBody>
        </p:sp>
        <p:sp>
          <p:nvSpPr>
            <p:cNvPr id="11" name="object 11"/>
            <p:cNvSpPr/>
            <p:nvPr/>
          </p:nvSpPr>
          <p:spPr>
            <a:xfrm>
              <a:off x="5654299" y="6534946"/>
              <a:ext cx="87998" cy="9535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766668" y="6514312"/>
              <a:ext cx="99292" cy="11598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514128" y="6534061"/>
              <a:ext cx="2423160" cy="95250"/>
            </a:xfrm>
            <a:custGeom>
              <a:avLst/>
              <a:gdLst/>
              <a:ahLst/>
              <a:cxnLst/>
              <a:rect l="l" t="t" r="r" b="b"/>
              <a:pathLst>
                <a:path w="2423160" h="95250">
                  <a:moveTo>
                    <a:pt x="602996" y="59220"/>
                  </a:moveTo>
                  <a:lnTo>
                    <a:pt x="0" y="59220"/>
                  </a:lnTo>
                  <a:lnTo>
                    <a:pt x="0" y="62395"/>
                  </a:lnTo>
                  <a:lnTo>
                    <a:pt x="602996" y="62395"/>
                  </a:lnTo>
                  <a:lnTo>
                    <a:pt x="602996" y="59220"/>
                  </a:lnTo>
                  <a:close/>
                </a:path>
                <a:path w="2423160" h="95250">
                  <a:moveTo>
                    <a:pt x="2422575" y="0"/>
                  </a:moveTo>
                  <a:lnTo>
                    <a:pt x="2411171" y="1054"/>
                  </a:lnTo>
                  <a:lnTo>
                    <a:pt x="2401646" y="4216"/>
                  </a:lnTo>
                  <a:lnTo>
                    <a:pt x="2394077" y="9448"/>
                  </a:lnTo>
                  <a:lnTo>
                    <a:pt x="2388539" y="16713"/>
                  </a:lnTo>
                  <a:lnTo>
                    <a:pt x="2388539" y="889"/>
                  </a:lnTo>
                  <a:lnTo>
                    <a:pt x="2372309" y="889"/>
                  </a:lnTo>
                  <a:lnTo>
                    <a:pt x="2372309" y="95173"/>
                  </a:lnTo>
                  <a:lnTo>
                    <a:pt x="2389238" y="95173"/>
                  </a:lnTo>
                  <a:lnTo>
                    <a:pt x="2389238" y="48209"/>
                  </a:lnTo>
                  <a:lnTo>
                    <a:pt x="2391283" y="34531"/>
                  </a:lnTo>
                  <a:lnTo>
                    <a:pt x="2397150" y="24549"/>
                  </a:lnTo>
                  <a:lnTo>
                    <a:pt x="2406421" y="18440"/>
                  </a:lnTo>
                  <a:lnTo>
                    <a:pt x="2418689" y="16370"/>
                  </a:lnTo>
                  <a:lnTo>
                    <a:pt x="2422575" y="16548"/>
                  </a:lnTo>
                  <a:lnTo>
                    <a:pt x="2422575" y="0"/>
                  </a:lnTo>
                  <a:close/>
                </a:path>
              </a:pathLst>
            </a:custGeom>
            <a:solidFill>
              <a:srgbClr val="EC2168"/>
            </a:solidFill>
          </p:spPr>
          <p:txBody>
            <a:bodyPr wrap="square" lIns="0" tIns="0" rIns="0" bIns="0" rtlCol="0"/>
            <a:lstStyle/>
            <a:p>
              <a:endParaRPr/>
            </a:p>
          </p:txBody>
        </p:sp>
      </p:grpSp>
      <p:sp>
        <p:nvSpPr>
          <p:cNvPr id="14" name="object 14"/>
          <p:cNvSpPr/>
          <p:nvPr/>
        </p:nvSpPr>
        <p:spPr>
          <a:xfrm>
            <a:off x="6024092" y="6593281"/>
            <a:ext cx="3146425" cy="3175"/>
          </a:xfrm>
          <a:custGeom>
            <a:avLst/>
            <a:gdLst/>
            <a:ahLst/>
            <a:cxnLst/>
            <a:rect l="l" t="t" r="r" b="b"/>
            <a:pathLst>
              <a:path w="3146425" h="3175">
                <a:moveTo>
                  <a:pt x="3145853" y="0"/>
                </a:moveTo>
                <a:lnTo>
                  <a:pt x="0" y="0"/>
                </a:lnTo>
                <a:lnTo>
                  <a:pt x="0" y="3175"/>
                </a:lnTo>
                <a:lnTo>
                  <a:pt x="3145853" y="3175"/>
                </a:lnTo>
                <a:lnTo>
                  <a:pt x="3145853" y="0"/>
                </a:lnTo>
                <a:close/>
              </a:path>
            </a:pathLst>
          </a:custGeom>
          <a:solidFill>
            <a:srgbClr val="EC2168"/>
          </a:solidFill>
        </p:spPr>
        <p:txBody>
          <a:bodyPr wrap="square" lIns="0" tIns="0" rIns="0" bIns="0" rtlCol="0"/>
          <a:lstStyle/>
          <a:p>
            <a:endParaRPr/>
          </a:p>
        </p:txBody>
      </p:sp>
      <p:sp>
        <p:nvSpPr>
          <p:cNvPr id="15" name="object 15"/>
          <p:cNvSpPr/>
          <p:nvPr/>
        </p:nvSpPr>
        <p:spPr>
          <a:xfrm>
            <a:off x="11260188" y="6593281"/>
            <a:ext cx="933450" cy="3175"/>
          </a:xfrm>
          <a:custGeom>
            <a:avLst/>
            <a:gdLst/>
            <a:ahLst/>
            <a:cxnLst/>
            <a:rect l="l" t="t" r="r" b="b"/>
            <a:pathLst>
              <a:path w="933450" h="3175">
                <a:moveTo>
                  <a:pt x="933005" y="0"/>
                </a:moveTo>
                <a:lnTo>
                  <a:pt x="0" y="0"/>
                </a:lnTo>
                <a:lnTo>
                  <a:pt x="0" y="3175"/>
                </a:lnTo>
                <a:lnTo>
                  <a:pt x="933005" y="3175"/>
                </a:lnTo>
                <a:lnTo>
                  <a:pt x="933005" y="0"/>
                </a:lnTo>
                <a:close/>
              </a:path>
            </a:pathLst>
          </a:custGeom>
          <a:solidFill>
            <a:srgbClr val="EC2168"/>
          </a:solidFill>
        </p:spPr>
        <p:txBody>
          <a:bodyPr wrap="square" lIns="0" tIns="0" rIns="0" bIns="0" rtlCol="0"/>
          <a:lstStyle/>
          <a:p>
            <a:endParaRPr/>
          </a:p>
        </p:txBody>
      </p:sp>
      <p:sp>
        <p:nvSpPr>
          <p:cNvPr id="16" name="object 16"/>
          <p:cNvSpPr/>
          <p:nvPr/>
        </p:nvSpPr>
        <p:spPr>
          <a:xfrm>
            <a:off x="9384631" y="6537621"/>
            <a:ext cx="57785" cy="114935"/>
          </a:xfrm>
          <a:custGeom>
            <a:avLst/>
            <a:gdLst/>
            <a:ahLst/>
            <a:cxnLst/>
            <a:rect l="l" t="t" r="r" b="b"/>
            <a:pathLst>
              <a:path w="57784"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03" y="114515"/>
                </a:lnTo>
                <a:lnTo>
                  <a:pt x="37503" y="62280"/>
                </a:lnTo>
                <a:lnTo>
                  <a:pt x="54546" y="62280"/>
                </a:lnTo>
                <a:lnTo>
                  <a:pt x="57099" y="41922"/>
                </a:lnTo>
                <a:lnTo>
                  <a:pt x="37503" y="41922"/>
                </a:lnTo>
                <a:lnTo>
                  <a:pt x="37503" y="23037"/>
                </a:lnTo>
                <a:lnTo>
                  <a:pt x="39090" y="19011"/>
                </a:lnTo>
                <a:lnTo>
                  <a:pt x="57784" y="18999"/>
                </a:lnTo>
                <a:lnTo>
                  <a:pt x="57784" y="800"/>
                </a:lnTo>
                <a:lnTo>
                  <a:pt x="49758" y="0"/>
                </a:lnTo>
                <a:close/>
              </a:path>
            </a:pathLst>
          </a:custGeom>
          <a:solidFill>
            <a:srgbClr val="EC2168"/>
          </a:solidFill>
        </p:spPr>
        <p:txBody>
          <a:bodyPr wrap="square" lIns="0" tIns="0" rIns="0" bIns="0" rtlCol="0"/>
          <a:lstStyle/>
          <a:p>
            <a:endParaRPr/>
          </a:p>
        </p:txBody>
      </p:sp>
      <p:sp>
        <p:nvSpPr>
          <p:cNvPr id="17" name="object 17"/>
          <p:cNvSpPr/>
          <p:nvPr/>
        </p:nvSpPr>
        <p:spPr>
          <a:xfrm>
            <a:off x="9257385" y="6560612"/>
            <a:ext cx="81927" cy="68516"/>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0305280" y="6537628"/>
            <a:ext cx="111277" cy="114503"/>
          </a:xfrm>
          <a:prstGeom prst="rect">
            <a:avLst/>
          </a:prstGeom>
          <a:blipFill>
            <a:blip r:embed="rId7" cstate="print"/>
            <a:stretch>
              <a:fillRect/>
            </a:stretch>
          </a:blipFill>
        </p:spPr>
        <p:txBody>
          <a:bodyPr wrap="square" lIns="0" tIns="0" rIns="0" bIns="0" rtlCol="0"/>
          <a:lstStyle/>
          <a:p>
            <a:endParaRPr/>
          </a:p>
        </p:txBody>
      </p:sp>
      <p:sp>
        <p:nvSpPr>
          <p:cNvPr id="19" name="object 19"/>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0" name="object 20"/>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9811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1905000" y="1859340"/>
            <a:ext cx="10287000" cy="3970318"/>
          </a:xfrm>
          <a:prstGeom prst="rect">
            <a:avLst/>
          </a:prstGeom>
        </p:spPr>
        <p:txBody>
          <a:bodyPr wrap="square">
            <a:spAutoFit/>
          </a:bodyPr>
          <a:lstStyle/>
          <a:p>
            <a:r>
              <a:rPr lang="tr-TR" sz="2800" dirty="0" smtClean="0"/>
              <a:t>LVAD Sol </a:t>
            </a:r>
            <a:r>
              <a:rPr lang="tr-TR" sz="2800" dirty="0" err="1" smtClean="0"/>
              <a:t>ventrikül</a:t>
            </a:r>
            <a:r>
              <a:rPr lang="tr-TR" sz="2800" dirty="0" smtClean="0"/>
              <a:t> (LV) ve sağ </a:t>
            </a:r>
            <a:r>
              <a:rPr lang="tr-TR" sz="2800" dirty="0" err="1" smtClean="0"/>
              <a:t>ventrikül</a:t>
            </a:r>
            <a:r>
              <a:rPr lang="tr-TR" sz="2800" dirty="0" smtClean="0"/>
              <a:t> (RV) ayrı ayrı veya birlikte desteklenebildiğinden </a:t>
            </a:r>
            <a:r>
              <a:rPr lang="tr-TR" sz="2800" dirty="0" err="1" smtClean="0"/>
              <a:t>ventriküler</a:t>
            </a:r>
            <a:r>
              <a:rPr lang="tr-TR" sz="2800" dirty="0" smtClean="0"/>
              <a:t> yardım genellikle LVAD, RVAD ve </a:t>
            </a:r>
            <a:r>
              <a:rPr lang="tr-TR" sz="2800" dirty="0" err="1" smtClean="0"/>
              <a:t>BiVAD</a:t>
            </a:r>
            <a:r>
              <a:rPr lang="tr-TR" sz="2800" dirty="0" smtClean="0"/>
              <a:t> kategorilerine ayrılır. İzole LVAD tedavisi ile, sistemik dolaşım tipik olarak sol </a:t>
            </a:r>
            <a:r>
              <a:rPr lang="tr-TR" sz="2800" dirty="0" err="1" smtClean="0"/>
              <a:t>ventrikül</a:t>
            </a:r>
            <a:r>
              <a:rPr lang="tr-TR" sz="2800" dirty="0" smtClean="0"/>
              <a:t> </a:t>
            </a:r>
            <a:r>
              <a:rPr lang="tr-TR" sz="2800" dirty="0" err="1" smtClean="0"/>
              <a:t>apeksinden</a:t>
            </a:r>
            <a:r>
              <a:rPr lang="tr-TR" sz="2800" dirty="0" smtClean="0"/>
              <a:t> kan alınarak ve çıkan aorta pompalanarak desteklenir. Bu sadece </a:t>
            </a:r>
            <a:r>
              <a:rPr lang="tr-TR" sz="2800" dirty="0" err="1" smtClean="0"/>
              <a:t>pulmoner</a:t>
            </a:r>
            <a:r>
              <a:rPr lang="tr-TR" sz="2800" dirty="0" smtClean="0"/>
              <a:t> dolaşımın dışındaki </a:t>
            </a:r>
            <a:r>
              <a:rPr lang="tr-TR" sz="2800" b="1" dirty="0" smtClean="0"/>
              <a:t>tüm organ ve dokulara (kalbin kendisi dahil) </a:t>
            </a:r>
            <a:r>
              <a:rPr lang="tr-TR" sz="2800" b="1" dirty="0" err="1" smtClean="0"/>
              <a:t>perfüzyonu</a:t>
            </a:r>
            <a:r>
              <a:rPr lang="tr-TR" sz="2800" b="1" dirty="0" smtClean="0"/>
              <a:t> </a:t>
            </a:r>
            <a:r>
              <a:rPr lang="tr-TR" sz="2800" dirty="0" smtClean="0"/>
              <a:t>sağlamakla kalmaz, aynı zamanda </a:t>
            </a:r>
            <a:r>
              <a:rPr lang="tr-TR" sz="2800" b="1" dirty="0" smtClean="0"/>
              <a:t>kronik basınç yüklenmesinin </a:t>
            </a:r>
            <a:r>
              <a:rPr lang="tr-TR" sz="2800" dirty="0" smtClean="0"/>
              <a:t>neden olduğu patolojik LV yeniden şekillenmesini önleyebilen ve hatta tersine çevirebilen </a:t>
            </a:r>
            <a:r>
              <a:rPr lang="tr-TR" sz="2800" dirty="0" err="1" smtClean="0"/>
              <a:t>LV'yi</a:t>
            </a:r>
            <a:r>
              <a:rPr lang="tr-TR" sz="2800" dirty="0" smtClean="0"/>
              <a:t> boşaltır. </a:t>
            </a:r>
            <a:endParaRPr lang="tr-T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828800"/>
            <a:ext cx="9829800" cy="3539430"/>
          </a:xfrm>
          <a:prstGeom prst="rect">
            <a:avLst/>
          </a:prstGeom>
        </p:spPr>
        <p:txBody>
          <a:bodyPr wrap="square">
            <a:spAutoFit/>
          </a:bodyPr>
          <a:lstStyle/>
          <a:p>
            <a:r>
              <a:rPr lang="tr-TR" sz="2800" b="1" dirty="0" smtClean="0"/>
              <a:t>RVAD </a:t>
            </a:r>
            <a:r>
              <a:rPr lang="tr-TR" sz="2800" dirty="0" smtClean="0"/>
              <a:t>tedavisinin en sık kullanıldığı klinik ortamlar arasında akut </a:t>
            </a:r>
            <a:r>
              <a:rPr lang="tr-TR" sz="2800" dirty="0" err="1" smtClean="0"/>
              <a:t>miyokard</a:t>
            </a:r>
            <a:r>
              <a:rPr lang="tr-TR" sz="2800" dirty="0" smtClean="0"/>
              <a:t> enfarktüsü, </a:t>
            </a:r>
            <a:r>
              <a:rPr lang="tr-TR" sz="2800" dirty="0" err="1" smtClean="0"/>
              <a:t>pulmoner</a:t>
            </a:r>
            <a:r>
              <a:rPr lang="tr-TR" sz="2800" dirty="0" smtClean="0"/>
              <a:t> </a:t>
            </a:r>
            <a:r>
              <a:rPr lang="tr-TR" sz="2800" dirty="0" err="1" smtClean="0"/>
              <a:t>emboli</a:t>
            </a:r>
            <a:r>
              <a:rPr lang="tr-TR" sz="2800" dirty="0" smtClean="0"/>
              <a:t>, </a:t>
            </a:r>
            <a:r>
              <a:rPr lang="tr-TR" sz="2800" dirty="0" err="1" smtClean="0"/>
              <a:t>pulmoner</a:t>
            </a:r>
            <a:r>
              <a:rPr lang="tr-TR" sz="2800" dirty="0" smtClean="0"/>
              <a:t> hipertansiyon, </a:t>
            </a:r>
            <a:r>
              <a:rPr lang="tr-TR" sz="2800" dirty="0" err="1" smtClean="0"/>
              <a:t>miyokardit</a:t>
            </a:r>
            <a:r>
              <a:rPr lang="tr-TR" sz="2800" dirty="0" smtClean="0"/>
              <a:t>, </a:t>
            </a:r>
            <a:r>
              <a:rPr lang="tr-TR" sz="2800" dirty="0" err="1" smtClean="0"/>
              <a:t>kardiyotomi</a:t>
            </a:r>
            <a:r>
              <a:rPr lang="tr-TR" sz="2800" dirty="0" smtClean="0"/>
              <a:t> sonrası şok, kalp transplantasyonu ve LVAD </a:t>
            </a:r>
            <a:r>
              <a:rPr lang="tr-TR" sz="2800" dirty="0" err="1" smtClean="0"/>
              <a:t>implantasyonu</a:t>
            </a:r>
            <a:r>
              <a:rPr lang="tr-TR" sz="2800" dirty="0" smtClean="0"/>
              <a:t> yer alır. LVAD kullanım sıklığı artmaya devam ettikçe, tüm </a:t>
            </a:r>
            <a:r>
              <a:rPr lang="tr-TR" sz="2800" b="1" dirty="0" smtClean="0"/>
              <a:t>KKY hastalarının yaklaşık yarısı LVAD </a:t>
            </a:r>
            <a:r>
              <a:rPr lang="tr-TR" sz="2800" b="1" dirty="0" err="1" smtClean="0"/>
              <a:t>implantasyonundan</a:t>
            </a:r>
            <a:r>
              <a:rPr lang="tr-TR" sz="2800" b="1" dirty="0" smtClean="0"/>
              <a:t> sonra sağ kalp yetmezliği gösterdiğinden </a:t>
            </a:r>
            <a:r>
              <a:rPr lang="tr-TR" sz="2800" dirty="0" smtClean="0"/>
              <a:t>ve %4'ü ameliyattan sonraki ilk iki hafta içinde RV desteği gerektirdiğinden, bu son senaryo giderek yaygınlaşmaktadır</a:t>
            </a:r>
            <a:endParaRPr lang="tr-T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667000" y="2438400"/>
            <a:ext cx="9525000" cy="2246769"/>
          </a:xfrm>
          <a:prstGeom prst="rect">
            <a:avLst/>
          </a:prstGeom>
        </p:spPr>
        <p:txBody>
          <a:bodyPr wrap="square">
            <a:spAutoFit/>
          </a:bodyPr>
          <a:lstStyle/>
          <a:p>
            <a:r>
              <a:rPr lang="tr-TR" sz="2800" dirty="0" smtClean="0"/>
              <a:t>Bugün, </a:t>
            </a:r>
            <a:r>
              <a:rPr lang="tr-TR" sz="2800" dirty="0" err="1" smtClean="0"/>
              <a:t>SynCardia</a:t>
            </a:r>
            <a:r>
              <a:rPr lang="tr-TR" sz="2800" dirty="0" smtClean="0"/>
              <a:t> (</a:t>
            </a:r>
            <a:r>
              <a:rPr lang="tr-TR" sz="2800" dirty="0" err="1" smtClean="0"/>
              <a:t>SynCardia</a:t>
            </a:r>
            <a:r>
              <a:rPr lang="tr-TR" sz="2800" dirty="0" smtClean="0"/>
              <a:t> </a:t>
            </a:r>
            <a:r>
              <a:rPr lang="tr-TR" sz="2800" dirty="0" err="1" smtClean="0"/>
              <a:t>Systems</a:t>
            </a:r>
            <a:r>
              <a:rPr lang="tr-TR" sz="2800" dirty="0" smtClean="0"/>
              <a:t>, </a:t>
            </a:r>
            <a:r>
              <a:rPr lang="tr-TR" sz="2800" dirty="0" err="1" smtClean="0"/>
              <a:t>Tucson</a:t>
            </a:r>
            <a:r>
              <a:rPr lang="tr-TR" sz="2800" dirty="0" smtClean="0"/>
              <a:t>, AZ, ABD) gibi bazı </a:t>
            </a:r>
            <a:r>
              <a:rPr lang="tr-TR" sz="2800" dirty="0" err="1" smtClean="0"/>
              <a:t>RVAD'ler</a:t>
            </a:r>
            <a:r>
              <a:rPr lang="tr-TR" sz="2800" dirty="0" smtClean="0"/>
              <a:t> </a:t>
            </a:r>
            <a:r>
              <a:rPr lang="tr-TR" sz="2800" b="1" dirty="0" smtClean="0"/>
              <a:t>BTT olarak hizmet </a:t>
            </a:r>
            <a:r>
              <a:rPr lang="tr-TR" sz="2800" dirty="0" smtClean="0"/>
              <a:t>verirken, bazıları </a:t>
            </a:r>
            <a:r>
              <a:rPr lang="tr-TR" sz="2800" dirty="0" err="1" smtClean="0"/>
              <a:t>Impella</a:t>
            </a:r>
            <a:r>
              <a:rPr lang="tr-TR" sz="2800" dirty="0" smtClean="0"/>
              <a:t> RP (</a:t>
            </a:r>
            <a:r>
              <a:rPr lang="tr-TR" sz="2800" dirty="0" err="1" smtClean="0"/>
              <a:t>AbioMed</a:t>
            </a:r>
            <a:r>
              <a:rPr lang="tr-TR" sz="2800" dirty="0" smtClean="0"/>
              <a:t>, </a:t>
            </a:r>
            <a:r>
              <a:rPr lang="tr-TR" sz="2800" dirty="0" err="1" smtClean="0"/>
              <a:t>Danvers</a:t>
            </a:r>
            <a:r>
              <a:rPr lang="tr-TR" sz="2800" dirty="0" smtClean="0"/>
              <a:t>, MA, ABD), </a:t>
            </a:r>
            <a:r>
              <a:rPr lang="tr-TR" sz="2800" dirty="0" err="1" smtClean="0"/>
              <a:t>TandemHeart</a:t>
            </a:r>
            <a:r>
              <a:rPr lang="tr-TR" sz="2800" dirty="0" smtClean="0"/>
              <a:t> (</a:t>
            </a:r>
            <a:r>
              <a:rPr lang="tr-TR" sz="2800" dirty="0" err="1" smtClean="0"/>
              <a:t>CardiacAssist</a:t>
            </a:r>
            <a:r>
              <a:rPr lang="tr-TR" sz="2800" dirty="0" smtClean="0"/>
              <a:t>, Pittsburgh, PA, ABD) ve </a:t>
            </a:r>
            <a:r>
              <a:rPr lang="tr-TR" sz="2800" dirty="0" err="1" smtClean="0"/>
              <a:t>CentriMag</a:t>
            </a:r>
            <a:r>
              <a:rPr lang="tr-TR" sz="2800" dirty="0" smtClean="0"/>
              <a:t> RVAD ( </a:t>
            </a:r>
            <a:r>
              <a:rPr lang="tr-TR" sz="2800" dirty="0" err="1" smtClean="0"/>
              <a:t>Thoratec</a:t>
            </a:r>
            <a:r>
              <a:rPr lang="tr-TR" sz="2800" dirty="0" smtClean="0"/>
              <a:t>), </a:t>
            </a:r>
            <a:r>
              <a:rPr lang="tr-TR" sz="2800" b="1" dirty="0" smtClean="0"/>
              <a:t>mekanik desteğe </a:t>
            </a:r>
            <a:r>
              <a:rPr lang="tr-TR" sz="2800" b="1" dirty="0" err="1" smtClean="0"/>
              <a:t>perioperatif</a:t>
            </a:r>
            <a:r>
              <a:rPr lang="tr-TR" sz="2800" b="1" dirty="0" smtClean="0"/>
              <a:t> köprü </a:t>
            </a:r>
            <a:r>
              <a:rPr lang="tr-TR" sz="2800" dirty="0" smtClean="0"/>
              <a:t>görevi görür</a:t>
            </a:r>
            <a:endParaRPr lang="tr-T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9811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057400" y="1997839"/>
            <a:ext cx="10134600" cy="3539430"/>
          </a:xfrm>
          <a:prstGeom prst="rect">
            <a:avLst/>
          </a:prstGeom>
        </p:spPr>
        <p:txBody>
          <a:bodyPr wrap="square">
            <a:spAutoFit/>
          </a:bodyPr>
          <a:lstStyle/>
          <a:p>
            <a:r>
              <a:rPr lang="tr-TR" sz="2800" b="1" dirty="0" err="1" smtClean="0"/>
              <a:t>BiVAD</a:t>
            </a:r>
            <a:r>
              <a:rPr lang="tr-TR" sz="2800" dirty="0" smtClean="0"/>
              <a:t> Hastaların çoğu, yardımcı desteğe duyulan ihtiyacı önlemek için LVAD tedavisi boyunca yeterli RV işlevini korurken, LVAD alıcılarının yaklaşık %48'i, </a:t>
            </a:r>
            <a:r>
              <a:rPr lang="tr-TR" sz="2800" dirty="0" err="1" smtClean="0"/>
              <a:t>biventriküler</a:t>
            </a:r>
            <a:r>
              <a:rPr lang="tr-TR" sz="2800" dirty="0" smtClean="0"/>
              <a:t> destek cihazının kullanımını garanti altına almak için yeterli düzeyde </a:t>
            </a:r>
            <a:r>
              <a:rPr lang="tr-TR" sz="2800" dirty="0" err="1" smtClean="0"/>
              <a:t>postoperatif</a:t>
            </a:r>
            <a:r>
              <a:rPr lang="tr-TR" sz="2800" dirty="0" smtClean="0"/>
              <a:t> RV işlev bozukluğu yaşar. </a:t>
            </a:r>
            <a:r>
              <a:rPr lang="tr-TR" sz="2800" dirty="0" err="1" smtClean="0"/>
              <a:t>BiVAD</a:t>
            </a:r>
            <a:r>
              <a:rPr lang="tr-TR" sz="2800" dirty="0" smtClean="0"/>
              <a:t>, sol ve sağ pompa akışlarını dengeleyerek ve nadir durumlarda </a:t>
            </a:r>
            <a:r>
              <a:rPr lang="tr-TR" sz="2800" dirty="0" err="1" smtClean="0"/>
              <a:t>miyokardiyal</a:t>
            </a:r>
            <a:r>
              <a:rPr lang="tr-TR" sz="2800" dirty="0" smtClean="0"/>
              <a:t> iyileşmeyi indükleyerek, yetersiz kalbin her iki tarafını da desteklediğinden, özellikle toplam kalp yetmezliği olan hastalar için yararlıdır. </a:t>
            </a:r>
            <a:endParaRPr lang="tr-T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514600" y="2133600"/>
            <a:ext cx="9677400" cy="3108543"/>
          </a:xfrm>
          <a:prstGeom prst="rect">
            <a:avLst/>
          </a:prstGeom>
        </p:spPr>
        <p:txBody>
          <a:bodyPr wrap="square">
            <a:spAutoFit/>
          </a:bodyPr>
          <a:lstStyle/>
          <a:p>
            <a:r>
              <a:rPr lang="tr-TR" sz="2800" dirty="0" smtClean="0"/>
              <a:t>Birinci nesil </a:t>
            </a:r>
            <a:r>
              <a:rPr lang="tr-TR" sz="2800" dirty="0" err="1" smtClean="0"/>
              <a:t>pulsatil</a:t>
            </a:r>
            <a:r>
              <a:rPr lang="tr-TR" sz="2800" dirty="0" smtClean="0"/>
              <a:t> </a:t>
            </a:r>
            <a:r>
              <a:rPr lang="tr-TR" sz="2800" dirty="0" err="1" smtClean="0"/>
              <a:t>BiVAD'ler</a:t>
            </a:r>
            <a:r>
              <a:rPr lang="tr-TR" sz="2800" dirty="0" smtClean="0"/>
              <a:t> birçok hayat kurtardı, ancak hacimleri, hasta hareketliliğini engelleyen büyük bir harici </a:t>
            </a:r>
            <a:r>
              <a:rPr lang="tr-TR" sz="2800" dirty="0" err="1" smtClean="0"/>
              <a:t>pnömatik</a:t>
            </a:r>
            <a:r>
              <a:rPr lang="tr-TR" sz="2800" dirty="0" smtClean="0"/>
              <a:t> sürücünün gerekliliği, aktarma organları bölgesinde </a:t>
            </a:r>
            <a:r>
              <a:rPr lang="tr-TR" sz="2800" b="1" dirty="0" smtClean="0"/>
              <a:t>enfeksiyon ve </a:t>
            </a:r>
            <a:r>
              <a:rPr lang="tr-TR" sz="2800" b="1" dirty="0" err="1" smtClean="0"/>
              <a:t>trombüs</a:t>
            </a:r>
            <a:r>
              <a:rPr lang="tr-TR" sz="2800" b="1" dirty="0" smtClean="0"/>
              <a:t> </a:t>
            </a:r>
            <a:r>
              <a:rPr lang="tr-TR" sz="2800" dirty="0" smtClean="0"/>
              <a:t>oluşumu ile sınırlıdır. Bazı birinci nesil </a:t>
            </a:r>
            <a:r>
              <a:rPr lang="tr-TR" sz="2800" dirty="0" err="1" smtClean="0"/>
              <a:t>BiVAD'lar</a:t>
            </a:r>
            <a:r>
              <a:rPr lang="tr-TR" sz="2800" dirty="0" smtClean="0"/>
              <a:t> arasında </a:t>
            </a:r>
            <a:r>
              <a:rPr lang="tr-TR" sz="2800" dirty="0" err="1" smtClean="0"/>
              <a:t>AbioMed</a:t>
            </a:r>
            <a:r>
              <a:rPr lang="tr-TR" sz="2800" dirty="0" smtClean="0"/>
              <a:t> BVS5000 (</a:t>
            </a:r>
            <a:r>
              <a:rPr lang="tr-TR" sz="2800" dirty="0" err="1" smtClean="0"/>
              <a:t>AbioMed</a:t>
            </a:r>
            <a:r>
              <a:rPr lang="tr-TR" sz="2800" dirty="0" smtClean="0"/>
              <a:t>), Berlin </a:t>
            </a:r>
            <a:r>
              <a:rPr lang="tr-TR" sz="2800" dirty="0" err="1" smtClean="0"/>
              <a:t>Heart</a:t>
            </a:r>
            <a:r>
              <a:rPr lang="tr-TR" sz="2800" dirty="0" smtClean="0"/>
              <a:t> EXCOR (Berlin </a:t>
            </a:r>
            <a:r>
              <a:rPr lang="tr-TR" sz="2800" dirty="0" err="1" smtClean="0"/>
              <a:t>Heart</a:t>
            </a:r>
            <a:r>
              <a:rPr lang="tr-TR" sz="2800" dirty="0" smtClean="0"/>
              <a:t>) ve </a:t>
            </a:r>
            <a:r>
              <a:rPr lang="tr-TR" sz="2800" dirty="0" err="1" smtClean="0"/>
              <a:t>Medos</a:t>
            </a:r>
            <a:r>
              <a:rPr lang="tr-TR" sz="2800" dirty="0" smtClean="0"/>
              <a:t> HIA-VAD (</a:t>
            </a:r>
            <a:r>
              <a:rPr lang="tr-TR" sz="2800" dirty="0" err="1" smtClean="0"/>
              <a:t>Stolberg</a:t>
            </a:r>
            <a:r>
              <a:rPr lang="tr-TR" sz="2800" dirty="0" smtClean="0"/>
              <a:t>, Almanya)  bulunur.</a:t>
            </a:r>
            <a:endParaRPr lang="tr-T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438400" y="1676400"/>
            <a:ext cx="9753600" cy="3970318"/>
          </a:xfrm>
          <a:prstGeom prst="rect">
            <a:avLst/>
          </a:prstGeom>
        </p:spPr>
        <p:txBody>
          <a:bodyPr wrap="square">
            <a:spAutoFit/>
          </a:bodyPr>
          <a:lstStyle/>
          <a:p>
            <a:r>
              <a:rPr lang="tr-TR" sz="2800" dirty="0" smtClean="0"/>
              <a:t>Total Yapay Kalp</a:t>
            </a:r>
          </a:p>
          <a:p>
            <a:r>
              <a:rPr lang="tr-TR" sz="2800" dirty="0" smtClean="0"/>
              <a:t> </a:t>
            </a:r>
            <a:r>
              <a:rPr lang="tr-TR" sz="2800" b="1" dirty="0" smtClean="0"/>
              <a:t>Total yapay kalpler (</a:t>
            </a:r>
            <a:r>
              <a:rPr lang="tr-TR" sz="2800" b="1" dirty="0" err="1" smtClean="0"/>
              <a:t>TAH'ler</a:t>
            </a:r>
            <a:r>
              <a:rPr lang="tr-TR" sz="2800" dirty="0" smtClean="0"/>
              <a:t>), son aşama </a:t>
            </a:r>
            <a:r>
              <a:rPr lang="tr-TR" sz="2800" dirty="0" err="1" smtClean="0"/>
              <a:t>KKY'yi</a:t>
            </a:r>
            <a:r>
              <a:rPr lang="tr-TR" sz="2800" dirty="0" smtClean="0"/>
              <a:t> tedavi etmek için uzun süreler boyunca doğal kalp işlevini tamamen değiştirmek üzere tasarlanmıştır. İlk insan TAH </a:t>
            </a:r>
            <a:r>
              <a:rPr lang="tr-TR" sz="2800" dirty="0" err="1" smtClean="0"/>
              <a:t>implantasyonu</a:t>
            </a:r>
            <a:r>
              <a:rPr lang="tr-TR" sz="2800" dirty="0" smtClean="0"/>
              <a:t> 1969 yılında </a:t>
            </a:r>
            <a:r>
              <a:rPr lang="tr-TR" sz="2800" dirty="0" err="1" smtClean="0"/>
              <a:t>Denton</a:t>
            </a:r>
            <a:r>
              <a:rPr lang="tr-TR" sz="2800" dirty="0" smtClean="0"/>
              <a:t> </a:t>
            </a:r>
            <a:r>
              <a:rPr lang="tr-TR" sz="2800" dirty="0" err="1" smtClean="0"/>
              <a:t>Cooley</a:t>
            </a:r>
            <a:r>
              <a:rPr lang="tr-TR" sz="2800" dirty="0" smtClean="0"/>
              <a:t> tarafından </a:t>
            </a:r>
            <a:r>
              <a:rPr lang="tr-TR" sz="2800" dirty="0" err="1" smtClean="0"/>
              <a:t>Liotta</a:t>
            </a:r>
            <a:r>
              <a:rPr lang="tr-TR" sz="2800" dirty="0" smtClean="0"/>
              <a:t> yapay kalbi kullanılarak kalp transplantasyonuna köprü olarak kullanılmıştır. Hasta bu </a:t>
            </a:r>
            <a:r>
              <a:rPr lang="tr-TR" sz="2800" dirty="0" err="1" smtClean="0"/>
              <a:t>pnömatik</a:t>
            </a:r>
            <a:r>
              <a:rPr lang="tr-TR" sz="2800" dirty="0" smtClean="0"/>
              <a:t> cihazda üç gün boyunca desteklendi ve bu süre boyunca </a:t>
            </a:r>
            <a:r>
              <a:rPr lang="tr-TR" sz="2800" b="1" dirty="0" err="1" smtClean="0"/>
              <a:t>hemoliz</a:t>
            </a:r>
            <a:r>
              <a:rPr lang="tr-TR" sz="2800" dirty="0" smtClean="0"/>
              <a:t> ve kötüleşen böbrek fonksiyonu, cerrahları pompayı 36 saat sonra başarısız olan bir </a:t>
            </a:r>
            <a:r>
              <a:rPr lang="tr-TR" sz="2800" dirty="0" err="1" smtClean="0"/>
              <a:t>donör</a:t>
            </a:r>
            <a:r>
              <a:rPr lang="tr-TR" sz="2800" dirty="0" smtClean="0"/>
              <a:t> kalple değiştirmeye sevk etti.</a:t>
            </a:r>
            <a:endParaRPr lang="tr-T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590800" y="2551837"/>
            <a:ext cx="9601200" cy="2677656"/>
          </a:xfrm>
          <a:prstGeom prst="rect">
            <a:avLst/>
          </a:prstGeom>
        </p:spPr>
        <p:txBody>
          <a:bodyPr wrap="square">
            <a:spAutoFit/>
          </a:bodyPr>
          <a:lstStyle/>
          <a:p>
            <a:r>
              <a:rPr lang="tr-TR" sz="2800" dirty="0" err="1" smtClean="0"/>
              <a:t>Jarvik</a:t>
            </a:r>
            <a:r>
              <a:rPr lang="tr-TR" sz="2800" dirty="0" smtClean="0"/>
              <a:t>-7 </a:t>
            </a:r>
            <a:r>
              <a:rPr lang="tr-TR" sz="2800" dirty="0" err="1" smtClean="0"/>
              <a:t>TAH'ın</a:t>
            </a:r>
            <a:r>
              <a:rPr lang="tr-TR" sz="2800" dirty="0" smtClean="0"/>
              <a:t> (</a:t>
            </a:r>
            <a:r>
              <a:rPr lang="tr-TR" sz="2800" dirty="0" err="1" smtClean="0"/>
              <a:t>Jarvik</a:t>
            </a:r>
            <a:r>
              <a:rPr lang="tr-TR" sz="2800" dirty="0" smtClean="0"/>
              <a:t> </a:t>
            </a:r>
            <a:r>
              <a:rPr lang="tr-TR" sz="2800" dirty="0" err="1" smtClean="0"/>
              <a:t>Heart</a:t>
            </a:r>
            <a:r>
              <a:rPr lang="tr-TR" sz="2800" dirty="0" smtClean="0"/>
              <a:t>, New York, NY, ABD) bir hastayı 112 gün boyunca destekleyebildiği 1982 yılına kadar, bu cihazların genellikle hastaları BTT için desteklemek için uygun bir araç olarak kabul edildi. Daha sonra </a:t>
            </a:r>
            <a:r>
              <a:rPr lang="tr-TR" sz="2800" dirty="0" err="1" smtClean="0"/>
              <a:t>Jarvik</a:t>
            </a:r>
            <a:r>
              <a:rPr lang="tr-TR" sz="2800" dirty="0" smtClean="0"/>
              <a:t> 7 olan </a:t>
            </a:r>
            <a:r>
              <a:rPr lang="tr-TR" sz="2800" dirty="0" err="1" smtClean="0"/>
              <a:t>CardioWest</a:t>
            </a:r>
            <a:r>
              <a:rPr lang="tr-TR" sz="2800" dirty="0" smtClean="0"/>
              <a:t> (</a:t>
            </a:r>
            <a:r>
              <a:rPr lang="tr-TR" sz="2800" dirty="0" err="1" smtClean="0"/>
              <a:t>SynCardia</a:t>
            </a:r>
            <a:r>
              <a:rPr lang="tr-TR" sz="2800" dirty="0" smtClean="0"/>
              <a:t>) ve </a:t>
            </a:r>
            <a:r>
              <a:rPr lang="tr-TR" sz="2800" dirty="0" err="1" smtClean="0"/>
              <a:t>Abiocor</a:t>
            </a:r>
            <a:r>
              <a:rPr lang="tr-TR" sz="2800" dirty="0" smtClean="0"/>
              <a:t> (</a:t>
            </a:r>
            <a:r>
              <a:rPr lang="tr-TR" sz="2800" dirty="0" err="1" smtClean="0"/>
              <a:t>AbioMed</a:t>
            </a:r>
            <a:r>
              <a:rPr lang="tr-TR" sz="2800" dirty="0" smtClean="0"/>
              <a:t>), klinik olarak kullanılan </a:t>
            </a:r>
            <a:r>
              <a:rPr lang="tr-TR" sz="2800" dirty="0" err="1" smtClean="0"/>
              <a:t>TAH'ların</a:t>
            </a:r>
            <a:r>
              <a:rPr lang="tr-TR" sz="2800" dirty="0" smtClean="0"/>
              <a:t> örnekleridir</a:t>
            </a:r>
            <a:endParaRPr lang="tr-T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438400" y="2136339"/>
            <a:ext cx="9753600" cy="3970318"/>
          </a:xfrm>
          <a:prstGeom prst="rect">
            <a:avLst/>
          </a:prstGeom>
        </p:spPr>
        <p:txBody>
          <a:bodyPr wrap="square">
            <a:spAutoFit/>
          </a:bodyPr>
          <a:lstStyle/>
          <a:p>
            <a:r>
              <a:rPr lang="tr-TR" sz="2800" b="1" dirty="0" smtClean="0"/>
              <a:t>İkinci Nesil</a:t>
            </a:r>
            <a:r>
              <a:rPr lang="tr-TR" sz="2800" dirty="0" smtClean="0"/>
              <a:t>: </a:t>
            </a:r>
            <a:r>
              <a:rPr lang="tr-TR" sz="2800" b="1" dirty="0" smtClean="0"/>
              <a:t>Sürekli </a:t>
            </a:r>
            <a:r>
              <a:rPr lang="tr-TR" sz="2800" b="1" dirty="0" err="1" smtClean="0"/>
              <a:t>Eksenel</a:t>
            </a:r>
            <a:r>
              <a:rPr lang="tr-TR" sz="2800" b="1" dirty="0" smtClean="0"/>
              <a:t> Akış Pompaları</a:t>
            </a:r>
          </a:p>
          <a:p>
            <a:r>
              <a:rPr lang="tr-TR" sz="2800" dirty="0" smtClean="0"/>
              <a:t>Birinci nesil </a:t>
            </a:r>
            <a:r>
              <a:rPr lang="tr-TR" sz="2800" dirty="0" err="1" smtClean="0"/>
              <a:t>pulsatil</a:t>
            </a:r>
            <a:r>
              <a:rPr lang="tr-TR" sz="2800" dirty="0" smtClean="0"/>
              <a:t> pompalar, büyüklükleri, yüksek gürültü emisyonları ve sık arıza ve </a:t>
            </a:r>
            <a:r>
              <a:rPr lang="tr-TR" sz="2800" dirty="0" err="1" smtClean="0"/>
              <a:t>morbiditeye</a:t>
            </a:r>
            <a:r>
              <a:rPr lang="tr-TR" sz="2800" dirty="0" smtClean="0"/>
              <a:t> yol açan dayanıklılık sorunları nedeniyle sınırlı olduklarından, daha küçük ve daha güvenilir cihazlar geliştirmeye yönelik araştırmalar başlatıldı ve 1990'lar boyunca devam etti . Bu çalışmanın bir sonucu olarak, </a:t>
            </a:r>
            <a:r>
              <a:rPr lang="tr-TR" sz="2800" dirty="0" err="1" smtClean="0"/>
              <a:t>Thoratec</a:t>
            </a:r>
            <a:r>
              <a:rPr lang="tr-TR" sz="2800" dirty="0" smtClean="0"/>
              <a:t> 2001 yılında </a:t>
            </a:r>
            <a:r>
              <a:rPr lang="tr-TR" sz="2800" b="1" dirty="0" err="1" smtClean="0"/>
              <a:t>HeartMate</a:t>
            </a:r>
            <a:r>
              <a:rPr lang="tr-TR" sz="2800" b="1" dirty="0" smtClean="0"/>
              <a:t> II </a:t>
            </a:r>
            <a:r>
              <a:rPr lang="tr-TR" sz="2800" dirty="0" smtClean="0"/>
              <a:t>adlı orijinal </a:t>
            </a:r>
            <a:r>
              <a:rPr lang="tr-TR" sz="2800" dirty="0" err="1" smtClean="0"/>
              <a:t>HeartMate</a:t>
            </a:r>
            <a:r>
              <a:rPr lang="tr-TR" sz="2800" dirty="0" smtClean="0"/>
              <a:t> </a:t>
            </a:r>
            <a:r>
              <a:rPr lang="tr-TR" sz="2800" dirty="0" err="1" smtClean="0"/>
              <a:t>XVE'nin</a:t>
            </a:r>
            <a:r>
              <a:rPr lang="tr-TR" sz="2800" dirty="0" smtClean="0"/>
              <a:t> yalnızca yedide biri ve ağırlığının dörtte biri büyüklüğünde yeni bir VAD tanıttı.</a:t>
            </a:r>
            <a:endParaRPr lang="tr-T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9049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1752600" y="1582341"/>
            <a:ext cx="10439400" cy="4832092"/>
          </a:xfrm>
          <a:prstGeom prst="rect">
            <a:avLst/>
          </a:prstGeom>
        </p:spPr>
        <p:txBody>
          <a:bodyPr wrap="square">
            <a:spAutoFit/>
          </a:bodyPr>
          <a:lstStyle/>
          <a:p>
            <a:r>
              <a:rPr lang="tr-TR" sz="2800" b="1" dirty="0" smtClean="0"/>
              <a:t>Üçüncü nesil </a:t>
            </a:r>
            <a:r>
              <a:rPr lang="tr-TR" sz="2800" b="1" dirty="0" err="1" smtClean="0"/>
              <a:t>LVAD'ler</a:t>
            </a:r>
            <a:r>
              <a:rPr lang="tr-TR" sz="2800" dirty="0" smtClean="0"/>
              <a:t>, temassız yataklara sahip çarkın manyetik ve/veya hidrodinamik </a:t>
            </a:r>
            <a:r>
              <a:rPr lang="tr-TR" sz="2800" dirty="0" err="1" smtClean="0"/>
              <a:t>levitasyonuyla</a:t>
            </a:r>
            <a:r>
              <a:rPr lang="tr-TR" sz="2800" dirty="0" smtClean="0"/>
              <a:t> ve çıkışının dönme eksenine dik olarak yönlendirildiği </a:t>
            </a:r>
            <a:r>
              <a:rPr lang="tr-TR" sz="2800" b="1" dirty="0" smtClean="0"/>
              <a:t>sürekli akışlı santrifüj pompalardır</a:t>
            </a:r>
            <a:r>
              <a:rPr lang="tr-TR" sz="2800" dirty="0" smtClean="0"/>
              <a:t>. Bu </a:t>
            </a:r>
            <a:r>
              <a:rPr lang="tr-TR" sz="2800" dirty="0" err="1" smtClean="0"/>
              <a:t>radyal</a:t>
            </a:r>
            <a:r>
              <a:rPr lang="tr-TR" sz="2800" dirty="0" smtClean="0"/>
              <a:t> döner pompalar, daha iyi hasta sonuçları ve yaşam tarzları için daha da azaltılmış cihaz boyutu, gürültü emisyonu, enfeksiyon oranı ve </a:t>
            </a:r>
            <a:r>
              <a:rPr lang="tr-TR" sz="2800" dirty="0" err="1" smtClean="0"/>
              <a:t>protrombotik</a:t>
            </a:r>
            <a:r>
              <a:rPr lang="tr-TR" sz="2800" dirty="0" smtClean="0"/>
              <a:t> bölgelere sahiptir . Artık yerleştirilen </a:t>
            </a:r>
            <a:r>
              <a:rPr lang="tr-TR" sz="2800" dirty="0" err="1" smtClean="0"/>
              <a:t>LVAD'lerin</a:t>
            </a:r>
            <a:r>
              <a:rPr lang="tr-TR" sz="2800" dirty="0" smtClean="0"/>
              <a:t> yaklaşık </a:t>
            </a:r>
            <a:r>
              <a:rPr lang="tr-TR" sz="2800" b="1" dirty="0" smtClean="0"/>
              <a:t>%99'u sürekli akışlı </a:t>
            </a:r>
            <a:r>
              <a:rPr lang="tr-TR" sz="2800" b="1" dirty="0" err="1" smtClean="0"/>
              <a:t>LVAD'ler</a:t>
            </a:r>
            <a:r>
              <a:rPr lang="tr-TR" sz="2800" b="1" dirty="0" smtClean="0"/>
              <a:t> </a:t>
            </a:r>
            <a:r>
              <a:rPr lang="tr-TR" sz="2800" dirty="0" smtClean="0"/>
              <a:t>(CF-</a:t>
            </a:r>
            <a:r>
              <a:rPr lang="tr-TR" sz="2800" dirty="0" err="1" smtClean="0"/>
              <a:t>LVAD'ler</a:t>
            </a:r>
            <a:r>
              <a:rPr lang="tr-TR" sz="2800" dirty="0" smtClean="0"/>
              <a:t>) olduğundan, </a:t>
            </a:r>
            <a:r>
              <a:rPr lang="tr-TR" sz="2800" dirty="0" err="1" smtClean="0"/>
              <a:t>HeartWare</a:t>
            </a:r>
            <a:r>
              <a:rPr lang="tr-TR" sz="2800" dirty="0" smtClean="0"/>
              <a:t> HVAD (</a:t>
            </a:r>
            <a:r>
              <a:rPr lang="tr-TR" sz="2800" dirty="0" err="1" smtClean="0"/>
              <a:t>HeartWare</a:t>
            </a:r>
            <a:r>
              <a:rPr lang="tr-TR" sz="2800" dirty="0" smtClean="0"/>
              <a:t>), </a:t>
            </a:r>
            <a:r>
              <a:rPr lang="tr-TR" sz="2800" dirty="0" err="1" smtClean="0"/>
              <a:t>HeartMate</a:t>
            </a:r>
            <a:r>
              <a:rPr lang="tr-TR" sz="2800" dirty="0" smtClean="0"/>
              <a:t> III (</a:t>
            </a:r>
            <a:r>
              <a:rPr lang="tr-TR" sz="2800" dirty="0" err="1" smtClean="0"/>
              <a:t>Thoratec</a:t>
            </a:r>
            <a:r>
              <a:rPr lang="tr-TR" sz="2800" dirty="0" smtClean="0"/>
              <a:t>), </a:t>
            </a:r>
            <a:r>
              <a:rPr lang="tr-TR" sz="2800" dirty="0" err="1" smtClean="0"/>
              <a:t>CentriMag</a:t>
            </a:r>
            <a:r>
              <a:rPr lang="tr-TR" sz="2800" dirty="0" smtClean="0"/>
              <a:t> (</a:t>
            </a:r>
            <a:r>
              <a:rPr lang="tr-TR" sz="2800" dirty="0" err="1" smtClean="0"/>
              <a:t>Thoratec</a:t>
            </a:r>
            <a:r>
              <a:rPr lang="tr-TR" sz="2800" dirty="0" smtClean="0"/>
              <a:t>), </a:t>
            </a:r>
            <a:r>
              <a:rPr lang="tr-TR" sz="2800" dirty="0" err="1" smtClean="0"/>
              <a:t>Incor</a:t>
            </a:r>
            <a:r>
              <a:rPr lang="tr-TR" sz="2800" dirty="0" smtClean="0"/>
              <a:t> (Berlin </a:t>
            </a:r>
            <a:r>
              <a:rPr lang="tr-TR" sz="2800" dirty="0" err="1" smtClean="0"/>
              <a:t>Heart</a:t>
            </a:r>
            <a:r>
              <a:rPr lang="tr-TR" sz="2800" dirty="0" smtClean="0"/>
              <a:t>), </a:t>
            </a:r>
            <a:r>
              <a:rPr lang="tr-TR" sz="2800" dirty="0" err="1" smtClean="0"/>
              <a:t>Levacor</a:t>
            </a:r>
            <a:r>
              <a:rPr lang="tr-TR" sz="2800" dirty="0" smtClean="0"/>
              <a:t> gibi üçüncü nesil santrifüj pompalar ( </a:t>
            </a:r>
            <a:r>
              <a:rPr lang="tr-TR" sz="2800" dirty="0" err="1" smtClean="0"/>
              <a:t>World</a:t>
            </a:r>
            <a:r>
              <a:rPr lang="tr-TR" sz="2800" dirty="0" smtClean="0"/>
              <a:t> </a:t>
            </a:r>
            <a:r>
              <a:rPr lang="tr-TR" sz="2800" dirty="0" err="1" smtClean="0"/>
              <a:t>Heart</a:t>
            </a:r>
            <a:r>
              <a:rPr lang="tr-TR" sz="2800" dirty="0" smtClean="0"/>
              <a:t>, </a:t>
            </a:r>
            <a:r>
              <a:rPr lang="tr-TR" sz="2800" dirty="0" err="1" smtClean="0"/>
              <a:t>Salk</a:t>
            </a:r>
            <a:r>
              <a:rPr lang="tr-TR" sz="2800" dirty="0" smtClean="0"/>
              <a:t> Lake </a:t>
            </a:r>
            <a:r>
              <a:rPr lang="tr-TR" sz="2800" dirty="0" err="1" smtClean="0"/>
              <a:t>City</a:t>
            </a:r>
            <a:r>
              <a:rPr lang="tr-TR" sz="2800" dirty="0" smtClean="0"/>
              <a:t>, UT, ABD) ve </a:t>
            </a:r>
            <a:r>
              <a:rPr lang="tr-TR" sz="2800" dirty="0" err="1" smtClean="0"/>
              <a:t>DuraHeart</a:t>
            </a:r>
            <a:r>
              <a:rPr lang="tr-TR" sz="2800" dirty="0" smtClean="0"/>
              <a:t> (</a:t>
            </a:r>
            <a:r>
              <a:rPr lang="tr-TR" sz="2800" dirty="0" err="1" smtClean="0"/>
              <a:t>Terumo</a:t>
            </a:r>
            <a:r>
              <a:rPr lang="tr-TR" sz="2800" dirty="0" smtClean="0"/>
              <a:t> </a:t>
            </a:r>
            <a:r>
              <a:rPr lang="tr-TR" sz="2800" dirty="0" err="1" smtClean="0"/>
              <a:t>Heart</a:t>
            </a:r>
            <a:r>
              <a:rPr lang="tr-TR" sz="2800" dirty="0" smtClean="0"/>
              <a:t>, </a:t>
            </a:r>
            <a:r>
              <a:rPr lang="tr-TR" sz="2800" dirty="0" err="1" smtClean="0"/>
              <a:t>Ann</a:t>
            </a:r>
            <a:r>
              <a:rPr lang="tr-TR" sz="2800" dirty="0" smtClean="0"/>
              <a:t> </a:t>
            </a:r>
            <a:r>
              <a:rPr lang="tr-TR" sz="2800" dirty="0" err="1" smtClean="0"/>
              <a:t>Arbor</a:t>
            </a:r>
            <a:r>
              <a:rPr lang="tr-TR" sz="2800" dirty="0" smtClean="0"/>
              <a:t>, MI, ABD) büyük roller oynamaktadır.</a:t>
            </a:r>
            <a:endParaRPr lang="tr-T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524000"/>
            <a:ext cx="9982200" cy="3108543"/>
          </a:xfrm>
          <a:prstGeom prst="rect">
            <a:avLst/>
          </a:prstGeom>
        </p:spPr>
        <p:txBody>
          <a:bodyPr wrap="square">
            <a:spAutoFit/>
          </a:bodyPr>
          <a:lstStyle/>
          <a:p>
            <a:r>
              <a:rPr lang="tr-TR" sz="2800" b="1" dirty="0" err="1" smtClean="0"/>
              <a:t>HeartWare</a:t>
            </a:r>
            <a:r>
              <a:rPr lang="tr-TR" sz="2800" b="1" dirty="0" smtClean="0"/>
              <a:t> HVAD </a:t>
            </a:r>
            <a:r>
              <a:rPr lang="tr-TR" sz="2800" dirty="0" smtClean="0"/>
              <a:t>ve </a:t>
            </a:r>
            <a:r>
              <a:rPr lang="tr-TR" sz="2800" b="1" dirty="0" err="1" smtClean="0"/>
              <a:t>HeartMate</a:t>
            </a:r>
            <a:r>
              <a:rPr lang="tr-TR" sz="2800" b="1" dirty="0" smtClean="0"/>
              <a:t> III</a:t>
            </a:r>
            <a:r>
              <a:rPr lang="tr-TR" sz="2800" dirty="0" smtClean="0"/>
              <a:t>, sırasıyla 2017 ve 2018'de uzun vadeli mekanik dolaşım desteği için </a:t>
            </a:r>
            <a:r>
              <a:rPr lang="tr-TR" sz="2800" b="1" dirty="0" smtClean="0"/>
              <a:t>FDA onayı </a:t>
            </a:r>
            <a:r>
              <a:rPr lang="tr-TR" sz="2800" dirty="0" smtClean="0"/>
              <a:t>aldı ve </a:t>
            </a:r>
            <a:r>
              <a:rPr lang="tr-TR" sz="2800" dirty="0" err="1" smtClean="0"/>
              <a:t>CentriMag'in</a:t>
            </a:r>
            <a:r>
              <a:rPr lang="tr-TR" sz="2800" dirty="0" smtClean="0"/>
              <a:t> hastalarda 30 güne kadar kalbin bir veya iki tarafını desteklemek için onaylandı . </a:t>
            </a:r>
          </a:p>
          <a:p>
            <a:r>
              <a:rPr lang="tr-TR" sz="2800" dirty="0" smtClean="0"/>
              <a:t> Cihaz işlevi ve dayanıklılığındaki önemli gelişmelere rağmen, </a:t>
            </a:r>
            <a:r>
              <a:rPr lang="tr-TR" sz="2800" b="1" dirty="0" smtClean="0"/>
              <a:t>sağ kalp yetmezliği, enfeksiyon, </a:t>
            </a:r>
            <a:r>
              <a:rPr lang="tr-TR" sz="2800" b="1" dirty="0" err="1" smtClean="0"/>
              <a:t>tromboz</a:t>
            </a:r>
            <a:r>
              <a:rPr lang="tr-TR" sz="2800" b="1" dirty="0" smtClean="0"/>
              <a:t>, </a:t>
            </a:r>
            <a:r>
              <a:rPr lang="tr-TR" sz="2800" b="1" dirty="0" err="1" smtClean="0"/>
              <a:t>hemoliz</a:t>
            </a:r>
            <a:r>
              <a:rPr lang="tr-TR" sz="2800" b="1" dirty="0" smtClean="0"/>
              <a:t> ve nörolojik olaylar </a:t>
            </a:r>
            <a:r>
              <a:rPr lang="tr-TR" sz="2800" dirty="0" smtClean="0"/>
              <a:t>gibi komplikasyonlar hala devam etmektedir.</a:t>
            </a:r>
            <a:endParaRPr lang="tr-T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989385"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98420" y="602580"/>
            <a:ext cx="1663064" cy="665480"/>
          </a:xfrm>
          <a:prstGeom prst="rect">
            <a:avLst/>
          </a:prstGeom>
        </p:spPr>
        <p:txBody>
          <a:bodyPr vert="horz" wrap="square" lIns="0" tIns="12700" rIns="0" bIns="0" rtlCol="0">
            <a:spAutoFit/>
          </a:bodyPr>
          <a:lstStyle/>
          <a:p>
            <a:pPr marL="260350" marR="5080" indent="-248285">
              <a:lnSpc>
                <a:spcPct val="100000"/>
              </a:lnSpc>
              <a:spcBef>
                <a:spcPts val="100"/>
              </a:spcBef>
            </a:pPr>
            <a:r>
              <a:rPr sz="2100" b="1" spc="-15" dirty="0">
                <a:solidFill>
                  <a:srgbClr val="FFFFFF"/>
                </a:solidFill>
                <a:latin typeface="Montserrat-Black"/>
                <a:cs typeface="Montserrat-Black"/>
              </a:rPr>
              <a:t>Geçen</a:t>
            </a:r>
            <a:r>
              <a:rPr sz="2100" b="1" spc="-80" dirty="0">
                <a:solidFill>
                  <a:srgbClr val="FFFFFF"/>
                </a:solidFill>
                <a:latin typeface="Montserrat-Black"/>
                <a:cs typeface="Montserrat-Black"/>
              </a:rPr>
              <a:t> </a:t>
            </a:r>
            <a:r>
              <a:rPr sz="2100" b="1" spc="-15" dirty="0">
                <a:solidFill>
                  <a:srgbClr val="FFFFFF"/>
                </a:solidFill>
                <a:latin typeface="Montserrat-Black"/>
                <a:cs typeface="Montserrat-Black"/>
              </a:rPr>
              <a:t>Ders  Hakkı</a:t>
            </a:r>
            <a:r>
              <a:rPr sz="2100" b="1" spc="5" dirty="0">
                <a:solidFill>
                  <a:srgbClr val="FFFFFF"/>
                </a:solidFill>
                <a:latin typeface="Montserrat-Black"/>
                <a:cs typeface="Montserrat-Black"/>
              </a:rPr>
              <a:t>n</a:t>
            </a:r>
            <a:r>
              <a:rPr sz="2100" b="1" spc="-15" dirty="0">
                <a:solidFill>
                  <a:srgbClr val="FFFFFF"/>
                </a:solidFill>
                <a:latin typeface="Montserrat-Black"/>
                <a:cs typeface="Montserrat-Black"/>
              </a:rPr>
              <a:t>da</a:t>
            </a:r>
            <a:endParaRPr sz="2100">
              <a:latin typeface="Montserrat-Black"/>
              <a:cs typeface="Montserrat-Black"/>
            </a:endParaRPr>
          </a:p>
        </p:txBody>
      </p:sp>
      <p:grpSp>
        <p:nvGrpSpPr>
          <p:cNvPr id="4" name="object 4"/>
          <p:cNvGrpSpPr/>
          <p:nvPr/>
        </p:nvGrpSpPr>
        <p:grpSpPr>
          <a:xfrm>
            <a:off x="171242" y="5896686"/>
            <a:ext cx="5765800" cy="787400"/>
            <a:chOff x="171242" y="5896686"/>
            <a:chExt cx="5765800" cy="787400"/>
          </a:xfrm>
        </p:grpSpPr>
        <p:sp>
          <p:nvSpPr>
            <p:cNvPr id="5" name="object 5"/>
            <p:cNvSpPr/>
            <p:nvPr/>
          </p:nvSpPr>
          <p:spPr>
            <a:xfrm>
              <a:off x="171242" y="5896686"/>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954"/>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28" y="728767"/>
                  </a:lnTo>
                  <a:lnTo>
                    <a:pt x="195973" y="739241"/>
                  </a:lnTo>
                  <a:lnTo>
                    <a:pt x="248413" y="736880"/>
                  </a:lnTo>
                  <a:lnTo>
                    <a:pt x="288577" y="722234"/>
                  </a:lnTo>
                  <a:lnTo>
                    <a:pt x="232030" y="722234"/>
                  </a:lnTo>
                  <a:lnTo>
                    <a:pt x="219523" y="720926"/>
                  </a:lnTo>
                  <a:lnTo>
                    <a:pt x="199047" y="716432"/>
                  </a:lnTo>
                  <a:lnTo>
                    <a:pt x="173362" y="703884"/>
                  </a:lnTo>
                  <a:lnTo>
                    <a:pt x="150088" y="703884"/>
                  </a:lnTo>
                  <a:lnTo>
                    <a:pt x="106456" y="681849"/>
                  </a:lnTo>
                  <a:lnTo>
                    <a:pt x="60816" y="621190"/>
                  </a:lnTo>
                  <a:lnTo>
                    <a:pt x="37744" y="554570"/>
                  </a:lnTo>
                  <a:lnTo>
                    <a:pt x="17749" y="369607"/>
                  </a:lnTo>
                  <a:lnTo>
                    <a:pt x="48042" y="225334"/>
                  </a:lnTo>
                  <a:lnTo>
                    <a:pt x="92620" y="131569"/>
                  </a:lnTo>
                  <a:lnTo>
                    <a:pt x="115481" y="98132"/>
                  </a:lnTo>
                  <a:lnTo>
                    <a:pt x="118656" y="95630"/>
                  </a:lnTo>
                  <a:lnTo>
                    <a:pt x="141597" y="95630"/>
                  </a:lnTo>
                  <a:lnTo>
                    <a:pt x="146221" y="85028"/>
                  </a:lnTo>
                  <a:lnTo>
                    <a:pt x="168874" y="52605"/>
                  </a:lnTo>
                  <a:lnTo>
                    <a:pt x="178485" y="42989"/>
                  </a:lnTo>
                  <a:lnTo>
                    <a:pt x="167284" y="32715"/>
                  </a:lnTo>
                  <a:close/>
                </a:path>
                <a:path w="421640" h="739775">
                  <a:moveTo>
                    <a:pt x="270167" y="241299"/>
                  </a:moveTo>
                  <a:lnTo>
                    <a:pt x="253593" y="241299"/>
                  </a:lnTo>
                  <a:lnTo>
                    <a:pt x="253593" y="714616"/>
                  </a:lnTo>
                  <a:lnTo>
                    <a:pt x="241682" y="720188"/>
                  </a:lnTo>
                  <a:lnTo>
                    <a:pt x="232030" y="722234"/>
                  </a:lnTo>
                  <a:lnTo>
                    <a:pt x="288577" y="722234"/>
                  </a:lnTo>
                  <a:lnTo>
                    <a:pt x="294341" y="720132"/>
                  </a:lnTo>
                  <a:lnTo>
                    <a:pt x="317967" y="706373"/>
                  </a:lnTo>
                  <a:lnTo>
                    <a:pt x="288518" y="706373"/>
                  </a:lnTo>
                  <a:lnTo>
                    <a:pt x="291454" y="703452"/>
                  </a:lnTo>
                  <a:lnTo>
                    <a:pt x="270167" y="703452"/>
                  </a:lnTo>
                  <a:lnTo>
                    <a:pt x="270167" y="350659"/>
                  </a:lnTo>
                  <a:lnTo>
                    <a:pt x="288860" y="329402"/>
                  </a:lnTo>
                  <a:lnTo>
                    <a:pt x="291570" y="325843"/>
                  </a:lnTo>
                  <a:lnTo>
                    <a:pt x="270167" y="325843"/>
                  </a:lnTo>
                  <a:lnTo>
                    <a:pt x="270167" y="241299"/>
                  </a:lnTo>
                  <a:close/>
                </a:path>
                <a:path w="421640" h="739775">
                  <a:moveTo>
                    <a:pt x="350386" y="372554"/>
                  </a:moveTo>
                  <a:lnTo>
                    <a:pt x="318820" y="372554"/>
                  </a:lnTo>
                  <a:lnTo>
                    <a:pt x="358058" y="397446"/>
                  </a:lnTo>
                  <a:lnTo>
                    <a:pt x="377355" y="423481"/>
                  </a:lnTo>
                  <a:lnTo>
                    <a:pt x="382307" y="466623"/>
                  </a:lnTo>
                  <a:lnTo>
                    <a:pt x="378510" y="542836"/>
                  </a:lnTo>
                  <a:lnTo>
                    <a:pt x="372213" y="569193"/>
                  </a:lnTo>
                  <a:lnTo>
                    <a:pt x="375094" y="589265"/>
                  </a:lnTo>
                  <a:lnTo>
                    <a:pt x="350983" y="644229"/>
                  </a:lnTo>
                  <a:lnTo>
                    <a:pt x="338667" y="656482"/>
                  </a:lnTo>
                  <a:lnTo>
                    <a:pt x="329247" y="672063"/>
                  </a:lnTo>
                  <a:lnTo>
                    <a:pt x="300979" y="698618"/>
                  </a:lnTo>
                  <a:lnTo>
                    <a:pt x="288518" y="706373"/>
                  </a:lnTo>
                  <a:lnTo>
                    <a:pt x="317967" y="706373"/>
                  </a:lnTo>
                  <a:lnTo>
                    <a:pt x="326915" y="701163"/>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7" y="95630"/>
                  </a:moveTo>
                  <a:lnTo>
                    <a:pt x="118656" y="95630"/>
                  </a:lnTo>
                  <a:lnTo>
                    <a:pt x="115903" y="101827"/>
                  </a:lnTo>
                  <a:lnTo>
                    <a:pt x="112971" y="108342"/>
                  </a:lnTo>
                  <a:lnTo>
                    <a:pt x="90102" y="160606"/>
                  </a:lnTo>
                  <a:lnTo>
                    <a:pt x="67124" y="239812"/>
                  </a:lnTo>
                  <a:lnTo>
                    <a:pt x="57144" y="296617"/>
                  </a:lnTo>
                  <a:lnTo>
                    <a:pt x="50747" y="364243"/>
                  </a:lnTo>
                  <a:lnTo>
                    <a:pt x="49669" y="444296"/>
                  </a:lnTo>
                  <a:lnTo>
                    <a:pt x="67310" y="556711"/>
                  </a:lnTo>
                  <a:lnTo>
                    <a:pt x="101612" y="637960"/>
                  </a:lnTo>
                  <a:lnTo>
                    <a:pt x="135048" y="687275"/>
                  </a:lnTo>
                  <a:lnTo>
                    <a:pt x="150088" y="703884"/>
                  </a:lnTo>
                  <a:lnTo>
                    <a:pt x="173362" y="703884"/>
                  </a:lnTo>
                  <a:lnTo>
                    <a:pt x="172172" y="703303"/>
                  </a:lnTo>
                  <a:lnTo>
                    <a:pt x="147874" y="679154"/>
                  </a:lnTo>
                  <a:lnTo>
                    <a:pt x="127025" y="644694"/>
                  </a:lnTo>
                  <a:lnTo>
                    <a:pt x="110502" y="600633"/>
                  </a:lnTo>
                  <a:lnTo>
                    <a:pt x="96454" y="526999"/>
                  </a:lnTo>
                  <a:lnTo>
                    <a:pt x="91697" y="478665"/>
                  </a:lnTo>
                  <a:lnTo>
                    <a:pt x="89085" y="424435"/>
                  </a:lnTo>
                  <a:lnTo>
                    <a:pt x="89163" y="364243"/>
                  </a:lnTo>
                  <a:lnTo>
                    <a:pt x="92196" y="303635"/>
                  </a:lnTo>
                  <a:lnTo>
                    <a:pt x="98869" y="239737"/>
                  </a:lnTo>
                  <a:lnTo>
                    <a:pt x="119796" y="145618"/>
                  </a:lnTo>
                  <a:lnTo>
                    <a:pt x="141597" y="95630"/>
                  </a:lnTo>
                  <a:close/>
                </a:path>
                <a:path w="421640" h="739775">
                  <a:moveTo>
                    <a:pt x="306133" y="341871"/>
                  </a:moveTo>
                  <a:lnTo>
                    <a:pt x="293458" y="350989"/>
                  </a:lnTo>
                  <a:lnTo>
                    <a:pt x="297535" y="361581"/>
                  </a:lnTo>
                  <a:lnTo>
                    <a:pt x="300558" y="367156"/>
                  </a:lnTo>
                  <a:lnTo>
                    <a:pt x="307336" y="383962"/>
                  </a:lnTo>
                  <a:lnTo>
                    <a:pt x="318935" y="421560"/>
                  </a:lnTo>
                  <a:lnTo>
                    <a:pt x="329190" y="473213"/>
                  </a:lnTo>
                  <a:lnTo>
                    <a:pt x="331939" y="532180"/>
                  </a:lnTo>
                  <a:lnTo>
                    <a:pt x="323829" y="602349"/>
                  </a:lnTo>
                  <a:lnTo>
                    <a:pt x="306116" y="653035"/>
                  </a:lnTo>
                  <a:lnTo>
                    <a:pt x="285871" y="686112"/>
                  </a:lnTo>
                  <a:lnTo>
                    <a:pt x="270167" y="703452"/>
                  </a:lnTo>
                  <a:lnTo>
                    <a:pt x="291454" y="703452"/>
                  </a:lnTo>
                  <a:lnTo>
                    <a:pt x="338667" y="656482"/>
                  </a:lnTo>
                  <a:lnTo>
                    <a:pt x="359648" y="621779"/>
                  </a:lnTo>
                  <a:lnTo>
                    <a:pt x="372213" y="569193"/>
                  </a:lnTo>
                  <a:lnTo>
                    <a:pt x="363810" y="510658"/>
                  </a:lnTo>
                  <a:lnTo>
                    <a:pt x="320090"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3" y="569193"/>
                  </a:moveTo>
                  <a:lnTo>
                    <a:pt x="359648" y="621779"/>
                  </a:lnTo>
                  <a:lnTo>
                    <a:pt x="338667" y="656482"/>
                  </a:lnTo>
                  <a:lnTo>
                    <a:pt x="350983" y="644229"/>
                  </a:lnTo>
                  <a:lnTo>
                    <a:pt x="375094" y="589265"/>
                  </a:lnTo>
                  <a:lnTo>
                    <a:pt x="372213" y="569193"/>
                  </a:lnTo>
                  <a:close/>
                </a:path>
                <a:path w="421640" h="739775">
                  <a:moveTo>
                    <a:pt x="160923" y="187121"/>
                  </a:moveTo>
                  <a:lnTo>
                    <a:pt x="144627" y="187121"/>
                  </a:lnTo>
                  <a:lnTo>
                    <a:pt x="144627" y="605370"/>
                  </a:lnTo>
                  <a:lnTo>
                    <a:pt x="134531" y="607809"/>
                  </a:lnTo>
                  <a:lnTo>
                    <a:pt x="133398" y="607809"/>
                  </a:lnTo>
                  <a:lnTo>
                    <a:pt x="133959" y="622376"/>
                  </a:lnTo>
                  <a:lnTo>
                    <a:pt x="186835" y="614940"/>
                  </a:lnTo>
                  <a:lnTo>
                    <a:pt x="204191" y="607809"/>
                  </a:lnTo>
                  <a:lnTo>
                    <a:pt x="134531" y="607809"/>
                  </a:lnTo>
                  <a:lnTo>
                    <a:pt x="133388" y="607529"/>
                  </a:lnTo>
                  <a:lnTo>
                    <a:pt x="204871" y="607529"/>
                  </a:lnTo>
                  <a:lnTo>
                    <a:pt x="214302" y="603654"/>
                  </a:lnTo>
                  <a:lnTo>
                    <a:pt x="216130" y="599795"/>
                  </a:lnTo>
                  <a:lnTo>
                    <a:pt x="162039" y="599795"/>
                  </a:lnTo>
                  <a:lnTo>
                    <a:pt x="160923" y="187121"/>
                  </a:lnTo>
                  <a:close/>
                </a:path>
                <a:path w="421640" h="739775">
                  <a:moveTo>
                    <a:pt x="228447" y="165760"/>
                  </a:moveTo>
                  <a:lnTo>
                    <a:pt x="187693" y="165760"/>
                  </a:lnTo>
                  <a:lnTo>
                    <a:pt x="187655" y="587197"/>
                  </a:lnTo>
                  <a:lnTo>
                    <a:pt x="181809" y="591480"/>
                  </a:lnTo>
                  <a:lnTo>
                    <a:pt x="173208" y="595553"/>
                  </a:lnTo>
                  <a:lnTo>
                    <a:pt x="165427" y="598598"/>
                  </a:lnTo>
                  <a:lnTo>
                    <a:pt x="162039" y="599795"/>
                  </a:lnTo>
                  <a:lnTo>
                    <a:pt x="216130" y="599795"/>
                  </a:lnTo>
                  <a:lnTo>
                    <a:pt x="225221" y="580594"/>
                  </a:lnTo>
                  <a:lnTo>
                    <a:pt x="228447" y="537832"/>
                  </a:lnTo>
                  <a:lnTo>
                    <a:pt x="228447" y="165760"/>
                  </a:lnTo>
                  <a:close/>
                </a:path>
                <a:path w="421640" h="739775">
                  <a:moveTo>
                    <a:pt x="392718" y="140385"/>
                  </a:moveTo>
                  <a:lnTo>
                    <a:pt x="376986" y="140385"/>
                  </a:lnTo>
                  <a:lnTo>
                    <a:pt x="356136" y="202062"/>
                  </a:lnTo>
                  <a:lnTo>
                    <a:pt x="338059" y="241939"/>
                  </a:lnTo>
                  <a:lnTo>
                    <a:pt x="312741" y="277404"/>
                  </a:lnTo>
                  <a:lnTo>
                    <a:pt x="270167" y="325843"/>
                  </a:lnTo>
                  <a:lnTo>
                    <a:pt x="291570" y="325843"/>
                  </a:lnTo>
                  <a:lnTo>
                    <a:pt x="318365" y="290661"/>
                  </a:lnTo>
                  <a:lnTo>
                    <a:pt x="351768" y="237066"/>
                  </a:lnTo>
                  <a:lnTo>
                    <a:pt x="382155" y="171246"/>
                  </a:lnTo>
                  <a:lnTo>
                    <a:pt x="390263" y="148310"/>
                  </a:lnTo>
                  <a:lnTo>
                    <a:pt x="392718" y="140385"/>
                  </a:lnTo>
                  <a:close/>
                </a:path>
                <a:path w="421640" h="739775">
                  <a:moveTo>
                    <a:pt x="300990" y="54457"/>
                  </a:moveTo>
                  <a:lnTo>
                    <a:pt x="260727" y="95317"/>
                  </a:lnTo>
                  <a:lnTo>
                    <a:pt x="230065" y="121543"/>
                  </a:lnTo>
                  <a:lnTo>
                    <a:pt x="193485" y="144481"/>
                  </a:lnTo>
                  <a:lnTo>
                    <a:pt x="135470" y="175475"/>
                  </a:lnTo>
                  <a:lnTo>
                    <a:pt x="132803" y="176161"/>
                  </a:lnTo>
                  <a:lnTo>
                    <a:pt x="132803" y="190309"/>
                  </a:lnTo>
                  <a:lnTo>
                    <a:pt x="144627" y="187121"/>
                  </a:lnTo>
                  <a:lnTo>
                    <a:pt x="160923" y="187121"/>
                  </a:lnTo>
                  <a:lnTo>
                    <a:pt x="160908" y="181724"/>
                  </a:lnTo>
                  <a:lnTo>
                    <a:pt x="187693" y="165760"/>
                  </a:lnTo>
                  <a:lnTo>
                    <a:pt x="228447" y="165760"/>
                  </a:lnTo>
                  <a:lnTo>
                    <a:pt x="228447" y="140665"/>
                  </a:lnTo>
                  <a:lnTo>
                    <a:pt x="246519" y="127571"/>
                  </a:lnTo>
                  <a:lnTo>
                    <a:pt x="246875" y="126809"/>
                  </a:lnTo>
                  <a:lnTo>
                    <a:pt x="268953" y="126809"/>
                  </a:lnTo>
                  <a:lnTo>
                    <a:pt x="262248" y="119964"/>
                  </a:lnTo>
                  <a:lnTo>
                    <a:pt x="258673" y="115862"/>
                  </a:lnTo>
                  <a:lnTo>
                    <a:pt x="280212" y="97231"/>
                  </a:lnTo>
                  <a:lnTo>
                    <a:pt x="336039" y="97231"/>
                  </a:lnTo>
                  <a:lnTo>
                    <a:pt x="329838" y="90220"/>
                  </a:lnTo>
                  <a:lnTo>
                    <a:pt x="325018" y="83515"/>
                  </a:lnTo>
                  <a:lnTo>
                    <a:pt x="320454" y="78165"/>
                  </a:lnTo>
                  <a:lnTo>
                    <a:pt x="312285" y="68267"/>
                  </a:lnTo>
                  <a:lnTo>
                    <a:pt x="300990" y="54457"/>
                  </a:lnTo>
                  <a:close/>
                </a:path>
                <a:path w="421640" h="739775">
                  <a:moveTo>
                    <a:pt x="268953" y="126809"/>
                  </a:moveTo>
                  <a:lnTo>
                    <a:pt x="246875" y="126809"/>
                  </a:lnTo>
                  <a:lnTo>
                    <a:pt x="253346" y="133558"/>
                  </a:lnTo>
                  <a:lnTo>
                    <a:pt x="270411" y="148547"/>
                  </a:lnTo>
                  <a:lnTo>
                    <a:pt x="295463" y="162119"/>
                  </a:lnTo>
                  <a:lnTo>
                    <a:pt x="325894" y="164617"/>
                  </a:lnTo>
                  <a:lnTo>
                    <a:pt x="350433" y="157300"/>
                  </a:lnTo>
                  <a:lnTo>
                    <a:pt x="356663" y="154155"/>
                  </a:lnTo>
                  <a:lnTo>
                    <a:pt x="323283" y="154155"/>
                  </a:lnTo>
                  <a:lnTo>
                    <a:pt x="299326" y="148310"/>
                  </a:lnTo>
                  <a:lnTo>
                    <a:pt x="284642" y="140336"/>
                  </a:lnTo>
                  <a:lnTo>
                    <a:pt x="271594" y="129505"/>
                  </a:lnTo>
                  <a:lnTo>
                    <a:pt x="268953" y="126809"/>
                  </a:lnTo>
                  <a:close/>
                </a:path>
                <a:path w="421640" h="739775">
                  <a:moveTo>
                    <a:pt x="397629" y="123253"/>
                  </a:moveTo>
                  <a:lnTo>
                    <a:pt x="369531" y="123253"/>
                  </a:lnTo>
                  <a:lnTo>
                    <a:pt x="351804" y="143976"/>
                  </a:lnTo>
                  <a:lnTo>
                    <a:pt x="338581" y="153493"/>
                  </a:lnTo>
                  <a:lnTo>
                    <a:pt x="323283" y="154155"/>
                  </a:lnTo>
                  <a:lnTo>
                    <a:pt x="356663" y="154155"/>
                  </a:lnTo>
                  <a:lnTo>
                    <a:pt x="366156" y="149363"/>
                  </a:lnTo>
                  <a:lnTo>
                    <a:pt x="374522" y="142995"/>
                  </a:lnTo>
                  <a:lnTo>
                    <a:pt x="376986" y="140385"/>
                  </a:lnTo>
                  <a:lnTo>
                    <a:pt x="392718" y="140385"/>
                  </a:lnTo>
                  <a:lnTo>
                    <a:pt x="393633" y="137431"/>
                  </a:lnTo>
                  <a:lnTo>
                    <a:pt x="396913" y="125958"/>
                  </a:lnTo>
                  <a:lnTo>
                    <a:pt x="397629" y="123253"/>
                  </a:lnTo>
                  <a:close/>
                </a:path>
                <a:path w="421640" h="739775">
                  <a:moveTo>
                    <a:pt x="336039" y="97231"/>
                  </a:moveTo>
                  <a:lnTo>
                    <a:pt x="280212" y="97231"/>
                  </a:lnTo>
                  <a:lnTo>
                    <a:pt x="298400" y="116455"/>
                  </a:lnTo>
                  <a:lnTo>
                    <a:pt x="310037" y="126344"/>
                  </a:lnTo>
                  <a:lnTo>
                    <a:pt x="320137" y="130029"/>
                  </a:lnTo>
                  <a:lnTo>
                    <a:pt x="333717" y="130644"/>
                  </a:lnTo>
                  <a:lnTo>
                    <a:pt x="348872" y="129559"/>
                  </a:lnTo>
                  <a:lnTo>
                    <a:pt x="360121" y="127011"/>
                  </a:lnTo>
                  <a:lnTo>
                    <a:pt x="367122" y="124431"/>
                  </a:lnTo>
                  <a:lnTo>
                    <a:pt x="369531" y="123253"/>
                  </a:lnTo>
                  <a:lnTo>
                    <a:pt x="397629" y="123253"/>
                  </a:lnTo>
                  <a:lnTo>
                    <a:pt x="400776" y="111370"/>
                  </a:lnTo>
                  <a:lnTo>
                    <a:pt x="355241" y="111370"/>
                  </a:lnTo>
                  <a:lnTo>
                    <a:pt x="340402" y="102163"/>
                  </a:lnTo>
                  <a:lnTo>
                    <a:pt x="336039" y="97231"/>
                  </a:lnTo>
                  <a:close/>
                </a:path>
                <a:path w="421640" h="739775">
                  <a:moveTo>
                    <a:pt x="414680" y="0"/>
                  </a:moveTo>
                  <a:lnTo>
                    <a:pt x="400634" y="0"/>
                  </a:lnTo>
                  <a:lnTo>
                    <a:pt x="401703" y="52605"/>
                  </a:lnTo>
                  <a:lnTo>
                    <a:pt x="401679" y="54457"/>
                  </a:lnTo>
                  <a:lnTo>
                    <a:pt x="399203" y="83285"/>
                  </a:lnTo>
                  <a:lnTo>
                    <a:pt x="390456" y="98514"/>
                  </a:lnTo>
                  <a:lnTo>
                    <a:pt x="372884" y="109867"/>
                  </a:lnTo>
                  <a:lnTo>
                    <a:pt x="355241"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388"/>
              <a:ext cx="195326"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6078"/>
              <a:ext cx="502284" cy="266065"/>
            </a:xfrm>
            <a:custGeom>
              <a:avLst/>
              <a:gdLst/>
              <a:ahLst/>
              <a:cxnLst/>
              <a:rect l="l" t="t" r="r" b="b"/>
              <a:pathLst>
                <a:path w="502284" h="266064">
                  <a:moveTo>
                    <a:pt x="115417" y="4152"/>
                  </a:moveTo>
                  <a:lnTo>
                    <a:pt x="0" y="4152"/>
                  </a:lnTo>
                  <a:lnTo>
                    <a:pt x="0" y="39712"/>
                  </a:lnTo>
                  <a:lnTo>
                    <a:pt x="0" y="80352"/>
                  </a:lnTo>
                  <a:lnTo>
                    <a:pt x="0" y="115912"/>
                  </a:lnTo>
                  <a:lnTo>
                    <a:pt x="0" y="165442"/>
                  </a:lnTo>
                  <a:lnTo>
                    <a:pt x="0" y="201002"/>
                  </a:lnTo>
                  <a:lnTo>
                    <a:pt x="115417" y="201002"/>
                  </a:lnTo>
                  <a:lnTo>
                    <a:pt x="115417" y="165442"/>
                  </a:lnTo>
                  <a:lnTo>
                    <a:pt x="41808" y="165442"/>
                  </a:lnTo>
                  <a:lnTo>
                    <a:pt x="41808" y="115912"/>
                  </a:lnTo>
                  <a:lnTo>
                    <a:pt x="115417" y="115912"/>
                  </a:lnTo>
                  <a:lnTo>
                    <a:pt x="115417" y="80352"/>
                  </a:lnTo>
                  <a:lnTo>
                    <a:pt x="41808" y="80352"/>
                  </a:lnTo>
                  <a:lnTo>
                    <a:pt x="41808" y="39712"/>
                  </a:lnTo>
                  <a:lnTo>
                    <a:pt x="115417" y="39712"/>
                  </a:lnTo>
                  <a:lnTo>
                    <a:pt x="115417"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34" y="145656"/>
                  </a:moveTo>
                  <a:lnTo>
                    <a:pt x="483273" y="105841"/>
                  </a:lnTo>
                  <a:lnTo>
                    <a:pt x="444030" y="83223"/>
                  </a:lnTo>
                  <a:lnTo>
                    <a:pt x="430758" y="76581"/>
                  </a:lnTo>
                  <a:lnTo>
                    <a:pt x="421309" y="69621"/>
                  </a:lnTo>
                  <a:lnTo>
                    <a:pt x="415658" y="62357"/>
                  </a:lnTo>
                  <a:lnTo>
                    <a:pt x="413778" y="54737"/>
                  </a:lnTo>
                  <a:lnTo>
                    <a:pt x="413778" y="48133"/>
                  </a:lnTo>
                  <a:lnTo>
                    <a:pt x="416255" y="42748"/>
                  </a:lnTo>
                  <a:lnTo>
                    <a:pt x="426402" y="34505"/>
                  </a:lnTo>
                  <a:lnTo>
                    <a:pt x="433006" y="32448"/>
                  </a:lnTo>
                  <a:lnTo>
                    <a:pt x="448233" y="32448"/>
                  </a:lnTo>
                  <a:lnTo>
                    <a:pt x="454063" y="33972"/>
                  </a:lnTo>
                  <a:lnTo>
                    <a:pt x="464032" y="39674"/>
                  </a:lnTo>
                  <a:lnTo>
                    <a:pt x="467855" y="43967"/>
                  </a:lnTo>
                  <a:lnTo>
                    <a:pt x="470852" y="49530"/>
                  </a:lnTo>
                  <a:lnTo>
                    <a:pt x="488683" y="32448"/>
                  </a:lnTo>
                  <a:lnTo>
                    <a:pt x="495579" y="25844"/>
                  </a:lnTo>
                  <a:lnTo>
                    <a:pt x="490448" y="19519"/>
                  </a:lnTo>
                  <a:lnTo>
                    <a:pt x="484936" y="14160"/>
                  </a:lnTo>
                  <a:lnTo>
                    <a:pt x="448094" y="0"/>
                  </a:lnTo>
                  <a:lnTo>
                    <a:pt x="441909" y="0"/>
                  </a:lnTo>
                  <a:lnTo>
                    <a:pt x="402374" y="8775"/>
                  </a:lnTo>
                  <a:lnTo>
                    <a:pt x="373951" y="43865"/>
                  </a:lnTo>
                  <a:lnTo>
                    <a:pt x="372745" y="55499"/>
                  </a:lnTo>
                  <a:lnTo>
                    <a:pt x="373380" y="63982"/>
                  </a:lnTo>
                  <a:lnTo>
                    <a:pt x="396824" y="99072"/>
                  </a:lnTo>
                  <a:lnTo>
                    <a:pt x="433006" y="119468"/>
                  </a:lnTo>
                  <a:lnTo>
                    <a:pt x="445528" y="126415"/>
                  </a:lnTo>
                  <a:lnTo>
                    <a:pt x="454456" y="133337"/>
                  </a:lnTo>
                  <a:lnTo>
                    <a:pt x="459803" y="140258"/>
                  </a:lnTo>
                  <a:lnTo>
                    <a:pt x="461581" y="147167"/>
                  </a:lnTo>
                  <a:lnTo>
                    <a:pt x="461581" y="154990"/>
                  </a:lnTo>
                  <a:lnTo>
                    <a:pt x="458711" y="161302"/>
                  </a:lnTo>
                  <a:lnTo>
                    <a:pt x="447319" y="170561"/>
                  </a:lnTo>
                  <a:lnTo>
                    <a:pt x="439432" y="172834"/>
                  </a:lnTo>
                  <a:lnTo>
                    <a:pt x="421601" y="172834"/>
                  </a:lnTo>
                  <a:lnTo>
                    <a:pt x="414274" y="170776"/>
                  </a:lnTo>
                  <a:lnTo>
                    <a:pt x="407809" y="166611"/>
                  </a:lnTo>
                  <a:lnTo>
                    <a:pt x="401154" y="162483"/>
                  </a:lnTo>
                  <a:lnTo>
                    <a:pt x="396392" y="156794"/>
                  </a:lnTo>
                  <a:lnTo>
                    <a:pt x="393484" y="149631"/>
                  </a:lnTo>
                  <a:lnTo>
                    <a:pt x="370078" y="175920"/>
                  </a:lnTo>
                  <a:lnTo>
                    <a:pt x="402463" y="201803"/>
                  </a:lnTo>
                  <a:lnTo>
                    <a:pt x="425005" y="205803"/>
                  </a:lnTo>
                  <a:lnTo>
                    <a:pt x="425005" y="229298"/>
                  </a:lnTo>
                  <a:lnTo>
                    <a:pt x="438518" y="229298"/>
                  </a:lnTo>
                  <a:lnTo>
                    <a:pt x="442696" y="229971"/>
                  </a:lnTo>
                  <a:lnTo>
                    <a:pt x="445135" y="231368"/>
                  </a:lnTo>
                  <a:lnTo>
                    <a:pt x="447586" y="233006"/>
                  </a:lnTo>
                  <a:lnTo>
                    <a:pt x="448843" y="235292"/>
                  </a:lnTo>
                  <a:lnTo>
                    <a:pt x="448843" y="241731"/>
                  </a:lnTo>
                  <a:lnTo>
                    <a:pt x="447802" y="244221"/>
                  </a:lnTo>
                  <a:lnTo>
                    <a:pt x="445592" y="245884"/>
                  </a:lnTo>
                  <a:lnTo>
                    <a:pt x="443458" y="247599"/>
                  </a:lnTo>
                  <a:lnTo>
                    <a:pt x="440042" y="248513"/>
                  </a:lnTo>
                  <a:lnTo>
                    <a:pt x="433438" y="248513"/>
                  </a:lnTo>
                  <a:lnTo>
                    <a:pt x="409346" y="244767"/>
                  </a:lnTo>
                  <a:lnTo>
                    <a:pt x="405549" y="244005"/>
                  </a:lnTo>
                  <a:lnTo>
                    <a:pt x="402869" y="243306"/>
                  </a:lnTo>
                  <a:lnTo>
                    <a:pt x="400888" y="242658"/>
                  </a:lnTo>
                  <a:lnTo>
                    <a:pt x="400888" y="259740"/>
                  </a:lnTo>
                  <a:lnTo>
                    <a:pt x="404266" y="260832"/>
                  </a:lnTo>
                  <a:lnTo>
                    <a:pt x="407682" y="261581"/>
                  </a:lnTo>
                  <a:lnTo>
                    <a:pt x="411035" y="262369"/>
                  </a:lnTo>
                  <a:lnTo>
                    <a:pt x="414274" y="263067"/>
                  </a:lnTo>
                  <a:lnTo>
                    <a:pt x="417449" y="263664"/>
                  </a:lnTo>
                  <a:lnTo>
                    <a:pt x="420535" y="264071"/>
                  </a:lnTo>
                  <a:lnTo>
                    <a:pt x="426402" y="265049"/>
                  </a:lnTo>
                  <a:lnTo>
                    <a:pt x="431761" y="265607"/>
                  </a:lnTo>
                  <a:lnTo>
                    <a:pt x="436524" y="265607"/>
                  </a:lnTo>
                  <a:lnTo>
                    <a:pt x="471906" y="248513"/>
                  </a:lnTo>
                  <a:lnTo>
                    <a:pt x="472198" y="230378"/>
                  </a:lnTo>
                  <a:lnTo>
                    <a:pt x="469480" y="223786"/>
                  </a:lnTo>
                  <a:lnTo>
                    <a:pt x="464032" y="219532"/>
                  </a:lnTo>
                  <a:lnTo>
                    <a:pt x="458711" y="215303"/>
                  </a:lnTo>
                  <a:lnTo>
                    <a:pt x="450989" y="213182"/>
                  </a:lnTo>
                  <a:lnTo>
                    <a:pt x="438721" y="213182"/>
                  </a:lnTo>
                  <a:lnTo>
                    <a:pt x="438721" y="206133"/>
                  </a:lnTo>
                  <a:lnTo>
                    <a:pt x="438721" y="205727"/>
                  </a:lnTo>
                  <a:lnTo>
                    <a:pt x="447789" y="205105"/>
                  </a:lnTo>
                  <a:lnTo>
                    <a:pt x="461289" y="202006"/>
                  </a:lnTo>
                  <a:lnTo>
                    <a:pt x="496074" y="172834"/>
                  </a:lnTo>
                  <a:lnTo>
                    <a:pt x="497509" y="170332"/>
                  </a:lnTo>
                  <a:lnTo>
                    <a:pt x="501053" y="158673"/>
                  </a:lnTo>
                  <a:lnTo>
                    <a:pt x="502234" y="145656"/>
                  </a:lnTo>
                  <a:close/>
                </a:path>
              </a:pathLst>
            </a:custGeom>
            <a:solidFill>
              <a:srgbClr val="FFFFFF"/>
            </a:solidFill>
          </p:spPr>
          <p:txBody>
            <a:bodyPr wrap="square" lIns="0" tIns="0" rIns="0" bIns="0" rtlCol="0"/>
            <a:lstStyle/>
            <a:p>
              <a:endParaRPr/>
            </a:p>
          </p:txBody>
        </p:sp>
        <p:sp>
          <p:nvSpPr>
            <p:cNvPr id="9" name="object 9"/>
            <p:cNvSpPr/>
            <p:nvPr/>
          </p:nvSpPr>
          <p:spPr>
            <a:xfrm>
              <a:off x="1477379" y="6170762"/>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890" y="5957595"/>
              <a:ext cx="371290"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37" y="598834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75" y="5988227"/>
              <a:ext cx="277495" cy="379095"/>
            </a:xfrm>
            <a:custGeom>
              <a:avLst/>
              <a:gdLst/>
              <a:ahLst/>
              <a:cxnLst/>
              <a:rect l="l" t="t" r="r" b="b"/>
              <a:pathLst>
                <a:path w="277494" h="379095">
                  <a:moveTo>
                    <a:pt x="39484" y="151384"/>
                  </a:moveTo>
                  <a:lnTo>
                    <a:pt x="37668" y="146989"/>
                  </a:lnTo>
                  <a:lnTo>
                    <a:pt x="33972" y="143370"/>
                  </a:lnTo>
                  <a:lnTo>
                    <a:pt x="30467" y="139661"/>
                  </a:lnTo>
                  <a:lnTo>
                    <a:pt x="26174" y="137833"/>
                  </a:lnTo>
                  <a:lnTo>
                    <a:pt x="16433" y="137833"/>
                  </a:lnTo>
                  <a:lnTo>
                    <a:pt x="12344" y="139661"/>
                  </a:lnTo>
                  <a:lnTo>
                    <a:pt x="4914" y="147218"/>
                  </a:lnTo>
                  <a:lnTo>
                    <a:pt x="3048" y="151498"/>
                  </a:lnTo>
                  <a:lnTo>
                    <a:pt x="3048" y="156286"/>
                  </a:lnTo>
                  <a:lnTo>
                    <a:pt x="3048" y="161226"/>
                  </a:lnTo>
                  <a:lnTo>
                    <a:pt x="4914" y="165595"/>
                  </a:lnTo>
                  <a:lnTo>
                    <a:pt x="8496" y="169214"/>
                  </a:lnTo>
                  <a:lnTo>
                    <a:pt x="12128" y="172745"/>
                  </a:lnTo>
                  <a:lnTo>
                    <a:pt x="16319" y="174586"/>
                  </a:lnTo>
                  <a:lnTo>
                    <a:pt x="26466" y="174586"/>
                  </a:lnTo>
                  <a:lnTo>
                    <a:pt x="30924"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66" y="93980"/>
                  </a:moveTo>
                  <a:lnTo>
                    <a:pt x="98615" y="93980"/>
                  </a:lnTo>
                  <a:lnTo>
                    <a:pt x="98615" y="0"/>
                  </a:lnTo>
                  <a:lnTo>
                    <a:pt x="86144" y="0"/>
                  </a:lnTo>
                  <a:lnTo>
                    <a:pt x="86144" y="93980"/>
                  </a:lnTo>
                  <a:lnTo>
                    <a:pt x="86144" y="105410"/>
                  </a:lnTo>
                  <a:lnTo>
                    <a:pt x="138366" y="105410"/>
                  </a:lnTo>
                  <a:lnTo>
                    <a:pt x="138366" y="93980"/>
                  </a:lnTo>
                  <a:close/>
                </a:path>
                <a:path w="277494" h="379095">
                  <a:moveTo>
                    <a:pt x="274561" y="151384"/>
                  </a:moveTo>
                  <a:lnTo>
                    <a:pt x="272694" y="146989"/>
                  </a:lnTo>
                  <a:lnTo>
                    <a:pt x="265366" y="139661"/>
                  </a:lnTo>
                  <a:lnTo>
                    <a:pt x="261188" y="137833"/>
                  </a:lnTo>
                  <a:lnTo>
                    <a:pt x="251510" y="137833"/>
                  </a:lnTo>
                  <a:lnTo>
                    <a:pt x="247154" y="139661"/>
                  </a:lnTo>
                  <a:lnTo>
                    <a:pt x="243535" y="143522"/>
                  </a:lnTo>
                  <a:lnTo>
                    <a:pt x="239826" y="147218"/>
                  </a:lnTo>
                  <a:lnTo>
                    <a:pt x="238112" y="151498"/>
                  </a:lnTo>
                  <a:lnTo>
                    <a:pt x="238112" y="156286"/>
                  </a:lnTo>
                  <a:lnTo>
                    <a:pt x="238112" y="161226"/>
                  </a:lnTo>
                  <a:lnTo>
                    <a:pt x="239826" y="165595"/>
                  </a:lnTo>
                  <a:lnTo>
                    <a:pt x="247154" y="172745"/>
                  </a:lnTo>
                  <a:lnTo>
                    <a:pt x="251358" y="174586"/>
                  </a:lnTo>
                  <a:lnTo>
                    <a:pt x="261467" y="174586"/>
                  </a:lnTo>
                  <a:lnTo>
                    <a:pt x="265785" y="172745"/>
                  </a:lnTo>
                  <a:lnTo>
                    <a:pt x="269354" y="169214"/>
                  </a:lnTo>
                  <a:lnTo>
                    <a:pt x="272694" y="165595"/>
                  </a:lnTo>
                  <a:lnTo>
                    <a:pt x="274561" y="161226"/>
                  </a:lnTo>
                  <a:lnTo>
                    <a:pt x="274561" y="151384"/>
                  </a:lnTo>
                  <a:close/>
                </a:path>
                <a:path w="277494" h="379095">
                  <a:moveTo>
                    <a:pt x="277075" y="182537"/>
                  </a:moveTo>
                  <a:lnTo>
                    <a:pt x="234886" y="182537"/>
                  </a:lnTo>
                  <a:lnTo>
                    <a:pt x="234886" y="378853"/>
                  </a:lnTo>
                  <a:lnTo>
                    <a:pt x="277075" y="378853"/>
                  </a:lnTo>
                  <a:lnTo>
                    <a:pt x="277075" y="182537"/>
                  </a:lnTo>
                  <a:close/>
                </a:path>
              </a:pathLst>
            </a:custGeom>
            <a:solidFill>
              <a:srgbClr val="FFFFFF"/>
            </a:solidFill>
          </p:spPr>
          <p:txBody>
            <a:bodyPr wrap="square" lIns="0" tIns="0" rIns="0" bIns="0" rtlCol="0"/>
            <a:lstStyle/>
            <a:p>
              <a:endParaRPr/>
            </a:p>
          </p:txBody>
        </p:sp>
        <p:sp>
          <p:nvSpPr>
            <p:cNvPr id="13" name="object 13"/>
            <p:cNvSpPr/>
            <p:nvPr/>
          </p:nvSpPr>
          <p:spPr>
            <a:xfrm>
              <a:off x="656874" y="6421409"/>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1031"/>
              <a:ext cx="125564"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09" y="6421409"/>
              <a:ext cx="303997" cy="19192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412"/>
              <a:ext cx="701040" cy="193675"/>
            </a:xfrm>
            <a:custGeom>
              <a:avLst/>
              <a:gdLst/>
              <a:ahLst/>
              <a:cxnLst/>
              <a:rect l="l" t="t" r="r" b="b"/>
              <a:pathLst>
                <a:path w="701039" h="193675">
                  <a:moveTo>
                    <a:pt x="114541" y="191312"/>
                  </a:moveTo>
                  <a:lnTo>
                    <a:pt x="112026" y="184569"/>
                  </a:lnTo>
                  <a:lnTo>
                    <a:pt x="109016" y="174155"/>
                  </a:lnTo>
                  <a:lnTo>
                    <a:pt x="102171" y="148551"/>
                  </a:lnTo>
                  <a:lnTo>
                    <a:pt x="98869" y="138836"/>
                  </a:lnTo>
                  <a:lnTo>
                    <a:pt x="95059" y="131673"/>
                  </a:lnTo>
                  <a:lnTo>
                    <a:pt x="94576" y="130746"/>
                  </a:lnTo>
                  <a:lnTo>
                    <a:pt x="89001" y="124460"/>
                  </a:lnTo>
                  <a:lnTo>
                    <a:pt x="81915" y="120192"/>
                  </a:lnTo>
                  <a:lnTo>
                    <a:pt x="81915" y="119519"/>
                  </a:lnTo>
                  <a:lnTo>
                    <a:pt x="91605" y="114401"/>
                  </a:lnTo>
                  <a:lnTo>
                    <a:pt x="99568" y="106921"/>
                  </a:lnTo>
                  <a:lnTo>
                    <a:pt x="100203" y="106324"/>
                  </a:lnTo>
                  <a:lnTo>
                    <a:pt x="106349" y="95491"/>
                  </a:lnTo>
                  <a:lnTo>
                    <a:pt x="108699" y="82156"/>
                  </a:lnTo>
                  <a:lnTo>
                    <a:pt x="107772" y="72326"/>
                  </a:lnTo>
                  <a:lnTo>
                    <a:pt x="105143" y="63919"/>
                  </a:lnTo>
                  <a:lnTo>
                    <a:pt x="105092" y="63754"/>
                  </a:lnTo>
                  <a:lnTo>
                    <a:pt x="100711" y="56464"/>
                  </a:lnTo>
                  <a:lnTo>
                    <a:pt x="94742" y="50431"/>
                  </a:lnTo>
                  <a:lnTo>
                    <a:pt x="85686" y="44958"/>
                  </a:lnTo>
                  <a:lnTo>
                    <a:pt x="74714" y="41300"/>
                  </a:lnTo>
                  <a:lnTo>
                    <a:pt x="74714" y="85077"/>
                  </a:lnTo>
                  <a:lnTo>
                    <a:pt x="72859" y="94081"/>
                  </a:lnTo>
                  <a:lnTo>
                    <a:pt x="67513" y="100965"/>
                  </a:lnTo>
                  <a:lnTo>
                    <a:pt x="58953" y="105371"/>
                  </a:lnTo>
                  <a:lnTo>
                    <a:pt x="47485" y="106921"/>
                  </a:lnTo>
                  <a:lnTo>
                    <a:pt x="33985" y="106921"/>
                  </a:lnTo>
                  <a:lnTo>
                    <a:pt x="33985" y="65062"/>
                  </a:lnTo>
                  <a:lnTo>
                    <a:pt x="36449" y="64604"/>
                  </a:lnTo>
                  <a:lnTo>
                    <a:pt x="41186" y="63919"/>
                  </a:lnTo>
                  <a:lnTo>
                    <a:pt x="49504" y="63919"/>
                  </a:lnTo>
                  <a:lnTo>
                    <a:pt x="60083" y="65354"/>
                  </a:lnTo>
                  <a:lnTo>
                    <a:pt x="68008" y="69354"/>
                  </a:lnTo>
                  <a:lnTo>
                    <a:pt x="72986" y="75920"/>
                  </a:lnTo>
                  <a:lnTo>
                    <a:pt x="74714" y="85077"/>
                  </a:lnTo>
                  <a:lnTo>
                    <a:pt x="74714" y="41300"/>
                  </a:lnTo>
                  <a:lnTo>
                    <a:pt x="61315" y="39166"/>
                  </a:lnTo>
                  <a:lnTo>
                    <a:pt x="45681" y="38506"/>
                  </a:lnTo>
                  <a:lnTo>
                    <a:pt x="32397" y="38735"/>
                  </a:lnTo>
                  <a:lnTo>
                    <a:pt x="20129" y="39395"/>
                  </a:lnTo>
                  <a:lnTo>
                    <a:pt x="9220" y="40398"/>
                  </a:lnTo>
                  <a:lnTo>
                    <a:pt x="0" y="41643"/>
                  </a:lnTo>
                  <a:lnTo>
                    <a:pt x="0" y="191312"/>
                  </a:lnTo>
                  <a:lnTo>
                    <a:pt x="33985" y="191312"/>
                  </a:lnTo>
                  <a:lnTo>
                    <a:pt x="33985" y="131673"/>
                  </a:lnTo>
                  <a:lnTo>
                    <a:pt x="44335" y="131673"/>
                  </a:lnTo>
                  <a:lnTo>
                    <a:pt x="72059" y="168770"/>
                  </a:lnTo>
                  <a:lnTo>
                    <a:pt x="74904" y="179044"/>
                  </a:lnTo>
                  <a:lnTo>
                    <a:pt x="77368" y="186613"/>
                  </a:lnTo>
                  <a:lnTo>
                    <a:pt x="79425" y="191312"/>
                  </a:lnTo>
                  <a:lnTo>
                    <a:pt x="114541" y="191312"/>
                  </a:lnTo>
                  <a:close/>
                </a:path>
                <a:path w="701039" h="193675">
                  <a:moveTo>
                    <a:pt x="231775" y="146532"/>
                  </a:moveTo>
                  <a:lnTo>
                    <a:pt x="209829" y="109524"/>
                  </a:lnTo>
                  <a:lnTo>
                    <a:pt x="179730" y="96164"/>
                  </a:lnTo>
                  <a:lnTo>
                    <a:pt x="170967" y="91427"/>
                  </a:lnTo>
                  <a:lnTo>
                    <a:pt x="165874" y="86283"/>
                  </a:lnTo>
                  <a:lnTo>
                    <a:pt x="164236" y="79908"/>
                  </a:lnTo>
                  <a:lnTo>
                    <a:pt x="165595" y="74295"/>
                  </a:lnTo>
                  <a:lnTo>
                    <a:pt x="169697" y="69634"/>
                  </a:lnTo>
                  <a:lnTo>
                    <a:pt x="176593" y="66459"/>
                  </a:lnTo>
                  <a:lnTo>
                    <a:pt x="186309" y="65278"/>
                  </a:lnTo>
                  <a:lnTo>
                    <a:pt x="196672" y="65989"/>
                  </a:lnTo>
                  <a:lnTo>
                    <a:pt x="205460" y="67779"/>
                  </a:lnTo>
                  <a:lnTo>
                    <a:pt x="212610" y="70116"/>
                  </a:lnTo>
                  <a:lnTo>
                    <a:pt x="218046" y="72478"/>
                  </a:lnTo>
                  <a:lnTo>
                    <a:pt x="225691" y="44792"/>
                  </a:lnTo>
                  <a:lnTo>
                    <a:pt x="218249" y="41897"/>
                  </a:lnTo>
                  <a:lnTo>
                    <a:pt x="209372" y="39458"/>
                  </a:lnTo>
                  <a:lnTo>
                    <a:pt x="198970" y="37769"/>
                  </a:lnTo>
                  <a:lnTo>
                    <a:pt x="186969" y="37147"/>
                  </a:lnTo>
                  <a:lnTo>
                    <a:pt x="162915" y="40640"/>
                  </a:lnTo>
                  <a:lnTo>
                    <a:pt x="144868" y="50279"/>
                  </a:lnTo>
                  <a:lnTo>
                    <a:pt x="133527" y="64770"/>
                  </a:lnTo>
                  <a:lnTo>
                    <a:pt x="129590" y="82829"/>
                  </a:lnTo>
                  <a:lnTo>
                    <a:pt x="132549" y="97891"/>
                  </a:lnTo>
                  <a:lnTo>
                    <a:pt x="140957" y="110197"/>
                  </a:lnTo>
                  <a:lnTo>
                    <a:pt x="154076" y="120015"/>
                  </a:lnTo>
                  <a:lnTo>
                    <a:pt x="171221" y="127622"/>
                  </a:lnTo>
                  <a:lnTo>
                    <a:pt x="182892" y="132384"/>
                  </a:lnTo>
                  <a:lnTo>
                    <a:pt x="190779" y="137210"/>
                  </a:lnTo>
                  <a:lnTo>
                    <a:pt x="195249" y="142582"/>
                  </a:lnTo>
                  <a:lnTo>
                    <a:pt x="196659" y="148996"/>
                  </a:lnTo>
                  <a:lnTo>
                    <a:pt x="195110" y="155740"/>
                  </a:lnTo>
                  <a:lnTo>
                    <a:pt x="190525" y="160921"/>
                  </a:lnTo>
                  <a:lnTo>
                    <a:pt x="182981" y="164249"/>
                  </a:lnTo>
                  <a:lnTo>
                    <a:pt x="172580" y="165430"/>
                  </a:lnTo>
                  <a:lnTo>
                    <a:pt x="161759" y="164617"/>
                  </a:lnTo>
                  <a:lnTo>
                    <a:pt x="151536" y="162471"/>
                  </a:lnTo>
                  <a:lnTo>
                    <a:pt x="142328" y="159435"/>
                  </a:lnTo>
                  <a:lnTo>
                    <a:pt x="134543" y="155968"/>
                  </a:lnTo>
                  <a:lnTo>
                    <a:pt x="127571" y="184327"/>
                  </a:lnTo>
                  <a:lnTo>
                    <a:pt x="135458" y="187756"/>
                  </a:lnTo>
                  <a:lnTo>
                    <a:pt x="145757"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21" y="0"/>
                  </a:lnTo>
                  <a:lnTo>
                    <a:pt x="254685" y="0"/>
                  </a:lnTo>
                  <a:lnTo>
                    <a:pt x="247713" y="6769"/>
                  </a:lnTo>
                  <a:lnTo>
                    <a:pt x="247713" y="23634"/>
                  </a:lnTo>
                  <a:lnTo>
                    <a:pt x="254469" y="30835"/>
                  </a:lnTo>
                  <a:lnTo>
                    <a:pt x="272021" y="30835"/>
                  </a:lnTo>
                  <a:lnTo>
                    <a:pt x="278549" y="23634"/>
                  </a:lnTo>
                  <a:lnTo>
                    <a:pt x="278549" y="6769"/>
                  </a:lnTo>
                  <a:close/>
                </a:path>
                <a:path w="701039" h="193675">
                  <a:moveTo>
                    <a:pt x="280352" y="39624"/>
                  </a:moveTo>
                  <a:lnTo>
                    <a:pt x="245922" y="39624"/>
                  </a:lnTo>
                  <a:lnTo>
                    <a:pt x="245922" y="191300"/>
                  </a:lnTo>
                  <a:lnTo>
                    <a:pt x="280352" y="191300"/>
                  </a:lnTo>
                  <a:lnTo>
                    <a:pt x="280352" y="39624"/>
                  </a:lnTo>
                  <a:close/>
                </a:path>
                <a:path w="701039" h="193675">
                  <a:moveTo>
                    <a:pt x="415137" y="39217"/>
                  </a:moveTo>
                  <a:lnTo>
                    <a:pt x="298564" y="39217"/>
                  </a:lnTo>
                  <a:lnTo>
                    <a:pt x="298564" y="68427"/>
                  </a:lnTo>
                  <a:lnTo>
                    <a:pt x="339293" y="68427"/>
                  </a:lnTo>
                  <a:lnTo>
                    <a:pt x="339293" y="191617"/>
                  </a:lnTo>
                  <a:lnTo>
                    <a:pt x="373735" y="191617"/>
                  </a:lnTo>
                  <a:lnTo>
                    <a:pt x="373735" y="68427"/>
                  </a:lnTo>
                  <a:lnTo>
                    <a:pt x="415137" y="68427"/>
                  </a:lnTo>
                  <a:lnTo>
                    <a:pt x="415137" y="39217"/>
                  </a:lnTo>
                  <a:close/>
                </a:path>
                <a:path w="701039" h="193675">
                  <a:moveTo>
                    <a:pt x="521119" y="162712"/>
                  </a:moveTo>
                  <a:lnTo>
                    <a:pt x="458762" y="162712"/>
                  </a:lnTo>
                  <a:lnTo>
                    <a:pt x="458762" y="127152"/>
                  </a:lnTo>
                  <a:lnTo>
                    <a:pt x="514578" y="127152"/>
                  </a:lnTo>
                  <a:lnTo>
                    <a:pt x="514578" y="99212"/>
                  </a:lnTo>
                  <a:lnTo>
                    <a:pt x="458762" y="99212"/>
                  </a:lnTo>
                  <a:lnTo>
                    <a:pt x="458762"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03" y="109524"/>
                  </a:lnTo>
                  <a:lnTo>
                    <a:pt x="590791"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44" y="37769"/>
                  </a:lnTo>
                  <a:lnTo>
                    <a:pt x="598055" y="37147"/>
                  </a:lnTo>
                  <a:lnTo>
                    <a:pt x="573989" y="40640"/>
                  </a:lnTo>
                  <a:lnTo>
                    <a:pt x="555942" y="50279"/>
                  </a:lnTo>
                  <a:lnTo>
                    <a:pt x="544601" y="64770"/>
                  </a:lnTo>
                  <a:lnTo>
                    <a:pt x="540677" y="82829"/>
                  </a:lnTo>
                  <a:lnTo>
                    <a:pt x="543636" y="97891"/>
                  </a:lnTo>
                  <a:lnTo>
                    <a:pt x="552030" y="110197"/>
                  </a:lnTo>
                  <a:lnTo>
                    <a:pt x="565162" y="120015"/>
                  </a:lnTo>
                  <a:lnTo>
                    <a:pt x="582295" y="127622"/>
                  </a:lnTo>
                  <a:lnTo>
                    <a:pt x="593953" y="132384"/>
                  </a:lnTo>
                  <a:lnTo>
                    <a:pt x="601840" y="137210"/>
                  </a:lnTo>
                  <a:lnTo>
                    <a:pt x="606310" y="142582"/>
                  </a:lnTo>
                  <a:lnTo>
                    <a:pt x="607733" y="148996"/>
                  </a:lnTo>
                  <a:lnTo>
                    <a:pt x="606183" y="155740"/>
                  </a:lnTo>
                  <a:lnTo>
                    <a:pt x="601599" y="160921"/>
                  </a:lnTo>
                  <a:lnTo>
                    <a:pt x="594055" y="164249"/>
                  </a:lnTo>
                  <a:lnTo>
                    <a:pt x="583653" y="165430"/>
                  </a:lnTo>
                  <a:lnTo>
                    <a:pt x="572833" y="164617"/>
                  </a:lnTo>
                  <a:lnTo>
                    <a:pt x="562597" y="162471"/>
                  </a:lnTo>
                  <a:lnTo>
                    <a:pt x="553389" y="159435"/>
                  </a:lnTo>
                  <a:lnTo>
                    <a:pt x="545630" y="155968"/>
                  </a:lnTo>
                  <a:lnTo>
                    <a:pt x="538645" y="184327"/>
                  </a:lnTo>
                  <a:lnTo>
                    <a:pt x="546531" y="187756"/>
                  </a:lnTo>
                  <a:lnTo>
                    <a:pt x="556844" y="190715"/>
                  </a:lnTo>
                  <a:lnTo>
                    <a:pt x="568807" y="192786"/>
                  </a:lnTo>
                  <a:lnTo>
                    <a:pt x="581634" y="193560"/>
                  </a:lnTo>
                  <a:lnTo>
                    <a:pt x="608749" y="189788"/>
                  </a:lnTo>
                  <a:lnTo>
                    <a:pt x="627837" y="179578"/>
                  </a:lnTo>
                  <a:lnTo>
                    <a:pt x="639127" y="164604"/>
                  </a:lnTo>
                  <a:lnTo>
                    <a:pt x="642835" y="146532"/>
                  </a:lnTo>
                  <a:close/>
                </a:path>
                <a:path w="701039" h="193675">
                  <a:moveTo>
                    <a:pt x="698614" y="6769"/>
                  </a:moveTo>
                  <a:lnTo>
                    <a:pt x="692086" y="0"/>
                  </a:lnTo>
                  <a:lnTo>
                    <a:pt x="674751" y="0"/>
                  </a:lnTo>
                  <a:lnTo>
                    <a:pt x="667791" y="6769"/>
                  </a:lnTo>
                  <a:lnTo>
                    <a:pt x="667791" y="23634"/>
                  </a:lnTo>
                  <a:lnTo>
                    <a:pt x="674547" y="30835"/>
                  </a:lnTo>
                  <a:lnTo>
                    <a:pt x="692086" y="30835"/>
                  </a:lnTo>
                  <a:lnTo>
                    <a:pt x="698614" y="23634"/>
                  </a:lnTo>
                  <a:lnTo>
                    <a:pt x="698614"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78" y="648383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63" y="51777"/>
                  </a:moveTo>
                  <a:lnTo>
                    <a:pt x="455599" y="51777"/>
                  </a:lnTo>
                  <a:lnTo>
                    <a:pt x="427736" y="127203"/>
                  </a:lnTo>
                  <a:lnTo>
                    <a:pt x="400050" y="51777"/>
                  </a:lnTo>
                  <a:lnTo>
                    <a:pt x="385762" y="51777"/>
                  </a:lnTo>
                  <a:lnTo>
                    <a:pt x="357543" y="126847"/>
                  </a:lnTo>
                  <a:lnTo>
                    <a:pt x="330390" y="51777"/>
                  </a:lnTo>
                  <a:lnTo>
                    <a:pt x="314350" y="51777"/>
                  </a:lnTo>
                  <a:lnTo>
                    <a:pt x="349084" y="146062"/>
                  </a:lnTo>
                  <a:lnTo>
                    <a:pt x="365302" y="146062"/>
                  </a:lnTo>
                  <a:lnTo>
                    <a:pt x="392645" y="74549"/>
                  </a:lnTo>
                  <a:lnTo>
                    <a:pt x="419620" y="146062"/>
                  </a:lnTo>
                  <a:lnTo>
                    <a:pt x="435838" y="146062"/>
                  </a:lnTo>
                  <a:lnTo>
                    <a:pt x="470763"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55" y="48742"/>
                  </a:moveTo>
                  <a:lnTo>
                    <a:pt x="584746" y="48742"/>
                  </a:lnTo>
                  <a:lnTo>
                    <a:pt x="584746" y="59766"/>
                  </a:lnTo>
                  <a:lnTo>
                    <a:pt x="583158" y="58026"/>
                  </a:lnTo>
                  <a:lnTo>
                    <a:pt x="583158" y="84328"/>
                  </a:lnTo>
                  <a:lnTo>
                    <a:pt x="583158" y="103174"/>
                  </a:lnTo>
                  <a:lnTo>
                    <a:pt x="576110" y="109397"/>
                  </a:lnTo>
                  <a:lnTo>
                    <a:pt x="557415" y="109397"/>
                  </a:lnTo>
                  <a:lnTo>
                    <a:pt x="550176" y="103174"/>
                  </a:lnTo>
                  <a:lnTo>
                    <a:pt x="550176" y="84328"/>
                  </a:lnTo>
                  <a:lnTo>
                    <a:pt x="557415" y="78270"/>
                  </a:lnTo>
                  <a:lnTo>
                    <a:pt x="576110" y="78270"/>
                  </a:lnTo>
                  <a:lnTo>
                    <a:pt x="583158" y="84328"/>
                  </a:lnTo>
                  <a:lnTo>
                    <a:pt x="583158" y="58026"/>
                  </a:lnTo>
                  <a:lnTo>
                    <a:pt x="579602" y="54102"/>
                  </a:lnTo>
                  <a:lnTo>
                    <a:pt x="573163" y="50101"/>
                  </a:lnTo>
                  <a:lnTo>
                    <a:pt x="565365" y="47752"/>
                  </a:lnTo>
                  <a:lnTo>
                    <a:pt x="556171" y="46964"/>
                  </a:lnTo>
                  <a:lnTo>
                    <a:pt x="538581" y="50228"/>
                  </a:lnTo>
                  <a:lnTo>
                    <a:pt x="523786" y="59550"/>
                  </a:lnTo>
                  <a:lnTo>
                    <a:pt x="513600" y="74282"/>
                  </a:lnTo>
                  <a:lnTo>
                    <a:pt x="509803" y="93751"/>
                  </a:lnTo>
                  <a:lnTo>
                    <a:pt x="513600" y="113258"/>
                  </a:lnTo>
                  <a:lnTo>
                    <a:pt x="523786" y="128054"/>
                  </a:lnTo>
                  <a:lnTo>
                    <a:pt x="538581" y="137439"/>
                  </a:lnTo>
                  <a:lnTo>
                    <a:pt x="556171" y="140716"/>
                  </a:lnTo>
                  <a:lnTo>
                    <a:pt x="564476" y="140081"/>
                  </a:lnTo>
                  <a:lnTo>
                    <a:pt x="571665" y="138163"/>
                  </a:lnTo>
                  <a:lnTo>
                    <a:pt x="577773" y="134950"/>
                  </a:lnTo>
                  <a:lnTo>
                    <a:pt x="582803" y="130403"/>
                  </a:lnTo>
                  <a:lnTo>
                    <a:pt x="582803" y="132168"/>
                  </a:lnTo>
                  <a:lnTo>
                    <a:pt x="581520" y="140830"/>
                  </a:lnTo>
                  <a:lnTo>
                    <a:pt x="577481" y="147193"/>
                  </a:lnTo>
                  <a:lnTo>
                    <a:pt x="570369" y="151117"/>
                  </a:lnTo>
                  <a:lnTo>
                    <a:pt x="559879" y="152450"/>
                  </a:lnTo>
                  <a:lnTo>
                    <a:pt x="551726" y="151777"/>
                  </a:lnTo>
                  <a:lnTo>
                    <a:pt x="543382" y="149860"/>
                  </a:lnTo>
                  <a:lnTo>
                    <a:pt x="535571" y="146837"/>
                  </a:lnTo>
                  <a:lnTo>
                    <a:pt x="529018" y="142849"/>
                  </a:lnTo>
                  <a:lnTo>
                    <a:pt x="515620" y="170243"/>
                  </a:lnTo>
                  <a:lnTo>
                    <a:pt x="525538" y="175514"/>
                  </a:lnTo>
                  <a:lnTo>
                    <a:pt x="537121" y="179298"/>
                  </a:lnTo>
                  <a:lnTo>
                    <a:pt x="550037" y="181584"/>
                  </a:lnTo>
                  <a:lnTo>
                    <a:pt x="563930" y="182346"/>
                  </a:lnTo>
                  <a:lnTo>
                    <a:pt x="588657" y="178955"/>
                  </a:lnTo>
                  <a:lnTo>
                    <a:pt x="607110" y="168656"/>
                  </a:lnTo>
                  <a:lnTo>
                    <a:pt x="617880" y="152450"/>
                  </a:lnTo>
                  <a:lnTo>
                    <a:pt x="618655" y="151282"/>
                  </a:lnTo>
                  <a:lnTo>
                    <a:pt x="622046" y="130403"/>
                  </a:lnTo>
                  <a:lnTo>
                    <a:pt x="622655" y="126669"/>
                  </a:lnTo>
                  <a:lnTo>
                    <a:pt x="622655" y="109397"/>
                  </a:lnTo>
                  <a:lnTo>
                    <a:pt x="622655" y="78270"/>
                  </a:lnTo>
                  <a:lnTo>
                    <a:pt x="622655" y="59766"/>
                  </a:lnTo>
                  <a:lnTo>
                    <a:pt x="622655" y="48742"/>
                  </a:lnTo>
                  <a:close/>
                </a:path>
                <a:path w="1452879" h="182879">
                  <a:moveTo>
                    <a:pt x="742975" y="97320"/>
                  </a:moveTo>
                  <a:lnTo>
                    <a:pt x="741006" y="87363"/>
                  </a:lnTo>
                  <a:lnTo>
                    <a:pt x="738695" y="75565"/>
                  </a:lnTo>
                  <a:lnTo>
                    <a:pt x="737819" y="74371"/>
                  </a:lnTo>
                  <a:lnTo>
                    <a:pt x="727138" y="59804"/>
                  </a:lnTo>
                  <a:lnTo>
                    <a:pt x="710234" y="50203"/>
                  </a:lnTo>
                  <a:lnTo>
                    <a:pt x="705764" y="49504"/>
                  </a:lnTo>
                  <a:lnTo>
                    <a:pt x="705764" y="87363"/>
                  </a:lnTo>
                  <a:lnTo>
                    <a:pt x="674725" y="87363"/>
                  </a:lnTo>
                  <a:lnTo>
                    <a:pt x="676313" y="79171"/>
                  </a:lnTo>
                  <a:lnTo>
                    <a:pt x="681951" y="74371"/>
                  </a:lnTo>
                  <a:lnTo>
                    <a:pt x="698360" y="74371"/>
                  </a:lnTo>
                  <a:lnTo>
                    <a:pt x="704176" y="79171"/>
                  </a:lnTo>
                  <a:lnTo>
                    <a:pt x="705764" y="87363"/>
                  </a:lnTo>
                  <a:lnTo>
                    <a:pt x="705764" y="49504"/>
                  </a:lnTo>
                  <a:lnTo>
                    <a:pt x="650849" y="61074"/>
                  </a:lnTo>
                  <a:lnTo>
                    <a:pt x="635228" y="97320"/>
                  </a:lnTo>
                  <a:lnTo>
                    <a:pt x="639356" y="117436"/>
                  </a:lnTo>
                  <a:lnTo>
                    <a:pt x="651116" y="133451"/>
                  </a:lnTo>
                  <a:lnTo>
                    <a:pt x="669518" y="144018"/>
                  </a:lnTo>
                  <a:lnTo>
                    <a:pt x="693597" y="147840"/>
                  </a:lnTo>
                  <a:lnTo>
                    <a:pt x="706970" y="146837"/>
                  </a:lnTo>
                  <a:lnTo>
                    <a:pt x="718362" y="143878"/>
                  </a:lnTo>
                  <a:lnTo>
                    <a:pt x="727913" y="138976"/>
                  </a:lnTo>
                  <a:lnTo>
                    <a:pt x="735749" y="132181"/>
                  </a:lnTo>
                  <a:lnTo>
                    <a:pt x="721931" y="118135"/>
                  </a:lnTo>
                  <a:lnTo>
                    <a:pt x="714933" y="111010"/>
                  </a:lnTo>
                  <a:lnTo>
                    <a:pt x="708583" y="115824"/>
                  </a:lnTo>
                  <a:lnTo>
                    <a:pt x="703643" y="118135"/>
                  </a:lnTo>
                  <a:lnTo>
                    <a:pt x="684961" y="118135"/>
                  </a:lnTo>
                  <a:lnTo>
                    <a:pt x="678256" y="114211"/>
                  </a:lnTo>
                  <a:lnTo>
                    <a:pt x="675436" y="106743"/>
                  </a:lnTo>
                  <a:lnTo>
                    <a:pt x="742442" y="106743"/>
                  </a:lnTo>
                  <a:lnTo>
                    <a:pt x="742619" y="103911"/>
                  </a:lnTo>
                  <a:lnTo>
                    <a:pt x="742975" y="100164"/>
                  </a:lnTo>
                  <a:lnTo>
                    <a:pt x="742975" y="97320"/>
                  </a:lnTo>
                  <a:close/>
                </a:path>
                <a:path w="1452879" h="182879">
                  <a:moveTo>
                    <a:pt x="795375" y="14058"/>
                  </a:moveTo>
                  <a:lnTo>
                    <a:pt x="755535" y="14058"/>
                  </a:lnTo>
                  <a:lnTo>
                    <a:pt x="755535" y="146062"/>
                  </a:lnTo>
                  <a:lnTo>
                    <a:pt x="795375" y="146062"/>
                  </a:lnTo>
                  <a:lnTo>
                    <a:pt x="795375" y="14058"/>
                  </a:lnTo>
                  <a:close/>
                </a:path>
                <a:path w="1452879" h="182879">
                  <a:moveTo>
                    <a:pt x="852893" y="48742"/>
                  </a:moveTo>
                  <a:lnTo>
                    <a:pt x="813041" y="48742"/>
                  </a:lnTo>
                  <a:lnTo>
                    <a:pt x="813041" y="146050"/>
                  </a:lnTo>
                  <a:lnTo>
                    <a:pt x="852893" y="146050"/>
                  </a:lnTo>
                  <a:lnTo>
                    <a:pt x="852893" y="48742"/>
                  </a:lnTo>
                  <a:close/>
                </a:path>
                <a:path w="1452879" h="182879">
                  <a:moveTo>
                    <a:pt x="856945" y="19748"/>
                  </a:moveTo>
                  <a:lnTo>
                    <a:pt x="855243" y="11798"/>
                  </a:lnTo>
                  <a:lnTo>
                    <a:pt x="850430" y="5549"/>
                  </a:lnTo>
                  <a:lnTo>
                    <a:pt x="842873" y="1460"/>
                  </a:lnTo>
                  <a:lnTo>
                    <a:pt x="832954" y="0"/>
                  </a:lnTo>
                  <a:lnTo>
                    <a:pt x="823036" y="1574"/>
                  </a:lnTo>
                  <a:lnTo>
                    <a:pt x="815479" y="5892"/>
                  </a:lnTo>
                  <a:lnTo>
                    <a:pt x="810666" y="12382"/>
                  </a:lnTo>
                  <a:lnTo>
                    <a:pt x="808977" y="20459"/>
                  </a:lnTo>
                  <a:lnTo>
                    <a:pt x="810666" y="28549"/>
                  </a:lnTo>
                  <a:lnTo>
                    <a:pt x="815479" y="35039"/>
                  </a:lnTo>
                  <a:lnTo>
                    <a:pt x="823036" y="39357"/>
                  </a:lnTo>
                  <a:lnTo>
                    <a:pt x="832954" y="40919"/>
                  </a:lnTo>
                  <a:lnTo>
                    <a:pt x="842873" y="39344"/>
                  </a:lnTo>
                  <a:lnTo>
                    <a:pt x="850430" y="34950"/>
                  </a:lnTo>
                  <a:lnTo>
                    <a:pt x="855243" y="28244"/>
                  </a:lnTo>
                  <a:lnTo>
                    <a:pt x="856945" y="19748"/>
                  </a:lnTo>
                  <a:close/>
                </a:path>
                <a:path w="1452879" h="182879">
                  <a:moveTo>
                    <a:pt x="958176" y="114922"/>
                  </a:moveTo>
                  <a:lnTo>
                    <a:pt x="949528" y="94310"/>
                  </a:lnTo>
                  <a:lnTo>
                    <a:pt x="930490" y="86156"/>
                  </a:lnTo>
                  <a:lnTo>
                    <a:pt x="911453" y="83400"/>
                  </a:lnTo>
                  <a:lnTo>
                    <a:pt x="902804" y="78981"/>
                  </a:lnTo>
                  <a:lnTo>
                    <a:pt x="902804" y="76669"/>
                  </a:lnTo>
                  <a:lnTo>
                    <a:pt x="905624" y="74358"/>
                  </a:lnTo>
                  <a:lnTo>
                    <a:pt x="915860" y="74358"/>
                  </a:lnTo>
                  <a:lnTo>
                    <a:pt x="922235" y="74701"/>
                  </a:lnTo>
                  <a:lnTo>
                    <a:pt x="929119" y="75857"/>
                  </a:lnTo>
                  <a:lnTo>
                    <a:pt x="936332" y="78041"/>
                  </a:lnTo>
                  <a:lnTo>
                    <a:pt x="943711" y="81470"/>
                  </a:lnTo>
                  <a:lnTo>
                    <a:pt x="954659" y="54965"/>
                  </a:lnTo>
                  <a:lnTo>
                    <a:pt x="946175" y="51473"/>
                  </a:lnTo>
                  <a:lnTo>
                    <a:pt x="936447" y="48971"/>
                  </a:lnTo>
                  <a:lnTo>
                    <a:pt x="925982" y="47472"/>
                  </a:lnTo>
                  <a:lnTo>
                    <a:pt x="915327" y="46964"/>
                  </a:lnTo>
                  <a:lnTo>
                    <a:pt x="893914" y="49593"/>
                  </a:lnTo>
                  <a:lnTo>
                    <a:pt x="878471" y="56730"/>
                  </a:lnTo>
                  <a:lnTo>
                    <a:pt x="869099" y="67310"/>
                  </a:lnTo>
                  <a:lnTo>
                    <a:pt x="865949" y="80238"/>
                  </a:lnTo>
                  <a:lnTo>
                    <a:pt x="874623" y="100838"/>
                  </a:lnTo>
                  <a:lnTo>
                    <a:pt x="893724" y="108902"/>
                  </a:lnTo>
                  <a:lnTo>
                    <a:pt x="912812" y="111531"/>
                  </a:lnTo>
                  <a:lnTo>
                    <a:pt x="921499" y="115811"/>
                  </a:lnTo>
                  <a:lnTo>
                    <a:pt x="921499" y="118656"/>
                  </a:lnTo>
                  <a:lnTo>
                    <a:pt x="918857" y="120434"/>
                  </a:lnTo>
                  <a:lnTo>
                    <a:pt x="909154" y="120434"/>
                  </a:lnTo>
                  <a:lnTo>
                    <a:pt x="900341" y="119849"/>
                  </a:lnTo>
                  <a:lnTo>
                    <a:pt x="891451" y="118148"/>
                  </a:lnTo>
                  <a:lnTo>
                    <a:pt x="882992" y="115417"/>
                  </a:lnTo>
                  <a:lnTo>
                    <a:pt x="875474" y="111721"/>
                  </a:lnTo>
                  <a:lnTo>
                    <a:pt x="864539" y="138226"/>
                  </a:lnTo>
                  <a:lnTo>
                    <a:pt x="873201" y="142138"/>
                  </a:lnTo>
                  <a:lnTo>
                    <a:pt x="883881" y="145161"/>
                  </a:lnTo>
                  <a:lnTo>
                    <a:pt x="895832" y="147129"/>
                  </a:lnTo>
                  <a:lnTo>
                    <a:pt x="908265" y="147828"/>
                  </a:lnTo>
                  <a:lnTo>
                    <a:pt x="930198" y="145173"/>
                  </a:lnTo>
                  <a:lnTo>
                    <a:pt x="945781" y="137985"/>
                  </a:lnTo>
                  <a:lnTo>
                    <a:pt x="955090" y="127495"/>
                  </a:lnTo>
                  <a:lnTo>
                    <a:pt x="958176" y="114922"/>
                  </a:lnTo>
                  <a:close/>
                </a:path>
                <a:path w="1452879" h="182879">
                  <a:moveTo>
                    <a:pt x="1010056" y="48742"/>
                  </a:moveTo>
                  <a:lnTo>
                    <a:pt x="970203" y="48742"/>
                  </a:lnTo>
                  <a:lnTo>
                    <a:pt x="970203" y="146050"/>
                  </a:lnTo>
                  <a:lnTo>
                    <a:pt x="1010056" y="146050"/>
                  </a:lnTo>
                  <a:lnTo>
                    <a:pt x="1010056" y="48742"/>
                  </a:lnTo>
                  <a:close/>
                </a:path>
                <a:path w="1452879" h="182879">
                  <a:moveTo>
                    <a:pt x="1014120" y="19748"/>
                  </a:moveTo>
                  <a:lnTo>
                    <a:pt x="1012418" y="11798"/>
                  </a:lnTo>
                  <a:lnTo>
                    <a:pt x="1007605" y="5549"/>
                  </a:lnTo>
                  <a:lnTo>
                    <a:pt x="1000048" y="1460"/>
                  </a:lnTo>
                  <a:lnTo>
                    <a:pt x="990130" y="0"/>
                  </a:lnTo>
                  <a:lnTo>
                    <a:pt x="980211" y="1574"/>
                  </a:lnTo>
                  <a:lnTo>
                    <a:pt x="972654" y="5892"/>
                  </a:lnTo>
                  <a:lnTo>
                    <a:pt x="967828" y="12382"/>
                  </a:lnTo>
                  <a:lnTo>
                    <a:pt x="966152" y="20459"/>
                  </a:lnTo>
                  <a:lnTo>
                    <a:pt x="967828" y="28549"/>
                  </a:lnTo>
                  <a:lnTo>
                    <a:pt x="972654" y="35039"/>
                  </a:lnTo>
                  <a:lnTo>
                    <a:pt x="980211" y="39357"/>
                  </a:lnTo>
                  <a:lnTo>
                    <a:pt x="990130" y="40919"/>
                  </a:lnTo>
                  <a:lnTo>
                    <a:pt x="1000048" y="39344"/>
                  </a:lnTo>
                  <a:lnTo>
                    <a:pt x="1007605" y="34950"/>
                  </a:lnTo>
                  <a:lnTo>
                    <a:pt x="1012418" y="28244"/>
                  </a:lnTo>
                  <a:lnTo>
                    <a:pt x="1014120" y="19748"/>
                  </a:lnTo>
                  <a:close/>
                </a:path>
                <a:path w="1452879" h="182879">
                  <a:moveTo>
                    <a:pt x="1193825" y="90551"/>
                  </a:moveTo>
                  <a:lnTo>
                    <a:pt x="1190891" y="70840"/>
                  </a:lnTo>
                  <a:lnTo>
                    <a:pt x="1182801" y="57289"/>
                  </a:lnTo>
                  <a:lnTo>
                    <a:pt x="1170609" y="49479"/>
                  </a:lnTo>
                  <a:lnTo>
                    <a:pt x="1155382" y="46964"/>
                  </a:lnTo>
                  <a:lnTo>
                    <a:pt x="1145844" y="47955"/>
                  </a:lnTo>
                  <a:lnTo>
                    <a:pt x="1137196" y="50812"/>
                  </a:lnTo>
                  <a:lnTo>
                    <a:pt x="1129563" y="55448"/>
                  </a:lnTo>
                  <a:lnTo>
                    <a:pt x="1123111" y="61722"/>
                  </a:lnTo>
                  <a:lnTo>
                    <a:pt x="1117320" y="55143"/>
                  </a:lnTo>
                  <a:lnTo>
                    <a:pt x="1110208" y="50546"/>
                  </a:lnTo>
                  <a:lnTo>
                    <a:pt x="1102004" y="47853"/>
                  </a:lnTo>
                  <a:lnTo>
                    <a:pt x="1092962" y="46964"/>
                  </a:lnTo>
                  <a:lnTo>
                    <a:pt x="1085240" y="47637"/>
                  </a:lnTo>
                  <a:lnTo>
                    <a:pt x="1078026" y="49657"/>
                  </a:lnTo>
                  <a:lnTo>
                    <a:pt x="1071448" y="53047"/>
                  </a:lnTo>
                  <a:lnTo>
                    <a:pt x="1065618" y="57823"/>
                  </a:lnTo>
                  <a:lnTo>
                    <a:pt x="1065618" y="48742"/>
                  </a:lnTo>
                  <a:lnTo>
                    <a:pt x="1027709" y="48742"/>
                  </a:lnTo>
                  <a:lnTo>
                    <a:pt x="1027709" y="146050"/>
                  </a:lnTo>
                  <a:lnTo>
                    <a:pt x="1067562" y="146050"/>
                  </a:lnTo>
                  <a:lnTo>
                    <a:pt x="1067562" y="85559"/>
                  </a:lnTo>
                  <a:lnTo>
                    <a:pt x="1073023" y="80759"/>
                  </a:lnTo>
                  <a:lnTo>
                    <a:pt x="1086777" y="80759"/>
                  </a:lnTo>
                  <a:lnTo>
                    <a:pt x="1090841" y="85394"/>
                  </a:lnTo>
                  <a:lnTo>
                    <a:pt x="1090841" y="146050"/>
                  </a:lnTo>
                  <a:lnTo>
                    <a:pt x="1130693" y="146050"/>
                  </a:lnTo>
                  <a:lnTo>
                    <a:pt x="1130693" y="85559"/>
                  </a:lnTo>
                  <a:lnTo>
                    <a:pt x="1136154" y="80759"/>
                  </a:lnTo>
                  <a:lnTo>
                    <a:pt x="1149565" y="80759"/>
                  </a:lnTo>
                  <a:lnTo>
                    <a:pt x="1153972" y="85394"/>
                  </a:lnTo>
                  <a:lnTo>
                    <a:pt x="1153972" y="146050"/>
                  </a:lnTo>
                  <a:lnTo>
                    <a:pt x="1193825" y="146050"/>
                  </a:lnTo>
                  <a:lnTo>
                    <a:pt x="1193825" y="90551"/>
                  </a:lnTo>
                  <a:close/>
                </a:path>
                <a:path w="1452879" h="182879">
                  <a:moveTo>
                    <a:pt x="1234097" y="127736"/>
                  </a:moveTo>
                  <a:lnTo>
                    <a:pt x="1228801" y="122758"/>
                  </a:lnTo>
                  <a:lnTo>
                    <a:pt x="1215936" y="122758"/>
                  </a:lnTo>
                  <a:lnTo>
                    <a:pt x="1210462" y="127736"/>
                  </a:lnTo>
                  <a:lnTo>
                    <a:pt x="1210462" y="134848"/>
                  </a:lnTo>
                  <a:lnTo>
                    <a:pt x="1210462" y="141973"/>
                  </a:lnTo>
                  <a:lnTo>
                    <a:pt x="1215936" y="147129"/>
                  </a:lnTo>
                  <a:lnTo>
                    <a:pt x="1228801" y="147129"/>
                  </a:lnTo>
                  <a:lnTo>
                    <a:pt x="1234097" y="141973"/>
                  </a:lnTo>
                  <a:lnTo>
                    <a:pt x="1234097" y="127736"/>
                  </a:lnTo>
                  <a:close/>
                </a:path>
                <a:path w="1452879" h="182879">
                  <a:moveTo>
                    <a:pt x="1340789" y="100876"/>
                  </a:moveTo>
                  <a:lnTo>
                    <a:pt x="1340700" y="98920"/>
                  </a:lnTo>
                  <a:lnTo>
                    <a:pt x="1339557" y="92329"/>
                  </a:lnTo>
                  <a:lnTo>
                    <a:pt x="1337373" y="79629"/>
                  </a:lnTo>
                  <a:lnTo>
                    <a:pt x="1328432" y="65290"/>
                  </a:lnTo>
                  <a:lnTo>
                    <a:pt x="1327810" y="64287"/>
                  </a:lnTo>
                  <a:lnTo>
                    <a:pt x="1324559" y="62090"/>
                  </a:lnTo>
                  <a:lnTo>
                    <a:pt x="1324559" y="92329"/>
                  </a:lnTo>
                  <a:lnTo>
                    <a:pt x="1264602" y="92329"/>
                  </a:lnTo>
                  <a:lnTo>
                    <a:pt x="1294587" y="65290"/>
                  </a:lnTo>
                  <a:lnTo>
                    <a:pt x="1324559" y="92329"/>
                  </a:lnTo>
                  <a:lnTo>
                    <a:pt x="1324559" y="62090"/>
                  </a:lnTo>
                  <a:lnTo>
                    <a:pt x="1313192" y="54394"/>
                  </a:lnTo>
                  <a:lnTo>
                    <a:pt x="1294587" y="50876"/>
                  </a:lnTo>
                  <a:lnTo>
                    <a:pt x="1275880" y="54457"/>
                  </a:lnTo>
                  <a:lnTo>
                    <a:pt x="1261008" y="64427"/>
                  </a:lnTo>
                  <a:lnTo>
                    <a:pt x="1251216" y="79629"/>
                  </a:lnTo>
                  <a:lnTo>
                    <a:pt x="1247673" y="98920"/>
                  </a:lnTo>
                  <a:lnTo>
                    <a:pt x="1251292" y="118300"/>
                  </a:lnTo>
                  <a:lnTo>
                    <a:pt x="1261503" y="133553"/>
                  </a:lnTo>
                  <a:lnTo>
                    <a:pt x="1277366" y="143535"/>
                  </a:lnTo>
                  <a:lnTo>
                    <a:pt x="1297940" y="147116"/>
                  </a:lnTo>
                  <a:lnTo>
                    <a:pt x="1309052" y="146126"/>
                  </a:lnTo>
                  <a:lnTo>
                    <a:pt x="1319009" y="143205"/>
                  </a:lnTo>
                  <a:lnTo>
                    <a:pt x="1327645" y="138417"/>
                  </a:lnTo>
                  <a:lnTo>
                    <a:pt x="1334401" y="132181"/>
                  </a:lnTo>
                  <a:lnTo>
                    <a:pt x="1334795" y="131813"/>
                  </a:lnTo>
                  <a:lnTo>
                    <a:pt x="1325448" y="120789"/>
                  </a:lnTo>
                  <a:lnTo>
                    <a:pt x="1319872"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92" y="123088"/>
                  </a:lnTo>
                  <a:lnTo>
                    <a:pt x="1416735" y="129806"/>
                  </a:lnTo>
                  <a:lnTo>
                    <a:pt x="1404302" y="132181"/>
                  </a:lnTo>
                  <a:lnTo>
                    <a:pt x="1391793" y="129806"/>
                  </a:lnTo>
                  <a:lnTo>
                    <a:pt x="1381785" y="123088"/>
                  </a:lnTo>
                  <a:lnTo>
                    <a:pt x="1375156" y="112598"/>
                  </a:lnTo>
                  <a:lnTo>
                    <a:pt x="1372743" y="98920"/>
                  </a:lnTo>
                  <a:lnTo>
                    <a:pt x="1375156" y="85267"/>
                  </a:lnTo>
                  <a:lnTo>
                    <a:pt x="1381785" y="74841"/>
                  </a:lnTo>
                  <a:lnTo>
                    <a:pt x="1391793" y="68173"/>
                  </a:lnTo>
                  <a:lnTo>
                    <a:pt x="1404302" y="65836"/>
                  </a:lnTo>
                  <a:lnTo>
                    <a:pt x="1416735" y="68173"/>
                  </a:lnTo>
                  <a:lnTo>
                    <a:pt x="1426692" y="74841"/>
                  </a:lnTo>
                  <a:lnTo>
                    <a:pt x="1433296" y="85267"/>
                  </a:lnTo>
                  <a:lnTo>
                    <a:pt x="1435696" y="98920"/>
                  </a:lnTo>
                  <a:lnTo>
                    <a:pt x="1435696" y="14058"/>
                  </a:lnTo>
                  <a:lnTo>
                    <a:pt x="1435519" y="14058"/>
                  </a:lnTo>
                  <a:lnTo>
                    <a:pt x="1435519" y="66001"/>
                  </a:lnTo>
                  <a:lnTo>
                    <a:pt x="1435366" y="65836"/>
                  </a:lnTo>
                  <a:lnTo>
                    <a:pt x="1429016" y="59359"/>
                  </a:lnTo>
                  <a:lnTo>
                    <a:pt x="1421257" y="54635"/>
                  </a:lnTo>
                  <a:lnTo>
                    <a:pt x="1412481" y="51816"/>
                  </a:lnTo>
                  <a:lnTo>
                    <a:pt x="1402892" y="50888"/>
                  </a:lnTo>
                  <a:lnTo>
                    <a:pt x="1383982" y="54330"/>
                  </a:lnTo>
                  <a:lnTo>
                    <a:pt x="1369021" y="64084"/>
                  </a:lnTo>
                  <a:lnTo>
                    <a:pt x="1359179" y="79248"/>
                  </a:lnTo>
                  <a:lnTo>
                    <a:pt x="1355636" y="98920"/>
                  </a:lnTo>
                  <a:lnTo>
                    <a:pt x="1359179" y="118605"/>
                  </a:lnTo>
                  <a:lnTo>
                    <a:pt x="1369021" y="133832"/>
                  </a:lnTo>
                  <a:lnTo>
                    <a:pt x="1383982" y="143649"/>
                  </a:lnTo>
                  <a:lnTo>
                    <a:pt x="1402892" y="147129"/>
                  </a:lnTo>
                  <a:lnTo>
                    <a:pt x="1412836" y="146126"/>
                  </a:lnTo>
                  <a:lnTo>
                    <a:pt x="1421879" y="143129"/>
                  </a:lnTo>
                  <a:lnTo>
                    <a:pt x="1429753" y="138125"/>
                  </a:lnTo>
                  <a:lnTo>
                    <a:pt x="1435252"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2" y="653560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2" y="6514967"/>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28" y="6534708"/>
              <a:ext cx="2423160" cy="95250"/>
            </a:xfrm>
            <a:custGeom>
              <a:avLst/>
              <a:gdLst/>
              <a:ahLst/>
              <a:cxnLst/>
              <a:rect l="l" t="t" r="r" b="b"/>
              <a:pathLst>
                <a:path w="2423160" h="95250">
                  <a:moveTo>
                    <a:pt x="602996" y="59232"/>
                  </a:moveTo>
                  <a:lnTo>
                    <a:pt x="0" y="59232"/>
                  </a:lnTo>
                  <a:lnTo>
                    <a:pt x="0" y="62407"/>
                  </a:lnTo>
                  <a:lnTo>
                    <a:pt x="602996" y="62407"/>
                  </a:lnTo>
                  <a:lnTo>
                    <a:pt x="602996" y="59232"/>
                  </a:lnTo>
                  <a:close/>
                </a:path>
                <a:path w="2423160" h="95250">
                  <a:moveTo>
                    <a:pt x="2422563" y="0"/>
                  </a:moveTo>
                  <a:lnTo>
                    <a:pt x="2411171" y="1066"/>
                  </a:lnTo>
                  <a:lnTo>
                    <a:pt x="2401646"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941"/>
            <a:ext cx="3146425" cy="3175"/>
          </a:xfrm>
          <a:custGeom>
            <a:avLst/>
            <a:gdLst/>
            <a:ahLst/>
            <a:cxnLst/>
            <a:rect l="l" t="t" r="r" b="b"/>
            <a:pathLst>
              <a:path w="3146425" h="3175">
                <a:moveTo>
                  <a:pt x="3145853" y="0"/>
                </a:moveTo>
                <a:lnTo>
                  <a:pt x="0" y="0"/>
                </a:lnTo>
                <a:lnTo>
                  <a:pt x="0" y="3175"/>
                </a:lnTo>
                <a:lnTo>
                  <a:pt x="3145853" y="3175"/>
                </a:lnTo>
                <a:lnTo>
                  <a:pt x="3145853"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941"/>
            <a:ext cx="933450" cy="3175"/>
          </a:xfrm>
          <a:custGeom>
            <a:avLst/>
            <a:gdLst/>
            <a:ahLst/>
            <a:cxnLst/>
            <a:rect l="l" t="t" r="r" b="b"/>
            <a:pathLst>
              <a:path w="933450" h="3175">
                <a:moveTo>
                  <a:pt x="933005" y="0"/>
                </a:moveTo>
                <a:lnTo>
                  <a:pt x="0" y="0"/>
                </a:lnTo>
                <a:lnTo>
                  <a:pt x="0" y="3175"/>
                </a:lnTo>
                <a:lnTo>
                  <a:pt x="933005" y="3175"/>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8276"/>
            <a:ext cx="57785" cy="114935"/>
          </a:xfrm>
          <a:custGeom>
            <a:avLst/>
            <a:gdLst/>
            <a:ahLst/>
            <a:cxnLst/>
            <a:rect l="l" t="t" r="r" b="b"/>
            <a:pathLst>
              <a:path w="57784"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03" y="114515"/>
                </a:lnTo>
                <a:lnTo>
                  <a:pt x="37503" y="62280"/>
                </a:lnTo>
                <a:lnTo>
                  <a:pt x="54546" y="62280"/>
                </a:lnTo>
                <a:lnTo>
                  <a:pt x="57099" y="41922"/>
                </a:lnTo>
                <a:lnTo>
                  <a:pt x="37503" y="41922"/>
                </a:lnTo>
                <a:lnTo>
                  <a:pt x="37503" y="23037"/>
                </a:lnTo>
                <a:lnTo>
                  <a:pt x="39090" y="19011"/>
                </a:lnTo>
                <a:lnTo>
                  <a:pt x="57784" y="18999"/>
                </a:lnTo>
                <a:lnTo>
                  <a:pt x="57784"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85" y="6561268"/>
            <a:ext cx="81927"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8283"/>
            <a:ext cx="111277" cy="114503"/>
          </a:xfrm>
          <a:prstGeom prst="rect">
            <a:avLst/>
          </a:prstGeom>
          <a:blipFill>
            <a:blip r:embed="rId14" cstate="print"/>
            <a:stretch>
              <a:fillRect/>
            </a:stretch>
          </a:blipFill>
        </p:spPr>
        <p:txBody>
          <a:bodyPr wrap="square" lIns="0" tIns="0" rIns="0" bIns="0" rtlCol="0"/>
          <a:lstStyle/>
          <a:p>
            <a:endParaRPr/>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447800"/>
            <a:ext cx="9829800" cy="4832092"/>
          </a:xfrm>
          <a:prstGeom prst="rect">
            <a:avLst/>
          </a:prstGeom>
        </p:spPr>
        <p:txBody>
          <a:bodyPr wrap="square">
            <a:spAutoFit/>
          </a:bodyPr>
          <a:lstStyle/>
          <a:p>
            <a:r>
              <a:rPr lang="tr-TR" sz="2800" b="1" dirty="0" smtClean="0"/>
              <a:t>Günümüzde Klinik Ortamlarda </a:t>
            </a:r>
            <a:r>
              <a:rPr lang="tr-TR" sz="2800" b="1" dirty="0" err="1" smtClean="0"/>
              <a:t>CAD'ler</a:t>
            </a:r>
            <a:endParaRPr lang="tr-TR" sz="2800" b="1" dirty="0" smtClean="0"/>
          </a:p>
          <a:p>
            <a:r>
              <a:rPr lang="tr-TR" sz="2800" dirty="0" smtClean="0"/>
              <a:t>Arızalı kalbi desteklemek için kan pompası teknolojilerini geliştirmeyi amaçlayan elli yılı aşkın özel araştırmadan sonra, farklı </a:t>
            </a:r>
            <a:r>
              <a:rPr lang="tr-TR" sz="2800" dirty="0" err="1" smtClean="0"/>
              <a:t>invazivlik</a:t>
            </a:r>
            <a:r>
              <a:rPr lang="tr-TR" sz="2800" dirty="0" smtClean="0"/>
              <a:t> seviyelerinde farklı seviyelerde destek sağlayabilen bir cihaz kadrosu, farklı kalp fonksiyon bozukluğu çeşitlerini ve ciddiyetlerini tedavi etmek için artık mevcuttur. </a:t>
            </a:r>
          </a:p>
          <a:p>
            <a:r>
              <a:rPr lang="tr-TR" sz="2800" dirty="0" smtClean="0"/>
              <a:t>Bunlar, kısmi </a:t>
            </a:r>
            <a:r>
              <a:rPr lang="tr-TR" sz="2800" dirty="0" err="1" smtClean="0"/>
              <a:t>univentriküler</a:t>
            </a:r>
            <a:r>
              <a:rPr lang="tr-TR" sz="2800" dirty="0" smtClean="0"/>
              <a:t> destek için kullanılan </a:t>
            </a:r>
            <a:r>
              <a:rPr lang="tr-TR" sz="2800" b="1" dirty="0" smtClean="0"/>
              <a:t>akut </a:t>
            </a:r>
            <a:r>
              <a:rPr lang="tr-TR" sz="2800" b="1" dirty="0" err="1" smtClean="0"/>
              <a:t>kateter</a:t>
            </a:r>
            <a:r>
              <a:rPr lang="tr-TR" sz="2800" b="1" dirty="0" smtClean="0"/>
              <a:t> bazlı müdahalelerden, hem sistemik hem de </a:t>
            </a:r>
            <a:r>
              <a:rPr lang="tr-TR" sz="2800" b="1" dirty="0" err="1" smtClean="0"/>
              <a:t>pulmoner</a:t>
            </a:r>
            <a:r>
              <a:rPr lang="tr-TR" sz="2800" b="1" dirty="0" smtClean="0"/>
              <a:t> dolaşımda normal </a:t>
            </a:r>
            <a:r>
              <a:rPr lang="tr-TR" sz="2800" b="1" dirty="0" err="1" smtClean="0"/>
              <a:t>perfüzyon</a:t>
            </a:r>
            <a:r>
              <a:rPr lang="tr-TR" sz="2800" b="1" dirty="0" smtClean="0"/>
              <a:t> seviyelerini eski haline getirmek için tasarlanmış uzun süreli </a:t>
            </a:r>
            <a:r>
              <a:rPr lang="tr-TR" sz="2800" b="1" dirty="0" err="1" smtClean="0"/>
              <a:t>implante</a:t>
            </a:r>
            <a:r>
              <a:rPr lang="tr-TR" sz="2800" b="1" dirty="0" smtClean="0"/>
              <a:t> edilebilir pompalara kadar uzanır</a:t>
            </a:r>
            <a:r>
              <a:rPr lang="tr-TR" sz="2800" dirty="0" smtClean="0"/>
              <a:t>.</a:t>
            </a:r>
            <a:endParaRPr lang="tr-T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6763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1981200" y="1600200"/>
            <a:ext cx="10210800" cy="4952732"/>
          </a:xfrm>
          <a:prstGeom prst="rect">
            <a:avLst/>
          </a:prstGeom>
        </p:spPr>
        <p:txBody>
          <a:bodyPr wrap="square">
            <a:spAutoFit/>
          </a:bodyPr>
          <a:lstStyle/>
          <a:p>
            <a:r>
              <a:rPr lang="tr-TR" sz="2800" dirty="0" smtClean="0"/>
              <a:t>Mekanik destek için hasta seçimi konusunda rehberlik sınırlı olsa da, kriterler genellikle </a:t>
            </a:r>
            <a:r>
              <a:rPr lang="tr-TR" sz="2800" b="1" dirty="0" smtClean="0"/>
              <a:t>hastanın yaşı, vücut büyüklüğü, kalp fonksiyon bozukluğu tipi, hastalık evresi ve organ nakli için adaylık </a:t>
            </a:r>
            <a:r>
              <a:rPr lang="tr-TR" sz="2800" dirty="0" smtClean="0"/>
              <a:t>gibi faktörlerin bir kombinasyonunu içerir. Örneğin, semptomlarının şiddeti nedeniyle acil VAD </a:t>
            </a:r>
            <a:r>
              <a:rPr lang="tr-TR" sz="2800" dirty="0" err="1" smtClean="0"/>
              <a:t>replasmanına</a:t>
            </a:r>
            <a:r>
              <a:rPr lang="tr-TR" sz="2800" dirty="0" smtClean="0"/>
              <a:t> ihtiyaç duyan ve/veya vücut ölçüleri ve kan grupları nedeniyle </a:t>
            </a:r>
            <a:r>
              <a:rPr lang="tr-TR" sz="2800" b="1" dirty="0" smtClean="0"/>
              <a:t>nakil listesinde normal bekleme sürelerinin daha uzun olması beklenen hastalar genellikle BTT cihazları için aday olarak kabul edilir</a:t>
            </a:r>
            <a:r>
              <a:rPr lang="tr-TR" sz="2800" dirty="0" smtClean="0"/>
              <a:t>. Alternatif olarak, dolaşım desteğine ihtiyaç duyan ancak herhangi bir nedenle kalp transplantasyonu cerrahisi için listeye alınamayan veya listelenmek istemeyen hastalar, </a:t>
            </a:r>
            <a:r>
              <a:rPr lang="tr-TR" sz="2800" b="1" dirty="0" smtClean="0"/>
              <a:t>hedef tedavi adayları olarak tedavi edilir.</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752600"/>
            <a:ext cx="9906000" cy="3970318"/>
          </a:xfrm>
          <a:prstGeom prst="rect">
            <a:avLst/>
          </a:prstGeom>
        </p:spPr>
        <p:txBody>
          <a:bodyPr wrap="square">
            <a:spAutoFit/>
          </a:bodyPr>
          <a:lstStyle/>
          <a:p>
            <a:r>
              <a:rPr lang="tr-TR" sz="2800" dirty="0" smtClean="0"/>
              <a:t>Kısa Süreli Dolaşım Desteği</a:t>
            </a:r>
          </a:p>
          <a:p>
            <a:r>
              <a:rPr lang="tr-TR" sz="2800" dirty="0" smtClean="0"/>
              <a:t> </a:t>
            </a:r>
            <a:r>
              <a:rPr lang="tr-TR" sz="2800" b="1" dirty="0" err="1" smtClean="0"/>
              <a:t>Ekstrakorporeal</a:t>
            </a:r>
            <a:r>
              <a:rPr lang="tr-TR" sz="2800" b="1" dirty="0" smtClean="0"/>
              <a:t> </a:t>
            </a:r>
            <a:r>
              <a:rPr lang="tr-TR" sz="2800" b="1" dirty="0" err="1" smtClean="0"/>
              <a:t>membran</a:t>
            </a:r>
            <a:r>
              <a:rPr lang="tr-TR" sz="2800" b="1" dirty="0" smtClean="0"/>
              <a:t> </a:t>
            </a:r>
            <a:r>
              <a:rPr lang="tr-TR" sz="2800" b="1" dirty="0" err="1" smtClean="0"/>
              <a:t>oksijenasyonu</a:t>
            </a:r>
            <a:r>
              <a:rPr lang="tr-TR" sz="2800" b="1" dirty="0" smtClean="0"/>
              <a:t> (ECMO</a:t>
            </a:r>
            <a:r>
              <a:rPr lang="tr-TR" sz="2800" dirty="0" smtClean="0"/>
              <a:t>)  iyileşme, </a:t>
            </a:r>
            <a:r>
              <a:rPr lang="tr-TR" sz="2800" b="1" dirty="0" smtClean="0"/>
              <a:t>transplantasyon veya mekanik dolaşım desteğine köprü </a:t>
            </a:r>
            <a:r>
              <a:rPr lang="tr-TR" sz="2800" dirty="0" smtClean="0"/>
              <a:t>olarak kullanılan bir </a:t>
            </a:r>
            <a:r>
              <a:rPr lang="tr-TR" sz="2800" dirty="0" err="1" smtClean="0"/>
              <a:t>kardiyopulmoner</a:t>
            </a:r>
            <a:r>
              <a:rPr lang="tr-TR" sz="2800" dirty="0" smtClean="0"/>
              <a:t> baypas şeklidir. Vücut dışına yerleştirilmiş mekanik bir pompa ile kanın oksijenlenmesini ve dolaşımını sağlar. ECMO genellikle </a:t>
            </a:r>
            <a:r>
              <a:rPr lang="tr-TR" sz="2800" b="1" dirty="0" smtClean="0"/>
              <a:t>acil bir durumda kullanılır </a:t>
            </a:r>
            <a:r>
              <a:rPr lang="tr-TR" sz="2800" dirty="0" smtClean="0"/>
              <a:t>ve semptomlar düzelene kadar devam eder, ancak </a:t>
            </a:r>
            <a:r>
              <a:rPr lang="tr-TR" sz="2800" b="1" dirty="0" smtClean="0"/>
              <a:t>tipik zaman süreci saatler ila günlerdir</a:t>
            </a:r>
            <a:r>
              <a:rPr lang="tr-TR" sz="2800" dirty="0" smtClean="0"/>
              <a:t> çünkü uzun süreli ECMO desteği </a:t>
            </a:r>
            <a:r>
              <a:rPr lang="tr-TR" sz="2800" b="1" dirty="0" err="1" smtClean="0"/>
              <a:t>trombotik</a:t>
            </a:r>
            <a:r>
              <a:rPr lang="tr-TR" sz="2800" b="1" dirty="0" smtClean="0"/>
              <a:t> komplikasyon </a:t>
            </a:r>
            <a:r>
              <a:rPr lang="tr-TR" sz="2800" dirty="0" smtClean="0"/>
              <a:t>olasılığını artırır.</a:t>
            </a:r>
            <a:endParaRPr lang="tr-T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438400" y="1752600"/>
            <a:ext cx="9753600" cy="3108543"/>
          </a:xfrm>
          <a:prstGeom prst="rect">
            <a:avLst/>
          </a:prstGeom>
        </p:spPr>
        <p:txBody>
          <a:bodyPr wrap="square">
            <a:spAutoFit/>
          </a:bodyPr>
          <a:lstStyle/>
          <a:p>
            <a:r>
              <a:rPr lang="tr-TR" sz="2800" dirty="0" smtClean="0"/>
              <a:t>ECMO, 30 yılı aşkın bir süredir sınıf II/III cihaz olarak klinik kullanımda olmasına rağmen, </a:t>
            </a:r>
            <a:r>
              <a:rPr lang="tr-TR" sz="2800" b="1" dirty="0" smtClean="0"/>
              <a:t>kanama ve enfeksiyon vakaları %40'a ulaştığından komplikasyon oranları yüksek olduğundan, kullanım kararı riske karşı fayda durumu olarak kalmaya devam etmektedir</a:t>
            </a:r>
            <a:r>
              <a:rPr lang="tr-TR" sz="2800" dirty="0" smtClean="0"/>
              <a:t>. Nörolojik yaralanması, kanaması, </a:t>
            </a:r>
            <a:r>
              <a:rPr lang="tr-TR" sz="2800" dirty="0" err="1" smtClean="0"/>
              <a:t>immünosupresyonu</a:t>
            </a:r>
            <a:r>
              <a:rPr lang="tr-TR" sz="2800" dirty="0" smtClean="0"/>
              <a:t> ve/veya ileri yaşı olan hastaların genellikle ECMO tedavisi için zayıf adaylar olduğu düşünülmektedir .</a:t>
            </a:r>
            <a:endParaRPr lang="tr-T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752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pic>
        <p:nvPicPr>
          <p:cNvPr id="47106" name="Picture 2" descr="Resim, illüstrasyon vb. içeren harici bir dosya. Nesne adı bioengineering-06-00018-g004.jpg"/>
          <p:cNvPicPr>
            <a:picLocks noChangeAspect="1" noChangeArrowheads="1"/>
          </p:cNvPicPr>
          <p:nvPr/>
        </p:nvPicPr>
        <p:blipFill>
          <a:blip r:embed="rId15"/>
          <a:srcRect/>
          <a:stretch>
            <a:fillRect/>
          </a:stretch>
        </p:blipFill>
        <p:spPr bwMode="auto">
          <a:xfrm>
            <a:off x="1828800" y="381000"/>
            <a:ext cx="10134600" cy="3295650"/>
          </a:xfrm>
          <a:prstGeom prst="rect">
            <a:avLst/>
          </a:prstGeom>
          <a:noFill/>
        </p:spPr>
      </p:pic>
      <p:sp>
        <p:nvSpPr>
          <p:cNvPr id="30" name="29 Dikdörtgen"/>
          <p:cNvSpPr/>
          <p:nvPr/>
        </p:nvSpPr>
        <p:spPr>
          <a:xfrm>
            <a:off x="1752600" y="4648200"/>
            <a:ext cx="10439400" cy="1384995"/>
          </a:xfrm>
          <a:prstGeom prst="rect">
            <a:avLst/>
          </a:prstGeom>
        </p:spPr>
        <p:txBody>
          <a:bodyPr wrap="square">
            <a:spAutoFit/>
          </a:bodyPr>
          <a:lstStyle/>
          <a:p>
            <a:r>
              <a:rPr lang="tr-TR" sz="2800" dirty="0" smtClean="0"/>
              <a:t>ECMO ( </a:t>
            </a:r>
            <a:r>
              <a:rPr lang="tr-TR" sz="2800" b="1" dirty="0" smtClean="0"/>
              <a:t>A</a:t>
            </a:r>
            <a:r>
              <a:rPr lang="tr-TR" sz="2800" dirty="0" smtClean="0"/>
              <a:t> ), </a:t>
            </a:r>
            <a:r>
              <a:rPr lang="tr-TR" sz="2800" dirty="0" err="1" smtClean="0"/>
              <a:t>AbioMed</a:t>
            </a:r>
            <a:r>
              <a:rPr lang="tr-TR" sz="2800" dirty="0" smtClean="0"/>
              <a:t> </a:t>
            </a:r>
            <a:r>
              <a:rPr lang="tr-TR" sz="2800" dirty="0" err="1" smtClean="0"/>
              <a:t>Impella</a:t>
            </a:r>
            <a:r>
              <a:rPr lang="tr-TR" sz="2800" dirty="0" smtClean="0"/>
              <a:t> ( </a:t>
            </a:r>
            <a:r>
              <a:rPr lang="tr-TR" sz="2800" b="1" dirty="0" smtClean="0"/>
              <a:t>B</a:t>
            </a:r>
            <a:r>
              <a:rPr lang="tr-TR" sz="2800" dirty="0" smtClean="0"/>
              <a:t> ), </a:t>
            </a:r>
            <a:r>
              <a:rPr lang="tr-TR" sz="2800" dirty="0" err="1" smtClean="0"/>
              <a:t>Teleflex</a:t>
            </a:r>
            <a:r>
              <a:rPr lang="tr-TR" sz="2800" dirty="0" smtClean="0"/>
              <a:t> </a:t>
            </a:r>
            <a:r>
              <a:rPr lang="tr-TR" sz="2800" dirty="0" err="1" smtClean="0"/>
              <a:t>Arrow</a:t>
            </a:r>
            <a:r>
              <a:rPr lang="tr-TR" sz="2800" dirty="0" smtClean="0"/>
              <a:t> IABP ( </a:t>
            </a:r>
            <a:r>
              <a:rPr lang="tr-TR" sz="2800" b="1" dirty="0" smtClean="0"/>
              <a:t>C</a:t>
            </a:r>
            <a:r>
              <a:rPr lang="tr-TR" sz="2800" dirty="0" smtClean="0"/>
              <a:t> ) ve </a:t>
            </a:r>
            <a:r>
              <a:rPr lang="tr-TR" sz="2800" dirty="0" err="1" smtClean="0"/>
              <a:t>Thoratec</a:t>
            </a:r>
            <a:r>
              <a:rPr lang="tr-TR" sz="2800" dirty="0" smtClean="0"/>
              <a:t> </a:t>
            </a:r>
            <a:r>
              <a:rPr lang="tr-TR" sz="2800" dirty="0" err="1" smtClean="0"/>
              <a:t>CentriMag</a:t>
            </a:r>
            <a:r>
              <a:rPr lang="tr-TR" sz="2800" dirty="0" smtClean="0"/>
              <a:t> ( </a:t>
            </a:r>
            <a:r>
              <a:rPr lang="tr-TR" sz="2800" b="1" dirty="0" smtClean="0"/>
              <a:t>D</a:t>
            </a:r>
            <a:r>
              <a:rPr lang="tr-TR" sz="2800" dirty="0" smtClean="0"/>
              <a:t> ), günümüzde klinik ortamlarda yaygın olarak kullanılan geçici destek mekanizmalarının örnekleridir</a:t>
            </a:r>
            <a:endParaRPr lang="tr-TR"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676400"/>
            <a:ext cx="9982200" cy="3970318"/>
          </a:xfrm>
          <a:prstGeom prst="rect">
            <a:avLst/>
          </a:prstGeom>
        </p:spPr>
        <p:txBody>
          <a:bodyPr wrap="square">
            <a:spAutoFit/>
          </a:bodyPr>
          <a:lstStyle/>
          <a:p>
            <a:r>
              <a:rPr lang="tr-TR" sz="2800" b="1" dirty="0" err="1" smtClean="0"/>
              <a:t>AbioMed'in</a:t>
            </a:r>
            <a:r>
              <a:rPr lang="tr-TR" sz="2800" b="1" dirty="0" smtClean="0"/>
              <a:t> </a:t>
            </a:r>
            <a:r>
              <a:rPr lang="tr-TR" sz="2800" b="1" dirty="0" err="1" smtClean="0"/>
              <a:t>Impella</a:t>
            </a:r>
            <a:r>
              <a:rPr lang="tr-TR" sz="2800" b="1" dirty="0" smtClean="0"/>
              <a:t> </a:t>
            </a:r>
            <a:r>
              <a:rPr lang="tr-TR" sz="2800" dirty="0" err="1" smtClean="0"/>
              <a:t>kateteri</a:t>
            </a:r>
            <a:r>
              <a:rPr lang="tr-TR" sz="2800" dirty="0" smtClean="0"/>
              <a:t> </a:t>
            </a:r>
            <a:r>
              <a:rPr lang="tr-TR" sz="2800" b="1" dirty="0" smtClean="0"/>
              <a:t>birkaç saatten maksimum bir aya kadar </a:t>
            </a:r>
            <a:r>
              <a:rPr lang="tr-TR" sz="2800" dirty="0" smtClean="0"/>
              <a:t>kısmi dolaşım desteği sağlayan </a:t>
            </a:r>
            <a:r>
              <a:rPr lang="tr-TR" sz="2800" dirty="0" err="1" smtClean="0"/>
              <a:t>intravasküler</a:t>
            </a:r>
            <a:r>
              <a:rPr lang="tr-TR" sz="2800" dirty="0" smtClean="0"/>
              <a:t> </a:t>
            </a:r>
            <a:r>
              <a:rPr lang="tr-TR" sz="2800" dirty="0" err="1" smtClean="0"/>
              <a:t>mikroaksiyel</a:t>
            </a:r>
            <a:r>
              <a:rPr lang="tr-TR" sz="2800" dirty="0" smtClean="0"/>
              <a:t> kan pompasıdır . Sol </a:t>
            </a:r>
            <a:r>
              <a:rPr lang="tr-TR" sz="2800" dirty="0" err="1" smtClean="0"/>
              <a:t>ventriküler</a:t>
            </a:r>
            <a:r>
              <a:rPr lang="tr-TR" sz="2800" dirty="0" smtClean="0"/>
              <a:t> </a:t>
            </a:r>
            <a:r>
              <a:rPr lang="tr-TR" sz="2800" dirty="0" err="1" smtClean="0"/>
              <a:t>Impella</a:t>
            </a:r>
            <a:r>
              <a:rPr lang="tr-TR" sz="2800" dirty="0" smtClean="0"/>
              <a:t> </a:t>
            </a:r>
            <a:r>
              <a:rPr lang="tr-TR" sz="2800" dirty="0" err="1" smtClean="0"/>
              <a:t>kateterleri</a:t>
            </a:r>
            <a:r>
              <a:rPr lang="tr-TR" sz="2800" dirty="0" smtClean="0"/>
              <a:t> üç farklı modelde gelir: sırasıyla 2,5 L/</a:t>
            </a:r>
            <a:r>
              <a:rPr lang="tr-TR" sz="2800" dirty="0" err="1" smtClean="0"/>
              <a:t>dk</a:t>
            </a:r>
            <a:r>
              <a:rPr lang="tr-TR" sz="2800" dirty="0" smtClean="0"/>
              <a:t>, 3,5 L/</a:t>
            </a:r>
            <a:r>
              <a:rPr lang="tr-TR" sz="2800" dirty="0" err="1" smtClean="0"/>
              <a:t>dk</a:t>
            </a:r>
            <a:r>
              <a:rPr lang="tr-TR" sz="2800" dirty="0" smtClean="0"/>
              <a:t> ve 5,0 L/</a:t>
            </a:r>
            <a:r>
              <a:rPr lang="tr-TR" sz="2800" dirty="0" err="1" smtClean="0"/>
              <a:t>dk'ya</a:t>
            </a:r>
            <a:r>
              <a:rPr lang="tr-TR" sz="2800" dirty="0" smtClean="0"/>
              <a:t> kadar akış hızları üreten </a:t>
            </a:r>
            <a:r>
              <a:rPr lang="tr-TR" sz="2800" dirty="0" err="1" smtClean="0"/>
              <a:t>Impella</a:t>
            </a:r>
            <a:r>
              <a:rPr lang="tr-TR" sz="2800" dirty="0" smtClean="0"/>
              <a:t> 2.5, </a:t>
            </a:r>
            <a:r>
              <a:rPr lang="tr-TR" sz="2800" dirty="0" err="1" smtClean="0"/>
              <a:t>Impella</a:t>
            </a:r>
            <a:r>
              <a:rPr lang="tr-TR" sz="2800" dirty="0" smtClean="0"/>
              <a:t> CP ve </a:t>
            </a:r>
            <a:r>
              <a:rPr lang="tr-TR" sz="2800" dirty="0" err="1" smtClean="0"/>
              <a:t>Impella</a:t>
            </a:r>
            <a:r>
              <a:rPr lang="tr-TR" sz="2800" dirty="0" smtClean="0"/>
              <a:t> 5.0. Üçü de, </a:t>
            </a:r>
            <a:r>
              <a:rPr lang="tr-TR" sz="2800" b="1" dirty="0" smtClean="0"/>
              <a:t>girişlerini </a:t>
            </a:r>
            <a:r>
              <a:rPr lang="tr-TR" sz="2800" b="1" dirty="0" err="1" smtClean="0"/>
              <a:t>LV'ye</a:t>
            </a:r>
            <a:r>
              <a:rPr lang="tr-TR" sz="2800" b="1" dirty="0" smtClean="0"/>
              <a:t> ve çıkışını çıkan aorta yerleştirerek kanı dolaştırmak </a:t>
            </a:r>
            <a:r>
              <a:rPr lang="tr-TR" sz="2800" dirty="0" smtClean="0"/>
              <a:t>için tasarlanmıştır. Benzer şekilde, </a:t>
            </a:r>
            <a:r>
              <a:rPr lang="tr-TR" sz="2800" dirty="0" err="1" smtClean="0"/>
              <a:t>pulmoner</a:t>
            </a:r>
            <a:r>
              <a:rPr lang="tr-TR" sz="2800" dirty="0" smtClean="0"/>
              <a:t> dolaşıma 4.0 L/</a:t>
            </a:r>
            <a:r>
              <a:rPr lang="tr-TR" sz="2800" dirty="0" err="1" smtClean="0"/>
              <a:t>dk'ya</a:t>
            </a:r>
            <a:r>
              <a:rPr lang="tr-TR" sz="2800" dirty="0" smtClean="0"/>
              <a:t> kadar kan akışı sağlayan, kısmi sağ taraflı dolaşım desteği için tasarlanmış </a:t>
            </a:r>
            <a:r>
              <a:rPr lang="tr-TR" sz="2800" b="1" dirty="0" err="1" smtClean="0"/>
              <a:t>Impella</a:t>
            </a:r>
            <a:r>
              <a:rPr lang="tr-TR" sz="2800" b="1" dirty="0" smtClean="0"/>
              <a:t> RP </a:t>
            </a:r>
            <a:r>
              <a:rPr lang="tr-TR" sz="2800" dirty="0" smtClean="0"/>
              <a:t>bulunmaktadır.</a:t>
            </a:r>
            <a:endParaRPr lang="tr-TR"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600201"/>
            <a:ext cx="9982200" cy="4401205"/>
          </a:xfrm>
          <a:prstGeom prst="rect">
            <a:avLst/>
          </a:prstGeom>
        </p:spPr>
        <p:txBody>
          <a:bodyPr wrap="square">
            <a:spAutoFit/>
          </a:bodyPr>
          <a:lstStyle/>
          <a:p>
            <a:r>
              <a:rPr lang="tr-TR" sz="2800" dirty="0" smtClean="0"/>
              <a:t>Daha geçen yıl 2018'de </a:t>
            </a:r>
            <a:r>
              <a:rPr lang="tr-TR" sz="2800" dirty="0" err="1" smtClean="0"/>
              <a:t>Impella</a:t>
            </a:r>
            <a:r>
              <a:rPr lang="tr-TR" sz="2800" dirty="0" smtClean="0"/>
              <a:t> </a:t>
            </a:r>
            <a:r>
              <a:rPr lang="tr-TR" sz="2800" dirty="0" err="1" smtClean="0"/>
              <a:t>Ventriküler</a:t>
            </a:r>
            <a:r>
              <a:rPr lang="tr-TR" sz="2800" dirty="0" smtClean="0"/>
              <a:t> Destek Sistemi, 2008'den 2017'ye kadar tedavi edilen </a:t>
            </a:r>
            <a:r>
              <a:rPr lang="tr-TR" sz="2800" b="1" dirty="0" smtClean="0"/>
              <a:t>50.000'den fazla hastada </a:t>
            </a:r>
            <a:r>
              <a:rPr lang="tr-TR" sz="2800" dirty="0" smtClean="0"/>
              <a:t>güvenliğini ve etkinliğini gösterdikten sonra </a:t>
            </a:r>
            <a:r>
              <a:rPr lang="tr-TR" sz="2800" dirty="0" err="1" smtClean="0"/>
              <a:t>kardiyomiyopati</a:t>
            </a:r>
            <a:r>
              <a:rPr lang="tr-TR" sz="2800" dirty="0" smtClean="0"/>
              <a:t> ve </a:t>
            </a:r>
            <a:r>
              <a:rPr lang="tr-TR" sz="2800" dirty="0" err="1" smtClean="0"/>
              <a:t>perkütan</a:t>
            </a:r>
            <a:r>
              <a:rPr lang="tr-TR" sz="2800" dirty="0" smtClean="0"/>
              <a:t> koroner müdahale prosedürleri için genişletilmiş </a:t>
            </a:r>
            <a:r>
              <a:rPr lang="tr-TR" sz="2800" b="1" dirty="0" smtClean="0"/>
              <a:t>FDA </a:t>
            </a:r>
            <a:r>
              <a:rPr lang="tr-TR" sz="2800" b="1" dirty="0" err="1" smtClean="0"/>
              <a:t>endikasyonları</a:t>
            </a:r>
            <a:r>
              <a:rPr lang="tr-TR" sz="2800" b="1" dirty="0" smtClean="0"/>
              <a:t> için onay aldı </a:t>
            </a:r>
            <a:r>
              <a:rPr lang="tr-TR" sz="2800" dirty="0" smtClean="0"/>
              <a:t>. Bu cihazlarla ilgili önemli bir uyarı, uygun işlevlerinin son derece </a:t>
            </a:r>
            <a:r>
              <a:rPr lang="tr-TR" sz="2800" b="1" dirty="0" err="1" smtClean="0"/>
              <a:t>kateterlerin</a:t>
            </a:r>
            <a:r>
              <a:rPr lang="tr-TR" sz="2800" b="1" dirty="0" smtClean="0"/>
              <a:t> doğru pozisyonuna </a:t>
            </a:r>
            <a:r>
              <a:rPr lang="tr-TR" sz="2800" dirty="0" smtClean="0"/>
              <a:t>bağlı olmasıdır, bu da bu </a:t>
            </a:r>
            <a:r>
              <a:rPr lang="tr-TR" sz="2800" dirty="0" err="1" smtClean="0"/>
              <a:t>kateter</a:t>
            </a:r>
            <a:r>
              <a:rPr lang="tr-TR" sz="2800" dirty="0" smtClean="0"/>
              <a:t> bazlı pompaların </a:t>
            </a:r>
            <a:r>
              <a:rPr lang="tr-TR" sz="2800" dirty="0" err="1" smtClean="0"/>
              <a:t>implantasyon</a:t>
            </a:r>
            <a:r>
              <a:rPr lang="tr-TR" sz="2800" dirty="0" smtClean="0"/>
              <a:t> sonrası yönetimini kritik derecede önemli kılar. Tüm modeller, tüm sistemi izleyen ve kontrol eden bir Otomatik </a:t>
            </a:r>
            <a:r>
              <a:rPr lang="tr-TR" sz="2800" dirty="0" err="1" smtClean="0"/>
              <a:t>Impella</a:t>
            </a:r>
            <a:r>
              <a:rPr lang="tr-TR" sz="2800" dirty="0" smtClean="0"/>
              <a:t> </a:t>
            </a:r>
            <a:r>
              <a:rPr lang="tr-TR" sz="2800" dirty="0" err="1" smtClean="0"/>
              <a:t>Controller</a:t>
            </a:r>
            <a:r>
              <a:rPr lang="tr-TR" sz="2800" dirty="0" smtClean="0"/>
              <a:t> (AIC) ile birlikte gelir.</a:t>
            </a:r>
            <a:endParaRPr lang="tr-TR"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524000"/>
            <a:ext cx="9982200" cy="4832092"/>
          </a:xfrm>
          <a:prstGeom prst="rect">
            <a:avLst/>
          </a:prstGeom>
        </p:spPr>
        <p:txBody>
          <a:bodyPr wrap="square">
            <a:spAutoFit/>
          </a:bodyPr>
          <a:lstStyle/>
          <a:p>
            <a:r>
              <a:rPr lang="tr-TR" sz="2800" b="1" dirty="0" err="1" smtClean="0"/>
              <a:t>Pnömatik</a:t>
            </a:r>
            <a:r>
              <a:rPr lang="tr-TR" sz="2800" b="1" dirty="0" smtClean="0"/>
              <a:t> </a:t>
            </a:r>
            <a:r>
              <a:rPr lang="tr-TR" sz="2800" b="1" dirty="0" err="1" smtClean="0"/>
              <a:t>intraaortik</a:t>
            </a:r>
            <a:r>
              <a:rPr lang="tr-TR" sz="2800" b="1" dirty="0" smtClean="0"/>
              <a:t> balon pompaları (IABP</a:t>
            </a:r>
            <a:r>
              <a:rPr lang="tr-TR" sz="2800" dirty="0" smtClean="0"/>
              <a:t>), inen aort içine yerleştirilen dahili karşı darbe cihazları olan 1979'da sınıf III cihaz olarak sınıflandırıldığından beri, başarısız kalp için en yaygın mekanik destek sistemlerinden biri olmuştur . Balon, </a:t>
            </a:r>
            <a:r>
              <a:rPr lang="tr-TR" sz="2800" b="1" dirty="0" err="1" smtClean="0"/>
              <a:t>diyastolik</a:t>
            </a:r>
            <a:r>
              <a:rPr lang="tr-TR" sz="2800" b="1" dirty="0" smtClean="0"/>
              <a:t> basıncı, koroner kan akışını ve sistemik </a:t>
            </a:r>
            <a:r>
              <a:rPr lang="tr-TR" sz="2800" b="1" dirty="0" err="1" smtClean="0"/>
              <a:t>perfüzyonu</a:t>
            </a:r>
            <a:r>
              <a:rPr lang="tr-TR" sz="2800" b="1" dirty="0" smtClean="0"/>
              <a:t> artırmak için </a:t>
            </a:r>
            <a:r>
              <a:rPr lang="tr-TR" sz="2800" dirty="0" err="1" smtClean="0"/>
              <a:t>ventriküler</a:t>
            </a:r>
            <a:r>
              <a:rPr lang="tr-TR" sz="2800" dirty="0" smtClean="0"/>
              <a:t> diyastol sırasında şişirilir ve sistol sırasında azaltılmış kardiyak </a:t>
            </a:r>
            <a:r>
              <a:rPr lang="tr-TR" sz="2800" dirty="0" err="1" smtClean="0"/>
              <a:t>afterload</a:t>
            </a:r>
            <a:r>
              <a:rPr lang="tr-TR" sz="2800" dirty="0" smtClean="0"/>
              <a:t> ve artmış kardiyak debiyi indüklemek için hızla söndürülür . IABP aslında </a:t>
            </a:r>
            <a:r>
              <a:rPr lang="tr-TR" sz="2800" dirty="0" err="1" smtClean="0"/>
              <a:t>Kanitrowitx</a:t>
            </a:r>
            <a:r>
              <a:rPr lang="tr-TR" sz="2800" dirty="0" smtClean="0"/>
              <a:t> ve </a:t>
            </a:r>
            <a:r>
              <a:rPr lang="tr-TR" sz="2800" dirty="0" err="1" smtClean="0"/>
              <a:t>Moulopoulos</a:t>
            </a:r>
            <a:r>
              <a:rPr lang="tr-TR" sz="2800" dirty="0" smtClean="0"/>
              <a:t> tarafından 1961 gibi erken bir tarihte yapılan ön çalışmalar ve </a:t>
            </a:r>
            <a:r>
              <a:rPr lang="tr-TR" sz="2800" b="1" dirty="0" smtClean="0"/>
              <a:t>1967</a:t>
            </a:r>
            <a:r>
              <a:rPr lang="tr-TR" sz="2800" dirty="0" smtClean="0"/>
              <a:t>'de bildirilen ilk başarılı klinik uygulama ile geliştirilen en eski </a:t>
            </a:r>
            <a:r>
              <a:rPr lang="tr-TR" sz="2800" dirty="0" err="1" smtClean="0"/>
              <a:t>CAD'lerden</a:t>
            </a:r>
            <a:r>
              <a:rPr lang="tr-TR" sz="2800" dirty="0" smtClean="0"/>
              <a:t> biridir.</a:t>
            </a:r>
            <a:endParaRPr lang="tr-T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514600" y="1676401"/>
            <a:ext cx="9677400" cy="3970318"/>
          </a:xfrm>
          <a:prstGeom prst="rect">
            <a:avLst/>
          </a:prstGeom>
        </p:spPr>
        <p:txBody>
          <a:bodyPr wrap="square">
            <a:spAutoFit/>
          </a:bodyPr>
          <a:lstStyle/>
          <a:p>
            <a:r>
              <a:rPr lang="tr-TR" sz="2800" dirty="0" smtClean="0"/>
              <a:t>Günümüzde klinik kullanımda olan çoğu IABP, ağırlıklı olarak şimdi </a:t>
            </a:r>
            <a:r>
              <a:rPr lang="tr-TR" sz="2800" dirty="0" err="1" smtClean="0"/>
              <a:t>Teleflex</a:t>
            </a:r>
            <a:r>
              <a:rPr lang="tr-TR" sz="2800" dirty="0" smtClean="0"/>
              <a:t> </a:t>
            </a:r>
            <a:r>
              <a:rPr lang="tr-TR" sz="2800" dirty="0" err="1" smtClean="0"/>
              <a:t>Medical</a:t>
            </a:r>
            <a:r>
              <a:rPr lang="tr-TR" sz="2800" dirty="0" smtClean="0"/>
              <a:t> tarafından satın alınan </a:t>
            </a:r>
            <a:r>
              <a:rPr lang="tr-TR" sz="2800" b="1" dirty="0" err="1" smtClean="0"/>
              <a:t>Arrow</a:t>
            </a:r>
            <a:r>
              <a:rPr lang="tr-TR" sz="2800" b="1" dirty="0" smtClean="0"/>
              <a:t> IABP </a:t>
            </a:r>
            <a:r>
              <a:rPr lang="tr-TR" sz="2800" dirty="0" smtClean="0"/>
              <a:t>serisidir. Karşı </a:t>
            </a:r>
            <a:r>
              <a:rPr lang="tr-TR" sz="2800" dirty="0" err="1" smtClean="0"/>
              <a:t>pulsasyon</a:t>
            </a:r>
            <a:r>
              <a:rPr lang="tr-TR" sz="2800" dirty="0" smtClean="0"/>
              <a:t> tedavisi için uygun çalıştırma zamanlaması çok önemli olduğundan, </a:t>
            </a:r>
            <a:r>
              <a:rPr lang="tr-TR" sz="2800" dirty="0" err="1" smtClean="0"/>
              <a:t>Teleflex</a:t>
            </a:r>
            <a:r>
              <a:rPr lang="tr-TR" sz="2800" dirty="0" smtClean="0"/>
              <a:t> </a:t>
            </a:r>
            <a:r>
              <a:rPr lang="tr-TR" sz="2800" dirty="0" err="1" smtClean="0"/>
              <a:t>Arrow</a:t>
            </a:r>
            <a:r>
              <a:rPr lang="tr-TR" sz="2800" dirty="0" smtClean="0"/>
              <a:t> IAB </a:t>
            </a:r>
            <a:r>
              <a:rPr lang="tr-TR" sz="2800" dirty="0" err="1" smtClean="0"/>
              <a:t>Kateterleri</a:t>
            </a:r>
            <a:r>
              <a:rPr lang="tr-TR" sz="2800" dirty="0" smtClean="0"/>
              <a:t>, hem kılavuz olarak </a:t>
            </a:r>
            <a:r>
              <a:rPr lang="tr-TR" sz="2800" dirty="0" err="1" smtClean="0"/>
              <a:t>arteriyel</a:t>
            </a:r>
            <a:r>
              <a:rPr lang="tr-TR" sz="2800" dirty="0" smtClean="0"/>
              <a:t> basınç dalga biçimlerini kullanarak uygun ayarları </a:t>
            </a:r>
            <a:r>
              <a:rPr lang="tr-TR" sz="2800" b="1" dirty="0" smtClean="0"/>
              <a:t>otomatik</a:t>
            </a:r>
            <a:r>
              <a:rPr lang="tr-TR" sz="2800" dirty="0" smtClean="0"/>
              <a:t> olarak seçen </a:t>
            </a:r>
            <a:r>
              <a:rPr lang="tr-TR" sz="2800" dirty="0" err="1" smtClean="0"/>
              <a:t>AutoPilot</a:t>
            </a:r>
            <a:r>
              <a:rPr lang="tr-TR" sz="2800" dirty="0" smtClean="0"/>
              <a:t> </a:t>
            </a:r>
            <a:r>
              <a:rPr lang="tr-TR" sz="2800" dirty="0" err="1" smtClean="0"/>
              <a:t>Moduna</a:t>
            </a:r>
            <a:r>
              <a:rPr lang="tr-TR" sz="2800" dirty="0" smtClean="0"/>
              <a:t> hem de tüm ayarların kullanıcı tarafından ayarlandığı Operatör </a:t>
            </a:r>
            <a:r>
              <a:rPr lang="tr-TR" sz="2800" dirty="0" err="1" smtClean="0"/>
              <a:t>Moduna</a:t>
            </a:r>
            <a:r>
              <a:rPr lang="tr-TR" sz="2800" dirty="0" smtClean="0"/>
              <a:t> sahip kendi AutoCAT2 kontrol ünitesiyle birlikte gelir. kontrollü. </a:t>
            </a:r>
            <a:r>
              <a:rPr lang="tr-TR" sz="2800" dirty="0" err="1" smtClean="0"/>
              <a:t>Kateter</a:t>
            </a:r>
            <a:r>
              <a:rPr lang="tr-TR" sz="2800" dirty="0" smtClean="0"/>
              <a:t> balonları da farklı büyüklükteki hastalar için farklı boyutlarda gelir.</a:t>
            </a:r>
            <a:endParaRPr lang="tr-T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5"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514600" y="1981200"/>
            <a:ext cx="9677400" cy="3108543"/>
          </a:xfrm>
          <a:prstGeom prst="rect">
            <a:avLst/>
          </a:prstGeom>
        </p:spPr>
        <p:txBody>
          <a:bodyPr wrap="square">
            <a:spAutoFit/>
          </a:bodyPr>
          <a:lstStyle/>
          <a:p>
            <a:r>
              <a:rPr lang="tr-TR" sz="2800" b="1" dirty="0" err="1" smtClean="0"/>
              <a:t>Thoractec'in</a:t>
            </a:r>
            <a:r>
              <a:rPr lang="tr-TR" sz="2800" b="1" dirty="0" smtClean="0"/>
              <a:t> </a:t>
            </a:r>
            <a:r>
              <a:rPr lang="tr-TR" sz="2800" b="1" dirty="0" err="1" smtClean="0"/>
              <a:t>CentriMag</a:t>
            </a:r>
            <a:r>
              <a:rPr lang="tr-TR" sz="2800" b="1" dirty="0" smtClean="0"/>
              <a:t> akut dolaşım destek sistemi </a:t>
            </a:r>
            <a:r>
              <a:rPr lang="tr-TR" sz="2800" dirty="0" smtClean="0"/>
              <a:t>, sağ, sol veya her iki </a:t>
            </a:r>
            <a:r>
              <a:rPr lang="tr-TR" sz="2800" dirty="0" err="1" smtClean="0"/>
              <a:t>ventrikülü</a:t>
            </a:r>
            <a:r>
              <a:rPr lang="tr-TR" sz="2800" dirty="0" smtClean="0"/>
              <a:t> destekleyebilen geçici bir </a:t>
            </a:r>
            <a:r>
              <a:rPr lang="tr-TR" sz="2800" b="1" dirty="0" smtClean="0"/>
              <a:t>harici VAD</a:t>
            </a:r>
            <a:r>
              <a:rPr lang="tr-TR" sz="2800" dirty="0" smtClean="0"/>
              <a:t>, 2008'de FDA tarafından onaylanan </a:t>
            </a:r>
            <a:r>
              <a:rPr lang="tr-TR" sz="2800" b="1" dirty="0" smtClean="0"/>
              <a:t>ilk ve tek manyetik </a:t>
            </a:r>
            <a:r>
              <a:rPr lang="tr-TR" sz="2800" dirty="0" smtClean="0"/>
              <a:t>olarak havaya kaldırılan kan pompasıydı . 5500 </a:t>
            </a:r>
            <a:r>
              <a:rPr lang="tr-TR" sz="2800" dirty="0" err="1" smtClean="0"/>
              <a:t>rpm'ye</a:t>
            </a:r>
            <a:r>
              <a:rPr lang="tr-TR" sz="2800" dirty="0" smtClean="0"/>
              <a:t> kadar hızlarda çalışan, önerilen maksimum 6 saat destek süresi için 9,9 L/</a:t>
            </a:r>
            <a:r>
              <a:rPr lang="tr-TR" sz="2800" dirty="0" err="1" smtClean="0"/>
              <a:t>dk'ya</a:t>
            </a:r>
            <a:r>
              <a:rPr lang="tr-TR" sz="2800" dirty="0" smtClean="0"/>
              <a:t> kadar kan akışı sağlayan, </a:t>
            </a:r>
            <a:r>
              <a:rPr lang="tr-TR" sz="2800" b="1" dirty="0" smtClean="0"/>
              <a:t>rulmanları veya contaları olmayan sürekli akışlı bir santrifüj pompadır. </a:t>
            </a:r>
            <a:endParaRPr lang="tr-TR"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 y="0"/>
            <a:ext cx="4989830" cy="6858000"/>
            <a:chOff x="12" y="0"/>
            <a:chExt cx="4989830" cy="6858000"/>
          </a:xfrm>
        </p:grpSpPr>
        <p:sp>
          <p:nvSpPr>
            <p:cNvPr id="3" name="object 3"/>
            <p:cNvSpPr/>
            <p:nvPr/>
          </p:nvSpPr>
          <p:spPr>
            <a:xfrm>
              <a:off x="12" y="0"/>
              <a:ext cx="4989372"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1242" y="5903253"/>
              <a:ext cx="1841500" cy="7873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7302" y="5918283"/>
              <a:ext cx="421640" cy="739775"/>
            </a:xfrm>
            <a:custGeom>
              <a:avLst/>
              <a:gdLst/>
              <a:ahLst/>
              <a:cxnLst/>
              <a:rect l="l" t="t" r="r" b="b"/>
              <a:pathLst>
                <a:path w="421640" h="739775">
                  <a:moveTo>
                    <a:pt x="167284" y="32702"/>
                  </a:moveTo>
                  <a:lnTo>
                    <a:pt x="104875" y="97557"/>
                  </a:lnTo>
                  <a:lnTo>
                    <a:pt x="73255" y="142146"/>
                  </a:lnTo>
                  <a:lnTo>
                    <a:pt x="48598" y="188325"/>
                  </a:lnTo>
                  <a:lnTo>
                    <a:pt x="30054" y="234857"/>
                  </a:lnTo>
                  <a:lnTo>
                    <a:pt x="16773" y="280510"/>
                  </a:lnTo>
                  <a:lnTo>
                    <a:pt x="7903" y="324049"/>
                  </a:lnTo>
                  <a:lnTo>
                    <a:pt x="2596" y="364239"/>
                  </a:lnTo>
                  <a:lnTo>
                    <a:pt x="0" y="399846"/>
                  </a:lnTo>
                  <a:lnTo>
                    <a:pt x="4299" y="468643"/>
                  </a:lnTo>
                  <a:lnTo>
                    <a:pt x="14086" y="527872"/>
                  </a:lnTo>
                  <a:lnTo>
                    <a:pt x="28606" y="578249"/>
                  </a:lnTo>
                  <a:lnTo>
                    <a:pt x="47109" y="620487"/>
                  </a:lnTo>
                  <a:lnTo>
                    <a:pt x="68839" y="655301"/>
                  </a:lnTo>
                  <a:lnTo>
                    <a:pt x="118974" y="705518"/>
                  </a:lnTo>
                  <a:lnTo>
                    <a:pt x="159233" y="728759"/>
                  </a:lnTo>
                  <a:lnTo>
                    <a:pt x="195973" y="739228"/>
                  </a:lnTo>
                  <a:lnTo>
                    <a:pt x="248413" y="736869"/>
                  </a:lnTo>
                  <a:lnTo>
                    <a:pt x="288558" y="722234"/>
                  </a:lnTo>
                  <a:lnTo>
                    <a:pt x="232030" y="722234"/>
                  </a:lnTo>
                  <a:lnTo>
                    <a:pt x="219523" y="720926"/>
                  </a:lnTo>
                  <a:lnTo>
                    <a:pt x="199047" y="716432"/>
                  </a:lnTo>
                  <a:lnTo>
                    <a:pt x="173376" y="703884"/>
                  </a:lnTo>
                  <a:lnTo>
                    <a:pt x="150088" y="703884"/>
                  </a:lnTo>
                  <a:lnTo>
                    <a:pt x="106463" y="681849"/>
                  </a:lnTo>
                  <a:lnTo>
                    <a:pt x="60823" y="621190"/>
                  </a:lnTo>
                  <a:lnTo>
                    <a:pt x="37744" y="554570"/>
                  </a:lnTo>
                  <a:lnTo>
                    <a:pt x="17749" y="369602"/>
                  </a:lnTo>
                  <a:lnTo>
                    <a:pt x="48042" y="225329"/>
                  </a:lnTo>
                  <a:lnTo>
                    <a:pt x="92620" y="131568"/>
                  </a:lnTo>
                  <a:lnTo>
                    <a:pt x="115481" y="98132"/>
                  </a:lnTo>
                  <a:lnTo>
                    <a:pt x="118656" y="95631"/>
                  </a:lnTo>
                  <a:lnTo>
                    <a:pt x="141594" y="95631"/>
                  </a:lnTo>
                  <a:lnTo>
                    <a:pt x="146221" y="85021"/>
                  </a:lnTo>
                  <a:lnTo>
                    <a:pt x="168874" y="52594"/>
                  </a:lnTo>
                  <a:lnTo>
                    <a:pt x="178485" y="42976"/>
                  </a:lnTo>
                  <a:lnTo>
                    <a:pt x="167284" y="32702"/>
                  </a:lnTo>
                  <a:close/>
                </a:path>
                <a:path w="421640" h="739775">
                  <a:moveTo>
                    <a:pt x="270167" y="241300"/>
                  </a:moveTo>
                  <a:lnTo>
                    <a:pt x="253593" y="241300"/>
                  </a:lnTo>
                  <a:lnTo>
                    <a:pt x="253593" y="714616"/>
                  </a:lnTo>
                  <a:lnTo>
                    <a:pt x="241682" y="720188"/>
                  </a:lnTo>
                  <a:lnTo>
                    <a:pt x="232030" y="722234"/>
                  </a:lnTo>
                  <a:lnTo>
                    <a:pt x="288558" y="722234"/>
                  </a:lnTo>
                  <a:lnTo>
                    <a:pt x="294341" y="720126"/>
                  </a:lnTo>
                  <a:lnTo>
                    <a:pt x="317962" y="706374"/>
                  </a:lnTo>
                  <a:lnTo>
                    <a:pt x="288518" y="706374"/>
                  </a:lnTo>
                  <a:lnTo>
                    <a:pt x="291467" y="703440"/>
                  </a:lnTo>
                  <a:lnTo>
                    <a:pt x="270167" y="703440"/>
                  </a:lnTo>
                  <a:lnTo>
                    <a:pt x="270167" y="350659"/>
                  </a:lnTo>
                  <a:lnTo>
                    <a:pt x="288861" y="329400"/>
                  </a:lnTo>
                  <a:lnTo>
                    <a:pt x="291570" y="325843"/>
                  </a:lnTo>
                  <a:lnTo>
                    <a:pt x="270167" y="325843"/>
                  </a:lnTo>
                  <a:lnTo>
                    <a:pt x="270167" y="241300"/>
                  </a:lnTo>
                  <a:close/>
                </a:path>
                <a:path w="421640" h="739775">
                  <a:moveTo>
                    <a:pt x="350396" y="372554"/>
                  </a:moveTo>
                  <a:lnTo>
                    <a:pt x="318820" y="372554"/>
                  </a:lnTo>
                  <a:lnTo>
                    <a:pt x="358065" y="397439"/>
                  </a:lnTo>
                  <a:lnTo>
                    <a:pt x="377364" y="423471"/>
                  </a:lnTo>
                  <a:lnTo>
                    <a:pt x="382314" y="466616"/>
                  </a:lnTo>
                  <a:lnTo>
                    <a:pt x="378510" y="542836"/>
                  </a:lnTo>
                  <a:lnTo>
                    <a:pt x="372215" y="569183"/>
                  </a:lnTo>
                  <a:lnTo>
                    <a:pt x="375096" y="589256"/>
                  </a:lnTo>
                  <a:lnTo>
                    <a:pt x="350984" y="644222"/>
                  </a:lnTo>
                  <a:lnTo>
                    <a:pt x="338675" y="656468"/>
                  </a:lnTo>
                  <a:lnTo>
                    <a:pt x="329247" y="672063"/>
                  </a:lnTo>
                  <a:lnTo>
                    <a:pt x="300979" y="698618"/>
                  </a:lnTo>
                  <a:lnTo>
                    <a:pt x="288518" y="706374"/>
                  </a:lnTo>
                  <a:lnTo>
                    <a:pt x="317962" y="706374"/>
                  </a:lnTo>
                  <a:lnTo>
                    <a:pt x="326915" y="701161"/>
                  </a:lnTo>
                  <a:lnTo>
                    <a:pt x="339084" y="692289"/>
                  </a:lnTo>
                  <a:lnTo>
                    <a:pt x="371817" y="659802"/>
                  </a:lnTo>
                  <a:lnTo>
                    <a:pt x="397055" y="619447"/>
                  </a:lnTo>
                  <a:lnTo>
                    <a:pt x="413765" y="571183"/>
                  </a:lnTo>
                  <a:lnTo>
                    <a:pt x="421030" y="514972"/>
                  </a:lnTo>
                  <a:lnTo>
                    <a:pt x="405424" y="438599"/>
                  </a:lnTo>
                  <a:lnTo>
                    <a:pt x="365667" y="384571"/>
                  </a:lnTo>
                  <a:lnTo>
                    <a:pt x="350396" y="372554"/>
                  </a:lnTo>
                  <a:close/>
                </a:path>
                <a:path w="421640" h="739775">
                  <a:moveTo>
                    <a:pt x="141594" y="95631"/>
                  </a:moveTo>
                  <a:lnTo>
                    <a:pt x="118656" y="95631"/>
                  </a:lnTo>
                  <a:lnTo>
                    <a:pt x="115910" y="101827"/>
                  </a:lnTo>
                  <a:lnTo>
                    <a:pt x="112982" y="108342"/>
                  </a:lnTo>
                  <a:lnTo>
                    <a:pt x="90109" y="160605"/>
                  </a:lnTo>
                  <a:lnTo>
                    <a:pt x="67125" y="239806"/>
                  </a:lnTo>
                  <a:lnTo>
                    <a:pt x="57144" y="296608"/>
                  </a:lnTo>
                  <a:lnTo>
                    <a:pt x="50747" y="364239"/>
                  </a:lnTo>
                  <a:lnTo>
                    <a:pt x="49669" y="444284"/>
                  </a:lnTo>
                  <a:lnTo>
                    <a:pt x="67315" y="556705"/>
                  </a:lnTo>
                  <a:lnTo>
                    <a:pt x="101617" y="637959"/>
                  </a:lnTo>
                  <a:lnTo>
                    <a:pt x="135050" y="687275"/>
                  </a:lnTo>
                  <a:lnTo>
                    <a:pt x="150088" y="703884"/>
                  </a:lnTo>
                  <a:lnTo>
                    <a:pt x="173376" y="703884"/>
                  </a:lnTo>
                  <a:lnTo>
                    <a:pt x="172172" y="703296"/>
                  </a:lnTo>
                  <a:lnTo>
                    <a:pt x="147874" y="679145"/>
                  </a:lnTo>
                  <a:lnTo>
                    <a:pt x="127025" y="644687"/>
                  </a:lnTo>
                  <a:lnTo>
                    <a:pt x="110502" y="600633"/>
                  </a:lnTo>
                  <a:lnTo>
                    <a:pt x="96456" y="526997"/>
                  </a:lnTo>
                  <a:lnTo>
                    <a:pt x="91701" y="478661"/>
                  </a:lnTo>
                  <a:lnTo>
                    <a:pt x="89091" y="424430"/>
                  </a:lnTo>
                  <a:lnTo>
                    <a:pt x="89169" y="364239"/>
                  </a:lnTo>
                  <a:lnTo>
                    <a:pt x="92200" y="303631"/>
                  </a:lnTo>
                  <a:lnTo>
                    <a:pt x="98869" y="239737"/>
                  </a:lnTo>
                  <a:lnTo>
                    <a:pt x="119796" y="145616"/>
                  </a:lnTo>
                  <a:lnTo>
                    <a:pt x="141594" y="95631"/>
                  </a:lnTo>
                  <a:close/>
                </a:path>
                <a:path w="421640" h="739775">
                  <a:moveTo>
                    <a:pt x="306133" y="341858"/>
                  </a:moveTo>
                  <a:lnTo>
                    <a:pt x="293458" y="350989"/>
                  </a:lnTo>
                  <a:lnTo>
                    <a:pt x="297535" y="361581"/>
                  </a:lnTo>
                  <a:lnTo>
                    <a:pt x="300558" y="367157"/>
                  </a:lnTo>
                  <a:lnTo>
                    <a:pt x="307337" y="383962"/>
                  </a:lnTo>
                  <a:lnTo>
                    <a:pt x="318936" y="421560"/>
                  </a:lnTo>
                  <a:lnTo>
                    <a:pt x="329195" y="473213"/>
                  </a:lnTo>
                  <a:lnTo>
                    <a:pt x="331952" y="532180"/>
                  </a:lnTo>
                  <a:lnTo>
                    <a:pt x="323834" y="602349"/>
                  </a:lnTo>
                  <a:lnTo>
                    <a:pt x="306117" y="653034"/>
                  </a:lnTo>
                  <a:lnTo>
                    <a:pt x="285871" y="686107"/>
                  </a:lnTo>
                  <a:lnTo>
                    <a:pt x="270167" y="703440"/>
                  </a:lnTo>
                  <a:lnTo>
                    <a:pt x="291467" y="703440"/>
                  </a:lnTo>
                  <a:lnTo>
                    <a:pt x="338675" y="656468"/>
                  </a:lnTo>
                  <a:lnTo>
                    <a:pt x="359648" y="621779"/>
                  </a:lnTo>
                  <a:lnTo>
                    <a:pt x="372215" y="569183"/>
                  </a:lnTo>
                  <a:lnTo>
                    <a:pt x="363815" y="510651"/>
                  </a:lnTo>
                  <a:lnTo>
                    <a:pt x="320103" y="377583"/>
                  </a:lnTo>
                  <a:lnTo>
                    <a:pt x="318820" y="372554"/>
                  </a:lnTo>
                  <a:lnTo>
                    <a:pt x="350396" y="372554"/>
                  </a:lnTo>
                  <a:lnTo>
                    <a:pt x="324868" y="352466"/>
                  </a:lnTo>
                  <a:lnTo>
                    <a:pt x="306133" y="341858"/>
                  </a:lnTo>
                  <a:close/>
                </a:path>
                <a:path w="421640" h="739775">
                  <a:moveTo>
                    <a:pt x="339293" y="692137"/>
                  </a:moveTo>
                  <a:lnTo>
                    <a:pt x="338963" y="692289"/>
                  </a:lnTo>
                  <a:lnTo>
                    <a:pt x="339293" y="692137"/>
                  </a:lnTo>
                  <a:close/>
                </a:path>
                <a:path w="421640" h="739775">
                  <a:moveTo>
                    <a:pt x="372215" y="569183"/>
                  </a:moveTo>
                  <a:lnTo>
                    <a:pt x="359648" y="621779"/>
                  </a:lnTo>
                  <a:lnTo>
                    <a:pt x="338675" y="656468"/>
                  </a:lnTo>
                  <a:lnTo>
                    <a:pt x="350984" y="644222"/>
                  </a:lnTo>
                  <a:lnTo>
                    <a:pt x="375096" y="589256"/>
                  </a:lnTo>
                  <a:lnTo>
                    <a:pt x="372215" y="569183"/>
                  </a:lnTo>
                  <a:close/>
                </a:path>
                <a:path w="421640" h="739775">
                  <a:moveTo>
                    <a:pt x="160923" y="187109"/>
                  </a:moveTo>
                  <a:lnTo>
                    <a:pt x="144627" y="187109"/>
                  </a:lnTo>
                  <a:lnTo>
                    <a:pt x="144627" y="605358"/>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09"/>
                  </a:lnTo>
                  <a:close/>
                </a:path>
                <a:path w="421640" h="739775">
                  <a:moveTo>
                    <a:pt x="228460" y="165760"/>
                  </a:moveTo>
                  <a:lnTo>
                    <a:pt x="187706" y="165760"/>
                  </a:lnTo>
                  <a:lnTo>
                    <a:pt x="187655" y="587197"/>
                  </a:lnTo>
                  <a:lnTo>
                    <a:pt x="181809" y="591474"/>
                  </a:lnTo>
                  <a:lnTo>
                    <a:pt x="173208" y="595549"/>
                  </a:lnTo>
                  <a:lnTo>
                    <a:pt x="165427" y="598596"/>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55"/>
                  </a:lnTo>
                  <a:lnTo>
                    <a:pt x="338069" y="241930"/>
                  </a:lnTo>
                  <a:lnTo>
                    <a:pt x="312748" y="277397"/>
                  </a:lnTo>
                  <a:lnTo>
                    <a:pt x="270167" y="325843"/>
                  </a:lnTo>
                  <a:lnTo>
                    <a:pt x="291570" y="325843"/>
                  </a:lnTo>
                  <a:lnTo>
                    <a:pt x="318369" y="290656"/>
                  </a:lnTo>
                  <a:lnTo>
                    <a:pt x="351773" y="237061"/>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49"/>
                  </a:lnTo>
                  <a:lnTo>
                    <a:pt x="132803" y="190309"/>
                  </a:lnTo>
                  <a:lnTo>
                    <a:pt x="144627" y="187109"/>
                  </a:lnTo>
                  <a:lnTo>
                    <a:pt x="160923" y="187109"/>
                  </a:lnTo>
                  <a:lnTo>
                    <a:pt x="160908" y="181724"/>
                  </a:lnTo>
                  <a:lnTo>
                    <a:pt x="187706" y="165760"/>
                  </a:lnTo>
                  <a:lnTo>
                    <a:pt x="228460" y="165760"/>
                  </a:lnTo>
                  <a:lnTo>
                    <a:pt x="228460" y="140665"/>
                  </a:lnTo>
                  <a:lnTo>
                    <a:pt x="246532" y="127571"/>
                  </a:lnTo>
                  <a:lnTo>
                    <a:pt x="246875" y="126809"/>
                  </a:lnTo>
                  <a:lnTo>
                    <a:pt x="268958" y="126809"/>
                  </a:lnTo>
                  <a:lnTo>
                    <a:pt x="262248" y="119962"/>
                  </a:lnTo>
                  <a:lnTo>
                    <a:pt x="258673" y="115862"/>
                  </a:lnTo>
                  <a:lnTo>
                    <a:pt x="280212" y="97231"/>
                  </a:lnTo>
                  <a:lnTo>
                    <a:pt x="336046" y="97231"/>
                  </a:lnTo>
                  <a:lnTo>
                    <a:pt x="329840" y="90215"/>
                  </a:lnTo>
                  <a:lnTo>
                    <a:pt x="325018" y="83502"/>
                  </a:lnTo>
                  <a:lnTo>
                    <a:pt x="320454" y="78155"/>
                  </a:lnTo>
                  <a:lnTo>
                    <a:pt x="312285" y="68260"/>
                  </a:lnTo>
                  <a:lnTo>
                    <a:pt x="300990" y="54457"/>
                  </a:lnTo>
                  <a:close/>
                </a:path>
                <a:path w="421640" h="739775">
                  <a:moveTo>
                    <a:pt x="268958" y="126809"/>
                  </a:moveTo>
                  <a:lnTo>
                    <a:pt x="246875" y="126809"/>
                  </a:lnTo>
                  <a:lnTo>
                    <a:pt x="253346" y="133557"/>
                  </a:lnTo>
                  <a:lnTo>
                    <a:pt x="270411" y="148545"/>
                  </a:lnTo>
                  <a:lnTo>
                    <a:pt x="295463" y="162113"/>
                  </a:lnTo>
                  <a:lnTo>
                    <a:pt x="325894" y="164604"/>
                  </a:lnTo>
                  <a:lnTo>
                    <a:pt x="350438" y="157295"/>
                  </a:lnTo>
                  <a:lnTo>
                    <a:pt x="356674" y="154148"/>
                  </a:lnTo>
                  <a:lnTo>
                    <a:pt x="323288" y="154148"/>
                  </a:lnTo>
                  <a:lnTo>
                    <a:pt x="299339" y="148310"/>
                  </a:lnTo>
                  <a:lnTo>
                    <a:pt x="284648" y="140331"/>
                  </a:lnTo>
                  <a:lnTo>
                    <a:pt x="271595" y="129500"/>
                  </a:lnTo>
                  <a:lnTo>
                    <a:pt x="268958" y="126809"/>
                  </a:lnTo>
                  <a:close/>
                </a:path>
                <a:path w="421640" h="739775">
                  <a:moveTo>
                    <a:pt x="397629" y="123253"/>
                  </a:moveTo>
                  <a:lnTo>
                    <a:pt x="369544" y="123253"/>
                  </a:lnTo>
                  <a:lnTo>
                    <a:pt x="351809" y="143968"/>
                  </a:lnTo>
                  <a:lnTo>
                    <a:pt x="338585" y="153484"/>
                  </a:lnTo>
                  <a:lnTo>
                    <a:pt x="323288" y="154148"/>
                  </a:lnTo>
                  <a:lnTo>
                    <a:pt x="356674" y="154148"/>
                  </a:lnTo>
                  <a:lnTo>
                    <a:pt x="366161" y="149361"/>
                  </a:lnTo>
                  <a:lnTo>
                    <a:pt x="374523" y="142994"/>
                  </a:lnTo>
                  <a:lnTo>
                    <a:pt x="376986" y="140385"/>
                  </a:lnTo>
                  <a:lnTo>
                    <a:pt x="392723" y="140385"/>
                  </a:lnTo>
                  <a:lnTo>
                    <a:pt x="393639" y="137431"/>
                  </a:lnTo>
                  <a:lnTo>
                    <a:pt x="396913" y="125958"/>
                  </a:lnTo>
                  <a:lnTo>
                    <a:pt x="397629" y="123253"/>
                  </a:lnTo>
                  <a:close/>
                </a:path>
                <a:path w="421640" h="739775">
                  <a:moveTo>
                    <a:pt x="336046"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7" y="111370"/>
                  </a:lnTo>
                  <a:lnTo>
                    <a:pt x="355247" y="111370"/>
                  </a:lnTo>
                  <a:lnTo>
                    <a:pt x="340407" y="102161"/>
                  </a:lnTo>
                  <a:lnTo>
                    <a:pt x="336046"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7"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6" name="object 6"/>
            <p:cNvSpPr/>
            <p:nvPr/>
          </p:nvSpPr>
          <p:spPr>
            <a:xfrm>
              <a:off x="649394" y="6166717"/>
              <a:ext cx="195338" cy="20582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77684" y="616640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35"/>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53"/>
                  </a:lnTo>
                  <a:lnTo>
                    <a:pt x="372745" y="55486"/>
                  </a:lnTo>
                  <a:lnTo>
                    <a:pt x="373367" y="63969"/>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598"/>
                  </a:lnTo>
                  <a:lnTo>
                    <a:pt x="401154" y="162483"/>
                  </a:lnTo>
                  <a:lnTo>
                    <a:pt x="396405" y="156794"/>
                  </a:lnTo>
                  <a:lnTo>
                    <a:pt x="393496" y="149631"/>
                  </a:lnTo>
                  <a:lnTo>
                    <a:pt x="370090" y="175907"/>
                  </a:lnTo>
                  <a:lnTo>
                    <a:pt x="402463" y="201790"/>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86"/>
                  </a:lnTo>
                  <a:lnTo>
                    <a:pt x="440055" y="248513"/>
                  </a:lnTo>
                  <a:lnTo>
                    <a:pt x="433451" y="248513"/>
                  </a:lnTo>
                  <a:lnTo>
                    <a:pt x="409359" y="244767"/>
                  </a:lnTo>
                  <a:lnTo>
                    <a:pt x="405561" y="243992"/>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65"/>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63600" y="201002"/>
                  </a:lnTo>
                  <a:lnTo>
                    <a:pt x="473189" y="196850"/>
                  </a:lnTo>
                  <a:lnTo>
                    <a:pt x="483450" y="189623"/>
                  </a:lnTo>
                  <a:lnTo>
                    <a:pt x="491629" y="180644"/>
                  </a:lnTo>
                  <a:lnTo>
                    <a:pt x="496087" y="172834"/>
                  </a:lnTo>
                  <a:lnTo>
                    <a:pt x="497509" y="170332"/>
                  </a:lnTo>
                  <a:lnTo>
                    <a:pt x="501053" y="158673"/>
                  </a:lnTo>
                  <a:lnTo>
                    <a:pt x="502246" y="145656"/>
                  </a:lnTo>
                  <a:close/>
                </a:path>
              </a:pathLst>
            </a:custGeom>
            <a:solidFill>
              <a:srgbClr val="FFFFFF"/>
            </a:solidFill>
          </p:spPr>
          <p:txBody>
            <a:bodyPr wrap="square" lIns="0" tIns="0" rIns="0" bIns="0" rtlCol="0"/>
            <a:lstStyle/>
            <a:p>
              <a:endParaRPr/>
            </a:p>
          </p:txBody>
        </p:sp>
        <p:sp>
          <p:nvSpPr>
            <p:cNvPr id="8" name="object 8"/>
            <p:cNvSpPr/>
            <p:nvPr/>
          </p:nvSpPr>
          <p:spPr>
            <a:xfrm>
              <a:off x="1477385" y="6171091"/>
              <a:ext cx="233756" cy="19631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74903" y="5957913"/>
              <a:ext cx="371284" cy="140114"/>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071344" y="5988664"/>
              <a:ext cx="163875" cy="1081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173988" y="5988558"/>
              <a:ext cx="277495" cy="379095"/>
            </a:xfrm>
            <a:custGeom>
              <a:avLst/>
              <a:gdLst/>
              <a:ahLst/>
              <a:cxnLst/>
              <a:rect l="l" t="t" r="r" b="b"/>
              <a:pathLst>
                <a:path w="277494" h="379095">
                  <a:moveTo>
                    <a:pt x="39484" y="151371"/>
                  </a:moveTo>
                  <a:lnTo>
                    <a:pt x="37655" y="146989"/>
                  </a:lnTo>
                  <a:lnTo>
                    <a:pt x="33972" y="143370"/>
                  </a:lnTo>
                  <a:lnTo>
                    <a:pt x="30467" y="139661"/>
                  </a:lnTo>
                  <a:lnTo>
                    <a:pt x="26162" y="137833"/>
                  </a:lnTo>
                  <a:lnTo>
                    <a:pt x="16433" y="137833"/>
                  </a:lnTo>
                  <a:lnTo>
                    <a:pt x="12344" y="139661"/>
                  </a:lnTo>
                  <a:lnTo>
                    <a:pt x="4902" y="147218"/>
                  </a:lnTo>
                  <a:lnTo>
                    <a:pt x="3048" y="151498"/>
                  </a:lnTo>
                  <a:lnTo>
                    <a:pt x="3048" y="156273"/>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71"/>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71"/>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73"/>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71"/>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2" name="object 12"/>
            <p:cNvSpPr/>
            <p:nvPr/>
          </p:nvSpPr>
          <p:spPr>
            <a:xfrm>
              <a:off x="804391" y="6461359"/>
              <a:ext cx="125577" cy="151676"/>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656880" y="6421738"/>
              <a:ext cx="124015" cy="193776"/>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951515" y="6421738"/>
              <a:ext cx="303996" cy="191923"/>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1278890" y="6421742"/>
              <a:ext cx="701040" cy="193675"/>
            </a:xfrm>
            <a:custGeom>
              <a:avLst/>
              <a:gdLst/>
              <a:ahLst/>
              <a:cxnLst/>
              <a:rect l="l" t="t" r="r" b="b"/>
              <a:pathLst>
                <a:path w="701039" h="193675">
                  <a:moveTo>
                    <a:pt x="114541" y="191300"/>
                  </a:moveTo>
                  <a:lnTo>
                    <a:pt x="112039" y="184569"/>
                  </a:lnTo>
                  <a:lnTo>
                    <a:pt x="109029" y="174142"/>
                  </a:lnTo>
                  <a:lnTo>
                    <a:pt x="105689" y="161607"/>
                  </a:lnTo>
                  <a:lnTo>
                    <a:pt x="102171" y="148526"/>
                  </a:lnTo>
                  <a:lnTo>
                    <a:pt x="98869" y="138823"/>
                  </a:lnTo>
                  <a:lnTo>
                    <a:pt x="95059" y="131648"/>
                  </a:lnTo>
                  <a:lnTo>
                    <a:pt x="94576" y="130733"/>
                  </a:lnTo>
                  <a:lnTo>
                    <a:pt x="89001" y="124460"/>
                  </a:lnTo>
                  <a:lnTo>
                    <a:pt x="81915" y="120180"/>
                  </a:lnTo>
                  <a:lnTo>
                    <a:pt x="81915" y="119507"/>
                  </a:lnTo>
                  <a:lnTo>
                    <a:pt x="91605" y="114401"/>
                  </a:lnTo>
                  <a:lnTo>
                    <a:pt x="99568" y="106895"/>
                  </a:lnTo>
                  <a:lnTo>
                    <a:pt x="100203" y="106311"/>
                  </a:lnTo>
                  <a:lnTo>
                    <a:pt x="106349" y="95478"/>
                  </a:lnTo>
                  <a:lnTo>
                    <a:pt x="108699" y="82143"/>
                  </a:lnTo>
                  <a:lnTo>
                    <a:pt x="107772" y="72326"/>
                  </a:lnTo>
                  <a:lnTo>
                    <a:pt x="74714" y="41287"/>
                  </a:lnTo>
                  <a:lnTo>
                    <a:pt x="74714" y="85064"/>
                  </a:lnTo>
                  <a:lnTo>
                    <a:pt x="72859" y="94081"/>
                  </a:lnTo>
                  <a:lnTo>
                    <a:pt x="67513" y="100965"/>
                  </a:lnTo>
                  <a:lnTo>
                    <a:pt x="58953" y="105359"/>
                  </a:lnTo>
                  <a:lnTo>
                    <a:pt x="47485" y="106895"/>
                  </a:lnTo>
                  <a:lnTo>
                    <a:pt x="33985" y="106895"/>
                  </a:lnTo>
                  <a:lnTo>
                    <a:pt x="33985" y="65036"/>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81"/>
                  </a:lnTo>
                  <a:lnTo>
                    <a:pt x="32410" y="38722"/>
                  </a:lnTo>
                  <a:lnTo>
                    <a:pt x="20142" y="39395"/>
                  </a:lnTo>
                  <a:lnTo>
                    <a:pt x="9220" y="40386"/>
                  </a:lnTo>
                  <a:lnTo>
                    <a:pt x="0" y="41630"/>
                  </a:lnTo>
                  <a:lnTo>
                    <a:pt x="0" y="191300"/>
                  </a:lnTo>
                  <a:lnTo>
                    <a:pt x="33985" y="191300"/>
                  </a:lnTo>
                  <a:lnTo>
                    <a:pt x="33985" y="131648"/>
                  </a:lnTo>
                  <a:lnTo>
                    <a:pt x="44335" y="131648"/>
                  </a:lnTo>
                  <a:lnTo>
                    <a:pt x="72059" y="168770"/>
                  </a:lnTo>
                  <a:lnTo>
                    <a:pt x="74904" y="179044"/>
                  </a:lnTo>
                  <a:lnTo>
                    <a:pt x="77368" y="186613"/>
                  </a:lnTo>
                  <a:lnTo>
                    <a:pt x="79438" y="191300"/>
                  </a:lnTo>
                  <a:lnTo>
                    <a:pt x="114541" y="191300"/>
                  </a:lnTo>
                  <a:close/>
                </a:path>
                <a:path w="701039" h="193675">
                  <a:moveTo>
                    <a:pt x="231775" y="146519"/>
                  </a:moveTo>
                  <a:lnTo>
                    <a:pt x="209829" y="109512"/>
                  </a:lnTo>
                  <a:lnTo>
                    <a:pt x="179730" y="96164"/>
                  </a:lnTo>
                  <a:lnTo>
                    <a:pt x="170967" y="91427"/>
                  </a:lnTo>
                  <a:lnTo>
                    <a:pt x="165887" y="86283"/>
                  </a:lnTo>
                  <a:lnTo>
                    <a:pt x="164236" y="79908"/>
                  </a:lnTo>
                  <a:lnTo>
                    <a:pt x="165595" y="74295"/>
                  </a:lnTo>
                  <a:lnTo>
                    <a:pt x="169710" y="69634"/>
                  </a:lnTo>
                  <a:lnTo>
                    <a:pt x="176593" y="66446"/>
                  </a:lnTo>
                  <a:lnTo>
                    <a:pt x="186309" y="65265"/>
                  </a:lnTo>
                  <a:lnTo>
                    <a:pt x="196684" y="65976"/>
                  </a:lnTo>
                  <a:lnTo>
                    <a:pt x="205473" y="67767"/>
                  </a:lnTo>
                  <a:lnTo>
                    <a:pt x="212610" y="70104"/>
                  </a:lnTo>
                  <a:lnTo>
                    <a:pt x="218046" y="72478"/>
                  </a:lnTo>
                  <a:lnTo>
                    <a:pt x="225679" y="44792"/>
                  </a:lnTo>
                  <a:lnTo>
                    <a:pt x="218249" y="41884"/>
                  </a:lnTo>
                  <a:lnTo>
                    <a:pt x="209372" y="39446"/>
                  </a:lnTo>
                  <a:lnTo>
                    <a:pt x="198970" y="37757"/>
                  </a:lnTo>
                  <a:lnTo>
                    <a:pt x="186969" y="37134"/>
                  </a:lnTo>
                  <a:lnTo>
                    <a:pt x="162915" y="40627"/>
                  </a:lnTo>
                  <a:lnTo>
                    <a:pt x="144868" y="50266"/>
                  </a:lnTo>
                  <a:lnTo>
                    <a:pt x="133527" y="64757"/>
                  </a:lnTo>
                  <a:lnTo>
                    <a:pt x="129590" y="82816"/>
                  </a:lnTo>
                  <a:lnTo>
                    <a:pt x="132549" y="97891"/>
                  </a:lnTo>
                  <a:lnTo>
                    <a:pt x="140957" y="110197"/>
                  </a:lnTo>
                  <a:lnTo>
                    <a:pt x="154089" y="120015"/>
                  </a:lnTo>
                  <a:lnTo>
                    <a:pt x="171221" y="127622"/>
                  </a:lnTo>
                  <a:lnTo>
                    <a:pt x="182892" y="132372"/>
                  </a:lnTo>
                  <a:lnTo>
                    <a:pt x="190779" y="137198"/>
                  </a:lnTo>
                  <a:lnTo>
                    <a:pt x="195249" y="142570"/>
                  </a:lnTo>
                  <a:lnTo>
                    <a:pt x="196659" y="148983"/>
                  </a:lnTo>
                  <a:lnTo>
                    <a:pt x="195122" y="155727"/>
                  </a:lnTo>
                  <a:lnTo>
                    <a:pt x="190525" y="160909"/>
                  </a:lnTo>
                  <a:lnTo>
                    <a:pt x="182994" y="164236"/>
                  </a:lnTo>
                  <a:lnTo>
                    <a:pt x="172580" y="165417"/>
                  </a:lnTo>
                  <a:lnTo>
                    <a:pt x="161772" y="164604"/>
                  </a:lnTo>
                  <a:lnTo>
                    <a:pt x="151549" y="162458"/>
                  </a:lnTo>
                  <a:lnTo>
                    <a:pt x="142328" y="159435"/>
                  </a:lnTo>
                  <a:lnTo>
                    <a:pt x="134543" y="155968"/>
                  </a:lnTo>
                  <a:lnTo>
                    <a:pt x="127571" y="184315"/>
                  </a:lnTo>
                  <a:lnTo>
                    <a:pt x="135458" y="187756"/>
                  </a:lnTo>
                  <a:lnTo>
                    <a:pt x="145770" y="190715"/>
                  </a:lnTo>
                  <a:lnTo>
                    <a:pt x="157721" y="192786"/>
                  </a:lnTo>
                  <a:lnTo>
                    <a:pt x="170548" y="193560"/>
                  </a:lnTo>
                  <a:lnTo>
                    <a:pt x="197675" y="189788"/>
                  </a:lnTo>
                  <a:lnTo>
                    <a:pt x="216776" y="179578"/>
                  </a:lnTo>
                  <a:lnTo>
                    <a:pt x="228066" y="164592"/>
                  </a:lnTo>
                  <a:lnTo>
                    <a:pt x="231775" y="146519"/>
                  </a:lnTo>
                  <a:close/>
                </a:path>
                <a:path w="701039" h="193675">
                  <a:moveTo>
                    <a:pt x="278549" y="6756"/>
                  </a:moveTo>
                  <a:lnTo>
                    <a:pt x="272034" y="0"/>
                  </a:lnTo>
                  <a:lnTo>
                    <a:pt x="254698" y="0"/>
                  </a:lnTo>
                  <a:lnTo>
                    <a:pt x="247726" y="6756"/>
                  </a:lnTo>
                  <a:lnTo>
                    <a:pt x="247726" y="23634"/>
                  </a:lnTo>
                  <a:lnTo>
                    <a:pt x="254469" y="30835"/>
                  </a:lnTo>
                  <a:lnTo>
                    <a:pt x="272034" y="30835"/>
                  </a:lnTo>
                  <a:lnTo>
                    <a:pt x="278549" y="23634"/>
                  </a:lnTo>
                  <a:lnTo>
                    <a:pt x="278549" y="6756"/>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19"/>
                  </a:moveTo>
                  <a:lnTo>
                    <a:pt x="620915" y="109512"/>
                  </a:lnTo>
                  <a:lnTo>
                    <a:pt x="590804" y="96164"/>
                  </a:lnTo>
                  <a:lnTo>
                    <a:pt x="582041" y="91427"/>
                  </a:lnTo>
                  <a:lnTo>
                    <a:pt x="576961" y="86283"/>
                  </a:lnTo>
                  <a:lnTo>
                    <a:pt x="575322" y="79908"/>
                  </a:lnTo>
                  <a:lnTo>
                    <a:pt x="576681" y="74295"/>
                  </a:lnTo>
                  <a:lnTo>
                    <a:pt x="580783" y="69634"/>
                  </a:lnTo>
                  <a:lnTo>
                    <a:pt x="587667" y="66446"/>
                  </a:lnTo>
                  <a:lnTo>
                    <a:pt x="597382" y="65265"/>
                  </a:lnTo>
                  <a:lnTo>
                    <a:pt x="607745" y="65976"/>
                  </a:lnTo>
                  <a:lnTo>
                    <a:pt x="616534" y="67767"/>
                  </a:lnTo>
                  <a:lnTo>
                    <a:pt x="623684" y="70104"/>
                  </a:lnTo>
                  <a:lnTo>
                    <a:pt x="629119" y="72478"/>
                  </a:lnTo>
                  <a:lnTo>
                    <a:pt x="636765" y="44792"/>
                  </a:lnTo>
                  <a:lnTo>
                    <a:pt x="629323" y="41884"/>
                  </a:lnTo>
                  <a:lnTo>
                    <a:pt x="620445" y="39446"/>
                  </a:lnTo>
                  <a:lnTo>
                    <a:pt x="610057" y="37757"/>
                  </a:lnTo>
                  <a:lnTo>
                    <a:pt x="598055" y="37134"/>
                  </a:lnTo>
                  <a:lnTo>
                    <a:pt x="573989" y="40627"/>
                  </a:lnTo>
                  <a:lnTo>
                    <a:pt x="555942" y="50266"/>
                  </a:lnTo>
                  <a:lnTo>
                    <a:pt x="544601" y="64757"/>
                  </a:lnTo>
                  <a:lnTo>
                    <a:pt x="540677" y="82816"/>
                  </a:lnTo>
                  <a:lnTo>
                    <a:pt x="543636" y="97891"/>
                  </a:lnTo>
                  <a:lnTo>
                    <a:pt x="552030" y="110197"/>
                  </a:lnTo>
                  <a:lnTo>
                    <a:pt x="565162" y="120015"/>
                  </a:lnTo>
                  <a:lnTo>
                    <a:pt x="582307" y="127622"/>
                  </a:lnTo>
                  <a:lnTo>
                    <a:pt x="593966" y="132372"/>
                  </a:lnTo>
                  <a:lnTo>
                    <a:pt x="601853" y="137198"/>
                  </a:lnTo>
                  <a:lnTo>
                    <a:pt x="606323" y="142570"/>
                  </a:lnTo>
                  <a:lnTo>
                    <a:pt x="607733" y="148983"/>
                  </a:lnTo>
                  <a:lnTo>
                    <a:pt x="606183" y="155727"/>
                  </a:lnTo>
                  <a:lnTo>
                    <a:pt x="601599" y="160909"/>
                  </a:lnTo>
                  <a:lnTo>
                    <a:pt x="594055" y="164236"/>
                  </a:lnTo>
                  <a:lnTo>
                    <a:pt x="583653" y="165417"/>
                  </a:lnTo>
                  <a:lnTo>
                    <a:pt x="572833" y="164604"/>
                  </a:lnTo>
                  <a:lnTo>
                    <a:pt x="562610" y="162458"/>
                  </a:lnTo>
                  <a:lnTo>
                    <a:pt x="553389" y="159435"/>
                  </a:lnTo>
                  <a:lnTo>
                    <a:pt x="545630" y="155968"/>
                  </a:lnTo>
                  <a:lnTo>
                    <a:pt x="538645" y="184315"/>
                  </a:lnTo>
                  <a:lnTo>
                    <a:pt x="546531" y="187756"/>
                  </a:lnTo>
                  <a:lnTo>
                    <a:pt x="556844" y="190715"/>
                  </a:lnTo>
                  <a:lnTo>
                    <a:pt x="568807" y="192786"/>
                  </a:lnTo>
                  <a:lnTo>
                    <a:pt x="581647" y="193560"/>
                  </a:lnTo>
                  <a:lnTo>
                    <a:pt x="608761" y="189788"/>
                  </a:lnTo>
                  <a:lnTo>
                    <a:pt x="627837" y="179578"/>
                  </a:lnTo>
                  <a:lnTo>
                    <a:pt x="639127" y="164592"/>
                  </a:lnTo>
                  <a:lnTo>
                    <a:pt x="642835" y="146519"/>
                  </a:lnTo>
                  <a:close/>
                </a:path>
                <a:path w="701039" h="193675">
                  <a:moveTo>
                    <a:pt x="698627" y="6756"/>
                  </a:moveTo>
                  <a:lnTo>
                    <a:pt x="692099" y="0"/>
                  </a:lnTo>
                  <a:lnTo>
                    <a:pt x="674751" y="0"/>
                  </a:lnTo>
                  <a:lnTo>
                    <a:pt x="667791" y="6756"/>
                  </a:lnTo>
                  <a:lnTo>
                    <a:pt x="667791" y="23634"/>
                  </a:lnTo>
                  <a:lnTo>
                    <a:pt x="674547" y="30835"/>
                  </a:lnTo>
                  <a:lnTo>
                    <a:pt x="692099" y="30835"/>
                  </a:lnTo>
                  <a:lnTo>
                    <a:pt x="698627" y="23634"/>
                  </a:lnTo>
                  <a:lnTo>
                    <a:pt x="698627" y="6756"/>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grpSp>
      <p:sp>
        <p:nvSpPr>
          <p:cNvPr id="16" name="object 16"/>
          <p:cNvSpPr txBox="1"/>
          <p:nvPr/>
        </p:nvSpPr>
        <p:spPr>
          <a:xfrm>
            <a:off x="3171738" y="1943236"/>
            <a:ext cx="991235" cy="452120"/>
          </a:xfrm>
          <a:prstGeom prst="rect">
            <a:avLst/>
          </a:prstGeom>
        </p:spPr>
        <p:txBody>
          <a:bodyPr vert="horz" wrap="square" lIns="0" tIns="12700" rIns="0" bIns="0" rtlCol="0">
            <a:spAutoFit/>
          </a:bodyPr>
          <a:lstStyle/>
          <a:p>
            <a:pPr marL="12700" marR="5080">
              <a:lnSpc>
                <a:spcPct val="100000"/>
              </a:lnSpc>
              <a:spcBef>
                <a:spcPts val="100"/>
              </a:spcBef>
            </a:pPr>
            <a:r>
              <a:rPr sz="1400" b="1" spc="-10" dirty="0">
                <a:latin typeface="Montserrat-SemiBold"/>
                <a:cs typeface="Montserrat-SemiBold"/>
              </a:rPr>
              <a:t>Ders</a:t>
            </a:r>
            <a:r>
              <a:rPr sz="1400" b="1" spc="-85" dirty="0">
                <a:latin typeface="Montserrat-SemiBold"/>
                <a:cs typeface="Montserrat-SemiBold"/>
              </a:rPr>
              <a:t> </a:t>
            </a:r>
            <a:r>
              <a:rPr sz="1400" b="1" spc="-10" dirty="0">
                <a:latin typeface="Montserrat-SemiBold"/>
                <a:cs typeface="Montserrat-SemiBold"/>
              </a:rPr>
              <a:t>Günü  </a:t>
            </a:r>
            <a:r>
              <a:rPr sz="1400" b="1" spc="-20" dirty="0">
                <a:latin typeface="Montserrat-SemiBold"/>
                <a:cs typeface="Montserrat-SemiBold"/>
              </a:rPr>
              <a:t>ve </a:t>
            </a:r>
            <a:r>
              <a:rPr sz="1400" b="1" spc="-10" dirty="0">
                <a:latin typeface="Montserrat-SemiBold"/>
                <a:cs typeface="Montserrat-SemiBold"/>
              </a:rPr>
              <a:t>Saati</a:t>
            </a:r>
            <a:endParaRPr sz="1400">
              <a:latin typeface="Montserrat-SemiBold"/>
              <a:cs typeface="Montserrat-SemiBold"/>
            </a:endParaRPr>
          </a:p>
        </p:txBody>
      </p:sp>
      <p:sp>
        <p:nvSpPr>
          <p:cNvPr id="17" name="object 17"/>
          <p:cNvSpPr txBox="1"/>
          <p:nvPr/>
        </p:nvSpPr>
        <p:spPr>
          <a:xfrm>
            <a:off x="4485145" y="1940382"/>
            <a:ext cx="6640055" cy="407162"/>
          </a:xfrm>
          <a:prstGeom prst="rect">
            <a:avLst/>
          </a:prstGeom>
        </p:spPr>
        <p:txBody>
          <a:bodyPr vert="horz" wrap="square" lIns="0" tIns="14604" rIns="0" bIns="0" rtlCol="0">
            <a:spAutoFit/>
          </a:bodyPr>
          <a:lstStyle/>
          <a:p>
            <a:pPr marL="12700">
              <a:lnSpc>
                <a:spcPct val="100000"/>
              </a:lnSpc>
              <a:spcBef>
                <a:spcPts val="114"/>
              </a:spcBef>
            </a:pPr>
            <a:r>
              <a:rPr lang="tr-TR" sz="2550" b="1" spc="-5" dirty="0" smtClean="0">
                <a:latin typeface="Montserrat-SemiBold"/>
                <a:cs typeface="Montserrat-SemiBold"/>
              </a:rPr>
              <a:t>10 mayıs 2022 </a:t>
            </a:r>
            <a:r>
              <a:rPr lang="tr-TR" sz="2550" b="1" spc="-5" dirty="0" smtClean="0">
                <a:latin typeface="Montserrat-SemiBold"/>
                <a:cs typeface="Montserrat-SemiBold"/>
              </a:rPr>
              <a:t>Salı </a:t>
            </a:r>
            <a:r>
              <a:rPr lang="tr-TR" sz="2550" b="1" spc="-5" dirty="0" smtClean="0">
                <a:latin typeface="Montserrat-SemiBold"/>
                <a:cs typeface="Montserrat-SemiBold"/>
              </a:rPr>
              <a:t>saat 15.40</a:t>
            </a:r>
            <a:endParaRPr sz="2550">
              <a:latin typeface="Montserrat-SemiBold"/>
              <a:cs typeface="Montserrat-SemiBold"/>
            </a:endParaRPr>
          </a:p>
        </p:txBody>
      </p:sp>
      <p:sp>
        <p:nvSpPr>
          <p:cNvPr id="18" name="object 18"/>
          <p:cNvSpPr txBox="1">
            <a:spLocks noGrp="1"/>
          </p:cNvSpPr>
          <p:nvPr>
            <p:ph type="title"/>
          </p:nvPr>
        </p:nvSpPr>
        <p:spPr>
          <a:xfrm>
            <a:off x="1546553" y="757361"/>
            <a:ext cx="1884045" cy="345440"/>
          </a:xfrm>
          <a:prstGeom prst="rect">
            <a:avLst/>
          </a:prstGeom>
        </p:spPr>
        <p:txBody>
          <a:bodyPr vert="horz" wrap="square" lIns="0" tIns="12700" rIns="0" bIns="0" rtlCol="0">
            <a:spAutoFit/>
          </a:bodyPr>
          <a:lstStyle/>
          <a:p>
            <a:pPr marL="12700">
              <a:lnSpc>
                <a:spcPct val="100000"/>
              </a:lnSpc>
              <a:spcBef>
                <a:spcPts val="100"/>
              </a:spcBef>
            </a:pPr>
            <a:r>
              <a:rPr sz="2100" b="1" spc="-15" dirty="0">
                <a:solidFill>
                  <a:srgbClr val="FFFFFF"/>
                </a:solidFill>
                <a:latin typeface="Montserrat-Black"/>
                <a:cs typeface="Montserrat-Black"/>
              </a:rPr>
              <a:t>Ders</a:t>
            </a:r>
            <a:r>
              <a:rPr sz="2100" b="1" spc="-60" dirty="0">
                <a:solidFill>
                  <a:srgbClr val="FFFFFF"/>
                </a:solidFill>
                <a:latin typeface="Montserrat-Black"/>
                <a:cs typeface="Montserrat-Black"/>
              </a:rPr>
              <a:t> </a:t>
            </a:r>
            <a:r>
              <a:rPr sz="2100" b="1" spc="-10" dirty="0">
                <a:solidFill>
                  <a:srgbClr val="FFFFFF"/>
                </a:solidFill>
                <a:latin typeface="Montserrat-Black"/>
                <a:cs typeface="Montserrat-Black"/>
              </a:rPr>
              <a:t>Bilgileri</a:t>
            </a:r>
            <a:endParaRPr sz="2100">
              <a:latin typeface="Montserrat-Black"/>
              <a:cs typeface="Montserrat-Black"/>
            </a:endParaRPr>
          </a:p>
        </p:txBody>
      </p:sp>
      <p:sp>
        <p:nvSpPr>
          <p:cNvPr id="22" name="object 22"/>
          <p:cNvSpPr txBox="1"/>
          <p:nvPr/>
        </p:nvSpPr>
        <p:spPr>
          <a:xfrm>
            <a:off x="2838320" y="4442609"/>
            <a:ext cx="1393825" cy="45212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Görüşme</a:t>
            </a:r>
            <a:endParaRPr sz="1400">
              <a:latin typeface="Montserrat-SemiBold"/>
              <a:cs typeface="Montserrat-SemiBold"/>
            </a:endParaRPr>
          </a:p>
          <a:p>
            <a:pPr marL="12700">
              <a:lnSpc>
                <a:spcPct val="100000"/>
              </a:lnSpc>
            </a:pPr>
            <a:r>
              <a:rPr sz="1400" b="1" spc="-10" dirty="0">
                <a:solidFill>
                  <a:srgbClr val="FFFFFF"/>
                </a:solidFill>
                <a:latin typeface="Montserrat-SemiBold"/>
                <a:cs typeface="Montserrat-SemiBold"/>
              </a:rPr>
              <a:t>Gün </a:t>
            </a:r>
            <a:r>
              <a:rPr sz="1400" b="1" spc="-20" dirty="0">
                <a:solidFill>
                  <a:srgbClr val="FFFFFF"/>
                </a:solidFill>
                <a:latin typeface="Montserrat-SemiBold"/>
                <a:cs typeface="Montserrat-SemiBold"/>
              </a:rPr>
              <a:t>ve</a:t>
            </a:r>
            <a:r>
              <a:rPr sz="1400" b="1" spc="-60" dirty="0">
                <a:solidFill>
                  <a:srgbClr val="FFFFFF"/>
                </a:solidFill>
                <a:latin typeface="Montserrat-SemiBold"/>
                <a:cs typeface="Montserrat-SemiBold"/>
              </a:rPr>
              <a:t> </a:t>
            </a:r>
            <a:r>
              <a:rPr sz="1400" b="1" spc="-10" dirty="0">
                <a:solidFill>
                  <a:srgbClr val="FFFFFF"/>
                </a:solidFill>
                <a:latin typeface="Montserrat-SemiBold"/>
                <a:cs typeface="Montserrat-SemiBold"/>
              </a:rPr>
              <a:t>Saatleri</a:t>
            </a:r>
            <a:endParaRPr sz="1400">
              <a:latin typeface="Montserrat-SemiBold"/>
              <a:cs typeface="Montserrat-SemiBold"/>
            </a:endParaRPr>
          </a:p>
        </p:txBody>
      </p:sp>
      <p:sp>
        <p:nvSpPr>
          <p:cNvPr id="23" name="object 23"/>
          <p:cNvSpPr txBox="1"/>
          <p:nvPr/>
        </p:nvSpPr>
        <p:spPr>
          <a:xfrm>
            <a:off x="1059988" y="5062065"/>
            <a:ext cx="1642110" cy="452120"/>
          </a:xfrm>
          <a:prstGeom prst="rect">
            <a:avLst/>
          </a:prstGeom>
        </p:spPr>
        <p:txBody>
          <a:bodyPr vert="horz" wrap="square" lIns="0" tIns="12700" rIns="0" bIns="0" rtlCol="0">
            <a:spAutoFit/>
          </a:bodyPr>
          <a:lstStyle/>
          <a:p>
            <a:pPr marL="12700" marR="5080">
              <a:lnSpc>
                <a:spcPct val="100000"/>
              </a:lnSpc>
              <a:spcBef>
                <a:spcPts val="100"/>
              </a:spcBef>
            </a:pPr>
            <a:r>
              <a:rPr sz="1400" b="1" spc="-10" dirty="0">
                <a:solidFill>
                  <a:srgbClr val="FFFFFF"/>
                </a:solidFill>
                <a:latin typeface="Montserrat-SemiBold"/>
                <a:cs typeface="Montserrat-SemiBold"/>
              </a:rPr>
              <a:t>Dersin Öğretim  Üyesinin</a:t>
            </a:r>
            <a:r>
              <a:rPr sz="1400" b="1" spc="-90" dirty="0">
                <a:solidFill>
                  <a:srgbClr val="FFFFFF"/>
                </a:solidFill>
                <a:latin typeface="Montserrat-SemiBold"/>
                <a:cs typeface="Montserrat-SemiBold"/>
              </a:rPr>
              <a:t> </a:t>
            </a:r>
            <a:r>
              <a:rPr sz="1400" b="1" spc="-15" dirty="0">
                <a:solidFill>
                  <a:srgbClr val="FFFFFF"/>
                </a:solidFill>
                <a:latin typeface="Montserrat-SemiBold"/>
                <a:cs typeface="Montserrat-SemiBold"/>
              </a:rPr>
              <a:t>Konumu</a:t>
            </a:r>
            <a:endParaRPr sz="1400">
              <a:latin typeface="Montserrat-SemiBold"/>
              <a:cs typeface="Montserrat-SemiBold"/>
            </a:endParaRPr>
          </a:p>
        </p:txBody>
      </p:sp>
      <p:sp>
        <p:nvSpPr>
          <p:cNvPr id="24" name="object 24"/>
          <p:cNvSpPr txBox="1"/>
          <p:nvPr/>
        </p:nvSpPr>
        <p:spPr>
          <a:xfrm>
            <a:off x="2838320" y="2582821"/>
            <a:ext cx="648335" cy="1072515"/>
          </a:xfrm>
          <a:prstGeom prst="rect">
            <a:avLst/>
          </a:prstGeom>
        </p:spPr>
        <p:txBody>
          <a:bodyPr vert="horz" wrap="square" lIns="0" tIns="12700" rIns="0" bIns="0" rtlCol="0">
            <a:spAutoFit/>
          </a:bodyPr>
          <a:lstStyle/>
          <a:p>
            <a:pPr marL="12700" marR="5080">
              <a:lnSpc>
                <a:spcPct val="100000"/>
              </a:lnSpc>
              <a:spcBef>
                <a:spcPts val="100"/>
              </a:spcBef>
            </a:pPr>
            <a:r>
              <a:rPr sz="1400" b="1" spc="-10" dirty="0">
                <a:solidFill>
                  <a:srgbClr val="FFFFFF"/>
                </a:solidFill>
                <a:latin typeface="Montserrat-SemiBold"/>
                <a:cs typeface="Montserrat-SemiBold"/>
              </a:rPr>
              <a:t>Dersin  </a:t>
            </a:r>
            <a:r>
              <a:rPr sz="1400" b="1" spc="-25" dirty="0">
                <a:solidFill>
                  <a:srgbClr val="FFFFFF"/>
                </a:solidFill>
                <a:latin typeface="Montserrat-SemiBold"/>
                <a:cs typeface="Montserrat-SemiBold"/>
              </a:rPr>
              <a:t>Kr</a:t>
            </a:r>
            <a:r>
              <a:rPr sz="1400" b="1" spc="-10" dirty="0">
                <a:solidFill>
                  <a:srgbClr val="FFFFFF"/>
                </a:solidFill>
                <a:latin typeface="Montserrat-SemiBold"/>
                <a:cs typeface="Montserrat-SemiBold"/>
              </a:rPr>
              <a:t>edisi</a:t>
            </a:r>
            <a:endParaRPr sz="1400">
              <a:latin typeface="Montserrat-SemiBold"/>
              <a:cs typeface="Montserrat-SemiBold"/>
            </a:endParaRPr>
          </a:p>
          <a:p>
            <a:pPr marL="93980">
              <a:lnSpc>
                <a:spcPct val="100000"/>
              </a:lnSpc>
              <a:spcBef>
                <a:spcPts val="1520"/>
              </a:spcBef>
            </a:pPr>
            <a:r>
              <a:rPr sz="1400" b="1" spc="-10" dirty="0">
                <a:latin typeface="Montserrat-SemiBold"/>
                <a:cs typeface="Montserrat-SemiBold"/>
              </a:rPr>
              <a:t>GBS</a:t>
            </a:r>
            <a:endParaRPr sz="1400">
              <a:latin typeface="Montserrat-SemiBold"/>
              <a:cs typeface="Montserrat-SemiBold"/>
            </a:endParaRPr>
          </a:p>
          <a:p>
            <a:pPr marL="93980">
              <a:lnSpc>
                <a:spcPct val="100000"/>
              </a:lnSpc>
            </a:pPr>
            <a:r>
              <a:rPr sz="1400" b="1" spc="-10" dirty="0">
                <a:latin typeface="Montserrat-SemiBold"/>
                <a:cs typeface="Montserrat-SemiBold"/>
              </a:rPr>
              <a:t>Linki</a:t>
            </a:r>
            <a:endParaRPr sz="1400">
              <a:latin typeface="Montserrat-SemiBold"/>
              <a:cs typeface="Montserrat-SemiBold"/>
            </a:endParaRPr>
          </a:p>
        </p:txBody>
      </p:sp>
      <p:grpSp>
        <p:nvGrpSpPr>
          <p:cNvPr id="25" name="object 25"/>
          <p:cNvGrpSpPr/>
          <p:nvPr/>
        </p:nvGrpSpPr>
        <p:grpSpPr>
          <a:xfrm>
            <a:off x="3514140" y="6483489"/>
            <a:ext cx="2423160" cy="182880"/>
            <a:chOff x="3514140" y="6483489"/>
            <a:chExt cx="2423160" cy="182880"/>
          </a:xfrm>
        </p:grpSpPr>
        <p:sp>
          <p:nvSpPr>
            <p:cNvPr id="26" name="object 26"/>
            <p:cNvSpPr/>
            <p:nvPr/>
          </p:nvSpPr>
          <p:spPr>
            <a:xfrm>
              <a:off x="4170591" y="6483489"/>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55"/>
                  </a:moveTo>
                  <a:lnTo>
                    <a:pt x="584733" y="48755"/>
                  </a:lnTo>
                  <a:lnTo>
                    <a:pt x="584733" y="59778"/>
                  </a:lnTo>
                  <a:lnTo>
                    <a:pt x="583145" y="58026"/>
                  </a:lnTo>
                  <a:lnTo>
                    <a:pt x="583145" y="84340"/>
                  </a:lnTo>
                  <a:lnTo>
                    <a:pt x="583145" y="103187"/>
                  </a:lnTo>
                  <a:lnTo>
                    <a:pt x="576097" y="109410"/>
                  </a:lnTo>
                  <a:lnTo>
                    <a:pt x="557403" y="109410"/>
                  </a:lnTo>
                  <a:lnTo>
                    <a:pt x="550164" y="103187"/>
                  </a:lnTo>
                  <a:lnTo>
                    <a:pt x="550164" y="84340"/>
                  </a:lnTo>
                  <a:lnTo>
                    <a:pt x="557403" y="78282"/>
                  </a:lnTo>
                  <a:lnTo>
                    <a:pt x="576097" y="78282"/>
                  </a:lnTo>
                  <a:lnTo>
                    <a:pt x="583145" y="84340"/>
                  </a:lnTo>
                  <a:lnTo>
                    <a:pt x="583145" y="58026"/>
                  </a:lnTo>
                  <a:lnTo>
                    <a:pt x="579602" y="54102"/>
                  </a:lnTo>
                  <a:lnTo>
                    <a:pt x="573163" y="50101"/>
                  </a:lnTo>
                  <a:lnTo>
                    <a:pt x="565365" y="47752"/>
                  </a:lnTo>
                  <a:lnTo>
                    <a:pt x="556158" y="46977"/>
                  </a:lnTo>
                  <a:lnTo>
                    <a:pt x="538568" y="50228"/>
                  </a:lnTo>
                  <a:lnTo>
                    <a:pt x="523786" y="59550"/>
                  </a:lnTo>
                  <a:lnTo>
                    <a:pt x="513588" y="74282"/>
                  </a:lnTo>
                  <a:lnTo>
                    <a:pt x="509790" y="93764"/>
                  </a:lnTo>
                  <a:lnTo>
                    <a:pt x="513588" y="113258"/>
                  </a:lnTo>
                  <a:lnTo>
                    <a:pt x="523786" y="128054"/>
                  </a:lnTo>
                  <a:lnTo>
                    <a:pt x="538568" y="137439"/>
                  </a:lnTo>
                  <a:lnTo>
                    <a:pt x="556158" y="140728"/>
                  </a:lnTo>
                  <a:lnTo>
                    <a:pt x="564464" y="140093"/>
                  </a:lnTo>
                  <a:lnTo>
                    <a:pt x="571665" y="138163"/>
                  </a:lnTo>
                  <a:lnTo>
                    <a:pt x="577761" y="134950"/>
                  </a:lnTo>
                  <a:lnTo>
                    <a:pt x="582790" y="130416"/>
                  </a:lnTo>
                  <a:lnTo>
                    <a:pt x="582790" y="132181"/>
                  </a:lnTo>
                  <a:lnTo>
                    <a:pt x="581520" y="140830"/>
                  </a:lnTo>
                  <a:lnTo>
                    <a:pt x="577481" y="147193"/>
                  </a:lnTo>
                  <a:lnTo>
                    <a:pt x="570369" y="151117"/>
                  </a:lnTo>
                  <a:lnTo>
                    <a:pt x="559866" y="152463"/>
                  </a:lnTo>
                  <a:lnTo>
                    <a:pt x="551726" y="151790"/>
                  </a:lnTo>
                  <a:lnTo>
                    <a:pt x="543382" y="149860"/>
                  </a:lnTo>
                  <a:lnTo>
                    <a:pt x="535559" y="146837"/>
                  </a:lnTo>
                  <a:lnTo>
                    <a:pt x="529005" y="142862"/>
                  </a:lnTo>
                  <a:lnTo>
                    <a:pt x="515607" y="170256"/>
                  </a:lnTo>
                  <a:lnTo>
                    <a:pt x="525538" y="175514"/>
                  </a:lnTo>
                  <a:lnTo>
                    <a:pt x="537121" y="179298"/>
                  </a:lnTo>
                  <a:lnTo>
                    <a:pt x="550024" y="181584"/>
                  </a:lnTo>
                  <a:lnTo>
                    <a:pt x="563918" y="182359"/>
                  </a:lnTo>
                  <a:lnTo>
                    <a:pt x="588645" y="178955"/>
                  </a:lnTo>
                  <a:lnTo>
                    <a:pt x="607110" y="168656"/>
                  </a:lnTo>
                  <a:lnTo>
                    <a:pt x="617867" y="152463"/>
                  </a:lnTo>
                  <a:lnTo>
                    <a:pt x="618655" y="151282"/>
                  </a:lnTo>
                  <a:lnTo>
                    <a:pt x="622033" y="130416"/>
                  </a:lnTo>
                  <a:lnTo>
                    <a:pt x="622642" y="126682"/>
                  </a:lnTo>
                  <a:lnTo>
                    <a:pt x="622642" y="109410"/>
                  </a:lnTo>
                  <a:lnTo>
                    <a:pt x="622642" y="78282"/>
                  </a:lnTo>
                  <a:lnTo>
                    <a:pt x="622642" y="59778"/>
                  </a:lnTo>
                  <a:lnTo>
                    <a:pt x="622642" y="48755"/>
                  </a:lnTo>
                  <a:close/>
                </a:path>
                <a:path w="1452879" h="182879">
                  <a:moveTo>
                    <a:pt x="742962" y="97320"/>
                  </a:moveTo>
                  <a:lnTo>
                    <a:pt x="741006" y="87363"/>
                  </a:lnTo>
                  <a:lnTo>
                    <a:pt x="738682" y="75565"/>
                  </a:lnTo>
                  <a:lnTo>
                    <a:pt x="737806" y="74371"/>
                  </a:lnTo>
                  <a:lnTo>
                    <a:pt x="727138" y="59804"/>
                  </a:lnTo>
                  <a:lnTo>
                    <a:pt x="710222" y="50215"/>
                  </a:lnTo>
                  <a:lnTo>
                    <a:pt x="705751" y="49504"/>
                  </a:lnTo>
                  <a:lnTo>
                    <a:pt x="705751" y="87363"/>
                  </a:lnTo>
                  <a:lnTo>
                    <a:pt x="674712" y="87363"/>
                  </a:lnTo>
                  <a:lnTo>
                    <a:pt x="676300" y="79171"/>
                  </a:lnTo>
                  <a:lnTo>
                    <a:pt x="681939" y="74371"/>
                  </a:lnTo>
                  <a:lnTo>
                    <a:pt x="698347" y="74371"/>
                  </a:lnTo>
                  <a:lnTo>
                    <a:pt x="704164" y="79171"/>
                  </a:lnTo>
                  <a:lnTo>
                    <a:pt x="705751" y="87363"/>
                  </a:lnTo>
                  <a:lnTo>
                    <a:pt x="705751" y="49504"/>
                  </a:lnTo>
                  <a:lnTo>
                    <a:pt x="650836" y="61074"/>
                  </a:lnTo>
                  <a:lnTo>
                    <a:pt x="635215" y="97320"/>
                  </a:lnTo>
                  <a:lnTo>
                    <a:pt x="639356" y="117449"/>
                  </a:lnTo>
                  <a:lnTo>
                    <a:pt x="651103" y="133451"/>
                  </a:lnTo>
                  <a:lnTo>
                    <a:pt x="669505" y="144018"/>
                  </a:lnTo>
                  <a:lnTo>
                    <a:pt x="693585" y="147840"/>
                  </a:lnTo>
                  <a:lnTo>
                    <a:pt x="706970" y="146837"/>
                  </a:lnTo>
                  <a:lnTo>
                    <a:pt x="718362" y="143878"/>
                  </a:lnTo>
                  <a:lnTo>
                    <a:pt x="727900" y="138976"/>
                  </a:lnTo>
                  <a:lnTo>
                    <a:pt x="735736" y="132181"/>
                  </a:lnTo>
                  <a:lnTo>
                    <a:pt x="721931" y="118135"/>
                  </a:lnTo>
                  <a:lnTo>
                    <a:pt x="714921" y="111010"/>
                  </a:lnTo>
                  <a:lnTo>
                    <a:pt x="708571" y="115824"/>
                  </a:lnTo>
                  <a:lnTo>
                    <a:pt x="703630" y="118135"/>
                  </a:lnTo>
                  <a:lnTo>
                    <a:pt x="684949" y="118135"/>
                  </a:lnTo>
                  <a:lnTo>
                    <a:pt x="678243" y="114211"/>
                  </a:lnTo>
                  <a:lnTo>
                    <a:pt x="675424" y="106743"/>
                  </a:lnTo>
                  <a:lnTo>
                    <a:pt x="742429" y="106743"/>
                  </a:lnTo>
                  <a:lnTo>
                    <a:pt x="742607" y="103911"/>
                  </a:lnTo>
                  <a:lnTo>
                    <a:pt x="742962" y="100164"/>
                  </a:lnTo>
                  <a:lnTo>
                    <a:pt x="742962" y="97320"/>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905"/>
                  </a:lnTo>
                  <a:lnTo>
                    <a:pt x="810653" y="12395"/>
                  </a:lnTo>
                  <a:lnTo>
                    <a:pt x="808977" y="20459"/>
                  </a:lnTo>
                  <a:lnTo>
                    <a:pt x="810653" y="28549"/>
                  </a:lnTo>
                  <a:lnTo>
                    <a:pt x="815479" y="35039"/>
                  </a:lnTo>
                  <a:lnTo>
                    <a:pt x="823036" y="39357"/>
                  </a:lnTo>
                  <a:lnTo>
                    <a:pt x="832954" y="40919"/>
                  </a:lnTo>
                  <a:lnTo>
                    <a:pt x="842873" y="39344"/>
                  </a:lnTo>
                  <a:lnTo>
                    <a:pt x="850430" y="34950"/>
                  </a:lnTo>
                  <a:lnTo>
                    <a:pt x="855243" y="28244"/>
                  </a:lnTo>
                  <a:lnTo>
                    <a:pt x="856945" y="19748"/>
                  </a:lnTo>
                  <a:close/>
                </a:path>
                <a:path w="1452879" h="182879">
                  <a:moveTo>
                    <a:pt x="958164" y="114935"/>
                  </a:moveTo>
                  <a:lnTo>
                    <a:pt x="949515" y="94310"/>
                  </a:lnTo>
                  <a:lnTo>
                    <a:pt x="930478" y="86156"/>
                  </a:lnTo>
                  <a:lnTo>
                    <a:pt x="911453" y="83413"/>
                  </a:lnTo>
                  <a:lnTo>
                    <a:pt x="902792" y="78994"/>
                  </a:lnTo>
                  <a:lnTo>
                    <a:pt x="902792" y="76682"/>
                  </a:lnTo>
                  <a:lnTo>
                    <a:pt x="905611" y="74371"/>
                  </a:lnTo>
                  <a:lnTo>
                    <a:pt x="915847" y="74371"/>
                  </a:lnTo>
                  <a:lnTo>
                    <a:pt x="922235" y="74701"/>
                  </a:lnTo>
                  <a:lnTo>
                    <a:pt x="929119" y="75857"/>
                  </a:lnTo>
                  <a:lnTo>
                    <a:pt x="936332" y="78041"/>
                  </a:lnTo>
                  <a:lnTo>
                    <a:pt x="943698" y="81483"/>
                  </a:lnTo>
                  <a:lnTo>
                    <a:pt x="954646" y="54978"/>
                  </a:lnTo>
                  <a:lnTo>
                    <a:pt x="946175" y="51473"/>
                  </a:lnTo>
                  <a:lnTo>
                    <a:pt x="936434" y="48971"/>
                  </a:lnTo>
                  <a:lnTo>
                    <a:pt x="925982" y="47472"/>
                  </a:lnTo>
                  <a:lnTo>
                    <a:pt x="915314" y="46977"/>
                  </a:lnTo>
                  <a:lnTo>
                    <a:pt x="893914" y="49593"/>
                  </a:lnTo>
                  <a:lnTo>
                    <a:pt x="878459" y="56730"/>
                  </a:lnTo>
                  <a:lnTo>
                    <a:pt x="869099" y="67310"/>
                  </a:lnTo>
                  <a:lnTo>
                    <a:pt x="865936" y="80251"/>
                  </a:lnTo>
                  <a:lnTo>
                    <a:pt x="874623" y="100838"/>
                  </a:lnTo>
                  <a:lnTo>
                    <a:pt x="893711" y="108902"/>
                  </a:lnTo>
                  <a:lnTo>
                    <a:pt x="912812" y="111531"/>
                  </a:lnTo>
                  <a:lnTo>
                    <a:pt x="921486" y="115824"/>
                  </a:lnTo>
                  <a:lnTo>
                    <a:pt x="921486" y="118668"/>
                  </a:lnTo>
                  <a:lnTo>
                    <a:pt x="918845" y="120446"/>
                  </a:lnTo>
                  <a:lnTo>
                    <a:pt x="909142" y="120446"/>
                  </a:lnTo>
                  <a:lnTo>
                    <a:pt x="900341" y="119849"/>
                  </a:lnTo>
                  <a:lnTo>
                    <a:pt x="891438" y="118148"/>
                  </a:lnTo>
                  <a:lnTo>
                    <a:pt x="882980" y="115417"/>
                  </a:lnTo>
                  <a:lnTo>
                    <a:pt x="875461" y="111734"/>
                  </a:lnTo>
                  <a:lnTo>
                    <a:pt x="864527" y="138239"/>
                  </a:lnTo>
                  <a:lnTo>
                    <a:pt x="873201" y="142138"/>
                  </a:lnTo>
                  <a:lnTo>
                    <a:pt x="883881" y="145173"/>
                  </a:lnTo>
                  <a:lnTo>
                    <a:pt x="895819" y="147129"/>
                  </a:lnTo>
                  <a:lnTo>
                    <a:pt x="908253" y="147840"/>
                  </a:lnTo>
                  <a:lnTo>
                    <a:pt x="930198" y="145173"/>
                  </a:lnTo>
                  <a:lnTo>
                    <a:pt x="945781" y="137985"/>
                  </a:lnTo>
                  <a:lnTo>
                    <a:pt x="955078" y="127508"/>
                  </a:lnTo>
                  <a:lnTo>
                    <a:pt x="958164" y="114935"/>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905"/>
                  </a:lnTo>
                  <a:lnTo>
                    <a:pt x="967816" y="12395"/>
                  </a:lnTo>
                  <a:lnTo>
                    <a:pt x="966139" y="20459"/>
                  </a:lnTo>
                  <a:lnTo>
                    <a:pt x="967816" y="28549"/>
                  </a:lnTo>
                  <a:lnTo>
                    <a:pt x="972642" y="35039"/>
                  </a:lnTo>
                  <a:lnTo>
                    <a:pt x="980198" y="39357"/>
                  </a:lnTo>
                  <a:lnTo>
                    <a:pt x="990117" y="40919"/>
                  </a:lnTo>
                  <a:lnTo>
                    <a:pt x="1000036" y="39344"/>
                  </a:lnTo>
                  <a:lnTo>
                    <a:pt x="1007592" y="34950"/>
                  </a:lnTo>
                  <a:lnTo>
                    <a:pt x="1012405" y="28244"/>
                  </a:lnTo>
                  <a:lnTo>
                    <a:pt x="1014107" y="19748"/>
                  </a:lnTo>
                  <a:close/>
                </a:path>
                <a:path w="1452879" h="182879">
                  <a:moveTo>
                    <a:pt x="1193812" y="90563"/>
                  </a:moveTo>
                  <a:lnTo>
                    <a:pt x="1190879" y="70840"/>
                  </a:lnTo>
                  <a:lnTo>
                    <a:pt x="1182789" y="57289"/>
                  </a:lnTo>
                  <a:lnTo>
                    <a:pt x="1170597" y="49479"/>
                  </a:lnTo>
                  <a:lnTo>
                    <a:pt x="1155369" y="46977"/>
                  </a:lnTo>
                  <a:lnTo>
                    <a:pt x="1145844" y="47955"/>
                  </a:lnTo>
                  <a:lnTo>
                    <a:pt x="1137183" y="50812"/>
                  </a:lnTo>
                  <a:lnTo>
                    <a:pt x="1129550" y="55448"/>
                  </a:lnTo>
                  <a:lnTo>
                    <a:pt x="1123099" y="61734"/>
                  </a:lnTo>
                  <a:lnTo>
                    <a:pt x="1117320" y="55143"/>
                  </a:lnTo>
                  <a:lnTo>
                    <a:pt x="1110195" y="50546"/>
                  </a:lnTo>
                  <a:lnTo>
                    <a:pt x="1101991" y="47853"/>
                  </a:lnTo>
                  <a:lnTo>
                    <a:pt x="1092949" y="46977"/>
                  </a:lnTo>
                  <a:lnTo>
                    <a:pt x="1085227" y="47637"/>
                  </a:lnTo>
                  <a:lnTo>
                    <a:pt x="1078026" y="49669"/>
                  </a:lnTo>
                  <a:lnTo>
                    <a:pt x="1071448" y="53060"/>
                  </a:lnTo>
                  <a:lnTo>
                    <a:pt x="1065606" y="57835"/>
                  </a:lnTo>
                  <a:lnTo>
                    <a:pt x="1065606" y="48755"/>
                  </a:lnTo>
                  <a:lnTo>
                    <a:pt x="1027696" y="48755"/>
                  </a:lnTo>
                  <a:lnTo>
                    <a:pt x="1027696" y="146062"/>
                  </a:lnTo>
                  <a:lnTo>
                    <a:pt x="1067549" y="146062"/>
                  </a:lnTo>
                  <a:lnTo>
                    <a:pt x="1067549" y="85572"/>
                  </a:lnTo>
                  <a:lnTo>
                    <a:pt x="1073010" y="80772"/>
                  </a:lnTo>
                  <a:lnTo>
                    <a:pt x="1086764" y="80772"/>
                  </a:lnTo>
                  <a:lnTo>
                    <a:pt x="1090828" y="85407"/>
                  </a:lnTo>
                  <a:lnTo>
                    <a:pt x="1090828" y="146062"/>
                  </a:lnTo>
                  <a:lnTo>
                    <a:pt x="1130681" y="146062"/>
                  </a:lnTo>
                  <a:lnTo>
                    <a:pt x="1130681" y="85572"/>
                  </a:lnTo>
                  <a:lnTo>
                    <a:pt x="1136142" y="80772"/>
                  </a:lnTo>
                  <a:lnTo>
                    <a:pt x="1149553" y="80772"/>
                  </a:lnTo>
                  <a:lnTo>
                    <a:pt x="1153960" y="85407"/>
                  </a:lnTo>
                  <a:lnTo>
                    <a:pt x="1153960" y="146062"/>
                  </a:lnTo>
                  <a:lnTo>
                    <a:pt x="1193812" y="146062"/>
                  </a:lnTo>
                  <a:lnTo>
                    <a:pt x="1193812" y="90563"/>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56"/>
                  </a:lnTo>
                  <a:lnTo>
                    <a:pt x="1274165" y="72809"/>
                  </a:lnTo>
                  <a:lnTo>
                    <a:pt x="1283296" y="67271"/>
                  </a:lnTo>
                  <a:lnTo>
                    <a:pt x="1294587" y="65290"/>
                  </a:lnTo>
                  <a:lnTo>
                    <a:pt x="1305941" y="67297"/>
                  </a:lnTo>
                  <a:lnTo>
                    <a:pt x="1315059" y="72885"/>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13"/>
                  </a:lnTo>
                  <a:lnTo>
                    <a:pt x="1261491" y="133553"/>
                  </a:lnTo>
                  <a:lnTo>
                    <a:pt x="1277353" y="143535"/>
                  </a:lnTo>
                  <a:lnTo>
                    <a:pt x="1297940" y="147116"/>
                  </a:lnTo>
                  <a:lnTo>
                    <a:pt x="1309052" y="146138"/>
                  </a:lnTo>
                  <a:lnTo>
                    <a:pt x="1319009" y="143217"/>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612"/>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48"/>
                  </a:lnTo>
                  <a:lnTo>
                    <a:pt x="1412481" y="51828"/>
                  </a:lnTo>
                  <a:lnTo>
                    <a:pt x="1402892" y="50888"/>
                  </a:lnTo>
                  <a:lnTo>
                    <a:pt x="1383982" y="54343"/>
                  </a:lnTo>
                  <a:lnTo>
                    <a:pt x="1369009" y="64096"/>
                  </a:lnTo>
                  <a:lnTo>
                    <a:pt x="1359179" y="79248"/>
                  </a:lnTo>
                  <a:lnTo>
                    <a:pt x="1355636" y="98920"/>
                  </a:lnTo>
                  <a:lnTo>
                    <a:pt x="1359179" y="118618"/>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27" name="object 27"/>
            <p:cNvSpPr/>
            <p:nvPr/>
          </p:nvSpPr>
          <p:spPr>
            <a:xfrm>
              <a:off x="5654299" y="6535261"/>
              <a:ext cx="87998" cy="95351"/>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5766668" y="6514627"/>
              <a:ext cx="99292" cy="115989"/>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3514141"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54"/>
                  </a:lnTo>
                  <a:lnTo>
                    <a:pt x="2401633" y="4216"/>
                  </a:lnTo>
                  <a:lnTo>
                    <a:pt x="2394064" y="9448"/>
                  </a:lnTo>
                  <a:lnTo>
                    <a:pt x="2388527" y="16713"/>
                  </a:lnTo>
                  <a:lnTo>
                    <a:pt x="2388527" y="889"/>
                  </a:lnTo>
                  <a:lnTo>
                    <a:pt x="2372296" y="889"/>
                  </a:lnTo>
                  <a:lnTo>
                    <a:pt x="2372296" y="95173"/>
                  </a:lnTo>
                  <a:lnTo>
                    <a:pt x="2389225" y="95173"/>
                  </a:lnTo>
                  <a:lnTo>
                    <a:pt x="2389225" y="48209"/>
                  </a:lnTo>
                  <a:lnTo>
                    <a:pt x="2391270" y="34518"/>
                  </a:lnTo>
                  <a:lnTo>
                    <a:pt x="2397137" y="24549"/>
                  </a:lnTo>
                  <a:lnTo>
                    <a:pt x="2406408" y="18440"/>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30" name="object 30"/>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31" name="object 31"/>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32" name="object 32"/>
          <p:cNvSpPr/>
          <p:nvPr/>
        </p:nvSpPr>
        <p:spPr>
          <a:xfrm>
            <a:off x="9384631" y="6537934"/>
            <a:ext cx="58419" cy="114935"/>
          </a:xfrm>
          <a:custGeom>
            <a:avLst/>
            <a:gdLst/>
            <a:ahLst/>
            <a:cxnLst/>
            <a:rect l="l" t="t" r="r" b="b"/>
            <a:pathLst>
              <a:path w="58420" h="114934">
                <a:moveTo>
                  <a:pt x="49758" y="0"/>
                </a:moveTo>
                <a:lnTo>
                  <a:pt x="42532" y="0"/>
                </a:lnTo>
                <a:lnTo>
                  <a:pt x="32179" y="1754"/>
                </a:lnTo>
                <a:lnTo>
                  <a:pt x="24139" y="6923"/>
                </a:lnTo>
                <a:lnTo>
                  <a:pt x="18932" y="15360"/>
                </a:lnTo>
                <a:lnTo>
                  <a:pt x="17081" y="26923"/>
                </a:lnTo>
                <a:lnTo>
                  <a:pt x="17081" y="41935"/>
                </a:lnTo>
                <a:lnTo>
                  <a:pt x="0" y="41935"/>
                </a:lnTo>
                <a:lnTo>
                  <a:pt x="0" y="62293"/>
                </a:lnTo>
                <a:lnTo>
                  <a:pt x="17081" y="62293"/>
                </a:lnTo>
                <a:lnTo>
                  <a:pt x="17081" y="114515"/>
                </a:lnTo>
                <a:lnTo>
                  <a:pt x="37515" y="114515"/>
                </a:lnTo>
                <a:lnTo>
                  <a:pt x="37515" y="62293"/>
                </a:lnTo>
                <a:lnTo>
                  <a:pt x="54546" y="62293"/>
                </a:lnTo>
                <a:lnTo>
                  <a:pt x="57099" y="41935"/>
                </a:lnTo>
                <a:lnTo>
                  <a:pt x="37515" y="41935"/>
                </a:lnTo>
                <a:lnTo>
                  <a:pt x="37515" y="23037"/>
                </a:lnTo>
                <a:lnTo>
                  <a:pt x="39103" y="19024"/>
                </a:lnTo>
                <a:lnTo>
                  <a:pt x="57797" y="19011"/>
                </a:lnTo>
                <a:lnTo>
                  <a:pt x="57797" y="812"/>
                </a:lnTo>
                <a:lnTo>
                  <a:pt x="49758" y="0"/>
                </a:lnTo>
                <a:close/>
              </a:path>
            </a:pathLst>
          </a:custGeom>
          <a:solidFill>
            <a:srgbClr val="EC2168"/>
          </a:solidFill>
        </p:spPr>
        <p:txBody>
          <a:bodyPr wrap="square" lIns="0" tIns="0" rIns="0" bIns="0" rtlCol="0"/>
          <a:lstStyle/>
          <a:p>
            <a:endParaRPr/>
          </a:p>
        </p:txBody>
      </p:sp>
      <p:sp>
        <p:nvSpPr>
          <p:cNvPr id="33" name="object 33"/>
          <p:cNvSpPr/>
          <p:nvPr/>
        </p:nvSpPr>
        <p:spPr>
          <a:xfrm>
            <a:off x="9257398" y="6560940"/>
            <a:ext cx="81915" cy="68516"/>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10305280" y="6537955"/>
            <a:ext cx="111277" cy="114490"/>
          </a:xfrm>
          <a:prstGeom prst="rect">
            <a:avLst/>
          </a:prstGeom>
          <a:blipFill>
            <a:blip r:embed="rId14" cstate="print"/>
            <a:stretch>
              <a:fillRect/>
            </a:stretch>
          </a:blipFill>
        </p:spPr>
        <p:txBody>
          <a:bodyPr wrap="square" lIns="0" tIns="0" rIns="0" bIns="0" rtlCol="0"/>
          <a:lstStyle/>
          <a:p>
            <a:endParaRPr/>
          </a:p>
        </p:txBody>
      </p:sp>
      <p:sp>
        <p:nvSpPr>
          <p:cNvPr id="35" name="object 35"/>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36" name="object 36"/>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pic>
        <p:nvPicPr>
          <p:cNvPr id="63490" name="Picture 2" descr="A) a CentriMag blood pump and (b) a schematic diagram of possible... |  Download Scientific Diagram"/>
          <p:cNvPicPr>
            <a:picLocks noChangeAspect="1" noChangeArrowheads="1"/>
          </p:cNvPicPr>
          <p:nvPr/>
        </p:nvPicPr>
        <p:blipFill>
          <a:blip r:embed="rId15"/>
          <a:srcRect/>
          <a:stretch>
            <a:fillRect/>
          </a:stretch>
        </p:blipFill>
        <p:spPr bwMode="auto">
          <a:xfrm>
            <a:off x="2895600" y="1524000"/>
            <a:ext cx="8153400" cy="4191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828800"/>
            <a:ext cx="9829800" cy="3108543"/>
          </a:xfrm>
          <a:prstGeom prst="rect">
            <a:avLst/>
          </a:prstGeom>
        </p:spPr>
        <p:txBody>
          <a:bodyPr wrap="square">
            <a:spAutoFit/>
          </a:bodyPr>
          <a:lstStyle/>
          <a:p>
            <a:r>
              <a:rPr lang="tr-TR" sz="2800" b="1" dirty="0" smtClean="0"/>
              <a:t>Akut kalp yetmezliğine </a:t>
            </a:r>
            <a:r>
              <a:rPr lang="tr-TR" sz="2800" dirty="0" smtClean="0"/>
              <a:t>yönelik bu </a:t>
            </a:r>
            <a:r>
              <a:rPr lang="tr-TR" sz="2800" b="1" dirty="0" smtClean="0"/>
              <a:t>kısa vadeli çözüm</a:t>
            </a:r>
            <a:r>
              <a:rPr lang="tr-TR" sz="2800" dirty="0" smtClean="0"/>
              <a:t>, kanla ilgili komplikasyonları en aza indirmeye yardımcı olmak için </a:t>
            </a:r>
            <a:r>
              <a:rPr lang="tr-TR" sz="2800" b="1" dirty="0" smtClean="0"/>
              <a:t>temassız bir ortamda çalışan manyetik olarak havaya kaldırılan bir pompa çarkına sahiptir</a:t>
            </a:r>
            <a:r>
              <a:rPr lang="tr-TR" sz="2800" dirty="0" smtClean="0"/>
              <a:t>. </a:t>
            </a:r>
            <a:r>
              <a:rPr lang="tr-TR" sz="2800" dirty="0" err="1" smtClean="0"/>
              <a:t>CentriMag</a:t>
            </a:r>
            <a:r>
              <a:rPr lang="tr-TR" sz="2800" dirty="0" smtClean="0"/>
              <a:t> sistemi bir pompa, bir motor, çift ekranlı bir konsol, 5 saatlik yeniden şarj süresi olan bir yedek konsol pili ve AC gücüyle hava yoluyla taşınabilen ve uyum sağlayabilen bir güç koşullandırma ünitesi ile birlikte gelir. </a:t>
            </a:r>
            <a:endParaRPr lang="tr-TR"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6763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1828800" y="1219200"/>
            <a:ext cx="10363200" cy="5262979"/>
          </a:xfrm>
          <a:prstGeom prst="rect">
            <a:avLst/>
          </a:prstGeom>
        </p:spPr>
        <p:txBody>
          <a:bodyPr wrap="square">
            <a:spAutoFit/>
          </a:bodyPr>
          <a:lstStyle/>
          <a:p>
            <a:r>
              <a:rPr lang="tr-TR" sz="2800" b="1" dirty="0" smtClean="0"/>
              <a:t>Genişletilmiş Kullanım </a:t>
            </a:r>
            <a:r>
              <a:rPr lang="tr-TR" sz="2800" dirty="0" smtClean="0"/>
              <a:t>için </a:t>
            </a:r>
            <a:r>
              <a:rPr lang="tr-TR" sz="2800" dirty="0" err="1" smtClean="0"/>
              <a:t>CAD'ler</a:t>
            </a:r>
            <a:endParaRPr lang="tr-TR" sz="2800" dirty="0" smtClean="0"/>
          </a:p>
          <a:p>
            <a:r>
              <a:rPr lang="tr-TR" sz="2800" dirty="0" smtClean="0"/>
              <a:t> </a:t>
            </a:r>
            <a:r>
              <a:rPr lang="tr-TR" sz="2800" b="1" dirty="0" err="1" smtClean="0"/>
              <a:t>Heartmate</a:t>
            </a:r>
            <a:r>
              <a:rPr lang="tr-TR" sz="2800" b="1" dirty="0" smtClean="0"/>
              <a:t> II </a:t>
            </a:r>
            <a:r>
              <a:rPr lang="tr-TR" sz="2800" dirty="0" err="1" smtClean="0"/>
              <a:t>eksenel</a:t>
            </a:r>
            <a:r>
              <a:rPr lang="tr-TR" sz="2800" dirty="0" smtClean="0"/>
              <a:t> akış pompası, 10 yıl ve ötesine kadar sürelerle </a:t>
            </a:r>
            <a:r>
              <a:rPr lang="tr-TR" sz="2800" dirty="0" err="1" smtClean="0"/>
              <a:t>implante</a:t>
            </a:r>
            <a:r>
              <a:rPr lang="tr-TR" sz="2800" dirty="0" smtClean="0"/>
              <a:t> edilen 26.000'den fazla hasta ile bugüne kadar dünyanın en yaygın kullanılan ve kapsamlı olarak incelenen </a:t>
            </a:r>
            <a:r>
              <a:rPr lang="tr-TR" sz="2800" dirty="0" err="1" smtClean="0"/>
              <a:t>VAD'si</a:t>
            </a:r>
            <a:r>
              <a:rPr lang="tr-TR" sz="2800" dirty="0" smtClean="0"/>
              <a:t> olmaya devam etse de, </a:t>
            </a:r>
            <a:r>
              <a:rPr lang="tr-TR" sz="2800" b="1" dirty="0" err="1" smtClean="0"/>
              <a:t>HeartMate</a:t>
            </a:r>
            <a:r>
              <a:rPr lang="tr-TR" sz="2800" b="1" dirty="0" smtClean="0"/>
              <a:t> III (</a:t>
            </a:r>
            <a:r>
              <a:rPr lang="tr-TR" sz="2800" b="1" dirty="0" err="1" smtClean="0"/>
              <a:t>Thoratec</a:t>
            </a:r>
            <a:r>
              <a:rPr lang="tr-TR" sz="2800" b="1" dirty="0" smtClean="0"/>
              <a:t>) ve </a:t>
            </a:r>
            <a:r>
              <a:rPr lang="tr-TR" sz="2800" b="1" dirty="0" err="1" smtClean="0"/>
              <a:t>HeartWare</a:t>
            </a:r>
            <a:r>
              <a:rPr lang="tr-TR" sz="2800" b="1" dirty="0" smtClean="0"/>
              <a:t> HVAD (</a:t>
            </a:r>
            <a:r>
              <a:rPr lang="tr-TR" sz="2800" b="1" dirty="0" err="1" smtClean="0"/>
              <a:t>HeartWare</a:t>
            </a:r>
            <a:r>
              <a:rPr lang="tr-TR" sz="2800" dirty="0" smtClean="0"/>
              <a:t>) gibi </a:t>
            </a:r>
            <a:r>
              <a:rPr lang="tr-TR" sz="2800" b="1" dirty="0" smtClean="0"/>
              <a:t>üçüncü nesil santrifüj pompalar </a:t>
            </a:r>
            <a:r>
              <a:rPr lang="tr-TR" sz="2800" dirty="0" smtClean="0"/>
              <a:t>) şu anda son dönem KKY hastaları için </a:t>
            </a:r>
            <a:r>
              <a:rPr lang="tr-TR" sz="2800" b="1" dirty="0" smtClean="0"/>
              <a:t>BTT veya DT </a:t>
            </a:r>
            <a:r>
              <a:rPr lang="tr-TR" sz="2800" dirty="0" smtClean="0"/>
              <a:t>olarak tercih edilen cihaz olmaya hazırlanıyor. </a:t>
            </a:r>
            <a:r>
              <a:rPr lang="tr-TR" sz="2800" dirty="0" err="1" smtClean="0"/>
              <a:t>HeartMate</a:t>
            </a:r>
            <a:r>
              <a:rPr lang="tr-TR" sz="2800" dirty="0" smtClean="0"/>
              <a:t> III  </a:t>
            </a:r>
            <a:r>
              <a:rPr lang="tr-TR" sz="2800" dirty="0" err="1" smtClean="0"/>
              <a:t>HeartMate</a:t>
            </a:r>
            <a:r>
              <a:rPr lang="tr-TR" sz="2800" dirty="0" smtClean="0"/>
              <a:t> II platformu üzerine inşa edildi, ancak modüler bir aktarma organı, mobil güç ünitesi </a:t>
            </a:r>
            <a:r>
              <a:rPr lang="tr-TR" sz="2800" dirty="0" err="1" smtClean="0"/>
              <a:t>arayüzü</a:t>
            </a:r>
            <a:r>
              <a:rPr lang="tr-TR" sz="2800" dirty="0" smtClean="0"/>
              <a:t>, cerrahi cep olmaması, daha az güç tüketimi ve en önemlisi </a:t>
            </a:r>
            <a:r>
              <a:rPr lang="tr-TR" sz="2800" dirty="0" err="1" smtClean="0"/>
              <a:t>Full</a:t>
            </a:r>
            <a:r>
              <a:rPr lang="tr-TR" sz="2800" dirty="0" smtClean="0"/>
              <a:t> </a:t>
            </a:r>
            <a:r>
              <a:rPr lang="tr-TR" sz="2800" dirty="0" err="1" smtClean="0"/>
              <a:t>MagLev</a:t>
            </a:r>
            <a:r>
              <a:rPr lang="tr-TR" sz="2800" dirty="0" smtClean="0"/>
              <a:t> teknolojisi olarak adlandırılan benzersiz bir manyetik olarak havaya kaldırılan çekirdek sistemi içeren önemli iyileştirmeler içerir.</a:t>
            </a:r>
            <a:endParaRPr lang="tr-T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752600"/>
            <a:ext cx="9906000" cy="3970318"/>
          </a:xfrm>
          <a:prstGeom prst="rect">
            <a:avLst/>
          </a:prstGeom>
        </p:spPr>
        <p:txBody>
          <a:bodyPr wrap="square">
            <a:spAutoFit/>
          </a:bodyPr>
          <a:lstStyle/>
          <a:p>
            <a:r>
              <a:rPr lang="tr-TR" sz="2800" dirty="0" smtClean="0"/>
              <a:t>Bu tescilli </a:t>
            </a:r>
            <a:r>
              <a:rPr lang="tr-TR" sz="2800" dirty="0" err="1" smtClean="0"/>
              <a:t>maglev</a:t>
            </a:r>
            <a:r>
              <a:rPr lang="tr-TR" sz="2800" dirty="0" smtClean="0"/>
              <a:t> sistemi, genel kan travmasını azaltır ve pompa gövdesi içinde büyük ve tutarlı boşluklar sağlayarak </a:t>
            </a:r>
            <a:r>
              <a:rPr lang="tr-TR" sz="2800" dirty="0" err="1" smtClean="0"/>
              <a:t>hemouyumluluğu</a:t>
            </a:r>
            <a:r>
              <a:rPr lang="tr-TR" sz="2800" dirty="0" smtClean="0"/>
              <a:t> en üst düzeye çıkarır ve </a:t>
            </a:r>
            <a:r>
              <a:rPr lang="tr-TR" sz="2800" dirty="0" err="1" smtClean="0"/>
              <a:t>stazı</a:t>
            </a:r>
            <a:r>
              <a:rPr lang="tr-TR" sz="2800" dirty="0" smtClean="0"/>
              <a:t> en aza indirmenin ve </a:t>
            </a:r>
            <a:r>
              <a:rPr lang="tr-TR" sz="2800" dirty="0" err="1" smtClean="0"/>
              <a:t>perfüze</a:t>
            </a:r>
            <a:r>
              <a:rPr lang="tr-TR" sz="2800" dirty="0" smtClean="0"/>
              <a:t> organlara </a:t>
            </a:r>
            <a:r>
              <a:rPr lang="tr-TR" sz="2800" dirty="0" err="1" smtClean="0"/>
              <a:t>pulsatil</a:t>
            </a:r>
            <a:r>
              <a:rPr lang="tr-TR" sz="2800" dirty="0" smtClean="0"/>
              <a:t> akış sağlamanın bir yolu olarak isteğe bağlı bir nabız </a:t>
            </a:r>
            <a:r>
              <a:rPr lang="tr-TR" sz="2800" dirty="0" err="1" smtClean="0"/>
              <a:t>moduna</a:t>
            </a:r>
            <a:r>
              <a:rPr lang="tr-TR" sz="2800" dirty="0" smtClean="0"/>
              <a:t> sahiptir. Bu tasarım, önemli ölçüde daha az kayma gerilimi (</a:t>
            </a:r>
            <a:r>
              <a:rPr lang="tr-TR" sz="2800" dirty="0" err="1" smtClean="0"/>
              <a:t>hemoliz</a:t>
            </a:r>
            <a:r>
              <a:rPr lang="tr-TR" sz="2800" dirty="0" smtClean="0"/>
              <a:t>) ve kanla temas eden yüzey alanı (</a:t>
            </a:r>
            <a:r>
              <a:rPr lang="tr-TR" sz="2800" dirty="0" err="1" smtClean="0"/>
              <a:t>tromboz</a:t>
            </a:r>
            <a:r>
              <a:rPr lang="tr-TR" sz="2800" dirty="0" smtClean="0"/>
              <a:t>) sağlar, çünkü kırmızı kan hücrelerinin rotor-gövde teması olmadan geçmesine izin veren akış yolunun boyutu, öncekinden 20 kat daha büyüktür.</a:t>
            </a:r>
            <a:endParaRPr lang="tr-TR"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828800"/>
            <a:ext cx="9906000" cy="3539430"/>
          </a:xfrm>
          <a:prstGeom prst="rect">
            <a:avLst/>
          </a:prstGeom>
        </p:spPr>
        <p:txBody>
          <a:bodyPr wrap="square">
            <a:spAutoFit/>
          </a:bodyPr>
          <a:lstStyle/>
          <a:p>
            <a:r>
              <a:rPr lang="tr-TR" sz="2800" dirty="0" err="1" smtClean="0"/>
              <a:t>HeartMate</a:t>
            </a:r>
            <a:r>
              <a:rPr lang="tr-TR" sz="2800" dirty="0" smtClean="0"/>
              <a:t> III sistemi, pompanın kendisine ek olarak, pompaya ve aktarma organlarına güç sağlayan ve bunları kontrol eden harici bir kontrolör, </a:t>
            </a:r>
            <a:r>
              <a:rPr lang="tr-TR" sz="2800" dirty="0" err="1" smtClean="0"/>
              <a:t>perkütan</a:t>
            </a:r>
            <a:r>
              <a:rPr lang="tr-TR" sz="2800" dirty="0" smtClean="0"/>
              <a:t> aktarma organları ve harici bir pil takımı ile donatılmıştır. Mekanik güvenilirlik, pompalama verimliliği ve pil ömründeki gelişmelerle birlikte rafine </a:t>
            </a:r>
            <a:r>
              <a:rPr lang="tr-TR" sz="2800" dirty="0" err="1" smtClean="0"/>
              <a:t>implantasyon</a:t>
            </a:r>
            <a:r>
              <a:rPr lang="tr-TR" sz="2800" dirty="0" smtClean="0"/>
              <a:t> teknikleri, </a:t>
            </a:r>
            <a:r>
              <a:rPr lang="tr-TR" sz="2800" b="1" dirty="0" smtClean="0"/>
              <a:t>2 yıllık </a:t>
            </a:r>
            <a:r>
              <a:rPr lang="tr-TR" sz="2800" b="1" dirty="0" err="1" smtClean="0"/>
              <a:t>sağkalım</a:t>
            </a:r>
            <a:r>
              <a:rPr lang="tr-TR" sz="2800" b="1" dirty="0" smtClean="0"/>
              <a:t> oranlarını %76.2'den %82.8'e çıkarırken</a:t>
            </a:r>
            <a:r>
              <a:rPr lang="tr-TR" sz="2800" dirty="0" smtClean="0"/>
              <a:t>, aynı zamanda cerrahi kolaylığa ve hastanın yaşam kalitesine de katkıda bulunmuştur .</a:t>
            </a:r>
            <a:endParaRPr lang="tr-T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2286000"/>
            <a:ext cx="9906000" cy="2677656"/>
          </a:xfrm>
          <a:prstGeom prst="rect">
            <a:avLst/>
          </a:prstGeom>
        </p:spPr>
        <p:txBody>
          <a:bodyPr wrap="square">
            <a:spAutoFit/>
          </a:bodyPr>
          <a:lstStyle/>
          <a:p>
            <a:r>
              <a:rPr lang="tr-TR" sz="2800" b="1" dirty="0" err="1" smtClean="0"/>
              <a:t>HeartWare</a:t>
            </a:r>
            <a:r>
              <a:rPr lang="tr-TR" sz="2800" b="1" dirty="0" smtClean="0"/>
              <a:t> HVAD</a:t>
            </a:r>
            <a:r>
              <a:rPr lang="tr-TR" sz="2800" dirty="0" smtClean="0"/>
              <a:t>, 50 mL yer değiştirme hacmine ve 10 L/</a:t>
            </a:r>
            <a:r>
              <a:rPr lang="tr-TR" sz="2800" dirty="0" err="1" smtClean="0"/>
              <a:t>dk</a:t>
            </a:r>
            <a:r>
              <a:rPr lang="tr-TR" sz="2800" dirty="0" smtClean="0"/>
              <a:t> çıkış kapasitesine sahip küçük bir CF-</a:t>
            </a:r>
            <a:r>
              <a:rPr lang="tr-TR" sz="2800" dirty="0" err="1" smtClean="0"/>
              <a:t>LVAD'dir</a:t>
            </a:r>
            <a:r>
              <a:rPr lang="tr-TR" sz="2800" dirty="0" smtClean="0"/>
              <a:t>. Benzersiz bir geniş kanatlı çark ve pompa içinde hiçbir mekanik temas sağlamayan </a:t>
            </a:r>
            <a:r>
              <a:rPr lang="tr-TR" sz="2800" b="1" dirty="0" err="1" smtClean="0"/>
              <a:t>hibrit</a:t>
            </a:r>
            <a:r>
              <a:rPr lang="tr-TR" sz="2800" b="1" dirty="0" smtClean="0"/>
              <a:t> bir manyetik-hidrodinamik süspansiyon teknolojisi </a:t>
            </a:r>
            <a:r>
              <a:rPr lang="tr-TR" sz="2800" dirty="0" smtClean="0"/>
              <a:t>ve artırılmış verimlilik ve güvenilirlik için tasarlanmış çift motorlu bir sistem ile karakterize edilir.</a:t>
            </a:r>
            <a:endParaRPr lang="tr-TR"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828800"/>
            <a:ext cx="9906000" cy="3539430"/>
          </a:xfrm>
          <a:prstGeom prst="rect">
            <a:avLst/>
          </a:prstGeom>
        </p:spPr>
        <p:txBody>
          <a:bodyPr wrap="square">
            <a:spAutoFit/>
          </a:bodyPr>
          <a:lstStyle/>
          <a:p>
            <a:r>
              <a:rPr lang="tr-TR" sz="2800" dirty="0" smtClean="0"/>
              <a:t>1800 ila 4000 </a:t>
            </a:r>
            <a:r>
              <a:rPr lang="tr-TR" sz="2800" dirty="0" err="1" smtClean="0"/>
              <a:t>rpm</a:t>
            </a:r>
            <a:r>
              <a:rPr lang="tr-TR" sz="2800" dirty="0" smtClean="0"/>
              <a:t> arasında değişen hızlarda çalışan bir döner pompa, bir </a:t>
            </a:r>
            <a:r>
              <a:rPr lang="tr-TR" sz="2800" dirty="0" err="1" smtClean="0"/>
              <a:t>perkütan</a:t>
            </a:r>
            <a:r>
              <a:rPr lang="tr-TR" sz="2800" dirty="0" smtClean="0"/>
              <a:t> güç aktarma organı, harici bir mikroişlemci tabanlı kontrolör, indirilebilir dalga formu verilerini görüntüleyen ve kaydeden bir monitör, yaklaşık 4 ila 4 arasında hastanın hareket etmesine izin veren lityum iyon piller ile birlikte gelir. 6 saat, AC/DC güç adaptörleri ve bir pil şarj cihazı. Küçük cihaz boyutu ve </a:t>
            </a:r>
            <a:r>
              <a:rPr lang="tr-TR" sz="2800" dirty="0" err="1" smtClean="0"/>
              <a:t>kanülü</a:t>
            </a:r>
            <a:r>
              <a:rPr lang="tr-TR" sz="2800" dirty="0" smtClean="0"/>
              <a:t>, minimal </a:t>
            </a:r>
            <a:r>
              <a:rPr lang="tr-TR" sz="2800" dirty="0" err="1" smtClean="0"/>
              <a:t>invazivliğe</a:t>
            </a:r>
            <a:r>
              <a:rPr lang="tr-TR" sz="2800" dirty="0" smtClean="0"/>
              <a:t> ve dolayısıyla daha hızlı </a:t>
            </a:r>
            <a:r>
              <a:rPr lang="tr-TR" sz="2800" dirty="0" err="1" smtClean="0"/>
              <a:t>postoperatif</a:t>
            </a:r>
            <a:r>
              <a:rPr lang="tr-TR" sz="2800" dirty="0" smtClean="0"/>
              <a:t> iyileşmeye ve daha iyi klinik sonuçlara izin verir.</a:t>
            </a:r>
            <a:endParaRPr lang="tr-TR"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752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1905000" y="1676400"/>
            <a:ext cx="10287000" cy="4401205"/>
          </a:xfrm>
          <a:prstGeom prst="rect">
            <a:avLst/>
          </a:prstGeom>
        </p:spPr>
        <p:txBody>
          <a:bodyPr wrap="square">
            <a:spAutoFit/>
          </a:bodyPr>
          <a:lstStyle/>
          <a:p>
            <a:r>
              <a:rPr lang="tr-TR" sz="2800" b="1" dirty="0" err="1" smtClean="0"/>
              <a:t>SynCardia</a:t>
            </a:r>
            <a:r>
              <a:rPr lang="tr-TR" sz="2800" b="1" dirty="0" smtClean="0"/>
              <a:t> </a:t>
            </a:r>
            <a:r>
              <a:rPr lang="tr-TR" sz="2800" b="1" dirty="0" err="1" smtClean="0"/>
              <a:t>CardioWest</a:t>
            </a:r>
            <a:r>
              <a:rPr lang="tr-TR" sz="2800" b="1" dirty="0" smtClean="0"/>
              <a:t> TAH (</a:t>
            </a:r>
            <a:r>
              <a:rPr lang="tr-TR" sz="2800" b="1" dirty="0" err="1" smtClean="0"/>
              <a:t>SynCardia</a:t>
            </a:r>
            <a:r>
              <a:rPr lang="tr-TR" sz="2800" dirty="0" smtClean="0"/>
              <a:t>), bugün kullanılmakta olan dünyanın ilk ve tek ticari olarak onaylanmış </a:t>
            </a:r>
            <a:r>
              <a:rPr lang="tr-TR" sz="2800" b="1" dirty="0" smtClean="0"/>
              <a:t>total yapay kalbidir</a:t>
            </a:r>
            <a:r>
              <a:rPr lang="tr-TR" sz="2800" dirty="0" smtClean="0"/>
              <a:t>. Cihazın mekaniği oldukça basittir. Hastanın aortuna ve </a:t>
            </a:r>
            <a:r>
              <a:rPr lang="tr-TR" sz="2800" dirty="0" err="1" smtClean="0"/>
              <a:t>pulmoner</a:t>
            </a:r>
            <a:r>
              <a:rPr lang="tr-TR" sz="2800" dirty="0" smtClean="0"/>
              <a:t> artere dikilen iki yapay </a:t>
            </a:r>
            <a:r>
              <a:rPr lang="tr-TR" sz="2800" dirty="0" err="1" smtClean="0"/>
              <a:t>ventrikülü</a:t>
            </a:r>
            <a:r>
              <a:rPr lang="tr-TR" sz="2800" dirty="0" smtClean="0"/>
              <a:t> doldurarak 9 L/</a:t>
            </a:r>
            <a:r>
              <a:rPr lang="tr-TR" sz="2800" dirty="0" err="1" smtClean="0"/>
              <a:t>dk'ya</a:t>
            </a:r>
            <a:r>
              <a:rPr lang="tr-TR" sz="2800" dirty="0" smtClean="0"/>
              <a:t> kadar </a:t>
            </a:r>
            <a:r>
              <a:rPr lang="tr-TR" sz="2800" dirty="0" err="1" smtClean="0"/>
              <a:t>pulsatil</a:t>
            </a:r>
            <a:r>
              <a:rPr lang="tr-TR" sz="2800" dirty="0" smtClean="0"/>
              <a:t> akış sağlar ve </a:t>
            </a:r>
            <a:r>
              <a:rPr lang="tr-TR" sz="2800" dirty="0" err="1" smtClean="0"/>
              <a:t>pnömatik</a:t>
            </a:r>
            <a:r>
              <a:rPr lang="tr-TR" sz="2800" dirty="0" smtClean="0"/>
              <a:t> olarak çalıştırılan bir diyafram aracılığıyla tek yönlü </a:t>
            </a:r>
            <a:r>
              <a:rPr lang="tr-TR" sz="2800" dirty="0" err="1" smtClean="0"/>
              <a:t>valfler</a:t>
            </a:r>
            <a:r>
              <a:rPr lang="tr-TR" sz="2800" dirty="0" smtClean="0"/>
              <a:t> aracılığıyla kanı dışarı atar. INTERMACS raporlarına göre, </a:t>
            </a:r>
            <a:r>
              <a:rPr lang="tr-TR" sz="2800" dirty="0" err="1" smtClean="0"/>
              <a:t>SynCardia</a:t>
            </a:r>
            <a:r>
              <a:rPr lang="tr-TR" sz="2800" dirty="0" smtClean="0"/>
              <a:t> TAH alıcıları </a:t>
            </a:r>
            <a:r>
              <a:rPr lang="tr-TR" sz="2800" dirty="0" err="1" smtClean="0"/>
              <a:t>BiVAD</a:t>
            </a:r>
            <a:r>
              <a:rPr lang="tr-TR" sz="2800" dirty="0" smtClean="0"/>
              <a:t> alıcılarına kıyasla önemli ölçüde </a:t>
            </a:r>
            <a:r>
              <a:rPr lang="tr-TR" sz="2800" b="1" dirty="0" smtClean="0"/>
              <a:t>daha az nörolojik ve </a:t>
            </a:r>
            <a:r>
              <a:rPr lang="tr-TR" sz="2800" b="1" dirty="0" err="1" smtClean="0"/>
              <a:t>tromboembolik</a:t>
            </a:r>
            <a:r>
              <a:rPr lang="tr-TR" sz="2800" b="1" dirty="0" smtClean="0"/>
              <a:t> </a:t>
            </a:r>
            <a:r>
              <a:rPr lang="tr-TR" sz="2800" dirty="0" smtClean="0"/>
              <a:t>olay yaşadı. Hastaların destek süresini önemli ölçüde artırmıştır ve şu anda genel bir </a:t>
            </a:r>
            <a:r>
              <a:rPr lang="tr-TR" sz="2800" b="1" dirty="0" smtClean="0"/>
              <a:t>yıllık </a:t>
            </a:r>
            <a:r>
              <a:rPr lang="tr-TR" sz="2800" b="1" dirty="0" err="1" smtClean="0"/>
              <a:t>sağkalım</a:t>
            </a:r>
            <a:r>
              <a:rPr lang="tr-TR" sz="2800" b="1" dirty="0" smtClean="0"/>
              <a:t> oranı %67.6'dır</a:t>
            </a:r>
            <a:endParaRPr lang="tr-TR" sz="28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600200"/>
            <a:ext cx="9982200" cy="3970318"/>
          </a:xfrm>
          <a:prstGeom prst="rect">
            <a:avLst/>
          </a:prstGeom>
        </p:spPr>
        <p:txBody>
          <a:bodyPr wrap="square">
            <a:spAutoFit/>
          </a:bodyPr>
          <a:lstStyle/>
          <a:p>
            <a:r>
              <a:rPr lang="tr-TR" sz="2800" b="1" dirty="0" smtClean="0"/>
              <a:t>Pediatrik Pompalar</a:t>
            </a:r>
          </a:p>
          <a:p>
            <a:r>
              <a:rPr lang="tr-TR" sz="2800" dirty="0" smtClean="0"/>
              <a:t> Konvansiyonel sürekli akışlı </a:t>
            </a:r>
            <a:r>
              <a:rPr lang="tr-TR" sz="2800" dirty="0" err="1" smtClean="0"/>
              <a:t>VAD'ler</a:t>
            </a:r>
            <a:r>
              <a:rPr lang="tr-TR" sz="2800" dirty="0" smtClean="0"/>
              <a:t>, özellikle son dönem KKY popülasyonunun büyük çoğunluğunu oluşturan ve bu nedenle 25 </a:t>
            </a:r>
            <a:r>
              <a:rPr lang="tr-TR" sz="2800" dirty="0" err="1" smtClean="0"/>
              <a:t>kg'dan</a:t>
            </a:r>
            <a:r>
              <a:rPr lang="tr-TR" sz="2800" dirty="0" smtClean="0"/>
              <a:t> (55 </a:t>
            </a:r>
            <a:r>
              <a:rPr lang="tr-TR" sz="2800" dirty="0" err="1" smtClean="0"/>
              <a:t>lbs</a:t>
            </a:r>
            <a:r>
              <a:rPr lang="tr-TR" sz="2800" dirty="0" smtClean="0"/>
              <a:t>.) düşük </a:t>
            </a:r>
            <a:r>
              <a:rPr lang="tr-TR" sz="2800" dirty="0" err="1" smtClean="0"/>
              <a:t>pediyatrik</a:t>
            </a:r>
            <a:r>
              <a:rPr lang="tr-TR" sz="2800" dirty="0" smtClean="0"/>
              <a:t> hastalarda kullanım için çok büyük olma eğiliminde olan yetişkin hastaları tedavi etmek için tasarlanmıştır .</a:t>
            </a:r>
          </a:p>
          <a:p>
            <a:r>
              <a:rPr lang="tr-TR" sz="2800" dirty="0" smtClean="0"/>
              <a:t> </a:t>
            </a:r>
            <a:r>
              <a:rPr lang="tr-TR" sz="2800" b="1" dirty="0" smtClean="0"/>
              <a:t>Berlin </a:t>
            </a:r>
            <a:r>
              <a:rPr lang="tr-TR" sz="2800" b="1" dirty="0" err="1" smtClean="0"/>
              <a:t>Heart</a:t>
            </a:r>
            <a:r>
              <a:rPr lang="tr-TR" sz="2800" b="1" dirty="0" smtClean="0"/>
              <a:t> EXCOR Pediatrik</a:t>
            </a:r>
            <a:r>
              <a:rPr lang="tr-TR" sz="2800" dirty="0" smtClean="0"/>
              <a:t>, yeni doğanlardan </a:t>
            </a:r>
            <a:r>
              <a:rPr lang="tr-TR" sz="2800" dirty="0" err="1" smtClean="0"/>
              <a:t>adolesanlara</a:t>
            </a:r>
            <a:r>
              <a:rPr lang="tr-TR" sz="2800" dirty="0" smtClean="0"/>
              <a:t> kadar genç hastaların sol ve/veya sağ </a:t>
            </a:r>
            <a:r>
              <a:rPr lang="tr-TR" sz="2800" dirty="0" err="1" smtClean="0"/>
              <a:t>ventrikül</a:t>
            </a:r>
            <a:r>
              <a:rPr lang="tr-TR" sz="2800" dirty="0" smtClean="0"/>
              <a:t> desteği için tasarlanmış </a:t>
            </a:r>
            <a:r>
              <a:rPr lang="tr-TR" sz="2800" dirty="0" err="1" smtClean="0"/>
              <a:t>pulsatil</a:t>
            </a:r>
            <a:r>
              <a:rPr lang="tr-TR" sz="2800" dirty="0" smtClean="0"/>
              <a:t> </a:t>
            </a:r>
            <a:r>
              <a:rPr lang="tr-TR" sz="2800" dirty="0" err="1" smtClean="0"/>
              <a:t>parakorporeal</a:t>
            </a:r>
            <a:r>
              <a:rPr lang="tr-TR" sz="2800" dirty="0" smtClean="0"/>
              <a:t> bir </a:t>
            </a:r>
            <a:r>
              <a:rPr lang="tr-TR" sz="2800" dirty="0" err="1" smtClean="0"/>
              <a:t>VAD'dir</a:t>
            </a:r>
            <a:r>
              <a:rPr lang="tr-TR" sz="2800" dirty="0" smtClean="0"/>
              <a:t> .</a:t>
            </a:r>
            <a:endParaRPr lang="tr-TR"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981200"/>
            <a:ext cx="9906000" cy="3108543"/>
          </a:xfrm>
          <a:prstGeom prst="rect">
            <a:avLst/>
          </a:prstGeom>
        </p:spPr>
        <p:txBody>
          <a:bodyPr wrap="square">
            <a:spAutoFit/>
          </a:bodyPr>
          <a:lstStyle/>
          <a:p>
            <a:r>
              <a:rPr lang="tr-TR" sz="2800" dirty="0" smtClean="0"/>
              <a:t>Berlin </a:t>
            </a:r>
            <a:r>
              <a:rPr lang="tr-TR" sz="2800" dirty="0" err="1" smtClean="0"/>
              <a:t>Heart</a:t>
            </a:r>
            <a:r>
              <a:rPr lang="tr-TR" sz="2800" dirty="0" smtClean="0"/>
              <a:t> </a:t>
            </a:r>
            <a:r>
              <a:rPr lang="tr-TR" sz="2800" dirty="0" err="1" smtClean="0"/>
              <a:t>EXCOR'un</a:t>
            </a:r>
            <a:r>
              <a:rPr lang="tr-TR" sz="2800" dirty="0" smtClean="0"/>
              <a:t> yanı sıra, diğer pediatrik pompalar veya minyatür yetişkin pompalar, çocuklar ve bebekler için farklı boyutlarda sunulan </a:t>
            </a:r>
            <a:r>
              <a:rPr lang="tr-TR" sz="2800" b="1" dirty="0" err="1" smtClean="0"/>
              <a:t>Jarvik</a:t>
            </a:r>
            <a:r>
              <a:rPr lang="tr-TR" sz="2800" b="1" dirty="0" smtClean="0"/>
              <a:t> 2000 (</a:t>
            </a:r>
            <a:r>
              <a:rPr lang="tr-TR" sz="2800" b="1" dirty="0" err="1" smtClean="0"/>
              <a:t>Jarvik</a:t>
            </a:r>
            <a:r>
              <a:rPr lang="tr-TR" sz="2800" b="1" dirty="0" smtClean="0"/>
              <a:t> </a:t>
            </a:r>
            <a:r>
              <a:rPr lang="tr-TR" sz="2800" b="1" dirty="0" err="1" smtClean="0"/>
              <a:t>Heart</a:t>
            </a:r>
            <a:r>
              <a:rPr lang="tr-TR" sz="2800" dirty="0" smtClean="0"/>
              <a:t>), 2–2 ağırlığındaki bebekleri ve küçük çocukları destekleyen </a:t>
            </a:r>
            <a:r>
              <a:rPr lang="tr-TR" sz="2800" b="1" dirty="0" err="1" smtClean="0"/>
              <a:t>PediaFlow</a:t>
            </a:r>
            <a:r>
              <a:rPr lang="tr-TR" sz="2800" dirty="0" err="1" smtClean="0"/>
              <a:t>'u</a:t>
            </a:r>
            <a:r>
              <a:rPr lang="tr-TR" sz="2800" dirty="0" smtClean="0"/>
              <a:t> (</a:t>
            </a:r>
            <a:r>
              <a:rPr lang="tr-TR" sz="2800" dirty="0" err="1" smtClean="0"/>
              <a:t>PediaFlow</a:t>
            </a:r>
            <a:r>
              <a:rPr lang="tr-TR" sz="2800" dirty="0" smtClean="0"/>
              <a:t> </a:t>
            </a:r>
            <a:r>
              <a:rPr lang="tr-TR" sz="2800" dirty="0" err="1" smtClean="0"/>
              <a:t>Consortium</a:t>
            </a:r>
            <a:r>
              <a:rPr lang="tr-TR" sz="2800" dirty="0" smtClean="0"/>
              <a:t>, Pittsburgh, PA, ABD) içerir. 25 kg, </a:t>
            </a:r>
            <a:r>
              <a:rPr lang="tr-TR" sz="2800" b="1" dirty="0" smtClean="0"/>
              <a:t>minyatür MVAD </a:t>
            </a:r>
            <a:r>
              <a:rPr lang="tr-TR" sz="2800" b="1" dirty="0" err="1" smtClean="0"/>
              <a:t>HeartWare</a:t>
            </a:r>
            <a:r>
              <a:rPr lang="tr-TR" sz="2800" b="1" dirty="0" smtClean="0"/>
              <a:t> (</a:t>
            </a:r>
            <a:r>
              <a:rPr lang="tr-TR" sz="2800" b="1" dirty="0" err="1" smtClean="0"/>
              <a:t>HeartWare</a:t>
            </a:r>
            <a:r>
              <a:rPr lang="tr-TR" sz="2800" dirty="0" smtClean="0"/>
              <a:t>) ve </a:t>
            </a:r>
            <a:r>
              <a:rPr lang="tr-TR" sz="2800" b="1" dirty="0" err="1" smtClean="0"/>
              <a:t>CircuLite</a:t>
            </a:r>
            <a:r>
              <a:rPr lang="tr-TR" sz="2800" dirty="0" smtClean="0"/>
              <a:t> (</a:t>
            </a:r>
            <a:r>
              <a:rPr lang="tr-TR" sz="2800" dirty="0" err="1" smtClean="0"/>
              <a:t>CircuLite</a:t>
            </a:r>
            <a:r>
              <a:rPr lang="tr-TR" sz="2800" dirty="0" smtClean="0"/>
              <a:t> </a:t>
            </a:r>
            <a:r>
              <a:rPr lang="tr-TR" sz="2800" dirty="0" err="1" smtClean="0"/>
              <a:t>Inc</a:t>
            </a:r>
            <a:r>
              <a:rPr lang="tr-TR" sz="2800" dirty="0" smtClean="0"/>
              <a:t>., </a:t>
            </a:r>
            <a:r>
              <a:rPr lang="tr-TR" sz="2800" dirty="0" err="1" smtClean="0"/>
              <a:t>Saddle</a:t>
            </a:r>
            <a:r>
              <a:rPr lang="tr-TR" sz="2800" dirty="0" smtClean="0"/>
              <a:t> </a:t>
            </a:r>
            <a:r>
              <a:rPr lang="tr-TR" sz="2800" dirty="0" err="1" smtClean="0"/>
              <a:t>Brook</a:t>
            </a:r>
            <a:r>
              <a:rPr lang="tr-TR" sz="2800" dirty="0" smtClean="0"/>
              <a:t>, NJ, ABD)</a:t>
            </a:r>
            <a:endParaRPr lang="tr-T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4419600"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752600"/>
            <a:ext cx="9982200" cy="3539430"/>
          </a:xfrm>
          <a:prstGeom prst="rect">
            <a:avLst/>
          </a:prstGeom>
        </p:spPr>
        <p:txBody>
          <a:bodyPr wrap="square">
            <a:spAutoFit/>
          </a:bodyPr>
          <a:lstStyle/>
          <a:p>
            <a:r>
              <a:rPr lang="tr-TR" sz="2800" dirty="0" smtClean="0"/>
              <a:t>Mevcut </a:t>
            </a:r>
            <a:r>
              <a:rPr lang="tr-TR" sz="2800" dirty="0" err="1" smtClean="0"/>
              <a:t>VAD'lerin</a:t>
            </a:r>
            <a:r>
              <a:rPr lang="tr-TR" sz="2800" dirty="0" smtClean="0"/>
              <a:t> </a:t>
            </a:r>
            <a:r>
              <a:rPr lang="tr-TR" sz="2800" b="1" dirty="0" smtClean="0"/>
              <a:t>Klinik Komplikasyonları</a:t>
            </a:r>
          </a:p>
          <a:p>
            <a:r>
              <a:rPr lang="tr-TR" sz="2800" dirty="0" smtClean="0"/>
              <a:t>Kardiyak destek teknolojilerindeki devrim niteliğindeki gelişmeler nedeniyle şu anda hastalara sunulan artan sayıda VAD seçeneklerine rağmen, birçok zorluk hala devam etmektedir. </a:t>
            </a:r>
            <a:r>
              <a:rPr lang="tr-TR" sz="2800" b="1" dirty="0" err="1" smtClean="0"/>
              <a:t>Ventriküler</a:t>
            </a:r>
            <a:r>
              <a:rPr lang="tr-TR" sz="2800" b="1" dirty="0" smtClean="0"/>
              <a:t> aritmi, sağ kalp yetmezliği, enfeksiyon, pompa </a:t>
            </a:r>
            <a:r>
              <a:rPr lang="tr-TR" sz="2800" b="1" dirty="0" err="1" smtClean="0"/>
              <a:t>trombozu</a:t>
            </a:r>
            <a:r>
              <a:rPr lang="tr-TR" sz="2800" b="1" dirty="0" smtClean="0"/>
              <a:t> ve kanama,</a:t>
            </a:r>
            <a:r>
              <a:rPr lang="tr-TR" sz="2800" dirty="0" smtClean="0"/>
              <a:t> uzun vadeli hasta yönetimi sorunları ve VAD tedavisi için hasta uygunluk kriterlerine ilişkin net kılavuzların eksikliği gibi hala endişe duyulan alanlardır.</a:t>
            </a:r>
            <a:endParaRPr lang="tr-T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600201"/>
            <a:ext cx="9982200" cy="4401205"/>
          </a:xfrm>
          <a:prstGeom prst="rect">
            <a:avLst/>
          </a:prstGeom>
        </p:spPr>
        <p:txBody>
          <a:bodyPr wrap="square">
            <a:spAutoFit/>
          </a:bodyPr>
          <a:lstStyle/>
          <a:p>
            <a:r>
              <a:rPr lang="tr-TR" sz="2800" dirty="0" smtClean="0"/>
              <a:t>Onlarca yıllık gelişime rağmen çoğu VAD tedavisi, uzun süredir devam eden üç komplikasyon nedeniyle kısa süreli BTT uygulamalarıyla sınırlıdır. Biri, en sık LVAD ile ilişkili sorun olan </a:t>
            </a:r>
            <a:r>
              <a:rPr lang="tr-TR" sz="2800" dirty="0" err="1" smtClean="0"/>
              <a:t>perkütan</a:t>
            </a:r>
            <a:r>
              <a:rPr lang="tr-TR" sz="2800" dirty="0" smtClean="0"/>
              <a:t> aktarma organlarındaki bakteriyel enfeksiyondur . Bir diğeri, hem pompa </a:t>
            </a:r>
            <a:r>
              <a:rPr lang="tr-TR" sz="2800" dirty="0" err="1" smtClean="0"/>
              <a:t>trombüsü</a:t>
            </a:r>
            <a:r>
              <a:rPr lang="tr-TR" sz="2800" dirty="0" smtClean="0"/>
              <a:t> oluşumunu hem de dolaşım sisteminde kan pıhtılaşmasını içeren kanla temas eden yüzeylerle ilişkili </a:t>
            </a:r>
            <a:r>
              <a:rPr lang="tr-TR" sz="2800" dirty="0" err="1" smtClean="0"/>
              <a:t>tromboembolik</a:t>
            </a:r>
            <a:r>
              <a:rPr lang="tr-TR" sz="2800" dirty="0" smtClean="0"/>
              <a:t> olaylardır. Üçüncüsü, özellikle ameliyat sonrası erken dönemde cerrahi bölgede kanama ve genellikle sürekli akışlı LVAD </a:t>
            </a:r>
            <a:r>
              <a:rPr lang="tr-TR" sz="2800" dirty="0" err="1" smtClean="0"/>
              <a:t>implantasyonundan</a:t>
            </a:r>
            <a:r>
              <a:rPr lang="tr-TR" sz="2800" dirty="0" smtClean="0"/>
              <a:t> üç ay sonra başlayan </a:t>
            </a:r>
            <a:r>
              <a:rPr lang="tr-TR" sz="2800" dirty="0" err="1" smtClean="0"/>
              <a:t>gastrointestinal</a:t>
            </a:r>
            <a:r>
              <a:rPr lang="tr-TR" sz="2800" dirty="0" smtClean="0"/>
              <a:t> kanamadır.</a:t>
            </a:r>
            <a:endParaRPr lang="tr-TR"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pic>
        <p:nvPicPr>
          <p:cNvPr id="65538" name="Picture 2" descr="Resim, illüstrasyon vb. içeren harici bir dosya. Nesne adı bioengineering-06-00018-g005.jpg"/>
          <p:cNvPicPr>
            <a:picLocks noChangeAspect="1" noChangeArrowheads="1"/>
          </p:cNvPicPr>
          <p:nvPr/>
        </p:nvPicPr>
        <p:blipFill>
          <a:blip r:embed="rId15"/>
          <a:srcRect/>
          <a:stretch>
            <a:fillRect/>
          </a:stretch>
        </p:blipFill>
        <p:spPr bwMode="auto">
          <a:xfrm>
            <a:off x="4038600" y="126000"/>
            <a:ext cx="4044595" cy="6732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295400"/>
            <a:ext cx="9982200" cy="4401205"/>
          </a:xfrm>
          <a:prstGeom prst="rect">
            <a:avLst/>
          </a:prstGeom>
        </p:spPr>
        <p:txBody>
          <a:bodyPr wrap="square">
            <a:spAutoFit/>
          </a:bodyPr>
          <a:lstStyle/>
          <a:p>
            <a:r>
              <a:rPr lang="tr-TR" sz="2800" b="1" dirty="0" smtClean="0"/>
              <a:t>Güç Aktarımı Enfeksiyonları</a:t>
            </a:r>
          </a:p>
          <a:p>
            <a:r>
              <a:rPr lang="tr-TR" sz="2800" dirty="0" smtClean="0"/>
              <a:t> Cihaz arızası, kanama, </a:t>
            </a:r>
            <a:r>
              <a:rPr lang="tr-TR" sz="2800" dirty="0" err="1" smtClean="0"/>
              <a:t>tromboz</a:t>
            </a:r>
            <a:r>
              <a:rPr lang="tr-TR" sz="2800" dirty="0" smtClean="0"/>
              <a:t> ve yetersiz bakım sonrası bakım, klinik ortamda VAD başarısızlığına katkıda bulunur, ancak </a:t>
            </a:r>
            <a:r>
              <a:rPr lang="tr-TR" sz="2800" dirty="0" err="1" smtClean="0"/>
              <a:t>perkütan</a:t>
            </a:r>
            <a:r>
              <a:rPr lang="tr-TR" sz="2800" dirty="0" smtClean="0"/>
              <a:t> aktarma organları enfeksiyonu (DLI) LVAD hastaları için tüm plansız </a:t>
            </a:r>
            <a:r>
              <a:rPr lang="tr-TR" sz="2800" b="1" dirty="0" smtClean="0"/>
              <a:t>yeniden yatışların %47'sini </a:t>
            </a:r>
            <a:r>
              <a:rPr lang="tr-TR" sz="2800" dirty="0" smtClean="0"/>
              <a:t>oluşturan, bu cihazlarla </a:t>
            </a:r>
            <a:r>
              <a:rPr lang="tr-TR" sz="2800" b="1" dirty="0" smtClean="0"/>
              <a:t>en yaygın ölüm </a:t>
            </a:r>
            <a:r>
              <a:rPr lang="tr-TR" sz="2800" dirty="0" smtClean="0"/>
              <a:t>nedenlerinden biridir. Güç, kontrol ve iletişim sağlayan aktarma organları, güvenli kalmaları için </a:t>
            </a:r>
            <a:r>
              <a:rPr lang="tr-TR" sz="2800" dirty="0" err="1" smtClean="0"/>
              <a:t>perkütan</a:t>
            </a:r>
            <a:r>
              <a:rPr lang="tr-TR" sz="2800" dirty="0" smtClean="0"/>
              <a:t> olarak dikildiğinden ve bu aktarma organı çıkış yeri, genellikle </a:t>
            </a:r>
            <a:r>
              <a:rPr lang="tr-TR" sz="2800" dirty="0" err="1" smtClean="0"/>
              <a:t>DLI'ye</a:t>
            </a:r>
            <a:r>
              <a:rPr lang="tr-TR" sz="2800" dirty="0" smtClean="0"/>
              <a:t> yol açan bakteri girişi için bir kanal oluşturduğundan, bu risk faktöründen bu pompalarda kaçınılmasının zor olduğu kanıtlanmıştır.</a:t>
            </a:r>
            <a:endParaRPr lang="tr-TR"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828800"/>
            <a:ext cx="9982200" cy="3539430"/>
          </a:xfrm>
          <a:prstGeom prst="rect">
            <a:avLst/>
          </a:prstGeom>
        </p:spPr>
        <p:txBody>
          <a:bodyPr wrap="square">
            <a:spAutoFit/>
          </a:bodyPr>
          <a:lstStyle/>
          <a:p>
            <a:r>
              <a:rPr lang="tr-TR" sz="2800" dirty="0" smtClean="0"/>
              <a:t>DLI olaylarını azaltmaya yönelik devam eden çabalar, aktarma organları </a:t>
            </a:r>
            <a:r>
              <a:rPr lang="tr-TR" sz="2800" dirty="0" err="1" smtClean="0"/>
              <a:t>implantasyon</a:t>
            </a:r>
            <a:r>
              <a:rPr lang="tr-TR" sz="2800" dirty="0" smtClean="0"/>
              <a:t> tekniklerinin optimizasyonunu ve pompa profilinin ve </a:t>
            </a:r>
            <a:r>
              <a:rPr lang="tr-TR" sz="2800" dirty="0" err="1" smtClean="0"/>
              <a:t>operasyonel</a:t>
            </a:r>
            <a:r>
              <a:rPr lang="tr-TR" sz="2800" dirty="0" smtClean="0"/>
              <a:t> </a:t>
            </a:r>
            <a:r>
              <a:rPr lang="tr-TR" sz="2800" dirty="0" err="1" smtClean="0"/>
              <a:t>invazivliğin</a:t>
            </a:r>
            <a:r>
              <a:rPr lang="tr-TR" sz="2800" dirty="0" smtClean="0"/>
              <a:t> en aza indirilmesini içerir; bu, tamamen </a:t>
            </a:r>
            <a:r>
              <a:rPr lang="tr-TR" sz="2800" dirty="0" err="1" smtClean="0"/>
              <a:t>intra</a:t>
            </a:r>
            <a:r>
              <a:rPr lang="tr-TR" sz="2800" dirty="0" smtClean="0"/>
              <a:t>-</a:t>
            </a:r>
            <a:r>
              <a:rPr lang="tr-TR" sz="2800" dirty="0" err="1" smtClean="0"/>
              <a:t>perikardiyal</a:t>
            </a:r>
            <a:r>
              <a:rPr lang="tr-TR" sz="2800" dirty="0" smtClean="0"/>
              <a:t> HVAD (</a:t>
            </a:r>
            <a:r>
              <a:rPr lang="tr-TR" sz="2800" dirty="0" err="1" smtClean="0"/>
              <a:t>HeartWare</a:t>
            </a:r>
            <a:r>
              <a:rPr lang="tr-TR" sz="2800" dirty="0" smtClean="0"/>
              <a:t>) ve tamamen </a:t>
            </a:r>
            <a:r>
              <a:rPr lang="tr-TR" sz="2800" dirty="0" err="1" smtClean="0"/>
              <a:t>intratorasik</a:t>
            </a:r>
            <a:r>
              <a:rPr lang="tr-TR" sz="2800" dirty="0" smtClean="0"/>
              <a:t> </a:t>
            </a:r>
            <a:r>
              <a:rPr lang="tr-TR" sz="2800" dirty="0" err="1" smtClean="0"/>
              <a:t>HeartMate</a:t>
            </a:r>
            <a:r>
              <a:rPr lang="tr-TR" sz="2800" dirty="0" smtClean="0"/>
              <a:t> III (</a:t>
            </a:r>
            <a:r>
              <a:rPr lang="tr-TR" sz="2800" dirty="0" err="1" smtClean="0"/>
              <a:t>Thoratec</a:t>
            </a:r>
            <a:r>
              <a:rPr lang="tr-TR" sz="2800" dirty="0" smtClean="0"/>
              <a:t>) gibi daha küçük ve daha verimli cihazlarla sonuçlandı.  Bununla birlikte, tüm durumlarda, vücut dışındaki kaynaklardan güç iletimi için tünelli bir </a:t>
            </a:r>
            <a:r>
              <a:rPr lang="tr-TR" sz="2800" dirty="0" err="1" smtClean="0"/>
              <a:t>perkütan</a:t>
            </a:r>
            <a:r>
              <a:rPr lang="tr-TR" sz="2800" dirty="0" smtClean="0"/>
              <a:t> aktarma organı hala gereklidir.</a:t>
            </a:r>
            <a:endParaRPr lang="tr-TR"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447800"/>
            <a:ext cx="9982200" cy="3970318"/>
          </a:xfrm>
          <a:prstGeom prst="rect">
            <a:avLst/>
          </a:prstGeom>
        </p:spPr>
        <p:txBody>
          <a:bodyPr wrap="square">
            <a:spAutoFit/>
          </a:bodyPr>
          <a:lstStyle/>
          <a:p>
            <a:r>
              <a:rPr lang="tr-TR" sz="2800" b="1" dirty="0" smtClean="0"/>
              <a:t>Pompa </a:t>
            </a:r>
            <a:r>
              <a:rPr lang="tr-TR" sz="2800" b="1" dirty="0" err="1" smtClean="0"/>
              <a:t>Trombozu</a:t>
            </a:r>
            <a:endParaRPr lang="tr-TR" sz="2800" b="1" dirty="0" smtClean="0"/>
          </a:p>
          <a:p>
            <a:r>
              <a:rPr lang="tr-TR" sz="2800" dirty="0" smtClean="0"/>
              <a:t> LVAD komplikasyonlarının bir diğer önemli nedeni </a:t>
            </a:r>
            <a:r>
              <a:rPr lang="tr-TR" sz="2800" dirty="0" err="1" smtClean="0"/>
              <a:t>tromboembolizmdir</a:t>
            </a:r>
            <a:r>
              <a:rPr lang="tr-TR" sz="2800" dirty="0" smtClean="0"/>
              <a:t>. Kan-cihaz </a:t>
            </a:r>
            <a:r>
              <a:rPr lang="tr-TR" sz="2800" dirty="0" err="1" smtClean="0"/>
              <a:t>arayüzünde</a:t>
            </a:r>
            <a:r>
              <a:rPr lang="tr-TR" sz="2800" dirty="0" smtClean="0"/>
              <a:t> kan pıhtılarının oluştuğu pompa </a:t>
            </a:r>
            <a:r>
              <a:rPr lang="tr-TR" sz="2800" dirty="0" err="1" smtClean="0"/>
              <a:t>trombozu</a:t>
            </a:r>
            <a:r>
              <a:rPr lang="tr-TR" sz="2800" dirty="0" smtClean="0"/>
              <a:t>, </a:t>
            </a:r>
            <a:r>
              <a:rPr lang="tr-TR" sz="2800" dirty="0" err="1" smtClean="0"/>
              <a:t>antikoagülanların</a:t>
            </a:r>
            <a:r>
              <a:rPr lang="tr-TR" sz="2800" dirty="0" smtClean="0"/>
              <a:t> yanlış kullanımı, </a:t>
            </a:r>
            <a:r>
              <a:rPr lang="tr-TR" sz="2800" dirty="0" err="1" smtClean="0"/>
              <a:t>kanüllerin</a:t>
            </a:r>
            <a:r>
              <a:rPr lang="tr-TR" sz="2800" dirty="0" smtClean="0"/>
              <a:t> anormal açılması ve kanla temas eden cihazların yüzey aracılığının neden olduğu çok faktörlü bir süreçtir . </a:t>
            </a:r>
            <a:r>
              <a:rPr lang="tr-TR" sz="2800" dirty="0" err="1" smtClean="0"/>
              <a:t>LVAD'nin</a:t>
            </a:r>
            <a:r>
              <a:rPr lang="tr-TR" sz="2800" dirty="0" smtClean="0"/>
              <a:t> kan dolaşımıyla temas eden herhangi bir bileşeninde </a:t>
            </a:r>
            <a:r>
              <a:rPr lang="tr-TR" sz="2800" dirty="0" err="1" smtClean="0"/>
              <a:t>tromboz</a:t>
            </a:r>
            <a:r>
              <a:rPr lang="tr-TR" sz="2800" dirty="0" smtClean="0"/>
              <a:t> meydana gelebilir ve türbülanslı akışa, cihazın güç tüketiminde artışa ve aşırı durumlarda </a:t>
            </a:r>
            <a:r>
              <a:rPr lang="tr-TR" sz="2800" dirty="0" err="1" smtClean="0"/>
              <a:t>LV'nin</a:t>
            </a:r>
            <a:r>
              <a:rPr lang="tr-TR" sz="2800" dirty="0" smtClean="0"/>
              <a:t> boşaltılamamasına neden olabilir .</a:t>
            </a:r>
            <a:endParaRPr lang="tr-TR"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981200"/>
            <a:ext cx="9829800" cy="3108543"/>
          </a:xfrm>
          <a:prstGeom prst="rect">
            <a:avLst/>
          </a:prstGeom>
        </p:spPr>
        <p:txBody>
          <a:bodyPr wrap="square">
            <a:spAutoFit/>
          </a:bodyPr>
          <a:lstStyle/>
          <a:p>
            <a:r>
              <a:rPr lang="tr-TR" sz="2800" dirty="0" smtClean="0"/>
              <a:t>LVAD hastalarında yıllık pompa </a:t>
            </a:r>
            <a:r>
              <a:rPr lang="tr-TR" sz="2800" dirty="0" err="1" smtClean="0"/>
              <a:t>trombozu</a:t>
            </a:r>
            <a:r>
              <a:rPr lang="tr-TR" sz="2800" dirty="0" smtClean="0"/>
              <a:t> </a:t>
            </a:r>
            <a:r>
              <a:rPr lang="tr-TR" sz="2800" b="1" dirty="0" err="1" smtClean="0"/>
              <a:t>insidansı</a:t>
            </a:r>
            <a:r>
              <a:rPr lang="tr-TR" sz="2800" b="1" dirty="0" smtClean="0"/>
              <a:t> %10'u </a:t>
            </a:r>
            <a:r>
              <a:rPr lang="tr-TR" sz="2800" dirty="0" smtClean="0"/>
              <a:t>aşmaktadır ve bunun yaklaşık üçte biri aort yetmezliği, </a:t>
            </a:r>
            <a:r>
              <a:rPr lang="tr-TR" sz="2800" dirty="0" err="1" smtClean="0"/>
              <a:t>hemoliz</a:t>
            </a:r>
            <a:r>
              <a:rPr lang="tr-TR" sz="2800" dirty="0" smtClean="0"/>
              <a:t>, nörolojik olaylar ve </a:t>
            </a:r>
            <a:r>
              <a:rPr lang="tr-TR" sz="2800" dirty="0" err="1" smtClean="0"/>
              <a:t>kardiyojenik</a:t>
            </a:r>
            <a:r>
              <a:rPr lang="tr-TR" sz="2800" dirty="0" smtClean="0"/>
              <a:t> şok gibi ciddi komplikasyonlara yol açmaktadır. Onaylanmış pompa </a:t>
            </a:r>
            <a:r>
              <a:rPr lang="tr-TR" sz="2800" dirty="0" err="1" smtClean="0"/>
              <a:t>trombozu</a:t>
            </a:r>
            <a:r>
              <a:rPr lang="tr-TR" sz="2800" dirty="0" smtClean="0"/>
              <a:t> zamanından itibaren, 30, 90 ve 180. günlerde </a:t>
            </a:r>
            <a:r>
              <a:rPr lang="tr-TR" sz="2800" dirty="0" err="1" smtClean="0"/>
              <a:t>mortalitede</a:t>
            </a:r>
            <a:r>
              <a:rPr lang="tr-TR" sz="2800" dirty="0" smtClean="0"/>
              <a:t> iki kat artış vardır ve bu süre içinde LVAD değişimi veya kalp nakli yapılmazsa </a:t>
            </a:r>
            <a:r>
              <a:rPr lang="tr-TR" sz="2800" b="1" dirty="0" err="1" smtClean="0"/>
              <a:t>mortalite</a:t>
            </a:r>
            <a:r>
              <a:rPr lang="tr-TR" sz="2800" b="1" dirty="0" smtClean="0"/>
              <a:t> %48,2'ye ulaşır.</a:t>
            </a:r>
            <a:endParaRPr lang="tr-TR" sz="28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828800"/>
            <a:ext cx="9829800" cy="3539430"/>
          </a:xfrm>
          <a:prstGeom prst="rect">
            <a:avLst/>
          </a:prstGeom>
        </p:spPr>
        <p:txBody>
          <a:bodyPr wrap="square">
            <a:spAutoFit/>
          </a:bodyPr>
          <a:lstStyle/>
          <a:p>
            <a:r>
              <a:rPr lang="tr-TR" sz="2800" dirty="0" smtClean="0"/>
              <a:t>Kronik pompa </a:t>
            </a:r>
            <a:r>
              <a:rPr lang="tr-TR" sz="2800" dirty="0" err="1" smtClean="0"/>
              <a:t>trombozu</a:t>
            </a:r>
            <a:r>
              <a:rPr lang="tr-TR" sz="2800" dirty="0" smtClean="0"/>
              <a:t> oranını en aza indirmek için yıllar içinde VAD tasarımlarında sayısız değişiklik yapılmıştır. Modern LVAD yüzey alanı küçültüldü, çark profilleri ayarlandı, </a:t>
            </a:r>
            <a:r>
              <a:rPr lang="tr-TR" sz="2800" dirty="0" err="1" smtClean="0"/>
              <a:t>implantasyon</a:t>
            </a:r>
            <a:r>
              <a:rPr lang="tr-TR" sz="2800" dirty="0" smtClean="0"/>
              <a:t> </a:t>
            </a:r>
            <a:r>
              <a:rPr lang="tr-TR" sz="2800" dirty="0" err="1" smtClean="0"/>
              <a:t>invazivliği</a:t>
            </a:r>
            <a:r>
              <a:rPr lang="tr-TR" sz="2800" dirty="0" smtClean="0"/>
              <a:t> en aza indirildi ve daha az reaktif yüzey malzemeleri seçildi. Bununla birlikte, risk devam etmektedir ve </a:t>
            </a:r>
            <a:r>
              <a:rPr lang="tr-TR" sz="2800" b="1" dirty="0" err="1" smtClean="0"/>
              <a:t>antikoagülan</a:t>
            </a:r>
            <a:r>
              <a:rPr lang="tr-TR" sz="2800" b="1" dirty="0" smtClean="0"/>
              <a:t> ilaçlar, </a:t>
            </a:r>
            <a:r>
              <a:rPr lang="tr-TR" sz="2800" b="1" dirty="0" err="1" smtClean="0"/>
              <a:t>antitrombosit</a:t>
            </a:r>
            <a:r>
              <a:rPr lang="tr-TR" sz="2800" b="1" dirty="0" smtClean="0"/>
              <a:t> ajanlar ve rutin </a:t>
            </a:r>
            <a:r>
              <a:rPr lang="tr-TR" sz="2800" b="1" dirty="0" err="1" smtClean="0"/>
              <a:t>sürveyans</a:t>
            </a:r>
            <a:r>
              <a:rPr lang="tr-TR" sz="2800" b="1" dirty="0" smtClean="0"/>
              <a:t> dahil olmak üzere uzun vadeli </a:t>
            </a:r>
            <a:r>
              <a:rPr lang="tr-TR" sz="2800" b="1" dirty="0" err="1" smtClean="0"/>
              <a:t>antitrombotik</a:t>
            </a:r>
            <a:r>
              <a:rPr lang="tr-TR" sz="2800" b="1" dirty="0" smtClean="0"/>
              <a:t> tedaviler, VAD tedavisi alan hastalarda hala gereklidir</a:t>
            </a:r>
            <a:r>
              <a:rPr lang="tr-TR" sz="2800" dirty="0" smtClean="0"/>
              <a:t>.</a:t>
            </a:r>
            <a:endParaRPr lang="tr-TR"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6001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1752600" y="1371600"/>
            <a:ext cx="10439400" cy="4832092"/>
          </a:xfrm>
          <a:prstGeom prst="rect">
            <a:avLst/>
          </a:prstGeom>
        </p:spPr>
        <p:txBody>
          <a:bodyPr wrap="square">
            <a:spAutoFit/>
          </a:bodyPr>
          <a:lstStyle/>
          <a:p>
            <a:r>
              <a:rPr lang="tr-TR" sz="2800" b="1" dirty="0" smtClean="0"/>
              <a:t>Sindirim sistemi kanaması</a:t>
            </a:r>
          </a:p>
          <a:p>
            <a:r>
              <a:rPr lang="tr-TR" sz="2800" dirty="0" smtClean="0"/>
              <a:t> Rapor edilen </a:t>
            </a:r>
            <a:r>
              <a:rPr lang="tr-TR" sz="2800" dirty="0" err="1" smtClean="0"/>
              <a:t>gastrointestinal</a:t>
            </a:r>
            <a:r>
              <a:rPr lang="tr-TR" sz="2800" dirty="0" smtClean="0"/>
              <a:t> kanama (GIB) </a:t>
            </a:r>
            <a:r>
              <a:rPr lang="tr-TR" sz="2800" dirty="0" err="1" smtClean="0"/>
              <a:t>insidansı</a:t>
            </a:r>
            <a:r>
              <a:rPr lang="tr-TR" sz="2800" dirty="0" smtClean="0"/>
              <a:t> sürekli akıştan sonra LVAD </a:t>
            </a:r>
            <a:r>
              <a:rPr lang="tr-TR" sz="2800" dirty="0" err="1" smtClean="0"/>
              <a:t>implantasyonu</a:t>
            </a:r>
            <a:r>
              <a:rPr lang="tr-TR" sz="2800" dirty="0" smtClean="0"/>
              <a:t> endişe verici derecede yüksektir( bir hesapla </a:t>
            </a:r>
            <a:r>
              <a:rPr lang="tr-TR" sz="2800" b="1" dirty="0" smtClean="0"/>
              <a:t>%61'e </a:t>
            </a:r>
            <a:r>
              <a:rPr lang="tr-TR" sz="2800" dirty="0" smtClean="0"/>
              <a:t>kadar). GIB sendromuna yol açan birkaç faktör vardır, ancak üçüncü nesil sürekli akış pompalarında, artan </a:t>
            </a:r>
            <a:r>
              <a:rPr lang="tr-TR" sz="2800" dirty="0" err="1" smtClean="0"/>
              <a:t>oksidatif</a:t>
            </a:r>
            <a:r>
              <a:rPr lang="tr-TR" sz="2800" dirty="0" smtClean="0"/>
              <a:t> ve kayma stresleri ile birlikte düşük </a:t>
            </a:r>
            <a:r>
              <a:rPr lang="tr-TR" sz="2800" dirty="0" err="1" smtClean="0"/>
              <a:t>pulsatilite</a:t>
            </a:r>
            <a:r>
              <a:rPr lang="tr-TR" sz="2800" dirty="0" smtClean="0"/>
              <a:t> akış profili, </a:t>
            </a:r>
            <a:r>
              <a:rPr lang="tr-TR" sz="2800" dirty="0" err="1" smtClean="0"/>
              <a:t>trombosit</a:t>
            </a:r>
            <a:r>
              <a:rPr lang="tr-TR" sz="2800" dirty="0" smtClean="0"/>
              <a:t> </a:t>
            </a:r>
            <a:r>
              <a:rPr lang="tr-TR" sz="2800" dirty="0" err="1" smtClean="0"/>
              <a:t>disfonksiyonu</a:t>
            </a:r>
            <a:r>
              <a:rPr lang="tr-TR" sz="2800" dirty="0" smtClean="0"/>
              <a:t> ve </a:t>
            </a:r>
            <a:r>
              <a:rPr lang="tr-TR" sz="2800" dirty="0" err="1" smtClean="0"/>
              <a:t>von</a:t>
            </a:r>
            <a:r>
              <a:rPr lang="tr-TR" sz="2800" dirty="0" smtClean="0"/>
              <a:t> </a:t>
            </a:r>
            <a:r>
              <a:rPr lang="tr-TR" sz="2800" dirty="0" err="1" smtClean="0"/>
              <a:t>Willebrand</a:t>
            </a:r>
            <a:r>
              <a:rPr lang="tr-TR" sz="2800" dirty="0" smtClean="0"/>
              <a:t> faktör (</a:t>
            </a:r>
            <a:r>
              <a:rPr lang="tr-TR" sz="2800" dirty="0" err="1" smtClean="0"/>
              <a:t>vWF</a:t>
            </a:r>
            <a:r>
              <a:rPr lang="tr-TR" sz="2800" dirty="0" smtClean="0"/>
              <a:t>) bozulması gibi hematolojik anormalliklere neden oluyor gibi görünmektedir . Ve kanla temas eden yüzeylerde pıhtı oluşumunu önlemek için uygulanan </a:t>
            </a:r>
            <a:r>
              <a:rPr lang="tr-TR" sz="2800" b="1" dirty="0" err="1" smtClean="0"/>
              <a:t>varfarin</a:t>
            </a:r>
            <a:r>
              <a:rPr lang="tr-TR" sz="2800" b="1" dirty="0" smtClean="0"/>
              <a:t> ve aspirin </a:t>
            </a:r>
            <a:r>
              <a:rPr lang="tr-TR" sz="2800" dirty="0" smtClean="0"/>
              <a:t>gibi </a:t>
            </a:r>
            <a:r>
              <a:rPr lang="tr-TR" sz="2800" dirty="0" err="1" smtClean="0"/>
              <a:t>antiplatelet</a:t>
            </a:r>
            <a:r>
              <a:rPr lang="tr-TR" sz="2800" dirty="0" smtClean="0"/>
              <a:t> ajanlar gibi kronik </a:t>
            </a:r>
            <a:r>
              <a:rPr lang="tr-TR" sz="2800" dirty="0" err="1" smtClean="0"/>
              <a:t>antikoagülan</a:t>
            </a:r>
            <a:r>
              <a:rPr lang="tr-TR" sz="2800" dirty="0" smtClean="0"/>
              <a:t> tedaviler  kanama riskini kötüleştirir. </a:t>
            </a:r>
            <a:endParaRPr lang="tr-TR"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828800"/>
            <a:ext cx="9906000" cy="3108543"/>
          </a:xfrm>
          <a:prstGeom prst="rect">
            <a:avLst/>
          </a:prstGeom>
        </p:spPr>
        <p:txBody>
          <a:bodyPr wrap="square">
            <a:spAutoFit/>
          </a:bodyPr>
          <a:lstStyle/>
          <a:p>
            <a:r>
              <a:rPr lang="tr-TR" sz="2800" b="1" dirty="0" smtClean="0"/>
              <a:t>Etkili Uzun Süreli Kardiyak Destek için Yenilikler</a:t>
            </a:r>
          </a:p>
          <a:p>
            <a:r>
              <a:rPr lang="tr-TR" sz="2800" dirty="0" smtClean="0"/>
              <a:t>Uzun süreli kardiyak desteğin son dönem KKY hastaları için uygun bir tedavi seçeneği olabilmesi için </a:t>
            </a:r>
            <a:r>
              <a:rPr lang="tr-TR" sz="2800" b="1" dirty="0" smtClean="0"/>
              <a:t>DLI oranı, </a:t>
            </a:r>
            <a:r>
              <a:rPr lang="tr-TR" sz="2800" b="1" dirty="0" err="1" smtClean="0"/>
              <a:t>tromboembolik</a:t>
            </a:r>
            <a:r>
              <a:rPr lang="tr-TR" sz="2800" b="1" dirty="0" smtClean="0"/>
              <a:t> olaylar ve kanama sorunları azaltılmalıdır.</a:t>
            </a:r>
            <a:r>
              <a:rPr lang="tr-TR" sz="2800" dirty="0" smtClean="0"/>
              <a:t> Bu amaçla, bu baskın başarısızlık </a:t>
            </a:r>
            <a:r>
              <a:rPr lang="tr-TR" sz="2800" dirty="0" err="1" smtClean="0"/>
              <a:t>modlarını</a:t>
            </a:r>
            <a:r>
              <a:rPr lang="tr-TR" sz="2800" dirty="0" smtClean="0"/>
              <a:t> ortadan kaldırmak ve hedef tedavi olarak </a:t>
            </a:r>
            <a:r>
              <a:rPr lang="tr-TR" sz="2800" b="1" dirty="0" smtClean="0"/>
              <a:t>bağlanmamış</a:t>
            </a:r>
            <a:r>
              <a:rPr lang="tr-TR" sz="2800" dirty="0" smtClean="0"/>
              <a:t>, </a:t>
            </a:r>
            <a:r>
              <a:rPr lang="tr-TR" sz="2800" b="1" dirty="0" smtClean="0"/>
              <a:t>kanla temas etmeyen bir VAD </a:t>
            </a:r>
            <a:r>
              <a:rPr lang="tr-TR" sz="2800" dirty="0" smtClean="0"/>
              <a:t>geliştirmek için sayısız girişimde bulunulmuştur.</a:t>
            </a:r>
            <a:endParaRPr lang="tr-T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2133600" y="990599"/>
            <a:ext cx="10058400" cy="2044149"/>
          </a:xfrm>
          <a:prstGeom prst="rect">
            <a:avLst/>
          </a:prstGeom>
        </p:spPr>
        <p:txBody>
          <a:bodyPr vert="horz" wrap="square" lIns="0" tIns="12700" rIns="0" bIns="0" rtlCol="0">
            <a:spAutoFit/>
          </a:bodyPr>
          <a:lstStyle/>
          <a:p>
            <a:r>
              <a:rPr lang="tr-TR" sz="4400" dirty="0" smtClean="0">
                <a:latin typeface="+mn-lt"/>
              </a:rPr>
              <a:t>Kardiyak Yardım Cihazları: Erken Kavramlar, Güncel Teknolojiler ve Gelecekteki Yenilikler</a:t>
            </a:r>
            <a:br>
              <a:rPr lang="tr-TR" sz="4400" dirty="0" smtClean="0">
                <a:latin typeface="+mn-lt"/>
              </a:rPr>
            </a:br>
            <a:r>
              <a:rPr lang="tr-TR" sz="4400" u="sng" dirty="0" err="1" smtClean="0">
                <a:latin typeface="+mn-lt"/>
                <a:hlinkClick r:id="rId15"/>
              </a:rPr>
              <a:t>Jooli</a:t>
            </a:r>
            <a:r>
              <a:rPr lang="tr-TR" sz="4400" u="sng" dirty="0" smtClean="0">
                <a:latin typeface="+mn-lt"/>
                <a:hlinkClick r:id="rId15"/>
              </a:rPr>
              <a:t> Han </a:t>
            </a:r>
            <a:r>
              <a:rPr lang="tr-TR" sz="4400" dirty="0" smtClean="0">
                <a:latin typeface="+mn-lt"/>
              </a:rPr>
              <a:t> ve </a:t>
            </a:r>
            <a:r>
              <a:rPr lang="tr-TR" sz="4400" u="sng" dirty="0" err="1" smtClean="0">
                <a:latin typeface="+mn-lt"/>
                <a:hlinkClick r:id="rId16"/>
              </a:rPr>
              <a:t>Dennis</a:t>
            </a:r>
            <a:r>
              <a:rPr lang="tr-TR" sz="4400" u="sng" dirty="0" smtClean="0">
                <a:latin typeface="+mn-lt"/>
                <a:hlinkClick r:id="rId16"/>
              </a:rPr>
              <a:t> R. </a:t>
            </a:r>
            <a:r>
              <a:rPr lang="tr-TR" sz="4400" u="sng" dirty="0" err="1" smtClean="0">
                <a:latin typeface="+mn-lt"/>
                <a:hlinkClick r:id="rId16"/>
              </a:rPr>
              <a:t>Trumble</a:t>
            </a:r>
            <a:endParaRPr lang="tr-TR" sz="4400" dirty="0">
              <a:latin typeface="+mn-lt"/>
            </a:endParaRPr>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3048000" y="3581400"/>
            <a:ext cx="6096000" cy="1938992"/>
          </a:xfrm>
          <a:prstGeom prst="rect">
            <a:avLst/>
          </a:prstGeom>
        </p:spPr>
        <p:txBody>
          <a:bodyPr wrap="square">
            <a:spAutoFit/>
          </a:bodyPr>
          <a:lstStyle/>
          <a:p>
            <a:r>
              <a:rPr lang="en-US" sz="4000" dirty="0" smtClean="0"/>
              <a:t>Published online 2019 Feb 15. </a:t>
            </a:r>
            <a:r>
              <a:rPr lang="en-US" sz="4000" dirty="0" err="1" smtClean="0"/>
              <a:t>doi</a:t>
            </a:r>
            <a:r>
              <a:rPr lang="en-US" sz="4000" dirty="0" smtClean="0"/>
              <a:t>: </a:t>
            </a:r>
            <a:r>
              <a:rPr lang="en-US" sz="4000" u="sng" dirty="0" smtClean="0">
                <a:hlinkClick r:id="rId17"/>
              </a:rPr>
              <a:t>10.3390/bioengineering6010018</a:t>
            </a:r>
            <a:endParaRPr lang="tr-TR" sz="4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752600"/>
            <a:ext cx="9829800" cy="3539430"/>
          </a:xfrm>
          <a:prstGeom prst="rect">
            <a:avLst/>
          </a:prstGeom>
        </p:spPr>
        <p:txBody>
          <a:bodyPr wrap="square">
            <a:spAutoFit/>
          </a:bodyPr>
          <a:lstStyle/>
          <a:p>
            <a:r>
              <a:rPr lang="tr-TR" sz="2800" b="1" dirty="0" smtClean="0"/>
              <a:t>Bağlanmamış Kardiyak Destek için Alternatif Güçlendirme Yöntemleri</a:t>
            </a:r>
          </a:p>
          <a:p>
            <a:r>
              <a:rPr lang="tr-TR" sz="2800" dirty="0" smtClean="0"/>
              <a:t>Uzun süreli KAH hastalarına daha iyi yaşam kalitesi sağlamak için, hastanın özerkliğini sınırlayan ve potansiyel güç iletim arızaları (örneğin, aktarma organı kırılması ve pilin bitmesi) üzerindeki hasta stresine katkıda bulunan </a:t>
            </a:r>
            <a:r>
              <a:rPr lang="tr-TR" sz="2800" dirty="0" err="1" smtClean="0"/>
              <a:t>ekstrakorporeal</a:t>
            </a:r>
            <a:r>
              <a:rPr lang="tr-TR" sz="2800" dirty="0" smtClean="0"/>
              <a:t> güç gereksinimlerini en aza indirmek veya ortadan kaldırmak  ve </a:t>
            </a:r>
            <a:r>
              <a:rPr lang="tr-TR" sz="2800" b="1" dirty="0" smtClean="0"/>
              <a:t>DLI riskini azaltmak</a:t>
            </a:r>
            <a:r>
              <a:rPr lang="tr-TR" sz="2800" dirty="0" smtClean="0"/>
              <a:t> için çeşitli güç verme yöntemleri önerilmiştir.. </a:t>
            </a:r>
            <a:endParaRPr lang="tr-TR"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2274838"/>
            <a:ext cx="9982200" cy="3108543"/>
          </a:xfrm>
          <a:prstGeom prst="rect">
            <a:avLst/>
          </a:prstGeom>
        </p:spPr>
        <p:txBody>
          <a:bodyPr wrap="square">
            <a:spAutoFit/>
          </a:bodyPr>
          <a:lstStyle/>
          <a:p>
            <a:r>
              <a:rPr lang="tr-TR" sz="2800" dirty="0" smtClean="0"/>
              <a:t>En ilginç girişimlerden biri, 1980'lerde Plütonyum-238'i güç kaynağı olarak kullanan </a:t>
            </a:r>
            <a:r>
              <a:rPr lang="tr-TR" sz="2800" b="1" dirty="0" smtClean="0"/>
              <a:t>nükleer güçle </a:t>
            </a:r>
            <a:r>
              <a:rPr lang="tr-TR" sz="2800" dirty="0" smtClean="0"/>
              <a:t>çalışan bir cihazdı. Potansiyel, herhangi bir enerji depolama gerektirmeden mümkün olan en yüksek enerji yoğunluğunu ve uzun yarı ömrü sunan nükleer radyoizotop Plütonyumdaydı. Ancak, </a:t>
            </a:r>
            <a:r>
              <a:rPr lang="tr-TR" sz="2800" b="1" dirty="0" smtClean="0"/>
              <a:t>ısı yayılımının kritik </a:t>
            </a:r>
            <a:r>
              <a:rPr lang="tr-TR" sz="2800" dirty="0" smtClean="0"/>
              <a:t>sorunları ve </a:t>
            </a:r>
            <a:r>
              <a:rPr lang="tr-TR" sz="2800" b="1" dirty="0" smtClean="0"/>
              <a:t>nükleer element sızıntısıyla </a:t>
            </a:r>
            <a:r>
              <a:rPr lang="tr-TR" sz="2800" dirty="0" smtClean="0"/>
              <a:t>ilgili güvenlik endişeleri sonunda projenin sonlandırılmasına neden oldu .</a:t>
            </a:r>
            <a:endParaRPr lang="tr-TR"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447800"/>
            <a:ext cx="9906000" cy="1815882"/>
          </a:xfrm>
          <a:prstGeom prst="rect">
            <a:avLst/>
          </a:prstGeom>
        </p:spPr>
        <p:txBody>
          <a:bodyPr wrap="square">
            <a:spAutoFit/>
          </a:bodyPr>
          <a:lstStyle/>
          <a:p>
            <a:r>
              <a:rPr lang="tr-TR" sz="2800" dirty="0" smtClean="0"/>
              <a:t>Kalıcı olarak </a:t>
            </a:r>
            <a:r>
              <a:rPr lang="tr-TR" sz="2800" dirty="0" err="1" smtClean="0"/>
              <a:t>implante</a:t>
            </a:r>
            <a:r>
              <a:rPr lang="tr-TR" sz="2800" dirty="0" smtClean="0"/>
              <a:t> edilmiş bir dolaşım destek sistemi geliştirmeye yönelik bir başka girişim, ilk olarak 1980'lerin başında tanıtılan küçük, hafif, yaylı, bağımsız bir C-çekirdekli </a:t>
            </a:r>
            <a:r>
              <a:rPr lang="tr-TR" sz="2800" dirty="0" err="1" smtClean="0"/>
              <a:t>solenoide</a:t>
            </a:r>
            <a:r>
              <a:rPr lang="tr-TR" sz="2800" dirty="0" smtClean="0"/>
              <a:t> dayanıyordu.</a:t>
            </a:r>
            <a:endParaRPr lang="tr-TR" sz="2800" dirty="0"/>
          </a:p>
        </p:txBody>
      </p:sp>
      <p:sp>
        <p:nvSpPr>
          <p:cNvPr id="30" name="29 Dikdörtgen"/>
          <p:cNvSpPr/>
          <p:nvPr/>
        </p:nvSpPr>
        <p:spPr>
          <a:xfrm>
            <a:off x="2286000" y="3505200"/>
            <a:ext cx="9906000" cy="1815882"/>
          </a:xfrm>
          <a:prstGeom prst="rect">
            <a:avLst/>
          </a:prstGeom>
        </p:spPr>
        <p:txBody>
          <a:bodyPr wrap="square">
            <a:spAutoFit/>
          </a:bodyPr>
          <a:lstStyle/>
          <a:p>
            <a:r>
              <a:rPr lang="tr-TR" sz="2800" dirty="0" smtClean="0"/>
              <a:t>Taşınabilir ve şarj edilebilir lityum iyon, nikel metal </a:t>
            </a:r>
            <a:r>
              <a:rPr lang="tr-TR" sz="2800" dirty="0" err="1" smtClean="0"/>
              <a:t>hibrit</a:t>
            </a:r>
            <a:r>
              <a:rPr lang="tr-TR" sz="2800" dirty="0" smtClean="0"/>
              <a:t> veya kurşun asit jel pilleri içeren harici eklentilerle birlikte çalışan bu teknolojiyle, günümüzde mevcut pille çalışan cihazların sağladığına benzer bir hasta hareketliliği düzeyine ulaşıldı.</a:t>
            </a:r>
            <a:endParaRPr lang="tr-TR"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590800" y="1905000"/>
            <a:ext cx="9601200" cy="2246769"/>
          </a:xfrm>
          <a:prstGeom prst="rect">
            <a:avLst/>
          </a:prstGeom>
        </p:spPr>
        <p:txBody>
          <a:bodyPr wrap="square">
            <a:spAutoFit/>
          </a:bodyPr>
          <a:lstStyle/>
          <a:p>
            <a:r>
              <a:rPr lang="tr-TR" sz="2800" dirty="0" smtClean="0"/>
              <a:t>Bununla birlikte, bu sistem, hastaların yalnızca şarj istasyonları, pil paketleri ve acil durum yedekleme sistemleri gibi harici donanımları bir sırt çantasında taşımasını gerektirmekle kalmayıp, aynı zamanda pilleri birkaç saatte bir şarj etmek zorunda olmanın yarattığı kaygıyla da sınırlıydı.</a:t>
            </a:r>
            <a:endParaRPr lang="tr-TR"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438400" y="1752600"/>
            <a:ext cx="9753600" cy="3970318"/>
          </a:xfrm>
          <a:prstGeom prst="rect">
            <a:avLst/>
          </a:prstGeom>
        </p:spPr>
        <p:txBody>
          <a:bodyPr wrap="square">
            <a:spAutoFit/>
          </a:bodyPr>
          <a:lstStyle/>
          <a:p>
            <a:r>
              <a:rPr lang="tr-TR" sz="2800" dirty="0" smtClean="0"/>
              <a:t>Tüm vakalar ciddi klinik komplikasyonları temsil etmese de, </a:t>
            </a:r>
            <a:r>
              <a:rPr lang="tr-TR" sz="2800" b="1" dirty="0" smtClean="0"/>
              <a:t>cihaz alarmları ve arıza bildirimleri </a:t>
            </a:r>
            <a:r>
              <a:rPr lang="tr-TR" sz="2800" dirty="0" smtClean="0"/>
              <a:t>ciddi düzeyde endişeye neden oldu ve hastanın yaşam kalitesini önemli ölçüde azalttı. Daha da kötüsü, bazı durumlarda hastalar, </a:t>
            </a:r>
            <a:r>
              <a:rPr lang="tr-TR" sz="2800" b="1" dirty="0" smtClean="0"/>
              <a:t>pilleri yeniden şarj edilemeden tüketen beklenmedik olaylar nedeniyle pillerin bitmesi nedeniyle öldüler.</a:t>
            </a:r>
            <a:r>
              <a:rPr lang="tr-TR" sz="2800" dirty="0" smtClean="0"/>
              <a:t> Bu nedenle, güvenli, güvenilir ve nispeten bakım gerektirmeyen tamamen </a:t>
            </a:r>
            <a:r>
              <a:rPr lang="tr-TR" sz="2800" dirty="0" err="1" smtClean="0"/>
              <a:t>implante</a:t>
            </a:r>
            <a:r>
              <a:rPr lang="tr-TR" sz="2800" dirty="0" smtClean="0"/>
              <a:t> edilebilir cihazlar yaratmak için bağlı olmayan pompa çalışması için </a:t>
            </a:r>
            <a:r>
              <a:rPr lang="tr-TR" sz="2800" b="1" dirty="0" smtClean="0"/>
              <a:t>alternatif güç kaynakları</a:t>
            </a:r>
            <a:r>
              <a:rPr lang="tr-TR" sz="2800" dirty="0" smtClean="0"/>
              <a:t> aranmıştır.</a:t>
            </a:r>
            <a:endParaRPr lang="tr-TR"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905000"/>
            <a:ext cx="9906000" cy="2677656"/>
          </a:xfrm>
          <a:prstGeom prst="rect">
            <a:avLst/>
          </a:prstGeom>
        </p:spPr>
        <p:txBody>
          <a:bodyPr wrap="square">
            <a:spAutoFit/>
          </a:bodyPr>
          <a:lstStyle/>
          <a:p>
            <a:r>
              <a:rPr lang="tr-TR" sz="2800" b="1" dirty="0" err="1" smtClean="0"/>
              <a:t>Transkütanöz</a:t>
            </a:r>
            <a:r>
              <a:rPr lang="tr-TR" sz="2800" b="1" dirty="0" smtClean="0"/>
              <a:t> Enerji Transfer Sistemi</a:t>
            </a:r>
          </a:p>
          <a:p>
            <a:r>
              <a:rPr lang="tr-TR" sz="2800" dirty="0" smtClean="0"/>
              <a:t> </a:t>
            </a:r>
            <a:r>
              <a:rPr lang="tr-TR" sz="2800" dirty="0" err="1" smtClean="0"/>
              <a:t>Transkütanöz</a:t>
            </a:r>
            <a:r>
              <a:rPr lang="tr-TR" sz="2800" dirty="0" smtClean="0"/>
              <a:t> enerji iletimi (TET) teknolojisi gücü sağlam cilt üzerinden aktaran bu, cihazları tamamen </a:t>
            </a:r>
            <a:r>
              <a:rPr lang="tr-TR" sz="2800" dirty="0" err="1" smtClean="0"/>
              <a:t>implante</a:t>
            </a:r>
            <a:r>
              <a:rPr lang="tr-TR" sz="2800" dirty="0" smtClean="0"/>
              <a:t> edilebilir ve dolayısıyla DLI riskini ortadan kaldırır. 20 milyondan fazla Amerikalının bir tür </a:t>
            </a:r>
            <a:r>
              <a:rPr lang="tr-TR" sz="2800" dirty="0" err="1" smtClean="0"/>
              <a:t>implante</a:t>
            </a:r>
            <a:r>
              <a:rPr lang="tr-TR" sz="2800" dirty="0" smtClean="0"/>
              <a:t> tıbbi cihaza sahip olduğu tahmin edildiğinde, TET sistemi son derece çekici geliyor .</a:t>
            </a:r>
            <a:endParaRPr lang="tr-TR"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pic>
        <p:nvPicPr>
          <p:cNvPr id="78850" name="Picture 2" descr="Bir resim, illüstrasyon vb. içeren harici bir dosya. Nesne adı bioengineering-06-00018-g006.jpg"/>
          <p:cNvPicPr>
            <a:picLocks noChangeAspect="1" noChangeArrowheads="1"/>
          </p:cNvPicPr>
          <p:nvPr/>
        </p:nvPicPr>
        <p:blipFill>
          <a:blip r:embed="rId15"/>
          <a:srcRect/>
          <a:stretch>
            <a:fillRect/>
          </a:stretch>
        </p:blipFill>
        <p:spPr bwMode="auto">
          <a:xfrm>
            <a:off x="2590800" y="1524000"/>
            <a:ext cx="7562850" cy="3105150"/>
          </a:xfrm>
          <a:prstGeom prst="rect">
            <a:avLst/>
          </a:prstGeom>
          <a:noFill/>
        </p:spPr>
      </p:pic>
      <p:sp>
        <p:nvSpPr>
          <p:cNvPr id="30" name="29 Dikdörtgen"/>
          <p:cNvSpPr/>
          <p:nvPr/>
        </p:nvSpPr>
        <p:spPr>
          <a:xfrm>
            <a:off x="2590800" y="4813994"/>
            <a:ext cx="9220200" cy="646331"/>
          </a:xfrm>
          <a:prstGeom prst="rect">
            <a:avLst/>
          </a:prstGeom>
        </p:spPr>
        <p:txBody>
          <a:bodyPr wrap="square">
            <a:spAutoFit/>
          </a:bodyPr>
          <a:lstStyle/>
          <a:p>
            <a:r>
              <a:rPr lang="tr-TR" dirty="0" smtClean="0"/>
              <a:t>Hasta kullanımında TET sisteminin şemaları ( </a:t>
            </a:r>
            <a:r>
              <a:rPr lang="tr-TR" b="1" dirty="0" smtClean="0"/>
              <a:t>A</a:t>
            </a:r>
            <a:r>
              <a:rPr lang="tr-TR" dirty="0" smtClean="0"/>
              <a:t> ) ve ( </a:t>
            </a:r>
            <a:r>
              <a:rPr lang="tr-TR" b="1" dirty="0" smtClean="0"/>
              <a:t>B</a:t>
            </a:r>
            <a:r>
              <a:rPr lang="tr-TR" dirty="0" smtClean="0"/>
              <a:t> ) sırasıyla hasta derisinin içinde ve dışında bulunan dahili ve harici bobinler arasında bir elektromanyetik </a:t>
            </a:r>
            <a:r>
              <a:rPr lang="tr-TR" dirty="0" err="1" smtClean="0"/>
              <a:t>kuplaj</a:t>
            </a:r>
            <a:r>
              <a:rPr lang="tr-TR" dirty="0" smtClean="0"/>
              <a:t> ile</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2057400"/>
            <a:ext cx="9829800" cy="2677656"/>
          </a:xfrm>
          <a:prstGeom prst="rect">
            <a:avLst/>
          </a:prstGeom>
        </p:spPr>
        <p:txBody>
          <a:bodyPr wrap="square">
            <a:spAutoFit/>
          </a:bodyPr>
          <a:lstStyle/>
          <a:p>
            <a:r>
              <a:rPr lang="tr-TR" sz="2800" dirty="0" smtClean="0"/>
              <a:t>Bununla birlikte, bu ipsiz sistem, iletim ve alma bobinlerinin birbirine çok yakın (birkaç milimetre içinde) kalması gerektiğinden, </a:t>
            </a:r>
            <a:r>
              <a:rPr lang="tr-TR" sz="2800" b="1" dirty="0" smtClean="0"/>
              <a:t>güç iletim aralığı ile önemli ölçüde sınırlıdır</a:t>
            </a:r>
            <a:r>
              <a:rPr lang="tr-TR" sz="2800" dirty="0" smtClean="0"/>
              <a:t>. Bu yakınlık kısıtlaması, alıcı bobinin derinin hemen altına </a:t>
            </a:r>
            <a:r>
              <a:rPr lang="tr-TR" sz="2800" dirty="0" err="1" smtClean="0"/>
              <a:t>implante</a:t>
            </a:r>
            <a:r>
              <a:rPr lang="tr-TR" sz="2800" dirty="0" smtClean="0"/>
              <a:t> edilmesini ve harici verici bobinin yapışkan bir pansuman ile cilt yüzeyinde tek bir konumda sabitlenmesini gerektirir.</a:t>
            </a:r>
            <a:r>
              <a:rPr lang="tr-TR" dirty="0" smtClean="0"/>
              <a:t> </a:t>
            </a:r>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752600"/>
            <a:ext cx="9829800" cy="3108543"/>
          </a:xfrm>
          <a:prstGeom prst="rect">
            <a:avLst/>
          </a:prstGeom>
        </p:spPr>
        <p:txBody>
          <a:bodyPr wrap="square">
            <a:spAutoFit/>
          </a:bodyPr>
          <a:lstStyle/>
          <a:p>
            <a:r>
              <a:rPr lang="tr-TR" sz="2800" dirty="0" smtClean="0"/>
              <a:t>Diğer bir sınırlama, TET sistemi çalışma sırasında üretilen gücün yaklaşık %20'sini tükettiği için geleneksel </a:t>
            </a:r>
            <a:r>
              <a:rPr lang="tr-TR" sz="2800" dirty="0" err="1" smtClean="0"/>
              <a:t>ekstrakorporeal</a:t>
            </a:r>
            <a:r>
              <a:rPr lang="tr-TR" sz="2800" dirty="0" smtClean="0"/>
              <a:t> aktarma organlarına kıyasla daha düşük enerji verimliliğidir. Ölümcül bileşen arızası, kanama ve </a:t>
            </a:r>
            <a:r>
              <a:rPr lang="tr-TR" sz="2800" dirty="0" err="1" smtClean="0"/>
              <a:t>implante</a:t>
            </a:r>
            <a:r>
              <a:rPr lang="tr-TR" sz="2800" dirty="0" smtClean="0"/>
              <a:t> edilen tüm parçaların büyük kümülatif hacminden kaynaklanan ağrı gibi diğer dezavantajlar da TET teknolojisinin günümüzde ana VAD güçlendirme yöntemi olmasını önlemede büyük rol oynamaktadır .</a:t>
            </a:r>
            <a:endParaRPr lang="tr-TR"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447800"/>
            <a:ext cx="9906000" cy="3539430"/>
          </a:xfrm>
          <a:prstGeom prst="rect">
            <a:avLst/>
          </a:prstGeom>
        </p:spPr>
        <p:txBody>
          <a:bodyPr wrap="square">
            <a:spAutoFit/>
          </a:bodyPr>
          <a:lstStyle/>
          <a:p>
            <a:r>
              <a:rPr lang="tr-TR" sz="2800" b="1" dirty="0" smtClean="0"/>
              <a:t>Kas gücüyle çalışan </a:t>
            </a:r>
            <a:r>
              <a:rPr lang="tr-TR" sz="2800" b="1" dirty="0" err="1" smtClean="0"/>
              <a:t>VAD'ler</a:t>
            </a:r>
            <a:endParaRPr lang="tr-TR" sz="2800" b="1" dirty="0" smtClean="0"/>
          </a:p>
          <a:p>
            <a:r>
              <a:rPr lang="tr-TR" sz="2800" dirty="0" smtClean="0"/>
              <a:t> Dolaşım destek sistemlerini çalıştırmak için </a:t>
            </a:r>
            <a:r>
              <a:rPr lang="tr-TR" sz="2800" dirty="0" err="1" smtClean="0"/>
              <a:t>endojen</a:t>
            </a:r>
            <a:r>
              <a:rPr lang="tr-TR" sz="2800" dirty="0" smtClean="0"/>
              <a:t> bir güç kaynağı olarak elektrikle uyarılan iskelet kasının kullanılması, şu anda üzerinde çalışılan başka bir alternatiftir. Bir kasın kasılma enerjisini bir hidrolik güç kaynağına dönüştürerek çalışan bir dahili kas enerji dönüştürücüsü, elektromekanik bileşenleri ortadan kaldırarak ve enerjiyi deriden iletme ihtiyacını ortadan kaldırarak kalp </a:t>
            </a:r>
            <a:r>
              <a:rPr lang="tr-TR" sz="2800" dirty="0" err="1" smtClean="0"/>
              <a:t>implantlarını</a:t>
            </a:r>
            <a:r>
              <a:rPr lang="tr-TR" sz="2800" dirty="0" smtClean="0"/>
              <a:t> büyük ölçüde basitleştirir.</a:t>
            </a:r>
            <a:endParaRPr lang="tr-T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8287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1981200" y="3505200"/>
            <a:ext cx="10210800" cy="523220"/>
          </a:xfrm>
          <a:prstGeom prst="rect">
            <a:avLst/>
          </a:prstGeom>
        </p:spPr>
        <p:txBody>
          <a:bodyPr wrap="square">
            <a:spAutoFit/>
          </a:bodyPr>
          <a:lstStyle/>
          <a:p>
            <a:r>
              <a:rPr lang="tr-TR" sz="2800" dirty="0" smtClean="0"/>
              <a:t> </a:t>
            </a:r>
            <a:endParaRPr lang="tr-TR" sz="2800" dirty="0"/>
          </a:p>
        </p:txBody>
      </p:sp>
      <p:sp>
        <p:nvSpPr>
          <p:cNvPr id="30" name="29 Dikdörtgen"/>
          <p:cNvSpPr/>
          <p:nvPr/>
        </p:nvSpPr>
        <p:spPr>
          <a:xfrm>
            <a:off x="1905000" y="1828800"/>
            <a:ext cx="10439400" cy="523220"/>
          </a:xfrm>
          <a:prstGeom prst="rect">
            <a:avLst/>
          </a:prstGeom>
        </p:spPr>
        <p:txBody>
          <a:bodyPr wrap="square">
            <a:spAutoFit/>
          </a:bodyPr>
          <a:lstStyle/>
          <a:p>
            <a:r>
              <a:rPr lang="tr-TR" sz="2800" dirty="0" smtClean="0"/>
              <a:t> </a:t>
            </a:r>
            <a:endParaRPr lang="tr-TR" sz="2800" dirty="0"/>
          </a:p>
        </p:txBody>
      </p:sp>
      <p:sp>
        <p:nvSpPr>
          <p:cNvPr id="31" name="30 Dikdörtgen"/>
          <p:cNvSpPr/>
          <p:nvPr/>
        </p:nvSpPr>
        <p:spPr>
          <a:xfrm>
            <a:off x="2209800" y="2967335"/>
            <a:ext cx="9601200" cy="1384995"/>
          </a:xfrm>
          <a:prstGeom prst="rect">
            <a:avLst/>
          </a:prstGeom>
        </p:spPr>
        <p:txBody>
          <a:bodyPr wrap="square">
            <a:spAutoFit/>
          </a:bodyPr>
          <a:lstStyle/>
          <a:p>
            <a:r>
              <a:rPr lang="tr-TR" sz="2800" dirty="0" smtClean="0"/>
              <a:t>Amerika Birleşik Devletleri'ndeki 5,8 milyon kişi de dahil olmak üzere, şu anda(2019) dünya çapında 26 milyon kişinin KKY(Kronik Kalp Yetmezliği)'den muzdarip olduğu tahmin edilmektedir.</a:t>
            </a:r>
            <a:endParaRPr lang="tr-TR"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981200"/>
            <a:ext cx="9829800" cy="3108543"/>
          </a:xfrm>
          <a:prstGeom prst="rect">
            <a:avLst/>
          </a:prstGeom>
        </p:spPr>
        <p:txBody>
          <a:bodyPr wrap="square">
            <a:spAutoFit/>
          </a:bodyPr>
          <a:lstStyle/>
          <a:p>
            <a:r>
              <a:rPr lang="tr-TR" sz="2800" dirty="0" err="1" smtClean="0"/>
              <a:t>Endojen</a:t>
            </a:r>
            <a:r>
              <a:rPr lang="tr-TR" sz="2800" dirty="0" smtClean="0"/>
              <a:t> kas enerjisini hidrolik güce dönüştürerek çalışan fonksiyonel bir </a:t>
            </a:r>
            <a:r>
              <a:rPr lang="tr-TR" sz="2800" b="1" dirty="0" smtClean="0"/>
              <a:t>kas enerji dönüştürücüsünün (MEC) </a:t>
            </a:r>
            <a:r>
              <a:rPr lang="tr-TR" sz="2800" dirty="0" smtClean="0"/>
              <a:t>yakın zamanda geliştirilmesi, nihayetinde CAD geliştiricilerine, uzun vadede başarısız kalbe yardımcı olmak için vücudun kendi enerjisini kullanma araçlarını sağlayabilir. Bu amaç için kullanılabilecek birkaç büyük iskelet kası arasında MEC, </a:t>
            </a:r>
            <a:r>
              <a:rPr lang="tr-TR" sz="2800" b="1" dirty="0" err="1" smtClean="0"/>
              <a:t>latissimus</a:t>
            </a:r>
            <a:r>
              <a:rPr lang="tr-TR" sz="2800" b="1" dirty="0" smtClean="0"/>
              <a:t> </a:t>
            </a:r>
            <a:r>
              <a:rPr lang="tr-TR" sz="2800" b="1" dirty="0" err="1" smtClean="0"/>
              <a:t>dorsi</a:t>
            </a:r>
            <a:r>
              <a:rPr lang="tr-TR" sz="2800" b="1" dirty="0" smtClean="0"/>
              <a:t> </a:t>
            </a:r>
            <a:r>
              <a:rPr lang="tr-TR" sz="2800" dirty="0" smtClean="0"/>
              <a:t>kasını (LDM) hedefler .</a:t>
            </a:r>
            <a:endParaRPr lang="tr-TR"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86000" y="1752600"/>
            <a:ext cx="9906000" cy="3970318"/>
          </a:xfrm>
          <a:prstGeom prst="rect">
            <a:avLst/>
          </a:prstGeom>
        </p:spPr>
        <p:txBody>
          <a:bodyPr wrap="square">
            <a:spAutoFit/>
          </a:bodyPr>
          <a:lstStyle/>
          <a:p>
            <a:r>
              <a:rPr lang="tr-TR" sz="2800" dirty="0" smtClean="0"/>
              <a:t>Kas aktivitesini kalp döngüsü ile koordine eden, programlanabilir kalp pili benzeri bir </a:t>
            </a:r>
            <a:r>
              <a:rPr lang="tr-TR" sz="2800" dirty="0" err="1" smtClean="0"/>
              <a:t>kardiyomiyostimülatör</a:t>
            </a:r>
            <a:r>
              <a:rPr lang="tr-TR" sz="2800" dirty="0" smtClean="0"/>
              <a:t> tarafından kontrol edilen eğitimli </a:t>
            </a:r>
            <a:r>
              <a:rPr lang="tr-TR" sz="2800" dirty="0" err="1" smtClean="0"/>
              <a:t>LDM'nin</a:t>
            </a:r>
            <a:r>
              <a:rPr lang="tr-TR" sz="2800" dirty="0" smtClean="0"/>
              <a:t>, </a:t>
            </a:r>
            <a:r>
              <a:rPr lang="tr-TR" sz="2800" dirty="0" err="1" smtClean="0"/>
              <a:t>pulsatil</a:t>
            </a:r>
            <a:r>
              <a:rPr lang="tr-TR" sz="2800" dirty="0" smtClean="0"/>
              <a:t> VAD aktivasyonu için yeterli seviyelerde mekanik güç ürettiği gösterilmiştir . Mevcut MEC olarak tamamen şartlandırılmış insan yetişkin </a:t>
            </a:r>
            <a:r>
              <a:rPr lang="tr-TR" sz="2800" dirty="0" err="1" smtClean="0"/>
              <a:t>LDM'sinde</a:t>
            </a:r>
            <a:r>
              <a:rPr lang="tr-TR" sz="2800" dirty="0" smtClean="0"/>
              <a:t> en yüksek güç üretimine karşılık gelen kasılma kuvveti ve hız seviyelerinde çalışmak üzere optimize edilmiştir, tamamen kendi kendine yeten bir </a:t>
            </a:r>
            <a:r>
              <a:rPr lang="tr-TR" sz="2800" dirty="0" err="1" smtClean="0"/>
              <a:t>VAD'ye</a:t>
            </a:r>
            <a:r>
              <a:rPr lang="tr-TR" sz="2800" dirty="0" smtClean="0"/>
              <a:t> güç sağlamak için bir araç olarak potansiyeli uzun süreli kullanım için umut vericidir. </a:t>
            </a:r>
            <a:endParaRPr lang="tr-TR"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pic>
        <p:nvPicPr>
          <p:cNvPr id="84994" name="Picture 2" descr="Resim, illüstrasyon vb. içeren harici bir dosya. Nesne adı bioengineering-06-00018-g007.jpg"/>
          <p:cNvPicPr>
            <a:picLocks noChangeAspect="1" noChangeArrowheads="1"/>
          </p:cNvPicPr>
          <p:nvPr/>
        </p:nvPicPr>
        <p:blipFill>
          <a:blip r:embed="rId15"/>
          <a:srcRect/>
          <a:stretch>
            <a:fillRect/>
          </a:stretch>
        </p:blipFill>
        <p:spPr bwMode="auto">
          <a:xfrm>
            <a:off x="2895600" y="1143000"/>
            <a:ext cx="6924675" cy="3267075"/>
          </a:xfrm>
          <a:prstGeom prst="rect">
            <a:avLst/>
          </a:prstGeom>
          <a:noFill/>
        </p:spPr>
      </p:pic>
      <p:sp>
        <p:nvSpPr>
          <p:cNvPr id="30" name="29 Dikdörtgen"/>
          <p:cNvSpPr/>
          <p:nvPr/>
        </p:nvSpPr>
        <p:spPr>
          <a:xfrm>
            <a:off x="2286000" y="4571999"/>
            <a:ext cx="9753600" cy="923330"/>
          </a:xfrm>
          <a:prstGeom prst="rect">
            <a:avLst/>
          </a:prstGeom>
        </p:spPr>
        <p:txBody>
          <a:bodyPr wrap="square">
            <a:spAutoFit/>
          </a:bodyPr>
          <a:lstStyle/>
          <a:p>
            <a:r>
              <a:rPr lang="tr-TR" dirty="0" smtClean="0"/>
              <a:t>Kas gücüyle çalışan </a:t>
            </a:r>
            <a:r>
              <a:rPr lang="tr-TR" dirty="0" err="1" smtClean="0"/>
              <a:t>VAD'ler</a:t>
            </a:r>
            <a:r>
              <a:rPr lang="tr-TR" dirty="0" smtClean="0"/>
              <a:t>, güç kaynağı olarak </a:t>
            </a:r>
            <a:r>
              <a:rPr lang="tr-TR" dirty="0" err="1" smtClean="0"/>
              <a:t>latissimus</a:t>
            </a:r>
            <a:r>
              <a:rPr lang="tr-TR" dirty="0" smtClean="0"/>
              <a:t> </a:t>
            </a:r>
            <a:r>
              <a:rPr lang="tr-TR" dirty="0" err="1" smtClean="0"/>
              <a:t>dorsi'yi</a:t>
            </a:r>
            <a:r>
              <a:rPr lang="tr-TR" dirty="0" smtClean="0"/>
              <a:t> ( </a:t>
            </a:r>
            <a:r>
              <a:rPr lang="tr-TR" b="1" dirty="0" smtClean="0"/>
              <a:t>A</a:t>
            </a:r>
            <a:r>
              <a:rPr lang="tr-TR" dirty="0" smtClean="0"/>
              <a:t> ) kullanabilir ve bu </a:t>
            </a:r>
            <a:r>
              <a:rPr lang="tr-TR" dirty="0" err="1" smtClean="0"/>
              <a:t>endojen</a:t>
            </a:r>
            <a:r>
              <a:rPr lang="tr-TR" dirty="0" smtClean="0"/>
              <a:t> kas gücünü , uzun süreli kullanım için potansiyel olarak </a:t>
            </a:r>
            <a:r>
              <a:rPr lang="tr-TR" dirty="0" err="1" smtClean="0"/>
              <a:t>pulsatil</a:t>
            </a:r>
            <a:r>
              <a:rPr lang="tr-TR" dirty="0" smtClean="0"/>
              <a:t> </a:t>
            </a:r>
            <a:r>
              <a:rPr lang="tr-TR" dirty="0" err="1" smtClean="0"/>
              <a:t>VAD'lere</a:t>
            </a:r>
            <a:r>
              <a:rPr lang="tr-TR" dirty="0" smtClean="0"/>
              <a:t> güç sağlayabilen tamamen </a:t>
            </a:r>
            <a:r>
              <a:rPr lang="tr-TR" dirty="0" err="1" smtClean="0"/>
              <a:t>implante</a:t>
            </a:r>
            <a:r>
              <a:rPr lang="tr-TR" dirty="0" smtClean="0"/>
              <a:t> edilebilir bir kas enerji dönüştürücüsü ( </a:t>
            </a:r>
            <a:r>
              <a:rPr lang="tr-TR" b="1" dirty="0" smtClean="0"/>
              <a:t>B ) aracılığıyla hidrolik enerjiye dönüştürebilir ( C</a:t>
            </a:r>
            <a:r>
              <a:rPr lang="tr-TR" dirty="0" smtClean="0"/>
              <a:t> ) </a:t>
            </a:r>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600200"/>
            <a:ext cx="9982200" cy="4401205"/>
          </a:xfrm>
          <a:prstGeom prst="rect">
            <a:avLst/>
          </a:prstGeom>
        </p:spPr>
        <p:txBody>
          <a:bodyPr wrap="square">
            <a:spAutoFit/>
          </a:bodyPr>
          <a:lstStyle/>
          <a:p>
            <a:r>
              <a:rPr lang="tr-TR" sz="2800" b="1" dirty="0" smtClean="0"/>
              <a:t>Kan Temas Etmeyen Kardiyak Yardım Cihazları</a:t>
            </a:r>
          </a:p>
          <a:p>
            <a:r>
              <a:rPr lang="tr-TR" sz="2800" b="1" dirty="0" smtClean="0"/>
              <a:t>Kronik pompa </a:t>
            </a:r>
            <a:r>
              <a:rPr lang="tr-TR" sz="2800" b="1" dirty="0" err="1" smtClean="0"/>
              <a:t>trombozunu</a:t>
            </a:r>
            <a:r>
              <a:rPr lang="tr-TR" sz="2800" b="1" dirty="0" smtClean="0"/>
              <a:t> </a:t>
            </a:r>
            <a:r>
              <a:rPr lang="tr-TR" sz="2800" dirty="0" smtClean="0"/>
              <a:t>ortadan kaldırmak için on yıllar boyunca yapılan sayısız CAD tasarımına ve malzeme modifikasyonlarına rağmen, uzun vadeli </a:t>
            </a:r>
            <a:r>
              <a:rPr lang="tr-TR" sz="2800" b="1" dirty="0" err="1" smtClean="0"/>
              <a:t>antitrombotik</a:t>
            </a:r>
            <a:r>
              <a:rPr lang="tr-TR" sz="2800" b="1" dirty="0" smtClean="0"/>
              <a:t> tedavilerin </a:t>
            </a:r>
            <a:r>
              <a:rPr lang="tr-TR" sz="2800" dirty="0" smtClean="0"/>
              <a:t>kesin dozajı ve sıklığı belirsiz kalırken durum hala devam </a:t>
            </a:r>
            <a:r>
              <a:rPr lang="tr-TR" sz="2800" dirty="0" smtClean="0"/>
              <a:t>etmektedir.</a:t>
            </a:r>
            <a:r>
              <a:rPr lang="tr-TR" sz="2800" dirty="0" smtClean="0"/>
              <a:t> Sonuç olarak, şu anda birkaç grup kanla temas etmeyen cihazlar tasarlayarak bu sorunu önlemek için </a:t>
            </a:r>
            <a:r>
              <a:rPr lang="tr-TR" sz="2800" dirty="0" smtClean="0"/>
              <a:t>çalışmaktadır.</a:t>
            </a:r>
            <a:r>
              <a:rPr lang="tr-TR" sz="2800" dirty="0" smtClean="0"/>
              <a:t> </a:t>
            </a:r>
            <a:r>
              <a:rPr lang="tr-TR" sz="2800" i="1" dirty="0" smtClean="0"/>
              <a:t>Bu cihazlar doğası gereği </a:t>
            </a:r>
            <a:r>
              <a:rPr lang="tr-TR" sz="2800" i="1" dirty="0" err="1" smtClean="0"/>
              <a:t>pulsatildir</a:t>
            </a:r>
            <a:r>
              <a:rPr lang="tr-TR" sz="2800" i="1" dirty="0" smtClean="0"/>
              <a:t> ve kardiyak sistol ( </a:t>
            </a:r>
            <a:r>
              <a:rPr lang="tr-TR" sz="2800" i="1" dirty="0" err="1" smtClean="0"/>
              <a:t>kopulsasyon</a:t>
            </a:r>
            <a:r>
              <a:rPr lang="tr-TR" sz="2800" dirty="0" smtClean="0"/>
              <a:t> ) veya diyastol ( </a:t>
            </a:r>
            <a:r>
              <a:rPr lang="tr-TR" sz="2800" i="1" dirty="0" smtClean="0"/>
              <a:t>karşı</a:t>
            </a:r>
            <a:r>
              <a:rPr lang="tr-TR" sz="2800" dirty="0" smtClean="0"/>
              <a:t> </a:t>
            </a:r>
            <a:r>
              <a:rPr lang="tr-TR" sz="2800" dirty="0" err="1" smtClean="0"/>
              <a:t>pulsasyon</a:t>
            </a:r>
            <a:r>
              <a:rPr lang="tr-TR" sz="2800" dirty="0" smtClean="0"/>
              <a:t>) sırasında kan dolaşımına enerji vermek üzere programlanabilir.). </a:t>
            </a:r>
            <a:endParaRPr lang="tr-TR"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1676400"/>
            <a:ext cx="9829800" cy="3539430"/>
          </a:xfrm>
          <a:prstGeom prst="rect">
            <a:avLst/>
          </a:prstGeom>
        </p:spPr>
        <p:txBody>
          <a:bodyPr wrap="square">
            <a:spAutoFit/>
          </a:bodyPr>
          <a:lstStyle/>
          <a:p>
            <a:r>
              <a:rPr lang="tr-TR" sz="2800" b="1" dirty="0" err="1" smtClean="0"/>
              <a:t>Kopulsasyon</a:t>
            </a:r>
            <a:r>
              <a:rPr lang="tr-TR" sz="2800" dirty="0" smtClean="0"/>
              <a:t>, sistol sırasında nabız ve arter basıncını artırarak kardiyak debiyi artırırken, karşıt </a:t>
            </a:r>
            <a:r>
              <a:rPr lang="tr-TR" sz="2800" dirty="0" err="1" smtClean="0"/>
              <a:t>pulsasyon</a:t>
            </a:r>
            <a:r>
              <a:rPr lang="tr-TR" sz="2800" dirty="0" smtClean="0"/>
              <a:t>, kalp dolduğunda aort basınçlarını azaltarak kalp işlevini artırır ve böylece yetersiz kalp için daha düşük kardiyak </a:t>
            </a:r>
            <a:r>
              <a:rPr lang="tr-TR" sz="2800" dirty="0" err="1" smtClean="0"/>
              <a:t>ardyük</a:t>
            </a:r>
            <a:r>
              <a:rPr lang="tr-TR" sz="2800" dirty="0" smtClean="0"/>
              <a:t> sağlar </a:t>
            </a:r>
            <a:r>
              <a:rPr lang="tr-TR" sz="2800" dirty="0" smtClean="0"/>
              <a:t>.</a:t>
            </a:r>
            <a:r>
              <a:rPr lang="tr-TR" sz="2800" dirty="0" smtClean="0"/>
              <a:t> Bu tekniklerin aort tepe basıncını, kalp debisini ve bölgesel ve koroner kan akışını önemli ölçüde arttırdığı </a:t>
            </a:r>
            <a:r>
              <a:rPr lang="tr-TR" sz="2800" dirty="0" smtClean="0"/>
              <a:t>gösterilmiştir.</a:t>
            </a:r>
            <a:r>
              <a:rPr lang="tr-TR" sz="2800" dirty="0" smtClean="0"/>
              <a:t> Ancak her şeyden önce bu teknolojilerin sunduğu en kritik avantaj, </a:t>
            </a:r>
            <a:r>
              <a:rPr lang="tr-TR" sz="2800" b="1" dirty="0" smtClean="0"/>
              <a:t>kan dolaşımına dokunmadan uygulanabilmeleridir.</a:t>
            </a:r>
            <a:endParaRPr lang="tr-TR" sz="28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676400"/>
            <a:ext cx="9982200" cy="3539430"/>
          </a:xfrm>
          <a:prstGeom prst="rect">
            <a:avLst/>
          </a:prstGeom>
        </p:spPr>
        <p:txBody>
          <a:bodyPr wrap="square">
            <a:spAutoFit/>
          </a:bodyPr>
          <a:lstStyle/>
          <a:p>
            <a:r>
              <a:rPr lang="tr-TR" sz="2800" b="1" dirty="0" err="1" smtClean="0"/>
              <a:t>Kopulsasyon</a:t>
            </a:r>
            <a:r>
              <a:rPr lang="tr-TR" sz="2800" b="1" dirty="0" smtClean="0"/>
              <a:t> Doğrudan Kardiyak Sıkıştırma Kol</a:t>
            </a:r>
          </a:p>
          <a:p>
            <a:r>
              <a:rPr lang="tr-TR" sz="2800" dirty="0" smtClean="0"/>
              <a:t> Atım başına yaklaşık 71,5 mL (CO = 5 L/</a:t>
            </a:r>
            <a:r>
              <a:rPr lang="tr-TR" sz="2800" dirty="0" err="1" smtClean="0"/>
              <a:t>dk</a:t>
            </a:r>
            <a:r>
              <a:rPr lang="tr-TR" sz="2800" dirty="0" smtClean="0"/>
              <a:t> ve HR = 70 </a:t>
            </a:r>
            <a:r>
              <a:rPr lang="tr-TR" sz="2800" dirty="0" err="1" smtClean="0"/>
              <a:t>bpm</a:t>
            </a:r>
            <a:r>
              <a:rPr lang="tr-TR" sz="2800" dirty="0" smtClean="0"/>
              <a:t>) </a:t>
            </a:r>
            <a:r>
              <a:rPr lang="tr-TR" sz="2800" dirty="0" err="1" smtClean="0"/>
              <a:t>ventriküler</a:t>
            </a:r>
            <a:r>
              <a:rPr lang="tr-TR" sz="2800" dirty="0" smtClean="0"/>
              <a:t> </a:t>
            </a:r>
            <a:r>
              <a:rPr lang="tr-TR" sz="2800" dirty="0" err="1" smtClean="0"/>
              <a:t>ejeksiyon</a:t>
            </a:r>
            <a:r>
              <a:rPr lang="tr-TR" sz="2800" dirty="0" smtClean="0"/>
              <a:t> hacmine sahip normal bir kalp, %60'lık bir </a:t>
            </a:r>
            <a:r>
              <a:rPr lang="tr-TR" sz="2800" dirty="0" err="1" smtClean="0"/>
              <a:t>ventriküler</a:t>
            </a:r>
            <a:r>
              <a:rPr lang="tr-TR" sz="2800" dirty="0" smtClean="0"/>
              <a:t> </a:t>
            </a:r>
            <a:r>
              <a:rPr lang="tr-TR" sz="2800" dirty="0" err="1" smtClean="0"/>
              <a:t>ejeksiyon</a:t>
            </a:r>
            <a:r>
              <a:rPr lang="tr-TR" sz="2800" dirty="0" smtClean="0"/>
              <a:t> fraksiyonuna (EF) sahiptir. Sağlıklı bir kalbin </a:t>
            </a:r>
            <a:r>
              <a:rPr lang="tr-TR" sz="2800" dirty="0" err="1" smtClean="0"/>
              <a:t>EF'si</a:t>
            </a:r>
            <a:r>
              <a:rPr lang="tr-TR" sz="2800" dirty="0" smtClean="0"/>
              <a:t> %55 ila %70 arasında değişirken, bundan daha azı hafif (&lt;%54) ila şiddetli (&lt;%35) kalp yetmezliği olarak kabul edilir. Kusurlu bir kalbin </a:t>
            </a:r>
            <a:r>
              <a:rPr lang="tr-TR" sz="2800" dirty="0" err="1" smtClean="0"/>
              <a:t>EF'sini</a:t>
            </a:r>
            <a:r>
              <a:rPr lang="tr-TR" sz="2800" dirty="0" smtClean="0"/>
              <a:t> artırmanın bir yolu, </a:t>
            </a:r>
            <a:r>
              <a:rPr lang="tr-TR" sz="2800" b="1" dirty="0" smtClean="0"/>
              <a:t>doğal </a:t>
            </a:r>
            <a:r>
              <a:rPr lang="tr-TR" sz="2800" b="1" dirty="0" err="1" smtClean="0"/>
              <a:t>ventriküler</a:t>
            </a:r>
            <a:r>
              <a:rPr lang="tr-TR" sz="2800" b="1" dirty="0" smtClean="0"/>
              <a:t> kasılma ile eşzamanlı olarak </a:t>
            </a:r>
            <a:r>
              <a:rPr lang="tr-TR" sz="2800" b="1" dirty="0" err="1" smtClean="0"/>
              <a:t>epikardiyal</a:t>
            </a:r>
            <a:r>
              <a:rPr lang="tr-TR" sz="2800" b="1" dirty="0" smtClean="0"/>
              <a:t> yüzeye </a:t>
            </a:r>
            <a:r>
              <a:rPr lang="tr-TR" sz="2800" b="1" dirty="0" err="1" smtClean="0"/>
              <a:t>pulsatil</a:t>
            </a:r>
            <a:r>
              <a:rPr lang="tr-TR" sz="2800" b="1" dirty="0" smtClean="0"/>
              <a:t> basınç uygulamaktır.</a:t>
            </a:r>
            <a:endParaRPr lang="tr-TR" sz="28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676400"/>
            <a:ext cx="9982200" cy="3539430"/>
          </a:xfrm>
          <a:prstGeom prst="rect">
            <a:avLst/>
          </a:prstGeom>
        </p:spPr>
        <p:txBody>
          <a:bodyPr wrap="square">
            <a:spAutoFit/>
          </a:bodyPr>
          <a:lstStyle/>
          <a:p>
            <a:r>
              <a:rPr lang="tr-TR" sz="2800" dirty="0" err="1" smtClean="0"/>
              <a:t>Kopulsatif</a:t>
            </a:r>
            <a:r>
              <a:rPr lang="tr-TR" sz="2800" dirty="0" smtClean="0"/>
              <a:t> </a:t>
            </a:r>
            <a:r>
              <a:rPr lang="tr-TR" sz="2800" dirty="0" err="1" smtClean="0"/>
              <a:t>biventriküler</a:t>
            </a:r>
            <a:r>
              <a:rPr lang="tr-TR" sz="2800" dirty="0" smtClean="0"/>
              <a:t> kompresyon cihazları on yıllardır kullanılmaktadır. </a:t>
            </a:r>
            <a:r>
              <a:rPr lang="tr-TR" sz="2800" dirty="0" err="1" smtClean="0"/>
              <a:t>Anstadt</a:t>
            </a:r>
            <a:r>
              <a:rPr lang="tr-TR" sz="2800" dirty="0" smtClean="0"/>
              <a:t> </a:t>
            </a:r>
            <a:r>
              <a:rPr lang="tr-TR" sz="2800" dirty="0" err="1" smtClean="0"/>
              <a:t>Assistor</a:t>
            </a:r>
            <a:r>
              <a:rPr lang="tr-TR" sz="2800" dirty="0" smtClean="0"/>
              <a:t> Cup 1991'de ilk başarılı </a:t>
            </a:r>
            <a:r>
              <a:rPr lang="tr-TR" sz="2800" b="1" dirty="0" smtClean="0"/>
              <a:t>doğrudan kardiyak kompresyon manşonu (DCCS) </a:t>
            </a:r>
            <a:r>
              <a:rPr lang="tr-TR" sz="2800" dirty="0" smtClean="0"/>
              <a:t>oldu ve Dr. </a:t>
            </a:r>
            <a:r>
              <a:rPr lang="tr-TR" sz="2800" dirty="0" err="1" smtClean="0"/>
              <a:t>DeBakey'in</a:t>
            </a:r>
            <a:r>
              <a:rPr lang="tr-TR" sz="2800" dirty="0" smtClean="0"/>
              <a:t> </a:t>
            </a:r>
            <a:r>
              <a:rPr lang="tr-TR" sz="2800" dirty="0" err="1" smtClean="0"/>
              <a:t>pnömatik</a:t>
            </a:r>
            <a:r>
              <a:rPr lang="tr-TR" sz="2800" dirty="0" smtClean="0"/>
              <a:t> LV kompresyon kabı ilk olarak 1996'da </a:t>
            </a:r>
            <a:r>
              <a:rPr lang="tr-TR" sz="2800" dirty="0" err="1" smtClean="0"/>
              <a:t>implante</a:t>
            </a:r>
            <a:r>
              <a:rPr lang="tr-TR" sz="2800" dirty="0" smtClean="0"/>
              <a:t> edildi </a:t>
            </a:r>
            <a:r>
              <a:rPr lang="tr-TR" sz="2800" dirty="0" smtClean="0"/>
              <a:t>.</a:t>
            </a:r>
            <a:r>
              <a:rPr lang="tr-TR" sz="2800" dirty="0" smtClean="0"/>
              <a:t> Bu ön </a:t>
            </a:r>
            <a:r>
              <a:rPr lang="tr-TR" sz="2800" dirty="0" err="1" smtClean="0"/>
              <a:t>ventriküler</a:t>
            </a:r>
            <a:r>
              <a:rPr lang="tr-TR" sz="2800" dirty="0" smtClean="0"/>
              <a:t> </a:t>
            </a:r>
            <a:r>
              <a:rPr lang="tr-TR" sz="2800" dirty="0" err="1" smtClean="0"/>
              <a:t>DCCS'ler</a:t>
            </a:r>
            <a:r>
              <a:rPr lang="tr-TR" sz="2800" dirty="0" smtClean="0"/>
              <a:t> </a:t>
            </a:r>
            <a:r>
              <a:rPr lang="tr-TR" sz="2800" dirty="0" err="1" smtClean="0"/>
              <a:t>arteriyel</a:t>
            </a:r>
            <a:r>
              <a:rPr lang="tr-TR" sz="2800" dirty="0" smtClean="0"/>
              <a:t> basınç ve kalp debisinde başarılı artışlar gösterdiğinden, kalbi paralel kompresyon tüpleriyle kaplayan ve sıkıştıran "manşet benzeri" </a:t>
            </a:r>
            <a:r>
              <a:rPr lang="tr-TR" sz="2800" dirty="0" err="1" smtClean="0"/>
              <a:t>Heart</a:t>
            </a:r>
            <a:r>
              <a:rPr lang="tr-TR" sz="2800" dirty="0" smtClean="0"/>
              <a:t> </a:t>
            </a:r>
            <a:r>
              <a:rPr lang="tr-TR" sz="2800" dirty="0" err="1" smtClean="0"/>
              <a:t>Booster</a:t>
            </a:r>
            <a:r>
              <a:rPr lang="tr-TR" sz="2800" dirty="0" smtClean="0"/>
              <a:t> (</a:t>
            </a:r>
            <a:r>
              <a:rPr lang="tr-TR" sz="2800" dirty="0" err="1" smtClean="0"/>
              <a:t>AbioMed</a:t>
            </a:r>
            <a:r>
              <a:rPr lang="tr-TR" sz="2800" dirty="0" smtClean="0"/>
              <a:t>) dahil olmak üzere daha </a:t>
            </a:r>
            <a:r>
              <a:rPr lang="tr-TR" sz="2800" dirty="0" err="1" smtClean="0"/>
              <a:t>pnömatik</a:t>
            </a:r>
            <a:r>
              <a:rPr lang="tr-TR" sz="2800" dirty="0" smtClean="0"/>
              <a:t> ve elektrikli kılıflar </a:t>
            </a:r>
            <a:r>
              <a:rPr lang="tr-TR" sz="2800" dirty="0" smtClean="0"/>
              <a:t>geliştirildi.</a:t>
            </a:r>
            <a:endParaRPr lang="tr-TR"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133600" y="1524000"/>
            <a:ext cx="10058400" cy="4401205"/>
          </a:xfrm>
          <a:prstGeom prst="rect">
            <a:avLst/>
          </a:prstGeom>
        </p:spPr>
        <p:txBody>
          <a:bodyPr wrap="square">
            <a:spAutoFit/>
          </a:bodyPr>
          <a:lstStyle/>
          <a:p>
            <a:r>
              <a:rPr lang="tr-TR" sz="2800" dirty="0" smtClean="0"/>
              <a:t>Son zamanlarda, araştırmacılar </a:t>
            </a:r>
            <a:r>
              <a:rPr lang="tr-TR" sz="2800" dirty="0" err="1" smtClean="0"/>
              <a:t>DCCS'lerin</a:t>
            </a:r>
            <a:r>
              <a:rPr lang="tr-TR" sz="2800" dirty="0" smtClean="0"/>
              <a:t> uzun vadeli işlevselliğini geliştirmek için gelişmekte olan yumuşak robotik teknolojilere yöneldiler. Örneğin 2017'de silikon kalıplı bir manşon (</a:t>
            </a:r>
            <a:r>
              <a:rPr lang="tr-TR" sz="2800" u="sng" dirty="0" smtClean="0">
                <a:hlinkClick r:id="rId15"/>
              </a:rPr>
              <a:t>Şekil 8</a:t>
            </a:r>
            <a:r>
              <a:rPr lang="tr-TR" sz="2800" dirty="0" smtClean="0"/>
              <a:t>A) kanla temas etmeden kalbi hem sıkıştırmak hem de bükmek için sarmal ve çevresel olarak yerleştirilmiş </a:t>
            </a:r>
            <a:r>
              <a:rPr lang="tr-TR" sz="2800" dirty="0" err="1" smtClean="0"/>
              <a:t>McKibben</a:t>
            </a:r>
            <a:r>
              <a:rPr lang="tr-TR" sz="2800" dirty="0" smtClean="0"/>
              <a:t> </a:t>
            </a:r>
            <a:r>
              <a:rPr lang="tr-TR" sz="2800" dirty="0" err="1" smtClean="0"/>
              <a:t>pnömatik</a:t>
            </a:r>
            <a:r>
              <a:rPr lang="tr-TR" sz="2800" dirty="0" smtClean="0"/>
              <a:t> yapay kaslarını (</a:t>
            </a:r>
            <a:r>
              <a:rPr lang="tr-TR" sz="2800" dirty="0" err="1" smtClean="0"/>
              <a:t>PAM'ler</a:t>
            </a:r>
            <a:r>
              <a:rPr lang="tr-TR" sz="2800" dirty="0" smtClean="0"/>
              <a:t>) kullanan çok dikkat çekti </a:t>
            </a:r>
            <a:r>
              <a:rPr lang="tr-TR" sz="2800" dirty="0" smtClean="0"/>
              <a:t>.</a:t>
            </a:r>
            <a:r>
              <a:rPr lang="tr-TR" sz="2800" dirty="0" smtClean="0"/>
              <a:t> </a:t>
            </a:r>
            <a:r>
              <a:rPr lang="tr-TR" sz="2800" dirty="0" err="1" smtClean="0"/>
              <a:t>Ventriküler</a:t>
            </a:r>
            <a:r>
              <a:rPr lang="tr-TR" sz="2800" dirty="0" smtClean="0"/>
              <a:t> sistol sırasında basınç uygulandığında kısalan iki </a:t>
            </a:r>
            <a:r>
              <a:rPr lang="tr-TR" sz="2800" dirty="0" err="1" smtClean="0"/>
              <a:t>biyomimetik</a:t>
            </a:r>
            <a:r>
              <a:rPr lang="tr-TR" sz="2800" dirty="0" smtClean="0"/>
              <a:t> </a:t>
            </a:r>
            <a:r>
              <a:rPr lang="tr-TR" sz="2800" dirty="0" err="1" smtClean="0"/>
              <a:t>kontraktil</a:t>
            </a:r>
            <a:r>
              <a:rPr lang="tr-TR" sz="2800" dirty="0" smtClean="0"/>
              <a:t> eleman katmanından oluşan bu yumuşak robotik kılıf, domuz kalpleri üzerinde test edildiğinde </a:t>
            </a:r>
            <a:r>
              <a:rPr lang="tr-TR" sz="2800" b="1" dirty="0" smtClean="0"/>
              <a:t>kalp debisini normalin %88'ine geri getirmeyi başardı </a:t>
            </a:r>
            <a:r>
              <a:rPr lang="tr-TR" sz="2800" b="1" dirty="0" smtClean="0"/>
              <a:t>.</a:t>
            </a:r>
            <a:endParaRPr lang="tr-TR" sz="2800"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752600"/>
            <a:ext cx="9982200" cy="3539430"/>
          </a:xfrm>
          <a:prstGeom prst="rect">
            <a:avLst/>
          </a:prstGeom>
        </p:spPr>
        <p:txBody>
          <a:bodyPr wrap="square">
            <a:spAutoFit/>
          </a:bodyPr>
          <a:lstStyle/>
          <a:p>
            <a:r>
              <a:rPr lang="tr-TR" sz="2800" dirty="0" err="1" smtClean="0"/>
              <a:t>CorInnova'nın</a:t>
            </a:r>
            <a:r>
              <a:rPr lang="tr-TR" sz="2800" dirty="0" smtClean="0"/>
              <a:t> minimal </a:t>
            </a:r>
            <a:r>
              <a:rPr lang="tr-TR" sz="2800" dirty="0" err="1" smtClean="0"/>
              <a:t>invaziv</a:t>
            </a:r>
            <a:r>
              <a:rPr lang="tr-TR" sz="2800" dirty="0" smtClean="0"/>
              <a:t> yumuşak robotik </a:t>
            </a:r>
            <a:r>
              <a:rPr lang="tr-TR" sz="2800" dirty="0" err="1" smtClean="0"/>
              <a:t>DCCS'si</a:t>
            </a:r>
            <a:r>
              <a:rPr lang="tr-TR" sz="2800" dirty="0" smtClean="0"/>
              <a:t> (</a:t>
            </a:r>
            <a:r>
              <a:rPr lang="tr-TR" sz="2800" u="sng" dirty="0" smtClean="0">
                <a:hlinkClick r:id="rId15"/>
              </a:rPr>
              <a:t>Şekil 8</a:t>
            </a:r>
            <a:r>
              <a:rPr lang="tr-TR" sz="2800" dirty="0" smtClean="0"/>
              <a:t>B) özel uyum ince filmli </a:t>
            </a:r>
            <a:r>
              <a:rPr lang="tr-TR" sz="2800" dirty="0" err="1" smtClean="0"/>
              <a:t>pnömatik</a:t>
            </a:r>
            <a:r>
              <a:rPr lang="tr-TR" sz="2800" dirty="0" smtClean="0"/>
              <a:t> odacıklarla </a:t>
            </a:r>
            <a:r>
              <a:rPr lang="tr-TR" sz="2800" dirty="0" err="1" smtClean="0"/>
              <a:t>ventriküllerin</a:t>
            </a:r>
            <a:r>
              <a:rPr lang="tr-TR" sz="2800" dirty="0" smtClean="0"/>
              <a:t> etrafını saran, katlanabilir, kendi kendine açılan bir cihazdır. Büyük hayvan akut kalp yetmezliği çalışmalarında kalp debisini %50'ye kadar artırmayı başardılar </a:t>
            </a:r>
            <a:r>
              <a:rPr lang="tr-TR" sz="2800" dirty="0" smtClean="0"/>
              <a:t>.</a:t>
            </a:r>
            <a:r>
              <a:rPr lang="tr-TR" sz="2800" dirty="0" smtClean="0"/>
              <a:t> Harici bir hava kaynağına bağlı bu </a:t>
            </a:r>
            <a:r>
              <a:rPr lang="tr-TR" sz="2800" dirty="0" err="1" smtClean="0"/>
              <a:t>pnömatik</a:t>
            </a:r>
            <a:r>
              <a:rPr lang="tr-TR" sz="2800" dirty="0" smtClean="0"/>
              <a:t> cihazların aksine, kas gücüyle çalışan bir DCCS (</a:t>
            </a:r>
            <a:r>
              <a:rPr lang="tr-TR" sz="2800" u="sng" dirty="0" smtClean="0">
                <a:hlinkClick r:id="rId15"/>
              </a:rPr>
              <a:t>Şekil 8</a:t>
            </a:r>
            <a:r>
              <a:rPr lang="tr-TR" sz="2800" dirty="0" smtClean="0"/>
              <a:t>C) bir dizi ince duvarlı tüp tarafından üretilen geometrik avantajı kullanan şu anda geliştirme aşamasındadır </a:t>
            </a:r>
            <a:r>
              <a:rPr lang="tr-TR" sz="2800" dirty="0" smtClean="0"/>
              <a:t>.</a:t>
            </a:r>
            <a:endParaRPr lang="tr-TR" sz="2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2953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1447800" y="1447800"/>
            <a:ext cx="10744200" cy="4401205"/>
          </a:xfrm>
          <a:prstGeom prst="rect">
            <a:avLst/>
          </a:prstGeom>
        </p:spPr>
        <p:txBody>
          <a:bodyPr wrap="square">
            <a:spAutoFit/>
          </a:bodyPr>
          <a:lstStyle/>
          <a:p>
            <a:r>
              <a:rPr lang="tr-TR" sz="2800" dirty="0" smtClean="0"/>
              <a:t>Bu manşon, doldurulduğunda ve boşaltıldığında çevresel olarak daralan ve genişleyen hidrolik tahrikli boru dizileri içerir. Sıvı, yan yana bağlı ince duvarlı polimer tüpler dizisine girerken, </a:t>
            </a:r>
            <a:r>
              <a:rPr lang="tr-TR" sz="2800" dirty="0" err="1" smtClean="0"/>
              <a:t>epikardiyal</a:t>
            </a:r>
            <a:r>
              <a:rPr lang="tr-TR" sz="2800" dirty="0" smtClean="0"/>
              <a:t> yüzeyi </a:t>
            </a:r>
            <a:r>
              <a:rPr lang="tr-TR" sz="2800" dirty="0" err="1" smtClean="0"/>
              <a:t>ventriküler</a:t>
            </a:r>
            <a:r>
              <a:rPr lang="tr-TR" sz="2800" dirty="0" smtClean="0"/>
              <a:t> </a:t>
            </a:r>
            <a:r>
              <a:rPr lang="tr-TR" sz="2800" dirty="0" err="1" smtClean="0"/>
              <a:t>ejeksiyonla</a:t>
            </a:r>
            <a:r>
              <a:rPr lang="tr-TR" sz="2800" dirty="0" smtClean="0"/>
              <a:t> eşzamanlı olarak etkili bir şekilde sıkıştırmak için her tüpü düz (sönük) bir enine kesitten dairesel (şişirilmiş) bir enine kesite dönüştürür. </a:t>
            </a:r>
            <a:r>
              <a:rPr lang="tr-TR" sz="2800" b="1" dirty="0" smtClean="0"/>
              <a:t>kapalı </a:t>
            </a:r>
            <a:r>
              <a:rPr lang="tr-TR" sz="2800" b="1" dirty="0" err="1" smtClean="0"/>
              <a:t>ventriküler</a:t>
            </a:r>
            <a:r>
              <a:rPr lang="tr-TR" sz="2800" b="1" dirty="0" smtClean="0"/>
              <a:t> kan hacminde %60'a varan </a:t>
            </a:r>
            <a:r>
              <a:rPr lang="tr-TR" sz="2800" b="1" dirty="0" smtClean="0"/>
              <a:t>değişiklikler</a:t>
            </a:r>
            <a:r>
              <a:rPr lang="tr-TR" sz="2800" dirty="0" smtClean="0"/>
              <a:t>.</a:t>
            </a:r>
          </a:p>
          <a:p>
            <a:r>
              <a:rPr lang="tr-TR" sz="2800" dirty="0" smtClean="0"/>
              <a:t> Yukarıda tanıtılan </a:t>
            </a:r>
            <a:r>
              <a:rPr lang="tr-TR" sz="2800" b="1" dirty="0" smtClean="0"/>
              <a:t>MEC teknolojisi ile birleştirilen bu hidrolik DCCS cihazı</a:t>
            </a:r>
            <a:r>
              <a:rPr lang="tr-TR" sz="2800" dirty="0" smtClean="0"/>
              <a:t>, prensipte, uzun süreli kardiyak destek için </a:t>
            </a:r>
            <a:r>
              <a:rPr lang="tr-TR" sz="2800" b="1" dirty="0" smtClean="0"/>
              <a:t>tamamen bağlı olmayan, kas gücüyle çalışan, kanla temas etmeyen bir </a:t>
            </a:r>
            <a:r>
              <a:rPr lang="tr-TR" sz="2800" b="1" dirty="0" err="1" smtClean="0"/>
              <a:t>VAD'nin</a:t>
            </a:r>
            <a:r>
              <a:rPr lang="tr-TR" sz="2800" b="1" dirty="0" smtClean="0"/>
              <a:t> geliştirilmesine izin verebilir.</a:t>
            </a:r>
            <a:endParaRPr lang="tr-TR"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8287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1981200" y="3505200"/>
            <a:ext cx="10210800" cy="523220"/>
          </a:xfrm>
          <a:prstGeom prst="rect">
            <a:avLst/>
          </a:prstGeom>
        </p:spPr>
        <p:txBody>
          <a:bodyPr wrap="square">
            <a:spAutoFit/>
          </a:bodyPr>
          <a:lstStyle/>
          <a:p>
            <a:r>
              <a:rPr lang="tr-TR" sz="2800" dirty="0" smtClean="0"/>
              <a:t> </a:t>
            </a:r>
            <a:endParaRPr lang="tr-TR" sz="2800" dirty="0"/>
          </a:p>
        </p:txBody>
      </p:sp>
      <p:sp>
        <p:nvSpPr>
          <p:cNvPr id="30" name="29 Dikdörtgen"/>
          <p:cNvSpPr/>
          <p:nvPr/>
        </p:nvSpPr>
        <p:spPr>
          <a:xfrm>
            <a:off x="1676400" y="1981200"/>
            <a:ext cx="10668000" cy="2677656"/>
          </a:xfrm>
          <a:prstGeom prst="rect">
            <a:avLst/>
          </a:prstGeom>
        </p:spPr>
        <p:txBody>
          <a:bodyPr wrap="square">
            <a:spAutoFit/>
          </a:bodyPr>
          <a:lstStyle/>
          <a:p>
            <a:r>
              <a:rPr lang="tr-TR" sz="2800" dirty="0" err="1" smtClean="0"/>
              <a:t>Konjestif</a:t>
            </a:r>
            <a:r>
              <a:rPr lang="tr-TR" sz="2800" dirty="0" smtClean="0"/>
              <a:t> Kalp Yetmezliği(KKY) gelişen tüm insanların kabaca yarısı, mevcut uzun vadeli tedavi stratejilerinin sınırlamaları nedeniyle tanıdan sonraki beş yıl içinde ölmektedir . Kalp transplantasyonu genellikle son dönem KKY hastaları için en iyi başvuru olarak kabul edilir, ancak bu tedavi seçeneği çoğu hasta için mevcut değildir, çünkü bağışlanan kalp sayısı ABD'de yılda yaklaşık 2200 kalple sınırlıdır.</a:t>
            </a:r>
            <a:endParaRPr lang="tr-TR"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pic>
        <p:nvPicPr>
          <p:cNvPr id="1026" name="Picture 2" descr="Bir resim, illüstrasyon vb. içeren harici bir dosya. Nesne adı bioengineering-06-00018-g008.jpg"/>
          <p:cNvPicPr>
            <a:picLocks noChangeAspect="1" noChangeArrowheads="1"/>
          </p:cNvPicPr>
          <p:nvPr/>
        </p:nvPicPr>
        <p:blipFill>
          <a:blip r:embed="rId15"/>
          <a:srcRect/>
          <a:stretch>
            <a:fillRect/>
          </a:stretch>
        </p:blipFill>
        <p:spPr bwMode="auto">
          <a:xfrm>
            <a:off x="2895600" y="1371600"/>
            <a:ext cx="7019925" cy="2581276"/>
          </a:xfrm>
          <a:prstGeom prst="rect">
            <a:avLst/>
          </a:prstGeom>
          <a:noFill/>
        </p:spPr>
      </p:pic>
      <p:sp>
        <p:nvSpPr>
          <p:cNvPr id="30" name="29 Dikdörtgen"/>
          <p:cNvSpPr/>
          <p:nvPr/>
        </p:nvSpPr>
        <p:spPr>
          <a:xfrm>
            <a:off x="2819400" y="4343400"/>
            <a:ext cx="8763000" cy="1200329"/>
          </a:xfrm>
          <a:prstGeom prst="rect">
            <a:avLst/>
          </a:prstGeom>
        </p:spPr>
        <p:txBody>
          <a:bodyPr wrap="square">
            <a:spAutoFit/>
          </a:bodyPr>
          <a:lstStyle/>
          <a:p>
            <a:r>
              <a:rPr lang="tr-TR" sz="2400" dirty="0" err="1" smtClean="0"/>
              <a:t>Biyomimetik</a:t>
            </a:r>
            <a:r>
              <a:rPr lang="tr-TR" sz="2400" dirty="0" smtClean="0"/>
              <a:t> ( </a:t>
            </a:r>
            <a:r>
              <a:rPr lang="tr-TR" sz="2400" b="1" dirty="0" smtClean="0"/>
              <a:t>A</a:t>
            </a:r>
            <a:r>
              <a:rPr lang="tr-TR" sz="2400" dirty="0" smtClean="0"/>
              <a:t> ), minimal </a:t>
            </a:r>
            <a:r>
              <a:rPr lang="tr-TR" sz="2400" dirty="0" err="1" smtClean="0"/>
              <a:t>invaziv</a:t>
            </a:r>
            <a:r>
              <a:rPr lang="tr-TR" sz="2400" dirty="0" smtClean="0"/>
              <a:t> ( </a:t>
            </a:r>
            <a:r>
              <a:rPr lang="tr-TR" sz="2400" b="1" dirty="0" smtClean="0"/>
              <a:t>B</a:t>
            </a:r>
            <a:r>
              <a:rPr lang="tr-TR" sz="2400" dirty="0" smtClean="0"/>
              <a:t> ) ve kasla çalışan ( </a:t>
            </a:r>
            <a:r>
              <a:rPr lang="tr-TR" sz="2400" b="1" dirty="0" smtClean="0"/>
              <a:t>C</a:t>
            </a:r>
            <a:r>
              <a:rPr lang="tr-TR" sz="2400" dirty="0" smtClean="0"/>
              <a:t> ) yumuşak robotik doğrudan kardiyak </a:t>
            </a:r>
            <a:r>
              <a:rPr lang="tr-TR" sz="2400" dirty="0" err="1" smtClean="0"/>
              <a:t>kompresif</a:t>
            </a:r>
            <a:r>
              <a:rPr lang="tr-TR" sz="2400" dirty="0" smtClean="0"/>
              <a:t> kılıflar (DCCS) </a:t>
            </a:r>
            <a:r>
              <a:rPr lang="tr-TR" sz="2400" dirty="0" err="1" smtClean="0"/>
              <a:t>kopulsasyon</a:t>
            </a:r>
            <a:r>
              <a:rPr lang="tr-TR" sz="2400" dirty="0" smtClean="0"/>
              <a:t> kullanır ve ekstra </a:t>
            </a:r>
            <a:r>
              <a:rPr lang="tr-TR" sz="2400" dirty="0" err="1" smtClean="0"/>
              <a:t>aortik</a:t>
            </a:r>
            <a:r>
              <a:rPr lang="tr-TR" sz="2400" dirty="0" smtClean="0"/>
              <a:t> balon pompaları (EABP) ( </a:t>
            </a:r>
            <a:r>
              <a:rPr lang="tr-TR" sz="2400" b="1" dirty="0" smtClean="0"/>
              <a:t>D)</a:t>
            </a:r>
            <a:r>
              <a:rPr lang="tr-TR" sz="2400" dirty="0" smtClean="0"/>
              <a:t> </a:t>
            </a:r>
            <a:endParaRPr lang="tr-TR"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209800" y="1828800"/>
            <a:ext cx="9982200" cy="3970318"/>
          </a:xfrm>
          <a:prstGeom prst="rect">
            <a:avLst/>
          </a:prstGeom>
        </p:spPr>
        <p:txBody>
          <a:bodyPr wrap="square">
            <a:spAutoFit/>
          </a:bodyPr>
          <a:lstStyle/>
          <a:p>
            <a:r>
              <a:rPr lang="tr-TR" sz="2800" b="1" dirty="0" err="1" smtClean="0"/>
              <a:t>Kontrpulsasyon</a:t>
            </a:r>
            <a:r>
              <a:rPr lang="tr-TR" sz="2800" b="1" dirty="0" smtClean="0"/>
              <a:t> Ekstra </a:t>
            </a:r>
            <a:r>
              <a:rPr lang="tr-TR" sz="2800" b="1" dirty="0" err="1" smtClean="0"/>
              <a:t>Aortik</a:t>
            </a:r>
            <a:r>
              <a:rPr lang="tr-TR" sz="2800" b="1" dirty="0" smtClean="0"/>
              <a:t> Balon Pompası</a:t>
            </a:r>
          </a:p>
          <a:p>
            <a:r>
              <a:rPr lang="tr-TR" sz="2800" dirty="0" smtClean="0"/>
              <a:t> KKY hastaları için etkili kalp boşaltma ve hasta stabilizasyonu sağlayan başka bir dolaşım desteği şekli, kalp döngüsünün </a:t>
            </a:r>
            <a:r>
              <a:rPr lang="tr-TR" sz="2800" dirty="0" err="1" smtClean="0"/>
              <a:t>diyastolik</a:t>
            </a:r>
            <a:r>
              <a:rPr lang="tr-TR" sz="2800" dirty="0" smtClean="0"/>
              <a:t> fazı sırasında </a:t>
            </a:r>
            <a:r>
              <a:rPr lang="tr-TR" sz="2800" dirty="0" err="1" smtClean="0"/>
              <a:t>aortadan</a:t>
            </a:r>
            <a:r>
              <a:rPr lang="tr-TR" sz="2800" dirty="0" smtClean="0"/>
              <a:t> kanın yer değiştirmesidir. Bu teknik çoğunlukla klinik olarak, daha önce tarif edildiği gibi inen aortun içine </a:t>
            </a:r>
            <a:r>
              <a:rPr lang="tr-TR" sz="2800" dirty="0" err="1" smtClean="0"/>
              <a:t>implante</a:t>
            </a:r>
            <a:r>
              <a:rPr lang="tr-TR" sz="2800" dirty="0" smtClean="0"/>
              <a:t> edilen ve şişirilen bir IABP kullanılarak gerçekleştirilir. Bu mekanik destek, balon şişirme yoluyla </a:t>
            </a:r>
            <a:r>
              <a:rPr lang="tr-TR" sz="2800" dirty="0" err="1" smtClean="0"/>
              <a:t>diyastolik</a:t>
            </a:r>
            <a:r>
              <a:rPr lang="tr-TR" sz="2800" dirty="0" smtClean="0"/>
              <a:t> basıncı ve koroner dolaşımı artırır ve balonun </a:t>
            </a:r>
            <a:r>
              <a:rPr lang="tr-TR" sz="2800" dirty="0" err="1" smtClean="0"/>
              <a:t>presistolik</a:t>
            </a:r>
            <a:r>
              <a:rPr lang="tr-TR" sz="2800" dirty="0" smtClean="0"/>
              <a:t> sönmesi yoluyla </a:t>
            </a:r>
            <a:r>
              <a:rPr lang="tr-TR" sz="2800" dirty="0" err="1" smtClean="0"/>
              <a:t>sistolik</a:t>
            </a:r>
            <a:r>
              <a:rPr lang="tr-TR" sz="2800" dirty="0" smtClean="0"/>
              <a:t> çıktıya direnci </a:t>
            </a:r>
            <a:r>
              <a:rPr lang="tr-TR" sz="2800" dirty="0" smtClean="0"/>
              <a:t>azaltır.</a:t>
            </a:r>
            <a:r>
              <a:rPr lang="tr-TR" sz="2800" dirty="0" smtClean="0"/>
              <a:t> </a:t>
            </a:r>
            <a:endParaRPr lang="tr-TR" sz="28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133600" y="1524000"/>
            <a:ext cx="10058400" cy="4401205"/>
          </a:xfrm>
          <a:prstGeom prst="rect">
            <a:avLst/>
          </a:prstGeom>
        </p:spPr>
        <p:txBody>
          <a:bodyPr wrap="square">
            <a:spAutoFit/>
          </a:bodyPr>
          <a:lstStyle/>
          <a:p>
            <a:r>
              <a:rPr lang="tr-TR" sz="2800" dirty="0" smtClean="0"/>
              <a:t>Bu </a:t>
            </a:r>
            <a:r>
              <a:rPr lang="tr-TR" sz="2800" dirty="0" smtClean="0"/>
              <a:t>teknolojinin uygulanabilir bir uzun vadeli destek yöntemi olmasını engelleyen en büyük faktör, kan dolaşımı ile doğrudan etkileşimi nedeniyle sıklıkla uzun süreli kullanımda </a:t>
            </a:r>
            <a:r>
              <a:rPr lang="tr-TR" sz="2800" dirty="0" err="1" smtClean="0"/>
              <a:t>tromboembolizm</a:t>
            </a:r>
            <a:r>
              <a:rPr lang="tr-TR" sz="2800" dirty="0" smtClean="0"/>
              <a:t> ile ilişkilendirilmesidir. Bu nedenle ekstra </a:t>
            </a:r>
            <a:r>
              <a:rPr lang="tr-TR" sz="2800" dirty="0" err="1" smtClean="0"/>
              <a:t>aortik</a:t>
            </a:r>
            <a:r>
              <a:rPr lang="tr-TR" sz="2800" dirty="0" smtClean="0"/>
              <a:t> balon pompası (EABP) (</a:t>
            </a:r>
            <a:r>
              <a:rPr lang="tr-TR" sz="2800" u="sng" dirty="0" smtClean="0">
                <a:hlinkClick r:id="rId15"/>
              </a:rPr>
              <a:t>Şekil 8</a:t>
            </a:r>
            <a:r>
              <a:rPr lang="tr-TR" sz="2800" dirty="0" smtClean="0"/>
              <a:t>D) çıkan aortun dış yüzeyini C-nabız cihazı (</a:t>
            </a:r>
            <a:r>
              <a:rPr lang="tr-TR" sz="2800" dirty="0" err="1" smtClean="0"/>
              <a:t>Sunshine</a:t>
            </a:r>
            <a:r>
              <a:rPr lang="tr-TR" sz="2800" dirty="0" smtClean="0"/>
              <a:t> </a:t>
            </a:r>
            <a:r>
              <a:rPr lang="tr-TR" sz="2800" dirty="0" err="1" smtClean="0"/>
              <a:t>Heart</a:t>
            </a:r>
            <a:r>
              <a:rPr lang="tr-TR" sz="2800" dirty="0" smtClean="0"/>
              <a:t> </a:t>
            </a:r>
            <a:r>
              <a:rPr lang="tr-TR" sz="2800" dirty="0" err="1" smtClean="0"/>
              <a:t>Inc</a:t>
            </a:r>
            <a:r>
              <a:rPr lang="tr-TR" sz="2800" dirty="0" smtClean="0"/>
              <a:t>., Eden </a:t>
            </a:r>
            <a:r>
              <a:rPr lang="tr-TR" sz="2800" dirty="0" err="1" smtClean="0"/>
              <a:t>Prairie</a:t>
            </a:r>
            <a:r>
              <a:rPr lang="tr-TR" sz="2800" dirty="0" smtClean="0"/>
              <a:t>, MN) gibi saran ve sıkıştıran </a:t>
            </a:r>
            <a:r>
              <a:rPr lang="tr-TR" sz="2800" dirty="0" err="1" smtClean="0"/>
              <a:t>klinisyenlere</a:t>
            </a:r>
            <a:r>
              <a:rPr lang="tr-TR" sz="2800" dirty="0" smtClean="0"/>
              <a:t> alternatif bir çözüm sunabilir. C-nabız karşı darbesi EABP klinik olarak test edilmiş ve kana dokunmadan aort tepe </a:t>
            </a:r>
            <a:r>
              <a:rPr lang="tr-TR" sz="2800" dirty="0" err="1" smtClean="0"/>
              <a:t>diyastolik</a:t>
            </a:r>
            <a:r>
              <a:rPr lang="tr-TR" sz="2800" dirty="0" smtClean="0"/>
              <a:t> basıncını, kalp debisini ve bölgesel ve koroner kan akışını önemli ölçüde arttırdığı </a:t>
            </a:r>
            <a:r>
              <a:rPr lang="tr-TR" sz="2800" dirty="0" smtClean="0"/>
              <a:t>gösterilmiştir.</a:t>
            </a:r>
            <a:endParaRPr lang="tr-TR"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989385"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01935" y="722572"/>
            <a:ext cx="3183255" cy="345440"/>
          </a:xfrm>
          <a:prstGeom prst="rect">
            <a:avLst/>
          </a:prstGeom>
        </p:spPr>
        <p:txBody>
          <a:bodyPr vert="horz" wrap="square" lIns="0" tIns="12700" rIns="0" bIns="0" rtlCol="0">
            <a:spAutoFit/>
          </a:bodyPr>
          <a:lstStyle/>
          <a:p>
            <a:pPr marL="12700">
              <a:lnSpc>
                <a:spcPct val="100000"/>
              </a:lnSpc>
              <a:spcBef>
                <a:spcPts val="100"/>
              </a:spcBef>
            </a:pPr>
            <a:r>
              <a:rPr sz="2100" b="1" spc="-15" dirty="0">
                <a:solidFill>
                  <a:srgbClr val="FFFFFF"/>
                </a:solidFill>
                <a:latin typeface="Montserrat-Black"/>
                <a:cs typeface="Montserrat-Black"/>
              </a:rPr>
              <a:t>Başvurulan</a:t>
            </a:r>
            <a:r>
              <a:rPr sz="2100" b="1" spc="-40" dirty="0">
                <a:solidFill>
                  <a:srgbClr val="FFFFFF"/>
                </a:solidFill>
                <a:latin typeface="Montserrat-Black"/>
                <a:cs typeface="Montserrat-Black"/>
              </a:rPr>
              <a:t> </a:t>
            </a:r>
            <a:r>
              <a:rPr sz="2100" b="1" spc="-20" dirty="0">
                <a:solidFill>
                  <a:srgbClr val="FFFFFF"/>
                </a:solidFill>
                <a:latin typeface="Montserrat-Black"/>
                <a:cs typeface="Montserrat-Black"/>
              </a:rPr>
              <a:t>Kaynaklar</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7"/>
              <a:ext cx="421640" cy="739775"/>
            </a:xfrm>
            <a:custGeom>
              <a:avLst/>
              <a:gdLst/>
              <a:ahLst/>
              <a:cxnLst/>
              <a:rect l="l" t="t" r="r" b="b"/>
              <a:pathLst>
                <a:path w="421640" h="739775">
                  <a:moveTo>
                    <a:pt x="167284" y="32702"/>
                  </a:moveTo>
                  <a:lnTo>
                    <a:pt x="104875" y="97557"/>
                  </a:lnTo>
                  <a:lnTo>
                    <a:pt x="73255" y="142146"/>
                  </a:lnTo>
                  <a:lnTo>
                    <a:pt x="48598" y="188325"/>
                  </a:lnTo>
                  <a:lnTo>
                    <a:pt x="30054" y="234857"/>
                  </a:lnTo>
                  <a:lnTo>
                    <a:pt x="16773" y="280510"/>
                  </a:lnTo>
                  <a:lnTo>
                    <a:pt x="7903" y="324049"/>
                  </a:lnTo>
                  <a:lnTo>
                    <a:pt x="2596" y="364239"/>
                  </a:lnTo>
                  <a:lnTo>
                    <a:pt x="0" y="399846"/>
                  </a:lnTo>
                  <a:lnTo>
                    <a:pt x="4299" y="468643"/>
                  </a:lnTo>
                  <a:lnTo>
                    <a:pt x="14086" y="527872"/>
                  </a:lnTo>
                  <a:lnTo>
                    <a:pt x="28606" y="578249"/>
                  </a:lnTo>
                  <a:lnTo>
                    <a:pt x="47109" y="620487"/>
                  </a:lnTo>
                  <a:lnTo>
                    <a:pt x="68839" y="655301"/>
                  </a:lnTo>
                  <a:lnTo>
                    <a:pt x="118974" y="705518"/>
                  </a:lnTo>
                  <a:lnTo>
                    <a:pt x="159233" y="728761"/>
                  </a:lnTo>
                  <a:lnTo>
                    <a:pt x="195973" y="739241"/>
                  </a:lnTo>
                  <a:lnTo>
                    <a:pt x="248413" y="736875"/>
                  </a:lnTo>
                  <a:lnTo>
                    <a:pt x="288564" y="722234"/>
                  </a:lnTo>
                  <a:lnTo>
                    <a:pt x="232030" y="722234"/>
                  </a:lnTo>
                  <a:lnTo>
                    <a:pt x="219523" y="720926"/>
                  </a:lnTo>
                  <a:lnTo>
                    <a:pt x="199047" y="716432"/>
                  </a:lnTo>
                  <a:lnTo>
                    <a:pt x="173376"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02"/>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4"/>
                  </a:lnTo>
                  <a:lnTo>
                    <a:pt x="288518" y="706374"/>
                  </a:lnTo>
                  <a:lnTo>
                    <a:pt x="291467" y="703440"/>
                  </a:lnTo>
                  <a:lnTo>
                    <a:pt x="270167" y="703440"/>
                  </a:lnTo>
                  <a:lnTo>
                    <a:pt x="270167" y="350659"/>
                  </a:lnTo>
                  <a:lnTo>
                    <a:pt x="288861" y="329400"/>
                  </a:lnTo>
                  <a:lnTo>
                    <a:pt x="291570"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5" y="569183"/>
                  </a:lnTo>
                  <a:lnTo>
                    <a:pt x="375096" y="589256"/>
                  </a:lnTo>
                  <a:lnTo>
                    <a:pt x="350984" y="644222"/>
                  </a:lnTo>
                  <a:lnTo>
                    <a:pt x="338675" y="656468"/>
                  </a:lnTo>
                  <a:lnTo>
                    <a:pt x="329247" y="672063"/>
                  </a:lnTo>
                  <a:lnTo>
                    <a:pt x="300979" y="698618"/>
                  </a:lnTo>
                  <a:lnTo>
                    <a:pt x="288518" y="706374"/>
                  </a:lnTo>
                  <a:lnTo>
                    <a:pt x="317963" y="706374"/>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39"/>
                  </a:lnTo>
                  <a:lnTo>
                    <a:pt x="49669" y="444296"/>
                  </a:lnTo>
                  <a:lnTo>
                    <a:pt x="67315" y="556711"/>
                  </a:lnTo>
                  <a:lnTo>
                    <a:pt x="101617" y="637960"/>
                  </a:lnTo>
                  <a:lnTo>
                    <a:pt x="135050" y="687275"/>
                  </a:lnTo>
                  <a:lnTo>
                    <a:pt x="150088" y="703884"/>
                  </a:lnTo>
                  <a:lnTo>
                    <a:pt x="173376" y="703884"/>
                  </a:lnTo>
                  <a:lnTo>
                    <a:pt x="172172" y="703296"/>
                  </a:lnTo>
                  <a:lnTo>
                    <a:pt x="147874" y="679145"/>
                  </a:lnTo>
                  <a:lnTo>
                    <a:pt x="127025" y="644687"/>
                  </a:lnTo>
                  <a:lnTo>
                    <a:pt x="110502" y="600633"/>
                  </a:lnTo>
                  <a:lnTo>
                    <a:pt x="96456" y="526997"/>
                  </a:lnTo>
                  <a:lnTo>
                    <a:pt x="91701" y="478661"/>
                  </a:lnTo>
                  <a:lnTo>
                    <a:pt x="89091" y="424430"/>
                  </a:lnTo>
                  <a:lnTo>
                    <a:pt x="89169" y="364239"/>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3"/>
                  </a:lnTo>
                  <a:lnTo>
                    <a:pt x="285871" y="686107"/>
                  </a:lnTo>
                  <a:lnTo>
                    <a:pt x="270167" y="703440"/>
                  </a:lnTo>
                  <a:lnTo>
                    <a:pt x="291467" y="703440"/>
                  </a:lnTo>
                  <a:lnTo>
                    <a:pt x="338675" y="656468"/>
                  </a:lnTo>
                  <a:lnTo>
                    <a:pt x="359648" y="621779"/>
                  </a:lnTo>
                  <a:lnTo>
                    <a:pt x="372215" y="569183"/>
                  </a:lnTo>
                  <a:lnTo>
                    <a:pt x="363815" y="510651"/>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5" y="569183"/>
                  </a:moveTo>
                  <a:lnTo>
                    <a:pt x="359648" y="621779"/>
                  </a:lnTo>
                  <a:lnTo>
                    <a:pt x="338675" y="656468"/>
                  </a:lnTo>
                  <a:lnTo>
                    <a:pt x="350984" y="644222"/>
                  </a:lnTo>
                  <a:lnTo>
                    <a:pt x="375096" y="589256"/>
                  </a:lnTo>
                  <a:lnTo>
                    <a:pt x="372215" y="569183"/>
                  </a:lnTo>
                  <a:close/>
                </a:path>
                <a:path w="421640" h="739775">
                  <a:moveTo>
                    <a:pt x="160923" y="187109"/>
                  </a:moveTo>
                  <a:lnTo>
                    <a:pt x="144627" y="187109"/>
                  </a:lnTo>
                  <a:lnTo>
                    <a:pt x="144627" y="605358"/>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09"/>
                  </a:lnTo>
                  <a:close/>
                </a:path>
                <a:path w="421640" h="739775">
                  <a:moveTo>
                    <a:pt x="228460" y="165760"/>
                  </a:moveTo>
                  <a:lnTo>
                    <a:pt x="187706" y="165760"/>
                  </a:lnTo>
                  <a:lnTo>
                    <a:pt x="187655" y="587197"/>
                  </a:lnTo>
                  <a:lnTo>
                    <a:pt x="181809" y="591474"/>
                  </a:lnTo>
                  <a:lnTo>
                    <a:pt x="173208" y="595549"/>
                  </a:lnTo>
                  <a:lnTo>
                    <a:pt x="165427" y="598596"/>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55"/>
                  </a:lnTo>
                  <a:lnTo>
                    <a:pt x="338069" y="241930"/>
                  </a:lnTo>
                  <a:lnTo>
                    <a:pt x="312748" y="277397"/>
                  </a:lnTo>
                  <a:lnTo>
                    <a:pt x="270167" y="325843"/>
                  </a:lnTo>
                  <a:lnTo>
                    <a:pt x="291570" y="325843"/>
                  </a:lnTo>
                  <a:lnTo>
                    <a:pt x="318369" y="290656"/>
                  </a:lnTo>
                  <a:lnTo>
                    <a:pt x="351773" y="237061"/>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48"/>
                  </a:lnTo>
                  <a:lnTo>
                    <a:pt x="132803" y="190309"/>
                  </a:lnTo>
                  <a:lnTo>
                    <a:pt x="144627" y="187109"/>
                  </a:lnTo>
                  <a:lnTo>
                    <a:pt x="160923" y="187109"/>
                  </a:lnTo>
                  <a:lnTo>
                    <a:pt x="160908" y="181724"/>
                  </a:lnTo>
                  <a:lnTo>
                    <a:pt x="187706" y="165760"/>
                  </a:lnTo>
                  <a:lnTo>
                    <a:pt x="228460" y="165760"/>
                  </a:lnTo>
                  <a:lnTo>
                    <a:pt x="228460" y="140665"/>
                  </a:lnTo>
                  <a:lnTo>
                    <a:pt x="246532" y="127571"/>
                  </a:lnTo>
                  <a:lnTo>
                    <a:pt x="246875" y="126809"/>
                  </a:lnTo>
                  <a:lnTo>
                    <a:pt x="268958" y="126809"/>
                  </a:lnTo>
                  <a:lnTo>
                    <a:pt x="262248" y="119962"/>
                  </a:lnTo>
                  <a:lnTo>
                    <a:pt x="258673" y="115862"/>
                  </a:lnTo>
                  <a:lnTo>
                    <a:pt x="280212" y="97231"/>
                  </a:lnTo>
                  <a:lnTo>
                    <a:pt x="336046" y="97231"/>
                  </a:lnTo>
                  <a:lnTo>
                    <a:pt x="329840" y="90215"/>
                  </a:lnTo>
                  <a:lnTo>
                    <a:pt x="325018" y="83502"/>
                  </a:lnTo>
                  <a:lnTo>
                    <a:pt x="320454" y="78160"/>
                  </a:lnTo>
                  <a:lnTo>
                    <a:pt x="312285" y="68265"/>
                  </a:lnTo>
                  <a:lnTo>
                    <a:pt x="300990" y="54457"/>
                  </a:lnTo>
                  <a:close/>
                </a:path>
                <a:path w="421640" h="739775">
                  <a:moveTo>
                    <a:pt x="268958" y="126809"/>
                  </a:moveTo>
                  <a:lnTo>
                    <a:pt x="246875" y="126809"/>
                  </a:lnTo>
                  <a:lnTo>
                    <a:pt x="253346" y="133557"/>
                  </a:lnTo>
                  <a:lnTo>
                    <a:pt x="270411" y="148545"/>
                  </a:lnTo>
                  <a:lnTo>
                    <a:pt x="295463" y="162113"/>
                  </a:lnTo>
                  <a:lnTo>
                    <a:pt x="325894" y="164604"/>
                  </a:lnTo>
                  <a:lnTo>
                    <a:pt x="350438" y="157295"/>
                  </a:lnTo>
                  <a:lnTo>
                    <a:pt x="356674" y="154148"/>
                  </a:lnTo>
                  <a:lnTo>
                    <a:pt x="323288" y="154148"/>
                  </a:lnTo>
                  <a:lnTo>
                    <a:pt x="299339" y="148310"/>
                  </a:lnTo>
                  <a:lnTo>
                    <a:pt x="284648" y="140331"/>
                  </a:lnTo>
                  <a:lnTo>
                    <a:pt x="271595" y="129500"/>
                  </a:lnTo>
                  <a:lnTo>
                    <a:pt x="268958" y="126809"/>
                  </a:lnTo>
                  <a:close/>
                </a:path>
                <a:path w="421640" h="739775">
                  <a:moveTo>
                    <a:pt x="397629" y="123253"/>
                  </a:moveTo>
                  <a:lnTo>
                    <a:pt x="369544" y="123253"/>
                  </a:lnTo>
                  <a:lnTo>
                    <a:pt x="351809" y="143968"/>
                  </a:lnTo>
                  <a:lnTo>
                    <a:pt x="338585" y="153484"/>
                  </a:lnTo>
                  <a:lnTo>
                    <a:pt x="323288" y="154148"/>
                  </a:lnTo>
                  <a:lnTo>
                    <a:pt x="356674" y="154148"/>
                  </a:lnTo>
                  <a:lnTo>
                    <a:pt x="366161" y="149361"/>
                  </a:lnTo>
                  <a:lnTo>
                    <a:pt x="374523" y="142994"/>
                  </a:lnTo>
                  <a:lnTo>
                    <a:pt x="376986" y="140385"/>
                  </a:lnTo>
                  <a:lnTo>
                    <a:pt x="392723" y="140385"/>
                  </a:lnTo>
                  <a:lnTo>
                    <a:pt x="393639" y="137431"/>
                  </a:lnTo>
                  <a:lnTo>
                    <a:pt x="396913" y="125958"/>
                  </a:lnTo>
                  <a:lnTo>
                    <a:pt x="397629" y="123253"/>
                  </a:lnTo>
                  <a:close/>
                </a:path>
                <a:path w="421640" h="739775">
                  <a:moveTo>
                    <a:pt x="336046"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7" y="111370"/>
                  </a:lnTo>
                  <a:lnTo>
                    <a:pt x="355247" y="111370"/>
                  </a:lnTo>
                  <a:lnTo>
                    <a:pt x="340407" y="102161"/>
                  </a:lnTo>
                  <a:lnTo>
                    <a:pt x="336046"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7"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60"/>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81"/>
                  </a:lnTo>
                  <a:lnTo>
                    <a:pt x="421309" y="69621"/>
                  </a:lnTo>
                  <a:lnTo>
                    <a:pt x="415671" y="62357"/>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32"/>
                  </a:lnTo>
                  <a:lnTo>
                    <a:pt x="484936" y="14173"/>
                  </a:lnTo>
                  <a:lnTo>
                    <a:pt x="448094" y="0"/>
                  </a:lnTo>
                  <a:lnTo>
                    <a:pt x="441921" y="0"/>
                  </a:lnTo>
                  <a:lnTo>
                    <a:pt x="402374" y="8788"/>
                  </a:lnTo>
                  <a:lnTo>
                    <a:pt x="373951" y="43853"/>
                  </a:lnTo>
                  <a:lnTo>
                    <a:pt x="372745" y="55486"/>
                  </a:lnTo>
                  <a:lnTo>
                    <a:pt x="373367" y="63969"/>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598"/>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3992"/>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63600" y="201002"/>
                  </a:lnTo>
                  <a:lnTo>
                    <a:pt x="473189" y="196850"/>
                  </a:lnTo>
                  <a:lnTo>
                    <a:pt x="483450" y="189623"/>
                  </a:lnTo>
                  <a:lnTo>
                    <a:pt x="491629" y="180644"/>
                  </a:lnTo>
                  <a:lnTo>
                    <a:pt x="496087" y="172834"/>
                  </a:lnTo>
                  <a:lnTo>
                    <a:pt x="497509" y="170332"/>
                  </a:lnTo>
                  <a:lnTo>
                    <a:pt x="501053" y="158686"/>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4"/>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52"/>
              <a:ext cx="371284" cy="14011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20"/>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71"/>
                  </a:moveTo>
                  <a:lnTo>
                    <a:pt x="37655" y="146989"/>
                  </a:lnTo>
                  <a:lnTo>
                    <a:pt x="33972" y="143370"/>
                  </a:lnTo>
                  <a:lnTo>
                    <a:pt x="30467" y="139661"/>
                  </a:lnTo>
                  <a:lnTo>
                    <a:pt x="26162" y="137833"/>
                  </a:lnTo>
                  <a:lnTo>
                    <a:pt x="16433" y="137833"/>
                  </a:lnTo>
                  <a:lnTo>
                    <a:pt x="12344" y="139661"/>
                  </a:lnTo>
                  <a:lnTo>
                    <a:pt x="4902" y="147218"/>
                  </a:lnTo>
                  <a:lnTo>
                    <a:pt x="3048" y="151498"/>
                  </a:lnTo>
                  <a:lnTo>
                    <a:pt x="3048" y="156273"/>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71"/>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71"/>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73"/>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71"/>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80"/>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3"/>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80"/>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12"/>
                  </a:moveTo>
                  <a:lnTo>
                    <a:pt x="112039" y="184569"/>
                  </a:lnTo>
                  <a:lnTo>
                    <a:pt x="109029" y="174142"/>
                  </a:lnTo>
                  <a:lnTo>
                    <a:pt x="105689" y="161620"/>
                  </a:lnTo>
                  <a:lnTo>
                    <a:pt x="102171" y="148539"/>
                  </a:lnTo>
                  <a:lnTo>
                    <a:pt x="98869" y="138836"/>
                  </a:lnTo>
                  <a:lnTo>
                    <a:pt x="95059" y="131660"/>
                  </a:lnTo>
                  <a:lnTo>
                    <a:pt x="94576" y="130733"/>
                  </a:lnTo>
                  <a:lnTo>
                    <a:pt x="89001" y="124460"/>
                  </a:lnTo>
                  <a:lnTo>
                    <a:pt x="81915" y="120192"/>
                  </a:lnTo>
                  <a:lnTo>
                    <a:pt x="81915" y="119519"/>
                  </a:lnTo>
                  <a:lnTo>
                    <a:pt x="91605" y="114401"/>
                  </a:lnTo>
                  <a:lnTo>
                    <a:pt x="99568" y="106908"/>
                  </a:lnTo>
                  <a:lnTo>
                    <a:pt x="100203" y="106311"/>
                  </a:lnTo>
                  <a:lnTo>
                    <a:pt x="106349" y="95491"/>
                  </a:lnTo>
                  <a:lnTo>
                    <a:pt x="108699" y="82156"/>
                  </a:lnTo>
                  <a:lnTo>
                    <a:pt x="107772" y="72326"/>
                  </a:lnTo>
                  <a:lnTo>
                    <a:pt x="105143" y="63919"/>
                  </a:lnTo>
                  <a:lnTo>
                    <a:pt x="105092" y="63754"/>
                  </a:lnTo>
                  <a:lnTo>
                    <a:pt x="100711" y="56451"/>
                  </a:lnTo>
                  <a:lnTo>
                    <a:pt x="94742" y="50419"/>
                  </a:lnTo>
                  <a:lnTo>
                    <a:pt x="85686" y="44945"/>
                  </a:lnTo>
                  <a:lnTo>
                    <a:pt x="74714" y="41287"/>
                  </a:lnTo>
                  <a:lnTo>
                    <a:pt x="74714" y="85077"/>
                  </a:lnTo>
                  <a:lnTo>
                    <a:pt x="72859" y="94081"/>
                  </a:lnTo>
                  <a:lnTo>
                    <a:pt x="67513" y="100965"/>
                  </a:lnTo>
                  <a:lnTo>
                    <a:pt x="58953" y="105359"/>
                  </a:lnTo>
                  <a:lnTo>
                    <a:pt x="47485" y="106908"/>
                  </a:lnTo>
                  <a:lnTo>
                    <a:pt x="33985" y="106908"/>
                  </a:lnTo>
                  <a:lnTo>
                    <a:pt x="33985" y="65049"/>
                  </a:lnTo>
                  <a:lnTo>
                    <a:pt x="36449" y="64604"/>
                  </a:lnTo>
                  <a:lnTo>
                    <a:pt x="41186" y="63919"/>
                  </a:lnTo>
                  <a:lnTo>
                    <a:pt x="49517" y="63919"/>
                  </a:lnTo>
                  <a:lnTo>
                    <a:pt x="60083" y="65354"/>
                  </a:lnTo>
                  <a:lnTo>
                    <a:pt x="68008" y="69354"/>
                  </a:lnTo>
                  <a:lnTo>
                    <a:pt x="72986" y="75920"/>
                  </a:lnTo>
                  <a:lnTo>
                    <a:pt x="74714" y="85077"/>
                  </a:lnTo>
                  <a:lnTo>
                    <a:pt x="74714" y="41287"/>
                  </a:lnTo>
                  <a:lnTo>
                    <a:pt x="61328" y="39154"/>
                  </a:lnTo>
                  <a:lnTo>
                    <a:pt x="45694" y="38493"/>
                  </a:lnTo>
                  <a:lnTo>
                    <a:pt x="32410" y="38735"/>
                  </a:lnTo>
                  <a:lnTo>
                    <a:pt x="20142" y="39395"/>
                  </a:lnTo>
                  <a:lnTo>
                    <a:pt x="9220" y="40398"/>
                  </a:lnTo>
                  <a:lnTo>
                    <a:pt x="0" y="41643"/>
                  </a:lnTo>
                  <a:lnTo>
                    <a:pt x="0" y="191312"/>
                  </a:lnTo>
                  <a:lnTo>
                    <a:pt x="33985" y="191312"/>
                  </a:lnTo>
                  <a:lnTo>
                    <a:pt x="33985" y="131660"/>
                  </a:lnTo>
                  <a:lnTo>
                    <a:pt x="44335" y="131660"/>
                  </a:lnTo>
                  <a:lnTo>
                    <a:pt x="72059" y="168770"/>
                  </a:lnTo>
                  <a:lnTo>
                    <a:pt x="74904" y="179044"/>
                  </a:lnTo>
                  <a:lnTo>
                    <a:pt x="77368" y="186613"/>
                  </a:lnTo>
                  <a:lnTo>
                    <a:pt x="79438" y="191312"/>
                  </a:lnTo>
                  <a:lnTo>
                    <a:pt x="114541" y="191312"/>
                  </a:lnTo>
                  <a:close/>
                </a:path>
                <a:path w="701039" h="193675">
                  <a:moveTo>
                    <a:pt x="231775" y="146519"/>
                  </a:moveTo>
                  <a:lnTo>
                    <a:pt x="209829" y="109512"/>
                  </a:lnTo>
                  <a:lnTo>
                    <a:pt x="179730" y="96164"/>
                  </a:lnTo>
                  <a:lnTo>
                    <a:pt x="170967" y="91427"/>
                  </a:lnTo>
                  <a:lnTo>
                    <a:pt x="165887" y="86283"/>
                  </a:lnTo>
                  <a:lnTo>
                    <a:pt x="164236" y="79908"/>
                  </a:lnTo>
                  <a:lnTo>
                    <a:pt x="165595" y="74295"/>
                  </a:lnTo>
                  <a:lnTo>
                    <a:pt x="169710" y="69634"/>
                  </a:lnTo>
                  <a:lnTo>
                    <a:pt x="176593" y="66446"/>
                  </a:lnTo>
                  <a:lnTo>
                    <a:pt x="186309" y="65265"/>
                  </a:lnTo>
                  <a:lnTo>
                    <a:pt x="196684" y="65976"/>
                  </a:lnTo>
                  <a:lnTo>
                    <a:pt x="205473" y="67767"/>
                  </a:lnTo>
                  <a:lnTo>
                    <a:pt x="212610" y="70104"/>
                  </a:lnTo>
                  <a:lnTo>
                    <a:pt x="218046" y="72478"/>
                  </a:lnTo>
                  <a:lnTo>
                    <a:pt x="225679" y="44792"/>
                  </a:lnTo>
                  <a:lnTo>
                    <a:pt x="218249" y="41884"/>
                  </a:lnTo>
                  <a:lnTo>
                    <a:pt x="209372" y="39446"/>
                  </a:lnTo>
                  <a:lnTo>
                    <a:pt x="198970" y="37757"/>
                  </a:lnTo>
                  <a:lnTo>
                    <a:pt x="186969" y="37134"/>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84"/>
                  </a:lnTo>
                  <a:lnTo>
                    <a:pt x="190779" y="137198"/>
                  </a:lnTo>
                  <a:lnTo>
                    <a:pt x="195249" y="142570"/>
                  </a:lnTo>
                  <a:lnTo>
                    <a:pt x="196659" y="148983"/>
                  </a:lnTo>
                  <a:lnTo>
                    <a:pt x="195122" y="155727"/>
                  </a:lnTo>
                  <a:lnTo>
                    <a:pt x="190525" y="160909"/>
                  </a:lnTo>
                  <a:lnTo>
                    <a:pt x="182994" y="164236"/>
                  </a:lnTo>
                  <a:lnTo>
                    <a:pt x="172580" y="165417"/>
                  </a:lnTo>
                  <a:lnTo>
                    <a:pt x="161772" y="164604"/>
                  </a:lnTo>
                  <a:lnTo>
                    <a:pt x="151549" y="162458"/>
                  </a:lnTo>
                  <a:lnTo>
                    <a:pt x="142328" y="159435"/>
                  </a:lnTo>
                  <a:lnTo>
                    <a:pt x="134543" y="155968"/>
                  </a:lnTo>
                  <a:lnTo>
                    <a:pt x="127571" y="184327"/>
                  </a:lnTo>
                  <a:lnTo>
                    <a:pt x="135458" y="187769"/>
                  </a:lnTo>
                  <a:lnTo>
                    <a:pt x="145770" y="190715"/>
                  </a:lnTo>
                  <a:lnTo>
                    <a:pt x="157721" y="192786"/>
                  </a:lnTo>
                  <a:lnTo>
                    <a:pt x="170548" y="193560"/>
                  </a:lnTo>
                  <a:lnTo>
                    <a:pt x="197675" y="189788"/>
                  </a:lnTo>
                  <a:lnTo>
                    <a:pt x="216776" y="179578"/>
                  </a:lnTo>
                  <a:lnTo>
                    <a:pt x="228066" y="164592"/>
                  </a:lnTo>
                  <a:lnTo>
                    <a:pt x="231775" y="146519"/>
                  </a:lnTo>
                  <a:close/>
                </a:path>
                <a:path w="701039" h="193675">
                  <a:moveTo>
                    <a:pt x="278549" y="6756"/>
                  </a:moveTo>
                  <a:lnTo>
                    <a:pt x="272034" y="0"/>
                  </a:lnTo>
                  <a:lnTo>
                    <a:pt x="254698" y="0"/>
                  </a:lnTo>
                  <a:lnTo>
                    <a:pt x="247726" y="6756"/>
                  </a:lnTo>
                  <a:lnTo>
                    <a:pt x="247726" y="23634"/>
                  </a:lnTo>
                  <a:lnTo>
                    <a:pt x="254469" y="30835"/>
                  </a:lnTo>
                  <a:lnTo>
                    <a:pt x="272034" y="30835"/>
                  </a:lnTo>
                  <a:lnTo>
                    <a:pt x="278549" y="23634"/>
                  </a:lnTo>
                  <a:lnTo>
                    <a:pt x="278549" y="6756"/>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19"/>
                  </a:moveTo>
                  <a:lnTo>
                    <a:pt x="620915" y="109512"/>
                  </a:lnTo>
                  <a:lnTo>
                    <a:pt x="590804" y="96164"/>
                  </a:lnTo>
                  <a:lnTo>
                    <a:pt x="582041" y="91427"/>
                  </a:lnTo>
                  <a:lnTo>
                    <a:pt x="576961" y="86283"/>
                  </a:lnTo>
                  <a:lnTo>
                    <a:pt x="575322" y="79908"/>
                  </a:lnTo>
                  <a:lnTo>
                    <a:pt x="576681" y="74295"/>
                  </a:lnTo>
                  <a:lnTo>
                    <a:pt x="580783" y="69634"/>
                  </a:lnTo>
                  <a:lnTo>
                    <a:pt x="587667" y="66446"/>
                  </a:lnTo>
                  <a:lnTo>
                    <a:pt x="597382" y="65265"/>
                  </a:lnTo>
                  <a:lnTo>
                    <a:pt x="607745" y="65976"/>
                  </a:lnTo>
                  <a:lnTo>
                    <a:pt x="616534" y="67767"/>
                  </a:lnTo>
                  <a:lnTo>
                    <a:pt x="623684" y="70104"/>
                  </a:lnTo>
                  <a:lnTo>
                    <a:pt x="629119" y="72478"/>
                  </a:lnTo>
                  <a:lnTo>
                    <a:pt x="636765" y="44792"/>
                  </a:lnTo>
                  <a:lnTo>
                    <a:pt x="629323" y="41884"/>
                  </a:lnTo>
                  <a:lnTo>
                    <a:pt x="620445" y="39446"/>
                  </a:lnTo>
                  <a:lnTo>
                    <a:pt x="610057" y="37757"/>
                  </a:lnTo>
                  <a:lnTo>
                    <a:pt x="598055" y="37134"/>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84"/>
                  </a:lnTo>
                  <a:lnTo>
                    <a:pt x="601853" y="137198"/>
                  </a:lnTo>
                  <a:lnTo>
                    <a:pt x="606323" y="142570"/>
                  </a:lnTo>
                  <a:lnTo>
                    <a:pt x="607733" y="148983"/>
                  </a:lnTo>
                  <a:lnTo>
                    <a:pt x="606183" y="155727"/>
                  </a:lnTo>
                  <a:lnTo>
                    <a:pt x="601599" y="160909"/>
                  </a:lnTo>
                  <a:lnTo>
                    <a:pt x="594055" y="164236"/>
                  </a:lnTo>
                  <a:lnTo>
                    <a:pt x="583653" y="165417"/>
                  </a:lnTo>
                  <a:lnTo>
                    <a:pt x="572833" y="164604"/>
                  </a:lnTo>
                  <a:lnTo>
                    <a:pt x="562610" y="162458"/>
                  </a:lnTo>
                  <a:lnTo>
                    <a:pt x="553389" y="159435"/>
                  </a:lnTo>
                  <a:lnTo>
                    <a:pt x="545630" y="155968"/>
                  </a:lnTo>
                  <a:lnTo>
                    <a:pt x="538645" y="184327"/>
                  </a:lnTo>
                  <a:lnTo>
                    <a:pt x="546531" y="187769"/>
                  </a:lnTo>
                  <a:lnTo>
                    <a:pt x="556844" y="190715"/>
                  </a:lnTo>
                  <a:lnTo>
                    <a:pt x="568807" y="192786"/>
                  </a:lnTo>
                  <a:lnTo>
                    <a:pt x="581647" y="193560"/>
                  </a:lnTo>
                  <a:lnTo>
                    <a:pt x="608761" y="189788"/>
                  </a:lnTo>
                  <a:lnTo>
                    <a:pt x="627837" y="179578"/>
                  </a:lnTo>
                  <a:lnTo>
                    <a:pt x="639127" y="164592"/>
                  </a:lnTo>
                  <a:lnTo>
                    <a:pt x="642835" y="146519"/>
                  </a:lnTo>
                  <a:close/>
                </a:path>
                <a:path w="701039" h="193675">
                  <a:moveTo>
                    <a:pt x="698627" y="6756"/>
                  </a:moveTo>
                  <a:lnTo>
                    <a:pt x="692099" y="0"/>
                  </a:lnTo>
                  <a:lnTo>
                    <a:pt x="674751" y="0"/>
                  </a:lnTo>
                  <a:lnTo>
                    <a:pt x="667791" y="6756"/>
                  </a:lnTo>
                  <a:lnTo>
                    <a:pt x="667791" y="23634"/>
                  </a:lnTo>
                  <a:lnTo>
                    <a:pt x="674547" y="30835"/>
                  </a:lnTo>
                  <a:lnTo>
                    <a:pt x="692099" y="30835"/>
                  </a:lnTo>
                  <a:lnTo>
                    <a:pt x="698627" y="23634"/>
                  </a:lnTo>
                  <a:lnTo>
                    <a:pt x="698627" y="6756"/>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27"/>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34"/>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34"/>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34"/>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23"/>
                  </a:moveTo>
                  <a:lnTo>
                    <a:pt x="492493" y="122745"/>
                  </a:lnTo>
                  <a:lnTo>
                    <a:pt x="479628" y="122745"/>
                  </a:lnTo>
                  <a:lnTo>
                    <a:pt x="474154" y="127723"/>
                  </a:lnTo>
                  <a:lnTo>
                    <a:pt x="474154" y="134848"/>
                  </a:lnTo>
                  <a:lnTo>
                    <a:pt x="474154" y="141973"/>
                  </a:lnTo>
                  <a:lnTo>
                    <a:pt x="479628" y="147129"/>
                  </a:lnTo>
                  <a:lnTo>
                    <a:pt x="492493" y="147129"/>
                  </a:lnTo>
                  <a:lnTo>
                    <a:pt x="497789" y="141973"/>
                  </a:lnTo>
                  <a:lnTo>
                    <a:pt x="497789" y="127723"/>
                  </a:lnTo>
                  <a:close/>
                </a:path>
                <a:path w="1452879" h="182879">
                  <a:moveTo>
                    <a:pt x="622642" y="48755"/>
                  </a:moveTo>
                  <a:lnTo>
                    <a:pt x="584733" y="48755"/>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15"/>
                  </a:lnTo>
                  <a:lnTo>
                    <a:pt x="523786" y="59537"/>
                  </a:lnTo>
                  <a:lnTo>
                    <a:pt x="513588" y="74269"/>
                  </a:lnTo>
                  <a:lnTo>
                    <a:pt x="509790" y="93751"/>
                  </a:lnTo>
                  <a:lnTo>
                    <a:pt x="513588" y="113245"/>
                  </a:lnTo>
                  <a:lnTo>
                    <a:pt x="523786" y="128041"/>
                  </a:lnTo>
                  <a:lnTo>
                    <a:pt x="538568" y="137439"/>
                  </a:lnTo>
                  <a:lnTo>
                    <a:pt x="556158" y="140728"/>
                  </a:lnTo>
                  <a:lnTo>
                    <a:pt x="564464" y="140081"/>
                  </a:lnTo>
                  <a:lnTo>
                    <a:pt x="571665" y="138163"/>
                  </a:lnTo>
                  <a:lnTo>
                    <a:pt x="577761" y="134937"/>
                  </a:lnTo>
                  <a:lnTo>
                    <a:pt x="582790" y="130416"/>
                  </a:lnTo>
                  <a:lnTo>
                    <a:pt x="582790" y="132168"/>
                  </a:lnTo>
                  <a:lnTo>
                    <a:pt x="581520" y="140817"/>
                  </a:lnTo>
                  <a:lnTo>
                    <a:pt x="577481" y="147193"/>
                  </a:lnTo>
                  <a:lnTo>
                    <a:pt x="570369" y="151117"/>
                  </a:lnTo>
                  <a:lnTo>
                    <a:pt x="559866" y="152463"/>
                  </a:lnTo>
                  <a:lnTo>
                    <a:pt x="551726" y="151777"/>
                  </a:lnTo>
                  <a:lnTo>
                    <a:pt x="543382" y="149847"/>
                  </a:lnTo>
                  <a:lnTo>
                    <a:pt x="535559" y="146824"/>
                  </a:lnTo>
                  <a:lnTo>
                    <a:pt x="529005" y="142862"/>
                  </a:lnTo>
                  <a:lnTo>
                    <a:pt x="515607" y="170243"/>
                  </a:lnTo>
                  <a:lnTo>
                    <a:pt x="525538" y="175514"/>
                  </a:lnTo>
                  <a:lnTo>
                    <a:pt x="537121" y="179298"/>
                  </a:lnTo>
                  <a:lnTo>
                    <a:pt x="550024" y="181584"/>
                  </a:lnTo>
                  <a:lnTo>
                    <a:pt x="563918" y="182359"/>
                  </a:lnTo>
                  <a:lnTo>
                    <a:pt x="588645" y="178955"/>
                  </a:lnTo>
                  <a:lnTo>
                    <a:pt x="607110" y="168643"/>
                  </a:lnTo>
                  <a:lnTo>
                    <a:pt x="617867" y="152463"/>
                  </a:lnTo>
                  <a:lnTo>
                    <a:pt x="618655" y="151269"/>
                  </a:lnTo>
                  <a:lnTo>
                    <a:pt x="622033" y="130416"/>
                  </a:lnTo>
                  <a:lnTo>
                    <a:pt x="622642" y="126669"/>
                  </a:lnTo>
                  <a:lnTo>
                    <a:pt x="622642" y="109397"/>
                  </a:lnTo>
                  <a:lnTo>
                    <a:pt x="622642" y="78270"/>
                  </a:lnTo>
                  <a:lnTo>
                    <a:pt x="622642" y="59766"/>
                  </a:lnTo>
                  <a:lnTo>
                    <a:pt x="622642" y="48755"/>
                  </a:lnTo>
                  <a:close/>
                </a:path>
                <a:path w="1452879" h="182879">
                  <a:moveTo>
                    <a:pt x="742962" y="97320"/>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61"/>
                  </a:lnTo>
                  <a:lnTo>
                    <a:pt x="635215" y="97320"/>
                  </a:lnTo>
                  <a:lnTo>
                    <a:pt x="639356" y="117436"/>
                  </a:lnTo>
                  <a:lnTo>
                    <a:pt x="651103" y="133438"/>
                  </a:lnTo>
                  <a:lnTo>
                    <a:pt x="669505" y="144005"/>
                  </a:lnTo>
                  <a:lnTo>
                    <a:pt x="693585" y="147828"/>
                  </a:lnTo>
                  <a:lnTo>
                    <a:pt x="706970" y="146824"/>
                  </a:lnTo>
                  <a:lnTo>
                    <a:pt x="718362" y="143865"/>
                  </a:lnTo>
                  <a:lnTo>
                    <a:pt x="727900" y="138963"/>
                  </a:lnTo>
                  <a:lnTo>
                    <a:pt x="735736" y="132168"/>
                  </a:lnTo>
                  <a:lnTo>
                    <a:pt x="721931" y="118135"/>
                  </a:lnTo>
                  <a:lnTo>
                    <a:pt x="714921" y="111010"/>
                  </a:lnTo>
                  <a:lnTo>
                    <a:pt x="708571" y="115824"/>
                  </a:lnTo>
                  <a:lnTo>
                    <a:pt x="703630" y="118135"/>
                  </a:lnTo>
                  <a:lnTo>
                    <a:pt x="684949" y="118135"/>
                  </a:lnTo>
                  <a:lnTo>
                    <a:pt x="678243" y="114211"/>
                  </a:lnTo>
                  <a:lnTo>
                    <a:pt x="675424" y="106743"/>
                  </a:lnTo>
                  <a:lnTo>
                    <a:pt x="742429" y="106743"/>
                  </a:lnTo>
                  <a:lnTo>
                    <a:pt x="742607" y="103898"/>
                  </a:lnTo>
                  <a:lnTo>
                    <a:pt x="742962" y="100152"/>
                  </a:lnTo>
                  <a:lnTo>
                    <a:pt x="742962" y="97320"/>
                  </a:lnTo>
                  <a:close/>
                </a:path>
                <a:path w="1452879" h="182879">
                  <a:moveTo>
                    <a:pt x="795362" y="14046"/>
                  </a:moveTo>
                  <a:lnTo>
                    <a:pt x="755523" y="14046"/>
                  </a:lnTo>
                  <a:lnTo>
                    <a:pt x="755523" y="146062"/>
                  </a:lnTo>
                  <a:lnTo>
                    <a:pt x="795362" y="146062"/>
                  </a:lnTo>
                  <a:lnTo>
                    <a:pt x="795362" y="14046"/>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44"/>
                  </a:lnTo>
                  <a:lnTo>
                    <a:pt x="832954" y="40906"/>
                  </a:lnTo>
                  <a:lnTo>
                    <a:pt x="842873" y="39331"/>
                  </a:lnTo>
                  <a:lnTo>
                    <a:pt x="850430" y="34937"/>
                  </a:lnTo>
                  <a:lnTo>
                    <a:pt x="855243" y="28244"/>
                  </a:lnTo>
                  <a:lnTo>
                    <a:pt x="856945" y="19748"/>
                  </a:lnTo>
                  <a:close/>
                </a:path>
                <a:path w="1452879" h="182879">
                  <a:moveTo>
                    <a:pt x="958164" y="114935"/>
                  </a:moveTo>
                  <a:lnTo>
                    <a:pt x="949515" y="94297"/>
                  </a:lnTo>
                  <a:lnTo>
                    <a:pt x="930478" y="86156"/>
                  </a:lnTo>
                  <a:lnTo>
                    <a:pt x="911453" y="83400"/>
                  </a:lnTo>
                  <a:lnTo>
                    <a:pt x="902792" y="78994"/>
                  </a:lnTo>
                  <a:lnTo>
                    <a:pt x="902792" y="76682"/>
                  </a:lnTo>
                  <a:lnTo>
                    <a:pt x="905611" y="74358"/>
                  </a:lnTo>
                  <a:lnTo>
                    <a:pt x="915847" y="74358"/>
                  </a:lnTo>
                  <a:lnTo>
                    <a:pt x="922235" y="74688"/>
                  </a:lnTo>
                  <a:lnTo>
                    <a:pt x="929119" y="75844"/>
                  </a:lnTo>
                  <a:lnTo>
                    <a:pt x="936332" y="78028"/>
                  </a:lnTo>
                  <a:lnTo>
                    <a:pt x="943698" y="81470"/>
                  </a:lnTo>
                  <a:lnTo>
                    <a:pt x="954646" y="54978"/>
                  </a:lnTo>
                  <a:lnTo>
                    <a:pt x="946175" y="51473"/>
                  </a:lnTo>
                  <a:lnTo>
                    <a:pt x="936434" y="48971"/>
                  </a:lnTo>
                  <a:lnTo>
                    <a:pt x="925982" y="47459"/>
                  </a:lnTo>
                  <a:lnTo>
                    <a:pt x="915314" y="46964"/>
                  </a:lnTo>
                  <a:lnTo>
                    <a:pt x="893914" y="49580"/>
                  </a:lnTo>
                  <a:lnTo>
                    <a:pt x="878459" y="56718"/>
                  </a:lnTo>
                  <a:lnTo>
                    <a:pt x="869099" y="67297"/>
                  </a:lnTo>
                  <a:lnTo>
                    <a:pt x="865936" y="80238"/>
                  </a:lnTo>
                  <a:lnTo>
                    <a:pt x="874623" y="100825"/>
                  </a:lnTo>
                  <a:lnTo>
                    <a:pt x="893711" y="108902"/>
                  </a:lnTo>
                  <a:lnTo>
                    <a:pt x="912812" y="111531"/>
                  </a:lnTo>
                  <a:lnTo>
                    <a:pt x="921486" y="115824"/>
                  </a:lnTo>
                  <a:lnTo>
                    <a:pt x="921486" y="118656"/>
                  </a:lnTo>
                  <a:lnTo>
                    <a:pt x="918845" y="120446"/>
                  </a:lnTo>
                  <a:lnTo>
                    <a:pt x="909142" y="120446"/>
                  </a:lnTo>
                  <a:lnTo>
                    <a:pt x="900341" y="119849"/>
                  </a:lnTo>
                  <a:lnTo>
                    <a:pt x="891438" y="118148"/>
                  </a:lnTo>
                  <a:lnTo>
                    <a:pt x="882980" y="115417"/>
                  </a:lnTo>
                  <a:lnTo>
                    <a:pt x="875461" y="111734"/>
                  </a:lnTo>
                  <a:lnTo>
                    <a:pt x="864527" y="138226"/>
                  </a:lnTo>
                  <a:lnTo>
                    <a:pt x="873201" y="142125"/>
                  </a:lnTo>
                  <a:lnTo>
                    <a:pt x="883881" y="145161"/>
                  </a:lnTo>
                  <a:lnTo>
                    <a:pt x="895819" y="147129"/>
                  </a:lnTo>
                  <a:lnTo>
                    <a:pt x="908253" y="147828"/>
                  </a:lnTo>
                  <a:lnTo>
                    <a:pt x="930198" y="145161"/>
                  </a:lnTo>
                  <a:lnTo>
                    <a:pt x="945781" y="137985"/>
                  </a:lnTo>
                  <a:lnTo>
                    <a:pt x="955078" y="127495"/>
                  </a:lnTo>
                  <a:lnTo>
                    <a:pt x="958164" y="114935"/>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44"/>
                  </a:lnTo>
                  <a:lnTo>
                    <a:pt x="990117" y="40906"/>
                  </a:lnTo>
                  <a:lnTo>
                    <a:pt x="1000036" y="39331"/>
                  </a:lnTo>
                  <a:lnTo>
                    <a:pt x="1007592" y="34937"/>
                  </a:lnTo>
                  <a:lnTo>
                    <a:pt x="1012405" y="28244"/>
                  </a:lnTo>
                  <a:lnTo>
                    <a:pt x="1014107" y="19748"/>
                  </a:lnTo>
                  <a:close/>
                </a:path>
                <a:path w="1452879" h="182879">
                  <a:moveTo>
                    <a:pt x="1193812" y="90551"/>
                  </a:moveTo>
                  <a:lnTo>
                    <a:pt x="1190879" y="70840"/>
                  </a:lnTo>
                  <a:lnTo>
                    <a:pt x="1182789" y="57289"/>
                  </a:lnTo>
                  <a:lnTo>
                    <a:pt x="1170597" y="49466"/>
                  </a:lnTo>
                  <a:lnTo>
                    <a:pt x="1155369" y="46964"/>
                  </a:lnTo>
                  <a:lnTo>
                    <a:pt x="1145844" y="47942"/>
                  </a:lnTo>
                  <a:lnTo>
                    <a:pt x="1137183" y="50800"/>
                  </a:lnTo>
                  <a:lnTo>
                    <a:pt x="1129550" y="55435"/>
                  </a:lnTo>
                  <a:lnTo>
                    <a:pt x="1123099" y="61722"/>
                  </a:lnTo>
                  <a:lnTo>
                    <a:pt x="1117320" y="55130"/>
                  </a:lnTo>
                  <a:lnTo>
                    <a:pt x="1110195" y="50533"/>
                  </a:lnTo>
                  <a:lnTo>
                    <a:pt x="1101991" y="47840"/>
                  </a:lnTo>
                  <a:lnTo>
                    <a:pt x="1092949" y="46964"/>
                  </a:lnTo>
                  <a:lnTo>
                    <a:pt x="1085227" y="47625"/>
                  </a:lnTo>
                  <a:lnTo>
                    <a:pt x="1078026" y="49657"/>
                  </a:lnTo>
                  <a:lnTo>
                    <a:pt x="1071448" y="53047"/>
                  </a:lnTo>
                  <a:lnTo>
                    <a:pt x="1065606" y="57835"/>
                  </a:lnTo>
                  <a:lnTo>
                    <a:pt x="1065606" y="48755"/>
                  </a:lnTo>
                  <a:lnTo>
                    <a:pt x="1027696" y="48755"/>
                  </a:lnTo>
                  <a:lnTo>
                    <a:pt x="1027696" y="146062"/>
                  </a:lnTo>
                  <a:lnTo>
                    <a:pt x="1067549" y="146062"/>
                  </a:lnTo>
                  <a:lnTo>
                    <a:pt x="1067549" y="85559"/>
                  </a:lnTo>
                  <a:lnTo>
                    <a:pt x="1073010" y="80772"/>
                  </a:lnTo>
                  <a:lnTo>
                    <a:pt x="1086764" y="80772"/>
                  </a:lnTo>
                  <a:lnTo>
                    <a:pt x="1090828" y="85394"/>
                  </a:lnTo>
                  <a:lnTo>
                    <a:pt x="1090828" y="146062"/>
                  </a:lnTo>
                  <a:lnTo>
                    <a:pt x="1130681" y="146062"/>
                  </a:lnTo>
                  <a:lnTo>
                    <a:pt x="1130681" y="85559"/>
                  </a:lnTo>
                  <a:lnTo>
                    <a:pt x="1136142" y="80772"/>
                  </a:lnTo>
                  <a:lnTo>
                    <a:pt x="1149553" y="80772"/>
                  </a:lnTo>
                  <a:lnTo>
                    <a:pt x="1153960" y="85394"/>
                  </a:lnTo>
                  <a:lnTo>
                    <a:pt x="1153960" y="146062"/>
                  </a:lnTo>
                  <a:lnTo>
                    <a:pt x="1193812" y="146062"/>
                  </a:lnTo>
                  <a:lnTo>
                    <a:pt x="1193812" y="90551"/>
                  </a:lnTo>
                  <a:close/>
                </a:path>
                <a:path w="1452879" h="182879">
                  <a:moveTo>
                    <a:pt x="1234084" y="127723"/>
                  </a:moveTo>
                  <a:lnTo>
                    <a:pt x="1228788" y="122745"/>
                  </a:lnTo>
                  <a:lnTo>
                    <a:pt x="1215923" y="122745"/>
                  </a:lnTo>
                  <a:lnTo>
                    <a:pt x="1210449" y="127723"/>
                  </a:lnTo>
                  <a:lnTo>
                    <a:pt x="1210449" y="134848"/>
                  </a:lnTo>
                  <a:lnTo>
                    <a:pt x="1210449" y="141973"/>
                  </a:lnTo>
                  <a:lnTo>
                    <a:pt x="1215923" y="147129"/>
                  </a:lnTo>
                  <a:lnTo>
                    <a:pt x="1228788" y="147129"/>
                  </a:lnTo>
                  <a:lnTo>
                    <a:pt x="1234084" y="141973"/>
                  </a:lnTo>
                  <a:lnTo>
                    <a:pt x="1234084" y="127723"/>
                  </a:lnTo>
                  <a:close/>
                </a:path>
                <a:path w="1452879" h="182879">
                  <a:moveTo>
                    <a:pt x="1340789" y="100863"/>
                  </a:move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85"/>
                  </a:lnTo>
                  <a:lnTo>
                    <a:pt x="1321435" y="81432"/>
                  </a:lnTo>
                  <a:lnTo>
                    <a:pt x="1324559" y="92329"/>
                  </a:lnTo>
                  <a:lnTo>
                    <a:pt x="1324559" y="62103"/>
                  </a:lnTo>
                  <a:lnTo>
                    <a:pt x="1313180" y="54394"/>
                  </a:lnTo>
                  <a:lnTo>
                    <a:pt x="1294587" y="50876"/>
                  </a:lnTo>
                  <a:lnTo>
                    <a:pt x="1275867" y="54457"/>
                  </a:lnTo>
                  <a:lnTo>
                    <a:pt x="1261008" y="64414"/>
                  </a:lnTo>
                  <a:lnTo>
                    <a:pt x="1251204" y="79629"/>
                  </a:lnTo>
                  <a:lnTo>
                    <a:pt x="1247673" y="98907"/>
                  </a:lnTo>
                  <a:lnTo>
                    <a:pt x="1251280" y="118300"/>
                  </a:lnTo>
                  <a:lnTo>
                    <a:pt x="1261491" y="133553"/>
                  </a:lnTo>
                  <a:lnTo>
                    <a:pt x="1277353" y="143535"/>
                  </a:lnTo>
                  <a:lnTo>
                    <a:pt x="1297940" y="147116"/>
                  </a:lnTo>
                  <a:lnTo>
                    <a:pt x="1309052" y="146138"/>
                  </a:lnTo>
                  <a:lnTo>
                    <a:pt x="1319009" y="143217"/>
                  </a:lnTo>
                  <a:lnTo>
                    <a:pt x="1327645" y="138417"/>
                  </a:lnTo>
                  <a:lnTo>
                    <a:pt x="1334401" y="132168"/>
                  </a:lnTo>
                  <a:lnTo>
                    <a:pt x="1334795" y="131813"/>
                  </a:lnTo>
                  <a:lnTo>
                    <a:pt x="1325448" y="120777"/>
                  </a:lnTo>
                  <a:lnTo>
                    <a:pt x="1319860" y="125793"/>
                  </a:lnTo>
                  <a:lnTo>
                    <a:pt x="1313472" y="129349"/>
                  </a:lnTo>
                  <a:lnTo>
                    <a:pt x="1306322" y="131470"/>
                  </a:lnTo>
                  <a:lnTo>
                    <a:pt x="1298460" y="132168"/>
                  </a:lnTo>
                  <a:lnTo>
                    <a:pt x="1285659" y="130187"/>
                  </a:lnTo>
                  <a:lnTo>
                    <a:pt x="1275384" y="124599"/>
                  </a:lnTo>
                  <a:lnTo>
                    <a:pt x="1268183" y="115900"/>
                  </a:lnTo>
                  <a:lnTo>
                    <a:pt x="1264602" y="104609"/>
                  </a:lnTo>
                  <a:lnTo>
                    <a:pt x="1340434" y="104609"/>
                  </a:lnTo>
                  <a:lnTo>
                    <a:pt x="1340612" y="102997"/>
                  </a:lnTo>
                  <a:lnTo>
                    <a:pt x="1340789" y="100863"/>
                  </a:lnTo>
                  <a:close/>
                </a:path>
                <a:path w="1452879" h="182879">
                  <a:moveTo>
                    <a:pt x="1452448" y="14046"/>
                  </a:moveTo>
                  <a:lnTo>
                    <a:pt x="1435696" y="14046"/>
                  </a:lnTo>
                  <a:lnTo>
                    <a:pt x="1435696" y="98907"/>
                  </a:lnTo>
                  <a:lnTo>
                    <a:pt x="1433296" y="112585"/>
                  </a:lnTo>
                  <a:lnTo>
                    <a:pt x="1426679" y="123075"/>
                  </a:lnTo>
                  <a:lnTo>
                    <a:pt x="1416723" y="129794"/>
                  </a:lnTo>
                  <a:lnTo>
                    <a:pt x="1404302" y="132168"/>
                  </a:lnTo>
                  <a:lnTo>
                    <a:pt x="1391780" y="129794"/>
                  </a:lnTo>
                  <a:lnTo>
                    <a:pt x="1381772" y="123075"/>
                  </a:lnTo>
                  <a:lnTo>
                    <a:pt x="1375143" y="112585"/>
                  </a:lnTo>
                  <a:lnTo>
                    <a:pt x="1372743" y="98907"/>
                  </a:lnTo>
                  <a:lnTo>
                    <a:pt x="1375143" y="85255"/>
                  </a:lnTo>
                  <a:lnTo>
                    <a:pt x="1381772" y="74828"/>
                  </a:lnTo>
                  <a:lnTo>
                    <a:pt x="1391780" y="68160"/>
                  </a:lnTo>
                  <a:lnTo>
                    <a:pt x="1404302" y="65824"/>
                  </a:lnTo>
                  <a:lnTo>
                    <a:pt x="1416723" y="68160"/>
                  </a:lnTo>
                  <a:lnTo>
                    <a:pt x="1426679" y="74828"/>
                  </a:lnTo>
                  <a:lnTo>
                    <a:pt x="1433296" y="85255"/>
                  </a:lnTo>
                  <a:lnTo>
                    <a:pt x="1435696" y="98907"/>
                  </a:lnTo>
                  <a:lnTo>
                    <a:pt x="1435696" y="14046"/>
                  </a:lnTo>
                  <a:lnTo>
                    <a:pt x="1435519" y="14046"/>
                  </a:lnTo>
                  <a:lnTo>
                    <a:pt x="1435519" y="65989"/>
                  </a:lnTo>
                  <a:lnTo>
                    <a:pt x="1435354" y="65824"/>
                  </a:lnTo>
                  <a:lnTo>
                    <a:pt x="1429004" y="59359"/>
                  </a:lnTo>
                  <a:lnTo>
                    <a:pt x="1421257" y="54648"/>
                  </a:lnTo>
                  <a:lnTo>
                    <a:pt x="1412481" y="51828"/>
                  </a:lnTo>
                  <a:lnTo>
                    <a:pt x="1402892" y="50888"/>
                  </a:lnTo>
                  <a:lnTo>
                    <a:pt x="1383982" y="54330"/>
                  </a:lnTo>
                  <a:lnTo>
                    <a:pt x="1369009" y="64084"/>
                  </a:lnTo>
                  <a:lnTo>
                    <a:pt x="1359179" y="79235"/>
                  </a:lnTo>
                  <a:lnTo>
                    <a:pt x="1355636" y="98907"/>
                  </a:lnTo>
                  <a:lnTo>
                    <a:pt x="1359179" y="118605"/>
                  </a:lnTo>
                  <a:lnTo>
                    <a:pt x="1369009" y="133832"/>
                  </a:lnTo>
                  <a:lnTo>
                    <a:pt x="1383982" y="143649"/>
                  </a:lnTo>
                  <a:lnTo>
                    <a:pt x="1402892" y="147129"/>
                  </a:lnTo>
                  <a:lnTo>
                    <a:pt x="1412836" y="146126"/>
                  </a:lnTo>
                  <a:lnTo>
                    <a:pt x="1421866" y="143129"/>
                  </a:lnTo>
                  <a:lnTo>
                    <a:pt x="1429753" y="138112"/>
                  </a:lnTo>
                  <a:lnTo>
                    <a:pt x="1435239" y="132168"/>
                  </a:lnTo>
                  <a:lnTo>
                    <a:pt x="1436230" y="131102"/>
                  </a:lnTo>
                  <a:lnTo>
                    <a:pt x="1436230" y="146062"/>
                  </a:lnTo>
                  <a:lnTo>
                    <a:pt x="1452448" y="146062"/>
                  </a:lnTo>
                  <a:lnTo>
                    <a:pt x="1452448" y="131102"/>
                  </a:lnTo>
                  <a:lnTo>
                    <a:pt x="1452448" y="65989"/>
                  </a:lnTo>
                  <a:lnTo>
                    <a:pt x="1452448" y="14046"/>
                  </a:lnTo>
                  <a:close/>
                </a:path>
              </a:pathLst>
            </a:custGeom>
            <a:solidFill>
              <a:srgbClr val="EC2168"/>
            </a:solidFill>
          </p:spPr>
          <p:txBody>
            <a:bodyPr wrap="square" lIns="0" tIns="0" rIns="0" bIns="0" rtlCol="0"/>
            <a:lstStyle/>
            <a:p>
              <a:endParaRPr/>
            </a:p>
          </p:txBody>
        </p:sp>
        <p:sp>
          <p:nvSpPr>
            <p:cNvPr id="18" name="object 18"/>
            <p:cNvSpPr/>
            <p:nvPr/>
          </p:nvSpPr>
          <p:spPr>
            <a:xfrm>
              <a:off x="5654298" y="6535298"/>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64"/>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416"/>
              <a:ext cx="2423160" cy="95250"/>
            </a:xfrm>
            <a:custGeom>
              <a:avLst/>
              <a:gdLst/>
              <a:ahLst/>
              <a:cxnLst/>
              <a:rect l="l" t="t" r="r" b="b"/>
              <a:pathLst>
                <a:path w="2423160" h="95250">
                  <a:moveTo>
                    <a:pt x="602983" y="59194"/>
                  </a:moveTo>
                  <a:lnTo>
                    <a:pt x="0" y="59194"/>
                  </a:lnTo>
                  <a:lnTo>
                    <a:pt x="0" y="62369"/>
                  </a:lnTo>
                  <a:lnTo>
                    <a:pt x="602983" y="62369"/>
                  </a:lnTo>
                  <a:lnTo>
                    <a:pt x="602983" y="59194"/>
                  </a:lnTo>
                  <a:close/>
                </a:path>
                <a:path w="2423160" h="95250">
                  <a:moveTo>
                    <a:pt x="2422563" y="0"/>
                  </a:moveTo>
                  <a:lnTo>
                    <a:pt x="2411158" y="1054"/>
                  </a:lnTo>
                  <a:lnTo>
                    <a:pt x="2401633" y="4216"/>
                  </a:lnTo>
                  <a:lnTo>
                    <a:pt x="2394064" y="9436"/>
                  </a:lnTo>
                  <a:lnTo>
                    <a:pt x="2388527" y="16713"/>
                  </a:lnTo>
                  <a:lnTo>
                    <a:pt x="2388527" y="889"/>
                  </a:lnTo>
                  <a:lnTo>
                    <a:pt x="2372296" y="889"/>
                  </a:lnTo>
                  <a:lnTo>
                    <a:pt x="2372296" y="95173"/>
                  </a:lnTo>
                  <a:lnTo>
                    <a:pt x="2389225" y="95173"/>
                  </a:lnTo>
                  <a:lnTo>
                    <a:pt x="2389225" y="48196"/>
                  </a:lnTo>
                  <a:lnTo>
                    <a:pt x="2391270" y="34505"/>
                  </a:lnTo>
                  <a:lnTo>
                    <a:pt x="2397137" y="24536"/>
                  </a:lnTo>
                  <a:lnTo>
                    <a:pt x="2406408" y="18440"/>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34"/>
            <a:ext cx="58419" cy="114935"/>
          </a:xfrm>
          <a:custGeom>
            <a:avLst/>
            <a:gdLst/>
            <a:ahLst/>
            <a:cxnLst/>
            <a:rect l="l" t="t" r="r" b="b"/>
            <a:pathLst>
              <a:path w="58420" h="114934">
                <a:moveTo>
                  <a:pt x="49758" y="0"/>
                </a:moveTo>
                <a:lnTo>
                  <a:pt x="42532" y="0"/>
                </a:lnTo>
                <a:lnTo>
                  <a:pt x="32179" y="1754"/>
                </a:lnTo>
                <a:lnTo>
                  <a:pt x="24139" y="6923"/>
                </a:lnTo>
                <a:lnTo>
                  <a:pt x="18932" y="15360"/>
                </a:lnTo>
                <a:lnTo>
                  <a:pt x="17081" y="26923"/>
                </a:lnTo>
                <a:lnTo>
                  <a:pt x="17081" y="41935"/>
                </a:lnTo>
                <a:lnTo>
                  <a:pt x="0" y="41935"/>
                </a:lnTo>
                <a:lnTo>
                  <a:pt x="0" y="62293"/>
                </a:lnTo>
                <a:lnTo>
                  <a:pt x="17081" y="62293"/>
                </a:lnTo>
                <a:lnTo>
                  <a:pt x="17081" y="114515"/>
                </a:lnTo>
                <a:lnTo>
                  <a:pt x="37515" y="114515"/>
                </a:lnTo>
                <a:lnTo>
                  <a:pt x="37515" y="62293"/>
                </a:lnTo>
                <a:lnTo>
                  <a:pt x="54546" y="62293"/>
                </a:lnTo>
                <a:lnTo>
                  <a:pt x="57099" y="41935"/>
                </a:lnTo>
                <a:lnTo>
                  <a:pt x="37515" y="41935"/>
                </a:lnTo>
                <a:lnTo>
                  <a:pt x="37515" y="23037"/>
                </a:lnTo>
                <a:lnTo>
                  <a:pt x="39103" y="19024"/>
                </a:lnTo>
                <a:lnTo>
                  <a:pt x="57797" y="19011"/>
                </a:lnTo>
                <a:lnTo>
                  <a:pt x="57797" y="812"/>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40"/>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5"/>
            <a:ext cx="111277" cy="114490"/>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p:nvPr/>
        </p:nvSpPr>
        <p:spPr>
          <a:xfrm>
            <a:off x="4571658" y="727595"/>
            <a:ext cx="6456045" cy="2228815"/>
          </a:xfrm>
          <a:prstGeom prst="rect">
            <a:avLst/>
          </a:prstGeom>
        </p:spPr>
        <p:txBody>
          <a:bodyPr vert="horz" wrap="square" lIns="0" tIns="12700" rIns="0" bIns="0" rtlCol="0">
            <a:spAutoFit/>
          </a:bodyPr>
          <a:lstStyle/>
          <a:p>
            <a:r>
              <a:rPr lang="tr-TR" sz="3600" dirty="0" smtClean="0"/>
              <a:t>Kardiyak Yardım Cihazları: Erken Kavramlar, Güncel Teknolojiler ve Gelecekteki Yenilikler</a:t>
            </a:r>
          </a:p>
          <a:p>
            <a:r>
              <a:rPr lang="tr-TR" sz="3600" u="sng" dirty="0" err="1" smtClean="0">
                <a:hlinkClick r:id="rId15"/>
              </a:rPr>
              <a:t>Jooli</a:t>
            </a:r>
            <a:r>
              <a:rPr lang="tr-TR" sz="3600" u="sng" dirty="0" smtClean="0">
                <a:hlinkClick r:id="rId15"/>
              </a:rPr>
              <a:t> Han </a:t>
            </a:r>
            <a:r>
              <a:rPr lang="tr-TR" sz="3600" baseline="30000" dirty="0" smtClean="0"/>
              <a:t>*</a:t>
            </a:r>
            <a:r>
              <a:rPr lang="tr-TR" sz="3600" dirty="0" smtClean="0"/>
              <a:t> ve </a:t>
            </a:r>
            <a:r>
              <a:rPr lang="tr-TR" sz="3600" u="sng" dirty="0" err="1" smtClean="0">
                <a:hlinkClick r:id="rId16"/>
              </a:rPr>
              <a:t>Dennis</a:t>
            </a:r>
            <a:r>
              <a:rPr lang="tr-TR" sz="3600" u="sng" dirty="0" smtClean="0">
                <a:hlinkClick r:id="rId16"/>
              </a:rPr>
              <a:t> R. </a:t>
            </a:r>
            <a:r>
              <a:rPr lang="tr-TR" sz="3600" u="sng" dirty="0" err="1" smtClean="0">
                <a:hlinkClick r:id="rId16"/>
              </a:rPr>
              <a:t>Trumble</a:t>
            </a:r>
            <a:endParaRPr lang="tr-TR" sz="3600"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58"/>
            <a:ext cx="4179570" cy="3606800"/>
            <a:chOff x="0" y="558"/>
            <a:chExt cx="4179570" cy="3606800"/>
          </a:xfrm>
        </p:grpSpPr>
        <p:sp>
          <p:nvSpPr>
            <p:cNvPr id="3" name="object 3"/>
            <p:cNvSpPr/>
            <p:nvPr/>
          </p:nvSpPr>
          <p:spPr>
            <a:xfrm>
              <a:off x="0" y="558"/>
              <a:ext cx="4011650" cy="3606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95294" y="2438958"/>
              <a:ext cx="76707" cy="76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390468" y="2438958"/>
              <a:ext cx="65024" cy="63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91814" y="2451658"/>
              <a:ext cx="43268" cy="381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76866" y="2337358"/>
              <a:ext cx="76733" cy="762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679481" y="2350058"/>
              <a:ext cx="51511" cy="508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565715" y="2235758"/>
              <a:ext cx="82842" cy="889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768750" y="2248458"/>
              <a:ext cx="56362" cy="508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656291" y="2134158"/>
              <a:ext cx="85267" cy="889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60660" y="2146858"/>
              <a:ext cx="56362" cy="508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748151" y="2045258"/>
              <a:ext cx="84950" cy="762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954945" y="2045258"/>
              <a:ext cx="51384" cy="508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3841496" y="1943658"/>
              <a:ext cx="81978" cy="762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4053479" y="1956358"/>
              <a:ext cx="40822" cy="381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936656" y="1753158"/>
              <a:ext cx="162356" cy="1651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4022483" y="1562658"/>
              <a:ext cx="75145" cy="70338"/>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3915740" y="1461058"/>
              <a:ext cx="92354" cy="88900"/>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4008259" y="991158"/>
              <a:ext cx="62344" cy="63500"/>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3803205" y="622858"/>
              <a:ext cx="249859" cy="355600"/>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4008310" y="1181658"/>
              <a:ext cx="162750" cy="148958"/>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4012819" y="1372158"/>
              <a:ext cx="166141" cy="148323"/>
            </a:xfrm>
            <a:prstGeom prst="rect">
              <a:avLst/>
            </a:prstGeom>
            <a:blipFill>
              <a:blip r:embed="rId22" cstate="print"/>
              <a:stretch>
                <a:fillRect/>
              </a:stretch>
            </a:blipFill>
          </p:spPr>
          <p:txBody>
            <a:bodyPr wrap="square" lIns="0" tIns="0" rIns="0" bIns="0" rtlCol="0"/>
            <a:lstStyle/>
            <a:p>
              <a:endParaRPr/>
            </a:p>
          </p:txBody>
        </p:sp>
        <p:sp>
          <p:nvSpPr>
            <p:cNvPr id="24" name="object 24"/>
            <p:cNvSpPr/>
            <p:nvPr/>
          </p:nvSpPr>
          <p:spPr>
            <a:xfrm>
              <a:off x="3605377" y="445058"/>
              <a:ext cx="159689" cy="254000"/>
            </a:xfrm>
            <a:prstGeom prst="rect">
              <a:avLst/>
            </a:prstGeom>
            <a:blipFill>
              <a:blip r:embed="rId23" cstate="print"/>
              <a:stretch>
                <a:fillRect/>
              </a:stretch>
            </a:blipFill>
          </p:spPr>
          <p:txBody>
            <a:bodyPr wrap="square" lIns="0" tIns="0" rIns="0" bIns="0" rtlCol="0"/>
            <a:lstStyle/>
            <a:p>
              <a:endParaRPr/>
            </a:p>
          </p:txBody>
        </p:sp>
        <p:sp>
          <p:nvSpPr>
            <p:cNvPr id="25" name="object 25"/>
            <p:cNvSpPr/>
            <p:nvPr/>
          </p:nvSpPr>
          <p:spPr>
            <a:xfrm>
              <a:off x="4118385" y="918643"/>
              <a:ext cx="11260" cy="18502"/>
            </a:xfrm>
            <a:prstGeom prst="rect">
              <a:avLst/>
            </a:prstGeom>
            <a:blipFill>
              <a:blip r:embed="rId24" cstate="print"/>
              <a:stretch>
                <a:fillRect/>
              </a:stretch>
            </a:blipFill>
          </p:spPr>
          <p:txBody>
            <a:bodyPr wrap="square" lIns="0" tIns="0" rIns="0" bIns="0" rtlCol="0"/>
            <a:lstStyle/>
            <a:p>
              <a:endParaRPr/>
            </a:p>
          </p:txBody>
        </p:sp>
        <p:sp>
          <p:nvSpPr>
            <p:cNvPr id="26" name="object 26"/>
            <p:cNvSpPr/>
            <p:nvPr/>
          </p:nvSpPr>
          <p:spPr>
            <a:xfrm>
              <a:off x="4117866" y="1091018"/>
              <a:ext cx="41993" cy="44805"/>
            </a:xfrm>
            <a:prstGeom prst="rect">
              <a:avLst/>
            </a:prstGeom>
            <a:blipFill>
              <a:blip r:embed="rId25" cstate="print"/>
              <a:stretch>
                <a:fillRect/>
              </a:stretch>
            </a:blipFill>
          </p:spPr>
          <p:txBody>
            <a:bodyPr wrap="square" lIns="0" tIns="0" rIns="0" bIns="0" rtlCol="0"/>
            <a:lstStyle/>
            <a:p>
              <a:endParaRPr/>
            </a:p>
          </p:txBody>
        </p:sp>
      </p:grpSp>
      <p:sp>
        <p:nvSpPr>
          <p:cNvPr id="27" name="object 27"/>
          <p:cNvSpPr/>
          <p:nvPr/>
        </p:nvSpPr>
        <p:spPr>
          <a:xfrm>
            <a:off x="4226852" y="1384585"/>
            <a:ext cx="12344" cy="24174"/>
          </a:xfrm>
          <a:prstGeom prst="rect">
            <a:avLst/>
          </a:prstGeom>
          <a:blipFill>
            <a:blip r:embed="rId26" cstate="print"/>
            <a:stretch>
              <a:fillRect/>
            </a:stretch>
          </a:blipFill>
        </p:spPr>
        <p:txBody>
          <a:bodyPr wrap="square" lIns="0" tIns="0" rIns="0" bIns="0" rtlCol="0"/>
          <a:lstStyle/>
          <a:p>
            <a:endParaRPr/>
          </a:p>
        </p:txBody>
      </p:sp>
      <p:sp>
        <p:nvSpPr>
          <p:cNvPr id="28" name="object 28"/>
          <p:cNvSpPr/>
          <p:nvPr/>
        </p:nvSpPr>
        <p:spPr>
          <a:xfrm>
            <a:off x="4137281" y="1662689"/>
            <a:ext cx="44345" cy="44178"/>
          </a:xfrm>
          <a:prstGeom prst="rect">
            <a:avLst/>
          </a:prstGeom>
          <a:blipFill>
            <a:blip r:embed="rId27" cstate="print"/>
            <a:stretch>
              <a:fillRect/>
            </a:stretch>
          </a:blipFill>
        </p:spPr>
        <p:txBody>
          <a:bodyPr wrap="square" lIns="0" tIns="0" rIns="0" bIns="0" rtlCol="0"/>
          <a:lstStyle/>
          <a:p>
            <a:endParaRPr/>
          </a:p>
        </p:txBody>
      </p:sp>
      <p:sp>
        <p:nvSpPr>
          <p:cNvPr id="29" name="object 29"/>
          <p:cNvSpPr/>
          <p:nvPr/>
        </p:nvSpPr>
        <p:spPr>
          <a:xfrm>
            <a:off x="4152206" y="1861336"/>
            <a:ext cx="16924" cy="24448"/>
          </a:xfrm>
          <a:prstGeom prst="rect">
            <a:avLst/>
          </a:prstGeom>
          <a:blipFill>
            <a:blip r:embed="rId28" cstate="print"/>
            <a:stretch>
              <a:fillRect/>
            </a:stretch>
          </a:blipFill>
        </p:spPr>
        <p:txBody>
          <a:bodyPr wrap="square" lIns="0" tIns="0" rIns="0" bIns="0" rtlCol="0"/>
          <a:lstStyle/>
          <a:p>
            <a:endParaRPr/>
          </a:p>
        </p:txBody>
      </p:sp>
      <p:grpSp>
        <p:nvGrpSpPr>
          <p:cNvPr id="30" name="object 30"/>
          <p:cNvGrpSpPr/>
          <p:nvPr/>
        </p:nvGrpSpPr>
        <p:grpSpPr>
          <a:xfrm>
            <a:off x="7693022" y="0"/>
            <a:ext cx="4500245" cy="4236720"/>
            <a:chOff x="7693022" y="0"/>
            <a:chExt cx="4500245" cy="4236720"/>
          </a:xfrm>
        </p:grpSpPr>
        <p:sp>
          <p:nvSpPr>
            <p:cNvPr id="31" name="object 31"/>
            <p:cNvSpPr/>
            <p:nvPr/>
          </p:nvSpPr>
          <p:spPr>
            <a:xfrm>
              <a:off x="7821168" y="0"/>
              <a:ext cx="4372025" cy="3250196"/>
            </a:xfrm>
            <a:prstGeom prst="rect">
              <a:avLst/>
            </a:prstGeom>
            <a:blipFill>
              <a:blip r:embed="rId29" cstate="print"/>
              <a:stretch>
                <a:fillRect/>
              </a:stretch>
            </a:blipFill>
          </p:spPr>
          <p:txBody>
            <a:bodyPr wrap="square" lIns="0" tIns="0" rIns="0" bIns="0" rtlCol="0"/>
            <a:lstStyle/>
            <a:p>
              <a:endParaRPr/>
            </a:p>
          </p:txBody>
        </p:sp>
        <p:sp>
          <p:nvSpPr>
            <p:cNvPr id="32" name="object 32"/>
            <p:cNvSpPr/>
            <p:nvPr/>
          </p:nvSpPr>
          <p:spPr>
            <a:xfrm>
              <a:off x="7910350" y="1366445"/>
              <a:ext cx="4282837" cy="2869774"/>
            </a:xfrm>
            <a:prstGeom prst="rect">
              <a:avLst/>
            </a:prstGeom>
            <a:blipFill>
              <a:blip r:embed="rId30" cstate="print"/>
              <a:stretch>
                <a:fillRect/>
              </a:stretch>
            </a:blipFill>
          </p:spPr>
          <p:txBody>
            <a:bodyPr wrap="square" lIns="0" tIns="0" rIns="0" bIns="0" rtlCol="0"/>
            <a:lstStyle/>
            <a:p>
              <a:endParaRPr/>
            </a:p>
          </p:txBody>
        </p:sp>
        <p:sp>
          <p:nvSpPr>
            <p:cNvPr id="33" name="object 33"/>
            <p:cNvSpPr/>
            <p:nvPr/>
          </p:nvSpPr>
          <p:spPr>
            <a:xfrm>
              <a:off x="7911437" y="893074"/>
              <a:ext cx="109359" cy="181902"/>
            </a:xfrm>
            <a:prstGeom prst="rect">
              <a:avLst/>
            </a:prstGeom>
            <a:blipFill>
              <a:blip r:embed="rId31" cstate="print"/>
              <a:stretch>
                <a:fillRect/>
              </a:stretch>
            </a:blipFill>
          </p:spPr>
          <p:txBody>
            <a:bodyPr wrap="square" lIns="0" tIns="0" rIns="0" bIns="0" rtlCol="0"/>
            <a:lstStyle/>
            <a:p>
              <a:endParaRPr/>
            </a:p>
          </p:txBody>
        </p:sp>
        <p:sp>
          <p:nvSpPr>
            <p:cNvPr id="34" name="object 34"/>
            <p:cNvSpPr/>
            <p:nvPr/>
          </p:nvSpPr>
          <p:spPr>
            <a:xfrm>
              <a:off x="7695817" y="1151910"/>
              <a:ext cx="138696" cy="138696"/>
            </a:xfrm>
            <a:prstGeom prst="rect">
              <a:avLst/>
            </a:prstGeom>
            <a:blipFill>
              <a:blip r:embed="rId32" cstate="print"/>
              <a:stretch>
                <a:fillRect/>
              </a:stretch>
            </a:blipFill>
          </p:spPr>
          <p:txBody>
            <a:bodyPr wrap="square" lIns="0" tIns="0" rIns="0" bIns="0" rtlCol="0"/>
            <a:lstStyle/>
            <a:p>
              <a:endParaRPr/>
            </a:p>
          </p:txBody>
        </p:sp>
        <p:sp>
          <p:nvSpPr>
            <p:cNvPr id="35" name="object 35"/>
            <p:cNvSpPr/>
            <p:nvPr/>
          </p:nvSpPr>
          <p:spPr>
            <a:xfrm>
              <a:off x="7693022" y="1639111"/>
              <a:ext cx="136156" cy="136766"/>
            </a:xfrm>
            <a:prstGeom prst="rect">
              <a:avLst/>
            </a:prstGeom>
            <a:blipFill>
              <a:blip r:embed="rId33" cstate="print"/>
              <a:stretch>
                <a:fillRect/>
              </a:stretch>
            </a:blipFill>
          </p:spPr>
          <p:txBody>
            <a:bodyPr wrap="square" lIns="0" tIns="0" rIns="0" bIns="0" rtlCol="0"/>
            <a:lstStyle/>
            <a:p>
              <a:endParaRPr/>
            </a:p>
          </p:txBody>
        </p:sp>
      </p:grpSp>
      <p:sp>
        <p:nvSpPr>
          <p:cNvPr id="36" name="object 36"/>
          <p:cNvSpPr/>
          <p:nvPr/>
        </p:nvSpPr>
        <p:spPr>
          <a:xfrm>
            <a:off x="10369783" y="4316133"/>
            <a:ext cx="130810" cy="130810"/>
          </a:xfrm>
          <a:prstGeom prst="rect">
            <a:avLst/>
          </a:prstGeom>
          <a:blipFill>
            <a:blip r:embed="rId34" cstate="print"/>
            <a:stretch>
              <a:fillRect/>
            </a:stretch>
          </a:blipFill>
        </p:spPr>
        <p:txBody>
          <a:bodyPr wrap="square" lIns="0" tIns="0" rIns="0" bIns="0" rtlCol="0"/>
          <a:lstStyle/>
          <a:p>
            <a:endParaRPr/>
          </a:p>
        </p:txBody>
      </p:sp>
      <p:sp>
        <p:nvSpPr>
          <p:cNvPr id="37" name="object 37"/>
          <p:cNvSpPr/>
          <p:nvPr/>
        </p:nvSpPr>
        <p:spPr>
          <a:xfrm>
            <a:off x="10856159" y="4320349"/>
            <a:ext cx="130441" cy="130454"/>
          </a:xfrm>
          <a:prstGeom prst="rect">
            <a:avLst/>
          </a:prstGeom>
          <a:blipFill>
            <a:blip r:embed="rId35" cstate="print"/>
            <a:stretch>
              <a:fillRect/>
            </a:stretch>
          </a:blipFill>
        </p:spPr>
        <p:txBody>
          <a:bodyPr wrap="square" lIns="0" tIns="0" rIns="0" bIns="0" rtlCol="0"/>
          <a:lstStyle/>
          <a:p>
            <a:endParaRPr/>
          </a:p>
        </p:txBody>
      </p:sp>
      <p:sp>
        <p:nvSpPr>
          <p:cNvPr id="38" name="object 38"/>
          <p:cNvSpPr/>
          <p:nvPr/>
        </p:nvSpPr>
        <p:spPr>
          <a:xfrm>
            <a:off x="7708102" y="678008"/>
            <a:ext cx="114122" cy="114109"/>
          </a:xfrm>
          <a:prstGeom prst="rect">
            <a:avLst/>
          </a:prstGeom>
          <a:blipFill>
            <a:blip r:embed="rId36" cstate="print"/>
            <a:stretch>
              <a:fillRect/>
            </a:stretch>
          </a:blipFill>
        </p:spPr>
        <p:txBody>
          <a:bodyPr wrap="square" lIns="0" tIns="0" rIns="0" bIns="0" rtlCol="0"/>
          <a:lstStyle/>
          <a:p>
            <a:endParaRPr/>
          </a:p>
        </p:txBody>
      </p:sp>
      <p:sp>
        <p:nvSpPr>
          <p:cNvPr id="39" name="object 39"/>
          <p:cNvSpPr/>
          <p:nvPr/>
        </p:nvSpPr>
        <p:spPr>
          <a:xfrm>
            <a:off x="7700745" y="2137139"/>
            <a:ext cx="116890" cy="113017"/>
          </a:xfrm>
          <a:prstGeom prst="rect">
            <a:avLst/>
          </a:prstGeom>
          <a:blipFill>
            <a:blip r:embed="rId37" cstate="print"/>
            <a:stretch>
              <a:fillRect/>
            </a:stretch>
          </a:blipFill>
        </p:spPr>
        <p:txBody>
          <a:bodyPr wrap="square" lIns="0" tIns="0" rIns="0" bIns="0" rtlCol="0"/>
          <a:lstStyle/>
          <a:p>
            <a:endParaRPr/>
          </a:p>
        </p:txBody>
      </p:sp>
      <p:sp>
        <p:nvSpPr>
          <p:cNvPr id="40" name="object 40"/>
          <p:cNvSpPr/>
          <p:nvPr/>
        </p:nvSpPr>
        <p:spPr>
          <a:xfrm>
            <a:off x="9893590" y="4326166"/>
            <a:ext cx="110820" cy="111379"/>
          </a:xfrm>
          <a:prstGeom prst="rect">
            <a:avLst/>
          </a:prstGeom>
          <a:blipFill>
            <a:blip r:embed="rId38" cstate="print"/>
            <a:stretch>
              <a:fillRect/>
            </a:stretch>
          </a:blipFill>
        </p:spPr>
        <p:txBody>
          <a:bodyPr wrap="square" lIns="0" tIns="0" rIns="0" bIns="0" rtlCol="0"/>
          <a:lstStyle/>
          <a:p>
            <a:endParaRPr/>
          </a:p>
        </p:txBody>
      </p:sp>
      <p:sp>
        <p:nvSpPr>
          <p:cNvPr id="41" name="object 41"/>
          <p:cNvSpPr/>
          <p:nvPr/>
        </p:nvSpPr>
        <p:spPr>
          <a:xfrm>
            <a:off x="11351139" y="4331152"/>
            <a:ext cx="110337" cy="109283"/>
          </a:xfrm>
          <a:prstGeom prst="rect">
            <a:avLst/>
          </a:prstGeom>
          <a:blipFill>
            <a:blip r:embed="rId39" cstate="print"/>
            <a:stretch>
              <a:fillRect/>
            </a:stretch>
          </a:blipFill>
        </p:spPr>
        <p:txBody>
          <a:bodyPr wrap="square" lIns="0" tIns="0" rIns="0" bIns="0" rtlCol="0"/>
          <a:lstStyle/>
          <a:p>
            <a:endParaRPr/>
          </a:p>
        </p:txBody>
      </p:sp>
      <p:sp>
        <p:nvSpPr>
          <p:cNvPr id="42" name="object 42"/>
          <p:cNvSpPr/>
          <p:nvPr/>
        </p:nvSpPr>
        <p:spPr>
          <a:xfrm>
            <a:off x="7753569" y="217221"/>
            <a:ext cx="48260" cy="68580"/>
          </a:xfrm>
          <a:custGeom>
            <a:avLst/>
            <a:gdLst/>
            <a:ahLst/>
            <a:cxnLst/>
            <a:rect l="l" t="t" r="r" b="b"/>
            <a:pathLst>
              <a:path w="48259" h="68579">
                <a:moveTo>
                  <a:pt x="30644" y="0"/>
                </a:moveTo>
                <a:lnTo>
                  <a:pt x="24200" y="0"/>
                </a:lnTo>
                <a:lnTo>
                  <a:pt x="21359" y="7482"/>
                </a:lnTo>
                <a:lnTo>
                  <a:pt x="16949" y="19269"/>
                </a:lnTo>
                <a:lnTo>
                  <a:pt x="12507" y="31052"/>
                </a:lnTo>
                <a:lnTo>
                  <a:pt x="7778" y="42699"/>
                </a:lnTo>
                <a:lnTo>
                  <a:pt x="2512" y="54078"/>
                </a:lnTo>
                <a:lnTo>
                  <a:pt x="0" y="61377"/>
                </a:lnTo>
                <a:lnTo>
                  <a:pt x="1301" y="65599"/>
                </a:lnTo>
                <a:lnTo>
                  <a:pt x="5957" y="67575"/>
                </a:lnTo>
                <a:lnTo>
                  <a:pt x="13510" y="68137"/>
                </a:lnTo>
                <a:lnTo>
                  <a:pt x="24164" y="65672"/>
                </a:lnTo>
                <a:lnTo>
                  <a:pt x="33330" y="60541"/>
                </a:lnTo>
                <a:lnTo>
                  <a:pt x="40737" y="52712"/>
                </a:lnTo>
                <a:lnTo>
                  <a:pt x="46111" y="42153"/>
                </a:lnTo>
                <a:lnTo>
                  <a:pt x="48135" y="31420"/>
                </a:lnTo>
                <a:lnTo>
                  <a:pt x="46527" y="21647"/>
                </a:lnTo>
                <a:lnTo>
                  <a:pt x="41914" y="12673"/>
                </a:lnTo>
                <a:lnTo>
                  <a:pt x="34922" y="4332"/>
                </a:lnTo>
                <a:lnTo>
                  <a:pt x="30644" y="0"/>
                </a:lnTo>
                <a:close/>
              </a:path>
            </a:pathLst>
          </a:custGeom>
          <a:solidFill>
            <a:srgbClr val="000000">
              <a:alpha val="19999"/>
            </a:srgbClr>
          </a:solidFill>
        </p:spPr>
        <p:txBody>
          <a:bodyPr wrap="square" lIns="0" tIns="0" rIns="0" bIns="0" rtlCol="0"/>
          <a:lstStyle/>
          <a:p>
            <a:endParaRPr/>
          </a:p>
        </p:txBody>
      </p:sp>
      <p:sp>
        <p:nvSpPr>
          <p:cNvPr id="43" name="object 43"/>
          <p:cNvSpPr/>
          <p:nvPr/>
        </p:nvSpPr>
        <p:spPr>
          <a:xfrm>
            <a:off x="7529194" y="1430284"/>
            <a:ext cx="29845" cy="67945"/>
          </a:xfrm>
          <a:custGeom>
            <a:avLst/>
            <a:gdLst/>
            <a:ahLst/>
            <a:cxnLst/>
            <a:rect l="l" t="t" r="r" b="b"/>
            <a:pathLst>
              <a:path w="29845" h="67944">
                <a:moveTo>
                  <a:pt x="11724" y="0"/>
                </a:moveTo>
                <a:lnTo>
                  <a:pt x="0" y="3971"/>
                </a:lnTo>
                <a:lnTo>
                  <a:pt x="0" y="10053"/>
                </a:lnTo>
                <a:lnTo>
                  <a:pt x="1475" y="12814"/>
                </a:lnTo>
                <a:lnTo>
                  <a:pt x="1084" y="18618"/>
                </a:lnTo>
                <a:lnTo>
                  <a:pt x="722" y="25670"/>
                </a:lnTo>
                <a:lnTo>
                  <a:pt x="703" y="40712"/>
                </a:lnTo>
                <a:lnTo>
                  <a:pt x="1132" y="48209"/>
                </a:lnTo>
                <a:lnTo>
                  <a:pt x="1615" y="54178"/>
                </a:lnTo>
                <a:lnTo>
                  <a:pt x="0" y="57122"/>
                </a:lnTo>
                <a:lnTo>
                  <a:pt x="0" y="64353"/>
                </a:lnTo>
                <a:lnTo>
                  <a:pt x="13401" y="67906"/>
                </a:lnTo>
                <a:lnTo>
                  <a:pt x="18874" y="59220"/>
                </a:lnTo>
                <a:lnTo>
                  <a:pt x="26266" y="47129"/>
                </a:lnTo>
                <a:lnTo>
                  <a:pt x="27371" y="40322"/>
                </a:lnTo>
                <a:lnTo>
                  <a:pt x="29809" y="33096"/>
                </a:lnTo>
                <a:lnTo>
                  <a:pt x="26875" y="26327"/>
                </a:lnTo>
                <a:lnTo>
                  <a:pt x="24602" y="18618"/>
                </a:lnTo>
                <a:lnTo>
                  <a:pt x="16919" y="6857"/>
                </a:lnTo>
                <a:lnTo>
                  <a:pt x="11724" y="0"/>
                </a:lnTo>
                <a:close/>
              </a:path>
            </a:pathLst>
          </a:custGeom>
          <a:solidFill>
            <a:srgbClr val="000000">
              <a:alpha val="19999"/>
            </a:srgbClr>
          </a:solidFill>
        </p:spPr>
        <p:txBody>
          <a:bodyPr wrap="square" lIns="0" tIns="0" rIns="0" bIns="0" rtlCol="0"/>
          <a:lstStyle/>
          <a:p>
            <a:endParaRPr/>
          </a:p>
        </p:txBody>
      </p:sp>
      <p:grpSp>
        <p:nvGrpSpPr>
          <p:cNvPr id="44" name="object 44"/>
          <p:cNvGrpSpPr/>
          <p:nvPr/>
        </p:nvGrpSpPr>
        <p:grpSpPr>
          <a:xfrm>
            <a:off x="3842093" y="6166718"/>
            <a:ext cx="4500245" cy="691515"/>
            <a:chOff x="3842093" y="6166718"/>
            <a:chExt cx="4500245" cy="691515"/>
          </a:xfrm>
        </p:grpSpPr>
        <p:sp>
          <p:nvSpPr>
            <p:cNvPr id="45" name="object 45"/>
            <p:cNvSpPr/>
            <p:nvPr/>
          </p:nvSpPr>
          <p:spPr>
            <a:xfrm>
              <a:off x="3994264" y="6166718"/>
              <a:ext cx="4204970" cy="691515"/>
            </a:xfrm>
            <a:custGeom>
              <a:avLst/>
              <a:gdLst/>
              <a:ahLst/>
              <a:cxnLst/>
              <a:rect l="l" t="t" r="r" b="b"/>
              <a:pathLst>
                <a:path w="4204970" h="691515">
                  <a:moveTo>
                    <a:pt x="4090365" y="0"/>
                  </a:moveTo>
                  <a:lnTo>
                    <a:pt x="114300" y="0"/>
                  </a:lnTo>
                  <a:lnTo>
                    <a:pt x="69812" y="8983"/>
                  </a:lnTo>
                  <a:lnTo>
                    <a:pt x="33480" y="33480"/>
                  </a:lnTo>
                  <a:lnTo>
                    <a:pt x="8983" y="69812"/>
                  </a:lnTo>
                  <a:lnTo>
                    <a:pt x="0" y="114300"/>
                  </a:lnTo>
                  <a:lnTo>
                    <a:pt x="0" y="691286"/>
                  </a:lnTo>
                  <a:lnTo>
                    <a:pt x="4204665" y="691286"/>
                  </a:lnTo>
                  <a:lnTo>
                    <a:pt x="4204665" y="114300"/>
                  </a:lnTo>
                  <a:lnTo>
                    <a:pt x="4195683" y="69812"/>
                  </a:lnTo>
                  <a:lnTo>
                    <a:pt x="4171189" y="33480"/>
                  </a:lnTo>
                  <a:lnTo>
                    <a:pt x="4134858" y="8983"/>
                  </a:lnTo>
                  <a:lnTo>
                    <a:pt x="4090365" y="0"/>
                  </a:lnTo>
                  <a:close/>
                </a:path>
              </a:pathLst>
            </a:custGeom>
            <a:solidFill>
              <a:srgbClr val="1A4189"/>
            </a:solidFill>
          </p:spPr>
          <p:txBody>
            <a:bodyPr wrap="square" lIns="0" tIns="0" rIns="0" bIns="0" rtlCol="0"/>
            <a:lstStyle/>
            <a:p>
              <a:endParaRPr/>
            </a:p>
          </p:txBody>
        </p:sp>
        <p:sp>
          <p:nvSpPr>
            <p:cNvPr id="46" name="object 46"/>
            <p:cNvSpPr/>
            <p:nvPr/>
          </p:nvSpPr>
          <p:spPr>
            <a:xfrm>
              <a:off x="5211064" y="6290894"/>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60"/>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60"/>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63" y="51777"/>
                  </a:moveTo>
                  <a:lnTo>
                    <a:pt x="455599" y="51777"/>
                  </a:lnTo>
                  <a:lnTo>
                    <a:pt x="427736" y="127203"/>
                  </a:lnTo>
                  <a:lnTo>
                    <a:pt x="400050" y="51777"/>
                  </a:lnTo>
                  <a:lnTo>
                    <a:pt x="385762" y="51777"/>
                  </a:lnTo>
                  <a:lnTo>
                    <a:pt x="357543" y="126860"/>
                  </a:lnTo>
                  <a:lnTo>
                    <a:pt x="330390" y="51777"/>
                  </a:lnTo>
                  <a:lnTo>
                    <a:pt x="314350" y="51777"/>
                  </a:lnTo>
                  <a:lnTo>
                    <a:pt x="349084" y="146062"/>
                  </a:lnTo>
                  <a:lnTo>
                    <a:pt x="365302" y="146062"/>
                  </a:lnTo>
                  <a:lnTo>
                    <a:pt x="392645" y="74549"/>
                  </a:lnTo>
                  <a:lnTo>
                    <a:pt x="419620" y="146062"/>
                  </a:lnTo>
                  <a:lnTo>
                    <a:pt x="435838" y="146062"/>
                  </a:lnTo>
                  <a:lnTo>
                    <a:pt x="470763" y="51777"/>
                  </a:lnTo>
                  <a:close/>
                </a:path>
                <a:path w="1452879" h="182879">
                  <a:moveTo>
                    <a:pt x="497789" y="127749"/>
                  </a:moveTo>
                  <a:lnTo>
                    <a:pt x="492493" y="122770"/>
                  </a:lnTo>
                  <a:lnTo>
                    <a:pt x="479628" y="122770"/>
                  </a:lnTo>
                  <a:lnTo>
                    <a:pt x="474154" y="127749"/>
                  </a:lnTo>
                  <a:lnTo>
                    <a:pt x="474154" y="134848"/>
                  </a:lnTo>
                  <a:lnTo>
                    <a:pt x="474154" y="141973"/>
                  </a:lnTo>
                  <a:lnTo>
                    <a:pt x="479628" y="147129"/>
                  </a:lnTo>
                  <a:lnTo>
                    <a:pt x="492493" y="147129"/>
                  </a:lnTo>
                  <a:lnTo>
                    <a:pt x="497789" y="141973"/>
                  </a:lnTo>
                  <a:lnTo>
                    <a:pt x="497789" y="127749"/>
                  </a:lnTo>
                  <a:close/>
                </a:path>
                <a:path w="1452879" h="182879">
                  <a:moveTo>
                    <a:pt x="622655" y="48742"/>
                  </a:moveTo>
                  <a:lnTo>
                    <a:pt x="584746" y="48742"/>
                  </a:lnTo>
                  <a:lnTo>
                    <a:pt x="584746" y="59778"/>
                  </a:lnTo>
                  <a:lnTo>
                    <a:pt x="583158" y="58026"/>
                  </a:lnTo>
                  <a:lnTo>
                    <a:pt x="583158" y="84340"/>
                  </a:lnTo>
                  <a:lnTo>
                    <a:pt x="583158" y="103187"/>
                  </a:lnTo>
                  <a:lnTo>
                    <a:pt x="576110" y="109410"/>
                  </a:lnTo>
                  <a:lnTo>
                    <a:pt x="557415" y="109410"/>
                  </a:lnTo>
                  <a:lnTo>
                    <a:pt x="550176" y="103187"/>
                  </a:lnTo>
                  <a:lnTo>
                    <a:pt x="550176" y="84340"/>
                  </a:lnTo>
                  <a:lnTo>
                    <a:pt x="557415" y="78282"/>
                  </a:lnTo>
                  <a:lnTo>
                    <a:pt x="576110" y="78282"/>
                  </a:lnTo>
                  <a:lnTo>
                    <a:pt x="583158" y="84340"/>
                  </a:lnTo>
                  <a:lnTo>
                    <a:pt x="583158" y="58026"/>
                  </a:lnTo>
                  <a:lnTo>
                    <a:pt x="579615" y="54102"/>
                  </a:lnTo>
                  <a:lnTo>
                    <a:pt x="573176" y="50114"/>
                  </a:lnTo>
                  <a:lnTo>
                    <a:pt x="565378" y="47752"/>
                  </a:lnTo>
                  <a:lnTo>
                    <a:pt x="556171" y="46977"/>
                  </a:lnTo>
                  <a:lnTo>
                    <a:pt x="538581" y="50241"/>
                  </a:lnTo>
                  <a:lnTo>
                    <a:pt x="523798" y="59563"/>
                  </a:lnTo>
                  <a:lnTo>
                    <a:pt x="513600" y="74295"/>
                  </a:lnTo>
                  <a:lnTo>
                    <a:pt x="509803" y="93764"/>
                  </a:lnTo>
                  <a:lnTo>
                    <a:pt x="513600" y="113271"/>
                  </a:lnTo>
                  <a:lnTo>
                    <a:pt x="523798" y="128054"/>
                  </a:lnTo>
                  <a:lnTo>
                    <a:pt x="538581" y="137439"/>
                  </a:lnTo>
                  <a:lnTo>
                    <a:pt x="556171" y="140716"/>
                  </a:lnTo>
                  <a:lnTo>
                    <a:pt x="564476" y="140081"/>
                  </a:lnTo>
                  <a:lnTo>
                    <a:pt x="571665" y="138176"/>
                  </a:lnTo>
                  <a:lnTo>
                    <a:pt x="577773" y="134950"/>
                  </a:lnTo>
                  <a:lnTo>
                    <a:pt x="582803" y="130403"/>
                  </a:lnTo>
                  <a:lnTo>
                    <a:pt x="582803" y="132181"/>
                  </a:lnTo>
                  <a:lnTo>
                    <a:pt x="581520" y="140830"/>
                  </a:lnTo>
                  <a:lnTo>
                    <a:pt x="577481" y="147193"/>
                  </a:lnTo>
                  <a:lnTo>
                    <a:pt x="570369" y="151117"/>
                  </a:lnTo>
                  <a:lnTo>
                    <a:pt x="559879" y="152450"/>
                  </a:lnTo>
                  <a:lnTo>
                    <a:pt x="551738" y="151777"/>
                  </a:lnTo>
                  <a:lnTo>
                    <a:pt x="543394" y="149860"/>
                  </a:lnTo>
                  <a:lnTo>
                    <a:pt x="535571" y="146837"/>
                  </a:lnTo>
                  <a:lnTo>
                    <a:pt x="529018" y="142849"/>
                  </a:lnTo>
                  <a:lnTo>
                    <a:pt x="515620" y="170256"/>
                  </a:lnTo>
                  <a:lnTo>
                    <a:pt x="525551" y="175526"/>
                  </a:lnTo>
                  <a:lnTo>
                    <a:pt x="537133" y="179298"/>
                  </a:lnTo>
                  <a:lnTo>
                    <a:pt x="550037" y="181584"/>
                  </a:lnTo>
                  <a:lnTo>
                    <a:pt x="563930" y="182346"/>
                  </a:lnTo>
                  <a:lnTo>
                    <a:pt x="588657" y="178955"/>
                  </a:lnTo>
                  <a:lnTo>
                    <a:pt x="607110" y="168656"/>
                  </a:lnTo>
                  <a:lnTo>
                    <a:pt x="617893" y="152450"/>
                  </a:lnTo>
                  <a:lnTo>
                    <a:pt x="618667" y="151295"/>
                  </a:lnTo>
                  <a:lnTo>
                    <a:pt x="622046" y="130403"/>
                  </a:lnTo>
                  <a:lnTo>
                    <a:pt x="622655" y="126682"/>
                  </a:lnTo>
                  <a:lnTo>
                    <a:pt x="622655" y="109410"/>
                  </a:lnTo>
                  <a:lnTo>
                    <a:pt x="622655" y="78282"/>
                  </a:lnTo>
                  <a:lnTo>
                    <a:pt x="622655" y="59778"/>
                  </a:lnTo>
                  <a:lnTo>
                    <a:pt x="622655" y="48742"/>
                  </a:lnTo>
                  <a:close/>
                </a:path>
                <a:path w="1452879" h="182879">
                  <a:moveTo>
                    <a:pt x="742975" y="97307"/>
                  </a:moveTo>
                  <a:lnTo>
                    <a:pt x="727138" y="59804"/>
                  </a:lnTo>
                  <a:lnTo>
                    <a:pt x="705764" y="49504"/>
                  </a:lnTo>
                  <a:lnTo>
                    <a:pt x="705764" y="87363"/>
                  </a:lnTo>
                  <a:lnTo>
                    <a:pt x="674725" y="87363"/>
                  </a:lnTo>
                  <a:lnTo>
                    <a:pt x="676313" y="79171"/>
                  </a:lnTo>
                  <a:lnTo>
                    <a:pt x="681951" y="74371"/>
                  </a:lnTo>
                  <a:lnTo>
                    <a:pt x="698360" y="74371"/>
                  </a:lnTo>
                  <a:lnTo>
                    <a:pt x="704176" y="79171"/>
                  </a:lnTo>
                  <a:lnTo>
                    <a:pt x="705764" y="87363"/>
                  </a:lnTo>
                  <a:lnTo>
                    <a:pt x="705764" y="49504"/>
                  </a:lnTo>
                  <a:lnTo>
                    <a:pt x="650849" y="61074"/>
                  </a:lnTo>
                  <a:lnTo>
                    <a:pt x="635228" y="97307"/>
                  </a:lnTo>
                  <a:lnTo>
                    <a:pt x="639356" y="117436"/>
                  </a:lnTo>
                  <a:lnTo>
                    <a:pt x="651116" y="133451"/>
                  </a:lnTo>
                  <a:lnTo>
                    <a:pt x="669518" y="144030"/>
                  </a:lnTo>
                  <a:lnTo>
                    <a:pt x="693597" y="147840"/>
                  </a:lnTo>
                  <a:lnTo>
                    <a:pt x="706970" y="146850"/>
                  </a:lnTo>
                  <a:lnTo>
                    <a:pt x="718375" y="143891"/>
                  </a:lnTo>
                  <a:lnTo>
                    <a:pt x="727913" y="138988"/>
                  </a:lnTo>
                  <a:lnTo>
                    <a:pt x="735749" y="132181"/>
                  </a:lnTo>
                  <a:lnTo>
                    <a:pt x="721931" y="118122"/>
                  </a:lnTo>
                  <a:lnTo>
                    <a:pt x="714933" y="110998"/>
                  </a:lnTo>
                  <a:lnTo>
                    <a:pt x="708583" y="115811"/>
                  </a:lnTo>
                  <a:lnTo>
                    <a:pt x="703643" y="118122"/>
                  </a:lnTo>
                  <a:lnTo>
                    <a:pt x="684961" y="118122"/>
                  </a:lnTo>
                  <a:lnTo>
                    <a:pt x="678256" y="114198"/>
                  </a:lnTo>
                  <a:lnTo>
                    <a:pt x="675436" y="106730"/>
                  </a:lnTo>
                  <a:lnTo>
                    <a:pt x="742442" y="106730"/>
                  </a:lnTo>
                  <a:lnTo>
                    <a:pt x="742619" y="103911"/>
                  </a:lnTo>
                  <a:lnTo>
                    <a:pt x="742975" y="100164"/>
                  </a:lnTo>
                  <a:lnTo>
                    <a:pt x="742975" y="97307"/>
                  </a:lnTo>
                  <a:close/>
                </a:path>
                <a:path w="1452879" h="182879">
                  <a:moveTo>
                    <a:pt x="795375" y="14071"/>
                  </a:moveTo>
                  <a:lnTo>
                    <a:pt x="755535" y="14071"/>
                  </a:lnTo>
                  <a:lnTo>
                    <a:pt x="755535" y="146062"/>
                  </a:lnTo>
                  <a:lnTo>
                    <a:pt x="795375" y="146062"/>
                  </a:lnTo>
                  <a:lnTo>
                    <a:pt x="795375" y="14071"/>
                  </a:lnTo>
                  <a:close/>
                </a:path>
                <a:path w="1452879" h="182879">
                  <a:moveTo>
                    <a:pt x="852893" y="48742"/>
                  </a:moveTo>
                  <a:lnTo>
                    <a:pt x="813041" y="48742"/>
                  </a:lnTo>
                  <a:lnTo>
                    <a:pt x="813041" y="146050"/>
                  </a:lnTo>
                  <a:lnTo>
                    <a:pt x="852893" y="146050"/>
                  </a:lnTo>
                  <a:lnTo>
                    <a:pt x="852893" y="48742"/>
                  </a:lnTo>
                  <a:close/>
                </a:path>
                <a:path w="1452879" h="182879">
                  <a:moveTo>
                    <a:pt x="856945" y="19748"/>
                  </a:moveTo>
                  <a:lnTo>
                    <a:pt x="855256" y="11798"/>
                  </a:lnTo>
                  <a:lnTo>
                    <a:pt x="850442" y="5549"/>
                  </a:lnTo>
                  <a:lnTo>
                    <a:pt x="842886" y="1460"/>
                  </a:lnTo>
                  <a:lnTo>
                    <a:pt x="832967" y="0"/>
                  </a:lnTo>
                  <a:lnTo>
                    <a:pt x="823036" y="1574"/>
                  </a:lnTo>
                  <a:lnTo>
                    <a:pt x="815479" y="5905"/>
                  </a:lnTo>
                  <a:lnTo>
                    <a:pt x="810666" y="12395"/>
                  </a:lnTo>
                  <a:lnTo>
                    <a:pt x="808990" y="20459"/>
                  </a:lnTo>
                  <a:lnTo>
                    <a:pt x="810666" y="28549"/>
                  </a:lnTo>
                  <a:lnTo>
                    <a:pt x="815479" y="35039"/>
                  </a:lnTo>
                  <a:lnTo>
                    <a:pt x="823036" y="39370"/>
                  </a:lnTo>
                  <a:lnTo>
                    <a:pt x="832967" y="40932"/>
                  </a:lnTo>
                  <a:lnTo>
                    <a:pt x="842886" y="39357"/>
                  </a:lnTo>
                  <a:lnTo>
                    <a:pt x="850442" y="34950"/>
                  </a:lnTo>
                  <a:lnTo>
                    <a:pt x="855256" y="28244"/>
                  </a:lnTo>
                  <a:lnTo>
                    <a:pt x="856945" y="19748"/>
                  </a:lnTo>
                  <a:close/>
                </a:path>
                <a:path w="1452879" h="182879">
                  <a:moveTo>
                    <a:pt x="958176" y="114922"/>
                  </a:moveTo>
                  <a:lnTo>
                    <a:pt x="949528" y="94310"/>
                  </a:lnTo>
                  <a:lnTo>
                    <a:pt x="930490" y="86156"/>
                  </a:lnTo>
                  <a:lnTo>
                    <a:pt x="911453" y="83413"/>
                  </a:lnTo>
                  <a:lnTo>
                    <a:pt x="902804" y="78981"/>
                  </a:lnTo>
                  <a:lnTo>
                    <a:pt x="902804" y="76669"/>
                  </a:lnTo>
                  <a:lnTo>
                    <a:pt x="905624" y="74371"/>
                  </a:lnTo>
                  <a:lnTo>
                    <a:pt x="915847" y="74371"/>
                  </a:lnTo>
                  <a:lnTo>
                    <a:pt x="922235" y="74714"/>
                  </a:lnTo>
                  <a:lnTo>
                    <a:pt x="929119" y="75869"/>
                  </a:lnTo>
                  <a:lnTo>
                    <a:pt x="936332" y="78054"/>
                  </a:lnTo>
                  <a:lnTo>
                    <a:pt x="943711" y="81483"/>
                  </a:lnTo>
                  <a:lnTo>
                    <a:pt x="954659" y="54965"/>
                  </a:lnTo>
                  <a:lnTo>
                    <a:pt x="946175" y="51473"/>
                  </a:lnTo>
                  <a:lnTo>
                    <a:pt x="936447" y="48971"/>
                  </a:lnTo>
                  <a:lnTo>
                    <a:pt x="925982" y="47485"/>
                  </a:lnTo>
                  <a:lnTo>
                    <a:pt x="915327" y="46977"/>
                  </a:lnTo>
                  <a:lnTo>
                    <a:pt x="893927" y="49606"/>
                  </a:lnTo>
                  <a:lnTo>
                    <a:pt x="878471" y="56743"/>
                  </a:lnTo>
                  <a:lnTo>
                    <a:pt x="869099" y="67322"/>
                  </a:lnTo>
                  <a:lnTo>
                    <a:pt x="865949" y="80251"/>
                  </a:lnTo>
                  <a:lnTo>
                    <a:pt x="874623" y="100838"/>
                  </a:lnTo>
                  <a:lnTo>
                    <a:pt x="893724" y="108902"/>
                  </a:lnTo>
                  <a:lnTo>
                    <a:pt x="912812" y="111531"/>
                  </a:lnTo>
                  <a:lnTo>
                    <a:pt x="921486" y="115811"/>
                  </a:lnTo>
                  <a:lnTo>
                    <a:pt x="921486" y="118668"/>
                  </a:lnTo>
                  <a:lnTo>
                    <a:pt x="918845" y="120434"/>
                  </a:lnTo>
                  <a:lnTo>
                    <a:pt x="909154" y="120434"/>
                  </a:lnTo>
                  <a:lnTo>
                    <a:pt x="900341" y="119849"/>
                  </a:lnTo>
                  <a:lnTo>
                    <a:pt x="891451" y="118148"/>
                  </a:lnTo>
                  <a:lnTo>
                    <a:pt x="882992" y="115417"/>
                  </a:lnTo>
                  <a:lnTo>
                    <a:pt x="875474" y="111721"/>
                  </a:lnTo>
                  <a:lnTo>
                    <a:pt x="864539" y="138239"/>
                  </a:lnTo>
                  <a:lnTo>
                    <a:pt x="873201" y="142138"/>
                  </a:lnTo>
                  <a:lnTo>
                    <a:pt x="883894" y="145173"/>
                  </a:lnTo>
                  <a:lnTo>
                    <a:pt x="895832" y="147142"/>
                  </a:lnTo>
                  <a:lnTo>
                    <a:pt x="908265" y="147840"/>
                  </a:lnTo>
                  <a:lnTo>
                    <a:pt x="930198" y="145173"/>
                  </a:lnTo>
                  <a:lnTo>
                    <a:pt x="945794" y="137998"/>
                  </a:lnTo>
                  <a:lnTo>
                    <a:pt x="955090" y="127508"/>
                  </a:lnTo>
                  <a:lnTo>
                    <a:pt x="958176" y="114922"/>
                  </a:lnTo>
                  <a:close/>
                </a:path>
                <a:path w="1452879" h="182879">
                  <a:moveTo>
                    <a:pt x="1010069" y="48742"/>
                  </a:moveTo>
                  <a:lnTo>
                    <a:pt x="970203" y="48742"/>
                  </a:lnTo>
                  <a:lnTo>
                    <a:pt x="970203" y="146050"/>
                  </a:lnTo>
                  <a:lnTo>
                    <a:pt x="1010069" y="146050"/>
                  </a:lnTo>
                  <a:lnTo>
                    <a:pt x="1010069" y="48742"/>
                  </a:lnTo>
                  <a:close/>
                </a:path>
                <a:path w="1452879" h="182879">
                  <a:moveTo>
                    <a:pt x="1014120" y="19748"/>
                  </a:moveTo>
                  <a:lnTo>
                    <a:pt x="1012418" y="11798"/>
                  </a:lnTo>
                  <a:lnTo>
                    <a:pt x="1007605" y="5549"/>
                  </a:lnTo>
                  <a:lnTo>
                    <a:pt x="1000048" y="1460"/>
                  </a:lnTo>
                  <a:lnTo>
                    <a:pt x="990130" y="0"/>
                  </a:lnTo>
                  <a:lnTo>
                    <a:pt x="980211" y="1574"/>
                  </a:lnTo>
                  <a:lnTo>
                    <a:pt x="972654" y="5905"/>
                  </a:lnTo>
                  <a:lnTo>
                    <a:pt x="967828" y="12395"/>
                  </a:lnTo>
                  <a:lnTo>
                    <a:pt x="966152" y="20459"/>
                  </a:lnTo>
                  <a:lnTo>
                    <a:pt x="967828" y="28549"/>
                  </a:lnTo>
                  <a:lnTo>
                    <a:pt x="972654" y="35039"/>
                  </a:lnTo>
                  <a:lnTo>
                    <a:pt x="980211" y="39370"/>
                  </a:lnTo>
                  <a:lnTo>
                    <a:pt x="990130" y="40932"/>
                  </a:lnTo>
                  <a:lnTo>
                    <a:pt x="1000048" y="39357"/>
                  </a:lnTo>
                  <a:lnTo>
                    <a:pt x="1007605" y="34950"/>
                  </a:lnTo>
                  <a:lnTo>
                    <a:pt x="1012418" y="28244"/>
                  </a:lnTo>
                  <a:lnTo>
                    <a:pt x="1014120" y="19748"/>
                  </a:lnTo>
                  <a:close/>
                </a:path>
                <a:path w="1452879" h="182879">
                  <a:moveTo>
                    <a:pt x="1193825" y="90563"/>
                  </a:moveTo>
                  <a:lnTo>
                    <a:pt x="1190891" y="70853"/>
                  </a:lnTo>
                  <a:lnTo>
                    <a:pt x="1182801" y="57302"/>
                  </a:lnTo>
                  <a:lnTo>
                    <a:pt x="1170609" y="49491"/>
                  </a:lnTo>
                  <a:lnTo>
                    <a:pt x="1155382" y="46977"/>
                  </a:lnTo>
                  <a:lnTo>
                    <a:pt x="1145857" y="47967"/>
                  </a:lnTo>
                  <a:lnTo>
                    <a:pt x="1137196" y="50825"/>
                  </a:lnTo>
                  <a:lnTo>
                    <a:pt x="1129563" y="55460"/>
                  </a:lnTo>
                  <a:lnTo>
                    <a:pt x="1123111" y="61734"/>
                  </a:lnTo>
                  <a:lnTo>
                    <a:pt x="1117333" y="55156"/>
                  </a:lnTo>
                  <a:lnTo>
                    <a:pt x="1110208" y="50558"/>
                  </a:lnTo>
                  <a:lnTo>
                    <a:pt x="1102004" y="47866"/>
                  </a:lnTo>
                  <a:lnTo>
                    <a:pt x="1092962" y="46977"/>
                  </a:lnTo>
                  <a:lnTo>
                    <a:pt x="1085240" y="47650"/>
                  </a:lnTo>
                  <a:lnTo>
                    <a:pt x="1078039" y="49669"/>
                  </a:lnTo>
                  <a:lnTo>
                    <a:pt x="1071460" y="53060"/>
                  </a:lnTo>
                  <a:lnTo>
                    <a:pt x="1065618" y="57823"/>
                  </a:lnTo>
                  <a:lnTo>
                    <a:pt x="1065618" y="48742"/>
                  </a:lnTo>
                  <a:lnTo>
                    <a:pt x="1027709" y="48742"/>
                  </a:lnTo>
                  <a:lnTo>
                    <a:pt x="1027709" y="146050"/>
                  </a:lnTo>
                  <a:lnTo>
                    <a:pt x="1067562" y="146050"/>
                  </a:lnTo>
                  <a:lnTo>
                    <a:pt x="1067562" y="85572"/>
                  </a:lnTo>
                  <a:lnTo>
                    <a:pt x="1073023" y="80772"/>
                  </a:lnTo>
                  <a:lnTo>
                    <a:pt x="1086777" y="80772"/>
                  </a:lnTo>
                  <a:lnTo>
                    <a:pt x="1090841" y="85407"/>
                  </a:lnTo>
                  <a:lnTo>
                    <a:pt x="1090841" y="146050"/>
                  </a:lnTo>
                  <a:lnTo>
                    <a:pt x="1130681" y="146050"/>
                  </a:lnTo>
                  <a:lnTo>
                    <a:pt x="1130681" y="85572"/>
                  </a:lnTo>
                  <a:lnTo>
                    <a:pt x="1136154" y="80772"/>
                  </a:lnTo>
                  <a:lnTo>
                    <a:pt x="1149565" y="80772"/>
                  </a:lnTo>
                  <a:lnTo>
                    <a:pt x="1153960" y="85407"/>
                  </a:lnTo>
                  <a:lnTo>
                    <a:pt x="1153960" y="146050"/>
                  </a:lnTo>
                  <a:lnTo>
                    <a:pt x="1193825" y="146050"/>
                  </a:lnTo>
                  <a:lnTo>
                    <a:pt x="1193825" y="90563"/>
                  </a:lnTo>
                  <a:close/>
                </a:path>
                <a:path w="1452879" h="182879">
                  <a:moveTo>
                    <a:pt x="1234084" y="127749"/>
                  </a:moveTo>
                  <a:lnTo>
                    <a:pt x="1228788" y="122770"/>
                  </a:lnTo>
                  <a:lnTo>
                    <a:pt x="1215923" y="122770"/>
                  </a:lnTo>
                  <a:lnTo>
                    <a:pt x="1210449" y="127749"/>
                  </a:lnTo>
                  <a:lnTo>
                    <a:pt x="1210449" y="134848"/>
                  </a:lnTo>
                  <a:lnTo>
                    <a:pt x="1210449" y="141973"/>
                  </a:lnTo>
                  <a:lnTo>
                    <a:pt x="1215923" y="147129"/>
                  </a:lnTo>
                  <a:lnTo>
                    <a:pt x="1228788" y="147129"/>
                  </a:lnTo>
                  <a:lnTo>
                    <a:pt x="1234084" y="141973"/>
                  </a:lnTo>
                  <a:lnTo>
                    <a:pt x="1234084" y="127749"/>
                  </a:lnTo>
                  <a:close/>
                </a:path>
                <a:path w="1452879" h="182879">
                  <a:moveTo>
                    <a:pt x="1340789" y="100888"/>
                  </a:moveTo>
                  <a:lnTo>
                    <a:pt x="1340700" y="98933"/>
                  </a:lnTo>
                  <a:lnTo>
                    <a:pt x="1339557" y="92329"/>
                  </a:lnTo>
                  <a:lnTo>
                    <a:pt x="1337360" y="79629"/>
                  </a:lnTo>
                  <a:lnTo>
                    <a:pt x="1328432" y="65290"/>
                  </a:lnTo>
                  <a:lnTo>
                    <a:pt x="1327810" y="64287"/>
                  </a:lnTo>
                  <a:lnTo>
                    <a:pt x="1324571" y="62103"/>
                  </a:lnTo>
                  <a:lnTo>
                    <a:pt x="1324571" y="92329"/>
                  </a:lnTo>
                  <a:lnTo>
                    <a:pt x="1264602" y="92329"/>
                  </a:lnTo>
                  <a:lnTo>
                    <a:pt x="1294587" y="65290"/>
                  </a:lnTo>
                  <a:lnTo>
                    <a:pt x="1324571" y="92329"/>
                  </a:lnTo>
                  <a:lnTo>
                    <a:pt x="1324571" y="62103"/>
                  </a:lnTo>
                  <a:lnTo>
                    <a:pt x="1313192" y="54394"/>
                  </a:lnTo>
                  <a:lnTo>
                    <a:pt x="1294587" y="50876"/>
                  </a:lnTo>
                  <a:lnTo>
                    <a:pt x="1275867" y="54457"/>
                  </a:lnTo>
                  <a:lnTo>
                    <a:pt x="1261008" y="64427"/>
                  </a:lnTo>
                  <a:lnTo>
                    <a:pt x="1251204" y="79641"/>
                  </a:lnTo>
                  <a:lnTo>
                    <a:pt x="1247673" y="98933"/>
                  </a:lnTo>
                  <a:lnTo>
                    <a:pt x="1251280" y="118313"/>
                  </a:lnTo>
                  <a:lnTo>
                    <a:pt x="1261491" y="133565"/>
                  </a:lnTo>
                  <a:lnTo>
                    <a:pt x="1277366" y="143535"/>
                  </a:lnTo>
                  <a:lnTo>
                    <a:pt x="1297940" y="147116"/>
                  </a:lnTo>
                  <a:lnTo>
                    <a:pt x="1309052" y="146126"/>
                  </a:lnTo>
                  <a:lnTo>
                    <a:pt x="1319009" y="143205"/>
                  </a:lnTo>
                  <a:lnTo>
                    <a:pt x="1327645" y="138417"/>
                  </a:lnTo>
                  <a:lnTo>
                    <a:pt x="1334389" y="132194"/>
                  </a:lnTo>
                  <a:lnTo>
                    <a:pt x="1334795" y="131813"/>
                  </a:lnTo>
                  <a:lnTo>
                    <a:pt x="1325448" y="120802"/>
                  </a:lnTo>
                  <a:lnTo>
                    <a:pt x="1319860" y="125806"/>
                  </a:lnTo>
                  <a:lnTo>
                    <a:pt x="1313472" y="129362"/>
                  </a:lnTo>
                  <a:lnTo>
                    <a:pt x="1306322" y="131495"/>
                  </a:lnTo>
                  <a:lnTo>
                    <a:pt x="1298460" y="132194"/>
                  </a:lnTo>
                  <a:lnTo>
                    <a:pt x="1285659" y="130213"/>
                  </a:lnTo>
                  <a:lnTo>
                    <a:pt x="1275384" y="124612"/>
                  </a:lnTo>
                  <a:lnTo>
                    <a:pt x="1268183" y="115900"/>
                  </a:lnTo>
                  <a:lnTo>
                    <a:pt x="1264602" y="104609"/>
                  </a:lnTo>
                  <a:lnTo>
                    <a:pt x="1340446" y="104609"/>
                  </a:lnTo>
                  <a:lnTo>
                    <a:pt x="1340612" y="103022"/>
                  </a:lnTo>
                  <a:lnTo>
                    <a:pt x="1340789" y="100888"/>
                  </a:lnTo>
                  <a:close/>
                </a:path>
                <a:path w="1452879" h="182879">
                  <a:moveTo>
                    <a:pt x="1452460" y="14071"/>
                  </a:moveTo>
                  <a:lnTo>
                    <a:pt x="1435709" y="14071"/>
                  </a:lnTo>
                  <a:lnTo>
                    <a:pt x="1435709" y="98933"/>
                  </a:lnTo>
                  <a:lnTo>
                    <a:pt x="1433309" y="112598"/>
                  </a:lnTo>
                  <a:lnTo>
                    <a:pt x="1426692" y="123088"/>
                  </a:lnTo>
                  <a:lnTo>
                    <a:pt x="1416735" y="129819"/>
                  </a:lnTo>
                  <a:lnTo>
                    <a:pt x="1404315" y="132194"/>
                  </a:lnTo>
                  <a:lnTo>
                    <a:pt x="1391793" y="129819"/>
                  </a:lnTo>
                  <a:lnTo>
                    <a:pt x="1381785" y="123088"/>
                  </a:lnTo>
                  <a:lnTo>
                    <a:pt x="1375156" y="112598"/>
                  </a:lnTo>
                  <a:lnTo>
                    <a:pt x="1372755" y="98933"/>
                  </a:lnTo>
                  <a:lnTo>
                    <a:pt x="1375156" y="85267"/>
                  </a:lnTo>
                  <a:lnTo>
                    <a:pt x="1381785" y="74841"/>
                  </a:lnTo>
                  <a:lnTo>
                    <a:pt x="1391793" y="68186"/>
                  </a:lnTo>
                  <a:lnTo>
                    <a:pt x="1404315" y="65849"/>
                  </a:lnTo>
                  <a:lnTo>
                    <a:pt x="1416735" y="68186"/>
                  </a:lnTo>
                  <a:lnTo>
                    <a:pt x="1426692" y="74841"/>
                  </a:lnTo>
                  <a:lnTo>
                    <a:pt x="1433309" y="85267"/>
                  </a:lnTo>
                  <a:lnTo>
                    <a:pt x="1435709" y="98933"/>
                  </a:lnTo>
                  <a:lnTo>
                    <a:pt x="1435709" y="14071"/>
                  </a:lnTo>
                  <a:lnTo>
                    <a:pt x="1435531" y="14071"/>
                  </a:lnTo>
                  <a:lnTo>
                    <a:pt x="1435531" y="66014"/>
                  </a:lnTo>
                  <a:lnTo>
                    <a:pt x="1435366" y="65849"/>
                  </a:lnTo>
                  <a:lnTo>
                    <a:pt x="1429016" y="59372"/>
                  </a:lnTo>
                  <a:lnTo>
                    <a:pt x="1421257" y="54648"/>
                  </a:lnTo>
                  <a:lnTo>
                    <a:pt x="1412481" y="51816"/>
                  </a:lnTo>
                  <a:lnTo>
                    <a:pt x="1402905" y="50888"/>
                  </a:lnTo>
                  <a:lnTo>
                    <a:pt x="1383982" y="54343"/>
                  </a:lnTo>
                  <a:lnTo>
                    <a:pt x="1369021" y="64096"/>
                  </a:lnTo>
                  <a:lnTo>
                    <a:pt x="1359179" y="79260"/>
                  </a:lnTo>
                  <a:lnTo>
                    <a:pt x="1355636" y="98933"/>
                  </a:lnTo>
                  <a:lnTo>
                    <a:pt x="1359179" y="118618"/>
                  </a:lnTo>
                  <a:lnTo>
                    <a:pt x="1369021" y="133832"/>
                  </a:lnTo>
                  <a:lnTo>
                    <a:pt x="1383982" y="143649"/>
                  </a:lnTo>
                  <a:lnTo>
                    <a:pt x="1402905" y="147129"/>
                  </a:lnTo>
                  <a:lnTo>
                    <a:pt x="1412849" y="146126"/>
                  </a:lnTo>
                  <a:lnTo>
                    <a:pt x="1421879" y="143129"/>
                  </a:lnTo>
                  <a:lnTo>
                    <a:pt x="1429753" y="138125"/>
                  </a:lnTo>
                  <a:lnTo>
                    <a:pt x="1435239" y="132194"/>
                  </a:lnTo>
                  <a:lnTo>
                    <a:pt x="1436230" y="131127"/>
                  </a:lnTo>
                  <a:lnTo>
                    <a:pt x="1436230" y="146062"/>
                  </a:lnTo>
                  <a:lnTo>
                    <a:pt x="1452460" y="146062"/>
                  </a:lnTo>
                  <a:lnTo>
                    <a:pt x="1452460" y="131127"/>
                  </a:lnTo>
                  <a:lnTo>
                    <a:pt x="1452460" y="66014"/>
                  </a:lnTo>
                  <a:lnTo>
                    <a:pt x="1452460" y="14071"/>
                  </a:lnTo>
                  <a:close/>
                </a:path>
              </a:pathLst>
            </a:custGeom>
            <a:solidFill>
              <a:srgbClr val="FFFFFF"/>
            </a:solidFill>
          </p:spPr>
          <p:txBody>
            <a:bodyPr wrap="square" lIns="0" tIns="0" rIns="0" bIns="0" rtlCol="0"/>
            <a:lstStyle/>
            <a:p>
              <a:endParaRPr/>
            </a:p>
          </p:txBody>
        </p:sp>
        <p:sp>
          <p:nvSpPr>
            <p:cNvPr id="47" name="object 47"/>
            <p:cNvSpPr/>
            <p:nvPr/>
          </p:nvSpPr>
          <p:spPr>
            <a:xfrm>
              <a:off x="6694780" y="6342663"/>
              <a:ext cx="87998" cy="95351"/>
            </a:xfrm>
            <a:prstGeom prst="rect">
              <a:avLst/>
            </a:prstGeom>
            <a:blipFill>
              <a:blip r:embed="rId40" cstate="print"/>
              <a:stretch>
                <a:fillRect/>
              </a:stretch>
            </a:blipFill>
          </p:spPr>
          <p:txBody>
            <a:bodyPr wrap="square" lIns="0" tIns="0" rIns="0" bIns="0" rtlCol="0"/>
            <a:lstStyle/>
            <a:p>
              <a:endParaRPr/>
            </a:p>
          </p:txBody>
        </p:sp>
        <p:sp>
          <p:nvSpPr>
            <p:cNvPr id="48" name="object 48"/>
            <p:cNvSpPr/>
            <p:nvPr/>
          </p:nvSpPr>
          <p:spPr>
            <a:xfrm>
              <a:off x="6807150" y="6322028"/>
              <a:ext cx="99293" cy="115989"/>
            </a:xfrm>
            <a:prstGeom prst="rect">
              <a:avLst/>
            </a:prstGeom>
            <a:blipFill>
              <a:blip r:embed="rId41" cstate="print"/>
              <a:stretch>
                <a:fillRect/>
              </a:stretch>
            </a:blipFill>
          </p:spPr>
          <p:txBody>
            <a:bodyPr wrap="square" lIns="0" tIns="0" rIns="0" bIns="0" rtlCol="0"/>
            <a:lstStyle/>
            <a:p>
              <a:endParaRPr/>
            </a:p>
          </p:txBody>
        </p:sp>
        <p:sp>
          <p:nvSpPr>
            <p:cNvPr id="49" name="object 49"/>
            <p:cNvSpPr/>
            <p:nvPr/>
          </p:nvSpPr>
          <p:spPr>
            <a:xfrm>
              <a:off x="3842093" y="6341770"/>
              <a:ext cx="4500245" cy="358140"/>
            </a:xfrm>
            <a:custGeom>
              <a:avLst/>
              <a:gdLst/>
              <a:ahLst/>
              <a:cxnLst/>
              <a:rect l="l" t="t" r="r" b="b"/>
              <a:pathLst>
                <a:path w="4500245" h="358140">
                  <a:moveTo>
                    <a:pt x="1315504" y="59232"/>
                  </a:moveTo>
                  <a:lnTo>
                    <a:pt x="0" y="59232"/>
                  </a:lnTo>
                  <a:lnTo>
                    <a:pt x="0" y="62407"/>
                  </a:lnTo>
                  <a:lnTo>
                    <a:pt x="1315504" y="62407"/>
                  </a:lnTo>
                  <a:lnTo>
                    <a:pt x="1315504" y="59232"/>
                  </a:lnTo>
                  <a:close/>
                </a:path>
                <a:path w="4500245" h="358140">
                  <a:moveTo>
                    <a:pt x="1481848" y="243941"/>
                  </a:moveTo>
                  <a:lnTo>
                    <a:pt x="1473809" y="243128"/>
                  </a:lnTo>
                  <a:lnTo>
                    <a:pt x="1466583" y="243128"/>
                  </a:lnTo>
                  <a:lnTo>
                    <a:pt x="1456232" y="244881"/>
                  </a:lnTo>
                  <a:lnTo>
                    <a:pt x="1448193" y="250050"/>
                  </a:lnTo>
                  <a:lnTo>
                    <a:pt x="1442999" y="258483"/>
                  </a:lnTo>
                  <a:lnTo>
                    <a:pt x="1441145" y="270052"/>
                  </a:lnTo>
                  <a:lnTo>
                    <a:pt x="1441145" y="285064"/>
                  </a:lnTo>
                  <a:lnTo>
                    <a:pt x="1424063" y="285064"/>
                  </a:lnTo>
                  <a:lnTo>
                    <a:pt x="1424063" y="305422"/>
                  </a:lnTo>
                  <a:lnTo>
                    <a:pt x="1441145" y="305422"/>
                  </a:lnTo>
                  <a:lnTo>
                    <a:pt x="1441145" y="357657"/>
                  </a:lnTo>
                  <a:lnTo>
                    <a:pt x="1461566" y="357657"/>
                  </a:lnTo>
                  <a:lnTo>
                    <a:pt x="1461566" y="305422"/>
                  </a:lnTo>
                  <a:lnTo>
                    <a:pt x="1478610" y="305422"/>
                  </a:lnTo>
                  <a:lnTo>
                    <a:pt x="1481150" y="285064"/>
                  </a:lnTo>
                  <a:lnTo>
                    <a:pt x="1461566" y="285064"/>
                  </a:lnTo>
                  <a:lnTo>
                    <a:pt x="1461566" y="266166"/>
                  </a:lnTo>
                  <a:lnTo>
                    <a:pt x="1463154" y="262153"/>
                  </a:lnTo>
                  <a:lnTo>
                    <a:pt x="1481848" y="262140"/>
                  </a:lnTo>
                  <a:lnTo>
                    <a:pt x="1481848" y="243941"/>
                  </a:lnTo>
                  <a:close/>
                </a:path>
                <a:path w="4500245" h="358140">
                  <a:moveTo>
                    <a:pt x="3135084" y="0"/>
                  </a:moveTo>
                  <a:lnTo>
                    <a:pt x="3123692" y="1066"/>
                  </a:lnTo>
                  <a:lnTo>
                    <a:pt x="3114167" y="4229"/>
                  </a:lnTo>
                  <a:lnTo>
                    <a:pt x="3106585" y="9461"/>
                  </a:lnTo>
                  <a:lnTo>
                    <a:pt x="3101035" y="16713"/>
                  </a:lnTo>
                  <a:lnTo>
                    <a:pt x="3101035" y="889"/>
                  </a:lnTo>
                  <a:lnTo>
                    <a:pt x="3084817" y="889"/>
                  </a:lnTo>
                  <a:lnTo>
                    <a:pt x="3084817" y="95173"/>
                  </a:lnTo>
                  <a:lnTo>
                    <a:pt x="3101746" y="95173"/>
                  </a:lnTo>
                  <a:lnTo>
                    <a:pt x="3101746" y="48221"/>
                  </a:lnTo>
                  <a:lnTo>
                    <a:pt x="3103803" y="34544"/>
                  </a:lnTo>
                  <a:lnTo>
                    <a:pt x="3109671" y="24561"/>
                  </a:lnTo>
                  <a:lnTo>
                    <a:pt x="3118942" y="18453"/>
                  </a:lnTo>
                  <a:lnTo>
                    <a:pt x="3131197" y="16370"/>
                  </a:lnTo>
                  <a:lnTo>
                    <a:pt x="3135084" y="16548"/>
                  </a:lnTo>
                  <a:lnTo>
                    <a:pt x="3135084" y="0"/>
                  </a:lnTo>
                  <a:close/>
                </a:path>
                <a:path w="4500245" h="358140">
                  <a:moveTo>
                    <a:pt x="4499876" y="59232"/>
                  </a:moveTo>
                  <a:lnTo>
                    <a:pt x="3184385" y="59232"/>
                  </a:lnTo>
                  <a:lnTo>
                    <a:pt x="3184385" y="62407"/>
                  </a:lnTo>
                  <a:lnTo>
                    <a:pt x="4499876" y="62407"/>
                  </a:lnTo>
                  <a:lnTo>
                    <a:pt x="4499876" y="59232"/>
                  </a:lnTo>
                  <a:close/>
                </a:path>
              </a:pathLst>
            </a:custGeom>
            <a:solidFill>
              <a:srgbClr val="FFFFFF"/>
            </a:solidFill>
          </p:spPr>
          <p:txBody>
            <a:bodyPr wrap="square" lIns="0" tIns="0" rIns="0" bIns="0" rtlCol="0"/>
            <a:lstStyle/>
            <a:p>
              <a:endParaRPr/>
            </a:p>
          </p:txBody>
        </p:sp>
        <p:sp>
          <p:nvSpPr>
            <p:cNvPr id="50" name="object 50"/>
            <p:cNvSpPr/>
            <p:nvPr/>
          </p:nvSpPr>
          <p:spPr>
            <a:xfrm>
              <a:off x="5138921" y="6607893"/>
              <a:ext cx="81915" cy="68516"/>
            </a:xfrm>
            <a:prstGeom prst="rect">
              <a:avLst/>
            </a:prstGeom>
            <a:blipFill>
              <a:blip r:embed="rId42" cstate="print"/>
              <a:stretch>
                <a:fillRect/>
              </a:stretch>
            </a:blipFill>
          </p:spPr>
          <p:txBody>
            <a:bodyPr wrap="square" lIns="0" tIns="0" rIns="0" bIns="0" rtlCol="0"/>
            <a:lstStyle/>
            <a:p>
              <a:endParaRPr/>
            </a:p>
          </p:txBody>
        </p:sp>
      </p:grpSp>
      <p:sp>
        <p:nvSpPr>
          <p:cNvPr id="51" name="object 51"/>
          <p:cNvSpPr txBox="1"/>
          <p:nvPr/>
        </p:nvSpPr>
        <p:spPr>
          <a:xfrm>
            <a:off x="5358358" y="6537528"/>
            <a:ext cx="777875" cy="189230"/>
          </a:xfrm>
          <a:prstGeom prst="rect">
            <a:avLst/>
          </a:prstGeom>
        </p:spPr>
        <p:txBody>
          <a:bodyPr vert="horz" wrap="square" lIns="0" tIns="15875" rIns="0" bIns="0" rtlCol="0">
            <a:spAutoFit/>
          </a:bodyPr>
          <a:lstStyle/>
          <a:p>
            <a:pPr marL="12700">
              <a:lnSpc>
                <a:spcPct val="100000"/>
              </a:lnSpc>
              <a:spcBef>
                <a:spcPts val="125"/>
              </a:spcBef>
            </a:pPr>
            <a:r>
              <a:rPr sz="1050" spc="-5" dirty="0">
                <a:solidFill>
                  <a:srgbClr val="FFFFFF"/>
                </a:solidFill>
                <a:latin typeface="Montserrat-Medium"/>
                <a:cs typeface="Montserrat-Medium"/>
              </a:rPr>
              <a:t>gelisimedu</a:t>
            </a:r>
            <a:endParaRPr sz="1050">
              <a:latin typeface="Montserrat-Medium"/>
              <a:cs typeface="Montserrat-Medium"/>
            </a:endParaRPr>
          </a:p>
        </p:txBody>
      </p:sp>
      <p:sp>
        <p:nvSpPr>
          <p:cNvPr id="52" name="object 52"/>
          <p:cNvSpPr txBox="1"/>
          <p:nvPr/>
        </p:nvSpPr>
        <p:spPr>
          <a:xfrm>
            <a:off x="6330639" y="6539683"/>
            <a:ext cx="736600" cy="189865"/>
          </a:xfrm>
          <a:prstGeom prst="rect">
            <a:avLst/>
          </a:prstGeom>
        </p:spPr>
        <p:txBody>
          <a:bodyPr vert="horz" wrap="square" lIns="0" tIns="15875" rIns="0" bIns="0" rtlCol="0">
            <a:spAutoFit/>
          </a:bodyPr>
          <a:lstStyle/>
          <a:p>
            <a:pPr marL="12700">
              <a:lnSpc>
                <a:spcPct val="100000"/>
              </a:lnSpc>
              <a:spcBef>
                <a:spcPts val="125"/>
              </a:spcBef>
            </a:pPr>
            <a:r>
              <a:rPr sz="1050" spc="-5" dirty="0">
                <a:solidFill>
                  <a:srgbClr val="FFFFFF"/>
                </a:solidFill>
                <a:latin typeface="Montserrat-Medium"/>
                <a:cs typeface="Montserrat-Medium"/>
              </a:rPr>
              <a:t>igugelisim</a:t>
            </a:r>
            <a:endParaRPr sz="1050">
              <a:latin typeface="Montserrat-Medium"/>
              <a:cs typeface="Montserrat-Medium"/>
            </a:endParaRPr>
          </a:p>
        </p:txBody>
      </p:sp>
      <p:sp>
        <p:nvSpPr>
          <p:cNvPr id="53" name="object 53"/>
          <p:cNvSpPr/>
          <p:nvPr/>
        </p:nvSpPr>
        <p:spPr>
          <a:xfrm>
            <a:off x="6186808" y="6584909"/>
            <a:ext cx="111277" cy="114490"/>
          </a:xfrm>
          <a:prstGeom prst="rect">
            <a:avLst/>
          </a:prstGeom>
          <a:blipFill>
            <a:blip r:embed="rId43" cstate="print"/>
            <a:stretch>
              <a:fillRect/>
            </a:stretch>
          </a:blipFill>
        </p:spPr>
        <p:txBody>
          <a:bodyPr wrap="square" lIns="0" tIns="0" rIns="0" bIns="0" rtlCol="0"/>
          <a:lstStyle/>
          <a:p>
            <a:endParaRPr/>
          </a:p>
        </p:txBody>
      </p:sp>
      <p:sp>
        <p:nvSpPr>
          <p:cNvPr id="54" name="object 54"/>
          <p:cNvSpPr/>
          <p:nvPr/>
        </p:nvSpPr>
        <p:spPr>
          <a:xfrm>
            <a:off x="2225509" y="3824134"/>
            <a:ext cx="3810942" cy="1813573"/>
          </a:xfrm>
          <a:prstGeom prst="rect">
            <a:avLst/>
          </a:prstGeom>
          <a:blipFill>
            <a:blip r:embed="rId44" cstate="print"/>
            <a:stretch>
              <a:fillRect/>
            </a:stretch>
          </a:blipFill>
        </p:spPr>
        <p:txBody>
          <a:bodyPr wrap="square" lIns="0" tIns="0" rIns="0" bIns="0" rtlCol="0"/>
          <a:lstStyle/>
          <a:p>
            <a:endParaRPr/>
          </a:p>
        </p:txBody>
      </p:sp>
      <p:sp>
        <p:nvSpPr>
          <p:cNvPr id="55" name="object 55"/>
          <p:cNvSpPr/>
          <p:nvPr/>
        </p:nvSpPr>
        <p:spPr>
          <a:xfrm>
            <a:off x="6400020" y="4104744"/>
            <a:ext cx="2743667" cy="1574800"/>
          </a:xfrm>
          <a:prstGeom prst="rect">
            <a:avLst/>
          </a:prstGeom>
          <a:blipFill>
            <a:blip r:embed="rId45" cstate="print"/>
            <a:stretch>
              <a:fillRect/>
            </a:stretch>
          </a:blipFill>
        </p:spPr>
        <p:txBody>
          <a:bodyPr wrap="square" lIns="0" tIns="0" rIns="0" bIns="0" rtlCol="0"/>
          <a:lstStyle/>
          <a:p>
            <a:endParaRPr/>
          </a:p>
        </p:txBody>
      </p:sp>
      <p:sp>
        <p:nvSpPr>
          <p:cNvPr id="56" name="object 56"/>
          <p:cNvSpPr/>
          <p:nvPr/>
        </p:nvSpPr>
        <p:spPr>
          <a:xfrm>
            <a:off x="9251442" y="5134344"/>
            <a:ext cx="81838" cy="76741"/>
          </a:xfrm>
          <a:prstGeom prst="rect">
            <a:avLst/>
          </a:prstGeom>
          <a:blipFill>
            <a:blip r:embed="rId46" cstate="print"/>
            <a:stretch>
              <a:fillRect/>
            </a:stretch>
          </a:blipFill>
        </p:spPr>
        <p:txBody>
          <a:bodyPr wrap="square" lIns="0" tIns="0" rIns="0" bIns="0" rtlCol="0"/>
          <a:lstStyle/>
          <a:p>
            <a:endParaRPr/>
          </a:p>
        </p:txBody>
      </p:sp>
      <p:grpSp>
        <p:nvGrpSpPr>
          <p:cNvPr id="57" name="object 57"/>
          <p:cNvGrpSpPr/>
          <p:nvPr/>
        </p:nvGrpSpPr>
        <p:grpSpPr>
          <a:xfrm>
            <a:off x="4981930" y="1263522"/>
            <a:ext cx="1797685" cy="1905000"/>
            <a:chOff x="4981930" y="1263522"/>
            <a:chExt cx="1797685" cy="1905000"/>
          </a:xfrm>
        </p:grpSpPr>
        <p:sp>
          <p:nvSpPr>
            <p:cNvPr id="58" name="object 58"/>
            <p:cNvSpPr/>
            <p:nvPr/>
          </p:nvSpPr>
          <p:spPr>
            <a:xfrm>
              <a:off x="5596598" y="1263522"/>
              <a:ext cx="568045" cy="997394"/>
            </a:xfrm>
            <a:prstGeom prst="rect">
              <a:avLst/>
            </a:prstGeom>
            <a:blipFill>
              <a:blip r:embed="rId47" cstate="print"/>
              <a:stretch>
                <a:fillRect/>
              </a:stretch>
            </a:blipFill>
          </p:spPr>
          <p:txBody>
            <a:bodyPr wrap="square" lIns="0" tIns="0" rIns="0" bIns="0" rtlCol="0"/>
            <a:lstStyle/>
            <a:p>
              <a:endParaRPr/>
            </a:p>
          </p:txBody>
        </p:sp>
        <p:sp>
          <p:nvSpPr>
            <p:cNvPr id="59" name="object 59"/>
            <p:cNvSpPr/>
            <p:nvPr/>
          </p:nvSpPr>
          <p:spPr>
            <a:xfrm>
              <a:off x="5831687" y="2317114"/>
              <a:ext cx="119976" cy="153212"/>
            </a:xfrm>
            <a:prstGeom prst="rect">
              <a:avLst/>
            </a:prstGeom>
            <a:blipFill>
              <a:blip r:embed="rId48" cstate="print"/>
              <a:stretch>
                <a:fillRect/>
              </a:stretch>
            </a:blipFill>
          </p:spPr>
          <p:txBody>
            <a:bodyPr wrap="square" lIns="0" tIns="0" rIns="0" bIns="0" rtlCol="0"/>
            <a:lstStyle/>
            <a:p>
              <a:endParaRPr/>
            </a:p>
          </p:txBody>
        </p:sp>
        <p:sp>
          <p:nvSpPr>
            <p:cNvPr id="60" name="object 60"/>
            <p:cNvSpPr/>
            <p:nvPr/>
          </p:nvSpPr>
          <p:spPr>
            <a:xfrm>
              <a:off x="5591568" y="2317114"/>
              <a:ext cx="225475" cy="147713"/>
            </a:xfrm>
            <a:prstGeom prst="rect">
              <a:avLst/>
            </a:prstGeom>
            <a:blipFill>
              <a:blip r:embed="rId49" cstate="print"/>
              <a:stretch>
                <a:fillRect/>
              </a:stretch>
            </a:blipFill>
          </p:spPr>
          <p:txBody>
            <a:bodyPr wrap="square" lIns="0" tIns="0" rIns="0" bIns="0" rtlCol="0"/>
            <a:lstStyle/>
            <a:p>
              <a:endParaRPr/>
            </a:p>
          </p:txBody>
        </p:sp>
        <p:sp>
          <p:nvSpPr>
            <p:cNvPr id="61" name="object 61"/>
            <p:cNvSpPr/>
            <p:nvPr/>
          </p:nvSpPr>
          <p:spPr>
            <a:xfrm>
              <a:off x="5450713" y="2281262"/>
              <a:ext cx="133680" cy="187071"/>
            </a:xfrm>
            <a:prstGeom prst="rect">
              <a:avLst/>
            </a:prstGeom>
            <a:blipFill>
              <a:blip r:embed="rId50" cstate="print"/>
              <a:stretch>
                <a:fillRect/>
              </a:stretch>
            </a:blipFill>
          </p:spPr>
          <p:txBody>
            <a:bodyPr wrap="square" lIns="0" tIns="0" rIns="0" bIns="0" rtlCol="0"/>
            <a:lstStyle/>
            <a:p>
              <a:endParaRPr/>
            </a:p>
          </p:txBody>
        </p:sp>
        <p:sp>
          <p:nvSpPr>
            <p:cNvPr id="62" name="object 62"/>
            <p:cNvSpPr/>
            <p:nvPr/>
          </p:nvSpPr>
          <p:spPr>
            <a:xfrm>
              <a:off x="6240322" y="2322766"/>
              <a:ext cx="70485" cy="142062"/>
            </a:xfrm>
            <a:prstGeom prst="rect">
              <a:avLst/>
            </a:prstGeom>
            <a:blipFill>
              <a:blip r:embed="rId51" cstate="print"/>
              <a:stretch>
                <a:fillRect/>
              </a:stretch>
            </a:blipFill>
          </p:spPr>
          <p:txBody>
            <a:bodyPr wrap="square" lIns="0" tIns="0" rIns="0" bIns="0" rtlCol="0"/>
            <a:lstStyle/>
            <a:p>
              <a:endParaRPr/>
            </a:p>
          </p:txBody>
        </p:sp>
        <p:sp>
          <p:nvSpPr>
            <p:cNvPr id="63" name="object 63"/>
            <p:cNvSpPr/>
            <p:nvPr/>
          </p:nvSpPr>
          <p:spPr>
            <a:xfrm>
              <a:off x="6096660" y="2322766"/>
              <a:ext cx="110058" cy="145872"/>
            </a:xfrm>
            <a:prstGeom prst="rect">
              <a:avLst/>
            </a:prstGeom>
            <a:blipFill>
              <a:blip r:embed="rId52" cstate="print"/>
              <a:stretch>
                <a:fillRect/>
              </a:stretch>
            </a:blipFill>
          </p:spPr>
          <p:txBody>
            <a:bodyPr wrap="square" lIns="0" tIns="0" rIns="0" bIns="0" rtlCol="0"/>
            <a:lstStyle/>
            <a:p>
              <a:endParaRPr/>
            </a:p>
          </p:txBody>
        </p:sp>
        <p:sp>
          <p:nvSpPr>
            <p:cNvPr id="64" name="object 64"/>
            <p:cNvSpPr/>
            <p:nvPr/>
          </p:nvSpPr>
          <p:spPr>
            <a:xfrm>
              <a:off x="5985611" y="2322766"/>
              <a:ext cx="85877" cy="142062"/>
            </a:xfrm>
            <a:prstGeom prst="rect">
              <a:avLst/>
            </a:prstGeom>
            <a:blipFill>
              <a:blip r:embed="rId53" cstate="print"/>
              <a:stretch>
                <a:fillRect/>
              </a:stretch>
            </a:blipFill>
          </p:spPr>
          <p:txBody>
            <a:bodyPr wrap="square" lIns="0" tIns="0" rIns="0" bIns="0" rtlCol="0"/>
            <a:lstStyle/>
            <a:p>
              <a:endParaRPr/>
            </a:p>
          </p:txBody>
        </p:sp>
        <p:sp>
          <p:nvSpPr>
            <p:cNvPr id="65" name="object 65"/>
            <p:cNvSpPr/>
            <p:nvPr/>
          </p:nvSpPr>
          <p:spPr>
            <a:xfrm>
              <a:off x="5971832" y="2562555"/>
              <a:ext cx="238518" cy="386105"/>
            </a:xfrm>
            <a:prstGeom prst="rect">
              <a:avLst/>
            </a:prstGeom>
            <a:blipFill>
              <a:blip r:embed="rId54" cstate="print"/>
              <a:stretch>
                <a:fillRect/>
              </a:stretch>
            </a:blipFill>
          </p:spPr>
          <p:txBody>
            <a:bodyPr wrap="square" lIns="0" tIns="0" rIns="0" bIns="0" rtlCol="0"/>
            <a:lstStyle/>
            <a:p>
              <a:endParaRPr/>
            </a:p>
          </p:txBody>
        </p:sp>
        <p:sp>
          <p:nvSpPr>
            <p:cNvPr id="66" name="object 66"/>
            <p:cNvSpPr/>
            <p:nvPr/>
          </p:nvSpPr>
          <p:spPr>
            <a:xfrm>
              <a:off x="6189167" y="2508567"/>
              <a:ext cx="407847" cy="325208"/>
            </a:xfrm>
            <a:prstGeom prst="rect">
              <a:avLst/>
            </a:prstGeom>
            <a:blipFill>
              <a:blip r:embed="rId55" cstate="print"/>
              <a:stretch>
                <a:fillRect/>
              </a:stretch>
            </a:blipFill>
          </p:spPr>
          <p:txBody>
            <a:bodyPr wrap="square" lIns="0" tIns="0" rIns="0" bIns="0" rtlCol="0"/>
            <a:lstStyle/>
            <a:p>
              <a:endParaRPr/>
            </a:p>
          </p:txBody>
        </p:sp>
        <p:sp>
          <p:nvSpPr>
            <p:cNvPr id="67" name="object 67"/>
            <p:cNvSpPr/>
            <p:nvPr/>
          </p:nvSpPr>
          <p:spPr>
            <a:xfrm>
              <a:off x="5872277" y="2508567"/>
              <a:ext cx="56616" cy="325208"/>
            </a:xfrm>
            <a:prstGeom prst="rect">
              <a:avLst/>
            </a:prstGeom>
            <a:blipFill>
              <a:blip r:embed="rId56" cstate="print"/>
              <a:stretch>
                <a:fillRect/>
              </a:stretch>
            </a:blipFill>
          </p:spPr>
          <p:txBody>
            <a:bodyPr wrap="square" lIns="0" tIns="0" rIns="0" bIns="0" rtlCol="0"/>
            <a:lstStyle/>
            <a:p>
              <a:endParaRPr/>
            </a:p>
          </p:txBody>
        </p:sp>
        <p:sp>
          <p:nvSpPr>
            <p:cNvPr id="68" name="object 68"/>
            <p:cNvSpPr/>
            <p:nvPr/>
          </p:nvSpPr>
          <p:spPr>
            <a:xfrm>
              <a:off x="5686171" y="2568905"/>
              <a:ext cx="147078" cy="264871"/>
            </a:xfrm>
            <a:prstGeom prst="rect">
              <a:avLst/>
            </a:prstGeom>
            <a:blipFill>
              <a:blip r:embed="rId57" cstate="print"/>
              <a:stretch>
                <a:fillRect/>
              </a:stretch>
            </a:blipFill>
          </p:spPr>
          <p:txBody>
            <a:bodyPr wrap="square" lIns="0" tIns="0" rIns="0" bIns="0" rtlCol="0"/>
            <a:lstStyle/>
            <a:p>
              <a:endParaRPr/>
            </a:p>
          </p:txBody>
        </p:sp>
        <p:sp>
          <p:nvSpPr>
            <p:cNvPr id="69" name="object 69"/>
            <p:cNvSpPr/>
            <p:nvPr/>
          </p:nvSpPr>
          <p:spPr>
            <a:xfrm>
              <a:off x="5472506" y="2568905"/>
              <a:ext cx="155727" cy="264871"/>
            </a:xfrm>
            <a:prstGeom prst="rect">
              <a:avLst/>
            </a:prstGeom>
            <a:blipFill>
              <a:blip r:embed="rId58" cstate="print"/>
              <a:stretch>
                <a:fillRect/>
              </a:stretch>
            </a:blipFill>
          </p:spPr>
          <p:txBody>
            <a:bodyPr wrap="square" lIns="0" tIns="0" rIns="0" bIns="0" rtlCol="0"/>
            <a:lstStyle/>
            <a:p>
              <a:endParaRPr/>
            </a:p>
          </p:txBody>
        </p:sp>
        <p:sp>
          <p:nvSpPr>
            <p:cNvPr id="70" name="object 70"/>
            <p:cNvSpPr/>
            <p:nvPr/>
          </p:nvSpPr>
          <p:spPr>
            <a:xfrm>
              <a:off x="6561302" y="2907068"/>
              <a:ext cx="218262" cy="261150"/>
            </a:xfrm>
            <a:prstGeom prst="rect">
              <a:avLst/>
            </a:prstGeom>
            <a:blipFill>
              <a:blip r:embed="rId59" cstate="print"/>
              <a:stretch>
                <a:fillRect/>
              </a:stretch>
            </a:blipFill>
          </p:spPr>
          <p:txBody>
            <a:bodyPr wrap="square" lIns="0" tIns="0" rIns="0" bIns="0" rtlCol="0"/>
            <a:lstStyle/>
            <a:p>
              <a:endParaRPr/>
            </a:p>
          </p:txBody>
        </p:sp>
        <p:sp>
          <p:nvSpPr>
            <p:cNvPr id="71" name="object 71"/>
            <p:cNvSpPr/>
            <p:nvPr/>
          </p:nvSpPr>
          <p:spPr>
            <a:xfrm>
              <a:off x="6006642" y="2957182"/>
              <a:ext cx="140614" cy="211035"/>
            </a:xfrm>
            <a:prstGeom prst="rect">
              <a:avLst/>
            </a:prstGeom>
            <a:blipFill>
              <a:blip r:embed="rId60" cstate="print"/>
              <a:stretch>
                <a:fillRect/>
              </a:stretch>
            </a:blipFill>
          </p:spPr>
          <p:txBody>
            <a:bodyPr wrap="square" lIns="0" tIns="0" rIns="0" bIns="0" rtlCol="0"/>
            <a:lstStyle/>
            <a:p>
              <a:endParaRPr/>
            </a:p>
          </p:txBody>
        </p:sp>
        <p:sp>
          <p:nvSpPr>
            <p:cNvPr id="72" name="object 72"/>
            <p:cNvSpPr/>
            <p:nvPr/>
          </p:nvSpPr>
          <p:spPr>
            <a:xfrm>
              <a:off x="5834532" y="2959011"/>
              <a:ext cx="154546" cy="206171"/>
            </a:xfrm>
            <a:prstGeom prst="rect">
              <a:avLst/>
            </a:prstGeom>
            <a:blipFill>
              <a:blip r:embed="rId61" cstate="print"/>
              <a:stretch>
                <a:fillRect/>
              </a:stretch>
            </a:blipFill>
          </p:spPr>
          <p:txBody>
            <a:bodyPr wrap="square" lIns="0" tIns="0" rIns="0" bIns="0" rtlCol="0"/>
            <a:lstStyle/>
            <a:p>
              <a:endParaRPr/>
            </a:p>
          </p:txBody>
        </p:sp>
        <p:sp>
          <p:nvSpPr>
            <p:cNvPr id="73" name="object 73"/>
            <p:cNvSpPr/>
            <p:nvPr/>
          </p:nvSpPr>
          <p:spPr>
            <a:xfrm>
              <a:off x="6407074" y="2960522"/>
              <a:ext cx="130581" cy="204660"/>
            </a:xfrm>
            <a:prstGeom prst="rect">
              <a:avLst/>
            </a:prstGeom>
            <a:blipFill>
              <a:blip r:embed="rId62" cstate="print"/>
              <a:stretch>
                <a:fillRect/>
              </a:stretch>
            </a:blipFill>
          </p:spPr>
          <p:txBody>
            <a:bodyPr wrap="square" lIns="0" tIns="0" rIns="0" bIns="0" rtlCol="0"/>
            <a:lstStyle/>
            <a:p>
              <a:endParaRPr/>
            </a:p>
          </p:txBody>
        </p:sp>
        <p:sp>
          <p:nvSpPr>
            <p:cNvPr id="74" name="object 74"/>
            <p:cNvSpPr/>
            <p:nvPr/>
          </p:nvSpPr>
          <p:spPr>
            <a:xfrm>
              <a:off x="6166332" y="2960522"/>
              <a:ext cx="228333" cy="204660"/>
            </a:xfrm>
            <a:prstGeom prst="rect">
              <a:avLst/>
            </a:prstGeom>
            <a:blipFill>
              <a:blip r:embed="rId63" cstate="print"/>
              <a:stretch>
                <a:fillRect/>
              </a:stretch>
            </a:blipFill>
          </p:spPr>
          <p:txBody>
            <a:bodyPr wrap="square" lIns="0" tIns="0" rIns="0" bIns="0" rtlCol="0"/>
            <a:lstStyle/>
            <a:p>
              <a:endParaRPr/>
            </a:p>
          </p:txBody>
        </p:sp>
        <p:sp>
          <p:nvSpPr>
            <p:cNvPr id="75" name="object 75"/>
            <p:cNvSpPr/>
            <p:nvPr/>
          </p:nvSpPr>
          <p:spPr>
            <a:xfrm>
              <a:off x="5672404" y="2960522"/>
              <a:ext cx="130555" cy="204660"/>
            </a:xfrm>
            <a:prstGeom prst="rect">
              <a:avLst/>
            </a:prstGeom>
            <a:blipFill>
              <a:blip r:embed="rId62" cstate="print"/>
              <a:stretch>
                <a:fillRect/>
              </a:stretch>
            </a:blipFill>
          </p:spPr>
          <p:txBody>
            <a:bodyPr wrap="square" lIns="0" tIns="0" rIns="0" bIns="0" rtlCol="0"/>
            <a:lstStyle/>
            <a:p>
              <a:endParaRPr/>
            </a:p>
          </p:txBody>
        </p:sp>
        <p:sp>
          <p:nvSpPr>
            <p:cNvPr id="76" name="object 76"/>
            <p:cNvSpPr/>
            <p:nvPr/>
          </p:nvSpPr>
          <p:spPr>
            <a:xfrm>
              <a:off x="5392813" y="2907068"/>
              <a:ext cx="257784" cy="258114"/>
            </a:xfrm>
            <a:prstGeom prst="rect">
              <a:avLst/>
            </a:prstGeom>
            <a:blipFill>
              <a:blip r:embed="rId64" cstate="print"/>
              <a:stretch>
                <a:fillRect/>
              </a:stretch>
            </a:blipFill>
          </p:spPr>
          <p:txBody>
            <a:bodyPr wrap="square" lIns="0" tIns="0" rIns="0" bIns="0" rtlCol="0"/>
            <a:lstStyle/>
            <a:p>
              <a:endParaRPr/>
            </a:p>
          </p:txBody>
        </p:sp>
        <p:sp>
          <p:nvSpPr>
            <p:cNvPr id="77" name="object 77"/>
            <p:cNvSpPr/>
            <p:nvPr/>
          </p:nvSpPr>
          <p:spPr>
            <a:xfrm>
              <a:off x="5184152" y="2960522"/>
              <a:ext cx="169443" cy="204660"/>
            </a:xfrm>
            <a:prstGeom prst="rect">
              <a:avLst/>
            </a:prstGeom>
            <a:blipFill>
              <a:blip r:embed="rId65" cstate="print"/>
              <a:stretch>
                <a:fillRect/>
              </a:stretch>
            </a:blipFill>
          </p:spPr>
          <p:txBody>
            <a:bodyPr wrap="square" lIns="0" tIns="0" rIns="0" bIns="0" rtlCol="0"/>
            <a:lstStyle/>
            <a:p>
              <a:endParaRPr/>
            </a:p>
          </p:txBody>
        </p:sp>
        <p:sp>
          <p:nvSpPr>
            <p:cNvPr id="78" name="object 78"/>
            <p:cNvSpPr/>
            <p:nvPr/>
          </p:nvSpPr>
          <p:spPr>
            <a:xfrm>
              <a:off x="5015331" y="2907068"/>
              <a:ext cx="104178" cy="41592"/>
            </a:xfrm>
            <a:prstGeom prst="rect">
              <a:avLst/>
            </a:prstGeom>
            <a:blipFill>
              <a:blip r:embed="rId66" cstate="print"/>
              <a:stretch>
                <a:fillRect/>
              </a:stretch>
            </a:blipFill>
          </p:spPr>
          <p:txBody>
            <a:bodyPr wrap="square" lIns="0" tIns="0" rIns="0" bIns="0" rtlCol="0"/>
            <a:lstStyle/>
            <a:p>
              <a:endParaRPr/>
            </a:p>
          </p:txBody>
        </p:sp>
        <p:sp>
          <p:nvSpPr>
            <p:cNvPr id="79" name="object 79"/>
            <p:cNvSpPr/>
            <p:nvPr/>
          </p:nvSpPr>
          <p:spPr>
            <a:xfrm>
              <a:off x="4981930" y="2960522"/>
              <a:ext cx="167335" cy="208000"/>
            </a:xfrm>
            <a:prstGeom prst="rect">
              <a:avLst/>
            </a:prstGeom>
            <a:blipFill>
              <a:blip r:embed="rId67" cstate="print"/>
              <a:stretch>
                <a:fillRect/>
              </a:stretch>
            </a:blipFill>
          </p:spPr>
          <p:txBody>
            <a:bodyPr wrap="square" lIns="0" tIns="0" rIns="0" bIns="0" rtlCol="0"/>
            <a:lstStyle/>
            <a:p>
              <a:endParaRPr/>
            </a:p>
          </p:txBody>
        </p:sp>
      </p:grpSp>
      <p:sp>
        <p:nvSpPr>
          <p:cNvPr id="80" name="object 80"/>
          <p:cNvSpPr/>
          <p:nvPr/>
        </p:nvSpPr>
        <p:spPr>
          <a:xfrm>
            <a:off x="5164480" y="2562986"/>
            <a:ext cx="263550" cy="277698"/>
          </a:xfrm>
          <a:prstGeom prst="rect">
            <a:avLst/>
          </a:prstGeom>
          <a:blipFill>
            <a:blip r:embed="rId68"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2514599" cy="6857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2726" y="754062"/>
            <a:ext cx="1889125"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Montserrat-Black"/>
                <a:cs typeface="Montserrat-Black"/>
              </a:rPr>
              <a:t>Haftalık</a:t>
            </a:r>
            <a:r>
              <a:rPr sz="2100" b="1" spc="-85" dirty="0">
                <a:solidFill>
                  <a:srgbClr val="FFFFFF"/>
                </a:solidFill>
                <a:latin typeface="Montserrat-Black"/>
                <a:cs typeface="Montserrat-Black"/>
              </a:rPr>
              <a:t> </a:t>
            </a:r>
            <a:r>
              <a:rPr sz="2100" b="1" spc="-10" dirty="0">
                <a:solidFill>
                  <a:srgbClr val="FFFFFF"/>
                </a:solidFill>
                <a:latin typeface="Montserrat-Black"/>
                <a:cs typeface="Montserrat-Black"/>
              </a:rPr>
              <a:t>Akış</a:t>
            </a:r>
            <a:endParaRPr sz="2100">
              <a:latin typeface="Montserrat-Black"/>
              <a:cs typeface="Montserrat-Black"/>
            </a:endParaRPr>
          </a:p>
        </p:txBody>
      </p:sp>
      <p:grpSp>
        <p:nvGrpSpPr>
          <p:cNvPr id="4" name="object 4"/>
          <p:cNvGrpSpPr/>
          <p:nvPr/>
        </p:nvGrpSpPr>
        <p:grpSpPr>
          <a:xfrm>
            <a:off x="171242" y="5902392"/>
            <a:ext cx="5765800" cy="787400"/>
            <a:chOff x="171242" y="5902392"/>
            <a:chExt cx="5765800" cy="787400"/>
          </a:xfrm>
        </p:grpSpPr>
        <p:sp>
          <p:nvSpPr>
            <p:cNvPr id="5" name="object 5"/>
            <p:cNvSpPr/>
            <p:nvPr/>
          </p:nvSpPr>
          <p:spPr>
            <a:xfrm>
              <a:off x="171242" y="5902392"/>
              <a:ext cx="1841500" cy="787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7302" y="5917623"/>
              <a:ext cx="421640" cy="739775"/>
            </a:xfrm>
            <a:custGeom>
              <a:avLst/>
              <a:gdLst/>
              <a:ahLst/>
              <a:cxnLst/>
              <a:rect l="l" t="t" r="r" b="b"/>
              <a:pathLst>
                <a:path w="421640" h="739775">
                  <a:moveTo>
                    <a:pt x="167284" y="32715"/>
                  </a:moveTo>
                  <a:lnTo>
                    <a:pt x="104875" y="97557"/>
                  </a:lnTo>
                  <a:lnTo>
                    <a:pt x="73255" y="142148"/>
                  </a:lnTo>
                  <a:lnTo>
                    <a:pt x="48598" y="188328"/>
                  </a:lnTo>
                  <a:lnTo>
                    <a:pt x="30054" y="234862"/>
                  </a:lnTo>
                  <a:lnTo>
                    <a:pt x="16773" y="280516"/>
                  </a:lnTo>
                  <a:lnTo>
                    <a:pt x="7903" y="324054"/>
                  </a:lnTo>
                  <a:lnTo>
                    <a:pt x="2596" y="364243"/>
                  </a:lnTo>
                  <a:lnTo>
                    <a:pt x="0" y="399846"/>
                  </a:lnTo>
                  <a:lnTo>
                    <a:pt x="4299" y="468644"/>
                  </a:lnTo>
                  <a:lnTo>
                    <a:pt x="14086" y="527874"/>
                  </a:lnTo>
                  <a:lnTo>
                    <a:pt x="28606" y="578253"/>
                  </a:lnTo>
                  <a:lnTo>
                    <a:pt x="47109" y="620493"/>
                  </a:lnTo>
                  <a:lnTo>
                    <a:pt x="68839" y="655310"/>
                  </a:lnTo>
                  <a:lnTo>
                    <a:pt x="118974" y="705530"/>
                  </a:lnTo>
                  <a:lnTo>
                    <a:pt x="159233" y="728767"/>
                  </a:lnTo>
                  <a:lnTo>
                    <a:pt x="195973" y="739241"/>
                  </a:lnTo>
                  <a:lnTo>
                    <a:pt x="248413" y="736875"/>
                  </a:lnTo>
                  <a:lnTo>
                    <a:pt x="288564" y="722234"/>
                  </a:lnTo>
                  <a:lnTo>
                    <a:pt x="232030" y="722234"/>
                  </a:lnTo>
                  <a:lnTo>
                    <a:pt x="219523" y="720926"/>
                  </a:lnTo>
                  <a:lnTo>
                    <a:pt x="199047" y="716432"/>
                  </a:lnTo>
                  <a:lnTo>
                    <a:pt x="173365" y="703884"/>
                  </a:lnTo>
                  <a:lnTo>
                    <a:pt x="150088" y="703884"/>
                  </a:lnTo>
                  <a:lnTo>
                    <a:pt x="106463" y="681849"/>
                  </a:lnTo>
                  <a:lnTo>
                    <a:pt x="60823" y="621190"/>
                  </a:lnTo>
                  <a:lnTo>
                    <a:pt x="37744" y="554570"/>
                  </a:lnTo>
                  <a:lnTo>
                    <a:pt x="17749" y="369607"/>
                  </a:lnTo>
                  <a:lnTo>
                    <a:pt x="48042" y="225334"/>
                  </a:lnTo>
                  <a:lnTo>
                    <a:pt x="92620" y="131569"/>
                  </a:lnTo>
                  <a:lnTo>
                    <a:pt x="115481" y="98132"/>
                  </a:lnTo>
                  <a:lnTo>
                    <a:pt x="118656" y="95630"/>
                  </a:lnTo>
                  <a:lnTo>
                    <a:pt x="141594" y="95630"/>
                  </a:lnTo>
                  <a:lnTo>
                    <a:pt x="146221" y="85021"/>
                  </a:lnTo>
                  <a:lnTo>
                    <a:pt x="168874" y="52594"/>
                  </a:lnTo>
                  <a:lnTo>
                    <a:pt x="178485" y="42976"/>
                  </a:lnTo>
                  <a:lnTo>
                    <a:pt x="167284" y="32715"/>
                  </a:lnTo>
                  <a:close/>
                </a:path>
                <a:path w="421640" h="739775">
                  <a:moveTo>
                    <a:pt x="270167" y="241299"/>
                  </a:moveTo>
                  <a:lnTo>
                    <a:pt x="253593" y="241299"/>
                  </a:lnTo>
                  <a:lnTo>
                    <a:pt x="253593" y="714616"/>
                  </a:lnTo>
                  <a:lnTo>
                    <a:pt x="241682" y="720188"/>
                  </a:lnTo>
                  <a:lnTo>
                    <a:pt x="232030" y="722234"/>
                  </a:lnTo>
                  <a:lnTo>
                    <a:pt x="288564" y="722234"/>
                  </a:lnTo>
                  <a:lnTo>
                    <a:pt x="294341" y="720128"/>
                  </a:lnTo>
                  <a:lnTo>
                    <a:pt x="317963" y="706373"/>
                  </a:lnTo>
                  <a:lnTo>
                    <a:pt x="288518" y="706373"/>
                  </a:lnTo>
                  <a:lnTo>
                    <a:pt x="291454" y="703452"/>
                  </a:lnTo>
                  <a:lnTo>
                    <a:pt x="270167" y="703452"/>
                  </a:lnTo>
                  <a:lnTo>
                    <a:pt x="270167" y="350659"/>
                  </a:lnTo>
                  <a:lnTo>
                    <a:pt x="288861" y="329402"/>
                  </a:lnTo>
                  <a:lnTo>
                    <a:pt x="291572" y="325843"/>
                  </a:lnTo>
                  <a:lnTo>
                    <a:pt x="270167" y="325843"/>
                  </a:lnTo>
                  <a:lnTo>
                    <a:pt x="270167" y="241299"/>
                  </a:lnTo>
                  <a:close/>
                </a:path>
                <a:path w="421640" h="739775">
                  <a:moveTo>
                    <a:pt x="350386" y="372554"/>
                  </a:moveTo>
                  <a:lnTo>
                    <a:pt x="318820" y="372554"/>
                  </a:lnTo>
                  <a:lnTo>
                    <a:pt x="358065" y="397446"/>
                  </a:lnTo>
                  <a:lnTo>
                    <a:pt x="377364" y="423481"/>
                  </a:lnTo>
                  <a:lnTo>
                    <a:pt x="382314" y="466623"/>
                  </a:lnTo>
                  <a:lnTo>
                    <a:pt x="378510" y="542836"/>
                  </a:lnTo>
                  <a:lnTo>
                    <a:pt x="372214" y="569187"/>
                  </a:lnTo>
                  <a:lnTo>
                    <a:pt x="375096" y="589265"/>
                  </a:lnTo>
                  <a:lnTo>
                    <a:pt x="350984" y="644229"/>
                  </a:lnTo>
                  <a:lnTo>
                    <a:pt x="338667" y="656483"/>
                  </a:lnTo>
                  <a:lnTo>
                    <a:pt x="329247" y="672063"/>
                  </a:lnTo>
                  <a:lnTo>
                    <a:pt x="300979" y="698618"/>
                  </a:lnTo>
                  <a:lnTo>
                    <a:pt x="288518" y="706373"/>
                  </a:lnTo>
                  <a:lnTo>
                    <a:pt x="317963" y="706373"/>
                  </a:lnTo>
                  <a:lnTo>
                    <a:pt x="326915" y="701161"/>
                  </a:lnTo>
                  <a:lnTo>
                    <a:pt x="339084" y="692289"/>
                  </a:lnTo>
                  <a:lnTo>
                    <a:pt x="371817" y="659802"/>
                  </a:lnTo>
                  <a:lnTo>
                    <a:pt x="397055" y="619447"/>
                  </a:lnTo>
                  <a:lnTo>
                    <a:pt x="413765" y="571183"/>
                  </a:lnTo>
                  <a:lnTo>
                    <a:pt x="421030" y="514972"/>
                  </a:lnTo>
                  <a:lnTo>
                    <a:pt x="405424" y="438601"/>
                  </a:lnTo>
                  <a:lnTo>
                    <a:pt x="365667" y="384578"/>
                  </a:lnTo>
                  <a:lnTo>
                    <a:pt x="350386" y="372554"/>
                  </a:lnTo>
                  <a:close/>
                </a:path>
                <a:path w="421640" h="739775">
                  <a:moveTo>
                    <a:pt x="141594" y="95630"/>
                  </a:moveTo>
                  <a:lnTo>
                    <a:pt x="118656" y="95630"/>
                  </a:lnTo>
                  <a:lnTo>
                    <a:pt x="115910" y="101827"/>
                  </a:lnTo>
                  <a:lnTo>
                    <a:pt x="112982" y="108342"/>
                  </a:lnTo>
                  <a:lnTo>
                    <a:pt x="90109" y="160605"/>
                  </a:lnTo>
                  <a:lnTo>
                    <a:pt x="67125" y="239807"/>
                  </a:lnTo>
                  <a:lnTo>
                    <a:pt x="57144" y="296612"/>
                  </a:lnTo>
                  <a:lnTo>
                    <a:pt x="50747" y="364243"/>
                  </a:lnTo>
                  <a:lnTo>
                    <a:pt x="49669" y="444296"/>
                  </a:lnTo>
                  <a:lnTo>
                    <a:pt x="67315" y="556711"/>
                  </a:lnTo>
                  <a:lnTo>
                    <a:pt x="101617" y="637960"/>
                  </a:lnTo>
                  <a:lnTo>
                    <a:pt x="135050" y="687275"/>
                  </a:lnTo>
                  <a:lnTo>
                    <a:pt x="150088" y="703884"/>
                  </a:lnTo>
                  <a:lnTo>
                    <a:pt x="173365" y="703884"/>
                  </a:lnTo>
                  <a:lnTo>
                    <a:pt x="172172" y="703301"/>
                  </a:lnTo>
                  <a:lnTo>
                    <a:pt x="147874" y="679149"/>
                  </a:lnTo>
                  <a:lnTo>
                    <a:pt x="127025" y="644689"/>
                  </a:lnTo>
                  <a:lnTo>
                    <a:pt x="110502" y="600633"/>
                  </a:lnTo>
                  <a:lnTo>
                    <a:pt x="96456" y="526997"/>
                  </a:lnTo>
                  <a:lnTo>
                    <a:pt x="91701" y="478661"/>
                  </a:lnTo>
                  <a:lnTo>
                    <a:pt x="89091" y="424430"/>
                  </a:lnTo>
                  <a:lnTo>
                    <a:pt x="89169" y="364243"/>
                  </a:lnTo>
                  <a:lnTo>
                    <a:pt x="92200" y="303631"/>
                  </a:lnTo>
                  <a:lnTo>
                    <a:pt x="98869" y="239737"/>
                  </a:lnTo>
                  <a:lnTo>
                    <a:pt x="119796" y="145616"/>
                  </a:lnTo>
                  <a:lnTo>
                    <a:pt x="141594" y="95630"/>
                  </a:lnTo>
                  <a:close/>
                </a:path>
                <a:path w="421640" h="739775">
                  <a:moveTo>
                    <a:pt x="306133" y="341871"/>
                  </a:moveTo>
                  <a:lnTo>
                    <a:pt x="293458" y="350989"/>
                  </a:lnTo>
                  <a:lnTo>
                    <a:pt x="297535" y="361581"/>
                  </a:lnTo>
                  <a:lnTo>
                    <a:pt x="300558" y="367156"/>
                  </a:lnTo>
                  <a:lnTo>
                    <a:pt x="307337" y="383962"/>
                  </a:lnTo>
                  <a:lnTo>
                    <a:pt x="318936" y="421560"/>
                  </a:lnTo>
                  <a:lnTo>
                    <a:pt x="329195" y="473213"/>
                  </a:lnTo>
                  <a:lnTo>
                    <a:pt x="331952" y="532180"/>
                  </a:lnTo>
                  <a:lnTo>
                    <a:pt x="323834" y="602349"/>
                  </a:lnTo>
                  <a:lnTo>
                    <a:pt x="306117" y="653035"/>
                  </a:lnTo>
                  <a:lnTo>
                    <a:pt x="285871" y="686112"/>
                  </a:lnTo>
                  <a:lnTo>
                    <a:pt x="270167" y="703452"/>
                  </a:lnTo>
                  <a:lnTo>
                    <a:pt x="291454" y="703452"/>
                  </a:lnTo>
                  <a:lnTo>
                    <a:pt x="338667" y="656483"/>
                  </a:lnTo>
                  <a:lnTo>
                    <a:pt x="359648" y="621779"/>
                  </a:lnTo>
                  <a:lnTo>
                    <a:pt x="372214" y="569187"/>
                  </a:lnTo>
                  <a:lnTo>
                    <a:pt x="363815" y="510658"/>
                  </a:lnTo>
                  <a:lnTo>
                    <a:pt x="320103" y="377583"/>
                  </a:lnTo>
                  <a:lnTo>
                    <a:pt x="318820" y="372554"/>
                  </a:lnTo>
                  <a:lnTo>
                    <a:pt x="350386" y="372554"/>
                  </a:lnTo>
                  <a:lnTo>
                    <a:pt x="324868" y="352476"/>
                  </a:lnTo>
                  <a:lnTo>
                    <a:pt x="306133" y="341871"/>
                  </a:lnTo>
                  <a:close/>
                </a:path>
                <a:path w="421640" h="739775">
                  <a:moveTo>
                    <a:pt x="339293" y="692137"/>
                  </a:moveTo>
                  <a:lnTo>
                    <a:pt x="338963" y="692289"/>
                  </a:lnTo>
                  <a:lnTo>
                    <a:pt x="339293" y="692137"/>
                  </a:lnTo>
                  <a:close/>
                </a:path>
                <a:path w="421640" h="739775">
                  <a:moveTo>
                    <a:pt x="372214" y="569187"/>
                  </a:moveTo>
                  <a:lnTo>
                    <a:pt x="359648" y="621779"/>
                  </a:lnTo>
                  <a:lnTo>
                    <a:pt x="338667" y="656483"/>
                  </a:lnTo>
                  <a:lnTo>
                    <a:pt x="350984" y="644229"/>
                  </a:lnTo>
                  <a:lnTo>
                    <a:pt x="375096" y="589265"/>
                  </a:lnTo>
                  <a:lnTo>
                    <a:pt x="372214" y="569187"/>
                  </a:lnTo>
                  <a:close/>
                </a:path>
                <a:path w="421640" h="739775">
                  <a:moveTo>
                    <a:pt x="160923" y="187121"/>
                  </a:moveTo>
                  <a:lnTo>
                    <a:pt x="144627" y="187121"/>
                  </a:lnTo>
                  <a:lnTo>
                    <a:pt x="144627" y="605370"/>
                  </a:lnTo>
                  <a:lnTo>
                    <a:pt x="134531" y="607809"/>
                  </a:lnTo>
                  <a:lnTo>
                    <a:pt x="133411" y="607809"/>
                  </a:lnTo>
                  <a:lnTo>
                    <a:pt x="133959" y="622376"/>
                  </a:lnTo>
                  <a:lnTo>
                    <a:pt x="186835" y="614940"/>
                  </a:lnTo>
                  <a:lnTo>
                    <a:pt x="204192" y="607809"/>
                  </a:lnTo>
                  <a:lnTo>
                    <a:pt x="134531" y="607809"/>
                  </a:lnTo>
                  <a:lnTo>
                    <a:pt x="133400" y="607529"/>
                  </a:lnTo>
                  <a:lnTo>
                    <a:pt x="204872" y="607529"/>
                  </a:lnTo>
                  <a:lnTo>
                    <a:pt x="214304" y="603654"/>
                  </a:lnTo>
                  <a:lnTo>
                    <a:pt x="216132" y="599795"/>
                  </a:lnTo>
                  <a:lnTo>
                    <a:pt x="162039" y="599795"/>
                  </a:lnTo>
                  <a:lnTo>
                    <a:pt x="160923" y="187121"/>
                  </a:lnTo>
                  <a:close/>
                </a:path>
                <a:path w="421640" h="739775">
                  <a:moveTo>
                    <a:pt x="228460" y="165760"/>
                  </a:moveTo>
                  <a:lnTo>
                    <a:pt x="187706" y="165760"/>
                  </a:lnTo>
                  <a:lnTo>
                    <a:pt x="187655" y="587197"/>
                  </a:lnTo>
                  <a:lnTo>
                    <a:pt x="181809" y="591480"/>
                  </a:lnTo>
                  <a:lnTo>
                    <a:pt x="173208" y="595553"/>
                  </a:lnTo>
                  <a:lnTo>
                    <a:pt x="165427" y="598598"/>
                  </a:lnTo>
                  <a:lnTo>
                    <a:pt x="162039" y="599795"/>
                  </a:lnTo>
                  <a:lnTo>
                    <a:pt x="216132" y="599795"/>
                  </a:lnTo>
                  <a:lnTo>
                    <a:pt x="225226" y="580594"/>
                  </a:lnTo>
                  <a:lnTo>
                    <a:pt x="228460" y="537832"/>
                  </a:lnTo>
                  <a:lnTo>
                    <a:pt x="228460" y="165760"/>
                  </a:lnTo>
                  <a:close/>
                </a:path>
                <a:path w="421640" h="739775">
                  <a:moveTo>
                    <a:pt x="392723" y="140385"/>
                  </a:moveTo>
                  <a:lnTo>
                    <a:pt x="376986" y="140385"/>
                  </a:lnTo>
                  <a:lnTo>
                    <a:pt x="356143" y="202062"/>
                  </a:lnTo>
                  <a:lnTo>
                    <a:pt x="338069" y="241939"/>
                  </a:lnTo>
                  <a:lnTo>
                    <a:pt x="312748" y="277404"/>
                  </a:lnTo>
                  <a:lnTo>
                    <a:pt x="270167" y="325843"/>
                  </a:lnTo>
                  <a:lnTo>
                    <a:pt x="291572" y="325843"/>
                  </a:lnTo>
                  <a:lnTo>
                    <a:pt x="318369" y="290661"/>
                  </a:lnTo>
                  <a:lnTo>
                    <a:pt x="351773" y="237066"/>
                  </a:lnTo>
                  <a:lnTo>
                    <a:pt x="382155" y="171246"/>
                  </a:lnTo>
                  <a:lnTo>
                    <a:pt x="390268" y="148310"/>
                  </a:lnTo>
                  <a:lnTo>
                    <a:pt x="392723" y="140385"/>
                  </a:lnTo>
                  <a:close/>
                </a:path>
                <a:path w="421640" h="739775">
                  <a:moveTo>
                    <a:pt x="300990" y="54457"/>
                  </a:moveTo>
                  <a:lnTo>
                    <a:pt x="260727" y="95310"/>
                  </a:lnTo>
                  <a:lnTo>
                    <a:pt x="230065" y="121534"/>
                  </a:lnTo>
                  <a:lnTo>
                    <a:pt x="193485" y="144474"/>
                  </a:lnTo>
                  <a:lnTo>
                    <a:pt x="135470" y="175475"/>
                  </a:lnTo>
                  <a:lnTo>
                    <a:pt x="132803" y="176161"/>
                  </a:lnTo>
                  <a:lnTo>
                    <a:pt x="132803" y="190309"/>
                  </a:lnTo>
                  <a:lnTo>
                    <a:pt x="144627" y="187121"/>
                  </a:lnTo>
                  <a:lnTo>
                    <a:pt x="160923" y="187121"/>
                  </a:lnTo>
                  <a:lnTo>
                    <a:pt x="160908" y="181724"/>
                  </a:lnTo>
                  <a:lnTo>
                    <a:pt x="187706" y="165760"/>
                  </a:lnTo>
                  <a:lnTo>
                    <a:pt x="228460" y="165760"/>
                  </a:lnTo>
                  <a:lnTo>
                    <a:pt x="228460" y="140665"/>
                  </a:lnTo>
                  <a:lnTo>
                    <a:pt x="246532" y="127571"/>
                  </a:lnTo>
                  <a:lnTo>
                    <a:pt x="246875" y="126809"/>
                  </a:lnTo>
                  <a:lnTo>
                    <a:pt x="268954" y="126809"/>
                  </a:lnTo>
                  <a:lnTo>
                    <a:pt x="262248" y="119964"/>
                  </a:lnTo>
                  <a:lnTo>
                    <a:pt x="258673" y="115862"/>
                  </a:lnTo>
                  <a:lnTo>
                    <a:pt x="280212" y="97231"/>
                  </a:lnTo>
                  <a:lnTo>
                    <a:pt x="336043" y="97231"/>
                  </a:lnTo>
                  <a:lnTo>
                    <a:pt x="329840" y="90220"/>
                  </a:lnTo>
                  <a:lnTo>
                    <a:pt x="325018" y="83515"/>
                  </a:lnTo>
                  <a:lnTo>
                    <a:pt x="320454" y="78165"/>
                  </a:lnTo>
                  <a:lnTo>
                    <a:pt x="312285" y="68267"/>
                  </a:lnTo>
                  <a:lnTo>
                    <a:pt x="300990" y="54457"/>
                  </a:lnTo>
                  <a:close/>
                </a:path>
                <a:path w="421640" h="739775">
                  <a:moveTo>
                    <a:pt x="268954" y="126809"/>
                  </a:moveTo>
                  <a:lnTo>
                    <a:pt x="246875" y="126809"/>
                  </a:lnTo>
                  <a:lnTo>
                    <a:pt x="253346" y="133558"/>
                  </a:lnTo>
                  <a:lnTo>
                    <a:pt x="270411" y="148547"/>
                  </a:lnTo>
                  <a:lnTo>
                    <a:pt x="295463" y="162119"/>
                  </a:lnTo>
                  <a:lnTo>
                    <a:pt x="325894" y="164617"/>
                  </a:lnTo>
                  <a:lnTo>
                    <a:pt x="350438" y="157300"/>
                  </a:lnTo>
                  <a:lnTo>
                    <a:pt x="356668" y="154155"/>
                  </a:lnTo>
                  <a:lnTo>
                    <a:pt x="323288" y="154155"/>
                  </a:lnTo>
                  <a:lnTo>
                    <a:pt x="299339" y="148310"/>
                  </a:lnTo>
                  <a:lnTo>
                    <a:pt x="284648" y="140336"/>
                  </a:lnTo>
                  <a:lnTo>
                    <a:pt x="271595" y="129505"/>
                  </a:lnTo>
                  <a:lnTo>
                    <a:pt x="268954" y="126809"/>
                  </a:lnTo>
                  <a:close/>
                </a:path>
                <a:path w="421640" h="739775">
                  <a:moveTo>
                    <a:pt x="397629" y="123253"/>
                  </a:moveTo>
                  <a:lnTo>
                    <a:pt x="369544" y="123253"/>
                  </a:lnTo>
                  <a:lnTo>
                    <a:pt x="351809" y="143976"/>
                  </a:lnTo>
                  <a:lnTo>
                    <a:pt x="338585" y="153493"/>
                  </a:lnTo>
                  <a:lnTo>
                    <a:pt x="323288" y="154155"/>
                  </a:lnTo>
                  <a:lnTo>
                    <a:pt x="356668" y="154155"/>
                  </a:lnTo>
                  <a:lnTo>
                    <a:pt x="366161" y="149363"/>
                  </a:lnTo>
                  <a:lnTo>
                    <a:pt x="374523" y="142995"/>
                  </a:lnTo>
                  <a:lnTo>
                    <a:pt x="376986" y="140385"/>
                  </a:lnTo>
                  <a:lnTo>
                    <a:pt x="392723" y="140385"/>
                  </a:lnTo>
                  <a:lnTo>
                    <a:pt x="393639" y="137431"/>
                  </a:lnTo>
                  <a:lnTo>
                    <a:pt x="396913" y="125958"/>
                  </a:lnTo>
                  <a:lnTo>
                    <a:pt x="397629" y="123253"/>
                  </a:lnTo>
                  <a:close/>
                </a:path>
                <a:path w="421640" h="739775">
                  <a:moveTo>
                    <a:pt x="336043" y="97231"/>
                  </a:moveTo>
                  <a:lnTo>
                    <a:pt x="280212" y="97231"/>
                  </a:lnTo>
                  <a:lnTo>
                    <a:pt x="298401" y="116455"/>
                  </a:lnTo>
                  <a:lnTo>
                    <a:pt x="310038" y="126344"/>
                  </a:lnTo>
                  <a:lnTo>
                    <a:pt x="320142" y="130029"/>
                  </a:lnTo>
                  <a:lnTo>
                    <a:pt x="333730" y="130644"/>
                  </a:lnTo>
                  <a:lnTo>
                    <a:pt x="348879" y="129559"/>
                  </a:lnTo>
                  <a:lnTo>
                    <a:pt x="360129" y="127011"/>
                  </a:lnTo>
                  <a:lnTo>
                    <a:pt x="367132" y="124431"/>
                  </a:lnTo>
                  <a:lnTo>
                    <a:pt x="369544" y="123253"/>
                  </a:lnTo>
                  <a:lnTo>
                    <a:pt x="397629" y="123253"/>
                  </a:lnTo>
                  <a:lnTo>
                    <a:pt x="400776" y="111370"/>
                  </a:lnTo>
                  <a:lnTo>
                    <a:pt x="355247" y="111370"/>
                  </a:lnTo>
                  <a:lnTo>
                    <a:pt x="340407" y="102163"/>
                  </a:lnTo>
                  <a:lnTo>
                    <a:pt x="336043" y="97231"/>
                  </a:lnTo>
                  <a:close/>
                </a:path>
                <a:path w="421640" h="739775">
                  <a:moveTo>
                    <a:pt x="414680" y="0"/>
                  </a:moveTo>
                  <a:lnTo>
                    <a:pt x="400646" y="0"/>
                  </a:lnTo>
                  <a:lnTo>
                    <a:pt x="401708" y="52594"/>
                  </a:lnTo>
                  <a:lnTo>
                    <a:pt x="401685" y="54457"/>
                  </a:lnTo>
                  <a:lnTo>
                    <a:pt x="399205" y="83285"/>
                  </a:lnTo>
                  <a:lnTo>
                    <a:pt x="390456" y="98514"/>
                  </a:lnTo>
                  <a:lnTo>
                    <a:pt x="372884" y="109867"/>
                  </a:lnTo>
                  <a:lnTo>
                    <a:pt x="355247" y="111370"/>
                  </a:lnTo>
                  <a:lnTo>
                    <a:pt x="400776" y="111370"/>
                  </a:lnTo>
                  <a:lnTo>
                    <a:pt x="408377" y="82676"/>
                  </a:lnTo>
                  <a:lnTo>
                    <a:pt x="413615" y="43780"/>
                  </a:lnTo>
                  <a:lnTo>
                    <a:pt x="414959" y="14623"/>
                  </a:lnTo>
                  <a:lnTo>
                    <a:pt x="414743" y="558"/>
                  </a:lnTo>
                  <a:lnTo>
                    <a:pt x="414680" y="0"/>
                  </a:lnTo>
                  <a:close/>
                </a:path>
              </a:pathLst>
            </a:custGeom>
            <a:solidFill>
              <a:srgbClr val="FFFFFF"/>
            </a:solidFill>
          </p:spPr>
          <p:txBody>
            <a:bodyPr wrap="square" lIns="0" tIns="0" rIns="0" bIns="0" rtlCol="0"/>
            <a:lstStyle/>
            <a:p>
              <a:endParaRPr/>
            </a:p>
          </p:txBody>
        </p:sp>
        <p:sp>
          <p:nvSpPr>
            <p:cNvPr id="7" name="object 7"/>
            <p:cNvSpPr/>
            <p:nvPr/>
          </p:nvSpPr>
          <p:spPr>
            <a:xfrm>
              <a:off x="649394" y="6166058"/>
              <a:ext cx="195338" cy="2058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77684" y="6165748"/>
              <a:ext cx="502284" cy="266065"/>
            </a:xfrm>
            <a:custGeom>
              <a:avLst/>
              <a:gdLst/>
              <a:ahLst/>
              <a:cxnLst/>
              <a:rect l="l" t="t" r="r" b="b"/>
              <a:pathLst>
                <a:path w="502284" h="266064">
                  <a:moveTo>
                    <a:pt x="115430" y="4152"/>
                  </a:moveTo>
                  <a:lnTo>
                    <a:pt x="0" y="4152"/>
                  </a:lnTo>
                  <a:lnTo>
                    <a:pt x="0" y="39712"/>
                  </a:lnTo>
                  <a:lnTo>
                    <a:pt x="0" y="80352"/>
                  </a:lnTo>
                  <a:lnTo>
                    <a:pt x="0" y="115912"/>
                  </a:lnTo>
                  <a:lnTo>
                    <a:pt x="0" y="165442"/>
                  </a:lnTo>
                  <a:lnTo>
                    <a:pt x="0" y="201002"/>
                  </a:lnTo>
                  <a:lnTo>
                    <a:pt x="115430" y="201002"/>
                  </a:lnTo>
                  <a:lnTo>
                    <a:pt x="115430" y="165442"/>
                  </a:lnTo>
                  <a:lnTo>
                    <a:pt x="41808" y="165442"/>
                  </a:lnTo>
                  <a:lnTo>
                    <a:pt x="41808" y="115912"/>
                  </a:lnTo>
                  <a:lnTo>
                    <a:pt x="115430" y="115912"/>
                  </a:lnTo>
                  <a:lnTo>
                    <a:pt x="115430" y="80352"/>
                  </a:lnTo>
                  <a:lnTo>
                    <a:pt x="41808" y="80352"/>
                  </a:lnTo>
                  <a:lnTo>
                    <a:pt x="41808" y="39712"/>
                  </a:lnTo>
                  <a:lnTo>
                    <a:pt x="115430" y="39712"/>
                  </a:lnTo>
                  <a:lnTo>
                    <a:pt x="115430" y="4152"/>
                  </a:lnTo>
                  <a:close/>
                </a:path>
                <a:path w="502284" h="266064">
                  <a:moveTo>
                    <a:pt x="267373" y="165442"/>
                  </a:moveTo>
                  <a:lnTo>
                    <a:pt x="200367" y="165442"/>
                  </a:lnTo>
                  <a:lnTo>
                    <a:pt x="200367" y="4152"/>
                  </a:lnTo>
                  <a:lnTo>
                    <a:pt x="158369" y="4152"/>
                  </a:lnTo>
                  <a:lnTo>
                    <a:pt x="158369" y="165442"/>
                  </a:lnTo>
                  <a:lnTo>
                    <a:pt x="158369" y="201002"/>
                  </a:lnTo>
                  <a:lnTo>
                    <a:pt x="267373" y="201002"/>
                  </a:lnTo>
                  <a:lnTo>
                    <a:pt x="267373" y="165442"/>
                  </a:lnTo>
                  <a:close/>
                </a:path>
                <a:path w="502284" h="266064">
                  <a:moveTo>
                    <a:pt x="502246" y="145656"/>
                  </a:moveTo>
                  <a:lnTo>
                    <a:pt x="483260" y="105841"/>
                  </a:lnTo>
                  <a:lnTo>
                    <a:pt x="444042" y="83223"/>
                  </a:lnTo>
                  <a:lnTo>
                    <a:pt x="430758" y="76568"/>
                  </a:lnTo>
                  <a:lnTo>
                    <a:pt x="421309" y="69621"/>
                  </a:lnTo>
                  <a:lnTo>
                    <a:pt x="415671" y="62344"/>
                  </a:lnTo>
                  <a:lnTo>
                    <a:pt x="413791" y="54737"/>
                  </a:lnTo>
                  <a:lnTo>
                    <a:pt x="413791" y="48133"/>
                  </a:lnTo>
                  <a:lnTo>
                    <a:pt x="416267" y="42748"/>
                  </a:lnTo>
                  <a:lnTo>
                    <a:pt x="426415" y="34505"/>
                  </a:lnTo>
                  <a:lnTo>
                    <a:pt x="433019" y="32448"/>
                  </a:lnTo>
                  <a:lnTo>
                    <a:pt x="448233" y="32448"/>
                  </a:lnTo>
                  <a:lnTo>
                    <a:pt x="454075" y="33972"/>
                  </a:lnTo>
                  <a:lnTo>
                    <a:pt x="464045" y="39662"/>
                  </a:lnTo>
                  <a:lnTo>
                    <a:pt x="467855" y="43967"/>
                  </a:lnTo>
                  <a:lnTo>
                    <a:pt x="470852" y="49530"/>
                  </a:lnTo>
                  <a:lnTo>
                    <a:pt x="488696" y="32448"/>
                  </a:lnTo>
                  <a:lnTo>
                    <a:pt x="495592" y="25844"/>
                  </a:lnTo>
                  <a:lnTo>
                    <a:pt x="490448" y="19519"/>
                  </a:lnTo>
                  <a:lnTo>
                    <a:pt x="484936" y="14160"/>
                  </a:lnTo>
                  <a:lnTo>
                    <a:pt x="448094" y="0"/>
                  </a:lnTo>
                  <a:lnTo>
                    <a:pt x="441921" y="0"/>
                  </a:lnTo>
                  <a:lnTo>
                    <a:pt x="402374" y="8775"/>
                  </a:lnTo>
                  <a:lnTo>
                    <a:pt x="373951" y="43865"/>
                  </a:lnTo>
                  <a:lnTo>
                    <a:pt x="372745" y="55499"/>
                  </a:lnTo>
                  <a:lnTo>
                    <a:pt x="373367" y="63982"/>
                  </a:lnTo>
                  <a:lnTo>
                    <a:pt x="396836" y="99072"/>
                  </a:lnTo>
                  <a:lnTo>
                    <a:pt x="433019" y="119456"/>
                  </a:lnTo>
                  <a:lnTo>
                    <a:pt x="445528" y="126403"/>
                  </a:lnTo>
                  <a:lnTo>
                    <a:pt x="454456" y="133337"/>
                  </a:lnTo>
                  <a:lnTo>
                    <a:pt x="459803" y="140258"/>
                  </a:lnTo>
                  <a:lnTo>
                    <a:pt x="461594" y="147167"/>
                  </a:lnTo>
                  <a:lnTo>
                    <a:pt x="461594" y="154990"/>
                  </a:lnTo>
                  <a:lnTo>
                    <a:pt x="458724" y="161302"/>
                  </a:lnTo>
                  <a:lnTo>
                    <a:pt x="447332" y="170561"/>
                  </a:lnTo>
                  <a:lnTo>
                    <a:pt x="439432" y="172834"/>
                  </a:lnTo>
                  <a:lnTo>
                    <a:pt x="421614" y="172834"/>
                  </a:lnTo>
                  <a:lnTo>
                    <a:pt x="414286" y="170776"/>
                  </a:lnTo>
                  <a:lnTo>
                    <a:pt x="407822" y="166611"/>
                  </a:lnTo>
                  <a:lnTo>
                    <a:pt x="401154" y="162483"/>
                  </a:lnTo>
                  <a:lnTo>
                    <a:pt x="396405" y="156794"/>
                  </a:lnTo>
                  <a:lnTo>
                    <a:pt x="393496" y="149631"/>
                  </a:lnTo>
                  <a:lnTo>
                    <a:pt x="370090" y="175907"/>
                  </a:lnTo>
                  <a:lnTo>
                    <a:pt x="402463" y="201803"/>
                  </a:lnTo>
                  <a:lnTo>
                    <a:pt x="425018" y="205803"/>
                  </a:lnTo>
                  <a:lnTo>
                    <a:pt x="425018" y="229298"/>
                  </a:lnTo>
                  <a:lnTo>
                    <a:pt x="438531" y="229298"/>
                  </a:lnTo>
                  <a:lnTo>
                    <a:pt x="442696" y="229971"/>
                  </a:lnTo>
                  <a:lnTo>
                    <a:pt x="445147" y="231368"/>
                  </a:lnTo>
                  <a:lnTo>
                    <a:pt x="447598" y="233006"/>
                  </a:lnTo>
                  <a:lnTo>
                    <a:pt x="448856" y="235292"/>
                  </a:lnTo>
                  <a:lnTo>
                    <a:pt x="448856" y="241731"/>
                  </a:lnTo>
                  <a:lnTo>
                    <a:pt x="447814" y="244208"/>
                  </a:lnTo>
                  <a:lnTo>
                    <a:pt x="445604" y="245884"/>
                  </a:lnTo>
                  <a:lnTo>
                    <a:pt x="443471" y="247599"/>
                  </a:lnTo>
                  <a:lnTo>
                    <a:pt x="440055" y="248513"/>
                  </a:lnTo>
                  <a:lnTo>
                    <a:pt x="433451" y="248513"/>
                  </a:lnTo>
                  <a:lnTo>
                    <a:pt x="409359" y="244767"/>
                  </a:lnTo>
                  <a:lnTo>
                    <a:pt x="405561" y="244005"/>
                  </a:lnTo>
                  <a:lnTo>
                    <a:pt x="402869" y="243306"/>
                  </a:lnTo>
                  <a:lnTo>
                    <a:pt x="400900" y="242658"/>
                  </a:lnTo>
                  <a:lnTo>
                    <a:pt x="400900" y="259740"/>
                  </a:lnTo>
                  <a:lnTo>
                    <a:pt x="404279" y="260832"/>
                  </a:lnTo>
                  <a:lnTo>
                    <a:pt x="407682" y="261581"/>
                  </a:lnTo>
                  <a:lnTo>
                    <a:pt x="411048" y="262369"/>
                  </a:lnTo>
                  <a:lnTo>
                    <a:pt x="414286" y="263067"/>
                  </a:lnTo>
                  <a:lnTo>
                    <a:pt x="417449" y="263664"/>
                  </a:lnTo>
                  <a:lnTo>
                    <a:pt x="420535" y="264071"/>
                  </a:lnTo>
                  <a:lnTo>
                    <a:pt x="426415" y="265049"/>
                  </a:lnTo>
                  <a:lnTo>
                    <a:pt x="431774" y="265607"/>
                  </a:lnTo>
                  <a:lnTo>
                    <a:pt x="436537" y="265607"/>
                  </a:lnTo>
                  <a:lnTo>
                    <a:pt x="471893" y="248513"/>
                  </a:lnTo>
                  <a:lnTo>
                    <a:pt x="472109" y="248069"/>
                  </a:lnTo>
                  <a:lnTo>
                    <a:pt x="472198" y="230378"/>
                  </a:lnTo>
                  <a:lnTo>
                    <a:pt x="469493" y="223786"/>
                  </a:lnTo>
                  <a:lnTo>
                    <a:pt x="464045" y="219532"/>
                  </a:lnTo>
                  <a:lnTo>
                    <a:pt x="458724" y="215303"/>
                  </a:lnTo>
                  <a:lnTo>
                    <a:pt x="451002" y="213182"/>
                  </a:lnTo>
                  <a:lnTo>
                    <a:pt x="438734" y="213182"/>
                  </a:lnTo>
                  <a:lnTo>
                    <a:pt x="438734" y="206133"/>
                  </a:lnTo>
                  <a:lnTo>
                    <a:pt x="438734" y="205727"/>
                  </a:lnTo>
                  <a:lnTo>
                    <a:pt x="447789" y="205105"/>
                  </a:lnTo>
                  <a:lnTo>
                    <a:pt x="461289" y="202006"/>
                  </a:lnTo>
                  <a:lnTo>
                    <a:pt x="496087" y="172834"/>
                  </a:lnTo>
                  <a:lnTo>
                    <a:pt x="501053" y="158673"/>
                  </a:lnTo>
                  <a:lnTo>
                    <a:pt x="502246" y="145656"/>
                  </a:lnTo>
                  <a:close/>
                </a:path>
              </a:pathLst>
            </a:custGeom>
            <a:solidFill>
              <a:srgbClr val="FFFFFF"/>
            </a:solidFill>
          </p:spPr>
          <p:txBody>
            <a:bodyPr wrap="square" lIns="0" tIns="0" rIns="0" bIns="0" rtlCol="0"/>
            <a:lstStyle/>
            <a:p>
              <a:endParaRPr/>
            </a:p>
          </p:txBody>
        </p:sp>
        <p:sp>
          <p:nvSpPr>
            <p:cNvPr id="9" name="object 9"/>
            <p:cNvSpPr/>
            <p:nvPr/>
          </p:nvSpPr>
          <p:spPr>
            <a:xfrm>
              <a:off x="1477385" y="6170430"/>
              <a:ext cx="233756" cy="1963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4903" y="5957265"/>
              <a:ext cx="371284" cy="14010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1344" y="5988018"/>
              <a:ext cx="163875" cy="10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73988" y="5987897"/>
              <a:ext cx="277495" cy="379095"/>
            </a:xfrm>
            <a:custGeom>
              <a:avLst/>
              <a:gdLst/>
              <a:ahLst/>
              <a:cxnLst/>
              <a:rect l="l" t="t" r="r" b="b"/>
              <a:pathLst>
                <a:path w="277494" h="379095">
                  <a:moveTo>
                    <a:pt x="39484" y="151384"/>
                  </a:moveTo>
                  <a:lnTo>
                    <a:pt x="37655" y="146989"/>
                  </a:lnTo>
                  <a:lnTo>
                    <a:pt x="33972" y="143370"/>
                  </a:lnTo>
                  <a:lnTo>
                    <a:pt x="30467" y="139661"/>
                  </a:lnTo>
                  <a:lnTo>
                    <a:pt x="26162" y="137833"/>
                  </a:lnTo>
                  <a:lnTo>
                    <a:pt x="16433" y="137833"/>
                  </a:lnTo>
                  <a:lnTo>
                    <a:pt x="12344" y="139661"/>
                  </a:lnTo>
                  <a:lnTo>
                    <a:pt x="4902" y="147218"/>
                  </a:lnTo>
                  <a:lnTo>
                    <a:pt x="3048" y="151498"/>
                  </a:lnTo>
                  <a:lnTo>
                    <a:pt x="3048" y="156286"/>
                  </a:lnTo>
                  <a:lnTo>
                    <a:pt x="3048" y="161226"/>
                  </a:lnTo>
                  <a:lnTo>
                    <a:pt x="4902" y="165595"/>
                  </a:lnTo>
                  <a:lnTo>
                    <a:pt x="8496" y="169214"/>
                  </a:lnTo>
                  <a:lnTo>
                    <a:pt x="12128" y="172745"/>
                  </a:lnTo>
                  <a:lnTo>
                    <a:pt x="16319" y="174586"/>
                  </a:lnTo>
                  <a:lnTo>
                    <a:pt x="26466" y="174586"/>
                  </a:lnTo>
                  <a:lnTo>
                    <a:pt x="30911" y="172745"/>
                  </a:lnTo>
                  <a:lnTo>
                    <a:pt x="37846" y="165595"/>
                  </a:lnTo>
                  <a:lnTo>
                    <a:pt x="39484" y="161226"/>
                  </a:lnTo>
                  <a:lnTo>
                    <a:pt x="39484" y="151384"/>
                  </a:lnTo>
                  <a:close/>
                </a:path>
                <a:path w="277494" h="379095">
                  <a:moveTo>
                    <a:pt x="41960" y="182537"/>
                  </a:moveTo>
                  <a:lnTo>
                    <a:pt x="0" y="182537"/>
                  </a:lnTo>
                  <a:lnTo>
                    <a:pt x="0" y="378853"/>
                  </a:lnTo>
                  <a:lnTo>
                    <a:pt x="41960" y="378853"/>
                  </a:lnTo>
                  <a:lnTo>
                    <a:pt x="41960" y="182537"/>
                  </a:lnTo>
                  <a:close/>
                </a:path>
                <a:path w="277494" h="379095">
                  <a:moveTo>
                    <a:pt x="138353" y="93980"/>
                  </a:moveTo>
                  <a:lnTo>
                    <a:pt x="98602" y="93980"/>
                  </a:lnTo>
                  <a:lnTo>
                    <a:pt x="98602" y="0"/>
                  </a:lnTo>
                  <a:lnTo>
                    <a:pt x="86131" y="0"/>
                  </a:lnTo>
                  <a:lnTo>
                    <a:pt x="86131" y="93980"/>
                  </a:lnTo>
                  <a:lnTo>
                    <a:pt x="86131" y="105410"/>
                  </a:lnTo>
                  <a:lnTo>
                    <a:pt x="138353" y="105410"/>
                  </a:lnTo>
                  <a:lnTo>
                    <a:pt x="138353" y="93980"/>
                  </a:lnTo>
                  <a:close/>
                </a:path>
                <a:path w="277494" h="379095">
                  <a:moveTo>
                    <a:pt x="274548" y="151384"/>
                  </a:moveTo>
                  <a:lnTo>
                    <a:pt x="272694" y="146989"/>
                  </a:lnTo>
                  <a:lnTo>
                    <a:pt x="265366" y="139661"/>
                  </a:lnTo>
                  <a:lnTo>
                    <a:pt x="261188" y="137833"/>
                  </a:lnTo>
                  <a:lnTo>
                    <a:pt x="251510" y="137833"/>
                  </a:lnTo>
                  <a:lnTo>
                    <a:pt x="247154" y="139661"/>
                  </a:lnTo>
                  <a:lnTo>
                    <a:pt x="243522" y="143522"/>
                  </a:lnTo>
                  <a:lnTo>
                    <a:pt x="239826" y="147218"/>
                  </a:lnTo>
                  <a:lnTo>
                    <a:pt x="238112" y="151498"/>
                  </a:lnTo>
                  <a:lnTo>
                    <a:pt x="238112" y="156286"/>
                  </a:lnTo>
                  <a:lnTo>
                    <a:pt x="238112" y="161226"/>
                  </a:lnTo>
                  <a:lnTo>
                    <a:pt x="239826" y="165595"/>
                  </a:lnTo>
                  <a:lnTo>
                    <a:pt x="247154" y="172745"/>
                  </a:lnTo>
                  <a:lnTo>
                    <a:pt x="251345" y="174586"/>
                  </a:lnTo>
                  <a:lnTo>
                    <a:pt x="261467" y="174586"/>
                  </a:lnTo>
                  <a:lnTo>
                    <a:pt x="265785" y="172745"/>
                  </a:lnTo>
                  <a:lnTo>
                    <a:pt x="269354" y="169214"/>
                  </a:lnTo>
                  <a:lnTo>
                    <a:pt x="272694" y="165595"/>
                  </a:lnTo>
                  <a:lnTo>
                    <a:pt x="274548" y="161226"/>
                  </a:lnTo>
                  <a:lnTo>
                    <a:pt x="274548" y="151384"/>
                  </a:lnTo>
                  <a:close/>
                </a:path>
                <a:path w="277494" h="379095">
                  <a:moveTo>
                    <a:pt x="277063" y="182537"/>
                  </a:moveTo>
                  <a:lnTo>
                    <a:pt x="234873" y="182537"/>
                  </a:lnTo>
                  <a:lnTo>
                    <a:pt x="234873" y="378853"/>
                  </a:lnTo>
                  <a:lnTo>
                    <a:pt x="277063" y="378853"/>
                  </a:lnTo>
                  <a:lnTo>
                    <a:pt x="277063" y="182537"/>
                  </a:lnTo>
                  <a:close/>
                </a:path>
              </a:pathLst>
            </a:custGeom>
            <a:solidFill>
              <a:srgbClr val="FFFFFF"/>
            </a:solidFill>
          </p:spPr>
          <p:txBody>
            <a:bodyPr wrap="square" lIns="0" tIns="0" rIns="0" bIns="0" rtlCol="0"/>
            <a:lstStyle/>
            <a:p>
              <a:endParaRPr/>
            </a:p>
          </p:txBody>
        </p:sp>
        <p:sp>
          <p:nvSpPr>
            <p:cNvPr id="13" name="object 13"/>
            <p:cNvSpPr/>
            <p:nvPr/>
          </p:nvSpPr>
          <p:spPr>
            <a:xfrm>
              <a:off x="656880" y="6421078"/>
              <a:ext cx="124015" cy="19377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4391" y="6460700"/>
              <a:ext cx="125577" cy="1516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1515" y="6421078"/>
              <a:ext cx="303996" cy="1919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78890" y="6421081"/>
              <a:ext cx="701040" cy="193675"/>
            </a:xfrm>
            <a:custGeom>
              <a:avLst/>
              <a:gdLst/>
              <a:ahLst/>
              <a:cxnLst/>
              <a:rect l="l" t="t" r="r" b="b"/>
              <a:pathLst>
                <a:path w="701039" h="193675">
                  <a:moveTo>
                    <a:pt x="114541" y="191300"/>
                  </a:moveTo>
                  <a:lnTo>
                    <a:pt x="112039" y="184569"/>
                  </a:lnTo>
                  <a:lnTo>
                    <a:pt x="109029" y="174155"/>
                  </a:lnTo>
                  <a:lnTo>
                    <a:pt x="105689" y="161620"/>
                  </a:lnTo>
                  <a:lnTo>
                    <a:pt x="102171" y="148539"/>
                  </a:lnTo>
                  <a:lnTo>
                    <a:pt x="98869" y="138836"/>
                  </a:lnTo>
                  <a:lnTo>
                    <a:pt x="95059" y="131660"/>
                  </a:lnTo>
                  <a:lnTo>
                    <a:pt x="94576" y="130746"/>
                  </a:lnTo>
                  <a:lnTo>
                    <a:pt x="89001" y="124460"/>
                  </a:lnTo>
                  <a:lnTo>
                    <a:pt x="81915" y="120180"/>
                  </a:lnTo>
                  <a:lnTo>
                    <a:pt x="81915" y="119507"/>
                  </a:lnTo>
                  <a:lnTo>
                    <a:pt x="91605" y="114401"/>
                  </a:lnTo>
                  <a:lnTo>
                    <a:pt x="99568" y="106908"/>
                  </a:lnTo>
                  <a:lnTo>
                    <a:pt x="100203" y="106311"/>
                  </a:lnTo>
                  <a:lnTo>
                    <a:pt x="106349" y="95491"/>
                  </a:lnTo>
                  <a:lnTo>
                    <a:pt x="108699" y="82143"/>
                  </a:lnTo>
                  <a:lnTo>
                    <a:pt x="107772" y="72326"/>
                  </a:lnTo>
                  <a:lnTo>
                    <a:pt x="74714" y="41287"/>
                  </a:lnTo>
                  <a:lnTo>
                    <a:pt x="74714" y="85064"/>
                  </a:lnTo>
                  <a:lnTo>
                    <a:pt x="72859" y="94081"/>
                  </a:lnTo>
                  <a:lnTo>
                    <a:pt x="67513" y="100965"/>
                  </a:lnTo>
                  <a:lnTo>
                    <a:pt x="58953" y="105371"/>
                  </a:lnTo>
                  <a:lnTo>
                    <a:pt x="47485" y="106908"/>
                  </a:lnTo>
                  <a:lnTo>
                    <a:pt x="33985" y="106908"/>
                  </a:lnTo>
                  <a:lnTo>
                    <a:pt x="33985" y="65049"/>
                  </a:lnTo>
                  <a:lnTo>
                    <a:pt x="36449" y="64592"/>
                  </a:lnTo>
                  <a:lnTo>
                    <a:pt x="41186" y="63906"/>
                  </a:lnTo>
                  <a:lnTo>
                    <a:pt x="49517" y="63906"/>
                  </a:lnTo>
                  <a:lnTo>
                    <a:pt x="60083" y="65354"/>
                  </a:lnTo>
                  <a:lnTo>
                    <a:pt x="68008" y="69342"/>
                  </a:lnTo>
                  <a:lnTo>
                    <a:pt x="72986" y="75907"/>
                  </a:lnTo>
                  <a:lnTo>
                    <a:pt x="74714" y="85064"/>
                  </a:lnTo>
                  <a:lnTo>
                    <a:pt x="74714" y="41287"/>
                  </a:lnTo>
                  <a:lnTo>
                    <a:pt x="61328" y="39154"/>
                  </a:lnTo>
                  <a:lnTo>
                    <a:pt x="45694" y="38493"/>
                  </a:lnTo>
                  <a:lnTo>
                    <a:pt x="32410" y="38735"/>
                  </a:lnTo>
                  <a:lnTo>
                    <a:pt x="20142" y="39395"/>
                  </a:lnTo>
                  <a:lnTo>
                    <a:pt x="9220" y="40386"/>
                  </a:lnTo>
                  <a:lnTo>
                    <a:pt x="0" y="41630"/>
                  </a:lnTo>
                  <a:lnTo>
                    <a:pt x="0" y="191300"/>
                  </a:lnTo>
                  <a:lnTo>
                    <a:pt x="33985" y="191300"/>
                  </a:lnTo>
                  <a:lnTo>
                    <a:pt x="33985" y="131660"/>
                  </a:lnTo>
                  <a:lnTo>
                    <a:pt x="44335" y="131660"/>
                  </a:lnTo>
                  <a:lnTo>
                    <a:pt x="72059" y="168770"/>
                  </a:lnTo>
                  <a:lnTo>
                    <a:pt x="74904" y="179044"/>
                  </a:lnTo>
                  <a:lnTo>
                    <a:pt x="77368" y="186613"/>
                  </a:lnTo>
                  <a:lnTo>
                    <a:pt x="79438" y="191300"/>
                  </a:lnTo>
                  <a:lnTo>
                    <a:pt x="114541" y="191300"/>
                  </a:lnTo>
                  <a:close/>
                </a:path>
                <a:path w="701039" h="193675">
                  <a:moveTo>
                    <a:pt x="231775" y="146532"/>
                  </a:moveTo>
                  <a:lnTo>
                    <a:pt x="209829" y="109524"/>
                  </a:lnTo>
                  <a:lnTo>
                    <a:pt x="179730" y="96164"/>
                  </a:lnTo>
                  <a:lnTo>
                    <a:pt x="170967" y="91427"/>
                  </a:lnTo>
                  <a:lnTo>
                    <a:pt x="165887" y="86283"/>
                  </a:lnTo>
                  <a:lnTo>
                    <a:pt x="164236" y="79908"/>
                  </a:lnTo>
                  <a:lnTo>
                    <a:pt x="165595" y="74295"/>
                  </a:lnTo>
                  <a:lnTo>
                    <a:pt x="169710" y="69634"/>
                  </a:lnTo>
                  <a:lnTo>
                    <a:pt x="176593" y="66459"/>
                  </a:lnTo>
                  <a:lnTo>
                    <a:pt x="186309" y="65278"/>
                  </a:lnTo>
                  <a:lnTo>
                    <a:pt x="196684" y="65989"/>
                  </a:lnTo>
                  <a:lnTo>
                    <a:pt x="205473" y="67779"/>
                  </a:lnTo>
                  <a:lnTo>
                    <a:pt x="212610" y="70116"/>
                  </a:lnTo>
                  <a:lnTo>
                    <a:pt x="218046" y="72478"/>
                  </a:lnTo>
                  <a:lnTo>
                    <a:pt x="225679" y="44792"/>
                  </a:lnTo>
                  <a:lnTo>
                    <a:pt x="218249" y="41897"/>
                  </a:lnTo>
                  <a:lnTo>
                    <a:pt x="209372" y="39458"/>
                  </a:lnTo>
                  <a:lnTo>
                    <a:pt x="198970" y="37769"/>
                  </a:lnTo>
                  <a:lnTo>
                    <a:pt x="186969" y="37147"/>
                  </a:lnTo>
                  <a:lnTo>
                    <a:pt x="162915" y="40640"/>
                  </a:lnTo>
                  <a:lnTo>
                    <a:pt x="144868" y="50279"/>
                  </a:lnTo>
                  <a:lnTo>
                    <a:pt x="133527" y="64770"/>
                  </a:lnTo>
                  <a:lnTo>
                    <a:pt x="129590" y="82816"/>
                  </a:lnTo>
                  <a:lnTo>
                    <a:pt x="132549" y="97891"/>
                  </a:lnTo>
                  <a:lnTo>
                    <a:pt x="140957" y="110197"/>
                  </a:lnTo>
                  <a:lnTo>
                    <a:pt x="154089" y="120015"/>
                  </a:lnTo>
                  <a:lnTo>
                    <a:pt x="171221" y="127622"/>
                  </a:lnTo>
                  <a:lnTo>
                    <a:pt x="182892" y="132372"/>
                  </a:lnTo>
                  <a:lnTo>
                    <a:pt x="190779" y="137198"/>
                  </a:lnTo>
                  <a:lnTo>
                    <a:pt x="195249" y="142582"/>
                  </a:lnTo>
                  <a:lnTo>
                    <a:pt x="196659" y="148996"/>
                  </a:lnTo>
                  <a:lnTo>
                    <a:pt x="195122" y="155740"/>
                  </a:lnTo>
                  <a:lnTo>
                    <a:pt x="190525" y="160921"/>
                  </a:lnTo>
                  <a:lnTo>
                    <a:pt x="182994" y="164249"/>
                  </a:lnTo>
                  <a:lnTo>
                    <a:pt x="172580" y="165430"/>
                  </a:lnTo>
                  <a:lnTo>
                    <a:pt x="161772" y="164617"/>
                  </a:lnTo>
                  <a:lnTo>
                    <a:pt x="151549" y="162471"/>
                  </a:lnTo>
                  <a:lnTo>
                    <a:pt x="142328" y="159435"/>
                  </a:lnTo>
                  <a:lnTo>
                    <a:pt x="134543" y="155968"/>
                  </a:lnTo>
                  <a:lnTo>
                    <a:pt x="127571" y="184327"/>
                  </a:lnTo>
                  <a:lnTo>
                    <a:pt x="135458" y="187756"/>
                  </a:lnTo>
                  <a:lnTo>
                    <a:pt x="145770" y="190715"/>
                  </a:lnTo>
                  <a:lnTo>
                    <a:pt x="157721" y="192786"/>
                  </a:lnTo>
                  <a:lnTo>
                    <a:pt x="170548" y="193560"/>
                  </a:lnTo>
                  <a:lnTo>
                    <a:pt x="197675" y="189788"/>
                  </a:lnTo>
                  <a:lnTo>
                    <a:pt x="216776" y="179578"/>
                  </a:lnTo>
                  <a:lnTo>
                    <a:pt x="228066" y="164604"/>
                  </a:lnTo>
                  <a:lnTo>
                    <a:pt x="231775" y="146532"/>
                  </a:lnTo>
                  <a:close/>
                </a:path>
                <a:path w="701039" h="193675">
                  <a:moveTo>
                    <a:pt x="278549" y="6769"/>
                  </a:moveTo>
                  <a:lnTo>
                    <a:pt x="272034" y="0"/>
                  </a:lnTo>
                  <a:lnTo>
                    <a:pt x="254698" y="0"/>
                  </a:lnTo>
                  <a:lnTo>
                    <a:pt x="247726" y="6769"/>
                  </a:lnTo>
                  <a:lnTo>
                    <a:pt x="247726" y="23634"/>
                  </a:lnTo>
                  <a:lnTo>
                    <a:pt x="254469" y="30835"/>
                  </a:lnTo>
                  <a:lnTo>
                    <a:pt x="272034" y="30835"/>
                  </a:lnTo>
                  <a:lnTo>
                    <a:pt x="278549" y="23634"/>
                  </a:lnTo>
                  <a:lnTo>
                    <a:pt x="278549" y="6769"/>
                  </a:lnTo>
                  <a:close/>
                </a:path>
                <a:path w="701039" h="193675">
                  <a:moveTo>
                    <a:pt x="280365" y="39624"/>
                  </a:moveTo>
                  <a:lnTo>
                    <a:pt x="245922" y="39624"/>
                  </a:lnTo>
                  <a:lnTo>
                    <a:pt x="245922" y="191300"/>
                  </a:lnTo>
                  <a:lnTo>
                    <a:pt x="280365" y="191300"/>
                  </a:lnTo>
                  <a:lnTo>
                    <a:pt x="280365" y="39624"/>
                  </a:lnTo>
                  <a:close/>
                </a:path>
                <a:path w="701039" h="193675">
                  <a:moveTo>
                    <a:pt x="415150" y="39217"/>
                  </a:moveTo>
                  <a:lnTo>
                    <a:pt x="298577" y="39217"/>
                  </a:lnTo>
                  <a:lnTo>
                    <a:pt x="298577" y="68427"/>
                  </a:lnTo>
                  <a:lnTo>
                    <a:pt x="339305" y="68427"/>
                  </a:lnTo>
                  <a:lnTo>
                    <a:pt x="339305" y="191617"/>
                  </a:lnTo>
                  <a:lnTo>
                    <a:pt x="373735" y="191617"/>
                  </a:lnTo>
                  <a:lnTo>
                    <a:pt x="373735" y="68427"/>
                  </a:lnTo>
                  <a:lnTo>
                    <a:pt x="415150" y="68427"/>
                  </a:lnTo>
                  <a:lnTo>
                    <a:pt x="415150" y="39217"/>
                  </a:lnTo>
                  <a:close/>
                </a:path>
                <a:path w="701039" h="193675">
                  <a:moveTo>
                    <a:pt x="521119" y="162712"/>
                  </a:moveTo>
                  <a:lnTo>
                    <a:pt x="458774" y="162712"/>
                  </a:lnTo>
                  <a:lnTo>
                    <a:pt x="458774" y="127152"/>
                  </a:lnTo>
                  <a:lnTo>
                    <a:pt x="514578" y="127152"/>
                  </a:lnTo>
                  <a:lnTo>
                    <a:pt x="514578" y="99212"/>
                  </a:lnTo>
                  <a:lnTo>
                    <a:pt x="458774" y="99212"/>
                  </a:lnTo>
                  <a:lnTo>
                    <a:pt x="458774" y="67462"/>
                  </a:lnTo>
                  <a:lnTo>
                    <a:pt x="517969" y="67462"/>
                  </a:lnTo>
                  <a:lnTo>
                    <a:pt x="517969" y="39522"/>
                  </a:lnTo>
                  <a:lnTo>
                    <a:pt x="424345" y="39522"/>
                  </a:lnTo>
                  <a:lnTo>
                    <a:pt x="424345" y="67462"/>
                  </a:lnTo>
                  <a:lnTo>
                    <a:pt x="424345" y="99212"/>
                  </a:lnTo>
                  <a:lnTo>
                    <a:pt x="424345" y="127152"/>
                  </a:lnTo>
                  <a:lnTo>
                    <a:pt x="424345" y="162712"/>
                  </a:lnTo>
                  <a:lnTo>
                    <a:pt x="424345" y="191922"/>
                  </a:lnTo>
                  <a:lnTo>
                    <a:pt x="521119" y="191922"/>
                  </a:lnTo>
                  <a:lnTo>
                    <a:pt x="521119" y="162712"/>
                  </a:lnTo>
                  <a:close/>
                </a:path>
                <a:path w="701039" h="193675">
                  <a:moveTo>
                    <a:pt x="642835" y="146532"/>
                  </a:moveTo>
                  <a:lnTo>
                    <a:pt x="620915" y="109524"/>
                  </a:lnTo>
                  <a:lnTo>
                    <a:pt x="590804" y="96164"/>
                  </a:lnTo>
                  <a:lnTo>
                    <a:pt x="582041" y="91427"/>
                  </a:lnTo>
                  <a:lnTo>
                    <a:pt x="576961" y="86283"/>
                  </a:lnTo>
                  <a:lnTo>
                    <a:pt x="575322" y="79908"/>
                  </a:lnTo>
                  <a:lnTo>
                    <a:pt x="576681" y="74295"/>
                  </a:lnTo>
                  <a:lnTo>
                    <a:pt x="580783" y="69634"/>
                  </a:lnTo>
                  <a:lnTo>
                    <a:pt x="587667" y="66459"/>
                  </a:lnTo>
                  <a:lnTo>
                    <a:pt x="597382" y="65278"/>
                  </a:lnTo>
                  <a:lnTo>
                    <a:pt x="607745" y="65989"/>
                  </a:lnTo>
                  <a:lnTo>
                    <a:pt x="616534" y="67779"/>
                  </a:lnTo>
                  <a:lnTo>
                    <a:pt x="623684" y="70116"/>
                  </a:lnTo>
                  <a:lnTo>
                    <a:pt x="629119" y="72478"/>
                  </a:lnTo>
                  <a:lnTo>
                    <a:pt x="636765" y="44792"/>
                  </a:lnTo>
                  <a:lnTo>
                    <a:pt x="629323" y="41897"/>
                  </a:lnTo>
                  <a:lnTo>
                    <a:pt x="620445" y="39458"/>
                  </a:lnTo>
                  <a:lnTo>
                    <a:pt x="610057" y="37769"/>
                  </a:lnTo>
                  <a:lnTo>
                    <a:pt x="598055" y="37147"/>
                  </a:lnTo>
                  <a:lnTo>
                    <a:pt x="573989" y="40640"/>
                  </a:lnTo>
                  <a:lnTo>
                    <a:pt x="555942" y="50279"/>
                  </a:lnTo>
                  <a:lnTo>
                    <a:pt x="544601" y="64770"/>
                  </a:lnTo>
                  <a:lnTo>
                    <a:pt x="540677" y="82816"/>
                  </a:lnTo>
                  <a:lnTo>
                    <a:pt x="543636" y="97891"/>
                  </a:lnTo>
                  <a:lnTo>
                    <a:pt x="552030" y="110197"/>
                  </a:lnTo>
                  <a:lnTo>
                    <a:pt x="565162" y="120015"/>
                  </a:lnTo>
                  <a:lnTo>
                    <a:pt x="582307" y="127622"/>
                  </a:lnTo>
                  <a:lnTo>
                    <a:pt x="593966" y="132372"/>
                  </a:lnTo>
                  <a:lnTo>
                    <a:pt x="601853" y="137198"/>
                  </a:lnTo>
                  <a:lnTo>
                    <a:pt x="606323" y="142582"/>
                  </a:lnTo>
                  <a:lnTo>
                    <a:pt x="607733" y="148996"/>
                  </a:lnTo>
                  <a:lnTo>
                    <a:pt x="606183" y="155740"/>
                  </a:lnTo>
                  <a:lnTo>
                    <a:pt x="601599" y="160921"/>
                  </a:lnTo>
                  <a:lnTo>
                    <a:pt x="594055" y="164249"/>
                  </a:lnTo>
                  <a:lnTo>
                    <a:pt x="583653" y="165430"/>
                  </a:lnTo>
                  <a:lnTo>
                    <a:pt x="572833" y="164617"/>
                  </a:lnTo>
                  <a:lnTo>
                    <a:pt x="562610" y="162471"/>
                  </a:lnTo>
                  <a:lnTo>
                    <a:pt x="553389" y="159435"/>
                  </a:lnTo>
                  <a:lnTo>
                    <a:pt x="545630" y="155968"/>
                  </a:lnTo>
                  <a:lnTo>
                    <a:pt x="538645" y="184327"/>
                  </a:lnTo>
                  <a:lnTo>
                    <a:pt x="546531" y="187756"/>
                  </a:lnTo>
                  <a:lnTo>
                    <a:pt x="556844" y="190715"/>
                  </a:lnTo>
                  <a:lnTo>
                    <a:pt x="568807" y="192786"/>
                  </a:lnTo>
                  <a:lnTo>
                    <a:pt x="581647" y="193560"/>
                  </a:lnTo>
                  <a:lnTo>
                    <a:pt x="608761" y="189788"/>
                  </a:lnTo>
                  <a:lnTo>
                    <a:pt x="627837" y="179578"/>
                  </a:lnTo>
                  <a:lnTo>
                    <a:pt x="639127" y="164604"/>
                  </a:lnTo>
                  <a:lnTo>
                    <a:pt x="642835" y="146532"/>
                  </a:lnTo>
                  <a:close/>
                </a:path>
                <a:path w="701039" h="193675">
                  <a:moveTo>
                    <a:pt x="698627" y="6769"/>
                  </a:moveTo>
                  <a:lnTo>
                    <a:pt x="692099" y="0"/>
                  </a:lnTo>
                  <a:lnTo>
                    <a:pt x="674751" y="0"/>
                  </a:lnTo>
                  <a:lnTo>
                    <a:pt x="667791" y="6769"/>
                  </a:lnTo>
                  <a:lnTo>
                    <a:pt x="667791" y="23634"/>
                  </a:lnTo>
                  <a:lnTo>
                    <a:pt x="674547" y="30835"/>
                  </a:lnTo>
                  <a:lnTo>
                    <a:pt x="692099" y="30835"/>
                  </a:lnTo>
                  <a:lnTo>
                    <a:pt x="698627" y="23634"/>
                  </a:lnTo>
                  <a:lnTo>
                    <a:pt x="698627" y="6769"/>
                  </a:lnTo>
                  <a:close/>
                </a:path>
                <a:path w="701039" h="193675">
                  <a:moveTo>
                    <a:pt x="700417" y="39624"/>
                  </a:moveTo>
                  <a:lnTo>
                    <a:pt x="665988" y="39624"/>
                  </a:lnTo>
                  <a:lnTo>
                    <a:pt x="665988" y="191300"/>
                  </a:lnTo>
                  <a:lnTo>
                    <a:pt x="700417" y="191300"/>
                  </a:lnTo>
                  <a:lnTo>
                    <a:pt x="700417" y="39624"/>
                  </a:lnTo>
                  <a:close/>
                </a:path>
              </a:pathLst>
            </a:custGeom>
            <a:solidFill>
              <a:srgbClr val="FFFFFF"/>
            </a:solidFill>
          </p:spPr>
          <p:txBody>
            <a:bodyPr wrap="square" lIns="0" tIns="0" rIns="0" bIns="0" rtlCol="0"/>
            <a:lstStyle/>
            <a:p>
              <a:endParaRPr/>
            </a:p>
          </p:txBody>
        </p:sp>
        <p:sp>
          <p:nvSpPr>
            <p:cNvPr id="17" name="object 17"/>
            <p:cNvSpPr/>
            <p:nvPr/>
          </p:nvSpPr>
          <p:spPr>
            <a:xfrm>
              <a:off x="4170591" y="6483502"/>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42"/>
                  </a:moveTo>
                  <a:lnTo>
                    <a:pt x="584733" y="48742"/>
                  </a:lnTo>
                  <a:lnTo>
                    <a:pt x="584733" y="59766"/>
                  </a:lnTo>
                  <a:lnTo>
                    <a:pt x="583145" y="58013"/>
                  </a:lnTo>
                  <a:lnTo>
                    <a:pt x="583145" y="84328"/>
                  </a:lnTo>
                  <a:lnTo>
                    <a:pt x="583145" y="103174"/>
                  </a:lnTo>
                  <a:lnTo>
                    <a:pt x="576097" y="109397"/>
                  </a:lnTo>
                  <a:lnTo>
                    <a:pt x="557403" y="109397"/>
                  </a:lnTo>
                  <a:lnTo>
                    <a:pt x="550164" y="103174"/>
                  </a:lnTo>
                  <a:lnTo>
                    <a:pt x="550164" y="84328"/>
                  </a:lnTo>
                  <a:lnTo>
                    <a:pt x="557403" y="78270"/>
                  </a:lnTo>
                  <a:lnTo>
                    <a:pt x="576097" y="78270"/>
                  </a:lnTo>
                  <a:lnTo>
                    <a:pt x="583145" y="84328"/>
                  </a:lnTo>
                  <a:lnTo>
                    <a:pt x="583145" y="58013"/>
                  </a:lnTo>
                  <a:lnTo>
                    <a:pt x="579602" y="54089"/>
                  </a:lnTo>
                  <a:lnTo>
                    <a:pt x="573163" y="50101"/>
                  </a:lnTo>
                  <a:lnTo>
                    <a:pt x="565365" y="47739"/>
                  </a:lnTo>
                  <a:lnTo>
                    <a:pt x="556158" y="46964"/>
                  </a:lnTo>
                  <a:lnTo>
                    <a:pt x="538568" y="50228"/>
                  </a:lnTo>
                  <a:lnTo>
                    <a:pt x="523786" y="59550"/>
                  </a:lnTo>
                  <a:lnTo>
                    <a:pt x="513588" y="74282"/>
                  </a:lnTo>
                  <a:lnTo>
                    <a:pt x="509790" y="93751"/>
                  </a:lnTo>
                  <a:lnTo>
                    <a:pt x="513588" y="113258"/>
                  </a:lnTo>
                  <a:lnTo>
                    <a:pt x="523786" y="128054"/>
                  </a:lnTo>
                  <a:lnTo>
                    <a:pt x="538568" y="137439"/>
                  </a:lnTo>
                  <a:lnTo>
                    <a:pt x="556158" y="140716"/>
                  </a:lnTo>
                  <a:lnTo>
                    <a:pt x="564464" y="140081"/>
                  </a:lnTo>
                  <a:lnTo>
                    <a:pt x="571665" y="138163"/>
                  </a:lnTo>
                  <a:lnTo>
                    <a:pt x="577761" y="134950"/>
                  </a:lnTo>
                  <a:lnTo>
                    <a:pt x="582790" y="130403"/>
                  </a:lnTo>
                  <a:lnTo>
                    <a:pt x="582790" y="132168"/>
                  </a:lnTo>
                  <a:lnTo>
                    <a:pt x="581520" y="140830"/>
                  </a:lnTo>
                  <a:lnTo>
                    <a:pt x="577481" y="147193"/>
                  </a:lnTo>
                  <a:lnTo>
                    <a:pt x="570369" y="151117"/>
                  </a:lnTo>
                  <a:lnTo>
                    <a:pt x="559866" y="152450"/>
                  </a:lnTo>
                  <a:lnTo>
                    <a:pt x="551726" y="151777"/>
                  </a:lnTo>
                  <a:lnTo>
                    <a:pt x="543382" y="149860"/>
                  </a:lnTo>
                  <a:lnTo>
                    <a:pt x="535559" y="146824"/>
                  </a:lnTo>
                  <a:lnTo>
                    <a:pt x="529005" y="142849"/>
                  </a:lnTo>
                  <a:lnTo>
                    <a:pt x="515607" y="170243"/>
                  </a:lnTo>
                  <a:lnTo>
                    <a:pt x="525538" y="175514"/>
                  </a:lnTo>
                  <a:lnTo>
                    <a:pt x="537121" y="179298"/>
                  </a:lnTo>
                  <a:lnTo>
                    <a:pt x="550024" y="181584"/>
                  </a:lnTo>
                  <a:lnTo>
                    <a:pt x="563918" y="182346"/>
                  </a:lnTo>
                  <a:lnTo>
                    <a:pt x="588645" y="178955"/>
                  </a:lnTo>
                  <a:lnTo>
                    <a:pt x="607110" y="168656"/>
                  </a:lnTo>
                  <a:lnTo>
                    <a:pt x="617867" y="152450"/>
                  </a:lnTo>
                  <a:lnTo>
                    <a:pt x="618655" y="151282"/>
                  </a:lnTo>
                  <a:lnTo>
                    <a:pt x="622033" y="130403"/>
                  </a:lnTo>
                  <a:lnTo>
                    <a:pt x="622642" y="126669"/>
                  </a:lnTo>
                  <a:lnTo>
                    <a:pt x="622642" y="109397"/>
                  </a:lnTo>
                  <a:lnTo>
                    <a:pt x="622642" y="78270"/>
                  </a:lnTo>
                  <a:lnTo>
                    <a:pt x="622642" y="59766"/>
                  </a:lnTo>
                  <a:lnTo>
                    <a:pt x="622642" y="48742"/>
                  </a:lnTo>
                  <a:close/>
                </a:path>
                <a:path w="1452879" h="182879">
                  <a:moveTo>
                    <a:pt x="742962" y="97307"/>
                  </a:moveTo>
                  <a:lnTo>
                    <a:pt x="727138" y="59791"/>
                  </a:lnTo>
                  <a:lnTo>
                    <a:pt x="705751" y="49491"/>
                  </a:lnTo>
                  <a:lnTo>
                    <a:pt x="705751" y="87350"/>
                  </a:lnTo>
                  <a:lnTo>
                    <a:pt x="674712" y="87350"/>
                  </a:lnTo>
                  <a:lnTo>
                    <a:pt x="676300" y="79159"/>
                  </a:lnTo>
                  <a:lnTo>
                    <a:pt x="681939" y="74358"/>
                  </a:lnTo>
                  <a:lnTo>
                    <a:pt x="698347" y="74358"/>
                  </a:lnTo>
                  <a:lnTo>
                    <a:pt x="704164" y="79159"/>
                  </a:lnTo>
                  <a:lnTo>
                    <a:pt x="705751" y="87350"/>
                  </a:lnTo>
                  <a:lnTo>
                    <a:pt x="705751" y="49491"/>
                  </a:lnTo>
                  <a:lnTo>
                    <a:pt x="650836" y="61074"/>
                  </a:lnTo>
                  <a:lnTo>
                    <a:pt x="635215" y="97307"/>
                  </a:lnTo>
                  <a:lnTo>
                    <a:pt x="639356" y="117436"/>
                  </a:lnTo>
                  <a:lnTo>
                    <a:pt x="651103" y="133451"/>
                  </a:lnTo>
                  <a:lnTo>
                    <a:pt x="669505" y="144018"/>
                  </a:lnTo>
                  <a:lnTo>
                    <a:pt x="693585" y="147828"/>
                  </a:lnTo>
                  <a:lnTo>
                    <a:pt x="706970" y="146837"/>
                  </a:lnTo>
                  <a:lnTo>
                    <a:pt x="718362" y="143878"/>
                  </a:lnTo>
                  <a:lnTo>
                    <a:pt x="727900" y="138976"/>
                  </a:lnTo>
                  <a:lnTo>
                    <a:pt x="735736" y="132168"/>
                  </a:lnTo>
                  <a:lnTo>
                    <a:pt x="721931" y="118122"/>
                  </a:lnTo>
                  <a:lnTo>
                    <a:pt x="714921" y="110998"/>
                  </a:lnTo>
                  <a:lnTo>
                    <a:pt x="708571" y="115811"/>
                  </a:lnTo>
                  <a:lnTo>
                    <a:pt x="703630" y="118122"/>
                  </a:lnTo>
                  <a:lnTo>
                    <a:pt x="684949" y="118122"/>
                  </a:lnTo>
                  <a:lnTo>
                    <a:pt x="678243" y="114198"/>
                  </a:lnTo>
                  <a:lnTo>
                    <a:pt x="675424" y="106730"/>
                  </a:lnTo>
                  <a:lnTo>
                    <a:pt x="742429" y="106730"/>
                  </a:lnTo>
                  <a:lnTo>
                    <a:pt x="742607" y="103898"/>
                  </a:lnTo>
                  <a:lnTo>
                    <a:pt x="742962" y="100152"/>
                  </a:lnTo>
                  <a:lnTo>
                    <a:pt x="742962" y="97307"/>
                  </a:lnTo>
                  <a:close/>
                </a:path>
                <a:path w="1452879" h="182879">
                  <a:moveTo>
                    <a:pt x="795362" y="14058"/>
                  </a:moveTo>
                  <a:lnTo>
                    <a:pt x="755523" y="14058"/>
                  </a:lnTo>
                  <a:lnTo>
                    <a:pt x="755523" y="146062"/>
                  </a:lnTo>
                  <a:lnTo>
                    <a:pt x="795362" y="146062"/>
                  </a:lnTo>
                  <a:lnTo>
                    <a:pt x="795362"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60"/>
                  </a:lnTo>
                  <a:lnTo>
                    <a:pt x="832954" y="0"/>
                  </a:lnTo>
                  <a:lnTo>
                    <a:pt x="823036" y="1574"/>
                  </a:lnTo>
                  <a:lnTo>
                    <a:pt x="815479" y="5892"/>
                  </a:lnTo>
                  <a:lnTo>
                    <a:pt x="810653" y="12382"/>
                  </a:lnTo>
                  <a:lnTo>
                    <a:pt x="808977" y="20447"/>
                  </a:lnTo>
                  <a:lnTo>
                    <a:pt x="810653" y="28536"/>
                  </a:lnTo>
                  <a:lnTo>
                    <a:pt x="815479" y="35026"/>
                  </a:lnTo>
                  <a:lnTo>
                    <a:pt x="823036"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47" y="74358"/>
                  </a:lnTo>
                  <a:lnTo>
                    <a:pt x="922235" y="74701"/>
                  </a:lnTo>
                  <a:lnTo>
                    <a:pt x="929119" y="75857"/>
                  </a:lnTo>
                  <a:lnTo>
                    <a:pt x="936332" y="78041"/>
                  </a:lnTo>
                  <a:lnTo>
                    <a:pt x="943698" y="81470"/>
                  </a:lnTo>
                  <a:lnTo>
                    <a:pt x="954646" y="54965"/>
                  </a:lnTo>
                  <a:lnTo>
                    <a:pt x="946175" y="51473"/>
                  </a:lnTo>
                  <a:lnTo>
                    <a:pt x="936434" y="48971"/>
                  </a:lnTo>
                  <a:lnTo>
                    <a:pt x="925982" y="47472"/>
                  </a:lnTo>
                  <a:lnTo>
                    <a:pt x="915314" y="46964"/>
                  </a:lnTo>
                  <a:lnTo>
                    <a:pt x="893914" y="49593"/>
                  </a:lnTo>
                  <a:lnTo>
                    <a:pt x="878459" y="56730"/>
                  </a:lnTo>
                  <a:lnTo>
                    <a:pt x="869099" y="67310"/>
                  </a:lnTo>
                  <a:lnTo>
                    <a:pt x="865936" y="80238"/>
                  </a:lnTo>
                  <a:lnTo>
                    <a:pt x="874623" y="100838"/>
                  </a:lnTo>
                  <a:lnTo>
                    <a:pt x="893711" y="108902"/>
                  </a:lnTo>
                  <a:lnTo>
                    <a:pt x="912812" y="111531"/>
                  </a:lnTo>
                  <a:lnTo>
                    <a:pt x="921486" y="115811"/>
                  </a:lnTo>
                  <a:lnTo>
                    <a:pt x="921486" y="118656"/>
                  </a:lnTo>
                  <a:lnTo>
                    <a:pt x="918845" y="120434"/>
                  </a:lnTo>
                  <a:lnTo>
                    <a:pt x="909142" y="120434"/>
                  </a:lnTo>
                  <a:lnTo>
                    <a:pt x="900341" y="119849"/>
                  </a:lnTo>
                  <a:lnTo>
                    <a:pt x="891438"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43" y="48742"/>
                  </a:moveTo>
                  <a:lnTo>
                    <a:pt x="970203" y="48742"/>
                  </a:lnTo>
                  <a:lnTo>
                    <a:pt x="970203" y="146050"/>
                  </a:lnTo>
                  <a:lnTo>
                    <a:pt x="1010043" y="146050"/>
                  </a:lnTo>
                  <a:lnTo>
                    <a:pt x="1010043" y="48742"/>
                  </a:lnTo>
                  <a:close/>
                </a:path>
                <a:path w="1452879" h="182879">
                  <a:moveTo>
                    <a:pt x="1014107" y="19748"/>
                  </a:moveTo>
                  <a:lnTo>
                    <a:pt x="1012405" y="11798"/>
                  </a:lnTo>
                  <a:lnTo>
                    <a:pt x="1007592" y="5549"/>
                  </a:lnTo>
                  <a:lnTo>
                    <a:pt x="1000036" y="1460"/>
                  </a:lnTo>
                  <a:lnTo>
                    <a:pt x="990117" y="0"/>
                  </a:lnTo>
                  <a:lnTo>
                    <a:pt x="980198" y="1574"/>
                  </a:lnTo>
                  <a:lnTo>
                    <a:pt x="972642" y="5892"/>
                  </a:lnTo>
                  <a:lnTo>
                    <a:pt x="967816" y="12382"/>
                  </a:lnTo>
                  <a:lnTo>
                    <a:pt x="966139" y="20447"/>
                  </a:lnTo>
                  <a:lnTo>
                    <a:pt x="967816" y="28536"/>
                  </a:lnTo>
                  <a:lnTo>
                    <a:pt x="972642" y="35026"/>
                  </a:lnTo>
                  <a:lnTo>
                    <a:pt x="980198" y="39357"/>
                  </a:lnTo>
                  <a:lnTo>
                    <a:pt x="990117" y="40919"/>
                  </a:lnTo>
                  <a:lnTo>
                    <a:pt x="1000036" y="39344"/>
                  </a:lnTo>
                  <a:lnTo>
                    <a:pt x="1007592" y="34950"/>
                  </a:lnTo>
                  <a:lnTo>
                    <a:pt x="1012405" y="28244"/>
                  </a:lnTo>
                  <a:lnTo>
                    <a:pt x="1014107" y="19748"/>
                  </a:lnTo>
                  <a:close/>
                </a:path>
                <a:path w="1452879" h="182879">
                  <a:moveTo>
                    <a:pt x="1193812" y="90551"/>
                  </a:moveTo>
                  <a:lnTo>
                    <a:pt x="1190879" y="70840"/>
                  </a:lnTo>
                  <a:lnTo>
                    <a:pt x="1182789" y="57289"/>
                  </a:lnTo>
                  <a:lnTo>
                    <a:pt x="1170597" y="49479"/>
                  </a:lnTo>
                  <a:lnTo>
                    <a:pt x="1155369" y="46964"/>
                  </a:lnTo>
                  <a:lnTo>
                    <a:pt x="1145844" y="47955"/>
                  </a:lnTo>
                  <a:lnTo>
                    <a:pt x="1137183" y="50812"/>
                  </a:lnTo>
                  <a:lnTo>
                    <a:pt x="1129550" y="55448"/>
                  </a:lnTo>
                  <a:lnTo>
                    <a:pt x="1123099" y="61722"/>
                  </a:lnTo>
                  <a:lnTo>
                    <a:pt x="1117320" y="55143"/>
                  </a:lnTo>
                  <a:lnTo>
                    <a:pt x="1110195" y="50546"/>
                  </a:lnTo>
                  <a:lnTo>
                    <a:pt x="1101991" y="47853"/>
                  </a:lnTo>
                  <a:lnTo>
                    <a:pt x="1092949" y="46964"/>
                  </a:lnTo>
                  <a:lnTo>
                    <a:pt x="1085227" y="47637"/>
                  </a:lnTo>
                  <a:lnTo>
                    <a:pt x="1078026" y="49657"/>
                  </a:lnTo>
                  <a:lnTo>
                    <a:pt x="1071448" y="53047"/>
                  </a:lnTo>
                  <a:lnTo>
                    <a:pt x="1065606" y="57823"/>
                  </a:lnTo>
                  <a:lnTo>
                    <a:pt x="1065606" y="48742"/>
                  </a:lnTo>
                  <a:lnTo>
                    <a:pt x="1027696" y="48742"/>
                  </a:lnTo>
                  <a:lnTo>
                    <a:pt x="1027696" y="146050"/>
                  </a:lnTo>
                  <a:lnTo>
                    <a:pt x="1067549" y="146050"/>
                  </a:lnTo>
                  <a:lnTo>
                    <a:pt x="1067549" y="85559"/>
                  </a:lnTo>
                  <a:lnTo>
                    <a:pt x="1073010" y="80759"/>
                  </a:lnTo>
                  <a:lnTo>
                    <a:pt x="1086764" y="80759"/>
                  </a:lnTo>
                  <a:lnTo>
                    <a:pt x="1090828" y="85394"/>
                  </a:lnTo>
                  <a:lnTo>
                    <a:pt x="1090828" y="146050"/>
                  </a:lnTo>
                  <a:lnTo>
                    <a:pt x="1130681" y="146050"/>
                  </a:lnTo>
                  <a:lnTo>
                    <a:pt x="1130681" y="85559"/>
                  </a:lnTo>
                  <a:lnTo>
                    <a:pt x="1136142" y="80759"/>
                  </a:lnTo>
                  <a:lnTo>
                    <a:pt x="1149553" y="80759"/>
                  </a:lnTo>
                  <a:lnTo>
                    <a:pt x="1153960" y="85394"/>
                  </a:lnTo>
                  <a:lnTo>
                    <a:pt x="1153960" y="146050"/>
                  </a:lnTo>
                  <a:lnTo>
                    <a:pt x="1193812" y="146050"/>
                  </a:lnTo>
                  <a:lnTo>
                    <a:pt x="1193812" y="90551"/>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89" y="100876"/>
                  </a:moveTo>
                  <a:lnTo>
                    <a:pt x="1340700" y="98920"/>
                  </a:lnTo>
                  <a:lnTo>
                    <a:pt x="1339557" y="92329"/>
                  </a:lnTo>
                  <a:lnTo>
                    <a:pt x="1337360" y="79629"/>
                  </a:lnTo>
                  <a:lnTo>
                    <a:pt x="1328432" y="65290"/>
                  </a:lnTo>
                  <a:lnTo>
                    <a:pt x="1327797" y="64287"/>
                  </a:lnTo>
                  <a:lnTo>
                    <a:pt x="1324559" y="62103"/>
                  </a:lnTo>
                  <a:lnTo>
                    <a:pt x="1324559" y="92329"/>
                  </a:lnTo>
                  <a:lnTo>
                    <a:pt x="1264602" y="92329"/>
                  </a:lnTo>
                  <a:lnTo>
                    <a:pt x="1267752" y="81343"/>
                  </a:lnTo>
                  <a:lnTo>
                    <a:pt x="1274165" y="72809"/>
                  </a:lnTo>
                  <a:lnTo>
                    <a:pt x="1283296" y="67259"/>
                  </a:lnTo>
                  <a:lnTo>
                    <a:pt x="1294587" y="65290"/>
                  </a:lnTo>
                  <a:lnTo>
                    <a:pt x="1305941" y="67297"/>
                  </a:lnTo>
                  <a:lnTo>
                    <a:pt x="1315059" y="72872"/>
                  </a:lnTo>
                  <a:lnTo>
                    <a:pt x="1321435" y="81432"/>
                  </a:lnTo>
                  <a:lnTo>
                    <a:pt x="1324559" y="92329"/>
                  </a:lnTo>
                  <a:lnTo>
                    <a:pt x="1324559" y="62103"/>
                  </a:lnTo>
                  <a:lnTo>
                    <a:pt x="1313180" y="54394"/>
                  </a:lnTo>
                  <a:lnTo>
                    <a:pt x="1294587" y="50876"/>
                  </a:lnTo>
                  <a:lnTo>
                    <a:pt x="1275867" y="54457"/>
                  </a:lnTo>
                  <a:lnTo>
                    <a:pt x="1261008" y="64427"/>
                  </a:lnTo>
                  <a:lnTo>
                    <a:pt x="1251204" y="79629"/>
                  </a:lnTo>
                  <a:lnTo>
                    <a:pt x="1247673" y="98920"/>
                  </a:lnTo>
                  <a:lnTo>
                    <a:pt x="1251280" y="118300"/>
                  </a:lnTo>
                  <a:lnTo>
                    <a:pt x="1261491" y="133553"/>
                  </a:lnTo>
                  <a:lnTo>
                    <a:pt x="1277353" y="143535"/>
                  </a:lnTo>
                  <a:lnTo>
                    <a:pt x="1297940" y="147116"/>
                  </a:lnTo>
                  <a:lnTo>
                    <a:pt x="1309052" y="146126"/>
                  </a:lnTo>
                  <a:lnTo>
                    <a:pt x="1319009" y="143205"/>
                  </a:lnTo>
                  <a:lnTo>
                    <a:pt x="1327645" y="138417"/>
                  </a:lnTo>
                  <a:lnTo>
                    <a:pt x="1334389" y="132181"/>
                  </a:lnTo>
                  <a:lnTo>
                    <a:pt x="1334795" y="131813"/>
                  </a:lnTo>
                  <a:lnTo>
                    <a:pt x="1325448" y="120789"/>
                  </a:lnTo>
                  <a:lnTo>
                    <a:pt x="1319860" y="125806"/>
                  </a:lnTo>
                  <a:lnTo>
                    <a:pt x="1313472" y="129362"/>
                  </a:lnTo>
                  <a:lnTo>
                    <a:pt x="1306322" y="131483"/>
                  </a:lnTo>
                  <a:lnTo>
                    <a:pt x="1298460" y="132181"/>
                  </a:lnTo>
                  <a:lnTo>
                    <a:pt x="1285659" y="130200"/>
                  </a:lnTo>
                  <a:lnTo>
                    <a:pt x="1275384" y="124599"/>
                  </a:lnTo>
                  <a:lnTo>
                    <a:pt x="1268183" y="115900"/>
                  </a:lnTo>
                  <a:lnTo>
                    <a:pt x="1264602" y="104609"/>
                  </a:lnTo>
                  <a:lnTo>
                    <a:pt x="1340434" y="104609"/>
                  </a:lnTo>
                  <a:lnTo>
                    <a:pt x="1340612" y="103009"/>
                  </a:lnTo>
                  <a:lnTo>
                    <a:pt x="1340789"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72" y="123088"/>
                  </a:lnTo>
                  <a:lnTo>
                    <a:pt x="1375143" y="112598"/>
                  </a:lnTo>
                  <a:lnTo>
                    <a:pt x="1372743" y="98920"/>
                  </a:lnTo>
                  <a:lnTo>
                    <a:pt x="1375143" y="85267"/>
                  </a:lnTo>
                  <a:lnTo>
                    <a:pt x="1381772"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35"/>
                  </a:lnTo>
                  <a:lnTo>
                    <a:pt x="1412481" y="51816"/>
                  </a:lnTo>
                  <a:lnTo>
                    <a:pt x="1402892" y="50888"/>
                  </a:lnTo>
                  <a:lnTo>
                    <a:pt x="1383982" y="54330"/>
                  </a:lnTo>
                  <a:lnTo>
                    <a:pt x="1369009" y="64084"/>
                  </a:lnTo>
                  <a:lnTo>
                    <a:pt x="1359179" y="79248"/>
                  </a:lnTo>
                  <a:lnTo>
                    <a:pt x="1355636" y="98920"/>
                  </a:lnTo>
                  <a:lnTo>
                    <a:pt x="1359179" y="118605"/>
                  </a:lnTo>
                  <a:lnTo>
                    <a:pt x="1369009" y="133832"/>
                  </a:lnTo>
                  <a:lnTo>
                    <a:pt x="1383982" y="143649"/>
                  </a:lnTo>
                  <a:lnTo>
                    <a:pt x="1402892" y="147129"/>
                  </a:lnTo>
                  <a:lnTo>
                    <a:pt x="1412836" y="146126"/>
                  </a:lnTo>
                  <a:lnTo>
                    <a:pt x="1421866" y="143129"/>
                  </a:lnTo>
                  <a:lnTo>
                    <a:pt x="1429753" y="138125"/>
                  </a:lnTo>
                  <a:lnTo>
                    <a:pt x="1435239" y="132181"/>
                  </a:lnTo>
                  <a:lnTo>
                    <a:pt x="1436230" y="131114"/>
                  </a:lnTo>
                  <a:lnTo>
                    <a:pt x="1436230" y="146062"/>
                  </a:lnTo>
                  <a:lnTo>
                    <a:pt x="1452448" y="146062"/>
                  </a:lnTo>
                  <a:lnTo>
                    <a:pt x="1452448" y="131114"/>
                  </a:lnTo>
                  <a:lnTo>
                    <a:pt x="1452448" y="66001"/>
                  </a:lnTo>
                  <a:lnTo>
                    <a:pt x="1452448" y="14058"/>
                  </a:lnTo>
                  <a:close/>
                </a:path>
              </a:pathLst>
            </a:custGeom>
            <a:solidFill>
              <a:srgbClr val="EC2168"/>
            </a:solidFill>
          </p:spPr>
          <p:txBody>
            <a:bodyPr wrap="square" lIns="0" tIns="0" rIns="0" bIns="0" rtlCol="0"/>
            <a:lstStyle/>
            <a:p>
              <a:endParaRPr/>
            </a:p>
          </p:txBody>
        </p:sp>
        <p:sp>
          <p:nvSpPr>
            <p:cNvPr id="18" name="object 18"/>
            <p:cNvSpPr/>
            <p:nvPr/>
          </p:nvSpPr>
          <p:spPr>
            <a:xfrm>
              <a:off x="5654298" y="6535271"/>
              <a:ext cx="87998" cy="9535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766668" y="6514636"/>
              <a:ext cx="99292" cy="11598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514140" y="6534378"/>
              <a:ext cx="2423160" cy="95250"/>
            </a:xfrm>
            <a:custGeom>
              <a:avLst/>
              <a:gdLst/>
              <a:ahLst/>
              <a:cxnLst/>
              <a:rect l="l" t="t" r="r" b="b"/>
              <a:pathLst>
                <a:path w="2423160" h="95250">
                  <a:moveTo>
                    <a:pt x="602983" y="59232"/>
                  </a:moveTo>
                  <a:lnTo>
                    <a:pt x="0" y="59232"/>
                  </a:lnTo>
                  <a:lnTo>
                    <a:pt x="0" y="62407"/>
                  </a:lnTo>
                  <a:lnTo>
                    <a:pt x="602983" y="62407"/>
                  </a:lnTo>
                  <a:lnTo>
                    <a:pt x="602983" y="59232"/>
                  </a:lnTo>
                  <a:close/>
                </a:path>
                <a:path w="2423160" h="95250">
                  <a:moveTo>
                    <a:pt x="2422563" y="0"/>
                  </a:moveTo>
                  <a:lnTo>
                    <a:pt x="2411158" y="1066"/>
                  </a:lnTo>
                  <a:lnTo>
                    <a:pt x="2401633" y="4229"/>
                  </a:lnTo>
                  <a:lnTo>
                    <a:pt x="2394064" y="9461"/>
                  </a:lnTo>
                  <a:lnTo>
                    <a:pt x="2388527" y="16713"/>
                  </a:lnTo>
                  <a:lnTo>
                    <a:pt x="2388527" y="889"/>
                  </a:lnTo>
                  <a:lnTo>
                    <a:pt x="2372296" y="889"/>
                  </a:lnTo>
                  <a:lnTo>
                    <a:pt x="2372296" y="95173"/>
                  </a:lnTo>
                  <a:lnTo>
                    <a:pt x="2389225" y="95173"/>
                  </a:lnTo>
                  <a:lnTo>
                    <a:pt x="2389225" y="48209"/>
                  </a:lnTo>
                  <a:lnTo>
                    <a:pt x="2391270" y="34531"/>
                  </a:lnTo>
                  <a:lnTo>
                    <a:pt x="2397137" y="24561"/>
                  </a:lnTo>
                  <a:lnTo>
                    <a:pt x="2406408" y="18453"/>
                  </a:lnTo>
                  <a:lnTo>
                    <a:pt x="2418677" y="16370"/>
                  </a:lnTo>
                  <a:lnTo>
                    <a:pt x="2422563" y="16548"/>
                  </a:lnTo>
                  <a:lnTo>
                    <a:pt x="2422563" y="0"/>
                  </a:lnTo>
                  <a:close/>
                </a:path>
              </a:pathLst>
            </a:custGeom>
            <a:solidFill>
              <a:srgbClr val="EC2168"/>
            </a:solidFill>
          </p:spPr>
          <p:txBody>
            <a:bodyPr wrap="square" lIns="0" tIns="0" rIns="0" bIns="0" rtlCol="0"/>
            <a:lstStyle/>
            <a:p>
              <a:endParaRPr/>
            </a:p>
          </p:txBody>
        </p:sp>
      </p:grpSp>
      <p:sp>
        <p:nvSpPr>
          <p:cNvPr id="21" name="object 21"/>
          <p:cNvSpPr/>
          <p:nvPr/>
        </p:nvSpPr>
        <p:spPr>
          <a:xfrm>
            <a:off x="6024092" y="6593611"/>
            <a:ext cx="3146425" cy="3175"/>
          </a:xfrm>
          <a:custGeom>
            <a:avLst/>
            <a:gdLst/>
            <a:ahLst/>
            <a:cxnLst/>
            <a:rect l="l" t="t" r="r" b="b"/>
            <a:pathLst>
              <a:path w="3146425" h="3175">
                <a:moveTo>
                  <a:pt x="3145866" y="0"/>
                </a:moveTo>
                <a:lnTo>
                  <a:pt x="0" y="0"/>
                </a:lnTo>
                <a:lnTo>
                  <a:pt x="0" y="3174"/>
                </a:lnTo>
                <a:lnTo>
                  <a:pt x="3145866" y="3174"/>
                </a:lnTo>
                <a:lnTo>
                  <a:pt x="3145866" y="0"/>
                </a:lnTo>
                <a:close/>
              </a:path>
            </a:pathLst>
          </a:custGeom>
          <a:solidFill>
            <a:srgbClr val="EC2168"/>
          </a:solidFill>
        </p:spPr>
        <p:txBody>
          <a:bodyPr wrap="square" lIns="0" tIns="0" rIns="0" bIns="0" rtlCol="0"/>
          <a:lstStyle/>
          <a:p>
            <a:endParaRPr/>
          </a:p>
        </p:txBody>
      </p:sp>
      <p:sp>
        <p:nvSpPr>
          <p:cNvPr id="22" name="object 22"/>
          <p:cNvSpPr/>
          <p:nvPr/>
        </p:nvSpPr>
        <p:spPr>
          <a:xfrm>
            <a:off x="11260188" y="6593611"/>
            <a:ext cx="933450" cy="3175"/>
          </a:xfrm>
          <a:custGeom>
            <a:avLst/>
            <a:gdLst/>
            <a:ahLst/>
            <a:cxnLst/>
            <a:rect l="l" t="t" r="r" b="b"/>
            <a:pathLst>
              <a:path w="933450" h="3175">
                <a:moveTo>
                  <a:pt x="933005" y="0"/>
                </a:moveTo>
                <a:lnTo>
                  <a:pt x="0" y="0"/>
                </a:lnTo>
                <a:lnTo>
                  <a:pt x="0" y="3174"/>
                </a:lnTo>
                <a:lnTo>
                  <a:pt x="933005" y="3174"/>
                </a:lnTo>
                <a:lnTo>
                  <a:pt x="933005" y="0"/>
                </a:lnTo>
                <a:close/>
              </a:path>
            </a:pathLst>
          </a:custGeom>
          <a:solidFill>
            <a:srgbClr val="EC2168"/>
          </a:solidFill>
        </p:spPr>
        <p:txBody>
          <a:bodyPr wrap="square" lIns="0" tIns="0" rIns="0" bIns="0" rtlCol="0"/>
          <a:lstStyle/>
          <a:p>
            <a:endParaRPr/>
          </a:p>
        </p:txBody>
      </p:sp>
      <p:sp>
        <p:nvSpPr>
          <p:cNvPr id="23" name="object 23"/>
          <p:cNvSpPr/>
          <p:nvPr/>
        </p:nvSpPr>
        <p:spPr>
          <a:xfrm>
            <a:off x="9384631" y="6537945"/>
            <a:ext cx="58419" cy="114935"/>
          </a:xfrm>
          <a:custGeom>
            <a:avLst/>
            <a:gdLst/>
            <a:ahLst/>
            <a:cxnLst/>
            <a:rect l="l" t="t" r="r" b="b"/>
            <a:pathLst>
              <a:path w="58420" h="114934">
                <a:moveTo>
                  <a:pt x="49758" y="0"/>
                </a:moveTo>
                <a:lnTo>
                  <a:pt x="42532" y="0"/>
                </a:lnTo>
                <a:lnTo>
                  <a:pt x="32179" y="1754"/>
                </a:lnTo>
                <a:lnTo>
                  <a:pt x="24139" y="6921"/>
                </a:lnTo>
                <a:lnTo>
                  <a:pt x="18932" y="15355"/>
                </a:lnTo>
                <a:lnTo>
                  <a:pt x="17081" y="26911"/>
                </a:lnTo>
                <a:lnTo>
                  <a:pt x="17081" y="41922"/>
                </a:lnTo>
                <a:lnTo>
                  <a:pt x="0" y="41922"/>
                </a:lnTo>
                <a:lnTo>
                  <a:pt x="0" y="62280"/>
                </a:lnTo>
                <a:lnTo>
                  <a:pt x="17081" y="62280"/>
                </a:lnTo>
                <a:lnTo>
                  <a:pt x="17081" y="114515"/>
                </a:lnTo>
                <a:lnTo>
                  <a:pt x="37515" y="114515"/>
                </a:lnTo>
                <a:lnTo>
                  <a:pt x="37515" y="62280"/>
                </a:lnTo>
                <a:lnTo>
                  <a:pt x="54546" y="62280"/>
                </a:lnTo>
                <a:lnTo>
                  <a:pt x="57099" y="41922"/>
                </a:lnTo>
                <a:lnTo>
                  <a:pt x="37515" y="41922"/>
                </a:lnTo>
                <a:lnTo>
                  <a:pt x="37515" y="23037"/>
                </a:lnTo>
                <a:lnTo>
                  <a:pt x="39103" y="19011"/>
                </a:lnTo>
                <a:lnTo>
                  <a:pt x="57797" y="18999"/>
                </a:lnTo>
                <a:lnTo>
                  <a:pt x="57797" y="800"/>
                </a:lnTo>
                <a:lnTo>
                  <a:pt x="49758" y="0"/>
                </a:lnTo>
                <a:close/>
              </a:path>
            </a:pathLst>
          </a:custGeom>
          <a:solidFill>
            <a:srgbClr val="EC2168"/>
          </a:solidFill>
        </p:spPr>
        <p:txBody>
          <a:bodyPr wrap="square" lIns="0" tIns="0" rIns="0" bIns="0" rtlCol="0"/>
          <a:lstStyle/>
          <a:p>
            <a:endParaRPr/>
          </a:p>
        </p:txBody>
      </p:sp>
      <p:sp>
        <p:nvSpPr>
          <p:cNvPr id="24" name="object 24"/>
          <p:cNvSpPr/>
          <p:nvPr/>
        </p:nvSpPr>
        <p:spPr>
          <a:xfrm>
            <a:off x="9257398" y="6560938"/>
            <a:ext cx="81915" cy="68516"/>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10305280" y="6537953"/>
            <a:ext cx="111277" cy="114503"/>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170646" y="727595"/>
            <a:ext cx="9857057" cy="566822"/>
          </a:xfrm>
          <a:prstGeom prst="rect">
            <a:avLst/>
          </a:prstGeom>
        </p:spPr>
        <p:txBody>
          <a:bodyPr vert="horz" wrap="square" lIns="0" tIns="12700" rIns="0" bIns="0" rtlCol="0">
            <a:spAutoFit/>
          </a:bodyPr>
          <a:lstStyle/>
          <a:p>
            <a:pPr marL="3413125" marR="5080">
              <a:lnSpc>
                <a:spcPct val="100000"/>
              </a:lnSpc>
              <a:spcBef>
                <a:spcPts val="100"/>
              </a:spcBef>
            </a:pPr>
            <a:endParaRPr dirty="0"/>
          </a:p>
        </p:txBody>
      </p:sp>
      <p:sp>
        <p:nvSpPr>
          <p:cNvPr id="27" name="object 2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5" dirty="0"/>
              <a:t>gelisimedu</a:t>
            </a:r>
          </a:p>
        </p:txBody>
      </p:sp>
      <p:sp>
        <p:nvSpPr>
          <p:cNvPr id="28" name="object 28"/>
          <p:cNvSpPr txBox="1">
            <a:spLocks noGrp="1"/>
          </p:cNvSpPr>
          <p:nvPr>
            <p:ph type="dt" sz="half" idx="6"/>
          </p:nvPr>
        </p:nvSpPr>
        <p:spPr>
          <a:prstGeom prst="rect">
            <a:avLst/>
          </a:prstGeom>
        </p:spPr>
        <p:txBody>
          <a:bodyPr vert="horz" wrap="square" lIns="0" tIns="23495" rIns="0" bIns="0" rtlCol="0">
            <a:spAutoFit/>
          </a:bodyPr>
          <a:lstStyle/>
          <a:p>
            <a:pPr marL="12700">
              <a:lnSpc>
                <a:spcPct val="100000"/>
              </a:lnSpc>
              <a:spcBef>
                <a:spcPts val="185"/>
              </a:spcBef>
            </a:pPr>
            <a:r>
              <a:rPr spc="-5" dirty="0"/>
              <a:t>igugelisim</a:t>
            </a:r>
          </a:p>
        </p:txBody>
      </p:sp>
      <p:sp>
        <p:nvSpPr>
          <p:cNvPr id="29" name="28 Dikdörtgen"/>
          <p:cNvSpPr/>
          <p:nvPr/>
        </p:nvSpPr>
        <p:spPr>
          <a:xfrm>
            <a:off x="2362200" y="2057401"/>
            <a:ext cx="9829800" cy="2677656"/>
          </a:xfrm>
          <a:prstGeom prst="rect">
            <a:avLst/>
          </a:prstGeom>
        </p:spPr>
        <p:txBody>
          <a:bodyPr wrap="square">
            <a:spAutoFit/>
          </a:bodyPr>
          <a:lstStyle/>
          <a:p>
            <a:r>
              <a:rPr lang="tr-TR" sz="2800" dirty="0" smtClean="0"/>
              <a:t>Farmakolojik tedaviler kısa vadede kalp fonksiyonunu iyileştirebilir ve KKY ile ilişkili semptomları hafifletebilir, ancak uzun vadede normal kalp fonksiyonunu eski haline getiremez ve sürdüremez .</a:t>
            </a:r>
          </a:p>
          <a:p>
            <a:r>
              <a:rPr lang="tr-TR" sz="2800" dirty="0" smtClean="0"/>
              <a:t> Bu nedenle, onlarca yıllık geliştirme çalışmaları, son dönem KKY hastaları için alternatif bir çözüm olarak </a:t>
            </a:r>
            <a:r>
              <a:rPr lang="tr-TR" sz="2800" b="1" dirty="0" smtClean="0"/>
              <a:t>kardiyak destek cihazlarına (</a:t>
            </a:r>
            <a:r>
              <a:rPr lang="tr-TR" sz="2800" b="1" dirty="0" err="1" smtClean="0"/>
              <a:t>CAD'ler</a:t>
            </a:r>
            <a:r>
              <a:rPr lang="tr-TR" sz="2800" b="1" dirty="0" smtClean="0"/>
              <a:t>) </a:t>
            </a:r>
            <a:r>
              <a:rPr lang="tr-TR" sz="2800" dirty="0" smtClean="0"/>
              <a:t>odaklanmıştır.</a:t>
            </a:r>
            <a:endParaRPr lang="tr-TR"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7348</TotalTime>
  <Words>2238</Words>
  <Application>Microsoft Office PowerPoint</Application>
  <PresentationFormat>Özel</PresentationFormat>
  <Paragraphs>371</Paragraphs>
  <Slides>84</Slides>
  <Notes>1</Notes>
  <HiddenSlides>0</HiddenSlides>
  <MMClips>0</MMClips>
  <ScaleCrop>false</ScaleCrop>
  <HeadingPairs>
    <vt:vector size="4" baseType="variant">
      <vt:variant>
        <vt:lpstr>Tema</vt:lpstr>
      </vt:variant>
      <vt:variant>
        <vt:i4>1</vt:i4>
      </vt:variant>
      <vt:variant>
        <vt:lpstr>Slayt Başlıkları</vt:lpstr>
      </vt:variant>
      <vt:variant>
        <vt:i4>84</vt:i4>
      </vt:variant>
    </vt:vector>
  </HeadingPairs>
  <TitlesOfParts>
    <vt:vector size="85" baseType="lpstr">
      <vt:lpstr>Office Theme</vt:lpstr>
      <vt:lpstr>Slayt 1</vt:lpstr>
      <vt:lpstr>Slayt 2</vt:lpstr>
      <vt:lpstr>Geçen Ders  Hakkında</vt:lpstr>
      <vt:lpstr>Ders Bilgileri</vt:lpstr>
      <vt:lpstr>Slayt 5</vt:lpstr>
      <vt:lpstr>Kardiyak Yardım Cihazları: Erken Kavramlar, Güncel Teknolojiler ve Gelecekteki Yenilikler Jooli Han  ve Dennis R. Trumble</vt:lpstr>
      <vt:lpstr>Slayt 7</vt:lpstr>
      <vt:lpstr>Slayt 8</vt:lpstr>
      <vt:lpstr>Slayt 9</vt:lpstr>
      <vt:lpstr>Slayt 10</vt:lpstr>
      <vt:lpstr>Slayt 11</vt:lpstr>
      <vt:lpstr>Slayt 12</vt:lpstr>
      <vt:lpstr>Slayt 13</vt:lpstr>
      <vt:lpstr>Tarihçe</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Başvurulan Kaynaklar</vt:lpstr>
      <vt:lpstr>Slayt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ders_sunum_sablonu_1</dc:title>
  <dc:creator>kalpcenal</dc:creator>
  <cp:lastModifiedBy>kalpcenal</cp:lastModifiedBy>
  <cp:revision>13</cp:revision>
  <dcterms:created xsi:type="dcterms:W3CDTF">2020-08-21T08:48:13Z</dcterms:created>
  <dcterms:modified xsi:type="dcterms:W3CDTF">2022-05-05T05:34:35Z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2020-08-21T00:00:00Z</vt:filetime>
  </property>
  <property fmtid="{D5CDD505-2E9C-101B-9397-08002B2CF9AE}" pid="3" name="Creator">
    <vt:lpwstr>Adobe Illustrator 24.2 (Macintosh)</vt:lpwstr>
  </property>
  <property fmtid="{D5CDD505-2E9C-101B-9397-08002B2CF9AE}" pid="4" name="LastSaved">
    <vt:filetime>2020-08-21T00:00:00Z</vt:filetime>
  </property>
</Properties>
</file>