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303" r:id="rId9"/>
    <p:sldId id="302" r:id="rId10"/>
    <p:sldId id="301" r:id="rId11"/>
    <p:sldId id="300" r:id="rId12"/>
    <p:sldId id="299" r:id="rId13"/>
    <p:sldId id="298" r:id="rId14"/>
    <p:sldId id="297" r:id="rId15"/>
    <p:sldId id="296" r:id="rId16"/>
    <p:sldId id="295" r:id="rId17"/>
    <p:sldId id="294" r:id="rId18"/>
    <p:sldId id="293" r:id="rId19"/>
    <p:sldId id="292" r:id="rId20"/>
    <p:sldId id="291" r:id="rId21"/>
    <p:sldId id="290" r:id="rId22"/>
    <p:sldId id="289" r:id="rId23"/>
    <p:sldId id="288" r:id="rId24"/>
    <p:sldId id="287" r:id="rId25"/>
    <p:sldId id="286" r:id="rId26"/>
    <p:sldId id="285" r:id="rId27"/>
    <p:sldId id="284" r:id="rId28"/>
    <p:sldId id="283" r:id="rId29"/>
    <p:sldId id="282" r:id="rId30"/>
    <p:sldId id="281" r:id="rId31"/>
    <p:sldId id="280" r:id="rId32"/>
    <p:sldId id="279" r:id="rId33"/>
    <p:sldId id="278" r:id="rId34"/>
    <p:sldId id="277" r:id="rId35"/>
    <p:sldId id="276" r:id="rId36"/>
    <p:sldId id="274" r:id="rId37"/>
    <p:sldId id="273" r:id="rId38"/>
    <p:sldId id="272" r:id="rId39"/>
    <p:sldId id="271" r:id="rId40"/>
    <p:sldId id="270" r:id="rId41"/>
    <p:sldId id="322" r:id="rId42"/>
    <p:sldId id="321" r:id="rId43"/>
    <p:sldId id="320" r:id="rId44"/>
    <p:sldId id="319" r:id="rId45"/>
    <p:sldId id="318" r:id="rId46"/>
    <p:sldId id="317" r:id="rId47"/>
    <p:sldId id="316" r:id="rId48"/>
    <p:sldId id="315" r:id="rId49"/>
    <p:sldId id="314" r:id="rId50"/>
    <p:sldId id="313" r:id="rId51"/>
    <p:sldId id="312" r:id="rId52"/>
    <p:sldId id="311" r:id="rId53"/>
    <p:sldId id="353" r:id="rId54"/>
    <p:sldId id="352" r:id="rId55"/>
    <p:sldId id="351" r:id="rId56"/>
    <p:sldId id="350" r:id="rId57"/>
    <p:sldId id="349" r:id="rId58"/>
    <p:sldId id="348" r:id="rId59"/>
    <p:sldId id="347" r:id="rId60"/>
    <p:sldId id="346" r:id="rId61"/>
    <p:sldId id="345" r:id="rId62"/>
    <p:sldId id="344" r:id="rId63"/>
    <p:sldId id="343" r:id="rId64"/>
    <p:sldId id="342" r:id="rId65"/>
    <p:sldId id="341" r:id="rId66"/>
    <p:sldId id="340" r:id="rId67"/>
    <p:sldId id="339" r:id="rId68"/>
    <p:sldId id="338" r:id="rId69"/>
    <p:sldId id="337" r:id="rId70"/>
    <p:sldId id="336" r:id="rId71"/>
    <p:sldId id="335" r:id="rId72"/>
    <p:sldId id="334" r:id="rId73"/>
    <p:sldId id="333" r:id="rId74"/>
    <p:sldId id="332" r:id="rId75"/>
    <p:sldId id="331" r:id="rId76"/>
    <p:sldId id="330" r:id="rId77"/>
    <p:sldId id="329" r:id="rId78"/>
    <p:sldId id="328" r:id="rId79"/>
    <p:sldId id="327" r:id="rId80"/>
    <p:sldId id="326" r:id="rId81"/>
    <p:sldId id="325" r:id="rId82"/>
    <p:sldId id="324" r:id="rId83"/>
    <p:sldId id="323" r:id="rId84"/>
    <p:sldId id="310" r:id="rId85"/>
    <p:sldId id="309" r:id="rId86"/>
    <p:sldId id="308" r:id="rId87"/>
    <p:sldId id="307" r:id="rId88"/>
    <p:sldId id="306" r:id="rId89"/>
    <p:sldId id="305" r:id="rId90"/>
    <p:sldId id="304" r:id="rId91"/>
    <p:sldId id="362" r:id="rId92"/>
    <p:sldId id="361" r:id="rId93"/>
    <p:sldId id="360" r:id="rId94"/>
    <p:sldId id="359" r:id="rId95"/>
    <p:sldId id="358" r:id="rId96"/>
    <p:sldId id="357" r:id="rId97"/>
    <p:sldId id="356" r:id="rId98"/>
    <p:sldId id="355" r:id="rId99"/>
    <p:sldId id="354" r:id="rId100"/>
    <p:sldId id="367" r:id="rId101"/>
    <p:sldId id="366" r:id="rId102"/>
    <p:sldId id="365" r:id="rId103"/>
    <p:sldId id="364" r:id="rId104"/>
    <p:sldId id="363" r:id="rId105"/>
    <p:sldId id="266" r:id="rId106"/>
    <p:sldId id="268" r:id="rId10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openxmlformats.org/officeDocument/2006/relationships/image" Target="../media/image101.png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2.png"/><Relationship Id="rId21" Type="http://schemas.openxmlformats.org/officeDocument/2006/relationships/image" Target="../media/image135.png"/><Relationship Id="rId34" Type="http://schemas.openxmlformats.org/officeDocument/2006/relationships/image" Target="../media/image36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50" Type="http://schemas.openxmlformats.org/officeDocument/2006/relationships/image" Target="../media/image163.png"/><Relationship Id="rId55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image" Target="../media/image181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image" Target="../media/image171.png"/><Relationship Id="rId66" Type="http://schemas.openxmlformats.org/officeDocument/2006/relationships/image" Target="../media/image179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49.png"/><Relationship Id="rId49" Type="http://schemas.openxmlformats.org/officeDocument/2006/relationships/image" Target="../media/image162.png"/><Relationship Id="rId57" Type="http://schemas.openxmlformats.org/officeDocument/2006/relationships/image" Target="../media/image170.png"/><Relationship Id="rId61" Type="http://schemas.openxmlformats.org/officeDocument/2006/relationships/image" Target="../media/image174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4" Type="http://schemas.openxmlformats.org/officeDocument/2006/relationships/image" Target="../media/image157.png"/><Relationship Id="rId52" Type="http://schemas.openxmlformats.org/officeDocument/2006/relationships/image" Target="../media/image165.png"/><Relationship Id="rId60" Type="http://schemas.openxmlformats.org/officeDocument/2006/relationships/image" Target="../media/image173.png"/><Relationship Id="rId65" Type="http://schemas.openxmlformats.org/officeDocument/2006/relationships/image" Target="../media/image178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8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56" Type="http://schemas.openxmlformats.org/officeDocument/2006/relationships/image" Target="../media/image169.png"/><Relationship Id="rId64" Type="http://schemas.openxmlformats.org/officeDocument/2006/relationships/image" Target="../media/image177.png"/><Relationship Id="rId8" Type="http://schemas.openxmlformats.org/officeDocument/2006/relationships/image" Target="../media/image122.png"/><Relationship Id="rId51" Type="http://schemas.openxmlformats.org/officeDocument/2006/relationships/image" Target="../media/image164.png"/><Relationship Id="rId3" Type="http://schemas.openxmlformats.org/officeDocument/2006/relationships/image" Target="../media/image117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59" Type="http://schemas.openxmlformats.org/officeDocument/2006/relationships/image" Target="../media/image172.png"/><Relationship Id="rId67" Type="http://schemas.openxmlformats.org/officeDocument/2006/relationships/image" Target="../media/image180.png"/><Relationship Id="rId20" Type="http://schemas.openxmlformats.org/officeDocument/2006/relationships/image" Target="../media/image134.png"/><Relationship Id="rId41" Type="http://schemas.openxmlformats.org/officeDocument/2006/relationships/image" Target="../media/image154.png"/><Relationship Id="rId54" Type="http://schemas.openxmlformats.org/officeDocument/2006/relationships/image" Target="../media/image167.png"/><Relationship Id="rId62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1"/>
            <a:ext cx="9601200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İdeal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bir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anesteziğin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özellikleri:</a:t>
            </a:r>
          </a:p>
          <a:p>
            <a:pPr marL="127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800" b="1" dirty="0" smtClean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  <a:p>
            <a:pPr marL="12700" lvl="0" algn="just" eaLnBrk="0" fontAlgn="base" hangingPunct="0">
              <a:lnSpc>
                <a:spcPct val="117000"/>
              </a:lnSpc>
              <a:spcBef>
                <a:spcPts val="613"/>
              </a:spcBef>
              <a:spcAft>
                <a:spcPct val="0"/>
              </a:spcAft>
              <a:buSzPct val="95000"/>
              <a:buFontTx/>
              <a:buAutoNum type="arabicPlain"/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-Etkisi  hızlı  başlamalı,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eksitasyona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 sebep  olmamalı,derlenme, bilincin geri dönüşü hızlı ve  sorunsuz olmalı</a:t>
            </a:r>
          </a:p>
          <a:p>
            <a:pPr marL="12700" lvl="0" eaLnBrk="0" fontAlgn="base" hangingPunct="0">
              <a:lnSpc>
                <a:spcPct val="117000"/>
              </a:lnSpc>
              <a:spcBef>
                <a:spcPts val="1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2-Sistemik fonksiyonları kötü etkilememeli.Özellikle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kalp ve solunum 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istemlerinde  minimal olmalı.</a:t>
            </a:r>
            <a:endParaRPr lang="tr-TR" sz="2800" dirty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667000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Merkezi sinir sistemi üzerinde </a:t>
            </a:r>
            <a:r>
              <a:rPr lang="tr-TR" sz="2800" b="1" dirty="0" smtClean="0">
                <a:solidFill>
                  <a:prstClr val="black"/>
                </a:solidFill>
              </a:rPr>
              <a:t>GABA reseptörleri </a:t>
            </a:r>
            <a:r>
              <a:rPr lang="tr-TR" sz="2800" dirty="0" smtClean="0">
                <a:solidFill>
                  <a:prstClr val="black"/>
                </a:solidFill>
              </a:rPr>
              <a:t>aracılığı ile </a:t>
            </a:r>
            <a:r>
              <a:rPr lang="tr-TR" sz="2800" dirty="0" err="1" smtClean="0">
                <a:solidFill>
                  <a:prstClr val="black"/>
                </a:solidFill>
              </a:rPr>
              <a:t>inhibisyon</a:t>
            </a:r>
            <a:r>
              <a:rPr lang="tr-TR" sz="2800" dirty="0" smtClean="0">
                <a:solidFill>
                  <a:prstClr val="black"/>
                </a:solidFill>
              </a:rPr>
              <a:t> yaparak etki gösterir.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MSSde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extrapramidal</a:t>
            </a:r>
            <a:r>
              <a:rPr lang="tr-TR" sz="2800" dirty="0" smtClean="0">
                <a:solidFill>
                  <a:prstClr val="black"/>
                </a:solidFill>
              </a:rPr>
              <a:t> sistemde motor aktivite üzerinde, inhibitör özelliğinde, bir miktar yetersizlik gösterir</a:t>
            </a:r>
            <a:endParaRPr lang="tr-T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200400" y="1524000"/>
            <a:ext cx="3686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farmakokinetik</a:t>
            </a:r>
            <a:endParaRPr lang="tr-TR" sz="2800" b="1" dirty="0"/>
          </a:p>
        </p:txBody>
      </p:sp>
      <p:sp>
        <p:nvSpPr>
          <p:cNvPr id="30" name="29 Dikdörtgen"/>
          <p:cNvSpPr/>
          <p:nvPr/>
        </p:nvSpPr>
        <p:spPr>
          <a:xfrm>
            <a:off x="2819400" y="2690336"/>
            <a:ext cx="9220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Absorbsiyon</a:t>
            </a:r>
            <a:r>
              <a:rPr lang="tr-TR" sz="2800" dirty="0" smtClean="0">
                <a:solidFill>
                  <a:prstClr val="black"/>
                </a:solidFill>
              </a:rPr>
              <a:t>: Sadece iv yoldan indüksiyon ajanı olarak kullanılır.Bazik yapısı sebebi ile </a:t>
            </a:r>
            <a:r>
              <a:rPr lang="tr-TR" sz="2800" b="1" dirty="0" smtClean="0">
                <a:solidFill>
                  <a:prstClr val="black"/>
                </a:solidFill>
              </a:rPr>
              <a:t>enjeksiyonu ağrılıdır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Dağılım</a:t>
            </a:r>
            <a:r>
              <a:rPr lang="tr-TR" sz="2800" dirty="0" smtClean="0">
                <a:solidFill>
                  <a:prstClr val="black"/>
                </a:solidFill>
              </a:rPr>
              <a:t>:Fizyolojik </a:t>
            </a:r>
            <a:r>
              <a:rPr lang="tr-TR" sz="2800" dirty="0" err="1" smtClean="0">
                <a:solidFill>
                  <a:prstClr val="black"/>
                </a:solidFill>
              </a:rPr>
              <a:t>pH</a:t>
            </a:r>
            <a:r>
              <a:rPr lang="tr-TR" sz="2800" dirty="0" smtClean="0">
                <a:solidFill>
                  <a:prstClr val="black"/>
                </a:solidFill>
              </a:rPr>
              <a:t> da </a:t>
            </a:r>
            <a:r>
              <a:rPr lang="tr-TR" sz="2800" b="1" dirty="0" smtClean="0">
                <a:solidFill>
                  <a:prstClr val="black"/>
                </a:solidFill>
              </a:rPr>
              <a:t>lipit çözünürlüğü yüksek</a:t>
            </a:r>
            <a:r>
              <a:rPr lang="tr-TR" sz="2800" dirty="0" smtClean="0">
                <a:solidFill>
                  <a:prstClr val="black"/>
                </a:solidFill>
              </a:rPr>
              <a:t>,ve </a:t>
            </a:r>
            <a:r>
              <a:rPr lang="tr-TR" sz="2800" dirty="0" err="1" smtClean="0">
                <a:solidFill>
                  <a:prstClr val="black"/>
                </a:solidFill>
              </a:rPr>
              <a:t>noniyonize</a:t>
            </a:r>
            <a:r>
              <a:rPr lang="tr-TR" sz="2800" dirty="0" smtClean="0">
                <a:solidFill>
                  <a:prstClr val="black"/>
                </a:solidFill>
              </a:rPr>
              <a:t> formu yüksek olduğu için proteine bağlanma kapasitesi yüksek olmasına rağmen </a:t>
            </a:r>
            <a:r>
              <a:rPr lang="tr-TR" sz="2800" b="1" dirty="0" smtClean="0">
                <a:solidFill>
                  <a:prstClr val="black"/>
                </a:solidFill>
              </a:rPr>
              <a:t>hızlı etkilidir.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Biotransformasyon</a:t>
            </a:r>
            <a:r>
              <a:rPr lang="tr-TR" sz="2800" dirty="0" smtClean="0">
                <a:solidFill>
                  <a:prstClr val="black"/>
                </a:solidFill>
              </a:rPr>
              <a:t>:hızla karaciğerde </a:t>
            </a:r>
            <a:r>
              <a:rPr lang="tr-TR" sz="2800" dirty="0" err="1" smtClean="0">
                <a:solidFill>
                  <a:prstClr val="black"/>
                </a:solidFill>
              </a:rPr>
              <a:t>mikrozomal</a:t>
            </a:r>
            <a:r>
              <a:rPr lang="tr-TR" sz="2800" dirty="0" smtClean="0">
                <a:solidFill>
                  <a:prstClr val="black"/>
                </a:solidFill>
              </a:rPr>
              <a:t> enzimler ile ve plazma </a:t>
            </a:r>
            <a:r>
              <a:rPr lang="tr-TR" sz="2800" dirty="0" err="1" smtClean="0">
                <a:solidFill>
                  <a:prstClr val="black"/>
                </a:solidFill>
              </a:rPr>
              <a:t>esterazları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dirty="0" err="1" smtClean="0">
                <a:solidFill>
                  <a:prstClr val="black"/>
                </a:solidFill>
              </a:rPr>
              <a:t>inaktif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metabolitlerine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yıkılır.</a:t>
            </a:r>
            <a:r>
              <a:rPr lang="tr-TR" sz="2800" b="1" dirty="0" err="1" smtClean="0">
                <a:solidFill>
                  <a:prstClr val="black"/>
                </a:solidFill>
              </a:rPr>
              <a:t>Tiopentalden</a:t>
            </a:r>
            <a:r>
              <a:rPr lang="tr-TR" sz="2800" b="1" dirty="0" smtClean="0">
                <a:solidFill>
                  <a:prstClr val="black"/>
                </a:solidFill>
              </a:rPr>
              <a:t> 5 kez hızlı </a:t>
            </a:r>
            <a:r>
              <a:rPr lang="tr-TR" sz="2800" b="1" dirty="0" err="1" smtClean="0">
                <a:solidFill>
                  <a:prstClr val="black"/>
                </a:solidFill>
              </a:rPr>
              <a:t>metabolize</a:t>
            </a:r>
            <a:r>
              <a:rPr lang="tr-TR" sz="2800" b="1" dirty="0" smtClean="0">
                <a:solidFill>
                  <a:prstClr val="black"/>
                </a:solidFill>
              </a:rPr>
              <a:t> olur.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Atılım</a:t>
            </a:r>
            <a:r>
              <a:rPr lang="tr-TR" sz="2800" dirty="0" smtClean="0">
                <a:solidFill>
                  <a:prstClr val="black"/>
                </a:solidFill>
              </a:rPr>
              <a:t>: böbrekler yolu iledir.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124200" y="1524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Organ sistemlerine etkileri</a:t>
            </a:r>
            <a:endParaRPr lang="tr-TR" sz="2800" b="1" dirty="0"/>
          </a:p>
        </p:txBody>
      </p:sp>
      <p:sp>
        <p:nvSpPr>
          <p:cNvPr id="30" name="29 Dikdörtgen"/>
          <p:cNvSpPr/>
          <p:nvPr/>
        </p:nvSpPr>
        <p:spPr>
          <a:xfrm>
            <a:off x="2514600" y="23622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MSS</a:t>
            </a:r>
            <a:r>
              <a:rPr lang="tr-TR" sz="2800" dirty="0" smtClean="0">
                <a:solidFill>
                  <a:prstClr val="black"/>
                </a:solidFill>
              </a:rPr>
              <a:t>:beyin kan akınımı,</a:t>
            </a:r>
            <a:r>
              <a:rPr lang="tr-TR" sz="2800" dirty="0" err="1" smtClean="0">
                <a:solidFill>
                  <a:prstClr val="black"/>
                </a:solidFill>
              </a:rPr>
              <a:t>metabolik</a:t>
            </a:r>
            <a:r>
              <a:rPr lang="tr-TR" sz="2800" dirty="0" smtClean="0">
                <a:solidFill>
                  <a:prstClr val="black"/>
                </a:solidFill>
              </a:rPr>
              <a:t> hızı ve oksijen tüketimini azaltır.</a:t>
            </a:r>
            <a:r>
              <a:rPr lang="tr-TR" sz="2800" b="1" dirty="0" smtClean="0">
                <a:solidFill>
                  <a:prstClr val="black"/>
                </a:solidFill>
              </a:rPr>
              <a:t>Kafa içi basıncı ve göz içi basıncı düşürür. </a:t>
            </a:r>
            <a:r>
              <a:rPr lang="tr-TR" sz="2800" dirty="0" err="1" smtClean="0">
                <a:solidFill>
                  <a:prstClr val="black"/>
                </a:solidFill>
              </a:rPr>
              <a:t>Myoklonus</a:t>
            </a:r>
            <a:r>
              <a:rPr lang="tr-TR" sz="2800" dirty="0" smtClean="0">
                <a:solidFill>
                  <a:prstClr val="black"/>
                </a:solidFill>
              </a:rPr>
              <a:t> ve tremora sebep olabilir. Bulantı ve kusma yapabilir. </a:t>
            </a:r>
            <a:r>
              <a:rPr lang="tr-TR" sz="2800" dirty="0" err="1" smtClean="0">
                <a:solidFill>
                  <a:prstClr val="black"/>
                </a:solidFill>
              </a:rPr>
              <a:t>Analzezik</a:t>
            </a:r>
            <a:r>
              <a:rPr lang="tr-TR" sz="2800" dirty="0" smtClean="0">
                <a:solidFill>
                  <a:prstClr val="black"/>
                </a:solidFill>
              </a:rPr>
              <a:t> etkisi yoktur.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Dolaşım sistemi</a:t>
            </a:r>
            <a:r>
              <a:rPr lang="tr-TR" sz="2800" dirty="0" smtClean="0">
                <a:solidFill>
                  <a:prstClr val="black"/>
                </a:solidFill>
              </a:rPr>
              <a:t>: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</a:t>
            </a:r>
            <a:r>
              <a:rPr lang="tr-TR" sz="2800" b="1" dirty="0" smtClean="0">
                <a:solidFill>
                  <a:prstClr val="black"/>
                </a:solidFill>
              </a:rPr>
              <a:t> sağlar</a:t>
            </a:r>
            <a:r>
              <a:rPr lang="tr-TR" sz="2800" dirty="0" smtClean="0">
                <a:solidFill>
                  <a:prstClr val="black"/>
                </a:solidFill>
              </a:rPr>
              <a:t>.Yüksek riskli </a:t>
            </a:r>
            <a:r>
              <a:rPr lang="tr-TR" sz="2800" b="1" dirty="0" smtClean="0">
                <a:solidFill>
                  <a:prstClr val="black"/>
                </a:solidFill>
              </a:rPr>
              <a:t>kalp  hastalarında seçilecek </a:t>
            </a:r>
            <a:r>
              <a:rPr lang="tr-TR" sz="2800" dirty="0" smtClean="0">
                <a:solidFill>
                  <a:prstClr val="black"/>
                </a:solidFill>
              </a:rPr>
              <a:t>ajandır.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828800"/>
            <a:ext cx="9906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Solunum sistemi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ventilasyon</a:t>
            </a:r>
            <a:r>
              <a:rPr lang="tr-TR" sz="2800" dirty="0" smtClean="0">
                <a:solidFill>
                  <a:prstClr val="black"/>
                </a:solidFill>
              </a:rPr>
              <a:t> üzerinde minimal etkilidir. İndüksiyon dozlarında dahi </a:t>
            </a:r>
            <a:r>
              <a:rPr lang="tr-TR" sz="2800" b="1" dirty="0" err="1" smtClean="0">
                <a:solidFill>
                  <a:prstClr val="black"/>
                </a:solidFill>
              </a:rPr>
              <a:t>apne</a:t>
            </a:r>
            <a:r>
              <a:rPr lang="tr-TR" sz="2800" b="1" dirty="0" smtClean="0">
                <a:solidFill>
                  <a:prstClr val="black"/>
                </a:solidFill>
              </a:rPr>
              <a:t> yapmaz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r>
              <a:rPr lang="tr-TR" sz="2800" dirty="0" err="1" smtClean="0">
                <a:solidFill>
                  <a:prstClr val="black"/>
                </a:solidFill>
              </a:rPr>
              <a:t>Entübasyon</a:t>
            </a:r>
            <a:r>
              <a:rPr lang="tr-TR" sz="2800" dirty="0" smtClean="0">
                <a:solidFill>
                  <a:prstClr val="black"/>
                </a:solidFill>
              </a:rPr>
              <a:t> için ilave ilaç gerekir.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Endokrin sistem:En önemli etkisi böbrek üstü bezinde baskılama yapmasıdır</a:t>
            </a:r>
            <a:r>
              <a:rPr lang="tr-TR" sz="2800" dirty="0" smtClean="0">
                <a:solidFill>
                  <a:prstClr val="black"/>
                </a:solidFill>
              </a:rPr>
              <a:t>. Uzun süreli kullanımında </a:t>
            </a:r>
            <a:r>
              <a:rPr lang="tr-TR" sz="2800" dirty="0" err="1" smtClean="0">
                <a:solidFill>
                  <a:prstClr val="black"/>
                </a:solidFill>
              </a:rPr>
              <a:t>mortaliteye</a:t>
            </a:r>
            <a:r>
              <a:rPr lang="tr-TR" sz="2800" dirty="0" smtClean="0">
                <a:solidFill>
                  <a:prstClr val="black"/>
                </a:solidFill>
              </a:rPr>
              <a:t> sebep olduğu için tercih edilmemektedir. İndüksiyon dozlarında geçici olarak </a:t>
            </a:r>
            <a:r>
              <a:rPr lang="tr-TR" sz="2800" dirty="0" err="1" smtClean="0">
                <a:solidFill>
                  <a:prstClr val="black"/>
                </a:solidFill>
              </a:rPr>
              <a:t>aldosteron</a:t>
            </a:r>
            <a:r>
              <a:rPr lang="tr-TR" sz="2800" dirty="0" smtClean="0">
                <a:solidFill>
                  <a:prstClr val="black"/>
                </a:solidFill>
              </a:rPr>
              <a:t> ve  </a:t>
            </a:r>
            <a:r>
              <a:rPr lang="tr-TR" sz="2800" dirty="0" err="1" smtClean="0">
                <a:solidFill>
                  <a:prstClr val="black"/>
                </a:solidFill>
              </a:rPr>
              <a:t>kortizol</a:t>
            </a:r>
            <a:r>
              <a:rPr lang="tr-TR" sz="2800" dirty="0" smtClean="0">
                <a:solidFill>
                  <a:prstClr val="black"/>
                </a:solidFill>
              </a:rPr>
              <a:t> sentezini  </a:t>
            </a:r>
            <a:r>
              <a:rPr lang="tr-TR" sz="2800" dirty="0" err="1" smtClean="0">
                <a:solidFill>
                  <a:prstClr val="black"/>
                </a:solidFill>
              </a:rPr>
              <a:t>inhibe</a:t>
            </a:r>
            <a:r>
              <a:rPr lang="tr-TR" sz="2800" dirty="0" smtClean="0">
                <a:solidFill>
                  <a:prstClr val="black"/>
                </a:solidFill>
              </a:rPr>
              <a:t> eder.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3041715"/>
            <a:ext cx="784860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lvl="0" indent="-227013" eaLnBrk="0" fontAlgn="base" hangingPunct="0">
              <a:spcBef>
                <a:spcPts val="1050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3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Serebral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metabolizmayı arttırmamalı</a:t>
            </a:r>
          </a:p>
          <a:p>
            <a:pPr marL="239713" lvl="0" indent="-227013" eaLnBrk="0" fontAlgn="base" hangingPunct="0">
              <a:spcBef>
                <a:spcPts val="1038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4-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Allerji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ye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sebep olmamalı</a:t>
            </a:r>
            <a:endParaRPr lang="tr-TR" sz="2800" dirty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76400"/>
            <a:ext cx="9448800" cy="383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eaLnBrk="0" fontAlgn="base" hangingPunct="0">
              <a:lnSpc>
                <a:spcPct val="117000"/>
              </a:lnSpc>
              <a:spcBef>
                <a:spcPts val="100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5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-Analjezik,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antiemetik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bronkodilatasyon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yapıcı  etkileri de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olmalı</a:t>
            </a:r>
          </a:p>
          <a:p>
            <a:pPr marL="12700" lvl="0" eaLnBrk="0" fontAlgn="base" hangingPunct="0">
              <a:lnSpc>
                <a:spcPct val="117000"/>
              </a:lnSpc>
              <a:spcBef>
                <a:spcPts val="588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6-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Amnezik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etkisi  uyandıktan sonra giderek 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azalmalı</a:t>
            </a:r>
          </a:p>
          <a:p>
            <a:pPr marL="12700" lvl="0" eaLnBrk="0" fontAlgn="base" hangingPunct="0">
              <a:lnSpc>
                <a:spcPct val="117000"/>
              </a:lnSpc>
              <a:spcBef>
                <a:spcPts val="600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7-uygulandığı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venlerde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irritasyon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yapmamalı,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ağrı  oluşturmamalı</a:t>
            </a:r>
          </a:p>
          <a:p>
            <a:pPr marL="12700" lvl="0" eaLnBrk="0" fontAlgn="base" hangingPunct="0">
              <a:spcBef>
                <a:spcPts val="1063"/>
              </a:spcBef>
              <a:spcAft>
                <a:spcPct val="0"/>
              </a:spcAft>
              <a:buSzPct val="95000"/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8-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Ven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	dışı	uygulamalarında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dokuya	zarar</a:t>
            </a:r>
          </a:p>
          <a:p>
            <a:pPr marL="12700" lvl="0" eaLnBrk="0" fontAlgn="base" hangingPunct="0">
              <a:spcBef>
                <a:spcPts val="450"/>
              </a:spcBef>
              <a:spcAft>
                <a:spcPct val="0"/>
              </a:spcAft>
              <a:tabLst>
                <a:tab pos="239713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vermemeli</a:t>
            </a:r>
            <a:endParaRPr lang="tr-TR" sz="2800" dirty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472264"/>
            <a:ext cx="8915400" cy="276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625" lvl="0" indent="-288925" eaLnBrk="0" fontAlgn="base" hangingPunct="0">
              <a:spcBef>
                <a:spcPts val="1050"/>
              </a:spcBef>
              <a:spcAft>
                <a:spcPct val="0"/>
              </a:spcAft>
              <a:buSzPct val="95000"/>
              <a:buFontTx/>
              <a:buAutoNum type="arabicPlain" startAt="9"/>
              <a:tabLst>
                <a:tab pos="301625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Toksik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ve birikici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etkisi olmamalı</a:t>
            </a:r>
          </a:p>
          <a:p>
            <a:pPr marL="301625" lvl="0" indent="-288925" eaLnBrk="0" fontAlgn="base" hangingPunct="0">
              <a:lnSpc>
                <a:spcPct val="117000"/>
              </a:lnSpc>
              <a:spcBef>
                <a:spcPts val="613"/>
              </a:spcBef>
              <a:spcAft>
                <a:spcPct val="0"/>
              </a:spcAft>
              <a:buSzPct val="95000"/>
              <a:buFontTx/>
              <a:buAutoNum type="arabicPlain" startAt="9"/>
              <a:tabLst>
                <a:tab pos="301625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Aktif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metaboliti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olmamalı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ve vücuttan hızla ve  sorunsuz atılmalı</a:t>
            </a:r>
          </a:p>
          <a:p>
            <a:pPr marL="301625" lvl="0" indent="-288925" eaLnBrk="0" fontAlgn="base" hangingPunct="0">
              <a:lnSpc>
                <a:spcPct val="117000"/>
              </a:lnSpc>
              <a:spcBef>
                <a:spcPts val="588"/>
              </a:spcBef>
              <a:spcAft>
                <a:spcPct val="0"/>
              </a:spcAft>
              <a:buSzPct val="95000"/>
              <a:buFontTx/>
              <a:buAutoNum type="arabicPlain" startAt="9"/>
              <a:tabLst>
                <a:tab pos="301625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Suda eriyebilen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dengeli ve stabil solüsyonlar  olmalı</a:t>
            </a:r>
          </a:p>
          <a:p>
            <a:pPr marL="301625" lvl="0" indent="-288925" eaLnBrk="0" fontAlgn="base" hangingPunct="0">
              <a:spcBef>
                <a:spcPts val="1050"/>
              </a:spcBef>
              <a:spcAft>
                <a:spcPct val="0"/>
              </a:spcAft>
              <a:buSzPct val="95000"/>
              <a:buFontTx/>
              <a:buAutoNum type="arabicPlain" startAt="9"/>
              <a:tabLst>
                <a:tab pos="301625" algn="l"/>
              </a:tabLs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-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Ekonomik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olmalı</a:t>
            </a:r>
            <a:endParaRPr lang="tr-TR" sz="2800" dirty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08208"/>
            <a:ext cx="960120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Etkilerini belirleyen faktörler:</a:t>
            </a:r>
          </a:p>
          <a:p>
            <a:pPr marL="12700" lvl="0" eaLnBrk="0" fontAlgn="base" hangingPunct="0">
              <a:spcBef>
                <a:spcPts val="105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başta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beyin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olmak üzere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organ kan akımları</a:t>
            </a:r>
          </a:p>
          <a:p>
            <a:pPr marL="12700" lvl="0" eaLnBrk="0" fontAlgn="base" hangingPunct="0">
              <a:spcBef>
                <a:spcPts val="105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iyonizasyon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dereceleri</a:t>
            </a:r>
          </a:p>
          <a:p>
            <a:pPr marL="12700" lvl="0" eaLnBrk="0" fontAlgn="base" hangingPunct="0">
              <a:spcBef>
                <a:spcPts val="105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proteine bağlanma</a:t>
            </a:r>
          </a:p>
          <a:p>
            <a:pPr marL="12700" lvl="0" eaLnBrk="0" fontAlgn="base" hangingPunct="0">
              <a:spcBef>
                <a:spcPts val="105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yağda erirlik</a:t>
            </a:r>
            <a:endParaRPr lang="tr-TR" sz="2800" b="1" dirty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124201" y="1981201"/>
            <a:ext cx="634673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prstClr val="black"/>
                </a:solidFill>
              </a:rPr>
              <a:t>Redisturb</a:t>
            </a:r>
            <a:r>
              <a:rPr lang="tr-TR" sz="2800" b="1" dirty="0" smtClean="0">
                <a:solidFill>
                  <a:prstClr val="black"/>
                </a:solidFill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</a:rPr>
              <a:t>syon</a:t>
            </a:r>
            <a:r>
              <a:rPr lang="tr-TR" sz="2800" dirty="0" smtClean="0">
                <a:solidFill>
                  <a:prstClr val="black"/>
                </a:solidFill>
              </a:rPr>
              <a:t>(yeniden dağılım)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3124200" y="2438401"/>
            <a:ext cx="601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800" b="1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M</a:t>
            </a:r>
            <a:r>
              <a:rPr lang="en-US" sz="2800" b="1" dirty="0" err="1" smtClean="0">
                <a:solidFill>
                  <a:prstClr val="black"/>
                </a:solidFill>
              </a:rPr>
              <a:t>etabol</a:t>
            </a:r>
            <a:r>
              <a:rPr lang="tr-TR" sz="2800" b="1" dirty="0" smtClean="0">
                <a:solidFill>
                  <a:prstClr val="black"/>
                </a:solidFill>
              </a:rPr>
              <a:t>iz</a:t>
            </a:r>
            <a:r>
              <a:rPr lang="en-US" sz="2800" b="1" dirty="0" smtClean="0">
                <a:solidFill>
                  <a:prstClr val="black"/>
                </a:solidFill>
              </a:rPr>
              <a:t>ma 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800" b="1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 smtClean="0">
                <a:solidFill>
                  <a:prstClr val="black"/>
                </a:solidFill>
              </a:rPr>
              <a:t>Vü</a:t>
            </a:r>
            <a:r>
              <a:rPr lang="en-US" sz="2800" b="1" dirty="0" err="1" smtClean="0">
                <a:solidFill>
                  <a:prstClr val="black"/>
                </a:solidFill>
              </a:rPr>
              <a:t>cuttan</a:t>
            </a:r>
            <a:r>
              <a:rPr lang="en-US" sz="2800" b="1" dirty="0" smtClean="0">
                <a:solidFill>
                  <a:prstClr val="black"/>
                </a:solidFill>
              </a:rPr>
              <a:t> at</a:t>
            </a:r>
            <a:r>
              <a:rPr lang="tr-TR" sz="2800" b="1" dirty="0" smtClean="0">
                <a:solidFill>
                  <a:prstClr val="black"/>
                </a:solidFill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</a:rPr>
              <a:t>l</a:t>
            </a:r>
            <a:r>
              <a:rPr lang="tr-TR" sz="2800" b="1" dirty="0" smtClean="0">
                <a:solidFill>
                  <a:prstClr val="black"/>
                </a:solidFill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</a:rPr>
              <a:t>m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95600" y="2209800"/>
            <a:ext cx="92964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prstClr val="black"/>
                </a:solidFill>
              </a:rPr>
              <a:t>Etki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mekanizmalari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725"/>
              </a:spcAft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Etkileri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doza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bagli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olarak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merkezi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sinir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sisteminde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belirli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transmitterler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</a:rPr>
              <a:t>zerinden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inhibisyon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yaparak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veya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eksitasyona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engel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olarak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sedasyon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veya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hipnoz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olu</a:t>
            </a:r>
            <a:r>
              <a:rPr lang="tr-TR" sz="2800" b="1" dirty="0" smtClean="0">
                <a:solidFill>
                  <a:prstClr val="black"/>
                </a:solidFill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</a:rPr>
              <a:t>tururlar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752600"/>
            <a:ext cx="8915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2725"/>
              </a:spcBef>
              <a:spcAft>
                <a:spcPts val="1475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BARBİTURATLAR :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  <a:defRPr/>
            </a:pPr>
            <a:r>
              <a:rPr lang="en-US" sz="2800" dirty="0" err="1" smtClean="0">
                <a:solidFill>
                  <a:prstClr val="black"/>
                </a:solidFill>
              </a:rPr>
              <a:t>Barbiturik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asit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tuzlar</a:t>
            </a:r>
            <a:r>
              <a:rPr lang="tr-TR" sz="2800" dirty="0" smtClean="0">
                <a:solidFill>
                  <a:prstClr val="black"/>
                </a:solidFill>
              </a:rPr>
              <a:t>ı</a:t>
            </a:r>
            <a:r>
              <a:rPr lang="en-US" sz="2800" dirty="0" smtClean="0">
                <a:solidFill>
                  <a:prstClr val="black"/>
                </a:solidFill>
              </a:rPr>
              <a:t>d</a:t>
            </a:r>
            <a:r>
              <a:rPr lang="tr-TR" sz="2800" dirty="0" smtClean="0">
                <a:solidFill>
                  <a:prstClr val="black"/>
                </a:solidFill>
              </a:rPr>
              <a:t>ı</a:t>
            </a:r>
            <a:r>
              <a:rPr lang="en-US" sz="2800" dirty="0" smtClean="0">
                <a:solidFill>
                  <a:prstClr val="black"/>
                </a:solidFill>
              </a:rPr>
              <a:t>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Kimyasal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molekullerinde</a:t>
            </a:r>
            <a:r>
              <a:rPr lang="en-US" sz="2800" dirty="0" smtClean="0">
                <a:solidFill>
                  <a:prstClr val="black"/>
                </a:solidFill>
              </a:rPr>
              <a:t> k</a:t>
            </a:r>
            <a:r>
              <a:rPr lang="tr-TR" sz="2800" dirty="0" smtClean="0">
                <a:solidFill>
                  <a:prstClr val="black"/>
                </a:solidFill>
              </a:rPr>
              <a:t>üçü</a:t>
            </a:r>
            <a:r>
              <a:rPr lang="en-US" sz="2800" dirty="0" smtClean="0">
                <a:solidFill>
                  <a:prstClr val="black"/>
                </a:solidFill>
              </a:rPr>
              <a:t>k </a:t>
            </a:r>
            <a:r>
              <a:rPr lang="en-US" sz="2800" dirty="0" err="1" smtClean="0">
                <a:solidFill>
                  <a:prstClr val="black"/>
                </a:solidFill>
              </a:rPr>
              <a:t>farkl</a:t>
            </a:r>
            <a:r>
              <a:rPr lang="tr-TR" sz="2800" dirty="0" smtClean="0">
                <a:solidFill>
                  <a:prstClr val="black"/>
                </a:solidFill>
              </a:rPr>
              <a:t>ı</a:t>
            </a:r>
            <a:r>
              <a:rPr lang="en-US" sz="2800" dirty="0" smtClean="0">
                <a:solidFill>
                  <a:prstClr val="black"/>
                </a:solidFill>
              </a:rPr>
              <a:t>l</a:t>
            </a:r>
            <a:r>
              <a:rPr lang="tr-TR" sz="2800" dirty="0" smtClean="0">
                <a:solidFill>
                  <a:prstClr val="black"/>
                </a:solidFill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</a:rPr>
              <a:t>klar</a:t>
            </a:r>
            <a:r>
              <a:rPr lang="en-US" sz="2800" dirty="0" smtClean="0">
                <a:solidFill>
                  <a:prstClr val="black"/>
                </a:solidFill>
              </a:rPr>
              <a:t> g</a:t>
            </a:r>
            <a:r>
              <a:rPr lang="tr-TR" sz="2800" dirty="0" smtClean="0">
                <a:solidFill>
                  <a:prstClr val="black"/>
                </a:solidFill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</a:rPr>
              <a:t>steren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farmakolojik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etki</a:t>
            </a:r>
            <a:r>
              <a:rPr lang="en-US" sz="2800" dirty="0" smtClean="0">
                <a:solidFill>
                  <a:prstClr val="black"/>
                </a:solidFill>
              </a:rPr>
              <a:t> s</a:t>
            </a:r>
            <a:r>
              <a:rPr lang="tr-TR" sz="2800" dirty="0" smtClean="0">
                <a:solidFill>
                  <a:prstClr val="black"/>
                </a:solidFill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</a:rPr>
              <a:t>releri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metabolizmalari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degi</a:t>
            </a:r>
            <a:r>
              <a:rPr lang="tr-TR" sz="2800" dirty="0" smtClean="0">
                <a:solidFill>
                  <a:prstClr val="black"/>
                </a:solidFill>
              </a:rPr>
              <a:t>ş</a:t>
            </a:r>
            <a:r>
              <a:rPr lang="en-US" sz="2800" dirty="0" smtClean="0">
                <a:solidFill>
                  <a:prstClr val="black"/>
                </a:solidFill>
              </a:rPr>
              <a:t>en </a:t>
            </a:r>
            <a:r>
              <a:rPr lang="tr-TR" sz="2800" dirty="0" smtClean="0">
                <a:solidFill>
                  <a:prstClr val="black"/>
                </a:solidFill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</a:rPr>
              <a:t>yeleri</a:t>
            </a:r>
            <a:r>
              <a:rPr lang="tr-TR" sz="2800" dirty="0" smtClean="0">
                <a:solidFill>
                  <a:prstClr val="black"/>
                </a:solidFill>
              </a:rPr>
              <a:t> vardır.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722123"/>
            <a:ext cx="6096000" cy="33899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olanlar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suda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olanlar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Pentobarbital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Sekobarbital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Fenobarbital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Ultra 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eriyen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Tiyopental</a:t>
            </a:r>
            <a:endParaRPr lang="tr-TR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Metoheksital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1"/>
            <a:ext cx="9296400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mekanizmalari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12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GABA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(gama amino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butirik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asit)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resept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zerinden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beyinde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inhibit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turur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GABA-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resept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GABA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’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serbest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kalmas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ronlarin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lmasi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engellenir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2350" b="1" spc="-10" dirty="0" smtClean="0">
                <a:latin typeface="Montserrat-SemiBold"/>
                <a:cs typeface="Montserrat-SemiBold"/>
              </a:rPr>
              <a:t>Kardiyak </a:t>
            </a:r>
            <a:r>
              <a:rPr lang="tr-TR" sz="2350" b="1" spc="-10" dirty="0" smtClean="0">
                <a:latin typeface="Montserrat-SemiBold"/>
                <a:cs typeface="Montserrat-SemiBold"/>
              </a:rPr>
              <a:t>anestezi  </a:t>
            </a:r>
            <a:r>
              <a:rPr lang="tr-TR" sz="2350" b="1" spc="-10" dirty="0" smtClean="0">
                <a:latin typeface="Montserrat-SemiBold"/>
                <a:cs typeface="Montserrat-SemiBold"/>
              </a:rPr>
              <a:t>1</a:t>
            </a:r>
            <a:endParaRPr sz="2350">
              <a:latin typeface="Montserrat-SemiBold"/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3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340241"/>
            <a:ext cx="8915400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Farmakokinetik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ozellikleri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Yagda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erirlikleri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oldugu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beyne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ula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r,plazma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zeyleri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fazl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dokusunda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unla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1-2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dakika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74920"/>
            <a:ext cx="8839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kinci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redisturb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fazi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ilacin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vucutta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dokusu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organlarda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yeniden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dag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15-30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dakika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sürer.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Üçü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eliminasyon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faz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1-2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saat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daha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fazla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74920"/>
            <a:ext cx="8915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Redisturb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sonras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uyanman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mekanizmas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Karaci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metabolize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inaktif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idrar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4114801" y="1524000"/>
            <a:ext cx="530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Organ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zerine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etkileri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2895600" y="2819400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MSS</a:t>
            </a:r>
            <a:r>
              <a:rPr lang="tr-TR" sz="2800" b="1" dirty="0" smtClean="0"/>
              <a:t>(merkezi sinir sistemi)</a:t>
            </a:r>
            <a:r>
              <a:rPr lang="en-US" sz="2800" dirty="0" smtClean="0"/>
              <a:t>:</a:t>
            </a:r>
            <a:r>
              <a:rPr lang="tr-TR" sz="2800" b="1" dirty="0" err="1" smtClean="0"/>
              <a:t>Serebral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metobolizmayı</a:t>
            </a:r>
            <a:r>
              <a:rPr lang="tr-TR" sz="2800" b="1" dirty="0" smtClean="0"/>
              <a:t>,</a:t>
            </a:r>
            <a:endParaRPr lang="tr-TR" sz="2800" b="1" dirty="0"/>
          </a:p>
        </p:txBody>
      </p:sp>
      <p:sp>
        <p:nvSpPr>
          <p:cNvPr id="31" name="30 Dikdörtgen"/>
          <p:cNvSpPr/>
          <p:nvPr/>
        </p:nvSpPr>
        <p:spPr>
          <a:xfrm>
            <a:off x="6781800" y="28194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800" dirty="0"/>
          </a:p>
        </p:txBody>
      </p:sp>
      <p:sp>
        <p:nvSpPr>
          <p:cNvPr id="32" name="31 Dikdörtgen"/>
          <p:cNvSpPr/>
          <p:nvPr/>
        </p:nvSpPr>
        <p:spPr>
          <a:xfrm>
            <a:off x="2438400" y="3865839"/>
            <a:ext cx="96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>
              <a:spcAft>
                <a:spcPts val="1475"/>
              </a:spcAft>
            </a:pPr>
            <a:r>
              <a:rPr lang="en-US" sz="2800" b="1" dirty="0" err="1" smtClean="0"/>
              <a:t>Oksijen</a:t>
            </a:r>
            <a:r>
              <a:rPr lang="en-US" sz="2800" b="1" dirty="0" smtClean="0"/>
              <a:t> t</a:t>
            </a:r>
            <a:r>
              <a:rPr lang="tr-TR" sz="2800" b="1" dirty="0" smtClean="0"/>
              <a:t>ü</a:t>
            </a:r>
            <a:r>
              <a:rPr lang="en-US" sz="2800" b="1" dirty="0" err="1" smtClean="0"/>
              <a:t>ketimini</a:t>
            </a:r>
            <a:r>
              <a:rPr lang="tr-TR" sz="2800" b="1" dirty="0" smtClean="0"/>
              <a:t> </a:t>
            </a:r>
            <a:r>
              <a:rPr lang="tr-TR" sz="2800" dirty="0" smtClean="0"/>
              <a:t>ve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3" name="32 Dikdörtgen"/>
          <p:cNvSpPr/>
          <p:nvPr/>
        </p:nvSpPr>
        <p:spPr>
          <a:xfrm>
            <a:off x="5867400" y="3886200"/>
            <a:ext cx="6324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>
              <a:spcAft>
                <a:spcPts val="1475"/>
              </a:spcAft>
            </a:pPr>
            <a:r>
              <a:rPr lang="tr-TR" sz="2800" b="1" dirty="0" err="1" smtClean="0"/>
              <a:t>Serebral</a:t>
            </a:r>
            <a:r>
              <a:rPr lang="tr-TR" sz="2800" b="1" dirty="0" smtClean="0"/>
              <a:t> kan akımını </a:t>
            </a:r>
            <a:r>
              <a:rPr lang="tr-TR" sz="2800" dirty="0" smtClean="0"/>
              <a:t>azaltır.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786517"/>
            <a:ext cx="90678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zellikleri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sebebi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üşürü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Tiyopental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pental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,ekipental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ilk se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ilece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ajand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87744"/>
            <a:ext cx="89916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Antikonv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lzan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etkilidir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naljezik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etkili</a:t>
            </a: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degildirler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!!!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Hatta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subanestezik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dozda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hiperaljeziktir.Hasta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uyanma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amas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sebebi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ajitasyon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sterebilir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62096"/>
            <a:ext cx="899160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Kardiovaskuler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yokardial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ikardi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at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hacminde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de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azalmaya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14600"/>
            <a:ext cx="9525000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Bu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etkiler,hastan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genel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durumuna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ilacin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toplam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dozu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beraberinde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değişir.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verildi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kardiak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arrest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geli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ebilir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362200"/>
            <a:ext cx="87630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Merkezi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bagli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depresyonu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yaparlar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olunum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merkezinin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CO2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’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olan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duyarl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ığı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azalt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87744"/>
            <a:ext cx="89916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Laringeal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refleksler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yuzeyel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Tiyopental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anestezisinde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deprese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olmaz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.Ag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ndeki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mucus,yabanc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cisim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laringospazm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bronkospazma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olabilir.Bu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kronik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bron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it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ast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hastalarda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dikkatli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olmal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00404"/>
            <a:ext cx="9677400" cy="301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sistemlere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Karaci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brek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fonksiyonlar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ldi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ığı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Uterus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kontraksiyonlarini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etkilemez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plasentayi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er.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Fetuste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ürür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38876"/>
            <a:ext cx="9448800" cy="291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Endikasyonlar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Anestezi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ksiyonunda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ajanlarla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birlikte</a:t>
            </a: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damede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dengeli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anestezi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saglamak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Lokal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sedasyon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gerekince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onvulsiyon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tedavisi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196612"/>
            <a:ext cx="6096000" cy="24409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Kontredikasyonlar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Allerji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Porfiria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Status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astmaticus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ardiak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dekompansasyon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722123"/>
            <a:ext cx="8686800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Komplikasyonlar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depresyonu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apne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hipotansiyon</a:t>
            </a: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yuzeyel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laringospazm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histamin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arjina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bagli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öğü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ste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nadiren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anaflaksi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177376"/>
            <a:ext cx="899160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Yanl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ış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kla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arter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verildi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iddetli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vazospazm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sonucu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organ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varan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bozukluklar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Arter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oldugunda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derhal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enjekt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uzakla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p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damar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izotonik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serum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kanmal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hastaya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damar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geni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letici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suland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uygulanmal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363324"/>
            <a:ext cx="914400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TiYOPENTAL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llard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en 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barb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u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rat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r.Ya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beyne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ula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20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gibi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dola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şımı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resinde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786517"/>
            <a:ext cx="89916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Retik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aktive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edici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deprese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ederek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sterir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dozdan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redisturb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antrasyonu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20-30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dakika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de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667000"/>
            <a:ext cx="906780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Tekrarlayan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dozlar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dokularda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belli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konsantrasyona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ula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ığı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hipnotik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devam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eder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177376"/>
            <a:ext cx="944880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Karacigerde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metabolize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suda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eriyen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inaktif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metabolitleri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vardir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Eliminasyon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11-12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saattir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suresi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ocuklarda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sad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lasentay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Kafa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oldu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durumlarda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glokomda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venle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200400" y="1600200"/>
            <a:ext cx="468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988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Klinik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3048000" y="2786517"/>
            <a:ext cx="87630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ts val="3988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0.5- 1 gr.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lı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flakonlarda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halde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bulunur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%5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Dextroz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izotonik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serum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%2.5luk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solusyon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halinde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seyreltilerek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20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E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kim 2022 Perşembe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saat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914483"/>
            <a:ext cx="914400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ksiyon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   5-7 mg/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kg.olarak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hesaplanir.Beraberinde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opioid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kullanilacak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ise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5mg./kg.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yeterlidir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% 50-60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oran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azalt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lmal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.Verili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nemlidir.Kardiak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arrest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laringospazma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olmamak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20-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fontAlgn="base">
              <a:lnSpc>
                <a:spcPts val="735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damede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barbituratlar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fazla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lmaz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0"/>
            <a:ext cx="914400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7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BENZODiAZEPiNLER</a:t>
            </a:r>
            <a:endParaRPr lang="en-US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mekanizmalar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MSS de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GABA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resept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zerinden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inhibisyona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1"/>
            <a:ext cx="929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Farmakokinetik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zellikleri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Kanda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albumine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baglanarak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şını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 Albumin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seviyesi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üşü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serbest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kalan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sm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artaca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azalt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lmal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 IV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kandan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dokusuna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er.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Eliminasyon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karaci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erde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oksidasyon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konjugasyon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metabolize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safra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yolu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at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722123"/>
            <a:ext cx="6096000" cy="33899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Kulla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nma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alanları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Premedikasyonda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ksiyonunda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idamede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Lokal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yogun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bakimda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sedasyonda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433856"/>
            <a:ext cx="6096000" cy="1966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kontroll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sedasyonda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diagnostik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lemlerde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sedasyon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merkezi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kas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gev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etici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antikonv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lzan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3644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Benzodiazepinlerin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organ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sistemlerine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etkileri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05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MSS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bagimli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sedasyon,uyku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hipnotik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gosterir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Epileptik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odaklari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bask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Dola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ipotansiyon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ikardiye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sebep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750609"/>
            <a:ext cx="8991600" cy="151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gev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etici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merkezi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sistemini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inhibe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ederek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sulunumu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zorla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r,apne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yapar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747771"/>
            <a:ext cx="8839200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Plasentay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bebekte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depresyona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neden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Venoz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irritasyon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Kontrendikasyonlar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Alerji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Karaci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enzim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defekti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olanlarda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Dar 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çılı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glukomda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959367"/>
            <a:ext cx="6096000" cy="29154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Benzodiazepinlerin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flamas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:</a:t>
            </a: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Eliminasyon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rlerine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re 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etkili: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Diazepam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orta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etkili:lorazepam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kı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etkili: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Midazolam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63269"/>
            <a:ext cx="93726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Klinik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Midazolam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nı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benzodiazepindir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Di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erlerini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ama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la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kullanamay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z.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Premedikasyonda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0.05-0.15mg./kg iv.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ksiyonda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:0.15-0.3mg/kg. iv.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kin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57200" y="-152400"/>
            <a:ext cx="54102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kern="1200" spc="-5" dirty="0" smtClean="0">
                <a:solidFill>
                  <a:prstClr val="black"/>
                </a:solidFill>
                <a:latin typeface="Calibri"/>
                <a:cs typeface="+mj-cs"/>
              </a:rPr>
              <a:t>İNTRAVENÖZ</a:t>
            </a:r>
            <a:r>
              <a:rPr lang="tr-TR" sz="4400" kern="1200" spc="-70" dirty="0" smtClean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tr-TR" sz="4400" kern="1200" dirty="0" smtClean="0">
                <a:solidFill>
                  <a:prstClr val="black"/>
                </a:solidFill>
                <a:latin typeface="Calibri"/>
                <a:cs typeface="+mj-cs"/>
              </a:rPr>
              <a:t>ANESTEZİKLER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5257800" y="1524001"/>
            <a:ext cx="6553200" cy="464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eaLnBrk="0" fontAlgn="base" hangingPunct="0">
              <a:lnSpc>
                <a:spcPct val="155000"/>
              </a:lnSpc>
              <a:spcBef>
                <a:spcPts val="100"/>
              </a:spcBef>
              <a:spcAft>
                <a:spcPct val="0"/>
              </a:spcAft>
            </a:pPr>
            <a:r>
              <a:rPr lang="tr-TR" sz="2200" dirty="0" smtClean="0">
                <a:solidFill>
                  <a:prstClr val="black"/>
                </a:solidFill>
                <a:latin typeface="Carlito"/>
                <a:ea typeface="Carlito"/>
                <a:cs typeface="Carlito"/>
              </a:rPr>
              <a:t>Bu grup içinde;  </a:t>
            </a:r>
          </a:p>
          <a:p>
            <a:pPr marL="12700" lvl="0" eaLnBrk="0" fontAlgn="base" hangingPunct="0">
              <a:lnSpc>
                <a:spcPct val="155000"/>
              </a:lnSpc>
              <a:spcBef>
                <a:spcPts val="1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Barbitüratlar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  <a:p>
            <a:pPr marL="12700" lvl="0" eaLnBrk="0" fontAlgn="base" hangingPunct="0">
              <a:lnSpc>
                <a:spcPct val="155000"/>
              </a:lnSpc>
              <a:spcBef>
                <a:spcPts val="1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Opioidler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  <a:ea typeface="Carlito"/>
              <a:cs typeface="Carlito"/>
            </a:endParaRPr>
          </a:p>
          <a:p>
            <a:pPr marL="12700" lvl="0" eaLnBrk="0" fontAlgn="base" hangingPunct="0">
              <a:lnSpc>
                <a:spcPct val="155000"/>
              </a:lnSpc>
              <a:spcBef>
                <a:spcPts val="13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Benzodiazepinler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 </a:t>
            </a:r>
          </a:p>
          <a:p>
            <a:pPr marL="12700" lvl="0" eaLnBrk="0" fontAlgn="base" hangingPunct="0">
              <a:lnSpc>
                <a:spcPct val="155000"/>
              </a:lnSpc>
              <a:spcBef>
                <a:spcPts val="13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Ketamin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 </a:t>
            </a:r>
          </a:p>
          <a:p>
            <a:pPr marL="12700" lvl="0" eaLnBrk="0" fontAlgn="base" hangingPunct="0">
              <a:lnSpc>
                <a:spcPct val="155000"/>
              </a:lnSpc>
              <a:spcBef>
                <a:spcPts val="13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Etomidate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  </a:t>
            </a:r>
          </a:p>
          <a:p>
            <a:pPr marL="12700" lvl="0" eaLnBrk="0" fontAlgn="base" hangingPunct="0">
              <a:lnSpc>
                <a:spcPct val="155000"/>
              </a:lnSpc>
              <a:spcBef>
                <a:spcPts val="13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  <a:ea typeface="Carlito"/>
                <a:cs typeface="Carlito"/>
              </a:rPr>
              <a:t>Propofol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41578"/>
            <a:ext cx="8839200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idamede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:0.01-0.05mg/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kg.iv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kin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Bazal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sedasyon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:0.15mg/kg iv.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ocuk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premedikasyon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dozu:0.05-0.1mg/kg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intranasal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0.2-0.3mg/kg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uygulanabilir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52955"/>
            <a:ext cx="9220200" cy="295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ntravenoz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verildi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2-3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dakika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sedasyon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turur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5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uyaranla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20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.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4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saat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yerek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eve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gidebilir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12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İ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ntram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15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dakika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30-60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surer.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74920"/>
            <a:ext cx="9448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benzodiazepinler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gibi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venoz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irritasyon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yapmaz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Nispeten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stabil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kardiak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performans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sunar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deprese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edici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etkisi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azd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Ancak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ocuk,ya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debillerde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dikkatli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olmal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zla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karaci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metabolize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brek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yolu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at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981200"/>
            <a:ext cx="998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Diazepam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diazem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xanax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Uzun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etkili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benzodiazepin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grubundand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Genellikle;premedikasyonda,analjezi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gerektirmeyen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tan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lemlerde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,status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epileptikus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sedatif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hipnotiklerin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ekilme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sendromlar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konv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zü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yonlar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durdurmakta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061959"/>
            <a:ext cx="8991600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ksiyonda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lmaz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Oral iv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yoldan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uygulanabilir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50k 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r.venoz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tromboz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riski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ksektir.7-10 gun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ortaya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Premedikasyon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dozu:5-10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mg.im,iv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Bazal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sedasyon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dozu:0.15mg/kg. iv</a:t>
            </a:r>
          </a:p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induksiyon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0.3-0.6mg./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kg.iv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549272"/>
            <a:ext cx="88392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6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Lorazepam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1050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Orta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gruptan,etkisi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diazepamdan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3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kat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daha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resi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ge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lad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ığı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ksiyonda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lmaz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Premedikasyonda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kullanılabilir.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891400"/>
            <a:ext cx="9448800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988"/>
              </a:spcBef>
              <a:spcAft>
                <a:spcPts val="1475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</a:rPr>
              <a:t>KETAMiN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mekanizmalar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12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Etkisini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MSS de NMDA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(N-metil-D-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aspartat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resept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zerinden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sterir.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Dissosiyatif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anestezi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Talamus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limbik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kisini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kesintiye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u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rat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Talamokortikal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eprese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olurken,limbik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aktive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164552"/>
            <a:ext cx="9220200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çı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k,kornea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ışı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refleksleri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ğl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am,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nistagmus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var,g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 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rpma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refleksi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vard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Yutkunabilir,sponta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solunumu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vard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r,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rebilir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.Kas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tonusu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var,a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uyarandan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z,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ama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hareketleri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yapab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lir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A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ncak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evre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kisi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kesilmi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tir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Ağ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ılı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uyaranlara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cevap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vermez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1"/>
            <a:ext cx="9220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475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Endikasyonlar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Analjezi,amnezi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bilin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kayb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turan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ideal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anesteziklere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yakin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bir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ajand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ocuklarda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premedikasyonda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enel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ksiyonda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segilmi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gruplar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5889"/>
            <a:ext cx="9372600" cy="228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Farmakokinetik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ozellikleri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iv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yoldan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,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ocuklarda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rektal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oral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verilebilir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Tiyopentale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gore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proteinlere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daha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lipit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daha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fazlad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r.Diger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iv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anestezikler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gibi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beyne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kanlanmasi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ksek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dokulara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ula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 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14601"/>
            <a:ext cx="9601200" cy="165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341313" defTabSz="912813" fontAlgn="base">
              <a:spcBef>
                <a:spcPts val="145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İntravenöz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ajanların kullanımı:</a:t>
            </a:r>
          </a:p>
          <a:p>
            <a:pPr marL="12700" lvl="0" indent="-341313" defTabSz="912813" fontAlgn="base">
              <a:lnSpc>
                <a:spcPct val="117000"/>
              </a:lnSpc>
              <a:spcBef>
                <a:spcPts val="988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Genel anestezinin 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premedikasyon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,indüksiyon ve idamesinde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 gerek 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tek başlarına yada gazlar ile 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birlikte kullanılır.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154292"/>
            <a:ext cx="876300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Organ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sistemlerine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etkileri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MSS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ak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metabol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zma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BOS bas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art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Dola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şı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m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Kan bas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kalp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lang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ıç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art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10-20 dk.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ortadan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kalkar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oktaki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hipotansif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in se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ilecek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ila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.Aritmiye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neden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olmaz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786517"/>
            <a:ext cx="91440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S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sistemi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lan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gıç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ok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hafif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deprese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ederse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spontan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solunum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durmaz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laringeal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refleksler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korunur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90800"/>
            <a:ext cx="9144000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Kaslarda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tonus art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ışı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istenmeyen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tonik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klonik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hareketler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olur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Kas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gev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eticilerin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etkilerini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artt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Serum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potasyum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zeyini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hafif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üşü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353065"/>
            <a:ext cx="8991600" cy="230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zi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nc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hafif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kselme,postoperatif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nemde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diplopi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ksek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uterus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kontraksiyonlar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artt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</a:p>
          <a:p>
            <a:pPr lvl="0" algn="just" fontAlgn="base">
              <a:lnSpc>
                <a:spcPts val="3075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immun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sistem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depresyonu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yapmaz,yan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kemoterapide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venle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919613"/>
            <a:ext cx="8915400" cy="332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Klinik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kullan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mlar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ts val="126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induksiyon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dozu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intravenoz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:%1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solusyon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1.5-2 mg/kg iv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kin.cocuk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yeni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do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anlarda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0.5-1mg./kg iv.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intramusk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ler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 %5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solusyon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8-12 mg/kg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im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eri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kin</a:t>
            </a:r>
          </a:p>
          <a:p>
            <a:pPr lvl="0" algn="just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Iv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uygulamadan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sonra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30-60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çi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nde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Analjezik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etkisi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40 dk.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Amnezik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saattir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087607"/>
            <a:ext cx="8915400" cy="265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Psikomimetik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etkiler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ho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veya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korkun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rme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delirium</a:t>
            </a: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Visseral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a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ğ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tam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olarak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kesmez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ayr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ca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analjezik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eklemek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gerekir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Kafa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g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bas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n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ç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artar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 algn="just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Bulant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kusma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yapabilir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887553"/>
            <a:ext cx="8915400" cy="33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Kontrendikasyonlar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lvl="0" fontAlgn="base">
              <a:lnSpc>
                <a:spcPts val="3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Kontrol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alt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na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alinamayan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hipertansif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hastalar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Anstabil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anginapectoris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lnSpc>
                <a:spcPts val="3100"/>
              </a:lnSpc>
              <a:spcBef>
                <a:spcPct val="0"/>
              </a:spcBef>
              <a:spcAft>
                <a:spcPts val="213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ü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anevrizmalar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gibi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yer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kaplayan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lezyonlar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olan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g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ö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z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ve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beyin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hastalar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ı</a:t>
            </a: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475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Psikiatrik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bozukluklar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475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epilepsi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1447801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ea typeface="+mj-ea"/>
                <a:cs typeface="+mj-cs"/>
              </a:rPr>
              <a:t>OPİOİDLER</a:t>
            </a:r>
            <a:br>
              <a:rPr lang="tr-TR" sz="3200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tr-TR" sz="3200" dirty="0"/>
          </a:p>
        </p:txBody>
      </p:sp>
      <p:sp>
        <p:nvSpPr>
          <p:cNvPr id="30" name="29 Dikdörtgen"/>
          <p:cNvSpPr/>
          <p:nvPr/>
        </p:nvSpPr>
        <p:spPr>
          <a:xfrm>
            <a:off x="2667000" y="2690336"/>
            <a:ext cx="9372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, anestezi uygulamalarında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b="1" dirty="0" smtClean="0">
                <a:solidFill>
                  <a:prstClr val="black"/>
                </a:solidFill>
              </a:rPr>
              <a:t>, indüksiyon, idame ve </a:t>
            </a:r>
            <a:r>
              <a:rPr lang="tr-TR" sz="2800" b="1" dirty="0" err="1" smtClean="0">
                <a:solidFill>
                  <a:prstClr val="black"/>
                </a:solidFill>
              </a:rPr>
              <a:t>postoperetif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ağrı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kontrolünde kullanımlarının yanı sıra yoğun bakım ünitelerinde de sık </a:t>
            </a:r>
            <a:r>
              <a:rPr lang="tr-TR" sz="2800" dirty="0" err="1" smtClean="0">
                <a:solidFill>
                  <a:prstClr val="black"/>
                </a:solidFill>
              </a:rPr>
              <a:t>kullanılanılır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Opioid</a:t>
            </a:r>
            <a:r>
              <a:rPr lang="tr-TR" sz="2800" dirty="0" smtClean="0">
                <a:solidFill>
                  <a:prstClr val="black"/>
                </a:solidFill>
              </a:rPr>
              <a:t> grubu ilaçlar </a:t>
            </a:r>
            <a:r>
              <a:rPr lang="tr-TR" sz="2800" dirty="0" err="1" smtClean="0">
                <a:solidFill>
                  <a:prstClr val="black"/>
                </a:solidFill>
              </a:rPr>
              <a:t>papaver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somniferumdan</a:t>
            </a:r>
            <a:r>
              <a:rPr lang="tr-TR" sz="2800" dirty="0" smtClean="0">
                <a:solidFill>
                  <a:prstClr val="black"/>
                </a:solidFill>
              </a:rPr>
              <a:t> elde edilen </a:t>
            </a:r>
            <a:r>
              <a:rPr lang="tr-TR" sz="2800" dirty="0" err="1" smtClean="0">
                <a:solidFill>
                  <a:prstClr val="black"/>
                </a:solidFill>
              </a:rPr>
              <a:t>opium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deriveleridir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828836"/>
            <a:ext cx="9372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güçlü analjezik etkili </a:t>
            </a:r>
            <a:r>
              <a:rPr lang="tr-TR" sz="2800" dirty="0" smtClean="0">
                <a:solidFill>
                  <a:prstClr val="black"/>
                </a:solidFill>
              </a:rPr>
              <a:t>ilaçlardır, santral sinir sistemindeki </a:t>
            </a:r>
            <a:r>
              <a:rPr lang="tr-TR" sz="2800" b="1" dirty="0" err="1" smtClean="0">
                <a:solidFill>
                  <a:prstClr val="black"/>
                </a:solidFill>
              </a:rPr>
              <a:t>endojen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b="1" dirty="0" smtClean="0">
                <a:solidFill>
                  <a:prstClr val="black"/>
                </a:solidFill>
              </a:rPr>
              <a:t> reseptörlerini taklit ederek </a:t>
            </a:r>
            <a:r>
              <a:rPr lang="tr-TR" sz="2800" dirty="0" smtClean="0">
                <a:solidFill>
                  <a:prstClr val="black"/>
                </a:solidFill>
              </a:rPr>
              <a:t>analjezi sağlar. Analjezi sağlamanın yanı sıra </a:t>
            </a:r>
            <a:r>
              <a:rPr lang="tr-TR" sz="2800" b="1" dirty="0" smtClean="0">
                <a:solidFill>
                  <a:prstClr val="black"/>
                </a:solidFill>
              </a:rPr>
              <a:t>yüksek dozlarda anestezi </a:t>
            </a:r>
            <a:r>
              <a:rPr lang="tr-TR" sz="2800" dirty="0" smtClean="0">
                <a:solidFill>
                  <a:prstClr val="black"/>
                </a:solidFill>
              </a:rPr>
              <a:t>amacıyla da kullanılmaktadır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4384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Opiat</a:t>
            </a:r>
            <a:r>
              <a:rPr lang="tr-TR" sz="2800" b="1" dirty="0" smtClean="0">
                <a:solidFill>
                  <a:prstClr val="black"/>
                </a:solidFill>
              </a:rPr>
              <a:t> –reseptör aktivasyonu</a:t>
            </a:r>
            <a:r>
              <a:rPr lang="tr-TR" sz="2800" dirty="0" smtClean="0">
                <a:solidFill>
                  <a:prstClr val="black"/>
                </a:solidFill>
              </a:rPr>
              <a:t>, duyu nöronlarında , uyarıcı özellikteki </a:t>
            </a:r>
            <a:r>
              <a:rPr lang="tr-TR" sz="2800" dirty="0" err="1" smtClean="0">
                <a:solidFill>
                  <a:prstClr val="black"/>
                </a:solidFill>
              </a:rPr>
              <a:t>nörotransmitterlerinin</a:t>
            </a:r>
            <a:r>
              <a:rPr lang="tr-TR" sz="2800" dirty="0" smtClean="0">
                <a:solidFill>
                  <a:prstClr val="black"/>
                </a:solidFill>
              </a:rPr>
              <a:t> (</a:t>
            </a:r>
            <a:r>
              <a:rPr lang="tr-TR" sz="2800" dirty="0" err="1" smtClean="0">
                <a:solidFill>
                  <a:prstClr val="black"/>
                </a:solidFill>
              </a:rPr>
              <a:t>asetil</a:t>
            </a:r>
            <a:r>
              <a:rPr lang="tr-TR" sz="2800" dirty="0" smtClean="0">
                <a:solidFill>
                  <a:prstClr val="black"/>
                </a:solidFill>
              </a:rPr>
              <a:t> kolin,</a:t>
            </a:r>
            <a:r>
              <a:rPr lang="tr-TR" sz="2800" dirty="0" err="1" smtClean="0">
                <a:solidFill>
                  <a:prstClr val="black"/>
                </a:solidFill>
              </a:rPr>
              <a:t>substance</a:t>
            </a:r>
            <a:r>
              <a:rPr lang="tr-TR" sz="2800" dirty="0" smtClean="0">
                <a:solidFill>
                  <a:prstClr val="black"/>
                </a:solidFill>
              </a:rPr>
              <a:t> P ve benzerleri gibi ) </a:t>
            </a:r>
            <a:r>
              <a:rPr lang="tr-TR" sz="2800" b="1" dirty="0" err="1" smtClean="0">
                <a:solidFill>
                  <a:prstClr val="black"/>
                </a:solidFill>
              </a:rPr>
              <a:t>presnaptik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salınımını</a:t>
            </a:r>
            <a:r>
              <a:rPr lang="tr-TR" sz="2800" b="1" dirty="0" smtClean="0">
                <a:solidFill>
                  <a:prstClr val="black"/>
                </a:solidFill>
              </a:rPr>
              <a:t> veya post </a:t>
            </a:r>
            <a:r>
              <a:rPr lang="tr-TR" sz="2800" b="1" dirty="0" err="1" smtClean="0">
                <a:solidFill>
                  <a:prstClr val="black"/>
                </a:solidFill>
              </a:rPr>
              <a:t>snaptik</a:t>
            </a:r>
            <a:r>
              <a:rPr lang="tr-TR" sz="2800" b="1" dirty="0" smtClean="0">
                <a:solidFill>
                  <a:prstClr val="black"/>
                </a:solidFill>
              </a:rPr>
              <a:t> cevabını  </a:t>
            </a:r>
            <a:r>
              <a:rPr lang="tr-TR" sz="2800" b="1" dirty="0" err="1" smtClean="0">
                <a:solidFill>
                  <a:prstClr val="black"/>
                </a:solidFill>
              </a:rPr>
              <a:t>inhibe</a:t>
            </a:r>
            <a:r>
              <a:rPr lang="tr-TR" sz="2800" b="1" dirty="0" smtClean="0">
                <a:solidFill>
                  <a:prstClr val="black"/>
                </a:solidFill>
              </a:rPr>
              <a:t> ederek etkilerini gösterirler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687772"/>
            <a:ext cx="9525000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341313" defTabSz="912813" fontAlgn="base">
              <a:spcBef>
                <a:spcPts val="105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Ayrıca 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bilinçli 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sedasyon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için genel anestezi gerektirmeyen 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günübirlik cerrahilerde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,</a:t>
            </a:r>
          </a:p>
          <a:p>
            <a:pPr marL="12700" lvl="0" indent="-341313" defTabSz="912813" fontAlgn="base">
              <a:spcBef>
                <a:spcPts val="105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yoğunbakım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hastalarında 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sedasyon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için,</a:t>
            </a:r>
          </a:p>
          <a:p>
            <a:pPr marL="12700" lvl="0" indent="-341313" defTabSz="912813" fontAlgn="base">
              <a:spcBef>
                <a:spcPts val="105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epileptik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konvülsiyonların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durdurulması için de kullanılır.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09800" y="727595"/>
            <a:ext cx="881790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tr-TR" sz="2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Reseptörlerin çeşitleri ve etkileri</a:t>
            </a:r>
            <a:br>
              <a:rPr lang="tr-TR" sz="2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z="28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30" name="29 Dikdörtgen"/>
          <p:cNvSpPr/>
          <p:nvPr/>
        </p:nvSpPr>
        <p:spPr>
          <a:xfrm>
            <a:off x="2590800" y="185934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Mü:            : </a:t>
            </a:r>
            <a:r>
              <a:rPr lang="tr-TR" sz="2400" dirty="0" smtClean="0"/>
              <a:t>GİS ve </a:t>
            </a:r>
            <a:r>
              <a:rPr lang="tr-TR" sz="2400" dirty="0" err="1" smtClean="0"/>
              <a:t>İmmün</a:t>
            </a:r>
            <a:r>
              <a:rPr lang="tr-TR" sz="2400" dirty="0" smtClean="0"/>
              <a:t> sistem başta olmak üzere</a:t>
            </a:r>
          </a:p>
          <a:p>
            <a:pPr>
              <a:defRPr/>
            </a:pPr>
            <a:r>
              <a:rPr lang="tr-TR" sz="2400" dirty="0" smtClean="0"/>
              <a:t>                     Mü1-analjezi</a:t>
            </a:r>
          </a:p>
          <a:p>
            <a:pPr>
              <a:defRPr/>
            </a:pPr>
            <a:r>
              <a:rPr lang="tr-TR" sz="2400" dirty="0" smtClean="0"/>
              <a:t>                     Mü2-yan etkiler(bulantı,kusma,solunum depresyonu ve       </a:t>
            </a:r>
            <a:r>
              <a:rPr lang="tr-TR" sz="2400" dirty="0" err="1" smtClean="0"/>
              <a:t>gis</a:t>
            </a:r>
            <a:r>
              <a:rPr lang="tr-TR" sz="2400" dirty="0" smtClean="0"/>
              <a:t> </a:t>
            </a:r>
            <a:r>
              <a:rPr lang="tr-TR" sz="2400" dirty="0" err="1" smtClean="0"/>
              <a:t>motilite</a:t>
            </a:r>
            <a:r>
              <a:rPr lang="tr-TR" sz="2400" dirty="0" smtClean="0"/>
              <a:t> azalması)</a:t>
            </a:r>
          </a:p>
          <a:p>
            <a:pPr>
              <a:defRPr/>
            </a:pPr>
            <a:r>
              <a:rPr lang="tr-TR" sz="2400" dirty="0" smtClean="0"/>
              <a:t>                     Mü3-</a:t>
            </a:r>
            <a:r>
              <a:rPr lang="tr-TR" sz="2400" dirty="0" err="1" smtClean="0"/>
              <a:t>immunosupresif</a:t>
            </a:r>
            <a:r>
              <a:rPr lang="tr-TR" sz="2400" dirty="0" smtClean="0"/>
              <a:t> etki</a:t>
            </a:r>
          </a:p>
          <a:p>
            <a:pPr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Delta:</a:t>
            </a:r>
            <a:r>
              <a:rPr lang="tr-TR" sz="2400" dirty="0" smtClean="0"/>
              <a:t>          : </a:t>
            </a:r>
            <a:r>
              <a:rPr lang="tr-TR" sz="2400" dirty="0" err="1" smtClean="0"/>
              <a:t>Medulla</a:t>
            </a:r>
            <a:r>
              <a:rPr lang="tr-TR" sz="2400" dirty="0" smtClean="0"/>
              <a:t> </a:t>
            </a:r>
            <a:r>
              <a:rPr lang="tr-TR" sz="2400" dirty="0" err="1" smtClean="0"/>
              <a:t>spinalis</a:t>
            </a:r>
            <a:r>
              <a:rPr lang="tr-TR" sz="2400" dirty="0" smtClean="0"/>
              <a:t> arka kordonunda yer alırlar</a:t>
            </a:r>
          </a:p>
          <a:p>
            <a:pPr>
              <a:defRPr/>
            </a:pPr>
            <a:r>
              <a:rPr lang="tr-TR" sz="2400" dirty="0" smtClean="0"/>
              <a:t>Analjeziden sorumlu</a:t>
            </a:r>
          </a:p>
          <a:p>
            <a:pPr>
              <a:defRPr/>
            </a:pPr>
            <a:r>
              <a:rPr lang="tr-TR" sz="2400" dirty="0" err="1" smtClean="0">
                <a:solidFill>
                  <a:srgbClr val="FF0000"/>
                </a:solidFill>
              </a:rPr>
              <a:t>Kappa</a:t>
            </a:r>
            <a:r>
              <a:rPr lang="tr-TR" sz="2400" dirty="0" smtClean="0">
                <a:solidFill>
                  <a:srgbClr val="FF0000"/>
                </a:solidFill>
              </a:rPr>
              <a:t>:</a:t>
            </a:r>
            <a:r>
              <a:rPr lang="tr-TR" sz="2400" dirty="0" smtClean="0"/>
              <a:t>         : </a:t>
            </a:r>
            <a:r>
              <a:rPr lang="tr-TR" sz="2400" dirty="0" err="1" smtClean="0"/>
              <a:t>spinal</a:t>
            </a:r>
            <a:r>
              <a:rPr lang="tr-TR" sz="2400" dirty="0" smtClean="0"/>
              <a:t> ve </a:t>
            </a:r>
            <a:r>
              <a:rPr lang="tr-TR" sz="2400" dirty="0" err="1" smtClean="0"/>
              <a:t>supra</a:t>
            </a:r>
            <a:r>
              <a:rPr lang="tr-TR" sz="2400" dirty="0" smtClean="0"/>
              <a:t> </a:t>
            </a:r>
            <a:r>
              <a:rPr lang="tr-TR" sz="2400" dirty="0" err="1" smtClean="0"/>
              <a:t>spinal</a:t>
            </a:r>
            <a:r>
              <a:rPr lang="tr-TR" sz="2400" dirty="0" smtClean="0"/>
              <a:t> analjezi,</a:t>
            </a:r>
            <a:r>
              <a:rPr lang="tr-TR" sz="2400" dirty="0" err="1" smtClean="0"/>
              <a:t>myosis</a:t>
            </a:r>
            <a:r>
              <a:rPr lang="tr-TR" sz="2400" dirty="0" smtClean="0"/>
              <a:t> ve </a:t>
            </a:r>
            <a:r>
              <a:rPr lang="tr-TR" sz="2400" dirty="0" err="1" smtClean="0"/>
              <a:t>sedasyondan</a:t>
            </a:r>
            <a:r>
              <a:rPr lang="tr-TR" sz="2400" dirty="0" smtClean="0"/>
              <a:t> sorumlu</a:t>
            </a:r>
          </a:p>
          <a:p>
            <a:pPr>
              <a:defRPr/>
            </a:pPr>
            <a:r>
              <a:rPr lang="tr-TR" sz="2400" dirty="0" err="1" smtClean="0">
                <a:solidFill>
                  <a:srgbClr val="FF0000"/>
                </a:solidFill>
              </a:rPr>
              <a:t>Sigma</a:t>
            </a:r>
            <a:r>
              <a:rPr lang="tr-TR" sz="2400" dirty="0" smtClean="0">
                <a:solidFill>
                  <a:srgbClr val="FF0000"/>
                </a:solidFill>
              </a:rPr>
              <a:t>  </a:t>
            </a:r>
            <a:r>
              <a:rPr lang="tr-TR" sz="2400" dirty="0" smtClean="0"/>
              <a:t>        :Beta </a:t>
            </a:r>
            <a:r>
              <a:rPr lang="tr-TR" sz="2400" dirty="0" err="1" smtClean="0"/>
              <a:t>endorfini</a:t>
            </a:r>
            <a:r>
              <a:rPr lang="tr-TR" sz="2400" dirty="0" smtClean="0"/>
              <a:t> </a:t>
            </a:r>
            <a:r>
              <a:rPr lang="tr-TR" sz="2400" dirty="0" err="1" smtClean="0"/>
              <a:t>stimüle</a:t>
            </a:r>
            <a:r>
              <a:rPr lang="tr-TR" sz="2400" dirty="0" smtClean="0"/>
              <a:t> eder.stres cevabı baskılar</a:t>
            </a:r>
          </a:p>
          <a:p>
            <a:pPr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ORL1</a:t>
            </a:r>
            <a:r>
              <a:rPr lang="tr-TR" sz="2400" dirty="0" smtClean="0"/>
              <a:t>           : </a:t>
            </a:r>
            <a:r>
              <a:rPr lang="tr-TR" sz="2400" dirty="0" err="1" smtClean="0"/>
              <a:t>Anksiyete</a:t>
            </a:r>
            <a:r>
              <a:rPr lang="tr-TR" sz="2400" dirty="0" smtClean="0"/>
              <a:t> ve </a:t>
            </a:r>
            <a:r>
              <a:rPr lang="tr-TR" sz="2400" dirty="0" err="1" smtClean="0"/>
              <a:t>hiperaljeziye</a:t>
            </a:r>
            <a:r>
              <a:rPr lang="tr-TR" sz="2400" dirty="0" smtClean="0"/>
              <a:t> sebep olur.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reseptör sınıflaması</a:t>
            </a:r>
            <a:endParaRPr lang="tr-TR"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295400"/>
            <a:ext cx="4100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AGONİST</a:t>
            </a:r>
          </a:p>
        </p:txBody>
      </p:sp>
      <p:sp>
        <p:nvSpPr>
          <p:cNvPr id="30" name="29 Dikdörtgen"/>
          <p:cNvSpPr/>
          <p:nvPr/>
        </p:nvSpPr>
        <p:spPr>
          <a:xfrm>
            <a:off x="2514600" y="1905000"/>
            <a:ext cx="411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reseptöre bağlanarak onu aktive eden ajanlar</a:t>
            </a:r>
          </a:p>
          <a:p>
            <a:endParaRPr lang="tr-TR" sz="2800" dirty="0" smtClean="0"/>
          </a:p>
          <a:p>
            <a:r>
              <a:rPr lang="tr-TR" sz="2800" b="1" dirty="0" smtClean="0"/>
              <a:t>AGONİST-ANTAGONİST</a:t>
            </a:r>
          </a:p>
          <a:p>
            <a:r>
              <a:rPr lang="tr-TR" sz="2800" dirty="0" smtClean="0"/>
              <a:t>*farklı veya aynı reseptör</a:t>
            </a:r>
          </a:p>
          <a:p>
            <a:r>
              <a:rPr lang="tr-TR" sz="2800" dirty="0" smtClean="0"/>
              <a:t>üzerinden  karşıt etkiler oluşturabilen  ajanlardır</a:t>
            </a:r>
          </a:p>
        </p:txBody>
      </p:sp>
      <p:sp>
        <p:nvSpPr>
          <p:cNvPr id="31" name="30 Dikdörtgen"/>
          <p:cNvSpPr/>
          <p:nvPr/>
        </p:nvSpPr>
        <p:spPr>
          <a:xfrm>
            <a:off x="7696200" y="1219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ANTAGONİST</a:t>
            </a:r>
          </a:p>
        </p:txBody>
      </p:sp>
      <p:sp>
        <p:nvSpPr>
          <p:cNvPr id="32" name="31 Dikdörtgen"/>
          <p:cNvSpPr/>
          <p:nvPr/>
        </p:nvSpPr>
        <p:spPr>
          <a:xfrm>
            <a:off x="7315200" y="18288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reseptöre bağlanarak onu </a:t>
            </a:r>
            <a:r>
              <a:rPr lang="tr-TR" sz="2800" dirty="0" err="1" smtClean="0"/>
              <a:t>inhibe</a:t>
            </a:r>
            <a:r>
              <a:rPr lang="tr-TR" sz="2800" dirty="0" smtClean="0"/>
              <a:t> eden ajanlar</a:t>
            </a:r>
          </a:p>
          <a:p>
            <a:r>
              <a:rPr lang="tr-TR" sz="2800" b="1" dirty="0" smtClean="0"/>
              <a:t>PARSİYEL  ANTAGONİST</a:t>
            </a:r>
          </a:p>
          <a:p>
            <a:endParaRPr lang="tr-TR" sz="2800" dirty="0" smtClean="0"/>
          </a:p>
          <a:p>
            <a:r>
              <a:rPr lang="tr-TR" sz="2800" b="1" dirty="0" smtClean="0"/>
              <a:t>PÜR ANTAGONİST</a:t>
            </a:r>
          </a:p>
          <a:p>
            <a:r>
              <a:rPr lang="tr-TR" sz="2800" dirty="0" smtClean="0"/>
              <a:t>*NALOXON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95600" y="1524000"/>
            <a:ext cx="3991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farmakokinetik</a:t>
            </a:r>
            <a:endParaRPr lang="tr-TR" sz="2800" b="1" dirty="0"/>
          </a:p>
        </p:txBody>
      </p:sp>
      <p:sp>
        <p:nvSpPr>
          <p:cNvPr id="30" name="29 Dikdörtgen"/>
          <p:cNvSpPr/>
          <p:nvPr/>
        </p:nvSpPr>
        <p:spPr>
          <a:xfrm>
            <a:off x="3048000" y="2690336"/>
            <a:ext cx="9144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Absorbsiyon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b="1" dirty="0" smtClean="0">
                <a:solidFill>
                  <a:prstClr val="black"/>
                </a:solidFill>
              </a:rPr>
              <a:t>oral,</a:t>
            </a:r>
            <a:r>
              <a:rPr lang="tr-TR" sz="2800" b="1" dirty="0" err="1" smtClean="0">
                <a:solidFill>
                  <a:prstClr val="black"/>
                </a:solidFill>
              </a:rPr>
              <a:t>mucosal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  <a:r>
              <a:rPr lang="tr-TR" sz="2800" b="1" dirty="0" err="1" smtClean="0">
                <a:solidFill>
                  <a:prstClr val="black"/>
                </a:solidFill>
              </a:rPr>
              <a:t>transdermal</a:t>
            </a:r>
            <a:r>
              <a:rPr lang="tr-TR" sz="2800" b="1" dirty="0" smtClean="0">
                <a:solidFill>
                  <a:prstClr val="black"/>
                </a:solidFill>
              </a:rPr>
              <a:t>,iv ve im </a:t>
            </a:r>
            <a:r>
              <a:rPr lang="tr-TR" sz="2800" dirty="0" smtClean="0">
                <a:solidFill>
                  <a:prstClr val="black"/>
                </a:solidFill>
              </a:rPr>
              <a:t>yoldan emilebilirler.hatta </a:t>
            </a:r>
            <a:r>
              <a:rPr lang="tr-TR" sz="2800" dirty="0" err="1" smtClean="0">
                <a:solidFill>
                  <a:prstClr val="black"/>
                </a:solidFill>
              </a:rPr>
              <a:t>Liposomal</a:t>
            </a:r>
            <a:r>
              <a:rPr lang="tr-TR" sz="2800" dirty="0" smtClean="0">
                <a:solidFill>
                  <a:prstClr val="black"/>
                </a:solidFill>
              </a:rPr>
              <a:t> zarflanmış </a:t>
            </a:r>
            <a:r>
              <a:rPr lang="tr-TR" sz="2800" dirty="0" err="1" smtClean="0">
                <a:solidFill>
                  <a:prstClr val="black"/>
                </a:solidFill>
              </a:rPr>
              <a:t>fentanil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solunum yolu </a:t>
            </a:r>
            <a:r>
              <a:rPr lang="tr-TR" sz="2800" dirty="0" smtClean="0">
                <a:solidFill>
                  <a:prstClr val="black"/>
                </a:solidFill>
              </a:rPr>
              <a:t>ile uygulanabilir.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Dağılım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Non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ionize</a:t>
            </a:r>
            <a:r>
              <a:rPr lang="tr-TR" sz="2800" dirty="0" smtClean="0">
                <a:solidFill>
                  <a:prstClr val="black"/>
                </a:solidFill>
              </a:rPr>
              <a:t> oluş,proteine bağlanma,</a:t>
            </a:r>
            <a:r>
              <a:rPr lang="tr-TR" sz="2800" b="1" dirty="0" smtClean="0">
                <a:solidFill>
                  <a:prstClr val="black"/>
                </a:solidFill>
              </a:rPr>
              <a:t>lipit çözünürlüğüne </a:t>
            </a:r>
            <a:r>
              <a:rPr lang="tr-TR" sz="2800" dirty="0" smtClean="0">
                <a:solidFill>
                  <a:prstClr val="black"/>
                </a:solidFill>
              </a:rPr>
              <a:t>bağlı olarak değişir.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3622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Biotransformasyon</a:t>
            </a:r>
            <a:r>
              <a:rPr lang="tr-TR" sz="2800" dirty="0" smtClean="0">
                <a:solidFill>
                  <a:prstClr val="black"/>
                </a:solidFill>
              </a:rPr>
              <a:t>:karaciğer kan akımına bağlı olarak parçalanır ve aktif </a:t>
            </a:r>
            <a:r>
              <a:rPr lang="tr-TR" sz="2800" dirty="0" err="1" smtClean="0">
                <a:solidFill>
                  <a:prstClr val="black"/>
                </a:solidFill>
              </a:rPr>
              <a:t>metabolitlere</a:t>
            </a:r>
            <a:r>
              <a:rPr lang="tr-TR" sz="2800" dirty="0" smtClean="0">
                <a:solidFill>
                  <a:prstClr val="black"/>
                </a:solidFill>
              </a:rPr>
              <a:t> de dönüşebilirler.plazma yarı ömürleri ultra kısa etkililer için çok kısadır.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3726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Atılım</a:t>
            </a:r>
            <a:r>
              <a:rPr lang="tr-TR" sz="2800" dirty="0" smtClean="0">
                <a:solidFill>
                  <a:prstClr val="black"/>
                </a:solidFill>
              </a:rPr>
              <a:t>:Çoğunlukla böbrek yolu ile atılır.Safra ile atılımı olanlar uzamış etkiye sebep olur.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Meperidinin</a:t>
            </a:r>
            <a:r>
              <a:rPr lang="tr-TR" sz="2800" dirty="0" smtClean="0">
                <a:solidFill>
                  <a:prstClr val="black"/>
                </a:solidFill>
              </a:rPr>
              <a:t> aktif </a:t>
            </a:r>
            <a:r>
              <a:rPr lang="tr-TR" sz="2800" dirty="0" err="1" smtClean="0">
                <a:solidFill>
                  <a:prstClr val="black"/>
                </a:solidFill>
              </a:rPr>
              <a:t>metaboliti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nor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meperidin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renal</a:t>
            </a:r>
            <a:r>
              <a:rPr lang="tr-TR" sz="2800" dirty="0" smtClean="0">
                <a:solidFill>
                  <a:prstClr val="black"/>
                </a:solidFill>
              </a:rPr>
              <a:t> yetmezlikte birikerek </a:t>
            </a:r>
            <a:r>
              <a:rPr lang="tr-TR" sz="2800" dirty="0" err="1" smtClean="0">
                <a:solidFill>
                  <a:prstClr val="black"/>
                </a:solidFill>
              </a:rPr>
              <a:t>toksik</a:t>
            </a:r>
            <a:r>
              <a:rPr lang="tr-TR" sz="2800" dirty="0" smtClean="0">
                <a:solidFill>
                  <a:prstClr val="black"/>
                </a:solidFill>
              </a:rPr>
              <a:t> etkiden sorumludur.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4038600" y="1447800"/>
            <a:ext cx="8000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Organ sistemlerine etkileri</a:t>
            </a:r>
            <a:endParaRPr lang="tr-TR" sz="2800" b="1" dirty="0"/>
          </a:p>
        </p:txBody>
      </p:sp>
      <p:sp>
        <p:nvSpPr>
          <p:cNvPr id="30" name="29 Dikdörtgen"/>
          <p:cNvSpPr/>
          <p:nvPr/>
        </p:nvSpPr>
        <p:spPr>
          <a:xfrm>
            <a:off x="2514600" y="2133600"/>
            <a:ext cx="96774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Dolaşım sistemi</a:t>
            </a:r>
            <a:r>
              <a:rPr lang="tr-TR" sz="2800" dirty="0" smtClean="0">
                <a:solidFill>
                  <a:prstClr val="black"/>
                </a:solidFill>
              </a:rPr>
              <a:t>: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    Genelde </a:t>
            </a:r>
            <a:r>
              <a:rPr lang="tr-TR" sz="2800" b="1" dirty="0" smtClean="0">
                <a:solidFill>
                  <a:prstClr val="black"/>
                </a:solidFill>
              </a:rPr>
              <a:t>kötü etkilemezler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srgbClr val="FF0000"/>
                </a:solidFill>
              </a:rPr>
              <a:t>Mepheridin</a:t>
            </a:r>
            <a:r>
              <a:rPr lang="tr-TR" sz="2800" dirty="0" smtClean="0">
                <a:solidFill>
                  <a:prstClr val="black"/>
                </a:solidFill>
              </a:rPr>
              <a:t> kalp hızını arttırır. </a:t>
            </a:r>
            <a:r>
              <a:rPr lang="tr-TR" sz="2800" dirty="0" smtClean="0">
                <a:solidFill>
                  <a:srgbClr val="FF0000"/>
                </a:solidFill>
              </a:rPr>
              <a:t>Morfin, </a:t>
            </a:r>
            <a:r>
              <a:rPr lang="tr-TR" sz="2800" dirty="0" err="1" smtClean="0">
                <a:solidFill>
                  <a:srgbClr val="FF0000"/>
                </a:solidFill>
              </a:rPr>
              <a:t>Fentanil</a:t>
            </a:r>
            <a:r>
              <a:rPr lang="tr-TR" sz="2800" dirty="0" smtClean="0">
                <a:solidFill>
                  <a:srgbClr val="FF0000"/>
                </a:solidFill>
              </a:rPr>
              <a:t>, </a:t>
            </a:r>
            <a:r>
              <a:rPr lang="tr-TR" sz="2800" dirty="0" err="1" smtClean="0">
                <a:solidFill>
                  <a:srgbClr val="FF0000"/>
                </a:solidFill>
              </a:rPr>
              <a:t>remifentanil</a:t>
            </a:r>
            <a:r>
              <a:rPr lang="tr-TR" sz="2800" dirty="0" smtClean="0">
                <a:solidFill>
                  <a:srgbClr val="FF0000"/>
                </a:solidFill>
              </a:rPr>
              <a:t>, </a:t>
            </a:r>
            <a:r>
              <a:rPr lang="tr-TR" sz="2800" dirty="0" err="1" smtClean="0">
                <a:solidFill>
                  <a:srgbClr val="FF0000"/>
                </a:solidFill>
              </a:rPr>
              <a:t>sufentanil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vagal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bradikardi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yapar. </a:t>
            </a:r>
            <a:r>
              <a:rPr lang="tr-TR" sz="2800" b="1" dirty="0" err="1" smtClean="0">
                <a:solidFill>
                  <a:prstClr val="black"/>
                </a:solidFill>
              </a:rPr>
              <a:t>Mepheridin</a:t>
            </a:r>
            <a:r>
              <a:rPr lang="tr-TR" sz="2800" b="1" dirty="0" smtClean="0">
                <a:solidFill>
                  <a:prstClr val="black"/>
                </a:solidFill>
              </a:rPr>
              <a:t> , </a:t>
            </a:r>
            <a:r>
              <a:rPr lang="tr-TR" sz="2800" b="1" dirty="0" err="1" smtClean="0">
                <a:solidFill>
                  <a:prstClr val="black"/>
                </a:solidFill>
              </a:rPr>
              <a:t>kardiak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kontraktiliteyi</a:t>
            </a:r>
            <a:r>
              <a:rPr lang="tr-TR" sz="2800" b="1" dirty="0" smtClean="0">
                <a:solidFill>
                  <a:prstClr val="black"/>
                </a:solidFill>
              </a:rPr>
              <a:t> azaltır diğerlerinin böyle bir etkisi yoktur</a:t>
            </a:r>
            <a:r>
              <a:rPr lang="tr-TR" sz="2800" dirty="0" smtClean="0">
                <a:solidFill>
                  <a:prstClr val="black"/>
                </a:solidFill>
              </a:rPr>
              <a:t>.Morfin ve </a:t>
            </a:r>
            <a:r>
              <a:rPr lang="tr-TR" sz="2800" dirty="0" err="1" smtClean="0">
                <a:solidFill>
                  <a:prstClr val="black"/>
                </a:solidFill>
              </a:rPr>
              <a:t>meperidin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histamin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salınımına</a:t>
            </a:r>
            <a:r>
              <a:rPr lang="tr-TR" sz="2800" dirty="0" smtClean="0">
                <a:solidFill>
                  <a:prstClr val="black"/>
                </a:solidFill>
              </a:rPr>
              <a:t> sebep olarak kan basıncının düşürebilir. </a:t>
            </a:r>
            <a:r>
              <a:rPr lang="tr-TR" sz="2800" dirty="0" err="1" smtClean="0">
                <a:solidFill>
                  <a:prstClr val="black"/>
                </a:solidFill>
              </a:rPr>
              <a:t>İntraoperatif</a:t>
            </a:r>
            <a:r>
              <a:rPr lang="tr-TR" sz="2800" dirty="0" smtClean="0">
                <a:solidFill>
                  <a:prstClr val="black"/>
                </a:solidFill>
              </a:rPr>
              <a:t> hipertansiyona yol açmazlar,bu anestezi </a:t>
            </a:r>
            <a:r>
              <a:rPr lang="tr-TR" sz="2800" dirty="0" err="1" smtClean="0">
                <a:solidFill>
                  <a:prstClr val="black"/>
                </a:solidFill>
              </a:rPr>
              <a:t>yüzeyel</a:t>
            </a:r>
            <a:r>
              <a:rPr lang="tr-TR" sz="2800" dirty="0" smtClean="0">
                <a:solidFill>
                  <a:prstClr val="black"/>
                </a:solidFill>
              </a:rPr>
              <a:t> ise ortaya çıkar.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429000" y="1447800"/>
            <a:ext cx="357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Solunum sistemi</a:t>
            </a:r>
            <a:r>
              <a:rPr lang="tr-TR" sz="2800" dirty="0" smtClean="0"/>
              <a:t>:</a:t>
            </a:r>
            <a:endParaRPr lang="tr-TR" sz="2800" dirty="0"/>
          </a:p>
        </p:txBody>
      </p:sp>
      <p:sp>
        <p:nvSpPr>
          <p:cNvPr id="30" name="29 Dikdörtgen"/>
          <p:cNvSpPr/>
          <p:nvPr/>
        </p:nvSpPr>
        <p:spPr>
          <a:xfrm>
            <a:off x="2514600" y="2274838"/>
            <a:ext cx="96774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1- Beyinde solunum merkezinin co2 ye olan hassasiyetini düşürerek </a:t>
            </a:r>
            <a:r>
              <a:rPr lang="tr-TR" sz="2800" b="1" dirty="0" smtClean="0">
                <a:solidFill>
                  <a:prstClr val="black"/>
                </a:solidFill>
              </a:rPr>
              <a:t>solunum sayısını ve derinliğini  düşürür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Apne</a:t>
            </a:r>
            <a:r>
              <a:rPr lang="tr-TR" sz="2800" dirty="0" smtClean="0">
                <a:solidFill>
                  <a:prstClr val="black"/>
                </a:solidFill>
              </a:rPr>
              <a:t> eşiğini yükseltir. Hasta solunum eforunu </a:t>
            </a:r>
            <a:r>
              <a:rPr lang="tr-TR" sz="2800" dirty="0" err="1" smtClean="0">
                <a:solidFill>
                  <a:prstClr val="black"/>
                </a:solidFill>
              </a:rPr>
              <a:t>yüzeyel</a:t>
            </a:r>
            <a:r>
              <a:rPr lang="tr-TR" sz="2800" dirty="0" smtClean="0">
                <a:solidFill>
                  <a:prstClr val="black"/>
                </a:solidFill>
              </a:rPr>
              <a:t> olarak sürdürür ancak kan oksijen seviyesi düşüktür Bu etki kadınlarda daha belirgindir.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   2</a:t>
            </a:r>
            <a:r>
              <a:rPr lang="tr-TR" sz="2800" b="1" dirty="0" smtClean="0">
                <a:solidFill>
                  <a:prstClr val="black"/>
                </a:solidFill>
              </a:rPr>
              <a:t>-morfin ve </a:t>
            </a:r>
            <a:r>
              <a:rPr lang="tr-TR" sz="2800" b="1" dirty="0" err="1" smtClean="0">
                <a:solidFill>
                  <a:prstClr val="black"/>
                </a:solidFill>
              </a:rPr>
              <a:t>mepheridin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  <a:r>
              <a:rPr lang="tr-TR" sz="2800" dirty="0" err="1" smtClean="0">
                <a:solidFill>
                  <a:prstClr val="black"/>
                </a:solidFill>
              </a:rPr>
              <a:t>histamin</a:t>
            </a:r>
            <a:r>
              <a:rPr lang="tr-TR" sz="2800" dirty="0" smtClean="0">
                <a:solidFill>
                  <a:prstClr val="black"/>
                </a:solidFill>
              </a:rPr>
              <a:t> salgısını arttırarak,</a:t>
            </a:r>
            <a:r>
              <a:rPr lang="tr-TR" sz="2800" dirty="0" err="1" smtClean="0">
                <a:solidFill>
                  <a:prstClr val="black"/>
                </a:solidFill>
              </a:rPr>
              <a:t>allerjik</a:t>
            </a:r>
            <a:r>
              <a:rPr lang="tr-TR" sz="2800" dirty="0" smtClean="0">
                <a:solidFill>
                  <a:prstClr val="black"/>
                </a:solidFill>
              </a:rPr>
              <a:t> kişilerde </a:t>
            </a:r>
            <a:r>
              <a:rPr lang="tr-TR" sz="2800" b="1" dirty="0" err="1" smtClean="0">
                <a:solidFill>
                  <a:prstClr val="black"/>
                </a:solidFill>
              </a:rPr>
              <a:t>bronkospazma</a:t>
            </a:r>
            <a:r>
              <a:rPr lang="tr-TR" sz="2800" dirty="0" smtClean="0">
                <a:solidFill>
                  <a:prstClr val="black"/>
                </a:solidFill>
              </a:rPr>
              <a:t> sebep olur.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3-</a:t>
            </a:r>
            <a:r>
              <a:rPr lang="tr-TR" sz="2800" dirty="0" err="1" smtClean="0">
                <a:solidFill>
                  <a:prstClr val="black"/>
                </a:solidFill>
              </a:rPr>
              <a:t>fentanil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  <a:r>
              <a:rPr lang="tr-TR" sz="2800" dirty="0" err="1" smtClean="0">
                <a:solidFill>
                  <a:prstClr val="black"/>
                </a:solidFill>
              </a:rPr>
              <a:t>sufentanil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remifentanil</a:t>
            </a:r>
            <a:r>
              <a:rPr lang="tr-TR" sz="2800" dirty="0" smtClean="0">
                <a:solidFill>
                  <a:prstClr val="black"/>
                </a:solidFill>
              </a:rPr>
              <a:t> özellikle </a:t>
            </a:r>
            <a:r>
              <a:rPr lang="tr-TR" sz="2800" b="1" dirty="0" smtClean="0">
                <a:solidFill>
                  <a:prstClr val="black"/>
                </a:solidFill>
              </a:rPr>
              <a:t>yüksek dozda hızla verildiklerinde merkezi etki ile göğüs duvarında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rigiditeye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sebep olurlar. Hasta </a:t>
            </a:r>
            <a:r>
              <a:rPr lang="tr-TR" sz="2800" dirty="0" err="1" smtClean="0">
                <a:solidFill>
                  <a:prstClr val="black"/>
                </a:solidFill>
              </a:rPr>
              <a:t>ventile</a:t>
            </a:r>
            <a:r>
              <a:rPr lang="tr-TR" sz="2800" dirty="0" smtClean="0">
                <a:solidFill>
                  <a:prstClr val="black"/>
                </a:solidFill>
              </a:rPr>
              <a:t> edilemez.Kas gevşetici kullanmak  gerekir.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   4-</a:t>
            </a:r>
            <a:r>
              <a:rPr lang="tr-TR" sz="2800" dirty="0" err="1" smtClean="0">
                <a:solidFill>
                  <a:prstClr val="black"/>
                </a:solidFill>
              </a:rPr>
              <a:t>Entübasyon</a:t>
            </a:r>
            <a:r>
              <a:rPr lang="tr-TR" sz="2800" dirty="0" smtClean="0">
                <a:solidFill>
                  <a:prstClr val="black"/>
                </a:solidFill>
              </a:rPr>
              <a:t> sırasında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bronkokonstriktif</a:t>
            </a:r>
            <a:r>
              <a:rPr lang="tr-TR" sz="2800" b="1" dirty="0" smtClean="0">
                <a:solidFill>
                  <a:prstClr val="black"/>
                </a:solidFill>
              </a:rPr>
              <a:t> etkiyi </a:t>
            </a:r>
            <a:r>
              <a:rPr lang="tr-TR" sz="2800" b="1" dirty="0" err="1" smtClean="0">
                <a:solidFill>
                  <a:prstClr val="black"/>
                </a:solidFill>
              </a:rPr>
              <a:t>minimalize</a:t>
            </a:r>
            <a:r>
              <a:rPr lang="tr-TR" sz="2800" b="1" dirty="0" smtClean="0">
                <a:solidFill>
                  <a:prstClr val="black"/>
                </a:solidFill>
              </a:rPr>
              <a:t> ederler.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505200" y="1600200"/>
            <a:ext cx="365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Merkezi sinir sistemi</a:t>
            </a:r>
            <a:endParaRPr lang="tr-TR" sz="2800" dirty="0"/>
          </a:p>
        </p:txBody>
      </p:sp>
      <p:sp>
        <p:nvSpPr>
          <p:cNvPr id="30" name="29 Dikdörtgen"/>
          <p:cNvSpPr/>
          <p:nvPr/>
        </p:nvSpPr>
        <p:spPr>
          <a:xfrm>
            <a:off x="2667000" y="2438400"/>
            <a:ext cx="9525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Genel olarak beyin oksijen tüketimini,kan </a:t>
            </a:r>
            <a:r>
              <a:rPr lang="tr-TR" sz="2800" b="1" dirty="0" smtClean="0">
                <a:solidFill>
                  <a:prstClr val="black"/>
                </a:solidFill>
              </a:rPr>
              <a:t>akımını,</a:t>
            </a:r>
            <a:r>
              <a:rPr lang="tr-TR" sz="2800" b="1" dirty="0" err="1" smtClean="0">
                <a:solidFill>
                  <a:prstClr val="black"/>
                </a:solidFill>
              </a:rPr>
              <a:t>intrakranial</a:t>
            </a:r>
            <a:r>
              <a:rPr lang="tr-TR" sz="2800" b="1" dirty="0" smtClean="0">
                <a:solidFill>
                  <a:prstClr val="black"/>
                </a:solidFill>
              </a:rPr>
              <a:t> basıncı hafifçe azaltırlar.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Yüksek doz </a:t>
            </a:r>
            <a:r>
              <a:rPr lang="tr-TR" sz="2800" b="1" dirty="0" err="1" smtClean="0">
                <a:solidFill>
                  <a:prstClr val="black"/>
                </a:solidFill>
              </a:rPr>
              <a:t>Fentanil</a:t>
            </a:r>
            <a:r>
              <a:rPr lang="tr-TR" sz="2800" b="1" dirty="0" smtClean="0">
                <a:solidFill>
                  <a:prstClr val="black"/>
                </a:solidFill>
              </a:rPr>
              <a:t> hızla verildiğinde epileptik atak </a:t>
            </a:r>
            <a:r>
              <a:rPr lang="tr-TR" sz="2800" dirty="0" smtClean="0">
                <a:solidFill>
                  <a:prstClr val="black"/>
                </a:solidFill>
              </a:rPr>
              <a:t>yapabilir.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Tekrarlayan dozlarda </a:t>
            </a:r>
            <a:r>
              <a:rPr lang="tr-TR" sz="2800" dirty="0" err="1" smtClean="0">
                <a:solidFill>
                  <a:prstClr val="black"/>
                </a:solidFill>
              </a:rPr>
              <a:t>kemoreseptörler</a:t>
            </a:r>
            <a:r>
              <a:rPr lang="tr-TR" sz="2800" dirty="0" smtClean="0">
                <a:solidFill>
                  <a:prstClr val="black"/>
                </a:solidFill>
              </a:rPr>
              <a:t> üzerinden merkezi,olarak </a:t>
            </a:r>
            <a:r>
              <a:rPr lang="tr-TR" sz="2800" b="1" dirty="0" smtClean="0">
                <a:solidFill>
                  <a:prstClr val="black"/>
                </a:solidFill>
              </a:rPr>
              <a:t>bulantı ve kusma 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95600" y="2209800"/>
            <a:ext cx="91440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Meperidin</a:t>
            </a:r>
            <a:r>
              <a:rPr lang="tr-TR" sz="2800" dirty="0" smtClean="0">
                <a:solidFill>
                  <a:prstClr val="black"/>
                </a:solidFill>
              </a:rPr>
              <a:t> ,bulantı,</a:t>
            </a:r>
            <a:r>
              <a:rPr lang="tr-TR" sz="2800" dirty="0" err="1" smtClean="0">
                <a:solidFill>
                  <a:prstClr val="black"/>
                </a:solidFill>
              </a:rPr>
              <a:t>sedasyon</a:t>
            </a:r>
            <a:r>
              <a:rPr lang="tr-TR" sz="2800" dirty="0" smtClean="0">
                <a:solidFill>
                  <a:prstClr val="black"/>
                </a:solidFill>
              </a:rPr>
              <a:t> yanında kaşıntıya da sebep olur.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Mepheridin</a:t>
            </a:r>
            <a:r>
              <a:rPr lang="tr-TR" sz="2800" dirty="0" smtClean="0">
                <a:solidFill>
                  <a:prstClr val="black"/>
                </a:solidFill>
              </a:rPr>
              <a:t> düşük dozda </a:t>
            </a:r>
            <a:r>
              <a:rPr lang="tr-TR" sz="2800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dirty="0" smtClean="0">
                <a:solidFill>
                  <a:prstClr val="black"/>
                </a:solidFill>
              </a:rPr>
              <a:t> titremeyi azaltır.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Merkezi olarak </a:t>
            </a:r>
            <a:r>
              <a:rPr lang="tr-TR" sz="2800" dirty="0" err="1" smtClean="0">
                <a:solidFill>
                  <a:prstClr val="black"/>
                </a:solidFill>
              </a:rPr>
              <a:t>sfinkterleri</a:t>
            </a:r>
            <a:r>
              <a:rPr lang="tr-TR" sz="2800" dirty="0" smtClean="0">
                <a:solidFill>
                  <a:prstClr val="black"/>
                </a:solidFill>
              </a:rPr>
              <a:t> kasılı tuttuğu </a:t>
            </a:r>
            <a:r>
              <a:rPr lang="tr-TR" sz="2800" b="1" dirty="0" smtClean="0">
                <a:solidFill>
                  <a:prstClr val="black"/>
                </a:solidFill>
              </a:rPr>
              <a:t>için idrar </a:t>
            </a:r>
            <a:r>
              <a:rPr lang="tr-TR" sz="2800" b="1" dirty="0" err="1" smtClean="0">
                <a:solidFill>
                  <a:prstClr val="black"/>
                </a:solidFill>
              </a:rPr>
              <a:t>retansiyonuna</a:t>
            </a:r>
            <a:r>
              <a:rPr lang="tr-TR" sz="2800" b="1" dirty="0" smtClean="0">
                <a:solidFill>
                  <a:prstClr val="black"/>
                </a:solidFill>
              </a:rPr>
              <a:t> sebep olur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Myosis</a:t>
            </a:r>
            <a:r>
              <a:rPr lang="tr-TR" sz="2800" dirty="0" smtClean="0">
                <a:solidFill>
                  <a:prstClr val="black"/>
                </a:solidFill>
              </a:rPr>
              <a:t> yapar.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Halüsinasyon ve </a:t>
            </a:r>
            <a:r>
              <a:rPr lang="tr-TR" sz="2800" b="1" dirty="0" err="1" smtClean="0">
                <a:solidFill>
                  <a:prstClr val="black"/>
                </a:solidFill>
              </a:rPr>
              <a:t>delirium</a:t>
            </a:r>
            <a:r>
              <a:rPr lang="tr-TR" sz="2800" b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220200" cy="262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indent="-341313" defTabSz="912813" fontAlgn="base">
              <a:lnSpc>
                <a:spcPct val="117000"/>
              </a:lnSpc>
              <a:spcBef>
                <a:spcPts val="100"/>
              </a:spcBef>
              <a:spcAft>
                <a:spcPct val="0"/>
              </a:spcAft>
              <a:tabLst>
                <a:tab pos="912813" algn="l"/>
                <a:tab pos="1622425" algn="l"/>
              </a:tabLst>
            </a:pP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Dengeli anestezi:</a:t>
            </a:r>
          </a:p>
          <a:p>
            <a:pPr marL="12700" lvl="0" indent="-341313" defTabSz="912813" fontAlgn="base">
              <a:lnSpc>
                <a:spcPct val="117000"/>
              </a:lnSpc>
              <a:spcBef>
                <a:spcPts val="100"/>
              </a:spcBef>
              <a:spcAft>
                <a:spcPct val="0"/>
              </a:spcAft>
              <a:tabLst>
                <a:tab pos="912813" algn="l"/>
                <a:tab pos="1622425" algn="l"/>
              </a:tabLst>
            </a:pP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ea typeface="Carlito"/>
                <a:cs typeface="Carlito"/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 ajanların bir arada  birbirlerine 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sinerjik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olarak kullanımı, yani  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indüksiyonda bir </a:t>
            </a:r>
            <a:r>
              <a:rPr lang="tr-TR" sz="2800" b="1" dirty="0" err="1" smtClean="0">
                <a:solidFill>
                  <a:srgbClr val="FF0000"/>
                </a:solidFill>
                <a:ea typeface="Carlito"/>
                <a:cs typeface="Carlito"/>
              </a:rPr>
              <a:t>intravenöz</a:t>
            </a:r>
            <a:r>
              <a:rPr lang="tr-TR" sz="2800" b="1" dirty="0" smtClean="0">
                <a:solidFill>
                  <a:srgbClr val="FF0000"/>
                </a:solidFill>
                <a:ea typeface="Carlito"/>
                <a:cs typeface="Carlito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ajan,idamede </a:t>
            </a:r>
            <a:r>
              <a:rPr lang="tr-TR" sz="2800" b="1" dirty="0" smtClean="0">
                <a:solidFill>
                  <a:srgbClr val="FF0000"/>
                </a:solidFill>
                <a:ea typeface="Carlito"/>
                <a:cs typeface="Carlito"/>
              </a:rPr>
              <a:t>gaz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ve/veya	</a:t>
            </a:r>
            <a:r>
              <a:rPr lang="tr-TR" sz="2800" b="1" dirty="0" err="1" smtClean="0">
                <a:solidFill>
                  <a:prstClr val="black"/>
                </a:solidFill>
                <a:ea typeface="Carlito"/>
                <a:cs typeface="Carlito"/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  <a:ea typeface="Carlito"/>
                <a:cs typeface="Carlito"/>
              </a:rPr>
              <a:t> ajanlar ile birlikte </a:t>
            </a:r>
            <a:r>
              <a:rPr lang="tr-TR" sz="2800" b="1" dirty="0" smtClean="0">
                <a:solidFill>
                  <a:srgbClr val="FF0000"/>
                </a:solidFill>
                <a:ea typeface="Carlito"/>
                <a:cs typeface="Carlito"/>
              </a:rPr>
              <a:t>kas  gevşeticiler</a:t>
            </a:r>
            <a:r>
              <a:rPr lang="tr-TR" sz="2800" dirty="0" smtClean="0">
                <a:solidFill>
                  <a:srgbClr val="FF0000"/>
                </a:solidFill>
                <a:ea typeface="Carlito"/>
                <a:cs typeface="Carlito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ea typeface="Carlito"/>
                <a:cs typeface="Carlito"/>
              </a:rPr>
              <a:t>kullanılarak  uygulanan anestezi yöntemidir</a:t>
            </a:r>
            <a:r>
              <a:rPr lang="tr-TR" sz="2800" dirty="0" smtClean="0">
                <a:solidFill>
                  <a:prstClr val="black"/>
                </a:solidFill>
                <a:latin typeface="Carlito"/>
                <a:ea typeface="Carlito"/>
                <a:cs typeface="Carlito"/>
              </a:rPr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524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Gastrointestinal</a:t>
            </a:r>
            <a:r>
              <a:rPr lang="tr-TR" sz="2800" b="1" dirty="0" smtClean="0"/>
              <a:t> sistem , endokrin sistem ve diğerleri</a:t>
            </a:r>
            <a:endParaRPr lang="tr-TR" sz="2800" dirty="0"/>
          </a:p>
        </p:txBody>
      </p:sp>
      <p:sp>
        <p:nvSpPr>
          <p:cNvPr id="30" name="29 Dikdörtgen"/>
          <p:cNvSpPr/>
          <p:nvPr/>
        </p:nvSpPr>
        <p:spPr>
          <a:xfrm>
            <a:off x="2743200" y="2514600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Mide boşalma zamanını uzatır.</a:t>
            </a:r>
            <a:r>
              <a:rPr lang="tr-TR" sz="2800" b="1" dirty="0" err="1" smtClean="0">
                <a:solidFill>
                  <a:prstClr val="black"/>
                </a:solidFill>
              </a:rPr>
              <a:t>Oddi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sfinkterinde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konstriksiyon</a:t>
            </a:r>
            <a:r>
              <a:rPr lang="tr-TR" sz="2800" b="1" dirty="0" smtClean="0">
                <a:solidFill>
                  <a:prstClr val="black"/>
                </a:solidFill>
              </a:rPr>
              <a:t> yaparak safra koliğine </a:t>
            </a:r>
            <a:r>
              <a:rPr lang="tr-TR" sz="2800" dirty="0" smtClean="0">
                <a:solidFill>
                  <a:prstClr val="black"/>
                </a:solidFill>
              </a:rPr>
              <a:t>sebep olur. Radyolojik olarak safra taşına benzer spazm görüntüsü verir.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Kabızlık yapar.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2964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Stres hormonlarının </a:t>
            </a:r>
            <a:r>
              <a:rPr lang="tr-TR" sz="2800" b="1" dirty="0" err="1" smtClean="0">
                <a:solidFill>
                  <a:prstClr val="black"/>
                </a:solidFill>
              </a:rPr>
              <a:t>salınımını</a:t>
            </a:r>
            <a:r>
              <a:rPr lang="tr-TR" sz="2800" b="1" dirty="0" smtClean="0">
                <a:solidFill>
                  <a:prstClr val="black"/>
                </a:solidFill>
              </a:rPr>
              <a:t> baskılar</a:t>
            </a:r>
            <a:r>
              <a:rPr lang="tr-TR" sz="2800" dirty="0" smtClean="0">
                <a:solidFill>
                  <a:prstClr val="black"/>
                </a:solidFill>
              </a:rPr>
              <a:t>.  </a:t>
            </a:r>
            <a:r>
              <a:rPr lang="tr-TR" sz="2800" dirty="0" err="1" smtClean="0">
                <a:solidFill>
                  <a:prstClr val="black"/>
                </a:solidFill>
              </a:rPr>
              <a:t>Potent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opioidlerin</a:t>
            </a:r>
            <a:r>
              <a:rPr lang="tr-TR" sz="2800" dirty="0" smtClean="0">
                <a:solidFill>
                  <a:prstClr val="black"/>
                </a:solidFill>
              </a:rPr>
              <a:t> bu etkisi çok belirgindir </a:t>
            </a:r>
            <a:r>
              <a:rPr lang="tr-TR" sz="2800" b="1" dirty="0" smtClean="0">
                <a:solidFill>
                  <a:prstClr val="black"/>
                </a:solidFill>
              </a:rPr>
              <a:t>ve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kalp hastalarında bu etkiden yararlanılır.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Plasentadan </a:t>
            </a:r>
            <a:r>
              <a:rPr lang="tr-TR" sz="2800" b="1" dirty="0" smtClean="0">
                <a:solidFill>
                  <a:prstClr val="black"/>
                </a:solidFill>
              </a:rPr>
              <a:t>geçerek,bebekte solunum depresyonu yapar.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Anne sütüne geçer.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b="1" dirty="0" err="1" smtClean="0">
                <a:solidFill>
                  <a:prstClr val="black"/>
                </a:solidFill>
              </a:rPr>
              <a:t>immun</a:t>
            </a:r>
            <a:r>
              <a:rPr lang="tr-TR" sz="2800" b="1" dirty="0" smtClean="0">
                <a:solidFill>
                  <a:prstClr val="black"/>
                </a:solidFill>
              </a:rPr>
              <a:t> sistemi baskılar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690336"/>
            <a:ext cx="9144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Tekrarlayan dozlarda </a:t>
            </a:r>
            <a:r>
              <a:rPr lang="tr-TR" sz="2800" dirty="0" smtClean="0">
                <a:solidFill>
                  <a:srgbClr val="FF0000"/>
                </a:solidFill>
              </a:rPr>
              <a:t>fiziksel </a:t>
            </a:r>
            <a:r>
              <a:rPr lang="tr-TR" sz="2800" b="1" dirty="0" smtClean="0">
                <a:solidFill>
                  <a:srgbClr val="FF0000"/>
                </a:solidFill>
              </a:rPr>
              <a:t>bağımlılık</a:t>
            </a:r>
            <a:r>
              <a:rPr lang="tr-TR" sz="2800" dirty="0" smtClean="0">
                <a:solidFill>
                  <a:srgbClr val="FF0000"/>
                </a:solidFill>
              </a:rPr>
              <a:t>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Amnestik</a:t>
            </a:r>
            <a:r>
              <a:rPr lang="tr-TR" sz="2800" b="1" dirty="0" smtClean="0">
                <a:solidFill>
                  <a:prstClr val="black"/>
                </a:solidFill>
              </a:rPr>
              <a:t> etkileri yoktur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FF0000"/>
                </a:solidFill>
              </a:rPr>
              <a:t>Güçlü ağrı kesici özellikleri </a:t>
            </a:r>
            <a:r>
              <a:rPr lang="tr-TR" sz="2800" dirty="0" smtClean="0">
                <a:solidFill>
                  <a:prstClr val="black"/>
                </a:solidFill>
              </a:rPr>
              <a:t>sebebi ile uzun yıllardan beri ağrı tedavisinde gerek </a:t>
            </a:r>
            <a:r>
              <a:rPr lang="tr-TR" sz="2800" b="1" dirty="0" smtClean="0">
                <a:solidFill>
                  <a:prstClr val="black"/>
                </a:solidFill>
              </a:rPr>
              <a:t>iv ve gerek </a:t>
            </a:r>
            <a:r>
              <a:rPr lang="tr-TR" sz="2800" b="1" dirty="0" err="1" smtClean="0">
                <a:solidFill>
                  <a:prstClr val="black"/>
                </a:solidFill>
              </a:rPr>
              <a:t>epidural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spinal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yoldan kullanılırlar.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0"/>
            <a:ext cx="92964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Doğal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: Morfin, Kodein, </a:t>
            </a:r>
            <a:r>
              <a:rPr lang="tr-TR" sz="2800" dirty="0" err="1" smtClean="0">
                <a:solidFill>
                  <a:prstClr val="black"/>
                </a:solidFill>
              </a:rPr>
              <a:t>Papaverin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Yarı Sentetik </a:t>
            </a: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: Eroin, </a:t>
            </a:r>
            <a:r>
              <a:rPr lang="tr-TR" sz="2800" dirty="0" err="1" smtClean="0">
                <a:solidFill>
                  <a:prstClr val="black"/>
                </a:solidFill>
              </a:rPr>
              <a:t>Dilaudid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Sentetik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: Morfin </a:t>
            </a:r>
            <a:r>
              <a:rPr lang="tr-TR" sz="2800" dirty="0" err="1" smtClean="0">
                <a:solidFill>
                  <a:prstClr val="black"/>
                </a:solidFill>
              </a:rPr>
              <a:t>deriveleri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Metadon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deriveleri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Benzomorfan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deriveleri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Fenilpiperidin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deriveleri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95600" y="236220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Fentanil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Lipofilik</a:t>
            </a:r>
            <a:r>
              <a:rPr lang="tr-TR" sz="2800" dirty="0" smtClean="0">
                <a:solidFill>
                  <a:prstClr val="black"/>
                </a:solidFill>
              </a:rPr>
              <a:t> yapıda, </a:t>
            </a:r>
            <a:r>
              <a:rPr lang="tr-TR" sz="2800" dirty="0" err="1" smtClean="0">
                <a:solidFill>
                  <a:prstClr val="black"/>
                </a:solidFill>
              </a:rPr>
              <a:t>potensi</a:t>
            </a:r>
            <a:r>
              <a:rPr lang="tr-TR" sz="2800" dirty="0" smtClean="0">
                <a:solidFill>
                  <a:prstClr val="black"/>
                </a:solidFill>
              </a:rPr>
              <a:t> yüksek,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stabilitesi</a:t>
            </a:r>
            <a:r>
              <a:rPr lang="tr-TR" sz="2800" b="1" dirty="0" smtClean="0">
                <a:solidFill>
                  <a:prstClr val="black"/>
                </a:solidFill>
              </a:rPr>
              <a:t> diğer </a:t>
            </a:r>
            <a:r>
              <a:rPr lang="tr-TR" sz="2800" b="1" dirty="0" err="1" smtClean="0">
                <a:solidFill>
                  <a:prstClr val="black"/>
                </a:solidFill>
              </a:rPr>
              <a:t>opioidlerden</a:t>
            </a:r>
            <a:r>
              <a:rPr lang="tr-TR" sz="2800" b="1" dirty="0" smtClean="0">
                <a:solidFill>
                  <a:prstClr val="black"/>
                </a:solidFill>
              </a:rPr>
              <a:t> daha iyi</a:t>
            </a:r>
            <a:r>
              <a:rPr lang="tr-TR" sz="2800" dirty="0" smtClean="0">
                <a:solidFill>
                  <a:prstClr val="black"/>
                </a:solidFill>
              </a:rPr>
              <a:t>, etkisi hızlı başlayan ve </a:t>
            </a:r>
            <a:r>
              <a:rPr lang="tr-TR" sz="2800" dirty="0" err="1" smtClean="0">
                <a:solidFill>
                  <a:prstClr val="black"/>
                </a:solidFill>
              </a:rPr>
              <a:t>unstabil</a:t>
            </a:r>
            <a:r>
              <a:rPr lang="tr-TR" sz="2800" dirty="0" smtClean="0">
                <a:solidFill>
                  <a:prstClr val="black"/>
                </a:solidFill>
              </a:rPr>
              <a:t> hastalarda tercih edilen bir </a:t>
            </a:r>
            <a:r>
              <a:rPr lang="tr-TR" sz="2800" dirty="0" err="1" smtClean="0">
                <a:solidFill>
                  <a:prstClr val="black"/>
                </a:solidFill>
              </a:rPr>
              <a:t>opioiddir</a:t>
            </a:r>
            <a:r>
              <a:rPr lang="tr-TR" sz="2800" dirty="0" smtClean="0">
                <a:solidFill>
                  <a:prstClr val="black"/>
                </a:solidFill>
              </a:rPr>
              <a:t>. Analjezik etkisi </a:t>
            </a:r>
            <a:r>
              <a:rPr lang="tr-TR" sz="2800" b="1" dirty="0" smtClean="0">
                <a:solidFill>
                  <a:prstClr val="black"/>
                </a:solidFill>
              </a:rPr>
              <a:t>morfinden 100 kat fazladır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1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Büyük dozlarda ( 0.05–0.1 mg/kg) yavaş bir şekilde verildiğinde, </a:t>
            </a:r>
            <a:r>
              <a:rPr lang="tr-TR" sz="2800" b="1" dirty="0" smtClean="0">
                <a:solidFill>
                  <a:prstClr val="black"/>
                </a:solidFill>
              </a:rPr>
              <a:t>derin analjezi ve bilinç kaybı </a:t>
            </a:r>
            <a:r>
              <a:rPr lang="tr-TR" sz="2800" dirty="0" smtClean="0">
                <a:solidFill>
                  <a:prstClr val="black"/>
                </a:solidFill>
              </a:rPr>
              <a:t>meydana getirir. Etkisi hızlı olup bir dolaşım zamanıdır ve etkisi 30 dakika sürer.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0"/>
            <a:ext cx="9525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Solunum depresyonu etkisinin morfine oranla daha kısa olması, </a:t>
            </a:r>
            <a:r>
              <a:rPr lang="tr-TR" sz="2800" dirty="0" err="1" smtClean="0">
                <a:solidFill>
                  <a:prstClr val="black"/>
                </a:solidFill>
              </a:rPr>
              <a:t>hemodinamik</a:t>
            </a:r>
            <a:r>
              <a:rPr lang="tr-TR" sz="2800" dirty="0" smtClean="0">
                <a:solidFill>
                  <a:prstClr val="black"/>
                </a:solidFill>
              </a:rPr>
              <a:t> etkilerinin daha az olması ve </a:t>
            </a:r>
            <a:r>
              <a:rPr lang="tr-TR" sz="2800" dirty="0" err="1" smtClean="0">
                <a:solidFill>
                  <a:prstClr val="black"/>
                </a:solidFill>
              </a:rPr>
              <a:t>histamin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salınımı</a:t>
            </a:r>
            <a:r>
              <a:rPr lang="tr-TR" sz="2800" dirty="0" smtClean="0">
                <a:solidFill>
                  <a:prstClr val="black"/>
                </a:solidFill>
              </a:rPr>
              <a:t> yapmaması gibi özellikleri ile </a:t>
            </a:r>
            <a:r>
              <a:rPr lang="tr-TR" sz="2800" b="1" dirty="0" smtClean="0">
                <a:solidFill>
                  <a:prstClr val="black"/>
                </a:solidFill>
              </a:rPr>
              <a:t>anestezi amacıyla tercih edilmektedir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Özellikle </a:t>
            </a:r>
            <a:r>
              <a:rPr lang="tr-TR" sz="2800" b="1" dirty="0" err="1" smtClean="0">
                <a:solidFill>
                  <a:prstClr val="black"/>
                </a:solidFill>
              </a:rPr>
              <a:t>kardiak</a:t>
            </a:r>
            <a:r>
              <a:rPr lang="tr-TR" sz="2800" b="1" dirty="0" smtClean="0">
                <a:solidFill>
                  <a:prstClr val="black"/>
                </a:solidFill>
              </a:rPr>
              <a:t> cerrahide, azot </a:t>
            </a:r>
            <a:r>
              <a:rPr lang="tr-TR" sz="2800" b="1" dirty="0" err="1" smtClean="0">
                <a:solidFill>
                  <a:prstClr val="black"/>
                </a:solidFill>
              </a:rPr>
              <a:t>protoksit</a:t>
            </a:r>
            <a:r>
              <a:rPr lang="tr-TR" sz="2800" b="1" dirty="0" smtClean="0">
                <a:solidFill>
                  <a:prstClr val="black"/>
                </a:solidFill>
              </a:rPr>
              <a:t> ve diğer </a:t>
            </a:r>
            <a:r>
              <a:rPr lang="tr-TR" sz="2800" b="1" dirty="0" err="1" smtClean="0">
                <a:solidFill>
                  <a:prstClr val="black"/>
                </a:solidFill>
              </a:rPr>
              <a:t>inhalasyon</a:t>
            </a:r>
            <a:r>
              <a:rPr lang="tr-TR" sz="2800" b="1" dirty="0" smtClean="0">
                <a:solidFill>
                  <a:prstClr val="black"/>
                </a:solidFill>
              </a:rPr>
              <a:t> ajanları ve kas gevşeticilerle kombine olarak sıklıkla kullanılmaktadır.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209800"/>
            <a:ext cx="8915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Alfentanil</a:t>
            </a:r>
            <a:r>
              <a:rPr lang="tr-TR" sz="2800" b="1" dirty="0" smtClean="0">
                <a:solidFill>
                  <a:prstClr val="black"/>
                </a:solidFill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</a:rPr>
              <a:t>rapifen</a:t>
            </a:r>
            <a:r>
              <a:rPr lang="tr-TR" sz="2800" b="1" dirty="0" smtClean="0">
                <a:solidFill>
                  <a:prstClr val="black"/>
                </a:solidFill>
              </a:rPr>
              <a:t>):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Fentanilinin</a:t>
            </a:r>
            <a:r>
              <a:rPr lang="tr-TR" sz="2800" dirty="0" smtClean="0">
                <a:solidFill>
                  <a:prstClr val="black"/>
                </a:solidFill>
              </a:rPr>
              <a:t> ¼ etkinliğinde, </a:t>
            </a:r>
            <a:r>
              <a:rPr lang="tr-TR" sz="2800" dirty="0" err="1" smtClean="0">
                <a:solidFill>
                  <a:prstClr val="black"/>
                </a:solidFill>
              </a:rPr>
              <a:t>potent</a:t>
            </a:r>
            <a:r>
              <a:rPr lang="tr-TR" sz="2800" dirty="0" smtClean="0">
                <a:solidFill>
                  <a:prstClr val="black"/>
                </a:solidFill>
              </a:rPr>
              <a:t> bir </a:t>
            </a:r>
            <a:r>
              <a:rPr lang="tr-TR" sz="2800" dirty="0" err="1" smtClean="0">
                <a:solidFill>
                  <a:prstClr val="black"/>
                </a:solidFill>
              </a:rPr>
              <a:t>opioiddir</a:t>
            </a:r>
            <a:r>
              <a:rPr lang="tr-TR" sz="2800" dirty="0" smtClean="0">
                <a:solidFill>
                  <a:prstClr val="black"/>
                </a:solidFill>
              </a:rPr>
              <a:t>. Derin analjezi ve yeterli dozda verildiğinde,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etki gösterir. </a:t>
            </a:r>
            <a:r>
              <a:rPr lang="tr-TR" sz="2800" dirty="0" err="1" smtClean="0">
                <a:solidFill>
                  <a:prstClr val="black"/>
                </a:solidFill>
              </a:rPr>
              <a:t>Alfentanilde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kardiovasküler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</a:t>
            </a:r>
            <a:r>
              <a:rPr lang="tr-TR" sz="2800" b="1" dirty="0" smtClean="0">
                <a:solidFill>
                  <a:prstClr val="black"/>
                </a:solidFill>
              </a:rPr>
              <a:t> korunur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2098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Alfentanil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indüksiyon </a:t>
            </a:r>
            <a:r>
              <a:rPr lang="tr-TR" sz="2800" dirty="0" smtClean="0">
                <a:solidFill>
                  <a:prstClr val="black"/>
                </a:solidFill>
              </a:rPr>
              <a:t>dozu; 150–200 </a:t>
            </a:r>
            <a:r>
              <a:rPr lang="tr-TR" sz="2800" dirty="0" err="1" smtClean="0">
                <a:solidFill>
                  <a:prstClr val="black"/>
                </a:solidFill>
              </a:rPr>
              <a:t>mcg</a:t>
            </a:r>
            <a:r>
              <a:rPr lang="tr-TR" sz="2800" dirty="0" smtClean="0">
                <a:solidFill>
                  <a:prstClr val="black"/>
                </a:solidFill>
              </a:rPr>
              <a:t>/ kg, </a:t>
            </a:r>
            <a:r>
              <a:rPr lang="tr-TR" sz="2800" dirty="0" err="1" smtClean="0">
                <a:solidFill>
                  <a:prstClr val="black"/>
                </a:solidFill>
              </a:rPr>
              <a:t>infüzyon</a:t>
            </a:r>
            <a:r>
              <a:rPr lang="tr-TR" sz="2800" dirty="0" smtClean="0">
                <a:solidFill>
                  <a:prstClr val="black"/>
                </a:solidFill>
              </a:rPr>
              <a:t> dozu; 0.5–1.5 </a:t>
            </a:r>
            <a:r>
              <a:rPr lang="tr-TR" sz="2800" dirty="0" err="1" smtClean="0">
                <a:solidFill>
                  <a:prstClr val="black"/>
                </a:solidFill>
              </a:rPr>
              <a:t>mcg</a:t>
            </a:r>
            <a:r>
              <a:rPr lang="tr-TR" sz="2800" dirty="0" smtClean="0">
                <a:solidFill>
                  <a:prstClr val="black"/>
                </a:solidFill>
              </a:rPr>
              <a:t>/kg/</a:t>
            </a:r>
            <a:r>
              <a:rPr lang="tr-TR" sz="2800" dirty="0" err="1" smtClean="0">
                <a:solidFill>
                  <a:prstClr val="black"/>
                </a:solidFill>
              </a:rPr>
              <a:t>dk</a:t>
            </a:r>
            <a:r>
              <a:rPr lang="tr-TR" sz="2800" dirty="0" smtClean="0">
                <a:solidFill>
                  <a:prstClr val="black"/>
                </a:solidFill>
              </a:rPr>
              <a:t> hızda yavaş bir şekilde </a:t>
            </a:r>
            <a:r>
              <a:rPr lang="tr-TR" sz="2800" dirty="0" err="1" smtClean="0">
                <a:solidFill>
                  <a:prstClr val="black"/>
                </a:solidFill>
              </a:rPr>
              <a:t>azotprotoksit</a:t>
            </a:r>
            <a:r>
              <a:rPr lang="tr-TR" sz="2800" dirty="0" smtClean="0">
                <a:solidFill>
                  <a:prstClr val="black"/>
                </a:solidFill>
              </a:rPr>
              <a:t> ile birlikte kullanıldığında istenen etki elde edilmektedir. </a:t>
            </a:r>
            <a:r>
              <a:rPr lang="tr-TR" sz="2800" dirty="0" err="1" smtClean="0">
                <a:solidFill>
                  <a:prstClr val="black"/>
                </a:solidFill>
              </a:rPr>
              <a:t>infüzyonun</a:t>
            </a:r>
            <a:r>
              <a:rPr lang="tr-TR" sz="2800" dirty="0" smtClean="0">
                <a:solidFill>
                  <a:prstClr val="black"/>
                </a:solidFill>
              </a:rPr>
              <a:t>, girişimin bitmesinden 15–20 dakika önce kesilmesi gerekir.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3726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3200" b="1" dirty="0" err="1" smtClean="0">
                <a:solidFill>
                  <a:prstClr val="black"/>
                </a:solidFill>
              </a:rPr>
              <a:t>Sufentanil</a:t>
            </a:r>
            <a:r>
              <a:rPr lang="tr-TR" sz="3200" b="1" dirty="0" smtClean="0">
                <a:solidFill>
                  <a:prstClr val="black"/>
                </a:solidFill>
              </a:rPr>
              <a:t> (</a:t>
            </a:r>
            <a:r>
              <a:rPr lang="tr-TR" sz="3200" b="1" dirty="0" err="1" smtClean="0">
                <a:solidFill>
                  <a:prstClr val="black"/>
                </a:solidFill>
              </a:rPr>
              <a:t>Sufenta</a:t>
            </a:r>
            <a:r>
              <a:rPr lang="tr-TR" sz="3200" dirty="0" smtClean="0">
                <a:solidFill>
                  <a:prstClr val="black"/>
                </a:solidFill>
              </a:rPr>
              <a:t>): 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3200" dirty="0" err="1" smtClean="0">
                <a:solidFill>
                  <a:prstClr val="black"/>
                </a:solidFill>
              </a:rPr>
              <a:t>Fentanilden</a:t>
            </a:r>
            <a:r>
              <a:rPr lang="tr-TR" sz="3200" dirty="0" smtClean="0">
                <a:solidFill>
                  <a:prstClr val="black"/>
                </a:solidFill>
              </a:rPr>
              <a:t> </a:t>
            </a:r>
            <a:r>
              <a:rPr lang="tr-TR" sz="3200" b="1" dirty="0" smtClean="0">
                <a:solidFill>
                  <a:prstClr val="black"/>
                </a:solidFill>
              </a:rPr>
              <a:t>10 kat daha </a:t>
            </a:r>
            <a:r>
              <a:rPr lang="tr-TR" sz="3200" dirty="0" smtClean="0">
                <a:solidFill>
                  <a:prstClr val="black"/>
                </a:solidFill>
              </a:rPr>
              <a:t>etkili ve etki süresi daha uzun, </a:t>
            </a:r>
            <a:r>
              <a:rPr lang="tr-TR" sz="3200" dirty="0" err="1" smtClean="0">
                <a:solidFill>
                  <a:prstClr val="black"/>
                </a:solidFill>
              </a:rPr>
              <a:t>potent</a:t>
            </a:r>
            <a:r>
              <a:rPr lang="tr-TR" sz="3200" dirty="0" smtClean="0">
                <a:solidFill>
                  <a:prstClr val="black"/>
                </a:solidFill>
              </a:rPr>
              <a:t> bir </a:t>
            </a:r>
            <a:r>
              <a:rPr lang="tr-TR" sz="3200" dirty="0" err="1" smtClean="0">
                <a:solidFill>
                  <a:prstClr val="black"/>
                </a:solidFill>
              </a:rPr>
              <a:t>opioiddir</a:t>
            </a:r>
            <a:r>
              <a:rPr lang="tr-TR" sz="3200" dirty="0" smtClean="0">
                <a:solidFill>
                  <a:prstClr val="black"/>
                </a:solidFill>
              </a:rPr>
              <a:t>. </a:t>
            </a:r>
            <a:r>
              <a:rPr lang="tr-TR" sz="3200" dirty="0" err="1" smtClean="0">
                <a:solidFill>
                  <a:prstClr val="black"/>
                </a:solidFill>
              </a:rPr>
              <a:t>Sufentanil</a:t>
            </a:r>
            <a:r>
              <a:rPr lang="tr-TR" sz="3200" dirty="0" smtClean="0">
                <a:solidFill>
                  <a:prstClr val="black"/>
                </a:solidFill>
              </a:rPr>
              <a:t> 0.4 </a:t>
            </a:r>
            <a:r>
              <a:rPr lang="tr-TR" sz="3200" dirty="0" err="1" smtClean="0">
                <a:solidFill>
                  <a:prstClr val="black"/>
                </a:solidFill>
              </a:rPr>
              <a:t>mcg</a:t>
            </a:r>
            <a:r>
              <a:rPr lang="tr-TR" sz="3200" dirty="0" smtClean="0">
                <a:solidFill>
                  <a:prstClr val="black"/>
                </a:solidFill>
              </a:rPr>
              <a:t>/kg dozda verildiğinde </a:t>
            </a:r>
            <a:r>
              <a:rPr lang="tr-TR" sz="3200" dirty="0" err="1" smtClean="0">
                <a:solidFill>
                  <a:prstClr val="black"/>
                </a:solidFill>
              </a:rPr>
              <a:t>sedasyon</a:t>
            </a:r>
            <a:r>
              <a:rPr lang="tr-TR" sz="3200" dirty="0" smtClean="0">
                <a:solidFill>
                  <a:prstClr val="black"/>
                </a:solidFill>
              </a:rPr>
              <a:t> sağlar. 15-20 </a:t>
            </a:r>
            <a:r>
              <a:rPr lang="tr-TR" sz="3200" dirty="0" err="1" smtClean="0">
                <a:solidFill>
                  <a:prstClr val="black"/>
                </a:solidFill>
              </a:rPr>
              <a:t>mcg</a:t>
            </a:r>
            <a:r>
              <a:rPr lang="tr-TR" sz="3200" dirty="0" smtClean="0">
                <a:solidFill>
                  <a:prstClr val="black"/>
                </a:solidFill>
              </a:rPr>
              <a:t>/kg verildiğinde ise anestezi sağlar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525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Total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anestezi: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Sadece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ajan kullanılarak uygulanan bir yöntemdir.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Gaz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anesteziklerin</a:t>
            </a:r>
            <a:r>
              <a:rPr lang="tr-TR" sz="2800" b="1" dirty="0" smtClean="0">
                <a:solidFill>
                  <a:prstClr val="black"/>
                </a:solidFill>
              </a:rPr>
              <a:t> çevreye verdiği etkilerden korunması</a:t>
            </a:r>
            <a:r>
              <a:rPr lang="tr-TR" sz="2800" dirty="0" smtClean="0">
                <a:solidFill>
                  <a:prstClr val="black"/>
                </a:solidFill>
              </a:rPr>
              <a:t>,</a:t>
            </a:r>
            <a:r>
              <a:rPr lang="tr-TR" sz="2800" b="1" dirty="0" smtClean="0">
                <a:solidFill>
                  <a:prstClr val="black"/>
                </a:solidFill>
              </a:rPr>
              <a:t>kolay</a:t>
            </a:r>
            <a:r>
              <a:rPr lang="tr-TR" sz="2800" dirty="0" smtClean="0">
                <a:solidFill>
                  <a:prstClr val="black"/>
                </a:solidFill>
              </a:rPr>
              <a:t> uygulanması ve </a:t>
            </a:r>
            <a:r>
              <a:rPr lang="tr-TR" sz="2800" b="1" dirty="0" smtClean="0">
                <a:solidFill>
                  <a:prstClr val="black"/>
                </a:solidFill>
              </a:rPr>
              <a:t>ekonomik</a:t>
            </a:r>
            <a:r>
              <a:rPr lang="tr-TR" sz="2800" dirty="0" smtClean="0">
                <a:solidFill>
                  <a:prstClr val="black"/>
                </a:solidFill>
              </a:rPr>
              <a:t> olması nedeni ile tercih edilir.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</a:rPr>
              <a:t>Kardiak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nöroanaestezide</a:t>
            </a:r>
            <a:r>
              <a:rPr lang="tr-TR" sz="2800" b="1" dirty="0" smtClean="0">
                <a:solidFill>
                  <a:prstClr val="black"/>
                </a:solidFill>
              </a:rPr>
              <a:t> özellikle tercih edilir. </a:t>
            </a:r>
            <a:r>
              <a:rPr lang="tr-TR" sz="2800" dirty="0" err="1" smtClean="0">
                <a:solidFill>
                  <a:prstClr val="black"/>
                </a:solidFill>
              </a:rPr>
              <a:t>Sufentanille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indüksiyon morfin ve </a:t>
            </a:r>
            <a:r>
              <a:rPr lang="tr-TR" sz="2800" b="1" dirty="0" err="1" smtClean="0">
                <a:solidFill>
                  <a:prstClr val="black"/>
                </a:solidFill>
              </a:rPr>
              <a:t>fentanile</a:t>
            </a:r>
            <a:r>
              <a:rPr lang="tr-TR" sz="2800" b="1" dirty="0" smtClean="0">
                <a:solidFill>
                  <a:prstClr val="black"/>
                </a:solidFill>
              </a:rPr>
              <a:t> göre daha hızlıdır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Sufentanil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erken uyanma ve </a:t>
            </a:r>
            <a:r>
              <a:rPr lang="tr-TR" sz="2800" b="1" dirty="0" err="1" smtClean="0">
                <a:solidFill>
                  <a:prstClr val="black"/>
                </a:solidFill>
              </a:rPr>
              <a:t>ekstübasyon</a:t>
            </a:r>
            <a:r>
              <a:rPr lang="tr-TR" sz="2800" b="1" dirty="0" smtClean="0">
                <a:solidFill>
                  <a:prstClr val="black"/>
                </a:solidFill>
              </a:rPr>
              <a:t> olanağı da sağlamaktadır.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4267200" y="1600200"/>
            <a:ext cx="24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PROPOFOL</a:t>
            </a:r>
            <a:endParaRPr lang="tr-TR" sz="3200" dirty="0"/>
          </a:p>
        </p:txBody>
      </p:sp>
      <p:sp>
        <p:nvSpPr>
          <p:cNvPr id="30" name="29 Dikdörtgen"/>
          <p:cNvSpPr/>
          <p:nvPr/>
        </p:nvSpPr>
        <p:spPr>
          <a:xfrm>
            <a:off x="2819400" y="2690336"/>
            <a:ext cx="9220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Merkezi sinir sistemi üzerinde GABA reseptörleri üzerinden inhibitör etki yapar.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Bakteriyel </a:t>
            </a:r>
            <a:r>
              <a:rPr lang="tr-TR" sz="2800" dirty="0" err="1" smtClean="0">
                <a:solidFill>
                  <a:prstClr val="black"/>
                </a:solidFill>
              </a:rPr>
              <a:t>kontaminasyona</a:t>
            </a:r>
            <a:r>
              <a:rPr lang="tr-TR" sz="2800" dirty="0" smtClean="0">
                <a:solidFill>
                  <a:prstClr val="black"/>
                </a:solidFill>
              </a:rPr>
              <a:t> çok elverişli oluğu için </a:t>
            </a:r>
            <a:r>
              <a:rPr lang="tr-TR" sz="2800" dirty="0" err="1" smtClean="0">
                <a:solidFill>
                  <a:prstClr val="black"/>
                </a:solidFill>
              </a:rPr>
              <a:t>steriliteye</a:t>
            </a:r>
            <a:r>
              <a:rPr lang="tr-TR" sz="2800" dirty="0" smtClean="0">
                <a:solidFill>
                  <a:prstClr val="black"/>
                </a:solidFill>
              </a:rPr>
              <a:t> önem vermeliyiz. Hazırlanan preparatlar 6 saat sonra kullanılmamalı imha edilmelidir.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Kimyasal olarak, 2,6-</a:t>
            </a:r>
            <a:r>
              <a:rPr lang="tr-TR" sz="2800" dirty="0" err="1" smtClean="0">
                <a:solidFill>
                  <a:prstClr val="black"/>
                </a:solidFill>
              </a:rPr>
              <a:t>diizopropil</a:t>
            </a:r>
            <a:r>
              <a:rPr lang="tr-TR" sz="2800" dirty="0" smtClean="0">
                <a:solidFill>
                  <a:prstClr val="black"/>
                </a:solidFill>
              </a:rPr>
              <a:t> fenol yapısında olup </a:t>
            </a:r>
            <a:r>
              <a:rPr lang="tr-TR" sz="2800" b="1" dirty="0" smtClean="0">
                <a:solidFill>
                  <a:prstClr val="black"/>
                </a:solidFill>
              </a:rPr>
              <a:t>kısa süreli cerrahi girişimlerde çabuk derlenme sağlaması ve birçok üstün özelliğiyle günümüzde tercih edilen bir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anesteziktir</a:t>
            </a:r>
            <a:r>
              <a:rPr lang="tr-TR" sz="2800" b="1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Propofol</a:t>
            </a:r>
            <a:r>
              <a:rPr lang="tr-TR" sz="2800" dirty="0" smtClean="0">
                <a:solidFill>
                  <a:prstClr val="black"/>
                </a:solidFill>
              </a:rPr>
              <a:t> suda az erir, bu nedenle % 10 soya yağı içindeki %1’lik emülsiyonu kullanılır. Solüsyon </a:t>
            </a:r>
            <a:r>
              <a:rPr lang="tr-TR" sz="2800" dirty="0" err="1" smtClean="0">
                <a:solidFill>
                  <a:prstClr val="black"/>
                </a:solidFill>
              </a:rPr>
              <a:t>nötral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pH’dadır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İlaç dondurulmamalı, oda ısısında saklanmalı ve kullanmadan önce çalkalanmalıdır.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Anestezi </a:t>
            </a:r>
            <a:r>
              <a:rPr lang="tr-TR" sz="2800" b="1" dirty="0" smtClean="0">
                <a:solidFill>
                  <a:prstClr val="black"/>
                </a:solidFill>
              </a:rPr>
              <a:t>indüksiyonu, anestezi idamesinde </a:t>
            </a:r>
            <a:r>
              <a:rPr lang="tr-TR" sz="2800" dirty="0" smtClean="0">
                <a:solidFill>
                  <a:prstClr val="black"/>
                </a:solidFill>
              </a:rPr>
              <a:t>diğer ajanlarla kombine şekilde ya da tek ajan olarak, yoğun bakım ve bölgesel anestezi sırasında ve </a:t>
            </a:r>
            <a:r>
              <a:rPr lang="tr-TR" sz="2800" b="1" dirty="0" smtClean="0">
                <a:solidFill>
                  <a:prstClr val="black"/>
                </a:solidFill>
              </a:rPr>
              <a:t>ameliyathane dışı </a:t>
            </a:r>
            <a:r>
              <a:rPr lang="tr-TR" sz="2800" b="1" dirty="0" err="1" smtClean="0">
                <a:solidFill>
                  <a:prstClr val="black"/>
                </a:solidFill>
              </a:rPr>
              <a:t>diyagnostik</a:t>
            </a:r>
            <a:r>
              <a:rPr lang="tr-TR" sz="2800" b="1" dirty="0" smtClean="0">
                <a:solidFill>
                  <a:prstClr val="black"/>
                </a:solidFill>
              </a:rPr>
              <a:t> ve girişimsel uygulamalar sırasında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sedasyon</a:t>
            </a:r>
            <a:r>
              <a:rPr lang="tr-TR" sz="2800" b="1" dirty="0" smtClean="0">
                <a:solidFill>
                  <a:prstClr val="black"/>
                </a:solidFill>
              </a:rPr>
              <a:t> amacıyla</a:t>
            </a:r>
            <a:r>
              <a:rPr lang="tr-TR" sz="2800" dirty="0" smtClean="0">
                <a:solidFill>
                  <a:prstClr val="black"/>
                </a:solidFill>
              </a:rPr>
              <a:t> kullanılır.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err="1" smtClean="0">
                <a:solidFill>
                  <a:prstClr val="black"/>
                </a:solidFill>
              </a:rPr>
              <a:t>Propofolde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uyuma ve uyanma hızlıdır</a:t>
            </a:r>
            <a:r>
              <a:rPr lang="tr-TR" sz="2800" dirty="0" smtClean="0">
                <a:solidFill>
                  <a:prstClr val="black"/>
                </a:solidFill>
              </a:rPr>
              <a:t>. İlacın verilmesini takiben bir kol beyin zamanında bilinç kaybı oluşur ve dozun etkisi </a:t>
            </a:r>
            <a:r>
              <a:rPr lang="tr-TR" sz="2800" b="1" dirty="0" smtClean="0">
                <a:solidFill>
                  <a:prstClr val="black"/>
                </a:solidFill>
              </a:rPr>
              <a:t>3–10 dakika </a:t>
            </a:r>
            <a:r>
              <a:rPr lang="tr-TR" sz="2800" dirty="0" smtClean="0">
                <a:solidFill>
                  <a:prstClr val="black"/>
                </a:solidFill>
              </a:rPr>
              <a:t>sürer.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1524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Organ sistemlerine etkisi</a:t>
            </a:r>
            <a:endParaRPr lang="tr-TR" sz="2800" b="1" dirty="0"/>
          </a:p>
        </p:txBody>
      </p:sp>
      <p:sp>
        <p:nvSpPr>
          <p:cNvPr id="30" name="29 Dikdörtgen"/>
          <p:cNvSpPr/>
          <p:nvPr/>
        </p:nvSpPr>
        <p:spPr>
          <a:xfrm>
            <a:off x="2514600" y="22098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Dolaşım sistemi</a:t>
            </a:r>
            <a:r>
              <a:rPr lang="tr-TR" sz="2800" dirty="0" smtClean="0">
                <a:solidFill>
                  <a:prstClr val="black"/>
                </a:solidFill>
              </a:rPr>
              <a:t>:Sistemik </a:t>
            </a:r>
            <a:r>
              <a:rPr lang="tr-TR" sz="2800" b="1" dirty="0" smtClean="0">
                <a:solidFill>
                  <a:prstClr val="black"/>
                </a:solidFill>
              </a:rPr>
              <a:t>kan basıncını </a:t>
            </a:r>
            <a:r>
              <a:rPr lang="tr-TR" sz="2800" dirty="0" smtClean="0">
                <a:solidFill>
                  <a:prstClr val="black"/>
                </a:solidFill>
              </a:rPr>
              <a:t>düşürür. Özellikle </a:t>
            </a:r>
            <a:r>
              <a:rPr lang="tr-TR" sz="2800" b="1" dirty="0" smtClean="0">
                <a:solidFill>
                  <a:prstClr val="black"/>
                </a:solidFill>
              </a:rPr>
              <a:t>yüksek dozlarda ve yaşlı hastalarda </a:t>
            </a:r>
            <a:r>
              <a:rPr lang="tr-TR" sz="2800" dirty="0" smtClean="0">
                <a:solidFill>
                  <a:prstClr val="black"/>
                </a:solidFill>
              </a:rPr>
              <a:t>bu etki daha belirgindir.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Solunum sistemi</a:t>
            </a:r>
            <a:r>
              <a:rPr lang="tr-TR" sz="2800" dirty="0" smtClean="0">
                <a:solidFill>
                  <a:prstClr val="black"/>
                </a:solidFill>
              </a:rPr>
              <a:t>:</a:t>
            </a:r>
            <a:r>
              <a:rPr lang="tr-TR" sz="2800" b="1" dirty="0" smtClean="0">
                <a:solidFill>
                  <a:prstClr val="black"/>
                </a:solidFill>
              </a:rPr>
              <a:t>Depresyon ile </a:t>
            </a:r>
            <a:r>
              <a:rPr lang="tr-TR" sz="2800" b="1" dirty="0" err="1" smtClean="0">
                <a:solidFill>
                  <a:prstClr val="black"/>
                </a:solidFill>
              </a:rPr>
              <a:t>apneye</a:t>
            </a:r>
            <a:r>
              <a:rPr lang="tr-TR" sz="2800" b="1" dirty="0" smtClean="0">
                <a:solidFill>
                  <a:prstClr val="black"/>
                </a:solidFill>
              </a:rPr>
              <a:t> sebep olur. </a:t>
            </a:r>
            <a:r>
              <a:rPr lang="tr-TR" sz="2800" b="1" dirty="0" err="1" smtClean="0">
                <a:solidFill>
                  <a:prstClr val="black"/>
                </a:solidFill>
              </a:rPr>
              <a:t>Histamin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salınımı</a:t>
            </a:r>
            <a:r>
              <a:rPr lang="tr-TR" sz="2800" b="1" dirty="0" smtClean="0">
                <a:solidFill>
                  <a:prstClr val="black"/>
                </a:solidFill>
              </a:rPr>
              <a:t> yapar ve </a:t>
            </a:r>
            <a:r>
              <a:rPr lang="tr-TR" sz="2800" b="1" dirty="0" err="1" smtClean="0">
                <a:solidFill>
                  <a:prstClr val="black"/>
                </a:solidFill>
              </a:rPr>
              <a:t>astmatik</a:t>
            </a:r>
            <a:r>
              <a:rPr lang="tr-TR" sz="2800" b="1" dirty="0" smtClean="0">
                <a:solidFill>
                  <a:prstClr val="black"/>
                </a:solidFill>
              </a:rPr>
              <a:t> hastalarda   sıkıntılı solunuma sebep</a:t>
            </a:r>
            <a:r>
              <a:rPr lang="tr-TR" sz="2800" dirty="0" smtClean="0">
                <a:solidFill>
                  <a:prstClr val="black"/>
                </a:solidFill>
              </a:rPr>
              <a:t> olabilir ama bu etki </a:t>
            </a:r>
            <a:r>
              <a:rPr lang="tr-TR" sz="2800" dirty="0" err="1" smtClean="0">
                <a:solidFill>
                  <a:prstClr val="black"/>
                </a:solidFill>
              </a:rPr>
              <a:t>barbitüratlardan</a:t>
            </a:r>
            <a:r>
              <a:rPr lang="tr-TR" sz="2800" dirty="0" smtClean="0">
                <a:solidFill>
                  <a:prstClr val="black"/>
                </a:solidFill>
              </a:rPr>
              <a:t> daha azdır.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1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Laryngeal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refleksleri baskılar </a:t>
            </a:r>
            <a:r>
              <a:rPr lang="tr-TR" sz="2800" dirty="0" err="1" smtClean="0">
                <a:solidFill>
                  <a:prstClr val="black"/>
                </a:solidFill>
                <a:latin typeface="Calibri" pitchFamily="34" charset="0"/>
              </a:rPr>
              <a:t>airway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yerleştirmek kolaydır.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Solunum merkezinin co2 ye refleks cevabını azaltır,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uzun süreli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sedasyonda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latin typeface="Calibri" pitchFamily="34" charset="0"/>
              </a:rPr>
              <a:t>apneye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</a:rPr>
              <a:t> dikkat edilmelidir.</a:t>
            </a:r>
            <a:endParaRPr lang="tr-TR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3726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dirty="0" smtClean="0">
                <a:solidFill>
                  <a:prstClr val="black"/>
                </a:solidFill>
              </a:rPr>
              <a:t>Hızlı verilirse </a:t>
            </a:r>
            <a:r>
              <a:rPr lang="tr-TR" sz="2800" dirty="0" err="1" smtClean="0">
                <a:solidFill>
                  <a:prstClr val="black"/>
                </a:solidFill>
              </a:rPr>
              <a:t>apne</a:t>
            </a:r>
            <a:r>
              <a:rPr lang="tr-TR" sz="2800" dirty="0" smtClean="0">
                <a:solidFill>
                  <a:prstClr val="black"/>
                </a:solidFill>
              </a:rPr>
              <a:t> hızla gelişir.Hasta </a:t>
            </a:r>
            <a:r>
              <a:rPr lang="tr-TR" sz="2800" dirty="0" err="1" smtClean="0">
                <a:solidFill>
                  <a:prstClr val="black"/>
                </a:solidFill>
              </a:rPr>
              <a:t>ambu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dirty="0" err="1" smtClean="0">
                <a:solidFill>
                  <a:prstClr val="black"/>
                </a:solidFill>
              </a:rPr>
              <a:t>ventile</a:t>
            </a:r>
            <a:r>
              <a:rPr lang="tr-TR" sz="2800" dirty="0" smtClean="0">
                <a:solidFill>
                  <a:prstClr val="black"/>
                </a:solidFill>
              </a:rPr>
              <a:t> edilmelidir. </a:t>
            </a:r>
            <a:r>
              <a:rPr lang="tr-TR" sz="2800" b="1" dirty="0" smtClean="0">
                <a:solidFill>
                  <a:prstClr val="black"/>
                </a:solidFill>
              </a:rPr>
              <a:t>20-30 sn içinde </a:t>
            </a:r>
            <a:r>
              <a:rPr lang="tr-TR" sz="2800" b="1" dirty="0" err="1" smtClean="0">
                <a:solidFill>
                  <a:prstClr val="black"/>
                </a:solidFill>
              </a:rPr>
              <a:t>spontan</a:t>
            </a:r>
            <a:r>
              <a:rPr lang="tr-TR" sz="2800" b="1" dirty="0" smtClean="0">
                <a:solidFill>
                  <a:prstClr val="black"/>
                </a:solidFill>
              </a:rPr>
              <a:t> solunum başlar.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prstClr val="black"/>
                </a:solidFill>
              </a:rPr>
              <a:t>MSS</a:t>
            </a:r>
            <a:r>
              <a:rPr lang="tr-TR" sz="2800" dirty="0" smtClean="0">
                <a:solidFill>
                  <a:prstClr val="black"/>
                </a:solidFill>
              </a:rPr>
              <a:t>:</a:t>
            </a:r>
            <a:r>
              <a:rPr lang="tr-TR" sz="2800" dirty="0" err="1" smtClean="0">
                <a:solidFill>
                  <a:prstClr val="black"/>
                </a:solidFill>
              </a:rPr>
              <a:t>Serebral</a:t>
            </a:r>
            <a:r>
              <a:rPr lang="tr-TR" sz="2800" dirty="0" smtClean="0">
                <a:solidFill>
                  <a:prstClr val="black"/>
                </a:solidFill>
              </a:rPr>
              <a:t> kan akımını ve </a:t>
            </a:r>
            <a:r>
              <a:rPr lang="tr-TR" sz="2800" dirty="0" err="1" smtClean="0">
                <a:solidFill>
                  <a:prstClr val="black"/>
                </a:solidFill>
              </a:rPr>
              <a:t>intrakranial</a:t>
            </a:r>
            <a:r>
              <a:rPr lang="tr-TR" sz="2800" dirty="0" smtClean="0">
                <a:solidFill>
                  <a:prstClr val="black"/>
                </a:solidFill>
              </a:rPr>
              <a:t> basıncı düşürür. </a:t>
            </a:r>
            <a:r>
              <a:rPr lang="tr-TR" sz="2800" dirty="0" err="1" smtClean="0">
                <a:solidFill>
                  <a:prstClr val="black"/>
                </a:solidFill>
              </a:rPr>
              <a:t>Antiprüritik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antiemetik</a:t>
            </a:r>
            <a:r>
              <a:rPr lang="tr-TR" sz="2800" dirty="0" smtClean="0">
                <a:solidFill>
                  <a:prstClr val="black"/>
                </a:solidFill>
              </a:rPr>
              <a:t> etkilidir.</a:t>
            </a:r>
            <a:r>
              <a:rPr lang="tr-TR" sz="2800" dirty="0" err="1" smtClean="0">
                <a:solidFill>
                  <a:prstClr val="black"/>
                </a:solidFill>
              </a:rPr>
              <a:t>Antiepileptiktir</a:t>
            </a:r>
            <a:r>
              <a:rPr lang="tr-TR" sz="2800" dirty="0" smtClean="0">
                <a:solidFill>
                  <a:prstClr val="black"/>
                </a:solidFill>
              </a:rPr>
              <a:t> ve göz içi basıncını da düşürür.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200401" y="1600200"/>
            <a:ext cx="347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ETHOMİDAT</a:t>
            </a:r>
            <a:endParaRPr lang="tr-TR" sz="3200" dirty="0"/>
          </a:p>
        </p:txBody>
      </p:sp>
      <p:sp>
        <p:nvSpPr>
          <p:cNvPr id="30" name="29 Dikdörtgen"/>
          <p:cNvSpPr/>
          <p:nvPr/>
        </p:nvSpPr>
        <p:spPr>
          <a:xfrm>
            <a:off x="2590800" y="22098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Etomidat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non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barbitürat</a:t>
            </a:r>
            <a:r>
              <a:rPr lang="tr-TR" sz="2800" dirty="0" smtClean="0">
                <a:solidFill>
                  <a:prstClr val="black"/>
                </a:solidFill>
              </a:rPr>
              <a:t> bir </a:t>
            </a:r>
            <a:r>
              <a:rPr lang="tr-TR" sz="2800" dirty="0" err="1" smtClean="0">
                <a:solidFill>
                  <a:prstClr val="black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olup </a:t>
            </a:r>
            <a:r>
              <a:rPr lang="tr-TR" sz="2800" b="1" dirty="0" err="1" smtClean="0">
                <a:solidFill>
                  <a:prstClr val="black"/>
                </a:solidFill>
              </a:rPr>
              <a:t>imidazol</a:t>
            </a:r>
            <a:r>
              <a:rPr lang="tr-TR" sz="2800" dirty="0" smtClean="0">
                <a:solidFill>
                  <a:prstClr val="black"/>
                </a:solidFill>
              </a:rPr>
              <a:t> türevidir. İlk kez 1973 yılında kullanılmıştır. </a:t>
            </a:r>
            <a:r>
              <a:rPr lang="tr-TR" sz="2800" b="1" dirty="0" smtClean="0">
                <a:solidFill>
                  <a:prstClr val="black"/>
                </a:solidFill>
              </a:rPr>
              <a:t>Kimyasal yapı olarak hiç bir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anesteziğe</a:t>
            </a:r>
            <a:r>
              <a:rPr lang="tr-TR" sz="2800" b="1" dirty="0" smtClean="0">
                <a:solidFill>
                  <a:prstClr val="black"/>
                </a:solidFill>
              </a:rPr>
              <a:t> benzemez. </a:t>
            </a:r>
          </a:p>
          <a:p>
            <a:pPr marL="341313" lvl="0" indent="-341313" defTabSz="9128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İnfüzyon</a:t>
            </a:r>
            <a:r>
              <a:rPr lang="tr-TR" sz="2800" dirty="0" smtClean="0">
                <a:solidFill>
                  <a:prstClr val="black"/>
                </a:solidFill>
              </a:rPr>
              <a:t> ve indüksiyon için </a:t>
            </a:r>
            <a:r>
              <a:rPr lang="tr-TR" sz="2800" dirty="0" err="1" smtClean="0">
                <a:solidFill>
                  <a:prstClr val="black"/>
                </a:solidFill>
              </a:rPr>
              <a:t>propilen</a:t>
            </a:r>
            <a:r>
              <a:rPr lang="tr-TR" sz="2800" dirty="0" smtClean="0">
                <a:solidFill>
                  <a:prstClr val="black"/>
                </a:solidFill>
              </a:rPr>
              <a:t> glikol veya </a:t>
            </a:r>
            <a:r>
              <a:rPr lang="tr-TR" sz="2800" dirty="0" err="1" smtClean="0">
                <a:solidFill>
                  <a:prstClr val="black"/>
                </a:solidFill>
              </a:rPr>
              <a:t>kromofor</a:t>
            </a:r>
            <a:r>
              <a:rPr lang="tr-TR" sz="2800" dirty="0" smtClean="0">
                <a:solidFill>
                  <a:prstClr val="black"/>
                </a:solidFill>
              </a:rPr>
              <a:t>-L içinde çözünmüş ve </a:t>
            </a:r>
            <a:r>
              <a:rPr lang="tr-TR" sz="2800" dirty="0" err="1" smtClean="0">
                <a:solidFill>
                  <a:prstClr val="black"/>
                </a:solidFill>
              </a:rPr>
              <a:t>pH’sı</a:t>
            </a:r>
            <a:r>
              <a:rPr lang="tr-TR" sz="2800" dirty="0" smtClean="0">
                <a:solidFill>
                  <a:prstClr val="black"/>
                </a:solidFill>
              </a:rPr>
              <a:t> 8.1 olan solüsyonları kullanılır. Bu solüsyon oda ısısında 2 yıl stabil kalır.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4182</Words>
  <Application>Microsoft Office PowerPoint</Application>
  <PresentationFormat>Özel</PresentationFormat>
  <Paragraphs>648</Paragraphs>
  <Slides>106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106</vt:i4>
      </vt:variant>
    </vt:vector>
  </HeadingPairs>
  <TitlesOfParts>
    <vt:vector size="107" baseType="lpstr">
      <vt:lpstr>Office Theme</vt:lpstr>
      <vt:lpstr>Slayt 1</vt:lpstr>
      <vt:lpstr>Slayt 2</vt:lpstr>
      <vt:lpstr>Geçen Ders  Hakkında</vt:lpstr>
      <vt:lpstr>Ders Bilgileri</vt:lpstr>
      <vt:lpstr>İNTRAVENÖZ ANESTEZİKLER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Reseptörlerin çeşitleri ve etkileri </vt:lpstr>
      <vt:lpstr>reseptör sınıflaması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Başvurulan Kaynaklar</vt:lpstr>
      <vt:lpstr>Slayt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16</cp:revision>
  <dcterms:created xsi:type="dcterms:W3CDTF">2020-08-21T08:48:13Z</dcterms:created>
  <dcterms:modified xsi:type="dcterms:W3CDTF">2022-10-17T05:38:09Z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