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300" r:id="rId8"/>
    <p:sldId id="299" r:id="rId9"/>
    <p:sldId id="298" r:id="rId10"/>
    <p:sldId id="297" r:id="rId11"/>
    <p:sldId id="296" r:id="rId12"/>
    <p:sldId id="295" r:id="rId13"/>
    <p:sldId id="294" r:id="rId14"/>
    <p:sldId id="293" r:id="rId15"/>
    <p:sldId id="292" r:id="rId16"/>
    <p:sldId id="291" r:id="rId17"/>
    <p:sldId id="290" r:id="rId18"/>
    <p:sldId id="289" r:id="rId19"/>
    <p:sldId id="288" r:id="rId20"/>
    <p:sldId id="287" r:id="rId21"/>
    <p:sldId id="286" r:id="rId22"/>
    <p:sldId id="285" r:id="rId23"/>
    <p:sldId id="284" r:id="rId24"/>
    <p:sldId id="283" r:id="rId25"/>
    <p:sldId id="282" r:id="rId26"/>
    <p:sldId id="281" r:id="rId27"/>
    <p:sldId id="280" r:id="rId28"/>
    <p:sldId id="279" r:id="rId29"/>
    <p:sldId id="278" r:id="rId30"/>
    <p:sldId id="277" r:id="rId31"/>
    <p:sldId id="276" r:id="rId32"/>
    <p:sldId id="275" r:id="rId33"/>
    <p:sldId id="274" r:id="rId34"/>
    <p:sldId id="273" r:id="rId35"/>
    <p:sldId id="272" r:id="rId36"/>
    <p:sldId id="271" r:id="rId37"/>
    <p:sldId id="270" r:id="rId38"/>
    <p:sldId id="305" r:id="rId39"/>
    <p:sldId id="304" r:id="rId40"/>
    <p:sldId id="303" r:id="rId41"/>
    <p:sldId id="302" r:id="rId42"/>
    <p:sldId id="301" r:id="rId43"/>
    <p:sldId id="306" r:id="rId44"/>
    <p:sldId id="307" r:id="rId45"/>
    <p:sldId id="266" r:id="rId46"/>
    <p:sldId id="268" r:id="rId47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EC2168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0646" y="727595"/>
            <a:ext cx="9857057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7136" y="1774436"/>
            <a:ext cx="9284076" cy="1669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EC2168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476828" y="6483672"/>
            <a:ext cx="777875" cy="205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449110" y="6485805"/>
            <a:ext cx="736600" cy="205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EC2168"/>
                </a:solidFill>
                <a:latin typeface="Montserrat-Medium"/>
                <a:cs typeface="Montserrat-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61" Type="http://schemas.openxmlformats.org/officeDocument/2006/relationships/image" Target="../media/image6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cop@gelisim.edu.tr" TargetMode="External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5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7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11" Type="http://schemas.openxmlformats.org/officeDocument/2006/relationships/image" Target="../media/image72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7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72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09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5" Type="http://schemas.openxmlformats.org/officeDocument/2006/relationships/image" Target="../media/image110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6.png"/><Relationship Id="rId3" Type="http://schemas.openxmlformats.org/officeDocument/2006/relationships/image" Target="../media/image99.png"/><Relationship Id="rId7" Type="http://schemas.openxmlformats.org/officeDocument/2006/relationships/image" Target="../media/image114.png"/><Relationship Id="rId12" Type="http://schemas.openxmlformats.org/officeDocument/2006/relationships/image" Target="../media/image11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png"/><Relationship Id="rId11" Type="http://schemas.openxmlformats.org/officeDocument/2006/relationships/image" Target="../media/image116.png"/><Relationship Id="rId5" Type="http://schemas.openxmlformats.org/officeDocument/2006/relationships/image" Target="../media/image101.png"/><Relationship Id="rId10" Type="http://schemas.openxmlformats.org/officeDocument/2006/relationships/image" Target="../media/image115.png"/><Relationship Id="rId4" Type="http://schemas.openxmlformats.org/officeDocument/2006/relationships/image" Target="../media/image112.png"/><Relationship Id="rId9" Type="http://schemas.openxmlformats.org/officeDocument/2006/relationships/image" Target="../media/image105.png"/><Relationship Id="rId14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9" Type="http://schemas.openxmlformats.org/officeDocument/2006/relationships/image" Target="../media/image154.png"/><Relationship Id="rId21" Type="http://schemas.openxmlformats.org/officeDocument/2006/relationships/image" Target="../media/image137.png"/><Relationship Id="rId34" Type="http://schemas.openxmlformats.org/officeDocument/2006/relationships/image" Target="../media/image36.png"/><Relationship Id="rId42" Type="http://schemas.openxmlformats.org/officeDocument/2006/relationships/image" Target="../media/image157.png"/><Relationship Id="rId47" Type="http://schemas.openxmlformats.org/officeDocument/2006/relationships/image" Target="../media/image162.png"/><Relationship Id="rId50" Type="http://schemas.openxmlformats.org/officeDocument/2006/relationships/image" Target="../media/image165.png"/><Relationship Id="rId55" Type="http://schemas.openxmlformats.org/officeDocument/2006/relationships/image" Target="../media/image170.png"/><Relationship Id="rId63" Type="http://schemas.openxmlformats.org/officeDocument/2006/relationships/image" Target="../media/image178.png"/><Relationship Id="rId68" Type="http://schemas.openxmlformats.org/officeDocument/2006/relationships/image" Target="../media/image183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6" Type="http://schemas.openxmlformats.org/officeDocument/2006/relationships/image" Target="../media/image132.png"/><Relationship Id="rId29" Type="http://schemas.openxmlformats.org/officeDocument/2006/relationships/image" Target="../media/image1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40.png"/><Relationship Id="rId32" Type="http://schemas.openxmlformats.org/officeDocument/2006/relationships/image" Target="../media/image148.png"/><Relationship Id="rId37" Type="http://schemas.openxmlformats.org/officeDocument/2006/relationships/image" Target="../media/image152.png"/><Relationship Id="rId40" Type="http://schemas.openxmlformats.org/officeDocument/2006/relationships/image" Target="../media/image155.png"/><Relationship Id="rId45" Type="http://schemas.openxmlformats.org/officeDocument/2006/relationships/image" Target="../media/image160.png"/><Relationship Id="rId53" Type="http://schemas.openxmlformats.org/officeDocument/2006/relationships/image" Target="../media/image168.png"/><Relationship Id="rId58" Type="http://schemas.openxmlformats.org/officeDocument/2006/relationships/image" Target="../media/image173.png"/><Relationship Id="rId66" Type="http://schemas.openxmlformats.org/officeDocument/2006/relationships/image" Target="../media/image181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28" Type="http://schemas.openxmlformats.org/officeDocument/2006/relationships/image" Target="../media/image144.png"/><Relationship Id="rId36" Type="http://schemas.openxmlformats.org/officeDocument/2006/relationships/image" Target="../media/image151.png"/><Relationship Id="rId49" Type="http://schemas.openxmlformats.org/officeDocument/2006/relationships/image" Target="../media/image164.png"/><Relationship Id="rId57" Type="http://schemas.openxmlformats.org/officeDocument/2006/relationships/image" Target="../media/image172.png"/><Relationship Id="rId61" Type="http://schemas.openxmlformats.org/officeDocument/2006/relationships/image" Target="../media/image176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31" Type="http://schemas.openxmlformats.org/officeDocument/2006/relationships/image" Target="../media/image147.png"/><Relationship Id="rId44" Type="http://schemas.openxmlformats.org/officeDocument/2006/relationships/image" Target="../media/image159.png"/><Relationship Id="rId52" Type="http://schemas.openxmlformats.org/officeDocument/2006/relationships/image" Target="../media/image167.png"/><Relationship Id="rId60" Type="http://schemas.openxmlformats.org/officeDocument/2006/relationships/image" Target="../media/image175.png"/><Relationship Id="rId65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Relationship Id="rId35" Type="http://schemas.openxmlformats.org/officeDocument/2006/relationships/image" Target="../media/image150.png"/><Relationship Id="rId43" Type="http://schemas.openxmlformats.org/officeDocument/2006/relationships/image" Target="../media/image158.png"/><Relationship Id="rId48" Type="http://schemas.openxmlformats.org/officeDocument/2006/relationships/image" Target="../media/image163.png"/><Relationship Id="rId56" Type="http://schemas.openxmlformats.org/officeDocument/2006/relationships/image" Target="../media/image171.png"/><Relationship Id="rId64" Type="http://schemas.openxmlformats.org/officeDocument/2006/relationships/image" Target="../media/image179.png"/><Relationship Id="rId8" Type="http://schemas.openxmlformats.org/officeDocument/2006/relationships/image" Target="../media/image124.png"/><Relationship Id="rId51" Type="http://schemas.openxmlformats.org/officeDocument/2006/relationships/image" Target="../media/image166.png"/><Relationship Id="rId3" Type="http://schemas.openxmlformats.org/officeDocument/2006/relationships/image" Target="../media/image119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33" Type="http://schemas.openxmlformats.org/officeDocument/2006/relationships/image" Target="../media/image149.png"/><Relationship Id="rId38" Type="http://schemas.openxmlformats.org/officeDocument/2006/relationships/image" Target="../media/image153.png"/><Relationship Id="rId46" Type="http://schemas.openxmlformats.org/officeDocument/2006/relationships/image" Target="../media/image161.png"/><Relationship Id="rId59" Type="http://schemas.openxmlformats.org/officeDocument/2006/relationships/image" Target="../media/image174.png"/><Relationship Id="rId67" Type="http://schemas.openxmlformats.org/officeDocument/2006/relationships/image" Target="../media/image182.png"/><Relationship Id="rId20" Type="http://schemas.openxmlformats.org/officeDocument/2006/relationships/image" Target="../media/image136.png"/><Relationship Id="rId41" Type="http://schemas.openxmlformats.org/officeDocument/2006/relationships/image" Target="../media/image156.png"/><Relationship Id="rId54" Type="http://schemas.openxmlformats.org/officeDocument/2006/relationships/image" Target="../media/image169.png"/><Relationship Id="rId62" Type="http://schemas.openxmlformats.org/officeDocument/2006/relationships/image" Target="../media/image17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7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7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8"/>
            <a:ext cx="4179570" cy="3606800"/>
            <a:chOff x="0" y="558"/>
            <a:chExt cx="4179570" cy="3606800"/>
          </a:xfrm>
        </p:grpSpPr>
        <p:sp>
          <p:nvSpPr>
            <p:cNvPr id="3" name="object 3"/>
            <p:cNvSpPr/>
            <p:nvPr/>
          </p:nvSpPr>
          <p:spPr>
            <a:xfrm>
              <a:off x="0" y="558"/>
              <a:ext cx="4011650" cy="360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294" y="2438958"/>
              <a:ext cx="76707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90468" y="2438958"/>
              <a:ext cx="65024" cy="63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1814" y="2451658"/>
              <a:ext cx="43268" cy="38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6866" y="2337358"/>
              <a:ext cx="76733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9481" y="2350058"/>
              <a:ext cx="51511" cy="50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5715" y="2235758"/>
              <a:ext cx="82842" cy="88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68750" y="2248458"/>
              <a:ext cx="56362" cy="50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6291" y="2134158"/>
              <a:ext cx="85267" cy="889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0660" y="2146858"/>
              <a:ext cx="56362" cy="508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8151" y="2045258"/>
              <a:ext cx="84950" cy="76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4945" y="2045258"/>
              <a:ext cx="51384" cy="50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1496" y="1943658"/>
              <a:ext cx="81978" cy="76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3479" y="1956358"/>
              <a:ext cx="40822" cy="381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6656" y="1753158"/>
              <a:ext cx="162356" cy="165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22483" y="1562658"/>
              <a:ext cx="75145" cy="674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5740" y="1461058"/>
              <a:ext cx="92354" cy="889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08259" y="991158"/>
              <a:ext cx="62344" cy="635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3205" y="800658"/>
              <a:ext cx="79971" cy="889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04462" y="724458"/>
              <a:ext cx="148602" cy="2540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08310" y="1181658"/>
              <a:ext cx="162750" cy="14895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12819" y="1372158"/>
              <a:ext cx="166141" cy="14831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03454" y="711758"/>
              <a:ext cx="83164" cy="762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10343" y="622858"/>
              <a:ext cx="53098" cy="635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05377" y="445058"/>
              <a:ext cx="159689" cy="2540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18385" y="916000"/>
              <a:ext cx="11260" cy="2115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17866" y="1091018"/>
              <a:ext cx="41993" cy="4480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4226852" y="1384585"/>
            <a:ext cx="12344" cy="241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37281" y="1659928"/>
            <a:ext cx="44345" cy="469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52206" y="1858619"/>
            <a:ext cx="16924" cy="2716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7693022" y="0"/>
            <a:ext cx="4500245" cy="4236720"/>
            <a:chOff x="7693022" y="0"/>
            <a:chExt cx="4500245" cy="4236720"/>
          </a:xfrm>
        </p:grpSpPr>
        <p:sp>
          <p:nvSpPr>
            <p:cNvPr id="34" name="object 34"/>
            <p:cNvSpPr/>
            <p:nvPr/>
          </p:nvSpPr>
          <p:spPr>
            <a:xfrm>
              <a:off x="7821168" y="0"/>
              <a:ext cx="4372025" cy="324916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10350" y="1366446"/>
              <a:ext cx="4282837" cy="286978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11437" y="893069"/>
              <a:ext cx="109359" cy="18190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95817" y="1151905"/>
              <a:ext cx="138696" cy="13869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93022" y="1639106"/>
              <a:ext cx="136156" cy="13676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369783" y="4316126"/>
            <a:ext cx="130810" cy="13081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56159" y="4320355"/>
            <a:ext cx="130441" cy="13044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08102" y="678009"/>
            <a:ext cx="114122" cy="11410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00745" y="2137134"/>
            <a:ext cx="116890" cy="11301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93590" y="4326161"/>
            <a:ext cx="110820" cy="1113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351139" y="4331158"/>
            <a:ext cx="110337" cy="1092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53569" y="217221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59" h="68579">
                <a:moveTo>
                  <a:pt x="30649" y="0"/>
                </a:moveTo>
                <a:lnTo>
                  <a:pt x="24205" y="0"/>
                </a:lnTo>
                <a:lnTo>
                  <a:pt x="21359" y="7482"/>
                </a:lnTo>
                <a:lnTo>
                  <a:pt x="16949" y="19269"/>
                </a:lnTo>
                <a:lnTo>
                  <a:pt x="12507" y="31052"/>
                </a:lnTo>
                <a:lnTo>
                  <a:pt x="7778" y="42699"/>
                </a:lnTo>
                <a:lnTo>
                  <a:pt x="2512" y="54078"/>
                </a:lnTo>
                <a:lnTo>
                  <a:pt x="0" y="61374"/>
                </a:lnTo>
                <a:lnTo>
                  <a:pt x="1301" y="65599"/>
                </a:lnTo>
                <a:lnTo>
                  <a:pt x="5957" y="67578"/>
                </a:lnTo>
                <a:lnTo>
                  <a:pt x="13510" y="68137"/>
                </a:lnTo>
                <a:lnTo>
                  <a:pt x="24164" y="65672"/>
                </a:lnTo>
                <a:lnTo>
                  <a:pt x="33330" y="60541"/>
                </a:lnTo>
                <a:lnTo>
                  <a:pt x="40737" y="52712"/>
                </a:lnTo>
                <a:lnTo>
                  <a:pt x="46111" y="42153"/>
                </a:lnTo>
                <a:lnTo>
                  <a:pt x="48135" y="31414"/>
                </a:lnTo>
                <a:lnTo>
                  <a:pt x="46527" y="21641"/>
                </a:lnTo>
                <a:lnTo>
                  <a:pt x="41914" y="12665"/>
                </a:lnTo>
                <a:lnTo>
                  <a:pt x="34922" y="4320"/>
                </a:lnTo>
                <a:lnTo>
                  <a:pt x="30649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29194" y="1430285"/>
            <a:ext cx="29845" cy="67945"/>
          </a:xfrm>
          <a:custGeom>
            <a:avLst/>
            <a:gdLst/>
            <a:ahLst/>
            <a:cxnLst/>
            <a:rect l="l" t="t" r="r" b="b"/>
            <a:pathLst>
              <a:path w="29845" h="67944">
                <a:moveTo>
                  <a:pt x="11724" y="0"/>
                </a:moveTo>
                <a:lnTo>
                  <a:pt x="0" y="3979"/>
                </a:lnTo>
                <a:lnTo>
                  <a:pt x="0" y="10057"/>
                </a:lnTo>
                <a:lnTo>
                  <a:pt x="1475" y="12814"/>
                </a:lnTo>
                <a:lnTo>
                  <a:pt x="1085" y="18618"/>
                </a:lnTo>
                <a:lnTo>
                  <a:pt x="722" y="25681"/>
                </a:lnTo>
                <a:lnTo>
                  <a:pt x="703" y="40714"/>
                </a:lnTo>
                <a:lnTo>
                  <a:pt x="1132" y="48209"/>
                </a:lnTo>
                <a:lnTo>
                  <a:pt x="1615" y="54178"/>
                </a:lnTo>
                <a:lnTo>
                  <a:pt x="0" y="57122"/>
                </a:lnTo>
                <a:lnTo>
                  <a:pt x="0" y="64353"/>
                </a:lnTo>
                <a:lnTo>
                  <a:pt x="13401" y="67906"/>
                </a:lnTo>
                <a:lnTo>
                  <a:pt x="18874" y="59207"/>
                </a:lnTo>
                <a:lnTo>
                  <a:pt x="26266" y="47129"/>
                </a:lnTo>
                <a:lnTo>
                  <a:pt x="27371" y="40322"/>
                </a:lnTo>
                <a:lnTo>
                  <a:pt x="29809" y="33096"/>
                </a:lnTo>
                <a:lnTo>
                  <a:pt x="26875" y="26327"/>
                </a:lnTo>
                <a:lnTo>
                  <a:pt x="24602" y="18618"/>
                </a:lnTo>
                <a:lnTo>
                  <a:pt x="16919" y="6857"/>
                </a:lnTo>
                <a:lnTo>
                  <a:pt x="1172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3842093" y="6166713"/>
            <a:ext cx="4500245" cy="691515"/>
            <a:chOff x="3842093" y="6166713"/>
            <a:chExt cx="4500245" cy="691515"/>
          </a:xfrm>
        </p:grpSpPr>
        <p:sp>
          <p:nvSpPr>
            <p:cNvPr id="48" name="object 48"/>
            <p:cNvSpPr/>
            <p:nvPr/>
          </p:nvSpPr>
          <p:spPr>
            <a:xfrm>
              <a:off x="3994264" y="6166713"/>
              <a:ext cx="4204970" cy="691515"/>
            </a:xfrm>
            <a:custGeom>
              <a:avLst/>
              <a:gdLst/>
              <a:ahLst/>
              <a:cxnLst/>
              <a:rect l="l" t="t" r="r" b="b"/>
              <a:pathLst>
                <a:path w="4204970" h="691515">
                  <a:moveTo>
                    <a:pt x="4090365" y="0"/>
                  </a:moveTo>
                  <a:lnTo>
                    <a:pt x="114300" y="0"/>
                  </a:lnTo>
                  <a:lnTo>
                    <a:pt x="69812" y="8985"/>
                  </a:lnTo>
                  <a:lnTo>
                    <a:pt x="33480" y="33485"/>
                  </a:lnTo>
                  <a:lnTo>
                    <a:pt x="8983" y="69817"/>
                  </a:lnTo>
                  <a:lnTo>
                    <a:pt x="0" y="114300"/>
                  </a:lnTo>
                  <a:lnTo>
                    <a:pt x="0" y="691286"/>
                  </a:lnTo>
                  <a:lnTo>
                    <a:pt x="4204665" y="691286"/>
                  </a:lnTo>
                  <a:lnTo>
                    <a:pt x="4204665" y="114300"/>
                  </a:lnTo>
                  <a:lnTo>
                    <a:pt x="4195683" y="69817"/>
                  </a:lnTo>
                  <a:lnTo>
                    <a:pt x="4171189" y="33485"/>
                  </a:lnTo>
                  <a:lnTo>
                    <a:pt x="4134858" y="8985"/>
                  </a:lnTo>
                  <a:lnTo>
                    <a:pt x="4090365" y="0"/>
                  </a:lnTo>
                  <a:close/>
                </a:path>
              </a:pathLst>
            </a:custGeom>
            <a:solidFill>
              <a:srgbClr val="1A4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11064" y="629089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65"/>
                  </a:moveTo>
                  <a:lnTo>
                    <a:pt x="141249" y="51765"/>
                  </a:lnTo>
                  <a:lnTo>
                    <a:pt x="113385" y="127190"/>
                  </a:lnTo>
                  <a:lnTo>
                    <a:pt x="85699" y="51765"/>
                  </a:lnTo>
                  <a:lnTo>
                    <a:pt x="71412" y="51765"/>
                  </a:lnTo>
                  <a:lnTo>
                    <a:pt x="43192" y="126834"/>
                  </a:lnTo>
                  <a:lnTo>
                    <a:pt x="16040" y="51765"/>
                  </a:lnTo>
                  <a:lnTo>
                    <a:pt x="0" y="51765"/>
                  </a:lnTo>
                  <a:lnTo>
                    <a:pt x="34734" y="146050"/>
                  </a:lnTo>
                  <a:lnTo>
                    <a:pt x="50952" y="146050"/>
                  </a:lnTo>
                  <a:lnTo>
                    <a:pt x="78295" y="74536"/>
                  </a:lnTo>
                  <a:lnTo>
                    <a:pt x="105270" y="146050"/>
                  </a:lnTo>
                  <a:lnTo>
                    <a:pt x="121488" y="146050"/>
                  </a:lnTo>
                  <a:lnTo>
                    <a:pt x="156413" y="51765"/>
                  </a:lnTo>
                  <a:close/>
                </a:path>
                <a:path w="1452879" h="182879">
                  <a:moveTo>
                    <a:pt x="313588" y="51765"/>
                  </a:moveTo>
                  <a:lnTo>
                    <a:pt x="298424" y="51765"/>
                  </a:lnTo>
                  <a:lnTo>
                    <a:pt x="270560" y="127190"/>
                  </a:lnTo>
                  <a:lnTo>
                    <a:pt x="242874" y="51765"/>
                  </a:lnTo>
                  <a:lnTo>
                    <a:pt x="228587" y="51765"/>
                  </a:lnTo>
                  <a:lnTo>
                    <a:pt x="200367" y="126834"/>
                  </a:lnTo>
                  <a:lnTo>
                    <a:pt x="173215" y="51765"/>
                  </a:lnTo>
                  <a:lnTo>
                    <a:pt x="157175" y="51765"/>
                  </a:lnTo>
                  <a:lnTo>
                    <a:pt x="191909" y="146050"/>
                  </a:lnTo>
                  <a:lnTo>
                    <a:pt x="208127" y="146050"/>
                  </a:lnTo>
                  <a:lnTo>
                    <a:pt x="235470" y="74536"/>
                  </a:lnTo>
                  <a:lnTo>
                    <a:pt x="262445" y="146050"/>
                  </a:lnTo>
                  <a:lnTo>
                    <a:pt x="278663" y="146050"/>
                  </a:lnTo>
                  <a:lnTo>
                    <a:pt x="313588" y="51765"/>
                  </a:lnTo>
                  <a:close/>
                </a:path>
                <a:path w="1452879" h="182879">
                  <a:moveTo>
                    <a:pt x="470763" y="51765"/>
                  </a:moveTo>
                  <a:lnTo>
                    <a:pt x="455599" y="51765"/>
                  </a:lnTo>
                  <a:lnTo>
                    <a:pt x="427736" y="127190"/>
                  </a:lnTo>
                  <a:lnTo>
                    <a:pt x="400050" y="51765"/>
                  </a:lnTo>
                  <a:lnTo>
                    <a:pt x="385762" y="51765"/>
                  </a:lnTo>
                  <a:lnTo>
                    <a:pt x="357543" y="126834"/>
                  </a:lnTo>
                  <a:lnTo>
                    <a:pt x="330390" y="51765"/>
                  </a:lnTo>
                  <a:lnTo>
                    <a:pt x="314350" y="51765"/>
                  </a:lnTo>
                  <a:lnTo>
                    <a:pt x="349084" y="146050"/>
                  </a:lnTo>
                  <a:lnTo>
                    <a:pt x="365302" y="146050"/>
                  </a:lnTo>
                  <a:lnTo>
                    <a:pt x="392645" y="74536"/>
                  </a:lnTo>
                  <a:lnTo>
                    <a:pt x="419620" y="146050"/>
                  </a:lnTo>
                  <a:lnTo>
                    <a:pt x="435838" y="146050"/>
                  </a:lnTo>
                  <a:lnTo>
                    <a:pt x="470763" y="51765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35"/>
                  </a:lnTo>
                  <a:lnTo>
                    <a:pt x="474154" y="141960"/>
                  </a:lnTo>
                  <a:lnTo>
                    <a:pt x="479628" y="147116"/>
                  </a:lnTo>
                  <a:lnTo>
                    <a:pt x="492493" y="147116"/>
                  </a:lnTo>
                  <a:lnTo>
                    <a:pt x="497789" y="141960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66"/>
                  </a:lnTo>
                  <a:lnTo>
                    <a:pt x="583158" y="58013"/>
                  </a:lnTo>
                  <a:lnTo>
                    <a:pt x="583158" y="84328"/>
                  </a:lnTo>
                  <a:lnTo>
                    <a:pt x="583158" y="103174"/>
                  </a:lnTo>
                  <a:lnTo>
                    <a:pt x="576110" y="109397"/>
                  </a:lnTo>
                  <a:lnTo>
                    <a:pt x="557415" y="109397"/>
                  </a:lnTo>
                  <a:lnTo>
                    <a:pt x="550176" y="103174"/>
                  </a:lnTo>
                  <a:lnTo>
                    <a:pt x="550176" y="84328"/>
                  </a:lnTo>
                  <a:lnTo>
                    <a:pt x="557415" y="78270"/>
                  </a:lnTo>
                  <a:lnTo>
                    <a:pt x="576110" y="78270"/>
                  </a:lnTo>
                  <a:lnTo>
                    <a:pt x="583158" y="84328"/>
                  </a:lnTo>
                  <a:lnTo>
                    <a:pt x="583158" y="58013"/>
                  </a:lnTo>
                  <a:lnTo>
                    <a:pt x="579615" y="54089"/>
                  </a:lnTo>
                  <a:lnTo>
                    <a:pt x="573176" y="50101"/>
                  </a:lnTo>
                  <a:lnTo>
                    <a:pt x="565378" y="47739"/>
                  </a:lnTo>
                  <a:lnTo>
                    <a:pt x="556171" y="46964"/>
                  </a:lnTo>
                  <a:lnTo>
                    <a:pt x="538581" y="50215"/>
                  </a:lnTo>
                  <a:lnTo>
                    <a:pt x="523798" y="59550"/>
                  </a:lnTo>
                  <a:lnTo>
                    <a:pt x="513600" y="74282"/>
                  </a:lnTo>
                  <a:lnTo>
                    <a:pt x="509803" y="93751"/>
                  </a:lnTo>
                  <a:lnTo>
                    <a:pt x="513600" y="113245"/>
                  </a:lnTo>
                  <a:lnTo>
                    <a:pt x="523798" y="128041"/>
                  </a:lnTo>
                  <a:lnTo>
                    <a:pt x="538581" y="137426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63"/>
                  </a:lnTo>
                  <a:lnTo>
                    <a:pt x="577773" y="134937"/>
                  </a:lnTo>
                  <a:lnTo>
                    <a:pt x="582803" y="130403"/>
                  </a:lnTo>
                  <a:lnTo>
                    <a:pt x="582803" y="132168"/>
                  </a:lnTo>
                  <a:lnTo>
                    <a:pt x="581520" y="140817"/>
                  </a:lnTo>
                  <a:lnTo>
                    <a:pt x="577481" y="147180"/>
                  </a:lnTo>
                  <a:lnTo>
                    <a:pt x="570369" y="151104"/>
                  </a:lnTo>
                  <a:lnTo>
                    <a:pt x="559879" y="152450"/>
                  </a:lnTo>
                  <a:lnTo>
                    <a:pt x="551738" y="151777"/>
                  </a:lnTo>
                  <a:lnTo>
                    <a:pt x="543394" y="149847"/>
                  </a:lnTo>
                  <a:lnTo>
                    <a:pt x="535571" y="146824"/>
                  </a:lnTo>
                  <a:lnTo>
                    <a:pt x="529018" y="142849"/>
                  </a:lnTo>
                  <a:lnTo>
                    <a:pt x="515620" y="170243"/>
                  </a:lnTo>
                  <a:lnTo>
                    <a:pt x="525551" y="175514"/>
                  </a:lnTo>
                  <a:lnTo>
                    <a:pt x="537133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43"/>
                  </a:lnTo>
                  <a:lnTo>
                    <a:pt x="617880" y="152450"/>
                  </a:lnTo>
                  <a:lnTo>
                    <a:pt x="618667" y="151282"/>
                  </a:lnTo>
                  <a:lnTo>
                    <a:pt x="622046" y="130403"/>
                  </a:lnTo>
                  <a:lnTo>
                    <a:pt x="622655" y="126669"/>
                  </a:lnTo>
                  <a:lnTo>
                    <a:pt x="622655" y="109397"/>
                  </a:lnTo>
                  <a:lnTo>
                    <a:pt x="622655" y="78270"/>
                  </a:lnTo>
                  <a:lnTo>
                    <a:pt x="622655" y="59766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07"/>
                  </a:moveTo>
                  <a:lnTo>
                    <a:pt x="741019" y="87350"/>
                  </a:lnTo>
                  <a:lnTo>
                    <a:pt x="738695" y="75552"/>
                  </a:lnTo>
                  <a:lnTo>
                    <a:pt x="737819" y="74358"/>
                  </a:lnTo>
                  <a:lnTo>
                    <a:pt x="727138" y="59791"/>
                  </a:lnTo>
                  <a:lnTo>
                    <a:pt x="710234" y="50203"/>
                  </a:lnTo>
                  <a:lnTo>
                    <a:pt x="705764" y="49491"/>
                  </a:lnTo>
                  <a:lnTo>
                    <a:pt x="705764" y="87350"/>
                  </a:lnTo>
                  <a:lnTo>
                    <a:pt x="674725" y="87350"/>
                  </a:lnTo>
                  <a:lnTo>
                    <a:pt x="676313" y="79159"/>
                  </a:lnTo>
                  <a:lnTo>
                    <a:pt x="681951" y="74358"/>
                  </a:lnTo>
                  <a:lnTo>
                    <a:pt x="698360" y="74358"/>
                  </a:lnTo>
                  <a:lnTo>
                    <a:pt x="704176" y="79159"/>
                  </a:lnTo>
                  <a:lnTo>
                    <a:pt x="705764" y="87350"/>
                  </a:lnTo>
                  <a:lnTo>
                    <a:pt x="705764" y="49491"/>
                  </a:lnTo>
                  <a:lnTo>
                    <a:pt x="650849" y="61061"/>
                  </a:lnTo>
                  <a:lnTo>
                    <a:pt x="635228" y="97307"/>
                  </a:lnTo>
                  <a:lnTo>
                    <a:pt x="639356" y="117436"/>
                  </a:lnTo>
                  <a:lnTo>
                    <a:pt x="651116" y="133438"/>
                  </a:lnTo>
                  <a:lnTo>
                    <a:pt x="669518" y="144018"/>
                  </a:lnTo>
                  <a:lnTo>
                    <a:pt x="693597" y="147828"/>
                  </a:lnTo>
                  <a:lnTo>
                    <a:pt x="706970" y="146837"/>
                  </a:lnTo>
                  <a:lnTo>
                    <a:pt x="718375" y="143865"/>
                  </a:lnTo>
                  <a:lnTo>
                    <a:pt x="727913" y="138976"/>
                  </a:lnTo>
                  <a:lnTo>
                    <a:pt x="735749" y="132168"/>
                  </a:lnTo>
                  <a:lnTo>
                    <a:pt x="721931" y="118122"/>
                  </a:lnTo>
                  <a:lnTo>
                    <a:pt x="714933" y="110998"/>
                  </a:lnTo>
                  <a:lnTo>
                    <a:pt x="708583" y="115811"/>
                  </a:lnTo>
                  <a:lnTo>
                    <a:pt x="703643" y="118122"/>
                  </a:lnTo>
                  <a:lnTo>
                    <a:pt x="684961" y="118122"/>
                  </a:lnTo>
                  <a:lnTo>
                    <a:pt x="678256" y="114198"/>
                  </a:lnTo>
                  <a:lnTo>
                    <a:pt x="675436" y="106730"/>
                  </a:lnTo>
                  <a:lnTo>
                    <a:pt x="742442" y="106730"/>
                  </a:lnTo>
                  <a:lnTo>
                    <a:pt x="742619" y="103898"/>
                  </a:lnTo>
                  <a:lnTo>
                    <a:pt x="742975" y="100152"/>
                  </a:lnTo>
                  <a:lnTo>
                    <a:pt x="742975" y="97307"/>
                  </a:lnTo>
                  <a:close/>
                </a:path>
                <a:path w="1452879" h="182879">
                  <a:moveTo>
                    <a:pt x="795375" y="14046"/>
                  </a:moveTo>
                  <a:lnTo>
                    <a:pt x="755535" y="14046"/>
                  </a:lnTo>
                  <a:lnTo>
                    <a:pt x="755535" y="146050"/>
                  </a:lnTo>
                  <a:lnTo>
                    <a:pt x="795375" y="146050"/>
                  </a:lnTo>
                  <a:lnTo>
                    <a:pt x="795375" y="14046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35"/>
                  </a:moveTo>
                  <a:lnTo>
                    <a:pt x="855256" y="11785"/>
                  </a:lnTo>
                  <a:lnTo>
                    <a:pt x="850442" y="5537"/>
                  </a:lnTo>
                  <a:lnTo>
                    <a:pt x="842886" y="1460"/>
                  </a:lnTo>
                  <a:lnTo>
                    <a:pt x="832967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66" y="12382"/>
                  </a:lnTo>
                  <a:lnTo>
                    <a:pt x="808990" y="20447"/>
                  </a:lnTo>
                  <a:lnTo>
                    <a:pt x="810666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67" y="40906"/>
                  </a:lnTo>
                  <a:lnTo>
                    <a:pt x="842886" y="39331"/>
                  </a:lnTo>
                  <a:lnTo>
                    <a:pt x="850442" y="34937"/>
                  </a:lnTo>
                  <a:lnTo>
                    <a:pt x="855256" y="28232"/>
                  </a:lnTo>
                  <a:lnTo>
                    <a:pt x="856945" y="19735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297"/>
                  </a:lnTo>
                  <a:lnTo>
                    <a:pt x="930490" y="86144"/>
                  </a:lnTo>
                  <a:lnTo>
                    <a:pt x="911453" y="83400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711" y="81470"/>
                  </a:lnTo>
                  <a:lnTo>
                    <a:pt x="954659" y="54965"/>
                  </a:lnTo>
                  <a:lnTo>
                    <a:pt x="946175" y="51460"/>
                  </a:lnTo>
                  <a:lnTo>
                    <a:pt x="936447" y="48958"/>
                  </a:lnTo>
                  <a:lnTo>
                    <a:pt x="925982" y="47459"/>
                  </a:lnTo>
                  <a:lnTo>
                    <a:pt x="915327" y="46964"/>
                  </a:lnTo>
                  <a:lnTo>
                    <a:pt x="893927" y="49580"/>
                  </a:lnTo>
                  <a:lnTo>
                    <a:pt x="878471" y="56718"/>
                  </a:lnTo>
                  <a:lnTo>
                    <a:pt x="869099" y="67297"/>
                  </a:lnTo>
                  <a:lnTo>
                    <a:pt x="865949" y="80238"/>
                  </a:lnTo>
                  <a:lnTo>
                    <a:pt x="874623" y="100825"/>
                  </a:lnTo>
                  <a:lnTo>
                    <a:pt x="893724" y="108889"/>
                  </a:lnTo>
                  <a:lnTo>
                    <a:pt x="912812" y="111518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04"/>
                  </a:lnTo>
                  <a:lnTo>
                    <a:pt x="875474" y="111721"/>
                  </a:lnTo>
                  <a:lnTo>
                    <a:pt x="864539" y="138226"/>
                  </a:lnTo>
                  <a:lnTo>
                    <a:pt x="873201" y="142125"/>
                  </a:lnTo>
                  <a:lnTo>
                    <a:pt x="883894" y="145161"/>
                  </a:lnTo>
                  <a:lnTo>
                    <a:pt x="895832" y="147129"/>
                  </a:lnTo>
                  <a:lnTo>
                    <a:pt x="908265" y="147828"/>
                  </a:lnTo>
                  <a:lnTo>
                    <a:pt x="930198" y="145161"/>
                  </a:lnTo>
                  <a:lnTo>
                    <a:pt x="945794" y="137985"/>
                  </a:lnTo>
                  <a:lnTo>
                    <a:pt x="955090" y="127495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69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69" y="146050"/>
                  </a:lnTo>
                  <a:lnTo>
                    <a:pt x="1010069" y="48742"/>
                  </a:lnTo>
                  <a:close/>
                </a:path>
                <a:path w="1452879" h="182879">
                  <a:moveTo>
                    <a:pt x="1014120" y="19735"/>
                  </a:moveTo>
                  <a:lnTo>
                    <a:pt x="1012418" y="11785"/>
                  </a:lnTo>
                  <a:lnTo>
                    <a:pt x="1007605" y="5537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892"/>
                  </a:lnTo>
                  <a:lnTo>
                    <a:pt x="967828" y="12382"/>
                  </a:lnTo>
                  <a:lnTo>
                    <a:pt x="966152" y="20447"/>
                  </a:lnTo>
                  <a:lnTo>
                    <a:pt x="967828" y="28536"/>
                  </a:lnTo>
                  <a:lnTo>
                    <a:pt x="972654" y="35026"/>
                  </a:lnTo>
                  <a:lnTo>
                    <a:pt x="980211" y="39344"/>
                  </a:lnTo>
                  <a:lnTo>
                    <a:pt x="990130" y="40906"/>
                  </a:lnTo>
                  <a:lnTo>
                    <a:pt x="1000048" y="39331"/>
                  </a:lnTo>
                  <a:lnTo>
                    <a:pt x="1007605" y="34937"/>
                  </a:lnTo>
                  <a:lnTo>
                    <a:pt x="1012418" y="28232"/>
                  </a:lnTo>
                  <a:lnTo>
                    <a:pt x="1014120" y="19735"/>
                  </a:lnTo>
                  <a:close/>
                </a:path>
                <a:path w="1452879" h="182879">
                  <a:moveTo>
                    <a:pt x="1193825" y="90551"/>
                  </a:moveTo>
                  <a:lnTo>
                    <a:pt x="1190891" y="70840"/>
                  </a:lnTo>
                  <a:lnTo>
                    <a:pt x="1182801" y="57289"/>
                  </a:lnTo>
                  <a:lnTo>
                    <a:pt x="1170609" y="49479"/>
                  </a:lnTo>
                  <a:lnTo>
                    <a:pt x="1155382" y="46964"/>
                  </a:lnTo>
                  <a:lnTo>
                    <a:pt x="1145857" y="47942"/>
                  </a:lnTo>
                  <a:lnTo>
                    <a:pt x="1137196" y="50812"/>
                  </a:lnTo>
                  <a:lnTo>
                    <a:pt x="1129563" y="55448"/>
                  </a:lnTo>
                  <a:lnTo>
                    <a:pt x="1123111" y="61722"/>
                  </a:lnTo>
                  <a:lnTo>
                    <a:pt x="1117333" y="55143"/>
                  </a:lnTo>
                  <a:lnTo>
                    <a:pt x="1110208" y="50546"/>
                  </a:lnTo>
                  <a:lnTo>
                    <a:pt x="1102004" y="47840"/>
                  </a:lnTo>
                  <a:lnTo>
                    <a:pt x="1092962" y="46964"/>
                  </a:lnTo>
                  <a:lnTo>
                    <a:pt x="1085240" y="47637"/>
                  </a:lnTo>
                  <a:lnTo>
                    <a:pt x="1078039" y="49657"/>
                  </a:lnTo>
                  <a:lnTo>
                    <a:pt x="1071460" y="53047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59"/>
                  </a:lnTo>
                  <a:lnTo>
                    <a:pt x="1073023" y="80759"/>
                  </a:lnTo>
                  <a:lnTo>
                    <a:pt x="1086777" y="80759"/>
                  </a:lnTo>
                  <a:lnTo>
                    <a:pt x="1090841" y="85394"/>
                  </a:lnTo>
                  <a:lnTo>
                    <a:pt x="1090841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54" y="80759"/>
                  </a:lnTo>
                  <a:lnTo>
                    <a:pt x="1149565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25" y="146050"/>
                  </a:lnTo>
                  <a:lnTo>
                    <a:pt x="1193825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35"/>
                  </a:lnTo>
                  <a:lnTo>
                    <a:pt x="1210449" y="141960"/>
                  </a:lnTo>
                  <a:lnTo>
                    <a:pt x="1215923" y="147116"/>
                  </a:lnTo>
                  <a:lnTo>
                    <a:pt x="1228788" y="147116"/>
                  </a:lnTo>
                  <a:lnTo>
                    <a:pt x="1234084" y="141960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16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71" y="62103"/>
                  </a:lnTo>
                  <a:lnTo>
                    <a:pt x="1324571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71" y="92329"/>
                  </a:lnTo>
                  <a:lnTo>
                    <a:pt x="1324571" y="62103"/>
                  </a:lnTo>
                  <a:lnTo>
                    <a:pt x="1313192" y="54381"/>
                  </a:lnTo>
                  <a:lnTo>
                    <a:pt x="1294587" y="50876"/>
                  </a:lnTo>
                  <a:lnTo>
                    <a:pt x="1275867" y="54444"/>
                  </a:lnTo>
                  <a:lnTo>
                    <a:pt x="1261008" y="64414"/>
                  </a:lnTo>
                  <a:lnTo>
                    <a:pt x="1251204" y="79616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401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46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60" y="14046"/>
                  </a:moveTo>
                  <a:lnTo>
                    <a:pt x="1435709" y="14046"/>
                  </a:lnTo>
                  <a:lnTo>
                    <a:pt x="1435709" y="98907"/>
                  </a:lnTo>
                  <a:lnTo>
                    <a:pt x="1433309" y="112585"/>
                  </a:lnTo>
                  <a:lnTo>
                    <a:pt x="1426692" y="123075"/>
                  </a:lnTo>
                  <a:lnTo>
                    <a:pt x="1416735" y="129806"/>
                  </a:lnTo>
                  <a:lnTo>
                    <a:pt x="1404315" y="132168"/>
                  </a:lnTo>
                  <a:lnTo>
                    <a:pt x="1391793" y="129806"/>
                  </a:lnTo>
                  <a:lnTo>
                    <a:pt x="1381785" y="123075"/>
                  </a:lnTo>
                  <a:lnTo>
                    <a:pt x="1375156" y="112585"/>
                  </a:lnTo>
                  <a:lnTo>
                    <a:pt x="1372755" y="98907"/>
                  </a:lnTo>
                  <a:lnTo>
                    <a:pt x="1375156" y="85255"/>
                  </a:lnTo>
                  <a:lnTo>
                    <a:pt x="1381785" y="74828"/>
                  </a:lnTo>
                  <a:lnTo>
                    <a:pt x="1391793" y="68173"/>
                  </a:lnTo>
                  <a:lnTo>
                    <a:pt x="1404315" y="65824"/>
                  </a:lnTo>
                  <a:lnTo>
                    <a:pt x="1416735" y="68173"/>
                  </a:lnTo>
                  <a:lnTo>
                    <a:pt x="1426692" y="74828"/>
                  </a:lnTo>
                  <a:lnTo>
                    <a:pt x="1433309" y="85255"/>
                  </a:lnTo>
                  <a:lnTo>
                    <a:pt x="1435709" y="98907"/>
                  </a:lnTo>
                  <a:lnTo>
                    <a:pt x="1435709" y="14046"/>
                  </a:lnTo>
                  <a:lnTo>
                    <a:pt x="1435531" y="14046"/>
                  </a:lnTo>
                  <a:lnTo>
                    <a:pt x="1435531" y="65989"/>
                  </a:lnTo>
                  <a:lnTo>
                    <a:pt x="1435366" y="65824"/>
                  </a:lnTo>
                  <a:lnTo>
                    <a:pt x="1429016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905" y="50876"/>
                  </a:lnTo>
                  <a:lnTo>
                    <a:pt x="1383982" y="54330"/>
                  </a:lnTo>
                  <a:lnTo>
                    <a:pt x="1369021" y="64084"/>
                  </a:lnTo>
                  <a:lnTo>
                    <a:pt x="1359179" y="79248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21" y="133832"/>
                  </a:lnTo>
                  <a:lnTo>
                    <a:pt x="1383982" y="143637"/>
                  </a:lnTo>
                  <a:lnTo>
                    <a:pt x="1402905" y="147116"/>
                  </a:lnTo>
                  <a:lnTo>
                    <a:pt x="1412849" y="146126"/>
                  </a:lnTo>
                  <a:lnTo>
                    <a:pt x="1421879" y="143116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50"/>
                  </a:lnTo>
                  <a:lnTo>
                    <a:pt x="1452460" y="146050"/>
                  </a:lnTo>
                  <a:lnTo>
                    <a:pt x="1452460" y="131102"/>
                  </a:lnTo>
                  <a:lnTo>
                    <a:pt x="1452460" y="65989"/>
                  </a:lnTo>
                  <a:lnTo>
                    <a:pt x="1452460" y="14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94780" y="6342658"/>
              <a:ext cx="87998" cy="95351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07150" y="6322023"/>
              <a:ext cx="99293" cy="11598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42093" y="6341770"/>
              <a:ext cx="4500245" cy="95250"/>
            </a:xfrm>
            <a:custGeom>
              <a:avLst/>
              <a:gdLst/>
              <a:ahLst/>
              <a:cxnLst/>
              <a:rect l="l" t="t" r="r" b="b"/>
              <a:pathLst>
                <a:path w="4500245" h="95250">
                  <a:moveTo>
                    <a:pt x="1315504" y="59245"/>
                  </a:moveTo>
                  <a:lnTo>
                    <a:pt x="0" y="59245"/>
                  </a:lnTo>
                  <a:lnTo>
                    <a:pt x="0" y="62420"/>
                  </a:lnTo>
                  <a:lnTo>
                    <a:pt x="1315504" y="62420"/>
                  </a:lnTo>
                  <a:lnTo>
                    <a:pt x="1315504" y="59245"/>
                  </a:lnTo>
                  <a:close/>
                </a:path>
                <a:path w="4500245" h="95250">
                  <a:moveTo>
                    <a:pt x="3135084" y="0"/>
                  </a:moveTo>
                  <a:lnTo>
                    <a:pt x="3123692" y="1066"/>
                  </a:lnTo>
                  <a:lnTo>
                    <a:pt x="3114167" y="4229"/>
                  </a:lnTo>
                  <a:lnTo>
                    <a:pt x="3106585" y="9448"/>
                  </a:lnTo>
                  <a:lnTo>
                    <a:pt x="3101035" y="16713"/>
                  </a:lnTo>
                  <a:lnTo>
                    <a:pt x="3101035" y="889"/>
                  </a:lnTo>
                  <a:lnTo>
                    <a:pt x="3084817" y="889"/>
                  </a:lnTo>
                  <a:lnTo>
                    <a:pt x="3084817" y="95173"/>
                  </a:lnTo>
                  <a:lnTo>
                    <a:pt x="3101746" y="95173"/>
                  </a:lnTo>
                  <a:lnTo>
                    <a:pt x="3101746" y="48209"/>
                  </a:lnTo>
                  <a:lnTo>
                    <a:pt x="3103803" y="34531"/>
                  </a:lnTo>
                  <a:lnTo>
                    <a:pt x="3109671" y="24549"/>
                  </a:lnTo>
                  <a:lnTo>
                    <a:pt x="3118942" y="18440"/>
                  </a:lnTo>
                  <a:lnTo>
                    <a:pt x="3131197" y="16370"/>
                  </a:lnTo>
                  <a:lnTo>
                    <a:pt x="3135084" y="16548"/>
                  </a:lnTo>
                  <a:lnTo>
                    <a:pt x="3135084" y="0"/>
                  </a:lnTo>
                  <a:close/>
                </a:path>
                <a:path w="4500245" h="95250">
                  <a:moveTo>
                    <a:pt x="4499876" y="59245"/>
                  </a:moveTo>
                  <a:lnTo>
                    <a:pt x="3184385" y="59245"/>
                  </a:lnTo>
                  <a:lnTo>
                    <a:pt x="3184385" y="62420"/>
                  </a:lnTo>
                  <a:lnTo>
                    <a:pt x="4499876" y="62420"/>
                  </a:lnTo>
                  <a:lnTo>
                    <a:pt x="4499876" y="592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3302905" y="3879276"/>
            <a:ext cx="6318369" cy="128008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 rot="21540000">
            <a:off x="3349449" y="3955754"/>
            <a:ext cx="5215047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0"/>
              </a:lnSpc>
            </a:pPr>
            <a:r>
              <a:rPr sz="1650" spc="-10" dirty="0">
                <a:solidFill>
                  <a:srgbClr val="FFFFFF"/>
                </a:solidFill>
                <a:latin typeface="Montserrat-Medium"/>
                <a:cs typeface="Montserrat-Medium"/>
              </a:rPr>
              <a:t>Ekolojik, </a:t>
            </a:r>
            <a:r>
              <a:rPr sz="165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Ek</a:t>
            </a:r>
            <a:r>
              <a:rPr sz="2475" spc="-22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onomik </a:t>
            </a:r>
            <a:r>
              <a:rPr sz="2475" spc="-37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ve </a:t>
            </a:r>
            <a:r>
              <a:rPr sz="2475" spc="-30" baseline="1683" dirty="0">
                <a:solidFill>
                  <a:srgbClr val="FFFFFF"/>
                </a:solidFill>
                <a:latin typeface="Montserrat-Medium"/>
                <a:cs typeface="Montserrat-Medium"/>
              </a:rPr>
              <a:t>Sosyal </a:t>
            </a:r>
            <a:r>
              <a:rPr sz="2475" spc="-15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Sürdürülebilirlik</a:t>
            </a:r>
            <a:r>
              <a:rPr sz="2475" spc="-37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2475" spc="-15" baseline="3367" dirty="0">
                <a:solidFill>
                  <a:srgbClr val="FFFFFF"/>
                </a:solidFill>
                <a:latin typeface="Montserrat-Medium"/>
                <a:cs typeface="Montserrat-Medium"/>
              </a:rPr>
              <a:t>İçin</a:t>
            </a:r>
            <a:endParaRPr sz="2475" baseline="3367">
              <a:latin typeface="Montserrat-Medium"/>
              <a:cs typeface="Montserrat-Medium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291001" y="4301564"/>
            <a:ext cx="1057986" cy="76073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66160" y="6584895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5" h="114934">
                <a:moveTo>
                  <a:pt x="49745" y="0"/>
                </a:moveTo>
                <a:lnTo>
                  <a:pt x="42519" y="0"/>
                </a:lnTo>
                <a:lnTo>
                  <a:pt x="32174" y="1754"/>
                </a:lnTo>
                <a:lnTo>
                  <a:pt x="24137" y="6923"/>
                </a:lnTo>
                <a:lnTo>
                  <a:pt x="18932" y="15360"/>
                </a:lnTo>
                <a:lnTo>
                  <a:pt x="17081" y="26924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86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9011"/>
                </a:lnTo>
                <a:lnTo>
                  <a:pt x="57784" y="812"/>
                </a:lnTo>
                <a:lnTo>
                  <a:pt x="49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38921" y="6607887"/>
            <a:ext cx="81915" cy="6852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358358" y="6537528"/>
            <a:ext cx="777875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gelisimedu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30639" y="6539683"/>
            <a:ext cx="7366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igugelisim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186808" y="6584902"/>
            <a:ext cx="111277" cy="11450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4986388" y="672579"/>
            <a:ext cx="1797685" cy="1905000"/>
            <a:chOff x="4986388" y="672579"/>
            <a:chExt cx="1797685" cy="1905000"/>
          </a:xfrm>
        </p:grpSpPr>
        <p:sp>
          <p:nvSpPr>
            <p:cNvPr id="62" name="object 62"/>
            <p:cNvSpPr/>
            <p:nvPr/>
          </p:nvSpPr>
          <p:spPr>
            <a:xfrm>
              <a:off x="5601055" y="672579"/>
              <a:ext cx="568070" cy="99740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36158" y="1726183"/>
              <a:ext cx="119989" cy="1532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96039" y="1726183"/>
              <a:ext cx="225475" cy="14772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55183" y="1690319"/>
              <a:ext cx="133680" cy="187083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244793" y="1731822"/>
              <a:ext cx="70472" cy="14207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01143" y="1731822"/>
              <a:ext cx="110032" cy="145872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90069" y="1731822"/>
              <a:ext cx="85877" cy="142074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76302" y="1971624"/>
              <a:ext cx="238506" cy="386105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93637" y="1917623"/>
              <a:ext cx="407860" cy="325208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76734" y="1917623"/>
              <a:ext cx="56629" cy="32520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90641" y="1977961"/>
              <a:ext cx="147078" cy="264871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476976" y="1977961"/>
              <a:ext cx="155727" cy="26487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65760" y="2316137"/>
              <a:ext cx="218287" cy="26115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11113" y="2366238"/>
              <a:ext cx="140614" cy="211048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839002" y="2368067"/>
              <a:ext cx="154546" cy="206184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411544" y="2369591"/>
              <a:ext cx="130568" cy="204660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70790" y="2369591"/>
              <a:ext cx="228346" cy="2046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676874" y="2369591"/>
              <a:ext cx="130568" cy="20466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97284" y="2316137"/>
              <a:ext cx="257784" cy="258114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88610" y="2369591"/>
              <a:ext cx="169456" cy="20466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19801" y="2316137"/>
              <a:ext cx="104178" cy="41592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86388" y="2369591"/>
              <a:ext cx="167335" cy="207987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/>
          <p:nvPr/>
        </p:nvSpPr>
        <p:spPr>
          <a:xfrm>
            <a:off x="5168950" y="1972055"/>
            <a:ext cx="263550" cy="277685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590801"/>
            <a:ext cx="952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Son yıllarda </a:t>
            </a:r>
            <a:r>
              <a:rPr lang="tr-TR" sz="2800" b="1" dirty="0" err="1" smtClean="0">
                <a:solidFill>
                  <a:prstClr val="black"/>
                </a:solidFill>
              </a:rPr>
              <a:t>benzodiazepin</a:t>
            </a:r>
            <a:r>
              <a:rPr lang="tr-TR" sz="2800" b="1" dirty="0" smtClean="0">
                <a:solidFill>
                  <a:prstClr val="black"/>
                </a:solidFill>
              </a:rPr>
              <a:t> grubu bir ilaç olan </a:t>
            </a:r>
            <a:r>
              <a:rPr lang="tr-TR" sz="2800" b="1" dirty="0" err="1" smtClean="0">
                <a:solidFill>
                  <a:srgbClr val="FF0000"/>
                </a:solidFill>
              </a:rPr>
              <a:t>midazolam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anksiyolitik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sedatif</a:t>
            </a:r>
            <a:r>
              <a:rPr lang="tr-TR" sz="2800" b="1" dirty="0" smtClean="0">
                <a:solidFill>
                  <a:prstClr val="black"/>
                </a:solidFill>
              </a:rPr>
              <a:t> ve güçlü </a:t>
            </a:r>
            <a:r>
              <a:rPr lang="tr-TR" sz="2800" b="1" dirty="0" err="1" smtClean="0">
                <a:solidFill>
                  <a:prstClr val="black"/>
                </a:solidFill>
              </a:rPr>
              <a:t>amnezik</a:t>
            </a:r>
            <a:r>
              <a:rPr lang="tr-TR" sz="2800" b="1" dirty="0" smtClean="0">
                <a:solidFill>
                  <a:prstClr val="black"/>
                </a:solidFill>
              </a:rPr>
              <a:t> etkisiyle  </a:t>
            </a:r>
            <a:r>
              <a:rPr lang="tr-TR" sz="2800" b="1" dirty="0" err="1" smtClean="0">
                <a:solidFill>
                  <a:prstClr val="black"/>
                </a:solidFill>
              </a:rPr>
              <a:t>premedikasyonda</a:t>
            </a:r>
            <a:r>
              <a:rPr lang="tr-TR" sz="2800" b="1" dirty="0" smtClean="0">
                <a:solidFill>
                  <a:prstClr val="black"/>
                </a:solidFill>
              </a:rPr>
              <a:t> yaygın olarak kullanılmaktadır. 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19400" y="2286000"/>
            <a:ext cx="93726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Kalp cerrahisinde,</a:t>
            </a:r>
            <a:r>
              <a:rPr lang="tr-TR" sz="2800" dirty="0" err="1" smtClean="0">
                <a:solidFill>
                  <a:prstClr val="black"/>
                </a:solidFill>
              </a:rPr>
              <a:t>premedikasyon</a:t>
            </a:r>
            <a:r>
              <a:rPr lang="tr-TR" sz="2800" dirty="0" smtClean="0">
                <a:solidFill>
                  <a:prstClr val="black"/>
                </a:solidFill>
              </a:rPr>
              <a:t> ile </a:t>
            </a:r>
            <a:r>
              <a:rPr lang="tr-TR" sz="2800" b="1" dirty="0" smtClean="0">
                <a:solidFill>
                  <a:prstClr val="black"/>
                </a:solidFill>
              </a:rPr>
              <a:t>korku, endişe ve ağrının giderilmesi </a:t>
            </a:r>
            <a:r>
              <a:rPr lang="tr-TR" sz="2800" dirty="0" smtClean="0">
                <a:solidFill>
                  <a:prstClr val="black"/>
                </a:solidFill>
              </a:rPr>
              <a:t>hedeflenir.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Premedikasyon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sempatik aktivasyonu </a:t>
            </a:r>
            <a:r>
              <a:rPr lang="tr-TR" sz="2800" dirty="0" smtClean="0">
                <a:solidFill>
                  <a:prstClr val="black"/>
                </a:solidFill>
              </a:rPr>
              <a:t>baskılar, dolayısıyla </a:t>
            </a:r>
            <a:r>
              <a:rPr lang="tr-TR" sz="2800" b="1" dirty="0" err="1" smtClean="0">
                <a:solidFill>
                  <a:prstClr val="black"/>
                </a:solidFill>
              </a:rPr>
              <a:t>myokardın</a:t>
            </a:r>
            <a:r>
              <a:rPr lang="tr-TR" sz="2800" b="1" dirty="0" smtClean="0">
                <a:solidFill>
                  <a:prstClr val="black"/>
                </a:solidFill>
              </a:rPr>
              <a:t> oksijen sunum ve tüketim dengesi korunur. 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362200" y="1828800"/>
            <a:ext cx="982980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Aşırı </a:t>
            </a:r>
            <a:r>
              <a:rPr lang="tr-TR" sz="2800" b="1" dirty="0" err="1" smtClean="0">
                <a:solidFill>
                  <a:prstClr val="black"/>
                </a:solidFill>
              </a:rPr>
              <a:t>sedasyondan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kaçınılmalıdır, çünkü aşırı </a:t>
            </a:r>
            <a:r>
              <a:rPr lang="tr-TR" sz="2800" dirty="0" err="1" smtClean="0">
                <a:solidFill>
                  <a:prstClr val="black"/>
                </a:solidFill>
              </a:rPr>
              <a:t>sedasyon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hipoksemi</a:t>
            </a:r>
            <a:r>
              <a:rPr lang="tr-TR" sz="2800" b="1" dirty="0" smtClean="0">
                <a:solidFill>
                  <a:prstClr val="black"/>
                </a:solidFill>
              </a:rPr>
              <a:t>, solunumsal </a:t>
            </a:r>
            <a:r>
              <a:rPr lang="tr-TR" sz="2800" b="1" dirty="0" err="1" smtClean="0">
                <a:solidFill>
                  <a:prstClr val="black"/>
                </a:solidFill>
              </a:rPr>
              <a:t>asidoz</a:t>
            </a:r>
            <a:r>
              <a:rPr lang="tr-TR" sz="2800" b="1" dirty="0" smtClean="0">
                <a:solidFill>
                  <a:prstClr val="black"/>
                </a:solidFill>
              </a:rPr>
              <a:t> ve hipotansiyona </a:t>
            </a:r>
            <a:r>
              <a:rPr lang="tr-TR" sz="2800" dirty="0" smtClean="0">
                <a:solidFill>
                  <a:prstClr val="black"/>
                </a:solidFill>
              </a:rPr>
              <a:t>neden olur.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Benzodiazepinler</a:t>
            </a:r>
            <a:r>
              <a:rPr lang="tr-TR" sz="2800" b="1" dirty="0" smtClean="0">
                <a:solidFill>
                  <a:prstClr val="black"/>
                </a:solidFill>
              </a:rPr>
              <a:t> tek başına veya </a:t>
            </a:r>
            <a:r>
              <a:rPr lang="tr-TR" sz="2800" b="1" dirty="0" err="1" smtClean="0">
                <a:solidFill>
                  <a:prstClr val="black"/>
                </a:solidFill>
              </a:rPr>
              <a:t>opioidlerle</a:t>
            </a:r>
            <a:r>
              <a:rPr lang="tr-TR" sz="2800" b="1" dirty="0" smtClean="0">
                <a:solidFill>
                  <a:prstClr val="black"/>
                </a:solidFill>
              </a:rPr>
              <a:t> kombine </a:t>
            </a:r>
            <a:r>
              <a:rPr lang="tr-TR" sz="2800" dirty="0" smtClean="0">
                <a:solidFill>
                  <a:prstClr val="black"/>
                </a:solidFill>
              </a:rPr>
              <a:t>olarak verilebilir. Morfin 0.1-0.15 mg/kg, </a:t>
            </a:r>
            <a:r>
              <a:rPr lang="tr-TR" sz="2800" dirty="0" err="1" smtClean="0">
                <a:solidFill>
                  <a:prstClr val="black"/>
                </a:solidFill>
              </a:rPr>
              <a:t>scopolamin</a:t>
            </a:r>
            <a:r>
              <a:rPr lang="tr-TR" sz="2800" dirty="0" smtClean="0">
                <a:solidFill>
                  <a:prstClr val="black"/>
                </a:solidFill>
              </a:rPr>
              <a:t> 0.2-0.4 mg/kg </a:t>
            </a:r>
            <a:r>
              <a:rPr lang="tr-TR" sz="2800" b="1" dirty="0" err="1" smtClean="0">
                <a:solidFill>
                  <a:prstClr val="black"/>
                </a:solidFill>
              </a:rPr>
              <a:t>intramüsküler</a:t>
            </a:r>
            <a:r>
              <a:rPr lang="tr-TR" sz="2800" dirty="0" smtClean="0">
                <a:solidFill>
                  <a:prstClr val="black"/>
                </a:solidFill>
              </a:rPr>
              <a:t> olarak uygulanabilirken, </a:t>
            </a:r>
            <a:r>
              <a:rPr lang="tr-TR" sz="2800" dirty="0" err="1" smtClean="0">
                <a:solidFill>
                  <a:prstClr val="black"/>
                </a:solidFill>
              </a:rPr>
              <a:t>benzodiazepinler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oral </a:t>
            </a:r>
            <a:r>
              <a:rPr lang="tr-TR" sz="2800" dirty="0" smtClean="0">
                <a:solidFill>
                  <a:prstClr val="black"/>
                </a:solidFill>
              </a:rPr>
              <a:t>olarak verilebilir.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Ventrikül</a:t>
            </a:r>
            <a:r>
              <a:rPr lang="tr-TR" sz="2800" b="1" dirty="0" smtClean="0">
                <a:solidFill>
                  <a:prstClr val="black"/>
                </a:solidFill>
              </a:rPr>
              <a:t> fonksiyonu kötü ve akciğer hastalığı </a:t>
            </a:r>
            <a:r>
              <a:rPr lang="tr-TR" sz="2800" dirty="0" smtClean="0">
                <a:solidFill>
                  <a:prstClr val="black"/>
                </a:solidFill>
              </a:rPr>
              <a:t>olan hastalarda </a:t>
            </a:r>
            <a:r>
              <a:rPr lang="tr-TR" sz="2800" b="1" dirty="0" smtClean="0">
                <a:solidFill>
                  <a:prstClr val="black"/>
                </a:solidFill>
              </a:rPr>
              <a:t>doz azaltılmalıdır</a:t>
            </a:r>
            <a:r>
              <a:rPr lang="tr-TR" sz="2800" dirty="0" smtClean="0">
                <a:solidFill>
                  <a:prstClr val="black"/>
                </a:solidFill>
              </a:rPr>
              <a:t>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057400"/>
            <a:ext cx="96774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Operasyon öncesi alınan bazı ilaçlara devam edilir</a:t>
            </a:r>
            <a:r>
              <a:rPr lang="tr-TR" sz="2800" dirty="0" smtClean="0">
                <a:solidFill>
                  <a:prstClr val="black"/>
                </a:solidFill>
              </a:rPr>
              <a:t>. İlaçlar </a:t>
            </a:r>
            <a:r>
              <a:rPr lang="tr-TR" sz="2800" b="1" dirty="0" err="1" smtClean="0">
                <a:solidFill>
                  <a:prstClr val="black"/>
                </a:solidFill>
              </a:rPr>
              <a:t>intravenöz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intramüsküler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yollardan verilebileceği gibi </a:t>
            </a:r>
            <a:r>
              <a:rPr lang="tr-TR" sz="2800" b="1" dirty="0" smtClean="0">
                <a:solidFill>
                  <a:prstClr val="black"/>
                </a:solidFill>
              </a:rPr>
              <a:t>çok az bir su ile oral yoldan </a:t>
            </a:r>
            <a:r>
              <a:rPr lang="tr-TR" sz="2800" dirty="0" smtClean="0">
                <a:solidFill>
                  <a:prstClr val="black"/>
                </a:solidFill>
              </a:rPr>
              <a:t>da verilebilir.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Birden kesilmesi </a:t>
            </a:r>
            <a:r>
              <a:rPr lang="tr-TR" sz="2800" b="1" dirty="0" err="1" smtClean="0">
                <a:solidFill>
                  <a:prstClr val="black"/>
                </a:solidFill>
              </a:rPr>
              <a:t>iskemik</a:t>
            </a:r>
            <a:r>
              <a:rPr lang="tr-TR" sz="2800" b="1" dirty="0" smtClean="0">
                <a:solidFill>
                  <a:prstClr val="black"/>
                </a:solidFill>
              </a:rPr>
              <a:t> ataklara </a:t>
            </a:r>
            <a:r>
              <a:rPr lang="tr-TR" sz="2800" dirty="0" smtClean="0">
                <a:solidFill>
                  <a:prstClr val="black"/>
                </a:solidFill>
              </a:rPr>
              <a:t>neden olabilecek </a:t>
            </a:r>
            <a:r>
              <a:rPr lang="tr-TR" sz="2800" b="1" dirty="0" smtClean="0">
                <a:solidFill>
                  <a:prstClr val="black"/>
                </a:solidFill>
              </a:rPr>
              <a:t>beta </a:t>
            </a:r>
            <a:r>
              <a:rPr lang="tr-TR" sz="2800" b="1" dirty="0" err="1" smtClean="0">
                <a:solidFill>
                  <a:prstClr val="black"/>
                </a:solidFill>
              </a:rPr>
              <a:t>bloker</a:t>
            </a:r>
            <a:r>
              <a:rPr lang="tr-TR" sz="2800" b="1" dirty="0" smtClean="0">
                <a:solidFill>
                  <a:prstClr val="black"/>
                </a:solidFill>
              </a:rPr>
              <a:t> ilaçlar, ameliyat öncesi kesilmemelidir.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667001"/>
            <a:ext cx="9296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Konjenital</a:t>
            </a:r>
            <a:r>
              <a:rPr lang="tr-TR" sz="2800" dirty="0" smtClean="0">
                <a:solidFill>
                  <a:prstClr val="black"/>
                </a:solidFill>
              </a:rPr>
              <a:t> hastalığı olan hastaya  girişimin gerçekleştirileceği güne kadar </a:t>
            </a:r>
            <a:r>
              <a:rPr lang="tr-TR" sz="2800" b="1" dirty="0" err="1" smtClean="0">
                <a:solidFill>
                  <a:prstClr val="black"/>
                </a:solidFill>
              </a:rPr>
              <a:t>antikoagülan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diüretik</a:t>
            </a:r>
            <a:r>
              <a:rPr lang="tr-TR" sz="2800" b="1" dirty="0" smtClean="0">
                <a:solidFill>
                  <a:prstClr val="black"/>
                </a:solidFill>
              </a:rPr>
              <a:t> ilaçları hariç </a:t>
            </a:r>
            <a:r>
              <a:rPr lang="tr-TR" sz="2800" dirty="0" smtClean="0">
                <a:solidFill>
                  <a:prstClr val="black"/>
                </a:solidFill>
              </a:rPr>
              <a:t>diğer kardiyak ilaçları verilir.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1981200"/>
            <a:ext cx="96012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Siyonitik</a:t>
            </a:r>
            <a:r>
              <a:rPr lang="tr-TR" sz="2800" dirty="0" smtClean="0">
                <a:solidFill>
                  <a:prstClr val="black"/>
                </a:solidFill>
              </a:rPr>
              <a:t> hastalara </a:t>
            </a:r>
            <a:r>
              <a:rPr lang="tr-TR" sz="2800" dirty="0" err="1" smtClean="0">
                <a:solidFill>
                  <a:prstClr val="black"/>
                </a:solidFill>
              </a:rPr>
              <a:t>sedatif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premedikasyon</a:t>
            </a:r>
            <a:r>
              <a:rPr lang="tr-TR" sz="2800" dirty="0" smtClean="0">
                <a:solidFill>
                  <a:prstClr val="black"/>
                </a:solidFill>
              </a:rPr>
              <a:t> yapılabilir, zira </a:t>
            </a:r>
            <a:r>
              <a:rPr lang="tr-TR" sz="2800" dirty="0" err="1" smtClean="0">
                <a:solidFill>
                  <a:prstClr val="black"/>
                </a:solidFill>
              </a:rPr>
              <a:t>premedikasyon</a:t>
            </a:r>
            <a:r>
              <a:rPr lang="tr-TR" sz="2800" dirty="0" smtClean="0">
                <a:solidFill>
                  <a:prstClr val="black"/>
                </a:solidFill>
              </a:rPr>
              <a:t> bu çocukların </a:t>
            </a:r>
            <a:r>
              <a:rPr lang="tr-TR" sz="2800" b="1" dirty="0" smtClean="0">
                <a:solidFill>
                  <a:prstClr val="black"/>
                </a:solidFill>
              </a:rPr>
              <a:t>ağlamaya ve bağırmaya sonucu bozulan oksijen sunum ve tüketimi arasındaki </a:t>
            </a:r>
            <a:r>
              <a:rPr lang="tr-TR" sz="2800" dirty="0" smtClean="0">
                <a:solidFill>
                  <a:prstClr val="black"/>
                </a:solidFill>
              </a:rPr>
              <a:t>dengenin korunmasını sağlar.  </a:t>
            </a:r>
            <a:r>
              <a:rPr lang="tr-TR" sz="2800" b="1" dirty="0" smtClean="0">
                <a:solidFill>
                  <a:prstClr val="black"/>
                </a:solidFill>
              </a:rPr>
              <a:t>Genellikle oral </a:t>
            </a:r>
            <a:r>
              <a:rPr lang="tr-TR" sz="2800" b="1" dirty="0" err="1" smtClean="0">
                <a:solidFill>
                  <a:prstClr val="black"/>
                </a:solidFill>
              </a:rPr>
              <a:t>premedikasyon</a:t>
            </a:r>
            <a:r>
              <a:rPr lang="tr-TR" sz="2800" b="1" dirty="0" smtClean="0">
                <a:solidFill>
                  <a:prstClr val="black"/>
                </a:solidFill>
              </a:rPr>
              <a:t> iyi </a:t>
            </a:r>
            <a:r>
              <a:rPr lang="tr-TR" sz="2800" b="1" dirty="0" err="1" smtClean="0">
                <a:solidFill>
                  <a:prstClr val="black"/>
                </a:solidFill>
              </a:rPr>
              <a:t>tolere</a:t>
            </a:r>
            <a:r>
              <a:rPr lang="tr-TR" sz="2800" b="1" dirty="0" smtClean="0">
                <a:solidFill>
                  <a:prstClr val="black"/>
                </a:solidFill>
              </a:rPr>
              <a:t> edilir.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Bu amaçla </a:t>
            </a:r>
            <a:r>
              <a:rPr lang="tr-TR" sz="2800" b="1" dirty="0" err="1" smtClean="0">
                <a:solidFill>
                  <a:prstClr val="black"/>
                </a:solidFill>
              </a:rPr>
              <a:t>midazolam</a:t>
            </a:r>
            <a:r>
              <a:rPr lang="tr-TR" sz="2800" dirty="0" smtClean="0">
                <a:solidFill>
                  <a:prstClr val="black"/>
                </a:solidFill>
              </a:rPr>
              <a:t> (0.3-0.6mg/kg) tercih edilmektedir.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32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İNDÜKSİYON VE İDAME</a:t>
            </a:r>
            <a:endParaRPr lang="tr-TR" sz="3200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438400"/>
            <a:ext cx="960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Günümüzde, </a:t>
            </a:r>
            <a:r>
              <a:rPr lang="tr-TR" sz="2800" b="1" dirty="0" err="1" smtClean="0">
                <a:solidFill>
                  <a:srgbClr val="FF0000"/>
                </a:solidFill>
              </a:rPr>
              <a:t>fast</a:t>
            </a:r>
            <a:r>
              <a:rPr lang="tr-TR" sz="2800" b="1" dirty="0" smtClean="0">
                <a:solidFill>
                  <a:srgbClr val="FF0000"/>
                </a:solidFill>
              </a:rPr>
              <a:t>-</a:t>
            </a:r>
            <a:r>
              <a:rPr lang="tr-TR" sz="2800" b="1" dirty="0" err="1" smtClean="0">
                <a:solidFill>
                  <a:srgbClr val="FF0000"/>
                </a:solidFill>
              </a:rPr>
              <a:t>track</a:t>
            </a:r>
            <a:r>
              <a:rPr lang="tr-TR" sz="2800" b="1" dirty="0" smtClean="0">
                <a:solidFill>
                  <a:prstClr val="black"/>
                </a:solidFill>
              </a:rPr>
              <a:t> veya cerrahi sonrası </a:t>
            </a:r>
            <a:r>
              <a:rPr lang="tr-TR" sz="2800" b="1" dirty="0" err="1" smtClean="0">
                <a:solidFill>
                  <a:prstClr val="black"/>
                </a:solidFill>
              </a:rPr>
              <a:t>entübasyon</a:t>
            </a:r>
            <a:r>
              <a:rPr lang="tr-TR" sz="2800" b="1" dirty="0" smtClean="0">
                <a:solidFill>
                  <a:prstClr val="black"/>
                </a:solidFill>
              </a:rPr>
              <a:t> sürelerini azaltmak </a:t>
            </a:r>
            <a:r>
              <a:rPr lang="tr-TR" sz="2800" dirty="0" smtClean="0">
                <a:solidFill>
                  <a:prstClr val="black"/>
                </a:solidFill>
              </a:rPr>
              <a:t>amacıyla geçmişe oranla daha </a:t>
            </a:r>
            <a:r>
              <a:rPr lang="tr-TR" sz="2800" b="1" dirty="0" smtClean="0">
                <a:solidFill>
                  <a:prstClr val="black"/>
                </a:solidFill>
              </a:rPr>
              <a:t>düşük doz </a:t>
            </a:r>
            <a:r>
              <a:rPr lang="tr-TR" sz="2800" b="1" dirty="0" err="1" smtClean="0">
                <a:solidFill>
                  <a:prstClr val="black"/>
                </a:solidFill>
              </a:rPr>
              <a:t>opioid</a:t>
            </a:r>
            <a:r>
              <a:rPr lang="tr-TR" sz="2800" b="1" dirty="0" smtClean="0">
                <a:solidFill>
                  <a:prstClr val="black"/>
                </a:solidFill>
              </a:rPr>
              <a:t> ajanlar, </a:t>
            </a:r>
            <a:r>
              <a:rPr lang="tr-TR" sz="2800" b="1" dirty="0" err="1" smtClean="0">
                <a:solidFill>
                  <a:prstClr val="black"/>
                </a:solidFill>
              </a:rPr>
              <a:t>inhalasyon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anestezikleri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smtClean="0">
                <a:solidFill>
                  <a:srgbClr val="FF0000"/>
                </a:solidFill>
              </a:rPr>
              <a:t>daha kısa etki süreli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sedatif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hipnotik</a:t>
            </a:r>
            <a:r>
              <a:rPr lang="tr-TR" sz="2800" b="1" dirty="0" smtClean="0">
                <a:solidFill>
                  <a:prstClr val="black"/>
                </a:solidFill>
              </a:rPr>
              <a:t> ajanlar </a:t>
            </a:r>
            <a:r>
              <a:rPr lang="tr-TR" sz="2800" dirty="0" smtClean="0">
                <a:solidFill>
                  <a:prstClr val="black"/>
                </a:solidFill>
              </a:rPr>
              <a:t>tercih edilmektedir.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362200"/>
            <a:ext cx="9448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Hastaların </a:t>
            </a:r>
            <a:r>
              <a:rPr lang="tr-TR" sz="2800" b="1" dirty="0" err="1" smtClean="0">
                <a:solidFill>
                  <a:prstClr val="black"/>
                </a:solidFill>
              </a:rPr>
              <a:t>ventrikül</a:t>
            </a:r>
            <a:r>
              <a:rPr lang="tr-TR" sz="2800" b="1" dirty="0" smtClean="0">
                <a:solidFill>
                  <a:prstClr val="black"/>
                </a:solidFill>
              </a:rPr>
              <a:t> fonksiyon </a:t>
            </a:r>
            <a:r>
              <a:rPr lang="tr-TR" sz="2800" dirty="0" smtClean="0">
                <a:solidFill>
                  <a:prstClr val="black"/>
                </a:solidFill>
              </a:rPr>
              <a:t>bozukluğunun derecesine, eşlik eden </a:t>
            </a:r>
            <a:r>
              <a:rPr lang="tr-TR" sz="2800" b="1" dirty="0" err="1" smtClean="0">
                <a:solidFill>
                  <a:prstClr val="black"/>
                </a:solidFill>
              </a:rPr>
              <a:t>morbiditelerine</a:t>
            </a:r>
            <a:r>
              <a:rPr lang="tr-TR" sz="2800" dirty="0" smtClean="0">
                <a:solidFill>
                  <a:prstClr val="black"/>
                </a:solidFill>
              </a:rPr>
              <a:t> ve ilaçların kalp cerrahisi hastaları üzerindeki </a:t>
            </a:r>
            <a:r>
              <a:rPr lang="tr-TR" sz="2800" b="1" dirty="0" smtClean="0">
                <a:solidFill>
                  <a:prstClr val="black"/>
                </a:solidFill>
              </a:rPr>
              <a:t>fizyolojik ve farmakolojik etkilerine göre </a:t>
            </a:r>
            <a:r>
              <a:rPr lang="tr-TR" sz="2800" b="1" dirty="0" err="1" smtClean="0">
                <a:solidFill>
                  <a:prstClr val="black"/>
                </a:solidFill>
              </a:rPr>
              <a:t>anestezik</a:t>
            </a:r>
            <a:r>
              <a:rPr lang="tr-TR" sz="2800" b="1" dirty="0" smtClean="0">
                <a:solidFill>
                  <a:prstClr val="black"/>
                </a:solidFill>
              </a:rPr>
              <a:t> ajanlar seçilir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667001"/>
            <a:ext cx="944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Kardiyak cerrahi olgularında </a:t>
            </a:r>
            <a:r>
              <a:rPr lang="tr-TR" sz="2800" dirty="0" err="1" smtClean="0">
                <a:solidFill>
                  <a:prstClr val="black"/>
                </a:solidFill>
              </a:rPr>
              <a:t>anestezik</a:t>
            </a:r>
            <a:r>
              <a:rPr lang="tr-TR" sz="2800" dirty="0" smtClean="0">
                <a:solidFill>
                  <a:prstClr val="black"/>
                </a:solidFill>
              </a:rPr>
              <a:t> ajan seçimi kadar, </a:t>
            </a:r>
            <a:r>
              <a:rPr lang="tr-TR" sz="2800" b="1" dirty="0" smtClean="0">
                <a:solidFill>
                  <a:prstClr val="black"/>
                </a:solidFill>
              </a:rPr>
              <a:t>bu ilaçların uygulanma şekli de önemlidir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2057400"/>
            <a:ext cx="97536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Trakeal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intübasyon</a:t>
            </a:r>
            <a:r>
              <a:rPr lang="tr-TR" sz="2800" dirty="0" smtClean="0">
                <a:solidFill>
                  <a:prstClr val="black"/>
                </a:solidFill>
              </a:rPr>
              <a:t>, cerrahi </a:t>
            </a:r>
            <a:r>
              <a:rPr lang="tr-TR" sz="2800" dirty="0" err="1" smtClean="0">
                <a:solidFill>
                  <a:prstClr val="black"/>
                </a:solidFill>
              </a:rPr>
              <a:t>insizyon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sternotomi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perikardiektomi</a:t>
            </a:r>
            <a:r>
              <a:rPr lang="tr-TR" sz="2800" dirty="0" smtClean="0">
                <a:solidFill>
                  <a:prstClr val="black"/>
                </a:solidFill>
              </a:rPr>
              <a:t> gibi uyaranlara karşı </a:t>
            </a:r>
            <a:r>
              <a:rPr lang="tr-TR" sz="2800" b="1" dirty="0" smtClean="0">
                <a:solidFill>
                  <a:prstClr val="black"/>
                </a:solidFill>
              </a:rPr>
              <a:t>sempatik yanıtın yoğun olduğu dönemlerde yeterli anestezi derinliği sağlanmalıdır.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Anestezi derinleştirilmesine rağmen hipertansiyon ve taşikardi devam ederse, </a:t>
            </a:r>
            <a:r>
              <a:rPr lang="tr-TR" sz="2800" b="1" dirty="0" err="1" smtClean="0">
                <a:solidFill>
                  <a:prstClr val="black"/>
                </a:solidFill>
              </a:rPr>
              <a:t>vazodilatör</a:t>
            </a:r>
            <a:r>
              <a:rPr lang="tr-TR" sz="2800" b="1" dirty="0" smtClean="0">
                <a:solidFill>
                  <a:prstClr val="black"/>
                </a:solidFill>
              </a:rPr>
              <a:t> ajanlar(</a:t>
            </a:r>
            <a:r>
              <a:rPr lang="tr-TR" sz="2800" b="1" dirty="0" err="1" smtClean="0">
                <a:solidFill>
                  <a:prstClr val="black"/>
                </a:solidFill>
              </a:rPr>
              <a:t>nitrogiserin</a:t>
            </a:r>
            <a:r>
              <a:rPr lang="tr-TR" sz="2800" b="1" dirty="0" smtClean="0">
                <a:solidFill>
                  <a:prstClr val="black"/>
                </a:solidFill>
              </a:rPr>
              <a:t>-</a:t>
            </a:r>
            <a:r>
              <a:rPr lang="tr-TR" sz="2800" b="1" dirty="0" err="1" smtClean="0">
                <a:solidFill>
                  <a:prstClr val="black"/>
                </a:solidFill>
              </a:rPr>
              <a:t>perlinganit</a:t>
            </a:r>
            <a:r>
              <a:rPr lang="tr-TR" sz="2800" b="1" dirty="0" smtClean="0">
                <a:solidFill>
                  <a:prstClr val="black"/>
                </a:solidFill>
              </a:rPr>
              <a:t>) </a:t>
            </a:r>
            <a:r>
              <a:rPr lang="tr-TR" sz="2800" dirty="0" smtClean="0">
                <a:solidFill>
                  <a:prstClr val="black"/>
                </a:solidFill>
              </a:rPr>
              <a:t>gerekebilir.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457136" y="1774436"/>
            <a:ext cx="9284076" cy="8425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39440" marR="5080">
              <a:lnSpc>
                <a:spcPct val="100000"/>
              </a:lnSpc>
              <a:spcBef>
                <a:spcPts val="90"/>
              </a:spcBef>
            </a:pPr>
            <a:r>
              <a:rPr lang="tr-TR" spc="-30" dirty="0" err="1" smtClean="0">
                <a:solidFill>
                  <a:schemeClr val="tx1"/>
                </a:solidFill>
              </a:rPr>
              <a:t>Perfüzyon</a:t>
            </a:r>
            <a:r>
              <a:rPr lang="tr-TR" spc="-30" dirty="0" smtClean="0">
                <a:solidFill>
                  <a:schemeClr val="tx1"/>
                </a:solidFill>
              </a:rPr>
              <a:t>(lisans)</a:t>
            </a:r>
            <a:endParaRPr spc="-3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4430" y="3652127"/>
            <a:ext cx="5356225" cy="3751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tr-TR" sz="2350" b="1" spc="-10" dirty="0" smtClean="0">
                <a:latin typeface="Montserrat-SemiBold"/>
                <a:cs typeface="Montserrat-SemiBold"/>
              </a:rPr>
              <a:t>Kardiyak </a:t>
            </a:r>
            <a:r>
              <a:rPr lang="tr-TR" sz="2350" b="1" spc="-10" dirty="0" smtClean="0">
                <a:latin typeface="Montserrat-SemiBold"/>
                <a:cs typeface="Montserrat-SemiBold"/>
              </a:rPr>
              <a:t>anestezi </a:t>
            </a:r>
            <a:r>
              <a:rPr lang="tr-TR" sz="2350" b="1" spc="-10" dirty="0" smtClean="0">
                <a:latin typeface="Montserrat-SemiBold"/>
                <a:cs typeface="Montserrat-SemiBold"/>
              </a:rPr>
              <a:t>1</a:t>
            </a:r>
            <a:endParaRPr sz="2350">
              <a:latin typeface="Montserrat-SemiBold"/>
              <a:cs typeface="Montserrat-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1738" y="5380106"/>
            <a:ext cx="5365750" cy="6642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600" spc="-10" dirty="0">
                <a:latin typeface="Montserrat-Medium"/>
                <a:cs typeface="Montserrat-Medium"/>
              </a:rPr>
              <a:t>Dersin Haftası</a:t>
            </a:r>
            <a:r>
              <a:rPr sz="1600" spc="-10">
                <a:latin typeface="Montserrat-Medium"/>
                <a:cs typeface="Montserrat-Medium"/>
              </a:rPr>
              <a:t>: </a:t>
            </a:r>
            <a:r>
              <a:rPr lang="tr-TR" sz="1600" b="1" spc="-10" dirty="0" smtClean="0">
                <a:latin typeface="Montserrat-ExtraBold"/>
                <a:cs typeface="Montserrat-Medium"/>
              </a:rPr>
              <a:t>5</a:t>
            </a:r>
            <a:r>
              <a:rPr sz="1600" b="1" smtClean="0">
                <a:latin typeface="Montserrat-ExtraBold"/>
                <a:cs typeface="Montserrat-ExtraBold"/>
              </a:rPr>
              <a:t>.</a:t>
            </a:r>
            <a:r>
              <a:rPr sz="1600" b="1" spc="-105" smtClean="0">
                <a:latin typeface="Montserrat-ExtraBold"/>
                <a:cs typeface="Montserrat-ExtraBold"/>
              </a:rPr>
              <a:t> </a:t>
            </a:r>
            <a:r>
              <a:rPr sz="1600" b="1" spc="-10" dirty="0">
                <a:latin typeface="Montserrat-ExtraBold"/>
                <a:cs typeface="Montserrat-ExtraBold"/>
              </a:rPr>
              <a:t>Hafta</a:t>
            </a:r>
            <a:endParaRPr sz="1600">
              <a:latin typeface="Montserrat-ExtraBold"/>
              <a:cs typeface="Montserrat-ExtraBold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spc="-10" dirty="0">
                <a:latin typeface="Montserrat-Medium"/>
                <a:cs typeface="Montserrat-Medium"/>
              </a:rPr>
              <a:t>Dersin </a:t>
            </a:r>
            <a:r>
              <a:rPr sz="1600" spc="-15" dirty="0">
                <a:latin typeface="Montserrat-Medium"/>
                <a:cs typeface="Montserrat-Medium"/>
              </a:rPr>
              <a:t>Öğr. </a:t>
            </a:r>
            <a:r>
              <a:rPr sz="1600" spc="-10" dirty="0">
                <a:latin typeface="Montserrat-Medium"/>
                <a:cs typeface="Montserrat-Medium"/>
              </a:rPr>
              <a:t>Üyesinin Adı: </a:t>
            </a:r>
            <a:r>
              <a:rPr sz="1600" b="1" spc="-15" dirty="0">
                <a:latin typeface="Montserrat-ExtraBold"/>
                <a:cs typeface="Montserrat-ExtraBold"/>
              </a:rPr>
              <a:t>Dr</a:t>
            </a:r>
            <a:r>
              <a:rPr sz="1600" b="1" spc="-15">
                <a:latin typeface="Montserrat-ExtraBold"/>
                <a:cs typeface="Montserrat-ExtraBold"/>
              </a:rPr>
              <a:t>. </a:t>
            </a:r>
            <a:r>
              <a:rPr lang="tr-TR" sz="1600" b="1" spc="-15" dirty="0" smtClean="0">
                <a:latin typeface="Montserrat-ExtraBold"/>
                <a:cs typeface="Montserrat-ExtraBold"/>
              </a:rPr>
              <a:t>Ali Rıza </a:t>
            </a:r>
            <a:r>
              <a:rPr lang="tr-TR" sz="1600" b="1" spc="-15" dirty="0" err="1" smtClean="0">
                <a:latin typeface="Montserrat-ExtraBold"/>
                <a:cs typeface="Montserrat-ExtraBold"/>
              </a:rPr>
              <a:t>Cenal</a:t>
            </a:r>
            <a:endParaRPr sz="1600">
              <a:latin typeface="Montserrat-ExtraBold"/>
              <a:cs typeface="Montserrat-Extra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35630" y="5380106"/>
            <a:ext cx="3155950" cy="6642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600" spc="-15" dirty="0">
                <a:latin typeface="Montserrat-Medium"/>
                <a:cs typeface="Montserrat-Medium"/>
              </a:rPr>
              <a:t>E-Posta</a:t>
            </a:r>
            <a:r>
              <a:rPr sz="1600" spc="-15">
                <a:latin typeface="Montserrat-Medium"/>
                <a:cs typeface="Montserrat-Medium"/>
              </a:rPr>
              <a:t>:</a:t>
            </a:r>
            <a:r>
              <a:rPr sz="1600" spc="325">
                <a:latin typeface="Montserrat-Medium"/>
                <a:cs typeface="Montserrat-Medium"/>
              </a:rPr>
              <a:t> </a:t>
            </a:r>
            <a:r>
              <a:rPr lang="tr-TR" sz="1600" b="1" spc="-10" dirty="0" err="1" smtClean="0">
                <a:latin typeface="Montserrat-ExtraBold"/>
                <a:cs typeface="Montserrat-Medium"/>
              </a:rPr>
              <a:t>arcenal</a:t>
            </a:r>
            <a:r>
              <a:rPr sz="1600" b="1" spc="-10" smtClean="0">
                <a:latin typeface="Montserrat-ExtraBold"/>
                <a:cs typeface="Montserrat-ExtraBold"/>
                <a:hlinkClick r:id="rId3"/>
              </a:rPr>
              <a:t>@gelisim.edu.tr</a:t>
            </a:r>
            <a:endParaRPr sz="1600">
              <a:latin typeface="Montserrat-ExtraBold"/>
              <a:cs typeface="Montserrat-ExtraBold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944880" algn="l"/>
              </a:tabLst>
            </a:pPr>
            <a:r>
              <a:rPr sz="1600" spc="-20" dirty="0">
                <a:latin typeface="Montserrat-Medium"/>
                <a:cs typeface="Montserrat-Medium"/>
              </a:rPr>
              <a:t>Telefon:</a:t>
            </a:r>
            <a:r>
              <a:rPr sz="1600" spc="-20">
                <a:latin typeface="Montserrat-Medium"/>
                <a:cs typeface="Montserrat-Medium"/>
              </a:rPr>
              <a:t>	</a:t>
            </a:r>
            <a:r>
              <a:rPr sz="1600" b="1" spc="-10" smtClean="0">
                <a:latin typeface="Montserrat-ExtraBold"/>
                <a:cs typeface="Montserrat-ExtraBold"/>
              </a:rPr>
              <a:t>05</a:t>
            </a:r>
            <a:r>
              <a:rPr lang="tr-TR" sz="1600" b="1" spc="-10" dirty="0" smtClean="0">
                <a:latin typeface="Montserrat-ExtraBold"/>
                <a:cs typeface="Montserrat-ExtraBold"/>
              </a:rPr>
              <a:t>32 570 01 96</a:t>
            </a:r>
            <a:endParaRPr sz="1600">
              <a:latin typeface="Montserrat-ExtraBold"/>
              <a:cs typeface="Montserrat-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6707" y="1962311"/>
            <a:ext cx="6305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Bölüm  Adı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6707" y="3817120"/>
            <a:ext cx="6172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Der</a:t>
            </a:r>
            <a:r>
              <a:rPr sz="1400" b="1" spc="-5" dirty="0">
                <a:latin typeface="Montserrat-SemiBold"/>
                <a:cs typeface="Montserrat-SemiBold"/>
              </a:rPr>
              <a:t>sin  </a:t>
            </a:r>
            <a:r>
              <a:rPr sz="1400" b="1" spc="-10" dirty="0">
                <a:latin typeface="Montserrat-SemiBold"/>
                <a:cs typeface="Montserrat-SemiBold"/>
              </a:rPr>
              <a:t>Adı</a:t>
            </a:r>
            <a:endParaRPr sz="1400">
              <a:latin typeface="Montserrat-SemiBold"/>
              <a:cs typeface="Montserrat-SemiBol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14128" y="6483184"/>
            <a:ext cx="2423160" cy="182880"/>
            <a:chOff x="3514128" y="6483184"/>
            <a:chExt cx="2423160" cy="182880"/>
          </a:xfrm>
        </p:grpSpPr>
        <p:sp>
          <p:nvSpPr>
            <p:cNvPr id="10" name="object 10"/>
            <p:cNvSpPr/>
            <p:nvPr/>
          </p:nvSpPr>
          <p:spPr>
            <a:xfrm>
              <a:off x="4170591" y="648318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65"/>
                  </a:moveTo>
                  <a:lnTo>
                    <a:pt x="141249" y="51765"/>
                  </a:lnTo>
                  <a:lnTo>
                    <a:pt x="113385" y="127190"/>
                  </a:lnTo>
                  <a:lnTo>
                    <a:pt x="85699" y="51765"/>
                  </a:lnTo>
                  <a:lnTo>
                    <a:pt x="71412" y="51765"/>
                  </a:lnTo>
                  <a:lnTo>
                    <a:pt x="43192" y="126834"/>
                  </a:lnTo>
                  <a:lnTo>
                    <a:pt x="16040" y="51765"/>
                  </a:lnTo>
                  <a:lnTo>
                    <a:pt x="0" y="51765"/>
                  </a:lnTo>
                  <a:lnTo>
                    <a:pt x="34734" y="146050"/>
                  </a:lnTo>
                  <a:lnTo>
                    <a:pt x="50952" y="146050"/>
                  </a:lnTo>
                  <a:lnTo>
                    <a:pt x="78295" y="74536"/>
                  </a:lnTo>
                  <a:lnTo>
                    <a:pt x="105270" y="146050"/>
                  </a:lnTo>
                  <a:lnTo>
                    <a:pt x="121488" y="146050"/>
                  </a:lnTo>
                  <a:lnTo>
                    <a:pt x="156413" y="51765"/>
                  </a:lnTo>
                  <a:close/>
                </a:path>
                <a:path w="1452879" h="182879">
                  <a:moveTo>
                    <a:pt x="313588" y="51765"/>
                  </a:moveTo>
                  <a:lnTo>
                    <a:pt x="298424" y="51765"/>
                  </a:lnTo>
                  <a:lnTo>
                    <a:pt x="270560" y="127190"/>
                  </a:lnTo>
                  <a:lnTo>
                    <a:pt x="242874" y="51765"/>
                  </a:lnTo>
                  <a:lnTo>
                    <a:pt x="228587" y="51765"/>
                  </a:lnTo>
                  <a:lnTo>
                    <a:pt x="200367" y="126834"/>
                  </a:lnTo>
                  <a:lnTo>
                    <a:pt x="173215" y="51765"/>
                  </a:lnTo>
                  <a:lnTo>
                    <a:pt x="157175" y="51765"/>
                  </a:lnTo>
                  <a:lnTo>
                    <a:pt x="191909" y="146050"/>
                  </a:lnTo>
                  <a:lnTo>
                    <a:pt x="208127" y="146050"/>
                  </a:lnTo>
                  <a:lnTo>
                    <a:pt x="235470" y="74536"/>
                  </a:lnTo>
                  <a:lnTo>
                    <a:pt x="262445" y="146050"/>
                  </a:lnTo>
                  <a:lnTo>
                    <a:pt x="278663" y="146050"/>
                  </a:lnTo>
                  <a:lnTo>
                    <a:pt x="313588" y="51765"/>
                  </a:lnTo>
                  <a:close/>
                </a:path>
                <a:path w="1452879" h="182879">
                  <a:moveTo>
                    <a:pt x="470750" y="51765"/>
                  </a:moveTo>
                  <a:lnTo>
                    <a:pt x="455587" y="51765"/>
                  </a:lnTo>
                  <a:lnTo>
                    <a:pt x="427723" y="127190"/>
                  </a:lnTo>
                  <a:lnTo>
                    <a:pt x="400037" y="51765"/>
                  </a:lnTo>
                  <a:lnTo>
                    <a:pt x="385749" y="51765"/>
                  </a:lnTo>
                  <a:lnTo>
                    <a:pt x="357530" y="126834"/>
                  </a:lnTo>
                  <a:lnTo>
                    <a:pt x="330377" y="51765"/>
                  </a:lnTo>
                  <a:lnTo>
                    <a:pt x="314337" y="51765"/>
                  </a:lnTo>
                  <a:lnTo>
                    <a:pt x="349072" y="146050"/>
                  </a:lnTo>
                  <a:lnTo>
                    <a:pt x="365290" y="146050"/>
                  </a:lnTo>
                  <a:lnTo>
                    <a:pt x="392633" y="74536"/>
                  </a:lnTo>
                  <a:lnTo>
                    <a:pt x="419608" y="146050"/>
                  </a:lnTo>
                  <a:lnTo>
                    <a:pt x="435825" y="146050"/>
                  </a:lnTo>
                  <a:lnTo>
                    <a:pt x="470750" y="51765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35"/>
                  </a:lnTo>
                  <a:lnTo>
                    <a:pt x="474154" y="141960"/>
                  </a:lnTo>
                  <a:lnTo>
                    <a:pt x="479628" y="147116"/>
                  </a:lnTo>
                  <a:lnTo>
                    <a:pt x="492493" y="147116"/>
                  </a:lnTo>
                  <a:lnTo>
                    <a:pt x="497789" y="141960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15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45"/>
                  </a:lnTo>
                  <a:lnTo>
                    <a:pt x="523786" y="128041"/>
                  </a:lnTo>
                  <a:lnTo>
                    <a:pt x="538568" y="137426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37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17"/>
                  </a:lnTo>
                  <a:lnTo>
                    <a:pt x="577481" y="147180"/>
                  </a:lnTo>
                  <a:lnTo>
                    <a:pt x="570369" y="151104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47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43"/>
                  </a:lnTo>
                  <a:lnTo>
                    <a:pt x="607110" y="168643"/>
                  </a:lnTo>
                  <a:lnTo>
                    <a:pt x="617867" y="152450"/>
                  </a:lnTo>
                  <a:lnTo>
                    <a:pt x="618655" y="151269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41006" y="87350"/>
                  </a:lnTo>
                  <a:lnTo>
                    <a:pt x="738682" y="75552"/>
                  </a:lnTo>
                  <a:lnTo>
                    <a:pt x="737806" y="74358"/>
                  </a:lnTo>
                  <a:lnTo>
                    <a:pt x="727138" y="59791"/>
                  </a:lnTo>
                  <a:lnTo>
                    <a:pt x="710222" y="50203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61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38"/>
                  </a:lnTo>
                  <a:lnTo>
                    <a:pt x="669505" y="144005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65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46"/>
                  </a:moveTo>
                  <a:lnTo>
                    <a:pt x="755523" y="14046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46"/>
                  </a:lnTo>
                  <a:close/>
                </a:path>
                <a:path w="1452879" h="182879">
                  <a:moveTo>
                    <a:pt x="852881" y="48729"/>
                  </a:moveTo>
                  <a:lnTo>
                    <a:pt x="813028" y="48729"/>
                  </a:lnTo>
                  <a:lnTo>
                    <a:pt x="813028" y="146037"/>
                  </a:lnTo>
                  <a:lnTo>
                    <a:pt x="852881" y="146037"/>
                  </a:lnTo>
                  <a:lnTo>
                    <a:pt x="852881" y="48729"/>
                  </a:lnTo>
                  <a:close/>
                </a:path>
                <a:path w="1452879" h="182879">
                  <a:moveTo>
                    <a:pt x="856945" y="19735"/>
                  </a:moveTo>
                  <a:lnTo>
                    <a:pt x="855243" y="11785"/>
                  </a:lnTo>
                  <a:lnTo>
                    <a:pt x="850430" y="5537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54" y="40906"/>
                  </a:lnTo>
                  <a:lnTo>
                    <a:pt x="842873" y="39331"/>
                  </a:lnTo>
                  <a:lnTo>
                    <a:pt x="850430" y="34937"/>
                  </a:lnTo>
                  <a:lnTo>
                    <a:pt x="855243" y="28232"/>
                  </a:lnTo>
                  <a:lnTo>
                    <a:pt x="856945" y="19735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297"/>
                  </a:lnTo>
                  <a:lnTo>
                    <a:pt x="930478" y="86144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688"/>
                  </a:lnTo>
                  <a:lnTo>
                    <a:pt x="929119" y="75844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60"/>
                  </a:lnTo>
                  <a:lnTo>
                    <a:pt x="936434" y="48958"/>
                  </a:lnTo>
                  <a:lnTo>
                    <a:pt x="925982" y="47459"/>
                  </a:lnTo>
                  <a:lnTo>
                    <a:pt x="915314" y="46964"/>
                  </a:lnTo>
                  <a:lnTo>
                    <a:pt x="893914" y="49580"/>
                  </a:lnTo>
                  <a:lnTo>
                    <a:pt x="878459" y="56718"/>
                  </a:lnTo>
                  <a:lnTo>
                    <a:pt x="869099" y="67297"/>
                  </a:lnTo>
                  <a:lnTo>
                    <a:pt x="865936" y="80238"/>
                  </a:lnTo>
                  <a:lnTo>
                    <a:pt x="874623" y="100825"/>
                  </a:lnTo>
                  <a:lnTo>
                    <a:pt x="893711" y="108889"/>
                  </a:lnTo>
                  <a:lnTo>
                    <a:pt x="912812" y="111518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04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25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61"/>
                  </a:lnTo>
                  <a:lnTo>
                    <a:pt x="945781" y="137972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29"/>
                  </a:moveTo>
                  <a:lnTo>
                    <a:pt x="970203" y="48729"/>
                  </a:lnTo>
                  <a:lnTo>
                    <a:pt x="970203" y="146037"/>
                  </a:lnTo>
                  <a:lnTo>
                    <a:pt x="1010043" y="146037"/>
                  </a:lnTo>
                  <a:lnTo>
                    <a:pt x="1010043" y="48729"/>
                  </a:lnTo>
                  <a:close/>
                </a:path>
                <a:path w="1452879" h="182879">
                  <a:moveTo>
                    <a:pt x="1014107" y="19735"/>
                  </a:moveTo>
                  <a:lnTo>
                    <a:pt x="1012405" y="11785"/>
                  </a:lnTo>
                  <a:lnTo>
                    <a:pt x="1007592" y="5537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44"/>
                  </a:lnTo>
                  <a:lnTo>
                    <a:pt x="990117" y="40906"/>
                  </a:lnTo>
                  <a:lnTo>
                    <a:pt x="1000036" y="39331"/>
                  </a:lnTo>
                  <a:lnTo>
                    <a:pt x="1007592" y="34937"/>
                  </a:lnTo>
                  <a:lnTo>
                    <a:pt x="1012405" y="28232"/>
                  </a:lnTo>
                  <a:lnTo>
                    <a:pt x="1014107" y="19735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27"/>
                  </a:lnTo>
                  <a:lnTo>
                    <a:pt x="1182789" y="57289"/>
                  </a:lnTo>
                  <a:lnTo>
                    <a:pt x="1170597" y="49466"/>
                  </a:lnTo>
                  <a:lnTo>
                    <a:pt x="1155369" y="46964"/>
                  </a:lnTo>
                  <a:lnTo>
                    <a:pt x="1145844" y="47942"/>
                  </a:lnTo>
                  <a:lnTo>
                    <a:pt x="1137183" y="50812"/>
                  </a:lnTo>
                  <a:lnTo>
                    <a:pt x="1129550" y="55435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40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35"/>
                  </a:lnTo>
                  <a:lnTo>
                    <a:pt x="1210449" y="141960"/>
                  </a:lnTo>
                  <a:lnTo>
                    <a:pt x="1215923" y="147116"/>
                  </a:lnTo>
                  <a:lnTo>
                    <a:pt x="1228788" y="147116"/>
                  </a:lnTo>
                  <a:lnTo>
                    <a:pt x="1234084" y="141960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16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796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84"/>
                  </a:lnTo>
                  <a:lnTo>
                    <a:pt x="1315059" y="72872"/>
                  </a:lnTo>
                  <a:lnTo>
                    <a:pt x="1321435" y="81419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81"/>
                  </a:lnTo>
                  <a:lnTo>
                    <a:pt x="1294587" y="50876"/>
                  </a:lnTo>
                  <a:lnTo>
                    <a:pt x="1275867" y="54444"/>
                  </a:lnTo>
                  <a:lnTo>
                    <a:pt x="1261008" y="64414"/>
                  </a:lnTo>
                  <a:lnTo>
                    <a:pt x="1251204" y="79616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04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46"/>
                  </a:moveTo>
                  <a:lnTo>
                    <a:pt x="1435696" y="14046"/>
                  </a:lnTo>
                  <a:lnTo>
                    <a:pt x="1435696" y="98907"/>
                  </a:lnTo>
                  <a:lnTo>
                    <a:pt x="1433296" y="112585"/>
                  </a:lnTo>
                  <a:lnTo>
                    <a:pt x="1426679" y="123075"/>
                  </a:lnTo>
                  <a:lnTo>
                    <a:pt x="1416723" y="129794"/>
                  </a:lnTo>
                  <a:lnTo>
                    <a:pt x="1404302" y="132168"/>
                  </a:lnTo>
                  <a:lnTo>
                    <a:pt x="1391780" y="129794"/>
                  </a:lnTo>
                  <a:lnTo>
                    <a:pt x="1381772" y="123075"/>
                  </a:lnTo>
                  <a:lnTo>
                    <a:pt x="1375143" y="112585"/>
                  </a:lnTo>
                  <a:lnTo>
                    <a:pt x="1372743" y="98907"/>
                  </a:lnTo>
                  <a:lnTo>
                    <a:pt x="1375143" y="85255"/>
                  </a:lnTo>
                  <a:lnTo>
                    <a:pt x="1381772" y="74828"/>
                  </a:lnTo>
                  <a:lnTo>
                    <a:pt x="1391780" y="68173"/>
                  </a:lnTo>
                  <a:lnTo>
                    <a:pt x="1404302" y="65824"/>
                  </a:lnTo>
                  <a:lnTo>
                    <a:pt x="1416723" y="68173"/>
                  </a:lnTo>
                  <a:lnTo>
                    <a:pt x="1426679" y="74828"/>
                  </a:lnTo>
                  <a:lnTo>
                    <a:pt x="1433296" y="85255"/>
                  </a:lnTo>
                  <a:lnTo>
                    <a:pt x="1435696" y="98907"/>
                  </a:lnTo>
                  <a:lnTo>
                    <a:pt x="1435696" y="14046"/>
                  </a:lnTo>
                  <a:lnTo>
                    <a:pt x="1435519" y="14046"/>
                  </a:lnTo>
                  <a:lnTo>
                    <a:pt x="1435519" y="65989"/>
                  </a:lnTo>
                  <a:lnTo>
                    <a:pt x="1435354" y="65824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76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09" y="133819"/>
                  </a:lnTo>
                  <a:lnTo>
                    <a:pt x="1383982" y="143637"/>
                  </a:lnTo>
                  <a:lnTo>
                    <a:pt x="1402892" y="147116"/>
                  </a:lnTo>
                  <a:lnTo>
                    <a:pt x="1412836" y="146113"/>
                  </a:lnTo>
                  <a:lnTo>
                    <a:pt x="1421866" y="143116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50"/>
                  </a:lnTo>
                  <a:lnTo>
                    <a:pt x="1452448" y="146050"/>
                  </a:lnTo>
                  <a:lnTo>
                    <a:pt x="1452448" y="131102"/>
                  </a:lnTo>
                  <a:lnTo>
                    <a:pt x="1452448" y="65989"/>
                  </a:lnTo>
                  <a:lnTo>
                    <a:pt x="1452448" y="14046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54299" y="6534946"/>
              <a:ext cx="87998" cy="953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6668" y="6514312"/>
              <a:ext cx="99292" cy="1159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14128" y="6534061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96" y="59220"/>
                  </a:moveTo>
                  <a:lnTo>
                    <a:pt x="0" y="59220"/>
                  </a:lnTo>
                  <a:lnTo>
                    <a:pt x="0" y="62395"/>
                  </a:lnTo>
                  <a:lnTo>
                    <a:pt x="602996" y="62395"/>
                  </a:lnTo>
                  <a:lnTo>
                    <a:pt x="602996" y="59220"/>
                  </a:lnTo>
                  <a:close/>
                </a:path>
                <a:path w="2423160" h="95250">
                  <a:moveTo>
                    <a:pt x="2422575" y="0"/>
                  </a:moveTo>
                  <a:lnTo>
                    <a:pt x="2411171" y="1054"/>
                  </a:lnTo>
                  <a:lnTo>
                    <a:pt x="2401646" y="4216"/>
                  </a:lnTo>
                  <a:lnTo>
                    <a:pt x="2394077" y="9448"/>
                  </a:lnTo>
                  <a:lnTo>
                    <a:pt x="2388539" y="16713"/>
                  </a:lnTo>
                  <a:lnTo>
                    <a:pt x="2388539" y="889"/>
                  </a:lnTo>
                  <a:lnTo>
                    <a:pt x="2372309" y="889"/>
                  </a:lnTo>
                  <a:lnTo>
                    <a:pt x="2372309" y="95173"/>
                  </a:lnTo>
                  <a:lnTo>
                    <a:pt x="2389238" y="95173"/>
                  </a:lnTo>
                  <a:lnTo>
                    <a:pt x="2389238" y="48209"/>
                  </a:lnTo>
                  <a:lnTo>
                    <a:pt x="2391283" y="34531"/>
                  </a:lnTo>
                  <a:lnTo>
                    <a:pt x="2397150" y="24549"/>
                  </a:lnTo>
                  <a:lnTo>
                    <a:pt x="2406421" y="18440"/>
                  </a:lnTo>
                  <a:lnTo>
                    <a:pt x="2418689" y="16370"/>
                  </a:lnTo>
                  <a:lnTo>
                    <a:pt x="2422575" y="16548"/>
                  </a:lnTo>
                  <a:lnTo>
                    <a:pt x="2422575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6024092" y="659328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53" y="0"/>
                </a:moveTo>
                <a:lnTo>
                  <a:pt x="0" y="0"/>
                </a:lnTo>
                <a:lnTo>
                  <a:pt x="0" y="3175"/>
                </a:lnTo>
                <a:lnTo>
                  <a:pt x="3145853" y="3175"/>
                </a:lnTo>
                <a:lnTo>
                  <a:pt x="3145853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60188" y="659328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5"/>
                </a:lnTo>
                <a:lnTo>
                  <a:pt x="933005" y="3175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84631" y="6537621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4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8999"/>
                </a:lnTo>
                <a:lnTo>
                  <a:pt x="57784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57385" y="6560612"/>
            <a:ext cx="81927" cy="68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05280" y="6537628"/>
            <a:ext cx="111277" cy="1145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133600"/>
            <a:ext cx="960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Entübasyon</a:t>
            </a:r>
            <a:r>
              <a:rPr lang="tr-TR" sz="2800" b="1" dirty="0" smtClean="0">
                <a:solidFill>
                  <a:prstClr val="black"/>
                </a:solidFill>
              </a:rPr>
              <a:t> sonrasından </a:t>
            </a:r>
            <a:r>
              <a:rPr lang="tr-TR" sz="2800" b="1" dirty="0" err="1" smtClean="0">
                <a:solidFill>
                  <a:prstClr val="black"/>
                </a:solidFill>
              </a:rPr>
              <a:t>insizyona</a:t>
            </a:r>
            <a:r>
              <a:rPr lang="tr-TR" sz="2800" b="1" dirty="0" smtClean="0">
                <a:solidFill>
                  <a:prstClr val="black"/>
                </a:solidFill>
              </a:rPr>
              <a:t> dek</a:t>
            </a:r>
            <a:r>
              <a:rPr lang="tr-TR" sz="2800" dirty="0" smtClean="0">
                <a:solidFill>
                  <a:prstClr val="black"/>
                </a:solidFill>
              </a:rPr>
              <a:t>, cerrahi uyaranın daha az olduğu ve </a:t>
            </a:r>
            <a:r>
              <a:rPr lang="tr-TR" sz="2800" b="1" dirty="0" smtClean="0">
                <a:solidFill>
                  <a:prstClr val="black"/>
                </a:solidFill>
              </a:rPr>
              <a:t>hipotansiyonun gözlenebildiği </a:t>
            </a:r>
            <a:r>
              <a:rPr lang="tr-TR" sz="2800" dirty="0" smtClean="0">
                <a:solidFill>
                  <a:prstClr val="black"/>
                </a:solidFill>
              </a:rPr>
              <a:t>dönemde, </a:t>
            </a:r>
            <a:r>
              <a:rPr lang="tr-TR" sz="2800" b="1" dirty="0" smtClean="0">
                <a:solidFill>
                  <a:prstClr val="black"/>
                </a:solidFill>
              </a:rPr>
              <a:t>anestezi derinliğinin azaltılması veya </a:t>
            </a:r>
            <a:r>
              <a:rPr lang="tr-TR" sz="2800" b="1" dirty="0" err="1" smtClean="0">
                <a:solidFill>
                  <a:prstClr val="black"/>
                </a:solidFill>
              </a:rPr>
              <a:t>vazokonstriktör</a:t>
            </a:r>
            <a:r>
              <a:rPr lang="tr-TR" sz="2800" b="1" dirty="0" smtClean="0">
                <a:solidFill>
                  <a:prstClr val="black"/>
                </a:solidFill>
              </a:rPr>
              <a:t>(adrenalin vb) ajanların uygulanması gerekebilir.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09800"/>
            <a:ext cx="960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Kardiyopulmoner</a:t>
            </a:r>
            <a:r>
              <a:rPr lang="tr-TR" sz="2800" dirty="0" smtClean="0">
                <a:solidFill>
                  <a:prstClr val="black"/>
                </a:solidFill>
              </a:rPr>
              <a:t> baypas öncesinde </a:t>
            </a:r>
            <a:r>
              <a:rPr lang="tr-TR" sz="2800" b="1" dirty="0" err="1" smtClean="0">
                <a:solidFill>
                  <a:prstClr val="black"/>
                </a:solidFill>
              </a:rPr>
              <a:t>atriyum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kanülasyonu</a:t>
            </a:r>
            <a:r>
              <a:rPr lang="tr-TR" sz="2800" b="1" dirty="0" smtClean="0">
                <a:solidFill>
                  <a:prstClr val="black"/>
                </a:solidFill>
              </a:rPr>
              <a:t> sırasında</a:t>
            </a:r>
            <a:r>
              <a:rPr lang="tr-TR" sz="2800" dirty="0" smtClean="0">
                <a:solidFill>
                  <a:prstClr val="black"/>
                </a:solidFill>
              </a:rPr>
              <a:t> kalbin manipüle edilmesine bağlı olarak </a:t>
            </a:r>
            <a:r>
              <a:rPr lang="tr-TR" sz="2800" b="1" dirty="0" smtClean="0">
                <a:solidFill>
                  <a:prstClr val="black"/>
                </a:solidFill>
              </a:rPr>
              <a:t>hasta aritmik ve </a:t>
            </a:r>
            <a:r>
              <a:rPr lang="tr-TR" sz="2800" b="1" dirty="0" err="1" smtClean="0">
                <a:solidFill>
                  <a:prstClr val="black"/>
                </a:solidFill>
              </a:rPr>
              <a:t>hipotansif</a:t>
            </a:r>
            <a:r>
              <a:rPr lang="tr-TR" sz="2800" b="1" dirty="0" smtClean="0">
                <a:solidFill>
                  <a:prstClr val="black"/>
                </a:solidFill>
              </a:rPr>
              <a:t> olabilir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trendelenburg</a:t>
            </a:r>
            <a:r>
              <a:rPr lang="tr-TR" sz="2800" b="1" dirty="0" smtClean="0">
                <a:solidFill>
                  <a:prstClr val="black"/>
                </a:solidFill>
              </a:rPr>
              <a:t> pozisyonu ile </a:t>
            </a:r>
            <a:r>
              <a:rPr lang="tr-TR" sz="2800" b="1" dirty="0" err="1" smtClean="0">
                <a:solidFill>
                  <a:prstClr val="black"/>
                </a:solidFill>
              </a:rPr>
              <a:t>venöz</a:t>
            </a:r>
            <a:r>
              <a:rPr lang="tr-TR" sz="2800" b="1" dirty="0" smtClean="0">
                <a:solidFill>
                  <a:prstClr val="black"/>
                </a:solidFill>
              </a:rPr>
              <a:t> dönüşün arttırılması, hızlı </a:t>
            </a:r>
            <a:r>
              <a:rPr lang="tr-TR" sz="2800" b="1" dirty="0" err="1" smtClean="0">
                <a:solidFill>
                  <a:prstClr val="black"/>
                </a:solidFill>
              </a:rPr>
              <a:t>kanülasyon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bypasın</a:t>
            </a:r>
            <a:r>
              <a:rPr lang="tr-TR" sz="2800" b="1" dirty="0" smtClean="0">
                <a:solidFill>
                  <a:prstClr val="black"/>
                </a:solidFill>
              </a:rPr>
              <a:t> başlatılması gerekir. 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057400"/>
            <a:ext cx="960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Özetle, kardiyak cerrahi sırasında her aşamada, cerrahi stresin derecelerine göre anestezi derinliği ayarlanırken, </a:t>
            </a:r>
            <a:r>
              <a:rPr lang="tr-TR" sz="2800" b="1" dirty="0" smtClean="0">
                <a:solidFill>
                  <a:prstClr val="black"/>
                </a:solidFill>
              </a:rPr>
              <a:t>sistemik hipotansiyonun önlenmesi, yeterli </a:t>
            </a:r>
            <a:r>
              <a:rPr lang="tr-TR" sz="2800" b="1" dirty="0" err="1" smtClean="0">
                <a:solidFill>
                  <a:prstClr val="black"/>
                </a:solidFill>
              </a:rPr>
              <a:t>intravasküler</a:t>
            </a:r>
            <a:r>
              <a:rPr lang="tr-TR" sz="2800" b="1" dirty="0" smtClean="0">
                <a:solidFill>
                  <a:prstClr val="black"/>
                </a:solidFill>
              </a:rPr>
              <a:t> volümün, sinüs ritminin ve miyokardın oksijen sunum - gereksinim dengesinin korunması hedeflenir.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44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Anestezi İndüksiyonu</a:t>
            </a: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09800"/>
            <a:ext cx="96012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Kardiyak cerrahi olgularının anestezisinde </a:t>
            </a:r>
            <a:r>
              <a:rPr lang="tr-TR" sz="2800" b="1" dirty="0" smtClean="0">
                <a:solidFill>
                  <a:srgbClr val="FF0000"/>
                </a:solidFill>
              </a:rPr>
              <a:t>en kritik dönem indüksiyondur.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Arteryel</a:t>
            </a:r>
            <a:r>
              <a:rPr lang="tr-TR" sz="2800" dirty="0" smtClean="0">
                <a:solidFill>
                  <a:prstClr val="black"/>
                </a:solidFill>
              </a:rPr>
              <a:t> kan basıncı ve kalp atım hızındaki geniş dalgalanmalar </a:t>
            </a:r>
            <a:r>
              <a:rPr lang="tr-TR" sz="2800" b="1" dirty="0" smtClean="0">
                <a:solidFill>
                  <a:prstClr val="black"/>
                </a:solidFill>
              </a:rPr>
              <a:t>kardiyak debide ve koroner </a:t>
            </a:r>
            <a:r>
              <a:rPr lang="tr-TR" sz="2800" b="1" dirty="0" err="1" smtClean="0">
                <a:solidFill>
                  <a:prstClr val="black"/>
                </a:solidFill>
              </a:rPr>
              <a:t>perfüzyonda</a:t>
            </a:r>
            <a:r>
              <a:rPr lang="tr-TR" sz="2800" b="1" dirty="0" smtClean="0">
                <a:solidFill>
                  <a:prstClr val="black"/>
                </a:solidFill>
              </a:rPr>
              <a:t> azalmaya </a:t>
            </a:r>
            <a:r>
              <a:rPr lang="tr-TR" sz="2800" dirty="0" smtClean="0">
                <a:solidFill>
                  <a:prstClr val="black"/>
                </a:solidFill>
              </a:rPr>
              <a:t>neden olabilir. Bu nedenle anestezi indüksiyonunda ilaçlar </a:t>
            </a:r>
            <a:r>
              <a:rPr lang="tr-TR" sz="2800" b="1" dirty="0" smtClean="0">
                <a:solidFill>
                  <a:prstClr val="black"/>
                </a:solidFill>
              </a:rPr>
              <a:t>hızlı ve yüksek dozlarda uygulanmamalıdır</a:t>
            </a:r>
            <a:r>
              <a:rPr lang="tr-TR" sz="2800" dirty="0" smtClean="0">
                <a:solidFill>
                  <a:prstClr val="black"/>
                </a:solidFill>
              </a:rPr>
              <a:t> 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438400"/>
            <a:ext cx="960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Anestezi indüksiyonundan </a:t>
            </a:r>
            <a:r>
              <a:rPr lang="tr-TR" sz="2800" b="1" dirty="0" smtClean="0">
                <a:solidFill>
                  <a:prstClr val="black"/>
                </a:solidFill>
              </a:rPr>
              <a:t>sonra gelişen sistemik </a:t>
            </a:r>
            <a:r>
              <a:rPr lang="tr-TR" sz="2800" b="1" dirty="0" err="1" smtClean="0">
                <a:solidFill>
                  <a:prstClr val="black"/>
                </a:solidFill>
              </a:rPr>
              <a:t>vazodilatasyon</a:t>
            </a:r>
            <a:r>
              <a:rPr lang="tr-TR" sz="2800" b="1" dirty="0" smtClean="0">
                <a:solidFill>
                  <a:prstClr val="black"/>
                </a:solidFill>
              </a:rPr>
              <a:t> durumunda koroner </a:t>
            </a:r>
            <a:r>
              <a:rPr lang="tr-TR" sz="2800" b="1" dirty="0" err="1" smtClean="0">
                <a:solidFill>
                  <a:prstClr val="black"/>
                </a:solidFill>
              </a:rPr>
              <a:t>perfüzyonu</a:t>
            </a:r>
            <a:r>
              <a:rPr lang="tr-TR" sz="2800" b="1" dirty="0" smtClean="0">
                <a:solidFill>
                  <a:prstClr val="black"/>
                </a:solidFill>
              </a:rPr>
              <a:t> daha ileri düzeyde azaltmamak için </a:t>
            </a:r>
            <a:r>
              <a:rPr lang="tr-TR" sz="2800" b="1" dirty="0" err="1" smtClean="0">
                <a:solidFill>
                  <a:prstClr val="black"/>
                </a:solidFill>
              </a:rPr>
              <a:t>vazopresör</a:t>
            </a:r>
            <a:r>
              <a:rPr lang="tr-TR" sz="2800" b="1" dirty="0" smtClean="0">
                <a:solidFill>
                  <a:prstClr val="black"/>
                </a:solidFill>
              </a:rPr>
              <a:t> ajanlar düşük dozlarda (ör:adrenalin,</a:t>
            </a:r>
            <a:r>
              <a:rPr lang="tr-TR" sz="2800" b="1" dirty="0" err="1" smtClean="0">
                <a:solidFill>
                  <a:prstClr val="black"/>
                </a:solidFill>
              </a:rPr>
              <a:t>dobutamine</a:t>
            </a:r>
            <a:r>
              <a:rPr lang="tr-TR" sz="2800" b="1" dirty="0" smtClean="0">
                <a:solidFill>
                  <a:prstClr val="black"/>
                </a:solidFill>
              </a:rPr>
              <a:t>) </a:t>
            </a:r>
            <a:r>
              <a:rPr lang="tr-TR" sz="2800" dirty="0" smtClean="0">
                <a:solidFill>
                  <a:prstClr val="black"/>
                </a:solidFill>
              </a:rPr>
              <a:t>uygulanabilir.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057400"/>
            <a:ext cx="96774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Anestezi indüksiyonunda kullanılan ana ajanlar - </a:t>
            </a:r>
            <a:r>
              <a:rPr lang="tr-TR" sz="2800" b="1" dirty="0" err="1" smtClean="0">
                <a:solidFill>
                  <a:prstClr val="black"/>
                </a:solidFill>
              </a:rPr>
              <a:t>hemodinami</a:t>
            </a:r>
            <a:r>
              <a:rPr lang="tr-TR" sz="2800" b="1" dirty="0" smtClean="0">
                <a:solidFill>
                  <a:prstClr val="black"/>
                </a:solidFill>
              </a:rPr>
              <a:t> üzerine en az olumsuz </a:t>
            </a:r>
            <a:r>
              <a:rPr lang="tr-TR" sz="2800" dirty="0" smtClean="0">
                <a:solidFill>
                  <a:prstClr val="black"/>
                </a:solidFill>
              </a:rPr>
              <a:t>etkisi olan </a:t>
            </a:r>
            <a:r>
              <a:rPr lang="tr-TR" sz="2800" b="1" dirty="0" err="1" smtClean="0">
                <a:solidFill>
                  <a:prstClr val="black"/>
                </a:solidFill>
              </a:rPr>
              <a:t>etomidat</a:t>
            </a:r>
            <a:r>
              <a:rPr lang="tr-TR" sz="2800" dirty="0" smtClean="0">
                <a:solidFill>
                  <a:prstClr val="black"/>
                </a:solidFill>
              </a:rPr>
              <a:t> başta olmak üzere- </a:t>
            </a:r>
            <a:r>
              <a:rPr lang="tr-TR" sz="2800" b="1" dirty="0" err="1" smtClean="0">
                <a:solidFill>
                  <a:prstClr val="black"/>
                </a:solidFill>
              </a:rPr>
              <a:t>propofol</a:t>
            </a:r>
            <a:r>
              <a:rPr lang="tr-TR" sz="2800" b="1" dirty="0" smtClean="0">
                <a:solidFill>
                  <a:prstClr val="black"/>
                </a:solidFill>
              </a:rPr>
              <a:t>,</a:t>
            </a:r>
            <a:r>
              <a:rPr lang="tr-TR" sz="2800" b="1" dirty="0" err="1" smtClean="0">
                <a:solidFill>
                  <a:prstClr val="black"/>
                </a:solidFill>
              </a:rPr>
              <a:t>ketamine</a:t>
            </a:r>
            <a:r>
              <a:rPr lang="tr-TR" sz="2800" b="1" dirty="0" smtClean="0">
                <a:solidFill>
                  <a:prstClr val="black"/>
                </a:solidFill>
              </a:rPr>
              <a:t>,</a:t>
            </a:r>
            <a:r>
              <a:rPr lang="tr-TR" sz="2800" b="1" dirty="0" err="1" smtClean="0">
                <a:solidFill>
                  <a:prstClr val="black"/>
                </a:solidFill>
              </a:rPr>
              <a:t>fentanil</a:t>
            </a:r>
            <a:r>
              <a:rPr lang="tr-TR" sz="2800" b="1" dirty="0" smtClean="0">
                <a:solidFill>
                  <a:prstClr val="black"/>
                </a:solidFill>
              </a:rPr>
              <a:t> ,</a:t>
            </a:r>
            <a:r>
              <a:rPr lang="tr-TR" sz="2800" b="1" dirty="0" err="1" smtClean="0">
                <a:solidFill>
                  <a:prstClr val="black"/>
                </a:solidFill>
              </a:rPr>
              <a:t>midozolam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tiyopentaldir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.Kas </a:t>
            </a:r>
            <a:r>
              <a:rPr lang="tr-TR" sz="2800" dirty="0" err="1" smtClean="0">
                <a:solidFill>
                  <a:prstClr val="black"/>
                </a:solidFill>
              </a:rPr>
              <a:t>gevşeteici</a:t>
            </a:r>
            <a:r>
              <a:rPr lang="tr-TR" sz="2800" dirty="0" smtClean="0">
                <a:solidFill>
                  <a:prstClr val="black"/>
                </a:solidFill>
              </a:rPr>
              <a:t> olarak en çok </a:t>
            </a:r>
            <a:r>
              <a:rPr lang="tr-TR" sz="2800" b="1" dirty="0" err="1" smtClean="0">
                <a:solidFill>
                  <a:prstClr val="black"/>
                </a:solidFill>
              </a:rPr>
              <a:t>rokuronyum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tercih ediliyor.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srgbClr val="FF0000"/>
                </a:solidFill>
              </a:rPr>
              <a:t>Hipnotik</a:t>
            </a:r>
            <a:r>
              <a:rPr lang="tr-TR" sz="2800" dirty="0" smtClean="0">
                <a:solidFill>
                  <a:srgbClr val="FF0000"/>
                </a:solidFill>
              </a:rPr>
              <a:t>,analjezik,kas gevşetici üçlüsü</a:t>
            </a:r>
            <a:r>
              <a:rPr lang="tr-TR" sz="2800" dirty="0" smtClean="0">
                <a:solidFill>
                  <a:prstClr val="black"/>
                </a:solidFill>
              </a:rPr>
              <a:t>…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133600"/>
            <a:ext cx="9601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Eş zamanlı </a:t>
            </a:r>
            <a:r>
              <a:rPr lang="tr-TR" sz="2800" b="1" dirty="0" err="1" smtClean="0">
                <a:solidFill>
                  <a:prstClr val="black"/>
                </a:solidFill>
              </a:rPr>
              <a:t>opioid</a:t>
            </a:r>
            <a:r>
              <a:rPr lang="tr-TR" sz="2800" dirty="0" smtClean="0">
                <a:solidFill>
                  <a:prstClr val="black"/>
                </a:solidFill>
              </a:rPr>
              <a:t> ajanlar veya </a:t>
            </a:r>
            <a:r>
              <a:rPr lang="tr-TR" sz="2800" dirty="0" err="1" smtClean="0">
                <a:solidFill>
                  <a:prstClr val="black"/>
                </a:solidFill>
              </a:rPr>
              <a:t>benzodiazepin</a:t>
            </a:r>
            <a:r>
              <a:rPr lang="tr-TR" sz="2800" dirty="0" smtClean="0">
                <a:solidFill>
                  <a:prstClr val="black"/>
                </a:solidFill>
              </a:rPr>
              <a:t> kullanılması ile birlikte </a:t>
            </a:r>
            <a:r>
              <a:rPr lang="tr-TR" sz="2800" b="1" dirty="0" smtClean="0">
                <a:solidFill>
                  <a:prstClr val="black"/>
                </a:solidFill>
              </a:rPr>
              <a:t>indüksiyon ajanı dozu azaltılabilir</a:t>
            </a:r>
            <a:r>
              <a:rPr lang="tr-TR" sz="2800" dirty="0" smtClean="0">
                <a:solidFill>
                  <a:prstClr val="black"/>
                </a:solidFill>
              </a:rPr>
              <a:t>. Kardiyak cerrahi olgularında </a:t>
            </a:r>
            <a:r>
              <a:rPr lang="tr-TR" sz="2800" b="1" dirty="0" err="1" smtClean="0">
                <a:solidFill>
                  <a:prstClr val="black"/>
                </a:solidFill>
              </a:rPr>
              <a:t>opioid</a:t>
            </a:r>
            <a:r>
              <a:rPr lang="tr-TR" sz="2800" b="1" dirty="0" smtClean="0">
                <a:solidFill>
                  <a:prstClr val="black"/>
                </a:solidFill>
              </a:rPr>
              <a:t> ajanlar, </a:t>
            </a:r>
            <a:r>
              <a:rPr lang="tr-TR" sz="2800" b="1" dirty="0" err="1" smtClean="0">
                <a:solidFill>
                  <a:prstClr val="black"/>
                </a:solidFill>
              </a:rPr>
              <a:t>miyokard</a:t>
            </a:r>
            <a:r>
              <a:rPr lang="tr-TR" sz="2800" b="1" dirty="0" smtClean="0">
                <a:solidFill>
                  <a:prstClr val="black"/>
                </a:solidFill>
              </a:rPr>
              <a:t> depresyonuna neden olmadan sempatik yanıtı ve kalp atım hızını azaltarak faydalı olmaktadır. 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057400"/>
            <a:ext cx="96012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Kardiyak anestezi indüksiyonunda ılımlı dozlarda </a:t>
            </a:r>
            <a:r>
              <a:rPr lang="tr-TR" sz="2800" dirty="0" err="1" smtClean="0">
                <a:solidFill>
                  <a:prstClr val="black"/>
                </a:solidFill>
              </a:rPr>
              <a:t>opioid</a:t>
            </a:r>
            <a:r>
              <a:rPr lang="tr-TR" sz="2800" dirty="0" smtClean="0">
                <a:solidFill>
                  <a:prstClr val="black"/>
                </a:solidFill>
              </a:rPr>
              <a:t> (ör: </a:t>
            </a:r>
            <a:r>
              <a:rPr lang="tr-TR" sz="2800" b="1" dirty="0" err="1" smtClean="0">
                <a:solidFill>
                  <a:prstClr val="black"/>
                </a:solidFill>
              </a:rPr>
              <a:t>fentanyl</a:t>
            </a:r>
            <a:r>
              <a:rPr lang="tr-TR" sz="2800" dirty="0" smtClean="0">
                <a:solidFill>
                  <a:prstClr val="black"/>
                </a:solidFill>
              </a:rPr>
              <a:t> 2.5-5 mg/kg) uygulanabilir iken, daha düşük dozlarda indüksiyon ajanı ile birlikte daha yüksek dozlarda </a:t>
            </a:r>
            <a:r>
              <a:rPr lang="tr-TR" sz="2800" dirty="0" err="1" smtClean="0">
                <a:solidFill>
                  <a:prstClr val="black"/>
                </a:solidFill>
              </a:rPr>
              <a:t>opioid</a:t>
            </a:r>
            <a:r>
              <a:rPr lang="tr-TR" sz="2800" dirty="0" smtClean="0">
                <a:solidFill>
                  <a:prstClr val="black"/>
                </a:solidFill>
              </a:rPr>
              <a:t> uygulanmasını (ör: </a:t>
            </a:r>
            <a:r>
              <a:rPr lang="tr-TR" sz="2800" dirty="0" err="1" smtClean="0">
                <a:solidFill>
                  <a:prstClr val="black"/>
                </a:solidFill>
              </a:rPr>
              <a:t>fentanyl</a:t>
            </a:r>
            <a:r>
              <a:rPr lang="tr-TR" sz="2800" dirty="0" smtClean="0">
                <a:solidFill>
                  <a:prstClr val="black"/>
                </a:solidFill>
              </a:rPr>
              <a:t> 20-40 mg/kg) tercih eden </a:t>
            </a:r>
            <a:r>
              <a:rPr lang="tr-TR" sz="2800" dirty="0" err="1" smtClean="0">
                <a:solidFill>
                  <a:prstClr val="black"/>
                </a:solidFill>
              </a:rPr>
              <a:t>klinisyenler</a:t>
            </a:r>
            <a:r>
              <a:rPr lang="tr-TR" sz="2800" dirty="0" smtClean="0">
                <a:solidFill>
                  <a:prstClr val="black"/>
                </a:solidFill>
              </a:rPr>
              <a:t> de vardır.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Her iki yaklaşım ile de  </a:t>
            </a:r>
            <a:r>
              <a:rPr lang="tr-TR" sz="2800" b="1" dirty="0" err="1" smtClean="0">
                <a:solidFill>
                  <a:prstClr val="black"/>
                </a:solidFill>
              </a:rPr>
              <a:t>hemodinamik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stabilitenin</a:t>
            </a:r>
            <a:r>
              <a:rPr lang="tr-TR" sz="2800" b="1" dirty="0" smtClean="0">
                <a:solidFill>
                  <a:prstClr val="black"/>
                </a:solidFill>
              </a:rPr>
              <a:t> korunması esastır.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1905000"/>
            <a:ext cx="96774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Nöromüsküler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bloker</a:t>
            </a:r>
            <a:r>
              <a:rPr lang="tr-TR" sz="2800" dirty="0" smtClean="0">
                <a:solidFill>
                  <a:prstClr val="black"/>
                </a:solidFill>
              </a:rPr>
              <a:t> ajan seçiminde, hastanın </a:t>
            </a:r>
            <a:r>
              <a:rPr lang="tr-TR" sz="2800" dirty="0" err="1" smtClean="0">
                <a:solidFill>
                  <a:prstClr val="black"/>
                </a:solidFill>
              </a:rPr>
              <a:t>miyokard</a:t>
            </a:r>
            <a:r>
              <a:rPr lang="tr-TR" sz="2800" dirty="0" smtClean="0">
                <a:solidFill>
                  <a:prstClr val="black"/>
                </a:solidFill>
              </a:rPr>
              <a:t> fonksiyonu, eşlik eden </a:t>
            </a:r>
            <a:r>
              <a:rPr lang="tr-TR" sz="2800" dirty="0" err="1" smtClean="0">
                <a:solidFill>
                  <a:prstClr val="black"/>
                </a:solidFill>
              </a:rPr>
              <a:t>morbiditeleri</a:t>
            </a:r>
            <a:r>
              <a:rPr lang="tr-TR" sz="2800" dirty="0" smtClean="0">
                <a:solidFill>
                  <a:prstClr val="black"/>
                </a:solidFill>
              </a:rPr>
              <a:t> ve ilaca ait kardiyak profil ve </a:t>
            </a:r>
            <a:r>
              <a:rPr lang="tr-TR" sz="2800" dirty="0" err="1" smtClean="0">
                <a:solidFill>
                  <a:prstClr val="black"/>
                </a:solidFill>
              </a:rPr>
              <a:t>farmakokinetik</a:t>
            </a:r>
            <a:r>
              <a:rPr lang="tr-TR" sz="2800" dirty="0" smtClean="0">
                <a:solidFill>
                  <a:prstClr val="black"/>
                </a:solidFill>
              </a:rPr>
              <a:t> özellikler göz önüne alınır 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b="1" dirty="0" smtClean="0">
                <a:solidFill>
                  <a:prstClr val="black"/>
                </a:solidFill>
              </a:rPr>
              <a:t>Kardiyak cerrahi olgularında </a:t>
            </a:r>
            <a:r>
              <a:rPr lang="tr-TR" sz="2800" b="1" dirty="0" err="1" smtClean="0">
                <a:solidFill>
                  <a:prstClr val="black"/>
                </a:solidFill>
              </a:rPr>
              <a:t>nondepolarizan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nöromüsküler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bloker</a:t>
            </a:r>
            <a:r>
              <a:rPr lang="tr-TR" sz="2800" b="1" dirty="0" smtClean="0">
                <a:solidFill>
                  <a:prstClr val="black"/>
                </a:solidFill>
              </a:rPr>
              <a:t> ajanların çoğu etkin bir şekilde güvenle kullanılmıştır </a:t>
            </a:r>
            <a:r>
              <a:rPr lang="tr-TR" sz="2400" b="1" dirty="0" smtClean="0">
                <a:solidFill>
                  <a:prstClr val="black"/>
                </a:solidFill>
              </a:rPr>
              <a:t>..</a:t>
            </a:r>
            <a:endParaRPr lang="tr-TR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967335"/>
            <a:ext cx="952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Atrakuryum</a:t>
            </a:r>
            <a:r>
              <a:rPr lang="tr-TR" sz="2800" dirty="0" smtClean="0">
                <a:solidFill>
                  <a:prstClr val="black"/>
                </a:solidFill>
              </a:rPr>
              <a:t>,(</a:t>
            </a:r>
            <a:r>
              <a:rPr lang="tr-TR" sz="2800" dirty="0" err="1" smtClean="0">
                <a:solidFill>
                  <a:prstClr val="black"/>
                </a:solidFill>
              </a:rPr>
              <a:t>kc</a:t>
            </a:r>
            <a:r>
              <a:rPr lang="tr-TR" sz="2800" dirty="0" smtClean="0">
                <a:solidFill>
                  <a:prstClr val="black"/>
                </a:solidFill>
              </a:rPr>
              <a:t>. Yetmezliği olanlarda tercih edilir.) kısa etki süresi ve </a:t>
            </a:r>
            <a:r>
              <a:rPr lang="tr-TR" sz="2800" dirty="0" err="1" smtClean="0">
                <a:solidFill>
                  <a:prstClr val="black"/>
                </a:solidFill>
              </a:rPr>
              <a:t>histamin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salınımına</a:t>
            </a:r>
            <a:r>
              <a:rPr lang="tr-TR" sz="2800" dirty="0" smtClean="0">
                <a:solidFill>
                  <a:prstClr val="black"/>
                </a:solidFill>
              </a:rPr>
              <a:t> bağlı olası </a:t>
            </a:r>
            <a:r>
              <a:rPr lang="tr-TR" sz="2800" dirty="0" err="1" smtClean="0">
                <a:solidFill>
                  <a:prstClr val="black"/>
                </a:solidFill>
              </a:rPr>
              <a:t>hipotansif</a:t>
            </a:r>
            <a:r>
              <a:rPr lang="tr-TR" sz="2800" dirty="0" smtClean="0">
                <a:solidFill>
                  <a:prstClr val="black"/>
                </a:solidFill>
              </a:rPr>
              <a:t> etkileri nedeniyle </a:t>
            </a:r>
            <a:r>
              <a:rPr lang="tr-TR" sz="2800" b="1" dirty="0" smtClean="0">
                <a:solidFill>
                  <a:prstClr val="black"/>
                </a:solidFill>
              </a:rPr>
              <a:t>daha az tercih edilmektedir. 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8420" y="602580"/>
            <a:ext cx="166306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 marR="5080" indent="-248285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Geçen</a:t>
            </a:r>
            <a:r>
              <a:rPr sz="2100" b="1" spc="-8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Ders  Hakkı</a:t>
            </a:r>
            <a:r>
              <a:rPr sz="2100" b="1" spc="5" dirty="0">
                <a:solidFill>
                  <a:srgbClr val="FFFFFF"/>
                </a:solidFill>
                <a:latin typeface="Montserrat-Black"/>
                <a:cs typeface="Montserrat-Black"/>
              </a:rPr>
              <a:t>n</a:t>
            </a: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da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896686"/>
            <a:ext cx="5765800" cy="787400"/>
            <a:chOff x="171242" y="5896686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896686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954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28" y="728767"/>
                  </a:lnTo>
                  <a:lnTo>
                    <a:pt x="195973" y="739241"/>
                  </a:lnTo>
                  <a:lnTo>
                    <a:pt x="248413" y="736880"/>
                  </a:lnTo>
                  <a:lnTo>
                    <a:pt x="288577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2" y="703884"/>
                  </a:lnTo>
                  <a:lnTo>
                    <a:pt x="150088" y="703884"/>
                  </a:lnTo>
                  <a:lnTo>
                    <a:pt x="106456" y="681849"/>
                  </a:lnTo>
                  <a:lnTo>
                    <a:pt x="60816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7" y="95630"/>
                  </a:lnTo>
                  <a:lnTo>
                    <a:pt x="146221" y="85028"/>
                  </a:lnTo>
                  <a:lnTo>
                    <a:pt x="168874" y="52605"/>
                  </a:lnTo>
                  <a:lnTo>
                    <a:pt x="178485" y="42989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77" y="722234"/>
                  </a:lnTo>
                  <a:lnTo>
                    <a:pt x="294341" y="720132"/>
                  </a:lnTo>
                  <a:lnTo>
                    <a:pt x="317967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0" y="329402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58" y="397446"/>
                  </a:lnTo>
                  <a:lnTo>
                    <a:pt x="377355" y="423481"/>
                  </a:lnTo>
                  <a:lnTo>
                    <a:pt x="382307" y="466623"/>
                  </a:lnTo>
                  <a:lnTo>
                    <a:pt x="378510" y="542836"/>
                  </a:lnTo>
                  <a:lnTo>
                    <a:pt x="372213" y="569193"/>
                  </a:lnTo>
                  <a:lnTo>
                    <a:pt x="375094" y="589265"/>
                  </a:lnTo>
                  <a:lnTo>
                    <a:pt x="350983" y="644229"/>
                  </a:lnTo>
                  <a:lnTo>
                    <a:pt x="338667" y="656482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7" y="706373"/>
                  </a:lnTo>
                  <a:lnTo>
                    <a:pt x="326915" y="701163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7" y="95630"/>
                  </a:moveTo>
                  <a:lnTo>
                    <a:pt x="118656" y="95630"/>
                  </a:lnTo>
                  <a:lnTo>
                    <a:pt x="115903" y="101827"/>
                  </a:lnTo>
                  <a:lnTo>
                    <a:pt x="112971" y="108342"/>
                  </a:lnTo>
                  <a:lnTo>
                    <a:pt x="90102" y="160606"/>
                  </a:lnTo>
                  <a:lnTo>
                    <a:pt x="67124" y="239812"/>
                  </a:lnTo>
                  <a:lnTo>
                    <a:pt x="57144" y="296617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0" y="556711"/>
                  </a:lnTo>
                  <a:lnTo>
                    <a:pt x="101612" y="637960"/>
                  </a:lnTo>
                  <a:lnTo>
                    <a:pt x="135048" y="687275"/>
                  </a:lnTo>
                  <a:lnTo>
                    <a:pt x="150088" y="703884"/>
                  </a:lnTo>
                  <a:lnTo>
                    <a:pt x="173362" y="703884"/>
                  </a:lnTo>
                  <a:lnTo>
                    <a:pt x="172172" y="703303"/>
                  </a:lnTo>
                  <a:lnTo>
                    <a:pt x="147874" y="679154"/>
                  </a:lnTo>
                  <a:lnTo>
                    <a:pt x="127025" y="644694"/>
                  </a:lnTo>
                  <a:lnTo>
                    <a:pt x="110502" y="600633"/>
                  </a:lnTo>
                  <a:lnTo>
                    <a:pt x="96454" y="526999"/>
                  </a:lnTo>
                  <a:lnTo>
                    <a:pt x="91697" y="478665"/>
                  </a:lnTo>
                  <a:lnTo>
                    <a:pt x="89085" y="424435"/>
                  </a:lnTo>
                  <a:lnTo>
                    <a:pt x="89163" y="364243"/>
                  </a:lnTo>
                  <a:lnTo>
                    <a:pt x="92196" y="303635"/>
                  </a:lnTo>
                  <a:lnTo>
                    <a:pt x="98869" y="239737"/>
                  </a:lnTo>
                  <a:lnTo>
                    <a:pt x="119796" y="145618"/>
                  </a:lnTo>
                  <a:lnTo>
                    <a:pt x="141597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6" y="383962"/>
                  </a:lnTo>
                  <a:lnTo>
                    <a:pt x="318935" y="421560"/>
                  </a:lnTo>
                  <a:lnTo>
                    <a:pt x="329190" y="473213"/>
                  </a:lnTo>
                  <a:lnTo>
                    <a:pt x="331939" y="532180"/>
                  </a:lnTo>
                  <a:lnTo>
                    <a:pt x="323829" y="602349"/>
                  </a:lnTo>
                  <a:lnTo>
                    <a:pt x="306116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2"/>
                  </a:lnTo>
                  <a:lnTo>
                    <a:pt x="359648" y="621779"/>
                  </a:lnTo>
                  <a:lnTo>
                    <a:pt x="372213" y="569193"/>
                  </a:lnTo>
                  <a:lnTo>
                    <a:pt x="363810" y="510658"/>
                  </a:lnTo>
                  <a:lnTo>
                    <a:pt x="320090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3" y="569193"/>
                  </a:moveTo>
                  <a:lnTo>
                    <a:pt x="359648" y="621779"/>
                  </a:lnTo>
                  <a:lnTo>
                    <a:pt x="338667" y="656482"/>
                  </a:lnTo>
                  <a:lnTo>
                    <a:pt x="350983" y="644229"/>
                  </a:lnTo>
                  <a:lnTo>
                    <a:pt x="375094" y="589265"/>
                  </a:lnTo>
                  <a:lnTo>
                    <a:pt x="372213" y="569193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398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1" y="607809"/>
                  </a:lnTo>
                  <a:lnTo>
                    <a:pt x="134531" y="607809"/>
                  </a:lnTo>
                  <a:lnTo>
                    <a:pt x="133388" y="607529"/>
                  </a:lnTo>
                  <a:lnTo>
                    <a:pt x="204871" y="607529"/>
                  </a:lnTo>
                  <a:lnTo>
                    <a:pt x="214302" y="603654"/>
                  </a:lnTo>
                  <a:lnTo>
                    <a:pt x="216130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47" y="165760"/>
                  </a:moveTo>
                  <a:lnTo>
                    <a:pt x="187693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0" y="599795"/>
                  </a:lnTo>
                  <a:lnTo>
                    <a:pt x="225221" y="580594"/>
                  </a:lnTo>
                  <a:lnTo>
                    <a:pt x="228447" y="537832"/>
                  </a:lnTo>
                  <a:lnTo>
                    <a:pt x="228447" y="165760"/>
                  </a:lnTo>
                  <a:close/>
                </a:path>
                <a:path w="421640" h="739775">
                  <a:moveTo>
                    <a:pt x="392718" y="140385"/>
                  </a:moveTo>
                  <a:lnTo>
                    <a:pt x="376986" y="140385"/>
                  </a:lnTo>
                  <a:lnTo>
                    <a:pt x="356136" y="202062"/>
                  </a:lnTo>
                  <a:lnTo>
                    <a:pt x="338059" y="241939"/>
                  </a:lnTo>
                  <a:lnTo>
                    <a:pt x="312741" y="277404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5" y="290661"/>
                  </a:lnTo>
                  <a:lnTo>
                    <a:pt x="351768" y="237066"/>
                  </a:lnTo>
                  <a:lnTo>
                    <a:pt x="382155" y="171246"/>
                  </a:lnTo>
                  <a:lnTo>
                    <a:pt x="390263" y="148310"/>
                  </a:lnTo>
                  <a:lnTo>
                    <a:pt x="392718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7"/>
                  </a:lnTo>
                  <a:lnTo>
                    <a:pt x="230065" y="121543"/>
                  </a:lnTo>
                  <a:lnTo>
                    <a:pt x="193485" y="144481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693" y="165760"/>
                  </a:lnTo>
                  <a:lnTo>
                    <a:pt x="228447" y="165760"/>
                  </a:lnTo>
                  <a:lnTo>
                    <a:pt x="228447" y="140665"/>
                  </a:lnTo>
                  <a:lnTo>
                    <a:pt x="246519" y="127571"/>
                  </a:lnTo>
                  <a:lnTo>
                    <a:pt x="246875" y="126809"/>
                  </a:lnTo>
                  <a:lnTo>
                    <a:pt x="268953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39" y="97231"/>
                  </a:lnTo>
                  <a:lnTo>
                    <a:pt x="329838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3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3" y="157300"/>
                  </a:lnTo>
                  <a:lnTo>
                    <a:pt x="356663" y="154155"/>
                  </a:lnTo>
                  <a:lnTo>
                    <a:pt x="323283" y="154155"/>
                  </a:lnTo>
                  <a:lnTo>
                    <a:pt x="299326" y="148310"/>
                  </a:lnTo>
                  <a:lnTo>
                    <a:pt x="284642" y="140336"/>
                  </a:lnTo>
                  <a:lnTo>
                    <a:pt x="271594" y="129505"/>
                  </a:lnTo>
                  <a:lnTo>
                    <a:pt x="268953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31" y="123253"/>
                  </a:lnTo>
                  <a:lnTo>
                    <a:pt x="351804" y="143976"/>
                  </a:lnTo>
                  <a:lnTo>
                    <a:pt x="338581" y="153493"/>
                  </a:lnTo>
                  <a:lnTo>
                    <a:pt x="323283" y="154155"/>
                  </a:lnTo>
                  <a:lnTo>
                    <a:pt x="356663" y="154155"/>
                  </a:lnTo>
                  <a:lnTo>
                    <a:pt x="366156" y="149363"/>
                  </a:lnTo>
                  <a:lnTo>
                    <a:pt x="374522" y="142995"/>
                  </a:lnTo>
                  <a:lnTo>
                    <a:pt x="376986" y="140385"/>
                  </a:lnTo>
                  <a:lnTo>
                    <a:pt x="392718" y="140385"/>
                  </a:lnTo>
                  <a:lnTo>
                    <a:pt x="393633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39" y="97231"/>
                  </a:moveTo>
                  <a:lnTo>
                    <a:pt x="280212" y="97231"/>
                  </a:lnTo>
                  <a:lnTo>
                    <a:pt x="298400" y="116455"/>
                  </a:lnTo>
                  <a:lnTo>
                    <a:pt x="310037" y="126344"/>
                  </a:lnTo>
                  <a:lnTo>
                    <a:pt x="320137" y="130029"/>
                  </a:lnTo>
                  <a:lnTo>
                    <a:pt x="333717" y="130644"/>
                  </a:lnTo>
                  <a:lnTo>
                    <a:pt x="348872" y="129559"/>
                  </a:lnTo>
                  <a:lnTo>
                    <a:pt x="360121" y="127011"/>
                  </a:lnTo>
                  <a:lnTo>
                    <a:pt x="367122" y="124431"/>
                  </a:lnTo>
                  <a:lnTo>
                    <a:pt x="369531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1" y="111370"/>
                  </a:lnTo>
                  <a:lnTo>
                    <a:pt x="340402" y="102163"/>
                  </a:lnTo>
                  <a:lnTo>
                    <a:pt x="336039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34" y="0"/>
                  </a:lnTo>
                  <a:lnTo>
                    <a:pt x="401703" y="52605"/>
                  </a:lnTo>
                  <a:lnTo>
                    <a:pt x="401679" y="54457"/>
                  </a:lnTo>
                  <a:lnTo>
                    <a:pt x="399203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1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388"/>
              <a:ext cx="195326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607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17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17" y="201002"/>
                  </a:lnTo>
                  <a:lnTo>
                    <a:pt x="115417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17" y="115912"/>
                  </a:lnTo>
                  <a:lnTo>
                    <a:pt x="115417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17" y="39712"/>
                  </a:lnTo>
                  <a:lnTo>
                    <a:pt x="115417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34" y="145656"/>
                  </a:moveTo>
                  <a:lnTo>
                    <a:pt x="483273" y="105841"/>
                  </a:lnTo>
                  <a:lnTo>
                    <a:pt x="444030" y="83223"/>
                  </a:lnTo>
                  <a:lnTo>
                    <a:pt x="430758" y="76581"/>
                  </a:lnTo>
                  <a:lnTo>
                    <a:pt x="421309" y="69621"/>
                  </a:lnTo>
                  <a:lnTo>
                    <a:pt x="415658" y="62357"/>
                  </a:lnTo>
                  <a:lnTo>
                    <a:pt x="413778" y="54737"/>
                  </a:lnTo>
                  <a:lnTo>
                    <a:pt x="413778" y="48133"/>
                  </a:lnTo>
                  <a:lnTo>
                    <a:pt x="416255" y="42748"/>
                  </a:lnTo>
                  <a:lnTo>
                    <a:pt x="426402" y="34505"/>
                  </a:lnTo>
                  <a:lnTo>
                    <a:pt x="433006" y="32448"/>
                  </a:lnTo>
                  <a:lnTo>
                    <a:pt x="448233" y="32448"/>
                  </a:lnTo>
                  <a:lnTo>
                    <a:pt x="454063" y="33972"/>
                  </a:lnTo>
                  <a:lnTo>
                    <a:pt x="464032" y="39674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83" y="32448"/>
                  </a:lnTo>
                  <a:lnTo>
                    <a:pt x="495579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09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80" y="63982"/>
                  </a:lnTo>
                  <a:lnTo>
                    <a:pt x="396824" y="99072"/>
                  </a:lnTo>
                  <a:lnTo>
                    <a:pt x="433006" y="119468"/>
                  </a:lnTo>
                  <a:lnTo>
                    <a:pt x="445528" y="126415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81" y="147167"/>
                  </a:lnTo>
                  <a:lnTo>
                    <a:pt x="461581" y="154990"/>
                  </a:lnTo>
                  <a:lnTo>
                    <a:pt x="458711" y="161302"/>
                  </a:lnTo>
                  <a:lnTo>
                    <a:pt x="447319" y="170561"/>
                  </a:lnTo>
                  <a:lnTo>
                    <a:pt x="439432" y="172834"/>
                  </a:lnTo>
                  <a:lnTo>
                    <a:pt x="421601" y="172834"/>
                  </a:lnTo>
                  <a:lnTo>
                    <a:pt x="414274" y="170776"/>
                  </a:lnTo>
                  <a:lnTo>
                    <a:pt x="407809" y="166611"/>
                  </a:lnTo>
                  <a:lnTo>
                    <a:pt x="401154" y="162483"/>
                  </a:lnTo>
                  <a:lnTo>
                    <a:pt x="396392" y="156794"/>
                  </a:lnTo>
                  <a:lnTo>
                    <a:pt x="393484" y="149631"/>
                  </a:lnTo>
                  <a:lnTo>
                    <a:pt x="370078" y="175920"/>
                  </a:lnTo>
                  <a:lnTo>
                    <a:pt x="402463" y="201803"/>
                  </a:lnTo>
                  <a:lnTo>
                    <a:pt x="425005" y="205803"/>
                  </a:lnTo>
                  <a:lnTo>
                    <a:pt x="425005" y="229298"/>
                  </a:lnTo>
                  <a:lnTo>
                    <a:pt x="438518" y="229298"/>
                  </a:lnTo>
                  <a:lnTo>
                    <a:pt x="442696" y="229971"/>
                  </a:lnTo>
                  <a:lnTo>
                    <a:pt x="445135" y="231368"/>
                  </a:lnTo>
                  <a:lnTo>
                    <a:pt x="447586" y="233006"/>
                  </a:lnTo>
                  <a:lnTo>
                    <a:pt x="448843" y="235292"/>
                  </a:lnTo>
                  <a:lnTo>
                    <a:pt x="448843" y="241731"/>
                  </a:lnTo>
                  <a:lnTo>
                    <a:pt x="447802" y="244221"/>
                  </a:lnTo>
                  <a:lnTo>
                    <a:pt x="445592" y="245884"/>
                  </a:lnTo>
                  <a:lnTo>
                    <a:pt x="443458" y="247599"/>
                  </a:lnTo>
                  <a:lnTo>
                    <a:pt x="440042" y="248513"/>
                  </a:lnTo>
                  <a:lnTo>
                    <a:pt x="433438" y="248513"/>
                  </a:lnTo>
                  <a:lnTo>
                    <a:pt x="409346" y="244767"/>
                  </a:lnTo>
                  <a:lnTo>
                    <a:pt x="405549" y="244005"/>
                  </a:lnTo>
                  <a:lnTo>
                    <a:pt x="402869" y="243306"/>
                  </a:lnTo>
                  <a:lnTo>
                    <a:pt x="400888" y="242658"/>
                  </a:lnTo>
                  <a:lnTo>
                    <a:pt x="400888" y="259740"/>
                  </a:lnTo>
                  <a:lnTo>
                    <a:pt x="404266" y="260832"/>
                  </a:lnTo>
                  <a:lnTo>
                    <a:pt x="407682" y="261581"/>
                  </a:lnTo>
                  <a:lnTo>
                    <a:pt x="411035" y="262369"/>
                  </a:lnTo>
                  <a:lnTo>
                    <a:pt x="414274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02" y="265049"/>
                  </a:lnTo>
                  <a:lnTo>
                    <a:pt x="431761" y="265607"/>
                  </a:lnTo>
                  <a:lnTo>
                    <a:pt x="436524" y="265607"/>
                  </a:lnTo>
                  <a:lnTo>
                    <a:pt x="471906" y="248513"/>
                  </a:lnTo>
                  <a:lnTo>
                    <a:pt x="472198" y="230378"/>
                  </a:lnTo>
                  <a:lnTo>
                    <a:pt x="469480" y="223786"/>
                  </a:lnTo>
                  <a:lnTo>
                    <a:pt x="464032" y="219532"/>
                  </a:lnTo>
                  <a:lnTo>
                    <a:pt x="458711" y="215303"/>
                  </a:lnTo>
                  <a:lnTo>
                    <a:pt x="450989" y="213182"/>
                  </a:lnTo>
                  <a:lnTo>
                    <a:pt x="438721" y="213182"/>
                  </a:lnTo>
                  <a:lnTo>
                    <a:pt x="438721" y="206133"/>
                  </a:lnTo>
                  <a:lnTo>
                    <a:pt x="438721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74" y="172834"/>
                  </a:lnTo>
                  <a:lnTo>
                    <a:pt x="497509" y="170332"/>
                  </a:lnTo>
                  <a:lnTo>
                    <a:pt x="501053" y="158673"/>
                  </a:lnTo>
                  <a:lnTo>
                    <a:pt x="502234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79" y="6170762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890" y="5957595"/>
              <a:ext cx="371290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37" y="598834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75" y="598822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68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74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14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14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24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66" y="93980"/>
                  </a:moveTo>
                  <a:lnTo>
                    <a:pt x="98615" y="93980"/>
                  </a:lnTo>
                  <a:lnTo>
                    <a:pt x="98615" y="0"/>
                  </a:lnTo>
                  <a:lnTo>
                    <a:pt x="86144" y="0"/>
                  </a:lnTo>
                  <a:lnTo>
                    <a:pt x="86144" y="93980"/>
                  </a:lnTo>
                  <a:lnTo>
                    <a:pt x="86144" y="105410"/>
                  </a:lnTo>
                  <a:lnTo>
                    <a:pt x="138366" y="105410"/>
                  </a:lnTo>
                  <a:lnTo>
                    <a:pt x="138366" y="93980"/>
                  </a:lnTo>
                  <a:close/>
                </a:path>
                <a:path w="277494" h="379095">
                  <a:moveTo>
                    <a:pt x="274561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35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58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61" y="161226"/>
                  </a:lnTo>
                  <a:lnTo>
                    <a:pt x="274561" y="151384"/>
                  </a:lnTo>
                  <a:close/>
                </a:path>
                <a:path w="277494" h="379095">
                  <a:moveTo>
                    <a:pt x="277075" y="182537"/>
                  </a:moveTo>
                  <a:lnTo>
                    <a:pt x="234886" y="182537"/>
                  </a:lnTo>
                  <a:lnTo>
                    <a:pt x="234886" y="378853"/>
                  </a:lnTo>
                  <a:lnTo>
                    <a:pt x="277075" y="378853"/>
                  </a:lnTo>
                  <a:lnTo>
                    <a:pt x="277075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74" y="6421409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1031"/>
              <a:ext cx="125564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09" y="6421409"/>
              <a:ext cx="303997" cy="1919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412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12"/>
                  </a:moveTo>
                  <a:lnTo>
                    <a:pt x="112026" y="184569"/>
                  </a:lnTo>
                  <a:lnTo>
                    <a:pt x="109016" y="174155"/>
                  </a:lnTo>
                  <a:lnTo>
                    <a:pt x="102171" y="148551"/>
                  </a:lnTo>
                  <a:lnTo>
                    <a:pt x="98869" y="138836"/>
                  </a:lnTo>
                  <a:lnTo>
                    <a:pt x="95059" y="131673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92"/>
                  </a:lnTo>
                  <a:lnTo>
                    <a:pt x="81915" y="119519"/>
                  </a:lnTo>
                  <a:lnTo>
                    <a:pt x="91605" y="114401"/>
                  </a:lnTo>
                  <a:lnTo>
                    <a:pt x="99568" y="106921"/>
                  </a:lnTo>
                  <a:lnTo>
                    <a:pt x="100203" y="106324"/>
                  </a:lnTo>
                  <a:lnTo>
                    <a:pt x="106349" y="95491"/>
                  </a:lnTo>
                  <a:lnTo>
                    <a:pt x="108699" y="82156"/>
                  </a:lnTo>
                  <a:lnTo>
                    <a:pt x="107772" y="72326"/>
                  </a:lnTo>
                  <a:lnTo>
                    <a:pt x="105143" y="63919"/>
                  </a:lnTo>
                  <a:lnTo>
                    <a:pt x="105092" y="63754"/>
                  </a:lnTo>
                  <a:lnTo>
                    <a:pt x="100711" y="56464"/>
                  </a:lnTo>
                  <a:lnTo>
                    <a:pt x="94742" y="50431"/>
                  </a:lnTo>
                  <a:lnTo>
                    <a:pt x="85686" y="44958"/>
                  </a:lnTo>
                  <a:lnTo>
                    <a:pt x="74714" y="41300"/>
                  </a:lnTo>
                  <a:lnTo>
                    <a:pt x="74714" y="85077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21"/>
                  </a:lnTo>
                  <a:lnTo>
                    <a:pt x="33985" y="106921"/>
                  </a:lnTo>
                  <a:lnTo>
                    <a:pt x="33985" y="65062"/>
                  </a:lnTo>
                  <a:lnTo>
                    <a:pt x="36449" y="64604"/>
                  </a:lnTo>
                  <a:lnTo>
                    <a:pt x="41186" y="63919"/>
                  </a:lnTo>
                  <a:lnTo>
                    <a:pt x="49504" y="63919"/>
                  </a:lnTo>
                  <a:lnTo>
                    <a:pt x="60083" y="65354"/>
                  </a:lnTo>
                  <a:lnTo>
                    <a:pt x="68008" y="69354"/>
                  </a:lnTo>
                  <a:lnTo>
                    <a:pt x="72986" y="75920"/>
                  </a:lnTo>
                  <a:lnTo>
                    <a:pt x="74714" y="85077"/>
                  </a:lnTo>
                  <a:lnTo>
                    <a:pt x="74714" y="41300"/>
                  </a:lnTo>
                  <a:lnTo>
                    <a:pt x="61315" y="39166"/>
                  </a:lnTo>
                  <a:lnTo>
                    <a:pt x="45681" y="38506"/>
                  </a:lnTo>
                  <a:lnTo>
                    <a:pt x="32397" y="38735"/>
                  </a:lnTo>
                  <a:lnTo>
                    <a:pt x="20129" y="39395"/>
                  </a:lnTo>
                  <a:lnTo>
                    <a:pt x="9220" y="40398"/>
                  </a:lnTo>
                  <a:lnTo>
                    <a:pt x="0" y="41643"/>
                  </a:lnTo>
                  <a:lnTo>
                    <a:pt x="0" y="191312"/>
                  </a:lnTo>
                  <a:lnTo>
                    <a:pt x="33985" y="191312"/>
                  </a:lnTo>
                  <a:lnTo>
                    <a:pt x="33985" y="131673"/>
                  </a:lnTo>
                  <a:lnTo>
                    <a:pt x="44335" y="131673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25" y="191312"/>
                  </a:lnTo>
                  <a:lnTo>
                    <a:pt x="114541" y="191312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74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697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72" y="65989"/>
                  </a:lnTo>
                  <a:lnTo>
                    <a:pt x="205460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91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29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76" y="120015"/>
                  </a:lnTo>
                  <a:lnTo>
                    <a:pt x="171221" y="127622"/>
                  </a:lnTo>
                  <a:lnTo>
                    <a:pt x="182892" y="132384"/>
                  </a:lnTo>
                  <a:lnTo>
                    <a:pt x="190779" y="137210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10" y="155740"/>
                  </a:lnTo>
                  <a:lnTo>
                    <a:pt x="190525" y="160921"/>
                  </a:lnTo>
                  <a:lnTo>
                    <a:pt x="182981" y="164249"/>
                  </a:lnTo>
                  <a:lnTo>
                    <a:pt x="172580" y="165430"/>
                  </a:lnTo>
                  <a:lnTo>
                    <a:pt x="161759" y="164617"/>
                  </a:lnTo>
                  <a:lnTo>
                    <a:pt x="151536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57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21" y="0"/>
                  </a:lnTo>
                  <a:lnTo>
                    <a:pt x="254685" y="0"/>
                  </a:lnTo>
                  <a:lnTo>
                    <a:pt x="247713" y="6769"/>
                  </a:lnTo>
                  <a:lnTo>
                    <a:pt x="247713" y="23634"/>
                  </a:lnTo>
                  <a:lnTo>
                    <a:pt x="254469" y="30835"/>
                  </a:lnTo>
                  <a:lnTo>
                    <a:pt x="272021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52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52" y="191300"/>
                  </a:lnTo>
                  <a:lnTo>
                    <a:pt x="280352" y="39624"/>
                  </a:lnTo>
                  <a:close/>
                </a:path>
                <a:path w="701039" h="193675">
                  <a:moveTo>
                    <a:pt x="415137" y="39217"/>
                  </a:moveTo>
                  <a:lnTo>
                    <a:pt x="298564" y="39217"/>
                  </a:lnTo>
                  <a:lnTo>
                    <a:pt x="298564" y="68427"/>
                  </a:lnTo>
                  <a:lnTo>
                    <a:pt x="339293" y="68427"/>
                  </a:lnTo>
                  <a:lnTo>
                    <a:pt x="339293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37" y="68427"/>
                  </a:lnTo>
                  <a:lnTo>
                    <a:pt x="415137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62" y="162712"/>
                  </a:lnTo>
                  <a:lnTo>
                    <a:pt x="458762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62" y="99212"/>
                  </a:lnTo>
                  <a:lnTo>
                    <a:pt x="458762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03" y="109524"/>
                  </a:lnTo>
                  <a:lnTo>
                    <a:pt x="590791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44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29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295" y="127622"/>
                  </a:lnTo>
                  <a:lnTo>
                    <a:pt x="593953" y="132384"/>
                  </a:lnTo>
                  <a:lnTo>
                    <a:pt x="601840" y="137210"/>
                  </a:lnTo>
                  <a:lnTo>
                    <a:pt x="606310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597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34" y="193560"/>
                  </a:lnTo>
                  <a:lnTo>
                    <a:pt x="608749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14" y="6769"/>
                  </a:moveTo>
                  <a:lnTo>
                    <a:pt x="692086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86" y="30835"/>
                  </a:lnTo>
                  <a:lnTo>
                    <a:pt x="698614" y="23634"/>
                  </a:lnTo>
                  <a:lnTo>
                    <a:pt x="698614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78" y="648383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63" y="51777"/>
                  </a:moveTo>
                  <a:lnTo>
                    <a:pt x="455599" y="51777"/>
                  </a:lnTo>
                  <a:lnTo>
                    <a:pt x="427736" y="127203"/>
                  </a:lnTo>
                  <a:lnTo>
                    <a:pt x="400050" y="51777"/>
                  </a:lnTo>
                  <a:lnTo>
                    <a:pt x="385762" y="51777"/>
                  </a:lnTo>
                  <a:lnTo>
                    <a:pt x="357543" y="126847"/>
                  </a:lnTo>
                  <a:lnTo>
                    <a:pt x="330390" y="51777"/>
                  </a:lnTo>
                  <a:lnTo>
                    <a:pt x="314350" y="51777"/>
                  </a:lnTo>
                  <a:lnTo>
                    <a:pt x="349084" y="146062"/>
                  </a:lnTo>
                  <a:lnTo>
                    <a:pt x="365302" y="146062"/>
                  </a:lnTo>
                  <a:lnTo>
                    <a:pt x="392645" y="74549"/>
                  </a:lnTo>
                  <a:lnTo>
                    <a:pt x="419620" y="146062"/>
                  </a:lnTo>
                  <a:lnTo>
                    <a:pt x="435838" y="146062"/>
                  </a:lnTo>
                  <a:lnTo>
                    <a:pt x="470763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66"/>
                  </a:lnTo>
                  <a:lnTo>
                    <a:pt x="583158" y="58026"/>
                  </a:lnTo>
                  <a:lnTo>
                    <a:pt x="583158" y="84328"/>
                  </a:lnTo>
                  <a:lnTo>
                    <a:pt x="583158" y="103174"/>
                  </a:lnTo>
                  <a:lnTo>
                    <a:pt x="576110" y="109397"/>
                  </a:lnTo>
                  <a:lnTo>
                    <a:pt x="557415" y="109397"/>
                  </a:lnTo>
                  <a:lnTo>
                    <a:pt x="550176" y="103174"/>
                  </a:lnTo>
                  <a:lnTo>
                    <a:pt x="550176" y="84328"/>
                  </a:lnTo>
                  <a:lnTo>
                    <a:pt x="557415" y="78270"/>
                  </a:lnTo>
                  <a:lnTo>
                    <a:pt x="576110" y="78270"/>
                  </a:lnTo>
                  <a:lnTo>
                    <a:pt x="583158" y="84328"/>
                  </a:lnTo>
                  <a:lnTo>
                    <a:pt x="583158" y="58026"/>
                  </a:lnTo>
                  <a:lnTo>
                    <a:pt x="579602" y="54102"/>
                  </a:lnTo>
                  <a:lnTo>
                    <a:pt x="573163" y="50101"/>
                  </a:lnTo>
                  <a:lnTo>
                    <a:pt x="565365" y="47752"/>
                  </a:lnTo>
                  <a:lnTo>
                    <a:pt x="556171" y="46964"/>
                  </a:lnTo>
                  <a:lnTo>
                    <a:pt x="538581" y="50228"/>
                  </a:lnTo>
                  <a:lnTo>
                    <a:pt x="523786" y="59550"/>
                  </a:lnTo>
                  <a:lnTo>
                    <a:pt x="513600" y="74282"/>
                  </a:lnTo>
                  <a:lnTo>
                    <a:pt x="509803" y="93751"/>
                  </a:lnTo>
                  <a:lnTo>
                    <a:pt x="513600" y="113258"/>
                  </a:lnTo>
                  <a:lnTo>
                    <a:pt x="523786" y="128054"/>
                  </a:lnTo>
                  <a:lnTo>
                    <a:pt x="538581" y="137439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63"/>
                  </a:lnTo>
                  <a:lnTo>
                    <a:pt x="577773" y="134950"/>
                  </a:lnTo>
                  <a:lnTo>
                    <a:pt x="582803" y="130403"/>
                  </a:lnTo>
                  <a:lnTo>
                    <a:pt x="582803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79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71" y="146837"/>
                  </a:lnTo>
                  <a:lnTo>
                    <a:pt x="529018" y="142849"/>
                  </a:lnTo>
                  <a:lnTo>
                    <a:pt x="515620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56"/>
                  </a:lnTo>
                  <a:lnTo>
                    <a:pt x="617880" y="152450"/>
                  </a:lnTo>
                  <a:lnTo>
                    <a:pt x="618655" y="151282"/>
                  </a:lnTo>
                  <a:lnTo>
                    <a:pt x="622046" y="130403"/>
                  </a:lnTo>
                  <a:lnTo>
                    <a:pt x="622655" y="126669"/>
                  </a:lnTo>
                  <a:lnTo>
                    <a:pt x="622655" y="109397"/>
                  </a:lnTo>
                  <a:lnTo>
                    <a:pt x="622655" y="78270"/>
                  </a:lnTo>
                  <a:lnTo>
                    <a:pt x="622655" y="59766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20"/>
                  </a:moveTo>
                  <a:lnTo>
                    <a:pt x="741006" y="87363"/>
                  </a:lnTo>
                  <a:lnTo>
                    <a:pt x="738695" y="75565"/>
                  </a:lnTo>
                  <a:lnTo>
                    <a:pt x="737819" y="74371"/>
                  </a:lnTo>
                  <a:lnTo>
                    <a:pt x="727138" y="59804"/>
                  </a:lnTo>
                  <a:lnTo>
                    <a:pt x="710234" y="50203"/>
                  </a:lnTo>
                  <a:lnTo>
                    <a:pt x="705764" y="49504"/>
                  </a:lnTo>
                  <a:lnTo>
                    <a:pt x="705764" y="87363"/>
                  </a:lnTo>
                  <a:lnTo>
                    <a:pt x="674725" y="87363"/>
                  </a:lnTo>
                  <a:lnTo>
                    <a:pt x="676313" y="79171"/>
                  </a:lnTo>
                  <a:lnTo>
                    <a:pt x="681951" y="74371"/>
                  </a:lnTo>
                  <a:lnTo>
                    <a:pt x="698360" y="74371"/>
                  </a:lnTo>
                  <a:lnTo>
                    <a:pt x="704176" y="79171"/>
                  </a:lnTo>
                  <a:lnTo>
                    <a:pt x="705764" y="87363"/>
                  </a:lnTo>
                  <a:lnTo>
                    <a:pt x="705764" y="49504"/>
                  </a:lnTo>
                  <a:lnTo>
                    <a:pt x="650849" y="61074"/>
                  </a:lnTo>
                  <a:lnTo>
                    <a:pt x="635228" y="97320"/>
                  </a:lnTo>
                  <a:lnTo>
                    <a:pt x="639356" y="117436"/>
                  </a:lnTo>
                  <a:lnTo>
                    <a:pt x="651116" y="133451"/>
                  </a:lnTo>
                  <a:lnTo>
                    <a:pt x="669518" y="144018"/>
                  </a:lnTo>
                  <a:lnTo>
                    <a:pt x="693597" y="147840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13" y="138976"/>
                  </a:lnTo>
                  <a:lnTo>
                    <a:pt x="735749" y="132181"/>
                  </a:lnTo>
                  <a:lnTo>
                    <a:pt x="721931" y="118135"/>
                  </a:lnTo>
                  <a:lnTo>
                    <a:pt x="714933" y="111010"/>
                  </a:lnTo>
                  <a:lnTo>
                    <a:pt x="708583" y="115824"/>
                  </a:lnTo>
                  <a:lnTo>
                    <a:pt x="703643" y="118135"/>
                  </a:lnTo>
                  <a:lnTo>
                    <a:pt x="684961" y="118135"/>
                  </a:lnTo>
                  <a:lnTo>
                    <a:pt x="678256" y="114211"/>
                  </a:lnTo>
                  <a:lnTo>
                    <a:pt x="675436" y="106743"/>
                  </a:lnTo>
                  <a:lnTo>
                    <a:pt x="742442" y="106743"/>
                  </a:lnTo>
                  <a:lnTo>
                    <a:pt x="742619" y="103911"/>
                  </a:lnTo>
                  <a:lnTo>
                    <a:pt x="742975" y="100164"/>
                  </a:lnTo>
                  <a:lnTo>
                    <a:pt x="742975" y="97320"/>
                  </a:lnTo>
                  <a:close/>
                </a:path>
                <a:path w="1452879" h="182879">
                  <a:moveTo>
                    <a:pt x="795375" y="14058"/>
                  </a:moveTo>
                  <a:lnTo>
                    <a:pt x="755535" y="14058"/>
                  </a:lnTo>
                  <a:lnTo>
                    <a:pt x="755535" y="146062"/>
                  </a:lnTo>
                  <a:lnTo>
                    <a:pt x="795375" y="146062"/>
                  </a:lnTo>
                  <a:lnTo>
                    <a:pt x="795375" y="14058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66" y="12382"/>
                  </a:lnTo>
                  <a:lnTo>
                    <a:pt x="808977" y="20459"/>
                  </a:lnTo>
                  <a:lnTo>
                    <a:pt x="810666" y="28549"/>
                  </a:lnTo>
                  <a:lnTo>
                    <a:pt x="815479" y="35039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310"/>
                  </a:lnTo>
                  <a:lnTo>
                    <a:pt x="930490" y="86156"/>
                  </a:lnTo>
                  <a:lnTo>
                    <a:pt x="911453" y="83400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58"/>
                  </a:lnTo>
                  <a:lnTo>
                    <a:pt x="915860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711" y="81470"/>
                  </a:lnTo>
                  <a:lnTo>
                    <a:pt x="954659" y="54965"/>
                  </a:lnTo>
                  <a:lnTo>
                    <a:pt x="946175" y="51473"/>
                  </a:lnTo>
                  <a:lnTo>
                    <a:pt x="936447" y="48971"/>
                  </a:lnTo>
                  <a:lnTo>
                    <a:pt x="925982" y="47472"/>
                  </a:lnTo>
                  <a:lnTo>
                    <a:pt x="915327" y="46964"/>
                  </a:lnTo>
                  <a:lnTo>
                    <a:pt x="893914" y="49593"/>
                  </a:lnTo>
                  <a:lnTo>
                    <a:pt x="878471" y="56730"/>
                  </a:lnTo>
                  <a:lnTo>
                    <a:pt x="869099" y="67310"/>
                  </a:lnTo>
                  <a:lnTo>
                    <a:pt x="865949" y="80238"/>
                  </a:lnTo>
                  <a:lnTo>
                    <a:pt x="874623" y="100838"/>
                  </a:lnTo>
                  <a:lnTo>
                    <a:pt x="893724" y="108902"/>
                  </a:lnTo>
                  <a:lnTo>
                    <a:pt x="912812" y="111531"/>
                  </a:lnTo>
                  <a:lnTo>
                    <a:pt x="921499" y="115811"/>
                  </a:lnTo>
                  <a:lnTo>
                    <a:pt x="921499" y="118656"/>
                  </a:lnTo>
                  <a:lnTo>
                    <a:pt x="918857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17"/>
                  </a:lnTo>
                  <a:lnTo>
                    <a:pt x="875474" y="111721"/>
                  </a:lnTo>
                  <a:lnTo>
                    <a:pt x="864539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32" y="147129"/>
                  </a:lnTo>
                  <a:lnTo>
                    <a:pt x="908265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90" y="127495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56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56" y="146050"/>
                  </a:lnTo>
                  <a:lnTo>
                    <a:pt x="1010056" y="48742"/>
                  </a:lnTo>
                  <a:close/>
                </a:path>
                <a:path w="1452879" h="182879">
                  <a:moveTo>
                    <a:pt x="1014120" y="19748"/>
                  </a:moveTo>
                  <a:lnTo>
                    <a:pt x="1012418" y="11798"/>
                  </a:lnTo>
                  <a:lnTo>
                    <a:pt x="1007605" y="5549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892"/>
                  </a:lnTo>
                  <a:lnTo>
                    <a:pt x="967828" y="12382"/>
                  </a:lnTo>
                  <a:lnTo>
                    <a:pt x="966152" y="20459"/>
                  </a:lnTo>
                  <a:lnTo>
                    <a:pt x="967828" y="28549"/>
                  </a:lnTo>
                  <a:lnTo>
                    <a:pt x="972654" y="35039"/>
                  </a:lnTo>
                  <a:lnTo>
                    <a:pt x="980211" y="39357"/>
                  </a:lnTo>
                  <a:lnTo>
                    <a:pt x="990130" y="40919"/>
                  </a:lnTo>
                  <a:lnTo>
                    <a:pt x="1000048" y="39344"/>
                  </a:lnTo>
                  <a:lnTo>
                    <a:pt x="1007605" y="34950"/>
                  </a:lnTo>
                  <a:lnTo>
                    <a:pt x="1012418" y="28244"/>
                  </a:lnTo>
                  <a:lnTo>
                    <a:pt x="1014120" y="19748"/>
                  </a:lnTo>
                  <a:close/>
                </a:path>
                <a:path w="1452879" h="182879">
                  <a:moveTo>
                    <a:pt x="1193825" y="90551"/>
                  </a:moveTo>
                  <a:lnTo>
                    <a:pt x="1190891" y="70840"/>
                  </a:lnTo>
                  <a:lnTo>
                    <a:pt x="1182801" y="57289"/>
                  </a:lnTo>
                  <a:lnTo>
                    <a:pt x="1170609" y="49479"/>
                  </a:lnTo>
                  <a:lnTo>
                    <a:pt x="1155382" y="46964"/>
                  </a:lnTo>
                  <a:lnTo>
                    <a:pt x="1145844" y="47955"/>
                  </a:lnTo>
                  <a:lnTo>
                    <a:pt x="1137196" y="50812"/>
                  </a:lnTo>
                  <a:lnTo>
                    <a:pt x="1129563" y="55448"/>
                  </a:lnTo>
                  <a:lnTo>
                    <a:pt x="1123111" y="61722"/>
                  </a:lnTo>
                  <a:lnTo>
                    <a:pt x="1117320" y="55143"/>
                  </a:lnTo>
                  <a:lnTo>
                    <a:pt x="1110208" y="50546"/>
                  </a:lnTo>
                  <a:lnTo>
                    <a:pt x="1102004" y="47853"/>
                  </a:lnTo>
                  <a:lnTo>
                    <a:pt x="1092962" y="46964"/>
                  </a:lnTo>
                  <a:lnTo>
                    <a:pt x="1085240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59"/>
                  </a:lnTo>
                  <a:lnTo>
                    <a:pt x="1073023" y="80759"/>
                  </a:lnTo>
                  <a:lnTo>
                    <a:pt x="1086777" y="80759"/>
                  </a:lnTo>
                  <a:lnTo>
                    <a:pt x="1090841" y="85394"/>
                  </a:lnTo>
                  <a:lnTo>
                    <a:pt x="1090841" y="146050"/>
                  </a:lnTo>
                  <a:lnTo>
                    <a:pt x="1130693" y="146050"/>
                  </a:lnTo>
                  <a:lnTo>
                    <a:pt x="1130693" y="85559"/>
                  </a:lnTo>
                  <a:lnTo>
                    <a:pt x="1136154" y="80759"/>
                  </a:lnTo>
                  <a:lnTo>
                    <a:pt x="1149565" y="80759"/>
                  </a:lnTo>
                  <a:lnTo>
                    <a:pt x="1153972" y="85394"/>
                  </a:lnTo>
                  <a:lnTo>
                    <a:pt x="1153972" y="146050"/>
                  </a:lnTo>
                  <a:lnTo>
                    <a:pt x="1193825" y="146050"/>
                  </a:lnTo>
                  <a:lnTo>
                    <a:pt x="1193825" y="90551"/>
                  </a:lnTo>
                  <a:close/>
                </a:path>
                <a:path w="1452879" h="182879">
                  <a:moveTo>
                    <a:pt x="1234097" y="127736"/>
                  </a:moveTo>
                  <a:lnTo>
                    <a:pt x="1228801" y="122758"/>
                  </a:lnTo>
                  <a:lnTo>
                    <a:pt x="1215936" y="122758"/>
                  </a:lnTo>
                  <a:lnTo>
                    <a:pt x="1210462" y="127736"/>
                  </a:lnTo>
                  <a:lnTo>
                    <a:pt x="1210462" y="134848"/>
                  </a:lnTo>
                  <a:lnTo>
                    <a:pt x="1210462" y="141973"/>
                  </a:lnTo>
                  <a:lnTo>
                    <a:pt x="1215936" y="147129"/>
                  </a:lnTo>
                  <a:lnTo>
                    <a:pt x="1228801" y="147129"/>
                  </a:lnTo>
                  <a:lnTo>
                    <a:pt x="1234097" y="141973"/>
                  </a:lnTo>
                  <a:lnTo>
                    <a:pt x="1234097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73" y="79629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59" y="62090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59" y="92329"/>
                  </a:lnTo>
                  <a:lnTo>
                    <a:pt x="1324559" y="62090"/>
                  </a:lnTo>
                  <a:lnTo>
                    <a:pt x="1313192" y="54394"/>
                  </a:lnTo>
                  <a:lnTo>
                    <a:pt x="1294587" y="50876"/>
                  </a:lnTo>
                  <a:lnTo>
                    <a:pt x="1275880" y="54457"/>
                  </a:lnTo>
                  <a:lnTo>
                    <a:pt x="1261008" y="64427"/>
                  </a:lnTo>
                  <a:lnTo>
                    <a:pt x="1251216" y="79629"/>
                  </a:lnTo>
                  <a:lnTo>
                    <a:pt x="1247673" y="98920"/>
                  </a:lnTo>
                  <a:lnTo>
                    <a:pt x="1251292" y="118300"/>
                  </a:lnTo>
                  <a:lnTo>
                    <a:pt x="1261503" y="133553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401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72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92" y="123088"/>
                  </a:lnTo>
                  <a:lnTo>
                    <a:pt x="1416735" y="129806"/>
                  </a:lnTo>
                  <a:lnTo>
                    <a:pt x="1404302" y="132181"/>
                  </a:lnTo>
                  <a:lnTo>
                    <a:pt x="1391793" y="129806"/>
                  </a:lnTo>
                  <a:lnTo>
                    <a:pt x="1381785" y="123088"/>
                  </a:lnTo>
                  <a:lnTo>
                    <a:pt x="1375156" y="112598"/>
                  </a:lnTo>
                  <a:lnTo>
                    <a:pt x="1372743" y="98920"/>
                  </a:lnTo>
                  <a:lnTo>
                    <a:pt x="1375156" y="85267"/>
                  </a:lnTo>
                  <a:lnTo>
                    <a:pt x="1381785" y="74841"/>
                  </a:lnTo>
                  <a:lnTo>
                    <a:pt x="1391793" y="68173"/>
                  </a:lnTo>
                  <a:lnTo>
                    <a:pt x="1404302" y="65836"/>
                  </a:lnTo>
                  <a:lnTo>
                    <a:pt x="1416735" y="68173"/>
                  </a:lnTo>
                  <a:lnTo>
                    <a:pt x="1426692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66" y="65836"/>
                  </a:lnTo>
                  <a:lnTo>
                    <a:pt x="1429016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21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21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79" y="143129"/>
                  </a:lnTo>
                  <a:lnTo>
                    <a:pt x="1429753" y="138125"/>
                  </a:lnTo>
                  <a:lnTo>
                    <a:pt x="1435252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2" y="653560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2" y="6514967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28" y="653470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96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96" y="62407"/>
                  </a:lnTo>
                  <a:lnTo>
                    <a:pt x="602996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71" y="1066"/>
                  </a:lnTo>
                  <a:lnTo>
                    <a:pt x="2401646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94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53" y="0"/>
                </a:moveTo>
                <a:lnTo>
                  <a:pt x="0" y="0"/>
                </a:lnTo>
                <a:lnTo>
                  <a:pt x="0" y="3175"/>
                </a:lnTo>
                <a:lnTo>
                  <a:pt x="3145853" y="3175"/>
                </a:lnTo>
                <a:lnTo>
                  <a:pt x="3145853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94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5"/>
                </a:lnTo>
                <a:lnTo>
                  <a:pt x="933005" y="3175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8276"/>
            <a:ext cx="57785" cy="114935"/>
          </a:xfrm>
          <a:custGeom>
            <a:avLst/>
            <a:gdLst/>
            <a:ahLst/>
            <a:cxnLst/>
            <a:rect l="l" t="t" r="r" b="b"/>
            <a:pathLst>
              <a:path w="57784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03" y="114515"/>
                </a:lnTo>
                <a:lnTo>
                  <a:pt x="37503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03" y="41922"/>
                </a:lnTo>
                <a:lnTo>
                  <a:pt x="37503" y="23037"/>
                </a:lnTo>
                <a:lnTo>
                  <a:pt x="39090" y="19011"/>
                </a:lnTo>
                <a:lnTo>
                  <a:pt x="57784" y="18999"/>
                </a:lnTo>
                <a:lnTo>
                  <a:pt x="57784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85" y="6561268"/>
            <a:ext cx="81927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828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133600"/>
            <a:ext cx="967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Pankuronyum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sempatomimetik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vagolitik</a:t>
            </a:r>
            <a:r>
              <a:rPr lang="tr-TR" sz="2800" dirty="0" smtClean="0">
                <a:solidFill>
                  <a:prstClr val="black"/>
                </a:solidFill>
              </a:rPr>
              <a:t> etkileri sonucunda </a:t>
            </a:r>
            <a:r>
              <a:rPr lang="tr-TR" sz="2800" dirty="0" err="1" smtClean="0">
                <a:solidFill>
                  <a:prstClr val="black"/>
                </a:solidFill>
              </a:rPr>
              <a:t>opioidler</a:t>
            </a:r>
            <a:r>
              <a:rPr lang="tr-TR" sz="2800" dirty="0" smtClean="0">
                <a:solidFill>
                  <a:prstClr val="black"/>
                </a:solidFill>
              </a:rPr>
              <a:t> ile birlikte kullanıldığında </a:t>
            </a:r>
            <a:r>
              <a:rPr lang="tr-TR" sz="2800" dirty="0" err="1" smtClean="0">
                <a:solidFill>
                  <a:prstClr val="black"/>
                </a:solidFill>
              </a:rPr>
              <a:t>bradikardiyi</a:t>
            </a:r>
            <a:r>
              <a:rPr lang="tr-TR" sz="2800" dirty="0" smtClean="0">
                <a:solidFill>
                  <a:prstClr val="black"/>
                </a:solidFill>
              </a:rPr>
              <a:t> önler. Buna rağmen, </a:t>
            </a:r>
            <a:r>
              <a:rPr lang="tr-TR" sz="2800" dirty="0" err="1" smtClean="0">
                <a:solidFill>
                  <a:prstClr val="black"/>
                </a:solidFill>
              </a:rPr>
              <a:t>pankuronyumun</a:t>
            </a:r>
            <a:r>
              <a:rPr lang="tr-TR" sz="2800" dirty="0" smtClean="0">
                <a:solidFill>
                  <a:prstClr val="black"/>
                </a:solidFill>
              </a:rPr>
              <a:t> indüklediği taşikardi, aort </a:t>
            </a:r>
            <a:r>
              <a:rPr lang="tr-TR" sz="2800" dirty="0" err="1" smtClean="0">
                <a:solidFill>
                  <a:prstClr val="black"/>
                </a:solidFill>
              </a:rPr>
              <a:t>stenozu</a:t>
            </a:r>
            <a:r>
              <a:rPr lang="tr-TR" sz="2800" dirty="0" smtClean="0">
                <a:solidFill>
                  <a:prstClr val="black"/>
                </a:solidFill>
              </a:rPr>
              <a:t> gibi olgularda tercih edilmeyebilir ve uzun etki süreli bir ajandır.</a:t>
            </a:r>
            <a:r>
              <a:rPr lang="tr-TR" sz="2800" b="1" dirty="0" smtClean="0">
                <a:solidFill>
                  <a:prstClr val="black"/>
                </a:solidFill>
              </a:rPr>
              <a:t>Anestezi pratiğinde artık kullanılmamaktadır</a:t>
            </a:r>
            <a:r>
              <a:rPr lang="tr-TR" sz="2800" dirty="0" smtClean="0">
                <a:solidFill>
                  <a:prstClr val="black"/>
                </a:solidFill>
              </a:rPr>
              <a:t>. </a:t>
            </a:r>
            <a:r>
              <a:rPr lang="tr-TR" sz="2800" b="1" dirty="0" smtClean="0">
                <a:solidFill>
                  <a:prstClr val="black"/>
                </a:solidFill>
              </a:rPr>
              <a:t>Üretimi yapılmamaktadır.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286001"/>
            <a:ext cx="9525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Eşdeğer etkinlikte ajanlar olan </a:t>
            </a:r>
            <a:r>
              <a:rPr lang="tr-TR" sz="2800" b="1" dirty="0" err="1" smtClean="0">
                <a:solidFill>
                  <a:srgbClr val="FF0000"/>
                </a:solidFill>
              </a:rPr>
              <a:t>vekuronyum</a:t>
            </a:r>
            <a:r>
              <a:rPr lang="tr-TR" sz="2800" b="1" dirty="0" smtClean="0">
                <a:solidFill>
                  <a:srgbClr val="FF0000"/>
                </a:solidFill>
              </a:rPr>
              <a:t> ve </a:t>
            </a:r>
            <a:r>
              <a:rPr lang="tr-TR" sz="2800" b="1" dirty="0" err="1" smtClean="0">
                <a:solidFill>
                  <a:srgbClr val="FF0000"/>
                </a:solidFill>
              </a:rPr>
              <a:t>rokuronyum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dirty="0" smtClean="0"/>
              <a:t>günümüzde</a:t>
            </a:r>
            <a:r>
              <a:rPr lang="tr-TR" sz="2800" b="1" dirty="0" smtClean="0">
                <a:solidFill>
                  <a:srgbClr val="FF0000"/>
                </a:solidFill>
              </a:rPr>
              <a:t> en sık </a:t>
            </a:r>
            <a:r>
              <a:rPr lang="tr-TR" sz="2800" dirty="0" smtClean="0"/>
              <a:t>kullanılanlardır</a:t>
            </a:r>
            <a:r>
              <a:rPr lang="tr-TR" sz="2800" dirty="0" smtClean="0">
                <a:solidFill>
                  <a:prstClr val="black"/>
                </a:solidFill>
              </a:rPr>
              <a:t>.Fakat bunlarda, </a:t>
            </a:r>
            <a:r>
              <a:rPr lang="tr-TR" sz="2800" dirty="0" err="1" smtClean="0">
                <a:solidFill>
                  <a:prstClr val="black"/>
                </a:solidFill>
              </a:rPr>
              <a:t>opioidlerden</a:t>
            </a:r>
            <a:r>
              <a:rPr lang="tr-TR" sz="2800" dirty="0" smtClean="0">
                <a:solidFill>
                  <a:prstClr val="black"/>
                </a:solidFill>
              </a:rPr>
              <a:t> hemen sonra uygulandıklarında </a:t>
            </a:r>
            <a:r>
              <a:rPr lang="tr-TR" sz="2800" b="1" dirty="0" err="1" smtClean="0">
                <a:solidFill>
                  <a:prstClr val="black"/>
                </a:solidFill>
              </a:rPr>
              <a:t>bradikardiye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neden olabilirler.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362200" y="2209800"/>
            <a:ext cx="9829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Kardiyak cerrahi olgularında </a:t>
            </a:r>
            <a:r>
              <a:rPr lang="tr-TR" sz="2800" b="1" dirty="0" smtClean="0">
                <a:solidFill>
                  <a:prstClr val="black"/>
                </a:solidFill>
              </a:rPr>
              <a:t>standart olarak tek lümenli </a:t>
            </a:r>
            <a:r>
              <a:rPr lang="tr-TR" sz="2800" b="1" dirty="0" err="1" smtClean="0">
                <a:solidFill>
                  <a:prstClr val="black"/>
                </a:solidFill>
              </a:rPr>
              <a:t>endotrakeal</a:t>
            </a:r>
            <a:r>
              <a:rPr lang="tr-TR" sz="2800" b="1" dirty="0" smtClean="0">
                <a:solidFill>
                  <a:prstClr val="black"/>
                </a:solidFill>
              </a:rPr>
              <a:t> tüp ile </a:t>
            </a:r>
            <a:r>
              <a:rPr lang="tr-TR" sz="2800" b="1" dirty="0" err="1" smtClean="0">
                <a:solidFill>
                  <a:prstClr val="black"/>
                </a:solidFill>
              </a:rPr>
              <a:t>entübasyon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uygulanır, buna rağmen </a:t>
            </a:r>
            <a:r>
              <a:rPr lang="tr-TR" sz="2800" dirty="0" err="1" smtClean="0">
                <a:solidFill>
                  <a:prstClr val="black"/>
                </a:solidFill>
              </a:rPr>
              <a:t>torakotomi</a:t>
            </a:r>
            <a:r>
              <a:rPr lang="tr-TR" sz="2800" dirty="0" smtClean="0">
                <a:solidFill>
                  <a:prstClr val="black"/>
                </a:solidFill>
              </a:rPr>
              <a:t> aracılıklı girişimlerde akciğer izolasyonunu sağlamak için </a:t>
            </a:r>
            <a:r>
              <a:rPr lang="tr-TR" sz="2800" b="1" dirty="0" smtClean="0">
                <a:solidFill>
                  <a:prstClr val="black"/>
                </a:solidFill>
              </a:rPr>
              <a:t>çift lümenli </a:t>
            </a:r>
            <a:r>
              <a:rPr lang="tr-TR" sz="2800" dirty="0" err="1" smtClean="0">
                <a:solidFill>
                  <a:prstClr val="black"/>
                </a:solidFill>
              </a:rPr>
              <a:t>endotrakeal</a:t>
            </a:r>
            <a:r>
              <a:rPr lang="tr-TR" sz="2800" dirty="0" smtClean="0">
                <a:solidFill>
                  <a:prstClr val="black"/>
                </a:solidFill>
              </a:rPr>
              <a:t> tüp ile </a:t>
            </a:r>
            <a:r>
              <a:rPr lang="tr-TR" sz="2800" dirty="0" err="1" smtClean="0">
                <a:solidFill>
                  <a:prstClr val="black"/>
                </a:solidFill>
              </a:rPr>
              <a:t>intübasyon</a:t>
            </a:r>
            <a:r>
              <a:rPr lang="tr-TR" sz="2800" dirty="0" smtClean="0">
                <a:solidFill>
                  <a:prstClr val="black"/>
                </a:solidFill>
              </a:rPr>
              <a:t> uygulanabilir. Çift lümenli </a:t>
            </a:r>
            <a:r>
              <a:rPr lang="tr-TR" sz="2800" dirty="0" err="1" smtClean="0">
                <a:solidFill>
                  <a:prstClr val="black"/>
                </a:solidFill>
              </a:rPr>
              <a:t>endotrakeal</a:t>
            </a:r>
            <a:r>
              <a:rPr lang="tr-TR" sz="2800" dirty="0" smtClean="0">
                <a:solidFill>
                  <a:prstClr val="black"/>
                </a:solidFill>
              </a:rPr>
              <a:t> tüpün yerleşimi </a:t>
            </a:r>
            <a:r>
              <a:rPr lang="tr-TR" sz="2800" dirty="0" err="1" smtClean="0">
                <a:solidFill>
                  <a:prstClr val="black"/>
                </a:solidFill>
              </a:rPr>
              <a:t>fiberoptik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bronkoskopi</a:t>
            </a:r>
            <a:r>
              <a:rPr lang="tr-TR" sz="2800" dirty="0" smtClean="0">
                <a:solidFill>
                  <a:prstClr val="black"/>
                </a:solidFill>
              </a:rPr>
              <a:t> ile doğrulanabilir ve cerrahi sonunda tek lümenli tüpe geçilir.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b="1" kern="1200" dirty="0" smtClean="0">
                <a:solidFill>
                  <a:prstClr val="black"/>
                </a:solidFill>
                <a:latin typeface="Calibri"/>
                <a:cs typeface="+mj-cs"/>
              </a:rPr>
              <a:t>Anestezi İdamesi </a:t>
            </a: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209800"/>
            <a:ext cx="967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Kardiyak cerrahi sırasında uygulanan anestezinin amacı, anestezi </a:t>
            </a:r>
            <a:r>
              <a:rPr lang="tr-TR" sz="2800" b="1" dirty="0" smtClean="0">
                <a:solidFill>
                  <a:prstClr val="black"/>
                </a:solidFill>
              </a:rPr>
              <a:t>idamesi sırasında miyokardın oksijen sunumu ve gereksinimi dengesinin sağlanması ve </a:t>
            </a:r>
            <a:r>
              <a:rPr lang="tr-TR" sz="2800" b="1" dirty="0" err="1" smtClean="0">
                <a:solidFill>
                  <a:prstClr val="black"/>
                </a:solidFill>
              </a:rPr>
              <a:t>iskemik</a:t>
            </a:r>
            <a:r>
              <a:rPr lang="tr-TR" sz="2800" b="1" dirty="0" smtClean="0">
                <a:solidFill>
                  <a:prstClr val="black"/>
                </a:solidFill>
              </a:rPr>
              <a:t> riskin en aza indirilmesidir. </a:t>
            </a:r>
            <a:r>
              <a:rPr lang="tr-TR" sz="2800" dirty="0" smtClean="0">
                <a:solidFill>
                  <a:prstClr val="black"/>
                </a:solidFill>
              </a:rPr>
              <a:t>Bu amaca yönelik olarak, anestezi idamesi için </a:t>
            </a:r>
            <a:r>
              <a:rPr lang="tr-TR" sz="2800" b="1" dirty="0" err="1" smtClean="0">
                <a:solidFill>
                  <a:prstClr val="black"/>
                </a:solidFill>
              </a:rPr>
              <a:t>inhalasyon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anestezikleri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intravenöz</a:t>
            </a:r>
            <a:r>
              <a:rPr lang="tr-TR" sz="2800" b="1" dirty="0" smtClean="0">
                <a:solidFill>
                  <a:prstClr val="black"/>
                </a:solidFill>
              </a:rPr>
              <a:t> ajanların her ikisi de etkin olarak kullanılmaktadır .           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590800"/>
            <a:ext cx="967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İnhalasyon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anestezikleri</a:t>
            </a:r>
            <a:r>
              <a:rPr lang="tr-TR" sz="2800" dirty="0" smtClean="0">
                <a:solidFill>
                  <a:prstClr val="black"/>
                </a:solidFill>
              </a:rPr>
              <a:t>,etkilerinin </a:t>
            </a:r>
            <a:r>
              <a:rPr lang="tr-TR" sz="2800" b="1" dirty="0" smtClean="0">
                <a:solidFill>
                  <a:prstClr val="black"/>
                </a:solidFill>
              </a:rPr>
              <a:t>kısa süreli </a:t>
            </a:r>
            <a:r>
              <a:rPr lang="tr-TR" sz="2800" dirty="0" smtClean="0">
                <a:solidFill>
                  <a:prstClr val="black"/>
                </a:solidFill>
              </a:rPr>
              <a:t>oluşu ve </a:t>
            </a:r>
            <a:r>
              <a:rPr lang="tr-TR" sz="2800" b="1" dirty="0" smtClean="0">
                <a:solidFill>
                  <a:prstClr val="black"/>
                </a:solidFill>
              </a:rPr>
              <a:t>kolay geri dönebilen </a:t>
            </a:r>
            <a:r>
              <a:rPr lang="tr-TR" sz="2800" b="1" dirty="0" err="1" smtClean="0">
                <a:solidFill>
                  <a:prstClr val="black"/>
                </a:solidFill>
              </a:rPr>
              <a:t>miyokard</a:t>
            </a:r>
            <a:r>
              <a:rPr lang="tr-TR" sz="2800" b="1" dirty="0" smtClean="0">
                <a:solidFill>
                  <a:prstClr val="black"/>
                </a:solidFill>
              </a:rPr>
              <a:t> depresyonuna </a:t>
            </a:r>
            <a:r>
              <a:rPr lang="tr-TR" sz="2800" dirty="0" smtClean="0">
                <a:solidFill>
                  <a:prstClr val="black"/>
                </a:solidFill>
              </a:rPr>
              <a:t>neden olmaları ve </a:t>
            </a:r>
            <a:r>
              <a:rPr lang="tr-TR" sz="2800" b="1" dirty="0" smtClean="0">
                <a:solidFill>
                  <a:prstClr val="black"/>
                </a:solidFill>
              </a:rPr>
              <a:t>sempatik yanıtı baskılamaları </a:t>
            </a:r>
            <a:r>
              <a:rPr lang="tr-TR" sz="2800" dirty="0" smtClean="0">
                <a:solidFill>
                  <a:prstClr val="black"/>
                </a:solidFill>
              </a:rPr>
              <a:t>nedeniyle cerrahi uyarının değişen derecelerine yanıt verebilen ajanlardır.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1828800"/>
            <a:ext cx="97536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İnhalasyon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anesteziklerinin</a:t>
            </a:r>
            <a:r>
              <a:rPr lang="tr-TR" sz="2800" b="1" dirty="0" smtClean="0">
                <a:solidFill>
                  <a:prstClr val="black"/>
                </a:solidFill>
              </a:rPr>
              <a:t> miyokardı </a:t>
            </a:r>
            <a:r>
              <a:rPr lang="tr-TR" sz="2800" b="1" dirty="0" err="1" smtClean="0">
                <a:solidFill>
                  <a:prstClr val="black"/>
                </a:solidFill>
              </a:rPr>
              <a:t>stunning</a:t>
            </a:r>
            <a:r>
              <a:rPr lang="tr-TR" sz="2800" b="1" dirty="0" smtClean="0">
                <a:solidFill>
                  <a:prstClr val="black"/>
                </a:solidFill>
              </a:rPr>
              <a:t>, aritmi ve </a:t>
            </a:r>
            <a:r>
              <a:rPr lang="tr-TR" sz="2800" b="1" dirty="0" err="1" smtClean="0">
                <a:solidFill>
                  <a:prstClr val="black"/>
                </a:solidFill>
              </a:rPr>
              <a:t>infarktüse</a:t>
            </a:r>
            <a:r>
              <a:rPr lang="tr-TR" sz="2800" b="1" dirty="0" smtClean="0">
                <a:solidFill>
                  <a:prstClr val="black"/>
                </a:solidFill>
              </a:rPr>
              <a:t> neden olabilen </a:t>
            </a:r>
            <a:r>
              <a:rPr lang="tr-TR" sz="2800" b="1" dirty="0" err="1" smtClean="0">
                <a:solidFill>
                  <a:prstClr val="black"/>
                </a:solidFill>
              </a:rPr>
              <a:t>iskemi</a:t>
            </a:r>
            <a:r>
              <a:rPr lang="tr-TR" sz="2800" b="1" dirty="0" smtClean="0">
                <a:solidFill>
                  <a:prstClr val="black"/>
                </a:solidFill>
              </a:rPr>
              <a:t> - </a:t>
            </a:r>
            <a:r>
              <a:rPr lang="tr-TR" sz="2800" b="1" dirty="0" err="1" smtClean="0">
                <a:solidFill>
                  <a:prstClr val="black"/>
                </a:solidFill>
              </a:rPr>
              <a:t>reperfüzyon</a:t>
            </a:r>
            <a:r>
              <a:rPr lang="tr-TR" sz="2800" b="1" dirty="0" smtClean="0">
                <a:solidFill>
                  <a:prstClr val="black"/>
                </a:solidFill>
              </a:rPr>
              <a:t> hasarına karşı koruduğu yönünde kanıtlar vardır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Baypas sonrası </a:t>
            </a:r>
            <a:r>
              <a:rPr lang="tr-TR" sz="2800" dirty="0" smtClean="0">
                <a:solidFill>
                  <a:prstClr val="black"/>
                </a:solidFill>
              </a:rPr>
              <a:t>dönemde </a:t>
            </a:r>
            <a:r>
              <a:rPr lang="tr-TR" sz="2800" b="1" dirty="0" err="1" smtClean="0">
                <a:solidFill>
                  <a:prstClr val="black"/>
                </a:solidFill>
              </a:rPr>
              <a:t>miyokard</a:t>
            </a:r>
            <a:r>
              <a:rPr lang="tr-TR" sz="2800" b="1" dirty="0" smtClean="0">
                <a:solidFill>
                  <a:prstClr val="black"/>
                </a:solidFill>
              </a:rPr>
              <a:t> depresyonuna </a:t>
            </a:r>
            <a:r>
              <a:rPr lang="tr-TR" sz="2800" dirty="0" smtClean="0">
                <a:solidFill>
                  <a:prstClr val="black"/>
                </a:solidFill>
              </a:rPr>
              <a:t>neden olmamaları için, </a:t>
            </a:r>
            <a:r>
              <a:rPr lang="tr-TR" sz="2800" b="1" dirty="0" smtClean="0">
                <a:solidFill>
                  <a:prstClr val="black"/>
                </a:solidFill>
              </a:rPr>
              <a:t>yüksek konsantrasyonda kullanımlarından kaçınmak gerekir</a:t>
            </a:r>
            <a:r>
              <a:rPr lang="tr-TR" sz="2800" dirty="0" smtClean="0">
                <a:solidFill>
                  <a:prstClr val="black"/>
                </a:solidFill>
              </a:rPr>
              <a:t>; </a:t>
            </a:r>
            <a:r>
              <a:rPr lang="tr-TR" sz="2800" dirty="0" err="1" smtClean="0">
                <a:solidFill>
                  <a:prstClr val="black"/>
                </a:solidFill>
              </a:rPr>
              <a:t>kontraktilite</a:t>
            </a:r>
            <a:r>
              <a:rPr lang="tr-TR" sz="2800" dirty="0" smtClean="0">
                <a:solidFill>
                  <a:prstClr val="black"/>
                </a:solidFill>
              </a:rPr>
              <a:t> ve </a:t>
            </a:r>
            <a:r>
              <a:rPr lang="tr-TR" sz="2800" dirty="0" err="1" smtClean="0">
                <a:solidFill>
                  <a:prstClr val="black"/>
                </a:solidFill>
              </a:rPr>
              <a:t>ardyük</a:t>
            </a:r>
            <a:r>
              <a:rPr lang="tr-TR" sz="2800" dirty="0" smtClean="0">
                <a:solidFill>
                  <a:prstClr val="black"/>
                </a:solidFill>
              </a:rPr>
              <a:t> azalması ile </a:t>
            </a:r>
            <a:r>
              <a:rPr lang="tr-TR" sz="2800" dirty="0" err="1" smtClean="0">
                <a:solidFill>
                  <a:prstClr val="black"/>
                </a:solidFill>
              </a:rPr>
              <a:t>miyokard</a:t>
            </a:r>
            <a:r>
              <a:rPr lang="tr-TR" sz="2800" dirty="0" smtClean="0">
                <a:solidFill>
                  <a:prstClr val="black"/>
                </a:solidFill>
              </a:rPr>
              <a:t> oksijen sunumu-gereksinim dengesi değişebilir.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057400"/>
            <a:ext cx="96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Kardiyak cerrahi </a:t>
            </a:r>
            <a:r>
              <a:rPr lang="tr-TR" sz="2800" b="1" dirty="0" smtClean="0">
                <a:solidFill>
                  <a:prstClr val="black"/>
                </a:solidFill>
              </a:rPr>
              <a:t>hastalarında </a:t>
            </a:r>
            <a:r>
              <a:rPr lang="tr-TR" sz="2800" b="1" dirty="0" err="1" smtClean="0">
                <a:solidFill>
                  <a:prstClr val="black"/>
                </a:solidFill>
              </a:rPr>
              <a:t>isofluran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sevofluran</a:t>
            </a:r>
            <a:r>
              <a:rPr lang="tr-TR" sz="2800" b="1" dirty="0" smtClean="0">
                <a:solidFill>
                  <a:prstClr val="black"/>
                </a:solidFill>
              </a:rPr>
              <a:t> ve </a:t>
            </a:r>
            <a:r>
              <a:rPr lang="tr-TR" sz="2800" b="1" dirty="0" err="1" smtClean="0">
                <a:solidFill>
                  <a:prstClr val="black"/>
                </a:solidFill>
              </a:rPr>
              <a:t>desfluran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opioid</a:t>
            </a:r>
            <a:r>
              <a:rPr lang="tr-TR" sz="2800" b="1" dirty="0" smtClean="0">
                <a:solidFill>
                  <a:prstClr val="black"/>
                </a:solidFill>
              </a:rPr>
              <a:t> ajanlar ile birlikte dengeli anestezi </a:t>
            </a:r>
            <a:r>
              <a:rPr lang="tr-TR" sz="2800" dirty="0" smtClean="0">
                <a:solidFill>
                  <a:prstClr val="black"/>
                </a:solidFill>
              </a:rPr>
              <a:t>tekniğinin parçası olarak kullanıldığında, her iki ajanın </a:t>
            </a:r>
            <a:r>
              <a:rPr lang="tr-TR" sz="2800" dirty="0" err="1" smtClean="0">
                <a:solidFill>
                  <a:prstClr val="black"/>
                </a:solidFill>
              </a:rPr>
              <a:t>kardiyovasküler</a:t>
            </a:r>
            <a:r>
              <a:rPr lang="tr-TR" sz="2800" dirty="0" smtClean="0">
                <a:solidFill>
                  <a:prstClr val="black"/>
                </a:solidFill>
              </a:rPr>
              <a:t> etkileri olumludur ve bu şekilde bir dengeli anestezi, günümüzde giderek artan sıklıkta uygulanan </a:t>
            </a:r>
            <a:r>
              <a:rPr lang="tr-TR" sz="2800" b="1" dirty="0" err="1" smtClean="0">
                <a:solidFill>
                  <a:prstClr val="black"/>
                </a:solidFill>
              </a:rPr>
              <a:t>fast</a:t>
            </a:r>
            <a:r>
              <a:rPr lang="tr-TR" sz="2800" b="1" dirty="0" smtClean="0">
                <a:solidFill>
                  <a:prstClr val="black"/>
                </a:solidFill>
              </a:rPr>
              <a:t>-</a:t>
            </a:r>
            <a:r>
              <a:rPr lang="tr-TR" sz="2800" b="1" dirty="0" err="1" smtClean="0">
                <a:solidFill>
                  <a:prstClr val="black"/>
                </a:solidFill>
              </a:rPr>
              <a:t>track</a:t>
            </a:r>
            <a:r>
              <a:rPr lang="tr-TR" sz="2800" b="1" dirty="0" smtClean="0">
                <a:solidFill>
                  <a:prstClr val="black"/>
                </a:solidFill>
              </a:rPr>
              <a:t> yaklaşım için uygundur 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2438401"/>
            <a:ext cx="9372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200" b="1" dirty="0" err="1" smtClean="0">
                <a:solidFill>
                  <a:prstClr val="black"/>
                </a:solidFill>
              </a:rPr>
              <a:t>D</a:t>
            </a:r>
            <a:r>
              <a:rPr lang="tr-TR" sz="2800" b="1" dirty="0" err="1" smtClean="0">
                <a:solidFill>
                  <a:prstClr val="black"/>
                </a:solidFill>
              </a:rPr>
              <a:t>esfluranın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inspiratuvar</a:t>
            </a:r>
            <a:r>
              <a:rPr lang="tr-TR" sz="2800" dirty="0" smtClean="0">
                <a:solidFill>
                  <a:prstClr val="black"/>
                </a:solidFill>
              </a:rPr>
              <a:t> konsantrasyonunun hızlı yükseltildiği durumda gözlenebilen </a:t>
            </a:r>
            <a:r>
              <a:rPr lang="tr-TR" sz="2800" b="1" dirty="0" smtClean="0">
                <a:solidFill>
                  <a:prstClr val="black"/>
                </a:solidFill>
              </a:rPr>
              <a:t>kalp atım hızı ve kan basıncı artışı,</a:t>
            </a:r>
            <a:r>
              <a:rPr lang="tr-TR" sz="2800" dirty="0" smtClean="0">
                <a:solidFill>
                  <a:prstClr val="black"/>
                </a:solidFill>
              </a:rPr>
              <a:t> bazı hastalarda riskli olabileceğinden </a:t>
            </a:r>
            <a:r>
              <a:rPr lang="tr-TR" sz="2800" b="1" dirty="0" smtClean="0">
                <a:solidFill>
                  <a:prstClr val="black"/>
                </a:solidFill>
              </a:rPr>
              <a:t>dikkatli olunmalıdır </a:t>
            </a:r>
            <a:r>
              <a:rPr lang="tr-TR" sz="3200" dirty="0" smtClean="0">
                <a:solidFill>
                  <a:prstClr val="black"/>
                </a:solidFill>
              </a:rPr>
              <a:t>.</a:t>
            </a:r>
            <a:endParaRPr lang="tr-T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819400" y="2362200"/>
            <a:ext cx="9372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Koroner </a:t>
            </a:r>
            <a:r>
              <a:rPr lang="tr-TR" sz="2800" dirty="0" err="1" smtClean="0">
                <a:solidFill>
                  <a:prstClr val="black"/>
                </a:solidFill>
              </a:rPr>
              <a:t>vazodilatasyon</a:t>
            </a:r>
            <a:r>
              <a:rPr lang="tr-TR" sz="2800" dirty="0" smtClean="0">
                <a:solidFill>
                  <a:prstClr val="black"/>
                </a:solidFill>
              </a:rPr>
              <a:t> etkisi 1 </a:t>
            </a:r>
            <a:r>
              <a:rPr lang="tr-TR" sz="2800" dirty="0" err="1" smtClean="0">
                <a:solidFill>
                  <a:prstClr val="black"/>
                </a:solidFill>
              </a:rPr>
              <a:t>MAK’ın</a:t>
            </a:r>
            <a:r>
              <a:rPr lang="tr-TR" sz="2800" dirty="0" smtClean="0">
                <a:solidFill>
                  <a:prstClr val="black"/>
                </a:solidFill>
              </a:rPr>
              <a:t> altındaki dozlarda klinik olarak anlamlı olmayan </a:t>
            </a:r>
            <a:r>
              <a:rPr lang="tr-TR" sz="2800" b="1" dirty="0" err="1" smtClean="0">
                <a:solidFill>
                  <a:prstClr val="black"/>
                </a:solidFill>
              </a:rPr>
              <a:t>izofluran</a:t>
            </a:r>
            <a:r>
              <a:rPr lang="tr-TR" sz="2800" dirty="0" smtClean="0">
                <a:solidFill>
                  <a:prstClr val="black"/>
                </a:solidFill>
              </a:rPr>
              <a:t>, kardiyak cerrahi olgularında </a:t>
            </a:r>
            <a:r>
              <a:rPr lang="tr-TR" sz="2800" b="1" dirty="0" err="1" smtClean="0">
                <a:solidFill>
                  <a:prstClr val="black"/>
                </a:solidFill>
              </a:rPr>
              <a:t>sevofluran</a:t>
            </a:r>
            <a:r>
              <a:rPr lang="tr-TR" sz="2800" dirty="0" smtClean="0">
                <a:solidFill>
                  <a:prstClr val="black"/>
                </a:solidFill>
              </a:rPr>
              <a:t> gibi </a:t>
            </a:r>
            <a:r>
              <a:rPr lang="tr-TR" sz="2800" b="1" dirty="0" smtClean="0">
                <a:solidFill>
                  <a:prstClr val="black"/>
                </a:solidFill>
              </a:rPr>
              <a:t>olumlu </a:t>
            </a:r>
            <a:r>
              <a:rPr lang="tr-TR" sz="2800" b="1" dirty="0" err="1" smtClean="0">
                <a:solidFill>
                  <a:prstClr val="black"/>
                </a:solidFill>
              </a:rPr>
              <a:t>kardiyovasküler</a:t>
            </a:r>
            <a:r>
              <a:rPr lang="tr-TR" sz="2800" b="1" dirty="0" smtClean="0">
                <a:solidFill>
                  <a:prstClr val="black"/>
                </a:solidFill>
              </a:rPr>
              <a:t> etkilere </a:t>
            </a:r>
            <a:r>
              <a:rPr lang="tr-TR" sz="2800" dirty="0" smtClean="0">
                <a:solidFill>
                  <a:prstClr val="black"/>
                </a:solidFill>
              </a:rPr>
              <a:t>sahiptir.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743200" y="2438401"/>
            <a:ext cx="944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Kardiyak cerrahi olgularında </a:t>
            </a:r>
            <a:r>
              <a:rPr lang="tr-TR" sz="2800" dirty="0" err="1" smtClean="0">
                <a:solidFill>
                  <a:prstClr val="black"/>
                </a:solidFill>
              </a:rPr>
              <a:t>ventilasyon</a:t>
            </a:r>
            <a:r>
              <a:rPr lang="tr-TR" sz="2800" dirty="0" smtClean="0">
                <a:solidFill>
                  <a:prstClr val="black"/>
                </a:solidFill>
              </a:rPr>
              <a:t> ve baypas devresi için kullanılan </a:t>
            </a:r>
            <a:r>
              <a:rPr lang="tr-TR" sz="2800" b="1" dirty="0" smtClean="0">
                <a:solidFill>
                  <a:prstClr val="black"/>
                </a:solidFill>
              </a:rPr>
              <a:t>gaz karışımı genellikle oksijen-hava karışımı ve </a:t>
            </a:r>
            <a:r>
              <a:rPr lang="tr-TR" sz="2800" b="1" dirty="0" err="1" smtClean="0">
                <a:solidFill>
                  <a:prstClr val="black"/>
                </a:solidFill>
              </a:rPr>
              <a:t>inhalasyon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anestezikleridir</a:t>
            </a:r>
            <a:r>
              <a:rPr lang="tr-TR" sz="2800" b="1" dirty="0" smtClean="0">
                <a:solidFill>
                  <a:prstClr val="black"/>
                </a:solidFill>
              </a:rPr>
              <a:t>. 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" y="0"/>
            <a:ext cx="4989830" cy="6858000"/>
            <a:chOff x="12" y="0"/>
            <a:chExt cx="4989830" cy="6858000"/>
          </a:xfrm>
        </p:grpSpPr>
        <p:sp>
          <p:nvSpPr>
            <p:cNvPr id="3" name="object 3"/>
            <p:cNvSpPr/>
            <p:nvPr/>
          </p:nvSpPr>
          <p:spPr>
            <a:xfrm>
              <a:off x="12" y="0"/>
              <a:ext cx="4989372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1242" y="5903253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7302" y="591828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02"/>
                  </a:moveTo>
                  <a:lnTo>
                    <a:pt x="104875" y="97557"/>
                  </a:lnTo>
                  <a:lnTo>
                    <a:pt x="73255" y="142146"/>
                  </a:lnTo>
                  <a:lnTo>
                    <a:pt x="48598" y="188325"/>
                  </a:lnTo>
                  <a:lnTo>
                    <a:pt x="30054" y="234857"/>
                  </a:lnTo>
                  <a:lnTo>
                    <a:pt x="16773" y="280510"/>
                  </a:lnTo>
                  <a:lnTo>
                    <a:pt x="7903" y="324049"/>
                  </a:lnTo>
                  <a:lnTo>
                    <a:pt x="2596" y="364239"/>
                  </a:lnTo>
                  <a:lnTo>
                    <a:pt x="0" y="399846"/>
                  </a:lnTo>
                  <a:lnTo>
                    <a:pt x="4299" y="468643"/>
                  </a:lnTo>
                  <a:lnTo>
                    <a:pt x="14086" y="527872"/>
                  </a:lnTo>
                  <a:lnTo>
                    <a:pt x="28606" y="578249"/>
                  </a:lnTo>
                  <a:lnTo>
                    <a:pt x="47109" y="620487"/>
                  </a:lnTo>
                  <a:lnTo>
                    <a:pt x="68839" y="655301"/>
                  </a:lnTo>
                  <a:lnTo>
                    <a:pt x="118974" y="705518"/>
                  </a:lnTo>
                  <a:lnTo>
                    <a:pt x="159233" y="728759"/>
                  </a:lnTo>
                  <a:lnTo>
                    <a:pt x="195973" y="739228"/>
                  </a:lnTo>
                  <a:lnTo>
                    <a:pt x="248413" y="736869"/>
                  </a:lnTo>
                  <a:lnTo>
                    <a:pt x="288558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76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2"/>
                  </a:lnTo>
                  <a:lnTo>
                    <a:pt x="48042" y="225329"/>
                  </a:lnTo>
                  <a:lnTo>
                    <a:pt x="92620" y="131568"/>
                  </a:lnTo>
                  <a:lnTo>
                    <a:pt x="115481" y="98132"/>
                  </a:lnTo>
                  <a:lnTo>
                    <a:pt x="118656" y="95631"/>
                  </a:lnTo>
                  <a:lnTo>
                    <a:pt x="141594" y="95631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02"/>
                  </a:lnTo>
                  <a:close/>
                </a:path>
                <a:path w="421640" h="739775">
                  <a:moveTo>
                    <a:pt x="270167" y="241300"/>
                  </a:moveTo>
                  <a:lnTo>
                    <a:pt x="253593" y="241300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58" y="722234"/>
                  </a:lnTo>
                  <a:lnTo>
                    <a:pt x="294341" y="720126"/>
                  </a:lnTo>
                  <a:lnTo>
                    <a:pt x="317962" y="706374"/>
                  </a:lnTo>
                  <a:lnTo>
                    <a:pt x="288518" y="706374"/>
                  </a:lnTo>
                  <a:lnTo>
                    <a:pt x="291467" y="703440"/>
                  </a:lnTo>
                  <a:lnTo>
                    <a:pt x="270167" y="703440"/>
                  </a:lnTo>
                  <a:lnTo>
                    <a:pt x="270167" y="350659"/>
                  </a:lnTo>
                  <a:lnTo>
                    <a:pt x="288861" y="329400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300"/>
                  </a:lnTo>
                  <a:close/>
                </a:path>
                <a:path w="421640" h="739775">
                  <a:moveTo>
                    <a:pt x="350396" y="372554"/>
                  </a:moveTo>
                  <a:lnTo>
                    <a:pt x="318820" y="372554"/>
                  </a:lnTo>
                  <a:lnTo>
                    <a:pt x="358065" y="397439"/>
                  </a:lnTo>
                  <a:lnTo>
                    <a:pt x="377364" y="423471"/>
                  </a:lnTo>
                  <a:lnTo>
                    <a:pt x="382314" y="466616"/>
                  </a:lnTo>
                  <a:lnTo>
                    <a:pt x="378510" y="542836"/>
                  </a:lnTo>
                  <a:lnTo>
                    <a:pt x="372215" y="569183"/>
                  </a:lnTo>
                  <a:lnTo>
                    <a:pt x="375096" y="589256"/>
                  </a:lnTo>
                  <a:lnTo>
                    <a:pt x="350984" y="644222"/>
                  </a:lnTo>
                  <a:lnTo>
                    <a:pt x="338675" y="656468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4"/>
                  </a:lnTo>
                  <a:lnTo>
                    <a:pt x="317962" y="706374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599"/>
                  </a:lnTo>
                  <a:lnTo>
                    <a:pt x="365667" y="384571"/>
                  </a:lnTo>
                  <a:lnTo>
                    <a:pt x="350396" y="372554"/>
                  </a:lnTo>
                  <a:close/>
                </a:path>
                <a:path w="421640" h="739775">
                  <a:moveTo>
                    <a:pt x="141594" y="95631"/>
                  </a:moveTo>
                  <a:lnTo>
                    <a:pt x="118656" y="95631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6"/>
                  </a:lnTo>
                  <a:lnTo>
                    <a:pt x="57144" y="296608"/>
                  </a:lnTo>
                  <a:lnTo>
                    <a:pt x="50747" y="364239"/>
                  </a:lnTo>
                  <a:lnTo>
                    <a:pt x="49669" y="444284"/>
                  </a:lnTo>
                  <a:lnTo>
                    <a:pt x="67315" y="556705"/>
                  </a:lnTo>
                  <a:lnTo>
                    <a:pt x="101617" y="637959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76" y="703884"/>
                  </a:lnTo>
                  <a:lnTo>
                    <a:pt x="172172" y="703296"/>
                  </a:lnTo>
                  <a:lnTo>
                    <a:pt x="147874" y="679145"/>
                  </a:lnTo>
                  <a:lnTo>
                    <a:pt x="127025" y="644687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39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1"/>
                  </a:lnTo>
                  <a:close/>
                </a:path>
                <a:path w="421640" h="739775">
                  <a:moveTo>
                    <a:pt x="306133" y="341858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7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4"/>
                  </a:lnTo>
                  <a:lnTo>
                    <a:pt x="285871" y="686107"/>
                  </a:lnTo>
                  <a:lnTo>
                    <a:pt x="270167" y="703440"/>
                  </a:lnTo>
                  <a:lnTo>
                    <a:pt x="291467" y="703440"/>
                  </a:lnTo>
                  <a:lnTo>
                    <a:pt x="338675" y="656468"/>
                  </a:lnTo>
                  <a:lnTo>
                    <a:pt x="359648" y="621779"/>
                  </a:lnTo>
                  <a:lnTo>
                    <a:pt x="372215" y="569183"/>
                  </a:lnTo>
                  <a:lnTo>
                    <a:pt x="363815" y="510651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96" y="372554"/>
                  </a:lnTo>
                  <a:lnTo>
                    <a:pt x="324868" y="352466"/>
                  </a:lnTo>
                  <a:lnTo>
                    <a:pt x="306133" y="341858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5" y="569183"/>
                  </a:moveTo>
                  <a:lnTo>
                    <a:pt x="359648" y="621779"/>
                  </a:lnTo>
                  <a:lnTo>
                    <a:pt x="338675" y="656468"/>
                  </a:lnTo>
                  <a:lnTo>
                    <a:pt x="350984" y="644222"/>
                  </a:lnTo>
                  <a:lnTo>
                    <a:pt x="375096" y="589256"/>
                  </a:lnTo>
                  <a:lnTo>
                    <a:pt x="372215" y="569183"/>
                  </a:lnTo>
                  <a:close/>
                </a:path>
                <a:path w="421640" h="739775">
                  <a:moveTo>
                    <a:pt x="160923" y="187109"/>
                  </a:moveTo>
                  <a:lnTo>
                    <a:pt x="144627" y="187109"/>
                  </a:lnTo>
                  <a:lnTo>
                    <a:pt x="144627" y="605358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09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74"/>
                  </a:lnTo>
                  <a:lnTo>
                    <a:pt x="173208" y="595549"/>
                  </a:lnTo>
                  <a:lnTo>
                    <a:pt x="165427" y="598596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55"/>
                  </a:lnTo>
                  <a:lnTo>
                    <a:pt x="338069" y="241930"/>
                  </a:lnTo>
                  <a:lnTo>
                    <a:pt x="312748" y="277397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9" y="290656"/>
                  </a:lnTo>
                  <a:lnTo>
                    <a:pt x="351773" y="237061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49"/>
                  </a:lnTo>
                  <a:lnTo>
                    <a:pt x="132803" y="190309"/>
                  </a:lnTo>
                  <a:lnTo>
                    <a:pt x="144627" y="187109"/>
                  </a:lnTo>
                  <a:lnTo>
                    <a:pt x="160923" y="187109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8" y="126809"/>
                  </a:lnTo>
                  <a:lnTo>
                    <a:pt x="262248" y="119962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6" y="97231"/>
                  </a:lnTo>
                  <a:lnTo>
                    <a:pt x="329840" y="90215"/>
                  </a:lnTo>
                  <a:lnTo>
                    <a:pt x="325018" y="83502"/>
                  </a:lnTo>
                  <a:lnTo>
                    <a:pt x="320454" y="78155"/>
                  </a:lnTo>
                  <a:lnTo>
                    <a:pt x="312285" y="68260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8" y="126809"/>
                  </a:moveTo>
                  <a:lnTo>
                    <a:pt x="246875" y="126809"/>
                  </a:lnTo>
                  <a:lnTo>
                    <a:pt x="253346" y="133557"/>
                  </a:lnTo>
                  <a:lnTo>
                    <a:pt x="270411" y="148545"/>
                  </a:lnTo>
                  <a:lnTo>
                    <a:pt x="295463" y="162113"/>
                  </a:lnTo>
                  <a:lnTo>
                    <a:pt x="325894" y="164604"/>
                  </a:lnTo>
                  <a:lnTo>
                    <a:pt x="350438" y="157295"/>
                  </a:lnTo>
                  <a:lnTo>
                    <a:pt x="356674" y="154148"/>
                  </a:lnTo>
                  <a:lnTo>
                    <a:pt x="323288" y="154148"/>
                  </a:lnTo>
                  <a:lnTo>
                    <a:pt x="299339" y="148310"/>
                  </a:lnTo>
                  <a:lnTo>
                    <a:pt x="284648" y="140331"/>
                  </a:lnTo>
                  <a:lnTo>
                    <a:pt x="271595" y="129500"/>
                  </a:lnTo>
                  <a:lnTo>
                    <a:pt x="268958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68"/>
                  </a:lnTo>
                  <a:lnTo>
                    <a:pt x="338585" y="153484"/>
                  </a:lnTo>
                  <a:lnTo>
                    <a:pt x="323288" y="154148"/>
                  </a:lnTo>
                  <a:lnTo>
                    <a:pt x="356674" y="154148"/>
                  </a:lnTo>
                  <a:lnTo>
                    <a:pt x="366161" y="149361"/>
                  </a:lnTo>
                  <a:lnTo>
                    <a:pt x="374523" y="142994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6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7" y="111370"/>
                  </a:lnTo>
                  <a:lnTo>
                    <a:pt x="355247" y="111370"/>
                  </a:lnTo>
                  <a:lnTo>
                    <a:pt x="340407" y="102161"/>
                  </a:lnTo>
                  <a:lnTo>
                    <a:pt x="336046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7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9394" y="6166717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7684" y="616640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35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53"/>
                  </a:lnTo>
                  <a:lnTo>
                    <a:pt x="372745" y="55486"/>
                  </a:lnTo>
                  <a:lnTo>
                    <a:pt x="373367" y="63969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598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790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86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3992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65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63600" y="201002"/>
                  </a:lnTo>
                  <a:lnTo>
                    <a:pt x="473189" y="196850"/>
                  </a:lnTo>
                  <a:lnTo>
                    <a:pt x="483450" y="189623"/>
                  </a:lnTo>
                  <a:lnTo>
                    <a:pt x="491629" y="180644"/>
                  </a:lnTo>
                  <a:lnTo>
                    <a:pt x="496087" y="172834"/>
                  </a:lnTo>
                  <a:lnTo>
                    <a:pt x="497509" y="170332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77385" y="6171091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4903" y="5957913"/>
              <a:ext cx="371284" cy="1401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1344" y="5988664"/>
              <a:ext cx="163875" cy="1081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3988" y="5988558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71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73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71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71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73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71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4391" y="6461359"/>
              <a:ext cx="125577" cy="1516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738"/>
              <a:ext cx="124015" cy="1937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1515" y="642173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8890" y="6421742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42"/>
                  </a:lnTo>
                  <a:lnTo>
                    <a:pt x="105689" y="161607"/>
                  </a:lnTo>
                  <a:lnTo>
                    <a:pt x="102171" y="148526"/>
                  </a:lnTo>
                  <a:lnTo>
                    <a:pt x="98869" y="138823"/>
                  </a:lnTo>
                  <a:lnTo>
                    <a:pt x="95059" y="131648"/>
                  </a:lnTo>
                  <a:lnTo>
                    <a:pt x="94576" y="130733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895"/>
                  </a:lnTo>
                  <a:lnTo>
                    <a:pt x="100203" y="106311"/>
                  </a:lnTo>
                  <a:lnTo>
                    <a:pt x="106349" y="95478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59"/>
                  </a:lnTo>
                  <a:lnTo>
                    <a:pt x="47485" y="106895"/>
                  </a:lnTo>
                  <a:lnTo>
                    <a:pt x="33985" y="106895"/>
                  </a:lnTo>
                  <a:lnTo>
                    <a:pt x="33985" y="65036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81"/>
                  </a:lnTo>
                  <a:lnTo>
                    <a:pt x="32410" y="38722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48"/>
                  </a:lnTo>
                  <a:lnTo>
                    <a:pt x="44335" y="131648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19"/>
                  </a:moveTo>
                  <a:lnTo>
                    <a:pt x="209829" y="109512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46"/>
                  </a:lnTo>
                  <a:lnTo>
                    <a:pt x="186309" y="65265"/>
                  </a:lnTo>
                  <a:lnTo>
                    <a:pt x="196684" y="65976"/>
                  </a:lnTo>
                  <a:lnTo>
                    <a:pt x="205473" y="67767"/>
                  </a:lnTo>
                  <a:lnTo>
                    <a:pt x="212610" y="70104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84"/>
                  </a:lnTo>
                  <a:lnTo>
                    <a:pt x="209372" y="39446"/>
                  </a:lnTo>
                  <a:lnTo>
                    <a:pt x="198970" y="37757"/>
                  </a:lnTo>
                  <a:lnTo>
                    <a:pt x="186969" y="37134"/>
                  </a:lnTo>
                  <a:lnTo>
                    <a:pt x="162915" y="40627"/>
                  </a:lnTo>
                  <a:lnTo>
                    <a:pt x="144868" y="50266"/>
                  </a:lnTo>
                  <a:lnTo>
                    <a:pt x="133527" y="64757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70"/>
                  </a:lnTo>
                  <a:lnTo>
                    <a:pt x="196659" y="148983"/>
                  </a:lnTo>
                  <a:lnTo>
                    <a:pt x="195122" y="155727"/>
                  </a:lnTo>
                  <a:lnTo>
                    <a:pt x="190525" y="160909"/>
                  </a:lnTo>
                  <a:lnTo>
                    <a:pt x="182994" y="164236"/>
                  </a:lnTo>
                  <a:lnTo>
                    <a:pt x="172580" y="165417"/>
                  </a:lnTo>
                  <a:lnTo>
                    <a:pt x="161772" y="164604"/>
                  </a:lnTo>
                  <a:lnTo>
                    <a:pt x="151549" y="162458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15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592"/>
                  </a:lnTo>
                  <a:lnTo>
                    <a:pt x="231775" y="146519"/>
                  </a:lnTo>
                  <a:close/>
                </a:path>
                <a:path w="701039" h="193675">
                  <a:moveTo>
                    <a:pt x="278549" y="6756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56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56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19"/>
                  </a:moveTo>
                  <a:lnTo>
                    <a:pt x="620915" y="109512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46"/>
                  </a:lnTo>
                  <a:lnTo>
                    <a:pt x="597382" y="65265"/>
                  </a:lnTo>
                  <a:lnTo>
                    <a:pt x="607745" y="65976"/>
                  </a:lnTo>
                  <a:lnTo>
                    <a:pt x="616534" y="67767"/>
                  </a:lnTo>
                  <a:lnTo>
                    <a:pt x="623684" y="70104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84"/>
                  </a:lnTo>
                  <a:lnTo>
                    <a:pt x="620445" y="39446"/>
                  </a:lnTo>
                  <a:lnTo>
                    <a:pt x="610057" y="37757"/>
                  </a:lnTo>
                  <a:lnTo>
                    <a:pt x="598055" y="37134"/>
                  </a:lnTo>
                  <a:lnTo>
                    <a:pt x="573989" y="40627"/>
                  </a:lnTo>
                  <a:lnTo>
                    <a:pt x="555942" y="50266"/>
                  </a:lnTo>
                  <a:lnTo>
                    <a:pt x="544601" y="64757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70"/>
                  </a:lnTo>
                  <a:lnTo>
                    <a:pt x="607733" y="148983"/>
                  </a:lnTo>
                  <a:lnTo>
                    <a:pt x="606183" y="155727"/>
                  </a:lnTo>
                  <a:lnTo>
                    <a:pt x="601599" y="160909"/>
                  </a:lnTo>
                  <a:lnTo>
                    <a:pt x="594055" y="164236"/>
                  </a:lnTo>
                  <a:lnTo>
                    <a:pt x="583653" y="165417"/>
                  </a:lnTo>
                  <a:lnTo>
                    <a:pt x="572833" y="164604"/>
                  </a:lnTo>
                  <a:lnTo>
                    <a:pt x="562610" y="162458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15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592"/>
                  </a:lnTo>
                  <a:lnTo>
                    <a:pt x="642835" y="146519"/>
                  </a:lnTo>
                  <a:close/>
                </a:path>
                <a:path w="701039" h="193675">
                  <a:moveTo>
                    <a:pt x="698627" y="6756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56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56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171738" y="1943236"/>
            <a:ext cx="9912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Ders</a:t>
            </a:r>
            <a:r>
              <a:rPr sz="1400" b="1" spc="-85" dirty="0">
                <a:latin typeface="Montserrat-SemiBold"/>
                <a:cs typeface="Montserrat-SemiBold"/>
              </a:rPr>
              <a:t> </a:t>
            </a:r>
            <a:r>
              <a:rPr sz="1400" b="1" spc="-10" dirty="0">
                <a:latin typeface="Montserrat-SemiBold"/>
                <a:cs typeface="Montserrat-SemiBold"/>
              </a:rPr>
              <a:t>Günü  </a:t>
            </a:r>
            <a:r>
              <a:rPr sz="1400" b="1" spc="-20" dirty="0">
                <a:latin typeface="Montserrat-SemiBold"/>
                <a:cs typeface="Montserrat-SemiBold"/>
              </a:rPr>
              <a:t>ve </a:t>
            </a:r>
            <a:r>
              <a:rPr sz="1400" b="1" spc="-10" dirty="0">
                <a:latin typeface="Montserrat-SemiBold"/>
                <a:cs typeface="Montserrat-SemiBold"/>
              </a:rPr>
              <a:t>Saati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85145" y="1940382"/>
            <a:ext cx="6640055" cy="4071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tr-TR" sz="2550" b="1" spc="-5" dirty="0" smtClean="0">
                <a:latin typeface="Montserrat-SemiBold"/>
                <a:cs typeface="Montserrat-SemiBold"/>
              </a:rPr>
              <a:t>3 </a:t>
            </a:r>
            <a:r>
              <a:rPr lang="tr-TR" sz="2550" b="1" spc="-5" dirty="0" smtClean="0">
                <a:latin typeface="Montserrat-SemiBold"/>
                <a:cs typeface="Montserrat-SemiBold"/>
              </a:rPr>
              <a:t>kasım </a:t>
            </a:r>
            <a:r>
              <a:rPr lang="tr-TR" sz="2550" b="1" spc="-5" dirty="0" smtClean="0">
                <a:latin typeface="Montserrat-SemiBold"/>
                <a:cs typeface="Montserrat-SemiBold"/>
              </a:rPr>
              <a:t>2022 Perşembe </a:t>
            </a:r>
            <a:r>
              <a:rPr lang="tr-TR" sz="2550" b="1" spc="-5" dirty="0" smtClean="0">
                <a:latin typeface="Montserrat-SemiBold"/>
                <a:cs typeface="Montserrat-SemiBold"/>
              </a:rPr>
              <a:t>saat </a:t>
            </a:r>
            <a:r>
              <a:rPr lang="tr-TR" sz="2550" b="1" spc="-5" dirty="0" smtClean="0">
                <a:latin typeface="Montserrat-SemiBold"/>
                <a:cs typeface="Montserrat-SemiBold"/>
              </a:rPr>
              <a:t>15.00</a:t>
            </a:r>
            <a:endParaRPr sz="2550">
              <a:latin typeface="Montserrat-SemiBold"/>
              <a:cs typeface="Montserrat-SemiBold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46553" y="757361"/>
            <a:ext cx="18840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Ders</a:t>
            </a:r>
            <a:r>
              <a:rPr sz="2100" b="1" spc="-6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Bilgileri</a:t>
            </a:r>
            <a:endParaRPr sz="2100">
              <a:latin typeface="Montserrat-Black"/>
              <a:cs typeface="Montserrat-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38320" y="4442609"/>
            <a:ext cx="1393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Görüşme</a:t>
            </a:r>
            <a:endParaRPr sz="1400">
              <a:latin typeface="Montserrat-SemiBold"/>
              <a:cs typeface="Montserrat-SemiBold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Gün </a:t>
            </a:r>
            <a:r>
              <a:rPr sz="1400" b="1" spc="-20" dirty="0">
                <a:solidFill>
                  <a:srgbClr val="FFFFFF"/>
                </a:solidFill>
                <a:latin typeface="Montserrat-SemiBold"/>
                <a:cs typeface="Montserrat-SemiBold"/>
              </a:rPr>
              <a:t>ve</a:t>
            </a:r>
            <a:r>
              <a:rPr sz="1400" b="1" spc="-60" dirty="0">
                <a:solidFill>
                  <a:srgbClr val="FFFFFF"/>
                </a:solidFill>
                <a:latin typeface="Montserrat-SemiBold"/>
                <a:cs typeface="Montserrat-SemiBol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Saatleri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9988" y="5062065"/>
            <a:ext cx="16421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Dersin Öğretim  Üyesinin</a:t>
            </a:r>
            <a:r>
              <a:rPr sz="1400" b="1" spc="-90" dirty="0">
                <a:solidFill>
                  <a:srgbClr val="FFFFFF"/>
                </a:solidFill>
                <a:latin typeface="Montserrat-SemiBold"/>
                <a:cs typeface="Montserrat-SemiBold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Montserrat-SemiBold"/>
                <a:cs typeface="Montserrat-SemiBold"/>
              </a:rPr>
              <a:t>Konumu</a:t>
            </a:r>
            <a:endParaRPr sz="1400">
              <a:latin typeface="Montserrat-SemiBold"/>
              <a:cs typeface="Montserrat-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38320" y="2582821"/>
            <a:ext cx="648335" cy="107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Dersin  </a:t>
            </a:r>
            <a:r>
              <a:rPr sz="1400" b="1" spc="-25" dirty="0">
                <a:solidFill>
                  <a:srgbClr val="FFFFFF"/>
                </a:solidFill>
                <a:latin typeface="Montserrat-SemiBold"/>
                <a:cs typeface="Montserrat-SemiBold"/>
              </a:rPr>
              <a:t>Kr</a:t>
            </a:r>
            <a:r>
              <a:rPr sz="1400" b="1" spc="-10" dirty="0">
                <a:solidFill>
                  <a:srgbClr val="FFFFFF"/>
                </a:solidFill>
                <a:latin typeface="Montserrat-SemiBold"/>
                <a:cs typeface="Montserrat-SemiBold"/>
              </a:rPr>
              <a:t>edisi</a:t>
            </a:r>
            <a:endParaRPr sz="1400">
              <a:latin typeface="Montserrat-SemiBold"/>
              <a:cs typeface="Montserrat-SemiBold"/>
            </a:endParaRPr>
          </a:p>
          <a:p>
            <a:pPr marL="93980">
              <a:lnSpc>
                <a:spcPct val="100000"/>
              </a:lnSpc>
              <a:spcBef>
                <a:spcPts val="1520"/>
              </a:spcBef>
            </a:pPr>
            <a:r>
              <a:rPr sz="1400" b="1" spc="-10" dirty="0">
                <a:latin typeface="Montserrat-SemiBold"/>
                <a:cs typeface="Montserrat-SemiBold"/>
              </a:rPr>
              <a:t>GBS</a:t>
            </a:r>
            <a:endParaRPr sz="1400">
              <a:latin typeface="Montserrat-SemiBold"/>
              <a:cs typeface="Montserrat-SemiBold"/>
            </a:endParaRPr>
          </a:p>
          <a:p>
            <a:pPr marL="93980">
              <a:lnSpc>
                <a:spcPct val="100000"/>
              </a:lnSpc>
            </a:pPr>
            <a:r>
              <a:rPr sz="1400" b="1" spc="-10" dirty="0">
                <a:latin typeface="Montserrat-SemiBold"/>
                <a:cs typeface="Montserrat-SemiBold"/>
              </a:rPr>
              <a:t>Linki</a:t>
            </a:r>
            <a:endParaRPr sz="1400">
              <a:latin typeface="Montserrat-SemiBold"/>
              <a:cs typeface="Montserrat-SemiBold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514140" y="6483489"/>
            <a:ext cx="2423160" cy="182880"/>
            <a:chOff x="3514140" y="6483489"/>
            <a:chExt cx="2423160" cy="182880"/>
          </a:xfrm>
        </p:grpSpPr>
        <p:sp>
          <p:nvSpPr>
            <p:cNvPr id="26" name="object 26"/>
            <p:cNvSpPr/>
            <p:nvPr/>
          </p:nvSpPr>
          <p:spPr>
            <a:xfrm>
              <a:off x="4170591" y="6483489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55"/>
                  </a:moveTo>
                  <a:lnTo>
                    <a:pt x="584733" y="48755"/>
                  </a:lnTo>
                  <a:lnTo>
                    <a:pt x="584733" y="59778"/>
                  </a:lnTo>
                  <a:lnTo>
                    <a:pt x="583145" y="58026"/>
                  </a:lnTo>
                  <a:lnTo>
                    <a:pt x="583145" y="84340"/>
                  </a:lnTo>
                  <a:lnTo>
                    <a:pt x="583145" y="103187"/>
                  </a:lnTo>
                  <a:lnTo>
                    <a:pt x="576097" y="109410"/>
                  </a:lnTo>
                  <a:lnTo>
                    <a:pt x="557403" y="109410"/>
                  </a:lnTo>
                  <a:lnTo>
                    <a:pt x="550164" y="103187"/>
                  </a:lnTo>
                  <a:lnTo>
                    <a:pt x="550164" y="84340"/>
                  </a:lnTo>
                  <a:lnTo>
                    <a:pt x="557403" y="78282"/>
                  </a:lnTo>
                  <a:lnTo>
                    <a:pt x="576097" y="78282"/>
                  </a:lnTo>
                  <a:lnTo>
                    <a:pt x="583145" y="84340"/>
                  </a:lnTo>
                  <a:lnTo>
                    <a:pt x="583145" y="58026"/>
                  </a:lnTo>
                  <a:lnTo>
                    <a:pt x="579602" y="54102"/>
                  </a:lnTo>
                  <a:lnTo>
                    <a:pt x="573163" y="50101"/>
                  </a:lnTo>
                  <a:lnTo>
                    <a:pt x="565365" y="47752"/>
                  </a:lnTo>
                  <a:lnTo>
                    <a:pt x="556158" y="46977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64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28"/>
                  </a:lnTo>
                  <a:lnTo>
                    <a:pt x="564464" y="140093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16"/>
                  </a:lnTo>
                  <a:lnTo>
                    <a:pt x="582790" y="132181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63"/>
                  </a:lnTo>
                  <a:lnTo>
                    <a:pt x="551726" y="151790"/>
                  </a:lnTo>
                  <a:lnTo>
                    <a:pt x="543382" y="149860"/>
                  </a:lnTo>
                  <a:lnTo>
                    <a:pt x="535559" y="146837"/>
                  </a:lnTo>
                  <a:lnTo>
                    <a:pt x="529005" y="142862"/>
                  </a:lnTo>
                  <a:lnTo>
                    <a:pt x="515607" y="170256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59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63"/>
                  </a:lnTo>
                  <a:lnTo>
                    <a:pt x="618655" y="151282"/>
                  </a:lnTo>
                  <a:lnTo>
                    <a:pt x="622033" y="130416"/>
                  </a:lnTo>
                  <a:lnTo>
                    <a:pt x="622642" y="126682"/>
                  </a:lnTo>
                  <a:lnTo>
                    <a:pt x="622642" y="109410"/>
                  </a:lnTo>
                  <a:lnTo>
                    <a:pt x="622642" y="78282"/>
                  </a:lnTo>
                  <a:lnTo>
                    <a:pt x="622642" y="59778"/>
                  </a:lnTo>
                  <a:lnTo>
                    <a:pt x="622642" y="48755"/>
                  </a:lnTo>
                  <a:close/>
                </a:path>
                <a:path w="1452879" h="182879">
                  <a:moveTo>
                    <a:pt x="742962" y="97320"/>
                  </a:moveTo>
                  <a:lnTo>
                    <a:pt x="741006" y="87363"/>
                  </a:lnTo>
                  <a:lnTo>
                    <a:pt x="738682" y="75565"/>
                  </a:lnTo>
                  <a:lnTo>
                    <a:pt x="737806" y="74371"/>
                  </a:lnTo>
                  <a:lnTo>
                    <a:pt x="727138" y="59804"/>
                  </a:lnTo>
                  <a:lnTo>
                    <a:pt x="710222" y="50215"/>
                  </a:lnTo>
                  <a:lnTo>
                    <a:pt x="705751" y="49504"/>
                  </a:lnTo>
                  <a:lnTo>
                    <a:pt x="705751" y="87363"/>
                  </a:lnTo>
                  <a:lnTo>
                    <a:pt x="674712" y="87363"/>
                  </a:lnTo>
                  <a:lnTo>
                    <a:pt x="676300" y="79171"/>
                  </a:lnTo>
                  <a:lnTo>
                    <a:pt x="681939" y="74371"/>
                  </a:lnTo>
                  <a:lnTo>
                    <a:pt x="698347" y="74371"/>
                  </a:lnTo>
                  <a:lnTo>
                    <a:pt x="704164" y="79171"/>
                  </a:lnTo>
                  <a:lnTo>
                    <a:pt x="705751" y="87363"/>
                  </a:lnTo>
                  <a:lnTo>
                    <a:pt x="705751" y="49504"/>
                  </a:lnTo>
                  <a:lnTo>
                    <a:pt x="650836" y="61074"/>
                  </a:lnTo>
                  <a:lnTo>
                    <a:pt x="635215" y="97320"/>
                  </a:lnTo>
                  <a:lnTo>
                    <a:pt x="639356" y="117449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40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81"/>
                  </a:lnTo>
                  <a:lnTo>
                    <a:pt x="721931" y="118135"/>
                  </a:lnTo>
                  <a:lnTo>
                    <a:pt x="714921" y="111010"/>
                  </a:lnTo>
                  <a:lnTo>
                    <a:pt x="708571" y="115824"/>
                  </a:lnTo>
                  <a:lnTo>
                    <a:pt x="703630" y="118135"/>
                  </a:lnTo>
                  <a:lnTo>
                    <a:pt x="684949" y="118135"/>
                  </a:lnTo>
                  <a:lnTo>
                    <a:pt x="678243" y="114211"/>
                  </a:lnTo>
                  <a:lnTo>
                    <a:pt x="675424" y="106743"/>
                  </a:lnTo>
                  <a:lnTo>
                    <a:pt x="742429" y="106743"/>
                  </a:lnTo>
                  <a:lnTo>
                    <a:pt x="742607" y="103911"/>
                  </a:lnTo>
                  <a:lnTo>
                    <a:pt x="742962" y="100164"/>
                  </a:lnTo>
                  <a:lnTo>
                    <a:pt x="742962" y="97320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905"/>
                  </a:lnTo>
                  <a:lnTo>
                    <a:pt x="810653" y="12395"/>
                  </a:lnTo>
                  <a:lnTo>
                    <a:pt x="808977" y="20459"/>
                  </a:lnTo>
                  <a:lnTo>
                    <a:pt x="810653" y="28549"/>
                  </a:lnTo>
                  <a:lnTo>
                    <a:pt x="815479" y="35039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35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13"/>
                  </a:lnTo>
                  <a:lnTo>
                    <a:pt x="902792" y="78994"/>
                  </a:lnTo>
                  <a:lnTo>
                    <a:pt x="902792" y="76682"/>
                  </a:lnTo>
                  <a:lnTo>
                    <a:pt x="905611" y="74371"/>
                  </a:lnTo>
                  <a:lnTo>
                    <a:pt x="915847" y="74371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83"/>
                  </a:lnTo>
                  <a:lnTo>
                    <a:pt x="954646" y="54978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77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51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24"/>
                  </a:lnTo>
                  <a:lnTo>
                    <a:pt x="921486" y="118668"/>
                  </a:lnTo>
                  <a:lnTo>
                    <a:pt x="918845" y="120446"/>
                  </a:lnTo>
                  <a:lnTo>
                    <a:pt x="909142" y="120446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34"/>
                  </a:lnTo>
                  <a:lnTo>
                    <a:pt x="864527" y="138239"/>
                  </a:lnTo>
                  <a:lnTo>
                    <a:pt x="873201" y="142138"/>
                  </a:lnTo>
                  <a:lnTo>
                    <a:pt x="883881" y="145173"/>
                  </a:lnTo>
                  <a:lnTo>
                    <a:pt x="895819" y="147129"/>
                  </a:lnTo>
                  <a:lnTo>
                    <a:pt x="908253" y="147840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508"/>
                  </a:lnTo>
                  <a:lnTo>
                    <a:pt x="958164" y="114935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905"/>
                  </a:lnTo>
                  <a:lnTo>
                    <a:pt x="967816" y="12395"/>
                  </a:lnTo>
                  <a:lnTo>
                    <a:pt x="966139" y="20459"/>
                  </a:lnTo>
                  <a:lnTo>
                    <a:pt x="967816" y="28549"/>
                  </a:lnTo>
                  <a:lnTo>
                    <a:pt x="972642" y="35039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63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77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34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77"/>
                  </a:lnTo>
                  <a:lnTo>
                    <a:pt x="1085227" y="47637"/>
                  </a:lnTo>
                  <a:lnTo>
                    <a:pt x="1078026" y="49669"/>
                  </a:lnTo>
                  <a:lnTo>
                    <a:pt x="1071448" y="53060"/>
                  </a:lnTo>
                  <a:lnTo>
                    <a:pt x="1065606" y="57835"/>
                  </a:lnTo>
                  <a:lnTo>
                    <a:pt x="1065606" y="48755"/>
                  </a:lnTo>
                  <a:lnTo>
                    <a:pt x="1027696" y="48755"/>
                  </a:lnTo>
                  <a:lnTo>
                    <a:pt x="1027696" y="146062"/>
                  </a:lnTo>
                  <a:lnTo>
                    <a:pt x="1067549" y="146062"/>
                  </a:lnTo>
                  <a:lnTo>
                    <a:pt x="1067549" y="85572"/>
                  </a:lnTo>
                  <a:lnTo>
                    <a:pt x="1073010" y="80772"/>
                  </a:lnTo>
                  <a:lnTo>
                    <a:pt x="1086764" y="80772"/>
                  </a:lnTo>
                  <a:lnTo>
                    <a:pt x="1090828" y="85407"/>
                  </a:lnTo>
                  <a:lnTo>
                    <a:pt x="1090828" y="146062"/>
                  </a:lnTo>
                  <a:lnTo>
                    <a:pt x="1130681" y="146062"/>
                  </a:lnTo>
                  <a:lnTo>
                    <a:pt x="1130681" y="85572"/>
                  </a:lnTo>
                  <a:lnTo>
                    <a:pt x="1136142" y="80772"/>
                  </a:lnTo>
                  <a:lnTo>
                    <a:pt x="1149553" y="80772"/>
                  </a:lnTo>
                  <a:lnTo>
                    <a:pt x="1153960" y="85407"/>
                  </a:lnTo>
                  <a:lnTo>
                    <a:pt x="1153960" y="146062"/>
                  </a:lnTo>
                  <a:lnTo>
                    <a:pt x="1193812" y="146062"/>
                  </a:lnTo>
                  <a:lnTo>
                    <a:pt x="1193812" y="90563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56"/>
                  </a:lnTo>
                  <a:lnTo>
                    <a:pt x="1274165" y="72809"/>
                  </a:lnTo>
                  <a:lnTo>
                    <a:pt x="1283296" y="67271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85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13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38"/>
                  </a:lnTo>
                  <a:lnTo>
                    <a:pt x="1319009" y="143217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612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48"/>
                  </a:lnTo>
                  <a:lnTo>
                    <a:pt x="1412481" y="51828"/>
                  </a:lnTo>
                  <a:lnTo>
                    <a:pt x="1402892" y="50888"/>
                  </a:lnTo>
                  <a:lnTo>
                    <a:pt x="1383982" y="54343"/>
                  </a:lnTo>
                  <a:lnTo>
                    <a:pt x="1369009" y="64096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18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54299" y="653526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66668" y="6514627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14141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54"/>
                  </a:lnTo>
                  <a:lnTo>
                    <a:pt x="2401633" y="4216"/>
                  </a:lnTo>
                  <a:lnTo>
                    <a:pt x="2394064" y="9448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18"/>
                  </a:lnTo>
                  <a:lnTo>
                    <a:pt x="2397137" y="24549"/>
                  </a:lnTo>
                  <a:lnTo>
                    <a:pt x="2406408" y="18440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84631" y="6537934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3"/>
                </a:lnTo>
                <a:lnTo>
                  <a:pt x="18932" y="15360"/>
                </a:lnTo>
                <a:lnTo>
                  <a:pt x="17081" y="26923"/>
                </a:lnTo>
                <a:lnTo>
                  <a:pt x="17081" y="41935"/>
                </a:lnTo>
                <a:lnTo>
                  <a:pt x="0" y="41935"/>
                </a:lnTo>
                <a:lnTo>
                  <a:pt x="0" y="62293"/>
                </a:lnTo>
                <a:lnTo>
                  <a:pt x="17081" y="62293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93"/>
                </a:lnTo>
                <a:lnTo>
                  <a:pt x="54546" y="62293"/>
                </a:lnTo>
                <a:lnTo>
                  <a:pt x="57099" y="41935"/>
                </a:lnTo>
                <a:lnTo>
                  <a:pt x="37515" y="41935"/>
                </a:lnTo>
                <a:lnTo>
                  <a:pt x="37515" y="23037"/>
                </a:lnTo>
                <a:lnTo>
                  <a:pt x="39103" y="19024"/>
                </a:lnTo>
                <a:lnTo>
                  <a:pt x="57797" y="19011"/>
                </a:lnTo>
                <a:lnTo>
                  <a:pt x="57797" y="812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57398" y="6560940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305280" y="6537955"/>
            <a:ext cx="111277" cy="1144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86000"/>
            <a:ext cx="960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Nitröz</a:t>
            </a:r>
            <a:r>
              <a:rPr lang="tr-TR" sz="2800" b="1" dirty="0" smtClean="0">
                <a:solidFill>
                  <a:prstClr val="black"/>
                </a:solidFill>
              </a:rPr>
              <a:t> oksit</a:t>
            </a:r>
            <a:r>
              <a:rPr lang="tr-TR" sz="2800" dirty="0" smtClean="0">
                <a:solidFill>
                  <a:prstClr val="black"/>
                </a:solidFill>
              </a:rPr>
              <a:t>, (bypass öncesinde tercih ediliyor) </a:t>
            </a:r>
            <a:r>
              <a:rPr lang="tr-TR" sz="2800" dirty="0" err="1" smtClean="0">
                <a:solidFill>
                  <a:prstClr val="black"/>
                </a:solidFill>
              </a:rPr>
              <a:t>pulmoner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vasküler</a:t>
            </a:r>
            <a:r>
              <a:rPr lang="tr-TR" sz="2800" dirty="0" smtClean="0">
                <a:solidFill>
                  <a:prstClr val="black"/>
                </a:solidFill>
              </a:rPr>
              <a:t> rezistansı arttırması, miyokarda </a:t>
            </a:r>
            <a:r>
              <a:rPr lang="tr-TR" sz="2800" dirty="0" err="1" smtClean="0">
                <a:solidFill>
                  <a:prstClr val="black"/>
                </a:solidFill>
              </a:rPr>
              <a:t>depresan</a:t>
            </a:r>
            <a:r>
              <a:rPr lang="tr-TR" sz="2800" dirty="0" smtClean="0">
                <a:solidFill>
                  <a:prstClr val="black"/>
                </a:solidFill>
              </a:rPr>
              <a:t> etkili olması, </a:t>
            </a:r>
            <a:r>
              <a:rPr lang="tr-TR" sz="2800" dirty="0" err="1" smtClean="0">
                <a:solidFill>
                  <a:prstClr val="black"/>
                </a:solidFill>
              </a:rPr>
              <a:t>intraoperatif</a:t>
            </a:r>
            <a:r>
              <a:rPr lang="tr-TR" sz="2800" dirty="0" smtClean="0">
                <a:solidFill>
                  <a:prstClr val="black"/>
                </a:solidFill>
              </a:rPr>
              <a:t> herhangi bir aşamada dolaşıma giren havanın genişleme olasılığı gibi nedenlerle </a:t>
            </a:r>
            <a:r>
              <a:rPr lang="tr-TR" sz="2800" b="1" dirty="0" smtClean="0">
                <a:solidFill>
                  <a:prstClr val="black"/>
                </a:solidFill>
              </a:rPr>
              <a:t>kardiyak cerrahi hastalarında </a:t>
            </a:r>
            <a:r>
              <a:rPr lang="tr-TR" sz="2800" b="1" dirty="0" smtClean="0">
                <a:solidFill>
                  <a:srgbClr val="FF0000"/>
                </a:solidFill>
              </a:rPr>
              <a:t>tercih edilmemektedir </a:t>
            </a:r>
            <a:r>
              <a:rPr lang="tr-TR" sz="3200" b="1" dirty="0" smtClean="0">
                <a:solidFill>
                  <a:prstClr val="black"/>
                </a:solidFill>
              </a:rPr>
              <a:t>.</a:t>
            </a:r>
            <a:endParaRPr lang="tr-TR" sz="32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09800"/>
            <a:ext cx="96012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Kardiyopulmoner</a:t>
            </a:r>
            <a:r>
              <a:rPr lang="tr-TR" sz="2800" dirty="0" smtClean="0">
                <a:solidFill>
                  <a:prstClr val="black"/>
                </a:solidFill>
              </a:rPr>
              <a:t> baypas ile birlikte dolaşım volümü değişmekte ve ilaçların </a:t>
            </a:r>
            <a:r>
              <a:rPr lang="tr-TR" sz="2800" dirty="0" err="1" smtClean="0">
                <a:solidFill>
                  <a:prstClr val="black"/>
                </a:solidFill>
              </a:rPr>
              <a:t>famakokinetiği</a:t>
            </a:r>
            <a:r>
              <a:rPr lang="tr-TR" sz="2800" dirty="0" smtClean="0">
                <a:solidFill>
                  <a:prstClr val="black"/>
                </a:solidFill>
              </a:rPr>
              <a:t> etkilenmektedir. 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Bu nedenle, </a:t>
            </a:r>
            <a:r>
              <a:rPr lang="tr-TR" sz="2800" dirty="0" err="1" smtClean="0">
                <a:solidFill>
                  <a:prstClr val="black"/>
                </a:solidFill>
              </a:rPr>
              <a:t>kardiyopulmoner</a:t>
            </a:r>
            <a:r>
              <a:rPr lang="tr-TR" sz="2800" dirty="0" smtClean="0">
                <a:solidFill>
                  <a:prstClr val="black"/>
                </a:solidFill>
              </a:rPr>
              <a:t> baypasın yeniden ısınma sürecinde veya baypas sonrası dönemde </a:t>
            </a:r>
            <a:r>
              <a:rPr lang="tr-TR" sz="2800" dirty="0" err="1" smtClean="0">
                <a:solidFill>
                  <a:prstClr val="black"/>
                </a:solidFill>
              </a:rPr>
              <a:t>nondepolarizan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nöromüsküler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bloker</a:t>
            </a:r>
            <a:r>
              <a:rPr lang="tr-TR" sz="2800" dirty="0" smtClean="0">
                <a:solidFill>
                  <a:prstClr val="black"/>
                </a:solidFill>
              </a:rPr>
              <a:t> ilaçların ek dozları gerekir. 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90800" y="2286000"/>
            <a:ext cx="960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Serebral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metabolik</a:t>
            </a:r>
            <a:r>
              <a:rPr lang="tr-TR" sz="2800" b="1" dirty="0" smtClean="0">
                <a:solidFill>
                  <a:prstClr val="black"/>
                </a:solidFill>
              </a:rPr>
              <a:t> gereksinimin ve </a:t>
            </a:r>
            <a:r>
              <a:rPr lang="tr-TR" sz="2800" b="1" dirty="0" err="1" smtClean="0">
                <a:solidFill>
                  <a:prstClr val="black"/>
                </a:solidFill>
              </a:rPr>
              <a:t>farkındalık</a:t>
            </a:r>
            <a:r>
              <a:rPr lang="tr-TR" sz="2800" b="1" dirty="0" smtClean="0">
                <a:solidFill>
                  <a:prstClr val="black"/>
                </a:solidFill>
              </a:rPr>
              <a:t> riskinin arttığı ısınma döneminde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farkındalığın</a:t>
            </a:r>
            <a:r>
              <a:rPr lang="tr-TR" sz="2800" dirty="0" smtClean="0">
                <a:solidFill>
                  <a:prstClr val="black"/>
                </a:solidFill>
              </a:rPr>
              <a:t> önlenebilmesi için </a:t>
            </a:r>
            <a:r>
              <a:rPr lang="tr-TR" sz="2800" b="1" dirty="0" err="1" smtClean="0">
                <a:solidFill>
                  <a:prstClr val="black"/>
                </a:solidFill>
              </a:rPr>
              <a:t>opioid</a:t>
            </a:r>
            <a:r>
              <a:rPr lang="tr-TR" sz="2800" b="1" dirty="0" smtClean="0">
                <a:solidFill>
                  <a:prstClr val="black"/>
                </a:solidFill>
              </a:rPr>
              <a:t> ajanların </a:t>
            </a:r>
            <a:r>
              <a:rPr lang="tr-TR" sz="2800" dirty="0" smtClean="0">
                <a:solidFill>
                  <a:prstClr val="black"/>
                </a:solidFill>
              </a:rPr>
              <a:t>ek dozlarının ve </a:t>
            </a:r>
            <a:r>
              <a:rPr lang="tr-TR" sz="2800" b="1" dirty="0" err="1" smtClean="0">
                <a:solidFill>
                  <a:prstClr val="black"/>
                </a:solidFill>
              </a:rPr>
              <a:t>benzodiazepinlerin</a:t>
            </a:r>
            <a:r>
              <a:rPr lang="tr-TR" sz="2800" dirty="0" smtClean="0">
                <a:solidFill>
                  <a:prstClr val="black"/>
                </a:solidFill>
              </a:rPr>
              <a:t> uygulanması ve anestezi derinliğinin </a:t>
            </a:r>
            <a:r>
              <a:rPr lang="tr-TR" sz="2800" dirty="0" err="1" smtClean="0">
                <a:solidFill>
                  <a:prstClr val="black"/>
                </a:solidFill>
              </a:rPr>
              <a:t>monitorize</a:t>
            </a:r>
            <a:r>
              <a:rPr lang="tr-TR" sz="2800" dirty="0" smtClean="0">
                <a:solidFill>
                  <a:prstClr val="black"/>
                </a:solidFill>
              </a:rPr>
              <a:t> edilmesi önemlidir.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38400" y="228600"/>
            <a:ext cx="828680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304800"/>
            <a:ext cx="821537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8938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1935" y="722572"/>
            <a:ext cx="31832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Montserrat-Black"/>
                <a:cs typeface="Montserrat-Black"/>
              </a:rPr>
              <a:t>Başvurulan</a:t>
            </a:r>
            <a:r>
              <a:rPr sz="2100" b="1" spc="-40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Montserrat-Black"/>
                <a:cs typeface="Montserrat-Black"/>
              </a:rPr>
              <a:t>Kaynaklar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7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02"/>
                  </a:moveTo>
                  <a:lnTo>
                    <a:pt x="104875" y="97557"/>
                  </a:lnTo>
                  <a:lnTo>
                    <a:pt x="73255" y="142146"/>
                  </a:lnTo>
                  <a:lnTo>
                    <a:pt x="48598" y="188325"/>
                  </a:lnTo>
                  <a:lnTo>
                    <a:pt x="30054" y="234857"/>
                  </a:lnTo>
                  <a:lnTo>
                    <a:pt x="16773" y="280510"/>
                  </a:lnTo>
                  <a:lnTo>
                    <a:pt x="7903" y="324049"/>
                  </a:lnTo>
                  <a:lnTo>
                    <a:pt x="2596" y="364239"/>
                  </a:lnTo>
                  <a:lnTo>
                    <a:pt x="0" y="399846"/>
                  </a:lnTo>
                  <a:lnTo>
                    <a:pt x="4299" y="468643"/>
                  </a:lnTo>
                  <a:lnTo>
                    <a:pt x="14086" y="527872"/>
                  </a:lnTo>
                  <a:lnTo>
                    <a:pt x="28606" y="578249"/>
                  </a:lnTo>
                  <a:lnTo>
                    <a:pt x="47109" y="620487"/>
                  </a:lnTo>
                  <a:lnTo>
                    <a:pt x="68839" y="655301"/>
                  </a:lnTo>
                  <a:lnTo>
                    <a:pt x="118974" y="705518"/>
                  </a:lnTo>
                  <a:lnTo>
                    <a:pt x="159233" y="728761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76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02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4"/>
                  </a:lnTo>
                  <a:lnTo>
                    <a:pt x="288518" y="706374"/>
                  </a:lnTo>
                  <a:lnTo>
                    <a:pt x="291467" y="703440"/>
                  </a:lnTo>
                  <a:lnTo>
                    <a:pt x="270167" y="703440"/>
                  </a:lnTo>
                  <a:lnTo>
                    <a:pt x="270167" y="350659"/>
                  </a:lnTo>
                  <a:lnTo>
                    <a:pt x="288861" y="329400"/>
                  </a:lnTo>
                  <a:lnTo>
                    <a:pt x="291570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5" y="569183"/>
                  </a:lnTo>
                  <a:lnTo>
                    <a:pt x="375096" y="589256"/>
                  </a:lnTo>
                  <a:lnTo>
                    <a:pt x="350984" y="644222"/>
                  </a:lnTo>
                  <a:lnTo>
                    <a:pt x="338675" y="656468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4"/>
                  </a:lnTo>
                  <a:lnTo>
                    <a:pt x="317963" y="706374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39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76" y="703884"/>
                  </a:lnTo>
                  <a:lnTo>
                    <a:pt x="172172" y="703296"/>
                  </a:lnTo>
                  <a:lnTo>
                    <a:pt x="147874" y="679145"/>
                  </a:lnTo>
                  <a:lnTo>
                    <a:pt x="127025" y="644687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39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3"/>
                  </a:lnTo>
                  <a:lnTo>
                    <a:pt x="285871" y="686107"/>
                  </a:lnTo>
                  <a:lnTo>
                    <a:pt x="270167" y="703440"/>
                  </a:lnTo>
                  <a:lnTo>
                    <a:pt x="291467" y="703440"/>
                  </a:lnTo>
                  <a:lnTo>
                    <a:pt x="338675" y="656468"/>
                  </a:lnTo>
                  <a:lnTo>
                    <a:pt x="359648" y="621779"/>
                  </a:lnTo>
                  <a:lnTo>
                    <a:pt x="372215" y="569183"/>
                  </a:lnTo>
                  <a:lnTo>
                    <a:pt x="363815" y="510651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5" y="569183"/>
                  </a:moveTo>
                  <a:lnTo>
                    <a:pt x="359648" y="621779"/>
                  </a:lnTo>
                  <a:lnTo>
                    <a:pt x="338675" y="656468"/>
                  </a:lnTo>
                  <a:lnTo>
                    <a:pt x="350984" y="644222"/>
                  </a:lnTo>
                  <a:lnTo>
                    <a:pt x="375096" y="589256"/>
                  </a:lnTo>
                  <a:lnTo>
                    <a:pt x="372215" y="569183"/>
                  </a:lnTo>
                  <a:close/>
                </a:path>
                <a:path w="421640" h="739775">
                  <a:moveTo>
                    <a:pt x="160923" y="187109"/>
                  </a:moveTo>
                  <a:lnTo>
                    <a:pt x="144627" y="187109"/>
                  </a:lnTo>
                  <a:lnTo>
                    <a:pt x="144627" y="605358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09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74"/>
                  </a:lnTo>
                  <a:lnTo>
                    <a:pt x="173208" y="595549"/>
                  </a:lnTo>
                  <a:lnTo>
                    <a:pt x="165427" y="598596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55"/>
                  </a:lnTo>
                  <a:lnTo>
                    <a:pt x="338069" y="241930"/>
                  </a:lnTo>
                  <a:lnTo>
                    <a:pt x="312748" y="277397"/>
                  </a:lnTo>
                  <a:lnTo>
                    <a:pt x="270167" y="325843"/>
                  </a:lnTo>
                  <a:lnTo>
                    <a:pt x="291570" y="325843"/>
                  </a:lnTo>
                  <a:lnTo>
                    <a:pt x="318369" y="290656"/>
                  </a:lnTo>
                  <a:lnTo>
                    <a:pt x="351773" y="237061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48"/>
                  </a:lnTo>
                  <a:lnTo>
                    <a:pt x="132803" y="190309"/>
                  </a:lnTo>
                  <a:lnTo>
                    <a:pt x="144627" y="187109"/>
                  </a:lnTo>
                  <a:lnTo>
                    <a:pt x="160923" y="187109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8" y="126809"/>
                  </a:lnTo>
                  <a:lnTo>
                    <a:pt x="262248" y="119962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6" y="97231"/>
                  </a:lnTo>
                  <a:lnTo>
                    <a:pt x="329840" y="90215"/>
                  </a:lnTo>
                  <a:lnTo>
                    <a:pt x="325018" y="83502"/>
                  </a:lnTo>
                  <a:lnTo>
                    <a:pt x="320454" y="78160"/>
                  </a:lnTo>
                  <a:lnTo>
                    <a:pt x="312285" y="68265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8" y="126809"/>
                  </a:moveTo>
                  <a:lnTo>
                    <a:pt x="246875" y="126809"/>
                  </a:lnTo>
                  <a:lnTo>
                    <a:pt x="253346" y="133557"/>
                  </a:lnTo>
                  <a:lnTo>
                    <a:pt x="270411" y="148545"/>
                  </a:lnTo>
                  <a:lnTo>
                    <a:pt x="295463" y="162113"/>
                  </a:lnTo>
                  <a:lnTo>
                    <a:pt x="325894" y="164604"/>
                  </a:lnTo>
                  <a:lnTo>
                    <a:pt x="350438" y="157295"/>
                  </a:lnTo>
                  <a:lnTo>
                    <a:pt x="356674" y="154148"/>
                  </a:lnTo>
                  <a:lnTo>
                    <a:pt x="323288" y="154148"/>
                  </a:lnTo>
                  <a:lnTo>
                    <a:pt x="299339" y="148310"/>
                  </a:lnTo>
                  <a:lnTo>
                    <a:pt x="284648" y="140331"/>
                  </a:lnTo>
                  <a:lnTo>
                    <a:pt x="271595" y="129500"/>
                  </a:lnTo>
                  <a:lnTo>
                    <a:pt x="268958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68"/>
                  </a:lnTo>
                  <a:lnTo>
                    <a:pt x="338585" y="153484"/>
                  </a:lnTo>
                  <a:lnTo>
                    <a:pt x="323288" y="154148"/>
                  </a:lnTo>
                  <a:lnTo>
                    <a:pt x="356674" y="154148"/>
                  </a:lnTo>
                  <a:lnTo>
                    <a:pt x="366161" y="149361"/>
                  </a:lnTo>
                  <a:lnTo>
                    <a:pt x="374523" y="142994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6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7" y="111370"/>
                  </a:lnTo>
                  <a:lnTo>
                    <a:pt x="355247" y="111370"/>
                  </a:lnTo>
                  <a:lnTo>
                    <a:pt x="340407" y="102161"/>
                  </a:lnTo>
                  <a:lnTo>
                    <a:pt x="336046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7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60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81"/>
                  </a:lnTo>
                  <a:lnTo>
                    <a:pt x="421309" y="69621"/>
                  </a:lnTo>
                  <a:lnTo>
                    <a:pt x="415671" y="62357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32"/>
                  </a:lnTo>
                  <a:lnTo>
                    <a:pt x="484936" y="14173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88"/>
                  </a:lnTo>
                  <a:lnTo>
                    <a:pt x="373951" y="43853"/>
                  </a:lnTo>
                  <a:lnTo>
                    <a:pt x="372745" y="55486"/>
                  </a:lnTo>
                  <a:lnTo>
                    <a:pt x="373367" y="63969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598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3992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63600" y="201002"/>
                  </a:lnTo>
                  <a:lnTo>
                    <a:pt x="473189" y="196850"/>
                  </a:lnTo>
                  <a:lnTo>
                    <a:pt x="483450" y="189623"/>
                  </a:lnTo>
                  <a:lnTo>
                    <a:pt x="491629" y="180644"/>
                  </a:lnTo>
                  <a:lnTo>
                    <a:pt x="496087" y="172834"/>
                  </a:lnTo>
                  <a:lnTo>
                    <a:pt x="497509" y="170332"/>
                  </a:lnTo>
                  <a:lnTo>
                    <a:pt x="501053" y="158686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4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52"/>
              <a:ext cx="371284" cy="140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20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71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73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71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71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73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71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80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3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80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12"/>
                  </a:moveTo>
                  <a:lnTo>
                    <a:pt x="112039" y="184569"/>
                  </a:lnTo>
                  <a:lnTo>
                    <a:pt x="109029" y="174142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33"/>
                  </a:lnTo>
                  <a:lnTo>
                    <a:pt x="89001" y="124460"/>
                  </a:lnTo>
                  <a:lnTo>
                    <a:pt x="81915" y="120192"/>
                  </a:lnTo>
                  <a:lnTo>
                    <a:pt x="81915" y="119519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56"/>
                  </a:lnTo>
                  <a:lnTo>
                    <a:pt x="107772" y="72326"/>
                  </a:lnTo>
                  <a:lnTo>
                    <a:pt x="105143" y="63919"/>
                  </a:lnTo>
                  <a:lnTo>
                    <a:pt x="105092" y="63754"/>
                  </a:lnTo>
                  <a:lnTo>
                    <a:pt x="100711" y="56451"/>
                  </a:lnTo>
                  <a:lnTo>
                    <a:pt x="94742" y="50419"/>
                  </a:lnTo>
                  <a:lnTo>
                    <a:pt x="85686" y="44945"/>
                  </a:lnTo>
                  <a:lnTo>
                    <a:pt x="74714" y="41287"/>
                  </a:lnTo>
                  <a:lnTo>
                    <a:pt x="74714" y="85077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59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604"/>
                  </a:lnTo>
                  <a:lnTo>
                    <a:pt x="41186" y="63919"/>
                  </a:lnTo>
                  <a:lnTo>
                    <a:pt x="49517" y="63919"/>
                  </a:lnTo>
                  <a:lnTo>
                    <a:pt x="60083" y="65354"/>
                  </a:lnTo>
                  <a:lnTo>
                    <a:pt x="68008" y="69354"/>
                  </a:lnTo>
                  <a:lnTo>
                    <a:pt x="72986" y="75920"/>
                  </a:lnTo>
                  <a:lnTo>
                    <a:pt x="74714" y="85077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98"/>
                  </a:lnTo>
                  <a:lnTo>
                    <a:pt x="0" y="41643"/>
                  </a:lnTo>
                  <a:lnTo>
                    <a:pt x="0" y="191312"/>
                  </a:lnTo>
                  <a:lnTo>
                    <a:pt x="33985" y="191312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12"/>
                  </a:lnTo>
                  <a:lnTo>
                    <a:pt x="114541" y="191312"/>
                  </a:lnTo>
                  <a:close/>
                </a:path>
                <a:path w="701039" h="193675">
                  <a:moveTo>
                    <a:pt x="231775" y="146519"/>
                  </a:moveTo>
                  <a:lnTo>
                    <a:pt x="209829" y="109512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46"/>
                  </a:lnTo>
                  <a:lnTo>
                    <a:pt x="186309" y="65265"/>
                  </a:lnTo>
                  <a:lnTo>
                    <a:pt x="196684" y="65976"/>
                  </a:lnTo>
                  <a:lnTo>
                    <a:pt x="205473" y="67767"/>
                  </a:lnTo>
                  <a:lnTo>
                    <a:pt x="212610" y="70104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84"/>
                  </a:lnTo>
                  <a:lnTo>
                    <a:pt x="209372" y="39446"/>
                  </a:lnTo>
                  <a:lnTo>
                    <a:pt x="198970" y="37757"/>
                  </a:lnTo>
                  <a:lnTo>
                    <a:pt x="186969" y="37134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84"/>
                  </a:lnTo>
                  <a:lnTo>
                    <a:pt x="190779" y="137198"/>
                  </a:lnTo>
                  <a:lnTo>
                    <a:pt x="195249" y="142570"/>
                  </a:lnTo>
                  <a:lnTo>
                    <a:pt x="196659" y="148983"/>
                  </a:lnTo>
                  <a:lnTo>
                    <a:pt x="195122" y="155727"/>
                  </a:lnTo>
                  <a:lnTo>
                    <a:pt x="190525" y="160909"/>
                  </a:lnTo>
                  <a:lnTo>
                    <a:pt x="182994" y="164236"/>
                  </a:lnTo>
                  <a:lnTo>
                    <a:pt x="172580" y="165417"/>
                  </a:lnTo>
                  <a:lnTo>
                    <a:pt x="161772" y="164604"/>
                  </a:lnTo>
                  <a:lnTo>
                    <a:pt x="151549" y="162458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69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592"/>
                  </a:lnTo>
                  <a:lnTo>
                    <a:pt x="231775" y="146519"/>
                  </a:lnTo>
                  <a:close/>
                </a:path>
                <a:path w="701039" h="193675">
                  <a:moveTo>
                    <a:pt x="278549" y="6756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56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56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19"/>
                  </a:moveTo>
                  <a:lnTo>
                    <a:pt x="620915" y="109512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46"/>
                  </a:lnTo>
                  <a:lnTo>
                    <a:pt x="597382" y="65265"/>
                  </a:lnTo>
                  <a:lnTo>
                    <a:pt x="607745" y="65976"/>
                  </a:lnTo>
                  <a:lnTo>
                    <a:pt x="616534" y="67767"/>
                  </a:lnTo>
                  <a:lnTo>
                    <a:pt x="623684" y="70104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84"/>
                  </a:lnTo>
                  <a:lnTo>
                    <a:pt x="620445" y="39446"/>
                  </a:lnTo>
                  <a:lnTo>
                    <a:pt x="610057" y="37757"/>
                  </a:lnTo>
                  <a:lnTo>
                    <a:pt x="598055" y="37134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84"/>
                  </a:lnTo>
                  <a:lnTo>
                    <a:pt x="601853" y="137198"/>
                  </a:lnTo>
                  <a:lnTo>
                    <a:pt x="606323" y="142570"/>
                  </a:lnTo>
                  <a:lnTo>
                    <a:pt x="607733" y="148983"/>
                  </a:lnTo>
                  <a:lnTo>
                    <a:pt x="606183" y="155727"/>
                  </a:lnTo>
                  <a:lnTo>
                    <a:pt x="601599" y="160909"/>
                  </a:lnTo>
                  <a:lnTo>
                    <a:pt x="594055" y="164236"/>
                  </a:lnTo>
                  <a:lnTo>
                    <a:pt x="583653" y="165417"/>
                  </a:lnTo>
                  <a:lnTo>
                    <a:pt x="572833" y="164604"/>
                  </a:lnTo>
                  <a:lnTo>
                    <a:pt x="562610" y="162458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69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592"/>
                  </a:lnTo>
                  <a:lnTo>
                    <a:pt x="642835" y="146519"/>
                  </a:lnTo>
                  <a:close/>
                </a:path>
                <a:path w="701039" h="193675">
                  <a:moveTo>
                    <a:pt x="698627" y="6756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56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56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27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34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34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34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23"/>
                  </a:moveTo>
                  <a:lnTo>
                    <a:pt x="492493" y="122745"/>
                  </a:lnTo>
                  <a:lnTo>
                    <a:pt x="479628" y="122745"/>
                  </a:lnTo>
                  <a:lnTo>
                    <a:pt x="474154" y="127723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23"/>
                  </a:lnTo>
                  <a:close/>
                </a:path>
                <a:path w="1452879" h="182879">
                  <a:moveTo>
                    <a:pt x="622642" y="48755"/>
                  </a:moveTo>
                  <a:lnTo>
                    <a:pt x="584733" y="48755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15"/>
                  </a:lnTo>
                  <a:lnTo>
                    <a:pt x="523786" y="59537"/>
                  </a:lnTo>
                  <a:lnTo>
                    <a:pt x="513588" y="74269"/>
                  </a:lnTo>
                  <a:lnTo>
                    <a:pt x="509790" y="93751"/>
                  </a:lnTo>
                  <a:lnTo>
                    <a:pt x="513588" y="113245"/>
                  </a:lnTo>
                  <a:lnTo>
                    <a:pt x="523786" y="128041"/>
                  </a:lnTo>
                  <a:lnTo>
                    <a:pt x="538568" y="137439"/>
                  </a:lnTo>
                  <a:lnTo>
                    <a:pt x="556158" y="140728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37"/>
                  </a:lnTo>
                  <a:lnTo>
                    <a:pt x="582790" y="130416"/>
                  </a:lnTo>
                  <a:lnTo>
                    <a:pt x="582790" y="132168"/>
                  </a:lnTo>
                  <a:lnTo>
                    <a:pt x="581520" y="140817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63"/>
                  </a:lnTo>
                  <a:lnTo>
                    <a:pt x="551726" y="151777"/>
                  </a:lnTo>
                  <a:lnTo>
                    <a:pt x="543382" y="149847"/>
                  </a:lnTo>
                  <a:lnTo>
                    <a:pt x="535559" y="146824"/>
                  </a:lnTo>
                  <a:lnTo>
                    <a:pt x="529005" y="142862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59"/>
                  </a:lnTo>
                  <a:lnTo>
                    <a:pt x="588645" y="178955"/>
                  </a:lnTo>
                  <a:lnTo>
                    <a:pt x="607110" y="168643"/>
                  </a:lnTo>
                  <a:lnTo>
                    <a:pt x="617867" y="152463"/>
                  </a:lnTo>
                  <a:lnTo>
                    <a:pt x="618655" y="151269"/>
                  </a:lnTo>
                  <a:lnTo>
                    <a:pt x="622033" y="130416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55"/>
                  </a:lnTo>
                  <a:close/>
                </a:path>
                <a:path w="1452879" h="182879">
                  <a:moveTo>
                    <a:pt x="742962" y="97320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61"/>
                  </a:lnTo>
                  <a:lnTo>
                    <a:pt x="635215" y="97320"/>
                  </a:lnTo>
                  <a:lnTo>
                    <a:pt x="639356" y="117436"/>
                  </a:lnTo>
                  <a:lnTo>
                    <a:pt x="651103" y="133438"/>
                  </a:lnTo>
                  <a:lnTo>
                    <a:pt x="669505" y="144005"/>
                  </a:lnTo>
                  <a:lnTo>
                    <a:pt x="693585" y="147828"/>
                  </a:lnTo>
                  <a:lnTo>
                    <a:pt x="706970" y="146824"/>
                  </a:lnTo>
                  <a:lnTo>
                    <a:pt x="718362" y="143865"/>
                  </a:lnTo>
                  <a:lnTo>
                    <a:pt x="727900" y="138963"/>
                  </a:lnTo>
                  <a:lnTo>
                    <a:pt x="735736" y="132168"/>
                  </a:lnTo>
                  <a:lnTo>
                    <a:pt x="721931" y="118135"/>
                  </a:lnTo>
                  <a:lnTo>
                    <a:pt x="714921" y="111010"/>
                  </a:lnTo>
                  <a:lnTo>
                    <a:pt x="708571" y="115824"/>
                  </a:lnTo>
                  <a:lnTo>
                    <a:pt x="703630" y="118135"/>
                  </a:lnTo>
                  <a:lnTo>
                    <a:pt x="684949" y="118135"/>
                  </a:lnTo>
                  <a:lnTo>
                    <a:pt x="678243" y="114211"/>
                  </a:lnTo>
                  <a:lnTo>
                    <a:pt x="675424" y="106743"/>
                  </a:lnTo>
                  <a:lnTo>
                    <a:pt x="742429" y="106743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20"/>
                  </a:lnTo>
                  <a:close/>
                </a:path>
                <a:path w="1452879" h="182879">
                  <a:moveTo>
                    <a:pt x="795362" y="14046"/>
                  </a:moveTo>
                  <a:lnTo>
                    <a:pt x="755523" y="14046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46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44"/>
                  </a:lnTo>
                  <a:lnTo>
                    <a:pt x="832954" y="40906"/>
                  </a:lnTo>
                  <a:lnTo>
                    <a:pt x="842873" y="39331"/>
                  </a:lnTo>
                  <a:lnTo>
                    <a:pt x="850430" y="34937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35"/>
                  </a:moveTo>
                  <a:lnTo>
                    <a:pt x="949515" y="94297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94"/>
                  </a:lnTo>
                  <a:lnTo>
                    <a:pt x="902792" y="76682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688"/>
                  </a:lnTo>
                  <a:lnTo>
                    <a:pt x="929119" y="75844"/>
                  </a:lnTo>
                  <a:lnTo>
                    <a:pt x="936332" y="78028"/>
                  </a:lnTo>
                  <a:lnTo>
                    <a:pt x="943698" y="81470"/>
                  </a:lnTo>
                  <a:lnTo>
                    <a:pt x="954646" y="54978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59"/>
                  </a:lnTo>
                  <a:lnTo>
                    <a:pt x="915314" y="46964"/>
                  </a:lnTo>
                  <a:lnTo>
                    <a:pt x="893914" y="49580"/>
                  </a:lnTo>
                  <a:lnTo>
                    <a:pt x="878459" y="56718"/>
                  </a:lnTo>
                  <a:lnTo>
                    <a:pt x="869099" y="67297"/>
                  </a:lnTo>
                  <a:lnTo>
                    <a:pt x="865936" y="80238"/>
                  </a:lnTo>
                  <a:lnTo>
                    <a:pt x="874623" y="100825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24"/>
                  </a:lnTo>
                  <a:lnTo>
                    <a:pt x="921486" y="118656"/>
                  </a:lnTo>
                  <a:lnTo>
                    <a:pt x="918845" y="120446"/>
                  </a:lnTo>
                  <a:lnTo>
                    <a:pt x="909142" y="120446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34"/>
                  </a:lnTo>
                  <a:lnTo>
                    <a:pt x="864527" y="138226"/>
                  </a:lnTo>
                  <a:lnTo>
                    <a:pt x="873201" y="142125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61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35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44"/>
                  </a:lnTo>
                  <a:lnTo>
                    <a:pt x="990117" y="40906"/>
                  </a:lnTo>
                  <a:lnTo>
                    <a:pt x="1000036" y="39331"/>
                  </a:lnTo>
                  <a:lnTo>
                    <a:pt x="1007592" y="34937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66"/>
                  </a:lnTo>
                  <a:lnTo>
                    <a:pt x="1155369" y="46964"/>
                  </a:lnTo>
                  <a:lnTo>
                    <a:pt x="1145844" y="47942"/>
                  </a:lnTo>
                  <a:lnTo>
                    <a:pt x="1137183" y="50800"/>
                  </a:lnTo>
                  <a:lnTo>
                    <a:pt x="1129550" y="55435"/>
                  </a:lnTo>
                  <a:lnTo>
                    <a:pt x="1123099" y="61722"/>
                  </a:lnTo>
                  <a:lnTo>
                    <a:pt x="1117320" y="55130"/>
                  </a:lnTo>
                  <a:lnTo>
                    <a:pt x="1110195" y="50533"/>
                  </a:lnTo>
                  <a:lnTo>
                    <a:pt x="1101991" y="47840"/>
                  </a:lnTo>
                  <a:lnTo>
                    <a:pt x="1092949" y="46964"/>
                  </a:lnTo>
                  <a:lnTo>
                    <a:pt x="1085227" y="47625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35"/>
                  </a:lnTo>
                  <a:lnTo>
                    <a:pt x="1065606" y="48755"/>
                  </a:lnTo>
                  <a:lnTo>
                    <a:pt x="1027696" y="48755"/>
                  </a:lnTo>
                  <a:lnTo>
                    <a:pt x="1027696" y="146062"/>
                  </a:lnTo>
                  <a:lnTo>
                    <a:pt x="1067549" y="146062"/>
                  </a:lnTo>
                  <a:lnTo>
                    <a:pt x="1067549" y="85559"/>
                  </a:lnTo>
                  <a:lnTo>
                    <a:pt x="1073010" y="80772"/>
                  </a:lnTo>
                  <a:lnTo>
                    <a:pt x="1086764" y="80772"/>
                  </a:lnTo>
                  <a:lnTo>
                    <a:pt x="1090828" y="85394"/>
                  </a:lnTo>
                  <a:lnTo>
                    <a:pt x="1090828" y="146062"/>
                  </a:lnTo>
                  <a:lnTo>
                    <a:pt x="1130681" y="146062"/>
                  </a:lnTo>
                  <a:lnTo>
                    <a:pt x="1130681" y="85559"/>
                  </a:lnTo>
                  <a:lnTo>
                    <a:pt x="1136142" y="80772"/>
                  </a:lnTo>
                  <a:lnTo>
                    <a:pt x="1149553" y="80772"/>
                  </a:lnTo>
                  <a:lnTo>
                    <a:pt x="1153960" y="85394"/>
                  </a:lnTo>
                  <a:lnTo>
                    <a:pt x="1153960" y="146062"/>
                  </a:lnTo>
                  <a:lnTo>
                    <a:pt x="1193812" y="146062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23"/>
                  </a:moveTo>
                  <a:lnTo>
                    <a:pt x="1228788" y="122745"/>
                  </a:lnTo>
                  <a:lnTo>
                    <a:pt x="1215923" y="122745"/>
                  </a:lnTo>
                  <a:lnTo>
                    <a:pt x="1210449" y="127723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23"/>
                  </a:lnTo>
                  <a:close/>
                </a:path>
                <a:path w="1452879" h="182879">
                  <a:moveTo>
                    <a:pt x="1340789" y="100863"/>
                  </a:move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85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14"/>
                  </a:lnTo>
                  <a:lnTo>
                    <a:pt x="1251204" y="79629"/>
                  </a:lnTo>
                  <a:lnTo>
                    <a:pt x="1247673" y="98907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38"/>
                  </a:lnTo>
                  <a:lnTo>
                    <a:pt x="1319009" y="143217"/>
                  </a:lnTo>
                  <a:lnTo>
                    <a:pt x="1327645" y="138417"/>
                  </a:lnTo>
                  <a:lnTo>
                    <a:pt x="1334401" y="132168"/>
                  </a:lnTo>
                  <a:lnTo>
                    <a:pt x="1334795" y="131813"/>
                  </a:lnTo>
                  <a:lnTo>
                    <a:pt x="1325448" y="120777"/>
                  </a:lnTo>
                  <a:lnTo>
                    <a:pt x="1319860" y="125793"/>
                  </a:lnTo>
                  <a:lnTo>
                    <a:pt x="1313472" y="129349"/>
                  </a:lnTo>
                  <a:lnTo>
                    <a:pt x="1306322" y="131470"/>
                  </a:lnTo>
                  <a:lnTo>
                    <a:pt x="1298460" y="132168"/>
                  </a:lnTo>
                  <a:lnTo>
                    <a:pt x="1285659" y="130187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2997"/>
                  </a:lnTo>
                  <a:lnTo>
                    <a:pt x="1340789" y="100863"/>
                  </a:lnTo>
                  <a:close/>
                </a:path>
                <a:path w="1452879" h="182879">
                  <a:moveTo>
                    <a:pt x="1452448" y="14046"/>
                  </a:moveTo>
                  <a:lnTo>
                    <a:pt x="1435696" y="14046"/>
                  </a:lnTo>
                  <a:lnTo>
                    <a:pt x="1435696" y="98907"/>
                  </a:lnTo>
                  <a:lnTo>
                    <a:pt x="1433296" y="112585"/>
                  </a:lnTo>
                  <a:lnTo>
                    <a:pt x="1426679" y="123075"/>
                  </a:lnTo>
                  <a:lnTo>
                    <a:pt x="1416723" y="129794"/>
                  </a:lnTo>
                  <a:lnTo>
                    <a:pt x="1404302" y="132168"/>
                  </a:lnTo>
                  <a:lnTo>
                    <a:pt x="1391780" y="129794"/>
                  </a:lnTo>
                  <a:lnTo>
                    <a:pt x="1381772" y="123075"/>
                  </a:lnTo>
                  <a:lnTo>
                    <a:pt x="1375143" y="112585"/>
                  </a:lnTo>
                  <a:lnTo>
                    <a:pt x="1372743" y="98907"/>
                  </a:lnTo>
                  <a:lnTo>
                    <a:pt x="1375143" y="85255"/>
                  </a:lnTo>
                  <a:lnTo>
                    <a:pt x="1381772" y="74828"/>
                  </a:lnTo>
                  <a:lnTo>
                    <a:pt x="1391780" y="68160"/>
                  </a:lnTo>
                  <a:lnTo>
                    <a:pt x="1404302" y="65824"/>
                  </a:lnTo>
                  <a:lnTo>
                    <a:pt x="1416723" y="68160"/>
                  </a:lnTo>
                  <a:lnTo>
                    <a:pt x="1426679" y="74828"/>
                  </a:lnTo>
                  <a:lnTo>
                    <a:pt x="1433296" y="85255"/>
                  </a:lnTo>
                  <a:lnTo>
                    <a:pt x="1435696" y="98907"/>
                  </a:lnTo>
                  <a:lnTo>
                    <a:pt x="1435696" y="14046"/>
                  </a:lnTo>
                  <a:lnTo>
                    <a:pt x="1435519" y="14046"/>
                  </a:lnTo>
                  <a:lnTo>
                    <a:pt x="1435519" y="65989"/>
                  </a:lnTo>
                  <a:lnTo>
                    <a:pt x="1435354" y="65824"/>
                  </a:lnTo>
                  <a:lnTo>
                    <a:pt x="1429004" y="59359"/>
                  </a:lnTo>
                  <a:lnTo>
                    <a:pt x="1421257" y="54648"/>
                  </a:lnTo>
                  <a:lnTo>
                    <a:pt x="1412481" y="51828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35"/>
                  </a:lnTo>
                  <a:lnTo>
                    <a:pt x="1355636" y="98907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12"/>
                  </a:lnTo>
                  <a:lnTo>
                    <a:pt x="1435239" y="132168"/>
                  </a:lnTo>
                  <a:lnTo>
                    <a:pt x="1436230" y="131102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02"/>
                  </a:lnTo>
                  <a:lnTo>
                    <a:pt x="1452448" y="65989"/>
                  </a:lnTo>
                  <a:lnTo>
                    <a:pt x="1452448" y="14046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98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64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416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194"/>
                  </a:moveTo>
                  <a:lnTo>
                    <a:pt x="0" y="59194"/>
                  </a:lnTo>
                  <a:lnTo>
                    <a:pt x="0" y="62369"/>
                  </a:lnTo>
                  <a:lnTo>
                    <a:pt x="602983" y="62369"/>
                  </a:lnTo>
                  <a:lnTo>
                    <a:pt x="602983" y="59194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54"/>
                  </a:lnTo>
                  <a:lnTo>
                    <a:pt x="2401633" y="4216"/>
                  </a:lnTo>
                  <a:lnTo>
                    <a:pt x="2394064" y="9436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196"/>
                  </a:lnTo>
                  <a:lnTo>
                    <a:pt x="2391270" y="34505"/>
                  </a:lnTo>
                  <a:lnTo>
                    <a:pt x="2397137" y="24536"/>
                  </a:lnTo>
                  <a:lnTo>
                    <a:pt x="2406408" y="18440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34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3"/>
                </a:lnTo>
                <a:lnTo>
                  <a:pt x="18932" y="15360"/>
                </a:lnTo>
                <a:lnTo>
                  <a:pt x="17081" y="26923"/>
                </a:lnTo>
                <a:lnTo>
                  <a:pt x="17081" y="41935"/>
                </a:lnTo>
                <a:lnTo>
                  <a:pt x="0" y="41935"/>
                </a:lnTo>
                <a:lnTo>
                  <a:pt x="0" y="62293"/>
                </a:lnTo>
                <a:lnTo>
                  <a:pt x="17081" y="62293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93"/>
                </a:lnTo>
                <a:lnTo>
                  <a:pt x="54546" y="62293"/>
                </a:lnTo>
                <a:lnTo>
                  <a:pt x="57099" y="41935"/>
                </a:lnTo>
                <a:lnTo>
                  <a:pt x="37515" y="41935"/>
                </a:lnTo>
                <a:lnTo>
                  <a:pt x="37515" y="23037"/>
                </a:lnTo>
                <a:lnTo>
                  <a:pt x="39103" y="19024"/>
                </a:lnTo>
                <a:lnTo>
                  <a:pt x="57797" y="19011"/>
                </a:lnTo>
                <a:lnTo>
                  <a:pt x="57797" y="812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40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5"/>
            <a:ext cx="111277" cy="1144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8"/>
            <a:ext cx="4179570" cy="3606800"/>
            <a:chOff x="0" y="558"/>
            <a:chExt cx="4179570" cy="3606800"/>
          </a:xfrm>
        </p:grpSpPr>
        <p:sp>
          <p:nvSpPr>
            <p:cNvPr id="3" name="object 3"/>
            <p:cNvSpPr/>
            <p:nvPr/>
          </p:nvSpPr>
          <p:spPr>
            <a:xfrm>
              <a:off x="0" y="558"/>
              <a:ext cx="4011650" cy="360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5294" y="2438958"/>
              <a:ext cx="76707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90468" y="2438958"/>
              <a:ext cx="65024" cy="63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1814" y="2451658"/>
              <a:ext cx="43268" cy="38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76866" y="2337358"/>
              <a:ext cx="76733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9481" y="2350058"/>
              <a:ext cx="51511" cy="50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5715" y="2235758"/>
              <a:ext cx="82842" cy="889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68750" y="2248458"/>
              <a:ext cx="56362" cy="50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6291" y="2134158"/>
              <a:ext cx="85267" cy="889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0660" y="2146858"/>
              <a:ext cx="56362" cy="508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8151" y="2045258"/>
              <a:ext cx="84950" cy="76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4945" y="2045258"/>
              <a:ext cx="51384" cy="50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1496" y="1943658"/>
              <a:ext cx="81978" cy="76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3479" y="1956358"/>
              <a:ext cx="40822" cy="381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6656" y="1753158"/>
              <a:ext cx="162356" cy="1651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22483" y="1562658"/>
              <a:ext cx="75145" cy="7033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5740" y="1461058"/>
              <a:ext cx="92354" cy="889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08259" y="991158"/>
              <a:ext cx="62344" cy="635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3205" y="622858"/>
              <a:ext cx="249859" cy="3556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08310" y="1181658"/>
              <a:ext cx="162750" cy="14895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12819" y="1372158"/>
              <a:ext cx="166141" cy="14832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05377" y="445058"/>
              <a:ext cx="159689" cy="2540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18385" y="918643"/>
              <a:ext cx="11260" cy="1850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17866" y="1091018"/>
              <a:ext cx="41993" cy="4480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4226852" y="1384585"/>
            <a:ext cx="12344" cy="241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37281" y="1662689"/>
            <a:ext cx="44345" cy="4417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2206" y="1861336"/>
            <a:ext cx="16924" cy="244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7693022" y="0"/>
            <a:ext cx="4500245" cy="4236720"/>
            <a:chOff x="7693022" y="0"/>
            <a:chExt cx="4500245" cy="4236720"/>
          </a:xfrm>
        </p:grpSpPr>
        <p:sp>
          <p:nvSpPr>
            <p:cNvPr id="31" name="object 31"/>
            <p:cNvSpPr/>
            <p:nvPr/>
          </p:nvSpPr>
          <p:spPr>
            <a:xfrm>
              <a:off x="7821168" y="0"/>
              <a:ext cx="4372025" cy="325019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10350" y="1366445"/>
              <a:ext cx="4282837" cy="28697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11437" y="893074"/>
              <a:ext cx="109359" cy="18190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95817" y="1151910"/>
              <a:ext cx="138696" cy="13869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93022" y="1639111"/>
              <a:ext cx="136156" cy="13676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10369783" y="4316133"/>
            <a:ext cx="130810" cy="13081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56159" y="4320349"/>
            <a:ext cx="130441" cy="13045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08102" y="678008"/>
            <a:ext cx="114122" cy="11410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00745" y="2137139"/>
            <a:ext cx="116890" cy="11301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893590" y="4326166"/>
            <a:ext cx="110820" cy="11137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351139" y="4331152"/>
            <a:ext cx="110337" cy="1092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53569" y="217221"/>
            <a:ext cx="48260" cy="68580"/>
          </a:xfrm>
          <a:custGeom>
            <a:avLst/>
            <a:gdLst/>
            <a:ahLst/>
            <a:cxnLst/>
            <a:rect l="l" t="t" r="r" b="b"/>
            <a:pathLst>
              <a:path w="48259" h="68579">
                <a:moveTo>
                  <a:pt x="30644" y="0"/>
                </a:moveTo>
                <a:lnTo>
                  <a:pt x="24200" y="0"/>
                </a:lnTo>
                <a:lnTo>
                  <a:pt x="21359" y="7482"/>
                </a:lnTo>
                <a:lnTo>
                  <a:pt x="16949" y="19269"/>
                </a:lnTo>
                <a:lnTo>
                  <a:pt x="12507" y="31052"/>
                </a:lnTo>
                <a:lnTo>
                  <a:pt x="7778" y="42699"/>
                </a:lnTo>
                <a:lnTo>
                  <a:pt x="2512" y="54078"/>
                </a:lnTo>
                <a:lnTo>
                  <a:pt x="0" y="61377"/>
                </a:lnTo>
                <a:lnTo>
                  <a:pt x="1301" y="65599"/>
                </a:lnTo>
                <a:lnTo>
                  <a:pt x="5957" y="67575"/>
                </a:lnTo>
                <a:lnTo>
                  <a:pt x="13510" y="68137"/>
                </a:lnTo>
                <a:lnTo>
                  <a:pt x="24164" y="65672"/>
                </a:lnTo>
                <a:lnTo>
                  <a:pt x="33330" y="60541"/>
                </a:lnTo>
                <a:lnTo>
                  <a:pt x="40737" y="52712"/>
                </a:lnTo>
                <a:lnTo>
                  <a:pt x="46111" y="42153"/>
                </a:lnTo>
                <a:lnTo>
                  <a:pt x="48135" y="31420"/>
                </a:lnTo>
                <a:lnTo>
                  <a:pt x="46527" y="21647"/>
                </a:lnTo>
                <a:lnTo>
                  <a:pt x="41914" y="12673"/>
                </a:lnTo>
                <a:lnTo>
                  <a:pt x="34922" y="4332"/>
                </a:lnTo>
                <a:lnTo>
                  <a:pt x="3064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29194" y="1430284"/>
            <a:ext cx="29845" cy="67945"/>
          </a:xfrm>
          <a:custGeom>
            <a:avLst/>
            <a:gdLst/>
            <a:ahLst/>
            <a:cxnLst/>
            <a:rect l="l" t="t" r="r" b="b"/>
            <a:pathLst>
              <a:path w="29845" h="67944">
                <a:moveTo>
                  <a:pt x="11724" y="0"/>
                </a:moveTo>
                <a:lnTo>
                  <a:pt x="0" y="3971"/>
                </a:lnTo>
                <a:lnTo>
                  <a:pt x="0" y="10053"/>
                </a:lnTo>
                <a:lnTo>
                  <a:pt x="1475" y="12814"/>
                </a:lnTo>
                <a:lnTo>
                  <a:pt x="1084" y="18618"/>
                </a:lnTo>
                <a:lnTo>
                  <a:pt x="722" y="25670"/>
                </a:lnTo>
                <a:lnTo>
                  <a:pt x="703" y="40712"/>
                </a:lnTo>
                <a:lnTo>
                  <a:pt x="1132" y="48209"/>
                </a:lnTo>
                <a:lnTo>
                  <a:pt x="1615" y="54178"/>
                </a:lnTo>
                <a:lnTo>
                  <a:pt x="0" y="57122"/>
                </a:lnTo>
                <a:lnTo>
                  <a:pt x="0" y="64353"/>
                </a:lnTo>
                <a:lnTo>
                  <a:pt x="13401" y="67906"/>
                </a:lnTo>
                <a:lnTo>
                  <a:pt x="18874" y="59220"/>
                </a:lnTo>
                <a:lnTo>
                  <a:pt x="26266" y="47129"/>
                </a:lnTo>
                <a:lnTo>
                  <a:pt x="27371" y="40322"/>
                </a:lnTo>
                <a:lnTo>
                  <a:pt x="29809" y="33096"/>
                </a:lnTo>
                <a:lnTo>
                  <a:pt x="26875" y="26327"/>
                </a:lnTo>
                <a:lnTo>
                  <a:pt x="24602" y="18618"/>
                </a:lnTo>
                <a:lnTo>
                  <a:pt x="16919" y="6857"/>
                </a:lnTo>
                <a:lnTo>
                  <a:pt x="11724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3842093" y="6166718"/>
            <a:ext cx="4500245" cy="691515"/>
            <a:chOff x="3842093" y="6166718"/>
            <a:chExt cx="4500245" cy="691515"/>
          </a:xfrm>
        </p:grpSpPr>
        <p:sp>
          <p:nvSpPr>
            <p:cNvPr id="45" name="object 45"/>
            <p:cNvSpPr/>
            <p:nvPr/>
          </p:nvSpPr>
          <p:spPr>
            <a:xfrm>
              <a:off x="3994264" y="6166718"/>
              <a:ext cx="4204970" cy="691515"/>
            </a:xfrm>
            <a:custGeom>
              <a:avLst/>
              <a:gdLst/>
              <a:ahLst/>
              <a:cxnLst/>
              <a:rect l="l" t="t" r="r" b="b"/>
              <a:pathLst>
                <a:path w="4204970" h="691515">
                  <a:moveTo>
                    <a:pt x="4090365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691286"/>
                  </a:lnTo>
                  <a:lnTo>
                    <a:pt x="4204665" y="691286"/>
                  </a:lnTo>
                  <a:lnTo>
                    <a:pt x="4204665" y="114300"/>
                  </a:lnTo>
                  <a:lnTo>
                    <a:pt x="4195683" y="69812"/>
                  </a:lnTo>
                  <a:lnTo>
                    <a:pt x="4171189" y="33480"/>
                  </a:lnTo>
                  <a:lnTo>
                    <a:pt x="4134858" y="8983"/>
                  </a:lnTo>
                  <a:lnTo>
                    <a:pt x="4090365" y="0"/>
                  </a:lnTo>
                  <a:close/>
                </a:path>
              </a:pathLst>
            </a:custGeom>
            <a:solidFill>
              <a:srgbClr val="1A4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11064" y="6290894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60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60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63" y="51777"/>
                  </a:moveTo>
                  <a:lnTo>
                    <a:pt x="455599" y="51777"/>
                  </a:lnTo>
                  <a:lnTo>
                    <a:pt x="427736" y="127203"/>
                  </a:lnTo>
                  <a:lnTo>
                    <a:pt x="400050" y="51777"/>
                  </a:lnTo>
                  <a:lnTo>
                    <a:pt x="385762" y="51777"/>
                  </a:lnTo>
                  <a:lnTo>
                    <a:pt x="357543" y="126860"/>
                  </a:lnTo>
                  <a:lnTo>
                    <a:pt x="330390" y="51777"/>
                  </a:lnTo>
                  <a:lnTo>
                    <a:pt x="314350" y="51777"/>
                  </a:lnTo>
                  <a:lnTo>
                    <a:pt x="349084" y="146062"/>
                  </a:lnTo>
                  <a:lnTo>
                    <a:pt x="365302" y="146062"/>
                  </a:lnTo>
                  <a:lnTo>
                    <a:pt x="392645" y="74549"/>
                  </a:lnTo>
                  <a:lnTo>
                    <a:pt x="419620" y="146062"/>
                  </a:lnTo>
                  <a:lnTo>
                    <a:pt x="435838" y="146062"/>
                  </a:lnTo>
                  <a:lnTo>
                    <a:pt x="470763" y="51777"/>
                  </a:lnTo>
                  <a:close/>
                </a:path>
                <a:path w="1452879" h="182879">
                  <a:moveTo>
                    <a:pt x="497789" y="127749"/>
                  </a:moveTo>
                  <a:lnTo>
                    <a:pt x="492493" y="122770"/>
                  </a:lnTo>
                  <a:lnTo>
                    <a:pt x="479628" y="122770"/>
                  </a:lnTo>
                  <a:lnTo>
                    <a:pt x="474154" y="127749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49"/>
                  </a:lnTo>
                  <a:close/>
                </a:path>
                <a:path w="1452879" h="182879">
                  <a:moveTo>
                    <a:pt x="622655" y="48742"/>
                  </a:moveTo>
                  <a:lnTo>
                    <a:pt x="584746" y="48742"/>
                  </a:lnTo>
                  <a:lnTo>
                    <a:pt x="584746" y="59778"/>
                  </a:lnTo>
                  <a:lnTo>
                    <a:pt x="583158" y="58026"/>
                  </a:lnTo>
                  <a:lnTo>
                    <a:pt x="583158" y="84340"/>
                  </a:lnTo>
                  <a:lnTo>
                    <a:pt x="583158" y="103187"/>
                  </a:lnTo>
                  <a:lnTo>
                    <a:pt x="576110" y="109410"/>
                  </a:lnTo>
                  <a:lnTo>
                    <a:pt x="557415" y="109410"/>
                  </a:lnTo>
                  <a:lnTo>
                    <a:pt x="550176" y="103187"/>
                  </a:lnTo>
                  <a:lnTo>
                    <a:pt x="550176" y="84340"/>
                  </a:lnTo>
                  <a:lnTo>
                    <a:pt x="557415" y="78282"/>
                  </a:lnTo>
                  <a:lnTo>
                    <a:pt x="576110" y="78282"/>
                  </a:lnTo>
                  <a:lnTo>
                    <a:pt x="583158" y="84340"/>
                  </a:lnTo>
                  <a:lnTo>
                    <a:pt x="583158" y="58026"/>
                  </a:lnTo>
                  <a:lnTo>
                    <a:pt x="579615" y="54102"/>
                  </a:lnTo>
                  <a:lnTo>
                    <a:pt x="573176" y="50114"/>
                  </a:lnTo>
                  <a:lnTo>
                    <a:pt x="565378" y="47752"/>
                  </a:lnTo>
                  <a:lnTo>
                    <a:pt x="556171" y="46977"/>
                  </a:lnTo>
                  <a:lnTo>
                    <a:pt x="538581" y="50241"/>
                  </a:lnTo>
                  <a:lnTo>
                    <a:pt x="523798" y="59563"/>
                  </a:lnTo>
                  <a:lnTo>
                    <a:pt x="513600" y="74295"/>
                  </a:lnTo>
                  <a:lnTo>
                    <a:pt x="509803" y="93764"/>
                  </a:lnTo>
                  <a:lnTo>
                    <a:pt x="513600" y="113271"/>
                  </a:lnTo>
                  <a:lnTo>
                    <a:pt x="523798" y="128054"/>
                  </a:lnTo>
                  <a:lnTo>
                    <a:pt x="538581" y="137439"/>
                  </a:lnTo>
                  <a:lnTo>
                    <a:pt x="556171" y="140716"/>
                  </a:lnTo>
                  <a:lnTo>
                    <a:pt x="564476" y="140081"/>
                  </a:lnTo>
                  <a:lnTo>
                    <a:pt x="571665" y="138176"/>
                  </a:lnTo>
                  <a:lnTo>
                    <a:pt x="577773" y="134950"/>
                  </a:lnTo>
                  <a:lnTo>
                    <a:pt x="582803" y="130403"/>
                  </a:lnTo>
                  <a:lnTo>
                    <a:pt x="582803" y="132181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79" y="152450"/>
                  </a:lnTo>
                  <a:lnTo>
                    <a:pt x="551738" y="151777"/>
                  </a:lnTo>
                  <a:lnTo>
                    <a:pt x="543394" y="149860"/>
                  </a:lnTo>
                  <a:lnTo>
                    <a:pt x="535571" y="146837"/>
                  </a:lnTo>
                  <a:lnTo>
                    <a:pt x="529018" y="142849"/>
                  </a:lnTo>
                  <a:lnTo>
                    <a:pt x="515620" y="170256"/>
                  </a:lnTo>
                  <a:lnTo>
                    <a:pt x="525551" y="175526"/>
                  </a:lnTo>
                  <a:lnTo>
                    <a:pt x="537133" y="179298"/>
                  </a:lnTo>
                  <a:lnTo>
                    <a:pt x="550037" y="181584"/>
                  </a:lnTo>
                  <a:lnTo>
                    <a:pt x="563930" y="182346"/>
                  </a:lnTo>
                  <a:lnTo>
                    <a:pt x="588657" y="178955"/>
                  </a:lnTo>
                  <a:lnTo>
                    <a:pt x="607110" y="168656"/>
                  </a:lnTo>
                  <a:lnTo>
                    <a:pt x="617893" y="152450"/>
                  </a:lnTo>
                  <a:lnTo>
                    <a:pt x="618667" y="151295"/>
                  </a:lnTo>
                  <a:lnTo>
                    <a:pt x="622046" y="130403"/>
                  </a:lnTo>
                  <a:lnTo>
                    <a:pt x="622655" y="126682"/>
                  </a:lnTo>
                  <a:lnTo>
                    <a:pt x="622655" y="109410"/>
                  </a:lnTo>
                  <a:lnTo>
                    <a:pt x="622655" y="78282"/>
                  </a:lnTo>
                  <a:lnTo>
                    <a:pt x="622655" y="59778"/>
                  </a:lnTo>
                  <a:lnTo>
                    <a:pt x="622655" y="48742"/>
                  </a:lnTo>
                  <a:close/>
                </a:path>
                <a:path w="1452879" h="182879">
                  <a:moveTo>
                    <a:pt x="742975" y="97307"/>
                  </a:moveTo>
                  <a:lnTo>
                    <a:pt x="727138" y="59804"/>
                  </a:lnTo>
                  <a:lnTo>
                    <a:pt x="705764" y="49504"/>
                  </a:lnTo>
                  <a:lnTo>
                    <a:pt x="705764" y="87363"/>
                  </a:lnTo>
                  <a:lnTo>
                    <a:pt x="674725" y="87363"/>
                  </a:lnTo>
                  <a:lnTo>
                    <a:pt x="676313" y="79171"/>
                  </a:lnTo>
                  <a:lnTo>
                    <a:pt x="681951" y="74371"/>
                  </a:lnTo>
                  <a:lnTo>
                    <a:pt x="698360" y="74371"/>
                  </a:lnTo>
                  <a:lnTo>
                    <a:pt x="704176" y="79171"/>
                  </a:lnTo>
                  <a:lnTo>
                    <a:pt x="705764" y="87363"/>
                  </a:lnTo>
                  <a:lnTo>
                    <a:pt x="705764" y="49504"/>
                  </a:lnTo>
                  <a:lnTo>
                    <a:pt x="650849" y="61074"/>
                  </a:lnTo>
                  <a:lnTo>
                    <a:pt x="635228" y="97307"/>
                  </a:lnTo>
                  <a:lnTo>
                    <a:pt x="639356" y="117436"/>
                  </a:lnTo>
                  <a:lnTo>
                    <a:pt x="651116" y="133451"/>
                  </a:lnTo>
                  <a:lnTo>
                    <a:pt x="669518" y="144030"/>
                  </a:lnTo>
                  <a:lnTo>
                    <a:pt x="693597" y="147840"/>
                  </a:lnTo>
                  <a:lnTo>
                    <a:pt x="706970" y="146850"/>
                  </a:lnTo>
                  <a:lnTo>
                    <a:pt x="718375" y="143891"/>
                  </a:lnTo>
                  <a:lnTo>
                    <a:pt x="727913" y="138988"/>
                  </a:lnTo>
                  <a:lnTo>
                    <a:pt x="735749" y="132181"/>
                  </a:lnTo>
                  <a:lnTo>
                    <a:pt x="721931" y="118122"/>
                  </a:lnTo>
                  <a:lnTo>
                    <a:pt x="714933" y="110998"/>
                  </a:lnTo>
                  <a:lnTo>
                    <a:pt x="708583" y="115811"/>
                  </a:lnTo>
                  <a:lnTo>
                    <a:pt x="703643" y="118122"/>
                  </a:lnTo>
                  <a:lnTo>
                    <a:pt x="684961" y="118122"/>
                  </a:lnTo>
                  <a:lnTo>
                    <a:pt x="678256" y="114198"/>
                  </a:lnTo>
                  <a:lnTo>
                    <a:pt x="675436" y="106730"/>
                  </a:lnTo>
                  <a:lnTo>
                    <a:pt x="742442" y="106730"/>
                  </a:lnTo>
                  <a:lnTo>
                    <a:pt x="742619" y="103911"/>
                  </a:lnTo>
                  <a:lnTo>
                    <a:pt x="742975" y="100164"/>
                  </a:lnTo>
                  <a:lnTo>
                    <a:pt x="742975" y="97307"/>
                  </a:lnTo>
                  <a:close/>
                </a:path>
                <a:path w="1452879" h="182879">
                  <a:moveTo>
                    <a:pt x="795375" y="14071"/>
                  </a:moveTo>
                  <a:lnTo>
                    <a:pt x="755535" y="14071"/>
                  </a:lnTo>
                  <a:lnTo>
                    <a:pt x="755535" y="146062"/>
                  </a:lnTo>
                  <a:lnTo>
                    <a:pt x="795375" y="146062"/>
                  </a:lnTo>
                  <a:lnTo>
                    <a:pt x="795375" y="14071"/>
                  </a:lnTo>
                  <a:close/>
                </a:path>
                <a:path w="1452879" h="182879">
                  <a:moveTo>
                    <a:pt x="852893" y="48742"/>
                  </a:moveTo>
                  <a:lnTo>
                    <a:pt x="813041" y="48742"/>
                  </a:lnTo>
                  <a:lnTo>
                    <a:pt x="813041" y="146050"/>
                  </a:lnTo>
                  <a:lnTo>
                    <a:pt x="852893" y="146050"/>
                  </a:lnTo>
                  <a:lnTo>
                    <a:pt x="852893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56" y="11798"/>
                  </a:lnTo>
                  <a:lnTo>
                    <a:pt x="850442" y="5549"/>
                  </a:lnTo>
                  <a:lnTo>
                    <a:pt x="842886" y="1460"/>
                  </a:lnTo>
                  <a:lnTo>
                    <a:pt x="832967" y="0"/>
                  </a:lnTo>
                  <a:lnTo>
                    <a:pt x="823036" y="1574"/>
                  </a:lnTo>
                  <a:lnTo>
                    <a:pt x="815479" y="5905"/>
                  </a:lnTo>
                  <a:lnTo>
                    <a:pt x="810666" y="12395"/>
                  </a:lnTo>
                  <a:lnTo>
                    <a:pt x="808990" y="20459"/>
                  </a:lnTo>
                  <a:lnTo>
                    <a:pt x="810666" y="28549"/>
                  </a:lnTo>
                  <a:lnTo>
                    <a:pt x="815479" y="35039"/>
                  </a:lnTo>
                  <a:lnTo>
                    <a:pt x="823036" y="39370"/>
                  </a:lnTo>
                  <a:lnTo>
                    <a:pt x="832967" y="40932"/>
                  </a:lnTo>
                  <a:lnTo>
                    <a:pt x="842886" y="39357"/>
                  </a:lnTo>
                  <a:lnTo>
                    <a:pt x="850442" y="34950"/>
                  </a:lnTo>
                  <a:lnTo>
                    <a:pt x="855256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76" y="114922"/>
                  </a:moveTo>
                  <a:lnTo>
                    <a:pt x="949528" y="94310"/>
                  </a:lnTo>
                  <a:lnTo>
                    <a:pt x="930490" y="86156"/>
                  </a:lnTo>
                  <a:lnTo>
                    <a:pt x="911453" y="83413"/>
                  </a:lnTo>
                  <a:lnTo>
                    <a:pt x="902804" y="78981"/>
                  </a:lnTo>
                  <a:lnTo>
                    <a:pt x="902804" y="76669"/>
                  </a:lnTo>
                  <a:lnTo>
                    <a:pt x="905624" y="74371"/>
                  </a:lnTo>
                  <a:lnTo>
                    <a:pt x="915847" y="74371"/>
                  </a:lnTo>
                  <a:lnTo>
                    <a:pt x="922235" y="74714"/>
                  </a:lnTo>
                  <a:lnTo>
                    <a:pt x="929119" y="75869"/>
                  </a:lnTo>
                  <a:lnTo>
                    <a:pt x="936332" y="78054"/>
                  </a:lnTo>
                  <a:lnTo>
                    <a:pt x="943711" y="81483"/>
                  </a:lnTo>
                  <a:lnTo>
                    <a:pt x="954659" y="54965"/>
                  </a:lnTo>
                  <a:lnTo>
                    <a:pt x="946175" y="51473"/>
                  </a:lnTo>
                  <a:lnTo>
                    <a:pt x="936447" y="48971"/>
                  </a:lnTo>
                  <a:lnTo>
                    <a:pt x="925982" y="47485"/>
                  </a:lnTo>
                  <a:lnTo>
                    <a:pt x="915327" y="46977"/>
                  </a:lnTo>
                  <a:lnTo>
                    <a:pt x="893927" y="49606"/>
                  </a:lnTo>
                  <a:lnTo>
                    <a:pt x="878471" y="56743"/>
                  </a:lnTo>
                  <a:lnTo>
                    <a:pt x="869099" y="67322"/>
                  </a:lnTo>
                  <a:lnTo>
                    <a:pt x="865949" y="80251"/>
                  </a:lnTo>
                  <a:lnTo>
                    <a:pt x="874623" y="100838"/>
                  </a:lnTo>
                  <a:lnTo>
                    <a:pt x="893724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68"/>
                  </a:lnTo>
                  <a:lnTo>
                    <a:pt x="918845" y="120434"/>
                  </a:lnTo>
                  <a:lnTo>
                    <a:pt x="909154" y="120434"/>
                  </a:lnTo>
                  <a:lnTo>
                    <a:pt x="900341" y="119849"/>
                  </a:lnTo>
                  <a:lnTo>
                    <a:pt x="891451" y="118148"/>
                  </a:lnTo>
                  <a:lnTo>
                    <a:pt x="882992" y="115417"/>
                  </a:lnTo>
                  <a:lnTo>
                    <a:pt x="875474" y="111721"/>
                  </a:lnTo>
                  <a:lnTo>
                    <a:pt x="864539" y="138239"/>
                  </a:lnTo>
                  <a:lnTo>
                    <a:pt x="873201" y="142138"/>
                  </a:lnTo>
                  <a:lnTo>
                    <a:pt x="883894" y="145173"/>
                  </a:lnTo>
                  <a:lnTo>
                    <a:pt x="895832" y="147142"/>
                  </a:lnTo>
                  <a:lnTo>
                    <a:pt x="908265" y="147840"/>
                  </a:lnTo>
                  <a:lnTo>
                    <a:pt x="930198" y="145173"/>
                  </a:lnTo>
                  <a:lnTo>
                    <a:pt x="945794" y="137998"/>
                  </a:lnTo>
                  <a:lnTo>
                    <a:pt x="955090" y="127508"/>
                  </a:lnTo>
                  <a:lnTo>
                    <a:pt x="958176" y="114922"/>
                  </a:lnTo>
                  <a:close/>
                </a:path>
                <a:path w="1452879" h="182879">
                  <a:moveTo>
                    <a:pt x="1010069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69" y="146050"/>
                  </a:lnTo>
                  <a:lnTo>
                    <a:pt x="1010069" y="48742"/>
                  </a:lnTo>
                  <a:close/>
                </a:path>
                <a:path w="1452879" h="182879">
                  <a:moveTo>
                    <a:pt x="1014120" y="19748"/>
                  </a:moveTo>
                  <a:lnTo>
                    <a:pt x="1012418" y="11798"/>
                  </a:lnTo>
                  <a:lnTo>
                    <a:pt x="1007605" y="5549"/>
                  </a:lnTo>
                  <a:lnTo>
                    <a:pt x="1000048" y="1460"/>
                  </a:lnTo>
                  <a:lnTo>
                    <a:pt x="990130" y="0"/>
                  </a:lnTo>
                  <a:lnTo>
                    <a:pt x="980211" y="1574"/>
                  </a:lnTo>
                  <a:lnTo>
                    <a:pt x="972654" y="5905"/>
                  </a:lnTo>
                  <a:lnTo>
                    <a:pt x="967828" y="12395"/>
                  </a:lnTo>
                  <a:lnTo>
                    <a:pt x="966152" y="20459"/>
                  </a:lnTo>
                  <a:lnTo>
                    <a:pt x="967828" y="28549"/>
                  </a:lnTo>
                  <a:lnTo>
                    <a:pt x="972654" y="35039"/>
                  </a:lnTo>
                  <a:lnTo>
                    <a:pt x="980211" y="39370"/>
                  </a:lnTo>
                  <a:lnTo>
                    <a:pt x="990130" y="40932"/>
                  </a:lnTo>
                  <a:lnTo>
                    <a:pt x="1000048" y="39357"/>
                  </a:lnTo>
                  <a:lnTo>
                    <a:pt x="1007605" y="34950"/>
                  </a:lnTo>
                  <a:lnTo>
                    <a:pt x="1012418" y="28244"/>
                  </a:lnTo>
                  <a:lnTo>
                    <a:pt x="1014120" y="19748"/>
                  </a:lnTo>
                  <a:close/>
                </a:path>
                <a:path w="1452879" h="182879">
                  <a:moveTo>
                    <a:pt x="1193825" y="90563"/>
                  </a:moveTo>
                  <a:lnTo>
                    <a:pt x="1190891" y="70853"/>
                  </a:lnTo>
                  <a:lnTo>
                    <a:pt x="1182801" y="57302"/>
                  </a:lnTo>
                  <a:lnTo>
                    <a:pt x="1170609" y="49491"/>
                  </a:lnTo>
                  <a:lnTo>
                    <a:pt x="1155382" y="46977"/>
                  </a:lnTo>
                  <a:lnTo>
                    <a:pt x="1145857" y="47967"/>
                  </a:lnTo>
                  <a:lnTo>
                    <a:pt x="1137196" y="50825"/>
                  </a:lnTo>
                  <a:lnTo>
                    <a:pt x="1129563" y="55460"/>
                  </a:lnTo>
                  <a:lnTo>
                    <a:pt x="1123111" y="61734"/>
                  </a:lnTo>
                  <a:lnTo>
                    <a:pt x="1117333" y="55156"/>
                  </a:lnTo>
                  <a:lnTo>
                    <a:pt x="1110208" y="50558"/>
                  </a:lnTo>
                  <a:lnTo>
                    <a:pt x="1102004" y="47866"/>
                  </a:lnTo>
                  <a:lnTo>
                    <a:pt x="1092962" y="46977"/>
                  </a:lnTo>
                  <a:lnTo>
                    <a:pt x="1085240" y="47650"/>
                  </a:lnTo>
                  <a:lnTo>
                    <a:pt x="1078039" y="49669"/>
                  </a:lnTo>
                  <a:lnTo>
                    <a:pt x="1071460" y="53060"/>
                  </a:lnTo>
                  <a:lnTo>
                    <a:pt x="1065618" y="57823"/>
                  </a:lnTo>
                  <a:lnTo>
                    <a:pt x="1065618" y="48742"/>
                  </a:lnTo>
                  <a:lnTo>
                    <a:pt x="1027709" y="48742"/>
                  </a:lnTo>
                  <a:lnTo>
                    <a:pt x="1027709" y="146050"/>
                  </a:lnTo>
                  <a:lnTo>
                    <a:pt x="1067562" y="146050"/>
                  </a:lnTo>
                  <a:lnTo>
                    <a:pt x="1067562" y="85572"/>
                  </a:lnTo>
                  <a:lnTo>
                    <a:pt x="1073023" y="80772"/>
                  </a:lnTo>
                  <a:lnTo>
                    <a:pt x="1086777" y="80772"/>
                  </a:lnTo>
                  <a:lnTo>
                    <a:pt x="1090841" y="85407"/>
                  </a:lnTo>
                  <a:lnTo>
                    <a:pt x="1090841" y="146050"/>
                  </a:lnTo>
                  <a:lnTo>
                    <a:pt x="1130681" y="146050"/>
                  </a:lnTo>
                  <a:lnTo>
                    <a:pt x="1130681" y="85572"/>
                  </a:lnTo>
                  <a:lnTo>
                    <a:pt x="1136154" y="80772"/>
                  </a:lnTo>
                  <a:lnTo>
                    <a:pt x="1149565" y="80772"/>
                  </a:lnTo>
                  <a:lnTo>
                    <a:pt x="1153960" y="85407"/>
                  </a:lnTo>
                  <a:lnTo>
                    <a:pt x="1153960" y="146050"/>
                  </a:lnTo>
                  <a:lnTo>
                    <a:pt x="1193825" y="146050"/>
                  </a:lnTo>
                  <a:lnTo>
                    <a:pt x="1193825" y="90563"/>
                  </a:lnTo>
                  <a:close/>
                </a:path>
                <a:path w="1452879" h="182879">
                  <a:moveTo>
                    <a:pt x="1234084" y="127749"/>
                  </a:moveTo>
                  <a:lnTo>
                    <a:pt x="1228788" y="122770"/>
                  </a:lnTo>
                  <a:lnTo>
                    <a:pt x="1215923" y="122770"/>
                  </a:lnTo>
                  <a:lnTo>
                    <a:pt x="1210449" y="127749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49"/>
                  </a:lnTo>
                  <a:close/>
                </a:path>
                <a:path w="1452879" h="182879">
                  <a:moveTo>
                    <a:pt x="1340789" y="100888"/>
                  </a:moveTo>
                  <a:lnTo>
                    <a:pt x="1340700" y="98933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810" y="64287"/>
                  </a:lnTo>
                  <a:lnTo>
                    <a:pt x="1324571" y="62103"/>
                  </a:lnTo>
                  <a:lnTo>
                    <a:pt x="1324571" y="92329"/>
                  </a:lnTo>
                  <a:lnTo>
                    <a:pt x="1264602" y="92329"/>
                  </a:lnTo>
                  <a:lnTo>
                    <a:pt x="1294587" y="65290"/>
                  </a:lnTo>
                  <a:lnTo>
                    <a:pt x="1324571" y="92329"/>
                  </a:lnTo>
                  <a:lnTo>
                    <a:pt x="1324571" y="62103"/>
                  </a:lnTo>
                  <a:lnTo>
                    <a:pt x="1313192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41"/>
                  </a:lnTo>
                  <a:lnTo>
                    <a:pt x="1247673" y="98933"/>
                  </a:lnTo>
                  <a:lnTo>
                    <a:pt x="1251280" y="118313"/>
                  </a:lnTo>
                  <a:lnTo>
                    <a:pt x="1261491" y="133565"/>
                  </a:lnTo>
                  <a:lnTo>
                    <a:pt x="1277366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94"/>
                  </a:lnTo>
                  <a:lnTo>
                    <a:pt x="1334795" y="131813"/>
                  </a:lnTo>
                  <a:lnTo>
                    <a:pt x="1325448" y="120802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95"/>
                  </a:lnTo>
                  <a:lnTo>
                    <a:pt x="1298460" y="132194"/>
                  </a:lnTo>
                  <a:lnTo>
                    <a:pt x="1285659" y="130213"/>
                  </a:lnTo>
                  <a:lnTo>
                    <a:pt x="1275384" y="124612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46" y="104609"/>
                  </a:lnTo>
                  <a:lnTo>
                    <a:pt x="1340612" y="103022"/>
                  </a:lnTo>
                  <a:lnTo>
                    <a:pt x="1340789" y="100888"/>
                  </a:lnTo>
                  <a:close/>
                </a:path>
                <a:path w="1452879" h="182879">
                  <a:moveTo>
                    <a:pt x="1452460" y="14071"/>
                  </a:moveTo>
                  <a:lnTo>
                    <a:pt x="1435709" y="14071"/>
                  </a:lnTo>
                  <a:lnTo>
                    <a:pt x="1435709" y="98933"/>
                  </a:lnTo>
                  <a:lnTo>
                    <a:pt x="1433309" y="112598"/>
                  </a:lnTo>
                  <a:lnTo>
                    <a:pt x="1426692" y="123088"/>
                  </a:lnTo>
                  <a:lnTo>
                    <a:pt x="1416735" y="129819"/>
                  </a:lnTo>
                  <a:lnTo>
                    <a:pt x="1404315" y="132194"/>
                  </a:lnTo>
                  <a:lnTo>
                    <a:pt x="1391793" y="129819"/>
                  </a:lnTo>
                  <a:lnTo>
                    <a:pt x="1381785" y="123088"/>
                  </a:lnTo>
                  <a:lnTo>
                    <a:pt x="1375156" y="112598"/>
                  </a:lnTo>
                  <a:lnTo>
                    <a:pt x="1372755" y="98933"/>
                  </a:lnTo>
                  <a:lnTo>
                    <a:pt x="1375156" y="85267"/>
                  </a:lnTo>
                  <a:lnTo>
                    <a:pt x="1381785" y="74841"/>
                  </a:lnTo>
                  <a:lnTo>
                    <a:pt x="1391793" y="68186"/>
                  </a:lnTo>
                  <a:lnTo>
                    <a:pt x="1404315" y="65849"/>
                  </a:lnTo>
                  <a:lnTo>
                    <a:pt x="1416735" y="68186"/>
                  </a:lnTo>
                  <a:lnTo>
                    <a:pt x="1426692" y="74841"/>
                  </a:lnTo>
                  <a:lnTo>
                    <a:pt x="1433309" y="85267"/>
                  </a:lnTo>
                  <a:lnTo>
                    <a:pt x="1435709" y="98933"/>
                  </a:lnTo>
                  <a:lnTo>
                    <a:pt x="1435709" y="14071"/>
                  </a:lnTo>
                  <a:lnTo>
                    <a:pt x="1435531" y="14071"/>
                  </a:lnTo>
                  <a:lnTo>
                    <a:pt x="1435531" y="66014"/>
                  </a:lnTo>
                  <a:lnTo>
                    <a:pt x="1435366" y="65849"/>
                  </a:lnTo>
                  <a:lnTo>
                    <a:pt x="1429016" y="59372"/>
                  </a:lnTo>
                  <a:lnTo>
                    <a:pt x="1421257" y="54648"/>
                  </a:lnTo>
                  <a:lnTo>
                    <a:pt x="1412481" y="51816"/>
                  </a:lnTo>
                  <a:lnTo>
                    <a:pt x="1402905" y="50888"/>
                  </a:lnTo>
                  <a:lnTo>
                    <a:pt x="1383982" y="54343"/>
                  </a:lnTo>
                  <a:lnTo>
                    <a:pt x="1369021" y="64096"/>
                  </a:lnTo>
                  <a:lnTo>
                    <a:pt x="1359179" y="79260"/>
                  </a:lnTo>
                  <a:lnTo>
                    <a:pt x="1355636" y="98933"/>
                  </a:lnTo>
                  <a:lnTo>
                    <a:pt x="1359179" y="118618"/>
                  </a:lnTo>
                  <a:lnTo>
                    <a:pt x="1369021" y="133832"/>
                  </a:lnTo>
                  <a:lnTo>
                    <a:pt x="1383982" y="143649"/>
                  </a:lnTo>
                  <a:lnTo>
                    <a:pt x="1402905" y="147129"/>
                  </a:lnTo>
                  <a:lnTo>
                    <a:pt x="1412849" y="146126"/>
                  </a:lnTo>
                  <a:lnTo>
                    <a:pt x="1421879" y="143129"/>
                  </a:lnTo>
                  <a:lnTo>
                    <a:pt x="1429753" y="138125"/>
                  </a:lnTo>
                  <a:lnTo>
                    <a:pt x="1435239" y="132194"/>
                  </a:lnTo>
                  <a:lnTo>
                    <a:pt x="1436230" y="131127"/>
                  </a:lnTo>
                  <a:lnTo>
                    <a:pt x="1436230" y="146062"/>
                  </a:lnTo>
                  <a:lnTo>
                    <a:pt x="1452460" y="146062"/>
                  </a:lnTo>
                  <a:lnTo>
                    <a:pt x="1452460" y="131127"/>
                  </a:lnTo>
                  <a:lnTo>
                    <a:pt x="1452460" y="66014"/>
                  </a:lnTo>
                  <a:lnTo>
                    <a:pt x="1452460" y="140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94780" y="6342663"/>
              <a:ext cx="87998" cy="95351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07150" y="6322028"/>
              <a:ext cx="99293" cy="11598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42093" y="6341770"/>
              <a:ext cx="4500245" cy="358140"/>
            </a:xfrm>
            <a:custGeom>
              <a:avLst/>
              <a:gdLst/>
              <a:ahLst/>
              <a:cxnLst/>
              <a:rect l="l" t="t" r="r" b="b"/>
              <a:pathLst>
                <a:path w="4500245" h="358140">
                  <a:moveTo>
                    <a:pt x="1315504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1315504" y="62407"/>
                  </a:lnTo>
                  <a:lnTo>
                    <a:pt x="1315504" y="59232"/>
                  </a:lnTo>
                  <a:close/>
                </a:path>
                <a:path w="4500245" h="358140">
                  <a:moveTo>
                    <a:pt x="1481848" y="243941"/>
                  </a:moveTo>
                  <a:lnTo>
                    <a:pt x="1473809" y="243128"/>
                  </a:lnTo>
                  <a:lnTo>
                    <a:pt x="1466583" y="243128"/>
                  </a:lnTo>
                  <a:lnTo>
                    <a:pt x="1456232" y="244881"/>
                  </a:lnTo>
                  <a:lnTo>
                    <a:pt x="1448193" y="250050"/>
                  </a:lnTo>
                  <a:lnTo>
                    <a:pt x="1442999" y="258483"/>
                  </a:lnTo>
                  <a:lnTo>
                    <a:pt x="1441145" y="270052"/>
                  </a:lnTo>
                  <a:lnTo>
                    <a:pt x="1441145" y="285064"/>
                  </a:lnTo>
                  <a:lnTo>
                    <a:pt x="1424063" y="285064"/>
                  </a:lnTo>
                  <a:lnTo>
                    <a:pt x="1424063" y="305422"/>
                  </a:lnTo>
                  <a:lnTo>
                    <a:pt x="1441145" y="305422"/>
                  </a:lnTo>
                  <a:lnTo>
                    <a:pt x="1441145" y="357657"/>
                  </a:lnTo>
                  <a:lnTo>
                    <a:pt x="1461566" y="357657"/>
                  </a:lnTo>
                  <a:lnTo>
                    <a:pt x="1461566" y="305422"/>
                  </a:lnTo>
                  <a:lnTo>
                    <a:pt x="1478610" y="305422"/>
                  </a:lnTo>
                  <a:lnTo>
                    <a:pt x="1481150" y="285064"/>
                  </a:lnTo>
                  <a:lnTo>
                    <a:pt x="1461566" y="285064"/>
                  </a:lnTo>
                  <a:lnTo>
                    <a:pt x="1461566" y="266166"/>
                  </a:lnTo>
                  <a:lnTo>
                    <a:pt x="1463154" y="262153"/>
                  </a:lnTo>
                  <a:lnTo>
                    <a:pt x="1481848" y="262140"/>
                  </a:lnTo>
                  <a:lnTo>
                    <a:pt x="1481848" y="243941"/>
                  </a:lnTo>
                  <a:close/>
                </a:path>
                <a:path w="4500245" h="358140">
                  <a:moveTo>
                    <a:pt x="3135084" y="0"/>
                  </a:moveTo>
                  <a:lnTo>
                    <a:pt x="3123692" y="1066"/>
                  </a:lnTo>
                  <a:lnTo>
                    <a:pt x="3114167" y="4229"/>
                  </a:lnTo>
                  <a:lnTo>
                    <a:pt x="3106585" y="9461"/>
                  </a:lnTo>
                  <a:lnTo>
                    <a:pt x="3101035" y="16713"/>
                  </a:lnTo>
                  <a:lnTo>
                    <a:pt x="3101035" y="889"/>
                  </a:lnTo>
                  <a:lnTo>
                    <a:pt x="3084817" y="889"/>
                  </a:lnTo>
                  <a:lnTo>
                    <a:pt x="3084817" y="95173"/>
                  </a:lnTo>
                  <a:lnTo>
                    <a:pt x="3101746" y="95173"/>
                  </a:lnTo>
                  <a:lnTo>
                    <a:pt x="3101746" y="48221"/>
                  </a:lnTo>
                  <a:lnTo>
                    <a:pt x="3103803" y="34544"/>
                  </a:lnTo>
                  <a:lnTo>
                    <a:pt x="3109671" y="24561"/>
                  </a:lnTo>
                  <a:lnTo>
                    <a:pt x="3118942" y="18453"/>
                  </a:lnTo>
                  <a:lnTo>
                    <a:pt x="3131197" y="16370"/>
                  </a:lnTo>
                  <a:lnTo>
                    <a:pt x="3135084" y="16548"/>
                  </a:lnTo>
                  <a:lnTo>
                    <a:pt x="3135084" y="0"/>
                  </a:lnTo>
                  <a:close/>
                </a:path>
                <a:path w="4500245" h="358140">
                  <a:moveTo>
                    <a:pt x="4499876" y="59232"/>
                  </a:moveTo>
                  <a:lnTo>
                    <a:pt x="3184385" y="59232"/>
                  </a:lnTo>
                  <a:lnTo>
                    <a:pt x="3184385" y="62407"/>
                  </a:lnTo>
                  <a:lnTo>
                    <a:pt x="4499876" y="62407"/>
                  </a:lnTo>
                  <a:lnTo>
                    <a:pt x="4499876" y="592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38921" y="6607893"/>
              <a:ext cx="81915" cy="6851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358358" y="6537528"/>
            <a:ext cx="777875" cy="189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gelisimedu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30639" y="6539683"/>
            <a:ext cx="736600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spc="-5" dirty="0">
                <a:solidFill>
                  <a:srgbClr val="FFFFFF"/>
                </a:solidFill>
                <a:latin typeface="Montserrat-Medium"/>
                <a:cs typeface="Montserrat-Medium"/>
              </a:rPr>
              <a:t>igugelisim</a:t>
            </a:r>
            <a:endParaRPr sz="1050">
              <a:latin typeface="Montserrat-Medium"/>
              <a:cs typeface="Montserrat-Medium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186808" y="6584909"/>
            <a:ext cx="111277" cy="11449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25509" y="3824134"/>
            <a:ext cx="3810942" cy="181357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00020" y="4104744"/>
            <a:ext cx="2743667" cy="15748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251442" y="5134344"/>
            <a:ext cx="81838" cy="7674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4981930" y="1263522"/>
            <a:ext cx="1797685" cy="1905000"/>
            <a:chOff x="4981930" y="1263522"/>
            <a:chExt cx="1797685" cy="1905000"/>
          </a:xfrm>
        </p:grpSpPr>
        <p:sp>
          <p:nvSpPr>
            <p:cNvPr id="58" name="object 58"/>
            <p:cNvSpPr/>
            <p:nvPr/>
          </p:nvSpPr>
          <p:spPr>
            <a:xfrm>
              <a:off x="5596598" y="1263522"/>
              <a:ext cx="568045" cy="997394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31687" y="2317114"/>
              <a:ext cx="119976" cy="15321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91568" y="2317114"/>
              <a:ext cx="225475" cy="14771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50713" y="2281262"/>
              <a:ext cx="133680" cy="187071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40322" y="2322766"/>
              <a:ext cx="70485" cy="14206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96660" y="2322766"/>
              <a:ext cx="110058" cy="14587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85611" y="2322766"/>
              <a:ext cx="85877" cy="14206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71832" y="2562555"/>
              <a:ext cx="238518" cy="38610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89167" y="2508567"/>
              <a:ext cx="407847" cy="325208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72277" y="2508567"/>
              <a:ext cx="56616" cy="32520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686171" y="2568905"/>
              <a:ext cx="147078" cy="26487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72506" y="2568905"/>
              <a:ext cx="155727" cy="26487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61302" y="2907068"/>
              <a:ext cx="218262" cy="26115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06642" y="2957182"/>
              <a:ext cx="140614" cy="211035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834532" y="2959011"/>
              <a:ext cx="154546" cy="206171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407074" y="2960522"/>
              <a:ext cx="130581" cy="20466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66332" y="2960522"/>
              <a:ext cx="228333" cy="204660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72404" y="2960522"/>
              <a:ext cx="130555" cy="20466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392813" y="2907068"/>
              <a:ext cx="257784" cy="258114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184152" y="2960522"/>
              <a:ext cx="169443" cy="2046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15331" y="2907068"/>
              <a:ext cx="104178" cy="41592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981930" y="2960522"/>
              <a:ext cx="167335" cy="20800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5164480" y="2562986"/>
            <a:ext cx="263550" cy="27769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4419600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4114800" y="727595"/>
            <a:ext cx="914400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tr-TR" sz="3200" b="1" kern="1200" dirty="0" smtClean="0">
                <a:latin typeface="Calibri"/>
                <a:ea typeface="+mn-ea"/>
                <a:cs typeface="+mn-cs"/>
              </a:rPr>
              <a:t>PREMEDİKASYON,İNDÜKSİYON,İDAME</a:t>
            </a:r>
            <a:br>
              <a:rPr lang="tr-TR" sz="3200" b="1" kern="1200" dirty="0" smtClean="0">
                <a:latin typeface="Calibri"/>
                <a:ea typeface="+mn-ea"/>
                <a:cs typeface="+mn-cs"/>
              </a:rPr>
            </a:br>
            <a:endParaRPr b="1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spcBef>
                <a:spcPts val="100"/>
              </a:spcBef>
            </a:pPr>
            <a:r>
              <a:rPr lang="tr-TR" sz="3200" b="1" kern="1200" dirty="0" smtClean="0">
                <a:solidFill>
                  <a:prstClr val="black"/>
                </a:solidFill>
                <a:latin typeface="Calibri"/>
                <a:cs typeface="+mj-cs"/>
              </a:rPr>
              <a:t>PREMEDİKASYON</a:t>
            </a:r>
            <a:endParaRPr sz="3200" b="1"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667000" y="3105835"/>
            <a:ext cx="952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err="1" smtClean="0">
                <a:solidFill>
                  <a:prstClr val="black"/>
                </a:solidFill>
              </a:rPr>
              <a:t>Premedikasyon</a:t>
            </a:r>
            <a:r>
              <a:rPr lang="tr-TR" sz="2800" dirty="0" smtClean="0">
                <a:solidFill>
                  <a:prstClr val="black"/>
                </a:solidFill>
              </a:rPr>
              <a:t>,hasta </a:t>
            </a:r>
            <a:r>
              <a:rPr lang="tr-TR" sz="2800" b="1" dirty="0" smtClean="0">
                <a:solidFill>
                  <a:prstClr val="black"/>
                </a:solidFill>
              </a:rPr>
              <a:t>ameliyathaneye inmeden önce </a:t>
            </a:r>
            <a:r>
              <a:rPr lang="tr-TR" sz="2800" dirty="0" smtClean="0">
                <a:solidFill>
                  <a:prstClr val="black"/>
                </a:solidFill>
              </a:rPr>
              <a:t>yapılan ilaç uygulamalarıdır.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2362200"/>
            <a:ext cx="9753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Premedikasyon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kardiak</a:t>
            </a:r>
            <a:r>
              <a:rPr lang="tr-TR" sz="2800" dirty="0" smtClean="0">
                <a:solidFill>
                  <a:prstClr val="black"/>
                </a:solidFill>
              </a:rPr>
              <a:t> hastalarda </a:t>
            </a:r>
            <a:r>
              <a:rPr lang="tr-TR" sz="2800" b="1" dirty="0" smtClean="0">
                <a:solidFill>
                  <a:prstClr val="black"/>
                </a:solidFill>
              </a:rPr>
              <a:t>taşikardi ve hipertansiyonu önleyerek </a:t>
            </a:r>
            <a:r>
              <a:rPr lang="tr-TR" sz="2800" b="1" dirty="0" err="1" smtClean="0">
                <a:solidFill>
                  <a:prstClr val="black"/>
                </a:solidFill>
              </a:rPr>
              <a:t>myokardial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iskeminin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dirty="0" smtClean="0">
                <a:solidFill>
                  <a:prstClr val="black"/>
                </a:solidFill>
              </a:rPr>
              <a:t>önüne geçmesi bakımından önemlidir.  </a:t>
            </a:r>
            <a:r>
              <a:rPr lang="tr-TR" sz="2800" dirty="0" err="1" smtClean="0">
                <a:solidFill>
                  <a:prstClr val="black"/>
                </a:solidFill>
              </a:rPr>
              <a:t>Premedikasyonun</a:t>
            </a:r>
            <a:r>
              <a:rPr lang="tr-TR" sz="2800" dirty="0" smtClean="0">
                <a:solidFill>
                  <a:prstClr val="black"/>
                </a:solidFill>
              </a:rPr>
              <a:t> amacı;  </a:t>
            </a:r>
            <a:r>
              <a:rPr lang="tr-TR" sz="2800" b="1" dirty="0" smtClean="0">
                <a:solidFill>
                  <a:prstClr val="black"/>
                </a:solidFill>
              </a:rPr>
              <a:t>hastadaki </a:t>
            </a:r>
            <a:r>
              <a:rPr lang="tr-TR" sz="2800" b="1" dirty="0" err="1" smtClean="0">
                <a:solidFill>
                  <a:prstClr val="black"/>
                </a:solidFill>
              </a:rPr>
              <a:t>anksiyeteyi</a:t>
            </a:r>
            <a:r>
              <a:rPr lang="tr-TR" sz="2800" b="1" dirty="0" smtClean="0">
                <a:solidFill>
                  <a:prstClr val="black"/>
                </a:solidFill>
              </a:rPr>
              <a:t> gidermek, </a:t>
            </a:r>
            <a:r>
              <a:rPr lang="tr-TR" sz="2800" b="1" dirty="0" err="1" smtClean="0">
                <a:solidFill>
                  <a:prstClr val="black"/>
                </a:solidFill>
              </a:rPr>
              <a:t>sekresyonları</a:t>
            </a:r>
            <a:r>
              <a:rPr lang="tr-TR" sz="2800" b="1" dirty="0" smtClean="0">
                <a:solidFill>
                  <a:prstClr val="black"/>
                </a:solidFill>
              </a:rPr>
              <a:t> azaltmak, amnezi sağlamak, </a:t>
            </a:r>
            <a:r>
              <a:rPr lang="tr-TR" sz="2800" b="1" dirty="0" err="1" smtClean="0">
                <a:solidFill>
                  <a:prstClr val="black"/>
                </a:solidFill>
              </a:rPr>
              <a:t>sedasyon</a:t>
            </a:r>
            <a:r>
              <a:rPr lang="tr-TR" sz="2800" b="1" dirty="0" smtClean="0">
                <a:solidFill>
                  <a:prstClr val="black"/>
                </a:solidFill>
              </a:rPr>
              <a:t> ve analjezi ile </a:t>
            </a:r>
            <a:r>
              <a:rPr lang="tr-TR" sz="2800" b="1" dirty="0" err="1" smtClean="0">
                <a:solidFill>
                  <a:prstClr val="black"/>
                </a:solidFill>
              </a:rPr>
              <a:t>hemodinamik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stabiliteyi</a:t>
            </a:r>
            <a:r>
              <a:rPr lang="tr-TR" sz="2800" b="1" dirty="0" smtClean="0">
                <a:solidFill>
                  <a:prstClr val="black"/>
                </a:solidFill>
              </a:rPr>
              <a:t> devam ettirmektir. </a:t>
            </a:r>
            <a:endParaRPr lang="tr-TR" sz="2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438400" y="2967335"/>
            <a:ext cx="975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smtClean="0">
                <a:solidFill>
                  <a:prstClr val="black"/>
                </a:solidFill>
              </a:rPr>
              <a:t>İyi </a:t>
            </a:r>
            <a:r>
              <a:rPr lang="tr-TR" sz="2800" dirty="0" err="1" smtClean="0">
                <a:solidFill>
                  <a:prstClr val="black"/>
                </a:solidFill>
              </a:rPr>
              <a:t>premedike</a:t>
            </a:r>
            <a:r>
              <a:rPr lang="tr-TR" sz="2800" dirty="0" smtClean="0">
                <a:solidFill>
                  <a:prstClr val="black"/>
                </a:solidFill>
              </a:rPr>
              <a:t> edilmiş bir hastada </a:t>
            </a:r>
            <a:r>
              <a:rPr lang="tr-TR" sz="2800" b="1" dirty="0" err="1" smtClean="0">
                <a:solidFill>
                  <a:prstClr val="black"/>
                </a:solidFill>
              </a:rPr>
              <a:t>anestezik</a:t>
            </a:r>
            <a:r>
              <a:rPr lang="tr-TR" sz="2800" b="1" dirty="0" smtClean="0">
                <a:solidFill>
                  <a:prstClr val="black"/>
                </a:solidFill>
              </a:rPr>
              <a:t> ilaç gereksinimi azalır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b="1" dirty="0" smtClean="0">
                <a:solidFill>
                  <a:prstClr val="black"/>
                </a:solidFill>
              </a:rPr>
              <a:t>girişim süresince otonom sinir sistemi ile ilgili refleks yanıtlar önlenir.</a:t>
            </a:r>
            <a:endParaRPr lang="tr-TR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2514599" cy="685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2726" y="754062"/>
            <a:ext cx="18891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Haftalık</a:t>
            </a:r>
            <a:r>
              <a:rPr sz="2100" b="1" spc="-85" dirty="0">
                <a:solidFill>
                  <a:srgbClr val="FFFFFF"/>
                </a:solidFill>
                <a:latin typeface="Montserrat-Black"/>
                <a:cs typeface="Montserrat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Montserrat-Black"/>
                <a:cs typeface="Montserrat-Black"/>
              </a:rPr>
              <a:t>Akış</a:t>
            </a:r>
            <a:endParaRPr sz="2100">
              <a:latin typeface="Montserrat-Black"/>
              <a:cs typeface="Montserrat-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242" y="5902392"/>
            <a:ext cx="5765800" cy="787400"/>
            <a:chOff x="171242" y="5902392"/>
            <a:chExt cx="5765800" cy="787400"/>
          </a:xfrm>
        </p:grpSpPr>
        <p:sp>
          <p:nvSpPr>
            <p:cNvPr id="5" name="object 5"/>
            <p:cNvSpPr/>
            <p:nvPr/>
          </p:nvSpPr>
          <p:spPr>
            <a:xfrm>
              <a:off x="171242" y="5902392"/>
              <a:ext cx="1841500" cy="787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302" y="5917623"/>
              <a:ext cx="421640" cy="739775"/>
            </a:xfrm>
            <a:custGeom>
              <a:avLst/>
              <a:gdLst/>
              <a:ahLst/>
              <a:cxnLst/>
              <a:rect l="l" t="t" r="r" b="b"/>
              <a:pathLst>
                <a:path w="421640" h="739775">
                  <a:moveTo>
                    <a:pt x="167284" y="32715"/>
                  </a:moveTo>
                  <a:lnTo>
                    <a:pt x="104875" y="97557"/>
                  </a:lnTo>
                  <a:lnTo>
                    <a:pt x="73255" y="142148"/>
                  </a:lnTo>
                  <a:lnTo>
                    <a:pt x="48598" y="188328"/>
                  </a:lnTo>
                  <a:lnTo>
                    <a:pt x="30054" y="234862"/>
                  </a:lnTo>
                  <a:lnTo>
                    <a:pt x="16773" y="280516"/>
                  </a:lnTo>
                  <a:lnTo>
                    <a:pt x="7903" y="324054"/>
                  </a:lnTo>
                  <a:lnTo>
                    <a:pt x="2596" y="364243"/>
                  </a:lnTo>
                  <a:lnTo>
                    <a:pt x="0" y="399846"/>
                  </a:lnTo>
                  <a:lnTo>
                    <a:pt x="4299" y="468644"/>
                  </a:lnTo>
                  <a:lnTo>
                    <a:pt x="14086" y="527874"/>
                  </a:lnTo>
                  <a:lnTo>
                    <a:pt x="28606" y="578253"/>
                  </a:lnTo>
                  <a:lnTo>
                    <a:pt x="47109" y="620493"/>
                  </a:lnTo>
                  <a:lnTo>
                    <a:pt x="68839" y="655310"/>
                  </a:lnTo>
                  <a:lnTo>
                    <a:pt x="118974" y="705530"/>
                  </a:lnTo>
                  <a:lnTo>
                    <a:pt x="159233" y="728767"/>
                  </a:lnTo>
                  <a:lnTo>
                    <a:pt x="195973" y="739241"/>
                  </a:lnTo>
                  <a:lnTo>
                    <a:pt x="248413" y="736875"/>
                  </a:lnTo>
                  <a:lnTo>
                    <a:pt x="288564" y="722234"/>
                  </a:lnTo>
                  <a:lnTo>
                    <a:pt x="232030" y="722234"/>
                  </a:lnTo>
                  <a:lnTo>
                    <a:pt x="219523" y="720926"/>
                  </a:lnTo>
                  <a:lnTo>
                    <a:pt x="199047" y="716432"/>
                  </a:lnTo>
                  <a:lnTo>
                    <a:pt x="173365" y="703884"/>
                  </a:lnTo>
                  <a:lnTo>
                    <a:pt x="150088" y="703884"/>
                  </a:lnTo>
                  <a:lnTo>
                    <a:pt x="106463" y="681849"/>
                  </a:lnTo>
                  <a:lnTo>
                    <a:pt x="60823" y="621190"/>
                  </a:lnTo>
                  <a:lnTo>
                    <a:pt x="37744" y="554570"/>
                  </a:lnTo>
                  <a:lnTo>
                    <a:pt x="17749" y="369607"/>
                  </a:lnTo>
                  <a:lnTo>
                    <a:pt x="48042" y="225334"/>
                  </a:lnTo>
                  <a:lnTo>
                    <a:pt x="92620" y="131569"/>
                  </a:lnTo>
                  <a:lnTo>
                    <a:pt x="115481" y="98132"/>
                  </a:lnTo>
                  <a:lnTo>
                    <a:pt x="118656" y="95630"/>
                  </a:lnTo>
                  <a:lnTo>
                    <a:pt x="141594" y="95630"/>
                  </a:lnTo>
                  <a:lnTo>
                    <a:pt x="146221" y="85021"/>
                  </a:lnTo>
                  <a:lnTo>
                    <a:pt x="168874" y="52594"/>
                  </a:lnTo>
                  <a:lnTo>
                    <a:pt x="178485" y="42976"/>
                  </a:lnTo>
                  <a:lnTo>
                    <a:pt x="167284" y="32715"/>
                  </a:lnTo>
                  <a:close/>
                </a:path>
                <a:path w="421640" h="739775">
                  <a:moveTo>
                    <a:pt x="270167" y="241299"/>
                  </a:moveTo>
                  <a:lnTo>
                    <a:pt x="253593" y="241299"/>
                  </a:lnTo>
                  <a:lnTo>
                    <a:pt x="253593" y="714616"/>
                  </a:lnTo>
                  <a:lnTo>
                    <a:pt x="241682" y="720188"/>
                  </a:lnTo>
                  <a:lnTo>
                    <a:pt x="232030" y="722234"/>
                  </a:lnTo>
                  <a:lnTo>
                    <a:pt x="288564" y="722234"/>
                  </a:lnTo>
                  <a:lnTo>
                    <a:pt x="294341" y="720128"/>
                  </a:lnTo>
                  <a:lnTo>
                    <a:pt x="317963" y="706373"/>
                  </a:lnTo>
                  <a:lnTo>
                    <a:pt x="288518" y="706373"/>
                  </a:lnTo>
                  <a:lnTo>
                    <a:pt x="291454" y="703452"/>
                  </a:lnTo>
                  <a:lnTo>
                    <a:pt x="270167" y="703452"/>
                  </a:lnTo>
                  <a:lnTo>
                    <a:pt x="270167" y="350659"/>
                  </a:lnTo>
                  <a:lnTo>
                    <a:pt x="288861" y="329402"/>
                  </a:lnTo>
                  <a:lnTo>
                    <a:pt x="291572" y="325843"/>
                  </a:lnTo>
                  <a:lnTo>
                    <a:pt x="270167" y="325843"/>
                  </a:lnTo>
                  <a:lnTo>
                    <a:pt x="270167" y="241299"/>
                  </a:lnTo>
                  <a:close/>
                </a:path>
                <a:path w="421640" h="739775">
                  <a:moveTo>
                    <a:pt x="350386" y="372554"/>
                  </a:moveTo>
                  <a:lnTo>
                    <a:pt x="318820" y="372554"/>
                  </a:lnTo>
                  <a:lnTo>
                    <a:pt x="358065" y="397446"/>
                  </a:lnTo>
                  <a:lnTo>
                    <a:pt x="377364" y="423481"/>
                  </a:lnTo>
                  <a:lnTo>
                    <a:pt x="382314" y="466623"/>
                  </a:lnTo>
                  <a:lnTo>
                    <a:pt x="378510" y="542836"/>
                  </a:lnTo>
                  <a:lnTo>
                    <a:pt x="372214" y="569187"/>
                  </a:lnTo>
                  <a:lnTo>
                    <a:pt x="375096" y="589265"/>
                  </a:lnTo>
                  <a:lnTo>
                    <a:pt x="350984" y="644229"/>
                  </a:lnTo>
                  <a:lnTo>
                    <a:pt x="338667" y="656483"/>
                  </a:lnTo>
                  <a:lnTo>
                    <a:pt x="329247" y="672063"/>
                  </a:lnTo>
                  <a:lnTo>
                    <a:pt x="300979" y="698618"/>
                  </a:lnTo>
                  <a:lnTo>
                    <a:pt x="288518" y="706373"/>
                  </a:lnTo>
                  <a:lnTo>
                    <a:pt x="317963" y="706373"/>
                  </a:lnTo>
                  <a:lnTo>
                    <a:pt x="326915" y="701161"/>
                  </a:lnTo>
                  <a:lnTo>
                    <a:pt x="339084" y="692289"/>
                  </a:lnTo>
                  <a:lnTo>
                    <a:pt x="371817" y="659802"/>
                  </a:lnTo>
                  <a:lnTo>
                    <a:pt x="397055" y="619447"/>
                  </a:lnTo>
                  <a:lnTo>
                    <a:pt x="413765" y="571183"/>
                  </a:lnTo>
                  <a:lnTo>
                    <a:pt x="421030" y="514972"/>
                  </a:lnTo>
                  <a:lnTo>
                    <a:pt x="405424" y="438601"/>
                  </a:lnTo>
                  <a:lnTo>
                    <a:pt x="365667" y="384578"/>
                  </a:lnTo>
                  <a:lnTo>
                    <a:pt x="350386" y="372554"/>
                  </a:lnTo>
                  <a:close/>
                </a:path>
                <a:path w="421640" h="739775">
                  <a:moveTo>
                    <a:pt x="141594" y="95630"/>
                  </a:moveTo>
                  <a:lnTo>
                    <a:pt x="118656" y="95630"/>
                  </a:lnTo>
                  <a:lnTo>
                    <a:pt x="115910" y="101827"/>
                  </a:lnTo>
                  <a:lnTo>
                    <a:pt x="112982" y="108342"/>
                  </a:lnTo>
                  <a:lnTo>
                    <a:pt x="90109" y="160605"/>
                  </a:lnTo>
                  <a:lnTo>
                    <a:pt x="67125" y="239807"/>
                  </a:lnTo>
                  <a:lnTo>
                    <a:pt x="57144" y="296612"/>
                  </a:lnTo>
                  <a:lnTo>
                    <a:pt x="50747" y="364243"/>
                  </a:lnTo>
                  <a:lnTo>
                    <a:pt x="49669" y="444296"/>
                  </a:lnTo>
                  <a:lnTo>
                    <a:pt x="67315" y="556711"/>
                  </a:lnTo>
                  <a:lnTo>
                    <a:pt x="101617" y="637960"/>
                  </a:lnTo>
                  <a:lnTo>
                    <a:pt x="135050" y="687275"/>
                  </a:lnTo>
                  <a:lnTo>
                    <a:pt x="150088" y="703884"/>
                  </a:lnTo>
                  <a:lnTo>
                    <a:pt x="173365" y="703884"/>
                  </a:lnTo>
                  <a:lnTo>
                    <a:pt x="172172" y="703301"/>
                  </a:lnTo>
                  <a:lnTo>
                    <a:pt x="147874" y="679149"/>
                  </a:lnTo>
                  <a:lnTo>
                    <a:pt x="127025" y="644689"/>
                  </a:lnTo>
                  <a:lnTo>
                    <a:pt x="110502" y="600633"/>
                  </a:lnTo>
                  <a:lnTo>
                    <a:pt x="96456" y="526997"/>
                  </a:lnTo>
                  <a:lnTo>
                    <a:pt x="91701" y="478661"/>
                  </a:lnTo>
                  <a:lnTo>
                    <a:pt x="89091" y="424430"/>
                  </a:lnTo>
                  <a:lnTo>
                    <a:pt x="89169" y="364243"/>
                  </a:lnTo>
                  <a:lnTo>
                    <a:pt x="92200" y="303631"/>
                  </a:lnTo>
                  <a:lnTo>
                    <a:pt x="98869" y="239737"/>
                  </a:lnTo>
                  <a:lnTo>
                    <a:pt x="119796" y="145616"/>
                  </a:lnTo>
                  <a:lnTo>
                    <a:pt x="141594" y="95630"/>
                  </a:lnTo>
                  <a:close/>
                </a:path>
                <a:path w="421640" h="739775">
                  <a:moveTo>
                    <a:pt x="306133" y="341871"/>
                  </a:moveTo>
                  <a:lnTo>
                    <a:pt x="293458" y="350989"/>
                  </a:lnTo>
                  <a:lnTo>
                    <a:pt x="297535" y="361581"/>
                  </a:lnTo>
                  <a:lnTo>
                    <a:pt x="300558" y="367156"/>
                  </a:lnTo>
                  <a:lnTo>
                    <a:pt x="307337" y="383962"/>
                  </a:lnTo>
                  <a:lnTo>
                    <a:pt x="318936" y="421560"/>
                  </a:lnTo>
                  <a:lnTo>
                    <a:pt x="329195" y="473213"/>
                  </a:lnTo>
                  <a:lnTo>
                    <a:pt x="331952" y="532180"/>
                  </a:lnTo>
                  <a:lnTo>
                    <a:pt x="323834" y="602349"/>
                  </a:lnTo>
                  <a:lnTo>
                    <a:pt x="306117" y="653035"/>
                  </a:lnTo>
                  <a:lnTo>
                    <a:pt x="285871" y="686112"/>
                  </a:lnTo>
                  <a:lnTo>
                    <a:pt x="270167" y="703452"/>
                  </a:lnTo>
                  <a:lnTo>
                    <a:pt x="291454" y="703452"/>
                  </a:lnTo>
                  <a:lnTo>
                    <a:pt x="338667" y="656483"/>
                  </a:lnTo>
                  <a:lnTo>
                    <a:pt x="359648" y="621779"/>
                  </a:lnTo>
                  <a:lnTo>
                    <a:pt x="372214" y="569187"/>
                  </a:lnTo>
                  <a:lnTo>
                    <a:pt x="363815" y="510658"/>
                  </a:lnTo>
                  <a:lnTo>
                    <a:pt x="320103" y="377583"/>
                  </a:lnTo>
                  <a:lnTo>
                    <a:pt x="318820" y="372554"/>
                  </a:lnTo>
                  <a:lnTo>
                    <a:pt x="350386" y="372554"/>
                  </a:lnTo>
                  <a:lnTo>
                    <a:pt x="324868" y="352476"/>
                  </a:lnTo>
                  <a:lnTo>
                    <a:pt x="306133" y="341871"/>
                  </a:lnTo>
                  <a:close/>
                </a:path>
                <a:path w="421640" h="739775">
                  <a:moveTo>
                    <a:pt x="339293" y="692137"/>
                  </a:moveTo>
                  <a:lnTo>
                    <a:pt x="338963" y="692289"/>
                  </a:lnTo>
                  <a:lnTo>
                    <a:pt x="339293" y="692137"/>
                  </a:lnTo>
                  <a:close/>
                </a:path>
                <a:path w="421640" h="739775">
                  <a:moveTo>
                    <a:pt x="372214" y="569187"/>
                  </a:moveTo>
                  <a:lnTo>
                    <a:pt x="359648" y="621779"/>
                  </a:lnTo>
                  <a:lnTo>
                    <a:pt x="338667" y="656483"/>
                  </a:lnTo>
                  <a:lnTo>
                    <a:pt x="350984" y="644229"/>
                  </a:lnTo>
                  <a:lnTo>
                    <a:pt x="375096" y="589265"/>
                  </a:lnTo>
                  <a:lnTo>
                    <a:pt x="372214" y="569187"/>
                  </a:lnTo>
                  <a:close/>
                </a:path>
                <a:path w="421640" h="739775">
                  <a:moveTo>
                    <a:pt x="160923" y="187121"/>
                  </a:moveTo>
                  <a:lnTo>
                    <a:pt x="144627" y="187121"/>
                  </a:lnTo>
                  <a:lnTo>
                    <a:pt x="144627" y="605370"/>
                  </a:lnTo>
                  <a:lnTo>
                    <a:pt x="134531" y="607809"/>
                  </a:lnTo>
                  <a:lnTo>
                    <a:pt x="133411" y="607809"/>
                  </a:lnTo>
                  <a:lnTo>
                    <a:pt x="133959" y="622376"/>
                  </a:lnTo>
                  <a:lnTo>
                    <a:pt x="186835" y="614940"/>
                  </a:lnTo>
                  <a:lnTo>
                    <a:pt x="204192" y="607809"/>
                  </a:lnTo>
                  <a:lnTo>
                    <a:pt x="134531" y="607809"/>
                  </a:lnTo>
                  <a:lnTo>
                    <a:pt x="133400" y="607529"/>
                  </a:lnTo>
                  <a:lnTo>
                    <a:pt x="204872" y="607529"/>
                  </a:lnTo>
                  <a:lnTo>
                    <a:pt x="214304" y="603654"/>
                  </a:lnTo>
                  <a:lnTo>
                    <a:pt x="216132" y="599795"/>
                  </a:lnTo>
                  <a:lnTo>
                    <a:pt x="162039" y="599795"/>
                  </a:lnTo>
                  <a:lnTo>
                    <a:pt x="160923" y="187121"/>
                  </a:lnTo>
                  <a:close/>
                </a:path>
                <a:path w="421640" h="739775">
                  <a:moveTo>
                    <a:pt x="228460" y="165760"/>
                  </a:moveTo>
                  <a:lnTo>
                    <a:pt x="187706" y="165760"/>
                  </a:lnTo>
                  <a:lnTo>
                    <a:pt x="187655" y="587197"/>
                  </a:lnTo>
                  <a:lnTo>
                    <a:pt x="181809" y="591480"/>
                  </a:lnTo>
                  <a:lnTo>
                    <a:pt x="173208" y="595553"/>
                  </a:lnTo>
                  <a:lnTo>
                    <a:pt x="165427" y="598598"/>
                  </a:lnTo>
                  <a:lnTo>
                    <a:pt x="162039" y="599795"/>
                  </a:lnTo>
                  <a:lnTo>
                    <a:pt x="216132" y="599795"/>
                  </a:lnTo>
                  <a:lnTo>
                    <a:pt x="225226" y="580594"/>
                  </a:lnTo>
                  <a:lnTo>
                    <a:pt x="228460" y="537832"/>
                  </a:lnTo>
                  <a:lnTo>
                    <a:pt x="228460" y="165760"/>
                  </a:lnTo>
                  <a:close/>
                </a:path>
                <a:path w="421640" h="739775">
                  <a:moveTo>
                    <a:pt x="392723" y="140385"/>
                  </a:moveTo>
                  <a:lnTo>
                    <a:pt x="376986" y="140385"/>
                  </a:lnTo>
                  <a:lnTo>
                    <a:pt x="356143" y="202062"/>
                  </a:lnTo>
                  <a:lnTo>
                    <a:pt x="338069" y="241939"/>
                  </a:lnTo>
                  <a:lnTo>
                    <a:pt x="312748" y="277404"/>
                  </a:lnTo>
                  <a:lnTo>
                    <a:pt x="270167" y="325843"/>
                  </a:lnTo>
                  <a:lnTo>
                    <a:pt x="291572" y="325843"/>
                  </a:lnTo>
                  <a:lnTo>
                    <a:pt x="318369" y="290661"/>
                  </a:lnTo>
                  <a:lnTo>
                    <a:pt x="351773" y="237066"/>
                  </a:lnTo>
                  <a:lnTo>
                    <a:pt x="382155" y="171246"/>
                  </a:lnTo>
                  <a:lnTo>
                    <a:pt x="390268" y="148310"/>
                  </a:lnTo>
                  <a:lnTo>
                    <a:pt x="392723" y="140385"/>
                  </a:lnTo>
                  <a:close/>
                </a:path>
                <a:path w="421640" h="739775">
                  <a:moveTo>
                    <a:pt x="300990" y="54457"/>
                  </a:moveTo>
                  <a:lnTo>
                    <a:pt x="260727" y="95310"/>
                  </a:lnTo>
                  <a:lnTo>
                    <a:pt x="230065" y="121534"/>
                  </a:lnTo>
                  <a:lnTo>
                    <a:pt x="193485" y="144474"/>
                  </a:lnTo>
                  <a:lnTo>
                    <a:pt x="135470" y="175475"/>
                  </a:lnTo>
                  <a:lnTo>
                    <a:pt x="132803" y="176161"/>
                  </a:lnTo>
                  <a:lnTo>
                    <a:pt x="132803" y="190309"/>
                  </a:lnTo>
                  <a:lnTo>
                    <a:pt x="144627" y="187121"/>
                  </a:lnTo>
                  <a:lnTo>
                    <a:pt x="160923" y="187121"/>
                  </a:lnTo>
                  <a:lnTo>
                    <a:pt x="160908" y="181724"/>
                  </a:lnTo>
                  <a:lnTo>
                    <a:pt x="187706" y="165760"/>
                  </a:lnTo>
                  <a:lnTo>
                    <a:pt x="228460" y="165760"/>
                  </a:lnTo>
                  <a:lnTo>
                    <a:pt x="228460" y="140665"/>
                  </a:lnTo>
                  <a:lnTo>
                    <a:pt x="246532" y="127571"/>
                  </a:lnTo>
                  <a:lnTo>
                    <a:pt x="246875" y="126809"/>
                  </a:lnTo>
                  <a:lnTo>
                    <a:pt x="268954" y="126809"/>
                  </a:lnTo>
                  <a:lnTo>
                    <a:pt x="262248" y="119964"/>
                  </a:lnTo>
                  <a:lnTo>
                    <a:pt x="258673" y="115862"/>
                  </a:lnTo>
                  <a:lnTo>
                    <a:pt x="280212" y="97231"/>
                  </a:lnTo>
                  <a:lnTo>
                    <a:pt x="336043" y="97231"/>
                  </a:lnTo>
                  <a:lnTo>
                    <a:pt x="329840" y="90220"/>
                  </a:lnTo>
                  <a:lnTo>
                    <a:pt x="325018" y="83515"/>
                  </a:lnTo>
                  <a:lnTo>
                    <a:pt x="320454" y="78165"/>
                  </a:lnTo>
                  <a:lnTo>
                    <a:pt x="312285" y="68267"/>
                  </a:lnTo>
                  <a:lnTo>
                    <a:pt x="300990" y="54457"/>
                  </a:lnTo>
                  <a:close/>
                </a:path>
                <a:path w="421640" h="739775">
                  <a:moveTo>
                    <a:pt x="268954" y="126809"/>
                  </a:moveTo>
                  <a:lnTo>
                    <a:pt x="246875" y="126809"/>
                  </a:lnTo>
                  <a:lnTo>
                    <a:pt x="253346" y="133558"/>
                  </a:lnTo>
                  <a:lnTo>
                    <a:pt x="270411" y="148547"/>
                  </a:lnTo>
                  <a:lnTo>
                    <a:pt x="295463" y="162119"/>
                  </a:lnTo>
                  <a:lnTo>
                    <a:pt x="325894" y="164617"/>
                  </a:lnTo>
                  <a:lnTo>
                    <a:pt x="350438" y="157300"/>
                  </a:lnTo>
                  <a:lnTo>
                    <a:pt x="356668" y="154155"/>
                  </a:lnTo>
                  <a:lnTo>
                    <a:pt x="323288" y="154155"/>
                  </a:lnTo>
                  <a:lnTo>
                    <a:pt x="299339" y="148310"/>
                  </a:lnTo>
                  <a:lnTo>
                    <a:pt x="284648" y="140336"/>
                  </a:lnTo>
                  <a:lnTo>
                    <a:pt x="271595" y="129505"/>
                  </a:lnTo>
                  <a:lnTo>
                    <a:pt x="268954" y="126809"/>
                  </a:lnTo>
                  <a:close/>
                </a:path>
                <a:path w="421640" h="739775">
                  <a:moveTo>
                    <a:pt x="397629" y="123253"/>
                  </a:moveTo>
                  <a:lnTo>
                    <a:pt x="369544" y="123253"/>
                  </a:lnTo>
                  <a:lnTo>
                    <a:pt x="351809" y="143976"/>
                  </a:lnTo>
                  <a:lnTo>
                    <a:pt x="338585" y="153493"/>
                  </a:lnTo>
                  <a:lnTo>
                    <a:pt x="323288" y="154155"/>
                  </a:lnTo>
                  <a:lnTo>
                    <a:pt x="356668" y="154155"/>
                  </a:lnTo>
                  <a:lnTo>
                    <a:pt x="366161" y="149363"/>
                  </a:lnTo>
                  <a:lnTo>
                    <a:pt x="374523" y="142995"/>
                  </a:lnTo>
                  <a:lnTo>
                    <a:pt x="376986" y="140385"/>
                  </a:lnTo>
                  <a:lnTo>
                    <a:pt x="392723" y="140385"/>
                  </a:lnTo>
                  <a:lnTo>
                    <a:pt x="393639" y="137431"/>
                  </a:lnTo>
                  <a:lnTo>
                    <a:pt x="396913" y="125958"/>
                  </a:lnTo>
                  <a:lnTo>
                    <a:pt x="397629" y="123253"/>
                  </a:lnTo>
                  <a:close/>
                </a:path>
                <a:path w="421640" h="739775">
                  <a:moveTo>
                    <a:pt x="336043" y="97231"/>
                  </a:moveTo>
                  <a:lnTo>
                    <a:pt x="280212" y="97231"/>
                  </a:lnTo>
                  <a:lnTo>
                    <a:pt x="298401" y="116455"/>
                  </a:lnTo>
                  <a:lnTo>
                    <a:pt x="310038" y="126344"/>
                  </a:lnTo>
                  <a:lnTo>
                    <a:pt x="320142" y="130029"/>
                  </a:lnTo>
                  <a:lnTo>
                    <a:pt x="333730" y="130644"/>
                  </a:lnTo>
                  <a:lnTo>
                    <a:pt x="348879" y="129559"/>
                  </a:lnTo>
                  <a:lnTo>
                    <a:pt x="360129" y="127011"/>
                  </a:lnTo>
                  <a:lnTo>
                    <a:pt x="367132" y="124431"/>
                  </a:lnTo>
                  <a:lnTo>
                    <a:pt x="369544" y="123253"/>
                  </a:lnTo>
                  <a:lnTo>
                    <a:pt x="397629" y="123253"/>
                  </a:lnTo>
                  <a:lnTo>
                    <a:pt x="400776" y="111370"/>
                  </a:lnTo>
                  <a:lnTo>
                    <a:pt x="355247" y="111370"/>
                  </a:lnTo>
                  <a:lnTo>
                    <a:pt x="340407" y="102163"/>
                  </a:lnTo>
                  <a:lnTo>
                    <a:pt x="336043" y="97231"/>
                  </a:lnTo>
                  <a:close/>
                </a:path>
                <a:path w="421640" h="739775">
                  <a:moveTo>
                    <a:pt x="414680" y="0"/>
                  </a:moveTo>
                  <a:lnTo>
                    <a:pt x="400646" y="0"/>
                  </a:lnTo>
                  <a:lnTo>
                    <a:pt x="401708" y="52594"/>
                  </a:lnTo>
                  <a:lnTo>
                    <a:pt x="401685" y="54457"/>
                  </a:lnTo>
                  <a:lnTo>
                    <a:pt x="399205" y="83285"/>
                  </a:lnTo>
                  <a:lnTo>
                    <a:pt x="390456" y="98514"/>
                  </a:lnTo>
                  <a:lnTo>
                    <a:pt x="372884" y="109867"/>
                  </a:lnTo>
                  <a:lnTo>
                    <a:pt x="355247" y="111370"/>
                  </a:lnTo>
                  <a:lnTo>
                    <a:pt x="400776" y="111370"/>
                  </a:lnTo>
                  <a:lnTo>
                    <a:pt x="408377" y="82676"/>
                  </a:lnTo>
                  <a:lnTo>
                    <a:pt x="413615" y="43780"/>
                  </a:lnTo>
                  <a:lnTo>
                    <a:pt x="414959" y="14623"/>
                  </a:lnTo>
                  <a:lnTo>
                    <a:pt x="414743" y="558"/>
                  </a:lnTo>
                  <a:lnTo>
                    <a:pt x="414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394" y="6166058"/>
              <a:ext cx="195338" cy="205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684" y="6165748"/>
              <a:ext cx="502284" cy="266065"/>
            </a:xfrm>
            <a:custGeom>
              <a:avLst/>
              <a:gdLst/>
              <a:ahLst/>
              <a:cxnLst/>
              <a:rect l="l" t="t" r="r" b="b"/>
              <a:pathLst>
                <a:path w="502284" h="266064">
                  <a:moveTo>
                    <a:pt x="115430" y="4152"/>
                  </a:moveTo>
                  <a:lnTo>
                    <a:pt x="0" y="4152"/>
                  </a:lnTo>
                  <a:lnTo>
                    <a:pt x="0" y="39712"/>
                  </a:lnTo>
                  <a:lnTo>
                    <a:pt x="0" y="80352"/>
                  </a:lnTo>
                  <a:lnTo>
                    <a:pt x="0" y="115912"/>
                  </a:lnTo>
                  <a:lnTo>
                    <a:pt x="0" y="165442"/>
                  </a:lnTo>
                  <a:lnTo>
                    <a:pt x="0" y="201002"/>
                  </a:lnTo>
                  <a:lnTo>
                    <a:pt x="115430" y="201002"/>
                  </a:lnTo>
                  <a:lnTo>
                    <a:pt x="115430" y="165442"/>
                  </a:lnTo>
                  <a:lnTo>
                    <a:pt x="41808" y="165442"/>
                  </a:lnTo>
                  <a:lnTo>
                    <a:pt x="41808" y="115912"/>
                  </a:lnTo>
                  <a:lnTo>
                    <a:pt x="115430" y="115912"/>
                  </a:lnTo>
                  <a:lnTo>
                    <a:pt x="115430" y="80352"/>
                  </a:lnTo>
                  <a:lnTo>
                    <a:pt x="41808" y="80352"/>
                  </a:lnTo>
                  <a:lnTo>
                    <a:pt x="41808" y="39712"/>
                  </a:lnTo>
                  <a:lnTo>
                    <a:pt x="115430" y="39712"/>
                  </a:lnTo>
                  <a:lnTo>
                    <a:pt x="115430" y="4152"/>
                  </a:lnTo>
                  <a:close/>
                </a:path>
                <a:path w="502284" h="266064">
                  <a:moveTo>
                    <a:pt x="267373" y="165442"/>
                  </a:moveTo>
                  <a:lnTo>
                    <a:pt x="200367" y="165442"/>
                  </a:lnTo>
                  <a:lnTo>
                    <a:pt x="200367" y="4152"/>
                  </a:lnTo>
                  <a:lnTo>
                    <a:pt x="158369" y="4152"/>
                  </a:lnTo>
                  <a:lnTo>
                    <a:pt x="158369" y="165442"/>
                  </a:lnTo>
                  <a:lnTo>
                    <a:pt x="158369" y="201002"/>
                  </a:lnTo>
                  <a:lnTo>
                    <a:pt x="267373" y="201002"/>
                  </a:lnTo>
                  <a:lnTo>
                    <a:pt x="267373" y="165442"/>
                  </a:lnTo>
                  <a:close/>
                </a:path>
                <a:path w="502284" h="266064">
                  <a:moveTo>
                    <a:pt x="502246" y="145656"/>
                  </a:moveTo>
                  <a:lnTo>
                    <a:pt x="483260" y="105841"/>
                  </a:lnTo>
                  <a:lnTo>
                    <a:pt x="444042" y="83223"/>
                  </a:lnTo>
                  <a:lnTo>
                    <a:pt x="430758" y="76568"/>
                  </a:lnTo>
                  <a:lnTo>
                    <a:pt x="421309" y="69621"/>
                  </a:lnTo>
                  <a:lnTo>
                    <a:pt x="415671" y="62344"/>
                  </a:lnTo>
                  <a:lnTo>
                    <a:pt x="413791" y="54737"/>
                  </a:lnTo>
                  <a:lnTo>
                    <a:pt x="413791" y="48133"/>
                  </a:lnTo>
                  <a:lnTo>
                    <a:pt x="416267" y="42748"/>
                  </a:lnTo>
                  <a:lnTo>
                    <a:pt x="426415" y="34505"/>
                  </a:lnTo>
                  <a:lnTo>
                    <a:pt x="433019" y="32448"/>
                  </a:lnTo>
                  <a:lnTo>
                    <a:pt x="448233" y="32448"/>
                  </a:lnTo>
                  <a:lnTo>
                    <a:pt x="454075" y="33972"/>
                  </a:lnTo>
                  <a:lnTo>
                    <a:pt x="464045" y="39662"/>
                  </a:lnTo>
                  <a:lnTo>
                    <a:pt x="467855" y="43967"/>
                  </a:lnTo>
                  <a:lnTo>
                    <a:pt x="470852" y="49530"/>
                  </a:lnTo>
                  <a:lnTo>
                    <a:pt x="488696" y="32448"/>
                  </a:lnTo>
                  <a:lnTo>
                    <a:pt x="495592" y="25844"/>
                  </a:lnTo>
                  <a:lnTo>
                    <a:pt x="490448" y="19519"/>
                  </a:lnTo>
                  <a:lnTo>
                    <a:pt x="484936" y="14160"/>
                  </a:lnTo>
                  <a:lnTo>
                    <a:pt x="448094" y="0"/>
                  </a:lnTo>
                  <a:lnTo>
                    <a:pt x="441921" y="0"/>
                  </a:lnTo>
                  <a:lnTo>
                    <a:pt x="402374" y="8775"/>
                  </a:lnTo>
                  <a:lnTo>
                    <a:pt x="373951" y="43865"/>
                  </a:lnTo>
                  <a:lnTo>
                    <a:pt x="372745" y="55499"/>
                  </a:lnTo>
                  <a:lnTo>
                    <a:pt x="373367" y="63982"/>
                  </a:lnTo>
                  <a:lnTo>
                    <a:pt x="396836" y="99072"/>
                  </a:lnTo>
                  <a:lnTo>
                    <a:pt x="433019" y="119456"/>
                  </a:lnTo>
                  <a:lnTo>
                    <a:pt x="445528" y="126403"/>
                  </a:lnTo>
                  <a:lnTo>
                    <a:pt x="454456" y="133337"/>
                  </a:lnTo>
                  <a:lnTo>
                    <a:pt x="459803" y="140258"/>
                  </a:lnTo>
                  <a:lnTo>
                    <a:pt x="461594" y="147167"/>
                  </a:lnTo>
                  <a:lnTo>
                    <a:pt x="461594" y="154990"/>
                  </a:lnTo>
                  <a:lnTo>
                    <a:pt x="458724" y="161302"/>
                  </a:lnTo>
                  <a:lnTo>
                    <a:pt x="447332" y="170561"/>
                  </a:lnTo>
                  <a:lnTo>
                    <a:pt x="439432" y="172834"/>
                  </a:lnTo>
                  <a:lnTo>
                    <a:pt x="421614" y="172834"/>
                  </a:lnTo>
                  <a:lnTo>
                    <a:pt x="414286" y="170776"/>
                  </a:lnTo>
                  <a:lnTo>
                    <a:pt x="407822" y="166611"/>
                  </a:lnTo>
                  <a:lnTo>
                    <a:pt x="401154" y="162483"/>
                  </a:lnTo>
                  <a:lnTo>
                    <a:pt x="396405" y="156794"/>
                  </a:lnTo>
                  <a:lnTo>
                    <a:pt x="393496" y="149631"/>
                  </a:lnTo>
                  <a:lnTo>
                    <a:pt x="370090" y="175907"/>
                  </a:lnTo>
                  <a:lnTo>
                    <a:pt x="402463" y="201803"/>
                  </a:lnTo>
                  <a:lnTo>
                    <a:pt x="425018" y="205803"/>
                  </a:lnTo>
                  <a:lnTo>
                    <a:pt x="425018" y="229298"/>
                  </a:lnTo>
                  <a:lnTo>
                    <a:pt x="438531" y="229298"/>
                  </a:lnTo>
                  <a:lnTo>
                    <a:pt x="442696" y="229971"/>
                  </a:lnTo>
                  <a:lnTo>
                    <a:pt x="445147" y="231368"/>
                  </a:lnTo>
                  <a:lnTo>
                    <a:pt x="447598" y="233006"/>
                  </a:lnTo>
                  <a:lnTo>
                    <a:pt x="448856" y="235292"/>
                  </a:lnTo>
                  <a:lnTo>
                    <a:pt x="448856" y="241731"/>
                  </a:lnTo>
                  <a:lnTo>
                    <a:pt x="447814" y="244208"/>
                  </a:lnTo>
                  <a:lnTo>
                    <a:pt x="445604" y="245884"/>
                  </a:lnTo>
                  <a:lnTo>
                    <a:pt x="443471" y="247599"/>
                  </a:lnTo>
                  <a:lnTo>
                    <a:pt x="440055" y="248513"/>
                  </a:lnTo>
                  <a:lnTo>
                    <a:pt x="433451" y="248513"/>
                  </a:lnTo>
                  <a:lnTo>
                    <a:pt x="409359" y="244767"/>
                  </a:lnTo>
                  <a:lnTo>
                    <a:pt x="405561" y="244005"/>
                  </a:lnTo>
                  <a:lnTo>
                    <a:pt x="402869" y="243306"/>
                  </a:lnTo>
                  <a:lnTo>
                    <a:pt x="400900" y="242658"/>
                  </a:lnTo>
                  <a:lnTo>
                    <a:pt x="400900" y="259740"/>
                  </a:lnTo>
                  <a:lnTo>
                    <a:pt x="404279" y="260832"/>
                  </a:lnTo>
                  <a:lnTo>
                    <a:pt x="407682" y="261581"/>
                  </a:lnTo>
                  <a:lnTo>
                    <a:pt x="411048" y="262369"/>
                  </a:lnTo>
                  <a:lnTo>
                    <a:pt x="414286" y="263067"/>
                  </a:lnTo>
                  <a:lnTo>
                    <a:pt x="417449" y="263664"/>
                  </a:lnTo>
                  <a:lnTo>
                    <a:pt x="420535" y="264071"/>
                  </a:lnTo>
                  <a:lnTo>
                    <a:pt x="426415" y="265049"/>
                  </a:lnTo>
                  <a:lnTo>
                    <a:pt x="431774" y="265607"/>
                  </a:lnTo>
                  <a:lnTo>
                    <a:pt x="436537" y="265607"/>
                  </a:lnTo>
                  <a:lnTo>
                    <a:pt x="471893" y="248513"/>
                  </a:lnTo>
                  <a:lnTo>
                    <a:pt x="472109" y="248069"/>
                  </a:lnTo>
                  <a:lnTo>
                    <a:pt x="472198" y="230378"/>
                  </a:lnTo>
                  <a:lnTo>
                    <a:pt x="469493" y="223786"/>
                  </a:lnTo>
                  <a:lnTo>
                    <a:pt x="464045" y="219532"/>
                  </a:lnTo>
                  <a:lnTo>
                    <a:pt x="458724" y="215303"/>
                  </a:lnTo>
                  <a:lnTo>
                    <a:pt x="451002" y="213182"/>
                  </a:lnTo>
                  <a:lnTo>
                    <a:pt x="438734" y="213182"/>
                  </a:lnTo>
                  <a:lnTo>
                    <a:pt x="438734" y="206133"/>
                  </a:lnTo>
                  <a:lnTo>
                    <a:pt x="438734" y="205727"/>
                  </a:lnTo>
                  <a:lnTo>
                    <a:pt x="447789" y="205105"/>
                  </a:lnTo>
                  <a:lnTo>
                    <a:pt x="461289" y="202006"/>
                  </a:lnTo>
                  <a:lnTo>
                    <a:pt x="496087" y="172834"/>
                  </a:lnTo>
                  <a:lnTo>
                    <a:pt x="501053" y="158673"/>
                  </a:lnTo>
                  <a:lnTo>
                    <a:pt x="502246" y="1456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7385" y="6170430"/>
              <a:ext cx="233756" cy="196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4903" y="5957265"/>
              <a:ext cx="371284" cy="140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344" y="5988018"/>
              <a:ext cx="163875" cy="1081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3988" y="5987897"/>
              <a:ext cx="277495" cy="379095"/>
            </a:xfrm>
            <a:custGeom>
              <a:avLst/>
              <a:gdLst/>
              <a:ahLst/>
              <a:cxnLst/>
              <a:rect l="l" t="t" r="r" b="b"/>
              <a:pathLst>
                <a:path w="277494" h="379095">
                  <a:moveTo>
                    <a:pt x="39484" y="151384"/>
                  </a:moveTo>
                  <a:lnTo>
                    <a:pt x="37655" y="146989"/>
                  </a:lnTo>
                  <a:lnTo>
                    <a:pt x="33972" y="143370"/>
                  </a:lnTo>
                  <a:lnTo>
                    <a:pt x="30467" y="139661"/>
                  </a:lnTo>
                  <a:lnTo>
                    <a:pt x="26162" y="137833"/>
                  </a:lnTo>
                  <a:lnTo>
                    <a:pt x="16433" y="137833"/>
                  </a:lnTo>
                  <a:lnTo>
                    <a:pt x="12344" y="139661"/>
                  </a:lnTo>
                  <a:lnTo>
                    <a:pt x="4902" y="147218"/>
                  </a:lnTo>
                  <a:lnTo>
                    <a:pt x="3048" y="151498"/>
                  </a:lnTo>
                  <a:lnTo>
                    <a:pt x="3048" y="156286"/>
                  </a:lnTo>
                  <a:lnTo>
                    <a:pt x="3048" y="161226"/>
                  </a:lnTo>
                  <a:lnTo>
                    <a:pt x="4902" y="165595"/>
                  </a:lnTo>
                  <a:lnTo>
                    <a:pt x="8496" y="169214"/>
                  </a:lnTo>
                  <a:lnTo>
                    <a:pt x="12128" y="172745"/>
                  </a:lnTo>
                  <a:lnTo>
                    <a:pt x="16319" y="174586"/>
                  </a:lnTo>
                  <a:lnTo>
                    <a:pt x="26466" y="174586"/>
                  </a:lnTo>
                  <a:lnTo>
                    <a:pt x="30911" y="172745"/>
                  </a:lnTo>
                  <a:lnTo>
                    <a:pt x="37846" y="165595"/>
                  </a:lnTo>
                  <a:lnTo>
                    <a:pt x="39484" y="161226"/>
                  </a:lnTo>
                  <a:lnTo>
                    <a:pt x="39484" y="151384"/>
                  </a:lnTo>
                  <a:close/>
                </a:path>
                <a:path w="277494" h="379095">
                  <a:moveTo>
                    <a:pt x="41960" y="182537"/>
                  </a:moveTo>
                  <a:lnTo>
                    <a:pt x="0" y="182537"/>
                  </a:lnTo>
                  <a:lnTo>
                    <a:pt x="0" y="378853"/>
                  </a:lnTo>
                  <a:lnTo>
                    <a:pt x="41960" y="378853"/>
                  </a:lnTo>
                  <a:lnTo>
                    <a:pt x="41960" y="182537"/>
                  </a:lnTo>
                  <a:close/>
                </a:path>
                <a:path w="277494" h="379095">
                  <a:moveTo>
                    <a:pt x="138353" y="93980"/>
                  </a:moveTo>
                  <a:lnTo>
                    <a:pt x="98602" y="93980"/>
                  </a:lnTo>
                  <a:lnTo>
                    <a:pt x="98602" y="0"/>
                  </a:lnTo>
                  <a:lnTo>
                    <a:pt x="86131" y="0"/>
                  </a:lnTo>
                  <a:lnTo>
                    <a:pt x="86131" y="93980"/>
                  </a:lnTo>
                  <a:lnTo>
                    <a:pt x="86131" y="105410"/>
                  </a:lnTo>
                  <a:lnTo>
                    <a:pt x="138353" y="105410"/>
                  </a:lnTo>
                  <a:lnTo>
                    <a:pt x="138353" y="93980"/>
                  </a:lnTo>
                  <a:close/>
                </a:path>
                <a:path w="277494" h="379095">
                  <a:moveTo>
                    <a:pt x="274548" y="151384"/>
                  </a:moveTo>
                  <a:lnTo>
                    <a:pt x="272694" y="146989"/>
                  </a:lnTo>
                  <a:lnTo>
                    <a:pt x="265366" y="139661"/>
                  </a:lnTo>
                  <a:lnTo>
                    <a:pt x="261188" y="137833"/>
                  </a:lnTo>
                  <a:lnTo>
                    <a:pt x="251510" y="137833"/>
                  </a:lnTo>
                  <a:lnTo>
                    <a:pt x="247154" y="139661"/>
                  </a:lnTo>
                  <a:lnTo>
                    <a:pt x="243522" y="143522"/>
                  </a:lnTo>
                  <a:lnTo>
                    <a:pt x="239826" y="147218"/>
                  </a:lnTo>
                  <a:lnTo>
                    <a:pt x="238112" y="151498"/>
                  </a:lnTo>
                  <a:lnTo>
                    <a:pt x="238112" y="156286"/>
                  </a:lnTo>
                  <a:lnTo>
                    <a:pt x="238112" y="161226"/>
                  </a:lnTo>
                  <a:lnTo>
                    <a:pt x="239826" y="165595"/>
                  </a:lnTo>
                  <a:lnTo>
                    <a:pt x="247154" y="172745"/>
                  </a:lnTo>
                  <a:lnTo>
                    <a:pt x="251345" y="174586"/>
                  </a:lnTo>
                  <a:lnTo>
                    <a:pt x="261467" y="174586"/>
                  </a:lnTo>
                  <a:lnTo>
                    <a:pt x="265785" y="172745"/>
                  </a:lnTo>
                  <a:lnTo>
                    <a:pt x="269354" y="169214"/>
                  </a:lnTo>
                  <a:lnTo>
                    <a:pt x="272694" y="165595"/>
                  </a:lnTo>
                  <a:lnTo>
                    <a:pt x="274548" y="161226"/>
                  </a:lnTo>
                  <a:lnTo>
                    <a:pt x="274548" y="151384"/>
                  </a:lnTo>
                  <a:close/>
                </a:path>
                <a:path w="277494" h="379095">
                  <a:moveTo>
                    <a:pt x="277063" y="182537"/>
                  </a:moveTo>
                  <a:lnTo>
                    <a:pt x="234873" y="182537"/>
                  </a:lnTo>
                  <a:lnTo>
                    <a:pt x="234873" y="378853"/>
                  </a:lnTo>
                  <a:lnTo>
                    <a:pt x="277063" y="378853"/>
                  </a:lnTo>
                  <a:lnTo>
                    <a:pt x="277063" y="1825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80" y="6421078"/>
              <a:ext cx="124015" cy="1937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4391" y="6460700"/>
              <a:ext cx="125577" cy="1516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515" y="6421078"/>
              <a:ext cx="303996" cy="191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8890" y="6421081"/>
              <a:ext cx="701040" cy="193675"/>
            </a:xfrm>
            <a:custGeom>
              <a:avLst/>
              <a:gdLst/>
              <a:ahLst/>
              <a:cxnLst/>
              <a:rect l="l" t="t" r="r" b="b"/>
              <a:pathLst>
                <a:path w="701039" h="193675">
                  <a:moveTo>
                    <a:pt x="114541" y="191300"/>
                  </a:moveTo>
                  <a:lnTo>
                    <a:pt x="112039" y="184569"/>
                  </a:lnTo>
                  <a:lnTo>
                    <a:pt x="109029" y="174155"/>
                  </a:lnTo>
                  <a:lnTo>
                    <a:pt x="105689" y="161620"/>
                  </a:lnTo>
                  <a:lnTo>
                    <a:pt x="102171" y="148539"/>
                  </a:lnTo>
                  <a:lnTo>
                    <a:pt x="98869" y="138836"/>
                  </a:lnTo>
                  <a:lnTo>
                    <a:pt x="95059" y="131660"/>
                  </a:lnTo>
                  <a:lnTo>
                    <a:pt x="94576" y="130746"/>
                  </a:lnTo>
                  <a:lnTo>
                    <a:pt x="89001" y="124460"/>
                  </a:lnTo>
                  <a:lnTo>
                    <a:pt x="81915" y="120180"/>
                  </a:lnTo>
                  <a:lnTo>
                    <a:pt x="81915" y="119507"/>
                  </a:lnTo>
                  <a:lnTo>
                    <a:pt x="91605" y="114401"/>
                  </a:lnTo>
                  <a:lnTo>
                    <a:pt x="99568" y="106908"/>
                  </a:lnTo>
                  <a:lnTo>
                    <a:pt x="100203" y="106311"/>
                  </a:lnTo>
                  <a:lnTo>
                    <a:pt x="106349" y="95491"/>
                  </a:lnTo>
                  <a:lnTo>
                    <a:pt x="108699" y="82143"/>
                  </a:lnTo>
                  <a:lnTo>
                    <a:pt x="107772" y="72326"/>
                  </a:lnTo>
                  <a:lnTo>
                    <a:pt x="74714" y="41287"/>
                  </a:lnTo>
                  <a:lnTo>
                    <a:pt x="74714" y="85064"/>
                  </a:lnTo>
                  <a:lnTo>
                    <a:pt x="72859" y="94081"/>
                  </a:lnTo>
                  <a:lnTo>
                    <a:pt x="67513" y="100965"/>
                  </a:lnTo>
                  <a:lnTo>
                    <a:pt x="58953" y="105371"/>
                  </a:lnTo>
                  <a:lnTo>
                    <a:pt x="47485" y="106908"/>
                  </a:lnTo>
                  <a:lnTo>
                    <a:pt x="33985" y="106908"/>
                  </a:lnTo>
                  <a:lnTo>
                    <a:pt x="33985" y="65049"/>
                  </a:lnTo>
                  <a:lnTo>
                    <a:pt x="36449" y="64592"/>
                  </a:lnTo>
                  <a:lnTo>
                    <a:pt x="41186" y="63906"/>
                  </a:lnTo>
                  <a:lnTo>
                    <a:pt x="49517" y="63906"/>
                  </a:lnTo>
                  <a:lnTo>
                    <a:pt x="60083" y="65354"/>
                  </a:lnTo>
                  <a:lnTo>
                    <a:pt x="68008" y="69342"/>
                  </a:lnTo>
                  <a:lnTo>
                    <a:pt x="72986" y="75907"/>
                  </a:lnTo>
                  <a:lnTo>
                    <a:pt x="74714" y="85064"/>
                  </a:lnTo>
                  <a:lnTo>
                    <a:pt x="74714" y="41287"/>
                  </a:lnTo>
                  <a:lnTo>
                    <a:pt x="61328" y="39154"/>
                  </a:lnTo>
                  <a:lnTo>
                    <a:pt x="45694" y="38493"/>
                  </a:lnTo>
                  <a:lnTo>
                    <a:pt x="32410" y="38735"/>
                  </a:lnTo>
                  <a:lnTo>
                    <a:pt x="20142" y="39395"/>
                  </a:lnTo>
                  <a:lnTo>
                    <a:pt x="9220" y="40386"/>
                  </a:lnTo>
                  <a:lnTo>
                    <a:pt x="0" y="41630"/>
                  </a:lnTo>
                  <a:lnTo>
                    <a:pt x="0" y="191300"/>
                  </a:lnTo>
                  <a:lnTo>
                    <a:pt x="33985" y="191300"/>
                  </a:lnTo>
                  <a:lnTo>
                    <a:pt x="33985" y="131660"/>
                  </a:lnTo>
                  <a:lnTo>
                    <a:pt x="44335" y="131660"/>
                  </a:lnTo>
                  <a:lnTo>
                    <a:pt x="72059" y="168770"/>
                  </a:lnTo>
                  <a:lnTo>
                    <a:pt x="74904" y="179044"/>
                  </a:lnTo>
                  <a:lnTo>
                    <a:pt x="77368" y="186613"/>
                  </a:lnTo>
                  <a:lnTo>
                    <a:pt x="79438" y="191300"/>
                  </a:lnTo>
                  <a:lnTo>
                    <a:pt x="114541" y="191300"/>
                  </a:lnTo>
                  <a:close/>
                </a:path>
                <a:path w="701039" h="193675">
                  <a:moveTo>
                    <a:pt x="231775" y="146532"/>
                  </a:moveTo>
                  <a:lnTo>
                    <a:pt x="209829" y="109524"/>
                  </a:lnTo>
                  <a:lnTo>
                    <a:pt x="179730" y="96164"/>
                  </a:lnTo>
                  <a:lnTo>
                    <a:pt x="170967" y="91427"/>
                  </a:lnTo>
                  <a:lnTo>
                    <a:pt x="165887" y="86283"/>
                  </a:lnTo>
                  <a:lnTo>
                    <a:pt x="164236" y="79908"/>
                  </a:lnTo>
                  <a:lnTo>
                    <a:pt x="165595" y="74295"/>
                  </a:lnTo>
                  <a:lnTo>
                    <a:pt x="169710" y="69634"/>
                  </a:lnTo>
                  <a:lnTo>
                    <a:pt x="176593" y="66459"/>
                  </a:lnTo>
                  <a:lnTo>
                    <a:pt x="186309" y="65278"/>
                  </a:lnTo>
                  <a:lnTo>
                    <a:pt x="196684" y="65989"/>
                  </a:lnTo>
                  <a:lnTo>
                    <a:pt x="205473" y="67779"/>
                  </a:lnTo>
                  <a:lnTo>
                    <a:pt x="212610" y="70116"/>
                  </a:lnTo>
                  <a:lnTo>
                    <a:pt x="218046" y="72478"/>
                  </a:lnTo>
                  <a:lnTo>
                    <a:pt x="225679" y="44792"/>
                  </a:lnTo>
                  <a:lnTo>
                    <a:pt x="218249" y="41897"/>
                  </a:lnTo>
                  <a:lnTo>
                    <a:pt x="209372" y="39458"/>
                  </a:lnTo>
                  <a:lnTo>
                    <a:pt x="198970" y="37769"/>
                  </a:lnTo>
                  <a:lnTo>
                    <a:pt x="186969" y="37147"/>
                  </a:lnTo>
                  <a:lnTo>
                    <a:pt x="162915" y="40640"/>
                  </a:lnTo>
                  <a:lnTo>
                    <a:pt x="144868" y="50279"/>
                  </a:lnTo>
                  <a:lnTo>
                    <a:pt x="133527" y="64770"/>
                  </a:lnTo>
                  <a:lnTo>
                    <a:pt x="129590" y="82816"/>
                  </a:lnTo>
                  <a:lnTo>
                    <a:pt x="132549" y="97891"/>
                  </a:lnTo>
                  <a:lnTo>
                    <a:pt x="140957" y="110197"/>
                  </a:lnTo>
                  <a:lnTo>
                    <a:pt x="154089" y="120015"/>
                  </a:lnTo>
                  <a:lnTo>
                    <a:pt x="171221" y="127622"/>
                  </a:lnTo>
                  <a:lnTo>
                    <a:pt x="182892" y="132372"/>
                  </a:lnTo>
                  <a:lnTo>
                    <a:pt x="190779" y="137198"/>
                  </a:lnTo>
                  <a:lnTo>
                    <a:pt x="195249" y="142582"/>
                  </a:lnTo>
                  <a:lnTo>
                    <a:pt x="196659" y="148996"/>
                  </a:lnTo>
                  <a:lnTo>
                    <a:pt x="195122" y="155740"/>
                  </a:lnTo>
                  <a:lnTo>
                    <a:pt x="190525" y="160921"/>
                  </a:lnTo>
                  <a:lnTo>
                    <a:pt x="182994" y="164249"/>
                  </a:lnTo>
                  <a:lnTo>
                    <a:pt x="172580" y="165430"/>
                  </a:lnTo>
                  <a:lnTo>
                    <a:pt x="161772" y="164617"/>
                  </a:lnTo>
                  <a:lnTo>
                    <a:pt x="151549" y="162471"/>
                  </a:lnTo>
                  <a:lnTo>
                    <a:pt x="142328" y="159435"/>
                  </a:lnTo>
                  <a:lnTo>
                    <a:pt x="134543" y="155968"/>
                  </a:lnTo>
                  <a:lnTo>
                    <a:pt x="127571" y="184327"/>
                  </a:lnTo>
                  <a:lnTo>
                    <a:pt x="135458" y="187756"/>
                  </a:lnTo>
                  <a:lnTo>
                    <a:pt x="145770" y="190715"/>
                  </a:lnTo>
                  <a:lnTo>
                    <a:pt x="157721" y="192786"/>
                  </a:lnTo>
                  <a:lnTo>
                    <a:pt x="170548" y="193560"/>
                  </a:lnTo>
                  <a:lnTo>
                    <a:pt x="197675" y="189788"/>
                  </a:lnTo>
                  <a:lnTo>
                    <a:pt x="216776" y="179578"/>
                  </a:lnTo>
                  <a:lnTo>
                    <a:pt x="228066" y="164604"/>
                  </a:lnTo>
                  <a:lnTo>
                    <a:pt x="231775" y="146532"/>
                  </a:lnTo>
                  <a:close/>
                </a:path>
                <a:path w="701039" h="193675">
                  <a:moveTo>
                    <a:pt x="278549" y="6769"/>
                  </a:moveTo>
                  <a:lnTo>
                    <a:pt x="272034" y="0"/>
                  </a:lnTo>
                  <a:lnTo>
                    <a:pt x="254698" y="0"/>
                  </a:lnTo>
                  <a:lnTo>
                    <a:pt x="247726" y="6769"/>
                  </a:lnTo>
                  <a:lnTo>
                    <a:pt x="247726" y="23634"/>
                  </a:lnTo>
                  <a:lnTo>
                    <a:pt x="254469" y="30835"/>
                  </a:lnTo>
                  <a:lnTo>
                    <a:pt x="272034" y="30835"/>
                  </a:lnTo>
                  <a:lnTo>
                    <a:pt x="278549" y="23634"/>
                  </a:lnTo>
                  <a:lnTo>
                    <a:pt x="278549" y="6769"/>
                  </a:lnTo>
                  <a:close/>
                </a:path>
                <a:path w="701039" h="193675">
                  <a:moveTo>
                    <a:pt x="280365" y="39624"/>
                  </a:moveTo>
                  <a:lnTo>
                    <a:pt x="245922" y="39624"/>
                  </a:lnTo>
                  <a:lnTo>
                    <a:pt x="245922" y="191300"/>
                  </a:lnTo>
                  <a:lnTo>
                    <a:pt x="280365" y="191300"/>
                  </a:lnTo>
                  <a:lnTo>
                    <a:pt x="280365" y="39624"/>
                  </a:lnTo>
                  <a:close/>
                </a:path>
                <a:path w="701039" h="193675">
                  <a:moveTo>
                    <a:pt x="415150" y="39217"/>
                  </a:moveTo>
                  <a:lnTo>
                    <a:pt x="298577" y="39217"/>
                  </a:lnTo>
                  <a:lnTo>
                    <a:pt x="298577" y="68427"/>
                  </a:lnTo>
                  <a:lnTo>
                    <a:pt x="339305" y="68427"/>
                  </a:lnTo>
                  <a:lnTo>
                    <a:pt x="339305" y="191617"/>
                  </a:lnTo>
                  <a:lnTo>
                    <a:pt x="373735" y="191617"/>
                  </a:lnTo>
                  <a:lnTo>
                    <a:pt x="373735" y="68427"/>
                  </a:lnTo>
                  <a:lnTo>
                    <a:pt x="415150" y="68427"/>
                  </a:lnTo>
                  <a:lnTo>
                    <a:pt x="415150" y="39217"/>
                  </a:lnTo>
                  <a:close/>
                </a:path>
                <a:path w="701039" h="193675">
                  <a:moveTo>
                    <a:pt x="521119" y="162712"/>
                  </a:moveTo>
                  <a:lnTo>
                    <a:pt x="458774" y="162712"/>
                  </a:lnTo>
                  <a:lnTo>
                    <a:pt x="458774" y="127152"/>
                  </a:lnTo>
                  <a:lnTo>
                    <a:pt x="514578" y="127152"/>
                  </a:lnTo>
                  <a:lnTo>
                    <a:pt x="514578" y="99212"/>
                  </a:lnTo>
                  <a:lnTo>
                    <a:pt x="458774" y="99212"/>
                  </a:lnTo>
                  <a:lnTo>
                    <a:pt x="458774" y="67462"/>
                  </a:lnTo>
                  <a:lnTo>
                    <a:pt x="517969" y="67462"/>
                  </a:lnTo>
                  <a:lnTo>
                    <a:pt x="517969" y="39522"/>
                  </a:lnTo>
                  <a:lnTo>
                    <a:pt x="424345" y="39522"/>
                  </a:lnTo>
                  <a:lnTo>
                    <a:pt x="424345" y="67462"/>
                  </a:lnTo>
                  <a:lnTo>
                    <a:pt x="424345" y="99212"/>
                  </a:lnTo>
                  <a:lnTo>
                    <a:pt x="424345" y="127152"/>
                  </a:lnTo>
                  <a:lnTo>
                    <a:pt x="424345" y="162712"/>
                  </a:lnTo>
                  <a:lnTo>
                    <a:pt x="424345" y="191922"/>
                  </a:lnTo>
                  <a:lnTo>
                    <a:pt x="521119" y="191922"/>
                  </a:lnTo>
                  <a:lnTo>
                    <a:pt x="521119" y="162712"/>
                  </a:lnTo>
                  <a:close/>
                </a:path>
                <a:path w="701039" h="193675">
                  <a:moveTo>
                    <a:pt x="642835" y="146532"/>
                  </a:moveTo>
                  <a:lnTo>
                    <a:pt x="620915" y="109524"/>
                  </a:lnTo>
                  <a:lnTo>
                    <a:pt x="590804" y="96164"/>
                  </a:lnTo>
                  <a:lnTo>
                    <a:pt x="582041" y="91427"/>
                  </a:lnTo>
                  <a:lnTo>
                    <a:pt x="576961" y="86283"/>
                  </a:lnTo>
                  <a:lnTo>
                    <a:pt x="575322" y="79908"/>
                  </a:lnTo>
                  <a:lnTo>
                    <a:pt x="576681" y="74295"/>
                  </a:lnTo>
                  <a:lnTo>
                    <a:pt x="580783" y="69634"/>
                  </a:lnTo>
                  <a:lnTo>
                    <a:pt x="587667" y="66459"/>
                  </a:lnTo>
                  <a:lnTo>
                    <a:pt x="597382" y="65278"/>
                  </a:lnTo>
                  <a:lnTo>
                    <a:pt x="607745" y="65989"/>
                  </a:lnTo>
                  <a:lnTo>
                    <a:pt x="616534" y="67779"/>
                  </a:lnTo>
                  <a:lnTo>
                    <a:pt x="623684" y="70116"/>
                  </a:lnTo>
                  <a:lnTo>
                    <a:pt x="629119" y="72478"/>
                  </a:lnTo>
                  <a:lnTo>
                    <a:pt x="636765" y="44792"/>
                  </a:lnTo>
                  <a:lnTo>
                    <a:pt x="629323" y="41897"/>
                  </a:lnTo>
                  <a:lnTo>
                    <a:pt x="620445" y="39458"/>
                  </a:lnTo>
                  <a:lnTo>
                    <a:pt x="610057" y="37769"/>
                  </a:lnTo>
                  <a:lnTo>
                    <a:pt x="598055" y="37147"/>
                  </a:lnTo>
                  <a:lnTo>
                    <a:pt x="573989" y="40640"/>
                  </a:lnTo>
                  <a:lnTo>
                    <a:pt x="555942" y="50279"/>
                  </a:lnTo>
                  <a:lnTo>
                    <a:pt x="544601" y="64770"/>
                  </a:lnTo>
                  <a:lnTo>
                    <a:pt x="540677" y="82816"/>
                  </a:lnTo>
                  <a:lnTo>
                    <a:pt x="543636" y="97891"/>
                  </a:lnTo>
                  <a:lnTo>
                    <a:pt x="552030" y="110197"/>
                  </a:lnTo>
                  <a:lnTo>
                    <a:pt x="565162" y="120015"/>
                  </a:lnTo>
                  <a:lnTo>
                    <a:pt x="582307" y="127622"/>
                  </a:lnTo>
                  <a:lnTo>
                    <a:pt x="593966" y="132372"/>
                  </a:lnTo>
                  <a:lnTo>
                    <a:pt x="601853" y="137198"/>
                  </a:lnTo>
                  <a:lnTo>
                    <a:pt x="606323" y="142582"/>
                  </a:lnTo>
                  <a:lnTo>
                    <a:pt x="607733" y="148996"/>
                  </a:lnTo>
                  <a:lnTo>
                    <a:pt x="606183" y="155740"/>
                  </a:lnTo>
                  <a:lnTo>
                    <a:pt x="601599" y="160921"/>
                  </a:lnTo>
                  <a:lnTo>
                    <a:pt x="594055" y="164249"/>
                  </a:lnTo>
                  <a:lnTo>
                    <a:pt x="583653" y="165430"/>
                  </a:lnTo>
                  <a:lnTo>
                    <a:pt x="572833" y="164617"/>
                  </a:lnTo>
                  <a:lnTo>
                    <a:pt x="562610" y="162471"/>
                  </a:lnTo>
                  <a:lnTo>
                    <a:pt x="553389" y="159435"/>
                  </a:lnTo>
                  <a:lnTo>
                    <a:pt x="545630" y="155968"/>
                  </a:lnTo>
                  <a:lnTo>
                    <a:pt x="538645" y="184327"/>
                  </a:lnTo>
                  <a:lnTo>
                    <a:pt x="546531" y="187756"/>
                  </a:lnTo>
                  <a:lnTo>
                    <a:pt x="556844" y="190715"/>
                  </a:lnTo>
                  <a:lnTo>
                    <a:pt x="568807" y="192786"/>
                  </a:lnTo>
                  <a:lnTo>
                    <a:pt x="581647" y="193560"/>
                  </a:lnTo>
                  <a:lnTo>
                    <a:pt x="608761" y="189788"/>
                  </a:lnTo>
                  <a:lnTo>
                    <a:pt x="627837" y="179578"/>
                  </a:lnTo>
                  <a:lnTo>
                    <a:pt x="639127" y="164604"/>
                  </a:lnTo>
                  <a:lnTo>
                    <a:pt x="642835" y="146532"/>
                  </a:lnTo>
                  <a:close/>
                </a:path>
                <a:path w="701039" h="193675">
                  <a:moveTo>
                    <a:pt x="698627" y="6769"/>
                  </a:moveTo>
                  <a:lnTo>
                    <a:pt x="692099" y="0"/>
                  </a:lnTo>
                  <a:lnTo>
                    <a:pt x="674751" y="0"/>
                  </a:lnTo>
                  <a:lnTo>
                    <a:pt x="667791" y="6769"/>
                  </a:lnTo>
                  <a:lnTo>
                    <a:pt x="667791" y="23634"/>
                  </a:lnTo>
                  <a:lnTo>
                    <a:pt x="674547" y="30835"/>
                  </a:lnTo>
                  <a:lnTo>
                    <a:pt x="692099" y="30835"/>
                  </a:lnTo>
                  <a:lnTo>
                    <a:pt x="698627" y="23634"/>
                  </a:lnTo>
                  <a:lnTo>
                    <a:pt x="698627" y="6769"/>
                  </a:lnTo>
                  <a:close/>
                </a:path>
                <a:path w="701039" h="193675">
                  <a:moveTo>
                    <a:pt x="700417" y="39624"/>
                  </a:moveTo>
                  <a:lnTo>
                    <a:pt x="665988" y="39624"/>
                  </a:lnTo>
                  <a:lnTo>
                    <a:pt x="665988" y="191300"/>
                  </a:lnTo>
                  <a:lnTo>
                    <a:pt x="700417" y="191300"/>
                  </a:lnTo>
                  <a:lnTo>
                    <a:pt x="700417" y="39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70591" y="6483502"/>
              <a:ext cx="1452880" cy="182880"/>
            </a:xfrm>
            <a:custGeom>
              <a:avLst/>
              <a:gdLst/>
              <a:ahLst/>
              <a:cxnLst/>
              <a:rect l="l" t="t" r="r" b="b"/>
              <a:pathLst>
                <a:path w="1452879" h="182879">
                  <a:moveTo>
                    <a:pt x="156413" y="51777"/>
                  </a:moveTo>
                  <a:lnTo>
                    <a:pt x="141249" y="51777"/>
                  </a:lnTo>
                  <a:lnTo>
                    <a:pt x="113385" y="127203"/>
                  </a:lnTo>
                  <a:lnTo>
                    <a:pt x="85699" y="51777"/>
                  </a:lnTo>
                  <a:lnTo>
                    <a:pt x="71412" y="51777"/>
                  </a:lnTo>
                  <a:lnTo>
                    <a:pt x="43192" y="126847"/>
                  </a:lnTo>
                  <a:lnTo>
                    <a:pt x="16040" y="51777"/>
                  </a:lnTo>
                  <a:lnTo>
                    <a:pt x="0" y="51777"/>
                  </a:lnTo>
                  <a:lnTo>
                    <a:pt x="34734" y="146062"/>
                  </a:lnTo>
                  <a:lnTo>
                    <a:pt x="50952" y="146062"/>
                  </a:lnTo>
                  <a:lnTo>
                    <a:pt x="78295" y="74549"/>
                  </a:lnTo>
                  <a:lnTo>
                    <a:pt x="105270" y="146062"/>
                  </a:lnTo>
                  <a:lnTo>
                    <a:pt x="121488" y="146062"/>
                  </a:lnTo>
                  <a:lnTo>
                    <a:pt x="156413" y="51777"/>
                  </a:lnTo>
                  <a:close/>
                </a:path>
                <a:path w="1452879" h="182879">
                  <a:moveTo>
                    <a:pt x="313588" y="51777"/>
                  </a:moveTo>
                  <a:lnTo>
                    <a:pt x="298424" y="51777"/>
                  </a:lnTo>
                  <a:lnTo>
                    <a:pt x="270560" y="127203"/>
                  </a:lnTo>
                  <a:lnTo>
                    <a:pt x="242874" y="51777"/>
                  </a:lnTo>
                  <a:lnTo>
                    <a:pt x="228587" y="51777"/>
                  </a:lnTo>
                  <a:lnTo>
                    <a:pt x="200367" y="126847"/>
                  </a:lnTo>
                  <a:lnTo>
                    <a:pt x="173215" y="51777"/>
                  </a:lnTo>
                  <a:lnTo>
                    <a:pt x="157175" y="51777"/>
                  </a:lnTo>
                  <a:lnTo>
                    <a:pt x="191909" y="146062"/>
                  </a:lnTo>
                  <a:lnTo>
                    <a:pt x="208127" y="146062"/>
                  </a:lnTo>
                  <a:lnTo>
                    <a:pt x="235470" y="74549"/>
                  </a:lnTo>
                  <a:lnTo>
                    <a:pt x="262445" y="146062"/>
                  </a:lnTo>
                  <a:lnTo>
                    <a:pt x="278663" y="146062"/>
                  </a:lnTo>
                  <a:lnTo>
                    <a:pt x="313588" y="51777"/>
                  </a:lnTo>
                  <a:close/>
                </a:path>
                <a:path w="1452879" h="182879">
                  <a:moveTo>
                    <a:pt x="470750" y="51777"/>
                  </a:moveTo>
                  <a:lnTo>
                    <a:pt x="455587" y="51777"/>
                  </a:lnTo>
                  <a:lnTo>
                    <a:pt x="427723" y="127203"/>
                  </a:lnTo>
                  <a:lnTo>
                    <a:pt x="400037" y="51777"/>
                  </a:lnTo>
                  <a:lnTo>
                    <a:pt x="385749" y="51777"/>
                  </a:lnTo>
                  <a:lnTo>
                    <a:pt x="357530" y="126847"/>
                  </a:lnTo>
                  <a:lnTo>
                    <a:pt x="330377" y="51777"/>
                  </a:lnTo>
                  <a:lnTo>
                    <a:pt x="314337" y="51777"/>
                  </a:lnTo>
                  <a:lnTo>
                    <a:pt x="349072" y="146062"/>
                  </a:lnTo>
                  <a:lnTo>
                    <a:pt x="365290" y="146062"/>
                  </a:lnTo>
                  <a:lnTo>
                    <a:pt x="392633" y="74549"/>
                  </a:lnTo>
                  <a:lnTo>
                    <a:pt x="419608" y="146062"/>
                  </a:lnTo>
                  <a:lnTo>
                    <a:pt x="435825" y="146062"/>
                  </a:lnTo>
                  <a:lnTo>
                    <a:pt x="470750" y="51777"/>
                  </a:lnTo>
                  <a:close/>
                </a:path>
                <a:path w="1452879" h="182879">
                  <a:moveTo>
                    <a:pt x="497789" y="127736"/>
                  </a:moveTo>
                  <a:lnTo>
                    <a:pt x="492493" y="122758"/>
                  </a:lnTo>
                  <a:lnTo>
                    <a:pt x="479628" y="122758"/>
                  </a:lnTo>
                  <a:lnTo>
                    <a:pt x="474154" y="127736"/>
                  </a:lnTo>
                  <a:lnTo>
                    <a:pt x="474154" y="134848"/>
                  </a:lnTo>
                  <a:lnTo>
                    <a:pt x="474154" y="141973"/>
                  </a:lnTo>
                  <a:lnTo>
                    <a:pt x="479628" y="147129"/>
                  </a:lnTo>
                  <a:lnTo>
                    <a:pt x="492493" y="147129"/>
                  </a:lnTo>
                  <a:lnTo>
                    <a:pt x="497789" y="141973"/>
                  </a:lnTo>
                  <a:lnTo>
                    <a:pt x="497789" y="127736"/>
                  </a:lnTo>
                  <a:close/>
                </a:path>
                <a:path w="1452879" h="182879">
                  <a:moveTo>
                    <a:pt x="622642" y="48742"/>
                  </a:moveTo>
                  <a:lnTo>
                    <a:pt x="584733" y="48742"/>
                  </a:lnTo>
                  <a:lnTo>
                    <a:pt x="584733" y="59766"/>
                  </a:lnTo>
                  <a:lnTo>
                    <a:pt x="583145" y="58013"/>
                  </a:lnTo>
                  <a:lnTo>
                    <a:pt x="583145" y="84328"/>
                  </a:lnTo>
                  <a:lnTo>
                    <a:pt x="583145" y="103174"/>
                  </a:lnTo>
                  <a:lnTo>
                    <a:pt x="576097" y="109397"/>
                  </a:lnTo>
                  <a:lnTo>
                    <a:pt x="557403" y="109397"/>
                  </a:lnTo>
                  <a:lnTo>
                    <a:pt x="550164" y="103174"/>
                  </a:lnTo>
                  <a:lnTo>
                    <a:pt x="550164" y="84328"/>
                  </a:lnTo>
                  <a:lnTo>
                    <a:pt x="557403" y="78270"/>
                  </a:lnTo>
                  <a:lnTo>
                    <a:pt x="576097" y="78270"/>
                  </a:lnTo>
                  <a:lnTo>
                    <a:pt x="583145" y="84328"/>
                  </a:lnTo>
                  <a:lnTo>
                    <a:pt x="583145" y="58013"/>
                  </a:lnTo>
                  <a:lnTo>
                    <a:pt x="579602" y="54089"/>
                  </a:lnTo>
                  <a:lnTo>
                    <a:pt x="573163" y="50101"/>
                  </a:lnTo>
                  <a:lnTo>
                    <a:pt x="565365" y="47739"/>
                  </a:lnTo>
                  <a:lnTo>
                    <a:pt x="556158" y="46964"/>
                  </a:lnTo>
                  <a:lnTo>
                    <a:pt x="538568" y="50228"/>
                  </a:lnTo>
                  <a:lnTo>
                    <a:pt x="523786" y="59550"/>
                  </a:lnTo>
                  <a:lnTo>
                    <a:pt x="513588" y="74282"/>
                  </a:lnTo>
                  <a:lnTo>
                    <a:pt x="509790" y="93751"/>
                  </a:lnTo>
                  <a:lnTo>
                    <a:pt x="513588" y="113258"/>
                  </a:lnTo>
                  <a:lnTo>
                    <a:pt x="523786" y="128054"/>
                  </a:lnTo>
                  <a:lnTo>
                    <a:pt x="538568" y="137439"/>
                  </a:lnTo>
                  <a:lnTo>
                    <a:pt x="556158" y="140716"/>
                  </a:lnTo>
                  <a:lnTo>
                    <a:pt x="564464" y="140081"/>
                  </a:lnTo>
                  <a:lnTo>
                    <a:pt x="571665" y="138163"/>
                  </a:lnTo>
                  <a:lnTo>
                    <a:pt x="577761" y="134950"/>
                  </a:lnTo>
                  <a:lnTo>
                    <a:pt x="582790" y="130403"/>
                  </a:lnTo>
                  <a:lnTo>
                    <a:pt x="582790" y="132168"/>
                  </a:lnTo>
                  <a:lnTo>
                    <a:pt x="581520" y="140830"/>
                  </a:lnTo>
                  <a:lnTo>
                    <a:pt x="577481" y="147193"/>
                  </a:lnTo>
                  <a:lnTo>
                    <a:pt x="570369" y="151117"/>
                  </a:lnTo>
                  <a:lnTo>
                    <a:pt x="559866" y="152450"/>
                  </a:lnTo>
                  <a:lnTo>
                    <a:pt x="551726" y="151777"/>
                  </a:lnTo>
                  <a:lnTo>
                    <a:pt x="543382" y="149860"/>
                  </a:lnTo>
                  <a:lnTo>
                    <a:pt x="535559" y="146824"/>
                  </a:lnTo>
                  <a:lnTo>
                    <a:pt x="529005" y="142849"/>
                  </a:lnTo>
                  <a:lnTo>
                    <a:pt x="515607" y="170243"/>
                  </a:lnTo>
                  <a:lnTo>
                    <a:pt x="525538" y="175514"/>
                  </a:lnTo>
                  <a:lnTo>
                    <a:pt x="537121" y="179298"/>
                  </a:lnTo>
                  <a:lnTo>
                    <a:pt x="550024" y="181584"/>
                  </a:lnTo>
                  <a:lnTo>
                    <a:pt x="563918" y="182346"/>
                  </a:lnTo>
                  <a:lnTo>
                    <a:pt x="588645" y="178955"/>
                  </a:lnTo>
                  <a:lnTo>
                    <a:pt x="607110" y="168656"/>
                  </a:lnTo>
                  <a:lnTo>
                    <a:pt x="617867" y="152450"/>
                  </a:lnTo>
                  <a:lnTo>
                    <a:pt x="618655" y="151282"/>
                  </a:lnTo>
                  <a:lnTo>
                    <a:pt x="622033" y="130403"/>
                  </a:lnTo>
                  <a:lnTo>
                    <a:pt x="622642" y="126669"/>
                  </a:lnTo>
                  <a:lnTo>
                    <a:pt x="622642" y="109397"/>
                  </a:lnTo>
                  <a:lnTo>
                    <a:pt x="622642" y="78270"/>
                  </a:lnTo>
                  <a:lnTo>
                    <a:pt x="622642" y="59766"/>
                  </a:lnTo>
                  <a:lnTo>
                    <a:pt x="622642" y="48742"/>
                  </a:lnTo>
                  <a:close/>
                </a:path>
                <a:path w="1452879" h="182879">
                  <a:moveTo>
                    <a:pt x="742962" y="97307"/>
                  </a:moveTo>
                  <a:lnTo>
                    <a:pt x="727138" y="59791"/>
                  </a:lnTo>
                  <a:lnTo>
                    <a:pt x="705751" y="49491"/>
                  </a:lnTo>
                  <a:lnTo>
                    <a:pt x="705751" y="87350"/>
                  </a:lnTo>
                  <a:lnTo>
                    <a:pt x="674712" y="87350"/>
                  </a:lnTo>
                  <a:lnTo>
                    <a:pt x="676300" y="79159"/>
                  </a:lnTo>
                  <a:lnTo>
                    <a:pt x="681939" y="74358"/>
                  </a:lnTo>
                  <a:lnTo>
                    <a:pt x="698347" y="74358"/>
                  </a:lnTo>
                  <a:lnTo>
                    <a:pt x="704164" y="79159"/>
                  </a:lnTo>
                  <a:lnTo>
                    <a:pt x="705751" y="87350"/>
                  </a:lnTo>
                  <a:lnTo>
                    <a:pt x="705751" y="49491"/>
                  </a:lnTo>
                  <a:lnTo>
                    <a:pt x="650836" y="61074"/>
                  </a:lnTo>
                  <a:lnTo>
                    <a:pt x="635215" y="97307"/>
                  </a:lnTo>
                  <a:lnTo>
                    <a:pt x="639356" y="117436"/>
                  </a:lnTo>
                  <a:lnTo>
                    <a:pt x="651103" y="133451"/>
                  </a:lnTo>
                  <a:lnTo>
                    <a:pt x="669505" y="144018"/>
                  </a:lnTo>
                  <a:lnTo>
                    <a:pt x="693585" y="147828"/>
                  </a:lnTo>
                  <a:lnTo>
                    <a:pt x="706970" y="146837"/>
                  </a:lnTo>
                  <a:lnTo>
                    <a:pt x="718362" y="143878"/>
                  </a:lnTo>
                  <a:lnTo>
                    <a:pt x="727900" y="138976"/>
                  </a:lnTo>
                  <a:lnTo>
                    <a:pt x="735736" y="132168"/>
                  </a:lnTo>
                  <a:lnTo>
                    <a:pt x="721931" y="118122"/>
                  </a:lnTo>
                  <a:lnTo>
                    <a:pt x="714921" y="110998"/>
                  </a:lnTo>
                  <a:lnTo>
                    <a:pt x="708571" y="115811"/>
                  </a:lnTo>
                  <a:lnTo>
                    <a:pt x="703630" y="118122"/>
                  </a:lnTo>
                  <a:lnTo>
                    <a:pt x="684949" y="118122"/>
                  </a:lnTo>
                  <a:lnTo>
                    <a:pt x="678243" y="114198"/>
                  </a:lnTo>
                  <a:lnTo>
                    <a:pt x="675424" y="106730"/>
                  </a:lnTo>
                  <a:lnTo>
                    <a:pt x="742429" y="106730"/>
                  </a:lnTo>
                  <a:lnTo>
                    <a:pt x="742607" y="103898"/>
                  </a:lnTo>
                  <a:lnTo>
                    <a:pt x="742962" y="100152"/>
                  </a:lnTo>
                  <a:lnTo>
                    <a:pt x="742962" y="97307"/>
                  </a:lnTo>
                  <a:close/>
                </a:path>
                <a:path w="1452879" h="182879">
                  <a:moveTo>
                    <a:pt x="795362" y="14058"/>
                  </a:moveTo>
                  <a:lnTo>
                    <a:pt x="755523" y="14058"/>
                  </a:lnTo>
                  <a:lnTo>
                    <a:pt x="755523" y="146062"/>
                  </a:lnTo>
                  <a:lnTo>
                    <a:pt x="795362" y="146062"/>
                  </a:lnTo>
                  <a:lnTo>
                    <a:pt x="795362" y="14058"/>
                  </a:lnTo>
                  <a:close/>
                </a:path>
                <a:path w="1452879" h="182879">
                  <a:moveTo>
                    <a:pt x="852881" y="48742"/>
                  </a:moveTo>
                  <a:lnTo>
                    <a:pt x="813028" y="48742"/>
                  </a:lnTo>
                  <a:lnTo>
                    <a:pt x="813028" y="146050"/>
                  </a:lnTo>
                  <a:lnTo>
                    <a:pt x="852881" y="146050"/>
                  </a:lnTo>
                  <a:lnTo>
                    <a:pt x="852881" y="48742"/>
                  </a:lnTo>
                  <a:close/>
                </a:path>
                <a:path w="1452879" h="182879">
                  <a:moveTo>
                    <a:pt x="856945" y="19748"/>
                  </a:moveTo>
                  <a:lnTo>
                    <a:pt x="855243" y="11798"/>
                  </a:lnTo>
                  <a:lnTo>
                    <a:pt x="850430" y="5549"/>
                  </a:lnTo>
                  <a:lnTo>
                    <a:pt x="842873" y="1460"/>
                  </a:lnTo>
                  <a:lnTo>
                    <a:pt x="832954" y="0"/>
                  </a:lnTo>
                  <a:lnTo>
                    <a:pt x="823036" y="1574"/>
                  </a:lnTo>
                  <a:lnTo>
                    <a:pt x="815479" y="5892"/>
                  </a:lnTo>
                  <a:lnTo>
                    <a:pt x="810653" y="12382"/>
                  </a:lnTo>
                  <a:lnTo>
                    <a:pt x="808977" y="20447"/>
                  </a:lnTo>
                  <a:lnTo>
                    <a:pt x="810653" y="28536"/>
                  </a:lnTo>
                  <a:lnTo>
                    <a:pt x="815479" y="35026"/>
                  </a:lnTo>
                  <a:lnTo>
                    <a:pt x="823036" y="39357"/>
                  </a:lnTo>
                  <a:lnTo>
                    <a:pt x="832954" y="40919"/>
                  </a:lnTo>
                  <a:lnTo>
                    <a:pt x="842873" y="39344"/>
                  </a:lnTo>
                  <a:lnTo>
                    <a:pt x="850430" y="34950"/>
                  </a:lnTo>
                  <a:lnTo>
                    <a:pt x="855243" y="28244"/>
                  </a:lnTo>
                  <a:lnTo>
                    <a:pt x="856945" y="19748"/>
                  </a:lnTo>
                  <a:close/>
                </a:path>
                <a:path w="1452879" h="182879">
                  <a:moveTo>
                    <a:pt x="958164" y="114922"/>
                  </a:moveTo>
                  <a:lnTo>
                    <a:pt x="949515" y="94310"/>
                  </a:lnTo>
                  <a:lnTo>
                    <a:pt x="930478" y="86156"/>
                  </a:lnTo>
                  <a:lnTo>
                    <a:pt x="911453" y="83400"/>
                  </a:lnTo>
                  <a:lnTo>
                    <a:pt x="902792" y="78981"/>
                  </a:lnTo>
                  <a:lnTo>
                    <a:pt x="902792" y="76669"/>
                  </a:lnTo>
                  <a:lnTo>
                    <a:pt x="905611" y="74358"/>
                  </a:lnTo>
                  <a:lnTo>
                    <a:pt x="915847" y="74358"/>
                  </a:lnTo>
                  <a:lnTo>
                    <a:pt x="922235" y="74701"/>
                  </a:lnTo>
                  <a:lnTo>
                    <a:pt x="929119" y="75857"/>
                  </a:lnTo>
                  <a:lnTo>
                    <a:pt x="936332" y="78041"/>
                  </a:lnTo>
                  <a:lnTo>
                    <a:pt x="943698" y="81470"/>
                  </a:lnTo>
                  <a:lnTo>
                    <a:pt x="954646" y="54965"/>
                  </a:lnTo>
                  <a:lnTo>
                    <a:pt x="946175" y="51473"/>
                  </a:lnTo>
                  <a:lnTo>
                    <a:pt x="936434" y="48971"/>
                  </a:lnTo>
                  <a:lnTo>
                    <a:pt x="925982" y="47472"/>
                  </a:lnTo>
                  <a:lnTo>
                    <a:pt x="915314" y="46964"/>
                  </a:lnTo>
                  <a:lnTo>
                    <a:pt x="893914" y="49593"/>
                  </a:lnTo>
                  <a:lnTo>
                    <a:pt x="878459" y="56730"/>
                  </a:lnTo>
                  <a:lnTo>
                    <a:pt x="869099" y="67310"/>
                  </a:lnTo>
                  <a:lnTo>
                    <a:pt x="865936" y="80238"/>
                  </a:lnTo>
                  <a:lnTo>
                    <a:pt x="874623" y="100838"/>
                  </a:lnTo>
                  <a:lnTo>
                    <a:pt x="893711" y="108902"/>
                  </a:lnTo>
                  <a:lnTo>
                    <a:pt x="912812" y="111531"/>
                  </a:lnTo>
                  <a:lnTo>
                    <a:pt x="921486" y="115811"/>
                  </a:lnTo>
                  <a:lnTo>
                    <a:pt x="921486" y="118656"/>
                  </a:lnTo>
                  <a:lnTo>
                    <a:pt x="918845" y="120434"/>
                  </a:lnTo>
                  <a:lnTo>
                    <a:pt x="909142" y="120434"/>
                  </a:lnTo>
                  <a:lnTo>
                    <a:pt x="900341" y="119849"/>
                  </a:lnTo>
                  <a:lnTo>
                    <a:pt x="891438" y="118148"/>
                  </a:lnTo>
                  <a:lnTo>
                    <a:pt x="882980" y="115417"/>
                  </a:lnTo>
                  <a:lnTo>
                    <a:pt x="875461" y="111721"/>
                  </a:lnTo>
                  <a:lnTo>
                    <a:pt x="864527" y="138226"/>
                  </a:lnTo>
                  <a:lnTo>
                    <a:pt x="873201" y="142138"/>
                  </a:lnTo>
                  <a:lnTo>
                    <a:pt x="883881" y="145161"/>
                  </a:lnTo>
                  <a:lnTo>
                    <a:pt x="895819" y="147129"/>
                  </a:lnTo>
                  <a:lnTo>
                    <a:pt x="908253" y="147828"/>
                  </a:lnTo>
                  <a:lnTo>
                    <a:pt x="930198" y="145173"/>
                  </a:lnTo>
                  <a:lnTo>
                    <a:pt x="945781" y="137985"/>
                  </a:lnTo>
                  <a:lnTo>
                    <a:pt x="955078" y="127495"/>
                  </a:lnTo>
                  <a:lnTo>
                    <a:pt x="958164" y="114922"/>
                  </a:lnTo>
                  <a:close/>
                </a:path>
                <a:path w="1452879" h="182879">
                  <a:moveTo>
                    <a:pt x="1010043" y="48742"/>
                  </a:moveTo>
                  <a:lnTo>
                    <a:pt x="970203" y="48742"/>
                  </a:lnTo>
                  <a:lnTo>
                    <a:pt x="970203" y="146050"/>
                  </a:lnTo>
                  <a:lnTo>
                    <a:pt x="1010043" y="146050"/>
                  </a:lnTo>
                  <a:lnTo>
                    <a:pt x="1010043" y="48742"/>
                  </a:lnTo>
                  <a:close/>
                </a:path>
                <a:path w="1452879" h="182879">
                  <a:moveTo>
                    <a:pt x="1014107" y="19748"/>
                  </a:moveTo>
                  <a:lnTo>
                    <a:pt x="1012405" y="11798"/>
                  </a:lnTo>
                  <a:lnTo>
                    <a:pt x="1007592" y="5549"/>
                  </a:lnTo>
                  <a:lnTo>
                    <a:pt x="1000036" y="1460"/>
                  </a:lnTo>
                  <a:lnTo>
                    <a:pt x="990117" y="0"/>
                  </a:lnTo>
                  <a:lnTo>
                    <a:pt x="980198" y="1574"/>
                  </a:lnTo>
                  <a:lnTo>
                    <a:pt x="972642" y="5892"/>
                  </a:lnTo>
                  <a:lnTo>
                    <a:pt x="967816" y="12382"/>
                  </a:lnTo>
                  <a:lnTo>
                    <a:pt x="966139" y="20447"/>
                  </a:lnTo>
                  <a:lnTo>
                    <a:pt x="967816" y="28536"/>
                  </a:lnTo>
                  <a:lnTo>
                    <a:pt x="972642" y="35026"/>
                  </a:lnTo>
                  <a:lnTo>
                    <a:pt x="980198" y="39357"/>
                  </a:lnTo>
                  <a:lnTo>
                    <a:pt x="990117" y="40919"/>
                  </a:lnTo>
                  <a:lnTo>
                    <a:pt x="1000036" y="39344"/>
                  </a:lnTo>
                  <a:lnTo>
                    <a:pt x="1007592" y="34950"/>
                  </a:lnTo>
                  <a:lnTo>
                    <a:pt x="1012405" y="28244"/>
                  </a:lnTo>
                  <a:lnTo>
                    <a:pt x="1014107" y="19748"/>
                  </a:lnTo>
                  <a:close/>
                </a:path>
                <a:path w="1452879" h="182879">
                  <a:moveTo>
                    <a:pt x="1193812" y="90551"/>
                  </a:moveTo>
                  <a:lnTo>
                    <a:pt x="1190879" y="70840"/>
                  </a:lnTo>
                  <a:lnTo>
                    <a:pt x="1182789" y="57289"/>
                  </a:lnTo>
                  <a:lnTo>
                    <a:pt x="1170597" y="49479"/>
                  </a:lnTo>
                  <a:lnTo>
                    <a:pt x="1155369" y="46964"/>
                  </a:lnTo>
                  <a:lnTo>
                    <a:pt x="1145844" y="47955"/>
                  </a:lnTo>
                  <a:lnTo>
                    <a:pt x="1137183" y="50812"/>
                  </a:lnTo>
                  <a:lnTo>
                    <a:pt x="1129550" y="55448"/>
                  </a:lnTo>
                  <a:lnTo>
                    <a:pt x="1123099" y="61722"/>
                  </a:lnTo>
                  <a:lnTo>
                    <a:pt x="1117320" y="55143"/>
                  </a:lnTo>
                  <a:lnTo>
                    <a:pt x="1110195" y="50546"/>
                  </a:lnTo>
                  <a:lnTo>
                    <a:pt x="1101991" y="47853"/>
                  </a:lnTo>
                  <a:lnTo>
                    <a:pt x="1092949" y="46964"/>
                  </a:lnTo>
                  <a:lnTo>
                    <a:pt x="1085227" y="47637"/>
                  </a:lnTo>
                  <a:lnTo>
                    <a:pt x="1078026" y="49657"/>
                  </a:lnTo>
                  <a:lnTo>
                    <a:pt x="1071448" y="53047"/>
                  </a:lnTo>
                  <a:lnTo>
                    <a:pt x="1065606" y="57823"/>
                  </a:lnTo>
                  <a:lnTo>
                    <a:pt x="1065606" y="48742"/>
                  </a:lnTo>
                  <a:lnTo>
                    <a:pt x="1027696" y="48742"/>
                  </a:lnTo>
                  <a:lnTo>
                    <a:pt x="1027696" y="146050"/>
                  </a:lnTo>
                  <a:lnTo>
                    <a:pt x="1067549" y="146050"/>
                  </a:lnTo>
                  <a:lnTo>
                    <a:pt x="1067549" y="85559"/>
                  </a:lnTo>
                  <a:lnTo>
                    <a:pt x="1073010" y="80759"/>
                  </a:lnTo>
                  <a:lnTo>
                    <a:pt x="1086764" y="80759"/>
                  </a:lnTo>
                  <a:lnTo>
                    <a:pt x="1090828" y="85394"/>
                  </a:lnTo>
                  <a:lnTo>
                    <a:pt x="1090828" y="146050"/>
                  </a:lnTo>
                  <a:lnTo>
                    <a:pt x="1130681" y="146050"/>
                  </a:lnTo>
                  <a:lnTo>
                    <a:pt x="1130681" y="85559"/>
                  </a:lnTo>
                  <a:lnTo>
                    <a:pt x="1136142" y="80759"/>
                  </a:lnTo>
                  <a:lnTo>
                    <a:pt x="1149553" y="80759"/>
                  </a:lnTo>
                  <a:lnTo>
                    <a:pt x="1153960" y="85394"/>
                  </a:lnTo>
                  <a:lnTo>
                    <a:pt x="1153960" y="146050"/>
                  </a:lnTo>
                  <a:lnTo>
                    <a:pt x="1193812" y="146050"/>
                  </a:lnTo>
                  <a:lnTo>
                    <a:pt x="1193812" y="90551"/>
                  </a:lnTo>
                  <a:close/>
                </a:path>
                <a:path w="1452879" h="182879">
                  <a:moveTo>
                    <a:pt x="1234084" y="127736"/>
                  </a:moveTo>
                  <a:lnTo>
                    <a:pt x="1228788" y="122758"/>
                  </a:lnTo>
                  <a:lnTo>
                    <a:pt x="1215923" y="122758"/>
                  </a:lnTo>
                  <a:lnTo>
                    <a:pt x="1210449" y="127736"/>
                  </a:lnTo>
                  <a:lnTo>
                    <a:pt x="1210449" y="134848"/>
                  </a:lnTo>
                  <a:lnTo>
                    <a:pt x="1210449" y="141973"/>
                  </a:lnTo>
                  <a:lnTo>
                    <a:pt x="1215923" y="147129"/>
                  </a:lnTo>
                  <a:lnTo>
                    <a:pt x="1228788" y="147129"/>
                  </a:lnTo>
                  <a:lnTo>
                    <a:pt x="1234084" y="141973"/>
                  </a:lnTo>
                  <a:lnTo>
                    <a:pt x="1234084" y="127736"/>
                  </a:lnTo>
                  <a:close/>
                </a:path>
                <a:path w="1452879" h="182879">
                  <a:moveTo>
                    <a:pt x="1340789" y="100876"/>
                  </a:moveTo>
                  <a:lnTo>
                    <a:pt x="1340700" y="98920"/>
                  </a:lnTo>
                  <a:lnTo>
                    <a:pt x="1339557" y="92329"/>
                  </a:lnTo>
                  <a:lnTo>
                    <a:pt x="1337360" y="79629"/>
                  </a:lnTo>
                  <a:lnTo>
                    <a:pt x="1328432" y="65290"/>
                  </a:lnTo>
                  <a:lnTo>
                    <a:pt x="1327797" y="64287"/>
                  </a:lnTo>
                  <a:lnTo>
                    <a:pt x="1324559" y="62103"/>
                  </a:lnTo>
                  <a:lnTo>
                    <a:pt x="1324559" y="92329"/>
                  </a:lnTo>
                  <a:lnTo>
                    <a:pt x="1264602" y="92329"/>
                  </a:lnTo>
                  <a:lnTo>
                    <a:pt x="1267752" y="81343"/>
                  </a:lnTo>
                  <a:lnTo>
                    <a:pt x="1274165" y="72809"/>
                  </a:lnTo>
                  <a:lnTo>
                    <a:pt x="1283296" y="67259"/>
                  </a:lnTo>
                  <a:lnTo>
                    <a:pt x="1294587" y="65290"/>
                  </a:lnTo>
                  <a:lnTo>
                    <a:pt x="1305941" y="67297"/>
                  </a:lnTo>
                  <a:lnTo>
                    <a:pt x="1315059" y="72872"/>
                  </a:lnTo>
                  <a:lnTo>
                    <a:pt x="1321435" y="81432"/>
                  </a:lnTo>
                  <a:lnTo>
                    <a:pt x="1324559" y="92329"/>
                  </a:lnTo>
                  <a:lnTo>
                    <a:pt x="1324559" y="62103"/>
                  </a:lnTo>
                  <a:lnTo>
                    <a:pt x="1313180" y="54394"/>
                  </a:lnTo>
                  <a:lnTo>
                    <a:pt x="1294587" y="50876"/>
                  </a:lnTo>
                  <a:lnTo>
                    <a:pt x="1275867" y="54457"/>
                  </a:lnTo>
                  <a:lnTo>
                    <a:pt x="1261008" y="64427"/>
                  </a:lnTo>
                  <a:lnTo>
                    <a:pt x="1251204" y="79629"/>
                  </a:lnTo>
                  <a:lnTo>
                    <a:pt x="1247673" y="98920"/>
                  </a:lnTo>
                  <a:lnTo>
                    <a:pt x="1251280" y="118300"/>
                  </a:lnTo>
                  <a:lnTo>
                    <a:pt x="1261491" y="133553"/>
                  </a:lnTo>
                  <a:lnTo>
                    <a:pt x="1277353" y="143535"/>
                  </a:lnTo>
                  <a:lnTo>
                    <a:pt x="1297940" y="147116"/>
                  </a:lnTo>
                  <a:lnTo>
                    <a:pt x="1309052" y="146126"/>
                  </a:lnTo>
                  <a:lnTo>
                    <a:pt x="1319009" y="143205"/>
                  </a:lnTo>
                  <a:lnTo>
                    <a:pt x="1327645" y="138417"/>
                  </a:lnTo>
                  <a:lnTo>
                    <a:pt x="1334389" y="132181"/>
                  </a:lnTo>
                  <a:lnTo>
                    <a:pt x="1334795" y="131813"/>
                  </a:lnTo>
                  <a:lnTo>
                    <a:pt x="1325448" y="120789"/>
                  </a:lnTo>
                  <a:lnTo>
                    <a:pt x="1319860" y="125806"/>
                  </a:lnTo>
                  <a:lnTo>
                    <a:pt x="1313472" y="129362"/>
                  </a:lnTo>
                  <a:lnTo>
                    <a:pt x="1306322" y="131483"/>
                  </a:lnTo>
                  <a:lnTo>
                    <a:pt x="1298460" y="132181"/>
                  </a:lnTo>
                  <a:lnTo>
                    <a:pt x="1285659" y="130200"/>
                  </a:lnTo>
                  <a:lnTo>
                    <a:pt x="1275384" y="124599"/>
                  </a:lnTo>
                  <a:lnTo>
                    <a:pt x="1268183" y="115900"/>
                  </a:lnTo>
                  <a:lnTo>
                    <a:pt x="1264602" y="104609"/>
                  </a:lnTo>
                  <a:lnTo>
                    <a:pt x="1340434" y="104609"/>
                  </a:lnTo>
                  <a:lnTo>
                    <a:pt x="1340612" y="103009"/>
                  </a:lnTo>
                  <a:lnTo>
                    <a:pt x="1340789" y="100876"/>
                  </a:lnTo>
                  <a:close/>
                </a:path>
                <a:path w="1452879" h="182879">
                  <a:moveTo>
                    <a:pt x="1452448" y="14058"/>
                  </a:moveTo>
                  <a:lnTo>
                    <a:pt x="1435696" y="14058"/>
                  </a:lnTo>
                  <a:lnTo>
                    <a:pt x="1435696" y="98920"/>
                  </a:lnTo>
                  <a:lnTo>
                    <a:pt x="1433296" y="112598"/>
                  </a:lnTo>
                  <a:lnTo>
                    <a:pt x="1426679" y="123088"/>
                  </a:lnTo>
                  <a:lnTo>
                    <a:pt x="1416723" y="129806"/>
                  </a:lnTo>
                  <a:lnTo>
                    <a:pt x="1404302" y="132181"/>
                  </a:lnTo>
                  <a:lnTo>
                    <a:pt x="1391780" y="129806"/>
                  </a:lnTo>
                  <a:lnTo>
                    <a:pt x="1381772" y="123088"/>
                  </a:lnTo>
                  <a:lnTo>
                    <a:pt x="1375143" y="112598"/>
                  </a:lnTo>
                  <a:lnTo>
                    <a:pt x="1372743" y="98920"/>
                  </a:lnTo>
                  <a:lnTo>
                    <a:pt x="1375143" y="85267"/>
                  </a:lnTo>
                  <a:lnTo>
                    <a:pt x="1381772" y="74841"/>
                  </a:lnTo>
                  <a:lnTo>
                    <a:pt x="1391780" y="68173"/>
                  </a:lnTo>
                  <a:lnTo>
                    <a:pt x="1404302" y="65836"/>
                  </a:lnTo>
                  <a:lnTo>
                    <a:pt x="1416723" y="68173"/>
                  </a:lnTo>
                  <a:lnTo>
                    <a:pt x="1426679" y="74841"/>
                  </a:lnTo>
                  <a:lnTo>
                    <a:pt x="1433296" y="85267"/>
                  </a:lnTo>
                  <a:lnTo>
                    <a:pt x="1435696" y="98920"/>
                  </a:lnTo>
                  <a:lnTo>
                    <a:pt x="1435696" y="14058"/>
                  </a:lnTo>
                  <a:lnTo>
                    <a:pt x="1435519" y="14058"/>
                  </a:lnTo>
                  <a:lnTo>
                    <a:pt x="1435519" y="66001"/>
                  </a:lnTo>
                  <a:lnTo>
                    <a:pt x="1435354" y="65836"/>
                  </a:lnTo>
                  <a:lnTo>
                    <a:pt x="1429004" y="59359"/>
                  </a:lnTo>
                  <a:lnTo>
                    <a:pt x="1421257" y="54635"/>
                  </a:lnTo>
                  <a:lnTo>
                    <a:pt x="1412481" y="51816"/>
                  </a:lnTo>
                  <a:lnTo>
                    <a:pt x="1402892" y="50888"/>
                  </a:lnTo>
                  <a:lnTo>
                    <a:pt x="1383982" y="54330"/>
                  </a:lnTo>
                  <a:lnTo>
                    <a:pt x="1369009" y="64084"/>
                  </a:lnTo>
                  <a:lnTo>
                    <a:pt x="1359179" y="79248"/>
                  </a:lnTo>
                  <a:lnTo>
                    <a:pt x="1355636" y="98920"/>
                  </a:lnTo>
                  <a:lnTo>
                    <a:pt x="1359179" y="118605"/>
                  </a:lnTo>
                  <a:lnTo>
                    <a:pt x="1369009" y="133832"/>
                  </a:lnTo>
                  <a:lnTo>
                    <a:pt x="1383982" y="143649"/>
                  </a:lnTo>
                  <a:lnTo>
                    <a:pt x="1402892" y="147129"/>
                  </a:lnTo>
                  <a:lnTo>
                    <a:pt x="1412836" y="146126"/>
                  </a:lnTo>
                  <a:lnTo>
                    <a:pt x="1421866" y="143129"/>
                  </a:lnTo>
                  <a:lnTo>
                    <a:pt x="1429753" y="138125"/>
                  </a:lnTo>
                  <a:lnTo>
                    <a:pt x="1435239" y="132181"/>
                  </a:lnTo>
                  <a:lnTo>
                    <a:pt x="1436230" y="131114"/>
                  </a:lnTo>
                  <a:lnTo>
                    <a:pt x="1436230" y="146062"/>
                  </a:lnTo>
                  <a:lnTo>
                    <a:pt x="1452448" y="146062"/>
                  </a:lnTo>
                  <a:lnTo>
                    <a:pt x="1452448" y="131114"/>
                  </a:lnTo>
                  <a:lnTo>
                    <a:pt x="1452448" y="66001"/>
                  </a:lnTo>
                  <a:lnTo>
                    <a:pt x="1452448" y="14058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4298" y="6535271"/>
              <a:ext cx="87998" cy="953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66668" y="6514636"/>
              <a:ext cx="99292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4140" y="6534378"/>
              <a:ext cx="2423160" cy="95250"/>
            </a:xfrm>
            <a:custGeom>
              <a:avLst/>
              <a:gdLst/>
              <a:ahLst/>
              <a:cxnLst/>
              <a:rect l="l" t="t" r="r" b="b"/>
              <a:pathLst>
                <a:path w="2423160" h="95250">
                  <a:moveTo>
                    <a:pt x="602983" y="59232"/>
                  </a:moveTo>
                  <a:lnTo>
                    <a:pt x="0" y="59232"/>
                  </a:lnTo>
                  <a:lnTo>
                    <a:pt x="0" y="62407"/>
                  </a:lnTo>
                  <a:lnTo>
                    <a:pt x="602983" y="62407"/>
                  </a:lnTo>
                  <a:lnTo>
                    <a:pt x="602983" y="59232"/>
                  </a:lnTo>
                  <a:close/>
                </a:path>
                <a:path w="2423160" h="95250">
                  <a:moveTo>
                    <a:pt x="2422563" y="0"/>
                  </a:moveTo>
                  <a:lnTo>
                    <a:pt x="2411158" y="1066"/>
                  </a:lnTo>
                  <a:lnTo>
                    <a:pt x="2401633" y="4229"/>
                  </a:lnTo>
                  <a:lnTo>
                    <a:pt x="2394064" y="9461"/>
                  </a:lnTo>
                  <a:lnTo>
                    <a:pt x="2388527" y="16713"/>
                  </a:lnTo>
                  <a:lnTo>
                    <a:pt x="2388527" y="889"/>
                  </a:lnTo>
                  <a:lnTo>
                    <a:pt x="2372296" y="889"/>
                  </a:lnTo>
                  <a:lnTo>
                    <a:pt x="2372296" y="95173"/>
                  </a:lnTo>
                  <a:lnTo>
                    <a:pt x="2389225" y="95173"/>
                  </a:lnTo>
                  <a:lnTo>
                    <a:pt x="2389225" y="48209"/>
                  </a:lnTo>
                  <a:lnTo>
                    <a:pt x="2391270" y="34531"/>
                  </a:lnTo>
                  <a:lnTo>
                    <a:pt x="2397137" y="24561"/>
                  </a:lnTo>
                  <a:lnTo>
                    <a:pt x="2406408" y="18453"/>
                  </a:lnTo>
                  <a:lnTo>
                    <a:pt x="2418677" y="16370"/>
                  </a:lnTo>
                  <a:lnTo>
                    <a:pt x="2422563" y="16548"/>
                  </a:lnTo>
                  <a:lnTo>
                    <a:pt x="2422563" y="0"/>
                  </a:lnTo>
                  <a:close/>
                </a:path>
              </a:pathLst>
            </a:custGeom>
            <a:solidFill>
              <a:srgbClr val="EC2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024092" y="6593611"/>
            <a:ext cx="3146425" cy="3175"/>
          </a:xfrm>
          <a:custGeom>
            <a:avLst/>
            <a:gdLst/>
            <a:ahLst/>
            <a:cxnLst/>
            <a:rect l="l" t="t" r="r" b="b"/>
            <a:pathLst>
              <a:path w="3146425" h="3175">
                <a:moveTo>
                  <a:pt x="3145866" y="0"/>
                </a:moveTo>
                <a:lnTo>
                  <a:pt x="0" y="0"/>
                </a:lnTo>
                <a:lnTo>
                  <a:pt x="0" y="3174"/>
                </a:lnTo>
                <a:lnTo>
                  <a:pt x="3145866" y="3174"/>
                </a:lnTo>
                <a:lnTo>
                  <a:pt x="3145866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60188" y="6593611"/>
            <a:ext cx="933450" cy="3175"/>
          </a:xfrm>
          <a:custGeom>
            <a:avLst/>
            <a:gdLst/>
            <a:ahLst/>
            <a:cxnLst/>
            <a:rect l="l" t="t" r="r" b="b"/>
            <a:pathLst>
              <a:path w="933450" h="3175">
                <a:moveTo>
                  <a:pt x="933005" y="0"/>
                </a:moveTo>
                <a:lnTo>
                  <a:pt x="0" y="0"/>
                </a:lnTo>
                <a:lnTo>
                  <a:pt x="0" y="3174"/>
                </a:lnTo>
                <a:lnTo>
                  <a:pt x="933005" y="3174"/>
                </a:lnTo>
                <a:lnTo>
                  <a:pt x="933005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4631" y="6537945"/>
            <a:ext cx="58419" cy="114935"/>
          </a:xfrm>
          <a:custGeom>
            <a:avLst/>
            <a:gdLst/>
            <a:ahLst/>
            <a:cxnLst/>
            <a:rect l="l" t="t" r="r" b="b"/>
            <a:pathLst>
              <a:path w="58420" h="114934">
                <a:moveTo>
                  <a:pt x="49758" y="0"/>
                </a:moveTo>
                <a:lnTo>
                  <a:pt x="42532" y="0"/>
                </a:lnTo>
                <a:lnTo>
                  <a:pt x="32179" y="1754"/>
                </a:lnTo>
                <a:lnTo>
                  <a:pt x="24139" y="6921"/>
                </a:lnTo>
                <a:lnTo>
                  <a:pt x="18932" y="15355"/>
                </a:lnTo>
                <a:lnTo>
                  <a:pt x="17081" y="26911"/>
                </a:lnTo>
                <a:lnTo>
                  <a:pt x="17081" y="41922"/>
                </a:lnTo>
                <a:lnTo>
                  <a:pt x="0" y="41922"/>
                </a:lnTo>
                <a:lnTo>
                  <a:pt x="0" y="62280"/>
                </a:lnTo>
                <a:lnTo>
                  <a:pt x="17081" y="62280"/>
                </a:lnTo>
                <a:lnTo>
                  <a:pt x="17081" y="114515"/>
                </a:lnTo>
                <a:lnTo>
                  <a:pt x="37515" y="114515"/>
                </a:lnTo>
                <a:lnTo>
                  <a:pt x="37515" y="62280"/>
                </a:lnTo>
                <a:lnTo>
                  <a:pt x="54546" y="62280"/>
                </a:lnTo>
                <a:lnTo>
                  <a:pt x="57099" y="41922"/>
                </a:lnTo>
                <a:lnTo>
                  <a:pt x="37515" y="41922"/>
                </a:lnTo>
                <a:lnTo>
                  <a:pt x="37515" y="23037"/>
                </a:lnTo>
                <a:lnTo>
                  <a:pt x="39103" y="19011"/>
                </a:lnTo>
                <a:lnTo>
                  <a:pt x="57797" y="18999"/>
                </a:lnTo>
                <a:lnTo>
                  <a:pt x="57797" y="800"/>
                </a:lnTo>
                <a:lnTo>
                  <a:pt x="49758" y="0"/>
                </a:lnTo>
                <a:close/>
              </a:path>
            </a:pathLst>
          </a:custGeom>
          <a:solidFill>
            <a:srgbClr val="EC21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398" y="6560938"/>
            <a:ext cx="81915" cy="68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05280" y="6537953"/>
            <a:ext cx="111277" cy="114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170646" y="727595"/>
            <a:ext cx="985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3125" marR="508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5" dirty="0"/>
              <a:t>gelisimedu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5" dirty="0"/>
              <a:t>igugelisim</a:t>
            </a:r>
          </a:p>
        </p:txBody>
      </p:sp>
      <p:sp>
        <p:nvSpPr>
          <p:cNvPr id="29" name="28 Dikdörtgen"/>
          <p:cNvSpPr/>
          <p:nvPr/>
        </p:nvSpPr>
        <p:spPr>
          <a:xfrm>
            <a:off x="2514600" y="2209800"/>
            <a:ext cx="967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dirty="0" err="1" smtClean="0">
                <a:solidFill>
                  <a:prstClr val="black"/>
                </a:solidFill>
              </a:rPr>
              <a:t>Premedikasyonda</a:t>
            </a:r>
            <a:r>
              <a:rPr lang="tr-TR" sz="2800" dirty="0" smtClean="0">
                <a:solidFill>
                  <a:prstClr val="black"/>
                </a:solidFill>
              </a:rPr>
              <a:t>; </a:t>
            </a:r>
            <a:r>
              <a:rPr lang="tr-TR" sz="2800" b="1" dirty="0" err="1" smtClean="0">
                <a:solidFill>
                  <a:prstClr val="black"/>
                </a:solidFill>
              </a:rPr>
              <a:t>benzodiazepinler</a:t>
            </a:r>
            <a:r>
              <a:rPr lang="tr-TR" sz="2800" b="1" dirty="0" smtClean="0">
                <a:solidFill>
                  <a:prstClr val="black"/>
                </a:solidFill>
              </a:rPr>
              <a:t>, </a:t>
            </a:r>
            <a:r>
              <a:rPr lang="tr-TR" sz="2800" b="1" dirty="0" err="1" smtClean="0">
                <a:solidFill>
                  <a:prstClr val="black"/>
                </a:solidFill>
              </a:rPr>
              <a:t>opioidler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antikolinesterazlar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antihipertansif</a:t>
            </a:r>
            <a:r>
              <a:rPr lang="tr-TR" sz="2800" dirty="0" smtClean="0">
                <a:solidFill>
                  <a:prstClr val="black"/>
                </a:solidFill>
              </a:rPr>
              <a:t> etkisinin yanı sıra </a:t>
            </a:r>
            <a:r>
              <a:rPr lang="tr-TR" sz="2800" dirty="0" err="1" smtClean="0">
                <a:solidFill>
                  <a:prstClr val="black"/>
                </a:solidFill>
              </a:rPr>
              <a:t>sedatif</a:t>
            </a:r>
            <a:r>
              <a:rPr lang="tr-TR" sz="2800" dirty="0" smtClean="0">
                <a:solidFill>
                  <a:prstClr val="black"/>
                </a:solidFill>
              </a:rPr>
              <a:t> ve analjezik etkileri dolayısıyla </a:t>
            </a:r>
            <a:r>
              <a:rPr lang="tr-TR" sz="2800" dirty="0" err="1" smtClean="0">
                <a:solidFill>
                  <a:prstClr val="black"/>
                </a:solidFill>
              </a:rPr>
              <a:t>klonidin</a:t>
            </a:r>
            <a:r>
              <a:rPr lang="tr-TR" sz="2800" dirty="0" smtClean="0">
                <a:solidFill>
                  <a:prstClr val="black"/>
                </a:solidFill>
              </a:rPr>
              <a:t>, </a:t>
            </a:r>
            <a:r>
              <a:rPr lang="tr-TR" sz="2800" dirty="0" err="1" smtClean="0">
                <a:solidFill>
                  <a:prstClr val="black"/>
                </a:solidFill>
              </a:rPr>
              <a:t>deksmetadomidin</a:t>
            </a:r>
            <a:r>
              <a:rPr lang="tr-TR" sz="2800" dirty="0" smtClean="0">
                <a:solidFill>
                  <a:prstClr val="black"/>
                </a:solidFill>
              </a:rPr>
              <a:t> gibi ilaçlar kullanılmaktadır.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1406</Words>
  <Application>Microsoft Office PowerPoint</Application>
  <PresentationFormat>Özel</PresentationFormat>
  <Paragraphs>206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7" baseType="lpstr">
      <vt:lpstr>Office Theme</vt:lpstr>
      <vt:lpstr>Slayt 1</vt:lpstr>
      <vt:lpstr>Slayt 2</vt:lpstr>
      <vt:lpstr>Geçen Ders  Hakkında</vt:lpstr>
      <vt:lpstr>Ders Bilgileri</vt:lpstr>
      <vt:lpstr>PREMEDİKASYON,İNDÜKSİYON,İDAME </vt:lpstr>
      <vt:lpstr>PREMEDİKASYON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İNDÜKSİYON VE İDAME</vt:lpstr>
      <vt:lpstr>Slayt 17</vt:lpstr>
      <vt:lpstr>Slayt 18</vt:lpstr>
      <vt:lpstr>Slayt 19</vt:lpstr>
      <vt:lpstr>Slayt 20</vt:lpstr>
      <vt:lpstr>Slayt 21</vt:lpstr>
      <vt:lpstr>Slayt 22</vt:lpstr>
      <vt:lpstr>Anestezi İndüksiyonu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Anestezi İdamesi 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Başvurulan Kaynaklar</vt:lpstr>
      <vt:lpstr>Slayt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ders_sunum_sablonu_1</dc:title>
  <dc:creator>kalpcenal</dc:creator>
  <cp:lastModifiedBy>drkardiyo</cp:lastModifiedBy>
  <cp:revision>8</cp:revision>
  <dcterms:created xsi:type="dcterms:W3CDTF">2020-08-21T08:48:13Z</dcterms:created>
  <dcterms:modified xsi:type="dcterms:W3CDTF">2022-10-31T04:48:27Z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2020-08-21T00:00:00Z</vt:filetime>
  </property>
  <property fmtid="{D5CDD505-2E9C-101B-9397-08002B2CF9AE}" pid="3" name="Creator">
    <vt:lpwstr>Adobe Illustrator 24.2 (Macintosh)</vt:lpwstr>
  </property>
  <property fmtid="{D5CDD505-2E9C-101B-9397-08002B2CF9AE}" pid="4" name="LastSaved">
    <vt:filetime>2020-08-21T00:00:00Z</vt:filetime>
  </property>
</Properties>
</file>