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5" r:id="rId8"/>
    <p:sldId id="274" r:id="rId9"/>
    <p:sldId id="273" r:id="rId10"/>
    <p:sldId id="272" r:id="rId11"/>
    <p:sldId id="271" r:id="rId12"/>
    <p:sldId id="270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19" r:id="rId37"/>
    <p:sldId id="318" r:id="rId38"/>
    <p:sldId id="317" r:id="rId39"/>
    <p:sldId id="316" r:id="rId40"/>
    <p:sldId id="315" r:id="rId41"/>
    <p:sldId id="314" r:id="rId42"/>
    <p:sldId id="313" r:id="rId43"/>
    <p:sldId id="312" r:id="rId44"/>
    <p:sldId id="311" r:id="rId45"/>
    <p:sldId id="310" r:id="rId46"/>
    <p:sldId id="309" r:id="rId47"/>
    <p:sldId id="308" r:id="rId48"/>
    <p:sldId id="307" r:id="rId49"/>
    <p:sldId id="306" r:id="rId50"/>
    <p:sldId id="305" r:id="rId51"/>
    <p:sldId id="304" r:id="rId52"/>
    <p:sldId id="303" r:id="rId53"/>
    <p:sldId id="302" r:id="rId54"/>
    <p:sldId id="301" r:id="rId55"/>
    <p:sldId id="300" r:id="rId56"/>
    <p:sldId id="299" r:id="rId57"/>
    <p:sldId id="298" r:id="rId58"/>
    <p:sldId id="297" r:id="rId59"/>
    <p:sldId id="296" r:id="rId60"/>
    <p:sldId id="295" r:id="rId61"/>
    <p:sldId id="294" r:id="rId62"/>
    <p:sldId id="293" r:id="rId63"/>
    <p:sldId id="292" r:id="rId64"/>
    <p:sldId id="291" r:id="rId65"/>
    <p:sldId id="290" r:id="rId66"/>
    <p:sldId id="289" r:id="rId67"/>
    <p:sldId id="288" r:id="rId68"/>
    <p:sldId id="287" r:id="rId69"/>
    <p:sldId id="286" r:id="rId70"/>
    <p:sldId id="285" r:id="rId71"/>
    <p:sldId id="284" r:id="rId72"/>
    <p:sldId id="283" r:id="rId73"/>
    <p:sldId id="282" r:id="rId74"/>
    <p:sldId id="281" r:id="rId75"/>
    <p:sldId id="280" r:id="rId76"/>
    <p:sldId id="279" r:id="rId77"/>
    <p:sldId id="278" r:id="rId78"/>
    <p:sldId id="277" r:id="rId79"/>
    <p:sldId id="276" r:id="rId80"/>
    <p:sldId id="346" r:id="rId81"/>
    <p:sldId id="345" r:id="rId82"/>
    <p:sldId id="344" r:id="rId83"/>
    <p:sldId id="343" r:id="rId84"/>
    <p:sldId id="352" r:id="rId85"/>
    <p:sldId id="351" r:id="rId86"/>
    <p:sldId id="350" r:id="rId87"/>
    <p:sldId id="349" r:id="rId88"/>
    <p:sldId id="348" r:id="rId89"/>
    <p:sldId id="347" r:id="rId90"/>
    <p:sldId id="353" r:id="rId91"/>
    <p:sldId id="266" r:id="rId92"/>
    <p:sldId id="268" r:id="rId93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09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1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2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3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6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4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6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7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6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8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20.jpe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2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22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23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27.png"/><Relationship Id="rId12" Type="http://schemas.openxmlformats.org/officeDocument/2006/relationships/image" Target="../media/image13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openxmlformats.org/officeDocument/2006/relationships/image" Target="../media/image129.png"/><Relationship Id="rId5" Type="http://schemas.openxmlformats.org/officeDocument/2006/relationships/image" Target="../media/image101.png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9" Type="http://schemas.openxmlformats.org/officeDocument/2006/relationships/image" Target="../media/image167.png"/><Relationship Id="rId21" Type="http://schemas.openxmlformats.org/officeDocument/2006/relationships/image" Target="../media/image150.png"/><Relationship Id="rId34" Type="http://schemas.openxmlformats.org/officeDocument/2006/relationships/image" Target="../media/image36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91.png"/><Relationship Id="rId68" Type="http://schemas.openxmlformats.org/officeDocument/2006/relationships/image" Target="../media/image196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png"/><Relationship Id="rId66" Type="http://schemas.openxmlformats.org/officeDocument/2006/relationships/image" Target="../media/image194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36" Type="http://schemas.openxmlformats.org/officeDocument/2006/relationships/image" Target="../media/image164.pn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61" Type="http://schemas.openxmlformats.org/officeDocument/2006/relationships/image" Target="../media/image189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60.png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88.png"/><Relationship Id="rId65" Type="http://schemas.openxmlformats.org/officeDocument/2006/relationships/image" Target="../media/image193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2.png"/><Relationship Id="rId8" Type="http://schemas.openxmlformats.org/officeDocument/2006/relationships/image" Target="../media/image137.png"/><Relationship Id="rId51" Type="http://schemas.openxmlformats.org/officeDocument/2006/relationships/image" Target="../media/image179.png"/><Relationship Id="rId3" Type="http://schemas.openxmlformats.org/officeDocument/2006/relationships/image" Target="../media/image132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59" Type="http://schemas.openxmlformats.org/officeDocument/2006/relationships/image" Target="../media/image187.png"/><Relationship Id="rId67" Type="http://schemas.openxmlformats.org/officeDocument/2006/relationships/image" Target="../media/image195.png"/><Relationship Id="rId20" Type="http://schemas.openxmlformats.org/officeDocument/2006/relationships/image" Target="../media/image149.png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62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828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stenozlu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olgularda, kalp atım hızının azalması ve diyastol süresinin uzaması, </a:t>
            </a:r>
            <a:r>
              <a:rPr lang="tr-TR" sz="2800" b="1" dirty="0" smtClean="0">
                <a:solidFill>
                  <a:prstClr val="black"/>
                </a:solidFill>
              </a:rPr>
              <a:t>kardiyak debide ve kan basıncında azalmaya yol açacağı için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bradikardi</a:t>
            </a:r>
            <a:r>
              <a:rPr lang="tr-TR" sz="2800" b="1" dirty="0" err="1" smtClean="0">
                <a:solidFill>
                  <a:prstClr val="black"/>
                </a:solidFill>
              </a:rPr>
              <a:t>den</a:t>
            </a:r>
            <a:r>
              <a:rPr lang="tr-TR" sz="2800" b="1" dirty="0" smtClean="0">
                <a:solidFill>
                  <a:prstClr val="black"/>
                </a:solidFill>
              </a:rPr>
              <a:t> kaçınılmalı ve </a:t>
            </a:r>
            <a:r>
              <a:rPr lang="tr-TR" sz="2800" b="1" dirty="0" err="1" smtClean="0">
                <a:solidFill>
                  <a:prstClr val="black"/>
                </a:solidFill>
              </a:rPr>
              <a:t>sinus</a:t>
            </a:r>
            <a:r>
              <a:rPr lang="tr-TR" sz="2800" b="1" dirty="0" smtClean="0">
                <a:solidFill>
                  <a:prstClr val="black"/>
                </a:solidFill>
              </a:rPr>
              <a:t> ritmi korunmalıdır(</a:t>
            </a:r>
            <a:r>
              <a:rPr lang="tr-TR" sz="2800" b="1" dirty="0" err="1" smtClean="0">
                <a:solidFill>
                  <a:srgbClr val="FF0000"/>
                </a:solidFill>
              </a:rPr>
              <a:t>AF</a:t>
            </a:r>
            <a:r>
              <a:rPr lang="tr-TR" sz="2800" b="1" dirty="0" err="1" smtClean="0">
                <a:solidFill>
                  <a:prstClr val="black"/>
                </a:solidFill>
              </a:rPr>
              <a:t>’dan</a:t>
            </a:r>
            <a:r>
              <a:rPr lang="tr-TR" sz="2800" b="1" dirty="0" smtClean="0">
                <a:solidFill>
                  <a:prstClr val="black"/>
                </a:solidFill>
              </a:rPr>
              <a:t> kaçınılmalı)</a:t>
            </a:r>
            <a:r>
              <a:rPr lang="tr-TR" sz="2800" dirty="0" smtClean="0">
                <a:solidFill>
                  <a:prstClr val="black"/>
                </a:solidFill>
              </a:rPr>
              <a:t>. Bu olgularda, </a:t>
            </a:r>
            <a:r>
              <a:rPr lang="tr-TR" sz="2800" dirty="0" err="1" smtClean="0">
                <a:solidFill>
                  <a:prstClr val="black"/>
                </a:solidFill>
              </a:rPr>
              <a:t>ventrikül</a:t>
            </a:r>
            <a:r>
              <a:rPr lang="tr-TR" sz="2800" dirty="0" smtClean="0">
                <a:solidFill>
                  <a:prstClr val="black"/>
                </a:solidFill>
              </a:rPr>
              <a:t> hacminin yeterli olması ve </a:t>
            </a:r>
            <a:r>
              <a:rPr lang="tr-TR" sz="2800" b="1" dirty="0" smtClean="0">
                <a:solidFill>
                  <a:srgbClr val="FF0000"/>
                </a:solidFill>
              </a:rPr>
              <a:t>hipotansiyon</a:t>
            </a:r>
            <a:r>
              <a:rPr lang="tr-TR" sz="2800" b="1" dirty="0" smtClean="0">
                <a:solidFill>
                  <a:prstClr val="black"/>
                </a:solidFill>
              </a:rPr>
              <a:t>dan kaçınılması </a:t>
            </a:r>
            <a:r>
              <a:rPr lang="tr-TR" sz="2800" dirty="0" smtClean="0">
                <a:solidFill>
                  <a:prstClr val="black"/>
                </a:solidFill>
              </a:rPr>
              <a:t>önemlidir.(</a:t>
            </a:r>
            <a:r>
              <a:rPr lang="tr-TR" sz="2800" dirty="0" err="1" smtClean="0">
                <a:solidFill>
                  <a:srgbClr val="FF0000"/>
                </a:solidFill>
              </a:rPr>
              <a:t>vazodilatatör</a:t>
            </a:r>
            <a:r>
              <a:rPr lang="tr-TR" sz="2800" dirty="0" smtClean="0">
                <a:solidFill>
                  <a:srgbClr val="FF0000"/>
                </a:solidFill>
              </a:rPr>
              <a:t> verme</a:t>
            </a:r>
            <a:r>
              <a:rPr lang="tr-TR" sz="2800" dirty="0" smtClean="0">
                <a:solidFill>
                  <a:prstClr val="black"/>
                </a:solidFill>
              </a:rPr>
              <a:t>!)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96733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Hastaların </a:t>
            </a:r>
            <a:r>
              <a:rPr lang="tr-TR" sz="2800" b="1" dirty="0" smtClean="0">
                <a:solidFill>
                  <a:prstClr val="black"/>
                </a:solidFill>
              </a:rPr>
              <a:t>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</a:rPr>
              <a:t> basıncının korunabilmesi açısından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diyastolik</a:t>
            </a:r>
            <a:r>
              <a:rPr lang="tr-TR" sz="2800" dirty="0" smtClean="0">
                <a:solidFill>
                  <a:prstClr val="black"/>
                </a:solidFill>
              </a:rPr>
              <a:t> koroner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süresini azaltan </a:t>
            </a:r>
            <a:r>
              <a:rPr lang="tr-TR" sz="2800" b="1" dirty="0" smtClean="0">
                <a:solidFill>
                  <a:srgbClr val="FF0000"/>
                </a:solidFill>
              </a:rPr>
              <a:t>taşikardiden de kaçınılmalıdır.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regürjitasyonunda</a:t>
            </a:r>
            <a:r>
              <a:rPr lang="tr-TR" sz="2800" b="1" dirty="0" smtClean="0">
                <a:solidFill>
                  <a:prstClr val="black"/>
                </a:solidFill>
              </a:rPr>
              <a:t>(aort yetmezliği) </a:t>
            </a:r>
            <a:r>
              <a:rPr lang="tr-TR" sz="2800" dirty="0" smtClean="0">
                <a:solidFill>
                  <a:prstClr val="black"/>
                </a:solidFill>
              </a:rPr>
              <a:t>ise</a:t>
            </a:r>
            <a:r>
              <a:rPr lang="tr-TR" sz="2800" b="1" dirty="0" smtClean="0">
                <a:solidFill>
                  <a:prstClr val="black"/>
                </a:solidFill>
              </a:rPr>
              <a:t>, ılımlı bir </a:t>
            </a:r>
            <a:r>
              <a:rPr lang="tr-TR" sz="2800" b="1" dirty="0" smtClean="0">
                <a:solidFill>
                  <a:srgbClr val="FF0000"/>
                </a:solidFill>
              </a:rPr>
              <a:t>taşikardi</a:t>
            </a:r>
            <a:r>
              <a:rPr lang="tr-TR" sz="2800" b="1" dirty="0" smtClean="0">
                <a:solidFill>
                  <a:prstClr val="black"/>
                </a:solidFill>
              </a:rPr>
              <a:t> arzu edilir</a:t>
            </a:r>
            <a:r>
              <a:rPr lang="tr-TR" sz="2800" dirty="0" smtClean="0">
                <a:solidFill>
                  <a:prstClr val="black"/>
                </a:solidFill>
              </a:rPr>
              <a:t>; </a:t>
            </a:r>
            <a:r>
              <a:rPr lang="tr-TR" sz="2800" b="1" dirty="0" smtClean="0">
                <a:solidFill>
                  <a:prstClr val="black"/>
                </a:solidFill>
              </a:rPr>
              <a:t>taşikardi aorttan 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diyastolde</a:t>
            </a:r>
            <a:r>
              <a:rPr lang="tr-TR" sz="2800" b="1" dirty="0" smtClean="0">
                <a:solidFill>
                  <a:prstClr val="black"/>
                </a:solidFill>
              </a:rPr>
              <a:t> kanın geri kaçmasını azaltarak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volümü ve duvar gerilimini azaltır, </a:t>
            </a:r>
            <a:r>
              <a:rPr lang="tr-TR" sz="2800" b="1" dirty="0" err="1" smtClean="0">
                <a:solidFill>
                  <a:prstClr val="black"/>
                </a:solidFill>
              </a:rPr>
              <a:t>diyastolik</a:t>
            </a:r>
            <a:r>
              <a:rPr lang="tr-TR" sz="2800" b="1" dirty="0" smtClean="0">
                <a:solidFill>
                  <a:prstClr val="black"/>
                </a:solidFill>
              </a:rPr>
              <a:t> kan basıncı ve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perfüzyonda</a:t>
            </a:r>
            <a:r>
              <a:rPr lang="tr-TR" sz="2800" b="1" dirty="0" smtClean="0">
                <a:solidFill>
                  <a:prstClr val="black"/>
                </a:solidFill>
              </a:rPr>
              <a:t> artmaya neden olur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90801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Aort </a:t>
            </a:r>
            <a:r>
              <a:rPr lang="tr-TR" sz="2800" dirty="0" err="1" smtClean="0">
                <a:solidFill>
                  <a:prstClr val="black"/>
                </a:solidFill>
              </a:rPr>
              <a:t>regürjitasyonu</a:t>
            </a:r>
            <a:r>
              <a:rPr lang="tr-TR" sz="2800" dirty="0" smtClean="0">
                <a:solidFill>
                  <a:prstClr val="black"/>
                </a:solidFill>
              </a:rPr>
              <a:t> olan olgularda, </a:t>
            </a:r>
            <a:r>
              <a:rPr lang="tr-TR" sz="2800" b="1" dirty="0" err="1" smtClean="0">
                <a:solidFill>
                  <a:prstClr val="black"/>
                </a:solidFill>
              </a:rPr>
              <a:t>bradikardiden</a:t>
            </a:r>
            <a:r>
              <a:rPr lang="tr-TR" sz="2800" b="1" dirty="0" smtClean="0">
                <a:solidFill>
                  <a:prstClr val="black"/>
                </a:solidFill>
              </a:rPr>
              <a:t> kaçınılması, </a:t>
            </a:r>
            <a:r>
              <a:rPr lang="tr-TR" sz="2800" b="1" dirty="0" err="1" smtClean="0">
                <a:solidFill>
                  <a:prstClr val="black"/>
                </a:solidFill>
              </a:rPr>
              <a:t>intravasküler</a:t>
            </a:r>
            <a:r>
              <a:rPr lang="tr-TR" sz="2800" b="1" dirty="0" smtClean="0">
                <a:solidFill>
                  <a:prstClr val="black"/>
                </a:solidFill>
              </a:rPr>
              <a:t> volümün yeterli olması ve bir miktar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vazodilatasyonun</a:t>
            </a:r>
            <a:r>
              <a:rPr lang="tr-TR" sz="2800" b="1" dirty="0" smtClean="0">
                <a:solidFill>
                  <a:prstClr val="black"/>
                </a:solidFill>
              </a:rPr>
              <a:t> sağlanması</a:t>
            </a:r>
            <a:r>
              <a:rPr lang="tr-TR" sz="2800" dirty="0" smtClean="0">
                <a:solidFill>
                  <a:prstClr val="black"/>
                </a:solidFill>
              </a:rPr>
              <a:t> önemlidir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86000"/>
            <a:ext cx="94488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Mitral </a:t>
            </a:r>
            <a:r>
              <a:rPr lang="tr-TR" sz="2800" b="1" dirty="0" err="1" smtClean="0">
                <a:solidFill>
                  <a:prstClr val="black"/>
                </a:solidFill>
              </a:rPr>
              <a:t>stenozlu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olgularda, </a:t>
            </a:r>
            <a:r>
              <a:rPr lang="tr-TR" sz="2800" dirty="0" err="1" smtClean="0">
                <a:solidFill>
                  <a:prstClr val="black"/>
                </a:solidFill>
              </a:rPr>
              <a:t>stenotik</a:t>
            </a:r>
            <a:r>
              <a:rPr lang="tr-TR" sz="2800" dirty="0" smtClean="0">
                <a:solidFill>
                  <a:prstClr val="black"/>
                </a:solidFill>
              </a:rPr>
              <a:t> mitral kapağın </a:t>
            </a:r>
            <a:r>
              <a:rPr lang="tr-TR" sz="2800" dirty="0" err="1" smtClean="0">
                <a:solidFill>
                  <a:prstClr val="black"/>
                </a:solidFill>
              </a:rPr>
              <a:t>distalinde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ventrikülde</a:t>
            </a:r>
            <a:r>
              <a:rPr lang="tr-TR" sz="2800" b="1" dirty="0" smtClean="0">
                <a:solidFill>
                  <a:prstClr val="black"/>
                </a:solidFill>
              </a:rPr>
              <a:t> volüm ya da basınç yükü oluşmaz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proksimalde</a:t>
            </a:r>
            <a:r>
              <a:rPr lang="tr-TR" sz="2800" b="1" dirty="0" smtClean="0">
                <a:solidFill>
                  <a:prstClr val="black"/>
                </a:solidFill>
              </a:rPr>
              <a:t> sol </a:t>
            </a:r>
            <a:r>
              <a:rPr lang="tr-TR" sz="2800" b="1" dirty="0" err="1" smtClean="0">
                <a:solidFill>
                  <a:prstClr val="black"/>
                </a:solidFill>
              </a:rPr>
              <a:t>atriyum</a:t>
            </a:r>
            <a:r>
              <a:rPr lang="tr-TR" sz="2800" b="1" dirty="0" smtClean="0">
                <a:solidFill>
                  <a:prstClr val="black"/>
                </a:solidFill>
              </a:rPr>
              <a:t> basıncı ve volümünde artış gözlenir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atriyum</a:t>
            </a:r>
            <a:r>
              <a:rPr lang="tr-TR" sz="2800" b="1" dirty="0" smtClean="0">
                <a:solidFill>
                  <a:prstClr val="black"/>
                </a:solidFill>
              </a:rPr>
              <a:t> basıncının artması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dolaşıma yansır </a:t>
            </a:r>
            <a:r>
              <a:rPr lang="tr-TR" sz="2800" b="1" dirty="0" smtClean="0">
                <a:solidFill>
                  <a:prstClr val="black"/>
                </a:solidFill>
              </a:rPr>
              <a:t>ve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hipertansiyon, sağ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ventrikülde</a:t>
            </a:r>
            <a:r>
              <a:rPr lang="tr-TR" sz="2800" b="1" dirty="0" smtClean="0">
                <a:solidFill>
                  <a:prstClr val="black"/>
                </a:solidFill>
              </a:rPr>
              <a:t> basınç yüklenmesi ve </a:t>
            </a:r>
            <a:r>
              <a:rPr lang="tr-TR" sz="2800" b="1" dirty="0" err="1" smtClean="0">
                <a:solidFill>
                  <a:prstClr val="black"/>
                </a:solidFill>
              </a:rPr>
              <a:t>hipertofi</a:t>
            </a:r>
            <a:r>
              <a:rPr lang="tr-TR" sz="2800" b="1" dirty="0" smtClean="0">
                <a:solidFill>
                  <a:prstClr val="black"/>
                </a:solidFill>
              </a:rPr>
              <a:t> gelişir.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Mitral </a:t>
            </a:r>
            <a:r>
              <a:rPr lang="tr-TR" sz="2800" dirty="0" err="1" smtClean="0">
                <a:solidFill>
                  <a:prstClr val="black"/>
                </a:solidFill>
              </a:rPr>
              <a:t>stenozlu</a:t>
            </a:r>
            <a:r>
              <a:rPr lang="tr-TR" sz="2800" dirty="0" smtClean="0">
                <a:solidFill>
                  <a:prstClr val="black"/>
                </a:solidFill>
              </a:rPr>
              <a:t> hastada </a:t>
            </a:r>
            <a:r>
              <a:rPr lang="tr-TR" sz="2800" b="1" dirty="0" err="1" smtClean="0">
                <a:solidFill>
                  <a:prstClr val="black"/>
                </a:solidFill>
              </a:rPr>
              <a:t>preoperatif</a:t>
            </a:r>
            <a:r>
              <a:rPr lang="tr-TR" sz="2800" b="1" dirty="0" smtClean="0">
                <a:solidFill>
                  <a:prstClr val="black"/>
                </a:solidFill>
              </a:rPr>
              <a:t> dönemde alınan beta </a:t>
            </a:r>
            <a:r>
              <a:rPr lang="tr-TR" sz="2800" b="1" dirty="0" err="1" smtClean="0">
                <a:solidFill>
                  <a:prstClr val="black"/>
                </a:solidFill>
              </a:rPr>
              <a:t>bloker</a:t>
            </a:r>
            <a:r>
              <a:rPr lang="tr-TR" sz="2800" b="1" dirty="0" smtClean="0">
                <a:solidFill>
                  <a:prstClr val="black"/>
                </a:solidFill>
              </a:rPr>
              <a:t> gibi ilaç tedavisinin devamı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taşikardiden kaçınılacak </a:t>
            </a:r>
            <a:r>
              <a:rPr lang="tr-TR" sz="2800" dirty="0" smtClean="0">
                <a:solidFill>
                  <a:prstClr val="black"/>
                </a:solidFill>
              </a:rPr>
              <a:t>şekilde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</a:t>
            </a:r>
            <a:r>
              <a:rPr lang="tr-TR" sz="2800" b="1" dirty="0" smtClean="0">
                <a:solidFill>
                  <a:prstClr val="black"/>
                </a:solidFill>
              </a:rPr>
              <a:t> ajanların </a:t>
            </a:r>
            <a:r>
              <a:rPr lang="tr-TR" sz="2800" dirty="0" smtClean="0">
                <a:solidFill>
                  <a:prstClr val="black"/>
                </a:solidFill>
              </a:rPr>
              <a:t>seçimi ve </a:t>
            </a:r>
            <a:r>
              <a:rPr lang="tr-TR" sz="2800" b="1" dirty="0" smtClean="0">
                <a:solidFill>
                  <a:prstClr val="black"/>
                </a:solidFill>
              </a:rPr>
              <a:t>sempatik yanıtları yeterli düzeyde baskılayacak anestezi derinliğinin</a:t>
            </a:r>
            <a:r>
              <a:rPr lang="tr-TR" sz="2800" dirty="0" smtClean="0">
                <a:solidFill>
                  <a:prstClr val="black"/>
                </a:solidFill>
              </a:rPr>
              <a:t> sağlanması sol </a:t>
            </a:r>
            <a:r>
              <a:rPr lang="tr-TR" sz="2800" dirty="0" err="1" smtClean="0">
                <a:solidFill>
                  <a:prstClr val="black"/>
                </a:solidFill>
              </a:rPr>
              <a:t>atriyum</a:t>
            </a:r>
            <a:r>
              <a:rPr lang="tr-TR" sz="2800" dirty="0" smtClean="0">
                <a:solidFill>
                  <a:prstClr val="black"/>
                </a:solidFill>
              </a:rPr>
              <a:t> basıncındaki artma ve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hipertansiyonu </a:t>
            </a:r>
            <a:r>
              <a:rPr lang="tr-TR" sz="2800" dirty="0" smtClean="0">
                <a:solidFill>
                  <a:prstClr val="black"/>
                </a:solidFill>
              </a:rPr>
              <a:t>ve buna bağlı olarak </a:t>
            </a:r>
            <a:r>
              <a:rPr lang="tr-TR" sz="2800" b="1" dirty="0" smtClean="0">
                <a:solidFill>
                  <a:prstClr val="black"/>
                </a:solidFill>
              </a:rPr>
              <a:t>sağ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fonksiyon </a:t>
            </a:r>
            <a:r>
              <a:rPr lang="tr-TR" sz="2800" dirty="0" smtClean="0">
                <a:solidFill>
                  <a:prstClr val="black"/>
                </a:solidFill>
              </a:rPr>
              <a:t>bozukluğunu önlemede faydalıdır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05000"/>
            <a:ext cx="94488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İlave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atriyal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fibrilasyonu</a:t>
            </a:r>
            <a:r>
              <a:rPr lang="tr-TR" sz="2800" b="1" dirty="0" smtClean="0">
                <a:solidFill>
                  <a:prstClr val="black"/>
                </a:solidFill>
              </a:rPr>
              <a:t>(AF) </a:t>
            </a:r>
            <a:r>
              <a:rPr lang="tr-TR" sz="2800" dirty="0" smtClean="0">
                <a:solidFill>
                  <a:prstClr val="black"/>
                </a:solidFill>
              </a:rPr>
              <a:t>olan hastada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yanıtı(hızı azaltılmalı</a:t>
            </a:r>
            <a:r>
              <a:rPr lang="tr-TR" sz="2800" dirty="0" smtClean="0">
                <a:solidFill>
                  <a:prstClr val="black"/>
                </a:solidFill>
              </a:rPr>
              <a:t>) kontrol edilmelidir. </a:t>
            </a:r>
            <a:r>
              <a:rPr lang="tr-TR" sz="2800" b="1" dirty="0" err="1" smtClean="0">
                <a:solidFill>
                  <a:prstClr val="black"/>
                </a:solidFill>
              </a:rPr>
              <a:t>Hipovolemiden</a:t>
            </a:r>
            <a:r>
              <a:rPr lang="tr-TR" sz="2800" b="1" dirty="0" smtClean="0">
                <a:solidFill>
                  <a:prstClr val="black"/>
                </a:solidFill>
              </a:rPr>
              <a:t> kaçınılmalı</a:t>
            </a:r>
            <a:r>
              <a:rPr lang="tr-TR" sz="2800" dirty="0" smtClean="0">
                <a:solidFill>
                  <a:prstClr val="black"/>
                </a:solidFill>
              </a:rPr>
              <a:t>, olası bir hipotansiyonun tedavi edilmesinde </a:t>
            </a:r>
            <a:r>
              <a:rPr lang="tr-TR" sz="2800" dirty="0" err="1" smtClean="0"/>
              <a:t>efedrin</a:t>
            </a:r>
            <a:r>
              <a:rPr lang="tr-TR" sz="2800" dirty="0" smtClean="0"/>
              <a:t>, düşük doz epinefrin gibi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dirty="0" err="1" smtClean="0">
                <a:solidFill>
                  <a:prstClr val="black"/>
                </a:solidFill>
              </a:rPr>
              <a:t>inotropik</a:t>
            </a:r>
            <a:r>
              <a:rPr lang="tr-TR" sz="2800" dirty="0" smtClean="0">
                <a:solidFill>
                  <a:prstClr val="black"/>
                </a:solidFill>
              </a:rPr>
              <a:t> etkili ajanlar saf </a:t>
            </a:r>
            <a:r>
              <a:rPr lang="tr-TR" sz="2800" dirty="0" err="1" smtClean="0">
                <a:solidFill>
                  <a:prstClr val="black"/>
                </a:solidFill>
              </a:rPr>
              <a:t>vazokonstriktörlere</a:t>
            </a:r>
            <a:r>
              <a:rPr lang="tr-TR" sz="2800" dirty="0" smtClean="0">
                <a:solidFill>
                  <a:prstClr val="black"/>
                </a:solidFill>
              </a:rPr>
              <a:t>(adrenalin) oranla tercih edilmelidir.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Bu olgularda </a:t>
            </a:r>
            <a:r>
              <a:rPr lang="tr-TR" sz="2800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dirty="0" smtClean="0">
                <a:solidFill>
                  <a:prstClr val="black"/>
                </a:solidFill>
              </a:rPr>
              <a:t> dönemde </a:t>
            </a:r>
            <a:r>
              <a:rPr lang="tr-TR" sz="2800" dirty="0" err="1" smtClean="0">
                <a:solidFill>
                  <a:prstClr val="black"/>
                </a:solidFill>
              </a:rPr>
              <a:t>hipoksemi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hiperkarbi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asidoz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err="1" smtClean="0">
                <a:solidFill>
                  <a:prstClr val="black"/>
                </a:solidFill>
              </a:rPr>
              <a:t>pulmoner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vasküler</a:t>
            </a:r>
            <a:r>
              <a:rPr lang="tr-TR" sz="2800" b="1" dirty="0" smtClean="0">
                <a:solidFill>
                  <a:prstClr val="black"/>
                </a:solidFill>
              </a:rPr>
              <a:t> rezistansı arttıran faktörlerden kaçınılmalıdır.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7526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Mitral </a:t>
            </a:r>
            <a:r>
              <a:rPr lang="tr-TR" sz="2800" b="1" dirty="0" err="1" smtClean="0">
                <a:solidFill>
                  <a:prstClr val="black"/>
                </a:solidFill>
              </a:rPr>
              <a:t>regürjitasyonu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olan olgularda ise, </a:t>
            </a:r>
            <a:r>
              <a:rPr lang="tr-TR" sz="2800" b="1" dirty="0" smtClean="0">
                <a:solidFill>
                  <a:prstClr val="black"/>
                </a:solidFill>
              </a:rPr>
              <a:t>kalp atım hızının artışı ve kalbin </a:t>
            </a:r>
            <a:r>
              <a:rPr lang="tr-TR" sz="2800" b="1" dirty="0" err="1" smtClean="0">
                <a:solidFill>
                  <a:prstClr val="black"/>
                </a:solidFill>
              </a:rPr>
              <a:t>önyükünün</a:t>
            </a:r>
            <a:r>
              <a:rPr lang="tr-TR" sz="2800" b="1" dirty="0" smtClean="0">
                <a:solidFill>
                  <a:prstClr val="black"/>
                </a:solidFill>
              </a:rPr>
              <a:t> azalması,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hacmini azaltır ve </a:t>
            </a:r>
            <a:r>
              <a:rPr lang="tr-TR" sz="2800" b="1" dirty="0" err="1" smtClean="0">
                <a:solidFill>
                  <a:prstClr val="black"/>
                </a:solidFill>
              </a:rPr>
              <a:t>regürjitan</a:t>
            </a:r>
            <a:r>
              <a:rPr lang="tr-TR" sz="2800" b="1" dirty="0" smtClean="0">
                <a:solidFill>
                  <a:prstClr val="black"/>
                </a:solidFill>
              </a:rPr>
              <a:t> kan akımı da azalır</a:t>
            </a:r>
            <a:r>
              <a:rPr lang="tr-TR" sz="2800" dirty="0" smtClean="0">
                <a:solidFill>
                  <a:prstClr val="black"/>
                </a:solidFill>
              </a:rPr>
              <a:t>; bu nedenle </a:t>
            </a:r>
            <a:r>
              <a:rPr lang="tr-TR" sz="2800" b="1" dirty="0" smtClean="0">
                <a:solidFill>
                  <a:srgbClr val="FF0000"/>
                </a:solidFill>
              </a:rPr>
              <a:t>taşikardi</a:t>
            </a:r>
            <a:r>
              <a:rPr lang="tr-TR" sz="2800" b="1" dirty="0" smtClean="0">
                <a:solidFill>
                  <a:prstClr val="black"/>
                </a:solidFill>
              </a:rPr>
              <a:t> arzu edilen bir durumdur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Mitral </a:t>
            </a:r>
            <a:r>
              <a:rPr lang="tr-TR" sz="2800" dirty="0" err="1" smtClean="0">
                <a:solidFill>
                  <a:prstClr val="black"/>
                </a:solidFill>
              </a:rPr>
              <a:t>regürjitasyonu</a:t>
            </a:r>
            <a:r>
              <a:rPr lang="tr-TR" sz="2800" dirty="0" smtClean="0">
                <a:solidFill>
                  <a:prstClr val="black"/>
                </a:solidFill>
              </a:rPr>
              <a:t> olan olgularda, nitrogliserin gibi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vazodilatörler</a:t>
            </a:r>
            <a:r>
              <a:rPr lang="tr-TR" sz="2800" dirty="0" smtClean="0">
                <a:solidFill>
                  <a:prstClr val="black"/>
                </a:solidFill>
              </a:rPr>
              <a:t> ile tedavi uygulanması </a:t>
            </a:r>
            <a:r>
              <a:rPr lang="tr-TR" sz="2800" dirty="0" err="1" smtClean="0">
                <a:solidFill>
                  <a:prstClr val="black"/>
                </a:solidFill>
              </a:rPr>
              <a:t>ventrikül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atriyum</a:t>
            </a:r>
            <a:r>
              <a:rPr lang="tr-TR" sz="2800" dirty="0" smtClean="0">
                <a:solidFill>
                  <a:prstClr val="black"/>
                </a:solidFill>
              </a:rPr>
              <a:t> arasındaki </a:t>
            </a:r>
            <a:r>
              <a:rPr lang="tr-TR" sz="2800" dirty="0" err="1" smtClean="0">
                <a:solidFill>
                  <a:prstClr val="black"/>
                </a:solidFill>
              </a:rPr>
              <a:t>gradiyenti</a:t>
            </a:r>
            <a:r>
              <a:rPr lang="tr-TR" sz="2800" dirty="0" smtClean="0">
                <a:solidFill>
                  <a:prstClr val="black"/>
                </a:solidFill>
              </a:rPr>
              <a:t> azaltarak faydalı olur 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057400"/>
            <a:ext cx="95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sırasında sistemik </a:t>
            </a:r>
            <a:r>
              <a:rPr lang="tr-TR" sz="2800" dirty="0" err="1" smtClean="0">
                <a:solidFill>
                  <a:prstClr val="black"/>
                </a:solidFill>
              </a:rPr>
              <a:t>venlerin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dilatasyonu</a:t>
            </a:r>
            <a:r>
              <a:rPr lang="tr-TR" sz="2800" dirty="0" smtClean="0">
                <a:solidFill>
                  <a:prstClr val="black"/>
                </a:solidFill>
              </a:rPr>
              <a:t> yoluyla etki gösteren </a:t>
            </a:r>
            <a:r>
              <a:rPr lang="tr-TR" sz="2800" dirty="0" smtClean="0">
                <a:solidFill>
                  <a:srgbClr val="FF0000"/>
                </a:solidFill>
              </a:rPr>
              <a:t>nitrogliserin(</a:t>
            </a:r>
            <a:r>
              <a:rPr lang="tr-TR" sz="2800" dirty="0" err="1" smtClean="0">
                <a:solidFill>
                  <a:srgbClr val="FF0000"/>
                </a:solidFill>
              </a:rPr>
              <a:t>perlinganit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r>
              <a:rPr lang="tr-TR" sz="2800" dirty="0" smtClean="0">
                <a:solidFill>
                  <a:prstClr val="black"/>
                </a:solidFill>
              </a:rPr>
              <a:t>, aynı zamanda </a:t>
            </a:r>
            <a:r>
              <a:rPr lang="tr-TR" sz="2800" b="1" dirty="0" smtClean="0">
                <a:solidFill>
                  <a:prstClr val="black"/>
                </a:solidFill>
              </a:rPr>
              <a:t>koroner arterlerin </a:t>
            </a:r>
            <a:r>
              <a:rPr lang="tr-TR" sz="2800" b="1" dirty="0" err="1" smtClean="0">
                <a:solidFill>
                  <a:prstClr val="black"/>
                </a:solidFill>
              </a:rPr>
              <a:t>dilatasyonuna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da neden olur. Nitrogliserinin önerilen 0.5-3.0 µg/kg/</a:t>
            </a:r>
            <a:r>
              <a:rPr lang="tr-TR" sz="2800" dirty="0" err="1" smtClean="0">
                <a:solidFill>
                  <a:prstClr val="black"/>
                </a:solidFill>
              </a:rPr>
              <a:t>dk</a:t>
            </a:r>
            <a:r>
              <a:rPr lang="tr-TR" sz="2800" dirty="0" smtClean="0">
                <a:solidFill>
                  <a:prstClr val="black"/>
                </a:solidFill>
              </a:rPr>
              <a:t> dozlarında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dönüşün,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duvar geriliminin ve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oksijen gereksiniminin azalması gibi faydalı etkileri vardır.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4384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Daha </a:t>
            </a:r>
            <a:r>
              <a:rPr lang="tr-TR" sz="2800" b="1" dirty="0" smtClean="0">
                <a:solidFill>
                  <a:prstClr val="black"/>
                </a:solidFill>
              </a:rPr>
              <a:t>yüksek dozlarda </a:t>
            </a:r>
            <a:r>
              <a:rPr lang="tr-TR" sz="2800" dirty="0" smtClean="0">
                <a:solidFill>
                  <a:prstClr val="black"/>
                </a:solidFill>
              </a:rPr>
              <a:t>uygulanırsa sistemik </a:t>
            </a:r>
            <a:r>
              <a:rPr lang="tr-TR" sz="2800" b="1" dirty="0" smtClean="0">
                <a:solidFill>
                  <a:prstClr val="black"/>
                </a:solidFill>
              </a:rPr>
              <a:t>hipotansiyona </a:t>
            </a:r>
            <a:r>
              <a:rPr lang="tr-TR" sz="2800" dirty="0" smtClean="0">
                <a:solidFill>
                  <a:prstClr val="black"/>
                </a:solidFill>
              </a:rPr>
              <a:t>neden olabilir. Nitrogliserin kullanımına ait bilinen bir yan etki olan </a:t>
            </a:r>
            <a:r>
              <a:rPr lang="tr-TR" sz="2800" dirty="0" err="1" smtClean="0">
                <a:solidFill>
                  <a:prstClr val="black"/>
                </a:solidFill>
              </a:rPr>
              <a:t>methemoglobinemi</a:t>
            </a:r>
            <a:r>
              <a:rPr lang="tr-TR" sz="2800" dirty="0" smtClean="0">
                <a:solidFill>
                  <a:prstClr val="black"/>
                </a:solidFill>
              </a:rPr>
              <a:t> daha sıklıkla </a:t>
            </a:r>
            <a:r>
              <a:rPr lang="tr-TR" sz="2800" dirty="0" err="1" smtClean="0">
                <a:solidFill>
                  <a:prstClr val="black"/>
                </a:solidFill>
              </a:rPr>
              <a:t>methemoglobin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redüktaz</a:t>
            </a:r>
            <a:r>
              <a:rPr lang="tr-TR" sz="2800" dirty="0" smtClean="0">
                <a:solidFill>
                  <a:prstClr val="black"/>
                </a:solidFill>
              </a:rPr>
              <a:t> enzim eksikliği ile gözlenmektedir.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3600" b="1" spc="-10" dirty="0" smtClean="0">
                <a:cs typeface="Montserrat-SemiBold"/>
              </a:rPr>
              <a:t>Kardiyak Anestezi 1</a:t>
            </a:r>
            <a:endParaRPr sz="3600"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6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sırasında nitrogliserin gibi ilaçlara bağlı olarak gelişen </a:t>
            </a:r>
            <a:r>
              <a:rPr lang="tr-TR" sz="2800" dirty="0" err="1" smtClean="0">
                <a:solidFill>
                  <a:prstClr val="black"/>
                </a:solidFill>
              </a:rPr>
              <a:t>vazodilatasyon</a:t>
            </a:r>
            <a:r>
              <a:rPr lang="tr-TR" sz="2800" dirty="0" smtClean="0">
                <a:solidFill>
                  <a:prstClr val="black"/>
                </a:solidFill>
              </a:rPr>
              <a:t> veya cerrahi uyarının azalması ile gelişen </a:t>
            </a:r>
            <a:r>
              <a:rPr lang="tr-TR" sz="2800" b="1" dirty="0" smtClean="0">
                <a:solidFill>
                  <a:prstClr val="black"/>
                </a:solidFill>
              </a:rPr>
              <a:t>hipotansiyon durumlarında </a:t>
            </a:r>
            <a:r>
              <a:rPr lang="tr-TR" sz="2800" dirty="0" err="1" smtClean="0">
                <a:solidFill>
                  <a:prstClr val="black"/>
                </a:solidFill>
              </a:rPr>
              <a:t>fenilefrin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dirty="0" err="1" smtClean="0">
                <a:solidFill>
                  <a:prstClr val="black"/>
                </a:solidFill>
              </a:rPr>
              <a:t>norepinefrin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err="1" smtClean="0">
                <a:solidFill>
                  <a:prstClr val="black"/>
                </a:solidFill>
              </a:rPr>
              <a:t>vazokonstriktör</a:t>
            </a:r>
            <a:r>
              <a:rPr lang="tr-TR" sz="2800" b="1" dirty="0" smtClean="0">
                <a:solidFill>
                  <a:prstClr val="black"/>
                </a:solidFill>
              </a:rPr>
              <a:t> ajanlar </a:t>
            </a:r>
            <a:r>
              <a:rPr lang="tr-TR" sz="2800" dirty="0" smtClean="0">
                <a:solidFill>
                  <a:prstClr val="black"/>
                </a:solidFill>
              </a:rPr>
              <a:t>kan basıncını ve koroner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basıncını arttırmak için uygulanabilir.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Kontraktilite</a:t>
            </a:r>
            <a:r>
              <a:rPr lang="tr-TR" sz="2800" dirty="0" smtClean="0">
                <a:solidFill>
                  <a:prstClr val="black"/>
                </a:solidFill>
              </a:rPr>
              <a:t> azalması veya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disfonksiyonuna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bağlı olarak gelişebilecek </a:t>
            </a:r>
            <a:r>
              <a:rPr lang="tr-TR" sz="2800" b="1" dirty="0" smtClean="0">
                <a:solidFill>
                  <a:prstClr val="black"/>
                </a:solidFill>
              </a:rPr>
              <a:t>düşük debi ve hipotansiyon </a:t>
            </a:r>
            <a:r>
              <a:rPr lang="tr-TR" sz="2800" dirty="0" smtClean="0">
                <a:solidFill>
                  <a:prstClr val="black"/>
                </a:solidFill>
              </a:rPr>
              <a:t>tedavisinde </a:t>
            </a:r>
            <a:r>
              <a:rPr lang="tr-TR" sz="2800" b="1" dirty="0" err="1" smtClean="0">
                <a:solidFill>
                  <a:prstClr val="black"/>
                </a:solidFill>
              </a:rPr>
              <a:t>dopamin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dobutamin</a:t>
            </a:r>
            <a:r>
              <a:rPr lang="tr-TR" sz="2800" b="1" dirty="0" smtClean="0">
                <a:solidFill>
                  <a:prstClr val="black"/>
                </a:solidFill>
              </a:rPr>
              <a:t>, adrenalin </a:t>
            </a:r>
            <a:r>
              <a:rPr lang="tr-TR" sz="2800" dirty="0" smtClean="0">
                <a:solidFill>
                  <a:prstClr val="black"/>
                </a:solidFill>
              </a:rPr>
              <a:t>gibi </a:t>
            </a:r>
            <a:r>
              <a:rPr lang="tr-TR" sz="2800" b="1" dirty="0" err="1" smtClean="0">
                <a:solidFill>
                  <a:prstClr val="black"/>
                </a:solidFill>
              </a:rPr>
              <a:t>inotropik</a:t>
            </a:r>
            <a:r>
              <a:rPr lang="tr-TR" sz="2800" b="1" dirty="0" smtClean="0">
                <a:solidFill>
                  <a:prstClr val="black"/>
                </a:solidFill>
              </a:rPr>
              <a:t> ajan </a:t>
            </a:r>
            <a:r>
              <a:rPr lang="tr-TR" sz="2800" dirty="0" err="1" smtClean="0">
                <a:solidFill>
                  <a:prstClr val="black"/>
                </a:solidFill>
              </a:rPr>
              <a:t>infüzyonları</a:t>
            </a:r>
            <a:r>
              <a:rPr lang="tr-TR" sz="2800" dirty="0" smtClean="0">
                <a:solidFill>
                  <a:prstClr val="black"/>
                </a:solidFill>
              </a:rPr>
              <a:t> uygulanır. </a:t>
            </a:r>
          </a:p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Ciddi </a:t>
            </a:r>
            <a:r>
              <a:rPr lang="tr-TR" sz="2800" b="1" dirty="0" err="1" smtClean="0">
                <a:solidFill>
                  <a:prstClr val="black"/>
                </a:solidFill>
              </a:rPr>
              <a:t>bradikardi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epikardiyal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pacing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tellerinin yerleştirilmesi ve </a:t>
            </a:r>
            <a:r>
              <a:rPr lang="tr-TR" sz="2800" dirty="0" err="1" smtClean="0">
                <a:solidFill>
                  <a:prstClr val="black"/>
                </a:solidFill>
              </a:rPr>
              <a:t>atriyal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pacing</a:t>
            </a:r>
            <a:r>
              <a:rPr lang="tr-TR" sz="2800" dirty="0" smtClean="0">
                <a:solidFill>
                  <a:prstClr val="black"/>
                </a:solidFill>
              </a:rPr>
              <a:t> uygulanması ile tedavi edilebilir.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1336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dirty="0" err="1" smtClean="0">
                <a:solidFill>
                  <a:prstClr val="black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yoldan uygulanabilen </a:t>
            </a:r>
            <a:r>
              <a:rPr lang="tr-TR" sz="2800" b="1" dirty="0" smtClean="0">
                <a:solidFill>
                  <a:prstClr val="black"/>
                </a:solidFill>
              </a:rPr>
              <a:t>beta </a:t>
            </a:r>
            <a:r>
              <a:rPr lang="tr-TR" sz="2800" b="1" dirty="0" err="1" smtClean="0">
                <a:solidFill>
                  <a:prstClr val="black"/>
                </a:solidFill>
              </a:rPr>
              <a:t>bloker</a:t>
            </a:r>
            <a:r>
              <a:rPr lang="tr-TR" sz="2800" b="1" dirty="0" smtClean="0">
                <a:solidFill>
                  <a:prstClr val="black"/>
                </a:solidFill>
              </a:rPr>
              <a:t> ajanlar </a:t>
            </a:r>
            <a:r>
              <a:rPr lang="tr-TR" sz="2800" dirty="0" smtClean="0">
                <a:solidFill>
                  <a:prstClr val="black"/>
                </a:solidFill>
              </a:rPr>
              <a:t>olan </a:t>
            </a:r>
            <a:r>
              <a:rPr lang="tr-TR" sz="2800" dirty="0" err="1" smtClean="0">
                <a:solidFill>
                  <a:prstClr val="black"/>
                </a:solidFill>
              </a:rPr>
              <a:t>propranolol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metoprolol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labetolol</a:t>
            </a:r>
            <a:r>
              <a:rPr lang="tr-TR" sz="2800" dirty="0" smtClean="0">
                <a:solidFill>
                  <a:prstClr val="black"/>
                </a:solidFill>
              </a:rPr>
              <a:t>, ve </a:t>
            </a:r>
            <a:r>
              <a:rPr lang="tr-TR" sz="2800" dirty="0" err="1" smtClean="0">
                <a:solidFill>
                  <a:prstClr val="black"/>
                </a:solidFill>
              </a:rPr>
              <a:t>esmolol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hiperdinamik</a:t>
            </a:r>
            <a:r>
              <a:rPr lang="tr-TR" sz="2800" dirty="0" smtClean="0">
                <a:solidFill>
                  <a:prstClr val="black"/>
                </a:solidFill>
              </a:rPr>
              <a:t> dolaşımı olan hastalarda </a:t>
            </a:r>
            <a:r>
              <a:rPr lang="tr-TR" sz="2800" b="1" dirty="0" smtClean="0">
                <a:solidFill>
                  <a:prstClr val="black"/>
                </a:solidFill>
              </a:rPr>
              <a:t>kalp atım hızı ve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kontraktilitenin</a:t>
            </a:r>
            <a:r>
              <a:rPr lang="tr-TR" sz="2800" b="1" dirty="0" smtClean="0">
                <a:solidFill>
                  <a:prstClr val="black"/>
                </a:solidFill>
              </a:rPr>
              <a:t> azaltılmasında, </a:t>
            </a:r>
            <a:r>
              <a:rPr lang="tr-TR" sz="2800" b="1" dirty="0" err="1" smtClean="0">
                <a:solidFill>
                  <a:prstClr val="black"/>
                </a:solidFill>
              </a:rPr>
              <a:t>supraventriküler</a:t>
            </a:r>
            <a:r>
              <a:rPr lang="tr-TR" sz="2800" b="1" dirty="0" smtClean="0">
                <a:solidFill>
                  <a:prstClr val="black"/>
                </a:solidFill>
              </a:rPr>
              <a:t> aritmilerde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hızının kontrolünde ve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aritmilerin tedavisinde uygulanabilir 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967335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Beta </a:t>
            </a:r>
            <a:r>
              <a:rPr lang="tr-TR" sz="2800" dirty="0" err="1" smtClean="0">
                <a:solidFill>
                  <a:prstClr val="black"/>
                </a:solidFill>
              </a:rPr>
              <a:t>bloker</a:t>
            </a:r>
            <a:r>
              <a:rPr lang="tr-TR" sz="2800" dirty="0" smtClean="0">
                <a:solidFill>
                  <a:prstClr val="black"/>
                </a:solidFill>
              </a:rPr>
              <a:t> ajanlar içerisinde </a:t>
            </a:r>
            <a:r>
              <a:rPr lang="tr-TR" sz="2800" b="1" dirty="0" smtClean="0">
                <a:solidFill>
                  <a:prstClr val="black"/>
                </a:solidFill>
              </a:rPr>
              <a:t>yarılanma ömrü en kısa </a:t>
            </a:r>
            <a:r>
              <a:rPr lang="tr-TR" sz="2800" dirty="0" smtClean="0">
                <a:solidFill>
                  <a:prstClr val="black"/>
                </a:solidFill>
              </a:rPr>
              <a:t>olan </a:t>
            </a:r>
            <a:r>
              <a:rPr lang="tr-TR" sz="2800" dirty="0" err="1" smtClean="0">
                <a:solidFill>
                  <a:prstClr val="black"/>
                </a:solidFill>
              </a:rPr>
              <a:t>kardiyoselektif</a:t>
            </a:r>
            <a:r>
              <a:rPr lang="tr-TR" sz="2800" dirty="0" smtClean="0">
                <a:solidFill>
                  <a:prstClr val="black"/>
                </a:solidFill>
              </a:rPr>
              <a:t> özellikteki </a:t>
            </a:r>
            <a:r>
              <a:rPr lang="tr-TR" sz="2800" b="1" dirty="0" err="1" smtClean="0">
                <a:solidFill>
                  <a:srgbClr val="FF0000"/>
                </a:solidFill>
              </a:rPr>
              <a:t>esmolol</a:t>
            </a:r>
            <a:r>
              <a:rPr lang="tr-TR" sz="2800" dirty="0" smtClean="0">
                <a:solidFill>
                  <a:prstClr val="black"/>
                </a:solidFill>
              </a:rPr>
              <a:t>, kardiyak cerrahi olgularında gözlenebilen taşikardilerin tedavisinde </a:t>
            </a:r>
            <a:r>
              <a:rPr lang="tr-TR" sz="2800" b="1" dirty="0" smtClean="0">
                <a:solidFill>
                  <a:prstClr val="black"/>
                </a:solidFill>
              </a:rPr>
              <a:t>tercih</a:t>
            </a:r>
            <a:r>
              <a:rPr lang="tr-TR" sz="2800" dirty="0" smtClean="0">
                <a:solidFill>
                  <a:prstClr val="black"/>
                </a:solidFill>
              </a:rPr>
              <a:t> edilmektedir.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0"/>
            <a:ext cx="9448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Kalsiyum kanal </a:t>
            </a:r>
            <a:r>
              <a:rPr lang="tr-TR" sz="2800" b="1" dirty="0" err="1" smtClean="0">
                <a:solidFill>
                  <a:prstClr val="black"/>
                </a:solidFill>
              </a:rPr>
              <a:t>blokerleri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sinoatriyal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nodun</a:t>
            </a:r>
            <a:r>
              <a:rPr lang="tr-TR" sz="2800" b="1" dirty="0" smtClean="0">
                <a:solidFill>
                  <a:prstClr val="black"/>
                </a:solidFill>
              </a:rPr>
              <a:t> uyarı hızının ve </a:t>
            </a:r>
            <a:r>
              <a:rPr lang="tr-TR" sz="2800" b="1" dirty="0" err="1" smtClean="0">
                <a:solidFill>
                  <a:prstClr val="black"/>
                </a:solidFill>
              </a:rPr>
              <a:t>atriyoventriküler</a:t>
            </a:r>
            <a:r>
              <a:rPr lang="tr-TR" sz="2800" b="1" dirty="0" smtClean="0">
                <a:solidFill>
                  <a:prstClr val="black"/>
                </a:solidFill>
              </a:rPr>
              <a:t> iletinin azaltılması,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kontraktilitenin</a:t>
            </a:r>
            <a:r>
              <a:rPr lang="tr-TR" sz="2800" b="1" dirty="0" smtClean="0">
                <a:solidFill>
                  <a:prstClr val="black"/>
                </a:solidFill>
              </a:rPr>
              <a:t> azaltılması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sistemik ve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yoluyla etki gösterirler. </a:t>
            </a:r>
          </a:p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Supraventriküler</a:t>
            </a:r>
            <a:r>
              <a:rPr lang="tr-TR" sz="2800" b="1" dirty="0" smtClean="0">
                <a:solidFill>
                  <a:prstClr val="black"/>
                </a:solidFill>
              </a:rPr>
              <a:t> taşikardinin </a:t>
            </a:r>
            <a:r>
              <a:rPr lang="tr-TR" sz="2800" dirty="0" smtClean="0">
                <a:solidFill>
                  <a:prstClr val="black"/>
                </a:solidFill>
              </a:rPr>
              <a:t>tedavisinde veya </a:t>
            </a:r>
            <a:r>
              <a:rPr lang="tr-TR" sz="2800" b="1" dirty="0" err="1" smtClean="0">
                <a:solidFill>
                  <a:prstClr val="black"/>
                </a:solidFill>
              </a:rPr>
              <a:t>atrial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flatterde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cevabının azaltılmasında kalsiyum </a:t>
            </a:r>
            <a:r>
              <a:rPr lang="tr-TR" sz="2800" dirty="0" smtClean="0">
                <a:solidFill>
                  <a:prstClr val="black"/>
                </a:solidFill>
              </a:rPr>
              <a:t>kanal </a:t>
            </a:r>
            <a:r>
              <a:rPr lang="tr-TR" sz="2800" dirty="0" err="1" smtClean="0">
                <a:solidFill>
                  <a:prstClr val="black"/>
                </a:solidFill>
              </a:rPr>
              <a:t>blokerleri</a:t>
            </a:r>
            <a:r>
              <a:rPr lang="tr-TR" sz="2800" dirty="0" smtClean="0">
                <a:solidFill>
                  <a:prstClr val="black"/>
                </a:solidFill>
              </a:rPr>
              <a:t> faydalıdır 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4384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depresyonu etkisi daha az belirgin olan ve </a:t>
            </a:r>
            <a:r>
              <a:rPr lang="tr-TR" sz="2800" dirty="0" err="1" smtClean="0">
                <a:solidFill>
                  <a:prstClr val="black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yoldan uygulanabilen </a:t>
            </a:r>
            <a:r>
              <a:rPr lang="tr-TR" sz="2800" b="1" dirty="0" err="1" smtClean="0">
                <a:solidFill>
                  <a:prstClr val="black"/>
                </a:solidFill>
              </a:rPr>
              <a:t>diltiazem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dirty="0" smtClean="0">
                <a:solidFill>
                  <a:prstClr val="black"/>
                </a:solidFill>
              </a:rPr>
              <a:t> dönemde tercih edilen kalsiyum kanal </a:t>
            </a:r>
            <a:r>
              <a:rPr lang="tr-TR" sz="2800" dirty="0" err="1" smtClean="0">
                <a:solidFill>
                  <a:prstClr val="black"/>
                </a:solidFill>
              </a:rPr>
              <a:t>blokerlerindendir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-152400" y="727595"/>
            <a:ext cx="12344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28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Off</a:t>
            </a:r>
            <a:r>
              <a:rPr lang="tr-TR" sz="28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-</a:t>
            </a:r>
            <a:r>
              <a:rPr lang="tr-TR" sz="28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pump</a:t>
            </a:r>
            <a:r>
              <a:rPr lang="tr-TR" sz="28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” Koroner Arter Baypas </a:t>
            </a:r>
            <a:r>
              <a:rPr lang="tr-TR" sz="28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Greftleme</a:t>
            </a:r>
            <a:r>
              <a:rPr lang="tr-TR" sz="28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(BH) ve Minimal </a:t>
            </a:r>
            <a:r>
              <a:rPr lang="tr-TR" sz="28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İnvaziv</a:t>
            </a:r>
            <a:r>
              <a:rPr lang="tr-TR" sz="28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Direkt Koroner Arter Baypas (MIDCAB) Cerrahileri </a:t>
            </a: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51837"/>
            <a:ext cx="9601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ve </a:t>
            </a:r>
            <a:r>
              <a:rPr lang="tr-TR" sz="2800" dirty="0" err="1" smtClean="0">
                <a:solidFill>
                  <a:prstClr val="black"/>
                </a:solidFill>
              </a:rPr>
              <a:t>ekstrakorporeal</a:t>
            </a:r>
            <a:r>
              <a:rPr lang="tr-TR" sz="2800" dirty="0" smtClean="0">
                <a:solidFill>
                  <a:prstClr val="black"/>
                </a:solidFill>
              </a:rPr>
              <a:t> teknoloji alanlarındaki tüm gelişmelere rağmen, </a:t>
            </a:r>
            <a:r>
              <a:rPr lang="tr-TR" sz="2800" dirty="0" err="1" smtClean="0">
                <a:solidFill>
                  <a:prstClr val="black"/>
                </a:solidFill>
              </a:rPr>
              <a:t>KPB’ın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strok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nörokognitif</a:t>
            </a:r>
            <a:r>
              <a:rPr lang="tr-TR" sz="2800" b="1" dirty="0" smtClean="0">
                <a:solidFill>
                  <a:prstClr val="black"/>
                </a:solidFill>
              </a:rPr>
              <a:t> bozukluklar, </a:t>
            </a:r>
            <a:r>
              <a:rPr lang="tr-TR" sz="2800" b="1" dirty="0" err="1" smtClean="0">
                <a:solidFill>
                  <a:prstClr val="black"/>
                </a:solidFill>
              </a:rPr>
              <a:t>renal</a:t>
            </a:r>
            <a:r>
              <a:rPr lang="tr-TR" sz="2800" b="1" dirty="0" smtClean="0">
                <a:solidFill>
                  <a:prstClr val="black"/>
                </a:solidFill>
              </a:rPr>
              <a:t> yetmezlik, </a:t>
            </a:r>
            <a:r>
              <a:rPr lang="tr-TR" sz="2800" b="1" dirty="0" err="1" smtClean="0">
                <a:solidFill>
                  <a:prstClr val="black"/>
                </a:solidFill>
              </a:rPr>
              <a:t>koagülopati</a:t>
            </a:r>
            <a:r>
              <a:rPr lang="tr-TR" sz="2800" b="1" dirty="0" smtClean="0">
                <a:solidFill>
                  <a:prstClr val="black"/>
                </a:solidFill>
              </a:rPr>
              <a:t> ve sistemik </a:t>
            </a:r>
            <a:r>
              <a:rPr lang="tr-TR" sz="2800" b="1" dirty="0" err="1" smtClean="0">
                <a:solidFill>
                  <a:prstClr val="black"/>
                </a:solidFill>
              </a:rPr>
              <a:t>inflamatuar</a:t>
            </a:r>
            <a:r>
              <a:rPr lang="tr-TR" sz="2800" b="1" dirty="0" smtClean="0">
                <a:solidFill>
                  <a:prstClr val="black"/>
                </a:solidFill>
              </a:rPr>
              <a:t> yanıt </a:t>
            </a:r>
            <a:r>
              <a:rPr lang="tr-TR" sz="2800" dirty="0" smtClean="0">
                <a:solidFill>
                  <a:prstClr val="black"/>
                </a:solidFill>
              </a:rPr>
              <a:t>gibi olumsuz etkilerinin ortaya konmuş olması ve </a:t>
            </a:r>
            <a:r>
              <a:rPr lang="tr-TR" sz="2800" b="1" dirty="0" err="1" smtClean="0">
                <a:solidFill>
                  <a:prstClr val="black"/>
                </a:solidFill>
              </a:rPr>
              <a:t>sternotomiden</a:t>
            </a:r>
            <a:r>
              <a:rPr lang="tr-TR" sz="2800" b="1" dirty="0" smtClean="0">
                <a:solidFill>
                  <a:prstClr val="black"/>
                </a:solidFill>
              </a:rPr>
              <a:t> kaçınılması </a:t>
            </a:r>
            <a:r>
              <a:rPr lang="tr-TR" sz="2800" dirty="0" smtClean="0">
                <a:solidFill>
                  <a:prstClr val="black"/>
                </a:solidFill>
              </a:rPr>
              <a:t>amacı ile minimal </a:t>
            </a:r>
            <a:r>
              <a:rPr lang="tr-TR" sz="2800" dirty="0" err="1" smtClean="0">
                <a:solidFill>
                  <a:prstClr val="black"/>
                </a:solidFill>
              </a:rPr>
              <a:t>invaziv</a:t>
            </a:r>
            <a:r>
              <a:rPr lang="tr-TR" sz="2800" dirty="0" smtClean="0">
                <a:solidFill>
                  <a:prstClr val="black"/>
                </a:solidFill>
              </a:rPr>
              <a:t> kardiyak cerrahi teknikleri geliştirilmiştir</a:t>
            </a:r>
            <a:r>
              <a:rPr lang="tr-TR" sz="3200" dirty="0" smtClean="0">
                <a:solidFill>
                  <a:prstClr val="black"/>
                </a:solidFill>
              </a:rPr>
              <a:t>.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b="1" dirty="0" err="1" smtClean="0">
                <a:solidFill>
                  <a:prstClr val="black"/>
                </a:solidFill>
              </a:rPr>
              <a:t>Off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pump</a:t>
            </a:r>
            <a:r>
              <a:rPr lang="tr-TR" sz="2800" b="1" dirty="0" smtClean="0">
                <a:solidFill>
                  <a:prstClr val="black"/>
                </a:solidFill>
              </a:rPr>
              <a:t> KABG</a:t>
            </a:r>
            <a:r>
              <a:rPr lang="tr-TR" sz="2800" dirty="0" smtClean="0">
                <a:solidFill>
                  <a:prstClr val="black"/>
                </a:solidFill>
              </a:rPr>
              <a:t>, minimal </a:t>
            </a:r>
            <a:r>
              <a:rPr lang="tr-TR" sz="2800" dirty="0" err="1" smtClean="0">
                <a:solidFill>
                  <a:prstClr val="black"/>
                </a:solidFill>
              </a:rPr>
              <a:t>invaziv</a:t>
            </a:r>
            <a:r>
              <a:rPr lang="tr-TR" sz="2800" dirty="0" smtClean="0">
                <a:solidFill>
                  <a:prstClr val="black"/>
                </a:solidFill>
              </a:rPr>
              <a:t> direkt koroner arter baypas (</a:t>
            </a:r>
            <a:r>
              <a:rPr lang="tr-TR" sz="2800" b="1" dirty="0" smtClean="0">
                <a:solidFill>
                  <a:prstClr val="black"/>
                </a:solidFill>
              </a:rPr>
              <a:t>MIDCAB-on-</a:t>
            </a:r>
            <a:r>
              <a:rPr lang="tr-TR" sz="2800" b="1" dirty="0" err="1" smtClean="0">
                <a:solidFill>
                  <a:prstClr val="black"/>
                </a:solidFill>
              </a:rPr>
              <a:t>pump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  <a:r>
              <a:rPr lang="tr-TR" sz="2800" b="1" dirty="0" err="1" smtClean="0">
                <a:solidFill>
                  <a:prstClr val="black"/>
                </a:solidFill>
              </a:rPr>
              <a:t>off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pump</a:t>
            </a:r>
            <a:r>
              <a:rPr lang="tr-TR" sz="2800" b="1" dirty="0" smtClean="0">
                <a:solidFill>
                  <a:prstClr val="black"/>
                </a:solidFill>
              </a:rPr>
              <a:t>), robotik cerrahi </a:t>
            </a:r>
            <a:r>
              <a:rPr lang="tr-TR" sz="2800" dirty="0" smtClean="0">
                <a:solidFill>
                  <a:prstClr val="black"/>
                </a:solidFill>
              </a:rPr>
              <a:t>ve </a:t>
            </a:r>
            <a:r>
              <a:rPr lang="tr-TR" sz="2800" b="1" dirty="0" err="1" smtClean="0">
                <a:solidFill>
                  <a:prstClr val="black"/>
                </a:solidFill>
              </a:rPr>
              <a:t>perkütan</a:t>
            </a:r>
            <a:r>
              <a:rPr lang="tr-TR" sz="2800" b="1" dirty="0" smtClean="0">
                <a:solidFill>
                  <a:prstClr val="black"/>
                </a:solidFill>
              </a:rPr>
              <a:t> teknikle gerçekleştirilen kapak </a:t>
            </a:r>
            <a:r>
              <a:rPr lang="tr-TR" sz="2800" b="1" dirty="0" err="1" smtClean="0">
                <a:solidFill>
                  <a:prstClr val="black"/>
                </a:solidFill>
              </a:rPr>
              <a:t>replasman</a:t>
            </a:r>
            <a:r>
              <a:rPr lang="tr-TR" sz="2800" b="1" dirty="0" smtClean="0">
                <a:solidFill>
                  <a:prstClr val="black"/>
                </a:solidFill>
              </a:rPr>
              <a:t>(TAVİ) veya kapak onarımları bunların arasındadır.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3200" dirty="0" smtClean="0">
                <a:solidFill>
                  <a:prstClr val="black"/>
                </a:solidFill>
              </a:rPr>
              <a:t>“</a:t>
            </a: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” KABG cerrahisi sırasında, aort veya sağ </a:t>
            </a:r>
            <a:r>
              <a:rPr lang="tr-TR" sz="2800" dirty="0" err="1" smtClean="0">
                <a:solidFill>
                  <a:prstClr val="black"/>
                </a:solidFill>
              </a:rPr>
              <a:t>atriyum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kanülasyonuna</a:t>
            </a:r>
            <a:r>
              <a:rPr lang="tr-TR" sz="2800" dirty="0" smtClean="0">
                <a:solidFill>
                  <a:prstClr val="black"/>
                </a:solidFill>
              </a:rPr>
              <a:t> gereksinim olmamakta, kalp ve akciğerlerin fonksiyonu ile sistemik dolaşım sağlanmaktadır. 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“</a:t>
            </a: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” KABG cerrahisi için </a:t>
            </a:r>
            <a:r>
              <a:rPr lang="tr-TR" sz="2800" b="1" dirty="0" err="1" smtClean="0">
                <a:solidFill>
                  <a:prstClr val="black"/>
                </a:solidFill>
              </a:rPr>
              <a:t>median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sternotomi</a:t>
            </a:r>
            <a:r>
              <a:rPr lang="tr-TR" sz="2800" b="1" dirty="0" smtClean="0">
                <a:solidFill>
                  <a:prstClr val="black"/>
                </a:solidFill>
              </a:rPr>
              <a:t>, kısmi </a:t>
            </a:r>
            <a:r>
              <a:rPr lang="tr-TR" sz="2800" b="1" dirty="0" err="1" smtClean="0">
                <a:solidFill>
                  <a:prstClr val="black"/>
                </a:solidFill>
              </a:rPr>
              <a:t>sternotomi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posterolateral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torakotomi</a:t>
            </a:r>
            <a:r>
              <a:rPr lang="tr-TR" sz="2800" b="1" dirty="0" smtClean="0">
                <a:solidFill>
                  <a:prstClr val="black"/>
                </a:solidFill>
              </a:rPr>
              <a:t> veya </a:t>
            </a:r>
            <a:r>
              <a:rPr lang="tr-TR" sz="2800" b="1" dirty="0" err="1" smtClean="0">
                <a:solidFill>
                  <a:prstClr val="black"/>
                </a:solidFill>
              </a:rPr>
              <a:t>subksifoid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insizyon</a:t>
            </a:r>
            <a:r>
              <a:rPr lang="tr-TR" sz="2800" dirty="0" smtClean="0">
                <a:solidFill>
                  <a:prstClr val="black"/>
                </a:solidFill>
              </a:rPr>
              <a:t> gibi farklı teknikler ile uygulanabilmektedir; bunların arasında </a:t>
            </a:r>
            <a:r>
              <a:rPr lang="tr-TR" sz="2800" b="1" dirty="0" smtClean="0">
                <a:solidFill>
                  <a:prstClr val="black"/>
                </a:solidFill>
              </a:rPr>
              <a:t>en sıklıkla uygulanan </a:t>
            </a:r>
            <a:r>
              <a:rPr lang="tr-TR" sz="2800" b="1" dirty="0" err="1" smtClean="0">
                <a:solidFill>
                  <a:prstClr val="black"/>
                </a:solidFill>
              </a:rPr>
              <a:t>median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sternotomidir</a:t>
            </a:r>
            <a:r>
              <a:rPr lang="tr-TR" sz="2800" b="1" dirty="0" smtClean="0">
                <a:solidFill>
                  <a:prstClr val="black"/>
                </a:solidFill>
              </a:rPr>
              <a:t>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146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Sternotomi</a:t>
            </a:r>
            <a:r>
              <a:rPr lang="tr-TR" sz="2800" dirty="0" smtClean="0">
                <a:solidFill>
                  <a:prstClr val="black"/>
                </a:solidFill>
              </a:rPr>
              <a:t> sonrasında </a:t>
            </a:r>
            <a:r>
              <a:rPr lang="tr-TR" sz="2800" b="1" dirty="0" smtClean="0">
                <a:solidFill>
                  <a:prstClr val="black"/>
                </a:solidFill>
              </a:rPr>
              <a:t>mekanik stabilizatör cihazların </a:t>
            </a:r>
            <a:r>
              <a:rPr lang="tr-TR" sz="2800" dirty="0" smtClean="0">
                <a:solidFill>
                  <a:prstClr val="black"/>
                </a:solidFill>
              </a:rPr>
              <a:t>yardımıyla hedef koroner arterlerin </a:t>
            </a:r>
            <a:r>
              <a:rPr lang="tr-TR" sz="2800" dirty="0" err="1" smtClean="0">
                <a:solidFill>
                  <a:prstClr val="black"/>
                </a:solidFill>
              </a:rPr>
              <a:t>immobilizasyonu</a:t>
            </a:r>
            <a:r>
              <a:rPr lang="tr-TR" sz="2800" dirty="0" smtClean="0">
                <a:solidFill>
                  <a:prstClr val="black"/>
                </a:solidFill>
              </a:rPr>
              <a:t> sağlanır ve takiben, </a:t>
            </a:r>
            <a:r>
              <a:rPr lang="tr-TR" sz="2800" dirty="0" err="1" smtClean="0">
                <a:solidFill>
                  <a:prstClr val="black"/>
                </a:solidFill>
              </a:rPr>
              <a:t>arteryel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greftler</a:t>
            </a:r>
            <a:r>
              <a:rPr lang="tr-TR" sz="2800" dirty="0" smtClean="0">
                <a:solidFill>
                  <a:prstClr val="black"/>
                </a:solidFill>
              </a:rPr>
              <a:t> hedef bölgeye çalışan kalp üzerinde </a:t>
            </a:r>
            <a:r>
              <a:rPr lang="tr-TR" sz="2800" dirty="0" err="1" smtClean="0">
                <a:solidFill>
                  <a:prstClr val="black"/>
                </a:solidFill>
              </a:rPr>
              <a:t>anastomoze</a:t>
            </a:r>
            <a:r>
              <a:rPr lang="tr-TR" sz="2800" dirty="0" smtClean="0">
                <a:solidFill>
                  <a:prstClr val="black"/>
                </a:solidFill>
              </a:rPr>
              <a:t> edilir ve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gerçekleştirilir.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 descr="C:\Users\kalpcenal\Desktop\min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0" y="1600200"/>
            <a:ext cx="3714776" cy="3429000"/>
          </a:xfrm>
          <a:prstGeom prst="rect">
            <a:avLst/>
          </a:prstGeom>
          <a:noFill/>
        </p:spPr>
      </p:pic>
      <p:pic>
        <p:nvPicPr>
          <p:cNvPr id="30" name="Picture 3" descr="C:\Users\kalpcenal\Desktop\midcab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0400" y="1600200"/>
            <a:ext cx="4405346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 descr="C:\Users\kalpcenal\Desktop\bh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52800" y="990600"/>
            <a:ext cx="71438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 descr="C:\Users\kalpcenal\Desktop\bh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5200" y="1295400"/>
            <a:ext cx="657229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22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” KABG cerrahisi öncesinde hastanın değerlendirilmesi, ameliyathanenin hazırlığı, </a:t>
            </a:r>
            <a:r>
              <a:rPr lang="tr-TR" sz="2800" dirty="0" err="1" smtClean="0">
                <a:solidFill>
                  <a:prstClr val="black"/>
                </a:solidFill>
              </a:rPr>
              <a:t>monitorizasyon</a:t>
            </a:r>
            <a:r>
              <a:rPr lang="tr-TR" sz="2800" dirty="0" smtClean="0">
                <a:solidFill>
                  <a:prstClr val="black"/>
                </a:solidFill>
              </a:rPr>
              <a:t> ve genel anestezi uygulamalarına ait </a:t>
            </a:r>
            <a:r>
              <a:rPr lang="tr-TR" sz="2800" b="1" dirty="0" smtClean="0">
                <a:solidFill>
                  <a:prstClr val="black"/>
                </a:solidFill>
              </a:rPr>
              <a:t>prensipler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konvansiyonel koroner arter cerrahisi uygulanan hastalardaki ile aynıdır.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Elektrokardiyografi</a:t>
            </a:r>
            <a:r>
              <a:rPr lang="tr-TR" sz="2800" dirty="0" smtClean="0">
                <a:solidFill>
                  <a:prstClr val="black"/>
                </a:solidFill>
              </a:rPr>
              <a:t> ve ST </a:t>
            </a:r>
            <a:r>
              <a:rPr lang="tr-TR" sz="2800" dirty="0" err="1" smtClean="0">
                <a:solidFill>
                  <a:prstClr val="black"/>
                </a:solidFill>
              </a:rPr>
              <a:t>segment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monitorizasyonu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rejyonel</a:t>
            </a:r>
            <a:r>
              <a:rPr lang="tr-TR" sz="2800" dirty="0" smtClean="0">
                <a:solidFill>
                  <a:prstClr val="black"/>
                </a:solidFill>
              </a:rPr>
              <a:t> duvar hareket bozukluklarının </a:t>
            </a:r>
            <a:r>
              <a:rPr lang="tr-TR" sz="2800" b="1" dirty="0" smtClean="0">
                <a:solidFill>
                  <a:prstClr val="black"/>
                </a:solidFill>
              </a:rPr>
              <a:t>TEE </a:t>
            </a:r>
            <a:r>
              <a:rPr lang="tr-TR" sz="2800" dirty="0" smtClean="0">
                <a:solidFill>
                  <a:prstClr val="black"/>
                </a:solidFill>
              </a:rPr>
              <a:t>ile yakından takip edilmesi önemlidir .</a:t>
            </a:r>
          </a:p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Torakotomi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insizyonu</a:t>
            </a:r>
            <a:r>
              <a:rPr lang="tr-TR" sz="2800" dirty="0" smtClean="0">
                <a:solidFill>
                  <a:prstClr val="black"/>
                </a:solidFill>
              </a:rPr>
              <a:t> uygulanması planlanan olgularda </a:t>
            </a:r>
            <a:r>
              <a:rPr lang="tr-TR" sz="2800" b="1" dirty="0" smtClean="0">
                <a:solidFill>
                  <a:prstClr val="black"/>
                </a:solidFill>
              </a:rPr>
              <a:t>tek akciğer </a:t>
            </a:r>
            <a:r>
              <a:rPr lang="tr-TR" sz="2800" b="1" dirty="0" err="1" smtClean="0">
                <a:solidFill>
                  <a:prstClr val="black"/>
                </a:solidFill>
              </a:rPr>
              <a:t>ventilasyonu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anastomoz</a:t>
            </a:r>
            <a:r>
              <a:rPr lang="tr-TR" sz="2800" dirty="0" smtClean="0">
                <a:solidFill>
                  <a:prstClr val="black"/>
                </a:solidFill>
              </a:rPr>
              <a:t> bölgesinin görüşünü arttırmak açısından uygulanabilmektedir.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146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Hastanın konvansiyonel KABG cerrahisinde olduğu gibi geniş bir yüzey alanının steril şartlarda hazırlanması nedeniyle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hipotermiye</a:t>
            </a:r>
            <a:r>
              <a:rPr lang="tr-TR" sz="2800" b="1" dirty="0" smtClean="0">
                <a:solidFill>
                  <a:prstClr val="black"/>
                </a:solidFill>
              </a:rPr>
              <a:t> eğilim </a:t>
            </a:r>
            <a:r>
              <a:rPr lang="tr-TR" sz="2800" dirty="0" smtClean="0">
                <a:solidFill>
                  <a:prstClr val="black"/>
                </a:solidFill>
              </a:rPr>
              <a:t>gözlenir; hastaların </a:t>
            </a:r>
            <a:r>
              <a:rPr lang="tr-TR" sz="2800" dirty="0" err="1" smtClean="0">
                <a:solidFill>
                  <a:prstClr val="black"/>
                </a:solidFill>
              </a:rPr>
              <a:t>normotermi</a:t>
            </a:r>
            <a:r>
              <a:rPr lang="tr-TR" sz="2800" dirty="0" smtClean="0">
                <a:solidFill>
                  <a:prstClr val="black"/>
                </a:solidFill>
              </a:rPr>
              <a:t> korunacak şekilde </a:t>
            </a:r>
            <a:r>
              <a:rPr lang="tr-TR" sz="2800" b="1" dirty="0" smtClean="0">
                <a:solidFill>
                  <a:prstClr val="black"/>
                </a:solidFill>
              </a:rPr>
              <a:t>aktif olarak ısıtılmasına </a:t>
            </a:r>
            <a:r>
              <a:rPr lang="tr-TR" sz="2800" dirty="0" smtClean="0">
                <a:solidFill>
                  <a:prstClr val="black"/>
                </a:solidFill>
              </a:rPr>
              <a:t>gereksinim olmaktadır.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Konvansiyonel koroner arter cerrahisinden </a:t>
            </a:r>
            <a:r>
              <a:rPr lang="tr-TR" sz="2800" b="1" dirty="0" smtClean="0">
                <a:solidFill>
                  <a:prstClr val="black"/>
                </a:solidFill>
              </a:rPr>
              <a:t>farklı olarak</a:t>
            </a:r>
            <a:r>
              <a:rPr lang="tr-TR" sz="2800" dirty="0" smtClean="0">
                <a:solidFill>
                  <a:prstClr val="black"/>
                </a:solidFill>
              </a:rPr>
              <a:t>, koroner </a:t>
            </a:r>
            <a:r>
              <a:rPr lang="tr-TR" sz="2800" dirty="0" err="1" smtClean="0">
                <a:solidFill>
                  <a:prstClr val="black"/>
                </a:solidFill>
              </a:rPr>
              <a:t>anastomozların</a:t>
            </a:r>
            <a:r>
              <a:rPr lang="tr-TR" sz="2800" dirty="0" smtClean="0">
                <a:solidFill>
                  <a:prstClr val="black"/>
                </a:solidFill>
              </a:rPr>
              <a:t> uygulanabilmesi için kalbe verilen </a:t>
            </a:r>
            <a:r>
              <a:rPr lang="tr-TR" sz="2800" b="1" dirty="0" smtClean="0">
                <a:solidFill>
                  <a:prstClr val="black"/>
                </a:solidFill>
              </a:rPr>
              <a:t>pozisyon nedeniyle EKG aksında değişiklikler </a:t>
            </a:r>
            <a:r>
              <a:rPr lang="tr-TR" sz="2800" dirty="0" smtClean="0">
                <a:solidFill>
                  <a:prstClr val="black"/>
                </a:solidFill>
              </a:rPr>
              <a:t>olmakta, </a:t>
            </a:r>
            <a:r>
              <a:rPr lang="tr-TR" sz="2800" dirty="0" err="1" smtClean="0">
                <a:solidFill>
                  <a:prstClr val="black"/>
                </a:solidFill>
              </a:rPr>
              <a:t>amplitüd</a:t>
            </a:r>
            <a:r>
              <a:rPr lang="tr-TR" sz="2800" dirty="0" smtClean="0">
                <a:solidFill>
                  <a:prstClr val="black"/>
                </a:solidFill>
              </a:rPr>
              <a:t> azalmakta ve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iskemisinin</a:t>
            </a:r>
            <a:r>
              <a:rPr lang="tr-TR" sz="2800" b="1" dirty="0" smtClean="0">
                <a:solidFill>
                  <a:prstClr val="black"/>
                </a:solidFill>
              </a:rPr>
              <a:t> tanınmasında güçlükler yaşanabilmektedir 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908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İnternal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mammarian</a:t>
            </a:r>
            <a:r>
              <a:rPr lang="tr-TR" sz="2800" b="1" dirty="0" smtClean="0">
                <a:solidFill>
                  <a:prstClr val="black"/>
                </a:solidFill>
              </a:rPr>
              <a:t> arter </a:t>
            </a:r>
            <a:r>
              <a:rPr lang="tr-TR" sz="2800" dirty="0" smtClean="0">
                <a:solidFill>
                  <a:prstClr val="black"/>
                </a:solidFill>
              </a:rPr>
              <a:t>hazırlığının tamamlanması ve hedef koroner arterin </a:t>
            </a:r>
            <a:r>
              <a:rPr lang="tr-TR" sz="2800" b="1" dirty="0" err="1" smtClean="0">
                <a:solidFill>
                  <a:prstClr val="black"/>
                </a:solidFill>
              </a:rPr>
              <a:t>oklüde</a:t>
            </a:r>
            <a:r>
              <a:rPr lang="tr-TR" sz="2800" b="1" dirty="0" smtClean="0">
                <a:solidFill>
                  <a:prstClr val="black"/>
                </a:solidFill>
              </a:rPr>
              <a:t> edilmesinden önce </a:t>
            </a:r>
            <a:r>
              <a:rPr lang="tr-TR" sz="2800" dirty="0" err="1" smtClean="0">
                <a:solidFill>
                  <a:prstClr val="black"/>
                </a:solidFill>
              </a:rPr>
              <a:t>heparinizasyon</a:t>
            </a:r>
            <a:r>
              <a:rPr lang="tr-TR" sz="2800" dirty="0" smtClean="0">
                <a:solidFill>
                  <a:prstClr val="black"/>
                </a:solidFill>
              </a:rPr>
              <a:t> uygulanır. </a:t>
            </a:r>
            <a:r>
              <a:rPr lang="tr-TR" sz="2800" dirty="0" err="1" smtClean="0">
                <a:solidFill>
                  <a:prstClr val="black"/>
                </a:solidFill>
              </a:rPr>
              <a:t>Heparinizasyon</a:t>
            </a:r>
            <a:r>
              <a:rPr lang="tr-TR" sz="2800" dirty="0" smtClean="0">
                <a:solidFill>
                  <a:prstClr val="black"/>
                </a:solidFill>
              </a:rPr>
              <a:t> sonrasında </a:t>
            </a:r>
            <a:r>
              <a:rPr lang="tr-TR" sz="2800" b="1" dirty="0" smtClean="0">
                <a:solidFill>
                  <a:prstClr val="black"/>
                </a:solidFill>
              </a:rPr>
              <a:t>ACT</a:t>
            </a:r>
            <a:r>
              <a:rPr lang="tr-TR" sz="2800" dirty="0" smtClean="0">
                <a:solidFill>
                  <a:prstClr val="black"/>
                </a:solidFill>
              </a:rPr>
              <a:t> değerlerinin en azından </a:t>
            </a:r>
            <a:r>
              <a:rPr lang="tr-TR" sz="2800" b="1" dirty="0" smtClean="0">
                <a:solidFill>
                  <a:prstClr val="black"/>
                </a:solidFill>
              </a:rPr>
              <a:t>250 sn </a:t>
            </a:r>
            <a:r>
              <a:rPr lang="tr-TR" sz="2800" dirty="0" smtClean="0">
                <a:solidFill>
                  <a:prstClr val="black"/>
                </a:solidFill>
              </a:rPr>
              <a:t>olması amaçlanır.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812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Koroner </a:t>
            </a:r>
            <a:r>
              <a:rPr lang="tr-TR" sz="2800" dirty="0" err="1" smtClean="0">
                <a:solidFill>
                  <a:prstClr val="black"/>
                </a:solidFill>
              </a:rPr>
              <a:t>revaskülarizasyon</a:t>
            </a:r>
            <a:r>
              <a:rPr lang="tr-TR" sz="2800" dirty="0" smtClean="0">
                <a:solidFill>
                  <a:prstClr val="black"/>
                </a:solidFill>
              </a:rPr>
              <a:t> için </a:t>
            </a:r>
            <a:r>
              <a:rPr lang="tr-TR" sz="2800" dirty="0" err="1" smtClean="0">
                <a:solidFill>
                  <a:prstClr val="black"/>
                </a:solidFill>
              </a:rPr>
              <a:t>safen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ven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dirty="0" err="1" smtClean="0">
                <a:solidFill>
                  <a:prstClr val="black"/>
                </a:solidFill>
              </a:rPr>
              <a:t>radyal</a:t>
            </a:r>
            <a:r>
              <a:rPr lang="tr-TR" sz="2800" dirty="0" smtClean="0">
                <a:solidFill>
                  <a:prstClr val="black"/>
                </a:solidFill>
              </a:rPr>
              <a:t> arter </a:t>
            </a:r>
            <a:r>
              <a:rPr lang="tr-TR" sz="2800" dirty="0" err="1" smtClean="0">
                <a:solidFill>
                  <a:prstClr val="black"/>
                </a:solidFill>
              </a:rPr>
              <a:t>greftleri</a:t>
            </a:r>
            <a:r>
              <a:rPr lang="tr-TR" sz="2800" dirty="0" smtClean="0">
                <a:solidFill>
                  <a:prstClr val="black"/>
                </a:solidFill>
              </a:rPr>
              <a:t> kullanılması durumunda, </a:t>
            </a:r>
            <a:r>
              <a:rPr lang="tr-TR" sz="2800" dirty="0" err="1" smtClean="0">
                <a:solidFill>
                  <a:prstClr val="black"/>
                </a:solidFill>
              </a:rPr>
              <a:t>aortik</a:t>
            </a:r>
            <a:r>
              <a:rPr lang="tr-TR" sz="2800" dirty="0" smtClean="0">
                <a:solidFill>
                  <a:prstClr val="black"/>
                </a:solidFill>
              </a:rPr>
              <a:t> “</a:t>
            </a:r>
            <a:r>
              <a:rPr lang="tr-TR" sz="2800" dirty="0" err="1" smtClean="0">
                <a:solidFill>
                  <a:prstClr val="black"/>
                </a:solidFill>
              </a:rPr>
              <a:t>side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clamp</a:t>
            </a:r>
            <a:r>
              <a:rPr lang="tr-TR" sz="2800" dirty="0" smtClean="0">
                <a:solidFill>
                  <a:prstClr val="black"/>
                </a:solidFill>
              </a:rPr>
              <a:t>” kullanılarak </a:t>
            </a:r>
            <a:r>
              <a:rPr lang="tr-TR" sz="2800" dirty="0" err="1" smtClean="0">
                <a:solidFill>
                  <a:prstClr val="black"/>
                </a:solidFill>
              </a:rPr>
              <a:t>greftlerin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proksimal</a:t>
            </a:r>
            <a:r>
              <a:rPr lang="tr-TR" sz="2800" dirty="0" smtClean="0">
                <a:solidFill>
                  <a:prstClr val="black"/>
                </a:solidFill>
              </a:rPr>
              <a:t> uçları çıkan </a:t>
            </a:r>
            <a:r>
              <a:rPr lang="tr-TR" sz="2800" dirty="0" err="1" smtClean="0">
                <a:solidFill>
                  <a:prstClr val="black"/>
                </a:solidFill>
              </a:rPr>
              <a:t>aortaya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anastomoz</a:t>
            </a:r>
            <a:r>
              <a:rPr lang="tr-TR" sz="2800" dirty="0" smtClean="0">
                <a:solidFill>
                  <a:prstClr val="black"/>
                </a:solidFill>
              </a:rPr>
              <a:t> edilir. </a:t>
            </a:r>
          </a:p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Aortik</a:t>
            </a:r>
            <a:r>
              <a:rPr lang="tr-TR" sz="2800" dirty="0" smtClean="0">
                <a:solidFill>
                  <a:prstClr val="black"/>
                </a:solidFill>
              </a:rPr>
              <a:t> “</a:t>
            </a:r>
            <a:r>
              <a:rPr lang="tr-TR" sz="2800" b="1" dirty="0" err="1" smtClean="0">
                <a:solidFill>
                  <a:prstClr val="black"/>
                </a:solidFill>
              </a:rPr>
              <a:t>side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clamp</a:t>
            </a:r>
            <a:r>
              <a:rPr lang="tr-TR" sz="2800" b="1" dirty="0" smtClean="0">
                <a:solidFill>
                  <a:prstClr val="black"/>
                </a:solidFill>
              </a:rPr>
              <a:t>”</a:t>
            </a:r>
            <a:r>
              <a:rPr lang="tr-TR" sz="2800" dirty="0" smtClean="0">
                <a:solidFill>
                  <a:prstClr val="black"/>
                </a:solidFill>
              </a:rPr>
              <a:t> uygulanması durumunda, </a:t>
            </a:r>
            <a:r>
              <a:rPr lang="tr-TR" sz="2800" b="1" dirty="0" smtClean="0">
                <a:solidFill>
                  <a:prstClr val="black"/>
                </a:solidFill>
              </a:rPr>
              <a:t>aort </a:t>
            </a:r>
            <a:r>
              <a:rPr lang="tr-TR" sz="2800" b="1" dirty="0" err="1" smtClean="0">
                <a:solidFill>
                  <a:prstClr val="black"/>
                </a:solidFill>
              </a:rPr>
              <a:t>rüptüründen</a:t>
            </a:r>
            <a:r>
              <a:rPr lang="tr-TR" sz="2800" dirty="0" smtClean="0">
                <a:solidFill>
                  <a:prstClr val="black"/>
                </a:solidFill>
              </a:rPr>
              <a:t> kaçınılması için </a:t>
            </a:r>
            <a:r>
              <a:rPr lang="tr-TR" sz="2800" b="1" dirty="0" smtClean="0">
                <a:solidFill>
                  <a:prstClr val="black"/>
                </a:solidFill>
              </a:rPr>
              <a:t>yeterli anestezi derinliğinin </a:t>
            </a:r>
            <a:r>
              <a:rPr lang="tr-TR" sz="2800" dirty="0" smtClean="0">
                <a:solidFill>
                  <a:prstClr val="black"/>
                </a:solidFill>
              </a:rPr>
              <a:t>sağlanması ve </a:t>
            </a:r>
            <a:r>
              <a:rPr lang="tr-TR" sz="2800" dirty="0" err="1" smtClean="0">
                <a:solidFill>
                  <a:prstClr val="black"/>
                </a:solidFill>
              </a:rPr>
              <a:t>vazodilatör</a:t>
            </a:r>
            <a:r>
              <a:rPr lang="tr-TR" sz="2800" dirty="0" smtClean="0">
                <a:solidFill>
                  <a:prstClr val="black"/>
                </a:solidFill>
              </a:rPr>
              <a:t> ajanların </a:t>
            </a:r>
            <a:r>
              <a:rPr lang="tr-TR" sz="2800" dirty="0" err="1" smtClean="0">
                <a:solidFill>
                  <a:prstClr val="black"/>
                </a:solidFill>
              </a:rPr>
              <a:t>infüzyonu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(nitrogliserin) ile hipertansiyonun önlenmesi gerekir.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 descr="C:\Users\kalpcenal\Desktop\sidec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1295400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10 Kasım 2022 Pazartesi saat 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dirty="0" smtClean="0">
                <a:solidFill>
                  <a:prstClr val="black"/>
                </a:solidFill>
              </a:rPr>
              <a:t> dönemde </a:t>
            </a:r>
            <a:r>
              <a:rPr lang="tr-TR" sz="2800" b="1" dirty="0" smtClean="0">
                <a:solidFill>
                  <a:srgbClr val="FF0000"/>
                </a:solidFill>
              </a:rPr>
              <a:t>acil KPB </a:t>
            </a:r>
            <a:r>
              <a:rPr lang="tr-TR" sz="2800" b="1" dirty="0" smtClean="0">
                <a:solidFill>
                  <a:prstClr val="black"/>
                </a:solidFill>
              </a:rPr>
              <a:t>uygulanabilecek şekilde tüm cihaz ve ekipman hazır tutulmalıdır. </a:t>
            </a:r>
            <a:r>
              <a:rPr lang="tr-TR" sz="2800" b="1" dirty="0" err="1" smtClean="0">
                <a:solidFill>
                  <a:prstClr val="black"/>
                </a:solidFill>
              </a:rPr>
              <a:t>Anastomoz</a:t>
            </a:r>
            <a:r>
              <a:rPr lang="tr-TR" sz="2800" b="1" dirty="0" smtClean="0">
                <a:solidFill>
                  <a:prstClr val="black"/>
                </a:solidFill>
              </a:rPr>
              <a:t> sırasında </a:t>
            </a:r>
            <a:r>
              <a:rPr lang="tr-TR" sz="2800" dirty="0" smtClean="0">
                <a:solidFill>
                  <a:prstClr val="black"/>
                </a:solidFill>
              </a:rPr>
              <a:t>damar </a:t>
            </a:r>
            <a:r>
              <a:rPr lang="tr-TR" sz="2800" dirty="0" err="1" smtClean="0">
                <a:solidFill>
                  <a:prstClr val="black"/>
                </a:solidFill>
              </a:rPr>
              <a:t>oklüzyonuna</a:t>
            </a:r>
            <a:r>
              <a:rPr lang="tr-TR" sz="2800" dirty="0" smtClean="0">
                <a:solidFill>
                  <a:prstClr val="black"/>
                </a:solidFill>
              </a:rPr>
              <a:t> bağlı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iskemisi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ventriküler</a:t>
            </a:r>
            <a:r>
              <a:rPr lang="tr-TR" sz="2800" b="1" dirty="0" smtClean="0">
                <a:solidFill>
                  <a:prstClr val="black"/>
                </a:solidFill>
              </a:rPr>
              <a:t> taşikardi veya </a:t>
            </a:r>
            <a:r>
              <a:rPr lang="tr-TR" sz="2800" b="1" dirty="0" err="1" smtClean="0">
                <a:solidFill>
                  <a:prstClr val="black"/>
                </a:solidFill>
              </a:rPr>
              <a:t>fibrilasyon</a:t>
            </a:r>
            <a:r>
              <a:rPr lang="tr-TR" sz="2800" b="1" dirty="0" smtClean="0">
                <a:solidFill>
                  <a:prstClr val="black"/>
                </a:solidFill>
              </a:rPr>
              <a:t> gibi aritmiler </a:t>
            </a:r>
            <a:r>
              <a:rPr lang="tr-TR" sz="2800" dirty="0" smtClean="0">
                <a:solidFill>
                  <a:prstClr val="black"/>
                </a:solidFill>
              </a:rPr>
              <a:t>indüklenebilir.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362200"/>
            <a:ext cx="975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Kalbin cerrahi manipülasyonu, mekanik stabilizatör ve süspansiyon cihazlarının </a:t>
            </a:r>
            <a:r>
              <a:rPr lang="tr-TR" sz="2800" dirty="0" err="1" smtClean="0">
                <a:solidFill>
                  <a:prstClr val="black"/>
                </a:solidFill>
              </a:rPr>
              <a:t>atriyum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ventriküllere</a:t>
            </a:r>
            <a:r>
              <a:rPr lang="tr-TR" sz="2800" dirty="0" smtClean="0">
                <a:solidFill>
                  <a:prstClr val="black"/>
                </a:solidFill>
              </a:rPr>
              <a:t> bası uygulaması,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iskemisi</a:t>
            </a:r>
            <a:r>
              <a:rPr lang="tr-TR" sz="2800" dirty="0" smtClean="0">
                <a:solidFill>
                  <a:prstClr val="black"/>
                </a:solidFill>
              </a:rPr>
              <a:t> veya düşük </a:t>
            </a:r>
            <a:r>
              <a:rPr lang="tr-TR" sz="2800" dirty="0" err="1" smtClean="0">
                <a:solidFill>
                  <a:prstClr val="black"/>
                </a:solidFill>
              </a:rPr>
              <a:t>preload’a</a:t>
            </a:r>
            <a:r>
              <a:rPr lang="tr-TR" sz="2800" dirty="0" smtClean="0">
                <a:solidFill>
                  <a:prstClr val="black"/>
                </a:solidFill>
              </a:rPr>
              <a:t> bağlı olarak </a:t>
            </a:r>
            <a:r>
              <a:rPr lang="tr-TR" sz="2800" b="1" dirty="0" smtClean="0">
                <a:solidFill>
                  <a:prstClr val="black"/>
                </a:solidFill>
              </a:rPr>
              <a:t>düşük kalp debisi ve hipotansiyon </a:t>
            </a:r>
            <a:r>
              <a:rPr lang="tr-TR" sz="2800" dirty="0" smtClean="0">
                <a:solidFill>
                  <a:prstClr val="black"/>
                </a:solidFill>
              </a:rPr>
              <a:t>dönemleri gözlenebilmektedir. 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908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Hedeflenen koroner arterde geçici </a:t>
            </a:r>
            <a:r>
              <a:rPr lang="tr-TR" sz="2800" dirty="0" err="1" smtClean="0">
                <a:solidFill>
                  <a:prstClr val="black"/>
                </a:solidFill>
              </a:rPr>
              <a:t>oklüzyon</a:t>
            </a:r>
            <a:r>
              <a:rPr lang="tr-TR" sz="2800" dirty="0" smtClean="0">
                <a:solidFill>
                  <a:prstClr val="black"/>
                </a:solidFill>
              </a:rPr>
              <a:t> oluşturulurken, yeterli bir koroner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basıncının sağlanabilmesi için </a:t>
            </a:r>
            <a:r>
              <a:rPr lang="tr-TR" sz="2800" b="1" dirty="0" smtClean="0">
                <a:solidFill>
                  <a:prstClr val="black"/>
                </a:solidFill>
              </a:rPr>
              <a:t>ortalama arter basıncı değeri en az 70 </a:t>
            </a:r>
            <a:r>
              <a:rPr lang="tr-TR" sz="2800" b="1" dirty="0" err="1" smtClean="0">
                <a:solidFill>
                  <a:prstClr val="black"/>
                </a:solidFill>
              </a:rPr>
              <a:t>mmHg</a:t>
            </a:r>
            <a:r>
              <a:rPr lang="tr-TR" sz="2800" b="1" dirty="0" smtClean="0">
                <a:solidFill>
                  <a:prstClr val="black"/>
                </a:solidFill>
              </a:rPr>
              <a:t> tutulmalıdır.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4384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Koroner </a:t>
            </a:r>
            <a:r>
              <a:rPr lang="tr-TR" sz="2800" dirty="0" err="1" smtClean="0">
                <a:solidFill>
                  <a:prstClr val="black"/>
                </a:solidFill>
              </a:rPr>
              <a:t>anastomozların</a:t>
            </a:r>
            <a:r>
              <a:rPr lang="tr-TR" sz="2800" dirty="0" smtClean="0">
                <a:solidFill>
                  <a:prstClr val="black"/>
                </a:solidFill>
              </a:rPr>
              <a:t> tamamlanmasını takiben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ile birlikte aritmiler gözlenebilir; </a:t>
            </a:r>
            <a:r>
              <a:rPr lang="tr-TR" sz="2800" dirty="0" err="1" smtClean="0">
                <a:solidFill>
                  <a:prstClr val="black"/>
                </a:solidFill>
              </a:rPr>
              <a:t>reperfüzyondan</a:t>
            </a:r>
            <a:r>
              <a:rPr lang="tr-TR" sz="2800" dirty="0" smtClean="0">
                <a:solidFill>
                  <a:prstClr val="black"/>
                </a:solidFill>
              </a:rPr>
              <a:t> hemen önce </a:t>
            </a:r>
            <a:r>
              <a:rPr lang="tr-TR" sz="2800" b="1" dirty="0" err="1" smtClean="0">
                <a:solidFill>
                  <a:prstClr val="black"/>
                </a:solidFill>
              </a:rPr>
              <a:t>lidokain</a:t>
            </a:r>
            <a:r>
              <a:rPr lang="tr-TR" sz="2800" dirty="0" smtClean="0">
                <a:solidFill>
                  <a:prstClr val="black"/>
                </a:solidFill>
              </a:rPr>
              <a:t> (1mg/kg) uygulanabilir .Koroner </a:t>
            </a:r>
            <a:r>
              <a:rPr lang="tr-TR" sz="2800" dirty="0" err="1" smtClean="0">
                <a:solidFill>
                  <a:prstClr val="black"/>
                </a:solidFill>
              </a:rPr>
              <a:t>revaskülarizasyon</a:t>
            </a:r>
            <a:r>
              <a:rPr lang="tr-TR" sz="2800" dirty="0" smtClean="0">
                <a:solidFill>
                  <a:prstClr val="black"/>
                </a:solidFill>
              </a:rPr>
              <a:t> sonrasında </a:t>
            </a:r>
            <a:r>
              <a:rPr lang="tr-TR" sz="2800" dirty="0" err="1" smtClean="0">
                <a:solidFill>
                  <a:prstClr val="black"/>
                </a:solidFill>
              </a:rPr>
              <a:t>heparin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protamin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dirty="0" err="1" smtClean="0">
                <a:solidFill>
                  <a:prstClr val="black"/>
                </a:solidFill>
              </a:rPr>
              <a:t>antagonize</a:t>
            </a:r>
            <a:r>
              <a:rPr lang="tr-TR" sz="2800" dirty="0" smtClean="0">
                <a:solidFill>
                  <a:prstClr val="black"/>
                </a:solidFill>
              </a:rPr>
              <a:t> edilir.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590801"/>
            <a:ext cx="960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Hastanın </a:t>
            </a:r>
            <a:r>
              <a:rPr lang="tr-TR" sz="2800" b="1" dirty="0" err="1" smtClean="0">
                <a:solidFill>
                  <a:prstClr val="black"/>
                </a:solidFill>
              </a:rPr>
              <a:t>Trendelenburg</a:t>
            </a:r>
            <a:r>
              <a:rPr lang="tr-TR" sz="2800" b="1" dirty="0" smtClean="0">
                <a:solidFill>
                  <a:prstClr val="black"/>
                </a:solidFill>
              </a:rPr>
              <a:t> pozisyonuna </a:t>
            </a:r>
            <a:r>
              <a:rPr lang="tr-TR" sz="2800" dirty="0" smtClean="0">
                <a:solidFill>
                  <a:prstClr val="black"/>
                </a:solidFill>
              </a:rPr>
              <a:t>alınması kalbin </a:t>
            </a:r>
            <a:r>
              <a:rPr lang="tr-TR" sz="2800" dirty="0" err="1" smtClean="0">
                <a:solidFill>
                  <a:prstClr val="black"/>
                </a:solidFill>
              </a:rPr>
              <a:t>preload’unun</a:t>
            </a:r>
            <a:r>
              <a:rPr lang="tr-TR" sz="2800" dirty="0" smtClean="0">
                <a:solidFill>
                  <a:prstClr val="black"/>
                </a:solidFill>
              </a:rPr>
              <a:t> arttırılması ve </a:t>
            </a:r>
            <a:r>
              <a:rPr lang="tr-TR" sz="2800" dirty="0" err="1" smtClean="0">
                <a:solidFill>
                  <a:prstClr val="black"/>
                </a:solidFill>
              </a:rPr>
              <a:t>hemodinamik</a:t>
            </a:r>
            <a:r>
              <a:rPr lang="tr-TR" sz="2800" dirty="0" smtClean="0">
                <a:solidFill>
                  <a:prstClr val="black"/>
                </a:solidFill>
              </a:rPr>
              <a:t> bozukluğun düzeltilmesinde faydalıdır.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81200"/>
            <a:ext cx="9677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Cerrah,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anesteziyolog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perfüzyonist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arasında iyi bir iletişim ve işbirliği olması, hastanın </a:t>
            </a:r>
            <a:r>
              <a:rPr lang="tr-TR" sz="2800" dirty="0" err="1" smtClean="0">
                <a:solidFill>
                  <a:prstClr val="black"/>
                </a:solidFill>
              </a:rPr>
              <a:t>hemodinamik</a:t>
            </a:r>
            <a:r>
              <a:rPr lang="tr-TR" sz="2800" dirty="0" smtClean="0">
                <a:solidFill>
                  <a:prstClr val="black"/>
                </a:solidFill>
              </a:rPr>
              <a:t> stabilizasyonunu sağlamada şüphesiz çok önemlidir.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bozukluğun düzeltilememesi </a:t>
            </a:r>
            <a:r>
              <a:rPr lang="tr-TR" sz="2800" dirty="0" smtClean="0">
                <a:solidFill>
                  <a:prstClr val="black"/>
                </a:solidFill>
              </a:rPr>
              <a:t>veya tedaviye dirençli hipotansiyon, </a:t>
            </a:r>
            <a:r>
              <a:rPr lang="tr-TR" sz="2800" dirty="0" err="1" smtClean="0">
                <a:solidFill>
                  <a:prstClr val="black"/>
                </a:solidFill>
              </a:rPr>
              <a:t>malign</a:t>
            </a:r>
            <a:r>
              <a:rPr lang="tr-TR" sz="2800" dirty="0" smtClean="0">
                <a:solidFill>
                  <a:prstClr val="black"/>
                </a:solidFill>
              </a:rPr>
              <a:t> aritmiler, yaygın bölgesel duvar hareket kusuru durumlarında </a:t>
            </a:r>
            <a:r>
              <a:rPr lang="tr-TR" sz="2800" b="1" dirty="0" smtClean="0">
                <a:solidFill>
                  <a:prstClr val="black"/>
                </a:solidFill>
              </a:rPr>
              <a:t>İABP, </a:t>
            </a:r>
            <a:r>
              <a:rPr lang="tr-TR" sz="2800" b="1" dirty="0" err="1" smtClean="0">
                <a:solidFill>
                  <a:prstClr val="black"/>
                </a:solidFill>
              </a:rPr>
              <a:t>femoral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femoral</a:t>
            </a:r>
            <a:r>
              <a:rPr lang="tr-TR" sz="2800" b="1" dirty="0" smtClean="0">
                <a:solidFill>
                  <a:prstClr val="black"/>
                </a:solidFill>
              </a:rPr>
              <a:t> bypass, dolaşım destek sistemleri veya KPB ile konvansiyonel KABG cerrahisine geçilmesi gerekebilir.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kern="1200" dirty="0" smtClean="0">
                <a:solidFill>
                  <a:prstClr val="black"/>
                </a:solidFill>
                <a:latin typeface="Calibri"/>
                <a:cs typeface="+mj-cs"/>
              </a:rPr>
              <a:t>MİDCAB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828800"/>
            <a:ext cx="9525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000" b="1" dirty="0" err="1" smtClean="0">
                <a:solidFill>
                  <a:prstClr val="black"/>
                </a:solidFill>
              </a:rPr>
              <a:t>Anterior</a:t>
            </a:r>
            <a:r>
              <a:rPr lang="tr-TR" sz="3000" b="1" dirty="0" smtClean="0">
                <a:solidFill>
                  <a:prstClr val="black"/>
                </a:solidFill>
              </a:rPr>
              <a:t> mini-</a:t>
            </a:r>
            <a:r>
              <a:rPr lang="tr-TR" sz="3000" b="1" dirty="0" err="1" smtClean="0">
                <a:solidFill>
                  <a:prstClr val="black"/>
                </a:solidFill>
              </a:rPr>
              <a:t>torakotomi</a:t>
            </a:r>
            <a:r>
              <a:rPr lang="tr-TR" sz="3000" b="1" dirty="0" smtClean="0">
                <a:solidFill>
                  <a:prstClr val="black"/>
                </a:solidFill>
              </a:rPr>
              <a:t> </a:t>
            </a:r>
            <a:r>
              <a:rPr lang="tr-TR" sz="3000" dirty="0" err="1" smtClean="0">
                <a:solidFill>
                  <a:prstClr val="black"/>
                </a:solidFill>
              </a:rPr>
              <a:t>insizyonu</a:t>
            </a:r>
            <a:r>
              <a:rPr lang="tr-TR" sz="3000" dirty="0" smtClean="0">
                <a:solidFill>
                  <a:prstClr val="black"/>
                </a:solidFill>
              </a:rPr>
              <a:t> veya </a:t>
            </a:r>
            <a:r>
              <a:rPr lang="tr-TR" sz="3000" dirty="0" err="1" smtClean="0">
                <a:solidFill>
                  <a:prstClr val="black"/>
                </a:solidFill>
              </a:rPr>
              <a:t>parasternal</a:t>
            </a:r>
            <a:r>
              <a:rPr lang="tr-TR" sz="3000" dirty="0" smtClean="0">
                <a:solidFill>
                  <a:prstClr val="black"/>
                </a:solidFill>
              </a:rPr>
              <a:t> </a:t>
            </a:r>
            <a:r>
              <a:rPr lang="tr-TR" sz="3000" dirty="0" err="1" smtClean="0">
                <a:solidFill>
                  <a:prstClr val="black"/>
                </a:solidFill>
              </a:rPr>
              <a:t>insizyon</a:t>
            </a:r>
            <a:r>
              <a:rPr lang="tr-TR" sz="3000" dirty="0" smtClean="0">
                <a:solidFill>
                  <a:prstClr val="black"/>
                </a:solidFill>
              </a:rPr>
              <a:t> yoluyla çalışan kalpte yada </a:t>
            </a:r>
            <a:r>
              <a:rPr lang="tr-TR" sz="3000" dirty="0" err="1" smtClean="0">
                <a:solidFill>
                  <a:prstClr val="black"/>
                </a:solidFill>
              </a:rPr>
              <a:t>perfüzyonda</a:t>
            </a:r>
            <a:r>
              <a:rPr lang="tr-TR" sz="3000" dirty="0" smtClean="0">
                <a:solidFill>
                  <a:prstClr val="black"/>
                </a:solidFill>
              </a:rPr>
              <a:t> uygulanan KABG cerrahisi </a:t>
            </a:r>
            <a:r>
              <a:rPr lang="tr-TR" sz="3000" b="1" dirty="0" smtClean="0">
                <a:solidFill>
                  <a:prstClr val="black"/>
                </a:solidFill>
              </a:rPr>
              <a:t>minimal </a:t>
            </a:r>
            <a:r>
              <a:rPr lang="tr-TR" sz="3000" b="1" dirty="0" err="1" smtClean="0">
                <a:solidFill>
                  <a:prstClr val="black"/>
                </a:solidFill>
              </a:rPr>
              <a:t>invaziv</a:t>
            </a:r>
            <a:r>
              <a:rPr lang="tr-TR" sz="3000" b="1" dirty="0" smtClean="0">
                <a:solidFill>
                  <a:prstClr val="black"/>
                </a:solidFill>
              </a:rPr>
              <a:t> direkt koroner arter baypas</a:t>
            </a:r>
            <a:r>
              <a:rPr lang="tr-TR" sz="3000" dirty="0" smtClean="0">
                <a:solidFill>
                  <a:prstClr val="black"/>
                </a:solidFill>
              </a:rPr>
              <a:t> (MIDCAB) olarak adlandırılır.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000" dirty="0" smtClean="0">
                <a:solidFill>
                  <a:prstClr val="black"/>
                </a:solidFill>
              </a:rPr>
              <a:t>Klinik uygulamada, MIDCAB sıklıkla </a:t>
            </a:r>
            <a:r>
              <a:rPr lang="tr-TR" sz="3000" b="1" dirty="0" smtClean="0">
                <a:solidFill>
                  <a:prstClr val="black"/>
                </a:solidFill>
              </a:rPr>
              <a:t>sol 4. </a:t>
            </a:r>
            <a:r>
              <a:rPr lang="tr-TR" sz="3000" b="1" dirty="0" err="1" smtClean="0">
                <a:solidFill>
                  <a:prstClr val="black"/>
                </a:solidFill>
              </a:rPr>
              <a:t>interkostal</a:t>
            </a:r>
            <a:r>
              <a:rPr lang="tr-TR" sz="3000" b="1" dirty="0" smtClean="0">
                <a:solidFill>
                  <a:prstClr val="black"/>
                </a:solidFill>
              </a:rPr>
              <a:t> </a:t>
            </a:r>
            <a:r>
              <a:rPr lang="tr-TR" sz="3000" dirty="0" smtClean="0">
                <a:solidFill>
                  <a:prstClr val="black"/>
                </a:solidFill>
              </a:rPr>
              <a:t>aralıktan </a:t>
            </a:r>
            <a:r>
              <a:rPr lang="tr-TR" sz="3000" b="1" dirty="0" err="1" smtClean="0">
                <a:solidFill>
                  <a:prstClr val="black"/>
                </a:solidFill>
              </a:rPr>
              <a:t>anterior</a:t>
            </a:r>
            <a:r>
              <a:rPr lang="tr-TR" sz="3000" b="1" dirty="0" smtClean="0">
                <a:solidFill>
                  <a:prstClr val="black"/>
                </a:solidFill>
              </a:rPr>
              <a:t> mini </a:t>
            </a:r>
            <a:r>
              <a:rPr lang="tr-TR" sz="3000" b="1" dirty="0" err="1" smtClean="0">
                <a:solidFill>
                  <a:prstClr val="black"/>
                </a:solidFill>
              </a:rPr>
              <a:t>torakotomi</a:t>
            </a:r>
            <a:r>
              <a:rPr lang="tr-TR" sz="3000" b="1" dirty="0" smtClean="0">
                <a:solidFill>
                  <a:prstClr val="black"/>
                </a:solidFill>
              </a:rPr>
              <a:t> </a:t>
            </a:r>
            <a:r>
              <a:rPr lang="tr-TR" sz="3000" dirty="0" err="1" smtClean="0">
                <a:solidFill>
                  <a:prstClr val="black"/>
                </a:solidFill>
              </a:rPr>
              <a:t>insizyonu</a:t>
            </a:r>
            <a:r>
              <a:rPr lang="tr-TR" sz="3000" dirty="0" smtClean="0">
                <a:solidFill>
                  <a:prstClr val="black"/>
                </a:solidFill>
              </a:rPr>
              <a:t> ve özel </a:t>
            </a:r>
            <a:r>
              <a:rPr lang="tr-TR" sz="3000" dirty="0" err="1" smtClean="0">
                <a:solidFill>
                  <a:prstClr val="black"/>
                </a:solidFill>
              </a:rPr>
              <a:t>retraksiyon</a:t>
            </a:r>
            <a:r>
              <a:rPr lang="tr-TR" sz="3000" dirty="0" smtClean="0">
                <a:solidFill>
                  <a:prstClr val="black"/>
                </a:solidFill>
              </a:rPr>
              <a:t> cihazlarının kullanımı ile </a:t>
            </a:r>
            <a:r>
              <a:rPr lang="tr-TR" sz="3000" dirty="0" err="1" smtClean="0">
                <a:solidFill>
                  <a:prstClr val="black"/>
                </a:solidFill>
              </a:rPr>
              <a:t>off</a:t>
            </a:r>
            <a:r>
              <a:rPr lang="tr-TR" sz="3000" dirty="0" smtClean="0">
                <a:solidFill>
                  <a:prstClr val="black"/>
                </a:solidFill>
              </a:rPr>
              <a:t>-</a:t>
            </a:r>
            <a:r>
              <a:rPr lang="tr-TR" sz="3000" dirty="0" err="1" smtClean="0">
                <a:solidFill>
                  <a:prstClr val="black"/>
                </a:solidFill>
              </a:rPr>
              <a:t>pump</a:t>
            </a:r>
            <a:r>
              <a:rPr lang="tr-TR" sz="3000" dirty="0" smtClean="0">
                <a:solidFill>
                  <a:prstClr val="black"/>
                </a:solidFill>
              </a:rPr>
              <a:t> yada on-</a:t>
            </a:r>
            <a:r>
              <a:rPr lang="tr-TR" sz="3000" dirty="0" err="1" smtClean="0">
                <a:solidFill>
                  <a:prstClr val="black"/>
                </a:solidFill>
              </a:rPr>
              <a:t>pump</a:t>
            </a:r>
            <a:r>
              <a:rPr lang="tr-TR" sz="3000" b="1" dirty="0" smtClean="0">
                <a:solidFill>
                  <a:prstClr val="black"/>
                </a:solidFill>
              </a:rPr>
              <a:t>  KABG </a:t>
            </a:r>
            <a:r>
              <a:rPr lang="tr-TR" sz="3000" b="1" dirty="0" err="1" smtClean="0">
                <a:solidFill>
                  <a:prstClr val="black"/>
                </a:solidFill>
              </a:rPr>
              <a:t>opersyonlarını</a:t>
            </a:r>
            <a:r>
              <a:rPr lang="tr-TR" sz="3000" b="1" dirty="0" smtClean="0">
                <a:solidFill>
                  <a:prstClr val="black"/>
                </a:solidFill>
              </a:rPr>
              <a:t> </a:t>
            </a:r>
            <a:r>
              <a:rPr lang="tr-TR" sz="3000" dirty="0" smtClean="0">
                <a:solidFill>
                  <a:prstClr val="black"/>
                </a:solidFill>
              </a:rPr>
              <a:t> içermektedir. </a:t>
            </a:r>
            <a:endParaRPr lang="tr-TR" sz="3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pump’ta</a:t>
            </a:r>
            <a:r>
              <a:rPr lang="tr-TR" sz="2800" dirty="0" smtClean="0">
                <a:solidFill>
                  <a:prstClr val="black"/>
                </a:solidFill>
              </a:rPr>
              <a:t> çoğunlukla </a:t>
            </a:r>
            <a:r>
              <a:rPr lang="tr-TR" sz="2800" b="1" dirty="0" smtClean="0">
                <a:solidFill>
                  <a:prstClr val="black"/>
                </a:solidFill>
              </a:rPr>
              <a:t>LİMA-LAD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anostomuzu</a:t>
            </a:r>
            <a:r>
              <a:rPr lang="tr-TR" sz="2800" dirty="0" smtClean="0">
                <a:solidFill>
                  <a:prstClr val="black"/>
                </a:solidFill>
              </a:rPr>
              <a:t> yapılmakla birlikte, aynı zamanda </a:t>
            </a:r>
            <a:r>
              <a:rPr lang="tr-TR" sz="2800" b="1" dirty="0" err="1" smtClean="0">
                <a:solidFill>
                  <a:prstClr val="black"/>
                </a:solidFill>
              </a:rPr>
              <a:t>safen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ven</a:t>
            </a:r>
            <a:r>
              <a:rPr lang="tr-TR" sz="2800" b="1" dirty="0" smtClean="0">
                <a:solidFill>
                  <a:prstClr val="black"/>
                </a:solidFill>
              </a:rPr>
              <a:t> yada </a:t>
            </a:r>
            <a:r>
              <a:rPr lang="tr-TR" sz="2800" b="1" dirty="0" err="1" smtClean="0">
                <a:solidFill>
                  <a:prstClr val="black"/>
                </a:solidFill>
              </a:rPr>
              <a:t>radial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arter </a:t>
            </a:r>
            <a:r>
              <a:rPr lang="tr-TR" sz="2800" dirty="0" err="1" smtClean="0">
                <a:solidFill>
                  <a:prstClr val="black"/>
                </a:solidFill>
              </a:rPr>
              <a:t>proksimal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anostomoz</a:t>
            </a:r>
            <a:r>
              <a:rPr lang="tr-TR" sz="2800" dirty="0" smtClean="0">
                <a:solidFill>
                  <a:prstClr val="black"/>
                </a:solidFill>
              </a:rPr>
              <a:t> yapılarak da ikili,üçlü bypasslar da  yapılabilir.</a:t>
            </a:r>
          </a:p>
          <a:p>
            <a:pPr lvl="0">
              <a:spcBef>
                <a:spcPct val="20000"/>
              </a:spcBef>
              <a:defRPr/>
            </a:pP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2667000" y="3733800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Sağ mini-</a:t>
            </a:r>
            <a:r>
              <a:rPr lang="tr-TR" sz="2800" dirty="0" err="1" smtClean="0">
                <a:solidFill>
                  <a:prstClr val="black"/>
                </a:solidFill>
              </a:rPr>
              <a:t>torakotomi</a:t>
            </a:r>
            <a:r>
              <a:rPr lang="tr-TR" sz="2800" dirty="0" smtClean="0">
                <a:solidFill>
                  <a:prstClr val="black"/>
                </a:solidFill>
              </a:rPr>
              <a:t> uygulanarak sağ </a:t>
            </a:r>
            <a:r>
              <a:rPr lang="tr-TR" sz="2800" dirty="0" err="1" smtClean="0">
                <a:solidFill>
                  <a:prstClr val="black"/>
                </a:solidFill>
              </a:rPr>
              <a:t>internal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mammarian</a:t>
            </a:r>
            <a:r>
              <a:rPr lang="tr-TR" sz="2800" dirty="0" smtClean="0">
                <a:solidFill>
                  <a:prstClr val="black"/>
                </a:solidFill>
              </a:rPr>
              <a:t> arterin </a:t>
            </a:r>
            <a:r>
              <a:rPr lang="tr-TR" sz="2800" b="1" dirty="0" smtClean="0">
                <a:solidFill>
                  <a:prstClr val="black"/>
                </a:solidFill>
              </a:rPr>
              <a:t>(RIMA) sağ koroner artere (RCA) </a:t>
            </a:r>
            <a:r>
              <a:rPr lang="tr-TR" sz="2800" dirty="0" err="1" smtClean="0">
                <a:solidFill>
                  <a:prstClr val="black"/>
                </a:solidFill>
              </a:rPr>
              <a:t>anastomozu</a:t>
            </a:r>
            <a:r>
              <a:rPr lang="tr-TR" sz="2800" dirty="0" smtClean="0">
                <a:solidFill>
                  <a:prstClr val="black"/>
                </a:solidFill>
              </a:rPr>
              <a:t> da uygulanabilir.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 descr="C:\Users\kalpcenal\Desktop\midc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33600" y="1905000"/>
            <a:ext cx="4786346" cy="3643338"/>
          </a:xfrm>
          <a:prstGeom prst="rect">
            <a:avLst/>
          </a:prstGeom>
          <a:noFill/>
        </p:spPr>
      </p:pic>
      <p:pic>
        <p:nvPicPr>
          <p:cNvPr id="31" name="Picture 3" descr="C:\Users\kalpcenal\Desktop\mid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1905000"/>
            <a:ext cx="285752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1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Minimal </a:t>
            </a:r>
            <a:r>
              <a:rPr lang="tr-TR" sz="2800" dirty="0" err="1" smtClean="0">
                <a:solidFill>
                  <a:prstClr val="black"/>
                </a:solidFill>
              </a:rPr>
              <a:t>invaziv</a:t>
            </a:r>
            <a:r>
              <a:rPr lang="tr-TR" sz="2800" dirty="0" smtClean="0">
                <a:solidFill>
                  <a:prstClr val="black"/>
                </a:solidFill>
              </a:rPr>
              <a:t> direkt koroner arter baypasın avantajı, </a:t>
            </a:r>
            <a:r>
              <a:rPr lang="tr-TR" sz="2800" dirty="0" err="1" smtClean="0">
                <a:solidFill>
                  <a:prstClr val="black"/>
                </a:solidFill>
              </a:rPr>
              <a:t>median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sternotomiden</a:t>
            </a:r>
            <a:r>
              <a:rPr lang="tr-TR" sz="2800" dirty="0" smtClean="0">
                <a:solidFill>
                  <a:prstClr val="black"/>
                </a:solidFill>
              </a:rPr>
              <a:t> kaçınılması ve </a:t>
            </a:r>
            <a:r>
              <a:rPr lang="tr-TR" sz="2800" dirty="0" err="1" smtClean="0">
                <a:solidFill>
                  <a:prstClr val="black"/>
                </a:solidFill>
              </a:rPr>
              <a:t>insizyon</a:t>
            </a:r>
            <a:r>
              <a:rPr lang="tr-TR" sz="2800" dirty="0" smtClean="0">
                <a:solidFill>
                  <a:prstClr val="black"/>
                </a:solidFill>
              </a:rPr>
              <a:t> boyutunun azaltılmasıdır.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1102135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kern="1200" dirty="0" smtClean="0">
                <a:solidFill>
                  <a:prstClr val="black"/>
                </a:solidFill>
                <a:latin typeface="Calibri"/>
                <a:cs typeface="+mj-cs"/>
              </a:rPr>
              <a:t>Farklı kalp cerrahisi türlerinde </a:t>
            </a:r>
            <a:r>
              <a:rPr lang="tr-TR" sz="4400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anestezik</a:t>
            </a:r>
            <a:r>
              <a:rPr lang="tr-TR" sz="4400" kern="1200" dirty="0" smtClean="0">
                <a:solidFill>
                  <a:prstClr val="black"/>
                </a:solidFill>
                <a:latin typeface="Calibri"/>
                <a:cs typeface="+mj-cs"/>
              </a:rPr>
              <a:t> yaklaşımlar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3048000" y="2690336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Minimal </a:t>
            </a:r>
            <a:r>
              <a:rPr lang="tr-TR" sz="2800" dirty="0" err="1" smtClean="0">
                <a:solidFill>
                  <a:prstClr val="black"/>
                </a:solidFill>
              </a:rPr>
              <a:t>İnvaziv</a:t>
            </a:r>
            <a:r>
              <a:rPr lang="tr-TR" sz="2800" dirty="0" smtClean="0">
                <a:solidFill>
                  <a:prstClr val="black"/>
                </a:solidFill>
              </a:rPr>
              <a:t> Direkt Koroner Arter Bypass (MIDCAB) uygulamasında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yaklaşım, </a:t>
            </a:r>
            <a:r>
              <a:rPr lang="tr-TR" sz="2800" dirty="0" err="1" smtClean="0">
                <a:solidFill>
                  <a:prstClr val="black"/>
                </a:solidFill>
              </a:rPr>
              <a:t>median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sternotomi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 KABG uygulanan olgulardakine benzer; tek akciğer </a:t>
            </a:r>
            <a:r>
              <a:rPr lang="tr-TR" sz="2800" dirty="0" err="1" smtClean="0">
                <a:solidFill>
                  <a:prstClr val="black"/>
                </a:solidFill>
              </a:rPr>
              <a:t>ventilasyonu</a:t>
            </a:r>
            <a:r>
              <a:rPr lang="tr-TR" sz="2800" dirty="0" smtClean="0">
                <a:solidFill>
                  <a:prstClr val="black"/>
                </a:solidFill>
              </a:rPr>
              <a:t> uygulanan olgularda </a:t>
            </a:r>
            <a:r>
              <a:rPr lang="tr-TR" sz="2800" dirty="0" err="1" smtClean="0">
                <a:solidFill>
                  <a:prstClr val="black"/>
                </a:solidFill>
              </a:rPr>
              <a:t>torasik</a:t>
            </a:r>
            <a:r>
              <a:rPr lang="tr-TR" sz="2800" dirty="0" smtClean="0">
                <a:solidFill>
                  <a:prstClr val="black"/>
                </a:solidFill>
              </a:rPr>
              <a:t> anestezi prensiplerini de içermektedir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 koroner arter bypass </a:t>
            </a:r>
            <a:r>
              <a:rPr lang="tr-TR" sz="2800" dirty="0" err="1" smtClean="0">
                <a:solidFill>
                  <a:prstClr val="black"/>
                </a:solidFill>
              </a:rPr>
              <a:t>greftleme</a:t>
            </a:r>
            <a:r>
              <a:rPr lang="tr-TR" sz="2800" dirty="0" smtClean="0">
                <a:solidFill>
                  <a:prstClr val="black"/>
                </a:solidFill>
              </a:rPr>
              <a:t> veya MIDCAB cerrahisi uygulanan hastalarda genel anestezi ile kombine olarak </a:t>
            </a:r>
            <a:r>
              <a:rPr lang="tr-TR" sz="2800" b="1" dirty="0" err="1" smtClean="0">
                <a:solidFill>
                  <a:prstClr val="black"/>
                </a:solidFill>
              </a:rPr>
              <a:t>torasik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epidural</a:t>
            </a:r>
            <a:r>
              <a:rPr lang="tr-TR" sz="2800" b="1" dirty="0" smtClean="0">
                <a:solidFill>
                  <a:prstClr val="black"/>
                </a:solidFill>
              </a:rPr>
              <a:t> / </a:t>
            </a:r>
            <a:r>
              <a:rPr lang="tr-TR" sz="2800" b="1" dirty="0" err="1" smtClean="0">
                <a:solidFill>
                  <a:prstClr val="black"/>
                </a:solidFill>
              </a:rPr>
              <a:t>intratekal</a:t>
            </a:r>
            <a:r>
              <a:rPr lang="tr-TR" sz="2800" b="1" dirty="0" smtClean="0">
                <a:solidFill>
                  <a:prstClr val="black"/>
                </a:solidFill>
              </a:rPr>
              <a:t> analjezi veya </a:t>
            </a:r>
            <a:r>
              <a:rPr lang="tr-TR" sz="2800" b="1" dirty="0" smtClean="0">
                <a:solidFill>
                  <a:srgbClr val="FF0000"/>
                </a:solidFill>
              </a:rPr>
              <a:t>uyanık</a:t>
            </a:r>
            <a:r>
              <a:rPr lang="tr-TR" sz="2800" b="1" dirty="0" smtClean="0">
                <a:solidFill>
                  <a:prstClr val="black"/>
                </a:solidFill>
              </a:rPr>
              <a:t> hastada </a:t>
            </a:r>
            <a:r>
              <a:rPr lang="tr-TR" sz="2800" b="1" dirty="0" err="1" smtClean="0">
                <a:solidFill>
                  <a:prstClr val="black"/>
                </a:solidFill>
              </a:rPr>
              <a:t>torasik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epidural</a:t>
            </a:r>
            <a:r>
              <a:rPr lang="tr-TR" sz="2800" b="1" dirty="0" smtClean="0">
                <a:solidFill>
                  <a:prstClr val="black"/>
                </a:solidFill>
              </a:rPr>
              <a:t> anestezi gibi farklı yöntemler tercih edilebilmektedir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3622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Torasik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epidural</a:t>
            </a:r>
            <a:r>
              <a:rPr lang="tr-TR" sz="2800" dirty="0" smtClean="0">
                <a:solidFill>
                  <a:prstClr val="black"/>
                </a:solidFill>
              </a:rPr>
              <a:t> analjezi uygulanması planlanan olgularda, </a:t>
            </a:r>
            <a:r>
              <a:rPr lang="tr-TR" sz="2800" b="1" dirty="0" err="1" smtClean="0">
                <a:solidFill>
                  <a:prstClr val="black"/>
                </a:solidFill>
              </a:rPr>
              <a:t>epidural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kateterin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heparinizasyondan</a:t>
            </a:r>
            <a:r>
              <a:rPr lang="tr-TR" sz="2800" b="1" dirty="0" smtClean="0">
                <a:solidFill>
                  <a:prstClr val="black"/>
                </a:solidFill>
              </a:rPr>
              <a:t> en az bir saat önce - hatta mümkünse cerrahiden bir gün önce -</a:t>
            </a:r>
            <a:r>
              <a:rPr lang="tr-TR" sz="2800" dirty="0" smtClean="0">
                <a:solidFill>
                  <a:prstClr val="black"/>
                </a:solidFill>
              </a:rPr>
              <a:t> yerleştirilmesine ve </a:t>
            </a:r>
            <a:r>
              <a:rPr lang="tr-TR" sz="2800" dirty="0" err="1" smtClean="0">
                <a:solidFill>
                  <a:prstClr val="black"/>
                </a:solidFill>
              </a:rPr>
              <a:t>kateterizasyonda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atravmatik</a:t>
            </a:r>
            <a:r>
              <a:rPr lang="tr-TR" sz="2800" dirty="0" smtClean="0">
                <a:solidFill>
                  <a:prstClr val="black"/>
                </a:solidFill>
              </a:rPr>
              <a:t> teknik kullanılmasına dikkat edilmelidir</a:t>
            </a:r>
            <a:r>
              <a:rPr lang="tr-TR" sz="2500" dirty="0" smtClean="0">
                <a:solidFill>
                  <a:prstClr val="black"/>
                </a:solidFill>
              </a:rPr>
              <a:t>.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86000"/>
            <a:ext cx="944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Uyanık hastada </a:t>
            </a:r>
            <a:r>
              <a:rPr lang="tr-TR" sz="2800" dirty="0" err="1" smtClean="0">
                <a:solidFill>
                  <a:prstClr val="black"/>
                </a:solidFill>
              </a:rPr>
              <a:t>torasik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epidural</a:t>
            </a:r>
            <a:r>
              <a:rPr lang="tr-TR" sz="2800" dirty="0" smtClean="0">
                <a:solidFill>
                  <a:prstClr val="black"/>
                </a:solidFill>
              </a:rPr>
              <a:t> anestezi ile </a:t>
            </a:r>
            <a:r>
              <a:rPr lang="tr-TR" sz="2800" dirty="0" err="1" smtClean="0">
                <a:solidFill>
                  <a:prstClr val="black"/>
                </a:solidFill>
              </a:rPr>
              <a:t>off</a:t>
            </a:r>
            <a:r>
              <a:rPr lang="tr-TR" sz="2800" dirty="0" smtClean="0">
                <a:solidFill>
                  <a:prstClr val="black"/>
                </a:solidFill>
              </a:rPr>
              <a:t>- </a:t>
            </a:r>
            <a:r>
              <a:rPr lang="tr-TR" sz="2800" dirty="0" err="1" smtClean="0">
                <a:solidFill>
                  <a:prstClr val="black"/>
                </a:solidFill>
              </a:rPr>
              <a:t>pump</a:t>
            </a:r>
            <a:r>
              <a:rPr lang="tr-TR" sz="2800" dirty="0" smtClean="0">
                <a:solidFill>
                  <a:prstClr val="black"/>
                </a:solidFill>
              </a:rPr>
              <a:t> KABG veya MIDCAB cerrahisi uygulanması, bu konuda deneyim kazanmış merkezlerde ve seçilmiş hastalarda uygulanabilen bir anestezi yöntemidir; daha sıklıkla MIDCAB cerrahisi için tercih edilir ve </a:t>
            </a:r>
            <a:r>
              <a:rPr lang="tr-TR" sz="2800" dirty="0" err="1" smtClean="0">
                <a:solidFill>
                  <a:prstClr val="black"/>
                </a:solidFill>
              </a:rPr>
              <a:t>safen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ven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grefti</a:t>
            </a:r>
            <a:r>
              <a:rPr lang="tr-TR" sz="2800" dirty="0" smtClean="0">
                <a:solidFill>
                  <a:prstClr val="black"/>
                </a:solidFill>
              </a:rPr>
              <a:t> çıkartılacak ise, </a:t>
            </a:r>
            <a:r>
              <a:rPr lang="tr-TR" sz="2800" dirty="0" err="1" smtClean="0">
                <a:solidFill>
                  <a:prstClr val="black"/>
                </a:solidFill>
              </a:rPr>
              <a:t>femoral</a:t>
            </a:r>
            <a:r>
              <a:rPr lang="tr-TR" sz="2800" dirty="0" smtClean="0">
                <a:solidFill>
                  <a:prstClr val="black"/>
                </a:solidFill>
              </a:rPr>
              <a:t> sinir bloğu veya lokal </a:t>
            </a:r>
            <a:r>
              <a:rPr lang="tr-TR" sz="2800" dirty="0" err="1" smtClean="0">
                <a:solidFill>
                  <a:prstClr val="black"/>
                </a:solidFill>
              </a:rPr>
              <a:t>infiltrasyon</a:t>
            </a:r>
            <a:r>
              <a:rPr lang="tr-TR" sz="2800" dirty="0" smtClean="0">
                <a:solidFill>
                  <a:prstClr val="black"/>
                </a:solidFill>
              </a:rPr>
              <a:t> ile kombine edilebilir.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0"/>
            <a:ext cx="92964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On-</a:t>
            </a:r>
            <a:r>
              <a:rPr lang="tr-TR" sz="2800" b="1" dirty="0" err="1" smtClean="0">
                <a:solidFill>
                  <a:prstClr val="black"/>
                </a:solidFill>
              </a:rPr>
              <a:t>pump</a:t>
            </a:r>
            <a:r>
              <a:rPr lang="tr-TR" sz="2800" b="1" dirty="0" smtClean="0">
                <a:solidFill>
                  <a:prstClr val="black"/>
                </a:solidFill>
              </a:rPr>
              <a:t> MIDCAB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Sol </a:t>
            </a:r>
            <a:r>
              <a:rPr lang="tr-TR" sz="2800" dirty="0" err="1" smtClean="0">
                <a:solidFill>
                  <a:prstClr val="black"/>
                </a:solidFill>
              </a:rPr>
              <a:t>anterior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torakotomi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Femoral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arterial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kanulasyon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>
                <a:solidFill>
                  <a:prstClr val="black"/>
                </a:solidFill>
              </a:rPr>
              <a:t>Two</a:t>
            </a:r>
            <a:r>
              <a:rPr lang="tr-TR" sz="2800" dirty="0" smtClean="0">
                <a:solidFill>
                  <a:prstClr val="black"/>
                </a:solidFill>
              </a:rPr>
              <a:t>-</a:t>
            </a:r>
            <a:r>
              <a:rPr lang="tr-TR" sz="2800" dirty="0" err="1" smtClean="0">
                <a:solidFill>
                  <a:prstClr val="black"/>
                </a:solidFill>
              </a:rPr>
              <a:t>stage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femoral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kanulasyon</a:t>
            </a:r>
            <a:r>
              <a:rPr lang="tr-TR" sz="2800" dirty="0" smtClean="0">
                <a:solidFill>
                  <a:prstClr val="black"/>
                </a:solidFill>
              </a:rPr>
              <a:t>+</a:t>
            </a:r>
            <a:r>
              <a:rPr lang="tr-TR" sz="2800" dirty="0" err="1" smtClean="0">
                <a:solidFill>
                  <a:prstClr val="black"/>
                </a:solidFill>
              </a:rPr>
              <a:t>jugular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kanülasyon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81000" y="727595"/>
            <a:ext cx="11811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Aort anevrizma ve </a:t>
            </a:r>
            <a:r>
              <a:rPr lang="tr-TR" sz="4000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diseksiyonun</a:t>
            </a:r>
            <a:r>
              <a:rPr lang="tr-TR" sz="4000" kern="1200" dirty="0" smtClean="0">
                <a:solidFill>
                  <a:prstClr val="black"/>
                </a:solidFill>
                <a:latin typeface="Calibri"/>
                <a:cs typeface="+mj-cs"/>
              </a:rPr>
              <a:t> cerrahisinde anestezi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2057400"/>
            <a:ext cx="57150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95600" y="1600200"/>
            <a:ext cx="74295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828836"/>
            <a:ext cx="9601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Anevrizma  (gerçek anevrizma): Arter çapının %50’den </a:t>
            </a:r>
            <a:r>
              <a:rPr lang="tr-TR" sz="2800" dirty="0" smtClean="0">
                <a:solidFill>
                  <a:prstClr val="black"/>
                </a:solidFill>
              </a:rPr>
              <a:t>fazla genişlemesi olarak tanımlanır. Arterin </a:t>
            </a:r>
            <a:r>
              <a:rPr lang="tr-TR" sz="2800" b="1" dirty="0" smtClean="0">
                <a:solidFill>
                  <a:prstClr val="black"/>
                </a:solidFill>
              </a:rPr>
              <a:t>her 3 tabakasını da içermektedir</a:t>
            </a:r>
            <a:r>
              <a:rPr lang="tr-TR" sz="2800" dirty="0" smtClean="0">
                <a:solidFill>
                  <a:prstClr val="black"/>
                </a:solidFill>
              </a:rPr>
              <a:t>, bazı çok büyük anevrizmalarda </a:t>
            </a:r>
            <a:r>
              <a:rPr lang="tr-TR" sz="2800" dirty="0" err="1" smtClean="0">
                <a:solidFill>
                  <a:prstClr val="black"/>
                </a:solidFill>
              </a:rPr>
              <a:t>intima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media</a:t>
            </a:r>
            <a:r>
              <a:rPr lang="tr-TR" sz="2800" dirty="0" smtClean="0">
                <a:solidFill>
                  <a:prstClr val="black"/>
                </a:solidFill>
              </a:rPr>
              <a:t> çok incelmiş olabilir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5146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b="1" dirty="0" err="1" smtClean="0">
                <a:solidFill>
                  <a:prstClr val="black"/>
                </a:solidFill>
              </a:rPr>
              <a:t>Psödoanevrizma</a:t>
            </a:r>
            <a:r>
              <a:rPr lang="tr-TR" sz="2800" b="1" dirty="0" smtClean="0">
                <a:solidFill>
                  <a:prstClr val="black"/>
                </a:solidFill>
              </a:rPr>
              <a:t>  (sahte anevrizma</a:t>
            </a:r>
            <a:r>
              <a:rPr lang="tr-TR" sz="2800" dirty="0" smtClean="0">
                <a:solidFill>
                  <a:prstClr val="black"/>
                </a:solidFill>
              </a:rPr>
              <a:t>): Arterin </a:t>
            </a:r>
            <a:r>
              <a:rPr lang="tr-TR" sz="2800" dirty="0" err="1" smtClean="0">
                <a:solidFill>
                  <a:prstClr val="black"/>
                </a:solidFill>
              </a:rPr>
              <a:t>rüptüre</a:t>
            </a:r>
            <a:r>
              <a:rPr lang="tr-TR" sz="2800" dirty="0" smtClean="0">
                <a:solidFill>
                  <a:prstClr val="black"/>
                </a:solidFill>
              </a:rPr>
              <a:t> olmasından sonra sızan kanın </a:t>
            </a:r>
            <a:r>
              <a:rPr lang="tr-TR" sz="2800" dirty="0" err="1" smtClean="0">
                <a:solidFill>
                  <a:prstClr val="black"/>
                </a:solidFill>
              </a:rPr>
              <a:t>periarteriyel</a:t>
            </a:r>
            <a:r>
              <a:rPr lang="tr-TR" sz="2800" dirty="0" smtClean="0">
                <a:solidFill>
                  <a:prstClr val="black"/>
                </a:solidFill>
              </a:rPr>
              <a:t> bağ dokusu tarafından sınırlanmasıyla oluşur ve duvarında arter tabakaları bulunmaz.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Anevrizmaların çoğu </a:t>
            </a:r>
            <a:r>
              <a:rPr lang="tr-TR" sz="2800" b="1" dirty="0" smtClean="0">
                <a:solidFill>
                  <a:prstClr val="black"/>
                </a:solidFill>
              </a:rPr>
              <a:t>yaş</a:t>
            </a:r>
            <a:r>
              <a:rPr lang="tr-TR" sz="2800" dirty="0" smtClean="0">
                <a:solidFill>
                  <a:prstClr val="black"/>
                </a:solidFill>
              </a:rPr>
              <a:t>ın ilerlemesi ile birlikte </a:t>
            </a:r>
            <a:r>
              <a:rPr lang="tr-TR" sz="2800" b="1" dirty="0" err="1" smtClean="0">
                <a:solidFill>
                  <a:prstClr val="black"/>
                </a:solidFill>
              </a:rPr>
              <a:t>ateroskleroza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ve buna bağlı gelişen dejenerasyon ile meydana gelir. Yaşlanmanın patolojik sürecinde </a:t>
            </a:r>
            <a:r>
              <a:rPr lang="tr-TR" sz="2800" dirty="0" err="1" smtClean="0">
                <a:solidFill>
                  <a:prstClr val="black"/>
                </a:solidFill>
              </a:rPr>
              <a:t>intimal</a:t>
            </a:r>
            <a:r>
              <a:rPr lang="tr-TR" sz="2800" dirty="0" smtClean="0">
                <a:solidFill>
                  <a:prstClr val="black"/>
                </a:solidFill>
              </a:rPr>
              <a:t> kalınlaşma, </a:t>
            </a:r>
            <a:r>
              <a:rPr lang="tr-TR" sz="2800" dirty="0" err="1" smtClean="0">
                <a:solidFill>
                  <a:prstClr val="black"/>
                </a:solidFill>
              </a:rPr>
              <a:t>lipid</a:t>
            </a:r>
            <a:r>
              <a:rPr lang="tr-TR" sz="2800" dirty="0" smtClean="0">
                <a:solidFill>
                  <a:prstClr val="black"/>
                </a:solidFill>
              </a:rPr>
              <a:t> birikimi, kalsifikasyon ile </a:t>
            </a:r>
            <a:r>
              <a:rPr lang="tr-TR" sz="2800" dirty="0" err="1" smtClean="0">
                <a:solidFill>
                  <a:prstClr val="black"/>
                </a:solidFill>
              </a:rPr>
              <a:t>ekzantrik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fibrozis</a:t>
            </a:r>
            <a:r>
              <a:rPr lang="tr-TR" sz="2800" dirty="0" smtClean="0">
                <a:solidFill>
                  <a:prstClr val="black"/>
                </a:solidFill>
              </a:rPr>
              <a:t> oluşur. Bunun sonucu </a:t>
            </a:r>
            <a:r>
              <a:rPr lang="tr-TR" sz="2800" b="1" dirty="0" smtClean="0">
                <a:solidFill>
                  <a:prstClr val="black"/>
                </a:solidFill>
              </a:rPr>
              <a:t>damar duvarında zayıflama ve </a:t>
            </a:r>
            <a:r>
              <a:rPr lang="tr-TR" sz="2800" b="1" dirty="0" err="1" smtClean="0">
                <a:solidFill>
                  <a:prstClr val="black"/>
                </a:solidFill>
              </a:rPr>
              <a:t>dilatasyon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meydana gelir.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0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Hemodinamik</a:t>
            </a:r>
            <a:r>
              <a:rPr lang="tr-TR" sz="40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İdare </a:t>
            </a:r>
            <a:br>
              <a:rPr lang="tr-TR" sz="4000" b="1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86000"/>
            <a:ext cx="944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Koroner arter baypas </a:t>
            </a:r>
            <a:r>
              <a:rPr lang="tr-TR" sz="2800" b="1" dirty="0" err="1" smtClean="0">
                <a:solidFill>
                  <a:prstClr val="black"/>
                </a:solidFill>
              </a:rPr>
              <a:t>greftleme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olgularında anestezi uygulamaları sırasında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idare, miyokardın oksijen sunumunu optimize etmek ve miyokardın oksijen gereksinimini arttırdığı bilinen kalp atım hızı, </a:t>
            </a:r>
            <a:r>
              <a:rPr lang="tr-TR" sz="2800" b="1" dirty="0" err="1" smtClean="0">
                <a:solidFill>
                  <a:prstClr val="black"/>
                </a:solidFill>
              </a:rPr>
              <a:t>kontraktilite</a:t>
            </a:r>
            <a:r>
              <a:rPr lang="tr-TR" sz="2800" b="1" dirty="0" smtClean="0">
                <a:solidFill>
                  <a:prstClr val="black"/>
                </a:solidFill>
              </a:rPr>
              <a:t> ve duvar gerilimi gibi faktörleri kontrol etmeyi hedefler</a:t>
            </a:r>
            <a:r>
              <a:rPr lang="tr-TR" sz="3200" b="1" dirty="0" smtClean="0">
                <a:solidFill>
                  <a:prstClr val="black"/>
                </a:solidFill>
              </a:rPr>
              <a:t> .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670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b="1" dirty="0" err="1" smtClean="0">
                <a:solidFill>
                  <a:prstClr val="black"/>
                </a:solidFill>
              </a:rPr>
              <a:t>Laplace</a:t>
            </a:r>
            <a:r>
              <a:rPr lang="tr-TR" sz="2800" b="1" dirty="0" smtClean="0">
                <a:solidFill>
                  <a:prstClr val="black"/>
                </a:solidFill>
              </a:rPr>
              <a:t> kanuna </a:t>
            </a:r>
            <a:r>
              <a:rPr lang="tr-TR" sz="2800" dirty="0" smtClean="0">
                <a:solidFill>
                  <a:prstClr val="black"/>
                </a:solidFill>
              </a:rPr>
              <a:t>göre (</a:t>
            </a:r>
            <a:r>
              <a:rPr lang="tr-TR" sz="2800" b="1" dirty="0" smtClean="0">
                <a:solidFill>
                  <a:prstClr val="black"/>
                </a:solidFill>
              </a:rPr>
              <a:t>Duvar gerilimi= basınç X çap</a:t>
            </a:r>
            <a:r>
              <a:rPr lang="tr-TR" sz="2800" dirty="0" smtClean="0">
                <a:solidFill>
                  <a:prstClr val="black"/>
                </a:solidFill>
              </a:rPr>
              <a:t>) arter lümeni genişler ve duvar geriliminin artmasıyla </a:t>
            </a:r>
            <a:r>
              <a:rPr lang="tr-TR" sz="2800" b="1" dirty="0" err="1" smtClean="0">
                <a:solidFill>
                  <a:prstClr val="black"/>
                </a:solidFill>
              </a:rPr>
              <a:t>dilatasyon</a:t>
            </a:r>
            <a:r>
              <a:rPr lang="tr-TR" sz="2800" b="1" dirty="0" smtClean="0">
                <a:solidFill>
                  <a:prstClr val="black"/>
                </a:solidFill>
              </a:rPr>
              <a:t> devam </a:t>
            </a:r>
            <a:r>
              <a:rPr lang="tr-TR" sz="2800" dirty="0" smtClean="0">
                <a:solidFill>
                  <a:prstClr val="black"/>
                </a:solidFill>
              </a:rPr>
              <a:t>eder.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Diğer etiyolojik faktörler arasında </a:t>
            </a:r>
            <a:r>
              <a:rPr lang="tr-TR" sz="2800" b="1" dirty="0" err="1" smtClean="0">
                <a:solidFill>
                  <a:prstClr val="black"/>
                </a:solidFill>
              </a:rPr>
              <a:t>Marfan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hastalığı, tip </a:t>
            </a:r>
            <a:r>
              <a:rPr lang="tr-TR" sz="2800" b="1" dirty="0" smtClean="0">
                <a:solidFill>
                  <a:prstClr val="black"/>
                </a:solidFill>
              </a:rPr>
              <a:t>IV Ehler- </a:t>
            </a:r>
            <a:r>
              <a:rPr lang="tr-TR" sz="2800" b="1" dirty="0" err="1" smtClean="0">
                <a:solidFill>
                  <a:prstClr val="black"/>
                </a:solidFill>
              </a:rPr>
              <a:t>Danlos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Loeys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Dietz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sendromu gibi </a:t>
            </a:r>
            <a:r>
              <a:rPr lang="tr-TR" sz="2800" b="1" dirty="0" err="1" smtClean="0">
                <a:solidFill>
                  <a:prstClr val="black"/>
                </a:solidFill>
              </a:rPr>
              <a:t>konnektif</a:t>
            </a:r>
            <a:r>
              <a:rPr lang="tr-TR" sz="2800" b="1" dirty="0" smtClean="0">
                <a:solidFill>
                  <a:prstClr val="black"/>
                </a:solidFill>
              </a:rPr>
              <a:t> doku hastalıkları</a:t>
            </a:r>
            <a:r>
              <a:rPr lang="tr-TR" sz="2800" dirty="0" smtClean="0">
                <a:solidFill>
                  <a:prstClr val="black"/>
                </a:solidFill>
              </a:rPr>
              <a:t>, bakteri, </a:t>
            </a:r>
            <a:r>
              <a:rPr lang="tr-TR" sz="2800" dirty="0" err="1" smtClean="0">
                <a:solidFill>
                  <a:prstClr val="black"/>
                </a:solidFill>
              </a:rPr>
              <a:t>mikotik</a:t>
            </a:r>
            <a:r>
              <a:rPr lang="tr-TR" sz="2800" dirty="0" smtClean="0">
                <a:solidFill>
                  <a:prstClr val="black"/>
                </a:solidFill>
              </a:rPr>
              <a:t> ya da sifilistik enfeksiyonlar, travma, hipertansiyon ve aort darlığı yer alır. </a:t>
            </a:r>
            <a:r>
              <a:rPr lang="tr-TR" sz="2800" dirty="0" err="1" smtClean="0">
                <a:solidFill>
                  <a:prstClr val="black"/>
                </a:solidFill>
              </a:rPr>
              <a:t>Sifilitik</a:t>
            </a:r>
            <a:r>
              <a:rPr lang="tr-TR" sz="2800" dirty="0" smtClean="0">
                <a:solidFill>
                  <a:prstClr val="black"/>
                </a:solidFill>
              </a:rPr>
              <a:t> aort anevrizması karakteristik olarak çıkan </a:t>
            </a:r>
            <a:r>
              <a:rPr lang="tr-TR" sz="2800" dirty="0" err="1" smtClean="0">
                <a:solidFill>
                  <a:prstClr val="black"/>
                </a:solidFill>
              </a:rPr>
              <a:t>aortayı</a:t>
            </a:r>
            <a:r>
              <a:rPr lang="tr-TR" sz="2800" dirty="0" smtClean="0">
                <a:solidFill>
                  <a:prstClr val="black"/>
                </a:solidFill>
              </a:rPr>
              <a:t> tutar.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Aortanın</a:t>
            </a:r>
            <a:r>
              <a:rPr lang="tr-TR" sz="2800" dirty="0" smtClean="0">
                <a:solidFill>
                  <a:prstClr val="black"/>
                </a:solidFill>
              </a:rPr>
              <a:t> genişlemesine bağlı </a:t>
            </a:r>
            <a:r>
              <a:rPr lang="tr-TR" sz="2800" b="1" dirty="0" smtClean="0">
                <a:solidFill>
                  <a:prstClr val="black"/>
                </a:solidFill>
              </a:rPr>
              <a:t>aort yetmezliği </a:t>
            </a:r>
            <a:r>
              <a:rPr lang="tr-TR" sz="2800" dirty="0" smtClean="0">
                <a:solidFill>
                  <a:prstClr val="black"/>
                </a:solidFill>
              </a:rPr>
              <a:t>görülebilir.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05000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Anevrizmalar şekillerine göre </a:t>
            </a:r>
            <a:r>
              <a:rPr lang="tr-TR" sz="2800" b="1" dirty="0" err="1" smtClean="0">
                <a:solidFill>
                  <a:prstClr val="black"/>
                </a:solidFill>
              </a:rPr>
              <a:t>fuziform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ya da </a:t>
            </a:r>
            <a:r>
              <a:rPr lang="tr-TR" sz="2800" b="1" dirty="0" err="1" smtClean="0">
                <a:solidFill>
                  <a:prstClr val="black"/>
                </a:solidFill>
              </a:rPr>
              <a:t>sakküler</a:t>
            </a:r>
            <a:r>
              <a:rPr lang="tr-TR" sz="2800" dirty="0" smtClean="0">
                <a:solidFill>
                  <a:prstClr val="black"/>
                </a:solidFill>
              </a:rPr>
              <a:t> olarak isimlendirilir. </a:t>
            </a:r>
            <a:r>
              <a:rPr lang="tr-TR" sz="2800" dirty="0" err="1" smtClean="0">
                <a:solidFill>
                  <a:prstClr val="black"/>
                </a:solidFill>
              </a:rPr>
              <a:t>Fuziform</a:t>
            </a:r>
            <a:r>
              <a:rPr lang="tr-TR" sz="2800" dirty="0" smtClean="0">
                <a:solidFill>
                  <a:prstClr val="black"/>
                </a:solidFill>
              </a:rPr>
              <a:t> anevrizmalar aort duvarını çepeçevre sarar. </a:t>
            </a:r>
            <a:r>
              <a:rPr lang="tr-TR" sz="2800" dirty="0" err="1" smtClean="0">
                <a:solidFill>
                  <a:prstClr val="black"/>
                </a:solidFill>
              </a:rPr>
              <a:t>Sakküler</a:t>
            </a:r>
            <a:r>
              <a:rPr lang="tr-TR" sz="2800" dirty="0" smtClean="0">
                <a:solidFill>
                  <a:prstClr val="black"/>
                </a:solidFill>
              </a:rPr>
              <a:t> anevrizmalar ise aort duvarının sadece bir bölümünü kapsar.</a:t>
            </a:r>
            <a:endParaRPr lang="tr-TR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0" y="3733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3962400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Çıkan aort anevrizması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025539"/>
            <a:ext cx="97536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Çıkan aorta çapının 6 </a:t>
            </a:r>
            <a:r>
              <a:rPr lang="tr-TR" sz="2800" dirty="0" err="1" smtClean="0">
                <a:solidFill>
                  <a:prstClr val="black"/>
                </a:solidFill>
              </a:rPr>
              <a:t>cm’e</a:t>
            </a:r>
            <a:r>
              <a:rPr lang="tr-TR" sz="2800" dirty="0" smtClean="0">
                <a:solidFill>
                  <a:prstClr val="black"/>
                </a:solidFill>
              </a:rPr>
              <a:t> ulaşması </a:t>
            </a:r>
            <a:r>
              <a:rPr lang="tr-TR" sz="2800" dirty="0" err="1" smtClean="0">
                <a:solidFill>
                  <a:prstClr val="black"/>
                </a:solidFill>
              </a:rPr>
              <a:t>rüptür</a:t>
            </a:r>
            <a:r>
              <a:rPr lang="tr-TR" sz="2800" dirty="0" smtClean="0">
                <a:solidFill>
                  <a:prstClr val="black"/>
                </a:solidFill>
              </a:rPr>
              <a:t> olasılığını %30 arttırmaktadır. Günümüzde, </a:t>
            </a:r>
            <a:r>
              <a:rPr lang="tr-TR" sz="2800" dirty="0" err="1" smtClean="0">
                <a:solidFill>
                  <a:prstClr val="black"/>
                </a:solidFill>
              </a:rPr>
              <a:t>elektif</a:t>
            </a:r>
            <a:r>
              <a:rPr lang="tr-TR" sz="2800" dirty="0" smtClean="0">
                <a:solidFill>
                  <a:prstClr val="black"/>
                </a:solidFill>
              </a:rPr>
              <a:t> cerrahi riskinin düşük olması nedeniyle cerrahi girişim </a:t>
            </a:r>
            <a:r>
              <a:rPr lang="tr-TR" sz="2800" dirty="0" err="1" smtClean="0">
                <a:solidFill>
                  <a:prstClr val="black"/>
                </a:solidFill>
              </a:rPr>
              <a:t>endikasyonları</a:t>
            </a:r>
            <a:r>
              <a:rPr lang="tr-TR" sz="2800" dirty="0" smtClean="0">
                <a:solidFill>
                  <a:prstClr val="black"/>
                </a:solidFill>
              </a:rPr>
              <a:t> aşağıdaki gibi belirlenmiştir:;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Semptomatik</a:t>
            </a:r>
            <a:r>
              <a:rPr lang="tr-TR" sz="2800" dirty="0" smtClean="0">
                <a:solidFill>
                  <a:prstClr val="black"/>
                </a:solidFill>
              </a:rPr>
              <a:t> olması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≥5.5 cm (</a:t>
            </a:r>
            <a:r>
              <a:rPr lang="tr-TR" sz="2800" dirty="0" err="1" smtClean="0">
                <a:solidFill>
                  <a:prstClr val="black"/>
                </a:solidFill>
              </a:rPr>
              <a:t>Marfan</a:t>
            </a:r>
            <a:r>
              <a:rPr lang="tr-TR" sz="2800" dirty="0" smtClean="0">
                <a:solidFill>
                  <a:prstClr val="black"/>
                </a:solidFill>
              </a:rPr>
              <a:t> sendromlu </a:t>
            </a:r>
            <a:r>
              <a:rPr lang="tr-TR" sz="2800" dirty="0" err="1" smtClean="0">
                <a:solidFill>
                  <a:prstClr val="black"/>
                </a:solidFill>
              </a:rPr>
              <a:t>asemptomatik</a:t>
            </a:r>
            <a:r>
              <a:rPr lang="tr-TR" sz="2800" dirty="0" smtClean="0">
                <a:solidFill>
                  <a:prstClr val="black"/>
                </a:solidFill>
              </a:rPr>
              <a:t> olgularda ≥5.0 cm)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</a:t>
            </a:r>
            <a:r>
              <a:rPr lang="tr-TR" sz="2800" dirty="0" err="1" smtClean="0">
                <a:solidFill>
                  <a:prstClr val="black"/>
                </a:solidFill>
              </a:rPr>
              <a:t>Sakküler</a:t>
            </a:r>
            <a:r>
              <a:rPr lang="tr-TR" sz="2800" dirty="0" smtClean="0">
                <a:solidFill>
                  <a:prstClr val="black"/>
                </a:solidFill>
              </a:rPr>
              <a:t> anevrizma olması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Hızlı çap artışı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981200"/>
            <a:ext cx="9448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Anevrizma kaynaklı </a:t>
            </a:r>
            <a:r>
              <a:rPr lang="tr-TR" sz="2800" dirty="0" err="1" smtClean="0">
                <a:solidFill>
                  <a:prstClr val="black"/>
                </a:solidFill>
              </a:rPr>
              <a:t>distal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embolizasyon</a:t>
            </a:r>
            <a:endParaRPr lang="tr-TR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Anevrizma zemininde gelişen </a:t>
            </a:r>
            <a:r>
              <a:rPr lang="tr-TR" sz="2800" dirty="0" err="1" smtClean="0">
                <a:solidFill>
                  <a:prstClr val="black"/>
                </a:solidFill>
              </a:rPr>
              <a:t>endokardit</a:t>
            </a:r>
            <a:endParaRPr lang="tr-TR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Çapı küçük (4.5-5.5 cm) ancak </a:t>
            </a:r>
            <a:r>
              <a:rPr lang="tr-TR" sz="2800" dirty="0" err="1" smtClean="0">
                <a:solidFill>
                  <a:prstClr val="black"/>
                </a:solidFill>
              </a:rPr>
              <a:t>opere</a:t>
            </a:r>
            <a:r>
              <a:rPr lang="tr-TR" sz="2800" dirty="0" smtClean="0">
                <a:solidFill>
                  <a:prstClr val="black"/>
                </a:solidFill>
              </a:rPr>
              <a:t> edilmesi 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gereken aort yetmezliği mevcut ise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Çapı küçük (orta derecede </a:t>
            </a:r>
            <a:r>
              <a:rPr lang="tr-TR" sz="2800" dirty="0" err="1" smtClean="0">
                <a:solidFill>
                  <a:prstClr val="black"/>
                </a:solidFill>
              </a:rPr>
              <a:t>dilate</a:t>
            </a:r>
            <a:r>
              <a:rPr lang="tr-TR" sz="2800" dirty="0" smtClean="0">
                <a:solidFill>
                  <a:prstClr val="black"/>
                </a:solidFill>
              </a:rPr>
              <a:t> çıkan aorta) ancak </a:t>
            </a:r>
            <a:r>
              <a:rPr lang="tr-TR" sz="2800" dirty="0" err="1" smtClean="0">
                <a:solidFill>
                  <a:prstClr val="black"/>
                </a:solidFill>
              </a:rPr>
              <a:t>opere</a:t>
            </a:r>
            <a:r>
              <a:rPr lang="tr-TR" sz="2800" dirty="0" smtClean="0">
                <a:solidFill>
                  <a:prstClr val="black"/>
                </a:solidFill>
              </a:rPr>
              <a:t> edilmesi gereken </a:t>
            </a:r>
            <a:r>
              <a:rPr lang="tr-TR" sz="2800" dirty="0" err="1" smtClean="0">
                <a:solidFill>
                  <a:prstClr val="black"/>
                </a:solidFill>
              </a:rPr>
              <a:t>biküspid</a:t>
            </a:r>
            <a:r>
              <a:rPr lang="tr-TR" sz="2800" dirty="0" smtClean="0">
                <a:solidFill>
                  <a:prstClr val="black"/>
                </a:solidFill>
              </a:rPr>
              <a:t> aort kapak nedeni ile aort kapak </a:t>
            </a:r>
            <a:r>
              <a:rPr lang="tr-TR" sz="2800" dirty="0" err="1" smtClean="0">
                <a:solidFill>
                  <a:prstClr val="black"/>
                </a:solidFill>
              </a:rPr>
              <a:t>replasmanı</a:t>
            </a:r>
            <a:r>
              <a:rPr lang="tr-TR" sz="2800" dirty="0" smtClean="0">
                <a:solidFill>
                  <a:prstClr val="black"/>
                </a:solidFill>
              </a:rPr>
              <a:t> gerekiyorsa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362200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Günümüzde </a:t>
            </a:r>
            <a:r>
              <a:rPr lang="tr-TR" sz="2800" dirty="0" err="1" smtClean="0">
                <a:solidFill>
                  <a:prstClr val="black"/>
                </a:solidFill>
              </a:rPr>
              <a:t>dilate</a:t>
            </a:r>
            <a:r>
              <a:rPr lang="tr-TR" sz="2800" dirty="0" smtClean="0">
                <a:solidFill>
                  <a:prstClr val="black"/>
                </a:solidFill>
              </a:rPr>
              <a:t> çıkan </a:t>
            </a:r>
            <a:r>
              <a:rPr lang="tr-TR" sz="2800" dirty="0" err="1" smtClean="0">
                <a:solidFill>
                  <a:prstClr val="black"/>
                </a:solidFill>
              </a:rPr>
              <a:t>aortanın</a:t>
            </a:r>
            <a:r>
              <a:rPr lang="tr-TR" sz="2800" dirty="0" smtClean="0">
                <a:solidFill>
                  <a:prstClr val="black"/>
                </a:solidFill>
              </a:rPr>
              <a:t> cerrahi tedavisinde; ayrı aort kapak ve çıkan </a:t>
            </a:r>
            <a:r>
              <a:rPr lang="tr-TR" sz="2800" dirty="0" err="1" smtClean="0">
                <a:solidFill>
                  <a:prstClr val="black"/>
                </a:solidFill>
              </a:rPr>
              <a:t>aortaya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greft</a:t>
            </a:r>
            <a:r>
              <a:rPr lang="tr-TR" sz="2800" b="1" dirty="0" smtClean="0">
                <a:solidFill>
                  <a:prstClr val="black"/>
                </a:solidFill>
              </a:rPr>
              <a:t> uygulaması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kompozit</a:t>
            </a:r>
            <a:r>
              <a:rPr lang="tr-TR" sz="2800" b="1" dirty="0" smtClean="0">
                <a:solidFill>
                  <a:prstClr val="black"/>
                </a:solidFill>
              </a:rPr>
              <a:t>  </a:t>
            </a:r>
            <a:r>
              <a:rPr lang="tr-TR" sz="2800" b="1" dirty="0" err="1" smtClean="0">
                <a:solidFill>
                  <a:prstClr val="black"/>
                </a:solidFill>
              </a:rPr>
              <a:t>greft</a:t>
            </a:r>
            <a:r>
              <a:rPr lang="tr-TR" sz="2800" b="1" dirty="0" smtClean="0">
                <a:solidFill>
                  <a:prstClr val="black"/>
                </a:solidFill>
              </a:rPr>
              <a:t> ve bu tekniğin modifikasyonları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oto  </a:t>
            </a:r>
            <a:r>
              <a:rPr lang="tr-TR" sz="2800" dirty="0" err="1" smtClean="0">
                <a:solidFill>
                  <a:prstClr val="black"/>
                </a:solidFill>
              </a:rPr>
              <a:t>greft</a:t>
            </a:r>
            <a:r>
              <a:rPr lang="tr-TR" sz="2800" dirty="0" smtClean="0">
                <a:solidFill>
                  <a:prstClr val="black"/>
                </a:solidFill>
              </a:rPr>
              <a:t> ameliyatı ve </a:t>
            </a:r>
            <a:r>
              <a:rPr lang="tr-TR" sz="2800" b="1" dirty="0" smtClean="0">
                <a:solidFill>
                  <a:prstClr val="black"/>
                </a:solidFill>
              </a:rPr>
              <a:t>aort kapağı koruyucu aort kök ameliyatları </a:t>
            </a:r>
            <a:r>
              <a:rPr lang="tr-TR" sz="2800" dirty="0" smtClean="0">
                <a:solidFill>
                  <a:prstClr val="black"/>
                </a:solidFill>
              </a:rPr>
              <a:t>gibi birçok teknik kullanılmaktadır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Arkus</a:t>
            </a: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aorta anevrizmaları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19812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İleri derecedeki yaygın aort hastalıklarının tedavisinde </a:t>
            </a:r>
            <a:r>
              <a:rPr lang="tr-TR" sz="2800" b="1" dirty="0" smtClean="0">
                <a:solidFill>
                  <a:prstClr val="black"/>
                </a:solidFill>
              </a:rPr>
              <a:t>en kritik bölüm </a:t>
            </a:r>
            <a:r>
              <a:rPr lang="tr-TR" sz="2800" b="1" dirty="0" err="1" smtClean="0">
                <a:solidFill>
                  <a:prstClr val="black"/>
                </a:solidFill>
              </a:rPr>
              <a:t>arkus</a:t>
            </a:r>
            <a:r>
              <a:rPr lang="tr-TR" sz="2800" b="1" dirty="0" smtClean="0">
                <a:solidFill>
                  <a:prstClr val="black"/>
                </a:solidFill>
              </a:rPr>
              <a:t> aortadır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Cerrahi: Özellikle çıkan </a:t>
            </a:r>
            <a:r>
              <a:rPr lang="tr-TR" sz="2800" dirty="0" err="1" smtClean="0">
                <a:solidFill>
                  <a:prstClr val="black"/>
                </a:solidFill>
              </a:rPr>
              <a:t>aortadan</a:t>
            </a:r>
            <a:r>
              <a:rPr lang="tr-TR" sz="2800" dirty="0" smtClean="0">
                <a:solidFill>
                  <a:prstClr val="black"/>
                </a:solidFill>
              </a:rPr>
              <a:t> başlayan ve orta inen </a:t>
            </a:r>
            <a:r>
              <a:rPr lang="tr-TR" sz="2800" dirty="0" err="1" smtClean="0">
                <a:solidFill>
                  <a:prstClr val="black"/>
                </a:solidFill>
              </a:rPr>
              <a:t>aortaya</a:t>
            </a:r>
            <a:r>
              <a:rPr lang="tr-TR" sz="2800" dirty="0" smtClean="0">
                <a:solidFill>
                  <a:prstClr val="black"/>
                </a:solidFill>
              </a:rPr>
              <a:t> kadar uzanan aort hastalıkları girişimleri sorun oluşturmaktadır. Bu sorunun çözümü için </a:t>
            </a:r>
            <a:r>
              <a:rPr lang="tr-TR" sz="2800" dirty="0" err="1" smtClean="0">
                <a:solidFill>
                  <a:prstClr val="black"/>
                </a:solidFill>
              </a:rPr>
              <a:t>Borst</a:t>
            </a:r>
            <a:r>
              <a:rPr lang="tr-TR" sz="2800" dirty="0" smtClean="0">
                <a:solidFill>
                  <a:prstClr val="black"/>
                </a:solidFill>
              </a:rPr>
              <a:t> ve ark’ları iki evreli bir onarım olan </a:t>
            </a:r>
            <a:r>
              <a:rPr lang="tr-TR" sz="2800" b="1" dirty="0" err="1" smtClean="0">
                <a:solidFill>
                  <a:prstClr val="black"/>
                </a:solidFill>
              </a:rPr>
              <a:t>elephant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trunk</a:t>
            </a:r>
            <a:r>
              <a:rPr lang="tr-TR" sz="2800" b="1" dirty="0" smtClean="0">
                <a:solidFill>
                  <a:prstClr val="black"/>
                </a:solidFill>
              </a:rPr>
              <a:t> (fil hortumu)</a:t>
            </a:r>
            <a:r>
              <a:rPr lang="tr-TR" sz="2800" dirty="0" smtClean="0">
                <a:solidFill>
                  <a:prstClr val="black"/>
                </a:solidFill>
              </a:rPr>
              <a:t> tekniğini tanımlamıştır.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9050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="1" dirty="0" smtClean="0">
                <a:solidFill>
                  <a:prstClr val="black"/>
                </a:solidFill>
              </a:rPr>
              <a:t>Derin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sirkülatuar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arrestle</a:t>
            </a:r>
            <a:r>
              <a:rPr lang="tr-TR" sz="2800" b="1" dirty="0" smtClean="0">
                <a:solidFill>
                  <a:prstClr val="black"/>
                </a:solidFill>
              </a:rPr>
              <a:t> (DHSA) </a:t>
            </a:r>
            <a:r>
              <a:rPr lang="tr-TR" sz="2800" dirty="0" smtClean="0">
                <a:solidFill>
                  <a:prstClr val="black"/>
                </a:solidFill>
              </a:rPr>
              <a:t>birlikte  </a:t>
            </a:r>
            <a:r>
              <a:rPr lang="tr-TR" sz="2800" dirty="0" err="1" smtClean="0">
                <a:solidFill>
                  <a:prstClr val="black"/>
                </a:solidFill>
              </a:rPr>
              <a:t>retrograde</a:t>
            </a:r>
            <a:r>
              <a:rPr lang="tr-TR" sz="2800" dirty="0" smtClean="0">
                <a:solidFill>
                  <a:prstClr val="black"/>
                </a:solidFill>
              </a:rPr>
              <a:t> veya </a:t>
            </a:r>
            <a:r>
              <a:rPr lang="tr-TR" sz="2800" b="1" dirty="0" err="1" smtClean="0">
                <a:solidFill>
                  <a:prstClr val="black"/>
                </a:solidFill>
              </a:rPr>
              <a:t>antegrade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serebral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perfüzyonun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kullanılması </a:t>
            </a:r>
            <a:r>
              <a:rPr lang="tr-TR" sz="2800" dirty="0" err="1" smtClean="0">
                <a:solidFill>
                  <a:prstClr val="black"/>
                </a:solidFill>
              </a:rPr>
              <a:t>arkus</a:t>
            </a:r>
            <a:r>
              <a:rPr lang="tr-TR" sz="2800" dirty="0" smtClean="0">
                <a:solidFill>
                  <a:prstClr val="black"/>
                </a:solidFill>
              </a:rPr>
              <a:t> değişiminde </a:t>
            </a:r>
            <a:r>
              <a:rPr lang="tr-TR" sz="2800" dirty="0" err="1" smtClean="0">
                <a:solidFill>
                  <a:prstClr val="black"/>
                </a:solidFill>
              </a:rPr>
              <a:t>mortalite</a:t>
            </a:r>
            <a:r>
              <a:rPr lang="tr-TR" sz="2800" dirty="0" smtClean="0">
                <a:solidFill>
                  <a:prstClr val="black"/>
                </a:solidFill>
              </a:rPr>
              <a:t> ve nörolojik komplikasyon oranlarını azaltmaktadır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 Ayrıca </a:t>
            </a:r>
            <a:r>
              <a:rPr lang="tr-TR" sz="2800" dirty="0" err="1" smtClean="0">
                <a:solidFill>
                  <a:prstClr val="black"/>
                </a:solidFill>
              </a:rPr>
              <a:t>arkus</a:t>
            </a:r>
            <a:r>
              <a:rPr lang="tr-TR" sz="2800" dirty="0" smtClean="0">
                <a:solidFill>
                  <a:prstClr val="black"/>
                </a:solidFill>
              </a:rPr>
              <a:t> aorta operasyonlarında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sirkülatuar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arrest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süresinin kısa olması, erken dönem </a:t>
            </a:r>
            <a:r>
              <a:rPr lang="tr-TR" sz="2800" b="1" dirty="0" smtClean="0">
                <a:solidFill>
                  <a:prstClr val="black"/>
                </a:solidFill>
              </a:rPr>
              <a:t>nörolojik fonksiyon bozukluklarını </a:t>
            </a:r>
            <a:r>
              <a:rPr lang="tr-TR" sz="2800" dirty="0" smtClean="0">
                <a:solidFill>
                  <a:prstClr val="black"/>
                </a:solidFill>
              </a:rPr>
              <a:t>azaltabilmektedir</a:t>
            </a: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33800" y="1905000"/>
            <a:ext cx="617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09600" y="727595"/>
            <a:ext cx="11582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nb-NO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Torakal ve torakoabdominal</a:t>
            </a:r>
            <a:br>
              <a:rPr lang="nb-NO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nb-NO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aort anevrizmaları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Distal</a:t>
            </a:r>
            <a:r>
              <a:rPr lang="tr-TR" sz="2800" dirty="0" smtClean="0">
                <a:solidFill>
                  <a:prstClr val="black"/>
                </a:solidFill>
              </a:rPr>
              <a:t> aort anevrizmaları içinde çok önemli yer oluşturmaktadır.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subklaviyan</a:t>
            </a:r>
            <a:r>
              <a:rPr lang="tr-TR" sz="2800" b="1" dirty="0" smtClean="0">
                <a:solidFill>
                  <a:prstClr val="black"/>
                </a:solidFill>
              </a:rPr>
              <a:t> arterin </a:t>
            </a:r>
            <a:r>
              <a:rPr lang="tr-TR" sz="2800" b="1" dirty="0" err="1" smtClean="0">
                <a:solidFill>
                  <a:prstClr val="black"/>
                </a:solidFill>
              </a:rPr>
              <a:t>distalinden</a:t>
            </a:r>
            <a:r>
              <a:rPr lang="tr-TR" sz="2800" b="1" dirty="0" smtClean="0">
                <a:solidFill>
                  <a:prstClr val="black"/>
                </a:solidFill>
              </a:rPr>
              <a:t> başlayıp</a:t>
            </a:r>
            <a:r>
              <a:rPr lang="tr-TR" sz="2800" dirty="0" smtClean="0">
                <a:solidFill>
                  <a:prstClr val="black"/>
                </a:solidFill>
              </a:rPr>
              <a:t>, inen </a:t>
            </a:r>
            <a:r>
              <a:rPr lang="tr-TR" sz="2800" dirty="0" err="1" smtClean="0">
                <a:solidFill>
                  <a:prstClr val="black"/>
                </a:solidFill>
              </a:rPr>
              <a:t>torasik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aortanın</a:t>
            </a:r>
            <a:r>
              <a:rPr lang="tr-TR" sz="2800" dirty="0" smtClean="0">
                <a:solidFill>
                  <a:prstClr val="black"/>
                </a:solidFill>
              </a:rPr>
              <a:t> herhangi bir yerinde sonlanan büyük boyutlara ulaşabilen anevrizmalardır. Cerrahi tedavi </a:t>
            </a:r>
            <a:r>
              <a:rPr lang="tr-TR" sz="2800" b="1" dirty="0" err="1" smtClean="0">
                <a:solidFill>
                  <a:prstClr val="black"/>
                </a:solidFill>
              </a:rPr>
              <a:t>toraks</a:t>
            </a:r>
            <a:r>
              <a:rPr lang="tr-TR" sz="2800" b="1" dirty="0" smtClean="0">
                <a:solidFill>
                  <a:prstClr val="black"/>
                </a:solidFill>
              </a:rPr>
              <a:t> ve batın açılarak </a:t>
            </a:r>
            <a:r>
              <a:rPr lang="tr-TR" sz="2800" dirty="0" smtClean="0">
                <a:solidFill>
                  <a:prstClr val="black"/>
                </a:solidFill>
              </a:rPr>
              <a:t>yapılır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0"/>
            <a:ext cx="95250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iskemisinin</a:t>
            </a:r>
            <a:r>
              <a:rPr lang="tr-TR" sz="2800" dirty="0" smtClean="0">
                <a:solidFill>
                  <a:prstClr val="black"/>
                </a:solidFill>
              </a:rPr>
              <a:t> önlenebilmesi amacıyla, </a:t>
            </a:r>
            <a:r>
              <a:rPr lang="tr-TR" sz="2800" b="1" dirty="0" smtClean="0">
                <a:solidFill>
                  <a:srgbClr val="FF0000"/>
                </a:solidFill>
              </a:rPr>
              <a:t>koroner </a:t>
            </a:r>
            <a:r>
              <a:rPr lang="tr-TR" sz="2800" b="1" dirty="0" err="1" smtClean="0">
                <a:solidFill>
                  <a:srgbClr val="FF0000"/>
                </a:solidFill>
              </a:rPr>
              <a:t>perfüzyon</a:t>
            </a:r>
            <a:r>
              <a:rPr lang="tr-TR" sz="2800" b="1" dirty="0" smtClean="0">
                <a:solidFill>
                  <a:srgbClr val="FF0000"/>
                </a:solidFill>
              </a:rPr>
              <a:t> basıncı korunmalı</a:t>
            </a:r>
            <a:r>
              <a:rPr lang="tr-TR" sz="2800" b="1" dirty="0" smtClean="0">
                <a:solidFill>
                  <a:prstClr val="black"/>
                </a:solidFill>
              </a:rPr>
              <a:t> ve diyastol süresi </a:t>
            </a:r>
            <a:r>
              <a:rPr lang="tr-TR" sz="2800" dirty="0" smtClean="0">
                <a:solidFill>
                  <a:prstClr val="black"/>
                </a:solidFill>
              </a:rPr>
              <a:t>uzatılmalıdır</a:t>
            </a:r>
            <a:r>
              <a:rPr lang="tr-TR" sz="2800" b="1" dirty="0" smtClean="0">
                <a:solidFill>
                  <a:prstClr val="black"/>
                </a:solidFill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</a:rPr>
              <a:t>bradikardi</a:t>
            </a:r>
            <a:r>
              <a:rPr lang="tr-TR" sz="2800" b="1" dirty="0" smtClean="0">
                <a:solidFill>
                  <a:prstClr val="black"/>
                </a:solidFill>
              </a:rPr>
              <a:t>)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Anestezik</a:t>
            </a:r>
            <a:r>
              <a:rPr lang="tr-TR" sz="2800" b="1" dirty="0" smtClean="0">
                <a:solidFill>
                  <a:prstClr val="black"/>
                </a:solidFill>
              </a:rPr>
              <a:t> ilaçlar, hastanın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fonksiyon bozukluğunun derecesi ve ilaçların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etkileri göz önüne alınarak seçilmelidir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752600"/>
            <a:ext cx="97536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Anevrizmanın yaygın olmasına bağlı olarak bu bölümdeki arterlerden beslenen organlarda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bozukluğu meydana gelir. </a:t>
            </a:r>
            <a:r>
              <a:rPr lang="tr-TR" sz="2800" dirty="0" err="1" smtClean="0">
                <a:solidFill>
                  <a:prstClr val="black"/>
                </a:solidFill>
              </a:rPr>
              <a:t>Torakoabdominal</a:t>
            </a:r>
            <a:r>
              <a:rPr lang="tr-TR" sz="2800" dirty="0" smtClean="0">
                <a:solidFill>
                  <a:prstClr val="black"/>
                </a:solidFill>
              </a:rPr>
              <a:t> aort anevrizmalarının cerrahi tedavisinde en önemli sorunlar: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Böbrek ve </a:t>
            </a:r>
            <a:r>
              <a:rPr lang="tr-TR" sz="2800" b="1" dirty="0" err="1" smtClean="0">
                <a:solidFill>
                  <a:prstClr val="black"/>
                </a:solidFill>
              </a:rPr>
              <a:t>medulla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spinalis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iskemisi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Sıvı tedavisi 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Cerrahi tedavi sonrası </a:t>
            </a:r>
            <a:r>
              <a:rPr lang="tr-TR" sz="2800" b="1" dirty="0" smtClean="0">
                <a:solidFill>
                  <a:prstClr val="black"/>
                </a:solidFill>
              </a:rPr>
              <a:t>%5-10 oranında </a:t>
            </a:r>
            <a:r>
              <a:rPr lang="tr-TR" sz="2800" b="1" dirty="0" err="1" smtClean="0">
                <a:solidFill>
                  <a:prstClr val="black"/>
                </a:solidFill>
              </a:rPr>
              <a:t>paraparezi</a:t>
            </a:r>
            <a:r>
              <a:rPr lang="tr-TR" sz="2800" b="1" dirty="0" smtClean="0">
                <a:solidFill>
                  <a:prstClr val="black"/>
                </a:solidFill>
              </a:rPr>
              <a:t> ya da </a:t>
            </a:r>
            <a:r>
              <a:rPr lang="tr-TR" sz="2800" b="1" dirty="0" err="1" smtClean="0">
                <a:solidFill>
                  <a:prstClr val="black"/>
                </a:solidFill>
              </a:rPr>
              <a:t>parapleji</a:t>
            </a:r>
            <a:r>
              <a:rPr lang="tr-TR" sz="2800" b="1" dirty="0" smtClean="0">
                <a:solidFill>
                  <a:prstClr val="black"/>
                </a:solidFill>
              </a:rPr>
              <a:t> riski vardır.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5200" y="1219200"/>
            <a:ext cx="71914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690336"/>
            <a:ext cx="975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Subklaviyan</a:t>
            </a:r>
            <a:r>
              <a:rPr lang="tr-TR" sz="2800" dirty="0" smtClean="0">
                <a:solidFill>
                  <a:prstClr val="black"/>
                </a:solidFill>
              </a:rPr>
              <a:t> arterin </a:t>
            </a:r>
            <a:r>
              <a:rPr lang="tr-TR" sz="2800" dirty="0" err="1" smtClean="0">
                <a:solidFill>
                  <a:prstClr val="black"/>
                </a:solidFill>
              </a:rPr>
              <a:t>distalinde</a:t>
            </a:r>
            <a:r>
              <a:rPr lang="tr-TR" sz="2800" dirty="0" smtClean="0">
                <a:solidFill>
                  <a:prstClr val="black"/>
                </a:solidFill>
              </a:rPr>
              <a:t> yer alan </a:t>
            </a:r>
            <a:r>
              <a:rPr lang="tr-TR" sz="2800" dirty="0" err="1" smtClean="0">
                <a:solidFill>
                  <a:prstClr val="black"/>
                </a:solidFill>
              </a:rPr>
              <a:t>distal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torakal</a:t>
            </a:r>
            <a:r>
              <a:rPr lang="tr-TR" sz="2800" dirty="0" smtClean="0">
                <a:solidFill>
                  <a:prstClr val="black"/>
                </a:solidFill>
              </a:rPr>
              <a:t> anevrizmalarda, anestezi indüksiyonu ve </a:t>
            </a:r>
            <a:r>
              <a:rPr lang="tr-TR" sz="2800" dirty="0" err="1" smtClean="0">
                <a:solidFill>
                  <a:prstClr val="black"/>
                </a:solidFill>
              </a:rPr>
              <a:t>kateterizasyon</a:t>
            </a:r>
            <a:r>
              <a:rPr lang="tr-TR" sz="2800" dirty="0" smtClean="0">
                <a:solidFill>
                  <a:prstClr val="black"/>
                </a:solidFill>
              </a:rPr>
              <a:t> işlemi sonrası hasta </a:t>
            </a: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lateral</a:t>
            </a:r>
            <a:r>
              <a:rPr lang="tr-TR" sz="2800" b="1" dirty="0" smtClean="0">
                <a:solidFill>
                  <a:prstClr val="black"/>
                </a:solidFill>
              </a:rPr>
              <a:t> pozisyona </a:t>
            </a:r>
            <a:r>
              <a:rPr lang="tr-TR" sz="2800" dirty="0" smtClean="0">
                <a:solidFill>
                  <a:prstClr val="black"/>
                </a:solidFill>
              </a:rPr>
              <a:t>getirilir. Cerrahi onarım sol </a:t>
            </a:r>
            <a:r>
              <a:rPr lang="tr-TR" sz="2800" dirty="0" err="1" smtClean="0">
                <a:solidFill>
                  <a:prstClr val="black"/>
                </a:solidFill>
              </a:rPr>
              <a:t>torakotomi</a:t>
            </a:r>
            <a:r>
              <a:rPr lang="tr-TR" sz="2800" dirty="0" smtClean="0">
                <a:solidFill>
                  <a:prstClr val="black"/>
                </a:solidFill>
              </a:rPr>
              <a:t> ya da</a:t>
            </a:r>
            <a:r>
              <a:rPr lang="tr-TR" sz="2800" b="1" dirty="0" smtClean="0">
                <a:solidFill>
                  <a:prstClr val="black"/>
                </a:solidFill>
              </a:rPr>
              <a:t> sol </a:t>
            </a:r>
            <a:r>
              <a:rPr lang="tr-TR" sz="2800" b="1" dirty="0" err="1" smtClean="0">
                <a:solidFill>
                  <a:prstClr val="black"/>
                </a:solidFill>
              </a:rPr>
              <a:t>torakoabdominal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insizyonla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gerçekleştirilir. </a:t>
            </a: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3886200" y="1524000"/>
            <a:ext cx="264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Cerrahi</a:t>
            </a:r>
            <a:endParaRPr lang="tr-TR" sz="28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14600"/>
            <a:ext cx="9525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Preoperatif</a:t>
            </a:r>
            <a:r>
              <a:rPr lang="tr-TR" sz="2800" dirty="0" smtClean="0">
                <a:solidFill>
                  <a:prstClr val="black"/>
                </a:solidFill>
              </a:rPr>
              <a:t> ayrıntılı değerlendirme, operasyon sırasında </a:t>
            </a:r>
            <a:r>
              <a:rPr lang="tr-TR" sz="2800" b="1" dirty="0" smtClean="0">
                <a:solidFill>
                  <a:prstClr val="black"/>
                </a:solidFill>
              </a:rPr>
              <a:t>ileri anestezi </a:t>
            </a:r>
            <a:r>
              <a:rPr lang="tr-TR" sz="2800" b="1" dirty="0" err="1" smtClean="0">
                <a:solidFill>
                  <a:prstClr val="black"/>
                </a:solidFill>
              </a:rPr>
              <a:t>monitörizasyonu</a:t>
            </a:r>
            <a:r>
              <a:rPr lang="tr-TR" sz="2800" b="1" dirty="0" smtClean="0">
                <a:solidFill>
                  <a:prstClr val="black"/>
                </a:solidFill>
              </a:rPr>
              <a:t> ve farmakolojik destek </a:t>
            </a:r>
            <a:r>
              <a:rPr lang="tr-TR" sz="2800" dirty="0" smtClean="0">
                <a:solidFill>
                  <a:prstClr val="black"/>
                </a:solidFill>
              </a:rPr>
              <a:t>konularında sağlanan gelişimler uzun ve karmaşık bir operasyon olan </a:t>
            </a:r>
            <a:r>
              <a:rPr lang="tr-TR" sz="2800" dirty="0" err="1" smtClean="0">
                <a:solidFill>
                  <a:prstClr val="black"/>
                </a:solidFill>
              </a:rPr>
              <a:t>torakoabdominal</a:t>
            </a:r>
            <a:r>
              <a:rPr lang="tr-TR" sz="2800" dirty="0" smtClean="0">
                <a:solidFill>
                  <a:prstClr val="black"/>
                </a:solidFill>
              </a:rPr>
              <a:t> aort cerrahisinde başarı şansını artıracaktır</a:t>
            </a:r>
            <a:r>
              <a:rPr lang="tr-TR" sz="3200" dirty="0" smtClean="0">
                <a:solidFill>
                  <a:prstClr val="black"/>
                </a:solidFill>
              </a:rPr>
              <a:t>.. 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Önceleri </a:t>
            </a:r>
            <a:r>
              <a:rPr lang="tr-TR" sz="2800" dirty="0" err="1" smtClean="0">
                <a:solidFill>
                  <a:prstClr val="black"/>
                </a:solidFill>
              </a:rPr>
              <a:t>iskemi</a:t>
            </a:r>
            <a:r>
              <a:rPr lang="tr-TR" sz="2800" dirty="0" smtClean="0">
                <a:solidFill>
                  <a:prstClr val="black"/>
                </a:solidFill>
              </a:rPr>
              <a:t> sürelerini kısaltmak için operasyonlar hızlı yapılmaya çalışılmış ancak daha sonraki yıllarda </a:t>
            </a:r>
            <a:r>
              <a:rPr lang="tr-TR" sz="2800" dirty="0" err="1" smtClean="0">
                <a:solidFill>
                  <a:prstClr val="black"/>
                </a:solidFill>
              </a:rPr>
              <a:t>spinal</a:t>
            </a:r>
            <a:r>
              <a:rPr lang="tr-TR" sz="2800" dirty="0" smtClean="0">
                <a:solidFill>
                  <a:prstClr val="black"/>
                </a:solidFill>
              </a:rPr>
              <a:t> kordun </a:t>
            </a:r>
            <a:r>
              <a:rPr lang="tr-TR" sz="2800" dirty="0" err="1" smtClean="0">
                <a:solidFill>
                  <a:prstClr val="black"/>
                </a:solidFill>
              </a:rPr>
              <a:t>iskemiye</a:t>
            </a:r>
            <a:r>
              <a:rPr lang="tr-TR" sz="2800" dirty="0" smtClean="0">
                <a:solidFill>
                  <a:prstClr val="black"/>
                </a:solidFill>
              </a:rPr>
              <a:t> toleransını arttıracak yöntemler geliştirilerek </a:t>
            </a:r>
            <a:r>
              <a:rPr lang="tr-TR" sz="2800" dirty="0" err="1" smtClean="0">
                <a:solidFill>
                  <a:prstClr val="black"/>
                </a:solidFill>
              </a:rPr>
              <a:t>klemp</a:t>
            </a:r>
            <a:r>
              <a:rPr lang="tr-TR" sz="2800" dirty="0" smtClean="0">
                <a:solidFill>
                  <a:prstClr val="black"/>
                </a:solidFill>
              </a:rPr>
              <a:t> süresi uzatılmaya çalışılmıştır. Bu amaçla; </a:t>
            </a:r>
            <a:r>
              <a:rPr lang="tr-TR" sz="2800" b="1" dirty="0" err="1" smtClean="0">
                <a:solidFill>
                  <a:prstClr val="black"/>
                </a:solidFill>
              </a:rPr>
              <a:t>distal</a:t>
            </a:r>
            <a:r>
              <a:rPr lang="tr-TR" sz="2800" b="1" dirty="0" smtClean="0">
                <a:solidFill>
                  <a:prstClr val="black"/>
                </a:solidFill>
              </a:rPr>
              <a:t> aort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</a:rPr>
              <a:t> yöntemi </a:t>
            </a:r>
            <a:r>
              <a:rPr lang="tr-TR" sz="2800" dirty="0" smtClean="0">
                <a:solidFill>
                  <a:prstClr val="black"/>
                </a:solidFill>
              </a:rPr>
              <a:t>uygulanır..</a:t>
            </a:r>
            <a:endParaRPr lang="tr-T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Distal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, aort </a:t>
            </a:r>
            <a:r>
              <a:rPr lang="tr-TR" sz="2800" dirty="0" err="1" smtClean="0">
                <a:solidFill>
                  <a:prstClr val="black"/>
                </a:solidFill>
              </a:rPr>
              <a:t>klempi</a:t>
            </a:r>
            <a:r>
              <a:rPr lang="tr-TR" sz="2800" dirty="0" smtClean="0">
                <a:solidFill>
                  <a:prstClr val="black"/>
                </a:solidFill>
              </a:rPr>
              <a:t> sonrası gelişebilecek </a:t>
            </a:r>
            <a:r>
              <a:rPr lang="tr-TR" sz="2800" b="1" dirty="0" smtClean="0">
                <a:solidFill>
                  <a:prstClr val="black"/>
                </a:solidFill>
              </a:rPr>
              <a:t>hipertansiyonu, sol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yüklenmesini, </a:t>
            </a:r>
            <a:r>
              <a:rPr lang="tr-TR" sz="2800" b="1" dirty="0" err="1" smtClean="0">
                <a:solidFill>
                  <a:prstClr val="black"/>
                </a:solidFill>
              </a:rPr>
              <a:t>serebrospinal</a:t>
            </a:r>
            <a:r>
              <a:rPr lang="tr-TR" sz="2800" b="1" dirty="0" smtClean="0">
                <a:solidFill>
                  <a:prstClr val="black"/>
                </a:solidFill>
              </a:rPr>
              <a:t> sıvı basıncının artmasını, </a:t>
            </a:r>
            <a:r>
              <a:rPr lang="tr-TR" sz="2800" b="1" dirty="0" err="1" smtClean="0">
                <a:solidFill>
                  <a:prstClr val="black"/>
                </a:solidFill>
              </a:rPr>
              <a:t>medulla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spinalis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renal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visseral</a:t>
            </a:r>
            <a:r>
              <a:rPr lang="tr-TR" sz="2800" b="1" dirty="0" smtClean="0">
                <a:solidFill>
                  <a:prstClr val="black"/>
                </a:solidFill>
              </a:rPr>
              <a:t> organların kanlanmadaki bozulmasını önlemektedir.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amaçla;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• </a:t>
            </a:r>
            <a:r>
              <a:rPr lang="tr-TR" sz="2800" dirty="0" err="1" smtClean="0">
                <a:solidFill>
                  <a:prstClr val="black"/>
                </a:solidFill>
              </a:rPr>
              <a:t>Eksternal</a:t>
            </a:r>
            <a:r>
              <a:rPr lang="tr-TR" sz="2800" dirty="0" smtClean="0">
                <a:solidFill>
                  <a:prstClr val="black"/>
                </a:solidFill>
              </a:rPr>
              <a:t> ya da </a:t>
            </a:r>
            <a:r>
              <a:rPr lang="tr-TR" sz="2800" dirty="0" err="1" smtClean="0">
                <a:solidFill>
                  <a:prstClr val="black"/>
                </a:solidFill>
              </a:rPr>
              <a:t>internal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aortik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şantlar</a:t>
            </a:r>
            <a:r>
              <a:rPr lang="tr-TR" sz="2800" dirty="0" smtClean="0">
                <a:solidFill>
                  <a:prstClr val="black"/>
                </a:solidFill>
              </a:rPr>
              <a:t> (</a:t>
            </a:r>
            <a:r>
              <a:rPr lang="tr-TR" sz="2800" b="1" dirty="0" smtClean="0">
                <a:solidFill>
                  <a:prstClr val="black"/>
                </a:solidFill>
              </a:rPr>
              <a:t>pasif </a:t>
            </a:r>
            <a:r>
              <a:rPr lang="tr-TR" sz="2800" b="1" dirty="0" err="1" smtClean="0">
                <a:solidFill>
                  <a:prstClr val="black"/>
                </a:solidFill>
              </a:rPr>
              <a:t>şant</a:t>
            </a:r>
            <a:r>
              <a:rPr lang="tr-TR" sz="2800" b="1" dirty="0" smtClean="0">
                <a:solidFill>
                  <a:prstClr val="black"/>
                </a:solidFill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•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</a:t>
            </a:r>
            <a:r>
              <a:rPr lang="tr-TR" sz="2800" b="1" dirty="0" smtClean="0">
                <a:solidFill>
                  <a:prstClr val="black"/>
                </a:solidFill>
              </a:rPr>
              <a:t> kullanarak ya da kullanmadan </a:t>
            </a:r>
            <a:r>
              <a:rPr lang="tr-TR" sz="2800" dirty="0" smtClean="0">
                <a:solidFill>
                  <a:prstClr val="black"/>
                </a:solidFill>
              </a:rPr>
              <a:t>yapılan </a:t>
            </a:r>
          </a:p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sol </a:t>
            </a:r>
            <a:r>
              <a:rPr lang="tr-TR" sz="2800" b="1" dirty="0" err="1" smtClean="0">
                <a:solidFill>
                  <a:prstClr val="black"/>
                </a:solidFill>
              </a:rPr>
              <a:t>atriyofemoral</a:t>
            </a:r>
            <a:r>
              <a:rPr lang="tr-TR" sz="2800" b="1" dirty="0" smtClean="0">
                <a:solidFill>
                  <a:prstClr val="black"/>
                </a:solidFill>
              </a:rPr>
              <a:t> bypass (aktif </a:t>
            </a:r>
            <a:r>
              <a:rPr lang="tr-TR" sz="2800" b="1" dirty="0" err="1" smtClean="0">
                <a:solidFill>
                  <a:prstClr val="black"/>
                </a:solidFill>
              </a:rPr>
              <a:t>distal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Femoro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femoral</a:t>
            </a:r>
            <a:r>
              <a:rPr lang="tr-TR" sz="2800" b="1" dirty="0" smtClean="0">
                <a:solidFill>
                  <a:prstClr val="black"/>
                </a:solidFill>
              </a:rPr>
              <a:t> bypass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• </a:t>
            </a:r>
            <a:r>
              <a:rPr lang="tr-TR" sz="2800" b="1" dirty="0" smtClean="0">
                <a:solidFill>
                  <a:prstClr val="black"/>
                </a:solidFill>
              </a:rPr>
              <a:t>KPB ile </a:t>
            </a:r>
            <a:r>
              <a:rPr lang="tr-TR" sz="2800" b="1" dirty="0" err="1" smtClean="0">
                <a:solidFill>
                  <a:prstClr val="black"/>
                </a:solidFill>
              </a:rPr>
              <a:t>hipotermik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sirkülatuar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arrest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teknikleri uygulanmaktadır.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133600"/>
            <a:ext cx="9525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err="1" smtClean="0">
                <a:solidFill>
                  <a:prstClr val="black"/>
                </a:solidFill>
              </a:rPr>
              <a:t>Medulla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spinalis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perfüzyonunu</a:t>
            </a:r>
            <a:r>
              <a:rPr lang="tr-TR" sz="2800" dirty="0" smtClean="0">
                <a:solidFill>
                  <a:prstClr val="black"/>
                </a:solidFill>
              </a:rPr>
              <a:t> korumak amacıyla 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bazı uygulamalar yapılır;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• </a:t>
            </a:r>
            <a:r>
              <a:rPr lang="tr-TR" sz="2800" b="1" dirty="0" err="1" smtClean="0">
                <a:solidFill>
                  <a:prstClr val="black"/>
                </a:solidFill>
              </a:rPr>
              <a:t>Serebrospinal</a:t>
            </a:r>
            <a:r>
              <a:rPr lang="tr-TR" sz="2800" b="1" dirty="0" smtClean="0">
                <a:solidFill>
                  <a:prstClr val="black"/>
                </a:solidFill>
              </a:rPr>
              <a:t> sıvı drenajı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  <a:r>
              <a:rPr lang="tr-TR" sz="2800" dirty="0" err="1" smtClean="0">
                <a:solidFill>
                  <a:prstClr val="black"/>
                </a:solidFill>
              </a:rPr>
              <a:t>Medulla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spinalisin</a:t>
            </a:r>
            <a:r>
              <a:rPr lang="tr-TR" sz="2800" dirty="0" smtClean="0">
                <a:solidFill>
                  <a:prstClr val="black"/>
                </a:solidFill>
              </a:rPr>
              <a:t> (MS) </a:t>
            </a:r>
            <a:r>
              <a:rPr lang="tr-TR" sz="2800" dirty="0" err="1" smtClean="0">
                <a:solidFill>
                  <a:prstClr val="black"/>
                </a:solidFill>
              </a:rPr>
              <a:t>perfüzyonu</a:t>
            </a:r>
            <a:r>
              <a:rPr lang="tr-TR" sz="2800" dirty="0" smtClean="0">
                <a:solidFill>
                  <a:prstClr val="black"/>
                </a:solidFill>
              </a:rPr>
              <a:t> inen aorta ve </a:t>
            </a:r>
            <a:r>
              <a:rPr lang="tr-TR" sz="2800" dirty="0" err="1" smtClean="0">
                <a:solidFill>
                  <a:prstClr val="black"/>
                </a:solidFill>
              </a:rPr>
              <a:t>abdominal</a:t>
            </a:r>
            <a:r>
              <a:rPr lang="tr-TR" sz="2800" dirty="0" smtClean="0">
                <a:solidFill>
                  <a:prstClr val="black"/>
                </a:solidFill>
              </a:rPr>
              <a:t> aort dallarının </a:t>
            </a:r>
            <a:r>
              <a:rPr lang="tr-TR" sz="2800" dirty="0" err="1" smtClean="0">
                <a:solidFill>
                  <a:prstClr val="black"/>
                </a:solidFill>
              </a:rPr>
              <a:t>arteriyel</a:t>
            </a:r>
            <a:r>
              <a:rPr lang="tr-TR" sz="2800" dirty="0" smtClean="0">
                <a:solidFill>
                  <a:prstClr val="black"/>
                </a:solidFill>
              </a:rPr>
              <a:t> basınçları ile </a:t>
            </a:r>
            <a:r>
              <a:rPr lang="tr-TR" sz="2800" dirty="0" err="1" smtClean="0">
                <a:solidFill>
                  <a:prstClr val="black"/>
                </a:solidFill>
              </a:rPr>
              <a:t>serebrospinal</a:t>
            </a:r>
            <a:r>
              <a:rPr lang="tr-TR" sz="2800" dirty="0" smtClean="0">
                <a:solidFill>
                  <a:prstClr val="black"/>
                </a:solidFill>
              </a:rPr>
              <a:t> sıvı basıncı arasındaki dengeye bağlıdır.</a:t>
            </a:r>
            <a:endParaRPr lang="tr-T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146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Distal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aortik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</a:t>
            </a:r>
            <a:r>
              <a:rPr lang="tr-TR" sz="2800" b="1" dirty="0" smtClean="0">
                <a:solidFill>
                  <a:prstClr val="black"/>
                </a:solidFill>
              </a:rPr>
              <a:t> ile birlikte </a:t>
            </a:r>
            <a:r>
              <a:rPr lang="tr-TR" sz="2800" b="1" dirty="0" err="1" smtClean="0">
                <a:solidFill>
                  <a:prstClr val="black"/>
                </a:solidFill>
              </a:rPr>
              <a:t>serebrospinal</a:t>
            </a:r>
            <a:r>
              <a:rPr lang="tr-TR" sz="2800" b="1" dirty="0" smtClean="0">
                <a:solidFill>
                  <a:prstClr val="black"/>
                </a:solidFill>
              </a:rPr>
              <a:t> sıvı </a:t>
            </a:r>
            <a:r>
              <a:rPr lang="tr-TR" sz="2800" b="1" dirty="0" err="1" smtClean="0">
                <a:solidFill>
                  <a:prstClr val="black"/>
                </a:solidFill>
              </a:rPr>
              <a:t>direnaj</a:t>
            </a:r>
            <a:r>
              <a:rPr lang="tr-TR" sz="2800" dirty="0" err="1" smtClean="0">
                <a:solidFill>
                  <a:prstClr val="black"/>
                </a:solidFill>
              </a:rPr>
              <a:t>ının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postoperatif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parapleji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paraparezi</a:t>
            </a:r>
            <a:r>
              <a:rPr lang="tr-TR" sz="2800" dirty="0" smtClean="0">
                <a:solidFill>
                  <a:prstClr val="black"/>
                </a:solidFill>
              </a:rPr>
              <a:t> riskini düşürdüğü tespit edilmiştir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133601"/>
            <a:ext cx="9753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Farmakolojik uygulamalar</a:t>
            </a:r>
            <a:endParaRPr lang="tr-TR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Spinal</a:t>
            </a:r>
            <a:r>
              <a:rPr lang="tr-TR" sz="2800" dirty="0" smtClean="0">
                <a:solidFill>
                  <a:prstClr val="black"/>
                </a:solidFill>
              </a:rPr>
              <a:t> kordun </a:t>
            </a:r>
            <a:r>
              <a:rPr lang="tr-TR" sz="2800" dirty="0" err="1" smtClean="0">
                <a:solidFill>
                  <a:prstClr val="black"/>
                </a:solidFill>
              </a:rPr>
              <a:t>iskemiye</a:t>
            </a:r>
            <a:r>
              <a:rPr lang="tr-TR" sz="2800" dirty="0" smtClean="0">
                <a:solidFill>
                  <a:prstClr val="black"/>
                </a:solidFill>
              </a:rPr>
              <a:t> olan toleransını arttırarak </a:t>
            </a:r>
            <a:r>
              <a:rPr lang="tr-TR" sz="2800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dirty="0" smtClean="0">
                <a:solidFill>
                  <a:prstClr val="black"/>
                </a:solidFill>
              </a:rPr>
              <a:t> hasarını önlemek amacıyla </a:t>
            </a:r>
            <a:r>
              <a:rPr lang="tr-TR" sz="2800" dirty="0" err="1" smtClean="0">
                <a:solidFill>
                  <a:prstClr val="black"/>
                </a:solidFill>
              </a:rPr>
              <a:t>süperoksit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dismutaz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allopurinol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tiyopental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mannitol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lidokain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steroidler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naloksan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papaverin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adenozin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perflorokarbonlar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gangliozidler</a:t>
            </a:r>
            <a:r>
              <a:rPr lang="tr-TR" sz="2800" dirty="0" smtClean="0">
                <a:solidFill>
                  <a:prstClr val="black"/>
                </a:solidFill>
              </a:rPr>
              <a:t> gibi ajanlar kullanılmıştır.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690336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Kapak </a:t>
            </a:r>
            <a:r>
              <a:rPr lang="tr-TR" sz="2800" b="1" dirty="0" err="1" smtClean="0">
                <a:solidFill>
                  <a:prstClr val="black"/>
                </a:solidFill>
              </a:rPr>
              <a:t>replasmanı</a:t>
            </a:r>
            <a:r>
              <a:rPr lang="tr-TR" sz="2800" b="1" dirty="0" smtClean="0">
                <a:solidFill>
                  <a:prstClr val="black"/>
                </a:solidFill>
              </a:rPr>
              <a:t> veya onarımı </a:t>
            </a:r>
            <a:r>
              <a:rPr lang="tr-TR" sz="2800" dirty="0" smtClean="0">
                <a:solidFill>
                  <a:prstClr val="black"/>
                </a:solidFill>
              </a:rPr>
              <a:t>uygulanması planlanan olgularda anestezi yönetimi, hastalığın </a:t>
            </a:r>
            <a:r>
              <a:rPr lang="tr-TR" sz="2800" dirty="0" err="1" smtClean="0">
                <a:solidFill>
                  <a:prstClr val="black"/>
                </a:solidFill>
              </a:rPr>
              <a:t>patofizyolojisi</a:t>
            </a:r>
            <a:r>
              <a:rPr lang="tr-TR" sz="2800" dirty="0" smtClean="0">
                <a:solidFill>
                  <a:prstClr val="black"/>
                </a:solidFill>
              </a:rPr>
              <a:t> ile ilişkili olarak </a:t>
            </a:r>
            <a:r>
              <a:rPr lang="tr-TR" sz="2800" b="1" dirty="0" smtClean="0">
                <a:solidFill>
                  <a:prstClr val="black"/>
                </a:solidFill>
              </a:rPr>
              <a:t>kalbin </a:t>
            </a:r>
            <a:r>
              <a:rPr lang="tr-TR" sz="2800" b="1" dirty="0" smtClean="0">
                <a:solidFill>
                  <a:srgbClr val="FF0000"/>
                </a:solidFill>
              </a:rPr>
              <a:t>yüklenme</a:t>
            </a:r>
            <a:r>
              <a:rPr lang="tr-TR" sz="2800" b="1" dirty="0" smtClean="0">
                <a:solidFill>
                  <a:prstClr val="black"/>
                </a:solidFill>
              </a:rPr>
              <a:t> durumundaki değişikliklerin anlaşılmasını ve bu yönde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stabiliteyi</a:t>
            </a:r>
            <a:r>
              <a:rPr lang="tr-TR" sz="2800" b="1" dirty="0" smtClean="0">
                <a:solidFill>
                  <a:prstClr val="black"/>
                </a:solidFill>
              </a:rPr>
              <a:t> koruyacak şekilde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</a:t>
            </a:r>
            <a:r>
              <a:rPr lang="tr-TR" sz="2800" b="1" dirty="0" smtClean="0">
                <a:solidFill>
                  <a:prstClr val="black"/>
                </a:solidFill>
              </a:rPr>
              <a:t> ilaçların seçimini içerir 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Somatosensoriyel</a:t>
            </a:r>
            <a:r>
              <a:rPr lang="tr-TR" sz="2800" dirty="0" smtClean="0">
                <a:solidFill>
                  <a:prstClr val="black"/>
                </a:solidFill>
              </a:rPr>
              <a:t> uyarılmış potansiyel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monitörizasyonu</a:t>
            </a:r>
            <a:r>
              <a:rPr lang="tr-TR" sz="2800" dirty="0" smtClean="0">
                <a:solidFill>
                  <a:prstClr val="black"/>
                </a:solidFill>
              </a:rPr>
              <a:t> (</a:t>
            </a:r>
            <a:r>
              <a:rPr lang="tr-TR" sz="2800" b="1" dirty="0" smtClean="0">
                <a:solidFill>
                  <a:prstClr val="black"/>
                </a:solidFill>
              </a:rPr>
              <a:t>SSEP): </a:t>
            </a:r>
            <a:r>
              <a:rPr lang="tr-TR" sz="2800" dirty="0" smtClean="0">
                <a:solidFill>
                  <a:prstClr val="black"/>
                </a:solidFill>
              </a:rPr>
              <a:t>Güvenli ve kolayca uygulanabilen, operasyon sürecinde tekrarlanabilen bir yöntemdir. 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Ayak bileği </a:t>
            </a:r>
            <a:r>
              <a:rPr lang="tr-TR" sz="2800" dirty="0" err="1" smtClean="0">
                <a:solidFill>
                  <a:prstClr val="black"/>
                </a:solidFill>
              </a:rPr>
              <a:t>mediyal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malleol</a:t>
            </a:r>
            <a:r>
              <a:rPr lang="tr-TR" sz="2800" dirty="0" smtClean="0">
                <a:solidFill>
                  <a:prstClr val="black"/>
                </a:solidFill>
              </a:rPr>
              <a:t> hizasında, </a:t>
            </a:r>
            <a:r>
              <a:rPr lang="tr-TR" sz="2800" dirty="0" err="1" smtClean="0">
                <a:solidFill>
                  <a:prstClr val="black"/>
                </a:solidFill>
              </a:rPr>
              <a:t>posterior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tibiyal</a:t>
            </a:r>
            <a:r>
              <a:rPr lang="tr-TR" sz="2800" dirty="0" smtClean="0">
                <a:solidFill>
                  <a:prstClr val="black"/>
                </a:solidFill>
              </a:rPr>
              <a:t> sinirin ardışık elektriksel uyarılarla </a:t>
            </a:r>
            <a:r>
              <a:rPr lang="tr-TR" sz="2800" dirty="0" err="1" smtClean="0">
                <a:solidFill>
                  <a:prstClr val="black"/>
                </a:solidFill>
              </a:rPr>
              <a:t>kutanöz</a:t>
            </a:r>
            <a:r>
              <a:rPr lang="tr-TR" sz="2800" dirty="0" smtClean="0">
                <a:solidFill>
                  <a:prstClr val="black"/>
                </a:solidFill>
              </a:rPr>
              <a:t> uyarılması ile kafa derisinden SSEP dalgaları elde edilerek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</a:t>
            </a:r>
            <a:r>
              <a:rPr lang="tr-TR" sz="2800" dirty="0" smtClean="0">
                <a:solidFill>
                  <a:prstClr val="black"/>
                </a:solidFill>
              </a:rPr>
              <a:t> yapılır.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09800"/>
            <a:ext cx="9525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700" dirty="0" smtClean="0">
                <a:solidFill>
                  <a:prstClr val="black"/>
                </a:solidFill>
              </a:rPr>
              <a:t>Motor uyarılmış potansiyel </a:t>
            </a:r>
            <a:r>
              <a:rPr lang="tr-TR" sz="2700" dirty="0" err="1" smtClean="0">
                <a:solidFill>
                  <a:prstClr val="black"/>
                </a:solidFill>
              </a:rPr>
              <a:t>monitörizasyonu</a:t>
            </a:r>
            <a:r>
              <a:rPr lang="tr-TR" sz="2700" dirty="0" smtClean="0">
                <a:solidFill>
                  <a:prstClr val="black"/>
                </a:solidFill>
              </a:rPr>
              <a:t> (</a:t>
            </a:r>
            <a:r>
              <a:rPr lang="tr-TR" sz="2700" b="1" dirty="0" smtClean="0">
                <a:solidFill>
                  <a:prstClr val="black"/>
                </a:solidFill>
              </a:rPr>
              <a:t>MEP</a:t>
            </a:r>
            <a:r>
              <a:rPr lang="tr-TR" sz="2700" dirty="0" smtClean="0">
                <a:solidFill>
                  <a:prstClr val="black"/>
                </a:solidFill>
              </a:rPr>
              <a:t>): </a:t>
            </a:r>
            <a:r>
              <a:rPr lang="tr-TR" sz="2700" dirty="0" err="1" smtClean="0">
                <a:solidFill>
                  <a:prstClr val="black"/>
                </a:solidFill>
              </a:rPr>
              <a:t>Transkraniyal</a:t>
            </a:r>
            <a:r>
              <a:rPr lang="tr-TR" sz="2700" dirty="0" smtClean="0">
                <a:solidFill>
                  <a:prstClr val="black"/>
                </a:solidFill>
              </a:rPr>
              <a:t> olarak elde edilebildiği gibi, 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700" dirty="0" err="1" smtClean="0">
                <a:solidFill>
                  <a:prstClr val="black"/>
                </a:solidFill>
              </a:rPr>
              <a:t>servikal</a:t>
            </a:r>
            <a:r>
              <a:rPr lang="tr-TR" sz="2700" dirty="0" smtClean="0">
                <a:solidFill>
                  <a:prstClr val="black"/>
                </a:solidFill>
              </a:rPr>
              <a:t> </a:t>
            </a:r>
            <a:r>
              <a:rPr lang="tr-TR" sz="2700" dirty="0" err="1" smtClean="0">
                <a:solidFill>
                  <a:prstClr val="black"/>
                </a:solidFill>
              </a:rPr>
              <a:t>spinal</a:t>
            </a:r>
            <a:r>
              <a:rPr lang="tr-TR" sz="2700" dirty="0" smtClean="0">
                <a:solidFill>
                  <a:prstClr val="black"/>
                </a:solidFill>
              </a:rPr>
              <a:t> </a:t>
            </a:r>
            <a:r>
              <a:rPr lang="tr-TR" sz="2700" dirty="0" err="1" smtClean="0">
                <a:solidFill>
                  <a:prstClr val="black"/>
                </a:solidFill>
              </a:rPr>
              <a:t>kord</a:t>
            </a:r>
            <a:r>
              <a:rPr lang="tr-TR" sz="2700" dirty="0" smtClean="0">
                <a:solidFill>
                  <a:prstClr val="black"/>
                </a:solidFill>
              </a:rPr>
              <a:t> seviyesinde inen motor yolun </a:t>
            </a:r>
          </a:p>
          <a:p>
            <a:pPr lvl="0">
              <a:spcBef>
                <a:spcPct val="20000"/>
              </a:spcBef>
              <a:defRPr/>
            </a:pPr>
            <a:r>
              <a:rPr lang="tr-TR" sz="2700" dirty="0" smtClean="0">
                <a:solidFill>
                  <a:prstClr val="black"/>
                </a:solidFill>
              </a:rPr>
              <a:t>uyarılmasıyla da elde edilebilir</a:t>
            </a:r>
            <a:endParaRPr lang="tr-TR" sz="27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Akut aort </a:t>
            </a:r>
            <a:r>
              <a:rPr lang="tr-TR" sz="32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diseksiyonu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690336"/>
            <a:ext cx="952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Aort </a:t>
            </a:r>
            <a:r>
              <a:rPr lang="tr-TR" sz="2800" dirty="0" err="1" smtClean="0">
                <a:solidFill>
                  <a:prstClr val="black"/>
                </a:solidFill>
              </a:rPr>
              <a:t>diseksiyonu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media</a:t>
            </a:r>
            <a:r>
              <a:rPr lang="tr-TR" sz="2800" dirty="0" smtClean="0">
                <a:solidFill>
                  <a:prstClr val="black"/>
                </a:solidFill>
              </a:rPr>
              <a:t> tabakasının parçalanmasıyla aortun boylu boyunca kanamayla tabakalara ay-</a:t>
            </a:r>
            <a:r>
              <a:rPr lang="tr-TR" sz="2800" dirty="0" err="1" smtClean="0">
                <a:solidFill>
                  <a:prstClr val="black"/>
                </a:solidFill>
              </a:rPr>
              <a:t>rılmasıdır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Hastaların %90’ında kanın </a:t>
            </a:r>
            <a:r>
              <a:rPr lang="tr-TR" sz="2800" b="1" dirty="0" err="1" smtClean="0">
                <a:solidFill>
                  <a:prstClr val="black"/>
                </a:solidFill>
              </a:rPr>
              <a:t>media</a:t>
            </a:r>
            <a:r>
              <a:rPr lang="tr-TR" sz="2800" b="1" dirty="0" smtClean="0">
                <a:solidFill>
                  <a:prstClr val="black"/>
                </a:solidFill>
              </a:rPr>
              <a:t> içerisine girmesine ve </a:t>
            </a:r>
            <a:r>
              <a:rPr lang="tr-TR" sz="2800" b="1" dirty="0" err="1" smtClean="0">
                <a:solidFill>
                  <a:prstClr val="black"/>
                </a:solidFill>
              </a:rPr>
              <a:t>diseksiyon</a:t>
            </a:r>
            <a:r>
              <a:rPr lang="tr-TR" sz="2800" b="1" dirty="0" smtClean="0">
                <a:solidFill>
                  <a:prstClr val="black"/>
                </a:solidFill>
              </a:rPr>
              <a:t> hattı boyunca ilerlemesine yol açan </a:t>
            </a:r>
            <a:r>
              <a:rPr lang="tr-TR" sz="2800" b="1" dirty="0" err="1" smtClean="0">
                <a:solidFill>
                  <a:prstClr val="black"/>
                </a:solidFill>
              </a:rPr>
              <a:t>intimal</a:t>
            </a:r>
            <a:r>
              <a:rPr lang="tr-TR" sz="2800" b="1" dirty="0" smtClean="0">
                <a:solidFill>
                  <a:prstClr val="black"/>
                </a:solidFill>
              </a:rPr>
              <a:t> hasar (yırtık) bulunur</a:t>
            </a:r>
            <a:r>
              <a:rPr lang="tr-TR" sz="2800" dirty="0" smtClean="0">
                <a:solidFill>
                  <a:prstClr val="black"/>
                </a:solidFill>
              </a:rPr>
              <a:t>. Sahte  (</a:t>
            </a:r>
            <a:r>
              <a:rPr lang="tr-TR" sz="2800" dirty="0" err="1" smtClean="0">
                <a:solidFill>
                  <a:prstClr val="black"/>
                </a:solidFill>
              </a:rPr>
              <a:t>false</a:t>
            </a:r>
            <a:r>
              <a:rPr lang="tr-TR" sz="2800" dirty="0" smtClean="0">
                <a:solidFill>
                  <a:prstClr val="black"/>
                </a:solidFill>
              </a:rPr>
              <a:t>) lümen zamanla </a:t>
            </a:r>
            <a:r>
              <a:rPr lang="tr-TR" sz="2800" dirty="0" err="1" smtClean="0">
                <a:solidFill>
                  <a:prstClr val="black"/>
                </a:solidFill>
              </a:rPr>
              <a:t>tromboze</a:t>
            </a:r>
            <a:r>
              <a:rPr lang="tr-TR" sz="2800" dirty="0" smtClean="0">
                <a:solidFill>
                  <a:prstClr val="black"/>
                </a:solidFill>
              </a:rPr>
              <a:t> olabilir.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96733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Klasik </a:t>
            </a:r>
            <a:r>
              <a:rPr lang="tr-TR" sz="2800" dirty="0" err="1" smtClean="0">
                <a:solidFill>
                  <a:prstClr val="black"/>
                </a:solidFill>
              </a:rPr>
              <a:t>diseksiyonda</a:t>
            </a:r>
            <a:r>
              <a:rPr lang="tr-TR" sz="2800" dirty="0" smtClean="0">
                <a:solidFill>
                  <a:prstClr val="black"/>
                </a:solidFill>
              </a:rPr>
              <a:t> iki lümen arasında bir </a:t>
            </a:r>
            <a:r>
              <a:rPr lang="tr-TR" sz="2800" dirty="0" err="1" smtClean="0">
                <a:solidFill>
                  <a:prstClr val="black"/>
                </a:solidFill>
              </a:rPr>
              <a:t>septum</a:t>
            </a:r>
            <a:r>
              <a:rPr lang="tr-TR" sz="2800" dirty="0" smtClean="0">
                <a:solidFill>
                  <a:prstClr val="black"/>
                </a:solidFill>
              </a:rPr>
              <a:t>  </a:t>
            </a:r>
            <a:r>
              <a:rPr lang="tr-TR" sz="2800" b="1" dirty="0" smtClean="0">
                <a:solidFill>
                  <a:prstClr val="black"/>
                </a:solidFill>
              </a:rPr>
              <a:t>(</a:t>
            </a:r>
            <a:r>
              <a:rPr lang="tr-TR" sz="2800" b="1" dirty="0" err="1" smtClean="0">
                <a:solidFill>
                  <a:prstClr val="black"/>
                </a:solidFill>
              </a:rPr>
              <a:t>flep</a:t>
            </a:r>
            <a:r>
              <a:rPr lang="tr-TR" sz="2800" b="1" dirty="0" smtClean="0">
                <a:solidFill>
                  <a:prstClr val="black"/>
                </a:solidFill>
              </a:rPr>
              <a:t>) </a:t>
            </a:r>
            <a:r>
              <a:rPr lang="tr-TR" sz="2800" dirty="0" smtClean="0">
                <a:solidFill>
                  <a:prstClr val="black"/>
                </a:solidFill>
              </a:rPr>
              <a:t>bulunur. Aort </a:t>
            </a:r>
            <a:r>
              <a:rPr lang="tr-TR" sz="2800" dirty="0" err="1" smtClean="0">
                <a:solidFill>
                  <a:prstClr val="black"/>
                </a:solidFill>
              </a:rPr>
              <a:t>diseksiyonlarının</a:t>
            </a:r>
            <a:r>
              <a:rPr lang="tr-TR" sz="2800" dirty="0" smtClean="0">
                <a:solidFill>
                  <a:prstClr val="black"/>
                </a:solidFill>
              </a:rPr>
              <a:t> yaklaşık %15’i </a:t>
            </a:r>
            <a:r>
              <a:rPr lang="tr-TR" sz="2800" b="1" dirty="0" err="1" smtClean="0">
                <a:solidFill>
                  <a:prstClr val="black"/>
                </a:solidFill>
              </a:rPr>
              <a:t>intramural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hematom</a:t>
            </a:r>
            <a:r>
              <a:rPr lang="tr-TR" sz="2800" dirty="0" smtClean="0">
                <a:solidFill>
                  <a:prstClr val="black"/>
                </a:solidFill>
              </a:rPr>
              <a:t> görüntüsünde olup, </a:t>
            </a:r>
            <a:r>
              <a:rPr lang="tr-TR" sz="2800" dirty="0" err="1" smtClean="0">
                <a:solidFill>
                  <a:prstClr val="black"/>
                </a:solidFill>
              </a:rPr>
              <a:t>intimal</a:t>
            </a:r>
            <a:r>
              <a:rPr lang="tr-TR" sz="2800" dirty="0" smtClean="0">
                <a:solidFill>
                  <a:prstClr val="black"/>
                </a:solidFill>
              </a:rPr>
              <a:t> yırtık bulunmayabilir.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209800"/>
            <a:ext cx="944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Aort </a:t>
            </a:r>
            <a:r>
              <a:rPr lang="tr-TR" sz="2800" dirty="0" err="1" smtClean="0">
                <a:solidFill>
                  <a:prstClr val="black"/>
                </a:solidFill>
              </a:rPr>
              <a:t>diseksiyonu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adventisya</a:t>
            </a:r>
            <a:r>
              <a:rPr lang="tr-TR" sz="2800" dirty="0" smtClean="0">
                <a:solidFill>
                  <a:prstClr val="black"/>
                </a:solidFill>
              </a:rPr>
              <a:t> yoluyla </a:t>
            </a:r>
            <a:r>
              <a:rPr lang="tr-TR" sz="2800" b="1" dirty="0" smtClean="0">
                <a:solidFill>
                  <a:prstClr val="black"/>
                </a:solidFill>
              </a:rPr>
              <a:t>kolaylıkla </a:t>
            </a:r>
            <a:r>
              <a:rPr lang="tr-TR" sz="2800" b="1" dirty="0" err="1" smtClean="0">
                <a:solidFill>
                  <a:prstClr val="black"/>
                </a:solidFill>
              </a:rPr>
              <a:t>rüptüre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olması, akut aort kapak yetersizliği veya önemli aort dallarının tıkanmasına bağlı organ (</a:t>
            </a:r>
            <a:r>
              <a:rPr lang="tr-TR" sz="2800" b="1" dirty="0" smtClean="0">
                <a:solidFill>
                  <a:prstClr val="black"/>
                </a:solidFill>
              </a:rPr>
              <a:t>koroner, </a:t>
            </a:r>
            <a:r>
              <a:rPr lang="tr-TR" sz="2800" b="1" dirty="0" err="1" smtClean="0">
                <a:solidFill>
                  <a:prstClr val="black"/>
                </a:solidFill>
              </a:rPr>
              <a:t>serebral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spinal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kord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viseral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renal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ekstremite</a:t>
            </a:r>
            <a:r>
              <a:rPr lang="tr-TR" sz="2800" b="1" dirty="0" smtClean="0">
                <a:solidFill>
                  <a:prstClr val="black"/>
                </a:solidFill>
              </a:rPr>
              <a:t>)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perfüzyonlarının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bozulması nedeniyle </a:t>
            </a:r>
            <a:r>
              <a:rPr lang="tr-TR" sz="2800" b="1" dirty="0" smtClean="0">
                <a:solidFill>
                  <a:prstClr val="black"/>
                </a:solidFill>
              </a:rPr>
              <a:t>ölümcül</a:t>
            </a:r>
            <a:r>
              <a:rPr lang="tr-TR" sz="2800" dirty="0" smtClean="0">
                <a:solidFill>
                  <a:prstClr val="black"/>
                </a:solidFill>
              </a:rPr>
              <a:t> bir tablodur.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3105835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r-TR" sz="2800" dirty="0" smtClean="0">
                <a:solidFill>
                  <a:prstClr val="black"/>
                </a:solidFill>
              </a:rPr>
              <a:t>Aort </a:t>
            </a:r>
            <a:r>
              <a:rPr lang="tr-TR" sz="2800" dirty="0" err="1" smtClean="0">
                <a:solidFill>
                  <a:prstClr val="black"/>
                </a:solidFill>
              </a:rPr>
              <a:t>diseksiyonlarında</a:t>
            </a:r>
            <a:r>
              <a:rPr lang="tr-TR" sz="2800" dirty="0" smtClean="0">
                <a:solidFill>
                  <a:prstClr val="black"/>
                </a:solidFill>
              </a:rPr>
              <a:t>, ağrının başlangıcından itibaren geçen süre </a:t>
            </a:r>
            <a:r>
              <a:rPr lang="tr-TR" sz="2800" b="1" dirty="0" smtClean="0">
                <a:solidFill>
                  <a:prstClr val="black"/>
                </a:solidFill>
              </a:rPr>
              <a:t>2 hafta ise akut</a:t>
            </a:r>
            <a:r>
              <a:rPr lang="tr-TR" sz="2800" dirty="0" smtClean="0">
                <a:solidFill>
                  <a:prstClr val="black"/>
                </a:solidFill>
              </a:rPr>
              <a:t>, daha uzun ise kronik olarak adlandırılır.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1447800"/>
            <a:ext cx="8229600" cy="448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1371600"/>
            <a:ext cx="5357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err="1" smtClean="0">
                <a:solidFill>
                  <a:prstClr val="black"/>
                </a:solidFill>
                <a:latin typeface="Calibri"/>
                <a:cs typeface="+mj-cs"/>
              </a:rPr>
              <a:t>Peroperatif</a:t>
            </a: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 yönetim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1752600"/>
            <a:ext cx="9448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Monitörizasyon</a:t>
            </a:r>
            <a:r>
              <a:rPr lang="tr-TR" sz="2800" dirty="0" smtClean="0">
                <a:solidFill>
                  <a:prstClr val="black"/>
                </a:solidFill>
              </a:rPr>
              <a:t>: 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Temel kalp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</a:t>
            </a:r>
            <a:r>
              <a:rPr lang="tr-TR" sz="2800" dirty="0" smtClean="0">
                <a:solidFill>
                  <a:prstClr val="black"/>
                </a:solidFill>
              </a:rPr>
              <a:t> sistemleri kullanılır. Ancak uygulanacak cerrahi tipine göre ileri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</a:t>
            </a:r>
            <a:r>
              <a:rPr lang="tr-TR" sz="2800" dirty="0" smtClean="0">
                <a:solidFill>
                  <a:prstClr val="black"/>
                </a:solidFill>
              </a:rPr>
              <a:t> sistemleri ilave edilir. Temel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</a:t>
            </a:r>
            <a:r>
              <a:rPr lang="tr-TR" sz="2800" dirty="0" smtClean="0">
                <a:solidFill>
                  <a:prstClr val="black"/>
                </a:solidFill>
              </a:rPr>
              <a:t>: EKG, </a:t>
            </a:r>
            <a:r>
              <a:rPr lang="tr-TR" sz="2800" dirty="0" err="1" smtClean="0">
                <a:solidFill>
                  <a:prstClr val="black"/>
                </a:solidFill>
              </a:rPr>
              <a:t>invaziv</a:t>
            </a:r>
            <a:r>
              <a:rPr lang="tr-TR" sz="2800" dirty="0" smtClean="0">
                <a:solidFill>
                  <a:prstClr val="black"/>
                </a:solidFill>
              </a:rPr>
              <a:t> arter ve santr</a:t>
            </a:r>
            <a:r>
              <a:rPr lang="tr-TR" sz="2800" u="sng" dirty="0" smtClean="0">
                <a:solidFill>
                  <a:prstClr val="black"/>
                </a:solidFill>
              </a:rPr>
              <a:t>al </a:t>
            </a:r>
            <a:r>
              <a:rPr lang="tr-TR" sz="2800" dirty="0" err="1" smtClean="0">
                <a:solidFill>
                  <a:prstClr val="black"/>
                </a:solidFill>
              </a:rPr>
              <a:t>venöz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kateter</a:t>
            </a:r>
            <a:r>
              <a:rPr lang="tr-TR" sz="2800" dirty="0" smtClean="0">
                <a:solidFill>
                  <a:prstClr val="black"/>
                </a:solidFill>
              </a:rPr>
              <a:t>, gerektiğinde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arter </a:t>
            </a:r>
            <a:r>
              <a:rPr lang="tr-TR" sz="2800" dirty="0" err="1" smtClean="0">
                <a:solidFill>
                  <a:prstClr val="black"/>
                </a:solidFill>
              </a:rPr>
              <a:t>kateteri</a:t>
            </a:r>
            <a:r>
              <a:rPr lang="tr-TR" sz="2800" dirty="0" smtClean="0">
                <a:solidFill>
                  <a:prstClr val="black"/>
                </a:solidFill>
              </a:rPr>
              <a:t> ve TEE ile </a:t>
            </a:r>
            <a:r>
              <a:rPr lang="tr-TR" sz="2800" dirty="0" err="1" smtClean="0">
                <a:solidFill>
                  <a:prstClr val="black"/>
                </a:solidFill>
              </a:rPr>
              <a:t>monitörize</a:t>
            </a:r>
            <a:r>
              <a:rPr lang="tr-TR" sz="2800" dirty="0" smtClean="0">
                <a:solidFill>
                  <a:prstClr val="black"/>
                </a:solidFill>
              </a:rPr>
              <a:t> edilir. Organ </a:t>
            </a:r>
            <a:r>
              <a:rPr lang="tr-TR" sz="2800" dirty="0" err="1" smtClean="0">
                <a:solidFill>
                  <a:prstClr val="black"/>
                </a:solidFill>
              </a:rPr>
              <a:t>perfüzyon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monitörizasyonu</a:t>
            </a:r>
            <a:r>
              <a:rPr lang="tr-TR" sz="2800" dirty="0" smtClean="0">
                <a:solidFill>
                  <a:prstClr val="black"/>
                </a:solidFill>
              </a:rPr>
              <a:t> yapılmalı santral sinir sistemi, kalp, böbrek ve akciğerler izlenmelidir.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209800" y="1295401"/>
            <a:ext cx="998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3000" b="1" dirty="0" smtClean="0">
                <a:solidFill>
                  <a:prstClr val="black"/>
                </a:solidFill>
              </a:rPr>
              <a:t>İlaçlar</a:t>
            </a:r>
            <a:r>
              <a:rPr lang="tr-TR" sz="3000" dirty="0" smtClean="0">
                <a:solidFill>
                  <a:prstClr val="black"/>
                </a:solidFill>
              </a:rPr>
              <a:t>: </a:t>
            </a:r>
          </a:p>
          <a:p>
            <a:pPr lvl="0">
              <a:spcBef>
                <a:spcPct val="20000"/>
              </a:spcBef>
            </a:pPr>
            <a:r>
              <a:rPr lang="tr-TR" sz="3000" dirty="0" smtClean="0">
                <a:solidFill>
                  <a:prstClr val="black"/>
                </a:solidFill>
              </a:rPr>
              <a:t>Kan basıncı kontrolü için </a:t>
            </a:r>
            <a:r>
              <a:rPr lang="tr-TR" sz="3000" b="1" dirty="0" smtClean="0">
                <a:solidFill>
                  <a:prstClr val="black"/>
                </a:solidFill>
              </a:rPr>
              <a:t>nitrogliserin</a:t>
            </a:r>
            <a:r>
              <a:rPr lang="tr-TR" sz="3000" dirty="0" smtClean="0">
                <a:solidFill>
                  <a:prstClr val="black"/>
                </a:solidFill>
              </a:rPr>
              <a:t> (1-4 </a:t>
            </a:r>
            <a:r>
              <a:rPr lang="el-GR" sz="3000" dirty="0" smtClean="0">
                <a:solidFill>
                  <a:prstClr val="black"/>
                </a:solidFill>
              </a:rPr>
              <a:t>μ</a:t>
            </a:r>
            <a:r>
              <a:rPr lang="tr-TR" sz="3000" dirty="0" smtClean="0">
                <a:solidFill>
                  <a:prstClr val="black"/>
                </a:solidFill>
              </a:rPr>
              <a:t>g/kg/</a:t>
            </a:r>
            <a:r>
              <a:rPr lang="tr-TR" sz="3000" dirty="0" err="1" smtClean="0">
                <a:solidFill>
                  <a:prstClr val="black"/>
                </a:solidFill>
              </a:rPr>
              <a:t>dk</a:t>
            </a:r>
            <a:r>
              <a:rPr lang="tr-TR" sz="3000" dirty="0" smtClean="0">
                <a:solidFill>
                  <a:prstClr val="black"/>
                </a:solidFill>
              </a:rPr>
              <a:t>), kısa etkili beta-</a:t>
            </a:r>
            <a:r>
              <a:rPr lang="tr-TR" sz="3000" dirty="0" err="1" smtClean="0">
                <a:solidFill>
                  <a:prstClr val="black"/>
                </a:solidFill>
              </a:rPr>
              <a:t>bloker</a:t>
            </a:r>
            <a:r>
              <a:rPr lang="tr-TR" sz="3000" dirty="0" smtClean="0">
                <a:solidFill>
                  <a:prstClr val="black"/>
                </a:solidFill>
              </a:rPr>
              <a:t> olan </a:t>
            </a:r>
            <a:r>
              <a:rPr lang="tr-TR" sz="3000" b="1" dirty="0" err="1" smtClean="0">
                <a:solidFill>
                  <a:prstClr val="black"/>
                </a:solidFill>
              </a:rPr>
              <a:t>esmolol</a:t>
            </a:r>
            <a:r>
              <a:rPr lang="tr-TR" sz="3000" dirty="0" smtClean="0">
                <a:solidFill>
                  <a:prstClr val="black"/>
                </a:solidFill>
              </a:rPr>
              <a:t> (50 </a:t>
            </a:r>
            <a:r>
              <a:rPr lang="el-GR" sz="3000" dirty="0" smtClean="0">
                <a:solidFill>
                  <a:prstClr val="black"/>
                </a:solidFill>
              </a:rPr>
              <a:t>μ</a:t>
            </a:r>
            <a:r>
              <a:rPr lang="tr-TR" sz="3000" dirty="0" smtClean="0">
                <a:solidFill>
                  <a:prstClr val="black"/>
                </a:solidFill>
              </a:rPr>
              <a:t>g/kg/</a:t>
            </a:r>
            <a:r>
              <a:rPr lang="tr-TR" sz="3000" dirty="0" err="1" smtClean="0">
                <a:solidFill>
                  <a:prstClr val="black"/>
                </a:solidFill>
              </a:rPr>
              <a:t>dk</a:t>
            </a:r>
            <a:r>
              <a:rPr lang="tr-TR" sz="3000" dirty="0" smtClean="0">
                <a:solidFill>
                  <a:prstClr val="black"/>
                </a:solidFill>
              </a:rPr>
              <a:t>) hazırlanır. </a:t>
            </a:r>
            <a:r>
              <a:rPr lang="tr-TR" sz="3000" dirty="0" err="1" smtClean="0">
                <a:solidFill>
                  <a:prstClr val="black"/>
                </a:solidFill>
              </a:rPr>
              <a:t>Sistolik</a:t>
            </a:r>
            <a:r>
              <a:rPr lang="tr-TR" sz="3000" dirty="0" smtClean="0">
                <a:solidFill>
                  <a:prstClr val="black"/>
                </a:solidFill>
              </a:rPr>
              <a:t> kan basıncı 105-115 </a:t>
            </a:r>
            <a:r>
              <a:rPr lang="tr-TR" sz="3000" dirty="0" err="1" smtClean="0">
                <a:solidFill>
                  <a:prstClr val="black"/>
                </a:solidFill>
              </a:rPr>
              <a:t>mmHg</a:t>
            </a:r>
            <a:r>
              <a:rPr lang="tr-TR" sz="3000" dirty="0" smtClean="0">
                <a:solidFill>
                  <a:prstClr val="black"/>
                </a:solidFill>
              </a:rPr>
              <a:t>, kalp hızı 60-80 atım/</a:t>
            </a:r>
            <a:r>
              <a:rPr lang="tr-TR" sz="3000" dirty="0" err="1" smtClean="0">
                <a:solidFill>
                  <a:prstClr val="black"/>
                </a:solidFill>
              </a:rPr>
              <a:t>dak</a:t>
            </a:r>
            <a:r>
              <a:rPr lang="tr-TR" sz="3000" dirty="0" smtClean="0">
                <a:solidFill>
                  <a:prstClr val="black"/>
                </a:solidFill>
              </a:rPr>
              <a:t>, kalp indeksi 2-2.5 L/</a:t>
            </a:r>
            <a:r>
              <a:rPr lang="tr-TR" sz="3000" dirty="0" err="1" smtClean="0">
                <a:solidFill>
                  <a:prstClr val="black"/>
                </a:solidFill>
              </a:rPr>
              <a:t>dak</a:t>
            </a:r>
            <a:r>
              <a:rPr lang="tr-TR" sz="3000" dirty="0" smtClean="0">
                <a:solidFill>
                  <a:prstClr val="black"/>
                </a:solidFill>
              </a:rPr>
              <a:t>/m2 gibi </a:t>
            </a:r>
            <a:r>
              <a:rPr lang="tr-TR" sz="3000" dirty="0" err="1" smtClean="0">
                <a:solidFill>
                  <a:prstClr val="black"/>
                </a:solidFill>
              </a:rPr>
              <a:t>hemodinamik</a:t>
            </a:r>
            <a:r>
              <a:rPr lang="tr-TR" sz="3000" dirty="0" smtClean="0">
                <a:solidFill>
                  <a:prstClr val="black"/>
                </a:solidFill>
              </a:rPr>
              <a:t> değerler optimal düzeylerde korunur. </a:t>
            </a:r>
          </a:p>
          <a:p>
            <a:pPr lvl="0">
              <a:spcBef>
                <a:spcPct val="20000"/>
              </a:spcBef>
            </a:pPr>
            <a:r>
              <a:rPr lang="tr-TR" sz="3000" dirty="0" smtClean="0">
                <a:solidFill>
                  <a:prstClr val="black"/>
                </a:solidFill>
              </a:rPr>
              <a:t>Transfüzyon: Kanama takibi önemlidir. </a:t>
            </a:r>
            <a:r>
              <a:rPr lang="tr-TR" sz="3000" b="1" dirty="0" smtClean="0">
                <a:solidFill>
                  <a:prstClr val="black"/>
                </a:solidFill>
              </a:rPr>
              <a:t>8-10 ünite </a:t>
            </a:r>
          </a:p>
          <a:p>
            <a:pPr lvl="0">
              <a:spcBef>
                <a:spcPct val="20000"/>
              </a:spcBef>
            </a:pPr>
            <a:r>
              <a:rPr lang="tr-TR" sz="3000" b="1" dirty="0" smtClean="0">
                <a:solidFill>
                  <a:prstClr val="black"/>
                </a:solidFill>
              </a:rPr>
              <a:t>eritrosit ve taze kan ile plazma cerrahinin tipine göre </a:t>
            </a:r>
            <a:r>
              <a:rPr lang="tr-TR" sz="3000" b="1" dirty="0" err="1" smtClean="0">
                <a:solidFill>
                  <a:prstClr val="black"/>
                </a:solidFill>
              </a:rPr>
              <a:t>preoperatif</a:t>
            </a:r>
            <a:r>
              <a:rPr lang="tr-TR" sz="3000" b="1" dirty="0" smtClean="0">
                <a:solidFill>
                  <a:prstClr val="black"/>
                </a:solidFill>
              </a:rPr>
              <a:t> dönemde hazırlanır.</a:t>
            </a:r>
            <a:r>
              <a:rPr lang="tr-TR" sz="3000" dirty="0" smtClean="0">
                <a:solidFill>
                  <a:prstClr val="black"/>
                </a:solidFill>
              </a:rPr>
              <a:t> </a:t>
            </a:r>
            <a:endParaRPr lang="tr-TR" sz="3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1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Kapak cerrahisi olgularında </a:t>
            </a:r>
            <a:r>
              <a:rPr lang="tr-TR" sz="2800" dirty="0" err="1" smtClean="0">
                <a:solidFill>
                  <a:prstClr val="black"/>
                </a:solidFill>
              </a:rPr>
              <a:t>hemodinamik</a:t>
            </a:r>
            <a:r>
              <a:rPr lang="tr-TR" sz="2800" dirty="0" smtClean="0">
                <a:solidFill>
                  <a:prstClr val="black"/>
                </a:solidFill>
              </a:rPr>
              <a:t> idare için </a:t>
            </a:r>
            <a:r>
              <a:rPr lang="tr-TR" sz="2800" b="1" dirty="0" smtClean="0">
                <a:solidFill>
                  <a:prstClr val="black"/>
                </a:solidFill>
              </a:rPr>
              <a:t>TEE uygulanması altın standart yöntemdir</a:t>
            </a:r>
            <a:r>
              <a:rPr lang="tr-TR" sz="2800" dirty="0" smtClean="0">
                <a:solidFill>
                  <a:prstClr val="black"/>
                </a:solidFill>
              </a:rPr>
              <a:t>; baypas öncesi kapak lezyonlarının derecesinin belirlenmesi ve </a:t>
            </a:r>
            <a:r>
              <a:rPr lang="tr-TR" sz="2800" dirty="0" err="1" smtClean="0">
                <a:solidFill>
                  <a:prstClr val="black"/>
                </a:solidFill>
              </a:rPr>
              <a:t>perioperatif</a:t>
            </a:r>
            <a:r>
              <a:rPr lang="tr-TR" sz="2800" dirty="0" smtClean="0">
                <a:solidFill>
                  <a:prstClr val="black"/>
                </a:solidFill>
              </a:rPr>
              <a:t> cerrahi planın oluşturulmasında, baypas sonrası ise, kapak fonksiyonunun, kapak </a:t>
            </a:r>
            <a:r>
              <a:rPr lang="tr-TR" sz="2800" dirty="0" err="1" smtClean="0">
                <a:solidFill>
                  <a:prstClr val="black"/>
                </a:solidFill>
              </a:rPr>
              <a:t>gradiyentlerinin</a:t>
            </a:r>
            <a:r>
              <a:rPr lang="tr-TR" sz="2800" dirty="0" smtClean="0">
                <a:solidFill>
                  <a:prstClr val="black"/>
                </a:solidFill>
              </a:rPr>
              <a:t> ve dolum basınçlarının ve kardiyak boşluklardaki havanın belirlenmesinde yardımcıdır.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524001"/>
            <a:ext cx="9677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Anestezi indüksiyonu</a:t>
            </a:r>
            <a:r>
              <a:rPr lang="tr-TR" sz="2800" dirty="0" smtClean="0">
                <a:solidFill>
                  <a:prstClr val="black"/>
                </a:solidFill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Hasta </a:t>
            </a:r>
            <a:r>
              <a:rPr lang="tr-TR" sz="2800" dirty="0" err="1" smtClean="0">
                <a:solidFill>
                  <a:prstClr val="black"/>
                </a:solidFill>
              </a:rPr>
              <a:t>elektif</a:t>
            </a:r>
            <a:r>
              <a:rPr lang="tr-TR" sz="2800" dirty="0" smtClean="0">
                <a:solidFill>
                  <a:prstClr val="black"/>
                </a:solidFill>
              </a:rPr>
              <a:t> ya da </a:t>
            </a:r>
            <a:r>
              <a:rPr lang="tr-TR" sz="2800" b="1" dirty="0" smtClean="0">
                <a:solidFill>
                  <a:prstClr val="black"/>
                </a:solidFill>
              </a:rPr>
              <a:t>acil </a:t>
            </a:r>
            <a:r>
              <a:rPr lang="tr-TR" sz="2800" dirty="0" smtClean="0">
                <a:solidFill>
                  <a:prstClr val="black"/>
                </a:solidFill>
              </a:rPr>
              <a:t>alınabilir. Genel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olarak total </a:t>
            </a:r>
            <a:r>
              <a:rPr lang="tr-TR" sz="2800" dirty="0" err="1" smtClean="0">
                <a:solidFill>
                  <a:prstClr val="black"/>
                </a:solidFill>
              </a:rPr>
              <a:t>intravenöz</a:t>
            </a:r>
            <a:r>
              <a:rPr lang="tr-TR" sz="2800" dirty="0" smtClean="0">
                <a:solidFill>
                  <a:prstClr val="black"/>
                </a:solidFill>
              </a:rPr>
              <a:t> anestezi (TİVA) ya da </a:t>
            </a:r>
            <a:r>
              <a:rPr lang="tr-TR" sz="2800" dirty="0" err="1" smtClean="0">
                <a:solidFill>
                  <a:prstClr val="black"/>
                </a:solidFill>
              </a:rPr>
              <a:t>inhalasyon</a:t>
            </a:r>
            <a:r>
              <a:rPr lang="tr-TR" sz="2800" dirty="0" smtClean="0">
                <a:solidFill>
                  <a:prstClr val="black"/>
                </a:solidFill>
              </a:rPr>
              <a:t> ajanlarını içeren protokoller merkezlerin tercihine göre uygulanır. </a:t>
            </a:r>
            <a:r>
              <a:rPr lang="tr-TR" sz="2800" b="1" dirty="0" smtClean="0">
                <a:solidFill>
                  <a:prstClr val="black"/>
                </a:solidFill>
              </a:rPr>
              <a:t>Önemli olan hastaların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parametrelerinin özellikle kan basıncının kontrolünün sağlanmasıdır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dirty="0" err="1" smtClean="0">
                <a:solidFill>
                  <a:prstClr val="black"/>
                </a:solidFill>
              </a:rPr>
              <a:t>Opioid</a:t>
            </a:r>
            <a:r>
              <a:rPr lang="tr-TR" sz="2800" dirty="0" smtClean="0">
                <a:solidFill>
                  <a:prstClr val="black"/>
                </a:solidFill>
              </a:rPr>
              <a:t> (</a:t>
            </a:r>
            <a:r>
              <a:rPr lang="tr-TR" sz="2800" dirty="0" err="1" smtClean="0">
                <a:solidFill>
                  <a:prstClr val="black"/>
                </a:solidFill>
              </a:rPr>
              <a:t>fentanil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remifentanil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sufentanil</a:t>
            </a:r>
            <a:r>
              <a:rPr lang="tr-TR" sz="2800" dirty="0" smtClean="0">
                <a:solidFill>
                  <a:prstClr val="black"/>
                </a:solidFill>
              </a:rPr>
              <a:t>), </a:t>
            </a:r>
            <a:r>
              <a:rPr lang="tr-TR" sz="2800" dirty="0" err="1" smtClean="0">
                <a:solidFill>
                  <a:prstClr val="black"/>
                </a:solidFill>
              </a:rPr>
              <a:t>hipnotik</a:t>
            </a:r>
            <a:r>
              <a:rPr lang="tr-TR" sz="2800" dirty="0" smtClean="0">
                <a:solidFill>
                  <a:prstClr val="black"/>
                </a:solidFill>
              </a:rPr>
              <a:t> (</a:t>
            </a:r>
            <a:r>
              <a:rPr lang="tr-TR" sz="2800" dirty="0" err="1" smtClean="0">
                <a:solidFill>
                  <a:prstClr val="black"/>
                </a:solidFill>
              </a:rPr>
              <a:t>midazolam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propofol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etomidat</a:t>
            </a:r>
            <a:r>
              <a:rPr lang="tr-TR" sz="2800" dirty="0" smtClean="0">
                <a:solidFill>
                  <a:prstClr val="black"/>
                </a:solidFill>
              </a:rPr>
              <a:t>), kas gevşetici (</a:t>
            </a:r>
            <a:r>
              <a:rPr lang="tr-TR" sz="2800" dirty="0" err="1" smtClean="0">
                <a:solidFill>
                  <a:prstClr val="black"/>
                </a:solidFill>
              </a:rPr>
              <a:t>rokuronyum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vekuronyum</a:t>
            </a:r>
            <a:r>
              <a:rPr lang="tr-TR" sz="2800" dirty="0" smtClean="0">
                <a:solidFill>
                  <a:prstClr val="black"/>
                </a:solidFill>
              </a:rPr>
              <a:t> gibi) kullanılır. Anestezi idamesi aynı </a:t>
            </a:r>
            <a:r>
              <a:rPr lang="tr-TR" sz="2800" dirty="0" err="1" smtClean="0">
                <a:solidFill>
                  <a:prstClr val="black"/>
                </a:solidFill>
              </a:rPr>
              <a:t>protokellerle</a:t>
            </a:r>
            <a:r>
              <a:rPr lang="tr-TR" sz="2800" dirty="0" smtClean="0">
                <a:solidFill>
                  <a:prstClr val="black"/>
                </a:solidFill>
              </a:rPr>
              <a:t> devam edilir.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3153</Words>
  <Application>Microsoft Office PowerPoint</Application>
  <PresentationFormat>Özel</PresentationFormat>
  <Paragraphs>419</Paragraphs>
  <Slides>92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92</vt:i4>
      </vt:variant>
    </vt:vector>
  </HeadingPairs>
  <TitlesOfParts>
    <vt:vector size="93" baseType="lpstr">
      <vt:lpstr>Office Theme</vt:lpstr>
      <vt:lpstr>Slayt 1</vt:lpstr>
      <vt:lpstr>Slayt 2</vt:lpstr>
      <vt:lpstr>Geçen Ders  Hakkında</vt:lpstr>
      <vt:lpstr>Ders Bilgileri</vt:lpstr>
      <vt:lpstr>Farklı kalp cerrahisi türlerinde anestezik yaklaşımlar</vt:lpstr>
      <vt:lpstr>Hemodinamik İdare  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Off-pump” Koroner Arter Baypas Greftleme (BH) ve Minimal İnvaziv Direkt Koroner Arter Baypas (MIDCAB) Cerrahileri 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MİDCAB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Aort anevrizma ve diseksiyonun cerrahisinde anestezi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Çıkan aort anevrizması</vt:lpstr>
      <vt:lpstr>Slayt 64</vt:lpstr>
      <vt:lpstr>Slayt 65</vt:lpstr>
      <vt:lpstr>Arkus aorta anevrizmaları</vt:lpstr>
      <vt:lpstr>Slayt 67</vt:lpstr>
      <vt:lpstr>Slayt 68</vt:lpstr>
      <vt:lpstr>Torakal ve torakoabdominal aort anevrizmaları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Akut aort diseksiyonu</vt:lpstr>
      <vt:lpstr>Slayt 83</vt:lpstr>
      <vt:lpstr>Slayt 84</vt:lpstr>
      <vt:lpstr>Slayt 85</vt:lpstr>
      <vt:lpstr>Slayt 86</vt:lpstr>
      <vt:lpstr>Slayt 87</vt:lpstr>
      <vt:lpstr>Peroperatif yönetim</vt:lpstr>
      <vt:lpstr>Slayt 89</vt:lpstr>
      <vt:lpstr>Slayt 90</vt:lpstr>
      <vt:lpstr>Başvurulan Kaynaklar</vt:lpstr>
      <vt:lpstr>Slayt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12</cp:revision>
  <dcterms:created xsi:type="dcterms:W3CDTF">2020-08-21T08:48:13Z</dcterms:created>
  <dcterms:modified xsi:type="dcterms:W3CDTF">2022-11-04T08:33:57Z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