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5" r:id="rId8"/>
    <p:sldId id="274" r:id="rId9"/>
    <p:sldId id="273" r:id="rId10"/>
    <p:sldId id="300" r:id="rId11"/>
    <p:sldId id="299" r:id="rId12"/>
    <p:sldId id="298" r:id="rId13"/>
    <p:sldId id="297" r:id="rId14"/>
    <p:sldId id="296" r:id="rId15"/>
    <p:sldId id="295" r:id="rId16"/>
    <p:sldId id="294" r:id="rId17"/>
    <p:sldId id="293" r:id="rId18"/>
    <p:sldId id="292" r:id="rId19"/>
    <p:sldId id="291" r:id="rId20"/>
    <p:sldId id="290" r:id="rId21"/>
    <p:sldId id="289" r:id="rId22"/>
    <p:sldId id="288" r:id="rId23"/>
    <p:sldId id="287" r:id="rId24"/>
    <p:sldId id="286" r:id="rId25"/>
    <p:sldId id="285" r:id="rId26"/>
    <p:sldId id="284" r:id="rId27"/>
    <p:sldId id="283" r:id="rId28"/>
    <p:sldId id="282" r:id="rId29"/>
    <p:sldId id="281" r:id="rId30"/>
    <p:sldId id="280" r:id="rId31"/>
    <p:sldId id="279" r:id="rId32"/>
    <p:sldId id="278" r:id="rId33"/>
    <p:sldId id="277" r:id="rId34"/>
    <p:sldId id="276" r:id="rId35"/>
    <p:sldId id="272" r:id="rId36"/>
    <p:sldId id="271" r:id="rId37"/>
    <p:sldId id="270" r:id="rId38"/>
    <p:sldId id="306" r:id="rId39"/>
    <p:sldId id="305" r:id="rId40"/>
    <p:sldId id="304" r:id="rId41"/>
    <p:sldId id="303" r:id="rId42"/>
    <p:sldId id="302" r:id="rId43"/>
    <p:sldId id="266" r:id="rId44"/>
    <p:sldId id="268" r:id="rId45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0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2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3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4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5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101.png"/><Relationship Id="rId10" Type="http://schemas.openxmlformats.org/officeDocument/2006/relationships/image" Target="../media/image120.png"/><Relationship Id="rId4" Type="http://schemas.openxmlformats.org/officeDocument/2006/relationships/image" Target="../media/image117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9" Type="http://schemas.openxmlformats.org/officeDocument/2006/relationships/image" Target="../media/image159.png"/><Relationship Id="rId21" Type="http://schemas.openxmlformats.org/officeDocument/2006/relationships/image" Target="../media/image142.png"/><Relationship Id="rId34" Type="http://schemas.openxmlformats.org/officeDocument/2006/relationships/image" Target="../media/image36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75.png"/><Relationship Id="rId63" Type="http://schemas.openxmlformats.org/officeDocument/2006/relationships/image" Target="../media/image183.png"/><Relationship Id="rId68" Type="http://schemas.openxmlformats.org/officeDocument/2006/relationships/image" Target="../media/image188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32" Type="http://schemas.openxmlformats.org/officeDocument/2006/relationships/image" Target="../media/image153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45" Type="http://schemas.openxmlformats.org/officeDocument/2006/relationships/image" Target="../media/image165.png"/><Relationship Id="rId53" Type="http://schemas.openxmlformats.org/officeDocument/2006/relationships/image" Target="../media/image173.png"/><Relationship Id="rId58" Type="http://schemas.openxmlformats.org/officeDocument/2006/relationships/image" Target="../media/image178.png"/><Relationship Id="rId66" Type="http://schemas.openxmlformats.org/officeDocument/2006/relationships/image" Target="../media/image186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36" Type="http://schemas.openxmlformats.org/officeDocument/2006/relationships/image" Target="../media/image156.png"/><Relationship Id="rId49" Type="http://schemas.openxmlformats.org/officeDocument/2006/relationships/image" Target="../media/image169.png"/><Relationship Id="rId57" Type="http://schemas.openxmlformats.org/officeDocument/2006/relationships/image" Target="../media/image177.png"/><Relationship Id="rId61" Type="http://schemas.openxmlformats.org/officeDocument/2006/relationships/image" Target="../media/image181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31" Type="http://schemas.openxmlformats.org/officeDocument/2006/relationships/image" Target="../media/image152.png"/><Relationship Id="rId44" Type="http://schemas.openxmlformats.org/officeDocument/2006/relationships/image" Target="../media/image164.png"/><Relationship Id="rId52" Type="http://schemas.openxmlformats.org/officeDocument/2006/relationships/image" Target="../media/image172.png"/><Relationship Id="rId60" Type="http://schemas.openxmlformats.org/officeDocument/2006/relationships/image" Target="../media/image180.png"/><Relationship Id="rId65" Type="http://schemas.openxmlformats.org/officeDocument/2006/relationships/image" Target="../media/image185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55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56" Type="http://schemas.openxmlformats.org/officeDocument/2006/relationships/image" Target="../media/image176.png"/><Relationship Id="rId64" Type="http://schemas.openxmlformats.org/officeDocument/2006/relationships/image" Target="../media/image184.png"/><Relationship Id="rId8" Type="http://schemas.openxmlformats.org/officeDocument/2006/relationships/image" Target="../media/image129.png"/><Relationship Id="rId51" Type="http://schemas.openxmlformats.org/officeDocument/2006/relationships/image" Target="../media/image171.png"/><Relationship Id="rId3" Type="http://schemas.openxmlformats.org/officeDocument/2006/relationships/image" Target="../media/image124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38" Type="http://schemas.openxmlformats.org/officeDocument/2006/relationships/image" Target="../media/image158.png"/><Relationship Id="rId46" Type="http://schemas.openxmlformats.org/officeDocument/2006/relationships/image" Target="../media/image166.png"/><Relationship Id="rId59" Type="http://schemas.openxmlformats.org/officeDocument/2006/relationships/image" Target="../media/image179.png"/><Relationship Id="rId67" Type="http://schemas.openxmlformats.org/officeDocument/2006/relationships/image" Target="../media/image187.png"/><Relationship Id="rId20" Type="http://schemas.openxmlformats.org/officeDocument/2006/relationships/image" Target="../media/image141.png"/><Relationship Id="rId41" Type="http://schemas.openxmlformats.org/officeDocument/2006/relationships/image" Target="../media/image161.png"/><Relationship Id="rId54" Type="http://schemas.openxmlformats.org/officeDocument/2006/relationships/image" Target="../media/image174.png"/><Relationship Id="rId62" Type="http://schemas.openxmlformats.org/officeDocument/2006/relationships/image" Target="../media/image1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838200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438400"/>
            <a:ext cx="95250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Yapılan bir çalışmada hem kalp hem de sistemik hastalıklardan dolayı koroner </a:t>
            </a:r>
            <a:r>
              <a:rPr lang="tr-TR" sz="2800" dirty="0" err="1" smtClean="0">
                <a:solidFill>
                  <a:prstClr val="black"/>
                </a:solidFill>
              </a:rPr>
              <a:t>embolizmin</a:t>
            </a:r>
            <a:r>
              <a:rPr lang="tr-TR" sz="2800" dirty="0" smtClean="0">
                <a:solidFill>
                  <a:prstClr val="black"/>
                </a:solidFill>
              </a:rPr>
              <a:t> altta yatan nedenleri; 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En sık </a:t>
            </a:r>
            <a:r>
              <a:rPr lang="tr-TR" sz="2800" b="1" dirty="0" err="1" smtClean="0">
                <a:solidFill>
                  <a:prstClr val="black"/>
                </a:solidFill>
              </a:rPr>
              <a:t>atriyal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</a:t>
            </a:r>
            <a:r>
              <a:rPr lang="tr-TR" sz="2800" b="1" dirty="0" smtClean="0">
                <a:solidFill>
                  <a:prstClr val="black"/>
                </a:solidFill>
              </a:rPr>
              <a:t> (% 28.3)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malignite</a:t>
            </a:r>
            <a:r>
              <a:rPr lang="tr-TR" sz="2800" dirty="0" smtClean="0">
                <a:solidFill>
                  <a:prstClr val="black"/>
                </a:solidFill>
              </a:rPr>
              <a:t> (% 15.1)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2209800"/>
            <a:ext cx="95250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dilate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kardiyomiyopati</a:t>
            </a:r>
            <a:r>
              <a:rPr lang="tr-TR" sz="2800" dirty="0" smtClean="0">
                <a:solidFill>
                  <a:prstClr val="black"/>
                </a:solidFill>
              </a:rPr>
              <a:t> (% 9.4)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endokardit</a:t>
            </a:r>
            <a:r>
              <a:rPr lang="tr-TR" sz="2800" dirty="0" smtClean="0">
                <a:solidFill>
                  <a:prstClr val="black"/>
                </a:solidFill>
              </a:rPr>
              <a:t> (% 7.5)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sistemik </a:t>
            </a:r>
            <a:r>
              <a:rPr lang="tr-TR" sz="2800" dirty="0" err="1" smtClean="0">
                <a:solidFill>
                  <a:prstClr val="black"/>
                </a:solidFill>
              </a:rPr>
              <a:t>otoimmün</a:t>
            </a:r>
            <a:r>
              <a:rPr lang="tr-TR" sz="2800" dirty="0" smtClean="0">
                <a:solidFill>
                  <a:prstClr val="black"/>
                </a:solidFill>
              </a:rPr>
              <a:t> hastalık veya </a:t>
            </a:r>
            <a:r>
              <a:rPr lang="tr-TR" sz="2800" dirty="0" err="1" smtClean="0">
                <a:solidFill>
                  <a:prstClr val="black"/>
                </a:solidFill>
              </a:rPr>
              <a:t>antifosfolipid</a:t>
            </a:r>
            <a:r>
              <a:rPr lang="tr-TR" sz="2800" dirty="0" smtClean="0">
                <a:solidFill>
                  <a:prstClr val="black"/>
                </a:solidFill>
              </a:rPr>
              <a:t> sendromu (% 7.5)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intrakardiyak</a:t>
            </a:r>
            <a:r>
              <a:rPr lang="tr-TR" sz="2800" dirty="0" smtClean="0">
                <a:solidFill>
                  <a:prstClr val="black"/>
                </a:solidFill>
              </a:rPr>
              <a:t> tümör (% 5.7) (en sık sol </a:t>
            </a:r>
            <a:r>
              <a:rPr lang="tr-TR" sz="2800" dirty="0" err="1" smtClean="0">
                <a:solidFill>
                  <a:prstClr val="black"/>
                </a:solidFill>
              </a:rPr>
              <a:t>atrial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mixoma</a:t>
            </a:r>
            <a:r>
              <a:rPr lang="tr-TR" sz="2800" dirty="0" smtClean="0">
                <a:solidFill>
                  <a:prstClr val="black"/>
                </a:solidFill>
              </a:rPr>
              <a:t>)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Gaz </a:t>
            </a:r>
            <a:r>
              <a:rPr lang="tr-TR" sz="32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embolisi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Gaz </a:t>
            </a:r>
            <a:r>
              <a:rPr lang="tr-TR" sz="2800" dirty="0" err="1" smtClean="0">
                <a:solidFill>
                  <a:prstClr val="black"/>
                </a:solidFill>
              </a:rPr>
              <a:t>embolisi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hava, azot </a:t>
            </a:r>
            <a:r>
              <a:rPr lang="tr-TR" sz="2800" b="1" dirty="0" err="1" smtClean="0">
                <a:solidFill>
                  <a:prstClr val="black"/>
                </a:solidFill>
              </a:rPr>
              <a:t>protoksit</a:t>
            </a:r>
            <a:r>
              <a:rPr lang="tr-TR" sz="2800" b="1" dirty="0" smtClean="0">
                <a:solidFill>
                  <a:prstClr val="black"/>
                </a:solidFill>
              </a:rPr>
              <a:t>, karbondioksit </a:t>
            </a:r>
            <a:r>
              <a:rPr lang="tr-TR" sz="2800" dirty="0" smtClean="0">
                <a:solidFill>
                  <a:prstClr val="black"/>
                </a:solidFill>
              </a:rPr>
              <a:t>gibi gazların damar sistemine geçişi olarak tanımlanan </a:t>
            </a:r>
            <a:r>
              <a:rPr lang="tr-TR" sz="2800" b="1" dirty="0" err="1" smtClean="0">
                <a:solidFill>
                  <a:srgbClr val="FF0000"/>
                </a:solidFill>
              </a:rPr>
              <a:t>iyatrojenik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bir problemdir. Daha sık karşılaşılanı </a:t>
            </a: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hava </a:t>
            </a:r>
            <a:r>
              <a:rPr lang="tr-TR" sz="2800" b="1" dirty="0" err="1" smtClean="0">
                <a:solidFill>
                  <a:prstClr val="black"/>
                </a:solidFill>
              </a:rPr>
              <a:t>embolizmidir</a:t>
            </a:r>
            <a:r>
              <a:rPr lang="tr-TR" sz="2800" b="1" dirty="0" smtClean="0">
                <a:solidFill>
                  <a:prstClr val="black"/>
                </a:solidFill>
              </a:rPr>
              <a:t> (VHE).</a:t>
            </a:r>
            <a:r>
              <a:rPr lang="tr-TR" sz="2400" dirty="0" smtClean="0">
                <a:solidFill>
                  <a:prstClr val="black"/>
                </a:solidFill>
              </a:rPr>
              <a:t> 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Arteryel</a:t>
            </a:r>
            <a:r>
              <a:rPr lang="tr-TR" sz="2800" b="1" dirty="0" smtClean="0">
                <a:solidFill>
                  <a:prstClr val="black"/>
                </a:solidFill>
              </a:rPr>
              <a:t> hava </a:t>
            </a:r>
            <a:r>
              <a:rPr lang="tr-TR" sz="2800" b="1" dirty="0" err="1" smtClean="0">
                <a:solidFill>
                  <a:prstClr val="black"/>
                </a:solidFill>
              </a:rPr>
              <a:t>embolisinde</a:t>
            </a:r>
            <a:r>
              <a:rPr lang="tr-TR" sz="2800" b="1" dirty="0" smtClean="0">
                <a:solidFill>
                  <a:prstClr val="black"/>
                </a:solidFill>
              </a:rPr>
              <a:t> (AHE) </a:t>
            </a:r>
            <a:r>
              <a:rPr lang="tr-TR" sz="2800" dirty="0" smtClean="0">
                <a:solidFill>
                  <a:prstClr val="black"/>
                </a:solidFill>
              </a:rPr>
              <a:t>ise </a:t>
            </a:r>
            <a:r>
              <a:rPr lang="tr-TR" sz="2800" b="1" dirty="0" smtClean="0">
                <a:solidFill>
                  <a:prstClr val="black"/>
                </a:solidFill>
              </a:rPr>
              <a:t>kalp </a:t>
            </a:r>
            <a:r>
              <a:rPr lang="tr-TR" sz="2800" b="1" dirty="0" err="1" smtClean="0">
                <a:solidFill>
                  <a:prstClr val="black"/>
                </a:solidFill>
              </a:rPr>
              <a:t>defektleri</a:t>
            </a:r>
            <a:r>
              <a:rPr lang="tr-TR" sz="2800" b="1" dirty="0" smtClean="0">
                <a:solidFill>
                  <a:prstClr val="black"/>
                </a:solidFill>
              </a:rPr>
              <a:t> veya </a:t>
            </a:r>
            <a:r>
              <a:rPr lang="tr-TR" sz="2800" b="1" dirty="0" err="1" smtClean="0">
                <a:solidFill>
                  <a:prstClr val="black"/>
                </a:solidFill>
              </a:rPr>
              <a:t>transpulmoner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şantlardan</a:t>
            </a:r>
            <a:r>
              <a:rPr lang="tr-TR" sz="2800" dirty="0" smtClean="0">
                <a:solidFill>
                  <a:prstClr val="black"/>
                </a:solidFill>
              </a:rPr>
              <a:t> sistemik dolaşıma hava geçişi olur ve </a:t>
            </a:r>
            <a:r>
              <a:rPr lang="tr-TR" sz="2800" b="1" dirty="0" err="1" smtClean="0">
                <a:solidFill>
                  <a:prstClr val="black"/>
                </a:solidFill>
              </a:rPr>
              <a:t>paradoksik</a:t>
            </a:r>
            <a:r>
              <a:rPr lang="tr-TR" sz="2800" b="1" dirty="0" smtClean="0">
                <a:solidFill>
                  <a:prstClr val="black"/>
                </a:solidFill>
              </a:rPr>
              <a:t> hava </a:t>
            </a:r>
            <a:r>
              <a:rPr lang="tr-TR" sz="2800" b="1" dirty="0" err="1" smtClean="0">
                <a:solidFill>
                  <a:prstClr val="black"/>
                </a:solidFill>
              </a:rPr>
              <a:t>embolisi</a:t>
            </a:r>
            <a:r>
              <a:rPr lang="tr-TR" sz="2800" b="1" dirty="0" smtClean="0">
                <a:solidFill>
                  <a:prstClr val="black"/>
                </a:solidFill>
              </a:rPr>
              <a:t> (PHE) </a:t>
            </a:r>
            <a:r>
              <a:rPr lang="tr-TR" sz="2800" dirty="0" smtClean="0">
                <a:solidFill>
                  <a:prstClr val="black"/>
                </a:solidFill>
              </a:rPr>
              <a:t>olarak adlandırılır. VHE ile </a:t>
            </a:r>
            <a:r>
              <a:rPr lang="tr-TR" sz="2800" dirty="0" err="1" smtClean="0">
                <a:solidFill>
                  <a:prstClr val="black"/>
                </a:solidFill>
              </a:rPr>
              <a:t>AHE’nin</a:t>
            </a:r>
            <a:r>
              <a:rPr lang="tr-TR" sz="2800" dirty="0" smtClean="0">
                <a:solidFill>
                  <a:prstClr val="black"/>
                </a:solidFill>
              </a:rPr>
              <a:t> kliniği ve etkileri farklıdır. Fark edilmez veya tedavisiz bırakılırsa </a:t>
            </a:r>
            <a:r>
              <a:rPr lang="tr-TR" sz="2800" b="1" dirty="0" err="1" smtClean="0">
                <a:solidFill>
                  <a:prstClr val="black"/>
                </a:solidFill>
              </a:rPr>
              <a:t>fatal</a:t>
            </a:r>
            <a:r>
              <a:rPr lang="tr-TR" sz="2800" b="1" dirty="0" smtClean="0">
                <a:solidFill>
                  <a:prstClr val="black"/>
                </a:solidFill>
              </a:rPr>
              <a:t> seyredebilirler.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Arteryel</a:t>
            </a:r>
            <a:r>
              <a:rPr lang="tr-TR" sz="2800" dirty="0" smtClean="0">
                <a:solidFill>
                  <a:prstClr val="black"/>
                </a:solidFill>
              </a:rPr>
              <a:t> sisteme giren hava çoğu organ tarafından iyi </a:t>
            </a:r>
            <a:r>
              <a:rPr lang="tr-TR" sz="2800" dirty="0" err="1" smtClean="0">
                <a:solidFill>
                  <a:prstClr val="black"/>
                </a:solidFill>
              </a:rPr>
              <a:t>tolere</a:t>
            </a:r>
            <a:r>
              <a:rPr lang="tr-TR" sz="2800" dirty="0" smtClean="0">
                <a:solidFill>
                  <a:prstClr val="black"/>
                </a:solidFill>
              </a:rPr>
              <a:t> edilmekle birlikte </a:t>
            </a:r>
            <a:r>
              <a:rPr lang="tr-TR" sz="2800" b="1" dirty="0" smtClean="0">
                <a:solidFill>
                  <a:prstClr val="black"/>
                </a:solidFill>
              </a:rPr>
              <a:t>oksijen tüketimi yüksek beyin, kalp gibi organlar </a:t>
            </a:r>
            <a:r>
              <a:rPr lang="tr-TR" sz="2800" b="1" dirty="0" err="1" smtClean="0">
                <a:solidFill>
                  <a:prstClr val="black"/>
                </a:solidFill>
              </a:rPr>
              <a:t>arteryel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emboliye</a:t>
            </a:r>
            <a:r>
              <a:rPr lang="tr-TR" sz="2800" b="1" dirty="0" smtClean="0">
                <a:solidFill>
                  <a:prstClr val="black"/>
                </a:solidFill>
              </a:rPr>
              <a:t> bağlı hasara yatkındır.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End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arteriyoler</a:t>
            </a:r>
            <a:r>
              <a:rPr lang="tr-TR" sz="2800" dirty="0" smtClean="0">
                <a:solidFill>
                  <a:prstClr val="black"/>
                </a:solidFill>
              </a:rPr>
              <a:t> tıkanma hava zerresinin </a:t>
            </a:r>
            <a:r>
              <a:rPr lang="tr-TR" sz="2800" dirty="0" err="1" smtClean="0">
                <a:solidFill>
                  <a:prstClr val="black"/>
                </a:solidFill>
              </a:rPr>
              <a:t>distalinde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hipoperfüzyon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hipoksiye</a:t>
            </a:r>
            <a:r>
              <a:rPr lang="tr-TR" sz="2800" dirty="0" smtClean="0">
                <a:solidFill>
                  <a:prstClr val="black"/>
                </a:solidFill>
              </a:rPr>
              <a:t> neden olur. Hücre hasarı dokuda ödeme neden olarak </a:t>
            </a:r>
            <a:r>
              <a:rPr lang="tr-TR" sz="2800" dirty="0" err="1" smtClean="0">
                <a:solidFill>
                  <a:prstClr val="black"/>
                </a:solidFill>
              </a:rPr>
              <a:t>oksijenasyonu</a:t>
            </a:r>
            <a:r>
              <a:rPr lang="tr-TR" sz="2800" dirty="0" smtClean="0">
                <a:solidFill>
                  <a:prstClr val="black"/>
                </a:solidFill>
              </a:rPr>
              <a:t> daha da azaltır.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Havanın </a:t>
            </a:r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sisteme girmesi için gaz kaynağı, gaz ile </a:t>
            </a:r>
            <a:r>
              <a:rPr lang="tr-TR" sz="2800" dirty="0" err="1" smtClean="0">
                <a:solidFill>
                  <a:prstClr val="black"/>
                </a:solidFill>
              </a:rPr>
              <a:t>ven</a:t>
            </a:r>
            <a:r>
              <a:rPr lang="tr-TR" sz="2800" dirty="0" smtClean="0">
                <a:solidFill>
                  <a:prstClr val="black"/>
                </a:solidFill>
              </a:rPr>
              <a:t> arasında bir bağlantı ve gazın içeri girmesi için </a:t>
            </a:r>
            <a:r>
              <a:rPr lang="tr-TR" sz="2800" b="1" dirty="0" smtClean="0">
                <a:solidFill>
                  <a:prstClr val="black"/>
                </a:solidFill>
              </a:rPr>
              <a:t>basınç </a:t>
            </a:r>
            <a:r>
              <a:rPr lang="tr-TR" sz="2800" b="1" dirty="0" err="1" smtClean="0">
                <a:solidFill>
                  <a:prstClr val="black"/>
                </a:solidFill>
              </a:rPr>
              <a:t>gradyenti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gereklidir.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Sonuç, giren</a:t>
            </a:r>
            <a:r>
              <a:rPr lang="tr-TR" sz="2800" b="1" dirty="0" smtClean="0">
                <a:solidFill>
                  <a:prstClr val="black"/>
                </a:solidFill>
              </a:rPr>
              <a:t> </a:t>
            </a:r>
            <a:r>
              <a:rPr lang="tr-TR" sz="2800" b="1" i="1" dirty="0" smtClean="0">
                <a:solidFill>
                  <a:prstClr val="black"/>
                </a:solidFill>
              </a:rPr>
              <a:t>hava miktarına</a:t>
            </a:r>
            <a:r>
              <a:rPr lang="tr-TR" sz="2800" b="1" dirty="0" smtClean="0">
                <a:solidFill>
                  <a:prstClr val="black"/>
                </a:solidFill>
              </a:rPr>
              <a:t>, </a:t>
            </a:r>
            <a:r>
              <a:rPr lang="tr-TR" sz="2800" b="1" i="1" dirty="0" smtClean="0">
                <a:solidFill>
                  <a:prstClr val="black"/>
                </a:solidFill>
              </a:rPr>
              <a:t>giriş hızına</a:t>
            </a:r>
            <a:r>
              <a:rPr lang="tr-TR" sz="2800" b="1" dirty="0" smtClean="0">
                <a:solidFill>
                  <a:prstClr val="black"/>
                </a:solidFill>
              </a:rPr>
              <a:t> ve </a:t>
            </a:r>
            <a:r>
              <a:rPr lang="tr-TR" sz="2800" b="1" i="1" dirty="0" smtClean="0">
                <a:solidFill>
                  <a:prstClr val="black"/>
                </a:solidFill>
              </a:rPr>
              <a:t>hastanın o andaki pozisyonuna</a:t>
            </a:r>
            <a:r>
              <a:rPr lang="tr-TR" sz="2800" b="1" dirty="0" smtClean="0">
                <a:solidFill>
                  <a:prstClr val="black"/>
                </a:solidFill>
              </a:rPr>
              <a:t> bağlıdır</a:t>
            </a:r>
            <a:r>
              <a:rPr lang="tr-TR" sz="2800" dirty="0" smtClean="0">
                <a:solidFill>
                  <a:prstClr val="black"/>
                </a:solidFill>
              </a:rPr>
              <a:t>. Ayrıca </a:t>
            </a:r>
            <a:r>
              <a:rPr lang="tr-TR" sz="2800" b="1" dirty="0" smtClean="0">
                <a:solidFill>
                  <a:prstClr val="black"/>
                </a:solidFill>
              </a:rPr>
              <a:t>türün ve cüssenin </a:t>
            </a:r>
            <a:r>
              <a:rPr lang="tr-TR" sz="2800" dirty="0" smtClean="0">
                <a:solidFill>
                  <a:prstClr val="black"/>
                </a:solidFill>
              </a:rPr>
              <a:t>de önemli olduğu bilinmektedir.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Köpeklerde hızlı verilen 7.5 ml/kg hava ölüme neden olurken tavşanlarda bu değer 0.55 ml/</a:t>
            </a:r>
            <a:r>
              <a:rPr lang="tr-TR" sz="2800" dirty="0" err="1" smtClean="0">
                <a:solidFill>
                  <a:prstClr val="black"/>
                </a:solidFill>
              </a:rPr>
              <a:t>kg’dir</a:t>
            </a:r>
            <a:r>
              <a:rPr lang="tr-TR" sz="2800" dirty="0" smtClean="0">
                <a:solidFill>
                  <a:prstClr val="black"/>
                </a:solidFill>
              </a:rPr>
              <a:t>. Çocukta </a:t>
            </a:r>
            <a:r>
              <a:rPr lang="tr-TR" sz="2800" dirty="0" err="1" smtClean="0">
                <a:solidFill>
                  <a:prstClr val="black"/>
                </a:solidFill>
              </a:rPr>
              <a:t>ventrikül</a:t>
            </a:r>
            <a:r>
              <a:rPr lang="tr-TR" sz="2800" dirty="0" smtClean="0">
                <a:solidFill>
                  <a:prstClr val="black"/>
                </a:solidFill>
              </a:rPr>
              <a:t> volümü küçük olduğundan aynı hava volümü erişkine oranla daha ciddi etkilere neden olacaktır. Yavaş </a:t>
            </a:r>
            <a:r>
              <a:rPr lang="tr-TR" sz="2800" dirty="0" err="1" smtClean="0">
                <a:solidFill>
                  <a:prstClr val="black"/>
                </a:solidFill>
              </a:rPr>
              <a:t>infüzyon</a:t>
            </a:r>
            <a:r>
              <a:rPr lang="tr-TR" sz="2800" dirty="0" smtClean="0">
                <a:solidFill>
                  <a:prstClr val="black"/>
                </a:solidFill>
              </a:rPr>
              <a:t> halinde giren hava, bir yandan da </a:t>
            </a:r>
            <a:r>
              <a:rPr lang="tr-TR" sz="2800" dirty="0" err="1" smtClean="0">
                <a:solidFill>
                  <a:prstClr val="black"/>
                </a:solidFill>
              </a:rPr>
              <a:t>absorbe</a:t>
            </a:r>
            <a:r>
              <a:rPr lang="tr-TR" sz="2800" dirty="0" smtClean="0">
                <a:solidFill>
                  <a:prstClr val="black"/>
                </a:solidFill>
              </a:rPr>
              <a:t> edildiğinden örneğin köpekler birkaç saat içinde 1400 ml hava girişini </a:t>
            </a:r>
            <a:r>
              <a:rPr lang="tr-TR" sz="2800" dirty="0" err="1" smtClean="0">
                <a:solidFill>
                  <a:prstClr val="black"/>
                </a:solidFill>
              </a:rPr>
              <a:t>tolere</a:t>
            </a:r>
            <a:r>
              <a:rPr lang="tr-TR" sz="2800" dirty="0" smtClean="0">
                <a:solidFill>
                  <a:prstClr val="black"/>
                </a:solidFill>
              </a:rPr>
              <a:t> etmektedirler.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05000"/>
            <a:ext cx="96012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İnsanların </a:t>
            </a:r>
            <a:r>
              <a:rPr lang="tr-TR" sz="2800" dirty="0" err="1" smtClean="0">
                <a:solidFill>
                  <a:prstClr val="black"/>
                </a:solidFill>
              </a:rPr>
              <a:t>tolere</a:t>
            </a:r>
            <a:r>
              <a:rPr lang="tr-TR" sz="2800" dirty="0" smtClean="0">
                <a:solidFill>
                  <a:prstClr val="black"/>
                </a:solidFill>
              </a:rPr>
              <a:t> ettiği hava </a:t>
            </a:r>
            <a:r>
              <a:rPr lang="tr-TR" sz="2800" dirty="0" err="1" smtClean="0">
                <a:solidFill>
                  <a:prstClr val="black"/>
                </a:solidFill>
              </a:rPr>
              <a:t>embolisi</a:t>
            </a:r>
            <a:r>
              <a:rPr lang="tr-TR" sz="2800" dirty="0" smtClean="0">
                <a:solidFill>
                  <a:prstClr val="black"/>
                </a:solidFill>
              </a:rPr>
              <a:t> miktarını tahmin etmek zordur.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PHE’de</a:t>
            </a:r>
            <a:r>
              <a:rPr lang="tr-TR" sz="2800" b="1" dirty="0" smtClean="0">
                <a:solidFill>
                  <a:prstClr val="black"/>
                </a:solidFill>
              </a:rPr>
              <a:t> küçük miktarlar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kardiyovasküler</a:t>
            </a:r>
            <a:r>
              <a:rPr lang="tr-TR" sz="2800" b="1" dirty="0" smtClean="0">
                <a:solidFill>
                  <a:prstClr val="black"/>
                </a:solidFill>
              </a:rPr>
              <a:t> ve/veya nörolojik semptomlara neden olmaktadır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100-300 ml (ortalama 1 ml/kg) volüm </a:t>
            </a:r>
            <a:r>
              <a:rPr lang="tr-TR" sz="2800" b="1" dirty="0" err="1" smtClean="0">
                <a:solidFill>
                  <a:prstClr val="black"/>
                </a:solidFill>
              </a:rPr>
              <a:t>fatal</a:t>
            </a:r>
            <a:r>
              <a:rPr lang="tr-TR" sz="2800" b="1" dirty="0" smtClean="0">
                <a:solidFill>
                  <a:prstClr val="black"/>
                </a:solidFill>
              </a:rPr>
              <a:t> olabilir</a:t>
            </a:r>
            <a:r>
              <a:rPr lang="tr-TR" sz="2800" dirty="0" smtClean="0">
                <a:solidFill>
                  <a:prstClr val="black"/>
                </a:solidFill>
              </a:rPr>
              <a:t>. 14 G </a:t>
            </a:r>
            <a:r>
              <a:rPr lang="tr-TR" sz="2800" dirty="0" err="1" smtClean="0">
                <a:solidFill>
                  <a:prstClr val="black"/>
                </a:solidFill>
              </a:rPr>
              <a:t>kanülden</a:t>
            </a:r>
            <a:r>
              <a:rPr lang="tr-TR" sz="2800" dirty="0" smtClean="0">
                <a:solidFill>
                  <a:prstClr val="black"/>
                </a:solidFill>
              </a:rPr>
              <a:t> 5 cm basınç farkı olduğunda 100 ml/ saniye hava girebildiği gösterilmiştir.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hava </a:t>
            </a:r>
            <a:r>
              <a:rPr lang="tr-TR" sz="2800" dirty="0" err="1" smtClean="0">
                <a:solidFill>
                  <a:prstClr val="black"/>
                </a:solidFill>
              </a:rPr>
              <a:t>embolisi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sağ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basıncında artış, sağ kalp yetmezliği</a:t>
            </a:r>
            <a:r>
              <a:rPr lang="tr-TR" sz="2800" dirty="0" smtClean="0">
                <a:solidFill>
                  <a:prstClr val="black"/>
                </a:solidFill>
              </a:rPr>
              <a:t>, azalmış kardiyak debi ve aritmilere neden olabilir. </a:t>
            </a:r>
            <a:r>
              <a:rPr lang="tr-TR" sz="2800" b="1" dirty="0" smtClean="0">
                <a:solidFill>
                  <a:prstClr val="black"/>
                </a:solidFill>
              </a:rPr>
              <a:t>Aynen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embolide</a:t>
            </a:r>
            <a:r>
              <a:rPr lang="tr-TR" sz="2800" b="1" dirty="0" smtClean="0">
                <a:solidFill>
                  <a:prstClr val="black"/>
                </a:solidFill>
              </a:rPr>
              <a:t> olduğu gibi </a:t>
            </a:r>
            <a:r>
              <a:rPr lang="tr-TR" sz="2800" dirty="0" err="1" smtClean="0">
                <a:solidFill>
                  <a:prstClr val="black"/>
                </a:solidFill>
              </a:rPr>
              <a:t>pulmoner</a:t>
            </a:r>
            <a:r>
              <a:rPr lang="tr-TR" sz="2800" dirty="0" smtClean="0">
                <a:solidFill>
                  <a:prstClr val="black"/>
                </a:solidFill>
              </a:rPr>
              <a:t> arter basıncında artış, </a:t>
            </a:r>
            <a:r>
              <a:rPr lang="tr-TR" sz="2800" dirty="0" err="1" smtClean="0">
                <a:solidFill>
                  <a:prstClr val="black"/>
                </a:solidFill>
              </a:rPr>
              <a:t>ventilasyon</a:t>
            </a:r>
            <a:r>
              <a:rPr lang="tr-TR" sz="2800" dirty="0" smtClean="0">
                <a:solidFill>
                  <a:prstClr val="black"/>
                </a:solidFill>
              </a:rPr>
              <a:t>/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uyumsuzluğu, </a:t>
            </a:r>
            <a:r>
              <a:rPr lang="tr-TR" sz="2800" dirty="0" err="1" smtClean="0">
                <a:solidFill>
                  <a:prstClr val="black"/>
                </a:solidFill>
              </a:rPr>
              <a:t>intrapulmoner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şant</a:t>
            </a:r>
            <a:r>
              <a:rPr lang="tr-TR" sz="2800" dirty="0" smtClean="0">
                <a:solidFill>
                  <a:prstClr val="black"/>
                </a:solidFill>
              </a:rPr>
              <a:t> ve artmış </a:t>
            </a:r>
            <a:r>
              <a:rPr lang="tr-TR" sz="2800" dirty="0" err="1" smtClean="0">
                <a:solidFill>
                  <a:prstClr val="black"/>
                </a:solidFill>
              </a:rPr>
              <a:t>alveolara</a:t>
            </a:r>
            <a:r>
              <a:rPr lang="tr-TR" sz="2800" dirty="0" smtClean="0">
                <a:solidFill>
                  <a:prstClr val="black"/>
                </a:solidFill>
              </a:rPr>
              <a:t> ölü boşluğa neden olur.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3200" b="1" spc="-10" dirty="0" err="1" smtClean="0">
                <a:latin typeface="Montserrat-SemiBold"/>
                <a:cs typeface="Montserrat-SemiBold"/>
              </a:rPr>
              <a:t>Kardiyopulmoner</a:t>
            </a:r>
            <a:r>
              <a:rPr lang="tr-TR" sz="3200" b="1" spc="-10" dirty="0" smtClean="0">
                <a:latin typeface="Montserrat-SemiBold"/>
                <a:cs typeface="Montserrat-SemiBold"/>
              </a:rPr>
              <a:t> bypass</a:t>
            </a:r>
            <a:endParaRPr sz="3200">
              <a:latin typeface="Montserrat-SemiBold"/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6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09800"/>
            <a:ext cx="944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hava </a:t>
            </a:r>
            <a:r>
              <a:rPr lang="tr-TR" sz="2800" b="1" dirty="0" err="1" smtClean="0">
                <a:solidFill>
                  <a:prstClr val="black"/>
                </a:solidFill>
              </a:rPr>
              <a:t>embolisi</a:t>
            </a:r>
            <a:r>
              <a:rPr lang="tr-TR" sz="2800" b="1" dirty="0" smtClean="0">
                <a:solidFill>
                  <a:prstClr val="black"/>
                </a:solidFill>
              </a:rPr>
              <a:t> patent </a:t>
            </a:r>
            <a:r>
              <a:rPr lang="tr-TR" sz="2800" b="1" dirty="0" err="1" smtClean="0">
                <a:solidFill>
                  <a:prstClr val="black"/>
                </a:solidFill>
              </a:rPr>
              <a:t>foramen</a:t>
            </a:r>
            <a:r>
              <a:rPr lang="tr-TR" sz="2800" b="1" dirty="0" smtClean="0">
                <a:solidFill>
                  <a:prstClr val="black"/>
                </a:solidFill>
              </a:rPr>
              <a:t> ovale ile sol kalp boşluklarına geçebilir.</a:t>
            </a:r>
            <a:r>
              <a:rPr lang="tr-TR" sz="2800" dirty="0" smtClean="0">
                <a:solidFill>
                  <a:prstClr val="black"/>
                </a:solidFill>
              </a:rPr>
              <a:t> Hava kabarcıkları </a:t>
            </a:r>
            <a:r>
              <a:rPr lang="tr-TR" sz="2800" b="1" dirty="0" smtClean="0">
                <a:solidFill>
                  <a:prstClr val="black"/>
                </a:solidFill>
              </a:rPr>
              <a:t>koroner artere geçip kardiyak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, aritmi, hipotansiyon ve kardiyak </a:t>
            </a:r>
            <a:r>
              <a:rPr lang="tr-TR" sz="2800" b="1" dirty="0" err="1" smtClean="0">
                <a:solidFill>
                  <a:prstClr val="black"/>
                </a:solidFill>
              </a:rPr>
              <a:t>arreste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serebral</a:t>
            </a:r>
            <a:r>
              <a:rPr lang="tr-TR" sz="2800" b="1" dirty="0" smtClean="0">
                <a:solidFill>
                  <a:prstClr val="black"/>
                </a:solidFill>
              </a:rPr>
              <a:t> artere geçmesi </a:t>
            </a:r>
            <a:r>
              <a:rPr lang="tr-TR" sz="2800" b="1" dirty="0" err="1" smtClean="0">
                <a:solidFill>
                  <a:prstClr val="black"/>
                </a:solidFill>
              </a:rPr>
              <a:t>konfüzyon</a:t>
            </a:r>
            <a:r>
              <a:rPr lang="tr-TR" sz="2800" b="1" dirty="0" smtClean="0">
                <a:solidFill>
                  <a:prstClr val="black"/>
                </a:solidFill>
              </a:rPr>
              <a:t>, geçici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atak ve felce neden olabilir</a:t>
            </a:r>
            <a:r>
              <a:rPr lang="tr-TR" sz="2800" dirty="0" smtClean="0">
                <a:solidFill>
                  <a:prstClr val="black"/>
                </a:solidFill>
              </a:rPr>
              <a:t>. Aynı şekilde </a:t>
            </a:r>
            <a:r>
              <a:rPr lang="tr-TR" sz="2800" dirty="0" err="1" smtClean="0">
                <a:solidFill>
                  <a:prstClr val="black"/>
                </a:solidFill>
              </a:rPr>
              <a:t>periferik</a:t>
            </a:r>
            <a:r>
              <a:rPr lang="tr-TR" sz="2800" dirty="0" smtClean="0">
                <a:solidFill>
                  <a:prstClr val="black"/>
                </a:solidFill>
              </a:rPr>
              <a:t> arterlere geçen hava kabarcıkları tuzaklandığı yerde </a:t>
            </a:r>
            <a:r>
              <a:rPr lang="tr-TR" sz="2800" dirty="0" err="1" smtClean="0">
                <a:solidFill>
                  <a:prstClr val="black"/>
                </a:solidFill>
              </a:rPr>
              <a:t>iskemiye</a:t>
            </a:r>
            <a:r>
              <a:rPr lang="tr-TR" sz="2800" dirty="0" smtClean="0">
                <a:solidFill>
                  <a:prstClr val="black"/>
                </a:solidFill>
              </a:rPr>
              <a:t> neden olurlar.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3581400" y="1447800"/>
            <a:ext cx="62962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19400" y="1371600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4114800" y="13716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3200400" y="2667000"/>
            <a:ext cx="8229600" cy="2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533400" y="727595"/>
            <a:ext cx="1156110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b="1" kern="1200" dirty="0" smtClean="0">
                <a:solidFill>
                  <a:prstClr val="black"/>
                </a:solidFill>
                <a:latin typeface="Calibri"/>
                <a:cs typeface="+mj-cs"/>
              </a:rPr>
              <a:t>Açık  Kalp Ameliyatları  Sırasında  Oluşan  </a:t>
            </a:r>
            <a:br>
              <a:rPr lang="tr-TR" b="1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tr-TR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Intrakardiyak</a:t>
            </a:r>
            <a:r>
              <a:rPr lang="tr-TR" b="1" kern="1200" dirty="0" smtClean="0">
                <a:solidFill>
                  <a:prstClr val="black"/>
                </a:solidFill>
                <a:latin typeface="Calibri"/>
                <a:cs typeface="+mj-cs"/>
              </a:rPr>
              <a:t> Hava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743200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Açık  kalp ameliyatlarından  sonra havanın  çıkarılması ve hava </a:t>
            </a:r>
            <a:r>
              <a:rPr lang="tr-TR" sz="2800" dirty="0" err="1" smtClean="0">
                <a:solidFill>
                  <a:prstClr val="black"/>
                </a:solidFill>
              </a:rPr>
              <a:t>embolisinin</a:t>
            </a:r>
            <a:r>
              <a:rPr lang="tr-TR" sz="2800" dirty="0" smtClean="0">
                <a:solidFill>
                  <a:prstClr val="black"/>
                </a:solidFill>
              </a:rPr>
              <a:t> önlenmesi için  standart hava çıkarma  tekniklerine </a:t>
            </a:r>
            <a:r>
              <a:rPr lang="tr-TR" sz="2800" b="1" dirty="0" smtClean="0">
                <a:solidFill>
                  <a:prstClr val="black"/>
                </a:solidFill>
              </a:rPr>
              <a:t>rağmen  </a:t>
            </a:r>
            <a:r>
              <a:rPr lang="tr-TR" sz="2800" b="1" dirty="0" err="1" smtClean="0">
                <a:solidFill>
                  <a:prstClr val="black"/>
                </a:solidFill>
              </a:rPr>
              <a:t>intrakardiyak</a:t>
            </a:r>
            <a:r>
              <a:rPr lang="tr-TR" sz="2800" b="1" dirty="0" smtClean="0">
                <a:solidFill>
                  <a:prstClr val="black"/>
                </a:solidFill>
              </a:rPr>
              <a:t> hava kabarcıkları yaygın olarak  (%  12-100)  görülmektedir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438400"/>
            <a:ext cx="94488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Ekokardiyografik</a:t>
            </a:r>
            <a:r>
              <a:rPr lang="tr-TR" sz="2800" b="1" dirty="0" smtClean="0">
                <a:solidFill>
                  <a:prstClr val="black"/>
                </a:solidFill>
              </a:rPr>
              <a:t> (TEE</a:t>
            </a:r>
            <a:r>
              <a:rPr lang="tr-TR" sz="2800" dirty="0" smtClean="0">
                <a:solidFill>
                  <a:prstClr val="black"/>
                </a:solidFill>
              </a:rPr>
              <a:t>) olarak  görülen  hava  partikülleri "</a:t>
            </a:r>
            <a:r>
              <a:rPr lang="tr-TR" sz="2800" b="1" dirty="0" err="1" smtClean="0">
                <a:solidFill>
                  <a:prstClr val="black"/>
                </a:solidFill>
              </a:rPr>
              <a:t>mikrobubble</a:t>
            </a:r>
            <a:r>
              <a:rPr lang="tr-TR" sz="2800" b="1" dirty="0" smtClean="0">
                <a:solidFill>
                  <a:prstClr val="black"/>
                </a:solidFill>
              </a:rPr>
              <a:t>" (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</a:t>
            </a:r>
            <a:r>
              <a:rPr lang="tr-TR" sz="2800" dirty="0" smtClean="0">
                <a:solidFill>
                  <a:prstClr val="black"/>
                </a:solidFill>
              </a:rPr>
              <a:t>) olarak adlandırılır . 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2-120 mikron </a:t>
            </a:r>
            <a:r>
              <a:rPr lang="tr-TR" sz="2800" dirty="0" smtClean="0">
                <a:solidFill>
                  <a:prstClr val="black"/>
                </a:solidFill>
              </a:rPr>
              <a:t>arasındaki </a:t>
            </a:r>
            <a:r>
              <a:rPr lang="tr-TR" sz="2800" dirty="0" err="1" smtClean="0">
                <a:solidFill>
                  <a:prstClr val="black"/>
                </a:solidFill>
              </a:rPr>
              <a:t>mikrokabarcıklar</a:t>
            </a:r>
            <a:r>
              <a:rPr lang="tr-TR" sz="2800" dirty="0" smtClean="0">
                <a:solidFill>
                  <a:prstClr val="black"/>
                </a:solidFill>
              </a:rPr>
              <a:t>  bile </a:t>
            </a:r>
            <a:r>
              <a:rPr lang="tr-TR" sz="2800" b="1" dirty="0" err="1" smtClean="0">
                <a:solidFill>
                  <a:prstClr val="black"/>
                </a:solidFill>
              </a:rPr>
              <a:t>ekokardiyografik</a:t>
            </a:r>
            <a:r>
              <a:rPr lang="tr-TR" sz="2800" b="1" dirty="0" smtClean="0">
                <a:solidFill>
                  <a:prstClr val="black"/>
                </a:solidFill>
              </a:rPr>
              <a:t> olarak  </a:t>
            </a:r>
            <a:r>
              <a:rPr lang="tr-TR" sz="2800" b="1" dirty="0" err="1" smtClean="0">
                <a:solidFill>
                  <a:prstClr val="black"/>
                </a:solidFill>
              </a:rPr>
              <a:t>tesbit</a:t>
            </a:r>
            <a:r>
              <a:rPr lang="tr-TR" sz="2800" b="1" dirty="0" smtClean="0">
                <a:solidFill>
                  <a:prstClr val="black"/>
                </a:solidFill>
              </a:rPr>
              <a:t>  edilebilirler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Ekokardiyografi </a:t>
            </a:r>
            <a:r>
              <a:rPr lang="tr-TR" sz="2800" dirty="0" err="1" smtClean="0">
                <a:solidFill>
                  <a:prstClr val="black"/>
                </a:solidFill>
              </a:rPr>
              <a:t>rehberliğnide</a:t>
            </a:r>
            <a:r>
              <a:rPr lang="tr-TR" sz="2800" dirty="0" smtClean="0">
                <a:solidFill>
                  <a:prstClr val="black"/>
                </a:solidFill>
              </a:rPr>
              <a:t>  yapılan çalışmalarda  </a:t>
            </a:r>
            <a:r>
              <a:rPr lang="tr-TR" sz="2800" dirty="0" err="1" smtClean="0">
                <a:solidFill>
                  <a:prstClr val="black"/>
                </a:solidFill>
              </a:rPr>
              <a:t>intrakardiyak</a:t>
            </a:r>
            <a:r>
              <a:rPr lang="tr-TR" sz="2800" dirty="0" smtClean="0">
                <a:solidFill>
                  <a:prstClr val="black"/>
                </a:solidFill>
              </a:rPr>
              <a:t> hava </a:t>
            </a:r>
            <a:r>
              <a:rPr lang="tr-TR" sz="2800" dirty="0" err="1" smtClean="0">
                <a:solidFill>
                  <a:prstClr val="black"/>
                </a:solidFill>
              </a:rPr>
              <a:t>kabarcıklan</a:t>
            </a:r>
            <a:r>
              <a:rPr lang="tr-TR" sz="2800" dirty="0" smtClean="0">
                <a:solidFill>
                  <a:prstClr val="black"/>
                </a:solidFill>
              </a:rPr>
              <a:t> miktarı  azaltılabilmiş,  </a:t>
            </a:r>
            <a:r>
              <a:rPr lang="tr-TR" sz="2800" b="1" dirty="0" smtClean="0">
                <a:solidFill>
                  <a:prstClr val="black"/>
                </a:solidFill>
              </a:rPr>
              <a:t>fakat tamamen tahliyesi mümkün olmamıştır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Günümüzde sol </a:t>
            </a:r>
            <a:r>
              <a:rPr lang="tr-TR" sz="2800" dirty="0" err="1" smtClean="0">
                <a:solidFill>
                  <a:prstClr val="black"/>
                </a:solidFill>
              </a:rPr>
              <a:t>ventrikülde</a:t>
            </a:r>
            <a:r>
              <a:rPr lang="tr-TR" sz="2800" dirty="0" smtClean="0">
                <a:solidFill>
                  <a:prstClr val="black"/>
                </a:solidFill>
              </a:rPr>
              <a:t> hava </a:t>
            </a:r>
            <a:r>
              <a:rPr lang="tr-TR" sz="2800" dirty="0" err="1" smtClean="0">
                <a:solidFill>
                  <a:prstClr val="black"/>
                </a:solidFill>
              </a:rPr>
              <a:t>kabarcıklannın</a:t>
            </a:r>
            <a:r>
              <a:rPr lang="tr-TR" sz="2800" dirty="0" smtClean="0">
                <a:solidFill>
                  <a:prstClr val="black"/>
                </a:solidFill>
              </a:rPr>
              <a:t> gözlenmesinin klinik öneminin olup olmadığı bilinmemektedir.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Bazı  hastalarda son derece yüksek yoğunluktaki </a:t>
            </a:r>
            <a:r>
              <a:rPr lang="tr-TR" sz="2800" b="1" dirty="0" err="1" smtClean="0">
                <a:solidFill>
                  <a:prstClr val="black"/>
                </a:solidFill>
              </a:rPr>
              <a:t>intrakaviter</a:t>
            </a:r>
            <a:r>
              <a:rPr lang="tr-TR" sz="2800" b="1" dirty="0" smtClean="0">
                <a:solidFill>
                  <a:prstClr val="black"/>
                </a:solidFill>
              </a:rPr>
              <a:t> kabarcıkların </a:t>
            </a:r>
            <a:r>
              <a:rPr lang="tr-TR" sz="2800" b="1" dirty="0" err="1" smtClean="0">
                <a:solidFill>
                  <a:prstClr val="black"/>
                </a:solidFill>
              </a:rPr>
              <a:t>aortaya</a:t>
            </a:r>
            <a:r>
              <a:rPr lang="tr-TR" sz="2800" b="1" dirty="0" smtClean="0">
                <a:solidFill>
                  <a:prstClr val="black"/>
                </a:solidFill>
              </a:rPr>
              <a:t> atılmasına rağmen hastalarda  "</a:t>
            </a:r>
            <a:r>
              <a:rPr lang="tr-TR" sz="2800" b="1" dirty="0" err="1" smtClean="0">
                <a:solidFill>
                  <a:prstClr val="black"/>
                </a:solidFill>
              </a:rPr>
              <a:t>gross</a:t>
            </a:r>
            <a:r>
              <a:rPr lang="tr-TR" sz="2800" b="1" dirty="0" smtClean="0">
                <a:solidFill>
                  <a:prstClr val="black"/>
                </a:solidFill>
              </a:rPr>
              <a:t>"  nörolojik  bulgu  oluşmamıştır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Yapılan  çalışmalarda </a:t>
            </a:r>
            <a:r>
              <a:rPr lang="tr-TR" sz="2800" b="1" dirty="0" smtClean="0">
                <a:solidFill>
                  <a:prstClr val="black"/>
                </a:solidFill>
              </a:rPr>
              <a:t>aort </a:t>
            </a:r>
            <a:r>
              <a:rPr lang="tr-TR" sz="2800" b="1" dirty="0" err="1" smtClean="0">
                <a:solidFill>
                  <a:prstClr val="black"/>
                </a:solidFill>
              </a:rPr>
              <a:t>kanülasyonu</a:t>
            </a:r>
            <a:r>
              <a:rPr lang="tr-TR" sz="2800" b="1" dirty="0" smtClean="0">
                <a:solidFill>
                  <a:prstClr val="black"/>
                </a:solidFill>
              </a:rPr>
              <a:t>  sırasında,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 "</a:t>
            </a:r>
            <a:r>
              <a:rPr lang="tr-TR" sz="2800" b="1" dirty="0" err="1" smtClean="0">
                <a:solidFill>
                  <a:prstClr val="black"/>
                </a:solidFill>
              </a:rPr>
              <a:t>bypas"ın</a:t>
            </a:r>
            <a:r>
              <a:rPr lang="tr-TR" sz="2800" b="1" dirty="0" smtClean="0">
                <a:solidFill>
                  <a:prstClr val="black"/>
                </a:solidFill>
              </a:rPr>
              <a:t>  ilk başladığı dakikalarda 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mikrokabarcıklar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tesbit</a:t>
            </a:r>
            <a:r>
              <a:rPr lang="tr-TR" sz="2800" b="1" dirty="0" smtClean="0">
                <a:solidFill>
                  <a:prstClr val="black"/>
                </a:solidFill>
              </a:rPr>
              <a:t>  edilmiştir.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667001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Kalbin açılmamasına rağmen </a:t>
            </a:r>
            <a:r>
              <a:rPr lang="tr-TR" sz="2800" b="1" dirty="0" smtClean="0">
                <a:solidFill>
                  <a:prstClr val="black"/>
                </a:solidFill>
              </a:rPr>
              <a:t>koroner bypass ameliyatları sırasında da 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mikrokabarcıklar</a:t>
            </a:r>
            <a:r>
              <a:rPr lang="tr-TR" sz="2800" b="1" dirty="0" smtClean="0">
                <a:solidFill>
                  <a:prstClr val="black"/>
                </a:solidFill>
              </a:rPr>
              <a:t> görülebilmektedir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Mikrokabarcıkların</a:t>
            </a:r>
            <a:r>
              <a:rPr lang="tr-TR" sz="2800" dirty="0" smtClean="0">
                <a:solidFill>
                  <a:prstClr val="black"/>
                </a:solidFill>
              </a:rPr>
              <a:t> sol  </a:t>
            </a:r>
            <a:r>
              <a:rPr lang="tr-TR" sz="2800" dirty="0" err="1" smtClean="0">
                <a:solidFill>
                  <a:prstClr val="black"/>
                </a:solidFill>
              </a:rPr>
              <a:t>atrium</a:t>
            </a:r>
            <a:r>
              <a:rPr lang="tr-TR" sz="2800" dirty="0" smtClean="0">
                <a:solidFill>
                  <a:prstClr val="black"/>
                </a:solidFill>
              </a:rPr>
              <a:t> ve sol </a:t>
            </a:r>
            <a:r>
              <a:rPr lang="tr-TR" sz="2800" dirty="0" err="1" smtClean="0">
                <a:solidFill>
                  <a:prstClr val="black"/>
                </a:solidFill>
              </a:rPr>
              <a:t>ventrikülde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smtClean="0">
                <a:solidFill>
                  <a:prstClr val="black"/>
                </a:solidFill>
              </a:rPr>
              <a:t>kalbin açıldığı kapak ameliyatlarından  sonra daha yoğun  </a:t>
            </a:r>
            <a:r>
              <a:rPr lang="tr-TR" sz="2800" dirty="0" smtClean="0">
                <a:solidFill>
                  <a:prstClr val="black"/>
                </a:solidFill>
              </a:rPr>
              <a:t>ve görülme oranın yüksek olduğu  </a:t>
            </a:r>
            <a:r>
              <a:rPr lang="tr-TR" sz="2800" b="1" dirty="0" smtClean="0">
                <a:solidFill>
                  <a:prstClr val="black"/>
                </a:solidFill>
              </a:rPr>
              <a:t>(%67-100), </a:t>
            </a:r>
            <a:r>
              <a:rPr lang="tr-TR" sz="2800" dirty="0" smtClean="0">
                <a:solidFill>
                  <a:prstClr val="black"/>
                </a:solidFill>
              </a:rPr>
              <a:t>kalbin açılmadığı </a:t>
            </a:r>
            <a:r>
              <a:rPr lang="tr-TR" sz="2800" b="1" dirty="0" smtClean="0">
                <a:solidFill>
                  <a:prstClr val="black"/>
                </a:solidFill>
              </a:rPr>
              <a:t>koroner "bypass" </a:t>
            </a:r>
            <a:r>
              <a:rPr lang="tr-TR" sz="2800" b="1" dirty="0" err="1" smtClean="0">
                <a:solidFill>
                  <a:prstClr val="black"/>
                </a:solidFill>
              </a:rPr>
              <a:t>ameliyatl</a:t>
            </a:r>
            <a:r>
              <a:rPr lang="tr-TR" sz="2800" b="1" dirty="0" smtClean="0">
                <a:solidFill>
                  <a:prstClr val="black"/>
                </a:solidFill>
              </a:rPr>
              <a:t> arından sonra  daha düşük yoğunlukta ve görülme oranın  daha az </a:t>
            </a:r>
            <a:r>
              <a:rPr lang="tr-TR" sz="2800" dirty="0" smtClean="0">
                <a:solidFill>
                  <a:prstClr val="black"/>
                </a:solidFill>
              </a:rPr>
              <a:t>olduğu  önceki çalışmalarda </a:t>
            </a:r>
            <a:r>
              <a:rPr lang="tr-TR" sz="2800" b="1" dirty="0" err="1" smtClean="0">
                <a:solidFill>
                  <a:prstClr val="black"/>
                </a:solidFill>
              </a:rPr>
              <a:t>intraoperatif</a:t>
            </a:r>
            <a:r>
              <a:rPr lang="tr-TR" sz="2800" b="1" dirty="0" smtClean="0">
                <a:solidFill>
                  <a:prstClr val="black"/>
                </a:solidFill>
              </a:rPr>
              <a:t> ekokardiyografi </a:t>
            </a:r>
            <a:r>
              <a:rPr lang="tr-TR" sz="2800" dirty="0" smtClean="0">
                <a:solidFill>
                  <a:prstClr val="black"/>
                </a:solidFill>
              </a:rPr>
              <a:t> ile  ortaya konmuştur.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677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</a:t>
            </a:r>
            <a:r>
              <a:rPr lang="tr-TR" sz="2800" dirty="0" err="1" smtClean="0">
                <a:solidFill>
                  <a:prstClr val="black"/>
                </a:solidFill>
              </a:rPr>
              <a:t>açıkıkken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venlere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giren ve tutulduğu ileri sürülen havanın  daha sonra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venlerden</a:t>
            </a:r>
            <a:r>
              <a:rPr lang="tr-TR" sz="2800" b="1" dirty="0" smtClean="0">
                <a:solidFill>
                  <a:prstClr val="black"/>
                </a:solidFill>
              </a:rPr>
              <a:t> kalbe geldiği </a:t>
            </a:r>
            <a:r>
              <a:rPr lang="tr-TR" sz="2800" b="1" dirty="0" err="1" smtClean="0">
                <a:solidFill>
                  <a:prstClr val="black"/>
                </a:solidFill>
              </a:rPr>
              <a:t>ekokardiyografik</a:t>
            </a:r>
            <a:r>
              <a:rPr lang="tr-TR" sz="2800" b="1" dirty="0" smtClean="0">
                <a:solidFill>
                  <a:prstClr val="black"/>
                </a:solidFill>
              </a:rPr>
              <a:t> olarak gösterilmiştir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Parsiyel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"</a:t>
            </a:r>
            <a:r>
              <a:rPr lang="tr-TR" sz="2800" b="1" dirty="0" err="1" smtClean="0">
                <a:solidFill>
                  <a:prstClr val="black"/>
                </a:solidFill>
              </a:rPr>
              <a:t>bypass"a</a:t>
            </a:r>
            <a:r>
              <a:rPr lang="tr-TR" sz="2800" b="1" dirty="0" smtClean="0">
                <a:solidFill>
                  <a:prstClr val="black"/>
                </a:solidFill>
              </a:rPr>
              <a:t> geçilmesi ya  da 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b="1" dirty="0" smtClean="0">
                <a:solidFill>
                  <a:prstClr val="black"/>
                </a:solidFill>
              </a:rPr>
              <a:t>  "</a:t>
            </a:r>
            <a:r>
              <a:rPr lang="tr-TR" sz="2800" b="1" dirty="0" err="1" smtClean="0">
                <a:solidFill>
                  <a:prstClr val="black"/>
                </a:solidFill>
              </a:rPr>
              <a:t>bypass"dan</a:t>
            </a:r>
            <a:r>
              <a:rPr lang="tr-TR" sz="2800" b="1" dirty="0" smtClean="0">
                <a:solidFill>
                  <a:prstClr val="black"/>
                </a:solidFill>
              </a:rPr>
              <a:t> çıkılması  </a:t>
            </a:r>
            <a:r>
              <a:rPr lang="tr-TR" sz="2800" dirty="0" smtClean="0">
                <a:solidFill>
                  <a:prstClr val="black"/>
                </a:solidFill>
              </a:rPr>
              <a:t>ile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kan </a:t>
            </a:r>
            <a:r>
              <a:rPr lang="tr-TR" sz="2800" b="1" dirty="0" err="1" smtClean="0">
                <a:solidFill>
                  <a:prstClr val="black"/>
                </a:solidFill>
              </a:rPr>
              <a:t>akınıının</a:t>
            </a:r>
            <a:r>
              <a:rPr lang="tr-TR" sz="2800" b="1" dirty="0" smtClean="0">
                <a:solidFill>
                  <a:prstClr val="black"/>
                </a:solidFill>
              </a:rPr>
              <a:t> artması sonucu havanın mobilize olduğu anlaşılmaktadır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90801"/>
            <a:ext cx="96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Tingleff</a:t>
            </a:r>
            <a:r>
              <a:rPr lang="tr-TR" sz="2800" dirty="0" smtClean="0">
                <a:solidFill>
                  <a:prstClr val="black"/>
                </a:solidFill>
              </a:rPr>
              <a:t> ve  ark.  koroner  "bypass" ameliyatlarında havanın </a:t>
            </a:r>
            <a:r>
              <a:rPr lang="tr-TR" sz="2800" dirty="0" err="1" smtClean="0">
                <a:solidFill>
                  <a:prstClr val="black"/>
                </a:solidFill>
              </a:rPr>
              <a:t>aortaya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kanülasyon</a:t>
            </a:r>
            <a:r>
              <a:rPr lang="tr-TR" sz="2800" b="1" dirty="0" smtClean="0">
                <a:solidFill>
                  <a:prstClr val="black"/>
                </a:solidFill>
              </a:rPr>
              <a:t>  ya da </a:t>
            </a:r>
            <a:r>
              <a:rPr lang="tr-TR" sz="2800" b="1" dirty="0" err="1" smtClean="0">
                <a:solidFill>
                  <a:prstClr val="black"/>
                </a:solidFill>
              </a:rPr>
              <a:t>anastomoz</a:t>
            </a:r>
            <a:r>
              <a:rPr lang="tr-TR" sz="2800" b="1" dirty="0" smtClean="0">
                <a:solidFill>
                  <a:prstClr val="black"/>
                </a:solidFill>
              </a:rPr>
              <a:t> yerinden</a:t>
            </a:r>
            <a:r>
              <a:rPr lang="tr-TR" sz="2800" dirty="0" smtClean="0">
                <a:solidFill>
                  <a:prstClr val="black"/>
                </a:solidFill>
              </a:rPr>
              <a:t> girdiğini belirtmişlerdir.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infüzyon</a:t>
            </a:r>
            <a:r>
              <a:rPr lang="tr-TR" sz="2800" b="1" dirty="0" smtClean="0">
                <a:solidFill>
                  <a:prstClr val="black"/>
                </a:solidFill>
              </a:rPr>
              <a:t> hatlarından  </a:t>
            </a:r>
            <a:r>
              <a:rPr lang="tr-TR" sz="2800" dirty="0" smtClean="0">
                <a:solidFill>
                  <a:prstClr val="black"/>
                </a:solidFill>
              </a:rPr>
              <a:t>gelen hava kabarcıkları </a:t>
            </a:r>
            <a:r>
              <a:rPr lang="tr-TR" sz="2800" dirty="0" err="1" smtClean="0">
                <a:solidFill>
                  <a:prstClr val="black"/>
                </a:solidFill>
              </a:rPr>
              <a:t>pulmoner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vasküler</a:t>
            </a:r>
            <a:r>
              <a:rPr lang="tr-TR" sz="2800" dirty="0" smtClean="0">
                <a:solidFill>
                  <a:prstClr val="black"/>
                </a:solidFill>
              </a:rPr>
              <a:t> sistem tarafından </a:t>
            </a:r>
            <a:r>
              <a:rPr lang="tr-TR" sz="2800" b="1" dirty="0" smtClean="0">
                <a:solidFill>
                  <a:prstClr val="black"/>
                </a:solidFill>
              </a:rPr>
              <a:t>sistemik sirkülasyona ulaşmadan  elimine edilir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Buna rağmen  </a:t>
            </a:r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hava </a:t>
            </a:r>
            <a:r>
              <a:rPr lang="tr-TR" sz="2800" b="1" dirty="0" smtClean="0">
                <a:solidFill>
                  <a:prstClr val="black"/>
                </a:solidFill>
              </a:rPr>
              <a:t>kabarcıklarının </a:t>
            </a:r>
            <a:r>
              <a:rPr lang="tr-TR" sz="2800" b="1" dirty="0" err="1" smtClean="0">
                <a:solidFill>
                  <a:prstClr val="black"/>
                </a:solidFill>
              </a:rPr>
              <a:t>infüzyon</a:t>
            </a:r>
            <a:r>
              <a:rPr lang="tr-TR" sz="2800" b="1" dirty="0" smtClean="0">
                <a:solidFill>
                  <a:prstClr val="black"/>
                </a:solidFill>
              </a:rPr>
              <a:t> hızı kritik seviyelere ulaştığı zaman </a:t>
            </a:r>
            <a:r>
              <a:rPr lang="tr-TR" sz="2800" b="1" dirty="0" err="1" smtClean="0">
                <a:solidFill>
                  <a:prstClr val="black"/>
                </a:solidFill>
              </a:rPr>
              <a:t>akciğerierin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filtrasyon</a:t>
            </a:r>
            <a:r>
              <a:rPr lang="tr-TR" sz="2800" b="1" dirty="0" smtClean="0">
                <a:solidFill>
                  <a:prstClr val="black"/>
                </a:solidFill>
              </a:rPr>
              <a:t> kapasitesini aşabilir.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146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İn </a:t>
            </a:r>
            <a:r>
              <a:rPr lang="tr-TR" sz="2800" b="1" dirty="0" err="1" smtClean="0">
                <a:solidFill>
                  <a:prstClr val="black"/>
                </a:solidFill>
              </a:rPr>
              <a:t>vivo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bir çalışmada  </a:t>
            </a:r>
            <a:r>
              <a:rPr lang="tr-TR" sz="2800" b="1" dirty="0" smtClean="0">
                <a:solidFill>
                  <a:prstClr val="black"/>
                </a:solidFill>
              </a:rPr>
              <a:t>küçük 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mikrokabarcıkların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sirkülasyondan engellenmeden geçtiği gösterilmiştir 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Bu mekanizmalar olgulardaki </a:t>
            </a:r>
            <a:r>
              <a:rPr lang="tr-TR" sz="2800" b="1" dirty="0" err="1" smtClean="0">
                <a:solidFill>
                  <a:prstClr val="black"/>
                </a:solidFill>
              </a:rPr>
              <a:t>intrakardiyak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mikrokabarcıkların</a:t>
            </a:r>
            <a:r>
              <a:rPr lang="tr-TR" sz="2800" b="1" dirty="0" smtClean="0">
                <a:solidFill>
                  <a:prstClr val="black"/>
                </a:solidFill>
              </a:rPr>
              <a:t> varlığını açıklayabilir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690336"/>
            <a:ext cx="937260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Bununla birlikte ayrıntılı olarak bakarsak </a:t>
            </a:r>
            <a:r>
              <a:rPr lang="tr-TR" sz="2800" b="1" dirty="0" smtClean="0">
                <a:solidFill>
                  <a:prstClr val="black"/>
                </a:solidFill>
              </a:rPr>
              <a:t>koroner  "bypass" ameliyatı  yapılan olgularda gözlemlenen hava kabarcıklarının toplam miktarı ve görülme  süresi  kapak  olgularında gözlemlenenlere oranla çok azdır.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r-TR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86000" y="1981200"/>
            <a:ext cx="99060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Açık  kalp ameliyatları sonrası sık  olarak hava kabarcıkları mevcut ise niçin daha fazla klinik sekeller görülmüyor gibi bir soru akla gelebilir.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Bunu birkaç şekilde açıklamak  mümkündür.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Bazı  çalışmalar  iki </a:t>
            </a:r>
            <a:r>
              <a:rPr lang="tr-TR" sz="2800" b="1" dirty="0" smtClean="0">
                <a:solidFill>
                  <a:prstClr val="black"/>
                </a:solidFill>
              </a:rPr>
              <a:t>boyutlu  ekokardiyografinin 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mikrokabarcıkların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tesbitinde</a:t>
            </a:r>
            <a:r>
              <a:rPr lang="tr-TR" sz="2800" b="1" dirty="0" smtClean="0">
                <a:solidFill>
                  <a:prstClr val="black"/>
                </a:solidFill>
              </a:rPr>
              <a:t> yalancı pozitif tanıya </a:t>
            </a:r>
            <a:r>
              <a:rPr lang="tr-TR" sz="2800" dirty="0" smtClean="0">
                <a:solidFill>
                  <a:prstClr val="black"/>
                </a:solidFill>
              </a:rPr>
              <a:t>yol açacak kadar duyarlı olduğunu göstermiştir</a:t>
            </a:r>
            <a:r>
              <a:rPr lang="tr-TR" sz="2400" dirty="0" smtClean="0">
                <a:solidFill>
                  <a:prstClr val="black"/>
                </a:solidFill>
              </a:rPr>
              <a:t>. 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551837"/>
            <a:ext cx="9753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Grade</a:t>
            </a:r>
            <a:r>
              <a:rPr lang="tr-TR" sz="2800" dirty="0" smtClean="0">
                <a:solidFill>
                  <a:prstClr val="black"/>
                </a:solidFill>
              </a:rPr>
              <a:t>  1  hava kabarcıkları için bu  beklenebilir fakat, </a:t>
            </a:r>
            <a:r>
              <a:rPr lang="tr-TR" sz="2800" dirty="0" err="1" smtClean="0">
                <a:solidFill>
                  <a:prstClr val="black"/>
                </a:solidFill>
              </a:rPr>
              <a:t>grade</a:t>
            </a:r>
            <a:r>
              <a:rPr lang="tr-TR" sz="2800" dirty="0" smtClean="0">
                <a:solidFill>
                  <a:prstClr val="black"/>
                </a:solidFill>
              </a:rPr>
              <a:t> 2  özellikle </a:t>
            </a:r>
            <a:r>
              <a:rPr lang="tr-TR" sz="2800" b="1" dirty="0" err="1" smtClean="0">
                <a:solidFill>
                  <a:prstClr val="black"/>
                </a:solidFill>
              </a:rPr>
              <a:t>grade</a:t>
            </a:r>
            <a:r>
              <a:rPr lang="tr-TR" sz="2800" b="1" dirty="0" smtClean="0">
                <a:solidFill>
                  <a:prstClr val="black"/>
                </a:solidFill>
              </a:rPr>
              <a:t> 3 hava kabarcıklarının yalancı pozitif bulgu vermesi oldukça güçtür.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Bir diğer  izah tarzı </a:t>
            </a:r>
            <a:r>
              <a:rPr lang="tr-TR" sz="2800" b="1" dirty="0" smtClean="0">
                <a:solidFill>
                  <a:prstClr val="black"/>
                </a:solidFill>
              </a:rPr>
              <a:t>aslında hava </a:t>
            </a:r>
            <a:r>
              <a:rPr lang="tr-TR" sz="2800" b="1" dirty="0" err="1" smtClean="0">
                <a:solidFill>
                  <a:prstClr val="black"/>
                </a:solidFill>
              </a:rPr>
              <a:t>embolisi</a:t>
            </a:r>
            <a:r>
              <a:rPr lang="tr-TR" sz="2800" b="1" dirty="0" smtClean="0">
                <a:solidFill>
                  <a:prstClr val="black"/>
                </a:solidFill>
              </a:rPr>
              <a:t> olmaktadır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Fakat  2-100  mikron arasındaki partiküller önemli bir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</a:t>
            </a:r>
            <a:r>
              <a:rPr lang="tr-TR" sz="2800" b="1" dirty="0" smtClean="0">
                <a:solidFill>
                  <a:prstClr val="black"/>
                </a:solidFill>
              </a:rPr>
              <a:t> kaybı yapmaksızın dolaşımdan  temizlenebilmektedir.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514601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Temizlenme</a:t>
            </a:r>
            <a:r>
              <a:rPr lang="tr-TR" sz="2800" dirty="0" smtClean="0">
                <a:solidFill>
                  <a:prstClr val="black"/>
                </a:solidFill>
              </a:rPr>
              <a:t>,  hava kabarcıklarının (oksijen,  azot, karbondioksit vb.) kanın plazmasından </a:t>
            </a:r>
            <a:r>
              <a:rPr lang="tr-TR" sz="2800" b="1" dirty="0" err="1" smtClean="0">
                <a:solidFill>
                  <a:prstClr val="black"/>
                </a:solidFill>
              </a:rPr>
              <a:t>korpüsküller</a:t>
            </a:r>
            <a:r>
              <a:rPr lang="tr-TR" sz="2800" b="1" dirty="0" smtClean="0">
                <a:solidFill>
                  <a:prstClr val="black"/>
                </a:solidFill>
              </a:rPr>
              <a:t>(lökosit,eritrosit) tarafından </a:t>
            </a:r>
            <a:r>
              <a:rPr lang="tr-TR" sz="2800" b="1" dirty="0" err="1" smtClean="0">
                <a:solidFill>
                  <a:prstClr val="black"/>
                </a:solidFill>
              </a:rPr>
              <a:t>absorbsiyonu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 ile olur.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Feinstein</a:t>
            </a:r>
            <a:r>
              <a:rPr lang="tr-TR" sz="2800" dirty="0" smtClean="0">
                <a:solidFill>
                  <a:prstClr val="black"/>
                </a:solidFill>
              </a:rPr>
              <a:t> ve ark. deneysel çalışmalarında </a:t>
            </a:r>
            <a:r>
              <a:rPr lang="tr-TR" sz="2800" dirty="0" err="1" smtClean="0">
                <a:solidFill>
                  <a:prstClr val="black"/>
                </a:solidFill>
              </a:rPr>
              <a:t>mikrokabarcık</a:t>
            </a:r>
            <a:r>
              <a:rPr lang="tr-TR" sz="2800" dirty="0" smtClean="0">
                <a:solidFill>
                  <a:prstClr val="black"/>
                </a:solidFill>
              </a:rPr>
              <a:t>  boyutlarının </a:t>
            </a:r>
            <a:r>
              <a:rPr lang="tr-TR" sz="2800" dirty="0" err="1" smtClean="0">
                <a:solidFill>
                  <a:prstClr val="black"/>
                </a:solidFill>
              </a:rPr>
              <a:t>kapiller</a:t>
            </a:r>
            <a:r>
              <a:rPr lang="tr-TR" sz="2800" dirty="0" smtClean="0">
                <a:solidFill>
                  <a:prstClr val="black"/>
                </a:solidFill>
              </a:rPr>
              <a:t> yatağı geçmede kritik  bir  rol oynadıklarını ve </a:t>
            </a:r>
            <a:r>
              <a:rPr lang="tr-TR" sz="2800" dirty="0" err="1" smtClean="0">
                <a:solidFill>
                  <a:prstClr val="black"/>
                </a:solidFill>
              </a:rPr>
              <a:t>kollaps</a:t>
            </a:r>
            <a:r>
              <a:rPr lang="tr-TR" sz="2800" dirty="0" smtClean="0">
                <a:solidFill>
                  <a:prstClr val="black"/>
                </a:solidFill>
              </a:rPr>
              <a:t> yapabileceklerini göstermişlerdir.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Üçüncü bir izah tarzı da daha sonra </a:t>
            </a:r>
            <a:r>
              <a:rPr lang="tr-TR" sz="2800" b="1" dirty="0" smtClean="0">
                <a:solidFill>
                  <a:prstClr val="black"/>
                </a:solidFill>
              </a:rPr>
              <a:t>görülebilen hafif nörolojik bozuklukların </a:t>
            </a:r>
            <a:r>
              <a:rPr lang="tr-TR" sz="2800" b="1" dirty="0" err="1" smtClean="0">
                <a:solidFill>
                  <a:prstClr val="black"/>
                </a:solidFill>
              </a:rPr>
              <a:t>mikrokabarcık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embolisine</a:t>
            </a:r>
            <a:r>
              <a:rPr lang="tr-TR" sz="2800" b="1" dirty="0" smtClean="0">
                <a:solidFill>
                  <a:prstClr val="black"/>
                </a:solidFill>
              </a:rPr>
              <a:t> bağlı olabileceğidir.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8 Kasım 2022 Salı  saat 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86000"/>
            <a:ext cx="9525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ameliyatlarından  sonra </a:t>
            </a:r>
            <a:r>
              <a:rPr lang="tr-TR" sz="2800" b="1" dirty="0" smtClean="0">
                <a:solidFill>
                  <a:prstClr val="black"/>
                </a:solidFill>
              </a:rPr>
              <a:t>dikkatli bir şekilde  hava çıkarma  işlemleri gerçekleştirilse bile hava </a:t>
            </a:r>
            <a:r>
              <a:rPr lang="tr-TR" sz="2800" b="1" dirty="0" err="1" smtClean="0">
                <a:solidFill>
                  <a:prstClr val="black"/>
                </a:solidFill>
              </a:rPr>
              <a:t>embolizmi</a:t>
            </a:r>
            <a:r>
              <a:rPr lang="tr-TR" sz="2800" b="1" dirty="0" smtClean="0">
                <a:solidFill>
                  <a:prstClr val="black"/>
                </a:solidFill>
              </a:rPr>
              <a:t>  riski hala yüksektir.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Pompadan çıktıktan sonra bir  süre daha (</a:t>
            </a:r>
            <a:r>
              <a:rPr lang="tr-TR" sz="2800" b="1" dirty="0" smtClean="0">
                <a:solidFill>
                  <a:prstClr val="black"/>
                </a:solidFill>
              </a:rPr>
              <a:t>ortalama 5 </a:t>
            </a:r>
            <a:r>
              <a:rPr lang="tr-TR" sz="2800" b="1" dirty="0" err="1" smtClean="0">
                <a:solidFill>
                  <a:prstClr val="black"/>
                </a:solidFill>
              </a:rPr>
              <a:t>dk</a:t>
            </a:r>
            <a:r>
              <a:rPr lang="tr-TR" sz="2800" b="1" dirty="0" smtClean="0">
                <a:solidFill>
                  <a:prstClr val="black"/>
                </a:solidFill>
              </a:rPr>
              <a:t>.) devam edilmesinin faydalı olduğu  anlaşılmaktadır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990600"/>
            <a:ext cx="7715303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Açık kalp </a:t>
            </a:r>
            <a:r>
              <a:rPr lang="tr-TR" sz="2800" dirty="0" err="1" smtClean="0">
                <a:solidFill>
                  <a:prstClr val="black"/>
                </a:solidFill>
              </a:rPr>
              <a:t>ameleyitlarında</a:t>
            </a:r>
            <a:r>
              <a:rPr lang="tr-TR" sz="2800" dirty="0" smtClean="0">
                <a:solidFill>
                  <a:prstClr val="black"/>
                </a:solidFill>
              </a:rPr>
              <a:t>  diğer koroner </a:t>
            </a:r>
            <a:r>
              <a:rPr lang="tr-TR" sz="2800" dirty="0" err="1" smtClean="0">
                <a:solidFill>
                  <a:prstClr val="black"/>
                </a:solidFill>
              </a:rPr>
              <a:t>emboli</a:t>
            </a:r>
            <a:r>
              <a:rPr lang="tr-TR" sz="2800" dirty="0" smtClean="0">
                <a:solidFill>
                  <a:prstClr val="black"/>
                </a:solidFill>
              </a:rPr>
              <a:t> nedenleri: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Sol </a:t>
            </a:r>
            <a:r>
              <a:rPr lang="tr-TR" sz="2800" dirty="0" err="1" smtClean="0">
                <a:solidFill>
                  <a:prstClr val="black"/>
                </a:solidFill>
              </a:rPr>
              <a:t>atrial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trombüsler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Endokardit</a:t>
            </a:r>
            <a:r>
              <a:rPr lang="tr-TR" sz="2800" dirty="0" smtClean="0">
                <a:solidFill>
                  <a:prstClr val="black"/>
                </a:solidFill>
              </a:rPr>
              <a:t> operasyonları(</a:t>
            </a:r>
            <a:r>
              <a:rPr lang="tr-TR" sz="2800" dirty="0" err="1" smtClean="0">
                <a:solidFill>
                  <a:prstClr val="black"/>
                </a:solidFill>
              </a:rPr>
              <a:t>vegetasyon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embolileri</a:t>
            </a:r>
            <a:r>
              <a:rPr lang="tr-TR" sz="2800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Kalsifik</a:t>
            </a:r>
            <a:r>
              <a:rPr lang="tr-TR" sz="2800" dirty="0" smtClean="0">
                <a:solidFill>
                  <a:prstClr val="black"/>
                </a:solidFill>
              </a:rPr>
              <a:t> kapak operasyonları(özellikle aort kapak op.)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Yabancı cisimler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Koroner </a:t>
            </a:r>
            <a:r>
              <a:rPr lang="tr-TR" sz="44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emboli</a:t>
            </a: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828836"/>
            <a:ext cx="9448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Emboli</a:t>
            </a:r>
            <a:r>
              <a:rPr lang="tr-TR" sz="2800" b="1" dirty="0" smtClean="0">
                <a:solidFill>
                  <a:prstClr val="black"/>
                </a:solidFill>
              </a:rPr>
              <a:t> : Bir damarın uzak bir yerden gelen pıhtı v.b. tıkaçlarla tıkanması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Tromboz</a:t>
            </a:r>
            <a:r>
              <a:rPr lang="tr-TR" sz="2800" b="1" dirty="0" smtClean="0">
                <a:solidFill>
                  <a:prstClr val="black"/>
                </a:solidFill>
              </a:rPr>
              <a:t>: Bir damarın içindeki, bulunduğu yerdeki bir pıhtılaşma mekanizması ile tıkanması(plak </a:t>
            </a:r>
            <a:r>
              <a:rPr lang="tr-TR" sz="2800" b="1" dirty="0" err="1" smtClean="0">
                <a:solidFill>
                  <a:prstClr val="black"/>
                </a:solidFill>
              </a:rPr>
              <a:t>rüptürü</a:t>
            </a:r>
            <a:r>
              <a:rPr lang="tr-TR" sz="2800" b="1" dirty="0" smtClean="0">
                <a:solidFill>
                  <a:prstClr val="black"/>
                </a:solidFill>
              </a:rPr>
              <a:t>..)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438400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emboli</a:t>
            </a:r>
            <a:r>
              <a:rPr lang="tr-TR" sz="2800" dirty="0" smtClean="0">
                <a:solidFill>
                  <a:prstClr val="black"/>
                </a:solidFill>
              </a:rPr>
              <a:t>, öncelikle kalp kapak hastalığı ve </a:t>
            </a:r>
            <a:r>
              <a:rPr lang="tr-TR" sz="2800" b="1" dirty="0" err="1" smtClean="0">
                <a:solidFill>
                  <a:prstClr val="black"/>
                </a:solidFill>
              </a:rPr>
              <a:t>atriyal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fibrilasyonu</a:t>
            </a:r>
            <a:r>
              <a:rPr lang="tr-TR" sz="2800" b="1" dirty="0" smtClean="0">
                <a:solidFill>
                  <a:prstClr val="black"/>
                </a:solidFill>
              </a:rPr>
              <a:t> gibi birçok faktörden </a:t>
            </a:r>
            <a:r>
              <a:rPr lang="tr-TR" sz="2800" dirty="0" smtClean="0">
                <a:solidFill>
                  <a:prstClr val="black"/>
                </a:solidFill>
              </a:rPr>
              <a:t>dolayı ortaya çıkabilen </a:t>
            </a:r>
            <a:r>
              <a:rPr lang="tr-TR" sz="2800" b="1" dirty="0" smtClean="0">
                <a:solidFill>
                  <a:prstClr val="black"/>
                </a:solidFill>
              </a:rPr>
              <a:t>nadir ve potansiyel olarak ölümcül </a:t>
            </a:r>
            <a:r>
              <a:rPr lang="tr-TR" sz="2800" dirty="0" smtClean="0">
                <a:solidFill>
                  <a:prstClr val="black"/>
                </a:solidFill>
              </a:rPr>
              <a:t>bir fenomendir.(</a:t>
            </a:r>
            <a:r>
              <a:rPr lang="tr-TR" sz="2800" b="1" dirty="0" err="1" smtClean="0">
                <a:solidFill>
                  <a:prstClr val="black"/>
                </a:solidFill>
              </a:rPr>
              <a:t>MI’ların</a:t>
            </a:r>
            <a:r>
              <a:rPr lang="tr-TR" sz="2800" b="1" dirty="0" smtClean="0">
                <a:solidFill>
                  <a:prstClr val="black"/>
                </a:solidFill>
              </a:rPr>
              <a:t> yaklaşık %5’den sorumlu ve %12 gibi </a:t>
            </a:r>
            <a:r>
              <a:rPr lang="tr-TR" sz="2800" b="1" dirty="0" err="1" smtClean="0">
                <a:solidFill>
                  <a:prstClr val="black"/>
                </a:solidFill>
              </a:rPr>
              <a:t>mortalite</a:t>
            </a:r>
            <a:r>
              <a:rPr lang="tr-TR" sz="2800" b="1" dirty="0" smtClean="0">
                <a:solidFill>
                  <a:prstClr val="black"/>
                </a:solidFill>
              </a:rPr>
              <a:t> oranları mevcut</a:t>
            </a:r>
            <a:r>
              <a:rPr lang="tr-TR" sz="2800" dirty="0" smtClean="0">
                <a:solidFill>
                  <a:prstClr val="black"/>
                </a:solidFill>
              </a:rPr>
              <a:t>) 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819401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Koroner </a:t>
            </a:r>
            <a:r>
              <a:rPr lang="tr-TR" sz="2800" dirty="0" err="1" smtClean="0">
                <a:solidFill>
                  <a:prstClr val="black"/>
                </a:solidFill>
              </a:rPr>
              <a:t>embolizmin</a:t>
            </a:r>
            <a:r>
              <a:rPr lang="tr-TR" sz="2800" dirty="0" smtClean="0">
                <a:solidFill>
                  <a:prstClr val="black"/>
                </a:solidFill>
              </a:rPr>
              <a:t> teşhisi, tedavisi ve yönetimi konusunda </a:t>
            </a:r>
            <a:r>
              <a:rPr lang="tr-TR" sz="2800" b="1" dirty="0" smtClean="0">
                <a:solidFill>
                  <a:prstClr val="black"/>
                </a:solidFill>
              </a:rPr>
              <a:t>fikir birliği yoktur ve tedavi eden hekimin takdirine bağlıdır.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762000"/>
            <a:ext cx="764386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1207</Words>
  <Application>Microsoft Office PowerPoint</Application>
  <PresentationFormat>Özel</PresentationFormat>
  <Paragraphs>204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Office Theme</vt:lpstr>
      <vt:lpstr>Slayt 1</vt:lpstr>
      <vt:lpstr>Slayt 2</vt:lpstr>
      <vt:lpstr>Geçen Ders  Hakkında</vt:lpstr>
      <vt:lpstr>Ders Bilgileri</vt:lpstr>
      <vt:lpstr>Koroner emboli</vt:lpstr>
      <vt:lpstr>Slayt 6</vt:lpstr>
      <vt:lpstr>Slayt 7</vt:lpstr>
      <vt:lpstr>Slayt 8</vt:lpstr>
      <vt:lpstr>Slayt 9</vt:lpstr>
      <vt:lpstr>Slayt 10</vt:lpstr>
      <vt:lpstr>Slayt 11</vt:lpstr>
      <vt:lpstr>Slayt 12</vt:lpstr>
      <vt:lpstr>Gaz embolisi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Açık  Kalp Ameliyatları  Sırasında  Oluşan   Intrakardiyak Hava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Başvurulan Kaynaklar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7</cp:revision>
  <dcterms:created xsi:type="dcterms:W3CDTF">2020-08-21T08:48:13Z</dcterms:created>
  <dcterms:modified xsi:type="dcterms:W3CDTF">2022-11-04T08:32:15Z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