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75" r:id="rId8"/>
    <p:sldId id="274" r:id="rId9"/>
    <p:sldId id="273" r:id="rId10"/>
    <p:sldId id="272" r:id="rId11"/>
    <p:sldId id="271" r:id="rId12"/>
    <p:sldId id="306" r:id="rId13"/>
    <p:sldId id="305" r:id="rId14"/>
    <p:sldId id="304" r:id="rId15"/>
    <p:sldId id="303" r:id="rId16"/>
    <p:sldId id="302" r:id="rId17"/>
    <p:sldId id="301" r:id="rId18"/>
    <p:sldId id="300" r:id="rId19"/>
    <p:sldId id="299" r:id="rId20"/>
    <p:sldId id="298" r:id="rId21"/>
    <p:sldId id="297" r:id="rId22"/>
    <p:sldId id="296" r:id="rId23"/>
    <p:sldId id="295" r:id="rId24"/>
    <p:sldId id="294" r:id="rId25"/>
    <p:sldId id="293" r:id="rId26"/>
    <p:sldId id="292" r:id="rId27"/>
    <p:sldId id="291" r:id="rId28"/>
    <p:sldId id="290" r:id="rId29"/>
    <p:sldId id="289" r:id="rId30"/>
    <p:sldId id="288" r:id="rId31"/>
    <p:sldId id="287" r:id="rId32"/>
    <p:sldId id="286" r:id="rId33"/>
    <p:sldId id="285" r:id="rId34"/>
    <p:sldId id="284" r:id="rId35"/>
    <p:sldId id="283" r:id="rId36"/>
    <p:sldId id="282" r:id="rId37"/>
    <p:sldId id="281" r:id="rId38"/>
    <p:sldId id="280" r:id="rId39"/>
    <p:sldId id="279" r:id="rId40"/>
    <p:sldId id="278" r:id="rId41"/>
    <p:sldId id="277" r:id="rId42"/>
    <p:sldId id="316" r:id="rId43"/>
    <p:sldId id="315" r:id="rId44"/>
    <p:sldId id="314" r:id="rId45"/>
    <p:sldId id="313" r:id="rId46"/>
    <p:sldId id="312" r:id="rId47"/>
    <p:sldId id="311" r:id="rId48"/>
    <p:sldId id="310" r:id="rId49"/>
    <p:sldId id="309" r:id="rId50"/>
    <p:sldId id="308" r:id="rId51"/>
    <p:sldId id="307" r:id="rId52"/>
    <p:sldId id="276" r:id="rId53"/>
    <p:sldId id="270" r:id="rId54"/>
    <p:sldId id="322" r:id="rId55"/>
    <p:sldId id="321" r:id="rId56"/>
    <p:sldId id="320" r:id="rId57"/>
    <p:sldId id="319" r:id="rId58"/>
    <p:sldId id="266" r:id="rId59"/>
    <p:sldId id="268" r:id="rId60"/>
  </p:sldIdLst>
  <p:sldSz cx="12192000" cy="6858000"/>
  <p:notesSz cx="12192000" cy="6858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666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876" y="2125980"/>
            <a:ext cx="10368598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2" y="3840480"/>
            <a:ext cx="8538845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EC2168"/>
                </a:solidFill>
                <a:latin typeface="Montserrat-Medium"/>
                <a:cs typeface="Montserrat-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EC2168"/>
                </a:solidFill>
                <a:latin typeface="Montserrat-Medium"/>
                <a:cs typeface="Montserrat-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Myriad Pro"/>
                <a:cs typeface="Myriad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rgbClr val="EC2168"/>
                </a:solidFill>
                <a:latin typeface="Montserrat-Black"/>
                <a:cs typeface="Montserrat-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EC2168"/>
                </a:solidFill>
                <a:latin typeface="Montserrat-Medium"/>
                <a:cs typeface="Montserrat-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EC2168"/>
                </a:solidFill>
                <a:latin typeface="Montserrat-Medium"/>
                <a:cs typeface="Montserrat-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Myriad Pro"/>
                <a:cs typeface="Myriad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917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2150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EC2168"/>
                </a:solidFill>
                <a:latin typeface="Montserrat-Medium"/>
                <a:cs typeface="Montserrat-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EC2168"/>
                </a:solidFill>
                <a:latin typeface="Montserrat-Medium"/>
                <a:cs typeface="Montserrat-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Myriad Pro"/>
                <a:cs typeface="Myriad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EC2168"/>
                </a:solidFill>
                <a:latin typeface="Montserrat-Medium"/>
                <a:cs typeface="Montserrat-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EC2168"/>
                </a:solidFill>
                <a:latin typeface="Montserrat-Medium"/>
                <a:cs typeface="Montserrat-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EC2168"/>
                </a:solidFill>
                <a:latin typeface="Montserrat-Medium"/>
                <a:cs typeface="Montserrat-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EC2168"/>
                </a:solidFill>
                <a:latin typeface="Montserrat-Medium"/>
                <a:cs typeface="Montserrat-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70646" y="727595"/>
            <a:ext cx="9857057" cy="2219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Myriad Pro"/>
                <a:cs typeface="Myriad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57136" y="1774436"/>
            <a:ext cx="9284076" cy="16694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1" i="0">
                <a:solidFill>
                  <a:srgbClr val="EC2168"/>
                </a:solidFill>
                <a:latin typeface="Montserrat-Black"/>
                <a:cs typeface="Montserrat-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9476828" y="6483672"/>
            <a:ext cx="777875" cy="2051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0" i="0">
                <a:solidFill>
                  <a:srgbClr val="EC2168"/>
                </a:solidFill>
                <a:latin typeface="Montserrat-Medium"/>
                <a:cs typeface="Montserrat-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449110" y="6485805"/>
            <a:ext cx="736600" cy="2057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0" i="0">
                <a:solidFill>
                  <a:srgbClr val="EC2168"/>
                </a:solidFill>
                <a:latin typeface="Montserrat-Medium"/>
                <a:cs typeface="Montserrat-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82812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50" Type="http://schemas.openxmlformats.org/officeDocument/2006/relationships/image" Target="../media/image49.png"/><Relationship Id="rId55" Type="http://schemas.openxmlformats.org/officeDocument/2006/relationships/image" Target="../media/image54.png"/><Relationship Id="rId63" Type="http://schemas.openxmlformats.org/officeDocument/2006/relationships/image" Target="../media/image62.png"/><Relationship Id="rId68" Type="http://schemas.openxmlformats.org/officeDocument/2006/relationships/image" Target="../media/image67.png"/><Relationship Id="rId7" Type="http://schemas.openxmlformats.org/officeDocument/2006/relationships/image" Target="../media/image6.png"/><Relationship Id="rId71" Type="http://schemas.openxmlformats.org/officeDocument/2006/relationships/image" Target="../media/image70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53" Type="http://schemas.openxmlformats.org/officeDocument/2006/relationships/image" Target="../media/image52.png"/><Relationship Id="rId58" Type="http://schemas.openxmlformats.org/officeDocument/2006/relationships/image" Target="../media/image57.png"/><Relationship Id="rId66" Type="http://schemas.openxmlformats.org/officeDocument/2006/relationships/image" Target="../media/image65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49" Type="http://schemas.openxmlformats.org/officeDocument/2006/relationships/image" Target="../media/image48.png"/><Relationship Id="rId57" Type="http://schemas.openxmlformats.org/officeDocument/2006/relationships/image" Target="../media/image56.png"/><Relationship Id="rId61" Type="http://schemas.openxmlformats.org/officeDocument/2006/relationships/image" Target="../media/image60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52" Type="http://schemas.openxmlformats.org/officeDocument/2006/relationships/image" Target="../media/image51.png"/><Relationship Id="rId60" Type="http://schemas.openxmlformats.org/officeDocument/2006/relationships/image" Target="../media/image59.png"/><Relationship Id="rId65" Type="http://schemas.openxmlformats.org/officeDocument/2006/relationships/image" Target="../media/image64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png"/><Relationship Id="rId56" Type="http://schemas.openxmlformats.org/officeDocument/2006/relationships/image" Target="../media/image55.png"/><Relationship Id="rId64" Type="http://schemas.openxmlformats.org/officeDocument/2006/relationships/image" Target="../media/image63.png"/><Relationship Id="rId69" Type="http://schemas.openxmlformats.org/officeDocument/2006/relationships/image" Target="../media/image68.png"/><Relationship Id="rId8" Type="http://schemas.openxmlformats.org/officeDocument/2006/relationships/image" Target="../media/image7.png"/><Relationship Id="rId51" Type="http://schemas.openxmlformats.org/officeDocument/2006/relationships/image" Target="../media/image50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59" Type="http://schemas.openxmlformats.org/officeDocument/2006/relationships/image" Target="../media/image58.png"/><Relationship Id="rId67" Type="http://schemas.openxmlformats.org/officeDocument/2006/relationships/image" Target="../media/image66.png"/><Relationship Id="rId20" Type="http://schemas.openxmlformats.org/officeDocument/2006/relationships/image" Target="../media/image19.png"/><Relationship Id="rId41" Type="http://schemas.openxmlformats.org/officeDocument/2006/relationships/image" Target="../media/image40.png"/><Relationship Id="rId54" Type="http://schemas.openxmlformats.org/officeDocument/2006/relationships/image" Target="../media/image53.png"/><Relationship Id="rId62" Type="http://schemas.openxmlformats.org/officeDocument/2006/relationships/image" Target="../media/image61.png"/><Relationship Id="rId70" Type="http://schemas.openxmlformats.org/officeDocument/2006/relationships/image" Target="../media/image6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cop@gelisim.edu.tr" TargetMode="External"/><Relationship Id="rId7" Type="http://schemas.openxmlformats.org/officeDocument/2006/relationships/image" Target="../media/image75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5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12" Type="http://schemas.openxmlformats.org/officeDocument/2006/relationships/image" Target="../media/image73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0.png"/><Relationship Id="rId11" Type="http://schemas.openxmlformats.org/officeDocument/2006/relationships/image" Target="../media/image72.png"/><Relationship Id="rId5" Type="http://schemas.openxmlformats.org/officeDocument/2006/relationships/image" Target="../media/image79.png"/><Relationship Id="rId10" Type="http://schemas.openxmlformats.org/officeDocument/2006/relationships/image" Target="../media/image84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Relationship Id="rId14" Type="http://schemas.openxmlformats.org/officeDocument/2006/relationships/image" Target="../media/image8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6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12" Type="http://schemas.openxmlformats.org/officeDocument/2006/relationships/image" Target="../media/image73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11" Type="http://schemas.openxmlformats.org/officeDocument/2006/relationships/image" Target="../media/image72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Relationship Id="rId14" Type="http://schemas.openxmlformats.org/officeDocument/2006/relationships/image" Target="../media/image97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6.png"/><Relationship Id="rId3" Type="http://schemas.openxmlformats.org/officeDocument/2006/relationships/image" Target="../media/image99.png"/><Relationship Id="rId7" Type="http://schemas.openxmlformats.org/officeDocument/2006/relationships/image" Target="../media/image112.png"/><Relationship Id="rId12" Type="http://schemas.openxmlformats.org/officeDocument/2006/relationships/image" Target="../media/image115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1.png"/><Relationship Id="rId11" Type="http://schemas.openxmlformats.org/officeDocument/2006/relationships/image" Target="../media/image114.png"/><Relationship Id="rId5" Type="http://schemas.openxmlformats.org/officeDocument/2006/relationships/image" Target="../media/image101.png"/><Relationship Id="rId10" Type="http://schemas.openxmlformats.org/officeDocument/2006/relationships/image" Target="../media/image113.png"/><Relationship Id="rId4" Type="http://schemas.openxmlformats.org/officeDocument/2006/relationships/image" Target="../media/image110.png"/><Relationship Id="rId9" Type="http://schemas.openxmlformats.org/officeDocument/2006/relationships/image" Target="../media/image105.png"/><Relationship Id="rId14" Type="http://schemas.openxmlformats.org/officeDocument/2006/relationships/image" Target="../media/image97.png"/></Relationships>
</file>

<file path=ppt/slides/_rels/slide5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7.png"/><Relationship Id="rId18" Type="http://schemas.openxmlformats.org/officeDocument/2006/relationships/image" Target="../media/image132.png"/><Relationship Id="rId26" Type="http://schemas.openxmlformats.org/officeDocument/2006/relationships/image" Target="../media/image140.png"/><Relationship Id="rId39" Type="http://schemas.openxmlformats.org/officeDocument/2006/relationships/image" Target="../media/image152.png"/><Relationship Id="rId21" Type="http://schemas.openxmlformats.org/officeDocument/2006/relationships/image" Target="../media/image135.png"/><Relationship Id="rId34" Type="http://schemas.openxmlformats.org/officeDocument/2006/relationships/image" Target="../media/image36.png"/><Relationship Id="rId42" Type="http://schemas.openxmlformats.org/officeDocument/2006/relationships/image" Target="../media/image155.png"/><Relationship Id="rId47" Type="http://schemas.openxmlformats.org/officeDocument/2006/relationships/image" Target="../media/image160.png"/><Relationship Id="rId50" Type="http://schemas.openxmlformats.org/officeDocument/2006/relationships/image" Target="../media/image163.png"/><Relationship Id="rId55" Type="http://schemas.openxmlformats.org/officeDocument/2006/relationships/image" Target="../media/image168.png"/><Relationship Id="rId63" Type="http://schemas.openxmlformats.org/officeDocument/2006/relationships/image" Target="../media/image176.png"/><Relationship Id="rId68" Type="http://schemas.openxmlformats.org/officeDocument/2006/relationships/image" Target="../media/image181.png"/><Relationship Id="rId7" Type="http://schemas.openxmlformats.org/officeDocument/2006/relationships/image" Target="../media/image121.png"/><Relationship Id="rId2" Type="http://schemas.openxmlformats.org/officeDocument/2006/relationships/image" Target="../media/image116.png"/><Relationship Id="rId16" Type="http://schemas.openxmlformats.org/officeDocument/2006/relationships/image" Target="../media/image130.png"/><Relationship Id="rId29" Type="http://schemas.openxmlformats.org/officeDocument/2006/relationships/image" Target="../media/image14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0.png"/><Relationship Id="rId11" Type="http://schemas.openxmlformats.org/officeDocument/2006/relationships/image" Target="../media/image125.png"/><Relationship Id="rId24" Type="http://schemas.openxmlformats.org/officeDocument/2006/relationships/image" Target="../media/image138.png"/><Relationship Id="rId32" Type="http://schemas.openxmlformats.org/officeDocument/2006/relationships/image" Target="../media/image146.png"/><Relationship Id="rId37" Type="http://schemas.openxmlformats.org/officeDocument/2006/relationships/image" Target="../media/image150.png"/><Relationship Id="rId40" Type="http://schemas.openxmlformats.org/officeDocument/2006/relationships/image" Target="../media/image153.png"/><Relationship Id="rId45" Type="http://schemas.openxmlformats.org/officeDocument/2006/relationships/image" Target="../media/image158.png"/><Relationship Id="rId53" Type="http://schemas.openxmlformats.org/officeDocument/2006/relationships/image" Target="../media/image166.png"/><Relationship Id="rId58" Type="http://schemas.openxmlformats.org/officeDocument/2006/relationships/image" Target="../media/image171.png"/><Relationship Id="rId66" Type="http://schemas.openxmlformats.org/officeDocument/2006/relationships/image" Target="../media/image179.png"/><Relationship Id="rId5" Type="http://schemas.openxmlformats.org/officeDocument/2006/relationships/image" Target="../media/image119.png"/><Relationship Id="rId15" Type="http://schemas.openxmlformats.org/officeDocument/2006/relationships/image" Target="../media/image129.png"/><Relationship Id="rId23" Type="http://schemas.openxmlformats.org/officeDocument/2006/relationships/image" Target="../media/image137.png"/><Relationship Id="rId28" Type="http://schemas.openxmlformats.org/officeDocument/2006/relationships/image" Target="../media/image142.png"/><Relationship Id="rId36" Type="http://schemas.openxmlformats.org/officeDocument/2006/relationships/image" Target="../media/image149.png"/><Relationship Id="rId49" Type="http://schemas.openxmlformats.org/officeDocument/2006/relationships/image" Target="../media/image162.png"/><Relationship Id="rId57" Type="http://schemas.openxmlformats.org/officeDocument/2006/relationships/image" Target="../media/image170.png"/><Relationship Id="rId61" Type="http://schemas.openxmlformats.org/officeDocument/2006/relationships/image" Target="../media/image174.png"/><Relationship Id="rId10" Type="http://schemas.openxmlformats.org/officeDocument/2006/relationships/image" Target="../media/image124.png"/><Relationship Id="rId19" Type="http://schemas.openxmlformats.org/officeDocument/2006/relationships/image" Target="../media/image133.png"/><Relationship Id="rId31" Type="http://schemas.openxmlformats.org/officeDocument/2006/relationships/image" Target="../media/image145.png"/><Relationship Id="rId44" Type="http://schemas.openxmlformats.org/officeDocument/2006/relationships/image" Target="../media/image157.png"/><Relationship Id="rId52" Type="http://schemas.openxmlformats.org/officeDocument/2006/relationships/image" Target="../media/image165.png"/><Relationship Id="rId60" Type="http://schemas.openxmlformats.org/officeDocument/2006/relationships/image" Target="../media/image173.png"/><Relationship Id="rId65" Type="http://schemas.openxmlformats.org/officeDocument/2006/relationships/image" Target="../media/image178.png"/><Relationship Id="rId4" Type="http://schemas.openxmlformats.org/officeDocument/2006/relationships/image" Target="../media/image118.png"/><Relationship Id="rId9" Type="http://schemas.openxmlformats.org/officeDocument/2006/relationships/image" Target="../media/image123.png"/><Relationship Id="rId14" Type="http://schemas.openxmlformats.org/officeDocument/2006/relationships/image" Target="../media/image128.png"/><Relationship Id="rId22" Type="http://schemas.openxmlformats.org/officeDocument/2006/relationships/image" Target="../media/image136.png"/><Relationship Id="rId27" Type="http://schemas.openxmlformats.org/officeDocument/2006/relationships/image" Target="../media/image141.png"/><Relationship Id="rId30" Type="http://schemas.openxmlformats.org/officeDocument/2006/relationships/image" Target="../media/image144.png"/><Relationship Id="rId35" Type="http://schemas.openxmlformats.org/officeDocument/2006/relationships/image" Target="../media/image148.png"/><Relationship Id="rId43" Type="http://schemas.openxmlformats.org/officeDocument/2006/relationships/image" Target="../media/image156.png"/><Relationship Id="rId48" Type="http://schemas.openxmlformats.org/officeDocument/2006/relationships/image" Target="../media/image161.png"/><Relationship Id="rId56" Type="http://schemas.openxmlformats.org/officeDocument/2006/relationships/image" Target="../media/image169.png"/><Relationship Id="rId64" Type="http://schemas.openxmlformats.org/officeDocument/2006/relationships/image" Target="../media/image177.png"/><Relationship Id="rId8" Type="http://schemas.openxmlformats.org/officeDocument/2006/relationships/image" Target="../media/image122.png"/><Relationship Id="rId51" Type="http://schemas.openxmlformats.org/officeDocument/2006/relationships/image" Target="../media/image164.png"/><Relationship Id="rId3" Type="http://schemas.openxmlformats.org/officeDocument/2006/relationships/image" Target="../media/image117.png"/><Relationship Id="rId12" Type="http://schemas.openxmlformats.org/officeDocument/2006/relationships/image" Target="../media/image126.png"/><Relationship Id="rId17" Type="http://schemas.openxmlformats.org/officeDocument/2006/relationships/image" Target="../media/image131.png"/><Relationship Id="rId25" Type="http://schemas.openxmlformats.org/officeDocument/2006/relationships/image" Target="../media/image139.png"/><Relationship Id="rId33" Type="http://schemas.openxmlformats.org/officeDocument/2006/relationships/image" Target="../media/image147.png"/><Relationship Id="rId38" Type="http://schemas.openxmlformats.org/officeDocument/2006/relationships/image" Target="../media/image151.png"/><Relationship Id="rId46" Type="http://schemas.openxmlformats.org/officeDocument/2006/relationships/image" Target="../media/image159.png"/><Relationship Id="rId59" Type="http://schemas.openxmlformats.org/officeDocument/2006/relationships/image" Target="../media/image172.png"/><Relationship Id="rId67" Type="http://schemas.openxmlformats.org/officeDocument/2006/relationships/image" Target="../media/image180.png"/><Relationship Id="rId20" Type="http://schemas.openxmlformats.org/officeDocument/2006/relationships/image" Target="../media/image134.png"/><Relationship Id="rId41" Type="http://schemas.openxmlformats.org/officeDocument/2006/relationships/image" Target="../media/image154.png"/><Relationship Id="rId54" Type="http://schemas.openxmlformats.org/officeDocument/2006/relationships/image" Target="../media/image167.png"/><Relationship Id="rId62" Type="http://schemas.openxmlformats.org/officeDocument/2006/relationships/image" Target="../media/image17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58"/>
            <a:ext cx="4179570" cy="3606800"/>
            <a:chOff x="0" y="558"/>
            <a:chExt cx="4179570" cy="3606800"/>
          </a:xfrm>
        </p:grpSpPr>
        <p:sp>
          <p:nvSpPr>
            <p:cNvPr id="3" name="object 3"/>
            <p:cNvSpPr/>
            <p:nvPr/>
          </p:nvSpPr>
          <p:spPr>
            <a:xfrm>
              <a:off x="0" y="558"/>
              <a:ext cx="4011650" cy="3606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195294" y="2438958"/>
              <a:ext cx="76707" cy="762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90468" y="2438958"/>
              <a:ext cx="65024" cy="635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591814" y="2451658"/>
              <a:ext cx="43268" cy="381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476866" y="2337358"/>
              <a:ext cx="76733" cy="762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679481" y="2350058"/>
              <a:ext cx="51511" cy="508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65715" y="2235758"/>
              <a:ext cx="82842" cy="889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68750" y="2248458"/>
              <a:ext cx="56362" cy="508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656291" y="2134158"/>
              <a:ext cx="85267" cy="8890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860660" y="2146858"/>
              <a:ext cx="56362" cy="5080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748151" y="2045258"/>
              <a:ext cx="84950" cy="7620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954945" y="2045258"/>
              <a:ext cx="51384" cy="5080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841496" y="1943658"/>
              <a:ext cx="81978" cy="7620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053479" y="1956358"/>
              <a:ext cx="40822" cy="3810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936656" y="1753158"/>
              <a:ext cx="162356" cy="16510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022483" y="1562658"/>
              <a:ext cx="75145" cy="6740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915740" y="1461058"/>
              <a:ext cx="92354" cy="8890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008259" y="991158"/>
              <a:ext cx="62344" cy="63500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803205" y="800658"/>
              <a:ext cx="79971" cy="88900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904462" y="724458"/>
              <a:ext cx="148602" cy="25400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08310" y="1181658"/>
              <a:ext cx="162750" cy="148958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12819" y="1372158"/>
              <a:ext cx="166141" cy="14831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703454" y="711758"/>
              <a:ext cx="83164" cy="7620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810343" y="622858"/>
              <a:ext cx="53098" cy="63500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605377" y="445058"/>
              <a:ext cx="159689" cy="254000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118385" y="916000"/>
              <a:ext cx="11260" cy="21158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117866" y="1091018"/>
              <a:ext cx="41993" cy="44805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/>
          <p:nvPr/>
        </p:nvSpPr>
        <p:spPr>
          <a:xfrm>
            <a:off x="4226852" y="1384585"/>
            <a:ext cx="12344" cy="24174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137281" y="1659928"/>
            <a:ext cx="44345" cy="46939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152206" y="1858619"/>
            <a:ext cx="16924" cy="27165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3" name="object 33"/>
          <p:cNvGrpSpPr/>
          <p:nvPr/>
        </p:nvGrpSpPr>
        <p:grpSpPr>
          <a:xfrm>
            <a:off x="7693022" y="0"/>
            <a:ext cx="4500245" cy="4236720"/>
            <a:chOff x="7693022" y="0"/>
            <a:chExt cx="4500245" cy="4236720"/>
          </a:xfrm>
        </p:grpSpPr>
        <p:sp>
          <p:nvSpPr>
            <p:cNvPr id="34" name="object 34"/>
            <p:cNvSpPr/>
            <p:nvPr/>
          </p:nvSpPr>
          <p:spPr>
            <a:xfrm>
              <a:off x="7821168" y="0"/>
              <a:ext cx="4372025" cy="3249167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910350" y="1366446"/>
              <a:ext cx="4282837" cy="2869780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911437" y="893069"/>
              <a:ext cx="109359" cy="181902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695817" y="1151905"/>
              <a:ext cx="138696" cy="138696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693022" y="1639106"/>
              <a:ext cx="136156" cy="136766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/>
          <p:nvPr/>
        </p:nvSpPr>
        <p:spPr>
          <a:xfrm>
            <a:off x="10369783" y="4316126"/>
            <a:ext cx="130810" cy="130810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856159" y="4320355"/>
            <a:ext cx="130441" cy="130441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708102" y="678009"/>
            <a:ext cx="114122" cy="114109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700745" y="2137134"/>
            <a:ext cx="116890" cy="113017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893590" y="4326161"/>
            <a:ext cx="110820" cy="111391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351139" y="4331158"/>
            <a:ext cx="110337" cy="109283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753569" y="217221"/>
            <a:ext cx="48260" cy="68580"/>
          </a:xfrm>
          <a:custGeom>
            <a:avLst/>
            <a:gdLst/>
            <a:ahLst/>
            <a:cxnLst/>
            <a:rect l="l" t="t" r="r" b="b"/>
            <a:pathLst>
              <a:path w="48259" h="68579">
                <a:moveTo>
                  <a:pt x="30649" y="0"/>
                </a:moveTo>
                <a:lnTo>
                  <a:pt x="24205" y="0"/>
                </a:lnTo>
                <a:lnTo>
                  <a:pt x="21359" y="7482"/>
                </a:lnTo>
                <a:lnTo>
                  <a:pt x="16949" y="19269"/>
                </a:lnTo>
                <a:lnTo>
                  <a:pt x="12507" y="31052"/>
                </a:lnTo>
                <a:lnTo>
                  <a:pt x="7778" y="42699"/>
                </a:lnTo>
                <a:lnTo>
                  <a:pt x="2512" y="54078"/>
                </a:lnTo>
                <a:lnTo>
                  <a:pt x="0" y="61374"/>
                </a:lnTo>
                <a:lnTo>
                  <a:pt x="1301" y="65599"/>
                </a:lnTo>
                <a:lnTo>
                  <a:pt x="5957" y="67578"/>
                </a:lnTo>
                <a:lnTo>
                  <a:pt x="13510" y="68137"/>
                </a:lnTo>
                <a:lnTo>
                  <a:pt x="24164" y="65672"/>
                </a:lnTo>
                <a:lnTo>
                  <a:pt x="33330" y="60541"/>
                </a:lnTo>
                <a:lnTo>
                  <a:pt x="40737" y="52712"/>
                </a:lnTo>
                <a:lnTo>
                  <a:pt x="46111" y="42153"/>
                </a:lnTo>
                <a:lnTo>
                  <a:pt x="48135" y="31414"/>
                </a:lnTo>
                <a:lnTo>
                  <a:pt x="46527" y="21641"/>
                </a:lnTo>
                <a:lnTo>
                  <a:pt x="41914" y="12665"/>
                </a:lnTo>
                <a:lnTo>
                  <a:pt x="34922" y="4320"/>
                </a:lnTo>
                <a:lnTo>
                  <a:pt x="30649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529194" y="1430285"/>
            <a:ext cx="29845" cy="67945"/>
          </a:xfrm>
          <a:custGeom>
            <a:avLst/>
            <a:gdLst/>
            <a:ahLst/>
            <a:cxnLst/>
            <a:rect l="l" t="t" r="r" b="b"/>
            <a:pathLst>
              <a:path w="29845" h="67944">
                <a:moveTo>
                  <a:pt x="11724" y="0"/>
                </a:moveTo>
                <a:lnTo>
                  <a:pt x="0" y="3979"/>
                </a:lnTo>
                <a:lnTo>
                  <a:pt x="0" y="10057"/>
                </a:lnTo>
                <a:lnTo>
                  <a:pt x="1475" y="12814"/>
                </a:lnTo>
                <a:lnTo>
                  <a:pt x="1085" y="18618"/>
                </a:lnTo>
                <a:lnTo>
                  <a:pt x="722" y="25681"/>
                </a:lnTo>
                <a:lnTo>
                  <a:pt x="703" y="40714"/>
                </a:lnTo>
                <a:lnTo>
                  <a:pt x="1132" y="48209"/>
                </a:lnTo>
                <a:lnTo>
                  <a:pt x="1615" y="54178"/>
                </a:lnTo>
                <a:lnTo>
                  <a:pt x="0" y="57122"/>
                </a:lnTo>
                <a:lnTo>
                  <a:pt x="0" y="64353"/>
                </a:lnTo>
                <a:lnTo>
                  <a:pt x="13401" y="67906"/>
                </a:lnTo>
                <a:lnTo>
                  <a:pt x="18874" y="59207"/>
                </a:lnTo>
                <a:lnTo>
                  <a:pt x="26266" y="47129"/>
                </a:lnTo>
                <a:lnTo>
                  <a:pt x="27371" y="40322"/>
                </a:lnTo>
                <a:lnTo>
                  <a:pt x="29809" y="33096"/>
                </a:lnTo>
                <a:lnTo>
                  <a:pt x="26875" y="26327"/>
                </a:lnTo>
                <a:lnTo>
                  <a:pt x="24602" y="18618"/>
                </a:lnTo>
                <a:lnTo>
                  <a:pt x="16919" y="6857"/>
                </a:lnTo>
                <a:lnTo>
                  <a:pt x="11724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7" name="object 47"/>
          <p:cNvGrpSpPr/>
          <p:nvPr/>
        </p:nvGrpSpPr>
        <p:grpSpPr>
          <a:xfrm>
            <a:off x="3842093" y="6166713"/>
            <a:ext cx="4500245" cy="691515"/>
            <a:chOff x="3842093" y="6166713"/>
            <a:chExt cx="4500245" cy="691515"/>
          </a:xfrm>
        </p:grpSpPr>
        <p:sp>
          <p:nvSpPr>
            <p:cNvPr id="48" name="object 48"/>
            <p:cNvSpPr/>
            <p:nvPr/>
          </p:nvSpPr>
          <p:spPr>
            <a:xfrm>
              <a:off x="3994264" y="6166713"/>
              <a:ext cx="4204970" cy="691515"/>
            </a:xfrm>
            <a:custGeom>
              <a:avLst/>
              <a:gdLst/>
              <a:ahLst/>
              <a:cxnLst/>
              <a:rect l="l" t="t" r="r" b="b"/>
              <a:pathLst>
                <a:path w="4204970" h="691515">
                  <a:moveTo>
                    <a:pt x="4090365" y="0"/>
                  </a:moveTo>
                  <a:lnTo>
                    <a:pt x="114300" y="0"/>
                  </a:lnTo>
                  <a:lnTo>
                    <a:pt x="69812" y="8985"/>
                  </a:lnTo>
                  <a:lnTo>
                    <a:pt x="33480" y="33485"/>
                  </a:lnTo>
                  <a:lnTo>
                    <a:pt x="8983" y="69817"/>
                  </a:lnTo>
                  <a:lnTo>
                    <a:pt x="0" y="114300"/>
                  </a:lnTo>
                  <a:lnTo>
                    <a:pt x="0" y="691286"/>
                  </a:lnTo>
                  <a:lnTo>
                    <a:pt x="4204665" y="691286"/>
                  </a:lnTo>
                  <a:lnTo>
                    <a:pt x="4204665" y="114300"/>
                  </a:lnTo>
                  <a:lnTo>
                    <a:pt x="4195683" y="69817"/>
                  </a:lnTo>
                  <a:lnTo>
                    <a:pt x="4171189" y="33485"/>
                  </a:lnTo>
                  <a:lnTo>
                    <a:pt x="4134858" y="8985"/>
                  </a:lnTo>
                  <a:lnTo>
                    <a:pt x="4090365" y="0"/>
                  </a:lnTo>
                  <a:close/>
                </a:path>
              </a:pathLst>
            </a:custGeom>
            <a:solidFill>
              <a:srgbClr val="1A41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211064" y="6290894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65"/>
                  </a:moveTo>
                  <a:lnTo>
                    <a:pt x="141249" y="51765"/>
                  </a:lnTo>
                  <a:lnTo>
                    <a:pt x="113385" y="127190"/>
                  </a:lnTo>
                  <a:lnTo>
                    <a:pt x="85699" y="51765"/>
                  </a:lnTo>
                  <a:lnTo>
                    <a:pt x="71412" y="51765"/>
                  </a:lnTo>
                  <a:lnTo>
                    <a:pt x="43192" y="126834"/>
                  </a:lnTo>
                  <a:lnTo>
                    <a:pt x="16040" y="51765"/>
                  </a:lnTo>
                  <a:lnTo>
                    <a:pt x="0" y="51765"/>
                  </a:lnTo>
                  <a:lnTo>
                    <a:pt x="34734" y="146050"/>
                  </a:lnTo>
                  <a:lnTo>
                    <a:pt x="50952" y="146050"/>
                  </a:lnTo>
                  <a:lnTo>
                    <a:pt x="78295" y="74536"/>
                  </a:lnTo>
                  <a:lnTo>
                    <a:pt x="105270" y="146050"/>
                  </a:lnTo>
                  <a:lnTo>
                    <a:pt x="121488" y="146050"/>
                  </a:lnTo>
                  <a:lnTo>
                    <a:pt x="156413" y="51765"/>
                  </a:lnTo>
                  <a:close/>
                </a:path>
                <a:path w="1452879" h="182879">
                  <a:moveTo>
                    <a:pt x="313588" y="51765"/>
                  </a:moveTo>
                  <a:lnTo>
                    <a:pt x="298424" y="51765"/>
                  </a:lnTo>
                  <a:lnTo>
                    <a:pt x="270560" y="127190"/>
                  </a:lnTo>
                  <a:lnTo>
                    <a:pt x="242874" y="51765"/>
                  </a:lnTo>
                  <a:lnTo>
                    <a:pt x="228587" y="51765"/>
                  </a:lnTo>
                  <a:lnTo>
                    <a:pt x="200367" y="126834"/>
                  </a:lnTo>
                  <a:lnTo>
                    <a:pt x="173215" y="51765"/>
                  </a:lnTo>
                  <a:lnTo>
                    <a:pt x="157175" y="51765"/>
                  </a:lnTo>
                  <a:lnTo>
                    <a:pt x="191909" y="146050"/>
                  </a:lnTo>
                  <a:lnTo>
                    <a:pt x="208127" y="146050"/>
                  </a:lnTo>
                  <a:lnTo>
                    <a:pt x="235470" y="74536"/>
                  </a:lnTo>
                  <a:lnTo>
                    <a:pt x="262445" y="146050"/>
                  </a:lnTo>
                  <a:lnTo>
                    <a:pt x="278663" y="146050"/>
                  </a:lnTo>
                  <a:lnTo>
                    <a:pt x="313588" y="51765"/>
                  </a:lnTo>
                  <a:close/>
                </a:path>
                <a:path w="1452879" h="182879">
                  <a:moveTo>
                    <a:pt x="470763" y="51765"/>
                  </a:moveTo>
                  <a:lnTo>
                    <a:pt x="455599" y="51765"/>
                  </a:lnTo>
                  <a:lnTo>
                    <a:pt x="427736" y="127190"/>
                  </a:lnTo>
                  <a:lnTo>
                    <a:pt x="400050" y="51765"/>
                  </a:lnTo>
                  <a:lnTo>
                    <a:pt x="385762" y="51765"/>
                  </a:lnTo>
                  <a:lnTo>
                    <a:pt x="357543" y="126834"/>
                  </a:lnTo>
                  <a:lnTo>
                    <a:pt x="330390" y="51765"/>
                  </a:lnTo>
                  <a:lnTo>
                    <a:pt x="314350" y="51765"/>
                  </a:lnTo>
                  <a:lnTo>
                    <a:pt x="349084" y="146050"/>
                  </a:lnTo>
                  <a:lnTo>
                    <a:pt x="365302" y="146050"/>
                  </a:lnTo>
                  <a:lnTo>
                    <a:pt x="392645" y="74536"/>
                  </a:lnTo>
                  <a:lnTo>
                    <a:pt x="419620" y="146050"/>
                  </a:lnTo>
                  <a:lnTo>
                    <a:pt x="435838" y="146050"/>
                  </a:lnTo>
                  <a:lnTo>
                    <a:pt x="470763" y="51765"/>
                  </a:lnTo>
                  <a:close/>
                </a:path>
                <a:path w="1452879" h="182879">
                  <a:moveTo>
                    <a:pt x="497789" y="127723"/>
                  </a:moveTo>
                  <a:lnTo>
                    <a:pt x="492493" y="122745"/>
                  </a:lnTo>
                  <a:lnTo>
                    <a:pt x="479628" y="122745"/>
                  </a:lnTo>
                  <a:lnTo>
                    <a:pt x="474154" y="127723"/>
                  </a:lnTo>
                  <a:lnTo>
                    <a:pt x="474154" y="134835"/>
                  </a:lnTo>
                  <a:lnTo>
                    <a:pt x="474154" y="141960"/>
                  </a:lnTo>
                  <a:lnTo>
                    <a:pt x="479628" y="147116"/>
                  </a:lnTo>
                  <a:lnTo>
                    <a:pt x="492493" y="147116"/>
                  </a:lnTo>
                  <a:lnTo>
                    <a:pt x="497789" y="141960"/>
                  </a:lnTo>
                  <a:lnTo>
                    <a:pt x="497789" y="127723"/>
                  </a:lnTo>
                  <a:close/>
                </a:path>
                <a:path w="1452879" h="182879">
                  <a:moveTo>
                    <a:pt x="622655" y="48742"/>
                  </a:moveTo>
                  <a:lnTo>
                    <a:pt x="584746" y="48742"/>
                  </a:lnTo>
                  <a:lnTo>
                    <a:pt x="584746" y="59766"/>
                  </a:lnTo>
                  <a:lnTo>
                    <a:pt x="583158" y="58013"/>
                  </a:lnTo>
                  <a:lnTo>
                    <a:pt x="583158" y="84328"/>
                  </a:lnTo>
                  <a:lnTo>
                    <a:pt x="583158" y="103174"/>
                  </a:lnTo>
                  <a:lnTo>
                    <a:pt x="576110" y="109397"/>
                  </a:lnTo>
                  <a:lnTo>
                    <a:pt x="557415" y="109397"/>
                  </a:lnTo>
                  <a:lnTo>
                    <a:pt x="550176" y="103174"/>
                  </a:lnTo>
                  <a:lnTo>
                    <a:pt x="550176" y="84328"/>
                  </a:lnTo>
                  <a:lnTo>
                    <a:pt x="557415" y="78270"/>
                  </a:lnTo>
                  <a:lnTo>
                    <a:pt x="576110" y="78270"/>
                  </a:lnTo>
                  <a:lnTo>
                    <a:pt x="583158" y="84328"/>
                  </a:lnTo>
                  <a:lnTo>
                    <a:pt x="583158" y="58013"/>
                  </a:lnTo>
                  <a:lnTo>
                    <a:pt x="579615" y="54089"/>
                  </a:lnTo>
                  <a:lnTo>
                    <a:pt x="573176" y="50101"/>
                  </a:lnTo>
                  <a:lnTo>
                    <a:pt x="565378" y="47739"/>
                  </a:lnTo>
                  <a:lnTo>
                    <a:pt x="556171" y="46964"/>
                  </a:lnTo>
                  <a:lnTo>
                    <a:pt x="538581" y="50215"/>
                  </a:lnTo>
                  <a:lnTo>
                    <a:pt x="523798" y="59550"/>
                  </a:lnTo>
                  <a:lnTo>
                    <a:pt x="513600" y="74282"/>
                  </a:lnTo>
                  <a:lnTo>
                    <a:pt x="509803" y="93751"/>
                  </a:lnTo>
                  <a:lnTo>
                    <a:pt x="513600" y="113245"/>
                  </a:lnTo>
                  <a:lnTo>
                    <a:pt x="523798" y="128041"/>
                  </a:lnTo>
                  <a:lnTo>
                    <a:pt x="538581" y="137426"/>
                  </a:lnTo>
                  <a:lnTo>
                    <a:pt x="556171" y="140716"/>
                  </a:lnTo>
                  <a:lnTo>
                    <a:pt x="564476" y="140081"/>
                  </a:lnTo>
                  <a:lnTo>
                    <a:pt x="571665" y="138163"/>
                  </a:lnTo>
                  <a:lnTo>
                    <a:pt x="577773" y="134937"/>
                  </a:lnTo>
                  <a:lnTo>
                    <a:pt x="582803" y="130403"/>
                  </a:lnTo>
                  <a:lnTo>
                    <a:pt x="582803" y="132168"/>
                  </a:lnTo>
                  <a:lnTo>
                    <a:pt x="581520" y="140817"/>
                  </a:lnTo>
                  <a:lnTo>
                    <a:pt x="577481" y="147180"/>
                  </a:lnTo>
                  <a:lnTo>
                    <a:pt x="570369" y="151104"/>
                  </a:lnTo>
                  <a:lnTo>
                    <a:pt x="559879" y="152450"/>
                  </a:lnTo>
                  <a:lnTo>
                    <a:pt x="551738" y="151777"/>
                  </a:lnTo>
                  <a:lnTo>
                    <a:pt x="543394" y="149847"/>
                  </a:lnTo>
                  <a:lnTo>
                    <a:pt x="535571" y="146824"/>
                  </a:lnTo>
                  <a:lnTo>
                    <a:pt x="529018" y="142849"/>
                  </a:lnTo>
                  <a:lnTo>
                    <a:pt x="515620" y="170243"/>
                  </a:lnTo>
                  <a:lnTo>
                    <a:pt x="525551" y="175514"/>
                  </a:lnTo>
                  <a:lnTo>
                    <a:pt x="537133" y="179298"/>
                  </a:lnTo>
                  <a:lnTo>
                    <a:pt x="550037" y="181584"/>
                  </a:lnTo>
                  <a:lnTo>
                    <a:pt x="563930" y="182346"/>
                  </a:lnTo>
                  <a:lnTo>
                    <a:pt x="588657" y="178955"/>
                  </a:lnTo>
                  <a:lnTo>
                    <a:pt x="607110" y="168643"/>
                  </a:lnTo>
                  <a:lnTo>
                    <a:pt x="617880" y="152450"/>
                  </a:lnTo>
                  <a:lnTo>
                    <a:pt x="618667" y="151282"/>
                  </a:lnTo>
                  <a:lnTo>
                    <a:pt x="622046" y="130403"/>
                  </a:lnTo>
                  <a:lnTo>
                    <a:pt x="622655" y="126669"/>
                  </a:lnTo>
                  <a:lnTo>
                    <a:pt x="622655" y="109397"/>
                  </a:lnTo>
                  <a:lnTo>
                    <a:pt x="622655" y="78270"/>
                  </a:lnTo>
                  <a:lnTo>
                    <a:pt x="622655" y="59766"/>
                  </a:lnTo>
                  <a:lnTo>
                    <a:pt x="622655" y="48742"/>
                  </a:lnTo>
                  <a:close/>
                </a:path>
                <a:path w="1452879" h="182879">
                  <a:moveTo>
                    <a:pt x="742975" y="97307"/>
                  </a:moveTo>
                  <a:lnTo>
                    <a:pt x="741019" y="87350"/>
                  </a:lnTo>
                  <a:lnTo>
                    <a:pt x="738695" y="75552"/>
                  </a:lnTo>
                  <a:lnTo>
                    <a:pt x="737819" y="74358"/>
                  </a:lnTo>
                  <a:lnTo>
                    <a:pt x="727138" y="59791"/>
                  </a:lnTo>
                  <a:lnTo>
                    <a:pt x="710234" y="50203"/>
                  </a:lnTo>
                  <a:lnTo>
                    <a:pt x="705764" y="49491"/>
                  </a:lnTo>
                  <a:lnTo>
                    <a:pt x="705764" y="87350"/>
                  </a:lnTo>
                  <a:lnTo>
                    <a:pt x="674725" y="87350"/>
                  </a:lnTo>
                  <a:lnTo>
                    <a:pt x="676313" y="79159"/>
                  </a:lnTo>
                  <a:lnTo>
                    <a:pt x="681951" y="74358"/>
                  </a:lnTo>
                  <a:lnTo>
                    <a:pt x="698360" y="74358"/>
                  </a:lnTo>
                  <a:lnTo>
                    <a:pt x="704176" y="79159"/>
                  </a:lnTo>
                  <a:lnTo>
                    <a:pt x="705764" y="87350"/>
                  </a:lnTo>
                  <a:lnTo>
                    <a:pt x="705764" y="49491"/>
                  </a:lnTo>
                  <a:lnTo>
                    <a:pt x="650849" y="61061"/>
                  </a:lnTo>
                  <a:lnTo>
                    <a:pt x="635228" y="97307"/>
                  </a:lnTo>
                  <a:lnTo>
                    <a:pt x="639356" y="117436"/>
                  </a:lnTo>
                  <a:lnTo>
                    <a:pt x="651116" y="133438"/>
                  </a:lnTo>
                  <a:lnTo>
                    <a:pt x="669518" y="144018"/>
                  </a:lnTo>
                  <a:lnTo>
                    <a:pt x="693597" y="147828"/>
                  </a:lnTo>
                  <a:lnTo>
                    <a:pt x="706970" y="146837"/>
                  </a:lnTo>
                  <a:lnTo>
                    <a:pt x="718375" y="143865"/>
                  </a:lnTo>
                  <a:lnTo>
                    <a:pt x="727913" y="138976"/>
                  </a:lnTo>
                  <a:lnTo>
                    <a:pt x="735749" y="132168"/>
                  </a:lnTo>
                  <a:lnTo>
                    <a:pt x="721931" y="118122"/>
                  </a:lnTo>
                  <a:lnTo>
                    <a:pt x="714933" y="110998"/>
                  </a:lnTo>
                  <a:lnTo>
                    <a:pt x="708583" y="115811"/>
                  </a:lnTo>
                  <a:lnTo>
                    <a:pt x="703643" y="118122"/>
                  </a:lnTo>
                  <a:lnTo>
                    <a:pt x="684961" y="118122"/>
                  </a:lnTo>
                  <a:lnTo>
                    <a:pt x="678256" y="114198"/>
                  </a:lnTo>
                  <a:lnTo>
                    <a:pt x="675436" y="106730"/>
                  </a:lnTo>
                  <a:lnTo>
                    <a:pt x="742442" y="106730"/>
                  </a:lnTo>
                  <a:lnTo>
                    <a:pt x="742619" y="103898"/>
                  </a:lnTo>
                  <a:lnTo>
                    <a:pt x="742975" y="100152"/>
                  </a:lnTo>
                  <a:lnTo>
                    <a:pt x="742975" y="97307"/>
                  </a:lnTo>
                  <a:close/>
                </a:path>
                <a:path w="1452879" h="182879">
                  <a:moveTo>
                    <a:pt x="795375" y="14046"/>
                  </a:moveTo>
                  <a:lnTo>
                    <a:pt x="755535" y="14046"/>
                  </a:lnTo>
                  <a:lnTo>
                    <a:pt x="755535" y="146050"/>
                  </a:lnTo>
                  <a:lnTo>
                    <a:pt x="795375" y="146050"/>
                  </a:lnTo>
                  <a:lnTo>
                    <a:pt x="795375" y="14046"/>
                  </a:lnTo>
                  <a:close/>
                </a:path>
                <a:path w="1452879" h="182879">
                  <a:moveTo>
                    <a:pt x="852893" y="48742"/>
                  </a:moveTo>
                  <a:lnTo>
                    <a:pt x="813041" y="48742"/>
                  </a:lnTo>
                  <a:lnTo>
                    <a:pt x="813041" y="146050"/>
                  </a:lnTo>
                  <a:lnTo>
                    <a:pt x="852893" y="146050"/>
                  </a:lnTo>
                  <a:lnTo>
                    <a:pt x="852893" y="48742"/>
                  </a:lnTo>
                  <a:close/>
                </a:path>
                <a:path w="1452879" h="182879">
                  <a:moveTo>
                    <a:pt x="856945" y="19735"/>
                  </a:moveTo>
                  <a:lnTo>
                    <a:pt x="855256" y="11785"/>
                  </a:lnTo>
                  <a:lnTo>
                    <a:pt x="850442" y="5537"/>
                  </a:lnTo>
                  <a:lnTo>
                    <a:pt x="842886" y="1460"/>
                  </a:lnTo>
                  <a:lnTo>
                    <a:pt x="832967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66" y="12382"/>
                  </a:lnTo>
                  <a:lnTo>
                    <a:pt x="808990" y="20447"/>
                  </a:lnTo>
                  <a:lnTo>
                    <a:pt x="810666" y="28536"/>
                  </a:lnTo>
                  <a:lnTo>
                    <a:pt x="815479" y="35026"/>
                  </a:lnTo>
                  <a:lnTo>
                    <a:pt x="823036" y="39344"/>
                  </a:lnTo>
                  <a:lnTo>
                    <a:pt x="832967" y="40906"/>
                  </a:lnTo>
                  <a:lnTo>
                    <a:pt x="842886" y="39331"/>
                  </a:lnTo>
                  <a:lnTo>
                    <a:pt x="850442" y="34937"/>
                  </a:lnTo>
                  <a:lnTo>
                    <a:pt x="855256" y="28232"/>
                  </a:lnTo>
                  <a:lnTo>
                    <a:pt x="856945" y="19735"/>
                  </a:lnTo>
                  <a:close/>
                </a:path>
                <a:path w="1452879" h="182879">
                  <a:moveTo>
                    <a:pt x="958176" y="114922"/>
                  </a:moveTo>
                  <a:lnTo>
                    <a:pt x="949528" y="94297"/>
                  </a:lnTo>
                  <a:lnTo>
                    <a:pt x="930490" y="86144"/>
                  </a:lnTo>
                  <a:lnTo>
                    <a:pt x="911453" y="83400"/>
                  </a:lnTo>
                  <a:lnTo>
                    <a:pt x="902804" y="78981"/>
                  </a:lnTo>
                  <a:lnTo>
                    <a:pt x="902804" y="76669"/>
                  </a:lnTo>
                  <a:lnTo>
                    <a:pt x="905624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711" y="81470"/>
                  </a:lnTo>
                  <a:lnTo>
                    <a:pt x="954659" y="54965"/>
                  </a:lnTo>
                  <a:lnTo>
                    <a:pt x="946175" y="51460"/>
                  </a:lnTo>
                  <a:lnTo>
                    <a:pt x="936447" y="48958"/>
                  </a:lnTo>
                  <a:lnTo>
                    <a:pt x="925982" y="47459"/>
                  </a:lnTo>
                  <a:lnTo>
                    <a:pt x="915327" y="46964"/>
                  </a:lnTo>
                  <a:lnTo>
                    <a:pt x="893927" y="49580"/>
                  </a:lnTo>
                  <a:lnTo>
                    <a:pt x="878471" y="56718"/>
                  </a:lnTo>
                  <a:lnTo>
                    <a:pt x="869099" y="67297"/>
                  </a:lnTo>
                  <a:lnTo>
                    <a:pt x="865949" y="80238"/>
                  </a:lnTo>
                  <a:lnTo>
                    <a:pt x="874623" y="100825"/>
                  </a:lnTo>
                  <a:lnTo>
                    <a:pt x="893724" y="108889"/>
                  </a:lnTo>
                  <a:lnTo>
                    <a:pt x="912812" y="111518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54" y="120434"/>
                  </a:lnTo>
                  <a:lnTo>
                    <a:pt x="900341" y="119849"/>
                  </a:lnTo>
                  <a:lnTo>
                    <a:pt x="891451" y="118148"/>
                  </a:lnTo>
                  <a:lnTo>
                    <a:pt x="882992" y="115404"/>
                  </a:lnTo>
                  <a:lnTo>
                    <a:pt x="875474" y="111721"/>
                  </a:lnTo>
                  <a:lnTo>
                    <a:pt x="864539" y="138226"/>
                  </a:lnTo>
                  <a:lnTo>
                    <a:pt x="873201" y="142125"/>
                  </a:lnTo>
                  <a:lnTo>
                    <a:pt x="883894" y="145161"/>
                  </a:lnTo>
                  <a:lnTo>
                    <a:pt x="895832" y="147129"/>
                  </a:lnTo>
                  <a:lnTo>
                    <a:pt x="908265" y="147828"/>
                  </a:lnTo>
                  <a:lnTo>
                    <a:pt x="930198" y="145161"/>
                  </a:lnTo>
                  <a:lnTo>
                    <a:pt x="945794" y="137985"/>
                  </a:lnTo>
                  <a:lnTo>
                    <a:pt x="955090" y="127495"/>
                  </a:lnTo>
                  <a:lnTo>
                    <a:pt x="958176" y="114922"/>
                  </a:lnTo>
                  <a:close/>
                </a:path>
                <a:path w="1452879" h="182879">
                  <a:moveTo>
                    <a:pt x="1010069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69" y="146050"/>
                  </a:lnTo>
                  <a:lnTo>
                    <a:pt x="1010069" y="48742"/>
                  </a:lnTo>
                  <a:close/>
                </a:path>
                <a:path w="1452879" h="182879">
                  <a:moveTo>
                    <a:pt x="1014120" y="19735"/>
                  </a:moveTo>
                  <a:lnTo>
                    <a:pt x="1012418" y="11785"/>
                  </a:lnTo>
                  <a:lnTo>
                    <a:pt x="1007605" y="5537"/>
                  </a:lnTo>
                  <a:lnTo>
                    <a:pt x="1000048" y="1460"/>
                  </a:lnTo>
                  <a:lnTo>
                    <a:pt x="990130" y="0"/>
                  </a:lnTo>
                  <a:lnTo>
                    <a:pt x="980211" y="1574"/>
                  </a:lnTo>
                  <a:lnTo>
                    <a:pt x="972654" y="5892"/>
                  </a:lnTo>
                  <a:lnTo>
                    <a:pt x="967828" y="12382"/>
                  </a:lnTo>
                  <a:lnTo>
                    <a:pt x="966152" y="20447"/>
                  </a:lnTo>
                  <a:lnTo>
                    <a:pt x="967828" y="28536"/>
                  </a:lnTo>
                  <a:lnTo>
                    <a:pt x="972654" y="35026"/>
                  </a:lnTo>
                  <a:lnTo>
                    <a:pt x="980211" y="39344"/>
                  </a:lnTo>
                  <a:lnTo>
                    <a:pt x="990130" y="40906"/>
                  </a:lnTo>
                  <a:lnTo>
                    <a:pt x="1000048" y="39331"/>
                  </a:lnTo>
                  <a:lnTo>
                    <a:pt x="1007605" y="34937"/>
                  </a:lnTo>
                  <a:lnTo>
                    <a:pt x="1012418" y="28232"/>
                  </a:lnTo>
                  <a:lnTo>
                    <a:pt x="1014120" y="19735"/>
                  </a:lnTo>
                  <a:close/>
                </a:path>
                <a:path w="1452879" h="182879">
                  <a:moveTo>
                    <a:pt x="1193825" y="90551"/>
                  </a:moveTo>
                  <a:lnTo>
                    <a:pt x="1190891" y="70840"/>
                  </a:lnTo>
                  <a:lnTo>
                    <a:pt x="1182801" y="57289"/>
                  </a:lnTo>
                  <a:lnTo>
                    <a:pt x="1170609" y="49479"/>
                  </a:lnTo>
                  <a:lnTo>
                    <a:pt x="1155382" y="46964"/>
                  </a:lnTo>
                  <a:lnTo>
                    <a:pt x="1145857" y="47942"/>
                  </a:lnTo>
                  <a:lnTo>
                    <a:pt x="1137196" y="50812"/>
                  </a:lnTo>
                  <a:lnTo>
                    <a:pt x="1129563" y="55448"/>
                  </a:lnTo>
                  <a:lnTo>
                    <a:pt x="1123111" y="61722"/>
                  </a:lnTo>
                  <a:lnTo>
                    <a:pt x="1117333" y="55143"/>
                  </a:lnTo>
                  <a:lnTo>
                    <a:pt x="1110208" y="50546"/>
                  </a:lnTo>
                  <a:lnTo>
                    <a:pt x="1102004" y="47840"/>
                  </a:lnTo>
                  <a:lnTo>
                    <a:pt x="1092962" y="46964"/>
                  </a:lnTo>
                  <a:lnTo>
                    <a:pt x="1085240" y="47637"/>
                  </a:lnTo>
                  <a:lnTo>
                    <a:pt x="1078039" y="49657"/>
                  </a:lnTo>
                  <a:lnTo>
                    <a:pt x="1071460" y="53047"/>
                  </a:lnTo>
                  <a:lnTo>
                    <a:pt x="1065618" y="57823"/>
                  </a:lnTo>
                  <a:lnTo>
                    <a:pt x="1065618" y="48742"/>
                  </a:lnTo>
                  <a:lnTo>
                    <a:pt x="1027709" y="48742"/>
                  </a:lnTo>
                  <a:lnTo>
                    <a:pt x="1027709" y="146050"/>
                  </a:lnTo>
                  <a:lnTo>
                    <a:pt x="1067562" y="146050"/>
                  </a:lnTo>
                  <a:lnTo>
                    <a:pt x="1067562" y="85559"/>
                  </a:lnTo>
                  <a:lnTo>
                    <a:pt x="1073023" y="80759"/>
                  </a:lnTo>
                  <a:lnTo>
                    <a:pt x="1086777" y="80759"/>
                  </a:lnTo>
                  <a:lnTo>
                    <a:pt x="1090841" y="85394"/>
                  </a:lnTo>
                  <a:lnTo>
                    <a:pt x="1090841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54" y="80759"/>
                  </a:lnTo>
                  <a:lnTo>
                    <a:pt x="1149565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25" y="146050"/>
                  </a:lnTo>
                  <a:lnTo>
                    <a:pt x="1193825" y="90551"/>
                  </a:lnTo>
                  <a:close/>
                </a:path>
                <a:path w="1452879" h="182879">
                  <a:moveTo>
                    <a:pt x="1234084" y="127723"/>
                  </a:moveTo>
                  <a:lnTo>
                    <a:pt x="1228788" y="122745"/>
                  </a:lnTo>
                  <a:lnTo>
                    <a:pt x="1215923" y="122745"/>
                  </a:lnTo>
                  <a:lnTo>
                    <a:pt x="1210449" y="127723"/>
                  </a:lnTo>
                  <a:lnTo>
                    <a:pt x="1210449" y="134835"/>
                  </a:lnTo>
                  <a:lnTo>
                    <a:pt x="1210449" y="141960"/>
                  </a:lnTo>
                  <a:lnTo>
                    <a:pt x="1215923" y="147116"/>
                  </a:lnTo>
                  <a:lnTo>
                    <a:pt x="1228788" y="147116"/>
                  </a:lnTo>
                  <a:lnTo>
                    <a:pt x="1234084" y="141960"/>
                  </a:lnTo>
                  <a:lnTo>
                    <a:pt x="1234084" y="127723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16"/>
                  </a:lnTo>
                  <a:lnTo>
                    <a:pt x="1328432" y="65290"/>
                  </a:lnTo>
                  <a:lnTo>
                    <a:pt x="1327810" y="64287"/>
                  </a:lnTo>
                  <a:lnTo>
                    <a:pt x="1324571" y="62103"/>
                  </a:lnTo>
                  <a:lnTo>
                    <a:pt x="1324571" y="92329"/>
                  </a:lnTo>
                  <a:lnTo>
                    <a:pt x="1264602" y="92329"/>
                  </a:lnTo>
                  <a:lnTo>
                    <a:pt x="1294587" y="65290"/>
                  </a:lnTo>
                  <a:lnTo>
                    <a:pt x="1324571" y="92329"/>
                  </a:lnTo>
                  <a:lnTo>
                    <a:pt x="1324571" y="62103"/>
                  </a:lnTo>
                  <a:lnTo>
                    <a:pt x="1313192" y="54381"/>
                  </a:lnTo>
                  <a:lnTo>
                    <a:pt x="1294587" y="50876"/>
                  </a:lnTo>
                  <a:lnTo>
                    <a:pt x="1275867" y="54444"/>
                  </a:lnTo>
                  <a:lnTo>
                    <a:pt x="1261008" y="64414"/>
                  </a:lnTo>
                  <a:lnTo>
                    <a:pt x="1251204" y="79616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66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401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793"/>
                  </a:lnTo>
                  <a:lnTo>
                    <a:pt x="1313472" y="129349"/>
                  </a:lnTo>
                  <a:lnTo>
                    <a:pt x="1306322" y="131470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46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60" y="14046"/>
                  </a:moveTo>
                  <a:lnTo>
                    <a:pt x="1435709" y="14046"/>
                  </a:lnTo>
                  <a:lnTo>
                    <a:pt x="1435709" y="98907"/>
                  </a:lnTo>
                  <a:lnTo>
                    <a:pt x="1433309" y="112585"/>
                  </a:lnTo>
                  <a:lnTo>
                    <a:pt x="1426692" y="123075"/>
                  </a:lnTo>
                  <a:lnTo>
                    <a:pt x="1416735" y="129806"/>
                  </a:lnTo>
                  <a:lnTo>
                    <a:pt x="1404315" y="132168"/>
                  </a:lnTo>
                  <a:lnTo>
                    <a:pt x="1391793" y="129806"/>
                  </a:lnTo>
                  <a:lnTo>
                    <a:pt x="1381785" y="123075"/>
                  </a:lnTo>
                  <a:lnTo>
                    <a:pt x="1375156" y="112585"/>
                  </a:lnTo>
                  <a:lnTo>
                    <a:pt x="1372755" y="98907"/>
                  </a:lnTo>
                  <a:lnTo>
                    <a:pt x="1375156" y="85255"/>
                  </a:lnTo>
                  <a:lnTo>
                    <a:pt x="1381785" y="74828"/>
                  </a:lnTo>
                  <a:lnTo>
                    <a:pt x="1391793" y="68173"/>
                  </a:lnTo>
                  <a:lnTo>
                    <a:pt x="1404315" y="65824"/>
                  </a:lnTo>
                  <a:lnTo>
                    <a:pt x="1416735" y="68173"/>
                  </a:lnTo>
                  <a:lnTo>
                    <a:pt x="1426692" y="74828"/>
                  </a:lnTo>
                  <a:lnTo>
                    <a:pt x="1433309" y="85255"/>
                  </a:lnTo>
                  <a:lnTo>
                    <a:pt x="1435709" y="98907"/>
                  </a:lnTo>
                  <a:lnTo>
                    <a:pt x="1435709" y="14046"/>
                  </a:lnTo>
                  <a:lnTo>
                    <a:pt x="1435531" y="14046"/>
                  </a:lnTo>
                  <a:lnTo>
                    <a:pt x="1435531" y="65989"/>
                  </a:lnTo>
                  <a:lnTo>
                    <a:pt x="1435366" y="65824"/>
                  </a:lnTo>
                  <a:lnTo>
                    <a:pt x="1429016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905" y="50876"/>
                  </a:lnTo>
                  <a:lnTo>
                    <a:pt x="1383982" y="54330"/>
                  </a:lnTo>
                  <a:lnTo>
                    <a:pt x="1369021" y="64084"/>
                  </a:lnTo>
                  <a:lnTo>
                    <a:pt x="1359179" y="79248"/>
                  </a:lnTo>
                  <a:lnTo>
                    <a:pt x="1355636" y="98907"/>
                  </a:lnTo>
                  <a:lnTo>
                    <a:pt x="1359179" y="118605"/>
                  </a:lnTo>
                  <a:lnTo>
                    <a:pt x="1369021" y="133832"/>
                  </a:lnTo>
                  <a:lnTo>
                    <a:pt x="1383982" y="143637"/>
                  </a:lnTo>
                  <a:lnTo>
                    <a:pt x="1402905" y="147116"/>
                  </a:lnTo>
                  <a:lnTo>
                    <a:pt x="1412849" y="146126"/>
                  </a:lnTo>
                  <a:lnTo>
                    <a:pt x="1421879" y="143116"/>
                  </a:lnTo>
                  <a:lnTo>
                    <a:pt x="1429753" y="138112"/>
                  </a:lnTo>
                  <a:lnTo>
                    <a:pt x="1435239" y="132168"/>
                  </a:lnTo>
                  <a:lnTo>
                    <a:pt x="1436230" y="131102"/>
                  </a:lnTo>
                  <a:lnTo>
                    <a:pt x="1436230" y="146050"/>
                  </a:lnTo>
                  <a:lnTo>
                    <a:pt x="1452460" y="146050"/>
                  </a:lnTo>
                  <a:lnTo>
                    <a:pt x="1452460" y="131102"/>
                  </a:lnTo>
                  <a:lnTo>
                    <a:pt x="1452460" y="65989"/>
                  </a:lnTo>
                  <a:lnTo>
                    <a:pt x="1452460" y="140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694780" y="6342658"/>
              <a:ext cx="87998" cy="95351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807150" y="6322023"/>
              <a:ext cx="99293" cy="115989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842093" y="6341770"/>
              <a:ext cx="4500245" cy="95250"/>
            </a:xfrm>
            <a:custGeom>
              <a:avLst/>
              <a:gdLst/>
              <a:ahLst/>
              <a:cxnLst/>
              <a:rect l="l" t="t" r="r" b="b"/>
              <a:pathLst>
                <a:path w="4500245" h="95250">
                  <a:moveTo>
                    <a:pt x="1315504" y="59245"/>
                  </a:moveTo>
                  <a:lnTo>
                    <a:pt x="0" y="59245"/>
                  </a:lnTo>
                  <a:lnTo>
                    <a:pt x="0" y="62420"/>
                  </a:lnTo>
                  <a:lnTo>
                    <a:pt x="1315504" y="62420"/>
                  </a:lnTo>
                  <a:lnTo>
                    <a:pt x="1315504" y="59245"/>
                  </a:lnTo>
                  <a:close/>
                </a:path>
                <a:path w="4500245" h="95250">
                  <a:moveTo>
                    <a:pt x="3135084" y="0"/>
                  </a:moveTo>
                  <a:lnTo>
                    <a:pt x="3123692" y="1066"/>
                  </a:lnTo>
                  <a:lnTo>
                    <a:pt x="3114167" y="4229"/>
                  </a:lnTo>
                  <a:lnTo>
                    <a:pt x="3106585" y="9448"/>
                  </a:lnTo>
                  <a:lnTo>
                    <a:pt x="3101035" y="16713"/>
                  </a:lnTo>
                  <a:lnTo>
                    <a:pt x="3101035" y="889"/>
                  </a:lnTo>
                  <a:lnTo>
                    <a:pt x="3084817" y="889"/>
                  </a:lnTo>
                  <a:lnTo>
                    <a:pt x="3084817" y="95173"/>
                  </a:lnTo>
                  <a:lnTo>
                    <a:pt x="3101746" y="95173"/>
                  </a:lnTo>
                  <a:lnTo>
                    <a:pt x="3101746" y="48209"/>
                  </a:lnTo>
                  <a:lnTo>
                    <a:pt x="3103803" y="34531"/>
                  </a:lnTo>
                  <a:lnTo>
                    <a:pt x="3109671" y="24549"/>
                  </a:lnTo>
                  <a:lnTo>
                    <a:pt x="3118942" y="18440"/>
                  </a:lnTo>
                  <a:lnTo>
                    <a:pt x="3131197" y="16370"/>
                  </a:lnTo>
                  <a:lnTo>
                    <a:pt x="3135084" y="16548"/>
                  </a:lnTo>
                  <a:lnTo>
                    <a:pt x="3135084" y="0"/>
                  </a:lnTo>
                  <a:close/>
                </a:path>
                <a:path w="4500245" h="95250">
                  <a:moveTo>
                    <a:pt x="4499876" y="59245"/>
                  </a:moveTo>
                  <a:lnTo>
                    <a:pt x="3184385" y="59245"/>
                  </a:lnTo>
                  <a:lnTo>
                    <a:pt x="3184385" y="62420"/>
                  </a:lnTo>
                  <a:lnTo>
                    <a:pt x="4499876" y="62420"/>
                  </a:lnTo>
                  <a:lnTo>
                    <a:pt x="4499876" y="592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/>
          <p:nvPr/>
        </p:nvSpPr>
        <p:spPr>
          <a:xfrm>
            <a:off x="3302905" y="3879276"/>
            <a:ext cx="6318369" cy="1280081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 rot="21540000">
            <a:off x="3349449" y="3955754"/>
            <a:ext cx="5215047" cy="209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50"/>
              </a:lnSpc>
            </a:pPr>
            <a:r>
              <a:rPr sz="1650" spc="-10" dirty="0">
                <a:solidFill>
                  <a:srgbClr val="FFFFFF"/>
                </a:solidFill>
                <a:latin typeface="Montserrat-Medium"/>
                <a:cs typeface="Montserrat-Medium"/>
              </a:rPr>
              <a:t>Ekolojik, </a:t>
            </a:r>
            <a:r>
              <a:rPr sz="1650" spc="-15" dirty="0">
                <a:solidFill>
                  <a:srgbClr val="FFFFFF"/>
                </a:solidFill>
                <a:latin typeface="Montserrat-Medium"/>
                <a:cs typeface="Montserrat-Medium"/>
              </a:rPr>
              <a:t>Ek</a:t>
            </a:r>
            <a:r>
              <a:rPr sz="2475" spc="-22" baseline="1683" dirty="0">
                <a:solidFill>
                  <a:srgbClr val="FFFFFF"/>
                </a:solidFill>
                <a:latin typeface="Montserrat-Medium"/>
                <a:cs typeface="Montserrat-Medium"/>
              </a:rPr>
              <a:t>onomik </a:t>
            </a:r>
            <a:r>
              <a:rPr sz="2475" spc="-37" baseline="1683" dirty="0">
                <a:solidFill>
                  <a:srgbClr val="FFFFFF"/>
                </a:solidFill>
                <a:latin typeface="Montserrat-Medium"/>
                <a:cs typeface="Montserrat-Medium"/>
              </a:rPr>
              <a:t>ve </a:t>
            </a:r>
            <a:r>
              <a:rPr sz="2475" spc="-30" baseline="1683" dirty="0">
                <a:solidFill>
                  <a:srgbClr val="FFFFFF"/>
                </a:solidFill>
                <a:latin typeface="Montserrat-Medium"/>
                <a:cs typeface="Montserrat-Medium"/>
              </a:rPr>
              <a:t>Sosyal </a:t>
            </a:r>
            <a:r>
              <a:rPr sz="2475" spc="-15" baseline="3367" dirty="0">
                <a:solidFill>
                  <a:srgbClr val="FFFFFF"/>
                </a:solidFill>
                <a:latin typeface="Montserrat-Medium"/>
                <a:cs typeface="Montserrat-Medium"/>
              </a:rPr>
              <a:t>Sürdürülebilirlik</a:t>
            </a:r>
            <a:r>
              <a:rPr sz="2475" spc="-37" baseline="3367" dirty="0">
                <a:solidFill>
                  <a:srgbClr val="FFFFFF"/>
                </a:solidFill>
                <a:latin typeface="Montserrat-Medium"/>
                <a:cs typeface="Montserrat-Medium"/>
              </a:rPr>
              <a:t> </a:t>
            </a:r>
            <a:r>
              <a:rPr sz="2475" spc="-15" baseline="3367" dirty="0">
                <a:solidFill>
                  <a:srgbClr val="FFFFFF"/>
                </a:solidFill>
                <a:latin typeface="Montserrat-Medium"/>
                <a:cs typeface="Montserrat-Medium"/>
              </a:rPr>
              <a:t>İçin</a:t>
            </a:r>
            <a:endParaRPr sz="2475" baseline="3367">
              <a:latin typeface="Montserrat-Medium"/>
              <a:cs typeface="Montserrat-Medium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2291001" y="4301564"/>
            <a:ext cx="1057986" cy="760730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266160" y="6584895"/>
            <a:ext cx="57785" cy="114935"/>
          </a:xfrm>
          <a:custGeom>
            <a:avLst/>
            <a:gdLst/>
            <a:ahLst/>
            <a:cxnLst/>
            <a:rect l="l" t="t" r="r" b="b"/>
            <a:pathLst>
              <a:path w="57785" h="114934">
                <a:moveTo>
                  <a:pt x="49745" y="0"/>
                </a:moveTo>
                <a:lnTo>
                  <a:pt x="42519" y="0"/>
                </a:lnTo>
                <a:lnTo>
                  <a:pt x="32174" y="1754"/>
                </a:lnTo>
                <a:lnTo>
                  <a:pt x="24137" y="6923"/>
                </a:lnTo>
                <a:lnTo>
                  <a:pt x="18932" y="15360"/>
                </a:lnTo>
                <a:lnTo>
                  <a:pt x="17081" y="26924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03" y="114515"/>
                </a:lnTo>
                <a:lnTo>
                  <a:pt x="37503" y="62280"/>
                </a:lnTo>
                <a:lnTo>
                  <a:pt x="54546" y="62280"/>
                </a:lnTo>
                <a:lnTo>
                  <a:pt x="57086" y="41922"/>
                </a:lnTo>
                <a:lnTo>
                  <a:pt x="37503" y="41922"/>
                </a:lnTo>
                <a:lnTo>
                  <a:pt x="37503" y="23037"/>
                </a:lnTo>
                <a:lnTo>
                  <a:pt x="39090" y="19011"/>
                </a:lnTo>
                <a:lnTo>
                  <a:pt x="57784" y="19011"/>
                </a:lnTo>
                <a:lnTo>
                  <a:pt x="57784" y="812"/>
                </a:lnTo>
                <a:lnTo>
                  <a:pt x="497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138921" y="6607887"/>
            <a:ext cx="81915" cy="68529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5358358" y="6537528"/>
            <a:ext cx="777875" cy="1892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50" spc="-5" dirty="0">
                <a:solidFill>
                  <a:srgbClr val="FFFFFF"/>
                </a:solidFill>
                <a:latin typeface="Montserrat-Medium"/>
                <a:cs typeface="Montserrat-Medium"/>
              </a:rPr>
              <a:t>gelisimedu</a:t>
            </a:r>
            <a:endParaRPr sz="1050">
              <a:latin typeface="Montserrat-Medium"/>
              <a:cs typeface="Montserrat-Medium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330639" y="6539683"/>
            <a:ext cx="736600" cy="1898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50" spc="-5" dirty="0">
                <a:solidFill>
                  <a:srgbClr val="FFFFFF"/>
                </a:solidFill>
                <a:latin typeface="Montserrat-Medium"/>
                <a:cs typeface="Montserrat-Medium"/>
              </a:rPr>
              <a:t>igugelisim</a:t>
            </a:r>
            <a:endParaRPr sz="1050">
              <a:latin typeface="Montserrat-Medium"/>
              <a:cs typeface="Montserrat-Medium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6186808" y="6584902"/>
            <a:ext cx="111277" cy="114503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1" name="object 61"/>
          <p:cNvGrpSpPr/>
          <p:nvPr/>
        </p:nvGrpSpPr>
        <p:grpSpPr>
          <a:xfrm>
            <a:off x="4986388" y="672579"/>
            <a:ext cx="1797685" cy="1905000"/>
            <a:chOff x="4986388" y="672579"/>
            <a:chExt cx="1797685" cy="1905000"/>
          </a:xfrm>
        </p:grpSpPr>
        <p:sp>
          <p:nvSpPr>
            <p:cNvPr id="62" name="object 62"/>
            <p:cNvSpPr/>
            <p:nvPr/>
          </p:nvSpPr>
          <p:spPr>
            <a:xfrm>
              <a:off x="5601055" y="672579"/>
              <a:ext cx="568070" cy="997407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836158" y="1726183"/>
              <a:ext cx="119989" cy="153200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596039" y="1726183"/>
              <a:ext cx="225475" cy="147726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455183" y="1690319"/>
              <a:ext cx="133680" cy="187083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244793" y="1731822"/>
              <a:ext cx="70472" cy="142074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101143" y="1731822"/>
              <a:ext cx="110032" cy="145872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990069" y="1731822"/>
              <a:ext cx="85877" cy="142074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976302" y="1971624"/>
              <a:ext cx="238506" cy="386105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193637" y="1917623"/>
              <a:ext cx="407860" cy="325208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876734" y="1917623"/>
              <a:ext cx="56629" cy="325208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690641" y="1977961"/>
              <a:ext cx="147078" cy="264871"/>
            </a:xfrm>
            <a:prstGeom prst="rect">
              <a:avLst/>
            </a:prstGeom>
            <a:blipFill>
              <a:blip r:embed="rId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476976" y="1977961"/>
              <a:ext cx="155727" cy="264871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565760" y="2316137"/>
              <a:ext cx="218287" cy="261150"/>
            </a:xfrm>
            <a:prstGeom prst="rect">
              <a:avLst/>
            </a:prstGeom>
            <a:blipFill>
              <a:blip r:embed="rId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011113" y="2366238"/>
              <a:ext cx="140614" cy="211048"/>
            </a:xfrm>
            <a:prstGeom prst="rect">
              <a:avLst/>
            </a:prstGeom>
            <a:blipFill>
              <a:blip r:embed="rId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5839002" y="2368067"/>
              <a:ext cx="154546" cy="206184"/>
            </a:xfrm>
            <a:prstGeom prst="rect">
              <a:avLst/>
            </a:prstGeom>
            <a:blipFill>
              <a:blip r:embed="rId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6411544" y="2369591"/>
              <a:ext cx="130568" cy="204660"/>
            </a:xfrm>
            <a:prstGeom prst="rect">
              <a:avLst/>
            </a:prstGeom>
            <a:blipFill>
              <a:blip r:embed="rId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6170790" y="2369591"/>
              <a:ext cx="228346" cy="204660"/>
            </a:xfrm>
            <a:prstGeom prst="rect">
              <a:avLst/>
            </a:prstGeom>
            <a:blipFill>
              <a:blip r:embed="rId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5676874" y="2369591"/>
              <a:ext cx="130568" cy="204660"/>
            </a:xfrm>
            <a:prstGeom prst="rect">
              <a:avLst/>
            </a:prstGeom>
            <a:blipFill>
              <a:blip r:embed="rId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5397284" y="2316137"/>
              <a:ext cx="257784" cy="258114"/>
            </a:xfrm>
            <a:prstGeom prst="rect">
              <a:avLst/>
            </a:prstGeom>
            <a:blipFill>
              <a:blip r:embed="rId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5188610" y="2369591"/>
              <a:ext cx="169456" cy="204660"/>
            </a:xfrm>
            <a:prstGeom prst="rect">
              <a:avLst/>
            </a:prstGeom>
            <a:blipFill>
              <a:blip r:embed="rId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5019801" y="2316137"/>
              <a:ext cx="104178" cy="41592"/>
            </a:xfrm>
            <a:prstGeom prst="rect">
              <a:avLst/>
            </a:prstGeom>
            <a:blipFill>
              <a:blip r:embed="rId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4986388" y="2369591"/>
              <a:ext cx="167335" cy="207987"/>
            </a:xfrm>
            <a:prstGeom prst="rect">
              <a:avLst/>
            </a:prstGeom>
            <a:blipFill>
              <a:blip r:embed="rId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4" name="object 84"/>
          <p:cNvSpPr/>
          <p:nvPr/>
        </p:nvSpPr>
        <p:spPr>
          <a:xfrm>
            <a:off x="5168950" y="1972055"/>
            <a:ext cx="263550" cy="277685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3048000" y="2828836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>
                <a:solidFill>
                  <a:prstClr val="black"/>
                </a:solidFill>
              </a:rPr>
              <a:t>Neticede oluşan </a:t>
            </a:r>
            <a:r>
              <a:rPr lang="tr-TR" sz="2800" dirty="0" err="1" smtClean="0">
                <a:solidFill>
                  <a:srgbClr val="FF0000"/>
                </a:solidFill>
              </a:rPr>
              <a:t>miyokard</a:t>
            </a:r>
            <a:r>
              <a:rPr lang="tr-TR" sz="2800" dirty="0" smtClean="0">
                <a:solidFill>
                  <a:srgbClr val="FF0000"/>
                </a:solidFill>
              </a:rPr>
              <a:t> hasarı </a:t>
            </a:r>
            <a:r>
              <a:rPr lang="tr-TR" sz="2800" dirty="0" err="1" smtClean="0">
                <a:solidFill>
                  <a:srgbClr val="FF0000"/>
                </a:solidFill>
              </a:rPr>
              <a:t>reperfüzyon</a:t>
            </a:r>
            <a:r>
              <a:rPr lang="tr-TR" sz="2800" dirty="0" smtClean="0">
                <a:solidFill>
                  <a:srgbClr val="FF0000"/>
                </a:solidFill>
              </a:rPr>
              <a:t> öncesi </a:t>
            </a:r>
            <a:r>
              <a:rPr lang="tr-TR" sz="2800" dirty="0" err="1" smtClean="0">
                <a:solidFill>
                  <a:srgbClr val="FF0000"/>
                </a:solidFill>
              </a:rPr>
              <a:t>iskemiye</a:t>
            </a:r>
            <a:r>
              <a:rPr lang="tr-TR" sz="2800" dirty="0" smtClean="0">
                <a:solidFill>
                  <a:srgbClr val="FF0000"/>
                </a:solidFill>
              </a:rPr>
              <a:t> </a:t>
            </a:r>
            <a:r>
              <a:rPr lang="tr-TR" sz="2800" dirty="0" smtClean="0">
                <a:solidFill>
                  <a:prstClr val="black"/>
                </a:solidFill>
              </a:rPr>
              <a:t>bağlı oluşmuş </a:t>
            </a:r>
            <a:r>
              <a:rPr lang="tr-TR" sz="2800" dirty="0" err="1" smtClean="0">
                <a:solidFill>
                  <a:prstClr val="black"/>
                </a:solidFill>
              </a:rPr>
              <a:t>miyokard</a:t>
            </a:r>
            <a:r>
              <a:rPr lang="tr-TR" sz="2800" dirty="0" smtClean="0">
                <a:solidFill>
                  <a:prstClr val="black"/>
                </a:solidFill>
              </a:rPr>
              <a:t> hasarından </a:t>
            </a:r>
            <a:r>
              <a:rPr lang="tr-TR" sz="2800" b="1" dirty="0" smtClean="0">
                <a:solidFill>
                  <a:srgbClr val="FF0000"/>
                </a:solidFill>
              </a:rPr>
              <a:t>daha büyük olabilir</a:t>
            </a:r>
            <a:r>
              <a:rPr lang="tr-TR" sz="2800" b="1" dirty="0" smtClean="0">
                <a:solidFill>
                  <a:prstClr val="black"/>
                </a:solidFill>
              </a:rPr>
              <a:t>.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Reperfüzyon</a:t>
            </a:r>
            <a:r>
              <a:rPr lang="tr-TR" sz="2800" dirty="0" smtClean="0">
                <a:solidFill>
                  <a:prstClr val="black"/>
                </a:solidFill>
              </a:rPr>
              <a:t> hasarı </a:t>
            </a:r>
            <a:r>
              <a:rPr lang="tr-TR" sz="2800" b="1" dirty="0" err="1" smtClean="0">
                <a:solidFill>
                  <a:prstClr val="black"/>
                </a:solidFill>
              </a:rPr>
              <a:t>iskemik</a:t>
            </a:r>
            <a:r>
              <a:rPr lang="tr-TR" sz="2800" b="1" dirty="0" smtClean="0">
                <a:solidFill>
                  <a:prstClr val="black"/>
                </a:solidFill>
              </a:rPr>
              <a:t> sürecin uzunluğuna</a:t>
            </a:r>
            <a:r>
              <a:rPr lang="tr-TR" sz="2800" dirty="0" smtClean="0">
                <a:solidFill>
                  <a:prstClr val="black"/>
                </a:solidFill>
              </a:rPr>
              <a:t> bağlı olarak </a:t>
            </a:r>
            <a:r>
              <a:rPr lang="tr-TR" sz="2800" b="1" dirty="0" smtClean="0">
                <a:solidFill>
                  <a:prstClr val="black"/>
                </a:solidFill>
              </a:rPr>
              <a:t>geri dönüşümlü ya da dönüşümsüzdür.</a:t>
            </a:r>
            <a:endParaRPr lang="tr-T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14600" y="2286000"/>
            <a:ext cx="9677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b="1" dirty="0" err="1" smtClean="0">
                <a:solidFill>
                  <a:prstClr val="black"/>
                </a:solidFill>
              </a:rPr>
              <a:t>İskemi</a:t>
            </a:r>
            <a:r>
              <a:rPr lang="tr-TR" sz="2800" b="1" dirty="0" smtClean="0">
                <a:solidFill>
                  <a:prstClr val="black"/>
                </a:solidFill>
              </a:rPr>
              <a:t> esnasında</a:t>
            </a:r>
            <a:r>
              <a:rPr lang="tr-TR" sz="2800" dirty="0" smtClean="0">
                <a:solidFill>
                  <a:prstClr val="black"/>
                </a:solidFill>
              </a:rPr>
              <a:t>, dokuya ulaşan oksijen miktarının kesilmesi ya da azalmasına bağlı olarak, hücrelerde </a:t>
            </a:r>
            <a:r>
              <a:rPr lang="tr-TR" sz="2800" dirty="0" err="1" smtClean="0">
                <a:solidFill>
                  <a:prstClr val="black"/>
                </a:solidFill>
              </a:rPr>
              <a:t>adenozin</a:t>
            </a:r>
            <a:r>
              <a:rPr lang="tr-TR" sz="2800" dirty="0" smtClean="0">
                <a:solidFill>
                  <a:prstClr val="black"/>
                </a:solidFill>
              </a:rPr>
              <a:t>, ATP ve </a:t>
            </a:r>
            <a:r>
              <a:rPr lang="tr-TR" sz="2800" dirty="0" err="1" smtClean="0">
                <a:solidFill>
                  <a:prstClr val="black"/>
                </a:solidFill>
              </a:rPr>
              <a:t>fosfokreatin</a:t>
            </a:r>
            <a:r>
              <a:rPr lang="tr-TR" sz="2800" dirty="0" smtClean="0">
                <a:solidFill>
                  <a:prstClr val="black"/>
                </a:solidFill>
              </a:rPr>
              <a:t> gibi </a:t>
            </a:r>
            <a:r>
              <a:rPr lang="tr-TR" sz="2800" b="1" dirty="0" smtClean="0">
                <a:solidFill>
                  <a:prstClr val="black"/>
                </a:solidFill>
              </a:rPr>
              <a:t>yüksek enerjili fosfat tüketiminin artmasına</a:t>
            </a:r>
            <a:r>
              <a:rPr lang="tr-TR" sz="2800" dirty="0" smtClean="0">
                <a:solidFill>
                  <a:prstClr val="black"/>
                </a:solidFill>
              </a:rPr>
              <a:t> neden olur. Bu olay, hücrede enerji depolarının boşalmasına ve hücre </a:t>
            </a:r>
            <a:r>
              <a:rPr lang="tr-TR" sz="2800" dirty="0" err="1" smtClean="0">
                <a:solidFill>
                  <a:prstClr val="black"/>
                </a:solidFill>
              </a:rPr>
              <a:t>membranında</a:t>
            </a:r>
            <a:r>
              <a:rPr lang="tr-TR" sz="2800" dirty="0" smtClean="0">
                <a:solidFill>
                  <a:prstClr val="black"/>
                </a:solidFill>
              </a:rPr>
              <a:t> bulunan </a:t>
            </a:r>
            <a:r>
              <a:rPr lang="tr-TR" sz="2800" b="1" dirty="0" err="1" smtClean="0">
                <a:solidFill>
                  <a:prstClr val="black"/>
                </a:solidFill>
              </a:rPr>
              <a:t>Na</a:t>
            </a:r>
            <a:r>
              <a:rPr lang="tr-TR" sz="2800" b="1" dirty="0" smtClean="0">
                <a:solidFill>
                  <a:prstClr val="black"/>
                </a:solidFill>
              </a:rPr>
              <a:t>+/K+ -ATP ‘az pompasının </a:t>
            </a:r>
            <a:r>
              <a:rPr lang="tr-TR" sz="2800" b="1" dirty="0" err="1" smtClean="0">
                <a:solidFill>
                  <a:prstClr val="black"/>
                </a:solidFill>
              </a:rPr>
              <a:t>inhibisyonuna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dirty="0" smtClean="0">
                <a:solidFill>
                  <a:prstClr val="black"/>
                </a:solidFill>
              </a:rPr>
              <a:t>yol açar.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362200" y="1828800"/>
            <a:ext cx="9829800" cy="362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b="1" dirty="0" smtClean="0">
                <a:solidFill>
                  <a:prstClr val="black"/>
                </a:solidFill>
              </a:rPr>
              <a:t>ATP ‘az pompa </a:t>
            </a:r>
            <a:r>
              <a:rPr lang="tr-TR" sz="2800" b="1" dirty="0" err="1" smtClean="0">
                <a:solidFill>
                  <a:prstClr val="black"/>
                </a:solidFill>
              </a:rPr>
              <a:t>inhibisyonu</a:t>
            </a:r>
            <a:r>
              <a:rPr lang="tr-TR" sz="2800" dirty="0" smtClean="0">
                <a:solidFill>
                  <a:prstClr val="black"/>
                </a:solidFill>
              </a:rPr>
              <a:t>, hücre içinden </a:t>
            </a:r>
            <a:r>
              <a:rPr lang="tr-TR" sz="2800" dirty="0" err="1" smtClean="0">
                <a:solidFill>
                  <a:prstClr val="black"/>
                </a:solidFill>
              </a:rPr>
              <a:t>Na</a:t>
            </a:r>
            <a:r>
              <a:rPr lang="tr-TR" sz="2800" dirty="0" smtClean="0">
                <a:solidFill>
                  <a:prstClr val="black"/>
                </a:solidFill>
              </a:rPr>
              <a:t>+ ve </a:t>
            </a:r>
            <a:r>
              <a:rPr lang="tr-TR" sz="2800" dirty="0" err="1" smtClean="0">
                <a:solidFill>
                  <a:prstClr val="black"/>
                </a:solidFill>
              </a:rPr>
              <a:t>Ca</a:t>
            </a:r>
            <a:r>
              <a:rPr lang="tr-TR" sz="2800" dirty="0" smtClean="0">
                <a:solidFill>
                  <a:prstClr val="black"/>
                </a:solidFill>
              </a:rPr>
              <a:t>+2 iyonlarının hücre dışına geçişini durdurur ve </a:t>
            </a:r>
            <a:r>
              <a:rPr lang="tr-TR" sz="2800" b="1" dirty="0" err="1" smtClean="0">
                <a:solidFill>
                  <a:prstClr val="black"/>
                </a:solidFill>
              </a:rPr>
              <a:t>intraselüler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Na</a:t>
            </a:r>
            <a:r>
              <a:rPr lang="tr-TR" sz="2800" b="1" dirty="0" smtClean="0">
                <a:solidFill>
                  <a:prstClr val="black"/>
                </a:solidFill>
              </a:rPr>
              <a:t>+ ve </a:t>
            </a:r>
            <a:r>
              <a:rPr lang="tr-TR" sz="2800" b="1" dirty="0" err="1" smtClean="0">
                <a:solidFill>
                  <a:prstClr val="black"/>
                </a:solidFill>
              </a:rPr>
              <a:t>Ca</a:t>
            </a:r>
            <a:r>
              <a:rPr lang="tr-TR" sz="2800" b="1" dirty="0" smtClean="0">
                <a:solidFill>
                  <a:prstClr val="black"/>
                </a:solidFill>
              </a:rPr>
              <a:t>+2 iyonları konsantrasyonu artar</a:t>
            </a:r>
            <a:r>
              <a:rPr lang="tr-TR" sz="2800" dirty="0" smtClean="0">
                <a:solidFill>
                  <a:prstClr val="black"/>
                </a:solidFill>
              </a:rPr>
              <a:t> .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 Hücre içi </a:t>
            </a:r>
            <a:r>
              <a:rPr lang="tr-TR" sz="2800" dirty="0" err="1" smtClean="0">
                <a:solidFill>
                  <a:prstClr val="black"/>
                </a:solidFill>
              </a:rPr>
              <a:t>Na</a:t>
            </a:r>
            <a:r>
              <a:rPr lang="tr-TR" sz="2800" dirty="0" smtClean="0">
                <a:solidFill>
                  <a:prstClr val="black"/>
                </a:solidFill>
              </a:rPr>
              <a:t>+ artışı, suyun da hücrelere geçişini pasif bir difüzyonla artırarak </a:t>
            </a:r>
            <a:r>
              <a:rPr lang="tr-TR" sz="2800" b="1" dirty="0" smtClean="0">
                <a:solidFill>
                  <a:prstClr val="black"/>
                </a:solidFill>
              </a:rPr>
              <a:t>hücrelerin şişmesine </a:t>
            </a:r>
            <a:r>
              <a:rPr lang="tr-TR" sz="2800" dirty="0" smtClean="0">
                <a:solidFill>
                  <a:prstClr val="black"/>
                </a:solidFill>
              </a:rPr>
              <a:t>neden olur. Bu şişme, anaerobik metabolizma ürünlerinin birikimi ile daha da artar . Hücre içi </a:t>
            </a:r>
            <a:r>
              <a:rPr lang="tr-TR" sz="2800" b="1" dirty="0" err="1" smtClean="0">
                <a:solidFill>
                  <a:prstClr val="black"/>
                </a:solidFill>
              </a:rPr>
              <a:t>Ca</a:t>
            </a:r>
            <a:r>
              <a:rPr lang="tr-TR" sz="2800" b="1" dirty="0" smtClean="0">
                <a:solidFill>
                  <a:prstClr val="black"/>
                </a:solidFill>
              </a:rPr>
              <a:t>+2 iyon konsantrasyonundaki artış hücrelerde patolojik olayların başlatılmasına </a:t>
            </a:r>
            <a:r>
              <a:rPr lang="tr-TR" sz="2800" dirty="0" smtClean="0">
                <a:solidFill>
                  <a:prstClr val="black"/>
                </a:solidFill>
              </a:rPr>
              <a:t>neden olur.</a:t>
            </a:r>
            <a:endParaRPr lang="tr-T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438400" y="1905000"/>
            <a:ext cx="9753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b="1" dirty="0" err="1" smtClean="0">
                <a:solidFill>
                  <a:prstClr val="black"/>
                </a:solidFill>
              </a:rPr>
              <a:t>İskemi</a:t>
            </a:r>
            <a:r>
              <a:rPr lang="tr-TR" sz="2800" b="1" dirty="0" smtClean="0">
                <a:solidFill>
                  <a:prstClr val="black"/>
                </a:solidFill>
              </a:rPr>
              <a:t> esnasında </a:t>
            </a:r>
            <a:r>
              <a:rPr lang="tr-TR" sz="2800" dirty="0" smtClean="0">
                <a:solidFill>
                  <a:prstClr val="black"/>
                </a:solidFill>
              </a:rPr>
              <a:t>ATP üretiminin durmasına rağmen kullanımı devam ettiği için ATP ’den sırası ile AMP, </a:t>
            </a:r>
            <a:r>
              <a:rPr lang="tr-TR" sz="2800" dirty="0" err="1" smtClean="0">
                <a:solidFill>
                  <a:prstClr val="black"/>
                </a:solidFill>
              </a:rPr>
              <a:t>adenozin</a:t>
            </a:r>
            <a:r>
              <a:rPr lang="tr-TR" sz="2800" dirty="0" smtClean="0">
                <a:solidFill>
                  <a:prstClr val="black"/>
                </a:solidFill>
              </a:rPr>
              <a:t>, </a:t>
            </a:r>
            <a:r>
              <a:rPr lang="tr-TR" sz="2800" dirty="0" err="1" smtClean="0">
                <a:solidFill>
                  <a:prstClr val="black"/>
                </a:solidFill>
              </a:rPr>
              <a:t>inozin</a:t>
            </a:r>
            <a:r>
              <a:rPr lang="tr-TR" sz="2800" dirty="0" smtClean="0">
                <a:solidFill>
                  <a:prstClr val="black"/>
                </a:solidFill>
              </a:rPr>
              <a:t> ve </a:t>
            </a:r>
            <a:r>
              <a:rPr lang="tr-TR" sz="2800" dirty="0" err="1" smtClean="0">
                <a:solidFill>
                  <a:prstClr val="black"/>
                </a:solidFill>
              </a:rPr>
              <a:t>hipoksantin</a:t>
            </a:r>
            <a:r>
              <a:rPr lang="tr-TR" sz="2800" dirty="0" smtClean="0">
                <a:solidFill>
                  <a:prstClr val="black"/>
                </a:solidFill>
              </a:rPr>
              <a:t> oluşur. </a:t>
            </a:r>
            <a:r>
              <a:rPr lang="tr-TR" sz="2800" dirty="0" err="1" smtClean="0">
                <a:solidFill>
                  <a:prstClr val="black"/>
                </a:solidFill>
              </a:rPr>
              <a:t>İskemiye</a:t>
            </a:r>
            <a:r>
              <a:rPr lang="tr-TR" sz="2800" dirty="0" smtClean="0">
                <a:solidFill>
                  <a:prstClr val="black"/>
                </a:solidFill>
              </a:rPr>
              <a:t> bağlı olarak bu dönemde </a:t>
            </a:r>
            <a:r>
              <a:rPr lang="tr-TR" sz="2800" dirty="0" err="1" smtClean="0">
                <a:solidFill>
                  <a:prstClr val="black"/>
                </a:solidFill>
              </a:rPr>
              <a:t>ksantin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dehidrojenaz</a:t>
            </a:r>
            <a:r>
              <a:rPr lang="tr-TR" sz="2800" dirty="0" smtClean="0">
                <a:solidFill>
                  <a:prstClr val="black"/>
                </a:solidFill>
              </a:rPr>
              <a:t> (KDH</a:t>
            </a:r>
            <a:r>
              <a:rPr lang="tr-TR" sz="2800" b="1" dirty="0" smtClean="0">
                <a:solidFill>
                  <a:prstClr val="black"/>
                </a:solidFill>
              </a:rPr>
              <a:t>), </a:t>
            </a:r>
            <a:r>
              <a:rPr lang="tr-TR" sz="2800" b="1" dirty="0" err="1" smtClean="0">
                <a:solidFill>
                  <a:srgbClr val="FF0000"/>
                </a:solidFill>
              </a:rPr>
              <a:t>ksantin</a:t>
            </a:r>
            <a:r>
              <a:rPr lang="tr-TR" sz="2800" b="1" dirty="0" smtClean="0">
                <a:solidFill>
                  <a:srgbClr val="FF0000"/>
                </a:solidFill>
              </a:rPr>
              <a:t> </a:t>
            </a:r>
            <a:r>
              <a:rPr lang="tr-TR" sz="2800" b="1" dirty="0" err="1" smtClean="0">
                <a:solidFill>
                  <a:srgbClr val="FF0000"/>
                </a:solidFill>
              </a:rPr>
              <a:t>oksidaza</a:t>
            </a:r>
            <a:r>
              <a:rPr lang="tr-TR" sz="2800" b="1" dirty="0" smtClean="0">
                <a:solidFill>
                  <a:srgbClr val="FF0000"/>
                </a:solidFill>
              </a:rPr>
              <a:t> (XO) </a:t>
            </a:r>
            <a:r>
              <a:rPr lang="tr-TR" sz="2800" dirty="0" smtClean="0">
                <a:solidFill>
                  <a:prstClr val="black"/>
                </a:solidFill>
              </a:rPr>
              <a:t>dönüşür. Normalde ise, aerobik metabolizmaya bağlı olarak </a:t>
            </a:r>
            <a:r>
              <a:rPr lang="tr-TR" sz="2800" dirty="0" err="1" smtClean="0">
                <a:solidFill>
                  <a:prstClr val="black"/>
                </a:solidFill>
              </a:rPr>
              <a:t>hipoksantin</a:t>
            </a:r>
            <a:r>
              <a:rPr lang="tr-TR" sz="2800" dirty="0" smtClean="0">
                <a:solidFill>
                  <a:prstClr val="black"/>
                </a:solidFill>
              </a:rPr>
              <a:t> dokuda, </a:t>
            </a:r>
            <a:r>
              <a:rPr lang="tr-TR" sz="2800" dirty="0" err="1" smtClean="0">
                <a:solidFill>
                  <a:prstClr val="black"/>
                </a:solidFill>
              </a:rPr>
              <a:t>ksantin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dehidrojenazla</a:t>
            </a:r>
            <a:r>
              <a:rPr lang="tr-TR" sz="2800" dirty="0" smtClean="0">
                <a:solidFill>
                  <a:prstClr val="black"/>
                </a:solidFill>
              </a:rPr>
              <a:t> olan metabolizmasında </a:t>
            </a:r>
            <a:r>
              <a:rPr lang="tr-TR" sz="2800" dirty="0" err="1" smtClean="0">
                <a:solidFill>
                  <a:prstClr val="black"/>
                </a:solidFill>
              </a:rPr>
              <a:t>nikotinamid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adenin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dinükleotid</a:t>
            </a:r>
            <a:r>
              <a:rPr lang="tr-TR" sz="2800" dirty="0" smtClean="0">
                <a:solidFill>
                  <a:prstClr val="black"/>
                </a:solidFill>
              </a:rPr>
              <a:t> (NAD) kullanıldığı için, </a:t>
            </a:r>
            <a:r>
              <a:rPr lang="tr-TR" sz="2800" dirty="0" err="1" smtClean="0">
                <a:solidFill>
                  <a:prstClr val="black"/>
                </a:solidFill>
              </a:rPr>
              <a:t>toksik</a:t>
            </a:r>
            <a:r>
              <a:rPr lang="tr-TR" sz="2800" dirty="0" smtClean="0">
                <a:solidFill>
                  <a:prstClr val="black"/>
                </a:solidFill>
              </a:rPr>
              <a:t> oksijen radikalleri oluşturmaz.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90800" y="2133600"/>
            <a:ext cx="9601200" cy="276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 err="1" smtClean="0">
                <a:solidFill>
                  <a:prstClr val="black"/>
                </a:solidFill>
              </a:rPr>
              <a:t>Hipoksantinin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iskemik</a:t>
            </a:r>
            <a:r>
              <a:rPr lang="tr-TR" sz="2800" dirty="0" smtClean="0">
                <a:solidFill>
                  <a:prstClr val="black"/>
                </a:solidFill>
              </a:rPr>
              <a:t> dokudaki metabolizması, aerobik metabolizmasından daha farklıdır.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Hipoksantin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iskemik</a:t>
            </a:r>
            <a:r>
              <a:rPr lang="tr-TR" sz="2800" b="1" dirty="0" smtClean="0">
                <a:solidFill>
                  <a:prstClr val="black"/>
                </a:solidFill>
              </a:rPr>
              <a:t> dokuda, XO ile </a:t>
            </a:r>
            <a:r>
              <a:rPr lang="tr-TR" sz="2800" b="1" dirty="0" err="1" smtClean="0">
                <a:solidFill>
                  <a:prstClr val="black"/>
                </a:solidFill>
              </a:rPr>
              <a:t>metabolize</a:t>
            </a:r>
            <a:r>
              <a:rPr lang="tr-TR" sz="2800" b="1" dirty="0" smtClean="0">
                <a:solidFill>
                  <a:prstClr val="black"/>
                </a:solidFill>
              </a:rPr>
              <a:t> edilir</a:t>
            </a:r>
            <a:r>
              <a:rPr lang="tr-TR" sz="2800" dirty="0" smtClean="0">
                <a:solidFill>
                  <a:prstClr val="black"/>
                </a:solidFill>
              </a:rPr>
              <a:t>. </a:t>
            </a:r>
            <a:r>
              <a:rPr lang="tr-TR" sz="2800" dirty="0" err="1" smtClean="0">
                <a:solidFill>
                  <a:prstClr val="black"/>
                </a:solidFill>
              </a:rPr>
              <a:t>Hipoksantinin</a:t>
            </a:r>
            <a:r>
              <a:rPr lang="tr-TR" sz="2800" dirty="0" smtClean="0">
                <a:solidFill>
                  <a:prstClr val="black"/>
                </a:solidFill>
              </a:rPr>
              <a:t>, XO ile olan metabolizmasında moleküler oksijen (O2) kullanıldığı için ara ürün olarak </a:t>
            </a:r>
            <a:r>
              <a:rPr lang="tr-TR" sz="2800" b="1" dirty="0" err="1" smtClean="0">
                <a:solidFill>
                  <a:prstClr val="black"/>
                </a:solidFill>
              </a:rPr>
              <a:t>toksik</a:t>
            </a:r>
            <a:r>
              <a:rPr lang="tr-TR" sz="2800" b="1" dirty="0" smtClean="0">
                <a:solidFill>
                  <a:prstClr val="black"/>
                </a:solidFill>
              </a:rPr>
              <a:t> oksijen radikaller </a:t>
            </a:r>
            <a:r>
              <a:rPr lang="tr-TR" sz="2800" dirty="0" smtClean="0">
                <a:solidFill>
                  <a:prstClr val="black"/>
                </a:solidFill>
              </a:rPr>
              <a:t>üretilir.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90800" y="1981200"/>
            <a:ext cx="9601200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Ancak, </a:t>
            </a:r>
            <a:r>
              <a:rPr lang="tr-TR" sz="2800" dirty="0" err="1" smtClean="0">
                <a:solidFill>
                  <a:prstClr val="black"/>
                </a:solidFill>
              </a:rPr>
              <a:t>iskemik</a:t>
            </a:r>
            <a:r>
              <a:rPr lang="tr-TR" sz="2800" dirty="0" smtClean="0">
                <a:solidFill>
                  <a:prstClr val="black"/>
                </a:solidFill>
              </a:rPr>
              <a:t> dokuda O2’nin yeterince bulunmaması nedeniyle, </a:t>
            </a:r>
            <a:r>
              <a:rPr lang="tr-TR" sz="2800" b="1" dirty="0" err="1" smtClean="0">
                <a:solidFill>
                  <a:prstClr val="black"/>
                </a:solidFill>
              </a:rPr>
              <a:t>reperfüzyon</a:t>
            </a:r>
            <a:r>
              <a:rPr lang="tr-TR" sz="2800" b="1" dirty="0" smtClean="0">
                <a:solidFill>
                  <a:prstClr val="black"/>
                </a:solidFill>
              </a:rPr>
              <a:t> olmadığı sürece biriken </a:t>
            </a:r>
            <a:r>
              <a:rPr lang="tr-TR" sz="2800" b="1" dirty="0" err="1" smtClean="0">
                <a:solidFill>
                  <a:prstClr val="black"/>
                </a:solidFill>
              </a:rPr>
              <a:t>hipoksantin</a:t>
            </a:r>
            <a:r>
              <a:rPr lang="tr-TR" sz="2800" b="1" dirty="0" smtClean="0">
                <a:solidFill>
                  <a:prstClr val="black"/>
                </a:solidFill>
              </a:rPr>
              <a:t>, </a:t>
            </a:r>
            <a:r>
              <a:rPr lang="tr-TR" sz="2800" b="1" dirty="0" err="1" smtClean="0">
                <a:solidFill>
                  <a:prstClr val="black"/>
                </a:solidFill>
              </a:rPr>
              <a:t>ksantine</a:t>
            </a:r>
            <a:r>
              <a:rPr lang="tr-TR" sz="2800" b="1" dirty="0" smtClean="0">
                <a:solidFill>
                  <a:prstClr val="black"/>
                </a:solidFill>
              </a:rPr>
              <a:t> dönüştürülemez ve ara ürün olarak </a:t>
            </a:r>
            <a:r>
              <a:rPr lang="tr-TR" sz="2800" b="1" dirty="0" err="1" smtClean="0">
                <a:solidFill>
                  <a:prstClr val="black"/>
                </a:solidFill>
              </a:rPr>
              <a:t>toksik</a:t>
            </a:r>
            <a:r>
              <a:rPr lang="tr-TR" sz="2800" b="1" dirty="0" smtClean="0">
                <a:solidFill>
                  <a:prstClr val="black"/>
                </a:solidFill>
              </a:rPr>
              <a:t> oksijen radikalleri üretilemez.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 Eğer </a:t>
            </a:r>
            <a:r>
              <a:rPr lang="tr-TR" sz="2800" dirty="0" err="1" smtClean="0">
                <a:solidFill>
                  <a:prstClr val="black"/>
                </a:solidFill>
              </a:rPr>
              <a:t>iskemi</a:t>
            </a:r>
            <a:r>
              <a:rPr lang="tr-TR" sz="2800" dirty="0" smtClean="0">
                <a:solidFill>
                  <a:prstClr val="black"/>
                </a:solidFill>
              </a:rPr>
              <a:t> devam ederse hücrelerde geri dönüşümsüz hasar gelişir. Bu nedenle </a:t>
            </a:r>
            <a:r>
              <a:rPr lang="tr-TR" sz="2800" dirty="0" err="1" smtClean="0">
                <a:solidFill>
                  <a:prstClr val="black"/>
                </a:solidFill>
              </a:rPr>
              <a:t>iskemik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b="1" dirty="0" smtClean="0">
                <a:solidFill>
                  <a:prstClr val="black"/>
                </a:solidFill>
              </a:rPr>
              <a:t>dokuya ilk yapılacak müdahale, dokunun yeniden kanlanmasını (</a:t>
            </a:r>
            <a:r>
              <a:rPr lang="tr-TR" sz="2800" b="1" dirty="0" err="1" smtClean="0">
                <a:solidFill>
                  <a:prstClr val="black"/>
                </a:solidFill>
              </a:rPr>
              <a:t>reperfüzyon</a:t>
            </a:r>
            <a:r>
              <a:rPr lang="tr-TR" sz="2800" b="1" dirty="0" smtClean="0">
                <a:solidFill>
                  <a:prstClr val="black"/>
                </a:solidFill>
              </a:rPr>
              <a:t>) sağlamaktır.</a:t>
            </a:r>
            <a:endParaRPr lang="tr-TR" sz="28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90800" y="2438400"/>
            <a:ext cx="9601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>
                <a:solidFill>
                  <a:prstClr val="black"/>
                </a:solidFill>
              </a:rPr>
              <a:t>Ancak, </a:t>
            </a:r>
            <a:r>
              <a:rPr lang="tr-TR" sz="2800" b="1" dirty="0" err="1" smtClean="0">
                <a:solidFill>
                  <a:prstClr val="black"/>
                </a:solidFill>
              </a:rPr>
              <a:t>reperfüzyonda</a:t>
            </a:r>
            <a:r>
              <a:rPr lang="tr-TR" sz="2800" b="1" dirty="0" smtClean="0">
                <a:solidFill>
                  <a:prstClr val="black"/>
                </a:solidFill>
              </a:rPr>
              <a:t> oksijen akımının yeniden sağlanmasıyla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iskemi</a:t>
            </a:r>
            <a:r>
              <a:rPr lang="tr-TR" sz="2800" dirty="0" smtClean="0">
                <a:solidFill>
                  <a:prstClr val="black"/>
                </a:solidFill>
              </a:rPr>
              <a:t> esnasında oluşan XO, O2’yi kullanarak, biriken </a:t>
            </a:r>
            <a:r>
              <a:rPr lang="tr-TR" sz="2800" dirty="0" err="1" smtClean="0">
                <a:solidFill>
                  <a:prstClr val="black"/>
                </a:solidFill>
              </a:rPr>
              <a:t>hipoksantini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ksantine</a:t>
            </a:r>
            <a:r>
              <a:rPr lang="tr-TR" sz="2800" dirty="0" smtClean="0">
                <a:solidFill>
                  <a:prstClr val="black"/>
                </a:solidFill>
              </a:rPr>
              <a:t> dönüştürürken, aşırı </a:t>
            </a:r>
            <a:r>
              <a:rPr lang="tr-TR" sz="2800" b="1" dirty="0" smtClean="0">
                <a:solidFill>
                  <a:prstClr val="black"/>
                </a:solidFill>
              </a:rPr>
              <a:t>SOR(serbest oksijen radikali) </a:t>
            </a:r>
            <a:r>
              <a:rPr lang="tr-TR" sz="2800" dirty="0" smtClean="0">
                <a:solidFill>
                  <a:prstClr val="black"/>
                </a:solidFill>
              </a:rPr>
              <a:t>oluşumuna da neden olur. </a:t>
            </a:r>
            <a:endParaRPr lang="tr-T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90800" y="2209800"/>
            <a:ext cx="9601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>
                <a:solidFill>
                  <a:prstClr val="black"/>
                </a:solidFill>
              </a:rPr>
              <a:t>Oluşan SOR‘ </a:t>
            </a:r>
            <a:r>
              <a:rPr lang="tr-TR" sz="2800" dirty="0" err="1" smtClean="0">
                <a:solidFill>
                  <a:prstClr val="black"/>
                </a:solidFill>
              </a:rPr>
              <a:t>lar</a:t>
            </a:r>
            <a:r>
              <a:rPr lang="tr-TR" sz="2800" dirty="0" smtClean="0">
                <a:solidFill>
                  <a:prstClr val="black"/>
                </a:solidFill>
              </a:rPr>
              <a:t> arasında </a:t>
            </a:r>
            <a:r>
              <a:rPr lang="tr-TR" sz="2800" b="1" dirty="0" err="1" smtClean="0">
                <a:solidFill>
                  <a:prstClr val="black"/>
                </a:solidFill>
              </a:rPr>
              <a:t>süperoksit</a:t>
            </a:r>
            <a:r>
              <a:rPr lang="tr-TR" sz="2800" b="1" dirty="0" smtClean="0">
                <a:solidFill>
                  <a:prstClr val="black"/>
                </a:solidFill>
              </a:rPr>
              <a:t> anyonu (O2¯), hidroksil radikalleri (•OH), hidrojen peroksit (H2O2) </a:t>
            </a:r>
            <a:r>
              <a:rPr lang="tr-TR" sz="2800" b="1" dirty="0" err="1" smtClean="0">
                <a:solidFill>
                  <a:prstClr val="black"/>
                </a:solidFill>
              </a:rPr>
              <a:t>hipoklorik</a:t>
            </a:r>
            <a:r>
              <a:rPr lang="tr-TR" sz="2800" b="1" dirty="0" smtClean="0">
                <a:solidFill>
                  <a:prstClr val="black"/>
                </a:solidFill>
              </a:rPr>
              <a:t> asit  ve nitrik oksitten oluşan </a:t>
            </a:r>
            <a:r>
              <a:rPr lang="tr-TR" sz="2800" b="1" dirty="0" err="1" smtClean="0">
                <a:solidFill>
                  <a:prstClr val="black"/>
                </a:solidFill>
              </a:rPr>
              <a:t>peroksinitrit</a:t>
            </a:r>
            <a:r>
              <a:rPr lang="tr-TR" sz="2800" dirty="0" smtClean="0">
                <a:solidFill>
                  <a:prstClr val="black"/>
                </a:solidFill>
              </a:rPr>
              <a:t> ’tir . </a:t>
            </a:r>
          </a:p>
          <a:p>
            <a:r>
              <a:rPr lang="tr-TR" sz="2800" dirty="0" smtClean="0">
                <a:solidFill>
                  <a:prstClr val="black"/>
                </a:solidFill>
              </a:rPr>
              <a:t>SOR ’</a:t>
            </a:r>
            <a:r>
              <a:rPr lang="tr-TR" sz="2800" dirty="0" err="1" smtClean="0">
                <a:solidFill>
                  <a:prstClr val="black"/>
                </a:solidFill>
              </a:rPr>
              <a:t>lar</a:t>
            </a:r>
            <a:r>
              <a:rPr lang="tr-TR" sz="2800" dirty="0" smtClean="0">
                <a:solidFill>
                  <a:prstClr val="black"/>
                </a:solidFill>
              </a:rPr>
              <a:t>, kolaylıkla hücre bileşenleri ile reaksiyona girebilir ve onların </a:t>
            </a:r>
            <a:r>
              <a:rPr lang="tr-TR" sz="2800" b="1" dirty="0" smtClean="0">
                <a:solidFill>
                  <a:prstClr val="black"/>
                </a:solidFill>
              </a:rPr>
              <a:t>kimyasal yapılarını değiştirerek hasar </a:t>
            </a:r>
            <a:r>
              <a:rPr lang="tr-TR" sz="2800" dirty="0" smtClean="0">
                <a:solidFill>
                  <a:prstClr val="black"/>
                </a:solidFill>
              </a:rPr>
              <a:t>oluşturabilirler. </a:t>
            </a:r>
            <a:endParaRPr lang="tr-T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90800" y="1981200"/>
            <a:ext cx="9601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>
                <a:solidFill>
                  <a:prstClr val="black"/>
                </a:solidFill>
              </a:rPr>
              <a:t>Serbest radikaller, </a:t>
            </a:r>
            <a:r>
              <a:rPr lang="tr-TR" sz="2800" b="1" dirty="0" smtClean="0">
                <a:solidFill>
                  <a:prstClr val="black"/>
                </a:solidFill>
              </a:rPr>
              <a:t>dış yörüngelerinde paylaşılmamış elektron içeren</a:t>
            </a:r>
            <a:r>
              <a:rPr lang="tr-TR" sz="2800" dirty="0" smtClean="0">
                <a:solidFill>
                  <a:prstClr val="black"/>
                </a:solidFill>
              </a:rPr>
              <a:t> kimyasal bileşiklerdir. Paylaşılmamış elektrona sahip moleküller </a:t>
            </a:r>
            <a:r>
              <a:rPr lang="tr-TR" sz="2800" b="1" dirty="0" smtClean="0">
                <a:solidFill>
                  <a:prstClr val="black"/>
                </a:solidFill>
              </a:rPr>
              <a:t>kararsız</a:t>
            </a:r>
            <a:r>
              <a:rPr lang="tr-TR" sz="2800" dirty="0" smtClean="0">
                <a:solidFill>
                  <a:prstClr val="black"/>
                </a:solidFill>
              </a:rPr>
              <a:t> bir haldedir. </a:t>
            </a:r>
            <a:r>
              <a:rPr lang="tr-TR" sz="2800" b="1" dirty="0" smtClean="0">
                <a:solidFill>
                  <a:prstClr val="black"/>
                </a:solidFill>
              </a:rPr>
              <a:t>Başka bir molekülle etkileşime girerek, dış yörüngesindeki elektronu eşleme ve kararlı duruma gelme eğilimindedirler</a:t>
            </a:r>
            <a:r>
              <a:rPr lang="tr-TR" sz="2800" dirty="0" smtClean="0">
                <a:solidFill>
                  <a:prstClr val="black"/>
                </a:solidFill>
              </a:rPr>
              <a:t>. Böylece bu moleküller herhangi bir </a:t>
            </a:r>
            <a:r>
              <a:rPr lang="tr-TR" sz="2800" b="1" dirty="0" smtClean="0">
                <a:solidFill>
                  <a:prstClr val="black"/>
                </a:solidFill>
              </a:rPr>
              <a:t>molekül ile etkileşime girerek, elektron alırlar veya verirler. </a:t>
            </a:r>
            <a:endParaRPr lang="tr-T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90800" y="2690336"/>
            <a:ext cx="9601200" cy="1963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b="1" dirty="0" smtClean="0">
                <a:solidFill>
                  <a:prstClr val="black"/>
                </a:solidFill>
              </a:rPr>
              <a:t>İçinde bulunduğumuz çevrede </a:t>
            </a:r>
            <a:r>
              <a:rPr lang="tr-TR" sz="2800" dirty="0" smtClean="0">
                <a:solidFill>
                  <a:prstClr val="black"/>
                </a:solidFill>
              </a:rPr>
              <a:t>çeşitli fiziksel etkenler ve kimyasal olaylar nedeniyle </a:t>
            </a:r>
            <a:r>
              <a:rPr lang="tr-TR" sz="2800" b="1" dirty="0" smtClean="0">
                <a:solidFill>
                  <a:prstClr val="black"/>
                </a:solidFill>
              </a:rPr>
              <a:t>devamlı bir radikal yapımı</a:t>
            </a:r>
            <a:r>
              <a:rPr lang="tr-TR" sz="2800" dirty="0" smtClean="0">
                <a:solidFill>
                  <a:prstClr val="black"/>
                </a:solidFill>
              </a:rPr>
              <a:t> söz konusudur. 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b="1" dirty="0" smtClean="0">
                <a:solidFill>
                  <a:prstClr val="black"/>
                </a:solidFill>
              </a:rPr>
              <a:t>Hücresel koşullarda da ciddi bir miktar ve çeşitlilikte radikaller üretilmektedir</a:t>
            </a:r>
            <a:r>
              <a:rPr lang="tr-TR" sz="3200" dirty="0" smtClean="0">
                <a:solidFill>
                  <a:prstClr val="black"/>
                </a:solidFill>
              </a:rPr>
              <a:t>.</a:t>
            </a:r>
            <a:endParaRPr lang="tr-TR" sz="3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989385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457136" y="1774436"/>
            <a:ext cx="9284076" cy="84253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139440" marR="5080">
              <a:lnSpc>
                <a:spcPct val="100000"/>
              </a:lnSpc>
              <a:spcBef>
                <a:spcPts val="90"/>
              </a:spcBef>
            </a:pPr>
            <a:r>
              <a:rPr lang="tr-TR" spc="-30" dirty="0" err="1" smtClean="0">
                <a:solidFill>
                  <a:schemeClr val="tx1"/>
                </a:solidFill>
              </a:rPr>
              <a:t>Perfüzyon</a:t>
            </a:r>
            <a:r>
              <a:rPr lang="tr-TR" spc="-30" dirty="0" smtClean="0">
                <a:solidFill>
                  <a:schemeClr val="tx1"/>
                </a:solidFill>
              </a:rPr>
              <a:t>(lisans)</a:t>
            </a:r>
            <a:endParaRPr spc="-30" dirty="0">
              <a:solidFill>
                <a:schemeClr val="tx1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24430" y="3652127"/>
            <a:ext cx="5356225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tr-TR" sz="3600" b="1" spc="-10" dirty="0" err="1" smtClean="0">
                <a:cs typeface="Montserrat-SemiBold"/>
              </a:rPr>
              <a:t>Kardiyopulmoner</a:t>
            </a:r>
            <a:r>
              <a:rPr lang="tr-TR" sz="3600" b="1" spc="-10" dirty="0" smtClean="0">
                <a:cs typeface="Montserrat-SemiBold"/>
              </a:rPr>
              <a:t> bypass</a:t>
            </a:r>
            <a:endParaRPr sz="3600">
              <a:cs typeface="Montserrat-SemiBol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71738" y="5380106"/>
            <a:ext cx="5365750" cy="66421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sz="1600" spc="-10" dirty="0">
                <a:latin typeface="Montserrat-Medium"/>
                <a:cs typeface="Montserrat-Medium"/>
              </a:rPr>
              <a:t>Dersin Haftası</a:t>
            </a:r>
            <a:r>
              <a:rPr sz="1600" spc="-10">
                <a:latin typeface="Montserrat-Medium"/>
                <a:cs typeface="Montserrat-Medium"/>
              </a:rPr>
              <a:t>: </a:t>
            </a:r>
            <a:r>
              <a:rPr lang="tr-TR" sz="1600" b="1" spc="-10" dirty="0" smtClean="0">
                <a:latin typeface="Montserrat-ExtraBold"/>
                <a:cs typeface="Montserrat-Medium"/>
              </a:rPr>
              <a:t>11</a:t>
            </a:r>
            <a:r>
              <a:rPr sz="1600" b="1" smtClean="0">
                <a:latin typeface="Montserrat-ExtraBold"/>
                <a:cs typeface="Montserrat-ExtraBold"/>
              </a:rPr>
              <a:t>.</a:t>
            </a:r>
            <a:r>
              <a:rPr sz="1600" b="1" spc="-105" smtClean="0">
                <a:latin typeface="Montserrat-ExtraBold"/>
                <a:cs typeface="Montserrat-ExtraBold"/>
              </a:rPr>
              <a:t> </a:t>
            </a:r>
            <a:r>
              <a:rPr sz="1600" b="1" spc="-10" dirty="0">
                <a:latin typeface="Montserrat-ExtraBold"/>
                <a:cs typeface="Montserrat-ExtraBold"/>
              </a:rPr>
              <a:t>Hafta</a:t>
            </a:r>
            <a:endParaRPr sz="1600">
              <a:latin typeface="Montserrat-ExtraBold"/>
              <a:cs typeface="Montserrat-ExtraBold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1600" spc="-10" dirty="0">
                <a:latin typeface="Montserrat-Medium"/>
                <a:cs typeface="Montserrat-Medium"/>
              </a:rPr>
              <a:t>Dersin </a:t>
            </a:r>
            <a:r>
              <a:rPr sz="1600" spc="-15" dirty="0">
                <a:latin typeface="Montserrat-Medium"/>
                <a:cs typeface="Montserrat-Medium"/>
              </a:rPr>
              <a:t>Öğr. </a:t>
            </a:r>
            <a:r>
              <a:rPr sz="1600" spc="-10" dirty="0">
                <a:latin typeface="Montserrat-Medium"/>
                <a:cs typeface="Montserrat-Medium"/>
              </a:rPr>
              <a:t>Üyesinin Adı: </a:t>
            </a:r>
            <a:r>
              <a:rPr sz="1600" b="1" spc="-15" dirty="0">
                <a:latin typeface="Montserrat-ExtraBold"/>
                <a:cs typeface="Montserrat-ExtraBold"/>
              </a:rPr>
              <a:t>Dr</a:t>
            </a:r>
            <a:r>
              <a:rPr sz="1600" b="1" spc="-15">
                <a:latin typeface="Montserrat-ExtraBold"/>
                <a:cs typeface="Montserrat-ExtraBold"/>
              </a:rPr>
              <a:t>. </a:t>
            </a:r>
            <a:r>
              <a:rPr lang="tr-TR" sz="1600" b="1" spc="-15" dirty="0" smtClean="0">
                <a:latin typeface="Montserrat-ExtraBold"/>
                <a:cs typeface="Montserrat-ExtraBold"/>
              </a:rPr>
              <a:t>Ali Rıza </a:t>
            </a:r>
            <a:r>
              <a:rPr lang="tr-TR" sz="1600" b="1" spc="-15" dirty="0" err="1" smtClean="0">
                <a:latin typeface="Montserrat-ExtraBold"/>
                <a:cs typeface="Montserrat-ExtraBold"/>
              </a:rPr>
              <a:t>Cenal</a:t>
            </a:r>
            <a:endParaRPr sz="1600">
              <a:latin typeface="Montserrat-ExtraBold"/>
              <a:cs typeface="Montserrat-ExtraBol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35630" y="5380106"/>
            <a:ext cx="3155950" cy="66421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sz="1600" spc="-15" dirty="0">
                <a:latin typeface="Montserrat-Medium"/>
                <a:cs typeface="Montserrat-Medium"/>
              </a:rPr>
              <a:t>E-Posta</a:t>
            </a:r>
            <a:r>
              <a:rPr sz="1600" spc="-15">
                <a:latin typeface="Montserrat-Medium"/>
                <a:cs typeface="Montserrat-Medium"/>
              </a:rPr>
              <a:t>:</a:t>
            </a:r>
            <a:r>
              <a:rPr sz="1600" spc="325">
                <a:latin typeface="Montserrat-Medium"/>
                <a:cs typeface="Montserrat-Medium"/>
              </a:rPr>
              <a:t> </a:t>
            </a:r>
            <a:r>
              <a:rPr lang="tr-TR" sz="1600" b="1" spc="-10" dirty="0" err="1" smtClean="0">
                <a:latin typeface="Montserrat-ExtraBold"/>
                <a:cs typeface="Montserrat-Medium"/>
              </a:rPr>
              <a:t>arcenal</a:t>
            </a:r>
            <a:r>
              <a:rPr sz="1600" b="1" spc="-10" smtClean="0">
                <a:latin typeface="Montserrat-ExtraBold"/>
                <a:cs typeface="Montserrat-ExtraBold"/>
                <a:hlinkClick r:id="rId3"/>
              </a:rPr>
              <a:t>@gelisim.edu.tr</a:t>
            </a:r>
            <a:endParaRPr sz="1600">
              <a:latin typeface="Montserrat-ExtraBold"/>
              <a:cs typeface="Montserrat-ExtraBold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  <a:tabLst>
                <a:tab pos="944880" algn="l"/>
              </a:tabLst>
            </a:pPr>
            <a:r>
              <a:rPr sz="1600" spc="-20" dirty="0">
                <a:latin typeface="Montserrat-Medium"/>
                <a:cs typeface="Montserrat-Medium"/>
              </a:rPr>
              <a:t>Telefon:</a:t>
            </a:r>
            <a:r>
              <a:rPr sz="1600" spc="-20">
                <a:latin typeface="Montserrat-Medium"/>
                <a:cs typeface="Montserrat-Medium"/>
              </a:rPr>
              <a:t>	</a:t>
            </a:r>
            <a:r>
              <a:rPr sz="1600" b="1" spc="-10" smtClean="0">
                <a:latin typeface="Montserrat-ExtraBold"/>
                <a:cs typeface="Montserrat-ExtraBold"/>
              </a:rPr>
              <a:t>05</a:t>
            </a:r>
            <a:r>
              <a:rPr lang="tr-TR" sz="1600" b="1" spc="-10" dirty="0" smtClean="0">
                <a:latin typeface="Montserrat-ExtraBold"/>
                <a:cs typeface="Montserrat-ExtraBold"/>
              </a:rPr>
              <a:t>32 570 01 96</a:t>
            </a:r>
            <a:endParaRPr sz="1600">
              <a:latin typeface="Montserrat-ExtraBold"/>
              <a:cs typeface="Montserrat-Extra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06707" y="1962311"/>
            <a:ext cx="63055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Montserrat-SemiBold"/>
                <a:cs typeface="Montserrat-SemiBold"/>
              </a:rPr>
              <a:t>Bölüm  Adı</a:t>
            </a:r>
            <a:endParaRPr sz="1400">
              <a:latin typeface="Montserrat-SemiBold"/>
              <a:cs typeface="Montserrat-SemiBol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06707" y="3817120"/>
            <a:ext cx="61722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Montserrat-SemiBold"/>
                <a:cs typeface="Montserrat-SemiBold"/>
              </a:rPr>
              <a:t>Der</a:t>
            </a:r>
            <a:r>
              <a:rPr sz="1400" b="1" spc="-5" dirty="0">
                <a:latin typeface="Montserrat-SemiBold"/>
                <a:cs typeface="Montserrat-SemiBold"/>
              </a:rPr>
              <a:t>sin  </a:t>
            </a:r>
            <a:r>
              <a:rPr sz="1400" b="1" spc="-10" dirty="0">
                <a:latin typeface="Montserrat-SemiBold"/>
                <a:cs typeface="Montserrat-SemiBold"/>
              </a:rPr>
              <a:t>Adı</a:t>
            </a:r>
            <a:endParaRPr sz="1400">
              <a:latin typeface="Montserrat-SemiBold"/>
              <a:cs typeface="Montserrat-SemiBold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514128" y="6483184"/>
            <a:ext cx="2423160" cy="182880"/>
            <a:chOff x="3514128" y="6483184"/>
            <a:chExt cx="2423160" cy="182880"/>
          </a:xfrm>
        </p:grpSpPr>
        <p:sp>
          <p:nvSpPr>
            <p:cNvPr id="10" name="object 10"/>
            <p:cNvSpPr/>
            <p:nvPr/>
          </p:nvSpPr>
          <p:spPr>
            <a:xfrm>
              <a:off x="4170591" y="6483184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65"/>
                  </a:moveTo>
                  <a:lnTo>
                    <a:pt x="141249" y="51765"/>
                  </a:lnTo>
                  <a:lnTo>
                    <a:pt x="113385" y="127190"/>
                  </a:lnTo>
                  <a:lnTo>
                    <a:pt x="85699" y="51765"/>
                  </a:lnTo>
                  <a:lnTo>
                    <a:pt x="71412" y="51765"/>
                  </a:lnTo>
                  <a:lnTo>
                    <a:pt x="43192" y="126834"/>
                  </a:lnTo>
                  <a:lnTo>
                    <a:pt x="16040" y="51765"/>
                  </a:lnTo>
                  <a:lnTo>
                    <a:pt x="0" y="51765"/>
                  </a:lnTo>
                  <a:lnTo>
                    <a:pt x="34734" y="146050"/>
                  </a:lnTo>
                  <a:lnTo>
                    <a:pt x="50952" y="146050"/>
                  </a:lnTo>
                  <a:lnTo>
                    <a:pt x="78295" y="74536"/>
                  </a:lnTo>
                  <a:lnTo>
                    <a:pt x="105270" y="146050"/>
                  </a:lnTo>
                  <a:lnTo>
                    <a:pt x="121488" y="146050"/>
                  </a:lnTo>
                  <a:lnTo>
                    <a:pt x="156413" y="51765"/>
                  </a:lnTo>
                  <a:close/>
                </a:path>
                <a:path w="1452879" h="182879">
                  <a:moveTo>
                    <a:pt x="313588" y="51765"/>
                  </a:moveTo>
                  <a:lnTo>
                    <a:pt x="298424" y="51765"/>
                  </a:lnTo>
                  <a:lnTo>
                    <a:pt x="270560" y="127190"/>
                  </a:lnTo>
                  <a:lnTo>
                    <a:pt x="242874" y="51765"/>
                  </a:lnTo>
                  <a:lnTo>
                    <a:pt x="228587" y="51765"/>
                  </a:lnTo>
                  <a:lnTo>
                    <a:pt x="200367" y="126834"/>
                  </a:lnTo>
                  <a:lnTo>
                    <a:pt x="173215" y="51765"/>
                  </a:lnTo>
                  <a:lnTo>
                    <a:pt x="157175" y="51765"/>
                  </a:lnTo>
                  <a:lnTo>
                    <a:pt x="191909" y="146050"/>
                  </a:lnTo>
                  <a:lnTo>
                    <a:pt x="208127" y="146050"/>
                  </a:lnTo>
                  <a:lnTo>
                    <a:pt x="235470" y="74536"/>
                  </a:lnTo>
                  <a:lnTo>
                    <a:pt x="262445" y="146050"/>
                  </a:lnTo>
                  <a:lnTo>
                    <a:pt x="278663" y="146050"/>
                  </a:lnTo>
                  <a:lnTo>
                    <a:pt x="313588" y="51765"/>
                  </a:lnTo>
                  <a:close/>
                </a:path>
                <a:path w="1452879" h="182879">
                  <a:moveTo>
                    <a:pt x="470750" y="51765"/>
                  </a:moveTo>
                  <a:lnTo>
                    <a:pt x="455587" y="51765"/>
                  </a:lnTo>
                  <a:lnTo>
                    <a:pt x="427723" y="127190"/>
                  </a:lnTo>
                  <a:lnTo>
                    <a:pt x="400037" y="51765"/>
                  </a:lnTo>
                  <a:lnTo>
                    <a:pt x="385749" y="51765"/>
                  </a:lnTo>
                  <a:lnTo>
                    <a:pt x="357530" y="126834"/>
                  </a:lnTo>
                  <a:lnTo>
                    <a:pt x="330377" y="51765"/>
                  </a:lnTo>
                  <a:lnTo>
                    <a:pt x="314337" y="51765"/>
                  </a:lnTo>
                  <a:lnTo>
                    <a:pt x="349072" y="146050"/>
                  </a:lnTo>
                  <a:lnTo>
                    <a:pt x="365290" y="146050"/>
                  </a:lnTo>
                  <a:lnTo>
                    <a:pt x="392633" y="74536"/>
                  </a:lnTo>
                  <a:lnTo>
                    <a:pt x="419608" y="146050"/>
                  </a:lnTo>
                  <a:lnTo>
                    <a:pt x="435825" y="146050"/>
                  </a:lnTo>
                  <a:lnTo>
                    <a:pt x="470750" y="51765"/>
                  </a:lnTo>
                  <a:close/>
                </a:path>
                <a:path w="1452879" h="182879">
                  <a:moveTo>
                    <a:pt x="497789" y="127723"/>
                  </a:moveTo>
                  <a:lnTo>
                    <a:pt x="492493" y="122745"/>
                  </a:lnTo>
                  <a:lnTo>
                    <a:pt x="479628" y="122745"/>
                  </a:lnTo>
                  <a:lnTo>
                    <a:pt x="474154" y="127723"/>
                  </a:lnTo>
                  <a:lnTo>
                    <a:pt x="474154" y="134835"/>
                  </a:lnTo>
                  <a:lnTo>
                    <a:pt x="474154" y="141960"/>
                  </a:lnTo>
                  <a:lnTo>
                    <a:pt x="479628" y="147116"/>
                  </a:lnTo>
                  <a:lnTo>
                    <a:pt x="492493" y="147116"/>
                  </a:lnTo>
                  <a:lnTo>
                    <a:pt x="497789" y="141960"/>
                  </a:lnTo>
                  <a:lnTo>
                    <a:pt x="497789" y="127723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15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45"/>
                  </a:lnTo>
                  <a:lnTo>
                    <a:pt x="523786" y="128041"/>
                  </a:lnTo>
                  <a:lnTo>
                    <a:pt x="538568" y="137426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37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17"/>
                  </a:lnTo>
                  <a:lnTo>
                    <a:pt x="577481" y="147180"/>
                  </a:lnTo>
                  <a:lnTo>
                    <a:pt x="570369" y="151104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47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43"/>
                  </a:lnTo>
                  <a:lnTo>
                    <a:pt x="607110" y="168643"/>
                  </a:lnTo>
                  <a:lnTo>
                    <a:pt x="617867" y="152450"/>
                  </a:lnTo>
                  <a:lnTo>
                    <a:pt x="618655" y="151269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41006" y="87350"/>
                  </a:lnTo>
                  <a:lnTo>
                    <a:pt x="738682" y="75552"/>
                  </a:lnTo>
                  <a:lnTo>
                    <a:pt x="737806" y="74358"/>
                  </a:lnTo>
                  <a:lnTo>
                    <a:pt x="727138" y="59791"/>
                  </a:lnTo>
                  <a:lnTo>
                    <a:pt x="710222" y="50203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61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38"/>
                  </a:lnTo>
                  <a:lnTo>
                    <a:pt x="669505" y="144005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65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46"/>
                  </a:moveTo>
                  <a:lnTo>
                    <a:pt x="755523" y="14046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46"/>
                  </a:lnTo>
                  <a:close/>
                </a:path>
                <a:path w="1452879" h="182879">
                  <a:moveTo>
                    <a:pt x="852881" y="48729"/>
                  </a:moveTo>
                  <a:lnTo>
                    <a:pt x="813028" y="48729"/>
                  </a:lnTo>
                  <a:lnTo>
                    <a:pt x="813028" y="146037"/>
                  </a:lnTo>
                  <a:lnTo>
                    <a:pt x="852881" y="146037"/>
                  </a:lnTo>
                  <a:lnTo>
                    <a:pt x="852881" y="48729"/>
                  </a:lnTo>
                  <a:close/>
                </a:path>
                <a:path w="1452879" h="182879">
                  <a:moveTo>
                    <a:pt x="856945" y="19735"/>
                  </a:moveTo>
                  <a:lnTo>
                    <a:pt x="855243" y="11785"/>
                  </a:lnTo>
                  <a:lnTo>
                    <a:pt x="850430" y="5537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44"/>
                  </a:lnTo>
                  <a:lnTo>
                    <a:pt x="832954" y="40906"/>
                  </a:lnTo>
                  <a:lnTo>
                    <a:pt x="842873" y="39331"/>
                  </a:lnTo>
                  <a:lnTo>
                    <a:pt x="850430" y="34937"/>
                  </a:lnTo>
                  <a:lnTo>
                    <a:pt x="855243" y="28232"/>
                  </a:lnTo>
                  <a:lnTo>
                    <a:pt x="856945" y="19735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297"/>
                  </a:lnTo>
                  <a:lnTo>
                    <a:pt x="930478" y="86144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688"/>
                  </a:lnTo>
                  <a:lnTo>
                    <a:pt x="929119" y="75844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60"/>
                  </a:lnTo>
                  <a:lnTo>
                    <a:pt x="936434" y="48958"/>
                  </a:lnTo>
                  <a:lnTo>
                    <a:pt x="925982" y="47459"/>
                  </a:lnTo>
                  <a:lnTo>
                    <a:pt x="915314" y="46964"/>
                  </a:lnTo>
                  <a:lnTo>
                    <a:pt x="893914" y="49580"/>
                  </a:lnTo>
                  <a:lnTo>
                    <a:pt x="878459" y="56718"/>
                  </a:lnTo>
                  <a:lnTo>
                    <a:pt x="869099" y="67297"/>
                  </a:lnTo>
                  <a:lnTo>
                    <a:pt x="865936" y="80238"/>
                  </a:lnTo>
                  <a:lnTo>
                    <a:pt x="874623" y="100825"/>
                  </a:lnTo>
                  <a:lnTo>
                    <a:pt x="893711" y="108889"/>
                  </a:lnTo>
                  <a:lnTo>
                    <a:pt x="912812" y="111518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04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25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61"/>
                  </a:lnTo>
                  <a:lnTo>
                    <a:pt x="945781" y="137972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29"/>
                  </a:moveTo>
                  <a:lnTo>
                    <a:pt x="970203" y="48729"/>
                  </a:lnTo>
                  <a:lnTo>
                    <a:pt x="970203" y="146037"/>
                  </a:lnTo>
                  <a:lnTo>
                    <a:pt x="1010043" y="146037"/>
                  </a:lnTo>
                  <a:lnTo>
                    <a:pt x="1010043" y="48729"/>
                  </a:lnTo>
                  <a:close/>
                </a:path>
                <a:path w="1452879" h="182879">
                  <a:moveTo>
                    <a:pt x="1014107" y="19735"/>
                  </a:moveTo>
                  <a:lnTo>
                    <a:pt x="1012405" y="11785"/>
                  </a:lnTo>
                  <a:lnTo>
                    <a:pt x="1007592" y="5537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44"/>
                  </a:lnTo>
                  <a:lnTo>
                    <a:pt x="990117" y="40906"/>
                  </a:lnTo>
                  <a:lnTo>
                    <a:pt x="1000036" y="39331"/>
                  </a:lnTo>
                  <a:lnTo>
                    <a:pt x="1007592" y="34937"/>
                  </a:lnTo>
                  <a:lnTo>
                    <a:pt x="1012405" y="28232"/>
                  </a:lnTo>
                  <a:lnTo>
                    <a:pt x="1014107" y="19735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27"/>
                  </a:lnTo>
                  <a:lnTo>
                    <a:pt x="1182789" y="57289"/>
                  </a:lnTo>
                  <a:lnTo>
                    <a:pt x="1170597" y="49466"/>
                  </a:lnTo>
                  <a:lnTo>
                    <a:pt x="1155369" y="46964"/>
                  </a:lnTo>
                  <a:lnTo>
                    <a:pt x="1145844" y="47942"/>
                  </a:lnTo>
                  <a:lnTo>
                    <a:pt x="1137183" y="50812"/>
                  </a:lnTo>
                  <a:lnTo>
                    <a:pt x="1129550" y="55435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40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23"/>
                  </a:moveTo>
                  <a:lnTo>
                    <a:pt x="1228788" y="122745"/>
                  </a:lnTo>
                  <a:lnTo>
                    <a:pt x="1215923" y="122745"/>
                  </a:lnTo>
                  <a:lnTo>
                    <a:pt x="1210449" y="127723"/>
                  </a:lnTo>
                  <a:lnTo>
                    <a:pt x="1210449" y="134835"/>
                  </a:lnTo>
                  <a:lnTo>
                    <a:pt x="1210449" y="141960"/>
                  </a:lnTo>
                  <a:lnTo>
                    <a:pt x="1215923" y="147116"/>
                  </a:lnTo>
                  <a:lnTo>
                    <a:pt x="1228788" y="147116"/>
                  </a:lnTo>
                  <a:lnTo>
                    <a:pt x="1234084" y="141960"/>
                  </a:lnTo>
                  <a:lnTo>
                    <a:pt x="1234084" y="127723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16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796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84"/>
                  </a:lnTo>
                  <a:lnTo>
                    <a:pt x="1315059" y="72872"/>
                  </a:lnTo>
                  <a:lnTo>
                    <a:pt x="1321435" y="81419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81"/>
                  </a:lnTo>
                  <a:lnTo>
                    <a:pt x="1294587" y="50876"/>
                  </a:lnTo>
                  <a:lnTo>
                    <a:pt x="1275867" y="54444"/>
                  </a:lnTo>
                  <a:lnTo>
                    <a:pt x="1261008" y="64414"/>
                  </a:lnTo>
                  <a:lnTo>
                    <a:pt x="1251204" y="79616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04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793"/>
                  </a:lnTo>
                  <a:lnTo>
                    <a:pt x="1313472" y="129349"/>
                  </a:lnTo>
                  <a:lnTo>
                    <a:pt x="1306322" y="131470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46"/>
                  </a:moveTo>
                  <a:lnTo>
                    <a:pt x="1435696" y="14046"/>
                  </a:lnTo>
                  <a:lnTo>
                    <a:pt x="1435696" y="98907"/>
                  </a:lnTo>
                  <a:lnTo>
                    <a:pt x="1433296" y="112585"/>
                  </a:lnTo>
                  <a:lnTo>
                    <a:pt x="1426679" y="123075"/>
                  </a:lnTo>
                  <a:lnTo>
                    <a:pt x="1416723" y="129794"/>
                  </a:lnTo>
                  <a:lnTo>
                    <a:pt x="1404302" y="132168"/>
                  </a:lnTo>
                  <a:lnTo>
                    <a:pt x="1391780" y="129794"/>
                  </a:lnTo>
                  <a:lnTo>
                    <a:pt x="1381772" y="123075"/>
                  </a:lnTo>
                  <a:lnTo>
                    <a:pt x="1375143" y="112585"/>
                  </a:lnTo>
                  <a:lnTo>
                    <a:pt x="1372743" y="98907"/>
                  </a:lnTo>
                  <a:lnTo>
                    <a:pt x="1375143" y="85255"/>
                  </a:lnTo>
                  <a:lnTo>
                    <a:pt x="1381772" y="74828"/>
                  </a:lnTo>
                  <a:lnTo>
                    <a:pt x="1391780" y="68173"/>
                  </a:lnTo>
                  <a:lnTo>
                    <a:pt x="1404302" y="65824"/>
                  </a:lnTo>
                  <a:lnTo>
                    <a:pt x="1416723" y="68173"/>
                  </a:lnTo>
                  <a:lnTo>
                    <a:pt x="1426679" y="74828"/>
                  </a:lnTo>
                  <a:lnTo>
                    <a:pt x="1433296" y="85255"/>
                  </a:lnTo>
                  <a:lnTo>
                    <a:pt x="1435696" y="98907"/>
                  </a:lnTo>
                  <a:lnTo>
                    <a:pt x="1435696" y="14046"/>
                  </a:lnTo>
                  <a:lnTo>
                    <a:pt x="1435519" y="14046"/>
                  </a:lnTo>
                  <a:lnTo>
                    <a:pt x="1435519" y="65989"/>
                  </a:lnTo>
                  <a:lnTo>
                    <a:pt x="1435354" y="65824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76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07"/>
                  </a:lnTo>
                  <a:lnTo>
                    <a:pt x="1359179" y="118605"/>
                  </a:lnTo>
                  <a:lnTo>
                    <a:pt x="1369009" y="133819"/>
                  </a:lnTo>
                  <a:lnTo>
                    <a:pt x="1383982" y="143637"/>
                  </a:lnTo>
                  <a:lnTo>
                    <a:pt x="1402892" y="147116"/>
                  </a:lnTo>
                  <a:lnTo>
                    <a:pt x="1412836" y="146113"/>
                  </a:lnTo>
                  <a:lnTo>
                    <a:pt x="1421866" y="143116"/>
                  </a:lnTo>
                  <a:lnTo>
                    <a:pt x="1429753" y="138112"/>
                  </a:lnTo>
                  <a:lnTo>
                    <a:pt x="1435239" y="132168"/>
                  </a:lnTo>
                  <a:lnTo>
                    <a:pt x="1436230" y="131102"/>
                  </a:lnTo>
                  <a:lnTo>
                    <a:pt x="1436230" y="146050"/>
                  </a:lnTo>
                  <a:lnTo>
                    <a:pt x="1452448" y="146050"/>
                  </a:lnTo>
                  <a:lnTo>
                    <a:pt x="1452448" y="131102"/>
                  </a:lnTo>
                  <a:lnTo>
                    <a:pt x="1452448" y="65989"/>
                  </a:lnTo>
                  <a:lnTo>
                    <a:pt x="1452448" y="14046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654299" y="6534946"/>
              <a:ext cx="87998" cy="9535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766668" y="6514312"/>
              <a:ext cx="99292" cy="11598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514128" y="6534061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96" y="59220"/>
                  </a:moveTo>
                  <a:lnTo>
                    <a:pt x="0" y="59220"/>
                  </a:lnTo>
                  <a:lnTo>
                    <a:pt x="0" y="62395"/>
                  </a:lnTo>
                  <a:lnTo>
                    <a:pt x="602996" y="62395"/>
                  </a:lnTo>
                  <a:lnTo>
                    <a:pt x="602996" y="59220"/>
                  </a:lnTo>
                  <a:close/>
                </a:path>
                <a:path w="2423160" h="95250">
                  <a:moveTo>
                    <a:pt x="2422575" y="0"/>
                  </a:moveTo>
                  <a:lnTo>
                    <a:pt x="2411171" y="1054"/>
                  </a:lnTo>
                  <a:lnTo>
                    <a:pt x="2401646" y="4216"/>
                  </a:lnTo>
                  <a:lnTo>
                    <a:pt x="2394077" y="9448"/>
                  </a:lnTo>
                  <a:lnTo>
                    <a:pt x="2388539" y="16713"/>
                  </a:lnTo>
                  <a:lnTo>
                    <a:pt x="2388539" y="889"/>
                  </a:lnTo>
                  <a:lnTo>
                    <a:pt x="2372309" y="889"/>
                  </a:lnTo>
                  <a:lnTo>
                    <a:pt x="2372309" y="95173"/>
                  </a:lnTo>
                  <a:lnTo>
                    <a:pt x="2389238" y="95173"/>
                  </a:lnTo>
                  <a:lnTo>
                    <a:pt x="2389238" y="48209"/>
                  </a:lnTo>
                  <a:lnTo>
                    <a:pt x="2391283" y="34531"/>
                  </a:lnTo>
                  <a:lnTo>
                    <a:pt x="2397150" y="24549"/>
                  </a:lnTo>
                  <a:lnTo>
                    <a:pt x="2406421" y="18440"/>
                  </a:lnTo>
                  <a:lnTo>
                    <a:pt x="2418689" y="16370"/>
                  </a:lnTo>
                  <a:lnTo>
                    <a:pt x="2422575" y="16548"/>
                  </a:lnTo>
                  <a:lnTo>
                    <a:pt x="2422575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6024092" y="659328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53" y="0"/>
                </a:moveTo>
                <a:lnTo>
                  <a:pt x="0" y="0"/>
                </a:lnTo>
                <a:lnTo>
                  <a:pt x="0" y="3175"/>
                </a:lnTo>
                <a:lnTo>
                  <a:pt x="3145853" y="3175"/>
                </a:lnTo>
                <a:lnTo>
                  <a:pt x="3145853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260188" y="659328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5"/>
                </a:lnTo>
                <a:lnTo>
                  <a:pt x="933005" y="3175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384631" y="6537621"/>
            <a:ext cx="57785" cy="114935"/>
          </a:xfrm>
          <a:custGeom>
            <a:avLst/>
            <a:gdLst/>
            <a:ahLst/>
            <a:cxnLst/>
            <a:rect l="l" t="t" r="r" b="b"/>
            <a:pathLst>
              <a:path w="57784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03" y="114515"/>
                </a:lnTo>
                <a:lnTo>
                  <a:pt x="37503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03" y="41922"/>
                </a:lnTo>
                <a:lnTo>
                  <a:pt x="37503" y="23037"/>
                </a:lnTo>
                <a:lnTo>
                  <a:pt x="39090" y="19011"/>
                </a:lnTo>
                <a:lnTo>
                  <a:pt x="57784" y="18999"/>
                </a:lnTo>
                <a:lnTo>
                  <a:pt x="57784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257385" y="6560612"/>
            <a:ext cx="81927" cy="685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305280" y="6537628"/>
            <a:ext cx="111277" cy="1145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90800" y="1981200"/>
            <a:ext cx="9601200" cy="2332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b="1" dirty="0" smtClean="0">
                <a:solidFill>
                  <a:prstClr val="black"/>
                </a:solidFill>
              </a:rPr>
              <a:t>Serbest Radikal Kaynakları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 Biyolojik sistemlerde oluşan serbest radikallerin </a:t>
            </a:r>
            <a:r>
              <a:rPr lang="tr-TR" sz="2800" dirty="0" err="1" smtClean="0">
                <a:solidFill>
                  <a:prstClr val="black"/>
                </a:solidFill>
              </a:rPr>
              <a:t>endojen</a:t>
            </a:r>
            <a:r>
              <a:rPr lang="tr-TR" sz="2800" dirty="0" smtClean="0">
                <a:solidFill>
                  <a:prstClr val="black"/>
                </a:solidFill>
              </a:rPr>
              <a:t> kaynakları </a:t>
            </a:r>
            <a:r>
              <a:rPr lang="tr-TR" sz="2800" b="1" dirty="0" smtClean="0">
                <a:solidFill>
                  <a:prstClr val="black"/>
                </a:solidFill>
              </a:rPr>
              <a:t>oksijen, nitrik </a:t>
            </a:r>
            <a:r>
              <a:rPr lang="tr-TR" sz="2800" b="1" dirty="0" err="1" smtClean="0">
                <a:solidFill>
                  <a:prstClr val="black"/>
                </a:solidFill>
              </a:rPr>
              <a:t>oksid</a:t>
            </a:r>
            <a:r>
              <a:rPr lang="tr-TR" sz="2800" b="1" dirty="0" smtClean="0">
                <a:solidFill>
                  <a:prstClr val="black"/>
                </a:solidFill>
              </a:rPr>
              <a:t> (NO), aktive </a:t>
            </a:r>
            <a:r>
              <a:rPr lang="tr-TR" sz="2800" b="1" dirty="0" err="1" smtClean="0">
                <a:solidFill>
                  <a:prstClr val="black"/>
                </a:solidFill>
              </a:rPr>
              <a:t>nötrofil</a:t>
            </a:r>
            <a:r>
              <a:rPr lang="tr-TR" sz="2800" b="1" dirty="0" smtClean="0">
                <a:solidFill>
                  <a:prstClr val="black"/>
                </a:solidFill>
              </a:rPr>
              <a:t>, </a:t>
            </a:r>
            <a:r>
              <a:rPr lang="tr-TR" sz="2800" b="1" dirty="0" err="1" smtClean="0">
                <a:solidFill>
                  <a:prstClr val="black"/>
                </a:solidFill>
              </a:rPr>
              <a:t>mitokondriyal</a:t>
            </a:r>
            <a:r>
              <a:rPr lang="tr-TR" sz="2800" b="1" dirty="0" smtClean="0">
                <a:solidFill>
                  <a:prstClr val="black"/>
                </a:solidFill>
              </a:rPr>
              <a:t> elektron transport sistemi, </a:t>
            </a:r>
            <a:r>
              <a:rPr lang="tr-TR" sz="2800" b="1" dirty="0" err="1" smtClean="0">
                <a:solidFill>
                  <a:prstClr val="black"/>
                </a:solidFill>
              </a:rPr>
              <a:t>endoplazmik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retikulum</a:t>
            </a:r>
            <a:r>
              <a:rPr lang="tr-TR" sz="2800" b="1" dirty="0" smtClean="0">
                <a:solidFill>
                  <a:prstClr val="black"/>
                </a:solidFill>
              </a:rPr>
              <a:t>, </a:t>
            </a:r>
            <a:r>
              <a:rPr lang="tr-TR" sz="2800" b="1" dirty="0" err="1" smtClean="0">
                <a:solidFill>
                  <a:prstClr val="black"/>
                </a:solidFill>
              </a:rPr>
              <a:t>peroksizom</a:t>
            </a:r>
            <a:r>
              <a:rPr lang="tr-TR" sz="2800" b="1" dirty="0" smtClean="0">
                <a:solidFill>
                  <a:prstClr val="black"/>
                </a:solidFill>
              </a:rPr>
              <a:t> ve plazma </a:t>
            </a:r>
            <a:r>
              <a:rPr lang="tr-TR" sz="2800" b="1" dirty="0" err="1" smtClean="0">
                <a:solidFill>
                  <a:prstClr val="black"/>
                </a:solidFill>
              </a:rPr>
              <a:t>membranıdır</a:t>
            </a:r>
            <a:r>
              <a:rPr lang="tr-TR" sz="2800" b="1" dirty="0" smtClean="0">
                <a:solidFill>
                  <a:prstClr val="black"/>
                </a:solidFill>
              </a:rPr>
              <a:t>.</a:t>
            </a:r>
            <a:endParaRPr lang="tr-TR" sz="28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90800" y="1676400"/>
            <a:ext cx="9601200" cy="362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b="1" dirty="0" smtClean="0">
                <a:solidFill>
                  <a:prstClr val="black"/>
                </a:solidFill>
              </a:rPr>
              <a:t>Oksijen 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Moleküler oksijen </a:t>
            </a:r>
            <a:r>
              <a:rPr lang="tr-TR" sz="2800" b="1" dirty="0" smtClean="0">
                <a:solidFill>
                  <a:prstClr val="black"/>
                </a:solidFill>
              </a:rPr>
              <a:t>dış </a:t>
            </a:r>
            <a:r>
              <a:rPr lang="tr-TR" sz="2800" b="1" dirty="0" err="1" smtClean="0">
                <a:solidFill>
                  <a:prstClr val="black"/>
                </a:solidFill>
              </a:rPr>
              <a:t>orbitallerinde</a:t>
            </a:r>
            <a:r>
              <a:rPr lang="tr-TR" sz="2800" b="1" dirty="0" smtClean="0">
                <a:solidFill>
                  <a:prstClr val="black"/>
                </a:solidFill>
              </a:rPr>
              <a:t> paylaşılmamış iki elektron </a:t>
            </a:r>
            <a:r>
              <a:rPr lang="tr-TR" sz="2800" dirty="0" smtClean="0">
                <a:solidFill>
                  <a:prstClr val="black"/>
                </a:solidFill>
              </a:rPr>
              <a:t>içerir. Bu elektronlar, dönüşleri aynı yönde ve farklı yörüngelerde iken minimum enerji seviyesindedirler. Radikal tanımına göre oksijen </a:t>
            </a:r>
            <a:r>
              <a:rPr lang="tr-TR" sz="2800" b="1" dirty="0" err="1" smtClean="0">
                <a:solidFill>
                  <a:prstClr val="black"/>
                </a:solidFill>
              </a:rPr>
              <a:t>diradikal</a:t>
            </a:r>
            <a:r>
              <a:rPr lang="tr-TR" sz="2800" b="1" dirty="0" smtClean="0">
                <a:solidFill>
                  <a:prstClr val="black"/>
                </a:solidFill>
              </a:rPr>
              <a:t> yapıya sahip bir moleküldür</a:t>
            </a:r>
            <a:r>
              <a:rPr lang="tr-TR" sz="2800" dirty="0" smtClean="0">
                <a:solidFill>
                  <a:prstClr val="black"/>
                </a:solidFill>
              </a:rPr>
              <a:t>. </a:t>
            </a:r>
            <a:r>
              <a:rPr lang="tr-TR" sz="2800" dirty="0" err="1" smtClean="0">
                <a:solidFill>
                  <a:prstClr val="black"/>
                </a:solidFill>
              </a:rPr>
              <a:t>Diradikal</a:t>
            </a:r>
            <a:r>
              <a:rPr lang="tr-TR" sz="2800" dirty="0" smtClean="0">
                <a:solidFill>
                  <a:prstClr val="black"/>
                </a:solidFill>
              </a:rPr>
              <a:t> yapıya sahip olan oksijenin herhangi bir molekülle tepkimeye girebilmesi için, </a:t>
            </a:r>
            <a:r>
              <a:rPr lang="tr-TR" sz="2800" b="1" dirty="0" smtClean="0">
                <a:solidFill>
                  <a:prstClr val="black"/>
                </a:solidFill>
              </a:rPr>
              <a:t>tepkimeye gireceği molekülün de benzer yapıya sahip olması gereklidir</a:t>
            </a:r>
            <a:r>
              <a:rPr lang="tr-TR" sz="2800" dirty="0" smtClean="0">
                <a:solidFill>
                  <a:prstClr val="black"/>
                </a:solidFill>
              </a:rPr>
              <a:t>.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90800" y="1981200"/>
            <a:ext cx="9601200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Oysa başta organik moleküller olmak üzere, atom ve moleküller </a:t>
            </a:r>
            <a:r>
              <a:rPr lang="tr-TR" sz="2800" dirty="0" err="1" smtClean="0">
                <a:solidFill>
                  <a:prstClr val="black"/>
                </a:solidFill>
              </a:rPr>
              <a:t>orbitallerinde</a:t>
            </a:r>
            <a:r>
              <a:rPr lang="tr-TR" sz="2800" dirty="0" smtClean="0">
                <a:solidFill>
                  <a:prstClr val="black"/>
                </a:solidFill>
              </a:rPr>
              <a:t> elektronları </a:t>
            </a:r>
            <a:r>
              <a:rPr lang="tr-TR" sz="2800" dirty="0" err="1" smtClean="0">
                <a:solidFill>
                  <a:prstClr val="black"/>
                </a:solidFill>
              </a:rPr>
              <a:t>antiparalel</a:t>
            </a:r>
            <a:r>
              <a:rPr lang="tr-TR" sz="2800" dirty="0" smtClean="0">
                <a:solidFill>
                  <a:prstClr val="black"/>
                </a:solidFill>
              </a:rPr>
              <a:t> ve eşleşmiş olarak içerirler veya paylaşılmamış elektronlar </a:t>
            </a:r>
            <a:r>
              <a:rPr lang="tr-TR" sz="2800" dirty="0" err="1" smtClean="0">
                <a:solidFill>
                  <a:prstClr val="black"/>
                </a:solidFill>
              </a:rPr>
              <a:t>kovalent</a:t>
            </a:r>
            <a:r>
              <a:rPr lang="tr-TR" sz="2800" dirty="0" smtClean="0">
                <a:solidFill>
                  <a:prstClr val="black"/>
                </a:solidFill>
              </a:rPr>
              <a:t> bağlara katılmışlardır. 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Bunun sonucu oksijenin diğer moleküllere olan </a:t>
            </a:r>
            <a:r>
              <a:rPr lang="tr-TR" sz="2800" dirty="0" err="1" smtClean="0">
                <a:solidFill>
                  <a:prstClr val="black"/>
                </a:solidFill>
              </a:rPr>
              <a:t>reaktivitesi</a:t>
            </a:r>
            <a:r>
              <a:rPr lang="tr-TR" sz="2800" dirty="0" smtClean="0">
                <a:solidFill>
                  <a:prstClr val="black"/>
                </a:solidFill>
              </a:rPr>
              <a:t> son derece kısıtlanmıştır. Bu kısıtlama </a:t>
            </a:r>
            <a:r>
              <a:rPr lang="tr-TR" sz="2800" b="1" dirty="0" err="1" smtClean="0">
                <a:solidFill>
                  <a:prstClr val="black"/>
                </a:solidFill>
              </a:rPr>
              <a:t>spin</a:t>
            </a:r>
            <a:r>
              <a:rPr lang="tr-TR" sz="2800" b="1" dirty="0" smtClean="0">
                <a:solidFill>
                  <a:prstClr val="black"/>
                </a:solidFill>
              </a:rPr>
              <a:t> kısıtlaması </a:t>
            </a:r>
            <a:r>
              <a:rPr lang="tr-TR" sz="2800" dirty="0" smtClean="0">
                <a:solidFill>
                  <a:prstClr val="black"/>
                </a:solidFill>
              </a:rPr>
              <a:t>olarak adlandırılır.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14600" y="1981200"/>
            <a:ext cx="96774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b="1" dirty="0" smtClean="0">
                <a:solidFill>
                  <a:prstClr val="black"/>
                </a:solidFill>
              </a:rPr>
              <a:t>Canlıların oksijeni kullanabilmesi için</a:t>
            </a:r>
            <a:r>
              <a:rPr lang="tr-TR" sz="2800" dirty="0" smtClean="0">
                <a:solidFill>
                  <a:prstClr val="black"/>
                </a:solidFill>
              </a:rPr>
              <a:t>, oksijene elektron transferi yaparak </a:t>
            </a:r>
            <a:r>
              <a:rPr lang="tr-TR" sz="2800" b="1" dirty="0" err="1" smtClean="0">
                <a:solidFill>
                  <a:prstClr val="black"/>
                </a:solidFill>
              </a:rPr>
              <a:t>spin</a:t>
            </a:r>
            <a:r>
              <a:rPr lang="tr-TR" sz="2800" b="1" dirty="0" smtClean="0">
                <a:solidFill>
                  <a:prstClr val="black"/>
                </a:solidFill>
              </a:rPr>
              <a:t> kısıtlamasını aşmaları gerekir</a:t>
            </a:r>
            <a:r>
              <a:rPr lang="tr-TR" sz="2800" dirty="0" smtClean="0">
                <a:solidFill>
                  <a:prstClr val="black"/>
                </a:solidFill>
              </a:rPr>
              <a:t>. Bu işlem için canlılar geçiş elementleri sınıfından bazı metal iyonlarından yararlanırlar. Geçiş elementlerinden </a:t>
            </a:r>
            <a:r>
              <a:rPr lang="tr-TR" sz="2800" b="1" dirty="0" smtClean="0">
                <a:solidFill>
                  <a:prstClr val="black"/>
                </a:solidFill>
              </a:rPr>
              <a:t>demir, bakır, manganez, çinko, kobalt ve molibden </a:t>
            </a:r>
            <a:r>
              <a:rPr lang="tr-TR" sz="2800" dirty="0" smtClean="0">
                <a:solidFill>
                  <a:prstClr val="black"/>
                </a:solidFill>
              </a:rPr>
              <a:t>vücudun gereksinim duyduğu başlıca eser elementler olup, bu elementler dış </a:t>
            </a:r>
            <a:r>
              <a:rPr lang="tr-TR" sz="2800" dirty="0" err="1" smtClean="0">
                <a:solidFill>
                  <a:prstClr val="black"/>
                </a:solidFill>
              </a:rPr>
              <a:t>orbitallerinde</a:t>
            </a:r>
            <a:r>
              <a:rPr lang="tr-TR" sz="2800" dirty="0" smtClean="0">
                <a:solidFill>
                  <a:prstClr val="black"/>
                </a:solidFill>
              </a:rPr>
              <a:t> bir veya daha fazla sayıda paylaşılmamış elektron içerirler.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667000" y="2057400"/>
            <a:ext cx="9525000" cy="276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Canlılarda oksijeni kullanan enzimler ya da oksijenle etkileşime giren proteinler, </a:t>
            </a:r>
            <a:r>
              <a:rPr lang="tr-TR" sz="2800" b="1" dirty="0" smtClean="0">
                <a:solidFill>
                  <a:prstClr val="black"/>
                </a:solidFill>
              </a:rPr>
              <a:t>bu elementlerden en az bir tanesini içermek zorundadırlar</a:t>
            </a:r>
            <a:r>
              <a:rPr lang="tr-TR" sz="2800" dirty="0" smtClean="0">
                <a:solidFill>
                  <a:prstClr val="black"/>
                </a:solidFill>
              </a:rPr>
              <a:t>. 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dirty="0" err="1" smtClean="0">
                <a:solidFill>
                  <a:prstClr val="black"/>
                </a:solidFill>
              </a:rPr>
              <a:t>Endojen</a:t>
            </a:r>
            <a:r>
              <a:rPr lang="tr-TR" sz="2800" dirty="0" smtClean="0">
                <a:solidFill>
                  <a:prstClr val="black"/>
                </a:solidFill>
              </a:rPr>
              <a:t> SOR, </a:t>
            </a:r>
            <a:r>
              <a:rPr lang="tr-TR" sz="2800" b="1" dirty="0" err="1" smtClean="0">
                <a:solidFill>
                  <a:prstClr val="black"/>
                </a:solidFill>
              </a:rPr>
              <a:t>enzimatik</a:t>
            </a:r>
            <a:r>
              <a:rPr lang="tr-TR" sz="2800" b="1" dirty="0" smtClean="0">
                <a:solidFill>
                  <a:prstClr val="black"/>
                </a:solidFill>
              </a:rPr>
              <a:t> tepkimeler, </a:t>
            </a:r>
            <a:r>
              <a:rPr lang="tr-TR" sz="2800" b="1" dirty="0" err="1" smtClean="0">
                <a:solidFill>
                  <a:prstClr val="black"/>
                </a:solidFill>
              </a:rPr>
              <a:t>enzimatik</a:t>
            </a:r>
            <a:r>
              <a:rPr lang="tr-TR" sz="2800" b="1" dirty="0" smtClean="0">
                <a:solidFill>
                  <a:prstClr val="black"/>
                </a:solidFill>
              </a:rPr>
              <a:t> olmayan tepkimeler ve </a:t>
            </a:r>
            <a:r>
              <a:rPr lang="tr-TR" sz="2800" b="1" dirty="0" err="1" smtClean="0">
                <a:solidFill>
                  <a:prstClr val="black"/>
                </a:solidFill>
              </a:rPr>
              <a:t>mitokondriyal</a:t>
            </a:r>
            <a:r>
              <a:rPr lang="tr-TR" sz="2800" b="1" dirty="0" smtClean="0">
                <a:solidFill>
                  <a:prstClr val="black"/>
                </a:solidFill>
              </a:rPr>
              <a:t> elektron transportu </a:t>
            </a:r>
            <a:r>
              <a:rPr lang="tr-TR" sz="2800" dirty="0" smtClean="0">
                <a:solidFill>
                  <a:prstClr val="black"/>
                </a:solidFill>
              </a:rPr>
              <a:t>sürecinde oluşabilir.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14600" y="2133600"/>
            <a:ext cx="9677400" cy="2332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b="1" dirty="0" smtClean="0">
                <a:solidFill>
                  <a:prstClr val="black"/>
                </a:solidFill>
              </a:rPr>
              <a:t>Aktive </a:t>
            </a:r>
            <a:r>
              <a:rPr lang="tr-TR" sz="2800" b="1" dirty="0" err="1" smtClean="0">
                <a:solidFill>
                  <a:prstClr val="black"/>
                </a:solidFill>
              </a:rPr>
              <a:t>Nötrofiller</a:t>
            </a:r>
            <a:endParaRPr lang="tr-TR" sz="2800" b="1" dirty="0" smtClean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Reperfüzyon</a:t>
            </a:r>
            <a:r>
              <a:rPr lang="tr-TR" sz="2800" b="1" dirty="0" smtClean="0">
                <a:solidFill>
                  <a:prstClr val="black"/>
                </a:solidFill>
              </a:rPr>
              <a:t> hasarının en önemli hücresel elemanı </a:t>
            </a:r>
            <a:r>
              <a:rPr lang="tr-TR" sz="2800" dirty="0" err="1" smtClean="0">
                <a:solidFill>
                  <a:prstClr val="black"/>
                </a:solidFill>
              </a:rPr>
              <a:t>polimorfonükleer</a:t>
            </a:r>
            <a:r>
              <a:rPr lang="tr-TR" sz="2800" dirty="0" smtClean="0">
                <a:solidFill>
                  <a:prstClr val="black"/>
                </a:solidFill>
              </a:rPr>
              <a:t> lökositlerden olan </a:t>
            </a:r>
            <a:r>
              <a:rPr lang="tr-TR" sz="2800" dirty="0" err="1" smtClean="0">
                <a:solidFill>
                  <a:prstClr val="black"/>
                </a:solidFill>
              </a:rPr>
              <a:t>nötrofillerdir</a:t>
            </a:r>
            <a:r>
              <a:rPr lang="tr-TR" sz="2800" dirty="0" smtClean="0">
                <a:solidFill>
                  <a:prstClr val="black"/>
                </a:solidFill>
              </a:rPr>
              <a:t>. Aktive olmuş </a:t>
            </a:r>
            <a:r>
              <a:rPr lang="tr-TR" sz="2800" dirty="0" err="1" smtClean="0">
                <a:solidFill>
                  <a:prstClr val="black"/>
                </a:solidFill>
              </a:rPr>
              <a:t>nötrofiller</a:t>
            </a:r>
            <a:r>
              <a:rPr lang="tr-TR" sz="2800" dirty="0" smtClean="0">
                <a:solidFill>
                  <a:prstClr val="black"/>
                </a:solidFill>
              </a:rPr>
              <a:t>, hücre zarlarındaki </a:t>
            </a:r>
            <a:r>
              <a:rPr lang="tr-TR" sz="2800" b="1" dirty="0" smtClean="0">
                <a:solidFill>
                  <a:prstClr val="black"/>
                </a:solidFill>
              </a:rPr>
              <a:t>NADPH-</a:t>
            </a:r>
            <a:r>
              <a:rPr lang="tr-TR" sz="2800" b="1" dirty="0" err="1" smtClean="0">
                <a:solidFill>
                  <a:prstClr val="black"/>
                </a:solidFill>
              </a:rPr>
              <a:t>oksidaz</a:t>
            </a:r>
            <a:r>
              <a:rPr lang="tr-TR" sz="2800" b="1" dirty="0" smtClean="0">
                <a:solidFill>
                  <a:prstClr val="black"/>
                </a:solidFill>
              </a:rPr>
              <a:t> enzimi aracılığı </a:t>
            </a:r>
            <a:r>
              <a:rPr lang="tr-TR" sz="2800" dirty="0" smtClean="0">
                <a:solidFill>
                  <a:prstClr val="black"/>
                </a:solidFill>
              </a:rPr>
              <a:t>ile moleküler oksijeni </a:t>
            </a:r>
            <a:r>
              <a:rPr lang="tr-TR" sz="2800" b="1" dirty="0" err="1" smtClean="0">
                <a:solidFill>
                  <a:prstClr val="black"/>
                </a:solidFill>
              </a:rPr>
              <a:t>süperoksit</a:t>
            </a:r>
            <a:r>
              <a:rPr lang="tr-TR" sz="2800" b="1" dirty="0" smtClean="0">
                <a:solidFill>
                  <a:prstClr val="black"/>
                </a:solidFill>
              </a:rPr>
              <a:t> iyonuna indirgerler. </a:t>
            </a:r>
            <a:endParaRPr lang="tr-TR" sz="28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667000" y="2133600"/>
            <a:ext cx="9525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b="1" dirty="0" err="1" smtClean="0">
                <a:solidFill>
                  <a:prstClr val="black"/>
                </a:solidFill>
              </a:rPr>
              <a:t>Süperoksit</a:t>
            </a:r>
            <a:r>
              <a:rPr lang="tr-TR" sz="2800" dirty="0" smtClean="0">
                <a:solidFill>
                  <a:prstClr val="black"/>
                </a:solidFill>
              </a:rPr>
              <a:t>, çoğu kez </a:t>
            </a:r>
            <a:r>
              <a:rPr lang="tr-TR" sz="2800" dirty="0" err="1" smtClean="0">
                <a:solidFill>
                  <a:prstClr val="black"/>
                </a:solidFill>
              </a:rPr>
              <a:t>spontan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dismutasyonla</a:t>
            </a:r>
            <a:r>
              <a:rPr lang="tr-TR" sz="2800" dirty="0" smtClean="0">
                <a:solidFill>
                  <a:prstClr val="black"/>
                </a:solidFill>
              </a:rPr>
              <a:t> hidrojen perokside dönüşür. </a:t>
            </a:r>
            <a:r>
              <a:rPr lang="tr-TR" sz="2800" b="1" dirty="0" smtClean="0">
                <a:solidFill>
                  <a:prstClr val="black"/>
                </a:solidFill>
              </a:rPr>
              <a:t>Hidrojen peroksit</a:t>
            </a:r>
            <a:r>
              <a:rPr lang="tr-TR" sz="2800" dirty="0" smtClean="0">
                <a:solidFill>
                  <a:prstClr val="black"/>
                </a:solidFill>
              </a:rPr>
              <a:t>, klorür iyonlarının mevcudiyetinde, </a:t>
            </a:r>
            <a:r>
              <a:rPr lang="tr-TR" sz="2800" dirty="0" err="1" smtClean="0">
                <a:solidFill>
                  <a:prstClr val="black"/>
                </a:solidFill>
              </a:rPr>
              <a:t>nötrofillerin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azurofilik</a:t>
            </a:r>
            <a:r>
              <a:rPr lang="tr-TR" sz="2800" dirty="0" smtClean="0">
                <a:solidFill>
                  <a:prstClr val="black"/>
                </a:solidFill>
              </a:rPr>
              <a:t> granüllerinde bulunan </a:t>
            </a:r>
            <a:r>
              <a:rPr lang="tr-TR" sz="2800" dirty="0" err="1" smtClean="0">
                <a:solidFill>
                  <a:prstClr val="black"/>
                </a:solidFill>
              </a:rPr>
              <a:t>myeloperoksidaz</a:t>
            </a:r>
            <a:r>
              <a:rPr lang="tr-TR" sz="2800" dirty="0" smtClean="0">
                <a:solidFill>
                  <a:prstClr val="black"/>
                </a:solidFill>
              </a:rPr>
              <a:t> enzimi aracılığı ile </a:t>
            </a:r>
            <a:r>
              <a:rPr lang="tr-TR" sz="2800" b="1" dirty="0" err="1" smtClean="0">
                <a:solidFill>
                  <a:prstClr val="black"/>
                </a:solidFill>
              </a:rPr>
              <a:t>hipoklorik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asite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dirty="0" smtClean="0">
                <a:solidFill>
                  <a:prstClr val="black"/>
                </a:solidFill>
              </a:rPr>
              <a:t>indirgenir. </a:t>
            </a:r>
            <a:r>
              <a:rPr lang="tr-TR" sz="2800" b="1" dirty="0" err="1" smtClean="0">
                <a:solidFill>
                  <a:prstClr val="black"/>
                </a:solidFill>
              </a:rPr>
              <a:t>Hipoklorik</a:t>
            </a:r>
            <a:r>
              <a:rPr lang="tr-TR" sz="2800" b="1" dirty="0" smtClean="0">
                <a:solidFill>
                  <a:prstClr val="black"/>
                </a:solidFill>
              </a:rPr>
              <a:t> asit güçlü bir </a:t>
            </a:r>
            <a:r>
              <a:rPr lang="tr-TR" sz="2800" b="1" dirty="0" err="1" smtClean="0">
                <a:solidFill>
                  <a:prstClr val="black"/>
                </a:solidFill>
              </a:rPr>
              <a:t>oksidandır</a:t>
            </a:r>
            <a:r>
              <a:rPr lang="tr-TR" sz="2800" b="1" dirty="0" smtClean="0">
                <a:solidFill>
                  <a:prstClr val="black"/>
                </a:solidFill>
              </a:rPr>
              <a:t> ve birçok biyolojik molekülle kolayca reaksiyona girebilir.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667000" y="1981200"/>
            <a:ext cx="9525000" cy="3711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b="1" dirty="0" smtClean="0">
                <a:solidFill>
                  <a:prstClr val="black"/>
                </a:solidFill>
              </a:rPr>
              <a:t>Nitrik Oksit 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Aynı anda farklı hücre türlerinde sentezlenen, </a:t>
            </a:r>
            <a:r>
              <a:rPr lang="tr-TR" sz="2800" dirty="0" err="1" smtClean="0">
                <a:solidFill>
                  <a:prstClr val="black"/>
                </a:solidFill>
              </a:rPr>
              <a:t>otokrin</a:t>
            </a:r>
            <a:r>
              <a:rPr lang="tr-TR" sz="2800" dirty="0" smtClean="0">
                <a:solidFill>
                  <a:prstClr val="black"/>
                </a:solidFill>
              </a:rPr>
              <a:t> veya </a:t>
            </a:r>
            <a:r>
              <a:rPr lang="tr-TR" sz="2800" dirty="0" err="1" smtClean="0">
                <a:solidFill>
                  <a:prstClr val="black"/>
                </a:solidFill>
              </a:rPr>
              <a:t>parakrin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mediatör</a:t>
            </a:r>
            <a:r>
              <a:rPr lang="tr-TR" sz="2800" dirty="0" smtClean="0">
                <a:solidFill>
                  <a:prstClr val="black"/>
                </a:solidFill>
              </a:rPr>
              <a:t> fonksiyonu gören NO, yağda çözünür ve biyolojik </a:t>
            </a:r>
            <a:r>
              <a:rPr lang="tr-TR" sz="2800" dirty="0" err="1" smtClean="0">
                <a:solidFill>
                  <a:prstClr val="black"/>
                </a:solidFill>
              </a:rPr>
              <a:t>membranlardan</a:t>
            </a:r>
            <a:r>
              <a:rPr lang="tr-TR" sz="2800" dirty="0" smtClean="0">
                <a:solidFill>
                  <a:prstClr val="black"/>
                </a:solidFill>
              </a:rPr>
              <a:t> kolaylıkla geçer. 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Radikal olarak </a:t>
            </a:r>
            <a:r>
              <a:rPr lang="tr-TR" sz="2800" dirty="0" err="1" smtClean="0">
                <a:solidFill>
                  <a:prstClr val="black"/>
                </a:solidFill>
              </a:rPr>
              <a:t>reaktivitesi</a:t>
            </a:r>
            <a:r>
              <a:rPr lang="tr-TR" sz="2800" dirty="0" smtClean="0">
                <a:solidFill>
                  <a:prstClr val="black"/>
                </a:solidFill>
              </a:rPr>
              <a:t> düşük olan NO, metal içeren merkezler ve radikaller ile büyük bir hızla tepkimeye girer. Özellikle </a:t>
            </a:r>
            <a:r>
              <a:rPr lang="tr-TR" sz="2800" dirty="0" err="1" smtClean="0">
                <a:solidFill>
                  <a:prstClr val="black"/>
                </a:solidFill>
              </a:rPr>
              <a:t>lipid</a:t>
            </a:r>
            <a:r>
              <a:rPr lang="tr-TR" sz="2800" dirty="0" smtClean="0">
                <a:solidFill>
                  <a:prstClr val="black"/>
                </a:solidFill>
              </a:rPr>
              <a:t> radikallerle tepkimeye girmesi </a:t>
            </a:r>
            <a:r>
              <a:rPr lang="tr-TR" sz="2800" b="1" dirty="0" err="1" smtClean="0">
                <a:solidFill>
                  <a:prstClr val="black"/>
                </a:solidFill>
              </a:rPr>
              <a:t>NO’e</a:t>
            </a:r>
            <a:r>
              <a:rPr lang="tr-TR" sz="2800" b="1" dirty="0" smtClean="0">
                <a:solidFill>
                  <a:prstClr val="black"/>
                </a:solidFill>
              </a:rPr>
              <a:t> antioksidan bir etki kazandırır.</a:t>
            </a:r>
            <a:endParaRPr lang="tr-T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14600" y="2828836"/>
            <a:ext cx="9677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b="1" dirty="0" err="1" smtClean="0">
                <a:solidFill>
                  <a:prstClr val="black"/>
                </a:solidFill>
              </a:rPr>
              <a:t>Süperoksit</a:t>
            </a:r>
            <a:r>
              <a:rPr lang="tr-TR" sz="2800" b="1" dirty="0" smtClean="0">
                <a:solidFill>
                  <a:prstClr val="black"/>
                </a:solidFill>
              </a:rPr>
              <a:t> ile NO </a:t>
            </a:r>
            <a:r>
              <a:rPr lang="tr-TR" sz="2800" dirty="0" smtClean="0">
                <a:solidFill>
                  <a:prstClr val="black"/>
                </a:solidFill>
              </a:rPr>
              <a:t>arasındaki tepkime ile oluşan </a:t>
            </a:r>
            <a:r>
              <a:rPr lang="tr-TR" sz="2800" b="1" dirty="0" err="1" smtClean="0">
                <a:solidFill>
                  <a:prstClr val="black"/>
                </a:solidFill>
              </a:rPr>
              <a:t>peroksinitrit</a:t>
            </a:r>
            <a:r>
              <a:rPr lang="tr-TR" sz="2800" dirty="0" smtClean="0">
                <a:solidFill>
                  <a:prstClr val="black"/>
                </a:solidFill>
              </a:rPr>
              <a:t>, hidroksil radikali benzeri aktiviteye sahip olup </a:t>
            </a:r>
            <a:r>
              <a:rPr lang="tr-TR" sz="2800" b="1" dirty="0" err="1" smtClean="0">
                <a:solidFill>
                  <a:prstClr val="black"/>
                </a:solidFill>
              </a:rPr>
              <a:t>radikalik</a:t>
            </a:r>
            <a:r>
              <a:rPr lang="tr-TR" sz="2800" b="1" dirty="0" smtClean="0">
                <a:solidFill>
                  <a:prstClr val="black"/>
                </a:solidFill>
              </a:rPr>
              <a:t> tepkimeleri başlatmaya </a:t>
            </a:r>
            <a:r>
              <a:rPr lang="tr-TR" sz="2800" dirty="0" smtClean="0">
                <a:solidFill>
                  <a:prstClr val="black"/>
                </a:solidFill>
              </a:rPr>
              <a:t>ilave olarak </a:t>
            </a:r>
            <a:r>
              <a:rPr lang="tr-TR" sz="2800" dirty="0" err="1" smtClean="0">
                <a:solidFill>
                  <a:prstClr val="black"/>
                </a:solidFill>
              </a:rPr>
              <a:t>biyomoleküllerin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nitrasyonuna</a:t>
            </a:r>
            <a:r>
              <a:rPr lang="tr-TR" sz="2800" dirty="0" smtClean="0">
                <a:solidFill>
                  <a:prstClr val="black"/>
                </a:solidFill>
              </a:rPr>
              <a:t> neden olur.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90800" y="2828836"/>
            <a:ext cx="9601200" cy="2332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b="1" dirty="0" err="1" smtClean="0">
                <a:solidFill>
                  <a:prstClr val="black"/>
                </a:solidFill>
              </a:rPr>
              <a:t>Endoplazmik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Retikulum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dirty="0" err="1" smtClean="0">
                <a:solidFill>
                  <a:prstClr val="black"/>
                </a:solidFill>
              </a:rPr>
              <a:t>Endoplazmik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retikulum</a:t>
            </a:r>
            <a:r>
              <a:rPr lang="tr-TR" sz="2800" dirty="0" smtClean="0">
                <a:solidFill>
                  <a:prstClr val="black"/>
                </a:solidFill>
              </a:rPr>
              <a:t>, </a:t>
            </a:r>
            <a:r>
              <a:rPr lang="tr-TR" sz="2800" b="1" dirty="0" err="1" smtClean="0">
                <a:solidFill>
                  <a:prstClr val="black"/>
                </a:solidFill>
              </a:rPr>
              <a:t>sitokrom</a:t>
            </a:r>
            <a:r>
              <a:rPr lang="tr-TR" sz="2800" b="1" dirty="0" smtClean="0">
                <a:solidFill>
                  <a:prstClr val="black"/>
                </a:solidFill>
              </a:rPr>
              <a:t> p450 ve </a:t>
            </a:r>
            <a:r>
              <a:rPr lang="tr-TR" sz="2800" b="1" dirty="0" err="1" smtClean="0">
                <a:solidFill>
                  <a:prstClr val="black"/>
                </a:solidFill>
              </a:rPr>
              <a:t>sitokrom</a:t>
            </a:r>
            <a:r>
              <a:rPr lang="tr-TR" sz="2800" b="1" dirty="0" smtClean="0">
                <a:solidFill>
                  <a:prstClr val="black"/>
                </a:solidFill>
              </a:rPr>
              <a:t> b5 </a:t>
            </a:r>
            <a:r>
              <a:rPr lang="tr-TR" sz="2800" dirty="0" smtClean="0">
                <a:solidFill>
                  <a:prstClr val="black"/>
                </a:solidFill>
              </a:rPr>
              <a:t>enzim sistemleri aracılığı ile yağ asitleri ve </a:t>
            </a:r>
            <a:r>
              <a:rPr lang="tr-TR" sz="2800" dirty="0" err="1" smtClean="0">
                <a:solidFill>
                  <a:prstClr val="black"/>
                </a:solidFill>
              </a:rPr>
              <a:t>ksenobiyotiklerin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oksidasyonunu</a:t>
            </a:r>
            <a:r>
              <a:rPr lang="tr-TR" sz="2800" dirty="0" smtClean="0">
                <a:solidFill>
                  <a:prstClr val="black"/>
                </a:solidFill>
              </a:rPr>
              <a:t> gerçekleştirirken </a:t>
            </a:r>
            <a:r>
              <a:rPr lang="tr-TR" sz="2800" b="1" dirty="0" smtClean="0">
                <a:solidFill>
                  <a:prstClr val="black"/>
                </a:solidFill>
              </a:rPr>
              <a:t>serbest radikalleri oluşturabilir.</a:t>
            </a:r>
            <a:endParaRPr lang="tr-TR" sz="28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989385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98420" y="602580"/>
            <a:ext cx="1663064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0350" marR="5080" indent="-248285">
              <a:lnSpc>
                <a:spcPct val="100000"/>
              </a:lnSpc>
              <a:spcBef>
                <a:spcPts val="100"/>
              </a:spcBef>
            </a:pPr>
            <a:r>
              <a:rPr sz="2100" b="1" spc="-15" dirty="0">
                <a:solidFill>
                  <a:srgbClr val="FFFFFF"/>
                </a:solidFill>
                <a:latin typeface="Montserrat-Black"/>
                <a:cs typeface="Montserrat-Black"/>
              </a:rPr>
              <a:t>Geçen</a:t>
            </a:r>
            <a:r>
              <a:rPr sz="2100" b="1" spc="-80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5" dirty="0">
                <a:solidFill>
                  <a:srgbClr val="FFFFFF"/>
                </a:solidFill>
                <a:latin typeface="Montserrat-Black"/>
                <a:cs typeface="Montserrat-Black"/>
              </a:rPr>
              <a:t>Ders  Hakkı</a:t>
            </a:r>
            <a:r>
              <a:rPr sz="2100" b="1" spc="5" dirty="0">
                <a:solidFill>
                  <a:srgbClr val="FFFFFF"/>
                </a:solidFill>
                <a:latin typeface="Montserrat-Black"/>
                <a:cs typeface="Montserrat-Black"/>
              </a:rPr>
              <a:t>n</a:t>
            </a:r>
            <a:r>
              <a:rPr sz="2100" b="1" spc="-15" dirty="0">
                <a:solidFill>
                  <a:srgbClr val="FFFFFF"/>
                </a:solidFill>
                <a:latin typeface="Montserrat-Black"/>
                <a:cs typeface="Montserrat-Black"/>
              </a:rPr>
              <a:t>da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896686"/>
            <a:ext cx="5765800" cy="787400"/>
            <a:chOff x="171242" y="5896686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896686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954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28" y="728767"/>
                  </a:lnTo>
                  <a:lnTo>
                    <a:pt x="195973" y="739241"/>
                  </a:lnTo>
                  <a:lnTo>
                    <a:pt x="248413" y="736880"/>
                  </a:lnTo>
                  <a:lnTo>
                    <a:pt x="288577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2" y="703884"/>
                  </a:lnTo>
                  <a:lnTo>
                    <a:pt x="150088" y="703884"/>
                  </a:lnTo>
                  <a:lnTo>
                    <a:pt x="106456" y="681849"/>
                  </a:lnTo>
                  <a:lnTo>
                    <a:pt x="60816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7" y="95630"/>
                  </a:lnTo>
                  <a:lnTo>
                    <a:pt x="146221" y="85028"/>
                  </a:lnTo>
                  <a:lnTo>
                    <a:pt x="168874" y="52605"/>
                  </a:lnTo>
                  <a:lnTo>
                    <a:pt x="178485" y="42989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77" y="722234"/>
                  </a:lnTo>
                  <a:lnTo>
                    <a:pt x="294341" y="720132"/>
                  </a:lnTo>
                  <a:lnTo>
                    <a:pt x="317967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0" y="329402"/>
                  </a:lnTo>
                  <a:lnTo>
                    <a:pt x="291570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58" y="397446"/>
                  </a:lnTo>
                  <a:lnTo>
                    <a:pt x="377355" y="423481"/>
                  </a:lnTo>
                  <a:lnTo>
                    <a:pt x="382307" y="466623"/>
                  </a:lnTo>
                  <a:lnTo>
                    <a:pt x="378510" y="542836"/>
                  </a:lnTo>
                  <a:lnTo>
                    <a:pt x="372213" y="569193"/>
                  </a:lnTo>
                  <a:lnTo>
                    <a:pt x="375094" y="589265"/>
                  </a:lnTo>
                  <a:lnTo>
                    <a:pt x="350983" y="644229"/>
                  </a:lnTo>
                  <a:lnTo>
                    <a:pt x="338667" y="656482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7" y="706373"/>
                  </a:lnTo>
                  <a:lnTo>
                    <a:pt x="326915" y="701163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7" y="95630"/>
                  </a:moveTo>
                  <a:lnTo>
                    <a:pt x="118656" y="95630"/>
                  </a:lnTo>
                  <a:lnTo>
                    <a:pt x="115903" y="101827"/>
                  </a:lnTo>
                  <a:lnTo>
                    <a:pt x="112971" y="108342"/>
                  </a:lnTo>
                  <a:lnTo>
                    <a:pt x="90102" y="160606"/>
                  </a:lnTo>
                  <a:lnTo>
                    <a:pt x="67124" y="239812"/>
                  </a:lnTo>
                  <a:lnTo>
                    <a:pt x="57144" y="296617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0" y="556711"/>
                  </a:lnTo>
                  <a:lnTo>
                    <a:pt x="101612" y="637960"/>
                  </a:lnTo>
                  <a:lnTo>
                    <a:pt x="135048" y="687275"/>
                  </a:lnTo>
                  <a:lnTo>
                    <a:pt x="150088" y="703884"/>
                  </a:lnTo>
                  <a:lnTo>
                    <a:pt x="173362" y="703884"/>
                  </a:lnTo>
                  <a:lnTo>
                    <a:pt x="172172" y="703303"/>
                  </a:lnTo>
                  <a:lnTo>
                    <a:pt x="147874" y="679154"/>
                  </a:lnTo>
                  <a:lnTo>
                    <a:pt x="127025" y="644694"/>
                  </a:lnTo>
                  <a:lnTo>
                    <a:pt x="110502" y="600633"/>
                  </a:lnTo>
                  <a:lnTo>
                    <a:pt x="96454" y="526999"/>
                  </a:lnTo>
                  <a:lnTo>
                    <a:pt x="91697" y="478665"/>
                  </a:lnTo>
                  <a:lnTo>
                    <a:pt x="89085" y="424435"/>
                  </a:lnTo>
                  <a:lnTo>
                    <a:pt x="89163" y="364243"/>
                  </a:lnTo>
                  <a:lnTo>
                    <a:pt x="92196" y="303635"/>
                  </a:lnTo>
                  <a:lnTo>
                    <a:pt x="98869" y="239737"/>
                  </a:lnTo>
                  <a:lnTo>
                    <a:pt x="119796" y="145618"/>
                  </a:lnTo>
                  <a:lnTo>
                    <a:pt x="141597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6" y="383962"/>
                  </a:lnTo>
                  <a:lnTo>
                    <a:pt x="318935" y="421560"/>
                  </a:lnTo>
                  <a:lnTo>
                    <a:pt x="329190" y="473213"/>
                  </a:lnTo>
                  <a:lnTo>
                    <a:pt x="331939" y="532180"/>
                  </a:lnTo>
                  <a:lnTo>
                    <a:pt x="323829" y="602349"/>
                  </a:lnTo>
                  <a:lnTo>
                    <a:pt x="306116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2"/>
                  </a:lnTo>
                  <a:lnTo>
                    <a:pt x="359648" y="621779"/>
                  </a:lnTo>
                  <a:lnTo>
                    <a:pt x="372213" y="569193"/>
                  </a:lnTo>
                  <a:lnTo>
                    <a:pt x="363810" y="510658"/>
                  </a:lnTo>
                  <a:lnTo>
                    <a:pt x="320090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3" y="569193"/>
                  </a:moveTo>
                  <a:lnTo>
                    <a:pt x="359648" y="621779"/>
                  </a:lnTo>
                  <a:lnTo>
                    <a:pt x="338667" y="656482"/>
                  </a:lnTo>
                  <a:lnTo>
                    <a:pt x="350983" y="644229"/>
                  </a:lnTo>
                  <a:lnTo>
                    <a:pt x="375094" y="589265"/>
                  </a:lnTo>
                  <a:lnTo>
                    <a:pt x="372213" y="569193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398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1" y="607809"/>
                  </a:lnTo>
                  <a:lnTo>
                    <a:pt x="134531" y="607809"/>
                  </a:lnTo>
                  <a:lnTo>
                    <a:pt x="133388" y="607529"/>
                  </a:lnTo>
                  <a:lnTo>
                    <a:pt x="204871" y="607529"/>
                  </a:lnTo>
                  <a:lnTo>
                    <a:pt x="214302" y="603654"/>
                  </a:lnTo>
                  <a:lnTo>
                    <a:pt x="216130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47" y="165760"/>
                  </a:moveTo>
                  <a:lnTo>
                    <a:pt x="187693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0" y="599795"/>
                  </a:lnTo>
                  <a:lnTo>
                    <a:pt x="225221" y="580594"/>
                  </a:lnTo>
                  <a:lnTo>
                    <a:pt x="228447" y="537832"/>
                  </a:lnTo>
                  <a:lnTo>
                    <a:pt x="228447" y="165760"/>
                  </a:lnTo>
                  <a:close/>
                </a:path>
                <a:path w="421640" h="739775">
                  <a:moveTo>
                    <a:pt x="392718" y="140385"/>
                  </a:moveTo>
                  <a:lnTo>
                    <a:pt x="376986" y="140385"/>
                  </a:lnTo>
                  <a:lnTo>
                    <a:pt x="356136" y="202062"/>
                  </a:lnTo>
                  <a:lnTo>
                    <a:pt x="338059" y="241939"/>
                  </a:lnTo>
                  <a:lnTo>
                    <a:pt x="312741" y="277404"/>
                  </a:lnTo>
                  <a:lnTo>
                    <a:pt x="270167" y="325843"/>
                  </a:lnTo>
                  <a:lnTo>
                    <a:pt x="291570" y="325843"/>
                  </a:lnTo>
                  <a:lnTo>
                    <a:pt x="318365" y="290661"/>
                  </a:lnTo>
                  <a:lnTo>
                    <a:pt x="351768" y="237066"/>
                  </a:lnTo>
                  <a:lnTo>
                    <a:pt x="382155" y="171246"/>
                  </a:lnTo>
                  <a:lnTo>
                    <a:pt x="390263" y="148310"/>
                  </a:lnTo>
                  <a:lnTo>
                    <a:pt x="392718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7"/>
                  </a:lnTo>
                  <a:lnTo>
                    <a:pt x="230065" y="121543"/>
                  </a:lnTo>
                  <a:lnTo>
                    <a:pt x="193485" y="144481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693" y="165760"/>
                  </a:lnTo>
                  <a:lnTo>
                    <a:pt x="228447" y="165760"/>
                  </a:lnTo>
                  <a:lnTo>
                    <a:pt x="228447" y="140665"/>
                  </a:lnTo>
                  <a:lnTo>
                    <a:pt x="246519" y="127571"/>
                  </a:lnTo>
                  <a:lnTo>
                    <a:pt x="246875" y="126809"/>
                  </a:lnTo>
                  <a:lnTo>
                    <a:pt x="268953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39" y="97231"/>
                  </a:lnTo>
                  <a:lnTo>
                    <a:pt x="329838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3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3" y="157300"/>
                  </a:lnTo>
                  <a:lnTo>
                    <a:pt x="356663" y="154155"/>
                  </a:lnTo>
                  <a:lnTo>
                    <a:pt x="323283" y="154155"/>
                  </a:lnTo>
                  <a:lnTo>
                    <a:pt x="299326" y="148310"/>
                  </a:lnTo>
                  <a:lnTo>
                    <a:pt x="284642" y="140336"/>
                  </a:lnTo>
                  <a:lnTo>
                    <a:pt x="271594" y="129505"/>
                  </a:lnTo>
                  <a:lnTo>
                    <a:pt x="268953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31" y="123253"/>
                  </a:lnTo>
                  <a:lnTo>
                    <a:pt x="351804" y="143976"/>
                  </a:lnTo>
                  <a:lnTo>
                    <a:pt x="338581" y="153493"/>
                  </a:lnTo>
                  <a:lnTo>
                    <a:pt x="323283" y="154155"/>
                  </a:lnTo>
                  <a:lnTo>
                    <a:pt x="356663" y="154155"/>
                  </a:lnTo>
                  <a:lnTo>
                    <a:pt x="366156" y="149363"/>
                  </a:lnTo>
                  <a:lnTo>
                    <a:pt x="374522" y="142995"/>
                  </a:lnTo>
                  <a:lnTo>
                    <a:pt x="376986" y="140385"/>
                  </a:lnTo>
                  <a:lnTo>
                    <a:pt x="392718" y="140385"/>
                  </a:lnTo>
                  <a:lnTo>
                    <a:pt x="393633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39" y="97231"/>
                  </a:moveTo>
                  <a:lnTo>
                    <a:pt x="280212" y="97231"/>
                  </a:lnTo>
                  <a:lnTo>
                    <a:pt x="298400" y="116455"/>
                  </a:lnTo>
                  <a:lnTo>
                    <a:pt x="310037" y="126344"/>
                  </a:lnTo>
                  <a:lnTo>
                    <a:pt x="320137" y="130029"/>
                  </a:lnTo>
                  <a:lnTo>
                    <a:pt x="333717" y="130644"/>
                  </a:lnTo>
                  <a:lnTo>
                    <a:pt x="348872" y="129559"/>
                  </a:lnTo>
                  <a:lnTo>
                    <a:pt x="360121" y="127011"/>
                  </a:lnTo>
                  <a:lnTo>
                    <a:pt x="367122" y="124431"/>
                  </a:lnTo>
                  <a:lnTo>
                    <a:pt x="369531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1" y="111370"/>
                  </a:lnTo>
                  <a:lnTo>
                    <a:pt x="340402" y="102163"/>
                  </a:lnTo>
                  <a:lnTo>
                    <a:pt x="336039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34" y="0"/>
                  </a:lnTo>
                  <a:lnTo>
                    <a:pt x="401703" y="52605"/>
                  </a:lnTo>
                  <a:lnTo>
                    <a:pt x="401679" y="54457"/>
                  </a:lnTo>
                  <a:lnTo>
                    <a:pt x="399203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1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388"/>
              <a:ext cx="195326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607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17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17" y="201002"/>
                  </a:lnTo>
                  <a:lnTo>
                    <a:pt x="115417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17" y="115912"/>
                  </a:lnTo>
                  <a:lnTo>
                    <a:pt x="115417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17" y="39712"/>
                  </a:lnTo>
                  <a:lnTo>
                    <a:pt x="115417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34" y="145656"/>
                  </a:moveTo>
                  <a:lnTo>
                    <a:pt x="483273" y="105841"/>
                  </a:lnTo>
                  <a:lnTo>
                    <a:pt x="444030" y="83223"/>
                  </a:lnTo>
                  <a:lnTo>
                    <a:pt x="430758" y="76581"/>
                  </a:lnTo>
                  <a:lnTo>
                    <a:pt x="421309" y="69621"/>
                  </a:lnTo>
                  <a:lnTo>
                    <a:pt x="415658" y="62357"/>
                  </a:lnTo>
                  <a:lnTo>
                    <a:pt x="413778" y="54737"/>
                  </a:lnTo>
                  <a:lnTo>
                    <a:pt x="413778" y="48133"/>
                  </a:lnTo>
                  <a:lnTo>
                    <a:pt x="416255" y="42748"/>
                  </a:lnTo>
                  <a:lnTo>
                    <a:pt x="426402" y="34505"/>
                  </a:lnTo>
                  <a:lnTo>
                    <a:pt x="433006" y="32448"/>
                  </a:lnTo>
                  <a:lnTo>
                    <a:pt x="448233" y="32448"/>
                  </a:lnTo>
                  <a:lnTo>
                    <a:pt x="454063" y="33972"/>
                  </a:lnTo>
                  <a:lnTo>
                    <a:pt x="464032" y="39674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83" y="32448"/>
                  </a:lnTo>
                  <a:lnTo>
                    <a:pt x="495579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09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80" y="63982"/>
                  </a:lnTo>
                  <a:lnTo>
                    <a:pt x="396824" y="99072"/>
                  </a:lnTo>
                  <a:lnTo>
                    <a:pt x="433006" y="119468"/>
                  </a:lnTo>
                  <a:lnTo>
                    <a:pt x="445528" y="126415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81" y="147167"/>
                  </a:lnTo>
                  <a:lnTo>
                    <a:pt x="461581" y="154990"/>
                  </a:lnTo>
                  <a:lnTo>
                    <a:pt x="458711" y="161302"/>
                  </a:lnTo>
                  <a:lnTo>
                    <a:pt x="447319" y="170561"/>
                  </a:lnTo>
                  <a:lnTo>
                    <a:pt x="439432" y="172834"/>
                  </a:lnTo>
                  <a:lnTo>
                    <a:pt x="421601" y="172834"/>
                  </a:lnTo>
                  <a:lnTo>
                    <a:pt x="414274" y="170776"/>
                  </a:lnTo>
                  <a:lnTo>
                    <a:pt x="407809" y="166611"/>
                  </a:lnTo>
                  <a:lnTo>
                    <a:pt x="401154" y="162483"/>
                  </a:lnTo>
                  <a:lnTo>
                    <a:pt x="396392" y="156794"/>
                  </a:lnTo>
                  <a:lnTo>
                    <a:pt x="393484" y="149631"/>
                  </a:lnTo>
                  <a:lnTo>
                    <a:pt x="370078" y="175920"/>
                  </a:lnTo>
                  <a:lnTo>
                    <a:pt x="402463" y="201803"/>
                  </a:lnTo>
                  <a:lnTo>
                    <a:pt x="425005" y="205803"/>
                  </a:lnTo>
                  <a:lnTo>
                    <a:pt x="425005" y="229298"/>
                  </a:lnTo>
                  <a:lnTo>
                    <a:pt x="438518" y="229298"/>
                  </a:lnTo>
                  <a:lnTo>
                    <a:pt x="442696" y="229971"/>
                  </a:lnTo>
                  <a:lnTo>
                    <a:pt x="445135" y="231368"/>
                  </a:lnTo>
                  <a:lnTo>
                    <a:pt x="447586" y="233006"/>
                  </a:lnTo>
                  <a:lnTo>
                    <a:pt x="448843" y="235292"/>
                  </a:lnTo>
                  <a:lnTo>
                    <a:pt x="448843" y="241731"/>
                  </a:lnTo>
                  <a:lnTo>
                    <a:pt x="447802" y="244221"/>
                  </a:lnTo>
                  <a:lnTo>
                    <a:pt x="445592" y="245884"/>
                  </a:lnTo>
                  <a:lnTo>
                    <a:pt x="443458" y="247599"/>
                  </a:lnTo>
                  <a:lnTo>
                    <a:pt x="440042" y="248513"/>
                  </a:lnTo>
                  <a:lnTo>
                    <a:pt x="433438" y="248513"/>
                  </a:lnTo>
                  <a:lnTo>
                    <a:pt x="409346" y="244767"/>
                  </a:lnTo>
                  <a:lnTo>
                    <a:pt x="405549" y="244005"/>
                  </a:lnTo>
                  <a:lnTo>
                    <a:pt x="402869" y="243306"/>
                  </a:lnTo>
                  <a:lnTo>
                    <a:pt x="400888" y="242658"/>
                  </a:lnTo>
                  <a:lnTo>
                    <a:pt x="400888" y="259740"/>
                  </a:lnTo>
                  <a:lnTo>
                    <a:pt x="404266" y="260832"/>
                  </a:lnTo>
                  <a:lnTo>
                    <a:pt x="407682" y="261581"/>
                  </a:lnTo>
                  <a:lnTo>
                    <a:pt x="411035" y="262369"/>
                  </a:lnTo>
                  <a:lnTo>
                    <a:pt x="414274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02" y="265049"/>
                  </a:lnTo>
                  <a:lnTo>
                    <a:pt x="431761" y="265607"/>
                  </a:lnTo>
                  <a:lnTo>
                    <a:pt x="436524" y="265607"/>
                  </a:lnTo>
                  <a:lnTo>
                    <a:pt x="471906" y="248513"/>
                  </a:lnTo>
                  <a:lnTo>
                    <a:pt x="472198" y="230378"/>
                  </a:lnTo>
                  <a:lnTo>
                    <a:pt x="469480" y="223786"/>
                  </a:lnTo>
                  <a:lnTo>
                    <a:pt x="464032" y="219532"/>
                  </a:lnTo>
                  <a:lnTo>
                    <a:pt x="458711" y="215303"/>
                  </a:lnTo>
                  <a:lnTo>
                    <a:pt x="450989" y="213182"/>
                  </a:lnTo>
                  <a:lnTo>
                    <a:pt x="438721" y="213182"/>
                  </a:lnTo>
                  <a:lnTo>
                    <a:pt x="438721" y="206133"/>
                  </a:lnTo>
                  <a:lnTo>
                    <a:pt x="438721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74" y="172834"/>
                  </a:lnTo>
                  <a:lnTo>
                    <a:pt x="497509" y="170332"/>
                  </a:lnTo>
                  <a:lnTo>
                    <a:pt x="501053" y="158673"/>
                  </a:lnTo>
                  <a:lnTo>
                    <a:pt x="502234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79" y="6170762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890" y="5957595"/>
              <a:ext cx="371290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37" y="598834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75" y="598822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68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74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14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14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24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66" y="93980"/>
                  </a:moveTo>
                  <a:lnTo>
                    <a:pt x="98615" y="93980"/>
                  </a:lnTo>
                  <a:lnTo>
                    <a:pt x="98615" y="0"/>
                  </a:lnTo>
                  <a:lnTo>
                    <a:pt x="86144" y="0"/>
                  </a:lnTo>
                  <a:lnTo>
                    <a:pt x="86144" y="93980"/>
                  </a:lnTo>
                  <a:lnTo>
                    <a:pt x="86144" y="105410"/>
                  </a:lnTo>
                  <a:lnTo>
                    <a:pt x="138366" y="105410"/>
                  </a:lnTo>
                  <a:lnTo>
                    <a:pt x="138366" y="93980"/>
                  </a:lnTo>
                  <a:close/>
                </a:path>
                <a:path w="277494" h="379095">
                  <a:moveTo>
                    <a:pt x="274561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35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58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61" y="161226"/>
                  </a:lnTo>
                  <a:lnTo>
                    <a:pt x="274561" y="151384"/>
                  </a:lnTo>
                  <a:close/>
                </a:path>
                <a:path w="277494" h="379095">
                  <a:moveTo>
                    <a:pt x="277075" y="182537"/>
                  </a:moveTo>
                  <a:lnTo>
                    <a:pt x="234886" y="182537"/>
                  </a:lnTo>
                  <a:lnTo>
                    <a:pt x="234886" y="378853"/>
                  </a:lnTo>
                  <a:lnTo>
                    <a:pt x="277075" y="378853"/>
                  </a:lnTo>
                  <a:lnTo>
                    <a:pt x="277075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74" y="6421409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1031"/>
              <a:ext cx="125564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09" y="6421409"/>
              <a:ext cx="303997" cy="19192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412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12"/>
                  </a:moveTo>
                  <a:lnTo>
                    <a:pt x="112026" y="184569"/>
                  </a:lnTo>
                  <a:lnTo>
                    <a:pt x="109016" y="174155"/>
                  </a:lnTo>
                  <a:lnTo>
                    <a:pt x="102171" y="148551"/>
                  </a:lnTo>
                  <a:lnTo>
                    <a:pt x="98869" y="138836"/>
                  </a:lnTo>
                  <a:lnTo>
                    <a:pt x="95059" y="131673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92"/>
                  </a:lnTo>
                  <a:lnTo>
                    <a:pt x="81915" y="119519"/>
                  </a:lnTo>
                  <a:lnTo>
                    <a:pt x="91605" y="114401"/>
                  </a:lnTo>
                  <a:lnTo>
                    <a:pt x="99568" y="106921"/>
                  </a:lnTo>
                  <a:lnTo>
                    <a:pt x="100203" y="106324"/>
                  </a:lnTo>
                  <a:lnTo>
                    <a:pt x="106349" y="95491"/>
                  </a:lnTo>
                  <a:lnTo>
                    <a:pt x="108699" y="82156"/>
                  </a:lnTo>
                  <a:lnTo>
                    <a:pt x="107772" y="72326"/>
                  </a:lnTo>
                  <a:lnTo>
                    <a:pt x="105143" y="63919"/>
                  </a:lnTo>
                  <a:lnTo>
                    <a:pt x="105092" y="63754"/>
                  </a:lnTo>
                  <a:lnTo>
                    <a:pt x="100711" y="56464"/>
                  </a:lnTo>
                  <a:lnTo>
                    <a:pt x="94742" y="50431"/>
                  </a:lnTo>
                  <a:lnTo>
                    <a:pt x="85686" y="44958"/>
                  </a:lnTo>
                  <a:lnTo>
                    <a:pt x="74714" y="41300"/>
                  </a:lnTo>
                  <a:lnTo>
                    <a:pt x="74714" y="85077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21"/>
                  </a:lnTo>
                  <a:lnTo>
                    <a:pt x="33985" y="106921"/>
                  </a:lnTo>
                  <a:lnTo>
                    <a:pt x="33985" y="65062"/>
                  </a:lnTo>
                  <a:lnTo>
                    <a:pt x="36449" y="64604"/>
                  </a:lnTo>
                  <a:lnTo>
                    <a:pt x="41186" y="63919"/>
                  </a:lnTo>
                  <a:lnTo>
                    <a:pt x="49504" y="63919"/>
                  </a:lnTo>
                  <a:lnTo>
                    <a:pt x="60083" y="65354"/>
                  </a:lnTo>
                  <a:lnTo>
                    <a:pt x="68008" y="69354"/>
                  </a:lnTo>
                  <a:lnTo>
                    <a:pt x="72986" y="75920"/>
                  </a:lnTo>
                  <a:lnTo>
                    <a:pt x="74714" y="85077"/>
                  </a:lnTo>
                  <a:lnTo>
                    <a:pt x="74714" y="41300"/>
                  </a:lnTo>
                  <a:lnTo>
                    <a:pt x="61315" y="39166"/>
                  </a:lnTo>
                  <a:lnTo>
                    <a:pt x="45681" y="38506"/>
                  </a:lnTo>
                  <a:lnTo>
                    <a:pt x="32397" y="38735"/>
                  </a:lnTo>
                  <a:lnTo>
                    <a:pt x="20129" y="39395"/>
                  </a:lnTo>
                  <a:lnTo>
                    <a:pt x="9220" y="40398"/>
                  </a:lnTo>
                  <a:lnTo>
                    <a:pt x="0" y="41643"/>
                  </a:lnTo>
                  <a:lnTo>
                    <a:pt x="0" y="191312"/>
                  </a:lnTo>
                  <a:lnTo>
                    <a:pt x="33985" y="191312"/>
                  </a:lnTo>
                  <a:lnTo>
                    <a:pt x="33985" y="131673"/>
                  </a:lnTo>
                  <a:lnTo>
                    <a:pt x="44335" y="131673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25" y="191312"/>
                  </a:lnTo>
                  <a:lnTo>
                    <a:pt x="114541" y="191312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74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697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72" y="65989"/>
                  </a:lnTo>
                  <a:lnTo>
                    <a:pt x="205460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91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29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76" y="120015"/>
                  </a:lnTo>
                  <a:lnTo>
                    <a:pt x="171221" y="127622"/>
                  </a:lnTo>
                  <a:lnTo>
                    <a:pt x="182892" y="132384"/>
                  </a:lnTo>
                  <a:lnTo>
                    <a:pt x="190779" y="137210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10" y="155740"/>
                  </a:lnTo>
                  <a:lnTo>
                    <a:pt x="190525" y="160921"/>
                  </a:lnTo>
                  <a:lnTo>
                    <a:pt x="182981" y="164249"/>
                  </a:lnTo>
                  <a:lnTo>
                    <a:pt x="172580" y="165430"/>
                  </a:lnTo>
                  <a:lnTo>
                    <a:pt x="161759" y="164617"/>
                  </a:lnTo>
                  <a:lnTo>
                    <a:pt x="151536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57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21" y="0"/>
                  </a:lnTo>
                  <a:lnTo>
                    <a:pt x="254685" y="0"/>
                  </a:lnTo>
                  <a:lnTo>
                    <a:pt x="247713" y="6769"/>
                  </a:lnTo>
                  <a:lnTo>
                    <a:pt x="247713" y="23634"/>
                  </a:lnTo>
                  <a:lnTo>
                    <a:pt x="254469" y="30835"/>
                  </a:lnTo>
                  <a:lnTo>
                    <a:pt x="272021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52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52" y="191300"/>
                  </a:lnTo>
                  <a:lnTo>
                    <a:pt x="280352" y="39624"/>
                  </a:lnTo>
                  <a:close/>
                </a:path>
                <a:path w="701039" h="193675">
                  <a:moveTo>
                    <a:pt x="415137" y="39217"/>
                  </a:moveTo>
                  <a:lnTo>
                    <a:pt x="298564" y="39217"/>
                  </a:lnTo>
                  <a:lnTo>
                    <a:pt x="298564" y="68427"/>
                  </a:lnTo>
                  <a:lnTo>
                    <a:pt x="339293" y="68427"/>
                  </a:lnTo>
                  <a:lnTo>
                    <a:pt x="339293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37" y="68427"/>
                  </a:lnTo>
                  <a:lnTo>
                    <a:pt x="415137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62" y="162712"/>
                  </a:lnTo>
                  <a:lnTo>
                    <a:pt x="458762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62" y="99212"/>
                  </a:lnTo>
                  <a:lnTo>
                    <a:pt x="458762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03" y="109524"/>
                  </a:lnTo>
                  <a:lnTo>
                    <a:pt x="590791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44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29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295" y="127622"/>
                  </a:lnTo>
                  <a:lnTo>
                    <a:pt x="593953" y="132384"/>
                  </a:lnTo>
                  <a:lnTo>
                    <a:pt x="601840" y="137210"/>
                  </a:lnTo>
                  <a:lnTo>
                    <a:pt x="606310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597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34" y="193560"/>
                  </a:lnTo>
                  <a:lnTo>
                    <a:pt x="608749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14" y="6769"/>
                  </a:moveTo>
                  <a:lnTo>
                    <a:pt x="692086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86" y="30835"/>
                  </a:lnTo>
                  <a:lnTo>
                    <a:pt x="698614" y="23634"/>
                  </a:lnTo>
                  <a:lnTo>
                    <a:pt x="698614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78" y="648383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63" y="51777"/>
                  </a:moveTo>
                  <a:lnTo>
                    <a:pt x="455599" y="51777"/>
                  </a:lnTo>
                  <a:lnTo>
                    <a:pt x="427736" y="127203"/>
                  </a:lnTo>
                  <a:lnTo>
                    <a:pt x="400050" y="51777"/>
                  </a:lnTo>
                  <a:lnTo>
                    <a:pt x="385762" y="51777"/>
                  </a:lnTo>
                  <a:lnTo>
                    <a:pt x="357543" y="126847"/>
                  </a:lnTo>
                  <a:lnTo>
                    <a:pt x="330390" y="51777"/>
                  </a:lnTo>
                  <a:lnTo>
                    <a:pt x="314350" y="51777"/>
                  </a:lnTo>
                  <a:lnTo>
                    <a:pt x="349084" y="146062"/>
                  </a:lnTo>
                  <a:lnTo>
                    <a:pt x="365302" y="146062"/>
                  </a:lnTo>
                  <a:lnTo>
                    <a:pt x="392645" y="74549"/>
                  </a:lnTo>
                  <a:lnTo>
                    <a:pt x="419620" y="146062"/>
                  </a:lnTo>
                  <a:lnTo>
                    <a:pt x="435838" y="146062"/>
                  </a:lnTo>
                  <a:lnTo>
                    <a:pt x="470763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55" y="48742"/>
                  </a:moveTo>
                  <a:lnTo>
                    <a:pt x="584746" y="48742"/>
                  </a:lnTo>
                  <a:lnTo>
                    <a:pt x="584746" y="59766"/>
                  </a:lnTo>
                  <a:lnTo>
                    <a:pt x="583158" y="58026"/>
                  </a:lnTo>
                  <a:lnTo>
                    <a:pt x="583158" y="84328"/>
                  </a:lnTo>
                  <a:lnTo>
                    <a:pt x="583158" y="103174"/>
                  </a:lnTo>
                  <a:lnTo>
                    <a:pt x="576110" y="109397"/>
                  </a:lnTo>
                  <a:lnTo>
                    <a:pt x="557415" y="109397"/>
                  </a:lnTo>
                  <a:lnTo>
                    <a:pt x="550176" y="103174"/>
                  </a:lnTo>
                  <a:lnTo>
                    <a:pt x="550176" y="84328"/>
                  </a:lnTo>
                  <a:lnTo>
                    <a:pt x="557415" y="78270"/>
                  </a:lnTo>
                  <a:lnTo>
                    <a:pt x="576110" y="78270"/>
                  </a:lnTo>
                  <a:lnTo>
                    <a:pt x="583158" y="84328"/>
                  </a:lnTo>
                  <a:lnTo>
                    <a:pt x="583158" y="58026"/>
                  </a:lnTo>
                  <a:lnTo>
                    <a:pt x="579602" y="54102"/>
                  </a:lnTo>
                  <a:lnTo>
                    <a:pt x="573163" y="50101"/>
                  </a:lnTo>
                  <a:lnTo>
                    <a:pt x="565365" y="47752"/>
                  </a:lnTo>
                  <a:lnTo>
                    <a:pt x="556171" y="46964"/>
                  </a:lnTo>
                  <a:lnTo>
                    <a:pt x="538581" y="50228"/>
                  </a:lnTo>
                  <a:lnTo>
                    <a:pt x="523786" y="59550"/>
                  </a:lnTo>
                  <a:lnTo>
                    <a:pt x="513600" y="74282"/>
                  </a:lnTo>
                  <a:lnTo>
                    <a:pt x="509803" y="93751"/>
                  </a:lnTo>
                  <a:lnTo>
                    <a:pt x="513600" y="113258"/>
                  </a:lnTo>
                  <a:lnTo>
                    <a:pt x="523786" y="128054"/>
                  </a:lnTo>
                  <a:lnTo>
                    <a:pt x="538581" y="137439"/>
                  </a:lnTo>
                  <a:lnTo>
                    <a:pt x="556171" y="140716"/>
                  </a:lnTo>
                  <a:lnTo>
                    <a:pt x="564476" y="140081"/>
                  </a:lnTo>
                  <a:lnTo>
                    <a:pt x="571665" y="138163"/>
                  </a:lnTo>
                  <a:lnTo>
                    <a:pt x="577773" y="134950"/>
                  </a:lnTo>
                  <a:lnTo>
                    <a:pt x="582803" y="130403"/>
                  </a:lnTo>
                  <a:lnTo>
                    <a:pt x="582803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79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71" y="146837"/>
                  </a:lnTo>
                  <a:lnTo>
                    <a:pt x="529018" y="142849"/>
                  </a:lnTo>
                  <a:lnTo>
                    <a:pt x="515620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37" y="181584"/>
                  </a:lnTo>
                  <a:lnTo>
                    <a:pt x="563930" y="182346"/>
                  </a:lnTo>
                  <a:lnTo>
                    <a:pt x="588657" y="178955"/>
                  </a:lnTo>
                  <a:lnTo>
                    <a:pt x="607110" y="168656"/>
                  </a:lnTo>
                  <a:lnTo>
                    <a:pt x="617880" y="152450"/>
                  </a:lnTo>
                  <a:lnTo>
                    <a:pt x="618655" y="151282"/>
                  </a:lnTo>
                  <a:lnTo>
                    <a:pt x="622046" y="130403"/>
                  </a:lnTo>
                  <a:lnTo>
                    <a:pt x="622655" y="126669"/>
                  </a:lnTo>
                  <a:lnTo>
                    <a:pt x="622655" y="109397"/>
                  </a:lnTo>
                  <a:lnTo>
                    <a:pt x="622655" y="78270"/>
                  </a:lnTo>
                  <a:lnTo>
                    <a:pt x="622655" y="59766"/>
                  </a:lnTo>
                  <a:lnTo>
                    <a:pt x="622655" y="48742"/>
                  </a:lnTo>
                  <a:close/>
                </a:path>
                <a:path w="1452879" h="182879">
                  <a:moveTo>
                    <a:pt x="742975" y="97320"/>
                  </a:moveTo>
                  <a:lnTo>
                    <a:pt x="741006" y="87363"/>
                  </a:lnTo>
                  <a:lnTo>
                    <a:pt x="738695" y="75565"/>
                  </a:lnTo>
                  <a:lnTo>
                    <a:pt x="737819" y="74371"/>
                  </a:lnTo>
                  <a:lnTo>
                    <a:pt x="727138" y="59804"/>
                  </a:lnTo>
                  <a:lnTo>
                    <a:pt x="710234" y="50203"/>
                  </a:lnTo>
                  <a:lnTo>
                    <a:pt x="705764" y="49504"/>
                  </a:lnTo>
                  <a:lnTo>
                    <a:pt x="705764" y="87363"/>
                  </a:lnTo>
                  <a:lnTo>
                    <a:pt x="674725" y="87363"/>
                  </a:lnTo>
                  <a:lnTo>
                    <a:pt x="676313" y="79171"/>
                  </a:lnTo>
                  <a:lnTo>
                    <a:pt x="681951" y="74371"/>
                  </a:lnTo>
                  <a:lnTo>
                    <a:pt x="698360" y="74371"/>
                  </a:lnTo>
                  <a:lnTo>
                    <a:pt x="704176" y="79171"/>
                  </a:lnTo>
                  <a:lnTo>
                    <a:pt x="705764" y="87363"/>
                  </a:lnTo>
                  <a:lnTo>
                    <a:pt x="705764" y="49504"/>
                  </a:lnTo>
                  <a:lnTo>
                    <a:pt x="650849" y="61074"/>
                  </a:lnTo>
                  <a:lnTo>
                    <a:pt x="635228" y="97320"/>
                  </a:lnTo>
                  <a:lnTo>
                    <a:pt x="639356" y="117436"/>
                  </a:lnTo>
                  <a:lnTo>
                    <a:pt x="651116" y="133451"/>
                  </a:lnTo>
                  <a:lnTo>
                    <a:pt x="669518" y="144018"/>
                  </a:lnTo>
                  <a:lnTo>
                    <a:pt x="693597" y="147840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13" y="138976"/>
                  </a:lnTo>
                  <a:lnTo>
                    <a:pt x="735749" y="132181"/>
                  </a:lnTo>
                  <a:lnTo>
                    <a:pt x="721931" y="118135"/>
                  </a:lnTo>
                  <a:lnTo>
                    <a:pt x="714933" y="111010"/>
                  </a:lnTo>
                  <a:lnTo>
                    <a:pt x="708583" y="115824"/>
                  </a:lnTo>
                  <a:lnTo>
                    <a:pt x="703643" y="118135"/>
                  </a:lnTo>
                  <a:lnTo>
                    <a:pt x="684961" y="118135"/>
                  </a:lnTo>
                  <a:lnTo>
                    <a:pt x="678256" y="114211"/>
                  </a:lnTo>
                  <a:lnTo>
                    <a:pt x="675436" y="106743"/>
                  </a:lnTo>
                  <a:lnTo>
                    <a:pt x="742442" y="106743"/>
                  </a:lnTo>
                  <a:lnTo>
                    <a:pt x="742619" y="103911"/>
                  </a:lnTo>
                  <a:lnTo>
                    <a:pt x="742975" y="100164"/>
                  </a:lnTo>
                  <a:lnTo>
                    <a:pt x="742975" y="97320"/>
                  </a:lnTo>
                  <a:close/>
                </a:path>
                <a:path w="1452879" h="182879">
                  <a:moveTo>
                    <a:pt x="795375" y="14058"/>
                  </a:moveTo>
                  <a:lnTo>
                    <a:pt x="755535" y="14058"/>
                  </a:lnTo>
                  <a:lnTo>
                    <a:pt x="755535" y="146062"/>
                  </a:lnTo>
                  <a:lnTo>
                    <a:pt x="795375" y="146062"/>
                  </a:lnTo>
                  <a:lnTo>
                    <a:pt x="795375" y="14058"/>
                  </a:lnTo>
                  <a:close/>
                </a:path>
                <a:path w="1452879" h="182879">
                  <a:moveTo>
                    <a:pt x="852893" y="48742"/>
                  </a:moveTo>
                  <a:lnTo>
                    <a:pt x="813041" y="48742"/>
                  </a:lnTo>
                  <a:lnTo>
                    <a:pt x="813041" y="146050"/>
                  </a:lnTo>
                  <a:lnTo>
                    <a:pt x="852893" y="146050"/>
                  </a:lnTo>
                  <a:lnTo>
                    <a:pt x="852893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66" y="12382"/>
                  </a:lnTo>
                  <a:lnTo>
                    <a:pt x="808977" y="20459"/>
                  </a:lnTo>
                  <a:lnTo>
                    <a:pt x="810666" y="28549"/>
                  </a:lnTo>
                  <a:lnTo>
                    <a:pt x="815479" y="35039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76" y="114922"/>
                  </a:moveTo>
                  <a:lnTo>
                    <a:pt x="949528" y="94310"/>
                  </a:lnTo>
                  <a:lnTo>
                    <a:pt x="930490" y="86156"/>
                  </a:lnTo>
                  <a:lnTo>
                    <a:pt x="911453" y="83400"/>
                  </a:lnTo>
                  <a:lnTo>
                    <a:pt x="902804" y="78981"/>
                  </a:lnTo>
                  <a:lnTo>
                    <a:pt x="902804" y="76669"/>
                  </a:lnTo>
                  <a:lnTo>
                    <a:pt x="905624" y="74358"/>
                  </a:lnTo>
                  <a:lnTo>
                    <a:pt x="915860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711" y="81470"/>
                  </a:lnTo>
                  <a:lnTo>
                    <a:pt x="954659" y="54965"/>
                  </a:lnTo>
                  <a:lnTo>
                    <a:pt x="946175" y="51473"/>
                  </a:lnTo>
                  <a:lnTo>
                    <a:pt x="936447" y="48971"/>
                  </a:lnTo>
                  <a:lnTo>
                    <a:pt x="925982" y="47472"/>
                  </a:lnTo>
                  <a:lnTo>
                    <a:pt x="915327" y="46964"/>
                  </a:lnTo>
                  <a:lnTo>
                    <a:pt x="893914" y="49593"/>
                  </a:lnTo>
                  <a:lnTo>
                    <a:pt x="878471" y="56730"/>
                  </a:lnTo>
                  <a:lnTo>
                    <a:pt x="869099" y="67310"/>
                  </a:lnTo>
                  <a:lnTo>
                    <a:pt x="865949" y="80238"/>
                  </a:lnTo>
                  <a:lnTo>
                    <a:pt x="874623" y="100838"/>
                  </a:lnTo>
                  <a:lnTo>
                    <a:pt x="893724" y="108902"/>
                  </a:lnTo>
                  <a:lnTo>
                    <a:pt x="912812" y="111531"/>
                  </a:lnTo>
                  <a:lnTo>
                    <a:pt x="921499" y="115811"/>
                  </a:lnTo>
                  <a:lnTo>
                    <a:pt x="921499" y="118656"/>
                  </a:lnTo>
                  <a:lnTo>
                    <a:pt x="918857" y="120434"/>
                  </a:lnTo>
                  <a:lnTo>
                    <a:pt x="909154" y="120434"/>
                  </a:lnTo>
                  <a:lnTo>
                    <a:pt x="900341" y="119849"/>
                  </a:lnTo>
                  <a:lnTo>
                    <a:pt x="891451" y="118148"/>
                  </a:lnTo>
                  <a:lnTo>
                    <a:pt x="882992" y="115417"/>
                  </a:lnTo>
                  <a:lnTo>
                    <a:pt x="875474" y="111721"/>
                  </a:lnTo>
                  <a:lnTo>
                    <a:pt x="864539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32" y="147129"/>
                  </a:lnTo>
                  <a:lnTo>
                    <a:pt x="908265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90" y="127495"/>
                  </a:lnTo>
                  <a:lnTo>
                    <a:pt x="958176" y="114922"/>
                  </a:lnTo>
                  <a:close/>
                </a:path>
                <a:path w="1452879" h="182879">
                  <a:moveTo>
                    <a:pt x="1010056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56" y="146050"/>
                  </a:lnTo>
                  <a:lnTo>
                    <a:pt x="1010056" y="48742"/>
                  </a:lnTo>
                  <a:close/>
                </a:path>
                <a:path w="1452879" h="182879">
                  <a:moveTo>
                    <a:pt x="1014120" y="19748"/>
                  </a:moveTo>
                  <a:lnTo>
                    <a:pt x="1012418" y="11798"/>
                  </a:lnTo>
                  <a:lnTo>
                    <a:pt x="1007605" y="5549"/>
                  </a:lnTo>
                  <a:lnTo>
                    <a:pt x="1000048" y="1460"/>
                  </a:lnTo>
                  <a:lnTo>
                    <a:pt x="990130" y="0"/>
                  </a:lnTo>
                  <a:lnTo>
                    <a:pt x="980211" y="1574"/>
                  </a:lnTo>
                  <a:lnTo>
                    <a:pt x="972654" y="5892"/>
                  </a:lnTo>
                  <a:lnTo>
                    <a:pt x="967828" y="12382"/>
                  </a:lnTo>
                  <a:lnTo>
                    <a:pt x="966152" y="20459"/>
                  </a:lnTo>
                  <a:lnTo>
                    <a:pt x="967828" y="28549"/>
                  </a:lnTo>
                  <a:lnTo>
                    <a:pt x="972654" y="35039"/>
                  </a:lnTo>
                  <a:lnTo>
                    <a:pt x="980211" y="39357"/>
                  </a:lnTo>
                  <a:lnTo>
                    <a:pt x="990130" y="40919"/>
                  </a:lnTo>
                  <a:lnTo>
                    <a:pt x="1000048" y="39344"/>
                  </a:lnTo>
                  <a:lnTo>
                    <a:pt x="1007605" y="34950"/>
                  </a:lnTo>
                  <a:lnTo>
                    <a:pt x="1012418" y="28244"/>
                  </a:lnTo>
                  <a:lnTo>
                    <a:pt x="1014120" y="19748"/>
                  </a:lnTo>
                  <a:close/>
                </a:path>
                <a:path w="1452879" h="182879">
                  <a:moveTo>
                    <a:pt x="1193825" y="90551"/>
                  </a:moveTo>
                  <a:lnTo>
                    <a:pt x="1190891" y="70840"/>
                  </a:lnTo>
                  <a:lnTo>
                    <a:pt x="1182801" y="57289"/>
                  </a:lnTo>
                  <a:lnTo>
                    <a:pt x="1170609" y="49479"/>
                  </a:lnTo>
                  <a:lnTo>
                    <a:pt x="1155382" y="46964"/>
                  </a:lnTo>
                  <a:lnTo>
                    <a:pt x="1145844" y="47955"/>
                  </a:lnTo>
                  <a:lnTo>
                    <a:pt x="1137196" y="50812"/>
                  </a:lnTo>
                  <a:lnTo>
                    <a:pt x="1129563" y="55448"/>
                  </a:lnTo>
                  <a:lnTo>
                    <a:pt x="1123111" y="61722"/>
                  </a:lnTo>
                  <a:lnTo>
                    <a:pt x="1117320" y="55143"/>
                  </a:lnTo>
                  <a:lnTo>
                    <a:pt x="1110208" y="50546"/>
                  </a:lnTo>
                  <a:lnTo>
                    <a:pt x="1102004" y="47853"/>
                  </a:lnTo>
                  <a:lnTo>
                    <a:pt x="1092962" y="46964"/>
                  </a:lnTo>
                  <a:lnTo>
                    <a:pt x="1085240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18" y="57823"/>
                  </a:lnTo>
                  <a:lnTo>
                    <a:pt x="1065618" y="48742"/>
                  </a:lnTo>
                  <a:lnTo>
                    <a:pt x="1027709" y="48742"/>
                  </a:lnTo>
                  <a:lnTo>
                    <a:pt x="1027709" y="146050"/>
                  </a:lnTo>
                  <a:lnTo>
                    <a:pt x="1067562" y="146050"/>
                  </a:lnTo>
                  <a:lnTo>
                    <a:pt x="1067562" y="85559"/>
                  </a:lnTo>
                  <a:lnTo>
                    <a:pt x="1073023" y="80759"/>
                  </a:lnTo>
                  <a:lnTo>
                    <a:pt x="1086777" y="80759"/>
                  </a:lnTo>
                  <a:lnTo>
                    <a:pt x="1090841" y="85394"/>
                  </a:lnTo>
                  <a:lnTo>
                    <a:pt x="1090841" y="146050"/>
                  </a:lnTo>
                  <a:lnTo>
                    <a:pt x="1130693" y="146050"/>
                  </a:lnTo>
                  <a:lnTo>
                    <a:pt x="1130693" y="85559"/>
                  </a:lnTo>
                  <a:lnTo>
                    <a:pt x="1136154" y="80759"/>
                  </a:lnTo>
                  <a:lnTo>
                    <a:pt x="1149565" y="80759"/>
                  </a:lnTo>
                  <a:lnTo>
                    <a:pt x="1153972" y="85394"/>
                  </a:lnTo>
                  <a:lnTo>
                    <a:pt x="1153972" y="146050"/>
                  </a:lnTo>
                  <a:lnTo>
                    <a:pt x="1193825" y="146050"/>
                  </a:lnTo>
                  <a:lnTo>
                    <a:pt x="1193825" y="90551"/>
                  </a:lnTo>
                  <a:close/>
                </a:path>
                <a:path w="1452879" h="182879">
                  <a:moveTo>
                    <a:pt x="1234097" y="127736"/>
                  </a:moveTo>
                  <a:lnTo>
                    <a:pt x="1228801" y="122758"/>
                  </a:lnTo>
                  <a:lnTo>
                    <a:pt x="1215936" y="122758"/>
                  </a:lnTo>
                  <a:lnTo>
                    <a:pt x="1210462" y="127736"/>
                  </a:lnTo>
                  <a:lnTo>
                    <a:pt x="1210462" y="134848"/>
                  </a:lnTo>
                  <a:lnTo>
                    <a:pt x="1210462" y="141973"/>
                  </a:lnTo>
                  <a:lnTo>
                    <a:pt x="1215936" y="147129"/>
                  </a:lnTo>
                  <a:lnTo>
                    <a:pt x="1228801" y="147129"/>
                  </a:lnTo>
                  <a:lnTo>
                    <a:pt x="1234097" y="141973"/>
                  </a:lnTo>
                  <a:lnTo>
                    <a:pt x="1234097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73" y="79629"/>
                  </a:lnTo>
                  <a:lnTo>
                    <a:pt x="1328432" y="65290"/>
                  </a:lnTo>
                  <a:lnTo>
                    <a:pt x="1327810" y="64287"/>
                  </a:lnTo>
                  <a:lnTo>
                    <a:pt x="1324559" y="62090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94587" y="65290"/>
                  </a:lnTo>
                  <a:lnTo>
                    <a:pt x="1324559" y="92329"/>
                  </a:lnTo>
                  <a:lnTo>
                    <a:pt x="1324559" y="62090"/>
                  </a:lnTo>
                  <a:lnTo>
                    <a:pt x="1313192" y="54394"/>
                  </a:lnTo>
                  <a:lnTo>
                    <a:pt x="1294587" y="50876"/>
                  </a:lnTo>
                  <a:lnTo>
                    <a:pt x="1275880" y="54457"/>
                  </a:lnTo>
                  <a:lnTo>
                    <a:pt x="1261008" y="64427"/>
                  </a:lnTo>
                  <a:lnTo>
                    <a:pt x="1251216" y="79629"/>
                  </a:lnTo>
                  <a:lnTo>
                    <a:pt x="1247673" y="98920"/>
                  </a:lnTo>
                  <a:lnTo>
                    <a:pt x="1251292" y="118300"/>
                  </a:lnTo>
                  <a:lnTo>
                    <a:pt x="1261503" y="133553"/>
                  </a:lnTo>
                  <a:lnTo>
                    <a:pt x="1277366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401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72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92" y="123088"/>
                  </a:lnTo>
                  <a:lnTo>
                    <a:pt x="1416735" y="129806"/>
                  </a:lnTo>
                  <a:lnTo>
                    <a:pt x="1404302" y="132181"/>
                  </a:lnTo>
                  <a:lnTo>
                    <a:pt x="1391793" y="129806"/>
                  </a:lnTo>
                  <a:lnTo>
                    <a:pt x="1381785" y="123088"/>
                  </a:lnTo>
                  <a:lnTo>
                    <a:pt x="1375156" y="112598"/>
                  </a:lnTo>
                  <a:lnTo>
                    <a:pt x="1372743" y="98920"/>
                  </a:lnTo>
                  <a:lnTo>
                    <a:pt x="1375156" y="85267"/>
                  </a:lnTo>
                  <a:lnTo>
                    <a:pt x="1381785" y="74841"/>
                  </a:lnTo>
                  <a:lnTo>
                    <a:pt x="1391793" y="68173"/>
                  </a:lnTo>
                  <a:lnTo>
                    <a:pt x="1404302" y="65836"/>
                  </a:lnTo>
                  <a:lnTo>
                    <a:pt x="1416735" y="68173"/>
                  </a:lnTo>
                  <a:lnTo>
                    <a:pt x="1426692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66" y="65836"/>
                  </a:lnTo>
                  <a:lnTo>
                    <a:pt x="1429016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21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21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79" y="143129"/>
                  </a:lnTo>
                  <a:lnTo>
                    <a:pt x="1429753" y="138125"/>
                  </a:lnTo>
                  <a:lnTo>
                    <a:pt x="1435252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2" y="653560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2" y="6514967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28" y="653470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96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96" y="62407"/>
                  </a:lnTo>
                  <a:lnTo>
                    <a:pt x="602996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71" y="1066"/>
                  </a:lnTo>
                  <a:lnTo>
                    <a:pt x="2401646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94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53" y="0"/>
                </a:moveTo>
                <a:lnTo>
                  <a:pt x="0" y="0"/>
                </a:lnTo>
                <a:lnTo>
                  <a:pt x="0" y="3175"/>
                </a:lnTo>
                <a:lnTo>
                  <a:pt x="3145853" y="3175"/>
                </a:lnTo>
                <a:lnTo>
                  <a:pt x="3145853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94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5"/>
                </a:lnTo>
                <a:lnTo>
                  <a:pt x="933005" y="3175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8276"/>
            <a:ext cx="57785" cy="114935"/>
          </a:xfrm>
          <a:custGeom>
            <a:avLst/>
            <a:gdLst/>
            <a:ahLst/>
            <a:cxnLst/>
            <a:rect l="l" t="t" r="r" b="b"/>
            <a:pathLst>
              <a:path w="57784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03" y="114515"/>
                </a:lnTo>
                <a:lnTo>
                  <a:pt x="37503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03" y="41922"/>
                </a:lnTo>
                <a:lnTo>
                  <a:pt x="37503" y="23037"/>
                </a:lnTo>
                <a:lnTo>
                  <a:pt x="39090" y="19011"/>
                </a:lnTo>
                <a:lnTo>
                  <a:pt x="57784" y="18999"/>
                </a:lnTo>
                <a:lnTo>
                  <a:pt x="57784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85" y="6561268"/>
            <a:ext cx="81927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828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14600" y="2828836"/>
            <a:ext cx="9677400" cy="1963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b="1" dirty="0" err="1" smtClean="0">
                <a:solidFill>
                  <a:prstClr val="black"/>
                </a:solidFill>
              </a:rPr>
              <a:t>Peroksizomlar</a:t>
            </a:r>
            <a:endParaRPr lang="tr-TR" sz="2800" b="1" dirty="0" smtClean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Peroksizomlar</a:t>
            </a:r>
            <a:r>
              <a:rPr lang="tr-TR" sz="2800" dirty="0" smtClean="0">
                <a:solidFill>
                  <a:prstClr val="black"/>
                </a:solidFill>
              </a:rPr>
              <a:t>, D-</a:t>
            </a:r>
            <a:r>
              <a:rPr lang="tr-TR" sz="2800" dirty="0" err="1" smtClean="0">
                <a:solidFill>
                  <a:prstClr val="black"/>
                </a:solidFill>
              </a:rPr>
              <a:t>aminoasid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oksidaz</a:t>
            </a:r>
            <a:r>
              <a:rPr lang="tr-TR" sz="2800" dirty="0" smtClean="0">
                <a:solidFill>
                  <a:prstClr val="black"/>
                </a:solidFill>
              </a:rPr>
              <a:t>, ürat </a:t>
            </a:r>
            <a:r>
              <a:rPr lang="tr-TR" sz="2800" dirty="0" err="1" smtClean="0">
                <a:solidFill>
                  <a:prstClr val="black"/>
                </a:solidFill>
              </a:rPr>
              <a:t>oksidaz</a:t>
            </a:r>
            <a:r>
              <a:rPr lang="tr-TR" sz="2800" dirty="0" smtClean="0">
                <a:solidFill>
                  <a:prstClr val="black"/>
                </a:solidFill>
              </a:rPr>
              <a:t>, </a:t>
            </a:r>
            <a:r>
              <a:rPr lang="tr-TR" sz="2800" dirty="0" err="1" smtClean="0">
                <a:solidFill>
                  <a:prstClr val="black"/>
                </a:solidFill>
              </a:rPr>
              <a:t>Açil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Koenzim</a:t>
            </a:r>
            <a:r>
              <a:rPr lang="tr-TR" sz="2800" dirty="0" smtClean="0">
                <a:solidFill>
                  <a:prstClr val="black"/>
                </a:solidFill>
              </a:rPr>
              <a:t> A </a:t>
            </a:r>
            <a:r>
              <a:rPr lang="tr-TR" sz="2800" dirty="0" err="1" smtClean="0">
                <a:solidFill>
                  <a:prstClr val="black"/>
                </a:solidFill>
              </a:rPr>
              <a:t>oksidaz</a:t>
            </a:r>
            <a:r>
              <a:rPr lang="tr-TR" sz="2800" dirty="0" smtClean="0">
                <a:solidFill>
                  <a:prstClr val="black"/>
                </a:solidFill>
              </a:rPr>
              <a:t> gibi enzimleri içerdiğinden önemli bir </a:t>
            </a:r>
            <a:r>
              <a:rPr lang="tr-TR" sz="2800" b="1" dirty="0" smtClean="0">
                <a:solidFill>
                  <a:prstClr val="black"/>
                </a:solidFill>
              </a:rPr>
              <a:t>hidrojen peroksit </a:t>
            </a:r>
            <a:r>
              <a:rPr lang="tr-TR" sz="2800" dirty="0" smtClean="0">
                <a:solidFill>
                  <a:prstClr val="black"/>
                </a:solidFill>
              </a:rPr>
              <a:t>kaynağıdır</a:t>
            </a:r>
            <a:r>
              <a:rPr lang="tr-TR" sz="3200" dirty="0" smtClean="0">
                <a:solidFill>
                  <a:prstClr val="black"/>
                </a:solidFill>
              </a:rPr>
              <a:t>.</a:t>
            </a:r>
            <a:endParaRPr lang="tr-TR" sz="3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667000" y="2362200"/>
            <a:ext cx="9525000" cy="1963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b="1" dirty="0" smtClean="0">
                <a:solidFill>
                  <a:prstClr val="black"/>
                </a:solidFill>
              </a:rPr>
              <a:t>Plazma </a:t>
            </a:r>
            <a:r>
              <a:rPr lang="tr-TR" sz="2800" b="1" dirty="0" err="1" smtClean="0">
                <a:solidFill>
                  <a:prstClr val="black"/>
                </a:solidFill>
              </a:rPr>
              <a:t>Membranları</a:t>
            </a:r>
            <a:endParaRPr lang="tr-TR" sz="2800" b="1" dirty="0" smtClean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 Hücre </a:t>
            </a:r>
            <a:r>
              <a:rPr lang="tr-TR" sz="2800" dirty="0" err="1" smtClean="0">
                <a:solidFill>
                  <a:prstClr val="black"/>
                </a:solidFill>
              </a:rPr>
              <a:t>mebranında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siklooksijenaz</a:t>
            </a:r>
            <a:r>
              <a:rPr lang="tr-TR" sz="2800" dirty="0" smtClean="0">
                <a:solidFill>
                  <a:prstClr val="black"/>
                </a:solidFill>
              </a:rPr>
              <a:t> ve </a:t>
            </a:r>
            <a:r>
              <a:rPr lang="tr-TR" sz="2800" dirty="0" err="1" smtClean="0">
                <a:solidFill>
                  <a:prstClr val="black"/>
                </a:solidFill>
              </a:rPr>
              <a:t>lipooksijenaz</a:t>
            </a:r>
            <a:r>
              <a:rPr lang="tr-TR" sz="2800" dirty="0" smtClean="0">
                <a:solidFill>
                  <a:prstClr val="black"/>
                </a:solidFill>
              </a:rPr>
              <a:t> enzimleri ile </a:t>
            </a:r>
            <a:r>
              <a:rPr lang="tr-TR" sz="2800" dirty="0" err="1" smtClean="0">
                <a:solidFill>
                  <a:prstClr val="black"/>
                </a:solidFill>
              </a:rPr>
              <a:t>prostaglandin</a:t>
            </a:r>
            <a:r>
              <a:rPr lang="tr-TR" sz="2800" dirty="0" smtClean="0">
                <a:solidFill>
                  <a:prstClr val="black"/>
                </a:solidFill>
              </a:rPr>
              <a:t> ve </a:t>
            </a:r>
            <a:r>
              <a:rPr lang="tr-TR" sz="2800" dirty="0" err="1" smtClean="0">
                <a:solidFill>
                  <a:prstClr val="black"/>
                </a:solidFill>
              </a:rPr>
              <a:t>lökotrienlerin</a:t>
            </a:r>
            <a:r>
              <a:rPr lang="tr-TR" sz="2800" dirty="0" smtClean="0">
                <a:solidFill>
                  <a:prstClr val="black"/>
                </a:solidFill>
              </a:rPr>
              <a:t> oluşumu sırasında </a:t>
            </a:r>
            <a:r>
              <a:rPr lang="tr-TR" sz="2800" b="1" dirty="0" err="1" smtClean="0">
                <a:solidFill>
                  <a:prstClr val="black"/>
                </a:solidFill>
              </a:rPr>
              <a:t>hidrosi</a:t>
            </a:r>
            <a:r>
              <a:rPr lang="tr-TR" sz="2800" b="1" dirty="0" smtClean="0">
                <a:solidFill>
                  <a:prstClr val="black"/>
                </a:solidFill>
              </a:rPr>
              <a:t> ve </a:t>
            </a:r>
            <a:r>
              <a:rPr lang="tr-TR" sz="2800" b="1" dirty="0" err="1" smtClean="0">
                <a:solidFill>
                  <a:prstClr val="black"/>
                </a:solidFill>
              </a:rPr>
              <a:t>peroksi</a:t>
            </a:r>
            <a:r>
              <a:rPr lang="tr-TR" sz="2800" b="1" dirty="0" smtClean="0">
                <a:solidFill>
                  <a:prstClr val="black"/>
                </a:solidFill>
              </a:rPr>
              <a:t> radikalleri </a:t>
            </a:r>
            <a:r>
              <a:rPr lang="tr-TR" sz="2800" dirty="0" smtClean="0">
                <a:solidFill>
                  <a:prstClr val="black"/>
                </a:solidFill>
              </a:rPr>
              <a:t>açığa çıkabilmektedir</a:t>
            </a:r>
            <a:r>
              <a:rPr lang="tr-TR" sz="3200" dirty="0" smtClean="0">
                <a:solidFill>
                  <a:prstClr val="black"/>
                </a:solidFill>
              </a:rPr>
              <a:t>.</a:t>
            </a:r>
            <a:endParaRPr lang="tr-TR" sz="3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90800" y="2209800"/>
            <a:ext cx="9601200" cy="1902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b="1" dirty="0" smtClean="0">
                <a:solidFill>
                  <a:prstClr val="black"/>
                </a:solidFill>
              </a:rPr>
              <a:t>Serbest Radikallerin </a:t>
            </a:r>
            <a:r>
              <a:rPr lang="tr-TR" sz="2800" b="1" dirty="0" err="1" smtClean="0">
                <a:solidFill>
                  <a:prstClr val="black"/>
                </a:solidFill>
              </a:rPr>
              <a:t>Membran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Lipidlerine</a:t>
            </a:r>
            <a:r>
              <a:rPr lang="tr-TR" sz="2800" b="1" dirty="0" smtClean="0">
                <a:solidFill>
                  <a:prstClr val="black"/>
                </a:solidFill>
              </a:rPr>
              <a:t> Etkileri 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dirty="0" err="1" smtClean="0">
                <a:solidFill>
                  <a:prstClr val="black"/>
                </a:solidFill>
              </a:rPr>
              <a:t>Reperfüzyon</a:t>
            </a:r>
            <a:r>
              <a:rPr lang="tr-TR" sz="2800" dirty="0" smtClean="0">
                <a:solidFill>
                  <a:prstClr val="black"/>
                </a:solidFill>
              </a:rPr>
              <a:t> hasarının </a:t>
            </a:r>
            <a:r>
              <a:rPr lang="tr-TR" sz="2800" b="1" dirty="0" smtClean="0">
                <a:solidFill>
                  <a:prstClr val="black"/>
                </a:solidFill>
              </a:rPr>
              <a:t>en önemli nedeni</a:t>
            </a:r>
            <a:r>
              <a:rPr lang="tr-TR" sz="2800" dirty="0" smtClean="0">
                <a:solidFill>
                  <a:prstClr val="black"/>
                </a:solidFill>
              </a:rPr>
              <a:t>, artan serbest radikallerin </a:t>
            </a:r>
            <a:r>
              <a:rPr lang="tr-TR" sz="2800" b="1" dirty="0" smtClean="0">
                <a:solidFill>
                  <a:prstClr val="black"/>
                </a:solidFill>
              </a:rPr>
              <a:t>plazma ve </a:t>
            </a:r>
            <a:r>
              <a:rPr lang="tr-TR" sz="2800" b="1" dirty="0" err="1" smtClean="0">
                <a:solidFill>
                  <a:prstClr val="black"/>
                </a:solidFill>
              </a:rPr>
              <a:t>organel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membranları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dirty="0" smtClean="0">
                <a:solidFill>
                  <a:prstClr val="black"/>
                </a:solidFill>
              </a:rPr>
              <a:t>üzerinde başlattıkları </a:t>
            </a:r>
            <a:r>
              <a:rPr lang="tr-TR" sz="2800" b="1" dirty="0" err="1" smtClean="0">
                <a:solidFill>
                  <a:prstClr val="black"/>
                </a:solidFill>
              </a:rPr>
              <a:t>lipid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peroksidasyonudur</a:t>
            </a:r>
            <a:r>
              <a:rPr lang="tr-TR" sz="2800" dirty="0" smtClean="0">
                <a:solidFill>
                  <a:prstClr val="black"/>
                </a:solidFill>
              </a:rPr>
              <a:t>.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14600" y="2286000"/>
            <a:ext cx="9677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b="1" dirty="0" err="1" smtClean="0">
                <a:solidFill>
                  <a:prstClr val="black"/>
                </a:solidFill>
              </a:rPr>
              <a:t>Lipid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peroksidasyonu</a:t>
            </a:r>
            <a:r>
              <a:rPr lang="tr-TR" sz="2800" dirty="0" smtClean="0">
                <a:solidFill>
                  <a:prstClr val="black"/>
                </a:solidFill>
              </a:rPr>
              <a:t>, ortamda doymamış yağ </a:t>
            </a:r>
            <a:r>
              <a:rPr lang="tr-TR" sz="2800" dirty="0" err="1" smtClean="0">
                <a:solidFill>
                  <a:prstClr val="black"/>
                </a:solidFill>
              </a:rPr>
              <a:t>asidleri</a:t>
            </a:r>
            <a:r>
              <a:rPr lang="tr-TR" sz="2800" dirty="0" smtClean="0">
                <a:solidFill>
                  <a:prstClr val="black"/>
                </a:solidFill>
              </a:rPr>
              <a:t>, oksijen ve metal katalizörler bulunduğu sürece logaritmik olarak artarken yeni serbest radikallerin oluşumuna neden olmaktadır. Bu nedenle </a:t>
            </a:r>
            <a:r>
              <a:rPr lang="tr-TR" sz="2800" b="1" dirty="0" err="1" smtClean="0">
                <a:solidFill>
                  <a:prstClr val="black"/>
                </a:solidFill>
              </a:rPr>
              <a:t>reperfüzyon</a:t>
            </a:r>
            <a:r>
              <a:rPr lang="tr-TR" sz="2800" b="1" dirty="0" smtClean="0">
                <a:solidFill>
                  <a:prstClr val="black"/>
                </a:solidFill>
              </a:rPr>
              <a:t> dönemi, </a:t>
            </a:r>
            <a:r>
              <a:rPr lang="tr-TR" sz="2800" b="1" dirty="0" err="1" smtClean="0">
                <a:solidFill>
                  <a:prstClr val="black"/>
                </a:solidFill>
              </a:rPr>
              <a:t>lipid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peroksidasyonu</a:t>
            </a:r>
            <a:r>
              <a:rPr lang="tr-TR" sz="2800" b="1" dirty="0" smtClean="0">
                <a:solidFill>
                  <a:prstClr val="black"/>
                </a:solidFill>
              </a:rPr>
              <a:t> için gerekli koşulları sağlanması bakımından çok uygundur</a:t>
            </a:r>
            <a:r>
              <a:rPr lang="tr-TR" sz="2800" dirty="0" smtClean="0">
                <a:solidFill>
                  <a:prstClr val="black"/>
                </a:solidFill>
              </a:rPr>
              <a:t>.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14600" y="2828836"/>
            <a:ext cx="9677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b="1" dirty="0" err="1" smtClean="0">
                <a:solidFill>
                  <a:prstClr val="black"/>
                </a:solidFill>
              </a:rPr>
              <a:t>Lipid</a:t>
            </a:r>
            <a:r>
              <a:rPr lang="tr-TR" sz="2800" b="1" dirty="0" smtClean="0">
                <a:solidFill>
                  <a:prstClr val="black"/>
                </a:solidFill>
              </a:rPr>
              <a:t> radikalleri </a:t>
            </a:r>
            <a:r>
              <a:rPr lang="tr-TR" sz="2800" dirty="0" smtClean="0">
                <a:solidFill>
                  <a:prstClr val="black"/>
                </a:solidFill>
              </a:rPr>
              <a:t>veya </a:t>
            </a:r>
            <a:r>
              <a:rPr lang="tr-TR" sz="2800" b="1" dirty="0" err="1" smtClean="0">
                <a:solidFill>
                  <a:prstClr val="black"/>
                </a:solidFill>
              </a:rPr>
              <a:t>malondialdehid</a:t>
            </a:r>
            <a:r>
              <a:rPr lang="tr-TR" sz="2800" dirty="0" smtClean="0">
                <a:solidFill>
                  <a:prstClr val="black"/>
                </a:solidFill>
              </a:rPr>
              <a:t> gibi </a:t>
            </a:r>
            <a:r>
              <a:rPr lang="tr-TR" sz="2800" b="1" dirty="0" err="1" smtClean="0">
                <a:solidFill>
                  <a:prstClr val="black"/>
                </a:solidFill>
              </a:rPr>
              <a:t>peroksidasyon</a:t>
            </a:r>
            <a:r>
              <a:rPr lang="tr-TR" sz="2800" b="1" dirty="0" smtClean="0">
                <a:solidFill>
                  <a:prstClr val="black"/>
                </a:solidFill>
              </a:rPr>
              <a:t> ürünleri </a:t>
            </a:r>
            <a:r>
              <a:rPr lang="tr-TR" sz="2800" dirty="0" smtClean="0">
                <a:solidFill>
                  <a:prstClr val="black"/>
                </a:solidFill>
              </a:rPr>
              <a:t>aracılığı ile </a:t>
            </a:r>
            <a:r>
              <a:rPr lang="tr-TR" sz="2800" dirty="0" err="1" smtClean="0">
                <a:solidFill>
                  <a:prstClr val="black"/>
                </a:solidFill>
              </a:rPr>
              <a:t>lipid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peroksidasyonu</a:t>
            </a:r>
            <a:r>
              <a:rPr lang="tr-TR" sz="2800" dirty="0" smtClean="0">
                <a:solidFill>
                  <a:prstClr val="black"/>
                </a:solidFill>
              </a:rPr>
              <a:t>, biyolojik </a:t>
            </a:r>
            <a:r>
              <a:rPr lang="tr-TR" sz="2800" dirty="0" err="1" smtClean="0">
                <a:solidFill>
                  <a:prstClr val="black"/>
                </a:solidFill>
              </a:rPr>
              <a:t>membranlarda</a:t>
            </a:r>
            <a:r>
              <a:rPr lang="tr-TR" sz="2800" dirty="0" smtClean="0">
                <a:solidFill>
                  <a:prstClr val="black"/>
                </a:solidFill>
              </a:rPr>
              <a:t> yaygın hale geldiği zaman </a:t>
            </a:r>
            <a:r>
              <a:rPr lang="tr-TR" sz="2800" b="1" dirty="0" smtClean="0">
                <a:solidFill>
                  <a:prstClr val="black"/>
                </a:solidFill>
              </a:rPr>
              <a:t>hücresel yapı ve fonksiyon hasarları </a:t>
            </a:r>
            <a:r>
              <a:rPr lang="tr-TR" sz="2800" dirty="0" smtClean="0">
                <a:solidFill>
                  <a:prstClr val="black"/>
                </a:solidFill>
              </a:rPr>
              <a:t>ortaya çıkmaktadır.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667000" y="2514600"/>
            <a:ext cx="9525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Yapısal hasarın derecesine göre, plazma </a:t>
            </a:r>
            <a:r>
              <a:rPr lang="tr-TR" sz="2800" b="1" dirty="0" err="1" smtClean="0">
                <a:solidFill>
                  <a:prstClr val="black"/>
                </a:solidFill>
              </a:rPr>
              <a:t>membranında</a:t>
            </a:r>
            <a:r>
              <a:rPr lang="tr-TR" sz="2800" b="1" dirty="0" smtClean="0">
                <a:solidFill>
                  <a:prstClr val="black"/>
                </a:solidFill>
              </a:rPr>
              <a:t> akışkanlığın azalması, </a:t>
            </a:r>
            <a:r>
              <a:rPr lang="tr-TR" sz="2800" b="1" dirty="0" err="1" smtClean="0">
                <a:solidFill>
                  <a:prstClr val="black"/>
                </a:solidFill>
              </a:rPr>
              <a:t>membran</a:t>
            </a:r>
            <a:r>
              <a:rPr lang="tr-TR" sz="2800" b="1" dirty="0" smtClean="0">
                <a:solidFill>
                  <a:prstClr val="black"/>
                </a:solidFill>
              </a:rPr>
              <a:t> geçirgenliğinin değişmesi, </a:t>
            </a:r>
            <a:r>
              <a:rPr lang="tr-TR" sz="2800" b="1" dirty="0" err="1" smtClean="0">
                <a:solidFill>
                  <a:prstClr val="black"/>
                </a:solidFill>
              </a:rPr>
              <a:t>membran</a:t>
            </a:r>
            <a:r>
              <a:rPr lang="tr-TR" sz="2800" b="1" dirty="0" smtClean="0">
                <a:solidFill>
                  <a:prstClr val="black"/>
                </a:solidFill>
              </a:rPr>
              <a:t> potansiyeli azalması, </a:t>
            </a:r>
            <a:r>
              <a:rPr lang="tr-TR" sz="2800" b="1" dirty="0" err="1" smtClean="0">
                <a:solidFill>
                  <a:prstClr val="black"/>
                </a:solidFill>
              </a:rPr>
              <a:t>membrana</a:t>
            </a:r>
            <a:r>
              <a:rPr lang="tr-TR" sz="2800" b="1" dirty="0" smtClean="0">
                <a:solidFill>
                  <a:prstClr val="black"/>
                </a:solidFill>
              </a:rPr>
              <a:t> bağlı enzimlerin aktivitesinde azalma gözlenir.</a:t>
            </a:r>
            <a:endParaRPr lang="tr-TR" sz="28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743200" y="2362200"/>
            <a:ext cx="9448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Lipit </a:t>
            </a:r>
            <a:r>
              <a:rPr lang="tr-TR" sz="2800" dirty="0" err="1" smtClean="0">
                <a:solidFill>
                  <a:prstClr val="black"/>
                </a:solidFill>
              </a:rPr>
              <a:t>peroksidasyonunun</a:t>
            </a:r>
            <a:r>
              <a:rPr lang="tr-TR" sz="2800" dirty="0" smtClean="0">
                <a:solidFill>
                  <a:prstClr val="black"/>
                </a:solidFill>
              </a:rPr>
              <a:t> son ürünü olarak </a:t>
            </a:r>
            <a:r>
              <a:rPr lang="tr-TR" sz="2800" b="1" dirty="0" err="1" smtClean="0">
                <a:solidFill>
                  <a:prstClr val="black"/>
                </a:solidFill>
              </a:rPr>
              <a:t>malondialdehit</a:t>
            </a:r>
            <a:r>
              <a:rPr lang="tr-TR" sz="2800" b="1" dirty="0" smtClean="0">
                <a:solidFill>
                  <a:prstClr val="black"/>
                </a:solidFill>
              </a:rPr>
              <a:t> (MDA)</a:t>
            </a:r>
            <a:r>
              <a:rPr lang="tr-TR" sz="2800" dirty="0" smtClean="0">
                <a:solidFill>
                  <a:prstClr val="black"/>
                </a:solidFill>
              </a:rPr>
              <a:t> oluşur. Bu nedenle MDA </a:t>
            </a:r>
            <a:r>
              <a:rPr lang="tr-TR" sz="2800" dirty="0" err="1" smtClean="0">
                <a:solidFill>
                  <a:prstClr val="black"/>
                </a:solidFill>
              </a:rPr>
              <a:t>oksidatif</a:t>
            </a:r>
            <a:r>
              <a:rPr lang="tr-TR" sz="2800" dirty="0" smtClean="0">
                <a:solidFill>
                  <a:prstClr val="black"/>
                </a:solidFill>
              </a:rPr>
              <a:t> durumun göstergesi olarak yaygın kullanılır . Dolayısıyla bir dokuda MDA seviyesinin artması serbest oksijen radikallerinin arttığını gösterir.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14600" y="2057400"/>
            <a:ext cx="96774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 err="1" smtClean="0">
                <a:solidFill>
                  <a:prstClr val="black"/>
                </a:solidFill>
              </a:rPr>
              <a:t>Lizozomal</a:t>
            </a:r>
            <a:r>
              <a:rPr lang="tr-TR" sz="2800" dirty="0" smtClean="0">
                <a:solidFill>
                  <a:prstClr val="black"/>
                </a:solidFill>
              </a:rPr>
              <a:t> ve </a:t>
            </a:r>
            <a:r>
              <a:rPr lang="tr-TR" sz="2800" dirty="0" err="1" smtClean="0">
                <a:solidFill>
                  <a:prstClr val="black"/>
                </a:solidFill>
              </a:rPr>
              <a:t>mitokondrial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membranları</a:t>
            </a:r>
            <a:r>
              <a:rPr lang="tr-TR" sz="2800" dirty="0" smtClean="0">
                <a:solidFill>
                  <a:prstClr val="black"/>
                </a:solidFill>
              </a:rPr>
              <a:t> ilgilendiren ileri derecede </a:t>
            </a:r>
            <a:r>
              <a:rPr lang="tr-TR" sz="2800" dirty="0" err="1" smtClean="0">
                <a:solidFill>
                  <a:prstClr val="black"/>
                </a:solidFill>
              </a:rPr>
              <a:t>lipid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peroksidasyonu</a:t>
            </a:r>
            <a:r>
              <a:rPr lang="tr-TR" sz="2800" dirty="0" smtClean="0">
                <a:solidFill>
                  <a:prstClr val="black"/>
                </a:solidFill>
              </a:rPr>
              <a:t> ile </a:t>
            </a:r>
            <a:r>
              <a:rPr lang="tr-TR" sz="2800" b="1" dirty="0" err="1" smtClean="0">
                <a:solidFill>
                  <a:prstClr val="black"/>
                </a:solidFill>
              </a:rPr>
              <a:t>organel</a:t>
            </a:r>
            <a:r>
              <a:rPr lang="tr-TR" sz="2800" b="1" dirty="0" smtClean="0">
                <a:solidFill>
                  <a:prstClr val="black"/>
                </a:solidFill>
              </a:rPr>
              <a:t> içeriğinin hücre içine salınması sonucunda </a:t>
            </a:r>
            <a:r>
              <a:rPr lang="tr-TR" sz="2800" b="1" dirty="0" err="1" smtClean="0">
                <a:solidFill>
                  <a:prstClr val="black"/>
                </a:solidFill>
              </a:rPr>
              <a:t>proteoliz</a:t>
            </a:r>
            <a:r>
              <a:rPr lang="tr-TR" sz="2800" b="1" dirty="0" smtClean="0">
                <a:solidFill>
                  <a:prstClr val="black"/>
                </a:solidFill>
              </a:rPr>
              <a:t> hızlanır</a:t>
            </a:r>
            <a:r>
              <a:rPr lang="tr-TR" sz="2800" dirty="0" smtClean="0">
                <a:solidFill>
                  <a:prstClr val="black"/>
                </a:solidFill>
              </a:rPr>
              <a:t> ve doku hasarını şiddetlenir. </a:t>
            </a:r>
            <a:r>
              <a:rPr lang="tr-TR" sz="2800" b="1" dirty="0" err="1" smtClean="0">
                <a:solidFill>
                  <a:prstClr val="black"/>
                </a:solidFill>
              </a:rPr>
              <a:t>Membran</a:t>
            </a:r>
            <a:r>
              <a:rPr lang="tr-TR" sz="2800" b="1" dirty="0" smtClean="0">
                <a:solidFill>
                  <a:prstClr val="black"/>
                </a:solidFill>
              </a:rPr>
              <a:t> geçirgenliğinin bozulması ile protein sentezi için çok önemli olan potasyum ve magnezyum iyonlarının konsantrasyonları </a:t>
            </a:r>
            <a:r>
              <a:rPr lang="tr-TR" sz="2800" dirty="0" smtClean="0">
                <a:solidFill>
                  <a:prstClr val="black"/>
                </a:solidFill>
              </a:rPr>
              <a:t>değişir ve buna bağlı olarak </a:t>
            </a:r>
            <a:r>
              <a:rPr lang="tr-TR" sz="2800" b="1" dirty="0" smtClean="0">
                <a:solidFill>
                  <a:prstClr val="black"/>
                </a:solidFill>
              </a:rPr>
              <a:t>protein sentezinde </a:t>
            </a:r>
            <a:r>
              <a:rPr lang="tr-TR" sz="2800" b="1" dirty="0" err="1" smtClean="0">
                <a:solidFill>
                  <a:prstClr val="black"/>
                </a:solidFill>
              </a:rPr>
              <a:t>inhibisyon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dirty="0" smtClean="0">
                <a:solidFill>
                  <a:prstClr val="black"/>
                </a:solidFill>
              </a:rPr>
              <a:t>gerçekleşir.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90800" y="1905000"/>
            <a:ext cx="9601200" cy="325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b="1" dirty="0" smtClean="0">
                <a:solidFill>
                  <a:prstClr val="black"/>
                </a:solidFill>
              </a:rPr>
              <a:t>Serbest Radikallerin Proteinler Üzerine Olan Etkileri 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Hücrenin protein yapıları, serbest radikallerin özellikle duyarlı </a:t>
            </a:r>
            <a:r>
              <a:rPr lang="tr-TR" sz="2800" b="1" dirty="0" smtClean="0">
                <a:solidFill>
                  <a:prstClr val="black"/>
                </a:solidFill>
              </a:rPr>
              <a:t>amino </a:t>
            </a:r>
            <a:r>
              <a:rPr lang="tr-TR" sz="2800" b="1" dirty="0" err="1" smtClean="0">
                <a:solidFill>
                  <a:prstClr val="black"/>
                </a:solidFill>
              </a:rPr>
              <a:t>asidler</a:t>
            </a:r>
            <a:r>
              <a:rPr lang="tr-TR" sz="2800" b="1" dirty="0" smtClean="0">
                <a:solidFill>
                  <a:prstClr val="black"/>
                </a:solidFill>
              </a:rPr>
              <a:t> ile direkt/doğrudan etkileşimi </a:t>
            </a:r>
            <a:r>
              <a:rPr lang="tr-TR" sz="2800" dirty="0" smtClean="0">
                <a:solidFill>
                  <a:prstClr val="black"/>
                </a:solidFill>
              </a:rPr>
              <a:t>sonucunda hasara uğramaktadır. </a:t>
            </a:r>
            <a:r>
              <a:rPr lang="tr-TR" sz="2800" b="1" dirty="0" err="1" smtClean="0">
                <a:solidFill>
                  <a:prstClr val="black"/>
                </a:solidFill>
              </a:rPr>
              <a:t>Metionin</a:t>
            </a:r>
            <a:r>
              <a:rPr lang="tr-TR" sz="2800" b="1" dirty="0" smtClean="0">
                <a:solidFill>
                  <a:prstClr val="black"/>
                </a:solidFill>
              </a:rPr>
              <a:t>, </a:t>
            </a:r>
            <a:r>
              <a:rPr lang="tr-TR" sz="2800" b="1" dirty="0" err="1" smtClean="0">
                <a:solidFill>
                  <a:prstClr val="black"/>
                </a:solidFill>
              </a:rPr>
              <a:t>sistein</a:t>
            </a:r>
            <a:r>
              <a:rPr lang="tr-TR" sz="2800" b="1" dirty="0" smtClean="0">
                <a:solidFill>
                  <a:prstClr val="black"/>
                </a:solidFill>
              </a:rPr>
              <a:t> gibi terminal </a:t>
            </a:r>
            <a:r>
              <a:rPr lang="tr-TR" sz="2800" b="1" dirty="0" err="1" smtClean="0">
                <a:solidFill>
                  <a:prstClr val="black"/>
                </a:solidFill>
              </a:rPr>
              <a:t>sülfidril</a:t>
            </a:r>
            <a:r>
              <a:rPr lang="tr-TR" sz="2800" b="1" dirty="0" smtClean="0">
                <a:solidFill>
                  <a:prstClr val="black"/>
                </a:solidFill>
              </a:rPr>
              <a:t> grubu </a:t>
            </a:r>
            <a:r>
              <a:rPr lang="tr-TR" sz="2800" dirty="0" smtClean="0">
                <a:solidFill>
                  <a:prstClr val="black"/>
                </a:solidFill>
              </a:rPr>
              <a:t>bulunduran </a:t>
            </a:r>
            <a:r>
              <a:rPr lang="tr-TR" sz="2800" dirty="0" err="1" smtClean="0">
                <a:solidFill>
                  <a:prstClr val="black"/>
                </a:solidFill>
              </a:rPr>
              <a:t>aminoasidler</a:t>
            </a:r>
            <a:r>
              <a:rPr lang="tr-TR" sz="2800" dirty="0" smtClean="0">
                <a:solidFill>
                  <a:prstClr val="black"/>
                </a:solidFill>
              </a:rPr>
              <a:t> ile </a:t>
            </a:r>
            <a:r>
              <a:rPr lang="tr-TR" sz="2800" b="1" dirty="0" err="1" smtClean="0">
                <a:solidFill>
                  <a:prstClr val="black"/>
                </a:solidFill>
              </a:rPr>
              <a:t>triptofan</a:t>
            </a:r>
            <a:r>
              <a:rPr lang="tr-TR" sz="2800" b="1" dirty="0" smtClean="0">
                <a:solidFill>
                  <a:prstClr val="black"/>
                </a:solidFill>
              </a:rPr>
              <a:t>, </a:t>
            </a:r>
            <a:r>
              <a:rPr lang="tr-TR" sz="2800" b="1" dirty="0" err="1" smtClean="0">
                <a:solidFill>
                  <a:prstClr val="black"/>
                </a:solidFill>
              </a:rPr>
              <a:t>tirozin</a:t>
            </a:r>
            <a:r>
              <a:rPr lang="tr-TR" sz="2800" b="1" dirty="0" smtClean="0">
                <a:solidFill>
                  <a:prstClr val="black"/>
                </a:solidFill>
              </a:rPr>
              <a:t>, </a:t>
            </a:r>
            <a:r>
              <a:rPr lang="tr-TR" sz="2800" b="1" dirty="0" err="1" smtClean="0">
                <a:solidFill>
                  <a:prstClr val="black"/>
                </a:solidFill>
              </a:rPr>
              <a:t>fenilalanin</a:t>
            </a:r>
            <a:r>
              <a:rPr lang="tr-TR" sz="2800" b="1" dirty="0" smtClean="0">
                <a:solidFill>
                  <a:prstClr val="black"/>
                </a:solidFill>
              </a:rPr>
              <a:t>, </a:t>
            </a:r>
            <a:r>
              <a:rPr lang="tr-TR" sz="2800" b="1" dirty="0" err="1" smtClean="0">
                <a:solidFill>
                  <a:prstClr val="black"/>
                </a:solidFill>
              </a:rPr>
              <a:t>histidin</a:t>
            </a:r>
            <a:r>
              <a:rPr lang="tr-TR" sz="2800" b="1" dirty="0" smtClean="0">
                <a:solidFill>
                  <a:prstClr val="black"/>
                </a:solidFill>
              </a:rPr>
              <a:t> gibi aromatik </a:t>
            </a:r>
            <a:r>
              <a:rPr lang="tr-TR" sz="2800" b="1" dirty="0" err="1" smtClean="0">
                <a:solidFill>
                  <a:prstClr val="black"/>
                </a:solidFill>
              </a:rPr>
              <a:t>aminoasidler</a:t>
            </a:r>
            <a:r>
              <a:rPr lang="tr-TR" sz="2800" dirty="0" smtClean="0">
                <a:solidFill>
                  <a:prstClr val="black"/>
                </a:solidFill>
              </a:rPr>
              <a:t>, </a:t>
            </a:r>
            <a:r>
              <a:rPr lang="tr-TR" sz="2800" dirty="0" err="1" smtClean="0">
                <a:solidFill>
                  <a:prstClr val="black"/>
                </a:solidFill>
              </a:rPr>
              <a:t>oksidasyona</a:t>
            </a:r>
            <a:r>
              <a:rPr lang="tr-TR" sz="2800" dirty="0" smtClean="0">
                <a:solidFill>
                  <a:prstClr val="black"/>
                </a:solidFill>
              </a:rPr>
              <a:t> en fazla maruz kalan moleküllerdir</a:t>
            </a:r>
            <a:r>
              <a:rPr lang="tr-TR" sz="3200" dirty="0" smtClean="0">
                <a:solidFill>
                  <a:prstClr val="black"/>
                </a:solidFill>
              </a:rPr>
              <a:t>.</a:t>
            </a:r>
            <a:endParaRPr lang="tr-TR" sz="3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90800" y="2057400"/>
            <a:ext cx="9601200" cy="276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 err="1" smtClean="0">
                <a:solidFill>
                  <a:prstClr val="black"/>
                </a:solidFill>
              </a:rPr>
              <a:t>Oksidasyon</a:t>
            </a:r>
            <a:r>
              <a:rPr lang="tr-TR" sz="2800" dirty="0" smtClean="0">
                <a:solidFill>
                  <a:prstClr val="black"/>
                </a:solidFill>
              </a:rPr>
              <a:t> sonucu </a:t>
            </a:r>
            <a:r>
              <a:rPr lang="tr-TR" sz="2800" b="1" dirty="0" smtClean="0">
                <a:solidFill>
                  <a:prstClr val="black"/>
                </a:solidFill>
              </a:rPr>
              <a:t>proteinlerin </a:t>
            </a:r>
            <a:r>
              <a:rPr lang="tr-TR" sz="2800" b="1" dirty="0" err="1" smtClean="0">
                <a:solidFill>
                  <a:prstClr val="black"/>
                </a:solidFill>
              </a:rPr>
              <a:t>sekonder</a:t>
            </a:r>
            <a:r>
              <a:rPr lang="tr-TR" sz="2800" b="1" dirty="0" smtClean="0">
                <a:solidFill>
                  <a:prstClr val="black"/>
                </a:solidFill>
              </a:rPr>
              <a:t> ve tersiyer yapılarında oluşan değişiklikler </a:t>
            </a:r>
            <a:r>
              <a:rPr lang="tr-TR" sz="2800" dirty="0" smtClean="0">
                <a:solidFill>
                  <a:prstClr val="black"/>
                </a:solidFill>
              </a:rPr>
              <a:t>fonksiyonlarını etkilemektedir. 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b="1" dirty="0" smtClean="0">
                <a:solidFill>
                  <a:prstClr val="black"/>
                </a:solidFill>
              </a:rPr>
              <a:t>Enzim veya reseptör fonksiyonuna sahip </a:t>
            </a:r>
            <a:r>
              <a:rPr lang="tr-TR" sz="2800" b="1" dirty="0" err="1" smtClean="0">
                <a:solidFill>
                  <a:prstClr val="black"/>
                </a:solidFill>
              </a:rPr>
              <a:t>membran</a:t>
            </a:r>
            <a:r>
              <a:rPr lang="tr-TR" sz="2800" b="1" dirty="0" smtClean="0">
                <a:solidFill>
                  <a:prstClr val="black"/>
                </a:solidFill>
              </a:rPr>
              <a:t> proteinleri</a:t>
            </a:r>
            <a:r>
              <a:rPr lang="tr-TR" sz="2800" dirty="0" smtClean="0">
                <a:solidFill>
                  <a:prstClr val="black"/>
                </a:solidFill>
              </a:rPr>
              <a:t>, özellikle serbest radikallerin modifikasyonlarına duyarlı oldukları için </a:t>
            </a:r>
            <a:r>
              <a:rPr lang="tr-TR" sz="2800" b="1" dirty="0" smtClean="0">
                <a:solidFill>
                  <a:prstClr val="black"/>
                </a:solidFill>
              </a:rPr>
              <a:t>protein </a:t>
            </a:r>
            <a:r>
              <a:rPr lang="tr-TR" sz="2800" b="1" dirty="0" err="1" smtClean="0">
                <a:solidFill>
                  <a:prstClr val="black"/>
                </a:solidFill>
              </a:rPr>
              <a:t>oksidasyonu</a:t>
            </a:r>
            <a:r>
              <a:rPr lang="tr-TR" sz="2800" b="1" dirty="0" smtClean="0">
                <a:solidFill>
                  <a:prstClr val="black"/>
                </a:solidFill>
              </a:rPr>
              <a:t> ile önemli hücresel ve </a:t>
            </a:r>
            <a:r>
              <a:rPr lang="tr-TR" sz="2800" b="1" dirty="0" err="1" smtClean="0">
                <a:solidFill>
                  <a:prstClr val="black"/>
                </a:solidFill>
              </a:rPr>
              <a:t>membran</a:t>
            </a:r>
            <a:r>
              <a:rPr lang="tr-TR" sz="2800" b="1" dirty="0" smtClean="0">
                <a:solidFill>
                  <a:prstClr val="black"/>
                </a:solidFill>
              </a:rPr>
              <a:t> fonksiyonları bozulmaktadır.</a:t>
            </a:r>
            <a:endParaRPr lang="tr-TR" sz="28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" y="0"/>
            <a:ext cx="4989830" cy="6858000"/>
            <a:chOff x="12" y="0"/>
            <a:chExt cx="4989830" cy="6858000"/>
          </a:xfrm>
        </p:grpSpPr>
        <p:sp>
          <p:nvSpPr>
            <p:cNvPr id="3" name="object 3"/>
            <p:cNvSpPr/>
            <p:nvPr/>
          </p:nvSpPr>
          <p:spPr>
            <a:xfrm>
              <a:off x="12" y="0"/>
              <a:ext cx="4989372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71242" y="5903253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7302" y="591828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02"/>
                  </a:moveTo>
                  <a:lnTo>
                    <a:pt x="104875" y="97557"/>
                  </a:lnTo>
                  <a:lnTo>
                    <a:pt x="73255" y="142146"/>
                  </a:lnTo>
                  <a:lnTo>
                    <a:pt x="48598" y="188325"/>
                  </a:lnTo>
                  <a:lnTo>
                    <a:pt x="30054" y="234857"/>
                  </a:lnTo>
                  <a:lnTo>
                    <a:pt x="16773" y="280510"/>
                  </a:lnTo>
                  <a:lnTo>
                    <a:pt x="7903" y="324049"/>
                  </a:lnTo>
                  <a:lnTo>
                    <a:pt x="2596" y="364239"/>
                  </a:lnTo>
                  <a:lnTo>
                    <a:pt x="0" y="399846"/>
                  </a:lnTo>
                  <a:lnTo>
                    <a:pt x="4299" y="468643"/>
                  </a:lnTo>
                  <a:lnTo>
                    <a:pt x="14086" y="527872"/>
                  </a:lnTo>
                  <a:lnTo>
                    <a:pt x="28606" y="578249"/>
                  </a:lnTo>
                  <a:lnTo>
                    <a:pt x="47109" y="620487"/>
                  </a:lnTo>
                  <a:lnTo>
                    <a:pt x="68839" y="655301"/>
                  </a:lnTo>
                  <a:lnTo>
                    <a:pt x="118974" y="705518"/>
                  </a:lnTo>
                  <a:lnTo>
                    <a:pt x="159233" y="728759"/>
                  </a:lnTo>
                  <a:lnTo>
                    <a:pt x="195973" y="739228"/>
                  </a:lnTo>
                  <a:lnTo>
                    <a:pt x="248413" y="736869"/>
                  </a:lnTo>
                  <a:lnTo>
                    <a:pt x="288558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76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2"/>
                  </a:lnTo>
                  <a:lnTo>
                    <a:pt x="48042" y="225329"/>
                  </a:lnTo>
                  <a:lnTo>
                    <a:pt x="92620" y="131568"/>
                  </a:lnTo>
                  <a:lnTo>
                    <a:pt x="115481" y="98132"/>
                  </a:lnTo>
                  <a:lnTo>
                    <a:pt x="118656" y="95631"/>
                  </a:lnTo>
                  <a:lnTo>
                    <a:pt x="141594" y="95631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02"/>
                  </a:lnTo>
                  <a:close/>
                </a:path>
                <a:path w="421640" h="739775">
                  <a:moveTo>
                    <a:pt x="270167" y="241300"/>
                  </a:moveTo>
                  <a:lnTo>
                    <a:pt x="253593" y="241300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58" y="722234"/>
                  </a:lnTo>
                  <a:lnTo>
                    <a:pt x="294341" y="720126"/>
                  </a:lnTo>
                  <a:lnTo>
                    <a:pt x="317962" y="706374"/>
                  </a:lnTo>
                  <a:lnTo>
                    <a:pt x="288518" y="706374"/>
                  </a:lnTo>
                  <a:lnTo>
                    <a:pt x="291467" y="703440"/>
                  </a:lnTo>
                  <a:lnTo>
                    <a:pt x="270167" y="703440"/>
                  </a:lnTo>
                  <a:lnTo>
                    <a:pt x="270167" y="350659"/>
                  </a:lnTo>
                  <a:lnTo>
                    <a:pt x="288861" y="329400"/>
                  </a:lnTo>
                  <a:lnTo>
                    <a:pt x="291570" y="325843"/>
                  </a:lnTo>
                  <a:lnTo>
                    <a:pt x="270167" y="325843"/>
                  </a:lnTo>
                  <a:lnTo>
                    <a:pt x="270167" y="241300"/>
                  </a:lnTo>
                  <a:close/>
                </a:path>
                <a:path w="421640" h="739775">
                  <a:moveTo>
                    <a:pt x="350396" y="372554"/>
                  </a:moveTo>
                  <a:lnTo>
                    <a:pt x="318820" y="372554"/>
                  </a:lnTo>
                  <a:lnTo>
                    <a:pt x="358065" y="397439"/>
                  </a:lnTo>
                  <a:lnTo>
                    <a:pt x="377364" y="423471"/>
                  </a:lnTo>
                  <a:lnTo>
                    <a:pt x="382314" y="466616"/>
                  </a:lnTo>
                  <a:lnTo>
                    <a:pt x="378510" y="542836"/>
                  </a:lnTo>
                  <a:lnTo>
                    <a:pt x="372215" y="569183"/>
                  </a:lnTo>
                  <a:lnTo>
                    <a:pt x="375096" y="589256"/>
                  </a:lnTo>
                  <a:lnTo>
                    <a:pt x="350984" y="644222"/>
                  </a:lnTo>
                  <a:lnTo>
                    <a:pt x="338675" y="656468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4"/>
                  </a:lnTo>
                  <a:lnTo>
                    <a:pt x="317962" y="706374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599"/>
                  </a:lnTo>
                  <a:lnTo>
                    <a:pt x="365667" y="384571"/>
                  </a:lnTo>
                  <a:lnTo>
                    <a:pt x="350396" y="372554"/>
                  </a:lnTo>
                  <a:close/>
                </a:path>
                <a:path w="421640" h="739775">
                  <a:moveTo>
                    <a:pt x="141594" y="95631"/>
                  </a:moveTo>
                  <a:lnTo>
                    <a:pt x="118656" y="95631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6"/>
                  </a:lnTo>
                  <a:lnTo>
                    <a:pt x="57144" y="296608"/>
                  </a:lnTo>
                  <a:lnTo>
                    <a:pt x="50747" y="364239"/>
                  </a:lnTo>
                  <a:lnTo>
                    <a:pt x="49669" y="444284"/>
                  </a:lnTo>
                  <a:lnTo>
                    <a:pt x="67315" y="556705"/>
                  </a:lnTo>
                  <a:lnTo>
                    <a:pt x="101617" y="637959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76" y="703884"/>
                  </a:lnTo>
                  <a:lnTo>
                    <a:pt x="172172" y="703296"/>
                  </a:lnTo>
                  <a:lnTo>
                    <a:pt x="147874" y="679145"/>
                  </a:lnTo>
                  <a:lnTo>
                    <a:pt x="127025" y="644687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39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1"/>
                  </a:lnTo>
                  <a:close/>
                </a:path>
                <a:path w="421640" h="739775">
                  <a:moveTo>
                    <a:pt x="306133" y="341858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7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4"/>
                  </a:lnTo>
                  <a:lnTo>
                    <a:pt x="285871" y="686107"/>
                  </a:lnTo>
                  <a:lnTo>
                    <a:pt x="270167" y="703440"/>
                  </a:lnTo>
                  <a:lnTo>
                    <a:pt x="291467" y="703440"/>
                  </a:lnTo>
                  <a:lnTo>
                    <a:pt x="338675" y="656468"/>
                  </a:lnTo>
                  <a:lnTo>
                    <a:pt x="359648" y="621779"/>
                  </a:lnTo>
                  <a:lnTo>
                    <a:pt x="372215" y="569183"/>
                  </a:lnTo>
                  <a:lnTo>
                    <a:pt x="363815" y="510651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96" y="372554"/>
                  </a:lnTo>
                  <a:lnTo>
                    <a:pt x="324868" y="352466"/>
                  </a:lnTo>
                  <a:lnTo>
                    <a:pt x="306133" y="341858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5" y="569183"/>
                  </a:moveTo>
                  <a:lnTo>
                    <a:pt x="359648" y="621779"/>
                  </a:lnTo>
                  <a:lnTo>
                    <a:pt x="338675" y="656468"/>
                  </a:lnTo>
                  <a:lnTo>
                    <a:pt x="350984" y="644222"/>
                  </a:lnTo>
                  <a:lnTo>
                    <a:pt x="375096" y="589256"/>
                  </a:lnTo>
                  <a:lnTo>
                    <a:pt x="372215" y="569183"/>
                  </a:lnTo>
                  <a:close/>
                </a:path>
                <a:path w="421640" h="739775">
                  <a:moveTo>
                    <a:pt x="160923" y="187109"/>
                  </a:moveTo>
                  <a:lnTo>
                    <a:pt x="144627" y="187109"/>
                  </a:lnTo>
                  <a:lnTo>
                    <a:pt x="144627" y="605358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09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74"/>
                  </a:lnTo>
                  <a:lnTo>
                    <a:pt x="173208" y="595549"/>
                  </a:lnTo>
                  <a:lnTo>
                    <a:pt x="165427" y="598596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55"/>
                  </a:lnTo>
                  <a:lnTo>
                    <a:pt x="338069" y="241930"/>
                  </a:lnTo>
                  <a:lnTo>
                    <a:pt x="312748" y="277397"/>
                  </a:lnTo>
                  <a:lnTo>
                    <a:pt x="270167" y="325843"/>
                  </a:lnTo>
                  <a:lnTo>
                    <a:pt x="291570" y="325843"/>
                  </a:lnTo>
                  <a:lnTo>
                    <a:pt x="318369" y="290656"/>
                  </a:lnTo>
                  <a:lnTo>
                    <a:pt x="351773" y="237061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49"/>
                  </a:lnTo>
                  <a:lnTo>
                    <a:pt x="132803" y="190309"/>
                  </a:lnTo>
                  <a:lnTo>
                    <a:pt x="144627" y="187109"/>
                  </a:lnTo>
                  <a:lnTo>
                    <a:pt x="160923" y="187109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8" y="126809"/>
                  </a:lnTo>
                  <a:lnTo>
                    <a:pt x="262248" y="119962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6" y="97231"/>
                  </a:lnTo>
                  <a:lnTo>
                    <a:pt x="329840" y="90215"/>
                  </a:lnTo>
                  <a:lnTo>
                    <a:pt x="325018" y="83502"/>
                  </a:lnTo>
                  <a:lnTo>
                    <a:pt x="320454" y="78155"/>
                  </a:lnTo>
                  <a:lnTo>
                    <a:pt x="312285" y="68260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8" y="126809"/>
                  </a:moveTo>
                  <a:lnTo>
                    <a:pt x="246875" y="126809"/>
                  </a:lnTo>
                  <a:lnTo>
                    <a:pt x="253346" y="133557"/>
                  </a:lnTo>
                  <a:lnTo>
                    <a:pt x="270411" y="148545"/>
                  </a:lnTo>
                  <a:lnTo>
                    <a:pt x="295463" y="162113"/>
                  </a:lnTo>
                  <a:lnTo>
                    <a:pt x="325894" y="164604"/>
                  </a:lnTo>
                  <a:lnTo>
                    <a:pt x="350438" y="157295"/>
                  </a:lnTo>
                  <a:lnTo>
                    <a:pt x="356674" y="154148"/>
                  </a:lnTo>
                  <a:lnTo>
                    <a:pt x="323288" y="154148"/>
                  </a:lnTo>
                  <a:lnTo>
                    <a:pt x="299339" y="148310"/>
                  </a:lnTo>
                  <a:lnTo>
                    <a:pt x="284648" y="140331"/>
                  </a:lnTo>
                  <a:lnTo>
                    <a:pt x="271595" y="129500"/>
                  </a:lnTo>
                  <a:lnTo>
                    <a:pt x="268958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68"/>
                  </a:lnTo>
                  <a:lnTo>
                    <a:pt x="338585" y="153484"/>
                  </a:lnTo>
                  <a:lnTo>
                    <a:pt x="323288" y="154148"/>
                  </a:lnTo>
                  <a:lnTo>
                    <a:pt x="356674" y="154148"/>
                  </a:lnTo>
                  <a:lnTo>
                    <a:pt x="366161" y="149361"/>
                  </a:lnTo>
                  <a:lnTo>
                    <a:pt x="374523" y="142994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6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7" y="111370"/>
                  </a:lnTo>
                  <a:lnTo>
                    <a:pt x="355247" y="111370"/>
                  </a:lnTo>
                  <a:lnTo>
                    <a:pt x="340407" y="102161"/>
                  </a:lnTo>
                  <a:lnTo>
                    <a:pt x="336046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7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49394" y="6166717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77684" y="616640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35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53"/>
                  </a:lnTo>
                  <a:lnTo>
                    <a:pt x="372745" y="55486"/>
                  </a:lnTo>
                  <a:lnTo>
                    <a:pt x="373367" y="63969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598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790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86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3992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65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63600" y="201002"/>
                  </a:lnTo>
                  <a:lnTo>
                    <a:pt x="473189" y="196850"/>
                  </a:lnTo>
                  <a:lnTo>
                    <a:pt x="483450" y="189623"/>
                  </a:lnTo>
                  <a:lnTo>
                    <a:pt x="491629" y="180644"/>
                  </a:lnTo>
                  <a:lnTo>
                    <a:pt x="496087" y="172834"/>
                  </a:lnTo>
                  <a:lnTo>
                    <a:pt x="497509" y="170332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77385" y="6171091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74903" y="5957913"/>
              <a:ext cx="371284" cy="14011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71344" y="5988664"/>
              <a:ext cx="163875" cy="1081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73988" y="5988558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71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73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71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71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73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71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04391" y="6461359"/>
              <a:ext cx="125577" cy="1516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738"/>
              <a:ext cx="124015" cy="1937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51515" y="642173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278890" y="6421742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42"/>
                  </a:lnTo>
                  <a:lnTo>
                    <a:pt x="105689" y="161607"/>
                  </a:lnTo>
                  <a:lnTo>
                    <a:pt x="102171" y="148526"/>
                  </a:lnTo>
                  <a:lnTo>
                    <a:pt x="98869" y="138823"/>
                  </a:lnTo>
                  <a:lnTo>
                    <a:pt x="95059" y="131648"/>
                  </a:lnTo>
                  <a:lnTo>
                    <a:pt x="94576" y="130733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895"/>
                  </a:lnTo>
                  <a:lnTo>
                    <a:pt x="100203" y="106311"/>
                  </a:lnTo>
                  <a:lnTo>
                    <a:pt x="106349" y="95478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59"/>
                  </a:lnTo>
                  <a:lnTo>
                    <a:pt x="47485" y="106895"/>
                  </a:lnTo>
                  <a:lnTo>
                    <a:pt x="33985" y="106895"/>
                  </a:lnTo>
                  <a:lnTo>
                    <a:pt x="33985" y="65036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81"/>
                  </a:lnTo>
                  <a:lnTo>
                    <a:pt x="32410" y="38722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48"/>
                  </a:lnTo>
                  <a:lnTo>
                    <a:pt x="44335" y="131648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19"/>
                  </a:moveTo>
                  <a:lnTo>
                    <a:pt x="209829" y="109512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46"/>
                  </a:lnTo>
                  <a:lnTo>
                    <a:pt x="186309" y="65265"/>
                  </a:lnTo>
                  <a:lnTo>
                    <a:pt x="196684" y="65976"/>
                  </a:lnTo>
                  <a:lnTo>
                    <a:pt x="205473" y="67767"/>
                  </a:lnTo>
                  <a:lnTo>
                    <a:pt x="212610" y="70104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84"/>
                  </a:lnTo>
                  <a:lnTo>
                    <a:pt x="209372" y="39446"/>
                  </a:lnTo>
                  <a:lnTo>
                    <a:pt x="198970" y="37757"/>
                  </a:lnTo>
                  <a:lnTo>
                    <a:pt x="186969" y="37134"/>
                  </a:lnTo>
                  <a:lnTo>
                    <a:pt x="162915" y="40627"/>
                  </a:lnTo>
                  <a:lnTo>
                    <a:pt x="144868" y="50266"/>
                  </a:lnTo>
                  <a:lnTo>
                    <a:pt x="133527" y="64757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70"/>
                  </a:lnTo>
                  <a:lnTo>
                    <a:pt x="196659" y="148983"/>
                  </a:lnTo>
                  <a:lnTo>
                    <a:pt x="195122" y="155727"/>
                  </a:lnTo>
                  <a:lnTo>
                    <a:pt x="190525" y="160909"/>
                  </a:lnTo>
                  <a:lnTo>
                    <a:pt x="182994" y="164236"/>
                  </a:lnTo>
                  <a:lnTo>
                    <a:pt x="172580" y="165417"/>
                  </a:lnTo>
                  <a:lnTo>
                    <a:pt x="161772" y="164604"/>
                  </a:lnTo>
                  <a:lnTo>
                    <a:pt x="151549" y="162458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15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592"/>
                  </a:lnTo>
                  <a:lnTo>
                    <a:pt x="231775" y="146519"/>
                  </a:lnTo>
                  <a:close/>
                </a:path>
                <a:path w="701039" h="193675">
                  <a:moveTo>
                    <a:pt x="278549" y="6756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56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56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19"/>
                  </a:moveTo>
                  <a:lnTo>
                    <a:pt x="620915" y="109512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46"/>
                  </a:lnTo>
                  <a:lnTo>
                    <a:pt x="597382" y="65265"/>
                  </a:lnTo>
                  <a:lnTo>
                    <a:pt x="607745" y="65976"/>
                  </a:lnTo>
                  <a:lnTo>
                    <a:pt x="616534" y="67767"/>
                  </a:lnTo>
                  <a:lnTo>
                    <a:pt x="623684" y="70104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84"/>
                  </a:lnTo>
                  <a:lnTo>
                    <a:pt x="620445" y="39446"/>
                  </a:lnTo>
                  <a:lnTo>
                    <a:pt x="610057" y="37757"/>
                  </a:lnTo>
                  <a:lnTo>
                    <a:pt x="598055" y="37134"/>
                  </a:lnTo>
                  <a:lnTo>
                    <a:pt x="573989" y="40627"/>
                  </a:lnTo>
                  <a:lnTo>
                    <a:pt x="555942" y="50266"/>
                  </a:lnTo>
                  <a:lnTo>
                    <a:pt x="544601" y="64757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70"/>
                  </a:lnTo>
                  <a:lnTo>
                    <a:pt x="607733" y="148983"/>
                  </a:lnTo>
                  <a:lnTo>
                    <a:pt x="606183" y="155727"/>
                  </a:lnTo>
                  <a:lnTo>
                    <a:pt x="601599" y="160909"/>
                  </a:lnTo>
                  <a:lnTo>
                    <a:pt x="594055" y="164236"/>
                  </a:lnTo>
                  <a:lnTo>
                    <a:pt x="583653" y="165417"/>
                  </a:lnTo>
                  <a:lnTo>
                    <a:pt x="572833" y="164604"/>
                  </a:lnTo>
                  <a:lnTo>
                    <a:pt x="562610" y="162458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15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592"/>
                  </a:lnTo>
                  <a:lnTo>
                    <a:pt x="642835" y="146519"/>
                  </a:lnTo>
                  <a:close/>
                </a:path>
                <a:path w="701039" h="193675">
                  <a:moveTo>
                    <a:pt x="698627" y="6756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56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56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171738" y="1943236"/>
            <a:ext cx="99123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Montserrat-SemiBold"/>
                <a:cs typeface="Montserrat-SemiBold"/>
              </a:rPr>
              <a:t>Ders</a:t>
            </a:r>
            <a:r>
              <a:rPr sz="1400" b="1" spc="-85" dirty="0">
                <a:latin typeface="Montserrat-SemiBold"/>
                <a:cs typeface="Montserrat-SemiBold"/>
              </a:rPr>
              <a:t> </a:t>
            </a:r>
            <a:r>
              <a:rPr sz="1400" b="1" spc="-10" dirty="0">
                <a:latin typeface="Montserrat-SemiBold"/>
                <a:cs typeface="Montserrat-SemiBold"/>
              </a:rPr>
              <a:t>Günü  </a:t>
            </a:r>
            <a:r>
              <a:rPr sz="1400" b="1" spc="-20" dirty="0">
                <a:latin typeface="Montserrat-SemiBold"/>
                <a:cs typeface="Montserrat-SemiBold"/>
              </a:rPr>
              <a:t>ve </a:t>
            </a:r>
            <a:r>
              <a:rPr sz="1400" b="1" spc="-10" dirty="0">
                <a:latin typeface="Montserrat-SemiBold"/>
                <a:cs typeface="Montserrat-SemiBold"/>
              </a:rPr>
              <a:t>Saati</a:t>
            </a:r>
            <a:endParaRPr sz="1400">
              <a:latin typeface="Montserrat-SemiBold"/>
              <a:cs typeface="Montserrat-SemiBold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485145" y="1940382"/>
            <a:ext cx="6640055" cy="407162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tr-TR" sz="2550" b="1" spc="-5" dirty="0" smtClean="0">
                <a:latin typeface="Montserrat-SemiBold"/>
                <a:cs typeface="Montserrat-SemiBold"/>
              </a:rPr>
              <a:t>13 </a:t>
            </a:r>
            <a:r>
              <a:rPr lang="tr-TR" sz="2550" b="1" spc="-5" dirty="0" smtClean="0">
                <a:latin typeface="Montserrat-SemiBold"/>
                <a:cs typeface="Montserrat-SemiBold"/>
              </a:rPr>
              <a:t>Aralık </a:t>
            </a:r>
            <a:r>
              <a:rPr lang="tr-TR" sz="2550" b="1" spc="-5" dirty="0" smtClean="0">
                <a:latin typeface="Montserrat-SemiBold"/>
                <a:cs typeface="Montserrat-SemiBold"/>
              </a:rPr>
              <a:t>2022 Salı saat 15.00</a:t>
            </a:r>
            <a:endParaRPr sz="2550">
              <a:latin typeface="Montserrat-SemiBold"/>
              <a:cs typeface="Montserrat-SemiBold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546553" y="757361"/>
            <a:ext cx="188404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5" dirty="0">
                <a:solidFill>
                  <a:srgbClr val="FFFFFF"/>
                </a:solidFill>
                <a:latin typeface="Montserrat-Black"/>
                <a:cs typeface="Montserrat-Black"/>
              </a:rPr>
              <a:t>Ders</a:t>
            </a:r>
            <a:r>
              <a:rPr sz="2100" b="1" spc="-60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Bilgileri</a:t>
            </a:r>
            <a:endParaRPr sz="2100">
              <a:latin typeface="Montserrat-Black"/>
              <a:cs typeface="Montserrat-Black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838320" y="4442609"/>
            <a:ext cx="139382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FF"/>
                </a:solidFill>
                <a:latin typeface="Montserrat-SemiBold"/>
                <a:cs typeface="Montserrat-SemiBold"/>
              </a:rPr>
              <a:t>Görüşme</a:t>
            </a:r>
            <a:endParaRPr sz="1400">
              <a:latin typeface="Montserrat-SemiBold"/>
              <a:cs typeface="Montserrat-SemiBold"/>
            </a:endParaRPr>
          </a:p>
          <a:p>
            <a:pPr marL="12700">
              <a:lnSpc>
                <a:spcPct val="100000"/>
              </a:lnSpc>
            </a:pPr>
            <a:r>
              <a:rPr sz="1400" b="1" spc="-10" dirty="0">
                <a:solidFill>
                  <a:srgbClr val="FFFFFF"/>
                </a:solidFill>
                <a:latin typeface="Montserrat-SemiBold"/>
                <a:cs typeface="Montserrat-SemiBold"/>
              </a:rPr>
              <a:t>Gün </a:t>
            </a:r>
            <a:r>
              <a:rPr sz="1400" b="1" spc="-20" dirty="0">
                <a:solidFill>
                  <a:srgbClr val="FFFFFF"/>
                </a:solidFill>
                <a:latin typeface="Montserrat-SemiBold"/>
                <a:cs typeface="Montserrat-SemiBold"/>
              </a:rPr>
              <a:t>ve</a:t>
            </a:r>
            <a:r>
              <a:rPr sz="1400" b="1" spc="-60" dirty="0">
                <a:solidFill>
                  <a:srgbClr val="FFFFFF"/>
                </a:solidFill>
                <a:latin typeface="Montserrat-SemiBold"/>
                <a:cs typeface="Montserrat-SemiBold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Montserrat-SemiBold"/>
                <a:cs typeface="Montserrat-SemiBold"/>
              </a:rPr>
              <a:t>Saatleri</a:t>
            </a:r>
            <a:endParaRPr sz="1400">
              <a:latin typeface="Montserrat-SemiBold"/>
              <a:cs typeface="Montserrat-SemiBold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59988" y="5062065"/>
            <a:ext cx="164211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FF"/>
                </a:solidFill>
                <a:latin typeface="Montserrat-SemiBold"/>
                <a:cs typeface="Montserrat-SemiBold"/>
              </a:rPr>
              <a:t>Dersin Öğretim  Üyesinin</a:t>
            </a:r>
            <a:r>
              <a:rPr sz="1400" b="1" spc="-90" dirty="0">
                <a:solidFill>
                  <a:srgbClr val="FFFFFF"/>
                </a:solidFill>
                <a:latin typeface="Montserrat-SemiBold"/>
                <a:cs typeface="Montserrat-SemiBold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Montserrat-SemiBold"/>
                <a:cs typeface="Montserrat-SemiBold"/>
              </a:rPr>
              <a:t>Konumu</a:t>
            </a:r>
            <a:endParaRPr sz="1400">
              <a:latin typeface="Montserrat-SemiBold"/>
              <a:cs typeface="Montserrat-SemiBold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838320" y="2582821"/>
            <a:ext cx="648335" cy="1072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FF"/>
                </a:solidFill>
                <a:latin typeface="Montserrat-SemiBold"/>
                <a:cs typeface="Montserrat-SemiBold"/>
              </a:rPr>
              <a:t>Dersin  </a:t>
            </a:r>
            <a:r>
              <a:rPr sz="1400" b="1" spc="-25" dirty="0">
                <a:solidFill>
                  <a:srgbClr val="FFFFFF"/>
                </a:solidFill>
                <a:latin typeface="Montserrat-SemiBold"/>
                <a:cs typeface="Montserrat-SemiBold"/>
              </a:rPr>
              <a:t>Kr</a:t>
            </a:r>
            <a:r>
              <a:rPr sz="1400" b="1" spc="-10" dirty="0">
                <a:solidFill>
                  <a:srgbClr val="FFFFFF"/>
                </a:solidFill>
                <a:latin typeface="Montserrat-SemiBold"/>
                <a:cs typeface="Montserrat-SemiBold"/>
              </a:rPr>
              <a:t>edisi</a:t>
            </a:r>
            <a:endParaRPr sz="1400">
              <a:latin typeface="Montserrat-SemiBold"/>
              <a:cs typeface="Montserrat-SemiBold"/>
            </a:endParaRPr>
          </a:p>
          <a:p>
            <a:pPr marL="93980">
              <a:lnSpc>
                <a:spcPct val="100000"/>
              </a:lnSpc>
              <a:spcBef>
                <a:spcPts val="1520"/>
              </a:spcBef>
            </a:pPr>
            <a:r>
              <a:rPr sz="1400" b="1" spc="-10" dirty="0">
                <a:latin typeface="Montserrat-SemiBold"/>
                <a:cs typeface="Montserrat-SemiBold"/>
              </a:rPr>
              <a:t>GBS</a:t>
            </a:r>
            <a:endParaRPr sz="1400">
              <a:latin typeface="Montserrat-SemiBold"/>
              <a:cs typeface="Montserrat-SemiBold"/>
            </a:endParaRPr>
          </a:p>
          <a:p>
            <a:pPr marL="93980">
              <a:lnSpc>
                <a:spcPct val="100000"/>
              </a:lnSpc>
            </a:pPr>
            <a:r>
              <a:rPr sz="1400" b="1" spc="-10" dirty="0">
                <a:latin typeface="Montserrat-SemiBold"/>
                <a:cs typeface="Montserrat-SemiBold"/>
              </a:rPr>
              <a:t>Linki</a:t>
            </a:r>
            <a:endParaRPr sz="1400">
              <a:latin typeface="Montserrat-SemiBold"/>
              <a:cs typeface="Montserrat-SemiBold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514140" y="6483489"/>
            <a:ext cx="2423160" cy="182880"/>
            <a:chOff x="3514140" y="6483489"/>
            <a:chExt cx="2423160" cy="182880"/>
          </a:xfrm>
        </p:grpSpPr>
        <p:sp>
          <p:nvSpPr>
            <p:cNvPr id="26" name="object 26"/>
            <p:cNvSpPr/>
            <p:nvPr/>
          </p:nvSpPr>
          <p:spPr>
            <a:xfrm>
              <a:off x="4170591" y="6483489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55"/>
                  </a:moveTo>
                  <a:lnTo>
                    <a:pt x="584733" y="48755"/>
                  </a:lnTo>
                  <a:lnTo>
                    <a:pt x="584733" y="59778"/>
                  </a:lnTo>
                  <a:lnTo>
                    <a:pt x="583145" y="58026"/>
                  </a:lnTo>
                  <a:lnTo>
                    <a:pt x="583145" y="84340"/>
                  </a:lnTo>
                  <a:lnTo>
                    <a:pt x="583145" y="103187"/>
                  </a:lnTo>
                  <a:lnTo>
                    <a:pt x="576097" y="109410"/>
                  </a:lnTo>
                  <a:lnTo>
                    <a:pt x="557403" y="109410"/>
                  </a:lnTo>
                  <a:lnTo>
                    <a:pt x="550164" y="103187"/>
                  </a:lnTo>
                  <a:lnTo>
                    <a:pt x="550164" y="84340"/>
                  </a:lnTo>
                  <a:lnTo>
                    <a:pt x="557403" y="78282"/>
                  </a:lnTo>
                  <a:lnTo>
                    <a:pt x="576097" y="78282"/>
                  </a:lnTo>
                  <a:lnTo>
                    <a:pt x="583145" y="84340"/>
                  </a:lnTo>
                  <a:lnTo>
                    <a:pt x="583145" y="58026"/>
                  </a:lnTo>
                  <a:lnTo>
                    <a:pt x="579602" y="54102"/>
                  </a:lnTo>
                  <a:lnTo>
                    <a:pt x="573163" y="50101"/>
                  </a:lnTo>
                  <a:lnTo>
                    <a:pt x="565365" y="47752"/>
                  </a:lnTo>
                  <a:lnTo>
                    <a:pt x="556158" y="46977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64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28"/>
                  </a:lnTo>
                  <a:lnTo>
                    <a:pt x="564464" y="140093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16"/>
                  </a:lnTo>
                  <a:lnTo>
                    <a:pt x="582790" y="132181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63"/>
                  </a:lnTo>
                  <a:lnTo>
                    <a:pt x="551726" y="151790"/>
                  </a:lnTo>
                  <a:lnTo>
                    <a:pt x="543382" y="149860"/>
                  </a:lnTo>
                  <a:lnTo>
                    <a:pt x="535559" y="146837"/>
                  </a:lnTo>
                  <a:lnTo>
                    <a:pt x="529005" y="142862"/>
                  </a:lnTo>
                  <a:lnTo>
                    <a:pt x="515607" y="170256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59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63"/>
                  </a:lnTo>
                  <a:lnTo>
                    <a:pt x="618655" y="151282"/>
                  </a:lnTo>
                  <a:lnTo>
                    <a:pt x="622033" y="130416"/>
                  </a:lnTo>
                  <a:lnTo>
                    <a:pt x="622642" y="126682"/>
                  </a:lnTo>
                  <a:lnTo>
                    <a:pt x="622642" y="109410"/>
                  </a:lnTo>
                  <a:lnTo>
                    <a:pt x="622642" y="78282"/>
                  </a:lnTo>
                  <a:lnTo>
                    <a:pt x="622642" y="59778"/>
                  </a:lnTo>
                  <a:lnTo>
                    <a:pt x="622642" y="48755"/>
                  </a:lnTo>
                  <a:close/>
                </a:path>
                <a:path w="1452879" h="182879">
                  <a:moveTo>
                    <a:pt x="742962" y="97320"/>
                  </a:moveTo>
                  <a:lnTo>
                    <a:pt x="741006" y="87363"/>
                  </a:lnTo>
                  <a:lnTo>
                    <a:pt x="738682" y="75565"/>
                  </a:lnTo>
                  <a:lnTo>
                    <a:pt x="737806" y="74371"/>
                  </a:lnTo>
                  <a:lnTo>
                    <a:pt x="727138" y="59804"/>
                  </a:lnTo>
                  <a:lnTo>
                    <a:pt x="710222" y="50215"/>
                  </a:lnTo>
                  <a:lnTo>
                    <a:pt x="705751" y="49504"/>
                  </a:lnTo>
                  <a:lnTo>
                    <a:pt x="705751" y="87363"/>
                  </a:lnTo>
                  <a:lnTo>
                    <a:pt x="674712" y="87363"/>
                  </a:lnTo>
                  <a:lnTo>
                    <a:pt x="676300" y="79171"/>
                  </a:lnTo>
                  <a:lnTo>
                    <a:pt x="681939" y="74371"/>
                  </a:lnTo>
                  <a:lnTo>
                    <a:pt x="698347" y="74371"/>
                  </a:lnTo>
                  <a:lnTo>
                    <a:pt x="704164" y="79171"/>
                  </a:lnTo>
                  <a:lnTo>
                    <a:pt x="705751" y="87363"/>
                  </a:lnTo>
                  <a:lnTo>
                    <a:pt x="705751" y="49504"/>
                  </a:lnTo>
                  <a:lnTo>
                    <a:pt x="650836" y="61074"/>
                  </a:lnTo>
                  <a:lnTo>
                    <a:pt x="635215" y="97320"/>
                  </a:lnTo>
                  <a:lnTo>
                    <a:pt x="639356" y="117449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40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81"/>
                  </a:lnTo>
                  <a:lnTo>
                    <a:pt x="721931" y="118135"/>
                  </a:lnTo>
                  <a:lnTo>
                    <a:pt x="714921" y="111010"/>
                  </a:lnTo>
                  <a:lnTo>
                    <a:pt x="708571" y="115824"/>
                  </a:lnTo>
                  <a:lnTo>
                    <a:pt x="703630" y="118135"/>
                  </a:lnTo>
                  <a:lnTo>
                    <a:pt x="684949" y="118135"/>
                  </a:lnTo>
                  <a:lnTo>
                    <a:pt x="678243" y="114211"/>
                  </a:lnTo>
                  <a:lnTo>
                    <a:pt x="675424" y="106743"/>
                  </a:lnTo>
                  <a:lnTo>
                    <a:pt x="742429" y="106743"/>
                  </a:lnTo>
                  <a:lnTo>
                    <a:pt x="742607" y="103911"/>
                  </a:lnTo>
                  <a:lnTo>
                    <a:pt x="742962" y="100164"/>
                  </a:lnTo>
                  <a:lnTo>
                    <a:pt x="742962" y="97320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905"/>
                  </a:lnTo>
                  <a:lnTo>
                    <a:pt x="810653" y="12395"/>
                  </a:lnTo>
                  <a:lnTo>
                    <a:pt x="808977" y="20459"/>
                  </a:lnTo>
                  <a:lnTo>
                    <a:pt x="810653" y="28549"/>
                  </a:lnTo>
                  <a:lnTo>
                    <a:pt x="815479" y="35039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35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13"/>
                  </a:lnTo>
                  <a:lnTo>
                    <a:pt x="902792" y="78994"/>
                  </a:lnTo>
                  <a:lnTo>
                    <a:pt x="902792" y="76682"/>
                  </a:lnTo>
                  <a:lnTo>
                    <a:pt x="905611" y="74371"/>
                  </a:lnTo>
                  <a:lnTo>
                    <a:pt x="915847" y="74371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83"/>
                  </a:lnTo>
                  <a:lnTo>
                    <a:pt x="954646" y="54978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77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51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24"/>
                  </a:lnTo>
                  <a:lnTo>
                    <a:pt x="921486" y="118668"/>
                  </a:lnTo>
                  <a:lnTo>
                    <a:pt x="918845" y="120446"/>
                  </a:lnTo>
                  <a:lnTo>
                    <a:pt x="909142" y="120446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34"/>
                  </a:lnTo>
                  <a:lnTo>
                    <a:pt x="864527" y="138239"/>
                  </a:lnTo>
                  <a:lnTo>
                    <a:pt x="873201" y="142138"/>
                  </a:lnTo>
                  <a:lnTo>
                    <a:pt x="883881" y="145173"/>
                  </a:lnTo>
                  <a:lnTo>
                    <a:pt x="895819" y="147129"/>
                  </a:lnTo>
                  <a:lnTo>
                    <a:pt x="908253" y="147840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508"/>
                  </a:lnTo>
                  <a:lnTo>
                    <a:pt x="958164" y="114935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905"/>
                  </a:lnTo>
                  <a:lnTo>
                    <a:pt x="967816" y="12395"/>
                  </a:lnTo>
                  <a:lnTo>
                    <a:pt x="966139" y="20459"/>
                  </a:lnTo>
                  <a:lnTo>
                    <a:pt x="967816" y="28549"/>
                  </a:lnTo>
                  <a:lnTo>
                    <a:pt x="972642" y="35039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63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77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34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77"/>
                  </a:lnTo>
                  <a:lnTo>
                    <a:pt x="1085227" y="47637"/>
                  </a:lnTo>
                  <a:lnTo>
                    <a:pt x="1078026" y="49669"/>
                  </a:lnTo>
                  <a:lnTo>
                    <a:pt x="1071448" y="53060"/>
                  </a:lnTo>
                  <a:lnTo>
                    <a:pt x="1065606" y="57835"/>
                  </a:lnTo>
                  <a:lnTo>
                    <a:pt x="1065606" y="48755"/>
                  </a:lnTo>
                  <a:lnTo>
                    <a:pt x="1027696" y="48755"/>
                  </a:lnTo>
                  <a:lnTo>
                    <a:pt x="1027696" y="146062"/>
                  </a:lnTo>
                  <a:lnTo>
                    <a:pt x="1067549" y="146062"/>
                  </a:lnTo>
                  <a:lnTo>
                    <a:pt x="1067549" y="85572"/>
                  </a:lnTo>
                  <a:lnTo>
                    <a:pt x="1073010" y="80772"/>
                  </a:lnTo>
                  <a:lnTo>
                    <a:pt x="1086764" y="80772"/>
                  </a:lnTo>
                  <a:lnTo>
                    <a:pt x="1090828" y="85407"/>
                  </a:lnTo>
                  <a:lnTo>
                    <a:pt x="1090828" y="146062"/>
                  </a:lnTo>
                  <a:lnTo>
                    <a:pt x="1130681" y="146062"/>
                  </a:lnTo>
                  <a:lnTo>
                    <a:pt x="1130681" y="85572"/>
                  </a:lnTo>
                  <a:lnTo>
                    <a:pt x="1136142" y="80772"/>
                  </a:lnTo>
                  <a:lnTo>
                    <a:pt x="1149553" y="80772"/>
                  </a:lnTo>
                  <a:lnTo>
                    <a:pt x="1153960" y="85407"/>
                  </a:lnTo>
                  <a:lnTo>
                    <a:pt x="1153960" y="146062"/>
                  </a:lnTo>
                  <a:lnTo>
                    <a:pt x="1193812" y="146062"/>
                  </a:lnTo>
                  <a:lnTo>
                    <a:pt x="1193812" y="90563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56"/>
                  </a:lnTo>
                  <a:lnTo>
                    <a:pt x="1274165" y="72809"/>
                  </a:lnTo>
                  <a:lnTo>
                    <a:pt x="1283296" y="67271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85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13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38"/>
                  </a:lnTo>
                  <a:lnTo>
                    <a:pt x="1319009" y="143217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612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48"/>
                  </a:lnTo>
                  <a:lnTo>
                    <a:pt x="1412481" y="51828"/>
                  </a:lnTo>
                  <a:lnTo>
                    <a:pt x="1402892" y="50888"/>
                  </a:lnTo>
                  <a:lnTo>
                    <a:pt x="1383982" y="54343"/>
                  </a:lnTo>
                  <a:lnTo>
                    <a:pt x="1369009" y="64096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18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654299" y="653526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766668" y="6514627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514141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54"/>
                  </a:lnTo>
                  <a:lnTo>
                    <a:pt x="2401633" y="4216"/>
                  </a:lnTo>
                  <a:lnTo>
                    <a:pt x="2394064" y="9448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18"/>
                  </a:lnTo>
                  <a:lnTo>
                    <a:pt x="2397137" y="24549"/>
                  </a:lnTo>
                  <a:lnTo>
                    <a:pt x="2406408" y="18440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384631" y="6537934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3"/>
                </a:lnTo>
                <a:lnTo>
                  <a:pt x="18932" y="15360"/>
                </a:lnTo>
                <a:lnTo>
                  <a:pt x="17081" y="26923"/>
                </a:lnTo>
                <a:lnTo>
                  <a:pt x="17081" y="41935"/>
                </a:lnTo>
                <a:lnTo>
                  <a:pt x="0" y="41935"/>
                </a:lnTo>
                <a:lnTo>
                  <a:pt x="0" y="62293"/>
                </a:lnTo>
                <a:lnTo>
                  <a:pt x="17081" y="62293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93"/>
                </a:lnTo>
                <a:lnTo>
                  <a:pt x="54546" y="62293"/>
                </a:lnTo>
                <a:lnTo>
                  <a:pt x="57099" y="41935"/>
                </a:lnTo>
                <a:lnTo>
                  <a:pt x="37515" y="41935"/>
                </a:lnTo>
                <a:lnTo>
                  <a:pt x="37515" y="23037"/>
                </a:lnTo>
                <a:lnTo>
                  <a:pt x="39103" y="19024"/>
                </a:lnTo>
                <a:lnTo>
                  <a:pt x="57797" y="19011"/>
                </a:lnTo>
                <a:lnTo>
                  <a:pt x="57797" y="812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257398" y="6560940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305280" y="6537955"/>
            <a:ext cx="111277" cy="11449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36" name="object 3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14600" y="1752600"/>
            <a:ext cx="9677400" cy="362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b="1" dirty="0" smtClean="0">
                <a:solidFill>
                  <a:prstClr val="black"/>
                </a:solidFill>
              </a:rPr>
              <a:t>Serbest Radikallerin DNA Üzerine Olan Etkileri 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Reaktif oksijen radikallerinin, hücrede saldırdığı bir diğer önemli </a:t>
            </a:r>
            <a:r>
              <a:rPr lang="tr-TR" sz="2800" b="1" dirty="0" err="1" smtClean="0">
                <a:solidFill>
                  <a:prstClr val="black"/>
                </a:solidFill>
              </a:rPr>
              <a:t>makromolekül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nükleik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asidlerdir</a:t>
            </a:r>
            <a:r>
              <a:rPr lang="tr-TR" sz="2800" dirty="0" smtClean="0">
                <a:solidFill>
                  <a:prstClr val="black"/>
                </a:solidFill>
              </a:rPr>
              <a:t>. DNA’nın temel yapı taşı olan nükleotidin yapısı içinde yer alan </a:t>
            </a:r>
            <a:r>
              <a:rPr lang="tr-TR" sz="2800" b="1" dirty="0" err="1" smtClean="0">
                <a:solidFill>
                  <a:prstClr val="black"/>
                </a:solidFill>
              </a:rPr>
              <a:t>purin</a:t>
            </a:r>
            <a:r>
              <a:rPr lang="tr-TR" sz="2800" b="1" dirty="0" smtClean="0">
                <a:solidFill>
                  <a:prstClr val="black"/>
                </a:solidFill>
              </a:rPr>
              <a:t> ve </a:t>
            </a:r>
            <a:r>
              <a:rPr lang="tr-TR" sz="2800" b="1" dirty="0" err="1" smtClean="0">
                <a:solidFill>
                  <a:prstClr val="black"/>
                </a:solidFill>
              </a:rPr>
              <a:t>pirimidin</a:t>
            </a:r>
            <a:r>
              <a:rPr lang="tr-TR" sz="2800" b="1" dirty="0" smtClean="0">
                <a:solidFill>
                  <a:prstClr val="black"/>
                </a:solidFill>
              </a:rPr>
              <a:t> bazları oksijen radikallerinin etkilerini gösterdiği bölgelerdir</a:t>
            </a:r>
            <a:r>
              <a:rPr lang="tr-TR" sz="2800" dirty="0" smtClean="0">
                <a:solidFill>
                  <a:prstClr val="black"/>
                </a:solidFill>
              </a:rPr>
              <a:t>. Özellikle </a:t>
            </a:r>
            <a:r>
              <a:rPr lang="tr-TR" sz="2800" b="1" dirty="0" err="1" smtClean="0">
                <a:solidFill>
                  <a:prstClr val="black"/>
                </a:solidFill>
              </a:rPr>
              <a:t>guanin</a:t>
            </a:r>
            <a:r>
              <a:rPr lang="tr-TR" sz="2800" b="1" dirty="0" smtClean="0">
                <a:solidFill>
                  <a:prstClr val="black"/>
                </a:solidFill>
              </a:rPr>
              <a:t> bazının </a:t>
            </a:r>
            <a:r>
              <a:rPr lang="tr-TR" sz="2800" dirty="0" smtClean="0">
                <a:solidFill>
                  <a:prstClr val="black"/>
                </a:solidFill>
              </a:rPr>
              <a:t>bu radikaller aracılığı ile </a:t>
            </a:r>
            <a:r>
              <a:rPr lang="tr-TR" sz="2800" dirty="0" err="1" smtClean="0">
                <a:solidFill>
                  <a:prstClr val="black"/>
                </a:solidFill>
              </a:rPr>
              <a:t>hidroksilasyonu</a:t>
            </a:r>
            <a:r>
              <a:rPr lang="tr-TR" sz="2800" dirty="0" smtClean="0">
                <a:solidFill>
                  <a:prstClr val="black"/>
                </a:solidFill>
              </a:rPr>
              <a:t> sonucunda DNA molekülünün yapısı değişmekte ve </a:t>
            </a:r>
            <a:r>
              <a:rPr lang="tr-TR" sz="2800" b="1" dirty="0" smtClean="0">
                <a:solidFill>
                  <a:srgbClr val="FF0000"/>
                </a:solidFill>
              </a:rPr>
              <a:t>mutasyonlar</a:t>
            </a:r>
            <a:r>
              <a:rPr lang="tr-TR" sz="2800" b="1" dirty="0" smtClean="0">
                <a:solidFill>
                  <a:prstClr val="black"/>
                </a:solidFill>
              </a:rPr>
              <a:t> ortaya çıkmaktadır</a:t>
            </a:r>
            <a:r>
              <a:rPr lang="tr-TR" sz="2800" dirty="0" smtClean="0">
                <a:solidFill>
                  <a:prstClr val="black"/>
                </a:solidFill>
              </a:rPr>
              <a:t>.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14600" y="1981200"/>
            <a:ext cx="9677400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b="1" dirty="0" err="1" smtClean="0">
                <a:solidFill>
                  <a:prstClr val="black"/>
                </a:solidFill>
              </a:rPr>
              <a:t>Renin</a:t>
            </a:r>
            <a:r>
              <a:rPr lang="tr-TR" sz="2800" b="1" dirty="0" smtClean="0">
                <a:solidFill>
                  <a:prstClr val="black"/>
                </a:solidFill>
              </a:rPr>
              <a:t>-</a:t>
            </a:r>
            <a:r>
              <a:rPr lang="tr-TR" sz="2800" b="1" dirty="0" err="1" smtClean="0">
                <a:solidFill>
                  <a:prstClr val="black"/>
                </a:solidFill>
              </a:rPr>
              <a:t>Anjiotensin</a:t>
            </a:r>
            <a:r>
              <a:rPr lang="tr-TR" sz="2800" b="1" dirty="0" smtClean="0">
                <a:solidFill>
                  <a:prstClr val="black"/>
                </a:solidFill>
              </a:rPr>
              <a:t>-</a:t>
            </a:r>
            <a:r>
              <a:rPr lang="tr-TR" sz="2800" b="1" dirty="0" err="1" smtClean="0">
                <a:solidFill>
                  <a:prstClr val="black"/>
                </a:solidFill>
              </a:rPr>
              <a:t>Aldesteron</a:t>
            </a:r>
            <a:r>
              <a:rPr lang="tr-TR" sz="2800" b="1" dirty="0" smtClean="0">
                <a:solidFill>
                  <a:prstClr val="black"/>
                </a:solidFill>
              </a:rPr>
              <a:t> Sistemi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Renin</a:t>
            </a:r>
            <a:r>
              <a:rPr lang="tr-TR" sz="2800" dirty="0" smtClean="0">
                <a:solidFill>
                  <a:prstClr val="black"/>
                </a:solidFill>
              </a:rPr>
              <a:t>- </a:t>
            </a:r>
            <a:r>
              <a:rPr lang="tr-TR" sz="2800" dirty="0" err="1" smtClean="0">
                <a:solidFill>
                  <a:prstClr val="black"/>
                </a:solidFill>
              </a:rPr>
              <a:t>anjiotensin</a:t>
            </a:r>
            <a:r>
              <a:rPr lang="tr-TR" sz="2800" dirty="0" smtClean="0">
                <a:solidFill>
                  <a:prstClr val="black"/>
                </a:solidFill>
              </a:rPr>
              <a:t>- </a:t>
            </a:r>
            <a:r>
              <a:rPr lang="tr-TR" sz="2800" dirty="0" err="1" smtClean="0">
                <a:solidFill>
                  <a:prstClr val="black"/>
                </a:solidFill>
              </a:rPr>
              <a:t>aldesteron</a:t>
            </a:r>
            <a:r>
              <a:rPr lang="tr-TR" sz="2800" dirty="0" smtClean="0">
                <a:solidFill>
                  <a:prstClr val="black"/>
                </a:solidFill>
              </a:rPr>
              <a:t> sisteminin ürünü olan </a:t>
            </a:r>
            <a:r>
              <a:rPr lang="tr-TR" sz="2800" b="1" dirty="0" err="1" smtClean="0">
                <a:solidFill>
                  <a:prstClr val="black"/>
                </a:solidFill>
              </a:rPr>
              <a:t>angiotensin</a:t>
            </a:r>
            <a:r>
              <a:rPr lang="tr-TR" sz="2800" b="1" dirty="0" smtClean="0">
                <a:solidFill>
                  <a:prstClr val="black"/>
                </a:solidFill>
              </a:rPr>
              <a:t>-II</a:t>
            </a:r>
            <a:r>
              <a:rPr lang="tr-TR" sz="2800" dirty="0" smtClean="0">
                <a:solidFill>
                  <a:prstClr val="black"/>
                </a:solidFill>
              </a:rPr>
              <a:t>, </a:t>
            </a:r>
            <a:r>
              <a:rPr lang="tr-TR" sz="2800" dirty="0" err="1" smtClean="0">
                <a:solidFill>
                  <a:prstClr val="black"/>
                </a:solidFill>
              </a:rPr>
              <a:t>myositlerde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b="1" dirty="0" smtClean="0">
                <a:solidFill>
                  <a:prstClr val="black"/>
                </a:solidFill>
              </a:rPr>
              <a:t>hücre içi kalsiyum düzeylerinde artışa </a:t>
            </a:r>
            <a:r>
              <a:rPr lang="tr-TR" sz="2800" dirty="0" smtClean="0">
                <a:solidFill>
                  <a:prstClr val="black"/>
                </a:solidFill>
              </a:rPr>
              <a:t>yol açarak, pozitif </a:t>
            </a:r>
            <a:r>
              <a:rPr lang="tr-TR" sz="2800" dirty="0" err="1" smtClean="0">
                <a:solidFill>
                  <a:prstClr val="black"/>
                </a:solidFill>
              </a:rPr>
              <a:t>inotropik</a:t>
            </a:r>
            <a:r>
              <a:rPr lang="tr-TR" sz="2800" dirty="0" smtClean="0">
                <a:solidFill>
                  <a:prstClr val="black"/>
                </a:solidFill>
              </a:rPr>
              <a:t> etkinin </a:t>
            </a:r>
            <a:r>
              <a:rPr lang="tr-TR" sz="2800" dirty="0" err="1" smtClean="0">
                <a:solidFill>
                  <a:prstClr val="black"/>
                </a:solidFill>
              </a:rPr>
              <a:t>yanısıra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diyastolik</a:t>
            </a:r>
            <a:r>
              <a:rPr lang="tr-TR" sz="2800" b="1" dirty="0" smtClean="0">
                <a:solidFill>
                  <a:prstClr val="black"/>
                </a:solidFill>
              </a:rPr>
              <a:t> fonksiyonları bozar </a:t>
            </a:r>
            <a:r>
              <a:rPr lang="tr-TR" sz="2800" dirty="0" smtClean="0">
                <a:solidFill>
                  <a:prstClr val="black"/>
                </a:solidFill>
              </a:rPr>
              <a:t>ve </a:t>
            </a:r>
            <a:r>
              <a:rPr lang="tr-TR" sz="2800" b="1" dirty="0" smtClean="0">
                <a:solidFill>
                  <a:prstClr val="black"/>
                </a:solidFill>
              </a:rPr>
              <a:t>koroner </a:t>
            </a:r>
            <a:r>
              <a:rPr lang="tr-TR" sz="2800" b="1" dirty="0" err="1" smtClean="0">
                <a:solidFill>
                  <a:prstClr val="black"/>
                </a:solidFill>
              </a:rPr>
              <a:t>vazokonstrüksiyona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dirty="0" smtClean="0">
                <a:solidFill>
                  <a:prstClr val="black"/>
                </a:solidFill>
              </a:rPr>
              <a:t>neden olur. Bu etkileriyle </a:t>
            </a:r>
            <a:r>
              <a:rPr lang="tr-TR" sz="2800" dirty="0" err="1" smtClean="0">
                <a:solidFill>
                  <a:prstClr val="black"/>
                </a:solidFill>
              </a:rPr>
              <a:t>miyokardiyal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reperfüzyon</a:t>
            </a:r>
            <a:r>
              <a:rPr lang="tr-TR" sz="2800" dirty="0" smtClean="0">
                <a:solidFill>
                  <a:prstClr val="black"/>
                </a:solidFill>
              </a:rPr>
              <a:t> döneminde gelişen </a:t>
            </a:r>
            <a:r>
              <a:rPr lang="tr-TR" sz="2800" b="1" dirty="0" smtClean="0">
                <a:solidFill>
                  <a:prstClr val="black"/>
                </a:solidFill>
              </a:rPr>
              <a:t>hasara katkıda bulunur</a:t>
            </a:r>
            <a:r>
              <a:rPr lang="tr-TR" sz="2800" dirty="0" smtClean="0">
                <a:solidFill>
                  <a:prstClr val="black"/>
                </a:solidFill>
              </a:rPr>
              <a:t>.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667000" y="1828800"/>
            <a:ext cx="9525000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b="1" dirty="0" err="1" smtClean="0">
                <a:solidFill>
                  <a:prstClr val="black"/>
                </a:solidFill>
              </a:rPr>
              <a:t>Trombositler</a:t>
            </a:r>
            <a:endParaRPr lang="tr-TR" sz="2800" b="1" dirty="0" smtClean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İskemi</a:t>
            </a:r>
            <a:r>
              <a:rPr lang="tr-TR" sz="2800" dirty="0" smtClean="0">
                <a:solidFill>
                  <a:prstClr val="black"/>
                </a:solidFill>
              </a:rPr>
              <a:t>- </a:t>
            </a:r>
            <a:r>
              <a:rPr lang="tr-TR" sz="2800" dirty="0" err="1" smtClean="0">
                <a:solidFill>
                  <a:prstClr val="black"/>
                </a:solidFill>
              </a:rPr>
              <a:t>reperfüzyon</a:t>
            </a:r>
            <a:r>
              <a:rPr lang="tr-TR" sz="2800" dirty="0" smtClean="0">
                <a:solidFill>
                  <a:prstClr val="black"/>
                </a:solidFill>
              </a:rPr>
              <a:t> döneminde aktive olan </a:t>
            </a:r>
            <a:r>
              <a:rPr lang="tr-TR" sz="2800" dirty="0" err="1" smtClean="0">
                <a:solidFill>
                  <a:prstClr val="black"/>
                </a:solidFill>
              </a:rPr>
              <a:t>trombositler</a:t>
            </a:r>
            <a:r>
              <a:rPr lang="tr-TR" sz="2800" dirty="0" smtClean="0">
                <a:solidFill>
                  <a:prstClr val="black"/>
                </a:solidFill>
              </a:rPr>
              <a:t> hasarlı bölgeye doğru göç eder ve birikirler. </a:t>
            </a:r>
            <a:r>
              <a:rPr lang="tr-TR" sz="2800" dirty="0" err="1" smtClean="0">
                <a:solidFill>
                  <a:prstClr val="black"/>
                </a:solidFill>
              </a:rPr>
              <a:t>Trombositler</a:t>
            </a:r>
            <a:r>
              <a:rPr lang="tr-TR" sz="2800" dirty="0" smtClean="0">
                <a:solidFill>
                  <a:prstClr val="black"/>
                </a:solidFill>
              </a:rPr>
              <a:t> ve </a:t>
            </a:r>
            <a:r>
              <a:rPr lang="tr-TR" sz="2800" dirty="0" err="1" smtClean="0">
                <a:solidFill>
                  <a:prstClr val="black"/>
                </a:solidFill>
              </a:rPr>
              <a:t>trombosit</a:t>
            </a:r>
            <a:r>
              <a:rPr lang="tr-TR" sz="2800" dirty="0" smtClean="0">
                <a:solidFill>
                  <a:prstClr val="black"/>
                </a:solidFill>
              </a:rPr>
              <a:t> ürünleri olan </a:t>
            </a:r>
            <a:r>
              <a:rPr lang="tr-TR" sz="2800" b="1" dirty="0" err="1" smtClean="0">
                <a:solidFill>
                  <a:prstClr val="black"/>
                </a:solidFill>
              </a:rPr>
              <a:t>tromboksan</a:t>
            </a:r>
            <a:r>
              <a:rPr lang="tr-TR" sz="2800" b="1" dirty="0" smtClean="0">
                <a:solidFill>
                  <a:prstClr val="black"/>
                </a:solidFill>
              </a:rPr>
              <a:t> A2 </a:t>
            </a:r>
            <a:r>
              <a:rPr lang="tr-TR" sz="2800" dirty="0" smtClean="0">
                <a:solidFill>
                  <a:prstClr val="black"/>
                </a:solidFill>
              </a:rPr>
              <a:t>ve </a:t>
            </a:r>
            <a:r>
              <a:rPr lang="tr-TR" sz="2800" b="1" dirty="0" err="1" smtClean="0">
                <a:solidFill>
                  <a:prstClr val="black"/>
                </a:solidFill>
              </a:rPr>
              <a:t>serotonin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mikrosirkülatuar</a:t>
            </a:r>
            <a:r>
              <a:rPr lang="tr-TR" sz="2800" b="1" dirty="0" smtClean="0">
                <a:solidFill>
                  <a:prstClr val="black"/>
                </a:solidFill>
              </a:rPr>
              <a:t> spazm</a:t>
            </a:r>
            <a:r>
              <a:rPr lang="tr-TR" sz="2800" dirty="0" smtClean="0">
                <a:solidFill>
                  <a:prstClr val="black"/>
                </a:solidFill>
              </a:rPr>
              <a:t>, </a:t>
            </a:r>
            <a:r>
              <a:rPr lang="tr-TR" sz="2800" dirty="0" err="1" smtClean="0">
                <a:solidFill>
                  <a:prstClr val="black"/>
                </a:solidFill>
              </a:rPr>
              <a:t>mikrovasküler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konjesyon</a:t>
            </a:r>
            <a:r>
              <a:rPr lang="tr-TR" sz="2800" dirty="0" smtClean="0">
                <a:solidFill>
                  <a:prstClr val="black"/>
                </a:solidFill>
              </a:rPr>
              <a:t>, </a:t>
            </a:r>
            <a:r>
              <a:rPr lang="tr-TR" sz="2800" dirty="0" err="1" smtClean="0">
                <a:solidFill>
                  <a:prstClr val="black"/>
                </a:solidFill>
              </a:rPr>
              <a:t>trombozis</a:t>
            </a:r>
            <a:r>
              <a:rPr lang="tr-TR" sz="2800" dirty="0" smtClean="0">
                <a:solidFill>
                  <a:prstClr val="black"/>
                </a:solidFill>
              </a:rPr>
              <a:t> ve koroner akımda yavaşlama gibi etkileriyle oluşturdukları </a:t>
            </a:r>
            <a:r>
              <a:rPr lang="tr-TR" sz="2800" b="1" dirty="0" err="1" smtClean="0">
                <a:solidFill>
                  <a:prstClr val="black"/>
                </a:solidFill>
              </a:rPr>
              <a:t>vasküler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disfonksiyonla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iskemi</a:t>
            </a:r>
            <a:r>
              <a:rPr lang="tr-TR" sz="2800" b="1" dirty="0" smtClean="0">
                <a:solidFill>
                  <a:prstClr val="black"/>
                </a:solidFill>
              </a:rPr>
              <a:t>- </a:t>
            </a:r>
            <a:r>
              <a:rPr lang="tr-TR" sz="2800" b="1" dirty="0" err="1" smtClean="0">
                <a:solidFill>
                  <a:prstClr val="black"/>
                </a:solidFill>
              </a:rPr>
              <a:t>reperfüzyon</a:t>
            </a:r>
            <a:r>
              <a:rPr lang="tr-TR" sz="2800" b="1" dirty="0" smtClean="0">
                <a:solidFill>
                  <a:prstClr val="black"/>
                </a:solidFill>
              </a:rPr>
              <a:t> hasarını ağırlaştırırlar.</a:t>
            </a:r>
            <a:endParaRPr lang="tr-TR" sz="28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90800" y="1905000"/>
            <a:ext cx="96012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b="1" dirty="0" err="1" smtClean="0">
                <a:solidFill>
                  <a:prstClr val="black"/>
                </a:solidFill>
              </a:rPr>
              <a:t>İskemik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reperfüzyonda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dirty="0" smtClean="0">
                <a:solidFill>
                  <a:prstClr val="black"/>
                </a:solidFill>
              </a:rPr>
              <a:t>(IR), doku hasarına yol açan diğer bir mekanizma ise </a:t>
            </a:r>
            <a:r>
              <a:rPr lang="tr-TR" sz="2800" dirty="0" err="1" smtClean="0">
                <a:solidFill>
                  <a:prstClr val="black"/>
                </a:solidFill>
              </a:rPr>
              <a:t>iskemi</a:t>
            </a:r>
            <a:r>
              <a:rPr lang="tr-TR" sz="2800" dirty="0" smtClean="0">
                <a:solidFill>
                  <a:prstClr val="black"/>
                </a:solidFill>
              </a:rPr>
              <a:t> esnasında hücre içi </a:t>
            </a:r>
            <a:r>
              <a:rPr lang="tr-TR" sz="2800" b="1" dirty="0" err="1" smtClean="0">
                <a:solidFill>
                  <a:prstClr val="black"/>
                </a:solidFill>
              </a:rPr>
              <a:t>Ca</a:t>
            </a:r>
            <a:r>
              <a:rPr lang="tr-TR" sz="2800" b="1" dirty="0" smtClean="0">
                <a:solidFill>
                  <a:prstClr val="black"/>
                </a:solidFill>
              </a:rPr>
              <a:t>+2</a:t>
            </a:r>
            <a:r>
              <a:rPr lang="tr-TR" sz="2800" dirty="0" smtClean="0">
                <a:solidFill>
                  <a:prstClr val="black"/>
                </a:solidFill>
              </a:rPr>
              <a:t> artışıyla </a:t>
            </a:r>
            <a:r>
              <a:rPr lang="tr-TR" sz="2800" b="1" dirty="0" err="1" smtClean="0">
                <a:solidFill>
                  <a:prstClr val="black"/>
                </a:solidFill>
              </a:rPr>
              <a:t>fosfolipaz</a:t>
            </a:r>
            <a:r>
              <a:rPr lang="tr-TR" sz="2800" b="1" dirty="0" smtClean="0">
                <a:solidFill>
                  <a:prstClr val="black"/>
                </a:solidFill>
              </a:rPr>
              <a:t> A2</a:t>
            </a:r>
            <a:r>
              <a:rPr lang="tr-TR" sz="2800" dirty="0" smtClean="0">
                <a:solidFill>
                  <a:prstClr val="black"/>
                </a:solidFill>
              </a:rPr>
              <a:t>’nin aktive olmasıdır. </a:t>
            </a:r>
            <a:r>
              <a:rPr lang="tr-TR" sz="2800" dirty="0" err="1" smtClean="0">
                <a:solidFill>
                  <a:prstClr val="black"/>
                </a:solidFill>
              </a:rPr>
              <a:t>Fosfolipaz</a:t>
            </a:r>
            <a:r>
              <a:rPr lang="tr-TR" sz="2800" dirty="0" smtClean="0">
                <a:solidFill>
                  <a:prstClr val="black"/>
                </a:solidFill>
              </a:rPr>
              <a:t> A2 </a:t>
            </a:r>
            <a:r>
              <a:rPr lang="tr-TR" sz="2800" dirty="0" err="1" smtClean="0">
                <a:solidFill>
                  <a:prstClr val="black"/>
                </a:solidFill>
              </a:rPr>
              <a:t>membran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fosfolipitlerinden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araşidonik</a:t>
            </a:r>
            <a:r>
              <a:rPr lang="tr-TR" sz="2800" b="1" dirty="0" smtClean="0">
                <a:solidFill>
                  <a:prstClr val="black"/>
                </a:solidFill>
              </a:rPr>
              <a:t> asit </a:t>
            </a:r>
            <a:r>
              <a:rPr lang="tr-TR" sz="2800" dirty="0" smtClean="0">
                <a:solidFill>
                  <a:prstClr val="black"/>
                </a:solidFill>
              </a:rPr>
              <a:t>üretimini artırır. I/R da COX-2(</a:t>
            </a:r>
            <a:r>
              <a:rPr lang="tr-TR" sz="2800" dirty="0" err="1" smtClean="0">
                <a:solidFill>
                  <a:prstClr val="black"/>
                </a:solidFill>
              </a:rPr>
              <a:t>siklooksijenaz</a:t>
            </a:r>
            <a:r>
              <a:rPr lang="tr-TR" sz="2800" dirty="0" smtClean="0">
                <a:solidFill>
                  <a:prstClr val="black"/>
                </a:solidFill>
              </a:rPr>
              <a:t>) enzimi aktifleşir ve </a:t>
            </a:r>
            <a:r>
              <a:rPr lang="tr-TR" sz="2800" dirty="0" err="1" smtClean="0">
                <a:solidFill>
                  <a:prstClr val="black"/>
                </a:solidFill>
              </a:rPr>
              <a:t>araşidonik</a:t>
            </a:r>
            <a:r>
              <a:rPr lang="tr-TR" sz="2800" dirty="0" smtClean="0">
                <a:solidFill>
                  <a:prstClr val="black"/>
                </a:solidFill>
              </a:rPr>
              <a:t> asitten </a:t>
            </a:r>
            <a:r>
              <a:rPr lang="tr-TR" sz="2800" dirty="0" err="1" smtClean="0">
                <a:solidFill>
                  <a:prstClr val="black"/>
                </a:solidFill>
              </a:rPr>
              <a:t>pro</a:t>
            </a:r>
            <a:r>
              <a:rPr lang="tr-TR" sz="2800" dirty="0" smtClean="0">
                <a:solidFill>
                  <a:prstClr val="black"/>
                </a:solidFill>
              </a:rPr>
              <a:t>-</a:t>
            </a:r>
            <a:r>
              <a:rPr lang="tr-TR" sz="2800" dirty="0" err="1" smtClean="0">
                <a:solidFill>
                  <a:prstClr val="black"/>
                </a:solidFill>
              </a:rPr>
              <a:t>inflamatuar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prostoglandinler</a:t>
            </a:r>
            <a:r>
              <a:rPr lang="tr-TR" sz="2800" b="1" dirty="0" smtClean="0">
                <a:solidFill>
                  <a:prstClr val="black"/>
                </a:solidFill>
              </a:rPr>
              <a:t> ve SOR</a:t>
            </a:r>
            <a:r>
              <a:rPr lang="tr-TR" sz="2800" dirty="0" smtClean="0">
                <a:solidFill>
                  <a:prstClr val="black"/>
                </a:solidFill>
              </a:rPr>
              <a:t>’ </a:t>
            </a:r>
            <a:r>
              <a:rPr lang="tr-TR" sz="2800" dirty="0" err="1" smtClean="0">
                <a:solidFill>
                  <a:prstClr val="black"/>
                </a:solidFill>
              </a:rPr>
              <a:t>ların</a:t>
            </a:r>
            <a:r>
              <a:rPr lang="tr-TR" sz="2800" dirty="0" smtClean="0">
                <a:solidFill>
                  <a:prstClr val="black"/>
                </a:solidFill>
              </a:rPr>
              <a:t> açığa çıkmasını sağlar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90800" y="1981200"/>
            <a:ext cx="9601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Literatürde, IR hasarının oluşumundan </a:t>
            </a:r>
            <a:r>
              <a:rPr lang="tr-TR" sz="2800" dirty="0" err="1" smtClean="0">
                <a:solidFill>
                  <a:prstClr val="black"/>
                </a:solidFill>
              </a:rPr>
              <a:t>oksidan</a:t>
            </a:r>
            <a:r>
              <a:rPr lang="tr-TR" sz="2800" dirty="0" smtClean="0">
                <a:solidFill>
                  <a:prstClr val="black"/>
                </a:solidFill>
              </a:rPr>
              <a:t>/antioksidan ve COX-2 dışında </a:t>
            </a:r>
            <a:r>
              <a:rPr lang="tr-TR" sz="2800" b="1" dirty="0" err="1" smtClean="0">
                <a:solidFill>
                  <a:prstClr val="black"/>
                </a:solidFill>
              </a:rPr>
              <a:t>proinflamatuar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sitokinlerin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dirty="0" smtClean="0">
                <a:solidFill>
                  <a:prstClr val="black"/>
                </a:solidFill>
              </a:rPr>
              <a:t>de rolü olduğu rapor edilmiştir. Diğer bir çalışmada </a:t>
            </a:r>
            <a:r>
              <a:rPr lang="tr-TR" sz="2800" dirty="0" err="1" smtClean="0">
                <a:solidFill>
                  <a:prstClr val="black"/>
                </a:solidFill>
              </a:rPr>
              <a:t>torsiyon</a:t>
            </a:r>
            <a:r>
              <a:rPr lang="tr-TR" sz="2800" dirty="0" smtClean="0">
                <a:solidFill>
                  <a:prstClr val="black"/>
                </a:solidFill>
              </a:rPr>
              <a:t> / </a:t>
            </a:r>
            <a:r>
              <a:rPr lang="tr-TR" sz="2800" dirty="0" err="1" smtClean="0">
                <a:solidFill>
                  <a:prstClr val="black"/>
                </a:solidFill>
              </a:rPr>
              <a:t>detorsiyonla</a:t>
            </a:r>
            <a:r>
              <a:rPr lang="tr-TR" sz="2800" dirty="0" smtClean="0">
                <a:solidFill>
                  <a:prstClr val="black"/>
                </a:solidFill>
              </a:rPr>
              <a:t> oluşturulan IR, hayvanların testis dokularında </a:t>
            </a:r>
            <a:r>
              <a:rPr lang="tr-TR" sz="2800" b="1" dirty="0" smtClean="0">
                <a:solidFill>
                  <a:prstClr val="black"/>
                </a:solidFill>
              </a:rPr>
              <a:t>IL-1</a:t>
            </a:r>
            <a:r>
              <a:rPr lang="el-GR" sz="2800" b="1" dirty="0" smtClean="0">
                <a:solidFill>
                  <a:prstClr val="black"/>
                </a:solidFill>
              </a:rPr>
              <a:t>β </a:t>
            </a:r>
            <a:r>
              <a:rPr lang="tr-TR" sz="2800" dirty="0" smtClean="0">
                <a:solidFill>
                  <a:prstClr val="black"/>
                </a:solidFill>
              </a:rPr>
              <a:t>ekspresyonunun anlamlı derecede bir artış gösterdiği kaydedilmiştir. 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90800" y="2209801"/>
            <a:ext cx="96012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b="1" dirty="0" smtClean="0">
                <a:solidFill>
                  <a:prstClr val="black"/>
                </a:solidFill>
              </a:rPr>
              <a:t>Sonuç olarak</a:t>
            </a:r>
            <a:r>
              <a:rPr lang="tr-TR" sz="2800" dirty="0" smtClean="0">
                <a:solidFill>
                  <a:prstClr val="black"/>
                </a:solidFill>
              </a:rPr>
              <a:t>, IR hasarının şekillenmesinde </a:t>
            </a:r>
            <a:r>
              <a:rPr lang="tr-TR" sz="2800" b="1" dirty="0" err="1" smtClean="0">
                <a:solidFill>
                  <a:prstClr val="black"/>
                </a:solidFill>
              </a:rPr>
              <a:t>oksidatif</a:t>
            </a:r>
            <a:r>
              <a:rPr lang="tr-TR" sz="2800" b="1" dirty="0" smtClean="0">
                <a:solidFill>
                  <a:prstClr val="black"/>
                </a:solidFill>
              </a:rPr>
              <a:t> stres ve </a:t>
            </a:r>
            <a:r>
              <a:rPr lang="tr-TR" sz="2800" b="1" dirty="0" err="1" smtClean="0">
                <a:solidFill>
                  <a:prstClr val="black"/>
                </a:solidFill>
              </a:rPr>
              <a:t>inflamasyonun</a:t>
            </a:r>
            <a:r>
              <a:rPr lang="tr-TR" sz="2800" dirty="0" smtClean="0">
                <a:solidFill>
                  <a:prstClr val="black"/>
                </a:solidFill>
              </a:rPr>
              <a:t> sorumlu olduğu birçok çalışmadan anlaşılmaktadır. Bu alanda, literatürde üzerinde uzlaşılan konulardan birisi olan IR hasarının, hücre içinde birçok biyokimyasal reaksiyonla üretilen reaktif oksijen türleri aracılığı ile </a:t>
            </a:r>
            <a:r>
              <a:rPr lang="tr-TR" sz="2800" b="1" dirty="0" smtClean="0">
                <a:solidFill>
                  <a:prstClr val="black"/>
                </a:solidFill>
              </a:rPr>
              <a:t>yerel ve uzak hücre ölümlerine </a:t>
            </a:r>
            <a:r>
              <a:rPr lang="tr-TR" sz="2800" dirty="0" smtClean="0">
                <a:solidFill>
                  <a:prstClr val="black"/>
                </a:solidFill>
              </a:rPr>
              <a:t>yol açabildiğidir</a:t>
            </a:r>
            <a:r>
              <a:rPr lang="tr-TR" sz="3200" dirty="0" smtClean="0">
                <a:solidFill>
                  <a:prstClr val="black"/>
                </a:solidFill>
              </a:rPr>
              <a:t>.</a:t>
            </a:r>
            <a:endParaRPr lang="tr-TR" sz="3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14600" y="1676400"/>
            <a:ext cx="9677400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b="1" dirty="0" err="1" smtClean="0">
                <a:solidFill>
                  <a:prstClr val="black"/>
                </a:solidFill>
              </a:rPr>
              <a:t>İskeminin</a:t>
            </a:r>
            <a:r>
              <a:rPr lang="tr-TR" sz="2800" b="1" dirty="0" smtClean="0">
                <a:solidFill>
                  <a:prstClr val="black"/>
                </a:solidFill>
              </a:rPr>
              <a:t> süresi ve şiddeti </a:t>
            </a:r>
            <a:r>
              <a:rPr lang="tr-TR" sz="2800" dirty="0" smtClean="0">
                <a:solidFill>
                  <a:prstClr val="black"/>
                </a:solidFill>
              </a:rPr>
              <a:t>ile dokuların bu reaksiyonlara gösterdiği hassasiyet, IR hasarın genişlemesinde önemli rol oynadığı kabul edilmektedir. Bu nedenle, IR hasarında </a:t>
            </a:r>
            <a:r>
              <a:rPr lang="tr-TR" sz="2800" dirty="0" err="1" smtClean="0">
                <a:solidFill>
                  <a:prstClr val="black"/>
                </a:solidFill>
              </a:rPr>
              <a:t>oksidatif</a:t>
            </a:r>
            <a:r>
              <a:rPr lang="tr-TR" sz="2800" dirty="0" smtClean="0">
                <a:solidFill>
                  <a:prstClr val="black"/>
                </a:solidFill>
              </a:rPr>
              <a:t> stresin biyokimyasal mekanizmalarının anlaşılması doku ve organlara yönelik yeni tedavi seçeneklerinin geliştirilebilmesinde klinikte önemli bir role sahiptir. 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Kısaca, bu alanda yapılacak daha ileri çalışmalar, </a:t>
            </a:r>
            <a:r>
              <a:rPr lang="tr-TR" sz="2800" b="1" dirty="0" smtClean="0">
                <a:solidFill>
                  <a:prstClr val="black"/>
                </a:solidFill>
              </a:rPr>
              <a:t>yara iyileşmes</a:t>
            </a:r>
            <a:r>
              <a:rPr lang="tr-TR" sz="2800" dirty="0" smtClean="0">
                <a:solidFill>
                  <a:prstClr val="black"/>
                </a:solidFill>
              </a:rPr>
              <a:t>inden </a:t>
            </a:r>
            <a:r>
              <a:rPr lang="tr-TR" sz="2800" b="1" dirty="0" smtClean="0">
                <a:solidFill>
                  <a:prstClr val="black"/>
                </a:solidFill>
              </a:rPr>
              <a:t>erken yaşlanma</a:t>
            </a:r>
            <a:r>
              <a:rPr lang="tr-TR" sz="2800" dirty="0" smtClean="0">
                <a:solidFill>
                  <a:prstClr val="black"/>
                </a:solidFill>
              </a:rPr>
              <a:t>ya kadar birçok konunun yanıtını ortaya koyacaktır.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14600" y="1981200"/>
            <a:ext cx="9677400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b="1" dirty="0" err="1" smtClean="0">
                <a:solidFill>
                  <a:prstClr val="black"/>
                </a:solidFill>
              </a:rPr>
              <a:t>İskemi</a:t>
            </a:r>
            <a:r>
              <a:rPr lang="tr-TR" sz="2800" b="1" dirty="0" smtClean="0">
                <a:solidFill>
                  <a:prstClr val="black"/>
                </a:solidFill>
              </a:rPr>
              <a:t>- </a:t>
            </a:r>
            <a:r>
              <a:rPr lang="tr-TR" sz="2800" b="1" dirty="0" err="1" smtClean="0">
                <a:solidFill>
                  <a:prstClr val="black"/>
                </a:solidFill>
              </a:rPr>
              <a:t>Reperfüzyon</a:t>
            </a:r>
            <a:r>
              <a:rPr lang="tr-TR" sz="2800" b="1" dirty="0" smtClean="0">
                <a:solidFill>
                  <a:prstClr val="black"/>
                </a:solidFill>
              </a:rPr>
              <a:t> Hasarının Kalp Üzerindeki Etkileri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 Kalpte, </a:t>
            </a:r>
            <a:r>
              <a:rPr lang="tr-TR" sz="2800" dirty="0" err="1" smtClean="0">
                <a:solidFill>
                  <a:prstClr val="black"/>
                </a:solidFill>
              </a:rPr>
              <a:t>İskemi</a:t>
            </a:r>
            <a:r>
              <a:rPr lang="tr-TR" sz="2800" dirty="0" smtClean="0">
                <a:solidFill>
                  <a:prstClr val="black"/>
                </a:solidFill>
              </a:rPr>
              <a:t>- </a:t>
            </a:r>
            <a:r>
              <a:rPr lang="tr-TR" sz="2800" dirty="0" err="1" smtClean="0">
                <a:solidFill>
                  <a:prstClr val="black"/>
                </a:solidFill>
              </a:rPr>
              <a:t>reperfüzyon</a:t>
            </a:r>
            <a:r>
              <a:rPr lang="tr-TR" sz="2800" dirty="0" smtClean="0">
                <a:solidFill>
                  <a:prstClr val="black"/>
                </a:solidFill>
              </a:rPr>
              <a:t> hasarına bağlı olarak </a:t>
            </a:r>
            <a:r>
              <a:rPr lang="tr-TR" sz="2800" b="1" dirty="0" err="1" smtClean="0">
                <a:solidFill>
                  <a:prstClr val="black"/>
                </a:solidFill>
              </a:rPr>
              <a:t>miyokardiyal</a:t>
            </a:r>
            <a:r>
              <a:rPr lang="tr-TR" sz="2800" b="1" dirty="0" smtClean="0">
                <a:solidFill>
                  <a:prstClr val="black"/>
                </a:solidFill>
              </a:rPr>
              <a:t> sersemleme(</a:t>
            </a:r>
            <a:r>
              <a:rPr lang="tr-TR" sz="2800" b="1" dirty="0" err="1" smtClean="0">
                <a:solidFill>
                  <a:prstClr val="black"/>
                </a:solidFill>
              </a:rPr>
              <a:t>stunning</a:t>
            </a:r>
            <a:r>
              <a:rPr lang="tr-TR" sz="2800" b="1" dirty="0" smtClean="0">
                <a:solidFill>
                  <a:prstClr val="black"/>
                </a:solidFill>
              </a:rPr>
              <a:t>),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b="1" dirty="0" smtClean="0">
                <a:solidFill>
                  <a:prstClr val="black"/>
                </a:solidFill>
              </a:rPr>
              <a:t>    </a:t>
            </a:r>
            <a:r>
              <a:rPr lang="tr-TR" sz="2800" b="1" dirty="0" err="1" smtClean="0">
                <a:solidFill>
                  <a:prstClr val="black"/>
                </a:solidFill>
              </a:rPr>
              <a:t>reperfüzyon</a:t>
            </a:r>
            <a:r>
              <a:rPr lang="tr-TR" sz="2800" b="1" dirty="0" smtClean="0">
                <a:solidFill>
                  <a:prstClr val="black"/>
                </a:solidFill>
              </a:rPr>
              <a:t> aritmileri, 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b="1" dirty="0" smtClean="0">
                <a:solidFill>
                  <a:prstClr val="black"/>
                </a:solidFill>
              </a:rPr>
              <a:t>    </a:t>
            </a:r>
            <a:r>
              <a:rPr lang="tr-TR" sz="2800" b="1" dirty="0" err="1" smtClean="0">
                <a:solidFill>
                  <a:prstClr val="black"/>
                </a:solidFill>
              </a:rPr>
              <a:t>miyositlerde</a:t>
            </a:r>
            <a:r>
              <a:rPr lang="tr-TR" sz="2800" b="1" dirty="0" smtClean="0">
                <a:solidFill>
                  <a:prstClr val="black"/>
                </a:solidFill>
              </a:rPr>
              <a:t> nekroz, 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b="1" dirty="0" smtClean="0">
                <a:solidFill>
                  <a:prstClr val="black"/>
                </a:solidFill>
              </a:rPr>
              <a:t>    koroner </a:t>
            </a:r>
            <a:r>
              <a:rPr lang="tr-TR" sz="2800" b="1" dirty="0" err="1" smtClean="0">
                <a:solidFill>
                  <a:prstClr val="black"/>
                </a:solidFill>
              </a:rPr>
              <a:t>endotelyal</a:t>
            </a:r>
            <a:r>
              <a:rPr lang="tr-TR" sz="2800" b="1" dirty="0" smtClean="0">
                <a:solidFill>
                  <a:prstClr val="black"/>
                </a:solidFill>
              </a:rPr>
              <a:t> ve </a:t>
            </a:r>
            <a:r>
              <a:rPr lang="tr-TR" sz="2800" b="1" dirty="0" err="1" smtClean="0">
                <a:solidFill>
                  <a:prstClr val="black"/>
                </a:solidFill>
              </a:rPr>
              <a:t>mikrovasküler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disfonksiyon</a:t>
            </a:r>
            <a:r>
              <a:rPr lang="tr-TR" sz="2800" b="1" dirty="0" smtClean="0">
                <a:solidFill>
                  <a:prstClr val="black"/>
                </a:solidFill>
              </a:rPr>
              <a:t> gözlenebilir.</a:t>
            </a:r>
            <a:endParaRPr lang="tr-TR" sz="28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14600" y="2209800"/>
            <a:ext cx="9677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b="1" dirty="0" err="1" smtClean="0">
                <a:solidFill>
                  <a:prstClr val="black"/>
                </a:solidFill>
              </a:rPr>
              <a:t>Miyokardiyal</a:t>
            </a:r>
            <a:r>
              <a:rPr lang="tr-TR" sz="2800" b="1" dirty="0" smtClean="0">
                <a:solidFill>
                  <a:prstClr val="black"/>
                </a:solidFill>
              </a:rPr>
              <a:t> sersemleme</a:t>
            </a:r>
            <a:r>
              <a:rPr lang="tr-TR" sz="2800" dirty="0" smtClean="0">
                <a:solidFill>
                  <a:prstClr val="black"/>
                </a:solidFill>
              </a:rPr>
              <a:t>, </a:t>
            </a:r>
            <a:r>
              <a:rPr lang="tr-TR" sz="2800" dirty="0" err="1" smtClean="0">
                <a:solidFill>
                  <a:prstClr val="black"/>
                </a:solidFill>
              </a:rPr>
              <a:t>iskemi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reperfüzyona</a:t>
            </a:r>
            <a:r>
              <a:rPr lang="tr-TR" sz="2800" dirty="0" smtClean="0">
                <a:solidFill>
                  <a:prstClr val="black"/>
                </a:solidFill>
              </a:rPr>
              <a:t> bağlı olarak geri dönüşsüz hasar olmamasına ve </a:t>
            </a:r>
            <a:r>
              <a:rPr lang="tr-TR" sz="2800" dirty="0" err="1" smtClean="0">
                <a:solidFill>
                  <a:prstClr val="black"/>
                </a:solidFill>
              </a:rPr>
              <a:t>reperfüzyonun</a:t>
            </a:r>
            <a:r>
              <a:rPr lang="tr-TR" sz="2800" dirty="0" smtClean="0">
                <a:solidFill>
                  <a:prstClr val="black"/>
                </a:solidFill>
              </a:rPr>
              <a:t> tam veya tama yakın bir şekilde sürmesine rağmen kalpte oluşan uzamış mekanik fonksiyon bozukluğu olarak tanımlanır.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90800" y="2133600"/>
            <a:ext cx="9601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 err="1" smtClean="0">
                <a:solidFill>
                  <a:prstClr val="black"/>
                </a:solidFill>
              </a:rPr>
              <a:t>Miyokardiyal</a:t>
            </a:r>
            <a:r>
              <a:rPr lang="tr-TR" sz="2800" dirty="0" smtClean="0">
                <a:solidFill>
                  <a:prstClr val="black"/>
                </a:solidFill>
              </a:rPr>
              <a:t> sersemleme </a:t>
            </a:r>
            <a:r>
              <a:rPr lang="tr-TR" sz="2800" b="1" dirty="0" smtClean="0">
                <a:solidFill>
                  <a:prstClr val="black"/>
                </a:solidFill>
              </a:rPr>
              <a:t>genellikle global </a:t>
            </a:r>
            <a:r>
              <a:rPr lang="tr-TR" sz="2800" b="1" dirty="0" err="1" smtClean="0">
                <a:solidFill>
                  <a:prstClr val="black"/>
                </a:solidFill>
              </a:rPr>
              <a:t>iskemik</a:t>
            </a:r>
            <a:r>
              <a:rPr lang="tr-TR" sz="2800" b="1" dirty="0" smtClean="0">
                <a:solidFill>
                  <a:prstClr val="black"/>
                </a:solidFill>
              </a:rPr>
              <a:t> ataklardan </a:t>
            </a:r>
            <a:r>
              <a:rPr lang="tr-TR" sz="2800" dirty="0" smtClean="0">
                <a:solidFill>
                  <a:prstClr val="black"/>
                </a:solidFill>
              </a:rPr>
              <a:t>sonra gözlenir. Fakat kısa süreli </a:t>
            </a:r>
            <a:r>
              <a:rPr lang="tr-TR" sz="2800" dirty="0" err="1" smtClean="0">
                <a:solidFill>
                  <a:prstClr val="black"/>
                </a:solidFill>
              </a:rPr>
              <a:t>iskemiyi</a:t>
            </a:r>
            <a:r>
              <a:rPr lang="tr-TR" sz="2800" dirty="0" smtClean="0">
                <a:solidFill>
                  <a:prstClr val="black"/>
                </a:solidFill>
              </a:rPr>
              <a:t> takip eden dönemlerde bile/dahi </a:t>
            </a:r>
            <a:r>
              <a:rPr lang="tr-TR" sz="2800" dirty="0" err="1" smtClean="0">
                <a:solidFill>
                  <a:prstClr val="black"/>
                </a:solidFill>
              </a:rPr>
              <a:t>miyokardiyal</a:t>
            </a:r>
            <a:r>
              <a:rPr lang="tr-TR" sz="2800" dirty="0" smtClean="0">
                <a:solidFill>
                  <a:prstClr val="black"/>
                </a:solidFill>
              </a:rPr>
              <a:t> sersemleme </a:t>
            </a:r>
            <a:r>
              <a:rPr lang="tr-TR" sz="2800" b="1" dirty="0" smtClean="0">
                <a:solidFill>
                  <a:prstClr val="black"/>
                </a:solidFill>
              </a:rPr>
              <a:t>beklenmedik derecede uzun sürebilir</a:t>
            </a:r>
            <a:r>
              <a:rPr lang="tr-TR" sz="2800" dirty="0" smtClean="0">
                <a:solidFill>
                  <a:prstClr val="black"/>
                </a:solidFill>
              </a:rPr>
              <a:t>. Örneğin köpek kalbinde oluşturulan 15 </a:t>
            </a:r>
            <a:r>
              <a:rPr lang="tr-TR" sz="2800" dirty="0" err="1" smtClean="0">
                <a:solidFill>
                  <a:prstClr val="black"/>
                </a:solidFill>
              </a:rPr>
              <a:t>dk’lık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iskeminin</a:t>
            </a:r>
            <a:r>
              <a:rPr lang="tr-TR" sz="2800" dirty="0" smtClean="0">
                <a:solidFill>
                  <a:prstClr val="black"/>
                </a:solidFill>
              </a:rPr>
              <a:t>, 24 saatlik </a:t>
            </a:r>
            <a:r>
              <a:rPr lang="tr-TR" sz="2800" dirty="0" err="1" smtClean="0">
                <a:solidFill>
                  <a:prstClr val="black"/>
                </a:solidFill>
              </a:rPr>
              <a:t>miyokardiyal</a:t>
            </a:r>
            <a:r>
              <a:rPr lang="tr-TR" sz="2800" dirty="0" smtClean="0">
                <a:solidFill>
                  <a:prstClr val="black"/>
                </a:solidFill>
              </a:rPr>
              <a:t> sersemleme oluşturduğu gözlenmiştir.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4419600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990600" y="727595"/>
            <a:ext cx="11201400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spcBef>
                <a:spcPts val="100"/>
              </a:spcBef>
            </a:pPr>
            <a:r>
              <a:rPr lang="tr-TR" sz="4400" b="1" kern="1200" dirty="0" err="1" smtClean="0">
                <a:solidFill>
                  <a:prstClr val="black"/>
                </a:solidFill>
                <a:latin typeface="Calibri"/>
                <a:cs typeface="+mj-cs"/>
              </a:rPr>
              <a:t>Reperfüzyon</a:t>
            </a:r>
            <a:r>
              <a:rPr lang="tr-TR" sz="4400" b="1" kern="1200" dirty="0" smtClean="0">
                <a:solidFill>
                  <a:prstClr val="black"/>
                </a:solidFill>
                <a:latin typeface="Calibri"/>
                <a:cs typeface="+mj-cs"/>
              </a:rPr>
              <a:t> ve </a:t>
            </a:r>
            <a:r>
              <a:rPr lang="tr-TR" sz="4400" b="1" kern="1200" dirty="0" err="1" smtClean="0">
                <a:solidFill>
                  <a:prstClr val="black"/>
                </a:solidFill>
                <a:latin typeface="Calibri"/>
                <a:cs typeface="+mj-cs"/>
              </a:rPr>
              <a:t>Reperfüzyon</a:t>
            </a:r>
            <a:r>
              <a:rPr lang="tr-TR" sz="4400" b="1" kern="1200" dirty="0" smtClean="0">
                <a:solidFill>
                  <a:prstClr val="black"/>
                </a:solidFill>
                <a:latin typeface="Calibri"/>
                <a:cs typeface="+mj-cs"/>
              </a:rPr>
              <a:t> Hasarı</a:t>
            </a:r>
            <a:endParaRPr b="1"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90800" y="2209800"/>
            <a:ext cx="9601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 err="1" smtClean="0">
                <a:solidFill>
                  <a:prstClr val="black"/>
                </a:solidFill>
              </a:rPr>
              <a:t>İskemik</a:t>
            </a:r>
            <a:r>
              <a:rPr lang="tr-TR" sz="2800" dirty="0" smtClean="0">
                <a:solidFill>
                  <a:prstClr val="black"/>
                </a:solidFill>
              </a:rPr>
              <a:t> periyodu takip eden </a:t>
            </a:r>
            <a:r>
              <a:rPr lang="tr-TR" sz="2800" dirty="0" err="1" smtClean="0">
                <a:solidFill>
                  <a:prstClr val="black"/>
                </a:solidFill>
              </a:rPr>
              <a:t>reperfüzyon</a:t>
            </a:r>
            <a:r>
              <a:rPr lang="tr-TR" sz="2800" dirty="0" smtClean="0">
                <a:solidFill>
                  <a:prstClr val="black"/>
                </a:solidFill>
              </a:rPr>
              <a:t> dönemi ölümcül </a:t>
            </a:r>
            <a:r>
              <a:rPr lang="tr-TR" sz="2800" b="1" dirty="0" smtClean="0">
                <a:solidFill>
                  <a:prstClr val="black"/>
                </a:solidFill>
              </a:rPr>
              <a:t>aritmi</a:t>
            </a:r>
            <a:r>
              <a:rPr lang="tr-TR" sz="2800" dirty="0" smtClean="0">
                <a:solidFill>
                  <a:prstClr val="black"/>
                </a:solidFill>
              </a:rPr>
              <a:t>lere zemin hazırlayabilir. Oluşan aritmiler genellikle </a:t>
            </a:r>
            <a:r>
              <a:rPr lang="tr-TR" sz="2800" dirty="0" err="1" smtClean="0">
                <a:solidFill>
                  <a:prstClr val="black"/>
                </a:solidFill>
              </a:rPr>
              <a:t>idioventrikülerdir</a:t>
            </a:r>
            <a:r>
              <a:rPr lang="tr-TR" sz="2800" dirty="0" smtClean="0">
                <a:solidFill>
                  <a:prstClr val="black"/>
                </a:solidFill>
              </a:rPr>
              <a:t> ve en fazla </a:t>
            </a:r>
            <a:r>
              <a:rPr lang="tr-TR" sz="2800" b="1" dirty="0" err="1" smtClean="0">
                <a:solidFill>
                  <a:prstClr val="black"/>
                </a:solidFill>
              </a:rPr>
              <a:t>ventriküler</a:t>
            </a:r>
            <a:r>
              <a:rPr lang="tr-TR" sz="2800" b="1" dirty="0" smtClean="0">
                <a:solidFill>
                  <a:prstClr val="black"/>
                </a:solidFill>
              </a:rPr>
              <a:t> taşikardi ve </a:t>
            </a:r>
            <a:r>
              <a:rPr lang="tr-TR" sz="2800" b="1" dirty="0" err="1" smtClean="0">
                <a:solidFill>
                  <a:prstClr val="black"/>
                </a:solidFill>
              </a:rPr>
              <a:t>fibrilasyon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dirty="0" smtClean="0">
                <a:solidFill>
                  <a:prstClr val="black"/>
                </a:solidFill>
              </a:rPr>
              <a:t>gözlenir.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743200" y="2362200"/>
            <a:ext cx="9448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Kalp hücrelerinde </a:t>
            </a:r>
            <a:r>
              <a:rPr lang="tr-TR" sz="2800" b="1" dirty="0" smtClean="0">
                <a:solidFill>
                  <a:prstClr val="black"/>
                </a:solidFill>
              </a:rPr>
              <a:t>nekroz</a:t>
            </a:r>
            <a:r>
              <a:rPr lang="tr-TR" sz="2800" dirty="0" smtClean="0">
                <a:solidFill>
                  <a:prstClr val="black"/>
                </a:solidFill>
              </a:rPr>
              <a:t> gelişimi </a:t>
            </a:r>
            <a:r>
              <a:rPr lang="tr-TR" sz="2800" dirty="0" err="1" smtClean="0">
                <a:solidFill>
                  <a:prstClr val="black"/>
                </a:solidFill>
              </a:rPr>
              <a:t>iskemi</a:t>
            </a:r>
            <a:r>
              <a:rPr lang="tr-TR" sz="2800" dirty="0" smtClean="0">
                <a:solidFill>
                  <a:prstClr val="black"/>
                </a:solidFill>
              </a:rPr>
              <a:t>-</a:t>
            </a:r>
            <a:r>
              <a:rPr lang="tr-TR" sz="2800" dirty="0" err="1" smtClean="0">
                <a:solidFill>
                  <a:prstClr val="black"/>
                </a:solidFill>
              </a:rPr>
              <a:t>reperfüzyon</a:t>
            </a:r>
            <a:r>
              <a:rPr lang="tr-TR" sz="2800" dirty="0" smtClean="0">
                <a:solidFill>
                  <a:prstClr val="black"/>
                </a:solidFill>
              </a:rPr>
              <a:t> döneminde harekete geçen mekanizmaların ortak sonucudur. Bununla birlikte </a:t>
            </a:r>
            <a:r>
              <a:rPr lang="tr-TR" sz="2800" dirty="0" err="1" smtClean="0">
                <a:solidFill>
                  <a:prstClr val="black"/>
                </a:solidFill>
              </a:rPr>
              <a:t>reperfüzyon</a:t>
            </a:r>
            <a:r>
              <a:rPr lang="tr-TR" sz="2800" dirty="0" smtClean="0">
                <a:solidFill>
                  <a:prstClr val="black"/>
                </a:solidFill>
              </a:rPr>
              <a:t> döneminin ilk dakikalarında gelişen </a:t>
            </a:r>
            <a:r>
              <a:rPr lang="tr-TR" sz="2800" b="1" dirty="0" smtClean="0">
                <a:solidFill>
                  <a:prstClr val="black"/>
                </a:solidFill>
              </a:rPr>
              <a:t>nekrozun başlıca sebebi kalp hücrelerinde gelişen </a:t>
            </a:r>
            <a:r>
              <a:rPr lang="tr-TR" sz="2800" b="1" dirty="0" err="1" smtClean="0">
                <a:solidFill>
                  <a:prstClr val="black"/>
                </a:solidFill>
              </a:rPr>
              <a:t>kontraktürdür</a:t>
            </a:r>
            <a:r>
              <a:rPr lang="tr-TR" sz="2800" dirty="0" smtClean="0">
                <a:solidFill>
                  <a:prstClr val="black"/>
                </a:solidFill>
              </a:rPr>
              <a:t>.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819400" y="2286000"/>
            <a:ext cx="9372600" cy="276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 err="1" smtClean="0">
                <a:solidFill>
                  <a:prstClr val="black"/>
                </a:solidFill>
              </a:rPr>
              <a:t>Reperfüzyonun</a:t>
            </a:r>
            <a:r>
              <a:rPr lang="tr-TR" sz="2800" dirty="0" smtClean="0">
                <a:solidFill>
                  <a:prstClr val="black"/>
                </a:solidFill>
              </a:rPr>
              <a:t> erken dönemlerinde ortaya çıkan </a:t>
            </a:r>
            <a:r>
              <a:rPr lang="tr-TR" sz="2800" b="1" dirty="0" smtClean="0">
                <a:solidFill>
                  <a:prstClr val="black"/>
                </a:solidFill>
              </a:rPr>
              <a:t>koroner </a:t>
            </a:r>
            <a:r>
              <a:rPr lang="tr-TR" sz="2800" b="1" dirty="0" err="1" smtClean="0">
                <a:solidFill>
                  <a:prstClr val="black"/>
                </a:solidFill>
              </a:rPr>
              <a:t>endotelyal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disfonksiyonun</a:t>
            </a:r>
            <a:r>
              <a:rPr lang="tr-TR" sz="2800" dirty="0" smtClean="0">
                <a:solidFill>
                  <a:prstClr val="black"/>
                </a:solidFill>
              </a:rPr>
              <a:t>, köpek ve kedi kalplerinde yapılan çalışmalarda </a:t>
            </a:r>
            <a:r>
              <a:rPr lang="tr-TR" sz="2800" b="1" dirty="0" smtClean="0">
                <a:solidFill>
                  <a:prstClr val="black"/>
                </a:solidFill>
              </a:rPr>
              <a:t>4-12 haftaya </a:t>
            </a:r>
            <a:r>
              <a:rPr lang="tr-TR" sz="2800" dirty="0" smtClean="0">
                <a:solidFill>
                  <a:prstClr val="black"/>
                </a:solidFill>
              </a:rPr>
              <a:t>kadar sürebildiği gösterilmiştir. 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Sadece </a:t>
            </a:r>
            <a:r>
              <a:rPr lang="tr-TR" sz="2800" dirty="0" err="1" smtClean="0">
                <a:solidFill>
                  <a:prstClr val="black"/>
                </a:solidFill>
              </a:rPr>
              <a:t>iskemi</a:t>
            </a:r>
            <a:r>
              <a:rPr lang="tr-TR" sz="2800" dirty="0" smtClean="0">
                <a:solidFill>
                  <a:prstClr val="black"/>
                </a:solidFill>
              </a:rPr>
              <a:t> uygulanan kalplerde koroner </a:t>
            </a:r>
            <a:r>
              <a:rPr lang="tr-TR" sz="2800" dirty="0" err="1" smtClean="0">
                <a:solidFill>
                  <a:prstClr val="black"/>
                </a:solidFill>
              </a:rPr>
              <a:t>endotelyal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disfonksiyon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b="1" dirty="0" smtClean="0">
                <a:solidFill>
                  <a:prstClr val="black"/>
                </a:solidFill>
              </a:rPr>
              <a:t>2 ila 3 saat </a:t>
            </a:r>
            <a:r>
              <a:rPr lang="tr-TR" sz="2800" dirty="0" smtClean="0">
                <a:solidFill>
                  <a:prstClr val="black"/>
                </a:solidFill>
              </a:rPr>
              <a:t>sürer ve 4- 6 saat sonra herhangi bir histolojik bulgu gelişmez.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362200" y="2362200"/>
            <a:ext cx="9829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b="1" dirty="0" smtClean="0">
                <a:solidFill>
                  <a:prstClr val="black"/>
                </a:solidFill>
              </a:rPr>
              <a:t>Koroner </a:t>
            </a:r>
            <a:r>
              <a:rPr lang="tr-TR" sz="2800" b="1" dirty="0" err="1" smtClean="0">
                <a:solidFill>
                  <a:prstClr val="black"/>
                </a:solidFill>
              </a:rPr>
              <a:t>endotelyal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disfonkiyon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dirty="0" smtClean="0">
                <a:solidFill>
                  <a:prstClr val="black"/>
                </a:solidFill>
              </a:rPr>
              <a:t>sonucu </a:t>
            </a:r>
            <a:r>
              <a:rPr lang="tr-TR" sz="2800" dirty="0" err="1" smtClean="0">
                <a:solidFill>
                  <a:prstClr val="black"/>
                </a:solidFill>
              </a:rPr>
              <a:t>vazodilatör</a:t>
            </a:r>
            <a:r>
              <a:rPr lang="tr-TR" sz="2800" dirty="0" smtClean="0">
                <a:solidFill>
                  <a:prstClr val="black"/>
                </a:solidFill>
              </a:rPr>
              <a:t> cevap azalır. </a:t>
            </a:r>
            <a:r>
              <a:rPr lang="tr-TR" sz="2800" b="1" dirty="0" smtClean="0">
                <a:solidFill>
                  <a:prstClr val="black"/>
                </a:solidFill>
              </a:rPr>
              <a:t>Güçlü </a:t>
            </a:r>
            <a:r>
              <a:rPr lang="tr-TR" sz="2800" b="1" dirty="0" err="1" smtClean="0">
                <a:solidFill>
                  <a:prstClr val="black"/>
                </a:solidFill>
              </a:rPr>
              <a:t>vazokonstriktör</a:t>
            </a:r>
            <a:r>
              <a:rPr lang="tr-TR" sz="2800" b="1" dirty="0" smtClean="0">
                <a:solidFill>
                  <a:prstClr val="black"/>
                </a:solidFill>
              </a:rPr>
              <a:t> etkileri bulunan </a:t>
            </a:r>
            <a:r>
              <a:rPr lang="tr-TR" sz="2800" b="1" dirty="0" err="1" smtClean="0">
                <a:solidFill>
                  <a:prstClr val="black"/>
                </a:solidFill>
              </a:rPr>
              <a:t>endotelin</a:t>
            </a:r>
            <a:r>
              <a:rPr lang="tr-TR" sz="2800" b="1" dirty="0" smtClean="0">
                <a:solidFill>
                  <a:prstClr val="black"/>
                </a:solidFill>
              </a:rPr>
              <a:t>-1</a:t>
            </a:r>
            <a:r>
              <a:rPr lang="tr-TR" sz="2800" dirty="0" smtClean="0">
                <a:solidFill>
                  <a:prstClr val="black"/>
                </a:solidFill>
              </a:rPr>
              <a:t> ve SOR oluşumu, koroner </a:t>
            </a:r>
            <a:r>
              <a:rPr lang="tr-TR" sz="2800" dirty="0" err="1" smtClean="0">
                <a:solidFill>
                  <a:prstClr val="black"/>
                </a:solidFill>
              </a:rPr>
              <a:t>vazokonstriksiyona</a:t>
            </a:r>
            <a:r>
              <a:rPr lang="tr-TR" sz="2800" dirty="0" smtClean="0">
                <a:solidFill>
                  <a:prstClr val="black"/>
                </a:solidFill>
              </a:rPr>
              <a:t> yol </a:t>
            </a:r>
            <a:r>
              <a:rPr lang="tr-TR" sz="2800" dirty="0" err="1" smtClean="0">
                <a:solidFill>
                  <a:prstClr val="black"/>
                </a:solidFill>
              </a:rPr>
              <a:t>açararak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b="1" dirty="0" smtClean="0">
                <a:solidFill>
                  <a:prstClr val="black"/>
                </a:solidFill>
              </a:rPr>
              <a:t>kan akımında azalma meydana getirir.</a:t>
            </a:r>
            <a:endParaRPr lang="tr-TR" sz="32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743200" y="2209800"/>
            <a:ext cx="9448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err="1" smtClean="0">
                <a:solidFill>
                  <a:prstClr val="black"/>
                </a:solidFill>
              </a:rPr>
              <a:t>İskemi</a:t>
            </a:r>
            <a:r>
              <a:rPr lang="tr-TR" sz="2800" dirty="0" smtClean="0">
                <a:solidFill>
                  <a:prstClr val="black"/>
                </a:solidFill>
              </a:rPr>
              <a:t>- </a:t>
            </a:r>
            <a:r>
              <a:rPr lang="tr-TR" sz="2800" dirty="0" err="1" smtClean="0">
                <a:solidFill>
                  <a:prstClr val="black"/>
                </a:solidFill>
              </a:rPr>
              <a:t>reperfüzyon</a:t>
            </a:r>
            <a:r>
              <a:rPr lang="tr-TR" sz="2800" dirty="0" smtClean="0">
                <a:solidFill>
                  <a:prstClr val="black"/>
                </a:solidFill>
              </a:rPr>
              <a:t> sonrası oluşan </a:t>
            </a:r>
            <a:r>
              <a:rPr lang="tr-TR" sz="2800" dirty="0" err="1" smtClean="0">
                <a:solidFill>
                  <a:prstClr val="black"/>
                </a:solidFill>
              </a:rPr>
              <a:t>endotelyal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disfonksiyon</a:t>
            </a:r>
            <a:r>
              <a:rPr lang="tr-TR" sz="2800" dirty="0" smtClean="0">
                <a:solidFill>
                  <a:prstClr val="black"/>
                </a:solidFill>
              </a:rPr>
              <a:t>, </a:t>
            </a:r>
            <a:r>
              <a:rPr lang="tr-TR" sz="2800" b="1" dirty="0" err="1" smtClean="0">
                <a:solidFill>
                  <a:prstClr val="black"/>
                </a:solidFill>
              </a:rPr>
              <a:t>trombositlerin</a:t>
            </a:r>
            <a:r>
              <a:rPr lang="tr-TR" sz="2800" b="1" dirty="0" smtClean="0">
                <a:solidFill>
                  <a:prstClr val="black"/>
                </a:solidFill>
              </a:rPr>
              <a:t> yol açtığı </a:t>
            </a:r>
            <a:r>
              <a:rPr lang="tr-TR" sz="2800" b="1" dirty="0" err="1" smtClean="0">
                <a:solidFill>
                  <a:prstClr val="black"/>
                </a:solidFill>
              </a:rPr>
              <a:t>mikrovasküler</a:t>
            </a:r>
            <a:r>
              <a:rPr lang="tr-TR" sz="2800" b="1" dirty="0" smtClean="0">
                <a:solidFill>
                  <a:prstClr val="black"/>
                </a:solidFill>
              </a:rPr>
              <a:t> tıkanıklık, ödem ve </a:t>
            </a:r>
            <a:r>
              <a:rPr lang="tr-TR" sz="2800" b="1" dirty="0" err="1" smtClean="0">
                <a:solidFill>
                  <a:prstClr val="black"/>
                </a:solidFill>
              </a:rPr>
              <a:t>oksidatif</a:t>
            </a:r>
            <a:r>
              <a:rPr lang="tr-TR" sz="2800" b="1" dirty="0" smtClean="0">
                <a:solidFill>
                  <a:prstClr val="black"/>
                </a:solidFill>
              </a:rPr>
              <a:t> hasar </a:t>
            </a:r>
            <a:r>
              <a:rPr lang="tr-TR" sz="2800" b="1" dirty="0" err="1" smtClean="0">
                <a:solidFill>
                  <a:prstClr val="black"/>
                </a:solidFill>
              </a:rPr>
              <a:t>mikrovasküler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disfonksiyona</a:t>
            </a:r>
            <a:r>
              <a:rPr lang="tr-TR" sz="2800" b="1" dirty="0" smtClean="0">
                <a:solidFill>
                  <a:prstClr val="black"/>
                </a:solidFill>
              </a:rPr>
              <a:t> yol açar. </a:t>
            </a:r>
            <a:r>
              <a:rPr lang="tr-TR" sz="2800" dirty="0" err="1" smtClean="0">
                <a:solidFill>
                  <a:prstClr val="black"/>
                </a:solidFill>
              </a:rPr>
              <a:t>Mikrovasküler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disfonksiyonun</a:t>
            </a:r>
            <a:r>
              <a:rPr lang="tr-TR" sz="2800" dirty="0" smtClean="0">
                <a:solidFill>
                  <a:prstClr val="black"/>
                </a:solidFill>
              </a:rPr>
              <a:t> oluştuğu kalp bölgelerinde </a:t>
            </a:r>
            <a:r>
              <a:rPr lang="tr-TR" sz="2800" dirty="0" err="1" smtClean="0">
                <a:solidFill>
                  <a:prstClr val="black"/>
                </a:solidFill>
              </a:rPr>
              <a:t>reperfüzyon</a:t>
            </a:r>
            <a:r>
              <a:rPr lang="tr-TR" sz="2800" dirty="0" smtClean="0">
                <a:solidFill>
                  <a:prstClr val="black"/>
                </a:solidFill>
              </a:rPr>
              <a:t> döneminde </a:t>
            </a:r>
            <a:r>
              <a:rPr lang="tr-TR" sz="2800" b="1" dirty="0" smtClean="0">
                <a:solidFill>
                  <a:prstClr val="black"/>
                </a:solidFill>
              </a:rPr>
              <a:t>kan akımı kısıtlanır ve </a:t>
            </a:r>
            <a:r>
              <a:rPr lang="tr-TR" sz="2800" b="1" dirty="0" err="1" smtClean="0">
                <a:solidFill>
                  <a:prstClr val="black"/>
                </a:solidFill>
              </a:rPr>
              <a:t>hipoperfüze</a:t>
            </a:r>
            <a:r>
              <a:rPr lang="tr-TR" sz="2800" b="1" dirty="0" smtClean="0">
                <a:solidFill>
                  <a:prstClr val="black"/>
                </a:solidFill>
              </a:rPr>
              <a:t> alanlar </a:t>
            </a:r>
            <a:r>
              <a:rPr lang="tr-TR" sz="2800" dirty="0" smtClean="0">
                <a:solidFill>
                  <a:prstClr val="black"/>
                </a:solidFill>
              </a:rPr>
              <a:t>gözlenir.</a:t>
            </a:r>
            <a:endParaRPr lang="tr-TR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667000" y="1905000"/>
            <a:ext cx="9525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3200" b="1" dirty="0" smtClean="0">
                <a:solidFill>
                  <a:prstClr val="black"/>
                </a:solidFill>
              </a:rPr>
              <a:t>ÖNLEM-TEDAVİ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tr-TR" sz="2800" dirty="0" smtClean="0">
                <a:solidFill>
                  <a:prstClr val="black"/>
                </a:solidFill>
              </a:rPr>
              <a:t>Açık kalp cerrahisinde </a:t>
            </a:r>
            <a:r>
              <a:rPr lang="tr-TR" sz="2800" dirty="0" err="1" smtClean="0">
                <a:solidFill>
                  <a:prstClr val="black"/>
                </a:solidFill>
              </a:rPr>
              <a:t>reperfüzyon</a:t>
            </a:r>
            <a:r>
              <a:rPr lang="tr-TR" sz="2800" dirty="0" smtClean="0">
                <a:solidFill>
                  <a:prstClr val="black"/>
                </a:solidFill>
              </a:rPr>
              <a:t> hasrını önlemek için çok yöntem </a:t>
            </a:r>
            <a:r>
              <a:rPr lang="tr-TR" sz="2800" dirty="0" err="1" smtClean="0">
                <a:solidFill>
                  <a:prstClr val="black"/>
                </a:solidFill>
              </a:rPr>
              <a:t>gelitirilmiştir</a:t>
            </a:r>
            <a:r>
              <a:rPr lang="tr-TR" sz="2800" dirty="0" smtClean="0">
                <a:solidFill>
                  <a:prstClr val="black"/>
                </a:solidFill>
              </a:rPr>
              <a:t>.En önemli amaç </a:t>
            </a:r>
            <a:r>
              <a:rPr lang="tr-TR" sz="2800" dirty="0" err="1" smtClean="0">
                <a:solidFill>
                  <a:prstClr val="black"/>
                </a:solidFill>
              </a:rPr>
              <a:t>reperfüzyon</a:t>
            </a:r>
            <a:r>
              <a:rPr lang="tr-TR" sz="2800" dirty="0" smtClean="0">
                <a:solidFill>
                  <a:prstClr val="black"/>
                </a:solidFill>
              </a:rPr>
              <a:t> öncesi dönemde </a:t>
            </a:r>
            <a:r>
              <a:rPr lang="tr-TR" sz="2800" dirty="0" err="1" smtClean="0">
                <a:solidFill>
                  <a:prstClr val="black"/>
                </a:solidFill>
              </a:rPr>
              <a:t>iskemi</a:t>
            </a:r>
            <a:r>
              <a:rPr lang="tr-TR" sz="2800" dirty="0" smtClean="0">
                <a:solidFill>
                  <a:prstClr val="black"/>
                </a:solidFill>
              </a:rPr>
              <a:t> oluşumunu önlemektir.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tr-TR" sz="2800" dirty="0" err="1" smtClean="0">
                <a:solidFill>
                  <a:prstClr val="black"/>
                </a:solidFill>
              </a:rPr>
              <a:t>Preoperatif</a:t>
            </a:r>
            <a:r>
              <a:rPr lang="tr-TR" sz="2800" dirty="0" smtClean="0">
                <a:solidFill>
                  <a:prstClr val="black"/>
                </a:solidFill>
              </a:rPr>
              <a:t> dönem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tr-TR" sz="2800" dirty="0" err="1" smtClean="0">
                <a:solidFill>
                  <a:prstClr val="black"/>
                </a:solidFill>
              </a:rPr>
              <a:t>Premedikasyon</a:t>
            </a:r>
            <a:endParaRPr lang="tr-TR" sz="2800" dirty="0" smtClean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tr-TR" sz="2800" dirty="0" err="1" smtClean="0">
                <a:solidFill>
                  <a:prstClr val="black"/>
                </a:solidFill>
              </a:rPr>
              <a:t>İndiksiyon</a:t>
            </a:r>
            <a:endParaRPr lang="tr-TR" sz="2800" dirty="0" smtClean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tr-TR" sz="2800" dirty="0" err="1" smtClean="0">
                <a:solidFill>
                  <a:prstClr val="black"/>
                </a:solidFill>
              </a:rPr>
              <a:t>Kardiyopulmoner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perfüzyon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819400" y="1981200"/>
            <a:ext cx="9372600" cy="4142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tr-TR" sz="2800" dirty="0" smtClean="0">
                <a:solidFill>
                  <a:prstClr val="black"/>
                </a:solidFill>
              </a:rPr>
              <a:t>Kros-</a:t>
            </a:r>
            <a:r>
              <a:rPr lang="tr-TR" sz="2800" dirty="0" err="1" smtClean="0">
                <a:solidFill>
                  <a:prstClr val="black"/>
                </a:solidFill>
              </a:rPr>
              <a:t>klemp</a:t>
            </a:r>
            <a:endParaRPr lang="tr-TR" sz="2800" dirty="0" smtClean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tr-TR" sz="2800" dirty="0" err="1" smtClean="0">
                <a:solidFill>
                  <a:prstClr val="black"/>
                </a:solidFill>
              </a:rPr>
              <a:t>Kardiyopleji</a:t>
            </a:r>
            <a:endParaRPr lang="tr-TR" sz="2800" dirty="0" smtClean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tr-TR" sz="2800" dirty="0" err="1" smtClean="0">
                <a:solidFill>
                  <a:prstClr val="black"/>
                </a:solidFill>
              </a:rPr>
              <a:t>Hipotermi</a:t>
            </a:r>
            <a:endParaRPr lang="tr-TR" sz="2800" dirty="0" smtClean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tr-TR" sz="2800" dirty="0" err="1" smtClean="0">
                <a:solidFill>
                  <a:prstClr val="black"/>
                </a:solidFill>
              </a:rPr>
              <a:t>Venting</a:t>
            </a:r>
            <a:endParaRPr lang="tr-TR" sz="2800" dirty="0" smtClean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tr-TR" sz="2800" dirty="0" smtClean="0">
                <a:solidFill>
                  <a:prstClr val="black"/>
                </a:solidFill>
              </a:rPr>
              <a:t>Hava çıkarma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tr-TR" sz="2800" dirty="0" err="1" smtClean="0">
                <a:solidFill>
                  <a:prstClr val="black"/>
                </a:solidFill>
              </a:rPr>
              <a:t>Reperfüzyon</a:t>
            </a:r>
            <a:endParaRPr lang="tr-TR" sz="2800" dirty="0" smtClean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tr-TR" sz="2800" dirty="0" err="1" smtClean="0">
                <a:solidFill>
                  <a:prstClr val="black"/>
                </a:solidFill>
              </a:rPr>
              <a:t>Perfüzyondan</a:t>
            </a:r>
            <a:r>
              <a:rPr lang="tr-TR" sz="2800" dirty="0" smtClean="0">
                <a:solidFill>
                  <a:prstClr val="black"/>
                </a:solidFill>
              </a:rPr>
              <a:t> çıkma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tr-TR" sz="2800" dirty="0" err="1" smtClean="0">
                <a:solidFill>
                  <a:prstClr val="black"/>
                </a:solidFill>
              </a:rPr>
              <a:t>yoğunbakım</a:t>
            </a:r>
            <a:endParaRPr lang="tr-TR" sz="280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3048000" y="1828800"/>
            <a:ext cx="8991600" cy="46597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tr-TR" sz="2800" dirty="0" err="1" smtClean="0">
                <a:solidFill>
                  <a:prstClr val="black"/>
                </a:solidFill>
              </a:rPr>
              <a:t>Allopurinol</a:t>
            </a:r>
            <a:endParaRPr lang="tr-TR" sz="2800" dirty="0" smtClean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tr-TR" sz="2800" dirty="0" err="1" smtClean="0">
                <a:solidFill>
                  <a:prstClr val="black"/>
                </a:solidFill>
              </a:rPr>
              <a:t>Desferoksamin</a:t>
            </a:r>
            <a:endParaRPr lang="tr-TR" sz="2800" dirty="0" smtClean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tr-TR" sz="2800" dirty="0" err="1" smtClean="0">
                <a:solidFill>
                  <a:prstClr val="black"/>
                </a:solidFill>
              </a:rPr>
              <a:t>Süperoksit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dismutaz</a:t>
            </a:r>
            <a:endParaRPr lang="tr-TR" sz="2800" dirty="0" smtClean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tr-TR" sz="2800" dirty="0" err="1" smtClean="0">
                <a:solidFill>
                  <a:prstClr val="black"/>
                </a:solidFill>
              </a:rPr>
              <a:t>Adenozin</a:t>
            </a:r>
            <a:endParaRPr lang="tr-TR" sz="2800" dirty="0" smtClean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  - </a:t>
            </a:r>
            <a:r>
              <a:rPr lang="tr-TR" sz="2800" dirty="0" err="1" smtClean="0">
                <a:solidFill>
                  <a:prstClr val="black"/>
                </a:solidFill>
              </a:rPr>
              <a:t>Glutamat</a:t>
            </a:r>
            <a:endParaRPr lang="tr-TR" sz="2800" dirty="0" smtClean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tr-TR" sz="2800" dirty="0" err="1" smtClean="0">
                <a:solidFill>
                  <a:prstClr val="black"/>
                </a:solidFill>
              </a:rPr>
              <a:t>Aspartat</a:t>
            </a:r>
            <a:endParaRPr lang="tr-TR" sz="2800" dirty="0" smtClean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tr-TR" sz="2800" dirty="0" err="1" smtClean="0">
                <a:solidFill>
                  <a:prstClr val="black"/>
                </a:solidFill>
              </a:rPr>
              <a:t>Glutadyon</a:t>
            </a:r>
            <a:endParaRPr lang="tr-TR" sz="2800" dirty="0" smtClean="0">
              <a:solidFill>
                <a:prstClr val="black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tr-TR" sz="2800" b="1" dirty="0" smtClean="0"/>
              <a:t>Tüm bunlardaki ana amaç </a:t>
            </a:r>
            <a:r>
              <a:rPr lang="tr-TR" sz="2800" b="1" dirty="0" err="1" smtClean="0"/>
              <a:t>iskemiyi</a:t>
            </a:r>
            <a:r>
              <a:rPr lang="tr-TR" sz="2800" b="1" dirty="0" smtClean="0"/>
              <a:t> azaltmaktır.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tr-TR" sz="280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989385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01935" y="722572"/>
            <a:ext cx="318325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5" dirty="0">
                <a:solidFill>
                  <a:srgbClr val="FFFFFF"/>
                </a:solidFill>
                <a:latin typeface="Montserrat-Black"/>
                <a:cs typeface="Montserrat-Black"/>
              </a:rPr>
              <a:t>Başvurulan</a:t>
            </a:r>
            <a:r>
              <a:rPr sz="2100" b="1" spc="-40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20" dirty="0">
                <a:solidFill>
                  <a:srgbClr val="FFFFFF"/>
                </a:solidFill>
                <a:latin typeface="Montserrat-Black"/>
                <a:cs typeface="Montserrat-Black"/>
              </a:rPr>
              <a:t>Kaynaklar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7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02"/>
                  </a:moveTo>
                  <a:lnTo>
                    <a:pt x="104875" y="97557"/>
                  </a:lnTo>
                  <a:lnTo>
                    <a:pt x="73255" y="142146"/>
                  </a:lnTo>
                  <a:lnTo>
                    <a:pt x="48598" y="188325"/>
                  </a:lnTo>
                  <a:lnTo>
                    <a:pt x="30054" y="234857"/>
                  </a:lnTo>
                  <a:lnTo>
                    <a:pt x="16773" y="280510"/>
                  </a:lnTo>
                  <a:lnTo>
                    <a:pt x="7903" y="324049"/>
                  </a:lnTo>
                  <a:lnTo>
                    <a:pt x="2596" y="364239"/>
                  </a:lnTo>
                  <a:lnTo>
                    <a:pt x="0" y="399846"/>
                  </a:lnTo>
                  <a:lnTo>
                    <a:pt x="4299" y="468643"/>
                  </a:lnTo>
                  <a:lnTo>
                    <a:pt x="14086" y="527872"/>
                  </a:lnTo>
                  <a:lnTo>
                    <a:pt x="28606" y="578249"/>
                  </a:lnTo>
                  <a:lnTo>
                    <a:pt x="47109" y="620487"/>
                  </a:lnTo>
                  <a:lnTo>
                    <a:pt x="68839" y="655301"/>
                  </a:lnTo>
                  <a:lnTo>
                    <a:pt x="118974" y="705518"/>
                  </a:lnTo>
                  <a:lnTo>
                    <a:pt x="159233" y="728761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76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02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4"/>
                  </a:lnTo>
                  <a:lnTo>
                    <a:pt x="288518" y="706374"/>
                  </a:lnTo>
                  <a:lnTo>
                    <a:pt x="291467" y="703440"/>
                  </a:lnTo>
                  <a:lnTo>
                    <a:pt x="270167" y="703440"/>
                  </a:lnTo>
                  <a:lnTo>
                    <a:pt x="270167" y="350659"/>
                  </a:lnTo>
                  <a:lnTo>
                    <a:pt x="288861" y="329400"/>
                  </a:lnTo>
                  <a:lnTo>
                    <a:pt x="291570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5" y="569183"/>
                  </a:lnTo>
                  <a:lnTo>
                    <a:pt x="375096" y="589256"/>
                  </a:lnTo>
                  <a:lnTo>
                    <a:pt x="350984" y="644222"/>
                  </a:lnTo>
                  <a:lnTo>
                    <a:pt x="338675" y="656468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4"/>
                  </a:lnTo>
                  <a:lnTo>
                    <a:pt x="317963" y="706374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39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76" y="703884"/>
                  </a:lnTo>
                  <a:lnTo>
                    <a:pt x="172172" y="703296"/>
                  </a:lnTo>
                  <a:lnTo>
                    <a:pt x="147874" y="679145"/>
                  </a:lnTo>
                  <a:lnTo>
                    <a:pt x="127025" y="644687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39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3"/>
                  </a:lnTo>
                  <a:lnTo>
                    <a:pt x="285871" y="686107"/>
                  </a:lnTo>
                  <a:lnTo>
                    <a:pt x="270167" y="703440"/>
                  </a:lnTo>
                  <a:lnTo>
                    <a:pt x="291467" y="703440"/>
                  </a:lnTo>
                  <a:lnTo>
                    <a:pt x="338675" y="656468"/>
                  </a:lnTo>
                  <a:lnTo>
                    <a:pt x="359648" y="621779"/>
                  </a:lnTo>
                  <a:lnTo>
                    <a:pt x="372215" y="569183"/>
                  </a:lnTo>
                  <a:lnTo>
                    <a:pt x="363815" y="510651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5" y="569183"/>
                  </a:moveTo>
                  <a:lnTo>
                    <a:pt x="359648" y="621779"/>
                  </a:lnTo>
                  <a:lnTo>
                    <a:pt x="338675" y="656468"/>
                  </a:lnTo>
                  <a:lnTo>
                    <a:pt x="350984" y="644222"/>
                  </a:lnTo>
                  <a:lnTo>
                    <a:pt x="375096" y="589256"/>
                  </a:lnTo>
                  <a:lnTo>
                    <a:pt x="372215" y="569183"/>
                  </a:lnTo>
                  <a:close/>
                </a:path>
                <a:path w="421640" h="739775">
                  <a:moveTo>
                    <a:pt x="160923" y="187109"/>
                  </a:moveTo>
                  <a:lnTo>
                    <a:pt x="144627" y="187109"/>
                  </a:lnTo>
                  <a:lnTo>
                    <a:pt x="144627" y="605358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09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74"/>
                  </a:lnTo>
                  <a:lnTo>
                    <a:pt x="173208" y="595549"/>
                  </a:lnTo>
                  <a:lnTo>
                    <a:pt x="165427" y="598596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55"/>
                  </a:lnTo>
                  <a:lnTo>
                    <a:pt x="338069" y="241930"/>
                  </a:lnTo>
                  <a:lnTo>
                    <a:pt x="312748" y="277397"/>
                  </a:lnTo>
                  <a:lnTo>
                    <a:pt x="270167" y="325843"/>
                  </a:lnTo>
                  <a:lnTo>
                    <a:pt x="291570" y="325843"/>
                  </a:lnTo>
                  <a:lnTo>
                    <a:pt x="318369" y="290656"/>
                  </a:lnTo>
                  <a:lnTo>
                    <a:pt x="351773" y="237061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48"/>
                  </a:lnTo>
                  <a:lnTo>
                    <a:pt x="132803" y="190309"/>
                  </a:lnTo>
                  <a:lnTo>
                    <a:pt x="144627" y="187109"/>
                  </a:lnTo>
                  <a:lnTo>
                    <a:pt x="160923" y="187109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8" y="126809"/>
                  </a:lnTo>
                  <a:lnTo>
                    <a:pt x="262248" y="119962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6" y="97231"/>
                  </a:lnTo>
                  <a:lnTo>
                    <a:pt x="329840" y="90215"/>
                  </a:lnTo>
                  <a:lnTo>
                    <a:pt x="325018" y="83502"/>
                  </a:lnTo>
                  <a:lnTo>
                    <a:pt x="320454" y="78160"/>
                  </a:lnTo>
                  <a:lnTo>
                    <a:pt x="312285" y="68265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8" y="126809"/>
                  </a:moveTo>
                  <a:lnTo>
                    <a:pt x="246875" y="126809"/>
                  </a:lnTo>
                  <a:lnTo>
                    <a:pt x="253346" y="133557"/>
                  </a:lnTo>
                  <a:lnTo>
                    <a:pt x="270411" y="148545"/>
                  </a:lnTo>
                  <a:lnTo>
                    <a:pt x="295463" y="162113"/>
                  </a:lnTo>
                  <a:lnTo>
                    <a:pt x="325894" y="164604"/>
                  </a:lnTo>
                  <a:lnTo>
                    <a:pt x="350438" y="157295"/>
                  </a:lnTo>
                  <a:lnTo>
                    <a:pt x="356674" y="154148"/>
                  </a:lnTo>
                  <a:lnTo>
                    <a:pt x="323288" y="154148"/>
                  </a:lnTo>
                  <a:lnTo>
                    <a:pt x="299339" y="148310"/>
                  </a:lnTo>
                  <a:lnTo>
                    <a:pt x="284648" y="140331"/>
                  </a:lnTo>
                  <a:lnTo>
                    <a:pt x="271595" y="129500"/>
                  </a:lnTo>
                  <a:lnTo>
                    <a:pt x="268958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68"/>
                  </a:lnTo>
                  <a:lnTo>
                    <a:pt x="338585" y="153484"/>
                  </a:lnTo>
                  <a:lnTo>
                    <a:pt x="323288" y="154148"/>
                  </a:lnTo>
                  <a:lnTo>
                    <a:pt x="356674" y="154148"/>
                  </a:lnTo>
                  <a:lnTo>
                    <a:pt x="366161" y="149361"/>
                  </a:lnTo>
                  <a:lnTo>
                    <a:pt x="374523" y="142994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6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7" y="111370"/>
                  </a:lnTo>
                  <a:lnTo>
                    <a:pt x="355247" y="111370"/>
                  </a:lnTo>
                  <a:lnTo>
                    <a:pt x="340407" y="102161"/>
                  </a:lnTo>
                  <a:lnTo>
                    <a:pt x="336046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7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60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81"/>
                  </a:lnTo>
                  <a:lnTo>
                    <a:pt x="421309" y="69621"/>
                  </a:lnTo>
                  <a:lnTo>
                    <a:pt x="415671" y="62357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32"/>
                  </a:lnTo>
                  <a:lnTo>
                    <a:pt x="484936" y="14173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88"/>
                  </a:lnTo>
                  <a:lnTo>
                    <a:pt x="373951" y="43853"/>
                  </a:lnTo>
                  <a:lnTo>
                    <a:pt x="372745" y="55486"/>
                  </a:lnTo>
                  <a:lnTo>
                    <a:pt x="373367" y="63969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598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3992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63600" y="201002"/>
                  </a:lnTo>
                  <a:lnTo>
                    <a:pt x="473189" y="196850"/>
                  </a:lnTo>
                  <a:lnTo>
                    <a:pt x="483450" y="189623"/>
                  </a:lnTo>
                  <a:lnTo>
                    <a:pt x="491629" y="180644"/>
                  </a:lnTo>
                  <a:lnTo>
                    <a:pt x="496087" y="172834"/>
                  </a:lnTo>
                  <a:lnTo>
                    <a:pt x="497509" y="170332"/>
                  </a:lnTo>
                  <a:lnTo>
                    <a:pt x="501053" y="158686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4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52"/>
              <a:ext cx="371284" cy="14011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20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71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73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71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71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73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71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80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3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80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12"/>
                  </a:moveTo>
                  <a:lnTo>
                    <a:pt x="112039" y="184569"/>
                  </a:lnTo>
                  <a:lnTo>
                    <a:pt x="109029" y="174142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33"/>
                  </a:lnTo>
                  <a:lnTo>
                    <a:pt x="89001" y="124460"/>
                  </a:lnTo>
                  <a:lnTo>
                    <a:pt x="81915" y="120192"/>
                  </a:lnTo>
                  <a:lnTo>
                    <a:pt x="81915" y="119519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56"/>
                  </a:lnTo>
                  <a:lnTo>
                    <a:pt x="107772" y="72326"/>
                  </a:lnTo>
                  <a:lnTo>
                    <a:pt x="105143" y="63919"/>
                  </a:lnTo>
                  <a:lnTo>
                    <a:pt x="105092" y="63754"/>
                  </a:lnTo>
                  <a:lnTo>
                    <a:pt x="100711" y="56451"/>
                  </a:lnTo>
                  <a:lnTo>
                    <a:pt x="94742" y="50419"/>
                  </a:lnTo>
                  <a:lnTo>
                    <a:pt x="85686" y="44945"/>
                  </a:lnTo>
                  <a:lnTo>
                    <a:pt x="74714" y="41287"/>
                  </a:lnTo>
                  <a:lnTo>
                    <a:pt x="74714" y="85077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59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604"/>
                  </a:lnTo>
                  <a:lnTo>
                    <a:pt x="41186" y="63919"/>
                  </a:lnTo>
                  <a:lnTo>
                    <a:pt x="49517" y="63919"/>
                  </a:lnTo>
                  <a:lnTo>
                    <a:pt x="60083" y="65354"/>
                  </a:lnTo>
                  <a:lnTo>
                    <a:pt x="68008" y="69354"/>
                  </a:lnTo>
                  <a:lnTo>
                    <a:pt x="72986" y="75920"/>
                  </a:lnTo>
                  <a:lnTo>
                    <a:pt x="74714" y="85077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98"/>
                  </a:lnTo>
                  <a:lnTo>
                    <a:pt x="0" y="41643"/>
                  </a:lnTo>
                  <a:lnTo>
                    <a:pt x="0" y="191312"/>
                  </a:lnTo>
                  <a:lnTo>
                    <a:pt x="33985" y="191312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12"/>
                  </a:lnTo>
                  <a:lnTo>
                    <a:pt x="114541" y="191312"/>
                  </a:lnTo>
                  <a:close/>
                </a:path>
                <a:path w="701039" h="193675">
                  <a:moveTo>
                    <a:pt x="231775" y="146519"/>
                  </a:moveTo>
                  <a:lnTo>
                    <a:pt x="209829" y="109512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46"/>
                  </a:lnTo>
                  <a:lnTo>
                    <a:pt x="186309" y="65265"/>
                  </a:lnTo>
                  <a:lnTo>
                    <a:pt x="196684" y="65976"/>
                  </a:lnTo>
                  <a:lnTo>
                    <a:pt x="205473" y="67767"/>
                  </a:lnTo>
                  <a:lnTo>
                    <a:pt x="212610" y="70104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84"/>
                  </a:lnTo>
                  <a:lnTo>
                    <a:pt x="209372" y="39446"/>
                  </a:lnTo>
                  <a:lnTo>
                    <a:pt x="198970" y="37757"/>
                  </a:lnTo>
                  <a:lnTo>
                    <a:pt x="186969" y="37134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84"/>
                  </a:lnTo>
                  <a:lnTo>
                    <a:pt x="190779" y="137198"/>
                  </a:lnTo>
                  <a:lnTo>
                    <a:pt x="195249" y="142570"/>
                  </a:lnTo>
                  <a:lnTo>
                    <a:pt x="196659" y="148983"/>
                  </a:lnTo>
                  <a:lnTo>
                    <a:pt x="195122" y="155727"/>
                  </a:lnTo>
                  <a:lnTo>
                    <a:pt x="190525" y="160909"/>
                  </a:lnTo>
                  <a:lnTo>
                    <a:pt x="182994" y="164236"/>
                  </a:lnTo>
                  <a:lnTo>
                    <a:pt x="172580" y="165417"/>
                  </a:lnTo>
                  <a:lnTo>
                    <a:pt x="161772" y="164604"/>
                  </a:lnTo>
                  <a:lnTo>
                    <a:pt x="151549" y="162458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69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592"/>
                  </a:lnTo>
                  <a:lnTo>
                    <a:pt x="231775" y="146519"/>
                  </a:lnTo>
                  <a:close/>
                </a:path>
                <a:path w="701039" h="193675">
                  <a:moveTo>
                    <a:pt x="278549" y="6756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56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56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19"/>
                  </a:moveTo>
                  <a:lnTo>
                    <a:pt x="620915" y="109512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46"/>
                  </a:lnTo>
                  <a:lnTo>
                    <a:pt x="597382" y="65265"/>
                  </a:lnTo>
                  <a:lnTo>
                    <a:pt x="607745" y="65976"/>
                  </a:lnTo>
                  <a:lnTo>
                    <a:pt x="616534" y="67767"/>
                  </a:lnTo>
                  <a:lnTo>
                    <a:pt x="623684" y="70104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84"/>
                  </a:lnTo>
                  <a:lnTo>
                    <a:pt x="620445" y="39446"/>
                  </a:lnTo>
                  <a:lnTo>
                    <a:pt x="610057" y="37757"/>
                  </a:lnTo>
                  <a:lnTo>
                    <a:pt x="598055" y="37134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84"/>
                  </a:lnTo>
                  <a:lnTo>
                    <a:pt x="601853" y="137198"/>
                  </a:lnTo>
                  <a:lnTo>
                    <a:pt x="606323" y="142570"/>
                  </a:lnTo>
                  <a:lnTo>
                    <a:pt x="607733" y="148983"/>
                  </a:lnTo>
                  <a:lnTo>
                    <a:pt x="606183" y="155727"/>
                  </a:lnTo>
                  <a:lnTo>
                    <a:pt x="601599" y="160909"/>
                  </a:lnTo>
                  <a:lnTo>
                    <a:pt x="594055" y="164236"/>
                  </a:lnTo>
                  <a:lnTo>
                    <a:pt x="583653" y="165417"/>
                  </a:lnTo>
                  <a:lnTo>
                    <a:pt x="572833" y="164604"/>
                  </a:lnTo>
                  <a:lnTo>
                    <a:pt x="562610" y="162458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69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592"/>
                  </a:lnTo>
                  <a:lnTo>
                    <a:pt x="642835" y="146519"/>
                  </a:lnTo>
                  <a:close/>
                </a:path>
                <a:path w="701039" h="193675">
                  <a:moveTo>
                    <a:pt x="698627" y="6756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56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56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27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34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34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34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23"/>
                  </a:moveTo>
                  <a:lnTo>
                    <a:pt x="492493" y="122745"/>
                  </a:lnTo>
                  <a:lnTo>
                    <a:pt x="479628" y="122745"/>
                  </a:lnTo>
                  <a:lnTo>
                    <a:pt x="474154" y="127723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23"/>
                  </a:lnTo>
                  <a:close/>
                </a:path>
                <a:path w="1452879" h="182879">
                  <a:moveTo>
                    <a:pt x="622642" y="48755"/>
                  </a:moveTo>
                  <a:lnTo>
                    <a:pt x="584733" y="48755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15"/>
                  </a:lnTo>
                  <a:lnTo>
                    <a:pt x="523786" y="59537"/>
                  </a:lnTo>
                  <a:lnTo>
                    <a:pt x="513588" y="74269"/>
                  </a:lnTo>
                  <a:lnTo>
                    <a:pt x="509790" y="93751"/>
                  </a:lnTo>
                  <a:lnTo>
                    <a:pt x="513588" y="113245"/>
                  </a:lnTo>
                  <a:lnTo>
                    <a:pt x="523786" y="128041"/>
                  </a:lnTo>
                  <a:lnTo>
                    <a:pt x="538568" y="137439"/>
                  </a:lnTo>
                  <a:lnTo>
                    <a:pt x="556158" y="140728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37"/>
                  </a:lnTo>
                  <a:lnTo>
                    <a:pt x="582790" y="130416"/>
                  </a:lnTo>
                  <a:lnTo>
                    <a:pt x="582790" y="132168"/>
                  </a:lnTo>
                  <a:lnTo>
                    <a:pt x="581520" y="140817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63"/>
                  </a:lnTo>
                  <a:lnTo>
                    <a:pt x="551726" y="151777"/>
                  </a:lnTo>
                  <a:lnTo>
                    <a:pt x="543382" y="149847"/>
                  </a:lnTo>
                  <a:lnTo>
                    <a:pt x="535559" y="146824"/>
                  </a:lnTo>
                  <a:lnTo>
                    <a:pt x="529005" y="142862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59"/>
                  </a:lnTo>
                  <a:lnTo>
                    <a:pt x="588645" y="178955"/>
                  </a:lnTo>
                  <a:lnTo>
                    <a:pt x="607110" y="168643"/>
                  </a:lnTo>
                  <a:lnTo>
                    <a:pt x="617867" y="152463"/>
                  </a:lnTo>
                  <a:lnTo>
                    <a:pt x="618655" y="151269"/>
                  </a:lnTo>
                  <a:lnTo>
                    <a:pt x="622033" y="130416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55"/>
                  </a:lnTo>
                  <a:close/>
                </a:path>
                <a:path w="1452879" h="182879">
                  <a:moveTo>
                    <a:pt x="742962" y="97320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61"/>
                  </a:lnTo>
                  <a:lnTo>
                    <a:pt x="635215" y="97320"/>
                  </a:lnTo>
                  <a:lnTo>
                    <a:pt x="639356" y="117436"/>
                  </a:lnTo>
                  <a:lnTo>
                    <a:pt x="651103" y="133438"/>
                  </a:lnTo>
                  <a:lnTo>
                    <a:pt x="669505" y="144005"/>
                  </a:lnTo>
                  <a:lnTo>
                    <a:pt x="693585" y="147828"/>
                  </a:lnTo>
                  <a:lnTo>
                    <a:pt x="706970" y="146824"/>
                  </a:lnTo>
                  <a:lnTo>
                    <a:pt x="718362" y="143865"/>
                  </a:lnTo>
                  <a:lnTo>
                    <a:pt x="727900" y="138963"/>
                  </a:lnTo>
                  <a:lnTo>
                    <a:pt x="735736" y="132168"/>
                  </a:lnTo>
                  <a:lnTo>
                    <a:pt x="721931" y="118135"/>
                  </a:lnTo>
                  <a:lnTo>
                    <a:pt x="714921" y="111010"/>
                  </a:lnTo>
                  <a:lnTo>
                    <a:pt x="708571" y="115824"/>
                  </a:lnTo>
                  <a:lnTo>
                    <a:pt x="703630" y="118135"/>
                  </a:lnTo>
                  <a:lnTo>
                    <a:pt x="684949" y="118135"/>
                  </a:lnTo>
                  <a:lnTo>
                    <a:pt x="678243" y="114211"/>
                  </a:lnTo>
                  <a:lnTo>
                    <a:pt x="675424" y="106743"/>
                  </a:lnTo>
                  <a:lnTo>
                    <a:pt x="742429" y="106743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20"/>
                  </a:lnTo>
                  <a:close/>
                </a:path>
                <a:path w="1452879" h="182879">
                  <a:moveTo>
                    <a:pt x="795362" y="14046"/>
                  </a:moveTo>
                  <a:lnTo>
                    <a:pt x="755523" y="14046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46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44"/>
                  </a:lnTo>
                  <a:lnTo>
                    <a:pt x="832954" y="40906"/>
                  </a:lnTo>
                  <a:lnTo>
                    <a:pt x="842873" y="39331"/>
                  </a:lnTo>
                  <a:lnTo>
                    <a:pt x="850430" y="34937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35"/>
                  </a:moveTo>
                  <a:lnTo>
                    <a:pt x="949515" y="94297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94"/>
                  </a:lnTo>
                  <a:lnTo>
                    <a:pt x="902792" y="76682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688"/>
                  </a:lnTo>
                  <a:lnTo>
                    <a:pt x="929119" y="75844"/>
                  </a:lnTo>
                  <a:lnTo>
                    <a:pt x="936332" y="78028"/>
                  </a:lnTo>
                  <a:lnTo>
                    <a:pt x="943698" y="81470"/>
                  </a:lnTo>
                  <a:lnTo>
                    <a:pt x="954646" y="54978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59"/>
                  </a:lnTo>
                  <a:lnTo>
                    <a:pt x="915314" y="46964"/>
                  </a:lnTo>
                  <a:lnTo>
                    <a:pt x="893914" y="49580"/>
                  </a:lnTo>
                  <a:lnTo>
                    <a:pt x="878459" y="56718"/>
                  </a:lnTo>
                  <a:lnTo>
                    <a:pt x="869099" y="67297"/>
                  </a:lnTo>
                  <a:lnTo>
                    <a:pt x="865936" y="80238"/>
                  </a:lnTo>
                  <a:lnTo>
                    <a:pt x="874623" y="100825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24"/>
                  </a:lnTo>
                  <a:lnTo>
                    <a:pt x="921486" y="118656"/>
                  </a:lnTo>
                  <a:lnTo>
                    <a:pt x="918845" y="120446"/>
                  </a:lnTo>
                  <a:lnTo>
                    <a:pt x="909142" y="120446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34"/>
                  </a:lnTo>
                  <a:lnTo>
                    <a:pt x="864527" y="138226"/>
                  </a:lnTo>
                  <a:lnTo>
                    <a:pt x="873201" y="142125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61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35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44"/>
                  </a:lnTo>
                  <a:lnTo>
                    <a:pt x="990117" y="40906"/>
                  </a:lnTo>
                  <a:lnTo>
                    <a:pt x="1000036" y="39331"/>
                  </a:lnTo>
                  <a:lnTo>
                    <a:pt x="1007592" y="34937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66"/>
                  </a:lnTo>
                  <a:lnTo>
                    <a:pt x="1155369" y="46964"/>
                  </a:lnTo>
                  <a:lnTo>
                    <a:pt x="1145844" y="47942"/>
                  </a:lnTo>
                  <a:lnTo>
                    <a:pt x="1137183" y="50800"/>
                  </a:lnTo>
                  <a:lnTo>
                    <a:pt x="1129550" y="55435"/>
                  </a:lnTo>
                  <a:lnTo>
                    <a:pt x="1123099" y="61722"/>
                  </a:lnTo>
                  <a:lnTo>
                    <a:pt x="1117320" y="55130"/>
                  </a:lnTo>
                  <a:lnTo>
                    <a:pt x="1110195" y="50533"/>
                  </a:lnTo>
                  <a:lnTo>
                    <a:pt x="1101991" y="47840"/>
                  </a:lnTo>
                  <a:lnTo>
                    <a:pt x="1092949" y="46964"/>
                  </a:lnTo>
                  <a:lnTo>
                    <a:pt x="1085227" y="47625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35"/>
                  </a:lnTo>
                  <a:lnTo>
                    <a:pt x="1065606" y="48755"/>
                  </a:lnTo>
                  <a:lnTo>
                    <a:pt x="1027696" y="48755"/>
                  </a:lnTo>
                  <a:lnTo>
                    <a:pt x="1027696" y="146062"/>
                  </a:lnTo>
                  <a:lnTo>
                    <a:pt x="1067549" y="146062"/>
                  </a:lnTo>
                  <a:lnTo>
                    <a:pt x="1067549" y="85559"/>
                  </a:lnTo>
                  <a:lnTo>
                    <a:pt x="1073010" y="80772"/>
                  </a:lnTo>
                  <a:lnTo>
                    <a:pt x="1086764" y="80772"/>
                  </a:lnTo>
                  <a:lnTo>
                    <a:pt x="1090828" y="85394"/>
                  </a:lnTo>
                  <a:lnTo>
                    <a:pt x="1090828" y="146062"/>
                  </a:lnTo>
                  <a:lnTo>
                    <a:pt x="1130681" y="146062"/>
                  </a:lnTo>
                  <a:lnTo>
                    <a:pt x="1130681" y="85559"/>
                  </a:lnTo>
                  <a:lnTo>
                    <a:pt x="1136142" y="80772"/>
                  </a:lnTo>
                  <a:lnTo>
                    <a:pt x="1149553" y="80772"/>
                  </a:lnTo>
                  <a:lnTo>
                    <a:pt x="1153960" y="85394"/>
                  </a:lnTo>
                  <a:lnTo>
                    <a:pt x="1153960" y="146062"/>
                  </a:lnTo>
                  <a:lnTo>
                    <a:pt x="1193812" y="146062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23"/>
                  </a:moveTo>
                  <a:lnTo>
                    <a:pt x="1228788" y="122745"/>
                  </a:lnTo>
                  <a:lnTo>
                    <a:pt x="1215923" y="122745"/>
                  </a:lnTo>
                  <a:lnTo>
                    <a:pt x="1210449" y="127723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23"/>
                  </a:lnTo>
                  <a:close/>
                </a:path>
                <a:path w="1452879" h="182879">
                  <a:moveTo>
                    <a:pt x="1340789" y="100863"/>
                  </a:move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85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14"/>
                  </a:lnTo>
                  <a:lnTo>
                    <a:pt x="1251204" y="79629"/>
                  </a:lnTo>
                  <a:lnTo>
                    <a:pt x="1247673" y="98907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38"/>
                  </a:lnTo>
                  <a:lnTo>
                    <a:pt x="1319009" y="143217"/>
                  </a:lnTo>
                  <a:lnTo>
                    <a:pt x="1327645" y="138417"/>
                  </a:lnTo>
                  <a:lnTo>
                    <a:pt x="1334401" y="132168"/>
                  </a:lnTo>
                  <a:lnTo>
                    <a:pt x="1334795" y="131813"/>
                  </a:lnTo>
                  <a:lnTo>
                    <a:pt x="1325448" y="120777"/>
                  </a:lnTo>
                  <a:lnTo>
                    <a:pt x="1319860" y="125793"/>
                  </a:lnTo>
                  <a:lnTo>
                    <a:pt x="1313472" y="129349"/>
                  </a:lnTo>
                  <a:lnTo>
                    <a:pt x="1306322" y="131470"/>
                  </a:lnTo>
                  <a:lnTo>
                    <a:pt x="1298460" y="132168"/>
                  </a:lnTo>
                  <a:lnTo>
                    <a:pt x="1285659" y="130187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2997"/>
                  </a:lnTo>
                  <a:lnTo>
                    <a:pt x="1340789" y="100863"/>
                  </a:lnTo>
                  <a:close/>
                </a:path>
                <a:path w="1452879" h="182879">
                  <a:moveTo>
                    <a:pt x="1452448" y="14046"/>
                  </a:moveTo>
                  <a:lnTo>
                    <a:pt x="1435696" y="14046"/>
                  </a:lnTo>
                  <a:lnTo>
                    <a:pt x="1435696" y="98907"/>
                  </a:lnTo>
                  <a:lnTo>
                    <a:pt x="1433296" y="112585"/>
                  </a:lnTo>
                  <a:lnTo>
                    <a:pt x="1426679" y="123075"/>
                  </a:lnTo>
                  <a:lnTo>
                    <a:pt x="1416723" y="129794"/>
                  </a:lnTo>
                  <a:lnTo>
                    <a:pt x="1404302" y="132168"/>
                  </a:lnTo>
                  <a:lnTo>
                    <a:pt x="1391780" y="129794"/>
                  </a:lnTo>
                  <a:lnTo>
                    <a:pt x="1381772" y="123075"/>
                  </a:lnTo>
                  <a:lnTo>
                    <a:pt x="1375143" y="112585"/>
                  </a:lnTo>
                  <a:lnTo>
                    <a:pt x="1372743" y="98907"/>
                  </a:lnTo>
                  <a:lnTo>
                    <a:pt x="1375143" y="85255"/>
                  </a:lnTo>
                  <a:lnTo>
                    <a:pt x="1381772" y="74828"/>
                  </a:lnTo>
                  <a:lnTo>
                    <a:pt x="1391780" y="68160"/>
                  </a:lnTo>
                  <a:lnTo>
                    <a:pt x="1404302" y="65824"/>
                  </a:lnTo>
                  <a:lnTo>
                    <a:pt x="1416723" y="68160"/>
                  </a:lnTo>
                  <a:lnTo>
                    <a:pt x="1426679" y="74828"/>
                  </a:lnTo>
                  <a:lnTo>
                    <a:pt x="1433296" y="85255"/>
                  </a:lnTo>
                  <a:lnTo>
                    <a:pt x="1435696" y="98907"/>
                  </a:lnTo>
                  <a:lnTo>
                    <a:pt x="1435696" y="14046"/>
                  </a:lnTo>
                  <a:lnTo>
                    <a:pt x="1435519" y="14046"/>
                  </a:lnTo>
                  <a:lnTo>
                    <a:pt x="1435519" y="65989"/>
                  </a:lnTo>
                  <a:lnTo>
                    <a:pt x="1435354" y="65824"/>
                  </a:lnTo>
                  <a:lnTo>
                    <a:pt x="1429004" y="59359"/>
                  </a:lnTo>
                  <a:lnTo>
                    <a:pt x="1421257" y="54648"/>
                  </a:lnTo>
                  <a:lnTo>
                    <a:pt x="1412481" y="51828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35"/>
                  </a:lnTo>
                  <a:lnTo>
                    <a:pt x="1355636" y="98907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12"/>
                  </a:lnTo>
                  <a:lnTo>
                    <a:pt x="1435239" y="132168"/>
                  </a:lnTo>
                  <a:lnTo>
                    <a:pt x="1436230" y="131102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02"/>
                  </a:lnTo>
                  <a:lnTo>
                    <a:pt x="1452448" y="65989"/>
                  </a:lnTo>
                  <a:lnTo>
                    <a:pt x="1452448" y="14046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98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64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416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194"/>
                  </a:moveTo>
                  <a:lnTo>
                    <a:pt x="0" y="59194"/>
                  </a:lnTo>
                  <a:lnTo>
                    <a:pt x="0" y="62369"/>
                  </a:lnTo>
                  <a:lnTo>
                    <a:pt x="602983" y="62369"/>
                  </a:lnTo>
                  <a:lnTo>
                    <a:pt x="602983" y="59194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54"/>
                  </a:lnTo>
                  <a:lnTo>
                    <a:pt x="2401633" y="4216"/>
                  </a:lnTo>
                  <a:lnTo>
                    <a:pt x="2394064" y="9436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196"/>
                  </a:lnTo>
                  <a:lnTo>
                    <a:pt x="2391270" y="34505"/>
                  </a:lnTo>
                  <a:lnTo>
                    <a:pt x="2397137" y="24536"/>
                  </a:lnTo>
                  <a:lnTo>
                    <a:pt x="2406408" y="18440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34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3"/>
                </a:lnTo>
                <a:lnTo>
                  <a:pt x="18932" y="15360"/>
                </a:lnTo>
                <a:lnTo>
                  <a:pt x="17081" y="26923"/>
                </a:lnTo>
                <a:lnTo>
                  <a:pt x="17081" y="41935"/>
                </a:lnTo>
                <a:lnTo>
                  <a:pt x="0" y="41935"/>
                </a:lnTo>
                <a:lnTo>
                  <a:pt x="0" y="62293"/>
                </a:lnTo>
                <a:lnTo>
                  <a:pt x="17081" y="62293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93"/>
                </a:lnTo>
                <a:lnTo>
                  <a:pt x="54546" y="62293"/>
                </a:lnTo>
                <a:lnTo>
                  <a:pt x="57099" y="41935"/>
                </a:lnTo>
                <a:lnTo>
                  <a:pt x="37515" y="41935"/>
                </a:lnTo>
                <a:lnTo>
                  <a:pt x="37515" y="23037"/>
                </a:lnTo>
                <a:lnTo>
                  <a:pt x="39103" y="19024"/>
                </a:lnTo>
                <a:lnTo>
                  <a:pt x="57797" y="19011"/>
                </a:lnTo>
                <a:lnTo>
                  <a:pt x="57797" y="812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40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5"/>
            <a:ext cx="111277" cy="11449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58"/>
            <a:ext cx="4179570" cy="3606800"/>
            <a:chOff x="0" y="558"/>
            <a:chExt cx="4179570" cy="3606800"/>
          </a:xfrm>
        </p:grpSpPr>
        <p:sp>
          <p:nvSpPr>
            <p:cNvPr id="3" name="object 3"/>
            <p:cNvSpPr/>
            <p:nvPr/>
          </p:nvSpPr>
          <p:spPr>
            <a:xfrm>
              <a:off x="0" y="558"/>
              <a:ext cx="4011650" cy="3606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195294" y="2438958"/>
              <a:ext cx="76707" cy="762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90468" y="2438958"/>
              <a:ext cx="65024" cy="635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591814" y="2451658"/>
              <a:ext cx="43268" cy="381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476866" y="2337358"/>
              <a:ext cx="76733" cy="762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679481" y="2350058"/>
              <a:ext cx="51511" cy="508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65715" y="2235758"/>
              <a:ext cx="82842" cy="889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68750" y="2248458"/>
              <a:ext cx="56362" cy="508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656291" y="2134158"/>
              <a:ext cx="85267" cy="8890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860660" y="2146858"/>
              <a:ext cx="56362" cy="5080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748151" y="2045258"/>
              <a:ext cx="84950" cy="7620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954945" y="2045258"/>
              <a:ext cx="51384" cy="5080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841496" y="1943658"/>
              <a:ext cx="81978" cy="7620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053479" y="1956358"/>
              <a:ext cx="40822" cy="3810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936656" y="1753158"/>
              <a:ext cx="162356" cy="16510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022483" y="1562658"/>
              <a:ext cx="75145" cy="70338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915740" y="1461058"/>
              <a:ext cx="92354" cy="8890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008259" y="991158"/>
              <a:ext cx="62344" cy="63500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803205" y="622858"/>
              <a:ext cx="249859" cy="355600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08310" y="1181658"/>
              <a:ext cx="162750" cy="148958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12819" y="1372158"/>
              <a:ext cx="166141" cy="148323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605377" y="445058"/>
              <a:ext cx="159689" cy="25400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118385" y="918643"/>
              <a:ext cx="11260" cy="18502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117866" y="1091018"/>
              <a:ext cx="41993" cy="44805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/>
          <p:nvPr/>
        </p:nvSpPr>
        <p:spPr>
          <a:xfrm>
            <a:off x="4226852" y="1384585"/>
            <a:ext cx="12344" cy="2417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137281" y="1662689"/>
            <a:ext cx="44345" cy="4417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152206" y="1861336"/>
            <a:ext cx="16924" cy="2444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0" name="object 30"/>
          <p:cNvGrpSpPr/>
          <p:nvPr/>
        </p:nvGrpSpPr>
        <p:grpSpPr>
          <a:xfrm>
            <a:off x="7693022" y="0"/>
            <a:ext cx="4500245" cy="4236720"/>
            <a:chOff x="7693022" y="0"/>
            <a:chExt cx="4500245" cy="4236720"/>
          </a:xfrm>
        </p:grpSpPr>
        <p:sp>
          <p:nvSpPr>
            <p:cNvPr id="31" name="object 31"/>
            <p:cNvSpPr/>
            <p:nvPr/>
          </p:nvSpPr>
          <p:spPr>
            <a:xfrm>
              <a:off x="7821168" y="0"/>
              <a:ext cx="4372025" cy="3250196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910350" y="1366445"/>
              <a:ext cx="4282837" cy="2869774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911437" y="893074"/>
              <a:ext cx="109359" cy="181902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695817" y="1151910"/>
              <a:ext cx="138696" cy="138696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693022" y="1639111"/>
              <a:ext cx="136156" cy="136766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/>
          <p:nvPr/>
        </p:nvSpPr>
        <p:spPr>
          <a:xfrm>
            <a:off x="10369783" y="4316133"/>
            <a:ext cx="130810" cy="13081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856159" y="4320349"/>
            <a:ext cx="130441" cy="130454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708102" y="678008"/>
            <a:ext cx="114122" cy="114109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700745" y="2137139"/>
            <a:ext cx="116890" cy="113017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893590" y="4326166"/>
            <a:ext cx="110820" cy="111379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1351139" y="4331152"/>
            <a:ext cx="110337" cy="109283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753569" y="217221"/>
            <a:ext cx="48260" cy="68580"/>
          </a:xfrm>
          <a:custGeom>
            <a:avLst/>
            <a:gdLst/>
            <a:ahLst/>
            <a:cxnLst/>
            <a:rect l="l" t="t" r="r" b="b"/>
            <a:pathLst>
              <a:path w="48259" h="68579">
                <a:moveTo>
                  <a:pt x="30644" y="0"/>
                </a:moveTo>
                <a:lnTo>
                  <a:pt x="24200" y="0"/>
                </a:lnTo>
                <a:lnTo>
                  <a:pt x="21359" y="7482"/>
                </a:lnTo>
                <a:lnTo>
                  <a:pt x="16949" y="19269"/>
                </a:lnTo>
                <a:lnTo>
                  <a:pt x="12507" y="31052"/>
                </a:lnTo>
                <a:lnTo>
                  <a:pt x="7778" y="42699"/>
                </a:lnTo>
                <a:lnTo>
                  <a:pt x="2512" y="54078"/>
                </a:lnTo>
                <a:lnTo>
                  <a:pt x="0" y="61377"/>
                </a:lnTo>
                <a:lnTo>
                  <a:pt x="1301" y="65599"/>
                </a:lnTo>
                <a:lnTo>
                  <a:pt x="5957" y="67575"/>
                </a:lnTo>
                <a:lnTo>
                  <a:pt x="13510" y="68137"/>
                </a:lnTo>
                <a:lnTo>
                  <a:pt x="24164" y="65672"/>
                </a:lnTo>
                <a:lnTo>
                  <a:pt x="33330" y="60541"/>
                </a:lnTo>
                <a:lnTo>
                  <a:pt x="40737" y="52712"/>
                </a:lnTo>
                <a:lnTo>
                  <a:pt x="46111" y="42153"/>
                </a:lnTo>
                <a:lnTo>
                  <a:pt x="48135" y="31420"/>
                </a:lnTo>
                <a:lnTo>
                  <a:pt x="46527" y="21647"/>
                </a:lnTo>
                <a:lnTo>
                  <a:pt x="41914" y="12673"/>
                </a:lnTo>
                <a:lnTo>
                  <a:pt x="34922" y="4332"/>
                </a:lnTo>
                <a:lnTo>
                  <a:pt x="30644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529194" y="1430284"/>
            <a:ext cx="29845" cy="67945"/>
          </a:xfrm>
          <a:custGeom>
            <a:avLst/>
            <a:gdLst/>
            <a:ahLst/>
            <a:cxnLst/>
            <a:rect l="l" t="t" r="r" b="b"/>
            <a:pathLst>
              <a:path w="29845" h="67944">
                <a:moveTo>
                  <a:pt x="11724" y="0"/>
                </a:moveTo>
                <a:lnTo>
                  <a:pt x="0" y="3971"/>
                </a:lnTo>
                <a:lnTo>
                  <a:pt x="0" y="10053"/>
                </a:lnTo>
                <a:lnTo>
                  <a:pt x="1475" y="12814"/>
                </a:lnTo>
                <a:lnTo>
                  <a:pt x="1084" y="18618"/>
                </a:lnTo>
                <a:lnTo>
                  <a:pt x="722" y="25670"/>
                </a:lnTo>
                <a:lnTo>
                  <a:pt x="703" y="40712"/>
                </a:lnTo>
                <a:lnTo>
                  <a:pt x="1132" y="48209"/>
                </a:lnTo>
                <a:lnTo>
                  <a:pt x="1615" y="54178"/>
                </a:lnTo>
                <a:lnTo>
                  <a:pt x="0" y="57122"/>
                </a:lnTo>
                <a:lnTo>
                  <a:pt x="0" y="64353"/>
                </a:lnTo>
                <a:lnTo>
                  <a:pt x="13401" y="67906"/>
                </a:lnTo>
                <a:lnTo>
                  <a:pt x="18874" y="59220"/>
                </a:lnTo>
                <a:lnTo>
                  <a:pt x="26266" y="47129"/>
                </a:lnTo>
                <a:lnTo>
                  <a:pt x="27371" y="40322"/>
                </a:lnTo>
                <a:lnTo>
                  <a:pt x="29809" y="33096"/>
                </a:lnTo>
                <a:lnTo>
                  <a:pt x="26875" y="26327"/>
                </a:lnTo>
                <a:lnTo>
                  <a:pt x="24602" y="18618"/>
                </a:lnTo>
                <a:lnTo>
                  <a:pt x="16919" y="6857"/>
                </a:lnTo>
                <a:lnTo>
                  <a:pt x="11724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4" name="object 44"/>
          <p:cNvGrpSpPr/>
          <p:nvPr/>
        </p:nvGrpSpPr>
        <p:grpSpPr>
          <a:xfrm>
            <a:off x="3842093" y="6166718"/>
            <a:ext cx="4500245" cy="691515"/>
            <a:chOff x="3842093" y="6166718"/>
            <a:chExt cx="4500245" cy="691515"/>
          </a:xfrm>
        </p:grpSpPr>
        <p:sp>
          <p:nvSpPr>
            <p:cNvPr id="45" name="object 45"/>
            <p:cNvSpPr/>
            <p:nvPr/>
          </p:nvSpPr>
          <p:spPr>
            <a:xfrm>
              <a:off x="3994264" y="6166718"/>
              <a:ext cx="4204970" cy="691515"/>
            </a:xfrm>
            <a:custGeom>
              <a:avLst/>
              <a:gdLst/>
              <a:ahLst/>
              <a:cxnLst/>
              <a:rect l="l" t="t" r="r" b="b"/>
              <a:pathLst>
                <a:path w="4204970" h="691515">
                  <a:moveTo>
                    <a:pt x="4090365" y="0"/>
                  </a:moveTo>
                  <a:lnTo>
                    <a:pt x="114300" y="0"/>
                  </a:lnTo>
                  <a:lnTo>
                    <a:pt x="69812" y="8983"/>
                  </a:lnTo>
                  <a:lnTo>
                    <a:pt x="33480" y="33480"/>
                  </a:lnTo>
                  <a:lnTo>
                    <a:pt x="8983" y="69812"/>
                  </a:lnTo>
                  <a:lnTo>
                    <a:pt x="0" y="114300"/>
                  </a:lnTo>
                  <a:lnTo>
                    <a:pt x="0" y="691286"/>
                  </a:lnTo>
                  <a:lnTo>
                    <a:pt x="4204665" y="691286"/>
                  </a:lnTo>
                  <a:lnTo>
                    <a:pt x="4204665" y="114300"/>
                  </a:lnTo>
                  <a:lnTo>
                    <a:pt x="4195683" y="69812"/>
                  </a:lnTo>
                  <a:lnTo>
                    <a:pt x="4171189" y="33480"/>
                  </a:lnTo>
                  <a:lnTo>
                    <a:pt x="4134858" y="8983"/>
                  </a:lnTo>
                  <a:lnTo>
                    <a:pt x="4090365" y="0"/>
                  </a:lnTo>
                  <a:close/>
                </a:path>
              </a:pathLst>
            </a:custGeom>
            <a:solidFill>
              <a:srgbClr val="1A41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211064" y="6290894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60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60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63" y="51777"/>
                  </a:moveTo>
                  <a:lnTo>
                    <a:pt x="455599" y="51777"/>
                  </a:lnTo>
                  <a:lnTo>
                    <a:pt x="427736" y="127203"/>
                  </a:lnTo>
                  <a:lnTo>
                    <a:pt x="400050" y="51777"/>
                  </a:lnTo>
                  <a:lnTo>
                    <a:pt x="385762" y="51777"/>
                  </a:lnTo>
                  <a:lnTo>
                    <a:pt x="357543" y="126860"/>
                  </a:lnTo>
                  <a:lnTo>
                    <a:pt x="330390" y="51777"/>
                  </a:lnTo>
                  <a:lnTo>
                    <a:pt x="314350" y="51777"/>
                  </a:lnTo>
                  <a:lnTo>
                    <a:pt x="349084" y="146062"/>
                  </a:lnTo>
                  <a:lnTo>
                    <a:pt x="365302" y="146062"/>
                  </a:lnTo>
                  <a:lnTo>
                    <a:pt x="392645" y="74549"/>
                  </a:lnTo>
                  <a:lnTo>
                    <a:pt x="419620" y="146062"/>
                  </a:lnTo>
                  <a:lnTo>
                    <a:pt x="435838" y="146062"/>
                  </a:lnTo>
                  <a:lnTo>
                    <a:pt x="470763" y="51777"/>
                  </a:lnTo>
                  <a:close/>
                </a:path>
                <a:path w="1452879" h="182879">
                  <a:moveTo>
                    <a:pt x="497789" y="127749"/>
                  </a:moveTo>
                  <a:lnTo>
                    <a:pt x="492493" y="122770"/>
                  </a:lnTo>
                  <a:lnTo>
                    <a:pt x="479628" y="122770"/>
                  </a:lnTo>
                  <a:lnTo>
                    <a:pt x="474154" y="127749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49"/>
                  </a:lnTo>
                  <a:close/>
                </a:path>
                <a:path w="1452879" h="182879">
                  <a:moveTo>
                    <a:pt x="622655" y="48742"/>
                  </a:moveTo>
                  <a:lnTo>
                    <a:pt x="584746" y="48742"/>
                  </a:lnTo>
                  <a:lnTo>
                    <a:pt x="584746" y="59778"/>
                  </a:lnTo>
                  <a:lnTo>
                    <a:pt x="583158" y="58026"/>
                  </a:lnTo>
                  <a:lnTo>
                    <a:pt x="583158" y="84340"/>
                  </a:lnTo>
                  <a:lnTo>
                    <a:pt x="583158" y="103187"/>
                  </a:lnTo>
                  <a:lnTo>
                    <a:pt x="576110" y="109410"/>
                  </a:lnTo>
                  <a:lnTo>
                    <a:pt x="557415" y="109410"/>
                  </a:lnTo>
                  <a:lnTo>
                    <a:pt x="550176" y="103187"/>
                  </a:lnTo>
                  <a:lnTo>
                    <a:pt x="550176" y="84340"/>
                  </a:lnTo>
                  <a:lnTo>
                    <a:pt x="557415" y="78282"/>
                  </a:lnTo>
                  <a:lnTo>
                    <a:pt x="576110" y="78282"/>
                  </a:lnTo>
                  <a:lnTo>
                    <a:pt x="583158" y="84340"/>
                  </a:lnTo>
                  <a:lnTo>
                    <a:pt x="583158" y="58026"/>
                  </a:lnTo>
                  <a:lnTo>
                    <a:pt x="579615" y="54102"/>
                  </a:lnTo>
                  <a:lnTo>
                    <a:pt x="573176" y="50114"/>
                  </a:lnTo>
                  <a:lnTo>
                    <a:pt x="565378" y="47752"/>
                  </a:lnTo>
                  <a:lnTo>
                    <a:pt x="556171" y="46977"/>
                  </a:lnTo>
                  <a:lnTo>
                    <a:pt x="538581" y="50241"/>
                  </a:lnTo>
                  <a:lnTo>
                    <a:pt x="523798" y="59563"/>
                  </a:lnTo>
                  <a:lnTo>
                    <a:pt x="513600" y="74295"/>
                  </a:lnTo>
                  <a:lnTo>
                    <a:pt x="509803" y="93764"/>
                  </a:lnTo>
                  <a:lnTo>
                    <a:pt x="513600" y="113271"/>
                  </a:lnTo>
                  <a:lnTo>
                    <a:pt x="523798" y="128054"/>
                  </a:lnTo>
                  <a:lnTo>
                    <a:pt x="538581" y="137439"/>
                  </a:lnTo>
                  <a:lnTo>
                    <a:pt x="556171" y="140716"/>
                  </a:lnTo>
                  <a:lnTo>
                    <a:pt x="564476" y="140081"/>
                  </a:lnTo>
                  <a:lnTo>
                    <a:pt x="571665" y="138176"/>
                  </a:lnTo>
                  <a:lnTo>
                    <a:pt x="577773" y="134950"/>
                  </a:lnTo>
                  <a:lnTo>
                    <a:pt x="582803" y="130403"/>
                  </a:lnTo>
                  <a:lnTo>
                    <a:pt x="582803" y="132181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79" y="152450"/>
                  </a:lnTo>
                  <a:lnTo>
                    <a:pt x="551738" y="151777"/>
                  </a:lnTo>
                  <a:lnTo>
                    <a:pt x="543394" y="149860"/>
                  </a:lnTo>
                  <a:lnTo>
                    <a:pt x="535571" y="146837"/>
                  </a:lnTo>
                  <a:lnTo>
                    <a:pt x="529018" y="142849"/>
                  </a:lnTo>
                  <a:lnTo>
                    <a:pt x="515620" y="170256"/>
                  </a:lnTo>
                  <a:lnTo>
                    <a:pt x="525551" y="175526"/>
                  </a:lnTo>
                  <a:lnTo>
                    <a:pt x="537133" y="179298"/>
                  </a:lnTo>
                  <a:lnTo>
                    <a:pt x="550037" y="181584"/>
                  </a:lnTo>
                  <a:lnTo>
                    <a:pt x="563930" y="182346"/>
                  </a:lnTo>
                  <a:lnTo>
                    <a:pt x="588657" y="178955"/>
                  </a:lnTo>
                  <a:lnTo>
                    <a:pt x="607110" y="168656"/>
                  </a:lnTo>
                  <a:lnTo>
                    <a:pt x="617893" y="152450"/>
                  </a:lnTo>
                  <a:lnTo>
                    <a:pt x="618667" y="151295"/>
                  </a:lnTo>
                  <a:lnTo>
                    <a:pt x="622046" y="130403"/>
                  </a:lnTo>
                  <a:lnTo>
                    <a:pt x="622655" y="126682"/>
                  </a:lnTo>
                  <a:lnTo>
                    <a:pt x="622655" y="109410"/>
                  </a:lnTo>
                  <a:lnTo>
                    <a:pt x="622655" y="78282"/>
                  </a:lnTo>
                  <a:lnTo>
                    <a:pt x="622655" y="59778"/>
                  </a:lnTo>
                  <a:lnTo>
                    <a:pt x="622655" y="48742"/>
                  </a:lnTo>
                  <a:close/>
                </a:path>
                <a:path w="1452879" h="182879">
                  <a:moveTo>
                    <a:pt x="742975" y="97307"/>
                  </a:moveTo>
                  <a:lnTo>
                    <a:pt x="727138" y="59804"/>
                  </a:lnTo>
                  <a:lnTo>
                    <a:pt x="705764" y="49504"/>
                  </a:lnTo>
                  <a:lnTo>
                    <a:pt x="705764" y="87363"/>
                  </a:lnTo>
                  <a:lnTo>
                    <a:pt x="674725" y="87363"/>
                  </a:lnTo>
                  <a:lnTo>
                    <a:pt x="676313" y="79171"/>
                  </a:lnTo>
                  <a:lnTo>
                    <a:pt x="681951" y="74371"/>
                  </a:lnTo>
                  <a:lnTo>
                    <a:pt x="698360" y="74371"/>
                  </a:lnTo>
                  <a:lnTo>
                    <a:pt x="704176" y="79171"/>
                  </a:lnTo>
                  <a:lnTo>
                    <a:pt x="705764" y="87363"/>
                  </a:lnTo>
                  <a:lnTo>
                    <a:pt x="705764" y="49504"/>
                  </a:lnTo>
                  <a:lnTo>
                    <a:pt x="650849" y="61074"/>
                  </a:lnTo>
                  <a:lnTo>
                    <a:pt x="635228" y="97307"/>
                  </a:lnTo>
                  <a:lnTo>
                    <a:pt x="639356" y="117436"/>
                  </a:lnTo>
                  <a:lnTo>
                    <a:pt x="651116" y="133451"/>
                  </a:lnTo>
                  <a:lnTo>
                    <a:pt x="669518" y="144030"/>
                  </a:lnTo>
                  <a:lnTo>
                    <a:pt x="693597" y="147840"/>
                  </a:lnTo>
                  <a:lnTo>
                    <a:pt x="706970" y="146850"/>
                  </a:lnTo>
                  <a:lnTo>
                    <a:pt x="718375" y="143891"/>
                  </a:lnTo>
                  <a:lnTo>
                    <a:pt x="727913" y="138988"/>
                  </a:lnTo>
                  <a:lnTo>
                    <a:pt x="735749" y="132181"/>
                  </a:lnTo>
                  <a:lnTo>
                    <a:pt x="721931" y="118122"/>
                  </a:lnTo>
                  <a:lnTo>
                    <a:pt x="714933" y="110998"/>
                  </a:lnTo>
                  <a:lnTo>
                    <a:pt x="708583" y="115811"/>
                  </a:lnTo>
                  <a:lnTo>
                    <a:pt x="703643" y="118122"/>
                  </a:lnTo>
                  <a:lnTo>
                    <a:pt x="684961" y="118122"/>
                  </a:lnTo>
                  <a:lnTo>
                    <a:pt x="678256" y="114198"/>
                  </a:lnTo>
                  <a:lnTo>
                    <a:pt x="675436" y="106730"/>
                  </a:lnTo>
                  <a:lnTo>
                    <a:pt x="742442" y="106730"/>
                  </a:lnTo>
                  <a:lnTo>
                    <a:pt x="742619" y="103911"/>
                  </a:lnTo>
                  <a:lnTo>
                    <a:pt x="742975" y="100164"/>
                  </a:lnTo>
                  <a:lnTo>
                    <a:pt x="742975" y="97307"/>
                  </a:lnTo>
                  <a:close/>
                </a:path>
                <a:path w="1452879" h="182879">
                  <a:moveTo>
                    <a:pt x="795375" y="14071"/>
                  </a:moveTo>
                  <a:lnTo>
                    <a:pt x="755535" y="14071"/>
                  </a:lnTo>
                  <a:lnTo>
                    <a:pt x="755535" y="146062"/>
                  </a:lnTo>
                  <a:lnTo>
                    <a:pt x="795375" y="146062"/>
                  </a:lnTo>
                  <a:lnTo>
                    <a:pt x="795375" y="14071"/>
                  </a:lnTo>
                  <a:close/>
                </a:path>
                <a:path w="1452879" h="182879">
                  <a:moveTo>
                    <a:pt x="852893" y="48742"/>
                  </a:moveTo>
                  <a:lnTo>
                    <a:pt x="813041" y="48742"/>
                  </a:lnTo>
                  <a:lnTo>
                    <a:pt x="813041" y="146050"/>
                  </a:lnTo>
                  <a:lnTo>
                    <a:pt x="852893" y="146050"/>
                  </a:lnTo>
                  <a:lnTo>
                    <a:pt x="852893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56" y="11798"/>
                  </a:lnTo>
                  <a:lnTo>
                    <a:pt x="850442" y="5549"/>
                  </a:lnTo>
                  <a:lnTo>
                    <a:pt x="842886" y="1460"/>
                  </a:lnTo>
                  <a:lnTo>
                    <a:pt x="832967" y="0"/>
                  </a:lnTo>
                  <a:lnTo>
                    <a:pt x="823036" y="1574"/>
                  </a:lnTo>
                  <a:lnTo>
                    <a:pt x="815479" y="5905"/>
                  </a:lnTo>
                  <a:lnTo>
                    <a:pt x="810666" y="12395"/>
                  </a:lnTo>
                  <a:lnTo>
                    <a:pt x="808990" y="20459"/>
                  </a:lnTo>
                  <a:lnTo>
                    <a:pt x="810666" y="28549"/>
                  </a:lnTo>
                  <a:lnTo>
                    <a:pt x="815479" y="35039"/>
                  </a:lnTo>
                  <a:lnTo>
                    <a:pt x="823036" y="39370"/>
                  </a:lnTo>
                  <a:lnTo>
                    <a:pt x="832967" y="40932"/>
                  </a:lnTo>
                  <a:lnTo>
                    <a:pt x="842886" y="39357"/>
                  </a:lnTo>
                  <a:lnTo>
                    <a:pt x="850442" y="34950"/>
                  </a:lnTo>
                  <a:lnTo>
                    <a:pt x="855256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76" y="114922"/>
                  </a:moveTo>
                  <a:lnTo>
                    <a:pt x="949528" y="94310"/>
                  </a:lnTo>
                  <a:lnTo>
                    <a:pt x="930490" y="86156"/>
                  </a:lnTo>
                  <a:lnTo>
                    <a:pt x="911453" y="83413"/>
                  </a:lnTo>
                  <a:lnTo>
                    <a:pt x="902804" y="78981"/>
                  </a:lnTo>
                  <a:lnTo>
                    <a:pt x="902804" y="76669"/>
                  </a:lnTo>
                  <a:lnTo>
                    <a:pt x="905624" y="74371"/>
                  </a:lnTo>
                  <a:lnTo>
                    <a:pt x="915847" y="74371"/>
                  </a:lnTo>
                  <a:lnTo>
                    <a:pt x="922235" y="74714"/>
                  </a:lnTo>
                  <a:lnTo>
                    <a:pt x="929119" y="75869"/>
                  </a:lnTo>
                  <a:lnTo>
                    <a:pt x="936332" y="78054"/>
                  </a:lnTo>
                  <a:lnTo>
                    <a:pt x="943711" y="81483"/>
                  </a:lnTo>
                  <a:lnTo>
                    <a:pt x="954659" y="54965"/>
                  </a:lnTo>
                  <a:lnTo>
                    <a:pt x="946175" y="51473"/>
                  </a:lnTo>
                  <a:lnTo>
                    <a:pt x="936447" y="48971"/>
                  </a:lnTo>
                  <a:lnTo>
                    <a:pt x="925982" y="47485"/>
                  </a:lnTo>
                  <a:lnTo>
                    <a:pt x="915327" y="46977"/>
                  </a:lnTo>
                  <a:lnTo>
                    <a:pt x="893927" y="49606"/>
                  </a:lnTo>
                  <a:lnTo>
                    <a:pt x="878471" y="56743"/>
                  </a:lnTo>
                  <a:lnTo>
                    <a:pt x="869099" y="67322"/>
                  </a:lnTo>
                  <a:lnTo>
                    <a:pt x="865949" y="80251"/>
                  </a:lnTo>
                  <a:lnTo>
                    <a:pt x="874623" y="100838"/>
                  </a:lnTo>
                  <a:lnTo>
                    <a:pt x="893724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68"/>
                  </a:lnTo>
                  <a:lnTo>
                    <a:pt x="918845" y="120434"/>
                  </a:lnTo>
                  <a:lnTo>
                    <a:pt x="909154" y="120434"/>
                  </a:lnTo>
                  <a:lnTo>
                    <a:pt x="900341" y="119849"/>
                  </a:lnTo>
                  <a:lnTo>
                    <a:pt x="891451" y="118148"/>
                  </a:lnTo>
                  <a:lnTo>
                    <a:pt x="882992" y="115417"/>
                  </a:lnTo>
                  <a:lnTo>
                    <a:pt x="875474" y="111721"/>
                  </a:lnTo>
                  <a:lnTo>
                    <a:pt x="864539" y="138239"/>
                  </a:lnTo>
                  <a:lnTo>
                    <a:pt x="873201" y="142138"/>
                  </a:lnTo>
                  <a:lnTo>
                    <a:pt x="883894" y="145173"/>
                  </a:lnTo>
                  <a:lnTo>
                    <a:pt x="895832" y="147142"/>
                  </a:lnTo>
                  <a:lnTo>
                    <a:pt x="908265" y="147840"/>
                  </a:lnTo>
                  <a:lnTo>
                    <a:pt x="930198" y="145173"/>
                  </a:lnTo>
                  <a:lnTo>
                    <a:pt x="945794" y="137998"/>
                  </a:lnTo>
                  <a:lnTo>
                    <a:pt x="955090" y="127508"/>
                  </a:lnTo>
                  <a:lnTo>
                    <a:pt x="958176" y="114922"/>
                  </a:lnTo>
                  <a:close/>
                </a:path>
                <a:path w="1452879" h="182879">
                  <a:moveTo>
                    <a:pt x="1010069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69" y="146050"/>
                  </a:lnTo>
                  <a:lnTo>
                    <a:pt x="1010069" y="48742"/>
                  </a:lnTo>
                  <a:close/>
                </a:path>
                <a:path w="1452879" h="182879">
                  <a:moveTo>
                    <a:pt x="1014120" y="19748"/>
                  </a:moveTo>
                  <a:lnTo>
                    <a:pt x="1012418" y="11798"/>
                  </a:lnTo>
                  <a:lnTo>
                    <a:pt x="1007605" y="5549"/>
                  </a:lnTo>
                  <a:lnTo>
                    <a:pt x="1000048" y="1460"/>
                  </a:lnTo>
                  <a:lnTo>
                    <a:pt x="990130" y="0"/>
                  </a:lnTo>
                  <a:lnTo>
                    <a:pt x="980211" y="1574"/>
                  </a:lnTo>
                  <a:lnTo>
                    <a:pt x="972654" y="5905"/>
                  </a:lnTo>
                  <a:lnTo>
                    <a:pt x="967828" y="12395"/>
                  </a:lnTo>
                  <a:lnTo>
                    <a:pt x="966152" y="20459"/>
                  </a:lnTo>
                  <a:lnTo>
                    <a:pt x="967828" y="28549"/>
                  </a:lnTo>
                  <a:lnTo>
                    <a:pt x="972654" y="35039"/>
                  </a:lnTo>
                  <a:lnTo>
                    <a:pt x="980211" y="39370"/>
                  </a:lnTo>
                  <a:lnTo>
                    <a:pt x="990130" y="40932"/>
                  </a:lnTo>
                  <a:lnTo>
                    <a:pt x="1000048" y="39357"/>
                  </a:lnTo>
                  <a:lnTo>
                    <a:pt x="1007605" y="34950"/>
                  </a:lnTo>
                  <a:lnTo>
                    <a:pt x="1012418" y="28244"/>
                  </a:lnTo>
                  <a:lnTo>
                    <a:pt x="1014120" y="19748"/>
                  </a:lnTo>
                  <a:close/>
                </a:path>
                <a:path w="1452879" h="182879">
                  <a:moveTo>
                    <a:pt x="1193825" y="90563"/>
                  </a:moveTo>
                  <a:lnTo>
                    <a:pt x="1190891" y="70853"/>
                  </a:lnTo>
                  <a:lnTo>
                    <a:pt x="1182801" y="57302"/>
                  </a:lnTo>
                  <a:lnTo>
                    <a:pt x="1170609" y="49491"/>
                  </a:lnTo>
                  <a:lnTo>
                    <a:pt x="1155382" y="46977"/>
                  </a:lnTo>
                  <a:lnTo>
                    <a:pt x="1145857" y="47967"/>
                  </a:lnTo>
                  <a:lnTo>
                    <a:pt x="1137196" y="50825"/>
                  </a:lnTo>
                  <a:lnTo>
                    <a:pt x="1129563" y="55460"/>
                  </a:lnTo>
                  <a:lnTo>
                    <a:pt x="1123111" y="61734"/>
                  </a:lnTo>
                  <a:lnTo>
                    <a:pt x="1117333" y="55156"/>
                  </a:lnTo>
                  <a:lnTo>
                    <a:pt x="1110208" y="50558"/>
                  </a:lnTo>
                  <a:lnTo>
                    <a:pt x="1102004" y="47866"/>
                  </a:lnTo>
                  <a:lnTo>
                    <a:pt x="1092962" y="46977"/>
                  </a:lnTo>
                  <a:lnTo>
                    <a:pt x="1085240" y="47650"/>
                  </a:lnTo>
                  <a:lnTo>
                    <a:pt x="1078039" y="49669"/>
                  </a:lnTo>
                  <a:lnTo>
                    <a:pt x="1071460" y="53060"/>
                  </a:lnTo>
                  <a:lnTo>
                    <a:pt x="1065618" y="57823"/>
                  </a:lnTo>
                  <a:lnTo>
                    <a:pt x="1065618" y="48742"/>
                  </a:lnTo>
                  <a:lnTo>
                    <a:pt x="1027709" y="48742"/>
                  </a:lnTo>
                  <a:lnTo>
                    <a:pt x="1027709" y="146050"/>
                  </a:lnTo>
                  <a:lnTo>
                    <a:pt x="1067562" y="146050"/>
                  </a:lnTo>
                  <a:lnTo>
                    <a:pt x="1067562" y="85572"/>
                  </a:lnTo>
                  <a:lnTo>
                    <a:pt x="1073023" y="80772"/>
                  </a:lnTo>
                  <a:lnTo>
                    <a:pt x="1086777" y="80772"/>
                  </a:lnTo>
                  <a:lnTo>
                    <a:pt x="1090841" y="85407"/>
                  </a:lnTo>
                  <a:lnTo>
                    <a:pt x="1090841" y="146050"/>
                  </a:lnTo>
                  <a:lnTo>
                    <a:pt x="1130681" y="146050"/>
                  </a:lnTo>
                  <a:lnTo>
                    <a:pt x="1130681" y="85572"/>
                  </a:lnTo>
                  <a:lnTo>
                    <a:pt x="1136154" y="80772"/>
                  </a:lnTo>
                  <a:lnTo>
                    <a:pt x="1149565" y="80772"/>
                  </a:lnTo>
                  <a:lnTo>
                    <a:pt x="1153960" y="85407"/>
                  </a:lnTo>
                  <a:lnTo>
                    <a:pt x="1153960" y="146050"/>
                  </a:lnTo>
                  <a:lnTo>
                    <a:pt x="1193825" y="146050"/>
                  </a:lnTo>
                  <a:lnTo>
                    <a:pt x="1193825" y="90563"/>
                  </a:lnTo>
                  <a:close/>
                </a:path>
                <a:path w="1452879" h="182879">
                  <a:moveTo>
                    <a:pt x="1234084" y="127749"/>
                  </a:moveTo>
                  <a:lnTo>
                    <a:pt x="1228788" y="122770"/>
                  </a:lnTo>
                  <a:lnTo>
                    <a:pt x="1215923" y="122770"/>
                  </a:lnTo>
                  <a:lnTo>
                    <a:pt x="1210449" y="127749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49"/>
                  </a:lnTo>
                  <a:close/>
                </a:path>
                <a:path w="1452879" h="182879">
                  <a:moveTo>
                    <a:pt x="1340789" y="100888"/>
                  </a:moveTo>
                  <a:lnTo>
                    <a:pt x="1340700" y="98933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810" y="64287"/>
                  </a:lnTo>
                  <a:lnTo>
                    <a:pt x="1324571" y="62103"/>
                  </a:lnTo>
                  <a:lnTo>
                    <a:pt x="1324571" y="92329"/>
                  </a:lnTo>
                  <a:lnTo>
                    <a:pt x="1264602" y="92329"/>
                  </a:lnTo>
                  <a:lnTo>
                    <a:pt x="1294587" y="65290"/>
                  </a:lnTo>
                  <a:lnTo>
                    <a:pt x="1324571" y="92329"/>
                  </a:lnTo>
                  <a:lnTo>
                    <a:pt x="1324571" y="62103"/>
                  </a:lnTo>
                  <a:lnTo>
                    <a:pt x="1313192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41"/>
                  </a:lnTo>
                  <a:lnTo>
                    <a:pt x="1247673" y="98933"/>
                  </a:lnTo>
                  <a:lnTo>
                    <a:pt x="1251280" y="118313"/>
                  </a:lnTo>
                  <a:lnTo>
                    <a:pt x="1261491" y="133565"/>
                  </a:lnTo>
                  <a:lnTo>
                    <a:pt x="1277366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94"/>
                  </a:lnTo>
                  <a:lnTo>
                    <a:pt x="1334795" y="131813"/>
                  </a:lnTo>
                  <a:lnTo>
                    <a:pt x="1325448" y="120802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95"/>
                  </a:lnTo>
                  <a:lnTo>
                    <a:pt x="1298460" y="132194"/>
                  </a:lnTo>
                  <a:lnTo>
                    <a:pt x="1285659" y="130213"/>
                  </a:lnTo>
                  <a:lnTo>
                    <a:pt x="1275384" y="124612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46" y="104609"/>
                  </a:lnTo>
                  <a:lnTo>
                    <a:pt x="1340612" y="103022"/>
                  </a:lnTo>
                  <a:lnTo>
                    <a:pt x="1340789" y="100888"/>
                  </a:lnTo>
                  <a:close/>
                </a:path>
                <a:path w="1452879" h="182879">
                  <a:moveTo>
                    <a:pt x="1452460" y="14071"/>
                  </a:moveTo>
                  <a:lnTo>
                    <a:pt x="1435709" y="14071"/>
                  </a:lnTo>
                  <a:lnTo>
                    <a:pt x="1435709" y="98933"/>
                  </a:lnTo>
                  <a:lnTo>
                    <a:pt x="1433309" y="112598"/>
                  </a:lnTo>
                  <a:lnTo>
                    <a:pt x="1426692" y="123088"/>
                  </a:lnTo>
                  <a:lnTo>
                    <a:pt x="1416735" y="129819"/>
                  </a:lnTo>
                  <a:lnTo>
                    <a:pt x="1404315" y="132194"/>
                  </a:lnTo>
                  <a:lnTo>
                    <a:pt x="1391793" y="129819"/>
                  </a:lnTo>
                  <a:lnTo>
                    <a:pt x="1381785" y="123088"/>
                  </a:lnTo>
                  <a:lnTo>
                    <a:pt x="1375156" y="112598"/>
                  </a:lnTo>
                  <a:lnTo>
                    <a:pt x="1372755" y="98933"/>
                  </a:lnTo>
                  <a:lnTo>
                    <a:pt x="1375156" y="85267"/>
                  </a:lnTo>
                  <a:lnTo>
                    <a:pt x="1381785" y="74841"/>
                  </a:lnTo>
                  <a:lnTo>
                    <a:pt x="1391793" y="68186"/>
                  </a:lnTo>
                  <a:lnTo>
                    <a:pt x="1404315" y="65849"/>
                  </a:lnTo>
                  <a:lnTo>
                    <a:pt x="1416735" y="68186"/>
                  </a:lnTo>
                  <a:lnTo>
                    <a:pt x="1426692" y="74841"/>
                  </a:lnTo>
                  <a:lnTo>
                    <a:pt x="1433309" y="85267"/>
                  </a:lnTo>
                  <a:lnTo>
                    <a:pt x="1435709" y="98933"/>
                  </a:lnTo>
                  <a:lnTo>
                    <a:pt x="1435709" y="14071"/>
                  </a:lnTo>
                  <a:lnTo>
                    <a:pt x="1435531" y="14071"/>
                  </a:lnTo>
                  <a:lnTo>
                    <a:pt x="1435531" y="66014"/>
                  </a:lnTo>
                  <a:lnTo>
                    <a:pt x="1435366" y="65849"/>
                  </a:lnTo>
                  <a:lnTo>
                    <a:pt x="1429016" y="59372"/>
                  </a:lnTo>
                  <a:lnTo>
                    <a:pt x="1421257" y="54648"/>
                  </a:lnTo>
                  <a:lnTo>
                    <a:pt x="1412481" y="51816"/>
                  </a:lnTo>
                  <a:lnTo>
                    <a:pt x="1402905" y="50888"/>
                  </a:lnTo>
                  <a:lnTo>
                    <a:pt x="1383982" y="54343"/>
                  </a:lnTo>
                  <a:lnTo>
                    <a:pt x="1369021" y="64096"/>
                  </a:lnTo>
                  <a:lnTo>
                    <a:pt x="1359179" y="79260"/>
                  </a:lnTo>
                  <a:lnTo>
                    <a:pt x="1355636" y="98933"/>
                  </a:lnTo>
                  <a:lnTo>
                    <a:pt x="1359179" y="118618"/>
                  </a:lnTo>
                  <a:lnTo>
                    <a:pt x="1369021" y="133832"/>
                  </a:lnTo>
                  <a:lnTo>
                    <a:pt x="1383982" y="143649"/>
                  </a:lnTo>
                  <a:lnTo>
                    <a:pt x="1402905" y="147129"/>
                  </a:lnTo>
                  <a:lnTo>
                    <a:pt x="1412849" y="146126"/>
                  </a:lnTo>
                  <a:lnTo>
                    <a:pt x="1421879" y="143129"/>
                  </a:lnTo>
                  <a:lnTo>
                    <a:pt x="1429753" y="138125"/>
                  </a:lnTo>
                  <a:lnTo>
                    <a:pt x="1435239" y="132194"/>
                  </a:lnTo>
                  <a:lnTo>
                    <a:pt x="1436230" y="131127"/>
                  </a:lnTo>
                  <a:lnTo>
                    <a:pt x="1436230" y="146062"/>
                  </a:lnTo>
                  <a:lnTo>
                    <a:pt x="1452460" y="146062"/>
                  </a:lnTo>
                  <a:lnTo>
                    <a:pt x="1452460" y="131127"/>
                  </a:lnTo>
                  <a:lnTo>
                    <a:pt x="1452460" y="66014"/>
                  </a:lnTo>
                  <a:lnTo>
                    <a:pt x="1452460" y="140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694780" y="6342663"/>
              <a:ext cx="87998" cy="95351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807150" y="6322028"/>
              <a:ext cx="99293" cy="115989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842093" y="6341770"/>
              <a:ext cx="4500245" cy="358140"/>
            </a:xfrm>
            <a:custGeom>
              <a:avLst/>
              <a:gdLst/>
              <a:ahLst/>
              <a:cxnLst/>
              <a:rect l="l" t="t" r="r" b="b"/>
              <a:pathLst>
                <a:path w="4500245" h="358140">
                  <a:moveTo>
                    <a:pt x="1315504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1315504" y="62407"/>
                  </a:lnTo>
                  <a:lnTo>
                    <a:pt x="1315504" y="59232"/>
                  </a:lnTo>
                  <a:close/>
                </a:path>
                <a:path w="4500245" h="358140">
                  <a:moveTo>
                    <a:pt x="1481848" y="243941"/>
                  </a:moveTo>
                  <a:lnTo>
                    <a:pt x="1473809" y="243128"/>
                  </a:lnTo>
                  <a:lnTo>
                    <a:pt x="1466583" y="243128"/>
                  </a:lnTo>
                  <a:lnTo>
                    <a:pt x="1456232" y="244881"/>
                  </a:lnTo>
                  <a:lnTo>
                    <a:pt x="1448193" y="250050"/>
                  </a:lnTo>
                  <a:lnTo>
                    <a:pt x="1442999" y="258483"/>
                  </a:lnTo>
                  <a:lnTo>
                    <a:pt x="1441145" y="270052"/>
                  </a:lnTo>
                  <a:lnTo>
                    <a:pt x="1441145" y="285064"/>
                  </a:lnTo>
                  <a:lnTo>
                    <a:pt x="1424063" y="285064"/>
                  </a:lnTo>
                  <a:lnTo>
                    <a:pt x="1424063" y="305422"/>
                  </a:lnTo>
                  <a:lnTo>
                    <a:pt x="1441145" y="305422"/>
                  </a:lnTo>
                  <a:lnTo>
                    <a:pt x="1441145" y="357657"/>
                  </a:lnTo>
                  <a:lnTo>
                    <a:pt x="1461566" y="357657"/>
                  </a:lnTo>
                  <a:lnTo>
                    <a:pt x="1461566" y="305422"/>
                  </a:lnTo>
                  <a:lnTo>
                    <a:pt x="1478610" y="305422"/>
                  </a:lnTo>
                  <a:lnTo>
                    <a:pt x="1481150" y="285064"/>
                  </a:lnTo>
                  <a:lnTo>
                    <a:pt x="1461566" y="285064"/>
                  </a:lnTo>
                  <a:lnTo>
                    <a:pt x="1461566" y="266166"/>
                  </a:lnTo>
                  <a:lnTo>
                    <a:pt x="1463154" y="262153"/>
                  </a:lnTo>
                  <a:lnTo>
                    <a:pt x="1481848" y="262140"/>
                  </a:lnTo>
                  <a:lnTo>
                    <a:pt x="1481848" y="243941"/>
                  </a:lnTo>
                  <a:close/>
                </a:path>
                <a:path w="4500245" h="358140">
                  <a:moveTo>
                    <a:pt x="3135084" y="0"/>
                  </a:moveTo>
                  <a:lnTo>
                    <a:pt x="3123692" y="1066"/>
                  </a:lnTo>
                  <a:lnTo>
                    <a:pt x="3114167" y="4229"/>
                  </a:lnTo>
                  <a:lnTo>
                    <a:pt x="3106585" y="9461"/>
                  </a:lnTo>
                  <a:lnTo>
                    <a:pt x="3101035" y="16713"/>
                  </a:lnTo>
                  <a:lnTo>
                    <a:pt x="3101035" y="889"/>
                  </a:lnTo>
                  <a:lnTo>
                    <a:pt x="3084817" y="889"/>
                  </a:lnTo>
                  <a:lnTo>
                    <a:pt x="3084817" y="95173"/>
                  </a:lnTo>
                  <a:lnTo>
                    <a:pt x="3101746" y="95173"/>
                  </a:lnTo>
                  <a:lnTo>
                    <a:pt x="3101746" y="48221"/>
                  </a:lnTo>
                  <a:lnTo>
                    <a:pt x="3103803" y="34544"/>
                  </a:lnTo>
                  <a:lnTo>
                    <a:pt x="3109671" y="24561"/>
                  </a:lnTo>
                  <a:lnTo>
                    <a:pt x="3118942" y="18453"/>
                  </a:lnTo>
                  <a:lnTo>
                    <a:pt x="3131197" y="16370"/>
                  </a:lnTo>
                  <a:lnTo>
                    <a:pt x="3135084" y="16548"/>
                  </a:lnTo>
                  <a:lnTo>
                    <a:pt x="3135084" y="0"/>
                  </a:lnTo>
                  <a:close/>
                </a:path>
                <a:path w="4500245" h="358140">
                  <a:moveTo>
                    <a:pt x="4499876" y="59232"/>
                  </a:moveTo>
                  <a:lnTo>
                    <a:pt x="3184385" y="59232"/>
                  </a:lnTo>
                  <a:lnTo>
                    <a:pt x="3184385" y="62407"/>
                  </a:lnTo>
                  <a:lnTo>
                    <a:pt x="4499876" y="62407"/>
                  </a:lnTo>
                  <a:lnTo>
                    <a:pt x="4499876" y="592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138921" y="6607893"/>
              <a:ext cx="81915" cy="68516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5358358" y="6537528"/>
            <a:ext cx="777875" cy="1892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50" spc="-5" dirty="0">
                <a:solidFill>
                  <a:srgbClr val="FFFFFF"/>
                </a:solidFill>
                <a:latin typeface="Montserrat-Medium"/>
                <a:cs typeface="Montserrat-Medium"/>
              </a:rPr>
              <a:t>gelisimedu</a:t>
            </a:r>
            <a:endParaRPr sz="1050">
              <a:latin typeface="Montserrat-Medium"/>
              <a:cs typeface="Montserrat-Medium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330639" y="6539683"/>
            <a:ext cx="736600" cy="1898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50" spc="-5" dirty="0">
                <a:solidFill>
                  <a:srgbClr val="FFFFFF"/>
                </a:solidFill>
                <a:latin typeface="Montserrat-Medium"/>
                <a:cs typeface="Montserrat-Medium"/>
              </a:rPr>
              <a:t>igugelisim</a:t>
            </a:r>
            <a:endParaRPr sz="1050">
              <a:latin typeface="Montserrat-Medium"/>
              <a:cs typeface="Montserrat-Medium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6186808" y="6584909"/>
            <a:ext cx="111277" cy="114490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225509" y="3824134"/>
            <a:ext cx="3810942" cy="1813573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400020" y="4104744"/>
            <a:ext cx="2743667" cy="1574800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9251442" y="5134344"/>
            <a:ext cx="81838" cy="76741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7" name="object 57"/>
          <p:cNvGrpSpPr/>
          <p:nvPr/>
        </p:nvGrpSpPr>
        <p:grpSpPr>
          <a:xfrm>
            <a:off x="4981930" y="1263522"/>
            <a:ext cx="1797685" cy="1905000"/>
            <a:chOff x="4981930" y="1263522"/>
            <a:chExt cx="1797685" cy="1905000"/>
          </a:xfrm>
        </p:grpSpPr>
        <p:sp>
          <p:nvSpPr>
            <p:cNvPr id="58" name="object 58"/>
            <p:cNvSpPr/>
            <p:nvPr/>
          </p:nvSpPr>
          <p:spPr>
            <a:xfrm>
              <a:off x="5596598" y="1263522"/>
              <a:ext cx="568045" cy="997394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831687" y="2317114"/>
              <a:ext cx="119976" cy="153212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591568" y="2317114"/>
              <a:ext cx="225475" cy="147713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450713" y="2281262"/>
              <a:ext cx="133680" cy="187071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240322" y="2322766"/>
              <a:ext cx="70485" cy="142062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096660" y="2322766"/>
              <a:ext cx="110058" cy="145872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985611" y="2322766"/>
              <a:ext cx="85877" cy="142062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971832" y="2562555"/>
              <a:ext cx="238518" cy="386105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189167" y="2508567"/>
              <a:ext cx="407847" cy="325208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872277" y="2508567"/>
              <a:ext cx="56616" cy="325208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686171" y="2568905"/>
              <a:ext cx="147078" cy="264871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472506" y="2568905"/>
              <a:ext cx="155727" cy="264871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561302" y="2907068"/>
              <a:ext cx="218262" cy="261150"/>
            </a:xfrm>
            <a:prstGeom prst="rect">
              <a:avLst/>
            </a:prstGeom>
            <a:blipFill>
              <a:blip r:embed="rId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006642" y="2957182"/>
              <a:ext cx="140614" cy="211035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834532" y="2959011"/>
              <a:ext cx="154546" cy="206171"/>
            </a:xfrm>
            <a:prstGeom prst="rect">
              <a:avLst/>
            </a:prstGeom>
            <a:blipFill>
              <a:blip r:embed="rId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6407074" y="2960522"/>
              <a:ext cx="130581" cy="204660"/>
            </a:xfrm>
            <a:prstGeom prst="rect">
              <a:avLst/>
            </a:prstGeom>
            <a:blipFill>
              <a:blip r:embed="rId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166332" y="2960522"/>
              <a:ext cx="228333" cy="204660"/>
            </a:xfrm>
            <a:prstGeom prst="rect">
              <a:avLst/>
            </a:prstGeom>
            <a:blipFill>
              <a:blip r:embed="rId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5672404" y="2960522"/>
              <a:ext cx="130555" cy="204660"/>
            </a:xfrm>
            <a:prstGeom prst="rect">
              <a:avLst/>
            </a:prstGeom>
            <a:blipFill>
              <a:blip r:embed="rId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5392813" y="2907068"/>
              <a:ext cx="257784" cy="258114"/>
            </a:xfrm>
            <a:prstGeom prst="rect">
              <a:avLst/>
            </a:prstGeom>
            <a:blipFill>
              <a:blip r:embed="rId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5184152" y="2960522"/>
              <a:ext cx="169443" cy="204660"/>
            </a:xfrm>
            <a:prstGeom prst="rect">
              <a:avLst/>
            </a:prstGeom>
            <a:blipFill>
              <a:blip r:embed="rId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015331" y="2907068"/>
              <a:ext cx="104178" cy="41592"/>
            </a:xfrm>
            <a:prstGeom prst="rect">
              <a:avLst/>
            </a:prstGeom>
            <a:blipFill>
              <a:blip r:embed="rId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4981930" y="2960522"/>
              <a:ext cx="167335" cy="208000"/>
            </a:xfrm>
            <a:prstGeom prst="rect">
              <a:avLst/>
            </a:prstGeom>
            <a:blipFill>
              <a:blip r:embed="rId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0" name="object 80"/>
          <p:cNvSpPr/>
          <p:nvPr/>
        </p:nvSpPr>
        <p:spPr>
          <a:xfrm>
            <a:off x="5164480" y="2562986"/>
            <a:ext cx="263550" cy="277698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819400" y="2690336"/>
            <a:ext cx="9372600" cy="2332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Doku kan ve oksijen ihtiyacının </a:t>
            </a:r>
            <a:r>
              <a:rPr lang="tr-TR" sz="2800" dirty="0" err="1" smtClean="0">
                <a:solidFill>
                  <a:prstClr val="black"/>
                </a:solidFill>
              </a:rPr>
              <a:t>trombus</a:t>
            </a:r>
            <a:r>
              <a:rPr lang="tr-TR" sz="2800" dirty="0" smtClean="0">
                <a:solidFill>
                  <a:prstClr val="black"/>
                </a:solidFill>
              </a:rPr>
              <a:t>, </a:t>
            </a:r>
            <a:r>
              <a:rPr lang="tr-TR" sz="2800" dirty="0" err="1" smtClean="0">
                <a:solidFill>
                  <a:prstClr val="black"/>
                </a:solidFill>
              </a:rPr>
              <a:t>aterosklerotik</a:t>
            </a:r>
            <a:r>
              <a:rPr lang="tr-TR" sz="2800" dirty="0" smtClean="0">
                <a:solidFill>
                  <a:prstClr val="black"/>
                </a:solidFill>
              </a:rPr>
              <a:t> plak, </a:t>
            </a:r>
            <a:r>
              <a:rPr lang="tr-TR" sz="2800" dirty="0" err="1" smtClean="0">
                <a:solidFill>
                  <a:prstClr val="black"/>
                </a:solidFill>
              </a:rPr>
              <a:t>vazokontriksiyon</a:t>
            </a:r>
            <a:r>
              <a:rPr lang="tr-TR" sz="2800" dirty="0" smtClean="0">
                <a:solidFill>
                  <a:prstClr val="black"/>
                </a:solidFill>
              </a:rPr>
              <a:t> , </a:t>
            </a:r>
            <a:r>
              <a:rPr lang="tr-TR" sz="2800" dirty="0" err="1" smtClean="0">
                <a:solidFill>
                  <a:prstClr val="black"/>
                </a:solidFill>
              </a:rPr>
              <a:t>inflamasyon</a:t>
            </a:r>
            <a:r>
              <a:rPr lang="tr-TR" sz="2800" dirty="0" smtClean="0">
                <a:solidFill>
                  <a:prstClr val="black"/>
                </a:solidFill>
              </a:rPr>
              <a:t> veya </a:t>
            </a:r>
            <a:r>
              <a:rPr lang="nn-NO" sz="2800" dirty="0" smtClean="0">
                <a:solidFill>
                  <a:prstClr val="black"/>
                </a:solidFill>
              </a:rPr>
              <a:t>enerji sunumu ve talebi arasındaki dengesizlik</a:t>
            </a:r>
            <a:r>
              <a:rPr lang="tr-TR" sz="2800" dirty="0" smtClean="0">
                <a:solidFill>
                  <a:prstClr val="black"/>
                </a:solidFill>
              </a:rPr>
              <a:t> gibi nedenler neticesinde kısmen ya da tamamen karşılanamaması haline </a:t>
            </a:r>
            <a:r>
              <a:rPr lang="tr-TR" sz="2800" b="1" dirty="0" err="1" smtClean="0">
                <a:solidFill>
                  <a:prstClr val="black"/>
                </a:solidFill>
              </a:rPr>
              <a:t>iskemi</a:t>
            </a:r>
            <a:r>
              <a:rPr lang="tr-TR" sz="2800" dirty="0" smtClean="0">
                <a:solidFill>
                  <a:prstClr val="black"/>
                </a:solidFill>
              </a:rPr>
              <a:t> denir.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 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438400" y="1676400"/>
            <a:ext cx="9753600" cy="362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b="1" dirty="0" err="1" smtClean="0">
                <a:solidFill>
                  <a:prstClr val="black"/>
                </a:solidFill>
              </a:rPr>
              <a:t>Reperfüzyon</a:t>
            </a:r>
            <a:r>
              <a:rPr lang="tr-TR" sz="2800" dirty="0" smtClean="0">
                <a:solidFill>
                  <a:prstClr val="black"/>
                </a:solidFill>
              </a:rPr>
              <a:t>, </a:t>
            </a:r>
            <a:r>
              <a:rPr lang="tr-TR" sz="2800" dirty="0" err="1" smtClean="0">
                <a:solidFill>
                  <a:prstClr val="black"/>
                </a:solidFill>
              </a:rPr>
              <a:t>iskemiye</a:t>
            </a:r>
            <a:r>
              <a:rPr lang="tr-TR" sz="2800" dirty="0" smtClean="0">
                <a:solidFill>
                  <a:prstClr val="black"/>
                </a:solidFill>
              </a:rPr>
              <a:t> maruz kalan doku yada organların </a:t>
            </a:r>
            <a:r>
              <a:rPr lang="tr-TR" sz="2800" b="1" dirty="0" smtClean="0">
                <a:solidFill>
                  <a:prstClr val="black"/>
                </a:solidFill>
              </a:rPr>
              <a:t>yeniden kanlanması ve oksijenlenmesi</a:t>
            </a:r>
            <a:r>
              <a:rPr lang="tr-TR" sz="2800" dirty="0" smtClean="0">
                <a:solidFill>
                  <a:prstClr val="black"/>
                </a:solidFill>
              </a:rPr>
              <a:t> olayıdır.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Reperfüzyon</a:t>
            </a:r>
            <a:r>
              <a:rPr lang="tr-TR" sz="2800" b="1" dirty="0" smtClean="0">
                <a:solidFill>
                  <a:prstClr val="black"/>
                </a:solidFill>
              </a:rPr>
              <a:t> hasarı </a:t>
            </a:r>
            <a:r>
              <a:rPr lang="tr-TR" sz="2800" dirty="0" smtClean="0">
                <a:solidFill>
                  <a:prstClr val="black"/>
                </a:solidFill>
              </a:rPr>
              <a:t>ise, </a:t>
            </a:r>
            <a:r>
              <a:rPr lang="tr-TR" sz="2800" dirty="0" err="1" smtClean="0">
                <a:solidFill>
                  <a:prstClr val="black"/>
                </a:solidFill>
              </a:rPr>
              <a:t>iskemi</a:t>
            </a:r>
            <a:r>
              <a:rPr lang="tr-TR" sz="2800" dirty="0" smtClean="0">
                <a:solidFill>
                  <a:prstClr val="black"/>
                </a:solidFill>
              </a:rPr>
              <a:t> periyodunu izleyen yeniden kanlanma döneminde doku ya da organlarda meydana gelen hasar olarak tanımlanır. Hücre içine moleküler oksijenin sunumuyla hızla oluşan </a:t>
            </a:r>
            <a:r>
              <a:rPr lang="tr-TR" sz="2800" b="1" dirty="0" smtClean="0">
                <a:solidFill>
                  <a:prstClr val="black"/>
                </a:solidFill>
              </a:rPr>
              <a:t>serbest oksijen radikal (SOR</a:t>
            </a:r>
            <a:r>
              <a:rPr lang="tr-TR" sz="2800" dirty="0" smtClean="0">
                <a:solidFill>
                  <a:prstClr val="black"/>
                </a:solidFill>
              </a:rPr>
              <a:t>) türevleri en çok suçlanan faktör olmakla birlikte, </a:t>
            </a:r>
            <a:r>
              <a:rPr lang="tr-TR" sz="2800" dirty="0" err="1" smtClean="0">
                <a:solidFill>
                  <a:prstClr val="black"/>
                </a:solidFill>
              </a:rPr>
              <a:t>reperfüzyon</a:t>
            </a:r>
            <a:r>
              <a:rPr lang="tr-TR" sz="2800" dirty="0" smtClean="0">
                <a:solidFill>
                  <a:prstClr val="black"/>
                </a:solidFill>
              </a:rPr>
              <a:t> hasarından </a:t>
            </a:r>
            <a:r>
              <a:rPr lang="tr-TR" sz="2800" b="1" dirty="0" smtClean="0">
                <a:solidFill>
                  <a:prstClr val="black"/>
                </a:solidFill>
              </a:rPr>
              <a:t>birçok mekanizma </a:t>
            </a:r>
            <a:r>
              <a:rPr lang="tr-TR" sz="2800" dirty="0" smtClean="0">
                <a:solidFill>
                  <a:prstClr val="black"/>
                </a:solidFill>
              </a:rPr>
              <a:t>sorumlu tutulmuştur.</a:t>
            </a:r>
            <a:endParaRPr lang="tr-T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667000" y="2209800"/>
            <a:ext cx="9525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err="1" smtClean="0">
                <a:solidFill>
                  <a:prstClr val="black"/>
                </a:solidFill>
              </a:rPr>
              <a:t>Miyokarddaki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iskemik</a:t>
            </a:r>
            <a:r>
              <a:rPr lang="tr-TR" sz="2800" dirty="0" smtClean="0">
                <a:solidFill>
                  <a:prstClr val="black"/>
                </a:solidFill>
              </a:rPr>
              <a:t> süreç eğer </a:t>
            </a:r>
            <a:r>
              <a:rPr lang="tr-TR" sz="2800" b="1" dirty="0" smtClean="0">
                <a:solidFill>
                  <a:prstClr val="black"/>
                </a:solidFill>
              </a:rPr>
              <a:t>20 dakika</a:t>
            </a:r>
            <a:r>
              <a:rPr lang="tr-TR" sz="2800" dirty="0" smtClean="0">
                <a:solidFill>
                  <a:prstClr val="black"/>
                </a:solidFill>
              </a:rPr>
              <a:t>dan kısa sürer ve dokunun </a:t>
            </a:r>
            <a:r>
              <a:rPr lang="tr-TR" sz="2800" dirty="0" err="1" smtClean="0">
                <a:solidFill>
                  <a:prstClr val="black"/>
                </a:solidFill>
              </a:rPr>
              <a:t>perfüzyonu</a:t>
            </a:r>
            <a:r>
              <a:rPr lang="tr-TR" sz="2800" dirty="0" smtClean="0">
                <a:solidFill>
                  <a:prstClr val="black"/>
                </a:solidFill>
              </a:rPr>
              <a:t> bu süre içinde tekrar sağlanabilirse herhangi bir yapısal ve biyokimyasal hasar oluşmadan normal hale tam dönüş sağlanır. Eğer bu süreç uzarsa (&gt; 45 dakika), doku kan ihtiyacının sağlanması ile beraber </a:t>
            </a:r>
            <a:r>
              <a:rPr lang="tr-TR" sz="2800" dirty="0" err="1" smtClean="0">
                <a:solidFill>
                  <a:prstClr val="black"/>
                </a:solidFill>
              </a:rPr>
              <a:t>reperfüzyon</a:t>
            </a:r>
            <a:r>
              <a:rPr lang="tr-TR" sz="2800" dirty="0" smtClean="0">
                <a:solidFill>
                  <a:prstClr val="black"/>
                </a:solidFill>
              </a:rPr>
              <a:t> hasarı dediğimiz olaylar zinciri tetiklenir. </a:t>
            </a:r>
            <a:endParaRPr lang="tr-T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14600" y="2590800"/>
            <a:ext cx="9677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 err="1" smtClean="0">
                <a:solidFill>
                  <a:prstClr val="black"/>
                </a:solidFill>
              </a:rPr>
              <a:t>Miyokardiyal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reperfüzyon</a:t>
            </a:r>
            <a:r>
              <a:rPr lang="tr-TR" sz="2800" dirty="0" smtClean="0">
                <a:solidFill>
                  <a:prstClr val="black"/>
                </a:solidFill>
              </a:rPr>
              <a:t> hasarı, </a:t>
            </a:r>
            <a:r>
              <a:rPr lang="tr-TR" sz="2800" dirty="0" err="1" smtClean="0">
                <a:solidFill>
                  <a:prstClr val="black"/>
                </a:solidFill>
              </a:rPr>
              <a:t>reperfüzyon</a:t>
            </a:r>
            <a:r>
              <a:rPr lang="tr-TR" sz="2800" dirty="0" smtClean="0">
                <a:solidFill>
                  <a:prstClr val="black"/>
                </a:solidFill>
              </a:rPr>
              <a:t> sırasında henüz sağlam olan </a:t>
            </a:r>
            <a:r>
              <a:rPr lang="tr-TR" sz="2800" b="1" dirty="0" err="1" smtClean="0">
                <a:solidFill>
                  <a:prstClr val="black"/>
                </a:solidFill>
              </a:rPr>
              <a:t>myositlerin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reperfüzyonla</a:t>
            </a:r>
            <a:r>
              <a:rPr lang="tr-TR" sz="2800" b="1" dirty="0" smtClean="0">
                <a:solidFill>
                  <a:prstClr val="black"/>
                </a:solidFill>
              </a:rPr>
              <a:t> tetiklenen </a:t>
            </a:r>
            <a:r>
              <a:rPr lang="tr-TR" sz="2800" b="1" dirty="0" err="1" smtClean="0">
                <a:solidFill>
                  <a:prstClr val="black"/>
                </a:solidFill>
              </a:rPr>
              <a:t>metabolik</a:t>
            </a:r>
            <a:r>
              <a:rPr lang="tr-TR" sz="2800" b="1" dirty="0" smtClean="0">
                <a:solidFill>
                  <a:prstClr val="black"/>
                </a:solidFill>
              </a:rPr>
              <a:t>, fonksiyonel ve yapısal olaylar zinciri sonucunda hasar görmesi </a:t>
            </a:r>
            <a:r>
              <a:rPr lang="tr-TR" sz="2800" dirty="0" smtClean="0">
                <a:solidFill>
                  <a:prstClr val="black"/>
                </a:solidFill>
              </a:rPr>
              <a:t>olarak tanımlanabilir.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</TotalTime>
  <Words>2327</Words>
  <Application>Microsoft Office PowerPoint</Application>
  <PresentationFormat>Özel</PresentationFormat>
  <Paragraphs>292</Paragraphs>
  <Slides>59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59</vt:i4>
      </vt:variant>
    </vt:vector>
  </HeadingPairs>
  <TitlesOfParts>
    <vt:vector size="60" baseType="lpstr">
      <vt:lpstr>Office Theme</vt:lpstr>
      <vt:lpstr>Slayt 1</vt:lpstr>
      <vt:lpstr>Slayt 2</vt:lpstr>
      <vt:lpstr>Geçen Ders  Hakkında</vt:lpstr>
      <vt:lpstr>Ders Bilgileri</vt:lpstr>
      <vt:lpstr>Reperfüzyon ve Reperfüzyon Hasarı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  <vt:lpstr>Slayt 38</vt:lpstr>
      <vt:lpstr>Slayt 39</vt:lpstr>
      <vt:lpstr>Slayt 40</vt:lpstr>
      <vt:lpstr>Slayt 41</vt:lpstr>
      <vt:lpstr>Slayt 42</vt:lpstr>
      <vt:lpstr>Slayt 43</vt:lpstr>
      <vt:lpstr>Slayt 44</vt:lpstr>
      <vt:lpstr>Slayt 45</vt:lpstr>
      <vt:lpstr>Slayt 46</vt:lpstr>
      <vt:lpstr>Slayt 47</vt:lpstr>
      <vt:lpstr>Slayt 48</vt:lpstr>
      <vt:lpstr>Slayt 49</vt:lpstr>
      <vt:lpstr>Slayt 50</vt:lpstr>
      <vt:lpstr>Slayt 51</vt:lpstr>
      <vt:lpstr>Slayt 52</vt:lpstr>
      <vt:lpstr>Slayt 53</vt:lpstr>
      <vt:lpstr>Slayt 54</vt:lpstr>
      <vt:lpstr>Slayt 55</vt:lpstr>
      <vt:lpstr>Slayt 56</vt:lpstr>
      <vt:lpstr>Slayt 57</vt:lpstr>
      <vt:lpstr>Başvurulan Kaynaklar</vt:lpstr>
      <vt:lpstr>Slayt 59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ders_sunum_sablonu_1</dc:title>
  <dc:creator>kalpcenal</dc:creator>
  <cp:lastModifiedBy>drkardiyo</cp:lastModifiedBy>
  <cp:revision>8</cp:revision>
  <dcterms:created xsi:type="dcterms:W3CDTF">2020-08-21T08:48:13Z</dcterms:created>
  <dcterms:modified xsi:type="dcterms:W3CDTF">2022-12-09T08:40:05Z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2020-08-21T00:00:00Z</vt:filetime>
  </property>
  <property fmtid="{D5CDD505-2E9C-101B-9397-08002B2CF9AE}" pid="3" name="Creator">
    <vt:lpwstr>Adobe Illustrator 24.2 (Macintosh)</vt:lpwstr>
  </property>
  <property fmtid="{D5CDD505-2E9C-101B-9397-08002B2CF9AE}" pid="4" name="LastSaved">
    <vt:filetime>2020-08-21T00:00:00Z</vt:filetime>
  </property>
</Properties>
</file>