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5" r:id="rId8"/>
    <p:sldId id="274" r:id="rId9"/>
    <p:sldId id="273" r:id="rId10"/>
    <p:sldId id="272" r:id="rId11"/>
    <p:sldId id="291" r:id="rId12"/>
    <p:sldId id="290" r:id="rId13"/>
    <p:sldId id="289" r:id="rId14"/>
    <p:sldId id="288" r:id="rId15"/>
    <p:sldId id="287" r:id="rId16"/>
    <p:sldId id="286" r:id="rId17"/>
    <p:sldId id="285" r:id="rId18"/>
    <p:sldId id="284" r:id="rId19"/>
    <p:sldId id="283" r:id="rId20"/>
    <p:sldId id="282" r:id="rId21"/>
    <p:sldId id="281" r:id="rId22"/>
    <p:sldId id="280" r:id="rId23"/>
    <p:sldId id="279" r:id="rId24"/>
    <p:sldId id="278" r:id="rId25"/>
    <p:sldId id="277" r:id="rId26"/>
    <p:sldId id="276" r:id="rId27"/>
    <p:sldId id="271" r:id="rId28"/>
    <p:sldId id="270" r:id="rId29"/>
    <p:sldId id="319" r:id="rId30"/>
    <p:sldId id="318" r:id="rId31"/>
    <p:sldId id="317" r:id="rId32"/>
    <p:sldId id="316" r:id="rId33"/>
    <p:sldId id="315" r:id="rId34"/>
    <p:sldId id="314" r:id="rId35"/>
    <p:sldId id="313" r:id="rId36"/>
    <p:sldId id="312" r:id="rId37"/>
    <p:sldId id="311" r:id="rId38"/>
    <p:sldId id="310" r:id="rId39"/>
    <p:sldId id="309" r:id="rId40"/>
    <p:sldId id="308" r:id="rId41"/>
    <p:sldId id="307" r:id="rId42"/>
    <p:sldId id="306" r:id="rId43"/>
    <p:sldId id="305" r:id="rId44"/>
    <p:sldId id="304" r:id="rId45"/>
    <p:sldId id="303" r:id="rId46"/>
    <p:sldId id="302" r:id="rId47"/>
    <p:sldId id="301" r:id="rId48"/>
    <p:sldId id="300" r:id="rId49"/>
    <p:sldId id="299" r:id="rId50"/>
    <p:sldId id="298" r:id="rId51"/>
    <p:sldId id="297" r:id="rId52"/>
    <p:sldId id="296" r:id="rId53"/>
    <p:sldId id="295" r:id="rId54"/>
    <p:sldId id="294" r:id="rId55"/>
    <p:sldId id="293" r:id="rId56"/>
    <p:sldId id="292" r:id="rId57"/>
    <p:sldId id="327" r:id="rId58"/>
    <p:sldId id="326" r:id="rId59"/>
    <p:sldId id="324" r:id="rId60"/>
    <p:sldId id="323" r:id="rId61"/>
    <p:sldId id="322" r:id="rId62"/>
    <p:sldId id="321" r:id="rId63"/>
    <p:sldId id="320" r:id="rId64"/>
    <p:sldId id="328" r:id="rId65"/>
    <p:sldId id="266" r:id="rId66"/>
    <p:sldId id="268" r:id="rId67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646" y="727595"/>
            <a:ext cx="9857057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136" y="1774436"/>
            <a:ext cx="9284076" cy="1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76828" y="6483672"/>
            <a:ext cx="777875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449110" y="6485805"/>
            <a:ext cx="736600" cy="20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09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p@gelisim.edu.tr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0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72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6.png"/><Relationship Id="rId3" Type="http://schemas.openxmlformats.org/officeDocument/2006/relationships/image" Target="../media/image99.png"/><Relationship Id="rId7" Type="http://schemas.openxmlformats.org/officeDocument/2006/relationships/image" Target="../media/image114.png"/><Relationship Id="rId12" Type="http://schemas.openxmlformats.org/officeDocument/2006/relationships/image" Target="../media/image11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11" Type="http://schemas.openxmlformats.org/officeDocument/2006/relationships/image" Target="../media/image116.png"/><Relationship Id="rId5" Type="http://schemas.openxmlformats.org/officeDocument/2006/relationships/image" Target="../media/image101.png"/><Relationship Id="rId10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openxmlformats.org/officeDocument/2006/relationships/image" Target="../media/image105.png"/><Relationship Id="rId14" Type="http://schemas.openxmlformats.org/officeDocument/2006/relationships/image" Target="../media/image97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9" Type="http://schemas.openxmlformats.org/officeDocument/2006/relationships/image" Target="../media/image154.png"/><Relationship Id="rId21" Type="http://schemas.openxmlformats.org/officeDocument/2006/relationships/image" Target="../media/image137.png"/><Relationship Id="rId34" Type="http://schemas.openxmlformats.org/officeDocument/2006/relationships/image" Target="../media/image36.png"/><Relationship Id="rId42" Type="http://schemas.openxmlformats.org/officeDocument/2006/relationships/image" Target="../media/image157.png"/><Relationship Id="rId47" Type="http://schemas.openxmlformats.org/officeDocument/2006/relationships/image" Target="../media/image162.png"/><Relationship Id="rId50" Type="http://schemas.openxmlformats.org/officeDocument/2006/relationships/image" Target="../media/image165.png"/><Relationship Id="rId55" Type="http://schemas.openxmlformats.org/officeDocument/2006/relationships/image" Target="../media/image170.png"/><Relationship Id="rId63" Type="http://schemas.openxmlformats.org/officeDocument/2006/relationships/image" Target="../media/image178.png"/><Relationship Id="rId68" Type="http://schemas.openxmlformats.org/officeDocument/2006/relationships/image" Target="../media/image183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2.png"/><Relationship Id="rId40" Type="http://schemas.openxmlformats.org/officeDocument/2006/relationships/image" Target="../media/image155.png"/><Relationship Id="rId45" Type="http://schemas.openxmlformats.org/officeDocument/2006/relationships/image" Target="../media/image160.png"/><Relationship Id="rId53" Type="http://schemas.openxmlformats.org/officeDocument/2006/relationships/image" Target="../media/image168.png"/><Relationship Id="rId58" Type="http://schemas.openxmlformats.org/officeDocument/2006/relationships/image" Target="../media/image173.png"/><Relationship Id="rId66" Type="http://schemas.openxmlformats.org/officeDocument/2006/relationships/image" Target="../media/image181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51.png"/><Relationship Id="rId49" Type="http://schemas.openxmlformats.org/officeDocument/2006/relationships/image" Target="../media/image164.png"/><Relationship Id="rId57" Type="http://schemas.openxmlformats.org/officeDocument/2006/relationships/image" Target="../media/image172.png"/><Relationship Id="rId61" Type="http://schemas.openxmlformats.org/officeDocument/2006/relationships/image" Target="../media/image176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31" Type="http://schemas.openxmlformats.org/officeDocument/2006/relationships/image" Target="../media/image147.png"/><Relationship Id="rId44" Type="http://schemas.openxmlformats.org/officeDocument/2006/relationships/image" Target="../media/image159.png"/><Relationship Id="rId52" Type="http://schemas.openxmlformats.org/officeDocument/2006/relationships/image" Target="../media/image167.png"/><Relationship Id="rId60" Type="http://schemas.openxmlformats.org/officeDocument/2006/relationships/image" Target="../media/image175.png"/><Relationship Id="rId65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0.png"/><Relationship Id="rId43" Type="http://schemas.openxmlformats.org/officeDocument/2006/relationships/image" Target="../media/image158.png"/><Relationship Id="rId48" Type="http://schemas.openxmlformats.org/officeDocument/2006/relationships/image" Target="../media/image163.png"/><Relationship Id="rId56" Type="http://schemas.openxmlformats.org/officeDocument/2006/relationships/image" Target="../media/image171.png"/><Relationship Id="rId64" Type="http://schemas.openxmlformats.org/officeDocument/2006/relationships/image" Target="../media/image179.png"/><Relationship Id="rId8" Type="http://schemas.openxmlformats.org/officeDocument/2006/relationships/image" Target="../media/image124.png"/><Relationship Id="rId51" Type="http://schemas.openxmlformats.org/officeDocument/2006/relationships/image" Target="../media/image166.png"/><Relationship Id="rId3" Type="http://schemas.openxmlformats.org/officeDocument/2006/relationships/image" Target="../media/image119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3.png"/><Relationship Id="rId46" Type="http://schemas.openxmlformats.org/officeDocument/2006/relationships/image" Target="../media/image161.png"/><Relationship Id="rId59" Type="http://schemas.openxmlformats.org/officeDocument/2006/relationships/image" Target="../media/image174.png"/><Relationship Id="rId67" Type="http://schemas.openxmlformats.org/officeDocument/2006/relationships/image" Target="../media/image182.png"/><Relationship Id="rId20" Type="http://schemas.openxmlformats.org/officeDocument/2006/relationships/image" Target="../media/image136.png"/><Relationship Id="rId41" Type="http://schemas.openxmlformats.org/officeDocument/2006/relationships/image" Target="../media/image156.png"/><Relationship Id="rId54" Type="http://schemas.openxmlformats.org/officeDocument/2006/relationships/image" Target="../media/image169.png"/><Relationship Id="rId62" Type="http://schemas.openxmlformats.org/officeDocument/2006/relationships/image" Target="../media/image1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674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800658"/>
              <a:ext cx="79971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4462" y="724458"/>
              <a:ext cx="148602" cy="254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2819" y="1372158"/>
              <a:ext cx="166141" cy="1483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3454" y="711758"/>
              <a:ext cx="83164" cy="76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0343" y="622858"/>
              <a:ext cx="53098" cy="635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8385" y="916000"/>
              <a:ext cx="11260" cy="2115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7281" y="1659928"/>
            <a:ext cx="44345" cy="469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2206" y="1858619"/>
            <a:ext cx="16924" cy="2716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4" name="object 34"/>
            <p:cNvSpPr/>
            <p:nvPr/>
          </p:nvSpPr>
          <p:spPr>
            <a:xfrm>
              <a:off x="7821168" y="0"/>
              <a:ext cx="4372025" cy="32491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10350" y="1366446"/>
              <a:ext cx="4282837" cy="286978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11437" y="893069"/>
              <a:ext cx="109359" cy="18190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95817" y="1151905"/>
              <a:ext cx="138696" cy="13869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93022" y="1639106"/>
              <a:ext cx="136156" cy="13676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69783" y="4316126"/>
            <a:ext cx="130810" cy="13081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6159" y="4320355"/>
            <a:ext cx="130441" cy="1304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8102" y="678009"/>
            <a:ext cx="114122" cy="1141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0745" y="2137134"/>
            <a:ext cx="116890" cy="11301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93590" y="4326161"/>
            <a:ext cx="110820" cy="1113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51139" y="4331158"/>
            <a:ext cx="110337" cy="1092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9" y="0"/>
                </a:moveTo>
                <a:lnTo>
                  <a:pt x="24205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4"/>
                </a:lnTo>
                <a:lnTo>
                  <a:pt x="1301" y="65599"/>
                </a:lnTo>
                <a:lnTo>
                  <a:pt x="5957" y="67578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14"/>
                </a:lnTo>
                <a:lnTo>
                  <a:pt x="46527" y="21641"/>
                </a:lnTo>
                <a:lnTo>
                  <a:pt x="41914" y="12665"/>
                </a:lnTo>
                <a:lnTo>
                  <a:pt x="34922" y="4320"/>
                </a:lnTo>
                <a:lnTo>
                  <a:pt x="306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29194" y="1430285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9"/>
                </a:lnTo>
                <a:lnTo>
                  <a:pt x="0" y="10057"/>
                </a:lnTo>
                <a:lnTo>
                  <a:pt x="1475" y="12814"/>
                </a:lnTo>
                <a:lnTo>
                  <a:pt x="1085" y="18618"/>
                </a:lnTo>
                <a:lnTo>
                  <a:pt x="722" y="25681"/>
                </a:lnTo>
                <a:lnTo>
                  <a:pt x="703" y="40714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07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842093" y="6166713"/>
            <a:ext cx="4500245" cy="691515"/>
            <a:chOff x="3842093" y="6166713"/>
            <a:chExt cx="4500245" cy="691515"/>
          </a:xfrm>
        </p:grpSpPr>
        <p:sp>
          <p:nvSpPr>
            <p:cNvPr id="48" name="object 48"/>
            <p:cNvSpPr/>
            <p:nvPr/>
          </p:nvSpPr>
          <p:spPr>
            <a:xfrm>
              <a:off x="3994264" y="6166713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5"/>
                  </a:lnTo>
                  <a:lnTo>
                    <a:pt x="33480" y="33485"/>
                  </a:lnTo>
                  <a:lnTo>
                    <a:pt x="8983" y="69817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7"/>
                  </a:lnTo>
                  <a:lnTo>
                    <a:pt x="4171189" y="33485"/>
                  </a:lnTo>
                  <a:lnTo>
                    <a:pt x="4134858" y="8985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63" y="51765"/>
                  </a:moveTo>
                  <a:lnTo>
                    <a:pt x="455599" y="51765"/>
                  </a:lnTo>
                  <a:lnTo>
                    <a:pt x="427736" y="127190"/>
                  </a:lnTo>
                  <a:lnTo>
                    <a:pt x="400050" y="51765"/>
                  </a:lnTo>
                  <a:lnTo>
                    <a:pt x="385762" y="51765"/>
                  </a:lnTo>
                  <a:lnTo>
                    <a:pt x="357543" y="126834"/>
                  </a:lnTo>
                  <a:lnTo>
                    <a:pt x="330390" y="51765"/>
                  </a:lnTo>
                  <a:lnTo>
                    <a:pt x="314350" y="51765"/>
                  </a:lnTo>
                  <a:lnTo>
                    <a:pt x="349084" y="146050"/>
                  </a:lnTo>
                  <a:lnTo>
                    <a:pt x="365302" y="146050"/>
                  </a:lnTo>
                  <a:lnTo>
                    <a:pt x="392645" y="74536"/>
                  </a:lnTo>
                  <a:lnTo>
                    <a:pt x="419620" y="146050"/>
                  </a:lnTo>
                  <a:lnTo>
                    <a:pt x="435838" y="146050"/>
                  </a:lnTo>
                  <a:lnTo>
                    <a:pt x="470763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13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13"/>
                  </a:lnTo>
                  <a:lnTo>
                    <a:pt x="579615" y="54089"/>
                  </a:lnTo>
                  <a:lnTo>
                    <a:pt x="573176" y="50101"/>
                  </a:lnTo>
                  <a:lnTo>
                    <a:pt x="565378" y="47739"/>
                  </a:lnTo>
                  <a:lnTo>
                    <a:pt x="556171" y="46964"/>
                  </a:lnTo>
                  <a:lnTo>
                    <a:pt x="538581" y="50215"/>
                  </a:lnTo>
                  <a:lnTo>
                    <a:pt x="523798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45"/>
                  </a:lnTo>
                  <a:lnTo>
                    <a:pt x="523798" y="128041"/>
                  </a:lnTo>
                  <a:lnTo>
                    <a:pt x="538581" y="137426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37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47"/>
                  </a:lnTo>
                  <a:lnTo>
                    <a:pt x="535571" y="146824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51" y="175514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43"/>
                  </a:lnTo>
                  <a:lnTo>
                    <a:pt x="617880" y="152450"/>
                  </a:lnTo>
                  <a:lnTo>
                    <a:pt x="618667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41019" y="87350"/>
                  </a:lnTo>
                  <a:lnTo>
                    <a:pt x="738695" y="75552"/>
                  </a:lnTo>
                  <a:lnTo>
                    <a:pt x="737819" y="74358"/>
                  </a:lnTo>
                  <a:lnTo>
                    <a:pt x="727138" y="59791"/>
                  </a:lnTo>
                  <a:lnTo>
                    <a:pt x="710234" y="50203"/>
                  </a:lnTo>
                  <a:lnTo>
                    <a:pt x="705764" y="49491"/>
                  </a:lnTo>
                  <a:lnTo>
                    <a:pt x="705764" y="87350"/>
                  </a:lnTo>
                  <a:lnTo>
                    <a:pt x="674725" y="87350"/>
                  </a:lnTo>
                  <a:lnTo>
                    <a:pt x="676313" y="79159"/>
                  </a:lnTo>
                  <a:lnTo>
                    <a:pt x="681951" y="74358"/>
                  </a:lnTo>
                  <a:lnTo>
                    <a:pt x="698360" y="74358"/>
                  </a:lnTo>
                  <a:lnTo>
                    <a:pt x="704176" y="79159"/>
                  </a:lnTo>
                  <a:lnTo>
                    <a:pt x="705764" y="87350"/>
                  </a:lnTo>
                  <a:lnTo>
                    <a:pt x="705764" y="49491"/>
                  </a:lnTo>
                  <a:lnTo>
                    <a:pt x="650849" y="61061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38"/>
                  </a:lnTo>
                  <a:lnTo>
                    <a:pt x="669518" y="144018"/>
                  </a:lnTo>
                  <a:lnTo>
                    <a:pt x="693597" y="147828"/>
                  </a:lnTo>
                  <a:lnTo>
                    <a:pt x="706970" y="146837"/>
                  </a:lnTo>
                  <a:lnTo>
                    <a:pt x="718375" y="143865"/>
                  </a:lnTo>
                  <a:lnTo>
                    <a:pt x="727913" y="138976"/>
                  </a:lnTo>
                  <a:lnTo>
                    <a:pt x="735749" y="132168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898"/>
                  </a:lnTo>
                  <a:lnTo>
                    <a:pt x="742975" y="100152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46"/>
                  </a:moveTo>
                  <a:lnTo>
                    <a:pt x="755535" y="14046"/>
                  </a:lnTo>
                  <a:lnTo>
                    <a:pt x="755535" y="146050"/>
                  </a:lnTo>
                  <a:lnTo>
                    <a:pt x="795375" y="146050"/>
                  </a:lnTo>
                  <a:lnTo>
                    <a:pt x="795375" y="14046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56" y="11785"/>
                  </a:lnTo>
                  <a:lnTo>
                    <a:pt x="850442" y="5537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90" y="20447"/>
                  </a:lnTo>
                  <a:lnTo>
                    <a:pt x="810666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67" y="40906"/>
                  </a:lnTo>
                  <a:lnTo>
                    <a:pt x="842886" y="39331"/>
                  </a:lnTo>
                  <a:lnTo>
                    <a:pt x="850442" y="34937"/>
                  </a:lnTo>
                  <a:lnTo>
                    <a:pt x="855256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297"/>
                  </a:lnTo>
                  <a:lnTo>
                    <a:pt x="930490" y="86144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60"/>
                  </a:lnTo>
                  <a:lnTo>
                    <a:pt x="936447" y="48958"/>
                  </a:lnTo>
                  <a:lnTo>
                    <a:pt x="925982" y="47459"/>
                  </a:lnTo>
                  <a:lnTo>
                    <a:pt x="915327" y="46964"/>
                  </a:lnTo>
                  <a:lnTo>
                    <a:pt x="893927" y="49580"/>
                  </a:lnTo>
                  <a:lnTo>
                    <a:pt x="878471" y="56718"/>
                  </a:lnTo>
                  <a:lnTo>
                    <a:pt x="869099" y="67297"/>
                  </a:lnTo>
                  <a:lnTo>
                    <a:pt x="865949" y="80238"/>
                  </a:lnTo>
                  <a:lnTo>
                    <a:pt x="874623" y="100825"/>
                  </a:lnTo>
                  <a:lnTo>
                    <a:pt x="893724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04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25"/>
                  </a:lnTo>
                  <a:lnTo>
                    <a:pt x="883894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61"/>
                  </a:lnTo>
                  <a:lnTo>
                    <a:pt x="945794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35"/>
                  </a:moveTo>
                  <a:lnTo>
                    <a:pt x="1012418" y="11785"/>
                  </a:lnTo>
                  <a:lnTo>
                    <a:pt x="1007605" y="5537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47"/>
                  </a:lnTo>
                  <a:lnTo>
                    <a:pt x="967828" y="28536"/>
                  </a:lnTo>
                  <a:lnTo>
                    <a:pt x="972654" y="35026"/>
                  </a:lnTo>
                  <a:lnTo>
                    <a:pt x="980211" y="39344"/>
                  </a:lnTo>
                  <a:lnTo>
                    <a:pt x="990130" y="40906"/>
                  </a:lnTo>
                  <a:lnTo>
                    <a:pt x="1000048" y="39331"/>
                  </a:lnTo>
                  <a:lnTo>
                    <a:pt x="1007605" y="34937"/>
                  </a:lnTo>
                  <a:lnTo>
                    <a:pt x="1012418" y="28232"/>
                  </a:lnTo>
                  <a:lnTo>
                    <a:pt x="1014120" y="19735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57" y="47942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33" y="55143"/>
                  </a:lnTo>
                  <a:lnTo>
                    <a:pt x="1110208" y="50546"/>
                  </a:lnTo>
                  <a:lnTo>
                    <a:pt x="1102004" y="47840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39" y="49657"/>
                  </a:lnTo>
                  <a:lnTo>
                    <a:pt x="1071460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60" y="14046"/>
                  </a:moveTo>
                  <a:lnTo>
                    <a:pt x="1435709" y="14046"/>
                  </a:lnTo>
                  <a:lnTo>
                    <a:pt x="1435709" y="98907"/>
                  </a:lnTo>
                  <a:lnTo>
                    <a:pt x="1433309" y="112585"/>
                  </a:lnTo>
                  <a:lnTo>
                    <a:pt x="1426692" y="123075"/>
                  </a:lnTo>
                  <a:lnTo>
                    <a:pt x="1416735" y="129806"/>
                  </a:lnTo>
                  <a:lnTo>
                    <a:pt x="1404315" y="132168"/>
                  </a:lnTo>
                  <a:lnTo>
                    <a:pt x="1391793" y="129806"/>
                  </a:lnTo>
                  <a:lnTo>
                    <a:pt x="1381785" y="123075"/>
                  </a:lnTo>
                  <a:lnTo>
                    <a:pt x="1375156" y="112585"/>
                  </a:lnTo>
                  <a:lnTo>
                    <a:pt x="1372755" y="98907"/>
                  </a:lnTo>
                  <a:lnTo>
                    <a:pt x="1375156" y="85255"/>
                  </a:lnTo>
                  <a:lnTo>
                    <a:pt x="1381785" y="74828"/>
                  </a:lnTo>
                  <a:lnTo>
                    <a:pt x="1391793" y="68173"/>
                  </a:lnTo>
                  <a:lnTo>
                    <a:pt x="1404315" y="65824"/>
                  </a:lnTo>
                  <a:lnTo>
                    <a:pt x="1416735" y="68173"/>
                  </a:lnTo>
                  <a:lnTo>
                    <a:pt x="1426692" y="74828"/>
                  </a:lnTo>
                  <a:lnTo>
                    <a:pt x="1433309" y="85255"/>
                  </a:lnTo>
                  <a:lnTo>
                    <a:pt x="1435709" y="98907"/>
                  </a:lnTo>
                  <a:lnTo>
                    <a:pt x="1435709" y="14046"/>
                  </a:lnTo>
                  <a:lnTo>
                    <a:pt x="1435531" y="14046"/>
                  </a:lnTo>
                  <a:lnTo>
                    <a:pt x="1435531" y="65989"/>
                  </a:lnTo>
                  <a:lnTo>
                    <a:pt x="1435366" y="65824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905" y="50876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37"/>
                  </a:lnTo>
                  <a:lnTo>
                    <a:pt x="1402905" y="147116"/>
                  </a:lnTo>
                  <a:lnTo>
                    <a:pt x="1412849" y="146126"/>
                  </a:lnTo>
                  <a:lnTo>
                    <a:pt x="1421879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60" y="146050"/>
                  </a:lnTo>
                  <a:lnTo>
                    <a:pt x="1452460" y="131102"/>
                  </a:lnTo>
                  <a:lnTo>
                    <a:pt x="1452460" y="65989"/>
                  </a:lnTo>
                  <a:lnTo>
                    <a:pt x="1452460" y="1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94780" y="6342658"/>
              <a:ext cx="87998" cy="9535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07150" y="6322023"/>
              <a:ext cx="99293" cy="1159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42093" y="6341770"/>
              <a:ext cx="4500245" cy="95250"/>
            </a:xfrm>
            <a:custGeom>
              <a:avLst/>
              <a:gdLst/>
              <a:ahLst/>
              <a:cxnLst/>
              <a:rect l="l" t="t" r="r" b="b"/>
              <a:pathLst>
                <a:path w="4500245" h="95250">
                  <a:moveTo>
                    <a:pt x="1315504" y="59245"/>
                  </a:moveTo>
                  <a:lnTo>
                    <a:pt x="0" y="59245"/>
                  </a:lnTo>
                  <a:lnTo>
                    <a:pt x="0" y="62420"/>
                  </a:lnTo>
                  <a:lnTo>
                    <a:pt x="1315504" y="62420"/>
                  </a:lnTo>
                  <a:lnTo>
                    <a:pt x="1315504" y="59245"/>
                  </a:lnTo>
                  <a:close/>
                </a:path>
                <a:path w="4500245" h="9525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48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09"/>
                  </a:lnTo>
                  <a:lnTo>
                    <a:pt x="3103803" y="34531"/>
                  </a:lnTo>
                  <a:lnTo>
                    <a:pt x="3109671" y="24549"/>
                  </a:lnTo>
                  <a:lnTo>
                    <a:pt x="3118942" y="18440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95250">
                  <a:moveTo>
                    <a:pt x="4499876" y="59245"/>
                  </a:moveTo>
                  <a:lnTo>
                    <a:pt x="3184385" y="59245"/>
                  </a:lnTo>
                  <a:lnTo>
                    <a:pt x="3184385" y="62420"/>
                  </a:lnTo>
                  <a:lnTo>
                    <a:pt x="4499876" y="62420"/>
                  </a:lnTo>
                  <a:lnTo>
                    <a:pt x="4499876" y="5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3302905" y="3879276"/>
            <a:ext cx="6318369" cy="12800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 rot="21540000">
            <a:off x="3349449" y="3955754"/>
            <a:ext cx="521504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650" spc="-10" dirty="0">
                <a:solidFill>
                  <a:srgbClr val="FFFFFF"/>
                </a:solidFill>
                <a:latin typeface="Montserrat-Medium"/>
                <a:cs typeface="Montserrat-Medium"/>
              </a:rPr>
              <a:t>Ekolojik, </a:t>
            </a:r>
            <a:r>
              <a:rPr sz="165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Ek</a:t>
            </a:r>
            <a:r>
              <a:rPr sz="2475" spc="-22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onomik </a:t>
            </a:r>
            <a:r>
              <a:rPr sz="2475" spc="-37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ve </a:t>
            </a:r>
            <a:r>
              <a:rPr sz="2475" spc="-30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Sosyal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Sürdürülebilirlik</a:t>
            </a:r>
            <a:r>
              <a:rPr sz="2475" spc="-37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İçin</a:t>
            </a:r>
            <a:endParaRPr sz="2475" baseline="3367">
              <a:latin typeface="Montserrat-Medium"/>
              <a:cs typeface="Montserrat-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91001" y="4301564"/>
            <a:ext cx="1057986" cy="7607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6160" y="6584895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5" h="114934">
                <a:moveTo>
                  <a:pt x="49745" y="0"/>
                </a:moveTo>
                <a:lnTo>
                  <a:pt x="42519" y="0"/>
                </a:lnTo>
                <a:lnTo>
                  <a:pt x="32174" y="1754"/>
                </a:lnTo>
                <a:lnTo>
                  <a:pt x="24137" y="6923"/>
                </a:lnTo>
                <a:lnTo>
                  <a:pt x="18932" y="15360"/>
                </a:lnTo>
                <a:lnTo>
                  <a:pt x="17081" y="26924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86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9011"/>
                </a:lnTo>
                <a:lnTo>
                  <a:pt x="57784" y="812"/>
                </a:lnTo>
                <a:lnTo>
                  <a:pt x="49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8921" y="6607887"/>
            <a:ext cx="81915" cy="685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86808" y="6584902"/>
            <a:ext cx="111277" cy="1145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4986388" y="672579"/>
            <a:ext cx="1797685" cy="1905000"/>
            <a:chOff x="4986388" y="672579"/>
            <a:chExt cx="1797685" cy="1905000"/>
          </a:xfrm>
        </p:grpSpPr>
        <p:sp>
          <p:nvSpPr>
            <p:cNvPr id="62" name="object 62"/>
            <p:cNvSpPr/>
            <p:nvPr/>
          </p:nvSpPr>
          <p:spPr>
            <a:xfrm>
              <a:off x="5601055" y="672579"/>
              <a:ext cx="568070" cy="99740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36158" y="1726183"/>
              <a:ext cx="119989" cy="153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96039" y="1726183"/>
              <a:ext cx="225475" cy="14772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55183" y="1690319"/>
              <a:ext cx="133680" cy="18708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44793" y="1731822"/>
              <a:ext cx="70472" cy="14207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01143" y="1731822"/>
              <a:ext cx="110032" cy="14587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90069" y="1731822"/>
              <a:ext cx="85877" cy="14207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302" y="1971624"/>
              <a:ext cx="238506" cy="38610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3637" y="1917623"/>
              <a:ext cx="407860" cy="32520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76734" y="1917623"/>
              <a:ext cx="56629" cy="32520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0641" y="1977961"/>
              <a:ext cx="147078" cy="26487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76976" y="1977961"/>
              <a:ext cx="155727" cy="2648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65760" y="2316137"/>
              <a:ext cx="218287" cy="26115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11113" y="2366238"/>
              <a:ext cx="140614" cy="21104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39002" y="2368067"/>
              <a:ext cx="154546" cy="20618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11544" y="2369591"/>
              <a:ext cx="130568" cy="2046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70790" y="2369591"/>
              <a:ext cx="228346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76874" y="2369591"/>
              <a:ext cx="130568" cy="2046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7284" y="2316137"/>
              <a:ext cx="257784" cy="25811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88610" y="2369591"/>
              <a:ext cx="169456" cy="20466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19801" y="2316137"/>
              <a:ext cx="104178" cy="4159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86388" y="2369591"/>
              <a:ext cx="167335" cy="2079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5168950" y="1972055"/>
            <a:ext cx="263550" cy="27768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3622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Koagülasyon</a:t>
            </a:r>
            <a:r>
              <a:rPr lang="tr-TR" sz="2800" dirty="0" smtClean="0">
                <a:solidFill>
                  <a:prstClr val="black"/>
                </a:solidFill>
              </a:rPr>
              <a:t>, bir seri </a:t>
            </a:r>
            <a:r>
              <a:rPr lang="tr-TR" sz="2800" b="1" dirty="0" err="1" smtClean="0">
                <a:solidFill>
                  <a:prstClr val="black"/>
                </a:solidFill>
              </a:rPr>
              <a:t>zimojen</a:t>
            </a:r>
            <a:r>
              <a:rPr lang="tr-TR" sz="2800" b="1" dirty="0" smtClean="0">
                <a:solidFill>
                  <a:prstClr val="black"/>
                </a:solidFill>
              </a:rPr>
              <a:t>(aktive olmamış enzim</a:t>
            </a:r>
            <a:r>
              <a:rPr lang="tr-TR" sz="2800" dirty="0" smtClean="0">
                <a:solidFill>
                  <a:prstClr val="black"/>
                </a:solidFill>
              </a:rPr>
              <a:t>) oluşumunu  içeren reaksiyonlardan oluşmaktadır.    Her  bir  basamakta  öncü  bir  protein  ya  da  </a:t>
            </a:r>
            <a:r>
              <a:rPr lang="tr-TR" sz="2800" dirty="0" err="1" smtClean="0">
                <a:solidFill>
                  <a:prstClr val="black"/>
                </a:solidFill>
              </a:rPr>
              <a:t>zimojen</a:t>
            </a:r>
            <a:r>
              <a:rPr lang="tr-TR" sz="2800" dirty="0" smtClean="0">
                <a:solidFill>
                  <a:prstClr val="black"/>
                </a:solidFill>
              </a:rPr>
              <a:t>,  aktif  bir  </a:t>
            </a:r>
            <a:r>
              <a:rPr lang="tr-TR" sz="2800" dirty="0" err="1" smtClean="0">
                <a:solidFill>
                  <a:prstClr val="black"/>
                </a:solidFill>
              </a:rPr>
              <a:t>proteaza</a:t>
            </a:r>
            <a:r>
              <a:rPr lang="tr-TR" sz="2800" dirty="0" smtClean="0">
                <a:solidFill>
                  <a:prstClr val="black"/>
                </a:solidFill>
              </a:rPr>
              <a:t> dönüşmektedir.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81200"/>
            <a:ext cx="96774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Her  basamakta  </a:t>
            </a:r>
            <a:r>
              <a:rPr lang="tr-TR" sz="2800" dirty="0" err="1" smtClean="0">
                <a:solidFill>
                  <a:prstClr val="black"/>
                </a:solidFill>
              </a:rPr>
              <a:t>komponentler</a:t>
            </a:r>
            <a:r>
              <a:rPr lang="tr-TR" sz="2800" dirty="0" smtClean="0">
                <a:solidFill>
                  <a:prstClr val="black"/>
                </a:solidFill>
              </a:rPr>
              <a:t>  önceki  basamaktan  bir  </a:t>
            </a:r>
            <a:r>
              <a:rPr lang="tr-TR" sz="2800" b="1" dirty="0" err="1" smtClean="0">
                <a:solidFill>
                  <a:prstClr val="black"/>
                </a:solidFill>
              </a:rPr>
              <a:t>zimojen</a:t>
            </a:r>
            <a:r>
              <a:rPr lang="tr-TR" sz="2800" dirty="0" smtClean="0">
                <a:solidFill>
                  <a:prstClr val="black"/>
                </a:solidFill>
              </a:rPr>
              <a:t>,  </a:t>
            </a:r>
            <a:r>
              <a:rPr lang="tr-TR" sz="2800" b="1" dirty="0" smtClean="0">
                <a:solidFill>
                  <a:prstClr val="black"/>
                </a:solidFill>
              </a:rPr>
              <a:t>aktif  bir </a:t>
            </a:r>
            <a:r>
              <a:rPr lang="tr-TR" sz="2800" b="1" dirty="0" err="1" smtClean="0">
                <a:solidFill>
                  <a:prstClr val="black"/>
                </a:solidFill>
              </a:rPr>
              <a:t>proteaz</a:t>
            </a:r>
            <a:r>
              <a:rPr lang="tr-TR" sz="2800" dirty="0" smtClean="0">
                <a:solidFill>
                  <a:prstClr val="black"/>
                </a:solidFill>
              </a:rPr>
              <a:t>,  </a:t>
            </a:r>
            <a:r>
              <a:rPr lang="tr-TR" sz="2800" b="1" dirty="0" err="1" smtClean="0">
                <a:solidFill>
                  <a:prstClr val="black"/>
                </a:solidFill>
              </a:rPr>
              <a:t>non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enzimatik</a:t>
            </a:r>
            <a:r>
              <a:rPr lang="tr-TR" sz="2800" b="1" dirty="0" smtClean="0">
                <a:solidFill>
                  <a:prstClr val="black"/>
                </a:solidFill>
              </a:rPr>
              <a:t>  bir  protein  </a:t>
            </a:r>
            <a:r>
              <a:rPr lang="tr-TR" sz="2800" b="1" dirty="0" err="1" smtClean="0">
                <a:solidFill>
                  <a:prstClr val="black"/>
                </a:solidFill>
              </a:rPr>
              <a:t>kofaktörü</a:t>
            </a:r>
            <a:r>
              <a:rPr lang="tr-TR" sz="2800" dirty="0" smtClean="0">
                <a:solidFill>
                  <a:prstClr val="black"/>
                </a:solidFill>
              </a:rPr>
              <a:t>,  </a:t>
            </a:r>
            <a:r>
              <a:rPr lang="tr-TR" sz="2800" b="1" dirty="0" smtClean="0">
                <a:solidFill>
                  <a:prstClr val="black"/>
                </a:solidFill>
              </a:rPr>
              <a:t>kalsiyum</a:t>
            </a:r>
            <a:r>
              <a:rPr lang="tr-TR" sz="2800" dirty="0" smtClean="0">
                <a:solidFill>
                  <a:prstClr val="black"/>
                </a:solidFill>
              </a:rPr>
              <a:t>  ve  </a:t>
            </a:r>
            <a:r>
              <a:rPr lang="tr-TR" sz="2800" b="1" dirty="0" smtClean="0">
                <a:solidFill>
                  <a:prstClr val="black"/>
                </a:solidFill>
              </a:rPr>
              <a:t>in  </a:t>
            </a:r>
            <a:r>
              <a:rPr lang="tr-TR" sz="2800" b="1" dirty="0" err="1" smtClean="0">
                <a:solidFill>
                  <a:prstClr val="black"/>
                </a:solidFill>
              </a:rPr>
              <a:t>vitro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fosfolipid</a:t>
            </a:r>
            <a:r>
              <a:rPr lang="tr-TR" sz="2800" b="1" dirty="0" smtClean="0">
                <a:solidFill>
                  <a:prstClr val="black"/>
                </a:solidFill>
              </a:rPr>
              <a:t>  tabakadan </a:t>
            </a:r>
            <a:r>
              <a:rPr lang="tr-TR" sz="2800" dirty="0" smtClean="0">
                <a:solidFill>
                  <a:prstClr val="black"/>
                </a:solidFill>
              </a:rPr>
              <a:t>oluşmuş  bir  yüzey  ya  da </a:t>
            </a:r>
            <a:r>
              <a:rPr lang="tr-TR" sz="2800" b="1" dirty="0" smtClean="0">
                <a:solidFill>
                  <a:prstClr val="black"/>
                </a:solidFill>
              </a:rPr>
              <a:t> in  </a:t>
            </a:r>
            <a:r>
              <a:rPr lang="tr-TR" sz="2800" b="1" dirty="0" err="1" smtClean="0">
                <a:solidFill>
                  <a:prstClr val="black"/>
                </a:solidFill>
              </a:rPr>
              <a:t>vivo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trombositleri</a:t>
            </a:r>
            <a:r>
              <a:rPr lang="tr-TR" sz="2800" b="1" dirty="0" smtClean="0">
                <a:solidFill>
                  <a:prstClr val="black"/>
                </a:solidFill>
              </a:rPr>
              <a:t>  içermektedir</a:t>
            </a:r>
            <a:r>
              <a:rPr lang="tr-TR" sz="2800" dirty="0" smtClean="0">
                <a:solidFill>
                  <a:prstClr val="black"/>
                </a:solidFill>
              </a:rPr>
              <a:t>,  </a:t>
            </a:r>
            <a:r>
              <a:rPr lang="tr-TR" sz="2800" b="1" dirty="0" smtClean="0">
                <a:solidFill>
                  <a:prstClr val="black"/>
                </a:solidFill>
              </a:rPr>
              <a:t>en  son  oluşturulan  </a:t>
            </a:r>
            <a:r>
              <a:rPr lang="tr-TR" sz="2800" b="1" dirty="0" err="1" smtClean="0">
                <a:solidFill>
                  <a:prstClr val="black"/>
                </a:solidFill>
              </a:rPr>
              <a:t>proteaz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trombin</a:t>
            </a:r>
            <a:r>
              <a:rPr lang="tr-TR" sz="2800" b="1" dirty="0" err="1" smtClean="0">
                <a:solidFill>
                  <a:prstClr val="black"/>
                </a:solidFill>
              </a:rPr>
              <a:t>dir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Koagülasyon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b="1" dirty="0" smtClean="0">
                <a:solidFill>
                  <a:prstClr val="black"/>
                </a:solidFill>
              </a:rPr>
              <a:t>in </a:t>
            </a:r>
            <a:r>
              <a:rPr lang="tr-TR" sz="2800" b="1" dirty="0" err="1" smtClean="0">
                <a:solidFill>
                  <a:prstClr val="black"/>
                </a:solidFill>
              </a:rPr>
              <a:t>vivo</a:t>
            </a:r>
            <a:r>
              <a:rPr lang="tr-TR" sz="2800" b="1" dirty="0" smtClean="0">
                <a:solidFill>
                  <a:prstClr val="black"/>
                </a:solidFill>
              </a:rPr>
              <a:t> ekstrensek </a:t>
            </a:r>
            <a:r>
              <a:rPr lang="tr-TR" sz="2800" dirty="0" smtClean="0">
                <a:solidFill>
                  <a:prstClr val="black"/>
                </a:solidFill>
              </a:rPr>
              <a:t>yolla başlatılır. 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133600"/>
            <a:ext cx="95250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Plazmadaki düşük derişimdeki  Faktör  7a  (</a:t>
            </a:r>
            <a:r>
              <a:rPr lang="tr-TR" sz="2800" dirty="0" err="1" smtClean="0">
                <a:solidFill>
                  <a:prstClr val="black"/>
                </a:solidFill>
              </a:rPr>
              <a:t>FVIIa</a:t>
            </a:r>
            <a:r>
              <a:rPr lang="tr-TR" sz="2800" dirty="0" smtClean="0">
                <a:solidFill>
                  <a:prstClr val="black"/>
                </a:solidFill>
              </a:rPr>
              <a:t>)  </a:t>
            </a:r>
            <a:r>
              <a:rPr lang="tr-TR" sz="2800" b="1" dirty="0" err="1" smtClean="0">
                <a:solidFill>
                  <a:prstClr val="black"/>
                </a:solidFill>
              </a:rPr>
              <a:t>vasküler</a:t>
            </a:r>
            <a:r>
              <a:rPr lang="tr-TR" sz="2800" b="1" dirty="0" smtClean="0">
                <a:solidFill>
                  <a:prstClr val="black"/>
                </a:solidFill>
              </a:rPr>
              <a:t>  yaralanma  </a:t>
            </a:r>
            <a:r>
              <a:rPr lang="tr-TR" sz="2800" dirty="0" smtClean="0">
                <a:solidFill>
                  <a:prstClr val="black"/>
                </a:solidFill>
              </a:rPr>
              <a:t>sonrasında  </a:t>
            </a:r>
            <a:r>
              <a:rPr lang="tr-TR" sz="2800" b="1" dirty="0" err="1" smtClean="0">
                <a:solidFill>
                  <a:prstClr val="black"/>
                </a:solidFill>
              </a:rPr>
              <a:t>subendoteliyal</a:t>
            </a:r>
            <a:r>
              <a:rPr lang="tr-TR" sz="2800" b="1" dirty="0" smtClean="0">
                <a:solidFill>
                  <a:prstClr val="black"/>
                </a:solidFill>
              </a:rPr>
              <a:t>  dokuya </a:t>
            </a:r>
            <a:r>
              <a:rPr lang="tr-TR" sz="2800" dirty="0" smtClean="0">
                <a:solidFill>
                  <a:prstClr val="black"/>
                </a:solidFill>
              </a:rPr>
              <a:t> bağlanır.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b="1" dirty="0" smtClean="0">
                <a:solidFill>
                  <a:prstClr val="black"/>
                </a:solidFill>
              </a:rPr>
              <a:t>Doku faktörü  (TF),  Faktör  10  (FX)'  un  Faktör  7a  (</a:t>
            </a:r>
            <a:r>
              <a:rPr lang="tr-TR" sz="2800" b="1" dirty="0" err="1" smtClean="0">
                <a:solidFill>
                  <a:prstClr val="black"/>
                </a:solidFill>
              </a:rPr>
              <a:t>FVIIa</a:t>
            </a:r>
            <a:r>
              <a:rPr lang="tr-TR" sz="2800" b="1" dirty="0" smtClean="0">
                <a:solidFill>
                  <a:prstClr val="black"/>
                </a:solidFill>
              </a:rPr>
              <a:t>),  </a:t>
            </a:r>
            <a:r>
              <a:rPr lang="tr-TR" sz="2800" b="1" dirty="0" err="1" smtClean="0">
                <a:solidFill>
                  <a:srgbClr val="FF0000"/>
                </a:solidFill>
              </a:rPr>
              <a:t>fosfolipidler</a:t>
            </a:r>
            <a:r>
              <a:rPr lang="tr-TR" sz="2800" b="1" dirty="0" smtClean="0">
                <a:solidFill>
                  <a:srgbClr val="FF0000"/>
                </a:solidFill>
              </a:rPr>
              <a:t>  ve  kalsiyum  </a:t>
            </a:r>
            <a:r>
              <a:rPr lang="tr-TR" sz="2800" b="1" dirty="0" smtClean="0">
                <a:solidFill>
                  <a:prstClr val="black"/>
                </a:solidFill>
              </a:rPr>
              <a:t>tarafından aktivasyonunu 30.000 kat hızlandırır.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Faktör 7a (</a:t>
            </a:r>
            <a:r>
              <a:rPr lang="tr-TR" sz="2800" b="1" dirty="0" err="1" smtClean="0">
                <a:solidFill>
                  <a:prstClr val="black"/>
                </a:solidFill>
              </a:rPr>
              <a:t>FVIIa</a:t>
            </a:r>
            <a:r>
              <a:rPr lang="tr-TR" sz="2800" b="1" dirty="0" smtClean="0">
                <a:solidFill>
                  <a:prstClr val="black"/>
                </a:solidFill>
              </a:rPr>
              <a:t>), doku faktörü yoksa Faktör 9 (FIX)'u direkt olarak aktive edebilmektedir  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752600"/>
            <a:ext cx="9448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Pıhtılaşma ayrıca  </a:t>
            </a:r>
            <a:r>
              <a:rPr lang="tr-TR" sz="2800" b="1" dirty="0" smtClean="0">
                <a:solidFill>
                  <a:prstClr val="black"/>
                </a:solidFill>
              </a:rPr>
              <a:t>in </a:t>
            </a:r>
            <a:r>
              <a:rPr lang="tr-TR" sz="2800" b="1" dirty="0" err="1" smtClean="0">
                <a:solidFill>
                  <a:prstClr val="black"/>
                </a:solidFill>
              </a:rPr>
              <a:t>vitro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olarak ; </a:t>
            </a:r>
            <a:r>
              <a:rPr lang="tr-TR" sz="2800" b="1" dirty="0" smtClean="0">
                <a:solidFill>
                  <a:prstClr val="black"/>
                </a:solidFill>
              </a:rPr>
              <a:t>Faktör 12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prekallikrein</a:t>
            </a:r>
            <a:r>
              <a:rPr lang="tr-TR" sz="2800" dirty="0" smtClean="0">
                <a:solidFill>
                  <a:prstClr val="black"/>
                </a:solidFill>
              </a:rPr>
              <a:t> ve yüksek molekül ağırlıklı </a:t>
            </a:r>
            <a:r>
              <a:rPr lang="tr-TR" sz="2800" dirty="0" err="1" smtClean="0">
                <a:solidFill>
                  <a:prstClr val="black"/>
                </a:solidFill>
              </a:rPr>
              <a:t>kininojen</a:t>
            </a:r>
            <a:r>
              <a:rPr lang="tr-TR" sz="2800" dirty="0" smtClean="0">
                <a:solidFill>
                  <a:prstClr val="black"/>
                </a:solidFill>
              </a:rPr>
              <a:t>  ile </a:t>
            </a:r>
            <a:r>
              <a:rPr lang="tr-TR" sz="2800" b="1" dirty="0" smtClean="0">
                <a:solidFill>
                  <a:prstClr val="black"/>
                </a:solidFill>
              </a:rPr>
              <a:t>kaolin, cam ya da başka bir yüzey  temas ettiğinde </a:t>
            </a:r>
            <a:r>
              <a:rPr lang="tr-TR" sz="2800" dirty="0" smtClean="0">
                <a:solidFill>
                  <a:prstClr val="black"/>
                </a:solidFill>
              </a:rPr>
              <a:t>başlamaktadır ve sonrasında </a:t>
            </a:r>
            <a:r>
              <a:rPr lang="tr-TR" sz="2800" b="1" dirty="0" smtClean="0">
                <a:solidFill>
                  <a:prstClr val="black"/>
                </a:solidFill>
              </a:rPr>
              <a:t>Faktör 11 </a:t>
            </a:r>
            <a:r>
              <a:rPr lang="tr-TR" sz="2800" dirty="0" smtClean="0">
                <a:solidFill>
                  <a:prstClr val="black"/>
                </a:solidFill>
              </a:rPr>
              <a:t>'in Faktör 11a 'ya aktivasyonu</a:t>
            </a:r>
            <a:r>
              <a:rPr lang="tr-TR" sz="2800" b="1" dirty="0" smtClean="0">
                <a:solidFill>
                  <a:prstClr val="black"/>
                </a:solidFill>
              </a:rPr>
              <a:t> Faktör 9'un </a:t>
            </a:r>
            <a:r>
              <a:rPr lang="tr-TR" sz="2800" dirty="0" smtClean="0">
                <a:solidFill>
                  <a:prstClr val="black"/>
                </a:solidFill>
              </a:rPr>
              <a:t>Faktör 9a'ya aktivasyonu şeklinde devam etmektedir.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  </a:t>
            </a:r>
            <a:r>
              <a:rPr lang="tr-TR" sz="2800" b="1" dirty="0" smtClean="0">
                <a:solidFill>
                  <a:prstClr val="black"/>
                </a:solidFill>
              </a:rPr>
              <a:t>Faktör  9a;  Faktör  8a,  </a:t>
            </a:r>
            <a:r>
              <a:rPr lang="tr-TR" sz="2800" b="1" dirty="0" err="1" smtClean="0">
                <a:solidFill>
                  <a:prstClr val="black"/>
                </a:solidFill>
              </a:rPr>
              <a:t>fosfolipidler</a:t>
            </a:r>
            <a:r>
              <a:rPr lang="tr-TR" sz="2800" b="1" dirty="0" smtClean="0">
                <a:solidFill>
                  <a:prstClr val="black"/>
                </a:solidFill>
              </a:rPr>
              <a:t>  ve  kalsiyum  </a:t>
            </a:r>
            <a:r>
              <a:rPr lang="tr-TR" sz="2800" dirty="0" smtClean="0">
                <a:solidFill>
                  <a:prstClr val="black"/>
                </a:solidFill>
              </a:rPr>
              <a:t>tarafından hızlandırılmış  bir reaksiyon ile </a:t>
            </a:r>
            <a:r>
              <a:rPr lang="tr-TR" sz="2800" b="1" dirty="0" smtClean="0">
                <a:solidFill>
                  <a:prstClr val="black"/>
                </a:solidFill>
              </a:rPr>
              <a:t>Faktör 10 </a:t>
            </a:r>
            <a:r>
              <a:rPr lang="tr-TR" sz="2800" dirty="0" smtClean="0">
                <a:solidFill>
                  <a:prstClr val="black"/>
                </a:solidFill>
              </a:rPr>
              <a:t>'u aktive etmektedir. 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828800"/>
            <a:ext cx="94488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Faktör 10 'un, Faktör 9a tarafından aktive edilişi mekanizma  olarak  </a:t>
            </a:r>
            <a:r>
              <a:rPr lang="tr-TR" sz="2800" dirty="0" err="1" smtClean="0">
                <a:solidFill>
                  <a:prstClr val="black"/>
                </a:solidFill>
              </a:rPr>
              <a:t>protrombin</a:t>
            </a:r>
            <a:r>
              <a:rPr lang="tr-TR" sz="2800" dirty="0" smtClean="0">
                <a:solidFill>
                  <a:prstClr val="black"/>
                </a:solidFill>
              </a:rPr>
              <a:t>  aktivasyonuna  benzemektedir  ve</a:t>
            </a:r>
            <a:r>
              <a:rPr lang="tr-TR" sz="2800" b="1" dirty="0" smtClean="0">
                <a:solidFill>
                  <a:prstClr val="black"/>
                </a:solidFill>
              </a:rPr>
              <a:t>  in  </a:t>
            </a:r>
            <a:r>
              <a:rPr lang="tr-TR" sz="2800" b="1" dirty="0" err="1" smtClean="0">
                <a:solidFill>
                  <a:prstClr val="black"/>
                </a:solidFill>
              </a:rPr>
              <a:t>vivo</a:t>
            </a:r>
            <a:r>
              <a:rPr lang="tr-TR" sz="2800" b="1" dirty="0" smtClean="0">
                <a:solidFill>
                  <a:prstClr val="black"/>
                </a:solidFill>
              </a:rPr>
              <a:t>  olarak 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tarafından da indüklenebilmektedir.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 Faktör 12 aktivasyonu pıhtılaşma için gerekli olmamakla birlikte  Faktör  12,  </a:t>
            </a:r>
            <a:r>
              <a:rPr lang="tr-TR" sz="2800" dirty="0" err="1" smtClean="0">
                <a:solidFill>
                  <a:prstClr val="black"/>
                </a:solidFill>
              </a:rPr>
              <a:t>prekallikrein</a:t>
            </a:r>
            <a:r>
              <a:rPr lang="tr-TR" sz="2800" dirty="0" smtClean="0">
                <a:solidFill>
                  <a:prstClr val="black"/>
                </a:solidFill>
              </a:rPr>
              <a:t>  ya  da  yüksek  molekül ağırlıklı  </a:t>
            </a:r>
            <a:r>
              <a:rPr lang="tr-TR" sz="2800" dirty="0" err="1" smtClean="0">
                <a:solidFill>
                  <a:prstClr val="black"/>
                </a:solidFill>
              </a:rPr>
              <a:t>kininojen</a:t>
            </a:r>
            <a:r>
              <a:rPr lang="tr-TR" sz="2800" dirty="0" smtClean="0">
                <a:solidFill>
                  <a:prstClr val="black"/>
                </a:solidFill>
              </a:rPr>
              <a:t>  eksikliği  olan hastalar uzamış </a:t>
            </a:r>
            <a:r>
              <a:rPr lang="tr-TR" sz="2800" dirty="0" err="1" smtClean="0">
                <a:solidFill>
                  <a:prstClr val="black"/>
                </a:solidFill>
              </a:rPr>
              <a:t>aPTT</a:t>
            </a:r>
            <a:r>
              <a:rPr lang="tr-TR" sz="2800" dirty="0" smtClean="0">
                <a:solidFill>
                  <a:prstClr val="black"/>
                </a:solidFill>
              </a:rPr>
              <a:t> 'ye rağmen kanama sorunu yaşamamaktadır.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05000"/>
            <a:ext cx="96012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Bir  yandan  </a:t>
            </a:r>
            <a:r>
              <a:rPr lang="tr-TR" sz="2800" dirty="0" err="1" smtClean="0">
                <a:solidFill>
                  <a:prstClr val="black"/>
                </a:solidFill>
              </a:rPr>
              <a:t>hemostaz</a:t>
            </a:r>
            <a:r>
              <a:rPr lang="tr-TR" sz="2800" dirty="0" smtClean="0">
                <a:solidFill>
                  <a:prstClr val="black"/>
                </a:solidFill>
              </a:rPr>
              <a:t>  sağlanırken  bir  yandan  da  </a:t>
            </a:r>
            <a:r>
              <a:rPr lang="tr-TR" sz="2800" b="1" dirty="0" err="1" smtClean="0">
                <a:solidFill>
                  <a:prstClr val="black"/>
                </a:solidFill>
              </a:rPr>
              <a:t>fibrinolitik</a:t>
            </a:r>
            <a:r>
              <a:rPr lang="tr-TR" sz="2800" b="1" dirty="0" smtClean="0">
                <a:solidFill>
                  <a:prstClr val="black"/>
                </a:solidFill>
              </a:rPr>
              <a:t>  sistem</a:t>
            </a:r>
            <a:r>
              <a:rPr lang="tr-TR" sz="2800" dirty="0" smtClean="0">
                <a:solidFill>
                  <a:prstClr val="black"/>
                </a:solidFill>
              </a:rPr>
              <a:t>,  </a:t>
            </a:r>
            <a:r>
              <a:rPr lang="tr-TR" sz="2800" b="1" dirty="0" err="1" smtClean="0">
                <a:solidFill>
                  <a:prstClr val="black"/>
                </a:solidFill>
              </a:rPr>
              <a:t>intravasküler</a:t>
            </a:r>
            <a:r>
              <a:rPr lang="tr-TR" sz="2800" b="1" dirty="0" smtClean="0">
                <a:solidFill>
                  <a:prstClr val="black"/>
                </a:solidFill>
              </a:rPr>
              <a:t> pıhtıları  yok  etmektedir</a:t>
            </a:r>
            <a:r>
              <a:rPr lang="tr-TR" sz="2800" dirty="0" smtClean="0">
                <a:solidFill>
                  <a:prstClr val="black"/>
                </a:solidFill>
              </a:rPr>
              <a:t>;  </a:t>
            </a:r>
            <a:r>
              <a:rPr lang="tr-TR" sz="2800" b="1" dirty="0" err="1" smtClean="0">
                <a:solidFill>
                  <a:srgbClr val="FF0000"/>
                </a:solidFill>
              </a:rPr>
              <a:t>plasmin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 fibrin  sindiren  </a:t>
            </a:r>
            <a:r>
              <a:rPr lang="tr-TR" sz="2800" dirty="0" smtClean="0">
                <a:solidFill>
                  <a:prstClr val="black"/>
                </a:solidFill>
              </a:rPr>
              <a:t>bir  enzim  olarak  görev  yapmaktadır. 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Plasminojen</a:t>
            </a:r>
            <a:r>
              <a:rPr lang="tr-TR" sz="2800" dirty="0" smtClean="0">
                <a:solidFill>
                  <a:prstClr val="black"/>
                </a:solidFill>
              </a:rPr>
              <a:t>,  </a:t>
            </a:r>
            <a:r>
              <a:rPr lang="tr-TR" sz="2800" dirty="0" err="1" smtClean="0">
                <a:solidFill>
                  <a:prstClr val="black"/>
                </a:solidFill>
              </a:rPr>
              <a:t>plasminin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dirty="0" err="1" smtClean="0">
                <a:solidFill>
                  <a:prstClr val="black"/>
                </a:solidFill>
              </a:rPr>
              <a:t>inaktif</a:t>
            </a:r>
            <a:r>
              <a:rPr lang="tr-TR" sz="2800" dirty="0" smtClean="0">
                <a:solidFill>
                  <a:prstClr val="black"/>
                </a:solidFill>
              </a:rPr>
              <a:t>  öncü  molekülüdür.  </a:t>
            </a:r>
            <a:r>
              <a:rPr lang="tr-TR" sz="2800" dirty="0" err="1" smtClean="0">
                <a:solidFill>
                  <a:prstClr val="black"/>
                </a:solidFill>
              </a:rPr>
              <a:t>Plasmin</a:t>
            </a:r>
            <a:r>
              <a:rPr lang="tr-TR" sz="2800" dirty="0" smtClean="0">
                <a:solidFill>
                  <a:prstClr val="black"/>
                </a:solidFill>
              </a:rPr>
              <a:t>  rölatif  olarak  bir  </a:t>
            </a:r>
            <a:r>
              <a:rPr lang="tr-TR" sz="2800" dirty="0" err="1" smtClean="0">
                <a:solidFill>
                  <a:prstClr val="black"/>
                </a:solidFill>
              </a:rPr>
              <a:t>non</a:t>
            </a:r>
            <a:r>
              <a:rPr lang="tr-TR" sz="2800" dirty="0" smtClean="0">
                <a:solidFill>
                  <a:prstClr val="black"/>
                </a:solidFill>
              </a:rPr>
              <a:t>  spesifik </a:t>
            </a:r>
            <a:r>
              <a:rPr lang="tr-TR" sz="2800" dirty="0" err="1" smtClean="0">
                <a:solidFill>
                  <a:prstClr val="black"/>
                </a:solidFill>
              </a:rPr>
              <a:t>proteazdır</a:t>
            </a:r>
            <a:r>
              <a:rPr lang="tr-TR" sz="2800" dirty="0" smtClean="0">
                <a:solidFill>
                  <a:prstClr val="black"/>
                </a:solidFill>
              </a:rPr>
              <a:t> ve  </a:t>
            </a:r>
            <a:r>
              <a:rPr lang="tr-TR" sz="2800" b="1" dirty="0" smtClean="0">
                <a:solidFill>
                  <a:prstClr val="black"/>
                </a:solidFill>
              </a:rPr>
              <a:t>fibrin  ile beraber diğer plazma proteinlerini de eritmektedir</a:t>
            </a:r>
            <a:r>
              <a:rPr lang="tr-TR" sz="2800" dirty="0" smtClean="0">
                <a:solidFill>
                  <a:prstClr val="black"/>
                </a:solidFill>
              </a:rPr>
              <a:t> ve bunların  içinde bazı  </a:t>
            </a:r>
            <a:r>
              <a:rPr lang="tr-TR" sz="2800" dirty="0" err="1" smtClean="0">
                <a:solidFill>
                  <a:prstClr val="black"/>
                </a:solidFill>
              </a:rPr>
              <a:t>koagülasyon</a:t>
            </a:r>
            <a:r>
              <a:rPr lang="tr-TR" sz="2800" dirty="0" smtClean="0">
                <a:solidFill>
                  <a:prstClr val="black"/>
                </a:solidFill>
              </a:rPr>
              <a:t>  faktörleri  de  bulunmaktadır.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05000"/>
            <a:ext cx="96774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Fibrinolitik</a:t>
            </a:r>
            <a:r>
              <a:rPr lang="tr-TR" sz="2800" b="1" dirty="0" smtClean="0">
                <a:solidFill>
                  <a:prstClr val="black"/>
                </a:solidFill>
              </a:rPr>
              <a:t>  sistem  istenmeyen  fibrin  ve </a:t>
            </a:r>
            <a:r>
              <a:rPr lang="tr-TR" sz="2800" b="1" dirty="0" err="1" smtClean="0">
                <a:solidFill>
                  <a:prstClr val="black"/>
                </a:solidFill>
              </a:rPr>
              <a:t>trombüsleri</a:t>
            </a:r>
            <a:r>
              <a:rPr lang="tr-TR" sz="2800" b="1" dirty="0" smtClean="0">
                <a:solidFill>
                  <a:prstClr val="black"/>
                </a:solidFill>
              </a:rPr>
              <a:t>  yok  etmek  için  çalışırken  aynı  zamanda  yaradaki  fibrin  de  </a:t>
            </a:r>
            <a:r>
              <a:rPr lang="tr-TR" sz="2800" b="1" dirty="0" err="1" smtClean="0">
                <a:solidFill>
                  <a:prstClr val="black"/>
                </a:solidFill>
              </a:rPr>
              <a:t>hemostazı</a:t>
            </a:r>
            <a:r>
              <a:rPr lang="tr-TR" sz="2800" b="1" dirty="0" smtClean="0">
                <a:solidFill>
                  <a:prstClr val="black"/>
                </a:solidFill>
              </a:rPr>
              <a:t>  sağlamak için  çalışmaktadır.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Doku  </a:t>
            </a:r>
            <a:r>
              <a:rPr lang="tr-TR" sz="2800" b="1" dirty="0" err="1" smtClean="0">
                <a:solidFill>
                  <a:prstClr val="black"/>
                </a:solidFill>
              </a:rPr>
              <a:t>Plasminojen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Aktivatörü</a:t>
            </a:r>
            <a:r>
              <a:rPr lang="tr-TR" sz="2800" b="1" dirty="0" smtClean="0">
                <a:solidFill>
                  <a:prstClr val="black"/>
                </a:solidFill>
              </a:rPr>
              <a:t>  (t-PA)  </a:t>
            </a:r>
            <a:r>
              <a:rPr lang="tr-TR" sz="2800" b="1" dirty="0" err="1" smtClean="0">
                <a:solidFill>
                  <a:prstClr val="black"/>
                </a:solidFill>
              </a:rPr>
              <a:t>endotel</a:t>
            </a:r>
            <a:r>
              <a:rPr lang="tr-TR" sz="2800" dirty="0" smtClean="0">
                <a:solidFill>
                  <a:prstClr val="black"/>
                </a:solidFill>
              </a:rPr>
              <a:t>  hücrelerinden,  </a:t>
            </a:r>
            <a:r>
              <a:rPr lang="tr-TR" sz="2800" b="1" dirty="0" err="1" smtClean="0">
                <a:solidFill>
                  <a:prstClr val="black"/>
                </a:solidFill>
              </a:rPr>
              <a:t>vasküler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oklüzyon</a:t>
            </a:r>
            <a:r>
              <a:rPr lang="tr-TR" sz="2800" b="1" dirty="0" smtClean="0">
                <a:solidFill>
                  <a:prstClr val="black"/>
                </a:solidFill>
              </a:rPr>
              <a:t>  sonrası  </a:t>
            </a:r>
            <a:r>
              <a:rPr lang="tr-TR" sz="2800" b="1" dirty="0" err="1" smtClean="0">
                <a:solidFill>
                  <a:prstClr val="black"/>
                </a:solidFill>
              </a:rPr>
              <a:t>staz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da dahil olmak üzere  bir  takım  hücresel  sinyal  serisi  sonunda  salınır. 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Total  dolaşıma  katıldığında(t-PA);  </a:t>
            </a:r>
            <a:r>
              <a:rPr lang="tr-TR" sz="2800" b="1" dirty="0" err="1" smtClean="0">
                <a:solidFill>
                  <a:prstClr val="black"/>
                </a:solidFill>
              </a:rPr>
              <a:t>plasminojen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aktivatör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inhibitor</a:t>
            </a:r>
            <a:r>
              <a:rPr lang="tr-TR" sz="2800" b="1" dirty="0" smtClean="0">
                <a:solidFill>
                  <a:prstClr val="black"/>
                </a:solidFill>
              </a:rPr>
              <a:t>-1  ve  </a:t>
            </a:r>
            <a:r>
              <a:rPr lang="tr-TR" sz="2800" b="1" dirty="0" err="1" smtClean="0">
                <a:solidFill>
                  <a:prstClr val="black"/>
                </a:solidFill>
              </a:rPr>
              <a:t>plasminojen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aktivatör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inhibitor</a:t>
            </a:r>
            <a:r>
              <a:rPr lang="tr-TR" sz="2800" b="1" dirty="0" smtClean="0">
                <a:solidFill>
                  <a:prstClr val="black"/>
                </a:solidFill>
              </a:rPr>
              <a:t>-2 tarafından  </a:t>
            </a:r>
            <a:r>
              <a:rPr lang="tr-TR" sz="2800" b="1" dirty="0" err="1" smtClean="0">
                <a:solidFill>
                  <a:prstClr val="black"/>
                </a:solidFill>
              </a:rPr>
              <a:t>inhibe</a:t>
            </a:r>
            <a:r>
              <a:rPr lang="tr-TR" sz="2800" b="1" dirty="0" smtClean="0">
                <a:solidFill>
                  <a:prstClr val="black"/>
                </a:solidFill>
              </a:rPr>
              <a:t> edilerek genel bir etki engellenmiş olur.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Fakat </a:t>
            </a:r>
            <a:r>
              <a:rPr lang="tr-TR" sz="2800" b="1" dirty="0" smtClean="0">
                <a:solidFill>
                  <a:prstClr val="black"/>
                </a:solidFill>
              </a:rPr>
              <a:t>dışarıdan verilen </a:t>
            </a:r>
            <a:r>
              <a:rPr lang="tr-TR" sz="2800" b="1" dirty="0" err="1" smtClean="0">
                <a:solidFill>
                  <a:prstClr val="black"/>
                </a:solidFill>
              </a:rPr>
              <a:t>trombolitik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dirty="0" smtClean="0">
                <a:solidFill>
                  <a:prstClr val="black"/>
                </a:solidFill>
              </a:rPr>
              <a:t>tedavi  amaçlı  </a:t>
            </a:r>
            <a:r>
              <a:rPr lang="tr-TR" sz="2800" dirty="0" err="1" smtClean="0">
                <a:solidFill>
                  <a:prstClr val="black"/>
                </a:solidFill>
              </a:rPr>
              <a:t>Plasminojen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dirty="0" err="1" smtClean="0">
                <a:solidFill>
                  <a:prstClr val="black"/>
                </a:solidFill>
              </a:rPr>
              <a:t>aktivatörleri</a:t>
            </a:r>
            <a:r>
              <a:rPr lang="tr-TR" sz="2800" dirty="0" smtClean="0">
                <a:solidFill>
                  <a:prstClr val="black"/>
                </a:solidFill>
              </a:rPr>
              <a:t>  bu  kontrol  mekanizmasını  yenerek sistemik etki yaratmaktadır 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95600" y="0"/>
            <a:ext cx="828680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828836"/>
            <a:ext cx="94488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Kan cam  bir  tüpe  koyulduğunda  </a:t>
            </a:r>
            <a:r>
              <a:rPr lang="tr-TR" sz="2800" b="1" dirty="0" smtClean="0">
                <a:solidFill>
                  <a:prstClr val="black"/>
                </a:solidFill>
              </a:rPr>
              <a:t>kan  4  -  8  dakika  içinde pıhtılaşmaktadır.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Pıhtılaşma</a:t>
            </a:r>
            <a:r>
              <a:rPr lang="tr-TR" sz="2800" dirty="0" smtClean="0">
                <a:solidFill>
                  <a:prstClr val="black"/>
                </a:solidFill>
              </a:rPr>
              <a:t> kalsiyumun  bağlanmasını  sağlayan  </a:t>
            </a:r>
            <a:r>
              <a:rPr lang="tr-TR" sz="2800" b="1" dirty="0" err="1" smtClean="0">
                <a:solidFill>
                  <a:prstClr val="black"/>
                </a:solidFill>
              </a:rPr>
              <a:t>sitrat</a:t>
            </a:r>
            <a:r>
              <a:rPr lang="tr-TR" sz="2800" b="1" dirty="0" smtClean="0">
                <a:solidFill>
                  <a:prstClr val="black"/>
                </a:solidFill>
              </a:rPr>
              <a:t>  ya  da  EDTA  eklendiğinde  engellenmektedir.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57136" y="1774436"/>
            <a:ext cx="9284076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39440" marR="5080">
              <a:lnSpc>
                <a:spcPct val="100000"/>
              </a:lnSpc>
              <a:spcBef>
                <a:spcPts val="90"/>
              </a:spcBef>
            </a:pPr>
            <a:r>
              <a:rPr lang="tr-TR" spc="-30" dirty="0" err="1" smtClean="0">
                <a:solidFill>
                  <a:schemeClr val="tx1"/>
                </a:solidFill>
              </a:rPr>
              <a:t>Perfüzyon</a:t>
            </a:r>
            <a:r>
              <a:rPr lang="tr-TR" spc="-30" dirty="0" smtClean="0">
                <a:solidFill>
                  <a:schemeClr val="tx1"/>
                </a:solidFill>
              </a:rPr>
              <a:t>(lisans)</a:t>
            </a:r>
            <a:endParaRPr spc="-3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4430" y="3652127"/>
            <a:ext cx="535622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r-TR" sz="3600" b="1" spc="-10" dirty="0" smtClean="0">
                <a:cs typeface="Montserrat-SemiBold"/>
              </a:rPr>
              <a:t>Kardiyak </a:t>
            </a:r>
            <a:r>
              <a:rPr lang="tr-TR" sz="3600" b="1" spc="-10" dirty="0" smtClean="0">
                <a:cs typeface="Montserrat-SemiBold"/>
              </a:rPr>
              <a:t>anestezi </a:t>
            </a:r>
            <a:r>
              <a:rPr lang="tr-TR" sz="3600" b="1" spc="-10" dirty="0" smtClean="0">
                <a:cs typeface="Montserrat-SemiBold"/>
              </a:rPr>
              <a:t>1</a:t>
            </a:r>
            <a:endParaRPr sz="3600">
              <a:cs typeface="Montserrat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738" y="5380106"/>
            <a:ext cx="53657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0" dirty="0">
                <a:latin typeface="Montserrat-Medium"/>
                <a:cs typeface="Montserrat-Medium"/>
              </a:rPr>
              <a:t>Dersin Haftası</a:t>
            </a:r>
            <a:r>
              <a:rPr sz="1600" spc="-10">
                <a:latin typeface="Montserrat-Medium"/>
                <a:cs typeface="Montserrat-Medium"/>
              </a:rPr>
              <a:t>: </a:t>
            </a:r>
            <a:r>
              <a:rPr lang="tr-TR" sz="1600" b="1" spc="-10" dirty="0" smtClean="0">
                <a:latin typeface="Montserrat-ExtraBold"/>
                <a:cs typeface="Montserrat-Medium"/>
              </a:rPr>
              <a:t>11</a:t>
            </a:r>
            <a:r>
              <a:rPr sz="1600" b="1" smtClean="0">
                <a:latin typeface="Montserrat-ExtraBold"/>
                <a:cs typeface="Montserrat-ExtraBold"/>
              </a:rPr>
              <a:t>.</a:t>
            </a:r>
            <a:r>
              <a:rPr sz="1600" b="1" spc="-105" smtClean="0">
                <a:latin typeface="Montserrat-ExtraBold"/>
                <a:cs typeface="Montserrat-ExtraBold"/>
              </a:rPr>
              <a:t> </a:t>
            </a:r>
            <a:r>
              <a:rPr sz="1600" b="1" spc="-10" dirty="0">
                <a:latin typeface="Montserrat-ExtraBold"/>
                <a:cs typeface="Montserrat-ExtraBold"/>
              </a:rPr>
              <a:t>Hafta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spc="-10" dirty="0">
                <a:latin typeface="Montserrat-Medium"/>
                <a:cs typeface="Montserrat-Medium"/>
              </a:rPr>
              <a:t>Dersin </a:t>
            </a:r>
            <a:r>
              <a:rPr sz="1600" spc="-15" dirty="0">
                <a:latin typeface="Montserrat-Medium"/>
                <a:cs typeface="Montserrat-Medium"/>
              </a:rPr>
              <a:t>Öğr. </a:t>
            </a:r>
            <a:r>
              <a:rPr sz="1600" spc="-10" dirty="0">
                <a:latin typeface="Montserrat-Medium"/>
                <a:cs typeface="Montserrat-Medium"/>
              </a:rPr>
              <a:t>Üyesinin Adı: </a:t>
            </a:r>
            <a:r>
              <a:rPr sz="1600" b="1" spc="-15" dirty="0">
                <a:latin typeface="Montserrat-ExtraBold"/>
                <a:cs typeface="Montserrat-ExtraBold"/>
              </a:rPr>
              <a:t>Dr</a:t>
            </a:r>
            <a:r>
              <a:rPr sz="1600" b="1" spc="-15">
                <a:latin typeface="Montserrat-ExtraBold"/>
                <a:cs typeface="Montserrat-ExtraBold"/>
              </a:rPr>
              <a:t>. </a:t>
            </a:r>
            <a:r>
              <a:rPr lang="tr-TR" sz="1600" b="1" spc="-15" dirty="0" smtClean="0">
                <a:latin typeface="Montserrat-ExtraBold"/>
                <a:cs typeface="Montserrat-ExtraBold"/>
              </a:rPr>
              <a:t>Ali Rıza </a:t>
            </a:r>
            <a:r>
              <a:rPr lang="tr-TR" sz="1600" b="1" spc="-15" dirty="0" err="1" smtClean="0">
                <a:latin typeface="Montserrat-ExtraBold"/>
                <a:cs typeface="Montserrat-ExtraBold"/>
              </a:rPr>
              <a:t>Cenal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5630" y="5380106"/>
            <a:ext cx="31559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5" dirty="0">
                <a:latin typeface="Montserrat-Medium"/>
                <a:cs typeface="Montserrat-Medium"/>
              </a:rPr>
              <a:t>E-Posta</a:t>
            </a:r>
            <a:r>
              <a:rPr sz="1600" spc="-15">
                <a:latin typeface="Montserrat-Medium"/>
                <a:cs typeface="Montserrat-Medium"/>
              </a:rPr>
              <a:t>:</a:t>
            </a:r>
            <a:r>
              <a:rPr sz="1600" spc="325">
                <a:latin typeface="Montserrat-Medium"/>
                <a:cs typeface="Montserrat-Medium"/>
              </a:rPr>
              <a:t> </a:t>
            </a:r>
            <a:r>
              <a:rPr lang="tr-TR" sz="1600" b="1" spc="-10" dirty="0" err="1" smtClean="0">
                <a:latin typeface="Montserrat-ExtraBold"/>
                <a:cs typeface="Montserrat-Medium"/>
              </a:rPr>
              <a:t>arcenal</a:t>
            </a:r>
            <a:r>
              <a:rPr sz="1600" b="1" spc="-10" smtClean="0">
                <a:latin typeface="Montserrat-ExtraBold"/>
                <a:cs typeface="Montserrat-ExtraBold"/>
                <a:hlinkClick r:id="rId3"/>
              </a:rPr>
              <a:t>@gelisim.edu.tr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944880" algn="l"/>
              </a:tabLst>
            </a:pPr>
            <a:r>
              <a:rPr sz="1600" spc="-20" dirty="0">
                <a:latin typeface="Montserrat-Medium"/>
                <a:cs typeface="Montserrat-Medium"/>
              </a:rPr>
              <a:t>Telefon:</a:t>
            </a:r>
            <a:r>
              <a:rPr sz="1600" spc="-20">
                <a:latin typeface="Montserrat-Medium"/>
                <a:cs typeface="Montserrat-Medium"/>
              </a:rPr>
              <a:t>	</a:t>
            </a:r>
            <a:r>
              <a:rPr sz="1600" b="1" spc="-10" smtClean="0">
                <a:latin typeface="Montserrat-ExtraBold"/>
                <a:cs typeface="Montserrat-ExtraBold"/>
              </a:rPr>
              <a:t>05</a:t>
            </a:r>
            <a:r>
              <a:rPr lang="tr-TR" sz="1600" b="1" spc="-10" dirty="0" smtClean="0">
                <a:latin typeface="Montserrat-ExtraBold"/>
                <a:cs typeface="Montserrat-ExtraBold"/>
              </a:rPr>
              <a:t>32 570 01 96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6707" y="1962311"/>
            <a:ext cx="630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Bölüm  Adı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6707" y="3817120"/>
            <a:ext cx="6172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</a:t>
            </a:r>
            <a:r>
              <a:rPr sz="1400" b="1" spc="-5" dirty="0">
                <a:latin typeface="Montserrat-SemiBold"/>
                <a:cs typeface="Montserrat-SemiBold"/>
              </a:rPr>
              <a:t>sin  </a:t>
            </a:r>
            <a:r>
              <a:rPr sz="1400" b="1" spc="-10" dirty="0">
                <a:latin typeface="Montserrat-SemiBold"/>
                <a:cs typeface="Montserrat-SemiBold"/>
              </a:rPr>
              <a:t>Adı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4128" y="6483184"/>
            <a:ext cx="2423160" cy="182880"/>
            <a:chOff x="3514128" y="6483184"/>
            <a:chExt cx="2423160" cy="182880"/>
          </a:xfrm>
        </p:grpSpPr>
        <p:sp>
          <p:nvSpPr>
            <p:cNvPr id="10" name="object 10"/>
            <p:cNvSpPr/>
            <p:nvPr/>
          </p:nvSpPr>
          <p:spPr>
            <a:xfrm>
              <a:off x="4170591" y="648318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50" y="51765"/>
                  </a:moveTo>
                  <a:lnTo>
                    <a:pt x="455587" y="51765"/>
                  </a:lnTo>
                  <a:lnTo>
                    <a:pt x="427723" y="127190"/>
                  </a:lnTo>
                  <a:lnTo>
                    <a:pt x="400037" y="51765"/>
                  </a:lnTo>
                  <a:lnTo>
                    <a:pt x="385749" y="51765"/>
                  </a:lnTo>
                  <a:lnTo>
                    <a:pt x="357530" y="126834"/>
                  </a:lnTo>
                  <a:lnTo>
                    <a:pt x="330377" y="51765"/>
                  </a:lnTo>
                  <a:lnTo>
                    <a:pt x="314337" y="51765"/>
                  </a:lnTo>
                  <a:lnTo>
                    <a:pt x="349072" y="146050"/>
                  </a:lnTo>
                  <a:lnTo>
                    <a:pt x="365290" y="146050"/>
                  </a:lnTo>
                  <a:lnTo>
                    <a:pt x="392633" y="74536"/>
                  </a:lnTo>
                  <a:lnTo>
                    <a:pt x="419608" y="146050"/>
                  </a:lnTo>
                  <a:lnTo>
                    <a:pt x="435825" y="146050"/>
                  </a:lnTo>
                  <a:lnTo>
                    <a:pt x="470750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26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43"/>
                  </a:lnTo>
                  <a:lnTo>
                    <a:pt x="607110" y="168643"/>
                  </a:lnTo>
                  <a:lnTo>
                    <a:pt x="617867" y="152450"/>
                  </a:lnTo>
                  <a:lnTo>
                    <a:pt x="618655" y="151269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41006" y="87350"/>
                  </a:lnTo>
                  <a:lnTo>
                    <a:pt x="738682" y="75552"/>
                  </a:lnTo>
                  <a:lnTo>
                    <a:pt x="737806" y="74358"/>
                  </a:lnTo>
                  <a:lnTo>
                    <a:pt x="727138" y="59791"/>
                  </a:lnTo>
                  <a:lnTo>
                    <a:pt x="710222" y="50203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65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29"/>
                  </a:moveTo>
                  <a:lnTo>
                    <a:pt x="813028" y="48729"/>
                  </a:lnTo>
                  <a:lnTo>
                    <a:pt x="813028" y="146037"/>
                  </a:lnTo>
                  <a:lnTo>
                    <a:pt x="852881" y="146037"/>
                  </a:lnTo>
                  <a:lnTo>
                    <a:pt x="852881" y="48729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43" y="11785"/>
                  </a:lnTo>
                  <a:lnTo>
                    <a:pt x="850430" y="5537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297"/>
                  </a:lnTo>
                  <a:lnTo>
                    <a:pt x="930478" y="86144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60"/>
                  </a:lnTo>
                  <a:lnTo>
                    <a:pt x="936434" y="48958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04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72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29"/>
                  </a:moveTo>
                  <a:lnTo>
                    <a:pt x="970203" y="48729"/>
                  </a:lnTo>
                  <a:lnTo>
                    <a:pt x="970203" y="146037"/>
                  </a:lnTo>
                  <a:lnTo>
                    <a:pt x="1010043" y="146037"/>
                  </a:lnTo>
                  <a:lnTo>
                    <a:pt x="1010043" y="48729"/>
                  </a:lnTo>
                  <a:close/>
                </a:path>
                <a:path w="1452879" h="182879">
                  <a:moveTo>
                    <a:pt x="1014107" y="19735"/>
                  </a:moveTo>
                  <a:lnTo>
                    <a:pt x="1012405" y="11785"/>
                  </a:lnTo>
                  <a:lnTo>
                    <a:pt x="1007592" y="5537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32"/>
                  </a:lnTo>
                  <a:lnTo>
                    <a:pt x="1014107" y="19735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27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12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796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84"/>
                  </a:lnTo>
                  <a:lnTo>
                    <a:pt x="1315059" y="72872"/>
                  </a:lnTo>
                  <a:lnTo>
                    <a:pt x="1321435" y="81419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04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73"/>
                  </a:lnTo>
                  <a:lnTo>
                    <a:pt x="1404302" y="65824"/>
                  </a:lnTo>
                  <a:lnTo>
                    <a:pt x="1416723" y="68173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76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19"/>
                  </a:lnTo>
                  <a:lnTo>
                    <a:pt x="1383982" y="143637"/>
                  </a:lnTo>
                  <a:lnTo>
                    <a:pt x="1402892" y="147116"/>
                  </a:lnTo>
                  <a:lnTo>
                    <a:pt x="1412836" y="146113"/>
                  </a:lnTo>
                  <a:lnTo>
                    <a:pt x="1421866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48" y="146050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4299" y="6534946"/>
              <a:ext cx="87998" cy="95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6668" y="6514312"/>
              <a:ext cx="99292" cy="1159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4128" y="6534061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20"/>
                  </a:moveTo>
                  <a:lnTo>
                    <a:pt x="0" y="59220"/>
                  </a:lnTo>
                  <a:lnTo>
                    <a:pt x="0" y="62395"/>
                  </a:lnTo>
                  <a:lnTo>
                    <a:pt x="602996" y="62395"/>
                  </a:lnTo>
                  <a:lnTo>
                    <a:pt x="602996" y="59220"/>
                  </a:lnTo>
                  <a:close/>
                </a:path>
                <a:path w="2423160" h="95250">
                  <a:moveTo>
                    <a:pt x="2422575" y="0"/>
                  </a:moveTo>
                  <a:lnTo>
                    <a:pt x="2411171" y="1054"/>
                  </a:lnTo>
                  <a:lnTo>
                    <a:pt x="2401646" y="4216"/>
                  </a:lnTo>
                  <a:lnTo>
                    <a:pt x="2394077" y="9448"/>
                  </a:lnTo>
                  <a:lnTo>
                    <a:pt x="2388539" y="16713"/>
                  </a:lnTo>
                  <a:lnTo>
                    <a:pt x="2388539" y="889"/>
                  </a:lnTo>
                  <a:lnTo>
                    <a:pt x="2372309" y="889"/>
                  </a:lnTo>
                  <a:lnTo>
                    <a:pt x="2372309" y="95173"/>
                  </a:lnTo>
                  <a:lnTo>
                    <a:pt x="2389238" y="95173"/>
                  </a:lnTo>
                  <a:lnTo>
                    <a:pt x="2389238" y="48209"/>
                  </a:lnTo>
                  <a:lnTo>
                    <a:pt x="2391283" y="34531"/>
                  </a:lnTo>
                  <a:lnTo>
                    <a:pt x="2397150" y="24549"/>
                  </a:lnTo>
                  <a:lnTo>
                    <a:pt x="2406421" y="18440"/>
                  </a:lnTo>
                  <a:lnTo>
                    <a:pt x="2418689" y="16370"/>
                  </a:lnTo>
                  <a:lnTo>
                    <a:pt x="2422575" y="16548"/>
                  </a:lnTo>
                  <a:lnTo>
                    <a:pt x="2422575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024092" y="659328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0188" y="659328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84631" y="6537621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7385" y="6560612"/>
            <a:ext cx="81927" cy="6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05280" y="6537628"/>
            <a:ext cx="111277" cy="114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362200"/>
            <a:ext cx="975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Rekalsifiye</a:t>
            </a:r>
            <a:r>
              <a:rPr lang="tr-TR" sz="2800" b="1" dirty="0" smtClean="0">
                <a:solidFill>
                  <a:prstClr val="black"/>
                </a:solidFill>
              </a:rPr>
              <a:t>  plazma  </a:t>
            </a:r>
            <a:r>
              <a:rPr lang="tr-TR" sz="2800" dirty="0" smtClean="0">
                <a:solidFill>
                  <a:prstClr val="black"/>
                </a:solidFill>
              </a:rPr>
              <a:t>2-4  dakikada pıhtılaşmaktadır.  Pıhtılaşma  </a:t>
            </a:r>
            <a:r>
              <a:rPr lang="tr-TR" sz="2800" dirty="0" err="1" smtClean="0">
                <a:solidFill>
                  <a:prstClr val="black"/>
                </a:solidFill>
              </a:rPr>
              <a:t>rekalsifikasyondan</a:t>
            </a:r>
            <a:r>
              <a:rPr lang="tr-TR" sz="2800" dirty="0" smtClean="0">
                <a:solidFill>
                  <a:prstClr val="black"/>
                </a:solidFill>
              </a:rPr>
              <a:t>  sonra </a:t>
            </a:r>
            <a:r>
              <a:rPr lang="tr-TR" sz="2800" b="1" dirty="0" smtClean="0">
                <a:solidFill>
                  <a:prstClr val="black"/>
                </a:solidFill>
              </a:rPr>
              <a:t>negatif  yüklü  </a:t>
            </a:r>
            <a:r>
              <a:rPr lang="tr-TR" sz="2800" b="1" dirty="0" err="1" smtClean="0">
                <a:solidFill>
                  <a:prstClr val="black"/>
                </a:solidFill>
              </a:rPr>
              <a:t>fosfolipidler</a:t>
            </a:r>
            <a:r>
              <a:rPr lang="tr-TR" sz="2800" b="1" dirty="0" smtClean="0">
                <a:solidFill>
                  <a:prstClr val="black"/>
                </a:solidFill>
              </a:rPr>
              <a:t>  ya  da  kaolin  (alüminyum  silikat)  </a:t>
            </a:r>
            <a:r>
              <a:rPr lang="tr-TR" sz="2800" dirty="0" smtClean="0">
                <a:solidFill>
                  <a:prstClr val="black"/>
                </a:solidFill>
              </a:rPr>
              <a:t>eklenmesiyle  </a:t>
            </a:r>
            <a:r>
              <a:rPr lang="tr-TR" sz="2800" b="1" dirty="0" smtClean="0">
                <a:solidFill>
                  <a:srgbClr val="FF0000"/>
                </a:solidFill>
              </a:rPr>
              <a:t>26-33  saniyeye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kadar  düşmektedir,  bu  zaman  aktive  </a:t>
            </a:r>
            <a:r>
              <a:rPr lang="tr-TR" sz="2800" dirty="0" err="1" smtClean="0">
                <a:solidFill>
                  <a:prstClr val="black"/>
                </a:solidFill>
              </a:rPr>
              <a:t>parsiyel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dirty="0" err="1" smtClean="0">
                <a:solidFill>
                  <a:prstClr val="black"/>
                </a:solidFill>
              </a:rPr>
              <a:t>tromboplastin</a:t>
            </a:r>
            <a:r>
              <a:rPr lang="tr-TR" sz="2800" dirty="0" smtClean="0">
                <a:solidFill>
                  <a:prstClr val="black"/>
                </a:solidFill>
              </a:rPr>
              <a:t>  zamanı  </a:t>
            </a:r>
            <a:r>
              <a:rPr lang="tr-TR" sz="2800" b="1" dirty="0" smtClean="0">
                <a:solidFill>
                  <a:srgbClr val="FF0000"/>
                </a:solidFill>
              </a:rPr>
              <a:t>(</a:t>
            </a:r>
            <a:r>
              <a:rPr lang="tr-TR" sz="2800" b="1" dirty="0" err="1" smtClean="0">
                <a:solidFill>
                  <a:srgbClr val="FF0000"/>
                </a:solidFill>
              </a:rPr>
              <a:t>aPTT</a:t>
            </a:r>
            <a:r>
              <a:rPr lang="tr-TR" sz="2800" b="1" dirty="0" smtClean="0">
                <a:solidFill>
                  <a:srgbClr val="FF0000"/>
                </a:solidFill>
              </a:rPr>
              <a:t>)  </a:t>
            </a:r>
            <a:r>
              <a:rPr lang="tr-TR" sz="2800" dirty="0" smtClean="0">
                <a:solidFill>
                  <a:prstClr val="black"/>
                </a:solidFill>
              </a:rPr>
              <a:t>olarak adlandırılmaktadır.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667001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Rekalsifiye</a:t>
            </a:r>
            <a:r>
              <a:rPr lang="tr-TR" sz="2800" dirty="0" smtClean="0">
                <a:solidFill>
                  <a:prstClr val="black"/>
                </a:solidFill>
              </a:rPr>
              <a:t> plazma "</a:t>
            </a:r>
            <a:r>
              <a:rPr lang="tr-TR" sz="2800" b="1" dirty="0" err="1" smtClean="0">
                <a:solidFill>
                  <a:prstClr val="black"/>
                </a:solidFill>
              </a:rPr>
              <a:t>tromboplastin</a:t>
            </a:r>
            <a:r>
              <a:rPr lang="tr-TR" sz="2800" b="1" dirty="0" smtClean="0">
                <a:solidFill>
                  <a:prstClr val="black"/>
                </a:solidFill>
              </a:rPr>
              <a:t>" (doku faktörü ve </a:t>
            </a:r>
            <a:r>
              <a:rPr lang="tr-TR" sz="2800" b="1" dirty="0" err="1" smtClean="0">
                <a:solidFill>
                  <a:prstClr val="black"/>
                </a:solidFill>
              </a:rPr>
              <a:t>fosfolipid</a:t>
            </a:r>
            <a:r>
              <a:rPr lang="tr-TR" sz="2800" b="1" dirty="0" smtClean="0">
                <a:solidFill>
                  <a:prstClr val="black"/>
                </a:solidFill>
              </a:rPr>
              <a:t> karışımı) </a:t>
            </a:r>
            <a:r>
              <a:rPr lang="tr-TR" sz="2800" dirty="0" smtClean="0">
                <a:solidFill>
                  <a:prstClr val="black"/>
                </a:solidFill>
              </a:rPr>
              <a:t>eklenmesiyle </a:t>
            </a:r>
            <a:r>
              <a:rPr lang="tr-TR" sz="2800" b="1" dirty="0" smtClean="0">
                <a:solidFill>
                  <a:srgbClr val="FF0000"/>
                </a:solidFill>
              </a:rPr>
              <a:t>12-14 saniyede </a:t>
            </a:r>
            <a:r>
              <a:rPr lang="tr-TR" sz="2800" dirty="0" smtClean="0">
                <a:solidFill>
                  <a:prstClr val="black"/>
                </a:solidFill>
              </a:rPr>
              <a:t>pıhtılaşacaktır ve bu zaman da </a:t>
            </a:r>
            <a:r>
              <a:rPr lang="tr-TR" sz="2800" b="1" dirty="0" err="1" smtClean="0">
                <a:solidFill>
                  <a:srgbClr val="FF0000"/>
                </a:solidFill>
              </a:rPr>
              <a:t>protrombin</a:t>
            </a:r>
            <a:r>
              <a:rPr lang="tr-TR" sz="2800" b="1" dirty="0" smtClean="0">
                <a:solidFill>
                  <a:srgbClr val="FF0000"/>
                </a:solidFill>
              </a:rPr>
              <a:t> zamanı  (PT)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olarak adlandırılmaktadır  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828800"/>
            <a:ext cx="96012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,  </a:t>
            </a:r>
            <a:r>
              <a:rPr lang="tr-TR" sz="2800" b="1" dirty="0" err="1" smtClean="0">
                <a:solidFill>
                  <a:prstClr val="black"/>
                </a:solidFill>
              </a:rPr>
              <a:t>mast</a:t>
            </a:r>
            <a:r>
              <a:rPr lang="tr-TR" sz="2800" b="1" dirty="0" smtClean="0">
                <a:solidFill>
                  <a:prstClr val="black"/>
                </a:solidFill>
              </a:rPr>
              <a:t>  hücrelerinden  </a:t>
            </a:r>
            <a:r>
              <a:rPr lang="tr-TR" sz="2800" dirty="0" smtClean="0">
                <a:solidFill>
                  <a:prstClr val="black"/>
                </a:solidFill>
              </a:rPr>
              <a:t>salınan  bir  </a:t>
            </a:r>
            <a:r>
              <a:rPr lang="tr-TR" sz="2800" dirty="0" err="1" smtClean="0">
                <a:solidFill>
                  <a:prstClr val="black"/>
                </a:solidFill>
              </a:rPr>
              <a:t>glikozaminoglikandır</a:t>
            </a:r>
            <a:r>
              <a:rPr lang="tr-TR" sz="2800" dirty="0" smtClean="0">
                <a:solidFill>
                  <a:prstClr val="black"/>
                </a:solidFill>
              </a:rPr>
              <a:t>.  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çeşitli konumlarında  sülfat  kökleri  içeren  </a:t>
            </a:r>
            <a:r>
              <a:rPr lang="tr-TR" sz="2800" dirty="0" err="1" smtClean="0">
                <a:solidFill>
                  <a:prstClr val="black"/>
                </a:solidFill>
              </a:rPr>
              <a:t>idorinük</a:t>
            </a:r>
            <a:r>
              <a:rPr lang="tr-TR" sz="2800" dirty="0" smtClean="0">
                <a:solidFill>
                  <a:prstClr val="black"/>
                </a:solidFill>
              </a:rPr>
              <a:t>  asit  ve  D-</a:t>
            </a:r>
            <a:r>
              <a:rPr lang="tr-TR" sz="2800" dirty="0" err="1" smtClean="0">
                <a:solidFill>
                  <a:prstClr val="black"/>
                </a:solidFill>
              </a:rPr>
              <a:t>glukozaminden</a:t>
            </a:r>
            <a:r>
              <a:rPr lang="tr-TR" sz="2800" dirty="0" smtClean="0">
                <a:solidFill>
                  <a:prstClr val="black"/>
                </a:solidFill>
              </a:rPr>
              <a:t>  oluşmuş  bir </a:t>
            </a:r>
            <a:r>
              <a:rPr lang="tr-TR" sz="2800" dirty="0" err="1" smtClean="0">
                <a:solidFill>
                  <a:prstClr val="black"/>
                </a:solidFill>
              </a:rPr>
              <a:t>polisakkarittir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Molekül ağırlığı  </a:t>
            </a:r>
            <a:r>
              <a:rPr lang="tr-TR" sz="2800" b="1" dirty="0" smtClean="0">
                <a:solidFill>
                  <a:prstClr val="black"/>
                </a:solidFill>
              </a:rPr>
              <a:t>ortalama</a:t>
            </a:r>
            <a:r>
              <a:rPr lang="tr-TR" sz="2800" dirty="0" smtClean="0">
                <a:solidFill>
                  <a:prstClr val="black"/>
                </a:solidFill>
              </a:rPr>
              <a:t>  olarak  verilmektedir.  (</a:t>
            </a:r>
            <a:r>
              <a:rPr lang="tr-TR" sz="2800" b="1" dirty="0" smtClean="0">
                <a:solidFill>
                  <a:prstClr val="black"/>
                </a:solidFill>
              </a:rPr>
              <a:t>3000-30.000 </a:t>
            </a:r>
            <a:r>
              <a:rPr lang="tr-TR" sz="2800" dirty="0" smtClean="0">
                <a:solidFill>
                  <a:prstClr val="black"/>
                </a:solidFill>
              </a:rPr>
              <a:t> Da;  </a:t>
            </a:r>
            <a:r>
              <a:rPr lang="tr-TR" sz="2800" b="1" dirty="0" smtClean="0">
                <a:solidFill>
                  <a:prstClr val="black"/>
                </a:solidFill>
              </a:rPr>
              <a:t>ortalama 15.000 Da</a:t>
            </a:r>
            <a:r>
              <a:rPr lang="tr-TR" sz="2800" dirty="0" smtClean="0">
                <a:solidFill>
                  <a:prstClr val="black"/>
                </a:solidFill>
              </a:rPr>
              <a:t>)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Canlı dokulardan elde edildiğinde</a:t>
            </a:r>
            <a:r>
              <a:rPr lang="tr-TR" sz="2800" dirty="0" smtClean="0">
                <a:solidFill>
                  <a:prstClr val="black"/>
                </a:solidFill>
              </a:rPr>
              <a:t>, sentez aşamasında </a:t>
            </a:r>
            <a:r>
              <a:rPr lang="tr-TR" sz="2800" b="1" dirty="0" smtClean="0">
                <a:solidFill>
                  <a:prstClr val="black"/>
                </a:solidFill>
              </a:rPr>
              <a:t>standardizasyon problemleri yaşanmaktadır. 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413338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 </a:t>
            </a:r>
            <a:r>
              <a:rPr lang="tr-TR" sz="2800" dirty="0" err="1" smtClean="0">
                <a:solidFill>
                  <a:prstClr val="black"/>
                </a:solidFill>
              </a:rPr>
              <a:t>glikozaminoglikan</a:t>
            </a:r>
            <a:r>
              <a:rPr lang="tr-TR" sz="2800" dirty="0" smtClean="0">
                <a:solidFill>
                  <a:prstClr val="black"/>
                </a:solidFill>
              </a:rPr>
              <a:t>,  sonrasında  </a:t>
            </a:r>
            <a:r>
              <a:rPr lang="tr-TR" sz="2800" dirty="0" err="1" smtClean="0">
                <a:solidFill>
                  <a:prstClr val="black"/>
                </a:solidFill>
              </a:rPr>
              <a:t>mast</a:t>
            </a:r>
            <a:r>
              <a:rPr lang="tr-TR" sz="2800" dirty="0" smtClean="0">
                <a:solidFill>
                  <a:prstClr val="black"/>
                </a:solidFill>
              </a:rPr>
              <a:t>  hücrelerinde  bir  seri  biyokimyasal modifikasyondan  geçerek  </a:t>
            </a:r>
            <a:r>
              <a:rPr lang="tr-TR" sz="2800" dirty="0" err="1" smtClean="0">
                <a:solidFill>
                  <a:prstClr val="black"/>
                </a:solidFill>
              </a:rPr>
              <a:t>oligosakkarit</a:t>
            </a:r>
            <a:r>
              <a:rPr lang="tr-TR" sz="2800" dirty="0" smtClean="0">
                <a:solidFill>
                  <a:prstClr val="black"/>
                </a:solidFill>
              </a:rPr>
              <a:t>  grupları  halini  alır  ve  5000  den  30.000  </a:t>
            </a:r>
            <a:r>
              <a:rPr lang="tr-TR" sz="2800" dirty="0" err="1" smtClean="0">
                <a:solidFill>
                  <a:prstClr val="black"/>
                </a:solidFill>
              </a:rPr>
              <a:t>dalton</a:t>
            </a:r>
            <a:r>
              <a:rPr lang="tr-TR" sz="2800" dirty="0" smtClean="0">
                <a:solidFill>
                  <a:prstClr val="black"/>
                </a:solidFill>
              </a:rPr>
              <a:t> ağırlığındaki  fragmanlarına  parçalanır.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Mukozal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heparinin</a:t>
            </a:r>
            <a:r>
              <a:rPr lang="tr-TR" sz="2800" b="1" dirty="0" smtClean="0">
                <a:solidFill>
                  <a:prstClr val="black"/>
                </a:solidFill>
              </a:rPr>
              <a:t> akciğer dokusundan elde edilen ortalama molekül ağırlığı daha fazladır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kimyasal  olarak  C26H42N2O37S5  şeklinde temsil edilen bir moleküldür  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Heparinin</a:t>
            </a:r>
            <a:r>
              <a:rPr lang="tr-TR" b="1" kern="1200" dirty="0" smtClean="0">
                <a:solidFill>
                  <a:prstClr val="black"/>
                </a:solidFill>
                <a:latin typeface="Calibri"/>
                <a:cs typeface="+mj-cs"/>
              </a:rPr>
              <a:t> kimyasal yapısı </a:t>
            </a:r>
            <a:endParaRPr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67200" y="1219200"/>
            <a:ext cx="564360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Heparan</a:t>
            </a:r>
            <a:r>
              <a:rPr lang="tr-TR" sz="2800" b="1" dirty="0" smtClean="0">
                <a:solidFill>
                  <a:prstClr val="black"/>
                </a:solidFill>
              </a:rPr>
              <a:t>  sülfat  </a:t>
            </a:r>
            <a:r>
              <a:rPr lang="tr-TR" sz="2800" dirty="0" smtClean="0">
                <a:solidFill>
                  <a:prstClr val="black"/>
                </a:solidFill>
              </a:rPr>
              <a:t>da 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gibi  aynı  </a:t>
            </a:r>
            <a:r>
              <a:rPr lang="tr-TR" sz="2800" dirty="0" err="1" smtClean="0">
                <a:solidFill>
                  <a:prstClr val="black"/>
                </a:solidFill>
              </a:rPr>
              <a:t>disakkarit</a:t>
            </a:r>
            <a:r>
              <a:rPr lang="tr-TR" sz="2800" dirty="0" smtClean="0">
                <a:solidFill>
                  <a:prstClr val="black"/>
                </a:solidFill>
              </a:rPr>
              <a:t>  öncüsünden  sentezlenmektedir  fakat daha  az  modifikasyondan  geçen  bir  polimerdir  ve  daha  yüksek  </a:t>
            </a:r>
            <a:r>
              <a:rPr lang="tr-TR" sz="2800" dirty="0" err="1" smtClean="0">
                <a:solidFill>
                  <a:prstClr val="black"/>
                </a:solidFill>
              </a:rPr>
              <a:t>glukronik</a:t>
            </a:r>
            <a:r>
              <a:rPr lang="tr-TR" sz="2800" dirty="0" smtClean="0">
                <a:solidFill>
                  <a:prstClr val="black"/>
                </a:solidFill>
              </a:rPr>
              <a:t>  asit  daha  düşük sülfat  grupları  oranlarına  sahiptir.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Vasküler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endotel</a:t>
            </a:r>
            <a:r>
              <a:rPr lang="tr-TR" sz="2800" b="1" dirty="0" smtClean="0">
                <a:solidFill>
                  <a:prstClr val="black"/>
                </a:solidFill>
              </a:rPr>
              <a:t>  hücrelerin  yüzeyindeki  </a:t>
            </a:r>
            <a:r>
              <a:rPr lang="tr-TR" sz="2800" b="1" dirty="0" err="1" smtClean="0">
                <a:solidFill>
                  <a:prstClr val="black"/>
                </a:solidFill>
              </a:rPr>
              <a:t>heparan</a:t>
            </a:r>
            <a:r>
              <a:rPr lang="tr-TR" sz="2800" b="1" dirty="0" smtClean="0">
                <a:solidFill>
                  <a:prstClr val="black"/>
                </a:solidFill>
              </a:rPr>
              <a:t>  sülfat </a:t>
            </a:r>
            <a:r>
              <a:rPr lang="tr-TR" sz="2800" dirty="0" smtClean="0">
                <a:solidFill>
                  <a:prstClr val="black"/>
                </a:solidFill>
              </a:rPr>
              <a:t>dolaşımdaki  </a:t>
            </a:r>
            <a:r>
              <a:rPr lang="tr-TR" sz="2800" b="1" dirty="0" err="1" smtClean="0">
                <a:solidFill>
                  <a:prstClr val="black"/>
                </a:solidFill>
              </a:rPr>
              <a:t>antitrombin</a:t>
            </a:r>
            <a:r>
              <a:rPr lang="tr-TR" sz="2800" b="1" dirty="0" smtClean="0">
                <a:solidFill>
                  <a:prstClr val="black"/>
                </a:solidFill>
              </a:rPr>
              <a:t>  ile  etkileşerek  doğal  bir  </a:t>
            </a:r>
            <a:r>
              <a:rPr lang="tr-TR" sz="2800" b="1" dirty="0" err="1" smtClean="0">
                <a:solidFill>
                  <a:prstClr val="black"/>
                </a:solidFill>
              </a:rPr>
              <a:t>antitrombotik</a:t>
            </a:r>
            <a:r>
              <a:rPr lang="tr-TR" sz="2800" b="1" dirty="0" smtClean="0">
                <a:solidFill>
                  <a:prstClr val="black"/>
                </a:solidFill>
              </a:rPr>
              <a:t>  mekanizma  yaratmaktadır.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057400"/>
            <a:ext cx="96012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genellikle  </a:t>
            </a:r>
            <a:r>
              <a:rPr lang="tr-TR" sz="2800" b="1" dirty="0" smtClean="0">
                <a:solidFill>
                  <a:srgbClr val="FF0000"/>
                </a:solidFill>
              </a:rPr>
              <a:t>domuz  bağırsağı  mukozasından </a:t>
            </a:r>
            <a:r>
              <a:rPr lang="tr-TR" sz="2800" dirty="0" smtClean="0">
                <a:solidFill>
                  <a:srgbClr val="FF0000"/>
                </a:solidFill>
              </a:rPr>
              <a:t> ya  da </a:t>
            </a:r>
            <a:r>
              <a:rPr lang="tr-TR" sz="2800" b="1" dirty="0" smtClean="0">
                <a:solidFill>
                  <a:srgbClr val="FF0000"/>
                </a:solidFill>
              </a:rPr>
              <a:t>sığır  akciğerinden 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elde edilmektedir ve </a:t>
            </a:r>
            <a:r>
              <a:rPr lang="tr-TR" sz="2800" b="1" dirty="0" err="1" smtClean="0">
                <a:solidFill>
                  <a:prstClr val="black"/>
                </a:solidFill>
              </a:rPr>
              <a:t>ikiside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yaygın olarak kullanılmaktadır.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Mukozal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antikoagulan</a:t>
            </a:r>
            <a:r>
              <a:rPr lang="tr-TR" sz="2800" b="1" dirty="0" smtClean="0">
                <a:solidFill>
                  <a:prstClr val="black"/>
                </a:solidFill>
              </a:rPr>
              <a:t> etkinliği akciğer dokusu kökenli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heparinden</a:t>
            </a:r>
            <a:r>
              <a:rPr lang="tr-TR" sz="2800" b="1" dirty="0" smtClean="0">
                <a:solidFill>
                  <a:prstClr val="black"/>
                </a:solidFill>
              </a:rPr>
              <a:t> daha fazladır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Mukozal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alan hastalarda </a:t>
            </a:r>
            <a:r>
              <a:rPr lang="tr-TR" sz="2800" b="1" dirty="0" err="1" smtClean="0">
                <a:solidFill>
                  <a:prstClr val="black"/>
                </a:solidFill>
              </a:rPr>
              <a:t>postop</a:t>
            </a:r>
            <a:r>
              <a:rPr lang="tr-TR" sz="2800" b="1" dirty="0" smtClean="0">
                <a:solidFill>
                  <a:prstClr val="black"/>
                </a:solidFill>
              </a:rPr>
              <a:t>. kanama daha fazla görülmüştür</a:t>
            </a:r>
            <a:r>
              <a:rPr lang="tr-TR" sz="3200" b="1" dirty="0" smtClean="0">
                <a:solidFill>
                  <a:prstClr val="black"/>
                </a:solidFill>
              </a:rPr>
              <a:t>.  </a:t>
            </a:r>
            <a:endParaRPr lang="tr-TR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133600"/>
            <a:ext cx="9677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Bunun nedeni </a:t>
            </a:r>
            <a:r>
              <a:rPr lang="tr-TR" sz="2800" b="1" dirty="0" err="1" smtClean="0">
                <a:solidFill>
                  <a:prstClr val="black"/>
                </a:solidFill>
              </a:rPr>
              <a:t>mukozal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-AT(</a:t>
            </a:r>
            <a:r>
              <a:rPr lang="tr-TR" sz="2800" b="1" dirty="0" err="1" smtClean="0">
                <a:solidFill>
                  <a:prstClr val="black"/>
                </a:solidFill>
              </a:rPr>
              <a:t>antitrombin</a:t>
            </a:r>
            <a:r>
              <a:rPr lang="tr-TR" sz="2800" b="1" dirty="0" smtClean="0">
                <a:solidFill>
                  <a:prstClr val="black"/>
                </a:solidFill>
              </a:rPr>
              <a:t>)III </a:t>
            </a:r>
            <a:r>
              <a:rPr lang="tr-TR" sz="2800" b="1" dirty="0" err="1" smtClean="0">
                <a:solidFill>
                  <a:prstClr val="black"/>
                </a:solidFill>
              </a:rPr>
              <a:t>komplexi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FXa’yı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inhibe</a:t>
            </a:r>
            <a:r>
              <a:rPr lang="tr-TR" sz="2800" b="1" dirty="0" smtClean="0">
                <a:solidFill>
                  <a:prstClr val="black"/>
                </a:solidFill>
              </a:rPr>
              <a:t> ederken,akciğer dokusu kökenli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-ATIII </a:t>
            </a:r>
            <a:r>
              <a:rPr lang="tr-TR" sz="2800" b="1" dirty="0" err="1" smtClean="0">
                <a:solidFill>
                  <a:prstClr val="black"/>
                </a:solidFill>
              </a:rPr>
              <a:t>komplexi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FIIa</a:t>
            </a:r>
            <a:r>
              <a:rPr lang="tr-TR" sz="2800" b="1" dirty="0" smtClean="0">
                <a:solidFill>
                  <a:prstClr val="black"/>
                </a:solidFill>
              </a:rPr>
              <a:t>(</a:t>
            </a:r>
            <a:r>
              <a:rPr lang="tr-TR" sz="2800" b="1" dirty="0" err="1" smtClean="0">
                <a:solidFill>
                  <a:prstClr val="black"/>
                </a:solidFill>
              </a:rPr>
              <a:t>trombin</a:t>
            </a:r>
            <a:r>
              <a:rPr lang="tr-TR" sz="2800" b="1" dirty="0" smtClean="0">
                <a:solidFill>
                  <a:prstClr val="black"/>
                </a:solidFill>
              </a:rPr>
              <a:t>)’</a:t>
            </a:r>
            <a:r>
              <a:rPr lang="tr-TR" sz="2800" b="1" dirty="0" err="1" smtClean="0">
                <a:solidFill>
                  <a:prstClr val="black"/>
                </a:solidFill>
              </a:rPr>
              <a:t>yı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inhibe</a:t>
            </a:r>
            <a:r>
              <a:rPr lang="tr-TR" sz="2800" b="1" dirty="0" smtClean="0">
                <a:solidFill>
                  <a:prstClr val="black"/>
                </a:solidFill>
              </a:rPr>
              <a:t> etmesi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    ve  </a:t>
            </a:r>
            <a:r>
              <a:rPr lang="tr-TR" sz="2800" b="1" dirty="0" err="1" smtClean="0">
                <a:solidFill>
                  <a:prstClr val="black"/>
                </a:solidFill>
              </a:rPr>
              <a:t>protaminin</a:t>
            </a:r>
            <a:r>
              <a:rPr lang="tr-TR" sz="2800" dirty="0" smtClean="0">
                <a:solidFill>
                  <a:prstClr val="black"/>
                </a:solidFill>
              </a:rPr>
              <a:t> anti </a:t>
            </a:r>
            <a:r>
              <a:rPr lang="tr-TR" sz="2800" dirty="0" err="1" smtClean="0">
                <a:solidFill>
                  <a:prstClr val="black"/>
                </a:solidFill>
              </a:rPr>
              <a:t>FIIa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inhibisyonunu</a:t>
            </a:r>
            <a:r>
              <a:rPr lang="tr-TR" sz="2800" dirty="0" smtClean="0">
                <a:solidFill>
                  <a:prstClr val="black"/>
                </a:solidFill>
              </a:rPr>
              <a:t> sağlayarak </a:t>
            </a:r>
            <a:r>
              <a:rPr lang="tr-TR" sz="2800" dirty="0" err="1" smtClean="0">
                <a:solidFill>
                  <a:prstClr val="black"/>
                </a:solidFill>
              </a:rPr>
              <a:t>koagulan</a:t>
            </a:r>
            <a:r>
              <a:rPr lang="tr-TR" sz="2800" dirty="0" smtClean="0">
                <a:solidFill>
                  <a:prstClr val="black"/>
                </a:solidFill>
              </a:rPr>
              <a:t> etki göstermesi ve </a:t>
            </a:r>
            <a:r>
              <a:rPr lang="tr-TR" sz="2800" b="1" dirty="0" err="1" smtClean="0">
                <a:solidFill>
                  <a:prstClr val="black"/>
                </a:solidFill>
              </a:rPr>
              <a:t>protaminin</a:t>
            </a:r>
            <a:r>
              <a:rPr lang="tr-TR" sz="2800" b="1" dirty="0" smtClean="0">
                <a:solidFill>
                  <a:prstClr val="black"/>
                </a:solidFill>
              </a:rPr>
              <a:t> anti </a:t>
            </a:r>
            <a:r>
              <a:rPr lang="tr-TR" sz="2800" b="1" dirty="0" err="1" smtClean="0">
                <a:solidFill>
                  <a:prstClr val="black"/>
                </a:solidFill>
              </a:rPr>
              <a:t>FIIa</a:t>
            </a:r>
            <a:r>
              <a:rPr lang="tr-TR" sz="2800" b="1" dirty="0" smtClean="0">
                <a:solidFill>
                  <a:prstClr val="black"/>
                </a:solidFill>
              </a:rPr>
              <a:t> aktivitesine karşı çok daha duyarlı </a:t>
            </a:r>
            <a:r>
              <a:rPr lang="tr-TR" sz="2800" dirty="0" smtClean="0">
                <a:solidFill>
                  <a:prstClr val="black"/>
                </a:solidFill>
              </a:rPr>
              <a:t>olmasıdır.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Bazı  diğer  </a:t>
            </a:r>
            <a:r>
              <a:rPr lang="tr-TR" sz="2800" dirty="0" err="1" smtClean="0">
                <a:solidFill>
                  <a:prstClr val="black"/>
                </a:solidFill>
              </a:rPr>
              <a:t>glikozaminoglikanları</a:t>
            </a:r>
            <a:r>
              <a:rPr lang="tr-TR" sz="2800" dirty="0" smtClean="0">
                <a:solidFill>
                  <a:prstClr val="black"/>
                </a:solidFill>
              </a:rPr>
              <a:t>  da  içerebilen  preparatlar,  </a:t>
            </a:r>
            <a:r>
              <a:rPr lang="tr-TR" sz="2800" dirty="0" err="1" smtClean="0">
                <a:solidFill>
                  <a:prstClr val="black"/>
                </a:solidFill>
              </a:rPr>
              <a:t>heterojinitelerine</a:t>
            </a:r>
            <a:r>
              <a:rPr lang="tr-TR" sz="2800" dirty="0" smtClean="0">
                <a:solidFill>
                  <a:prstClr val="black"/>
                </a:solidFill>
              </a:rPr>
              <a:t> rağmen biyolojik işlevsellikleri açısından benzerlik göstermektedir.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Düşük molekül ağırlıklı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 (1000-10.000  </a:t>
            </a:r>
            <a:r>
              <a:rPr lang="tr-TR" sz="2800" b="1" dirty="0" err="1" smtClean="0">
                <a:solidFill>
                  <a:prstClr val="black"/>
                </a:solidFill>
              </a:rPr>
              <a:t>dalton</a:t>
            </a:r>
            <a:r>
              <a:rPr lang="tr-TR" sz="2800" b="1" dirty="0" smtClean="0">
                <a:solidFill>
                  <a:prstClr val="black"/>
                </a:solidFill>
              </a:rPr>
              <a:t>)</a:t>
            </a:r>
            <a:r>
              <a:rPr lang="tr-TR" sz="2800" dirty="0" smtClean="0">
                <a:solidFill>
                  <a:prstClr val="black"/>
                </a:solidFill>
              </a:rPr>
              <a:t>  ise  standart  </a:t>
            </a:r>
            <a:r>
              <a:rPr lang="tr-TR" sz="2800" dirty="0" err="1" smtClean="0">
                <a:solidFill>
                  <a:prstClr val="black"/>
                </a:solidFill>
              </a:rPr>
              <a:t>heparinin</a:t>
            </a:r>
            <a:r>
              <a:rPr lang="tr-TR" sz="2800" dirty="0" smtClean="0">
                <a:solidFill>
                  <a:prstClr val="black"/>
                </a:solidFill>
              </a:rPr>
              <a:t>  jel  </a:t>
            </a:r>
            <a:r>
              <a:rPr lang="tr-TR" sz="2800" dirty="0" err="1" smtClean="0">
                <a:solidFill>
                  <a:prstClr val="black"/>
                </a:solidFill>
              </a:rPr>
              <a:t>filtrasyon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dirty="0" err="1" smtClean="0">
                <a:solidFill>
                  <a:prstClr val="black"/>
                </a:solidFill>
              </a:rPr>
              <a:t>kromatografisi</a:t>
            </a:r>
            <a:r>
              <a:rPr lang="tr-TR" sz="2800" dirty="0" smtClean="0">
                <a:solidFill>
                  <a:prstClr val="black"/>
                </a:solidFill>
              </a:rPr>
              <a:t>  ile  elde edilmektedir  ve  </a:t>
            </a:r>
            <a:r>
              <a:rPr lang="tr-TR" sz="2800" b="1" dirty="0" err="1" smtClean="0">
                <a:solidFill>
                  <a:prstClr val="black"/>
                </a:solidFill>
              </a:rPr>
              <a:t>farmakokinetik</a:t>
            </a:r>
            <a:r>
              <a:rPr lang="tr-TR" sz="2800" b="1" dirty="0" smtClean="0">
                <a:solidFill>
                  <a:prstClr val="black"/>
                </a:solidFill>
              </a:rPr>
              <a:t>  özellikleri 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heparinden</a:t>
            </a:r>
            <a:r>
              <a:rPr lang="tr-TR" sz="2800" b="1" dirty="0" smtClean="0">
                <a:solidFill>
                  <a:prstClr val="black"/>
                </a:solidFill>
              </a:rPr>
              <a:t>  farklıdır  ve  KPB'  da kullanılmamaktadır  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057400"/>
            <a:ext cx="96774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srgbClr val="FF0000"/>
                </a:solidFill>
              </a:rPr>
              <a:t>Heparin</a:t>
            </a:r>
            <a:r>
              <a:rPr lang="tr-TR" sz="2800" dirty="0" smtClean="0">
                <a:solidFill>
                  <a:srgbClr val="FF0000"/>
                </a:solidFill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</a:rPr>
              <a:t>antitrombin</a:t>
            </a:r>
            <a:r>
              <a:rPr lang="tr-TR" sz="2800" b="1" dirty="0" smtClean="0">
                <a:solidFill>
                  <a:srgbClr val="FF0000"/>
                </a:solidFill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</a:rPr>
              <a:t>proteazlarının</a:t>
            </a:r>
            <a:r>
              <a:rPr lang="tr-TR" sz="2800" b="1" dirty="0" smtClean="0">
                <a:solidFill>
                  <a:srgbClr val="FF0000"/>
                </a:solidFill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</a:rPr>
              <a:t>inhibisyonunu</a:t>
            </a:r>
            <a:r>
              <a:rPr lang="tr-TR" sz="2800" b="1" dirty="0" smtClean="0">
                <a:solidFill>
                  <a:srgbClr val="FF0000"/>
                </a:solidFill>
              </a:rPr>
              <a:t> hızlandırarak  </a:t>
            </a:r>
            <a:r>
              <a:rPr lang="tr-TR" sz="2800" b="1" dirty="0" err="1" smtClean="0">
                <a:solidFill>
                  <a:srgbClr val="FF0000"/>
                </a:solidFill>
              </a:rPr>
              <a:t>antikogülasyonu</a:t>
            </a:r>
            <a:r>
              <a:rPr lang="tr-TR" sz="2800" b="1" dirty="0" smtClean="0">
                <a:solidFill>
                  <a:srgbClr val="FF0000"/>
                </a:solidFill>
              </a:rPr>
              <a:t> sağlamaktadır</a:t>
            </a:r>
            <a:r>
              <a:rPr lang="tr-TR" sz="2800" b="1" dirty="0" smtClean="0">
                <a:solidFill>
                  <a:prstClr val="black"/>
                </a:solidFill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Antitrombin</a:t>
            </a:r>
            <a:r>
              <a:rPr lang="tr-TR" sz="2800" b="1" dirty="0" smtClean="0">
                <a:solidFill>
                  <a:prstClr val="black"/>
                </a:solidFill>
              </a:rPr>
              <a:t> karaciğerden sentezlenmektedir </a:t>
            </a:r>
            <a:r>
              <a:rPr lang="tr-TR" sz="2800" dirty="0" smtClean="0">
                <a:solidFill>
                  <a:prstClr val="black"/>
                </a:solidFill>
              </a:rPr>
              <a:t>ve dolaşımda  </a:t>
            </a:r>
            <a:r>
              <a:rPr lang="tr-TR" sz="2800" dirty="0" err="1" smtClean="0">
                <a:solidFill>
                  <a:prstClr val="black"/>
                </a:solidFill>
              </a:rPr>
              <a:t>intrensek</a:t>
            </a:r>
            <a:r>
              <a:rPr lang="tr-TR" sz="2800" dirty="0" smtClean="0">
                <a:solidFill>
                  <a:prstClr val="black"/>
                </a:solidFill>
              </a:rPr>
              <a:t> ve ortak yolda aktive olan </a:t>
            </a:r>
            <a:r>
              <a:rPr lang="tr-TR" sz="2800" b="1" dirty="0" err="1" smtClean="0">
                <a:solidFill>
                  <a:prstClr val="black"/>
                </a:solidFill>
              </a:rPr>
              <a:t>trombini</a:t>
            </a:r>
            <a:r>
              <a:rPr lang="tr-TR" sz="2800" b="1" dirty="0" smtClean="0">
                <a:solidFill>
                  <a:prstClr val="black"/>
                </a:solidFill>
              </a:rPr>
              <a:t>(</a:t>
            </a:r>
            <a:r>
              <a:rPr lang="tr-TR" sz="2800" b="1" dirty="0" err="1" smtClean="0">
                <a:solidFill>
                  <a:prstClr val="black"/>
                </a:solidFill>
              </a:rPr>
              <a:t>FIIa</a:t>
            </a:r>
            <a:r>
              <a:rPr lang="tr-TR" sz="2800" b="1" dirty="0" smtClean="0">
                <a:solidFill>
                  <a:prstClr val="black"/>
                </a:solidFill>
              </a:rPr>
              <a:t>), Faktör 10a'yı ve Faktör 9a'yı </a:t>
            </a:r>
            <a:r>
              <a:rPr lang="tr-TR" sz="2800" b="1" dirty="0" err="1" smtClean="0">
                <a:solidFill>
                  <a:prstClr val="black"/>
                </a:solidFill>
              </a:rPr>
              <a:t>inhibe</a:t>
            </a:r>
            <a:r>
              <a:rPr lang="tr-TR" sz="2800" b="1" dirty="0" smtClean="0">
                <a:solidFill>
                  <a:prstClr val="black"/>
                </a:solidFill>
              </a:rPr>
              <a:t> etmektedir</a:t>
            </a:r>
            <a:r>
              <a:rPr lang="tr-TR" sz="2800" dirty="0" smtClean="0">
                <a:solidFill>
                  <a:prstClr val="black"/>
                </a:solidFill>
              </a:rPr>
              <a:t>. 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srgbClr val="FF0000"/>
                </a:solidFill>
              </a:rPr>
              <a:t>Heparin</a:t>
            </a:r>
            <a:r>
              <a:rPr lang="tr-TR" sz="2800" dirty="0" smtClean="0">
                <a:solidFill>
                  <a:srgbClr val="FF0000"/>
                </a:solidFill>
              </a:rPr>
              <a:t>, </a:t>
            </a:r>
            <a:r>
              <a:rPr lang="tr-TR" sz="2800" b="1" dirty="0" err="1" smtClean="0">
                <a:solidFill>
                  <a:srgbClr val="FF0000"/>
                </a:solidFill>
              </a:rPr>
              <a:t>trombin</a:t>
            </a:r>
            <a:r>
              <a:rPr lang="tr-TR" sz="2800" b="1" dirty="0" smtClean="0">
                <a:solidFill>
                  <a:srgbClr val="FF0000"/>
                </a:solidFill>
              </a:rPr>
              <a:t>-</a:t>
            </a:r>
            <a:r>
              <a:rPr lang="tr-TR" sz="2800" b="1" dirty="0" err="1" smtClean="0">
                <a:solidFill>
                  <a:srgbClr val="FF0000"/>
                </a:solidFill>
              </a:rPr>
              <a:t>antitrombin</a:t>
            </a:r>
            <a:r>
              <a:rPr lang="tr-TR" sz="2800" b="1" dirty="0" smtClean="0">
                <a:solidFill>
                  <a:srgbClr val="FF0000"/>
                </a:solidFill>
              </a:rPr>
              <a:t>  reaksiyonunu  en  az  1000  kat hızlandırmaktadır</a:t>
            </a:r>
            <a:r>
              <a:rPr lang="tr-TR" sz="2800" b="1" dirty="0" smtClean="0">
                <a:solidFill>
                  <a:prstClr val="black"/>
                </a:solidFill>
              </a:rPr>
              <a:t>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420" y="602580"/>
            <a:ext cx="166306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5080" indent="-248285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Geçen</a:t>
            </a:r>
            <a:r>
              <a:rPr sz="2100" b="1" spc="-8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  Hakkı</a:t>
            </a:r>
            <a:r>
              <a:rPr sz="2100" b="1" spc="5" dirty="0">
                <a:solidFill>
                  <a:srgbClr val="FFFFFF"/>
                </a:solidFill>
                <a:latin typeface="Montserrat-Black"/>
                <a:cs typeface="Montserrat-Black"/>
              </a:rPr>
              <a:t>n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da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896686"/>
            <a:ext cx="5765800" cy="787400"/>
            <a:chOff x="171242" y="5896686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896686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954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28" y="728767"/>
                  </a:lnTo>
                  <a:lnTo>
                    <a:pt x="195973" y="739241"/>
                  </a:lnTo>
                  <a:lnTo>
                    <a:pt x="248413" y="736880"/>
                  </a:lnTo>
                  <a:lnTo>
                    <a:pt x="288577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2" y="703884"/>
                  </a:lnTo>
                  <a:lnTo>
                    <a:pt x="150088" y="703884"/>
                  </a:lnTo>
                  <a:lnTo>
                    <a:pt x="106456" y="681849"/>
                  </a:lnTo>
                  <a:lnTo>
                    <a:pt x="60816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7" y="95630"/>
                  </a:lnTo>
                  <a:lnTo>
                    <a:pt x="146221" y="85028"/>
                  </a:lnTo>
                  <a:lnTo>
                    <a:pt x="168874" y="52605"/>
                  </a:lnTo>
                  <a:lnTo>
                    <a:pt x="178485" y="42989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77" y="722234"/>
                  </a:lnTo>
                  <a:lnTo>
                    <a:pt x="294341" y="720132"/>
                  </a:lnTo>
                  <a:lnTo>
                    <a:pt x="317967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0" y="329402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58" y="397446"/>
                  </a:lnTo>
                  <a:lnTo>
                    <a:pt x="377355" y="423481"/>
                  </a:lnTo>
                  <a:lnTo>
                    <a:pt x="382307" y="466623"/>
                  </a:lnTo>
                  <a:lnTo>
                    <a:pt x="378510" y="542836"/>
                  </a:lnTo>
                  <a:lnTo>
                    <a:pt x="372213" y="569193"/>
                  </a:lnTo>
                  <a:lnTo>
                    <a:pt x="375094" y="589265"/>
                  </a:lnTo>
                  <a:lnTo>
                    <a:pt x="350983" y="644229"/>
                  </a:lnTo>
                  <a:lnTo>
                    <a:pt x="338667" y="656482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7" y="706373"/>
                  </a:lnTo>
                  <a:lnTo>
                    <a:pt x="326915" y="701163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7" y="95630"/>
                  </a:moveTo>
                  <a:lnTo>
                    <a:pt x="118656" y="95630"/>
                  </a:lnTo>
                  <a:lnTo>
                    <a:pt x="115903" y="101827"/>
                  </a:lnTo>
                  <a:lnTo>
                    <a:pt x="112971" y="108342"/>
                  </a:lnTo>
                  <a:lnTo>
                    <a:pt x="90102" y="160606"/>
                  </a:lnTo>
                  <a:lnTo>
                    <a:pt x="67124" y="239812"/>
                  </a:lnTo>
                  <a:lnTo>
                    <a:pt x="57144" y="296617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0" y="556711"/>
                  </a:lnTo>
                  <a:lnTo>
                    <a:pt x="101612" y="637960"/>
                  </a:lnTo>
                  <a:lnTo>
                    <a:pt x="135048" y="687275"/>
                  </a:lnTo>
                  <a:lnTo>
                    <a:pt x="150088" y="703884"/>
                  </a:lnTo>
                  <a:lnTo>
                    <a:pt x="173362" y="703884"/>
                  </a:lnTo>
                  <a:lnTo>
                    <a:pt x="172172" y="703303"/>
                  </a:lnTo>
                  <a:lnTo>
                    <a:pt x="147874" y="679154"/>
                  </a:lnTo>
                  <a:lnTo>
                    <a:pt x="127025" y="644694"/>
                  </a:lnTo>
                  <a:lnTo>
                    <a:pt x="110502" y="600633"/>
                  </a:lnTo>
                  <a:lnTo>
                    <a:pt x="96454" y="526999"/>
                  </a:lnTo>
                  <a:lnTo>
                    <a:pt x="91697" y="478665"/>
                  </a:lnTo>
                  <a:lnTo>
                    <a:pt x="89085" y="424435"/>
                  </a:lnTo>
                  <a:lnTo>
                    <a:pt x="89163" y="364243"/>
                  </a:lnTo>
                  <a:lnTo>
                    <a:pt x="92196" y="303635"/>
                  </a:lnTo>
                  <a:lnTo>
                    <a:pt x="98869" y="239737"/>
                  </a:lnTo>
                  <a:lnTo>
                    <a:pt x="119796" y="145618"/>
                  </a:lnTo>
                  <a:lnTo>
                    <a:pt x="141597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6" y="383962"/>
                  </a:lnTo>
                  <a:lnTo>
                    <a:pt x="318935" y="421560"/>
                  </a:lnTo>
                  <a:lnTo>
                    <a:pt x="329190" y="473213"/>
                  </a:lnTo>
                  <a:lnTo>
                    <a:pt x="331939" y="532180"/>
                  </a:lnTo>
                  <a:lnTo>
                    <a:pt x="323829" y="602349"/>
                  </a:lnTo>
                  <a:lnTo>
                    <a:pt x="306116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2"/>
                  </a:lnTo>
                  <a:lnTo>
                    <a:pt x="359648" y="621779"/>
                  </a:lnTo>
                  <a:lnTo>
                    <a:pt x="372213" y="569193"/>
                  </a:lnTo>
                  <a:lnTo>
                    <a:pt x="363810" y="510658"/>
                  </a:lnTo>
                  <a:lnTo>
                    <a:pt x="320090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3" y="569193"/>
                  </a:moveTo>
                  <a:lnTo>
                    <a:pt x="359648" y="621779"/>
                  </a:lnTo>
                  <a:lnTo>
                    <a:pt x="338667" y="656482"/>
                  </a:lnTo>
                  <a:lnTo>
                    <a:pt x="350983" y="644229"/>
                  </a:lnTo>
                  <a:lnTo>
                    <a:pt x="375094" y="589265"/>
                  </a:lnTo>
                  <a:lnTo>
                    <a:pt x="372213" y="569193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398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1" y="607809"/>
                  </a:lnTo>
                  <a:lnTo>
                    <a:pt x="134531" y="607809"/>
                  </a:lnTo>
                  <a:lnTo>
                    <a:pt x="133388" y="607529"/>
                  </a:lnTo>
                  <a:lnTo>
                    <a:pt x="204871" y="607529"/>
                  </a:lnTo>
                  <a:lnTo>
                    <a:pt x="214302" y="603654"/>
                  </a:lnTo>
                  <a:lnTo>
                    <a:pt x="216130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47" y="165760"/>
                  </a:moveTo>
                  <a:lnTo>
                    <a:pt x="187693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0" y="599795"/>
                  </a:lnTo>
                  <a:lnTo>
                    <a:pt x="225221" y="580594"/>
                  </a:lnTo>
                  <a:lnTo>
                    <a:pt x="228447" y="537832"/>
                  </a:lnTo>
                  <a:lnTo>
                    <a:pt x="228447" y="165760"/>
                  </a:lnTo>
                  <a:close/>
                </a:path>
                <a:path w="421640" h="739775">
                  <a:moveTo>
                    <a:pt x="392718" y="140385"/>
                  </a:moveTo>
                  <a:lnTo>
                    <a:pt x="376986" y="140385"/>
                  </a:lnTo>
                  <a:lnTo>
                    <a:pt x="356136" y="202062"/>
                  </a:lnTo>
                  <a:lnTo>
                    <a:pt x="338059" y="241939"/>
                  </a:lnTo>
                  <a:lnTo>
                    <a:pt x="312741" y="277404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5" y="290661"/>
                  </a:lnTo>
                  <a:lnTo>
                    <a:pt x="351768" y="237066"/>
                  </a:lnTo>
                  <a:lnTo>
                    <a:pt x="382155" y="171246"/>
                  </a:lnTo>
                  <a:lnTo>
                    <a:pt x="390263" y="148310"/>
                  </a:lnTo>
                  <a:lnTo>
                    <a:pt x="392718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7"/>
                  </a:lnTo>
                  <a:lnTo>
                    <a:pt x="230065" y="121543"/>
                  </a:lnTo>
                  <a:lnTo>
                    <a:pt x="193485" y="144481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693" y="165760"/>
                  </a:lnTo>
                  <a:lnTo>
                    <a:pt x="228447" y="165760"/>
                  </a:lnTo>
                  <a:lnTo>
                    <a:pt x="228447" y="140665"/>
                  </a:lnTo>
                  <a:lnTo>
                    <a:pt x="246519" y="127571"/>
                  </a:lnTo>
                  <a:lnTo>
                    <a:pt x="246875" y="126809"/>
                  </a:lnTo>
                  <a:lnTo>
                    <a:pt x="268953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39" y="97231"/>
                  </a:lnTo>
                  <a:lnTo>
                    <a:pt x="329838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3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3" y="157300"/>
                  </a:lnTo>
                  <a:lnTo>
                    <a:pt x="356663" y="154155"/>
                  </a:lnTo>
                  <a:lnTo>
                    <a:pt x="323283" y="154155"/>
                  </a:lnTo>
                  <a:lnTo>
                    <a:pt x="299326" y="148310"/>
                  </a:lnTo>
                  <a:lnTo>
                    <a:pt x="284642" y="140336"/>
                  </a:lnTo>
                  <a:lnTo>
                    <a:pt x="271594" y="129505"/>
                  </a:lnTo>
                  <a:lnTo>
                    <a:pt x="268953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31" y="123253"/>
                  </a:lnTo>
                  <a:lnTo>
                    <a:pt x="351804" y="143976"/>
                  </a:lnTo>
                  <a:lnTo>
                    <a:pt x="338581" y="153493"/>
                  </a:lnTo>
                  <a:lnTo>
                    <a:pt x="323283" y="154155"/>
                  </a:lnTo>
                  <a:lnTo>
                    <a:pt x="356663" y="154155"/>
                  </a:lnTo>
                  <a:lnTo>
                    <a:pt x="366156" y="149363"/>
                  </a:lnTo>
                  <a:lnTo>
                    <a:pt x="374522" y="142995"/>
                  </a:lnTo>
                  <a:lnTo>
                    <a:pt x="376986" y="140385"/>
                  </a:lnTo>
                  <a:lnTo>
                    <a:pt x="392718" y="140385"/>
                  </a:lnTo>
                  <a:lnTo>
                    <a:pt x="393633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39" y="97231"/>
                  </a:moveTo>
                  <a:lnTo>
                    <a:pt x="280212" y="97231"/>
                  </a:lnTo>
                  <a:lnTo>
                    <a:pt x="298400" y="116455"/>
                  </a:lnTo>
                  <a:lnTo>
                    <a:pt x="310037" y="126344"/>
                  </a:lnTo>
                  <a:lnTo>
                    <a:pt x="320137" y="130029"/>
                  </a:lnTo>
                  <a:lnTo>
                    <a:pt x="333717" y="130644"/>
                  </a:lnTo>
                  <a:lnTo>
                    <a:pt x="348872" y="129559"/>
                  </a:lnTo>
                  <a:lnTo>
                    <a:pt x="360121" y="127011"/>
                  </a:lnTo>
                  <a:lnTo>
                    <a:pt x="367122" y="124431"/>
                  </a:lnTo>
                  <a:lnTo>
                    <a:pt x="369531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1" y="111370"/>
                  </a:lnTo>
                  <a:lnTo>
                    <a:pt x="340402" y="102163"/>
                  </a:lnTo>
                  <a:lnTo>
                    <a:pt x="336039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34" y="0"/>
                  </a:lnTo>
                  <a:lnTo>
                    <a:pt x="401703" y="52605"/>
                  </a:lnTo>
                  <a:lnTo>
                    <a:pt x="401679" y="54457"/>
                  </a:lnTo>
                  <a:lnTo>
                    <a:pt x="399203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1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388"/>
              <a:ext cx="195326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607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17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17" y="201002"/>
                  </a:lnTo>
                  <a:lnTo>
                    <a:pt x="115417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17" y="115912"/>
                  </a:lnTo>
                  <a:lnTo>
                    <a:pt x="115417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17" y="39712"/>
                  </a:lnTo>
                  <a:lnTo>
                    <a:pt x="115417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34" y="145656"/>
                  </a:moveTo>
                  <a:lnTo>
                    <a:pt x="483273" y="105841"/>
                  </a:lnTo>
                  <a:lnTo>
                    <a:pt x="444030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58" y="62357"/>
                  </a:lnTo>
                  <a:lnTo>
                    <a:pt x="413778" y="54737"/>
                  </a:lnTo>
                  <a:lnTo>
                    <a:pt x="413778" y="48133"/>
                  </a:lnTo>
                  <a:lnTo>
                    <a:pt x="416255" y="42748"/>
                  </a:lnTo>
                  <a:lnTo>
                    <a:pt x="426402" y="34505"/>
                  </a:lnTo>
                  <a:lnTo>
                    <a:pt x="433006" y="32448"/>
                  </a:lnTo>
                  <a:lnTo>
                    <a:pt x="448233" y="32448"/>
                  </a:lnTo>
                  <a:lnTo>
                    <a:pt x="454063" y="33972"/>
                  </a:lnTo>
                  <a:lnTo>
                    <a:pt x="464032" y="39674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83" y="32448"/>
                  </a:lnTo>
                  <a:lnTo>
                    <a:pt x="495579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09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80" y="63982"/>
                  </a:lnTo>
                  <a:lnTo>
                    <a:pt x="396824" y="99072"/>
                  </a:lnTo>
                  <a:lnTo>
                    <a:pt x="433006" y="119468"/>
                  </a:lnTo>
                  <a:lnTo>
                    <a:pt x="445528" y="126415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81" y="147167"/>
                  </a:lnTo>
                  <a:lnTo>
                    <a:pt x="461581" y="154990"/>
                  </a:lnTo>
                  <a:lnTo>
                    <a:pt x="458711" y="161302"/>
                  </a:lnTo>
                  <a:lnTo>
                    <a:pt x="447319" y="170561"/>
                  </a:lnTo>
                  <a:lnTo>
                    <a:pt x="439432" y="172834"/>
                  </a:lnTo>
                  <a:lnTo>
                    <a:pt x="421601" y="172834"/>
                  </a:lnTo>
                  <a:lnTo>
                    <a:pt x="414274" y="170776"/>
                  </a:lnTo>
                  <a:lnTo>
                    <a:pt x="407809" y="166611"/>
                  </a:lnTo>
                  <a:lnTo>
                    <a:pt x="401154" y="162483"/>
                  </a:lnTo>
                  <a:lnTo>
                    <a:pt x="396392" y="156794"/>
                  </a:lnTo>
                  <a:lnTo>
                    <a:pt x="393484" y="149631"/>
                  </a:lnTo>
                  <a:lnTo>
                    <a:pt x="370078" y="175920"/>
                  </a:lnTo>
                  <a:lnTo>
                    <a:pt x="402463" y="201803"/>
                  </a:lnTo>
                  <a:lnTo>
                    <a:pt x="425005" y="205803"/>
                  </a:lnTo>
                  <a:lnTo>
                    <a:pt x="425005" y="229298"/>
                  </a:lnTo>
                  <a:lnTo>
                    <a:pt x="438518" y="229298"/>
                  </a:lnTo>
                  <a:lnTo>
                    <a:pt x="442696" y="229971"/>
                  </a:lnTo>
                  <a:lnTo>
                    <a:pt x="445135" y="231368"/>
                  </a:lnTo>
                  <a:lnTo>
                    <a:pt x="447586" y="233006"/>
                  </a:lnTo>
                  <a:lnTo>
                    <a:pt x="448843" y="235292"/>
                  </a:lnTo>
                  <a:lnTo>
                    <a:pt x="448843" y="241731"/>
                  </a:lnTo>
                  <a:lnTo>
                    <a:pt x="447802" y="244221"/>
                  </a:lnTo>
                  <a:lnTo>
                    <a:pt x="445592" y="245884"/>
                  </a:lnTo>
                  <a:lnTo>
                    <a:pt x="443458" y="247599"/>
                  </a:lnTo>
                  <a:lnTo>
                    <a:pt x="440042" y="248513"/>
                  </a:lnTo>
                  <a:lnTo>
                    <a:pt x="433438" y="248513"/>
                  </a:lnTo>
                  <a:lnTo>
                    <a:pt x="409346" y="244767"/>
                  </a:lnTo>
                  <a:lnTo>
                    <a:pt x="405549" y="244005"/>
                  </a:lnTo>
                  <a:lnTo>
                    <a:pt x="402869" y="243306"/>
                  </a:lnTo>
                  <a:lnTo>
                    <a:pt x="400888" y="242658"/>
                  </a:lnTo>
                  <a:lnTo>
                    <a:pt x="400888" y="259740"/>
                  </a:lnTo>
                  <a:lnTo>
                    <a:pt x="404266" y="260832"/>
                  </a:lnTo>
                  <a:lnTo>
                    <a:pt x="407682" y="261581"/>
                  </a:lnTo>
                  <a:lnTo>
                    <a:pt x="411035" y="262369"/>
                  </a:lnTo>
                  <a:lnTo>
                    <a:pt x="414274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02" y="265049"/>
                  </a:lnTo>
                  <a:lnTo>
                    <a:pt x="431761" y="265607"/>
                  </a:lnTo>
                  <a:lnTo>
                    <a:pt x="436524" y="265607"/>
                  </a:lnTo>
                  <a:lnTo>
                    <a:pt x="471906" y="248513"/>
                  </a:lnTo>
                  <a:lnTo>
                    <a:pt x="472198" y="230378"/>
                  </a:lnTo>
                  <a:lnTo>
                    <a:pt x="469480" y="223786"/>
                  </a:lnTo>
                  <a:lnTo>
                    <a:pt x="464032" y="219532"/>
                  </a:lnTo>
                  <a:lnTo>
                    <a:pt x="458711" y="215303"/>
                  </a:lnTo>
                  <a:lnTo>
                    <a:pt x="450989" y="213182"/>
                  </a:lnTo>
                  <a:lnTo>
                    <a:pt x="438721" y="213182"/>
                  </a:lnTo>
                  <a:lnTo>
                    <a:pt x="438721" y="206133"/>
                  </a:lnTo>
                  <a:lnTo>
                    <a:pt x="438721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74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34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79" y="6170762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890" y="5957595"/>
              <a:ext cx="371290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37" y="598834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75" y="598822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68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74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14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14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24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66" y="93980"/>
                  </a:moveTo>
                  <a:lnTo>
                    <a:pt x="98615" y="93980"/>
                  </a:lnTo>
                  <a:lnTo>
                    <a:pt x="98615" y="0"/>
                  </a:lnTo>
                  <a:lnTo>
                    <a:pt x="86144" y="0"/>
                  </a:lnTo>
                  <a:lnTo>
                    <a:pt x="86144" y="93980"/>
                  </a:lnTo>
                  <a:lnTo>
                    <a:pt x="86144" y="105410"/>
                  </a:lnTo>
                  <a:lnTo>
                    <a:pt x="138366" y="105410"/>
                  </a:lnTo>
                  <a:lnTo>
                    <a:pt x="138366" y="93980"/>
                  </a:lnTo>
                  <a:close/>
                </a:path>
                <a:path w="277494" h="379095">
                  <a:moveTo>
                    <a:pt x="274561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35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58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61" y="161226"/>
                  </a:lnTo>
                  <a:lnTo>
                    <a:pt x="274561" y="151384"/>
                  </a:lnTo>
                  <a:close/>
                </a:path>
                <a:path w="277494" h="379095">
                  <a:moveTo>
                    <a:pt x="277075" y="182537"/>
                  </a:moveTo>
                  <a:lnTo>
                    <a:pt x="234886" y="182537"/>
                  </a:lnTo>
                  <a:lnTo>
                    <a:pt x="234886" y="378853"/>
                  </a:lnTo>
                  <a:lnTo>
                    <a:pt x="277075" y="378853"/>
                  </a:lnTo>
                  <a:lnTo>
                    <a:pt x="277075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74" y="6421409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1031"/>
              <a:ext cx="125564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09" y="6421409"/>
              <a:ext cx="303997" cy="1919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41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26" y="184569"/>
                  </a:lnTo>
                  <a:lnTo>
                    <a:pt x="109016" y="174155"/>
                  </a:lnTo>
                  <a:lnTo>
                    <a:pt x="102171" y="148551"/>
                  </a:lnTo>
                  <a:lnTo>
                    <a:pt x="98869" y="138836"/>
                  </a:lnTo>
                  <a:lnTo>
                    <a:pt x="95059" y="131673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21"/>
                  </a:lnTo>
                  <a:lnTo>
                    <a:pt x="100203" y="106324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64"/>
                  </a:lnTo>
                  <a:lnTo>
                    <a:pt x="94742" y="50431"/>
                  </a:lnTo>
                  <a:lnTo>
                    <a:pt x="85686" y="44958"/>
                  </a:lnTo>
                  <a:lnTo>
                    <a:pt x="74714" y="41300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21"/>
                  </a:lnTo>
                  <a:lnTo>
                    <a:pt x="33985" y="106921"/>
                  </a:lnTo>
                  <a:lnTo>
                    <a:pt x="33985" y="65062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04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300"/>
                  </a:lnTo>
                  <a:lnTo>
                    <a:pt x="61315" y="39166"/>
                  </a:lnTo>
                  <a:lnTo>
                    <a:pt x="45681" y="38506"/>
                  </a:lnTo>
                  <a:lnTo>
                    <a:pt x="32397" y="38735"/>
                  </a:lnTo>
                  <a:lnTo>
                    <a:pt x="20129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73"/>
                  </a:lnTo>
                  <a:lnTo>
                    <a:pt x="44335" y="131673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25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74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697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72" y="65989"/>
                  </a:lnTo>
                  <a:lnTo>
                    <a:pt x="205460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91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29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76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210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10" y="155740"/>
                  </a:lnTo>
                  <a:lnTo>
                    <a:pt x="190525" y="160921"/>
                  </a:lnTo>
                  <a:lnTo>
                    <a:pt x="182981" y="164249"/>
                  </a:lnTo>
                  <a:lnTo>
                    <a:pt x="172580" y="165430"/>
                  </a:lnTo>
                  <a:lnTo>
                    <a:pt x="161759" y="164617"/>
                  </a:lnTo>
                  <a:lnTo>
                    <a:pt x="151536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57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21" y="0"/>
                  </a:lnTo>
                  <a:lnTo>
                    <a:pt x="254685" y="0"/>
                  </a:lnTo>
                  <a:lnTo>
                    <a:pt x="247713" y="6769"/>
                  </a:lnTo>
                  <a:lnTo>
                    <a:pt x="247713" y="23634"/>
                  </a:lnTo>
                  <a:lnTo>
                    <a:pt x="254469" y="30835"/>
                  </a:lnTo>
                  <a:lnTo>
                    <a:pt x="272021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52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52" y="191300"/>
                  </a:lnTo>
                  <a:lnTo>
                    <a:pt x="280352" y="39624"/>
                  </a:lnTo>
                  <a:close/>
                </a:path>
                <a:path w="701039" h="193675">
                  <a:moveTo>
                    <a:pt x="415137" y="39217"/>
                  </a:moveTo>
                  <a:lnTo>
                    <a:pt x="298564" y="39217"/>
                  </a:lnTo>
                  <a:lnTo>
                    <a:pt x="298564" y="68427"/>
                  </a:lnTo>
                  <a:lnTo>
                    <a:pt x="339293" y="68427"/>
                  </a:lnTo>
                  <a:lnTo>
                    <a:pt x="339293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37" y="68427"/>
                  </a:lnTo>
                  <a:lnTo>
                    <a:pt x="415137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62" y="162712"/>
                  </a:lnTo>
                  <a:lnTo>
                    <a:pt x="458762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62" y="99212"/>
                  </a:lnTo>
                  <a:lnTo>
                    <a:pt x="458762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03" y="109524"/>
                  </a:lnTo>
                  <a:lnTo>
                    <a:pt x="590791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44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29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295" y="127622"/>
                  </a:lnTo>
                  <a:lnTo>
                    <a:pt x="593953" y="132384"/>
                  </a:lnTo>
                  <a:lnTo>
                    <a:pt x="601840" y="137210"/>
                  </a:lnTo>
                  <a:lnTo>
                    <a:pt x="606310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597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34" y="193560"/>
                  </a:lnTo>
                  <a:lnTo>
                    <a:pt x="608749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14" y="6769"/>
                  </a:moveTo>
                  <a:lnTo>
                    <a:pt x="692086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86" y="30835"/>
                  </a:lnTo>
                  <a:lnTo>
                    <a:pt x="698614" y="23634"/>
                  </a:lnTo>
                  <a:lnTo>
                    <a:pt x="698614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78" y="648383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47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26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71" y="46964"/>
                  </a:lnTo>
                  <a:lnTo>
                    <a:pt x="538581" y="50228"/>
                  </a:lnTo>
                  <a:lnTo>
                    <a:pt x="523786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58"/>
                  </a:lnTo>
                  <a:lnTo>
                    <a:pt x="523786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80" y="152450"/>
                  </a:lnTo>
                  <a:lnTo>
                    <a:pt x="618655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20"/>
                  </a:moveTo>
                  <a:lnTo>
                    <a:pt x="741006" y="87363"/>
                  </a:lnTo>
                  <a:lnTo>
                    <a:pt x="738695" y="75565"/>
                  </a:lnTo>
                  <a:lnTo>
                    <a:pt x="737819" y="74371"/>
                  </a:lnTo>
                  <a:lnTo>
                    <a:pt x="727138" y="59804"/>
                  </a:lnTo>
                  <a:lnTo>
                    <a:pt x="710234" y="50203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20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18"/>
                  </a:lnTo>
                  <a:lnTo>
                    <a:pt x="693597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13" y="138976"/>
                  </a:lnTo>
                  <a:lnTo>
                    <a:pt x="735749" y="132181"/>
                  </a:lnTo>
                  <a:lnTo>
                    <a:pt x="721931" y="118135"/>
                  </a:lnTo>
                  <a:lnTo>
                    <a:pt x="714933" y="111010"/>
                  </a:lnTo>
                  <a:lnTo>
                    <a:pt x="708583" y="115824"/>
                  </a:lnTo>
                  <a:lnTo>
                    <a:pt x="703643" y="118135"/>
                  </a:lnTo>
                  <a:lnTo>
                    <a:pt x="684961" y="118135"/>
                  </a:lnTo>
                  <a:lnTo>
                    <a:pt x="678256" y="114211"/>
                  </a:lnTo>
                  <a:lnTo>
                    <a:pt x="675436" y="106743"/>
                  </a:lnTo>
                  <a:lnTo>
                    <a:pt x="742442" y="106743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20"/>
                  </a:lnTo>
                  <a:close/>
                </a:path>
                <a:path w="1452879" h="182879">
                  <a:moveTo>
                    <a:pt x="795375" y="14058"/>
                  </a:moveTo>
                  <a:lnTo>
                    <a:pt x="755535" y="14058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58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77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60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72"/>
                  </a:lnTo>
                  <a:lnTo>
                    <a:pt x="915327" y="46964"/>
                  </a:lnTo>
                  <a:lnTo>
                    <a:pt x="893914" y="49593"/>
                  </a:lnTo>
                  <a:lnTo>
                    <a:pt x="878471" y="56730"/>
                  </a:lnTo>
                  <a:lnTo>
                    <a:pt x="869099" y="67310"/>
                  </a:lnTo>
                  <a:lnTo>
                    <a:pt x="865949" y="80238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99" y="115811"/>
                  </a:lnTo>
                  <a:lnTo>
                    <a:pt x="921499" y="118656"/>
                  </a:lnTo>
                  <a:lnTo>
                    <a:pt x="918857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56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56" y="146050"/>
                  </a:lnTo>
                  <a:lnTo>
                    <a:pt x="1010056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57"/>
                  </a:lnTo>
                  <a:lnTo>
                    <a:pt x="990130" y="40919"/>
                  </a:lnTo>
                  <a:lnTo>
                    <a:pt x="1000048" y="39344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44" y="47955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20" y="55143"/>
                  </a:lnTo>
                  <a:lnTo>
                    <a:pt x="1110208" y="50546"/>
                  </a:lnTo>
                  <a:lnTo>
                    <a:pt x="1102004" y="47853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93" y="146050"/>
                  </a:lnTo>
                  <a:lnTo>
                    <a:pt x="1130693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72" y="85394"/>
                  </a:lnTo>
                  <a:lnTo>
                    <a:pt x="1153972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97" y="127736"/>
                  </a:moveTo>
                  <a:lnTo>
                    <a:pt x="1228801" y="122758"/>
                  </a:lnTo>
                  <a:lnTo>
                    <a:pt x="1215936" y="122758"/>
                  </a:lnTo>
                  <a:lnTo>
                    <a:pt x="1210462" y="127736"/>
                  </a:lnTo>
                  <a:lnTo>
                    <a:pt x="1210462" y="134848"/>
                  </a:lnTo>
                  <a:lnTo>
                    <a:pt x="1210462" y="141973"/>
                  </a:lnTo>
                  <a:lnTo>
                    <a:pt x="1215936" y="147129"/>
                  </a:lnTo>
                  <a:lnTo>
                    <a:pt x="1228801" y="147129"/>
                  </a:lnTo>
                  <a:lnTo>
                    <a:pt x="1234097" y="141973"/>
                  </a:lnTo>
                  <a:lnTo>
                    <a:pt x="1234097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73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59" y="62090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59" y="92329"/>
                  </a:lnTo>
                  <a:lnTo>
                    <a:pt x="1324559" y="62090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80" y="54457"/>
                  </a:lnTo>
                  <a:lnTo>
                    <a:pt x="1261008" y="64427"/>
                  </a:lnTo>
                  <a:lnTo>
                    <a:pt x="1251216" y="79629"/>
                  </a:lnTo>
                  <a:lnTo>
                    <a:pt x="1247673" y="98920"/>
                  </a:lnTo>
                  <a:lnTo>
                    <a:pt x="1251292" y="118300"/>
                  </a:lnTo>
                  <a:lnTo>
                    <a:pt x="1261503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72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92" y="123088"/>
                  </a:lnTo>
                  <a:lnTo>
                    <a:pt x="1416735" y="129806"/>
                  </a:lnTo>
                  <a:lnTo>
                    <a:pt x="1404302" y="132181"/>
                  </a:lnTo>
                  <a:lnTo>
                    <a:pt x="1391793" y="129806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43" y="98920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73"/>
                  </a:lnTo>
                  <a:lnTo>
                    <a:pt x="1404302" y="65836"/>
                  </a:lnTo>
                  <a:lnTo>
                    <a:pt x="1416735" y="68173"/>
                  </a:lnTo>
                  <a:lnTo>
                    <a:pt x="1426692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66" y="65836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52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2" y="653560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2" y="651496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28" y="653470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96" y="62407"/>
                  </a:lnTo>
                  <a:lnTo>
                    <a:pt x="602996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71" y="1066"/>
                  </a:lnTo>
                  <a:lnTo>
                    <a:pt x="2401646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94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94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8276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85" y="6561268"/>
            <a:ext cx="81927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828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1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 konsantrasyonu plazmada  arttıkça  </a:t>
            </a:r>
            <a:r>
              <a:rPr lang="tr-TR" sz="2800" b="1" dirty="0" err="1" smtClean="0">
                <a:solidFill>
                  <a:prstClr val="black"/>
                </a:solidFill>
              </a:rPr>
              <a:t>trombin</a:t>
            </a:r>
            <a:r>
              <a:rPr lang="tr-TR" sz="2800" b="1" dirty="0" smtClean="0">
                <a:solidFill>
                  <a:prstClr val="black"/>
                </a:solidFill>
              </a:rPr>
              <a:t>,  Faktör  10a  ve  Faktör  9a  </a:t>
            </a:r>
            <a:r>
              <a:rPr lang="tr-TR" sz="2800" b="1" dirty="0" err="1" smtClean="0">
                <a:solidFill>
                  <a:prstClr val="black"/>
                </a:solidFill>
              </a:rPr>
              <a:t>antitrombin</a:t>
            </a:r>
            <a:r>
              <a:rPr lang="tr-TR" sz="2800" b="1" dirty="0" smtClean="0">
                <a:solidFill>
                  <a:prstClr val="black"/>
                </a:solidFill>
              </a:rPr>
              <a:t>  tarafından  </a:t>
            </a:r>
            <a:r>
              <a:rPr lang="tr-TR" sz="2800" b="1" dirty="0" err="1" smtClean="0">
                <a:solidFill>
                  <a:prstClr val="black"/>
                </a:solidFill>
              </a:rPr>
              <a:t>inhibe</a:t>
            </a:r>
            <a:r>
              <a:rPr lang="tr-TR" sz="2800" b="1" dirty="0" smtClean="0">
                <a:solidFill>
                  <a:prstClr val="black"/>
                </a:solidFill>
              </a:rPr>
              <a:t>  edilmektedir </a:t>
            </a:r>
            <a:r>
              <a:rPr lang="tr-TR" sz="2800" dirty="0" smtClean="0">
                <a:solidFill>
                  <a:prstClr val="black"/>
                </a:solidFill>
              </a:rPr>
              <a:t> ve  bu  hem  </a:t>
            </a:r>
            <a:r>
              <a:rPr lang="tr-TR" sz="2800" b="1" dirty="0" err="1" smtClean="0">
                <a:solidFill>
                  <a:srgbClr val="FF0000"/>
                </a:solidFill>
              </a:rPr>
              <a:t>aPTT</a:t>
            </a:r>
            <a:r>
              <a:rPr lang="tr-TR" sz="2800" dirty="0" smtClean="0">
                <a:solidFill>
                  <a:prstClr val="black"/>
                </a:solidFill>
              </a:rPr>
              <a:t>  hem  de  </a:t>
            </a:r>
            <a:r>
              <a:rPr lang="tr-TR" sz="2800" b="1" dirty="0" err="1" smtClean="0">
                <a:solidFill>
                  <a:srgbClr val="FF0000"/>
                </a:solidFill>
              </a:rPr>
              <a:t>trombin</a:t>
            </a:r>
            <a:r>
              <a:rPr lang="tr-TR" sz="2800" b="1" dirty="0" smtClean="0">
                <a:solidFill>
                  <a:srgbClr val="FF0000"/>
                </a:solidFill>
              </a:rPr>
              <a:t>  zamanında  </a:t>
            </a:r>
            <a:r>
              <a:rPr lang="tr-TR" sz="2800" dirty="0" smtClean="0">
                <a:solidFill>
                  <a:srgbClr val="FF0000"/>
                </a:solidFill>
              </a:rPr>
              <a:t>uzamaya  </a:t>
            </a:r>
            <a:r>
              <a:rPr lang="tr-TR" sz="2800" dirty="0" smtClean="0">
                <a:solidFill>
                  <a:prstClr val="black"/>
                </a:solidFill>
              </a:rPr>
              <a:t>neden  olmaktadır  (PT daha  az  etkilenmektedir).  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Yani  </a:t>
            </a:r>
            <a:r>
              <a:rPr lang="tr-TR" sz="2800" b="1" dirty="0" err="1" smtClean="0">
                <a:solidFill>
                  <a:srgbClr val="FF0000"/>
                </a:solidFill>
              </a:rPr>
              <a:t>heparin</a:t>
            </a:r>
            <a:r>
              <a:rPr lang="tr-TR" sz="2800" b="1" dirty="0" smtClean="0">
                <a:solidFill>
                  <a:srgbClr val="FF0000"/>
                </a:solidFill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</a:rPr>
              <a:t>antikoagülan</a:t>
            </a:r>
            <a:r>
              <a:rPr lang="tr-TR" sz="2800" b="1" dirty="0" smtClean="0">
                <a:solidFill>
                  <a:srgbClr val="FF0000"/>
                </a:solidFill>
              </a:rPr>
              <a:t>  etkisi  için  bir  plazma  faktörü  olan </a:t>
            </a:r>
            <a:r>
              <a:rPr lang="tr-TR" sz="2800" b="1" dirty="0" err="1" smtClean="0">
                <a:solidFill>
                  <a:srgbClr val="FF0000"/>
                </a:solidFill>
              </a:rPr>
              <a:t>antitrombin</a:t>
            </a:r>
            <a:r>
              <a:rPr lang="tr-TR" sz="2800" b="1" dirty="0" smtClean="0">
                <a:solidFill>
                  <a:srgbClr val="FF0000"/>
                </a:solidFill>
              </a:rPr>
              <a:t> (AT)’e gereksinim duyar.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05000"/>
            <a:ext cx="96774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err="1" smtClean="0">
                <a:solidFill>
                  <a:prstClr val="black"/>
                </a:solidFill>
              </a:rPr>
              <a:t>deki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pentasakkarit</a:t>
            </a:r>
            <a:r>
              <a:rPr lang="tr-TR" sz="2800" dirty="0" smtClean="0">
                <a:solidFill>
                  <a:prstClr val="black"/>
                </a:solidFill>
              </a:rPr>
              <a:t> zinciri yoluyla molekül </a:t>
            </a:r>
            <a:r>
              <a:rPr lang="tr-TR" sz="2800" b="1" dirty="0" smtClean="0">
                <a:solidFill>
                  <a:prstClr val="black"/>
                </a:solidFill>
              </a:rPr>
              <a:t>AT (</a:t>
            </a:r>
            <a:r>
              <a:rPr lang="tr-TR" sz="2800" b="1" dirty="0" err="1" smtClean="0">
                <a:solidFill>
                  <a:srgbClr val="FF0000"/>
                </a:solidFill>
              </a:rPr>
              <a:t>antitrombin</a:t>
            </a:r>
            <a:r>
              <a:rPr lang="tr-TR" sz="2800" b="1" dirty="0" smtClean="0">
                <a:solidFill>
                  <a:srgbClr val="FF0000"/>
                </a:solidFill>
              </a:rPr>
              <a:t>)ile bağlanır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Böylece hem standart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hem de DMAH </a:t>
            </a:r>
            <a:r>
              <a:rPr lang="tr-TR" sz="2800" b="1" dirty="0" err="1" smtClean="0">
                <a:solidFill>
                  <a:prstClr val="black"/>
                </a:solidFill>
              </a:rPr>
              <a:t>antitrombin</a:t>
            </a:r>
            <a:r>
              <a:rPr lang="tr-TR" sz="2800" b="1" dirty="0" smtClean="0">
                <a:solidFill>
                  <a:prstClr val="black"/>
                </a:solidFill>
              </a:rPr>
              <a:t> yoluyla Faktör 10a’yı </a:t>
            </a:r>
            <a:r>
              <a:rPr lang="tr-TR" sz="2800" b="1" dirty="0" err="1" smtClean="0">
                <a:solidFill>
                  <a:prstClr val="black"/>
                </a:solidFill>
              </a:rPr>
              <a:t>inaktive</a:t>
            </a:r>
            <a:r>
              <a:rPr lang="tr-TR" sz="2800" b="1" dirty="0" smtClean="0">
                <a:solidFill>
                  <a:prstClr val="black"/>
                </a:solidFill>
              </a:rPr>
              <a:t> eder.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Faktör 10a </a:t>
            </a:r>
            <a:r>
              <a:rPr lang="tr-TR" sz="2800" dirty="0" err="1" smtClean="0">
                <a:solidFill>
                  <a:prstClr val="black"/>
                </a:solidFill>
              </a:rPr>
              <a:t>inhibisyonuna</a:t>
            </a:r>
            <a:r>
              <a:rPr lang="tr-TR" sz="2800" dirty="0" smtClean="0">
                <a:solidFill>
                  <a:prstClr val="black"/>
                </a:solidFill>
              </a:rPr>
              <a:t> karşın, </a:t>
            </a:r>
            <a:r>
              <a:rPr lang="tr-TR" sz="2800" b="1" dirty="0" smtClean="0">
                <a:solidFill>
                  <a:prstClr val="black"/>
                </a:solidFill>
              </a:rPr>
              <a:t>AT aracılı </a:t>
            </a:r>
            <a:r>
              <a:rPr lang="tr-TR" sz="2800" b="1" dirty="0" err="1" smtClean="0">
                <a:solidFill>
                  <a:prstClr val="black"/>
                </a:solidFill>
              </a:rPr>
              <a:t>trombin</a:t>
            </a:r>
            <a:r>
              <a:rPr lang="tr-TR" sz="2800" b="1" dirty="0" smtClean="0">
                <a:solidFill>
                  <a:prstClr val="black"/>
                </a:solidFill>
              </a:rPr>
              <a:t>(faktör II) </a:t>
            </a:r>
            <a:r>
              <a:rPr lang="tr-TR" sz="2800" b="1" dirty="0" err="1" smtClean="0">
                <a:solidFill>
                  <a:prstClr val="black"/>
                </a:solidFill>
              </a:rPr>
              <a:t>inaktivasyonu</a:t>
            </a:r>
            <a:r>
              <a:rPr lang="tr-TR" sz="2800" b="1" dirty="0" smtClean="0">
                <a:solidFill>
                  <a:prstClr val="black"/>
                </a:solidFill>
              </a:rPr>
              <a:t> için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heparin</a:t>
            </a:r>
            <a:r>
              <a:rPr lang="tr-TR" sz="2800" b="1" dirty="0" smtClean="0">
                <a:solidFill>
                  <a:srgbClr val="FF0000"/>
                </a:solidFill>
              </a:rPr>
              <a:t>-</a:t>
            </a:r>
            <a:r>
              <a:rPr lang="tr-TR" sz="2800" b="1" dirty="0" err="1" smtClean="0">
                <a:solidFill>
                  <a:srgbClr val="FF0000"/>
                </a:solidFill>
              </a:rPr>
              <a:t>antitrombin</a:t>
            </a:r>
            <a:r>
              <a:rPr lang="tr-TR" sz="2800" b="1" dirty="0" smtClean="0">
                <a:solidFill>
                  <a:srgbClr val="FF0000"/>
                </a:solidFill>
              </a:rPr>
              <a:t>  ve  </a:t>
            </a:r>
            <a:r>
              <a:rPr lang="tr-TR" sz="2800" b="1" dirty="0" err="1" smtClean="0">
                <a:solidFill>
                  <a:srgbClr val="FF0000"/>
                </a:solidFill>
              </a:rPr>
              <a:t>trombin</a:t>
            </a:r>
            <a:r>
              <a:rPr lang="tr-TR" sz="2800" b="1" dirty="0" smtClean="0">
                <a:solidFill>
                  <a:prstClr val="black"/>
                </a:solidFill>
              </a:rPr>
              <a:t>  kompleksine  gereksinim  vardır.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362200"/>
            <a:ext cx="94488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b="1" dirty="0" smtClean="0">
                <a:solidFill>
                  <a:prstClr val="black"/>
                </a:solidFill>
              </a:rPr>
              <a:t>AT  aracılığı  ile  etki yaptığından bir  </a:t>
            </a:r>
            <a:r>
              <a:rPr lang="tr-TR" sz="2800" b="1" dirty="0" err="1" smtClean="0">
                <a:solidFill>
                  <a:srgbClr val="FF0000"/>
                </a:solidFill>
              </a:rPr>
              <a:t>indirekt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trombin</a:t>
            </a:r>
            <a:r>
              <a:rPr lang="tr-TR" sz="2800" b="1" dirty="0" smtClean="0">
                <a:solidFill>
                  <a:srgbClr val="FF0000"/>
                </a:solidFill>
              </a:rPr>
              <a:t>  inhibitörü </a:t>
            </a:r>
            <a:r>
              <a:rPr lang="tr-TR" sz="2800" b="1" dirty="0" smtClean="0">
                <a:solidFill>
                  <a:prstClr val="black"/>
                </a:solidFill>
              </a:rPr>
              <a:t>olarak kabul edilmektedir.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srgbClr val="FF0000"/>
                </a:solidFill>
              </a:rPr>
              <a:t>Heparin</a:t>
            </a:r>
            <a:r>
              <a:rPr lang="tr-TR" sz="2800" b="1" dirty="0" smtClean="0">
                <a:solidFill>
                  <a:srgbClr val="FF0000"/>
                </a:solidFill>
              </a:rPr>
              <a:t>-AT kompleksi </a:t>
            </a:r>
            <a:r>
              <a:rPr lang="tr-TR" sz="2800" dirty="0" err="1" smtClean="0">
                <a:solidFill>
                  <a:prstClr val="black"/>
                </a:solidFill>
              </a:rPr>
              <a:t>trombin</a:t>
            </a:r>
            <a:r>
              <a:rPr lang="tr-TR" sz="2800" dirty="0" smtClean="0">
                <a:solidFill>
                  <a:prstClr val="black"/>
                </a:solidFill>
              </a:rPr>
              <a:t> yanında, </a:t>
            </a:r>
            <a:r>
              <a:rPr lang="tr-TR" sz="2800" b="1" dirty="0" err="1" smtClean="0">
                <a:solidFill>
                  <a:prstClr val="black"/>
                </a:solidFill>
              </a:rPr>
              <a:t>FXIa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FXa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FIXa’yı</a:t>
            </a:r>
            <a:r>
              <a:rPr lang="tr-TR" sz="2800" b="1" dirty="0" smtClean="0">
                <a:solidFill>
                  <a:prstClr val="black"/>
                </a:solidFill>
              </a:rPr>
              <a:t> da </a:t>
            </a:r>
            <a:r>
              <a:rPr lang="tr-TR" sz="2800" b="1" dirty="0" err="1" smtClean="0">
                <a:solidFill>
                  <a:prstClr val="black"/>
                </a:solidFill>
              </a:rPr>
              <a:t>inhibe</a:t>
            </a:r>
            <a:r>
              <a:rPr lang="tr-TR" sz="2800" b="1" dirty="0" smtClean="0">
                <a:solidFill>
                  <a:prstClr val="black"/>
                </a:solidFill>
              </a:rPr>
              <a:t> etmektedir  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905000"/>
            <a:ext cx="94488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KPB (</a:t>
            </a:r>
            <a:r>
              <a:rPr lang="tr-TR" sz="2800" b="1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b="1" dirty="0" smtClean="0">
                <a:solidFill>
                  <a:prstClr val="black"/>
                </a:solidFill>
              </a:rPr>
              <a:t> bypass</a:t>
            </a:r>
            <a:r>
              <a:rPr lang="tr-TR" sz="2800" dirty="0" smtClean="0">
                <a:solidFill>
                  <a:prstClr val="black"/>
                </a:solidFill>
              </a:rPr>
              <a:t>) dahil 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heparinin</a:t>
            </a:r>
            <a:r>
              <a:rPr lang="tr-TR" sz="2800" b="1" dirty="0" smtClean="0">
                <a:solidFill>
                  <a:prstClr val="black"/>
                </a:solidFill>
              </a:rPr>
              <a:t>  klinik  kullanımı  </a:t>
            </a:r>
            <a:r>
              <a:rPr lang="tr-TR" sz="2800" b="1" dirty="0" err="1" smtClean="0">
                <a:solidFill>
                  <a:prstClr val="black"/>
                </a:solidFill>
              </a:rPr>
              <a:t>venöz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trombozdan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pulmoner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emboliye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dirty="0" smtClean="0">
                <a:solidFill>
                  <a:prstClr val="black"/>
                </a:solidFill>
              </a:rPr>
              <a:t>kadar uzanmaktadır.  Oral  </a:t>
            </a:r>
            <a:r>
              <a:rPr lang="tr-TR" sz="2800" dirty="0" err="1" smtClean="0">
                <a:solidFill>
                  <a:prstClr val="black"/>
                </a:solidFill>
              </a:rPr>
              <a:t>antikoagülasyona</a:t>
            </a:r>
            <a:r>
              <a:rPr lang="tr-TR" sz="2800" dirty="0" smtClean="0">
                <a:solidFill>
                  <a:prstClr val="black"/>
                </a:solidFill>
              </a:rPr>
              <a:t>  rağmen  tekrarlayan  </a:t>
            </a:r>
            <a:r>
              <a:rPr lang="tr-TR" sz="2800" dirty="0" err="1" smtClean="0">
                <a:solidFill>
                  <a:prstClr val="black"/>
                </a:solidFill>
              </a:rPr>
              <a:t>tromboemboli</a:t>
            </a:r>
            <a:r>
              <a:rPr lang="tr-TR" sz="2800" dirty="0" smtClean="0">
                <a:solidFill>
                  <a:prstClr val="black"/>
                </a:solidFill>
              </a:rPr>
              <a:t>  hastalarında  uzun dönem 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tedavisi  uygulanabilmektedir. 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Ayrıca 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anstabil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anginada</a:t>
            </a:r>
            <a:r>
              <a:rPr lang="tr-TR" sz="2800" b="1" dirty="0" smtClean="0">
                <a:solidFill>
                  <a:prstClr val="black"/>
                </a:solidFill>
              </a:rPr>
              <a:t>,  akut miyokart enfarktüsünde, 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anjioplasti</a:t>
            </a:r>
            <a:r>
              <a:rPr lang="tr-TR" sz="2800" b="1" dirty="0" smtClean="0">
                <a:solidFill>
                  <a:prstClr val="black"/>
                </a:solidFill>
              </a:rPr>
              <a:t>  sonrasında da kullanılmaktadır. 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209800"/>
            <a:ext cx="94488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Düşük molekül ağırlıklı 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heparinlerin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dirty="0" smtClean="0">
                <a:solidFill>
                  <a:prstClr val="black"/>
                </a:solidFill>
              </a:rPr>
              <a:t>klinik  faydalarının  başında;  daha  öngörülebilen  bir  </a:t>
            </a:r>
            <a:r>
              <a:rPr lang="tr-TR" sz="2800" dirty="0" err="1" smtClean="0">
                <a:solidFill>
                  <a:prstClr val="black"/>
                </a:solidFill>
              </a:rPr>
              <a:t>farmakokinetik</a:t>
            </a:r>
            <a:r>
              <a:rPr lang="tr-TR" sz="2800" dirty="0" smtClean="0">
                <a:solidFill>
                  <a:prstClr val="black"/>
                </a:solidFill>
              </a:rPr>
              <a:t> profilinin  olması  ve  </a:t>
            </a:r>
            <a:r>
              <a:rPr lang="tr-TR" sz="2800" b="1" dirty="0" err="1" smtClean="0">
                <a:solidFill>
                  <a:prstClr val="black"/>
                </a:solidFill>
              </a:rPr>
              <a:t>monitorizasyon</a:t>
            </a:r>
            <a:r>
              <a:rPr lang="tr-TR" sz="2800" b="1" dirty="0" smtClean="0">
                <a:solidFill>
                  <a:prstClr val="black"/>
                </a:solidFill>
              </a:rPr>
              <a:t>  gerektirmemesi  </a:t>
            </a:r>
            <a:r>
              <a:rPr lang="tr-TR" sz="2800" dirty="0" smtClean="0">
                <a:solidFill>
                  <a:prstClr val="black"/>
                </a:solidFill>
              </a:rPr>
              <a:t>gelir.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gastrointestinal</a:t>
            </a:r>
            <a:r>
              <a:rPr lang="tr-TR" sz="2800" b="1" dirty="0" smtClean="0">
                <a:solidFill>
                  <a:prstClr val="black"/>
                </a:solidFill>
              </a:rPr>
              <a:t> mukozadan emilemediğinden </a:t>
            </a:r>
            <a:r>
              <a:rPr lang="tr-TR" sz="2800" dirty="0" err="1" smtClean="0">
                <a:solidFill>
                  <a:srgbClr val="FF0000"/>
                </a:solidFill>
              </a:rPr>
              <a:t>intravenöz</a:t>
            </a:r>
            <a:r>
              <a:rPr lang="tr-TR" sz="2800" dirty="0" smtClean="0">
                <a:solidFill>
                  <a:prstClr val="black"/>
                </a:solidFill>
              </a:rPr>
              <a:t> yolla verilmektedir ve etkisi verildikten hemen sonra başlamaktadır.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667001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Heparinin</a:t>
            </a:r>
            <a:r>
              <a:rPr lang="tr-TR" sz="2800" b="1" dirty="0" smtClean="0">
                <a:solidFill>
                  <a:prstClr val="black"/>
                </a:solidFill>
              </a:rPr>
              <a:t> yarı ömrü verilen doza bağımlıdır</a:t>
            </a:r>
            <a:r>
              <a:rPr lang="tr-TR" sz="2800" dirty="0" smtClean="0">
                <a:solidFill>
                  <a:prstClr val="black"/>
                </a:solidFill>
              </a:rPr>
              <a:t>.  </a:t>
            </a:r>
            <a:r>
              <a:rPr lang="tr-TR" sz="2800" b="1" dirty="0" smtClean="0">
                <a:solidFill>
                  <a:prstClr val="black"/>
                </a:solidFill>
              </a:rPr>
              <a:t>100, 400, 800  IU/kg </a:t>
            </a:r>
            <a:r>
              <a:rPr lang="tr-TR" sz="2800" dirty="0" smtClean="0">
                <a:solidFill>
                  <a:prstClr val="black"/>
                </a:solidFill>
              </a:rPr>
              <a:t>dozunda </a:t>
            </a:r>
            <a:r>
              <a:rPr lang="tr-TR" sz="2800" dirty="0" err="1" smtClean="0">
                <a:solidFill>
                  <a:prstClr val="black"/>
                </a:solidFill>
              </a:rPr>
              <a:t>intravenöz</a:t>
            </a:r>
            <a:r>
              <a:rPr lang="tr-TR" sz="2800" dirty="0" smtClean="0">
                <a:solidFill>
                  <a:prstClr val="black"/>
                </a:solidFill>
              </a:rPr>
              <a:t> yolla verilen </a:t>
            </a:r>
            <a:r>
              <a:rPr lang="tr-TR" sz="2800" dirty="0" err="1" smtClean="0">
                <a:solidFill>
                  <a:prstClr val="black"/>
                </a:solidFill>
              </a:rPr>
              <a:t>heparinin</a:t>
            </a:r>
            <a:r>
              <a:rPr lang="tr-TR" sz="2800" dirty="0" smtClean="0">
                <a:solidFill>
                  <a:prstClr val="black"/>
                </a:solidFill>
              </a:rPr>
              <a:t> yarı ömrü sırasıyla </a:t>
            </a:r>
            <a:r>
              <a:rPr lang="tr-TR" sz="2800" b="1" dirty="0" smtClean="0">
                <a:solidFill>
                  <a:prstClr val="black"/>
                </a:solidFill>
              </a:rPr>
              <a:t>1, 2.5, 5 saat</a:t>
            </a:r>
            <a:r>
              <a:rPr lang="tr-TR" sz="2800" dirty="0" smtClean="0">
                <a:solidFill>
                  <a:prstClr val="black"/>
                </a:solidFill>
              </a:rPr>
              <a:t> olarak  tanımlanmaktadır.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133600"/>
            <a:ext cx="9448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Dolaşımdaki  </a:t>
            </a:r>
            <a:r>
              <a:rPr lang="tr-TR" sz="2800" dirty="0" err="1" smtClean="0">
                <a:solidFill>
                  <a:prstClr val="black"/>
                </a:solidFill>
              </a:rPr>
              <a:t>heparinin</a:t>
            </a:r>
            <a:r>
              <a:rPr lang="tr-TR" sz="2800" dirty="0" smtClean="0">
                <a:solidFill>
                  <a:prstClr val="black"/>
                </a:solidFill>
              </a:rPr>
              <a:t>  büyük  bir kısmı </a:t>
            </a:r>
            <a:r>
              <a:rPr lang="tr-TR" sz="2800" b="1" dirty="0" err="1" smtClean="0">
                <a:solidFill>
                  <a:prstClr val="black"/>
                </a:solidFill>
              </a:rPr>
              <a:t>retiküloendotelyal</a:t>
            </a:r>
            <a:r>
              <a:rPr lang="tr-TR" sz="2800" b="1" dirty="0" smtClean="0">
                <a:solidFill>
                  <a:prstClr val="black"/>
                </a:solidFill>
              </a:rPr>
              <a:t>  sistem  </a:t>
            </a:r>
            <a:r>
              <a:rPr lang="tr-TR" sz="2800" dirty="0" smtClean="0">
                <a:solidFill>
                  <a:prstClr val="black"/>
                </a:solidFill>
              </a:rPr>
              <a:t>tarafından az bir kısmı  ise </a:t>
            </a:r>
            <a:r>
              <a:rPr lang="tr-TR" sz="2800" b="1" dirty="0" smtClean="0">
                <a:solidFill>
                  <a:prstClr val="black"/>
                </a:solidFill>
              </a:rPr>
              <a:t>böbrekler  tarafından  ıtrah  </a:t>
            </a:r>
            <a:r>
              <a:rPr lang="tr-TR" sz="2800" dirty="0" smtClean="0">
                <a:solidFill>
                  <a:prstClr val="black"/>
                </a:solidFill>
              </a:rPr>
              <a:t>edilmektedir. 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Tam  doz  </a:t>
            </a:r>
            <a:r>
              <a:rPr lang="tr-TR" sz="2800" dirty="0" err="1" smtClean="0">
                <a:solidFill>
                  <a:prstClr val="black"/>
                </a:solidFill>
              </a:rPr>
              <a:t>heparinizasyon</a:t>
            </a:r>
            <a:r>
              <a:rPr lang="tr-TR" sz="2800" dirty="0" smtClean="0">
                <a:solidFill>
                  <a:prstClr val="black"/>
                </a:solidFill>
              </a:rPr>
              <a:t>(KPB dışında),  </a:t>
            </a:r>
            <a:r>
              <a:rPr lang="tr-TR" sz="2800" b="1" dirty="0" smtClean="0">
                <a:solidFill>
                  <a:prstClr val="black"/>
                </a:solidFill>
              </a:rPr>
              <a:t>devamlı  </a:t>
            </a:r>
            <a:r>
              <a:rPr lang="tr-TR" sz="2800" b="1" dirty="0" err="1" smtClean="0">
                <a:solidFill>
                  <a:prstClr val="black"/>
                </a:solidFill>
              </a:rPr>
              <a:t>intravenöz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infüzyon</a:t>
            </a:r>
            <a:r>
              <a:rPr lang="tr-TR" sz="2800" b="1" dirty="0" smtClean="0">
                <a:solidFill>
                  <a:prstClr val="black"/>
                </a:solidFill>
              </a:rPr>
              <a:t>  yoluyla  sağlanır  ve  </a:t>
            </a:r>
            <a:r>
              <a:rPr lang="tr-TR" sz="2800" b="1" dirty="0" err="1" smtClean="0">
                <a:solidFill>
                  <a:prstClr val="black"/>
                </a:solidFill>
              </a:rPr>
              <a:t>aPTT</a:t>
            </a:r>
            <a:r>
              <a:rPr lang="tr-TR" sz="2800" b="1" dirty="0" smtClean="0">
                <a:solidFill>
                  <a:prstClr val="black"/>
                </a:solidFill>
              </a:rPr>
              <a:t>  ile  izlenir</a:t>
            </a:r>
            <a:r>
              <a:rPr lang="tr-TR" sz="2800" dirty="0" smtClean="0">
                <a:solidFill>
                  <a:prstClr val="black"/>
                </a:solidFill>
              </a:rPr>
              <a:t>.  </a:t>
            </a:r>
            <a:r>
              <a:rPr lang="tr-TR" sz="2800" dirty="0" err="1" smtClean="0">
                <a:solidFill>
                  <a:prstClr val="black"/>
                </a:solidFill>
              </a:rPr>
              <a:t>aPTT</a:t>
            </a:r>
            <a:r>
              <a:rPr lang="tr-TR" sz="2800" dirty="0" smtClean="0">
                <a:solidFill>
                  <a:prstClr val="black"/>
                </a:solidFill>
              </a:rPr>
              <a:t>  düzeyinin  ise  </a:t>
            </a:r>
            <a:r>
              <a:rPr lang="tr-TR" sz="2800" b="1" dirty="0" smtClean="0">
                <a:solidFill>
                  <a:prstClr val="black"/>
                </a:solidFill>
              </a:rPr>
              <a:t>1.8  ile  2.5  kata  </a:t>
            </a:r>
            <a:r>
              <a:rPr lang="tr-TR" sz="2800" dirty="0" smtClean="0">
                <a:solidFill>
                  <a:prstClr val="black"/>
                </a:solidFill>
              </a:rPr>
              <a:t>kadar uzaması  </a:t>
            </a:r>
            <a:r>
              <a:rPr lang="tr-TR" sz="2800" dirty="0" err="1" smtClean="0">
                <a:solidFill>
                  <a:prstClr val="black"/>
                </a:solidFill>
              </a:rPr>
              <a:t>teröpatik</a:t>
            </a:r>
            <a:r>
              <a:rPr lang="tr-TR" sz="2800" dirty="0" smtClean="0">
                <a:solidFill>
                  <a:prstClr val="black"/>
                </a:solidFill>
              </a:rPr>
              <a:t>  olarak  istenir.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057400"/>
            <a:ext cx="952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KPB  gibi  yüksek  doz 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heparinizasyonun</a:t>
            </a:r>
            <a:r>
              <a:rPr lang="tr-TR" sz="2800" b="1" dirty="0" smtClean="0">
                <a:solidFill>
                  <a:prstClr val="black"/>
                </a:solidFill>
              </a:rPr>
              <a:t>  kullanıldığı  ve çabuk  sonuç  alınması  gereken işlemlerde </a:t>
            </a:r>
            <a:r>
              <a:rPr lang="tr-TR" sz="2800" dirty="0" smtClean="0">
                <a:solidFill>
                  <a:prstClr val="black"/>
                </a:solidFill>
              </a:rPr>
              <a:t> ise  </a:t>
            </a:r>
            <a:r>
              <a:rPr lang="tr-TR" sz="2800" dirty="0" err="1" smtClean="0">
                <a:solidFill>
                  <a:srgbClr val="FF0000"/>
                </a:solidFill>
              </a:rPr>
              <a:t>heparin</a:t>
            </a:r>
            <a:r>
              <a:rPr lang="tr-TR" sz="2800" dirty="0" smtClean="0">
                <a:solidFill>
                  <a:srgbClr val="FF0000"/>
                </a:solidFill>
              </a:rPr>
              <a:t>  </a:t>
            </a:r>
            <a:r>
              <a:rPr lang="tr-TR" sz="2800" dirty="0" err="1" smtClean="0">
                <a:solidFill>
                  <a:srgbClr val="FF0000"/>
                </a:solidFill>
              </a:rPr>
              <a:t>monitorizasyonu</a:t>
            </a:r>
            <a:r>
              <a:rPr lang="tr-TR" sz="2800" dirty="0" smtClean="0">
                <a:solidFill>
                  <a:srgbClr val="FF0000"/>
                </a:solidFill>
              </a:rPr>
              <a:t>  </a:t>
            </a:r>
            <a:r>
              <a:rPr lang="tr-TR" sz="2800" dirty="0" err="1" smtClean="0">
                <a:solidFill>
                  <a:srgbClr val="FF0000"/>
                </a:solidFill>
              </a:rPr>
              <a:t>aPTT</a:t>
            </a:r>
            <a:r>
              <a:rPr lang="tr-TR" sz="2800" dirty="0" smtClean="0">
                <a:solidFill>
                  <a:srgbClr val="FF0000"/>
                </a:solidFill>
              </a:rPr>
              <a:t>  ile yapılamamaktadır.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b="1" dirty="0" smtClean="0">
                <a:solidFill>
                  <a:prstClr val="black"/>
                </a:solidFill>
              </a:rPr>
              <a:t>Zira  </a:t>
            </a:r>
            <a:r>
              <a:rPr lang="tr-TR" sz="2800" b="1" dirty="0" err="1" smtClean="0">
                <a:solidFill>
                  <a:prstClr val="black"/>
                </a:solidFill>
              </a:rPr>
              <a:t>aPTT</a:t>
            </a:r>
            <a:r>
              <a:rPr lang="tr-TR" sz="2800" b="1" dirty="0" smtClean="0">
                <a:solidFill>
                  <a:prstClr val="black"/>
                </a:solidFill>
              </a:rPr>
              <a:t>  verilen  dozu  ölçmek  için  yeterli  aralık dışında  kalmaktadır.  </a:t>
            </a:r>
            <a:r>
              <a:rPr lang="tr-TR" sz="2800" dirty="0" smtClean="0">
                <a:solidFill>
                  <a:prstClr val="black"/>
                </a:solidFill>
              </a:rPr>
              <a:t>Bunun yerine bir başka </a:t>
            </a:r>
            <a:r>
              <a:rPr lang="tr-TR" sz="2800" dirty="0" err="1" smtClean="0">
                <a:solidFill>
                  <a:prstClr val="black"/>
                </a:solidFill>
              </a:rPr>
              <a:t>koagülasyon</a:t>
            </a:r>
            <a:r>
              <a:rPr lang="tr-TR" sz="2800" dirty="0" smtClean="0">
                <a:solidFill>
                  <a:prstClr val="black"/>
                </a:solidFill>
              </a:rPr>
              <a:t> testi olan </a:t>
            </a:r>
            <a:r>
              <a:rPr lang="tr-TR" sz="2800" dirty="0" err="1" smtClean="0">
                <a:solidFill>
                  <a:srgbClr val="FF0000"/>
                </a:solidFill>
              </a:rPr>
              <a:t>activated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clotting</a:t>
            </a:r>
            <a:r>
              <a:rPr lang="tr-TR" sz="2800" dirty="0" smtClean="0">
                <a:solidFill>
                  <a:srgbClr val="FF0000"/>
                </a:solidFill>
              </a:rPr>
              <a:t> time (ACT) </a:t>
            </a:r>
            <a:r>
              <a:rPr lang="tr-TR" sz="2800" dirty="0" smtClean="0">
                <a:solidFill>
                  <a:prstClr val="black"/>
                </a:solidFill>
              </a:rPr>
              <a:t>kullanılmaktadır  . 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057400"/>
            <a:ext cx="93726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KPB'ye</a:t>
            </a:r>
            <a:r>
              <a:rPr lang="tr-TR" sz="2800" dirty="0" smtClean="0">
                <a:solidFill>
                  <a:prstClr val="black"/>
                </a:solidFill>
              </a:rPr>
              <a:t>  geçilmeden  önce  yeterli  </a:t>
            </a:r>
            <a:r>
              <a:rPr lang="tr-TR" sz="2800" dirty="0" err="1" smtClean="0">
                <a:solidFill>
                  <a:prstClr val="black"/>
                </a:solidFill>
              </a:rPr>
              <a:t>antikoagülasyonu</a:t>
            </a:r>
            <a:r>
              <a:rPr lang="tr-TR" sz="2800" dirty="0" smtClean="0">
                <a:solidFill>
                  <a:prstClr val="black"/>
                </a:solidFill>
              </a:rPr>
              <a:t>  sağlamak  için  hastaya  </a:t>
            </a:r>
            <a:r>
              <a:rPr lang="tr-TR" sz="2800" b="1" dirty="0" err="1" smtClean="0">
                <a:solidFill>
                  <a:prstClr val="black"/>
                </a:solidFill>
              </a:rPr>
              <a:t>intravenöz</a:t>
            </a:r>
            <a:r>
              <a:rPr lang="tr-TR" sz="2800" b="1" dirty="0" smtClean="0">
                <a:solidFill>
                  <a:prstClr val="black"/>
                </a:solidFill>
              </a:rPr>
              <a:t> yolla pek çok klinikte 300IU/kg uygulanmaktadır.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KPB sırasında ACT değeri her </a:t>
            </a:r>
            <a:r>
              <a:rPr lang="tr-TR" sz="2800" b="1" dirty="0" smtClean="0">
                <a:solidFill>
                  <a:prstClr val="black"/>
                </a:solidFill>
              </a:rPr>
              <a:t>15-30 dakikada bir kontrol edilmeli,</a:t>
            </a:r>
            <a:r>
              <a:rPr lang="tr-TR" sz="2800" dirty="0" smtClean="0">
                <a:solidFill>
                  <a:prstClr val="black"/>
                </a:solidFill>
              </a:rPr>
              <a:t> uygun ACT düzeyini korumak için </a:t>
            </a:r>
            <a:r>
              <a:rPr lang="tr-TR" sz="2800" b="1" dirty="0" smtClean="0">
                <a:solidFill>
                  <a:srgbClr val="FF0000"/>
                </a:solidFill>
              </a:rPr>
              <a:t>saatte bir </a:t>
            </a:r>
            <a:r>
              <a:rPr lang="tr-TR" sz="2800" b="1" dirty="0" err="1" smtClean="0">
                <a:solidFill>
                  <a:srgbClr val="FF0000"/>
                </a:solidFill>
              </a:rPr>
              <a:t>heparin</a:t>
            </a:r>
            <a:r>
              <a:rPr lang="tr-TR" sz="2800" b="1" dirty="0" smtClean="0">
                <a:solidFill>
                  <a:srgbClr val="FF0000"/>
                </a:solidFill>
              </a:rPr>
              <a:t> dozunun 1/3’ü tekrarlanmalıdır. 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524000"/>
            <a:ext cx="97536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700" b="1" dirty="0" err="1" smtClean="0">
                <a:solidFill>
                  <a:prstClr val="black"/>
                </a:solidFill>
              </a:rPr>
              <a:t>Antitrombin</a:t>
            </a:r>
            <a:r>
              <a:rPr lang="tr-TR" sz="2700" b="1" dirty="0" smtClean="0">
                <a:solidFill>
                  <a:prstClr val="black"/>
                </a:solidFill>
              </a:rPr>
              <a:t>  III  eksikliği  </a:t>
            </a:r>
            <a:r>
              <a:rPr lang="tr-TR" sz="2700" dirty="0" smtClean="0">
                <a:solidFill>
                  <a:prstClr val="black"/>
                </a:solidFill>
              </a:rPr>
              <a:t>önemli  bir  istisnadır  ve  </a:t>
            </a:r>
            <a:r>
              <a:rPr lang="tr-TR" sz="2700" b="1" dirty="0" err="1" smtClean="0">
                <a:solidFill>
                  <a:prstClr val="black"/>
                </a:solidFill>
              </a:rPr>
              <a:t>heparin</a:t>
            </a:r>
            <a:r>
              <a:rPr lang="tr-TR" sz="2700" b="1" dirty="0" smtClean="0">
                <a:solidFill>
                  <a:prstClr val="black"/>
                </a:solidFill>
              </a:rPr>
              <a:t>  direnci  </a:t>
            </a:r>
            <a:r>
              <a:rPr lang="tr-TR" sz="2700" dirty="0" smtClean="0">
                <a:solidFill>
                  <a:prstClr val="black"/>
                </a:solidFill>
              </a:rPr>
              <a:t>söz  konusudur, genellikle kullanılan dozun </a:t>
            </a:r>
            <a:r>
              <a:rPr lang="tr-TR" sz="2700" b="1" dirty="0" smtClean="0">
                <a:solidFill>
                  <a:prstClr val="black"/>
                </a:solidFill>
              </a:rPr>
              <a:t>3 ya da 4 katı </a:t>
            </a:r>
            <a:r>
              <a:rPr lang="tr-TR" sz="2700" b="1" dirty="0" err="1" smtClean="0">
                <a:solidFill>
                  <a:prstClr val="black"/>
                </a:solidFill>
              </a:rPr>
              <a:t>heparin</a:t>
            </a:r>
            <a:r>
              <a:rPr lang="tr-TR" sz="2700" b="1" dirty="0" smtClean="0">
                <a:solidFill>
                  <a:prstClr val="black"/>
                </a:solidFill>
              </a:rPr>
              <a:t> dozu </a:t>
            </a:r>
            <a:r>
              <a:rPr lang="tr-TR" sz="2700" dirty="0" smtClean="0">
                <a:solidFill>
                  <a:prstClr val="black"/>
                </a:solidFill>
              </a:rPr>
              <a:t>yeterli </a:t>
            </a:r>
            <a:r>
              <a:rPr lang="tr-TR" sz="2700" dirty="0" err="1" smtClean="0">
                <a:solidFill>
                  <a:prstClr val="black"/>
                </a:solidFill>
              </a:rPr>
              <a:t>antikoagulasyonu</a:t>
            </a:r>
            <a:r>
              <a:rPr lang="tr-TR" sz="2700" dirty="0" smtClean="0">
                <a:solidFill>
                  <a:prstClr val="black"/>
                </a:solidFill>
              </a:rPr>
              <a:t> elde etmek için  bu  durumda  uygulanabilmektedir.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700" b="1" dirty="0" err="1" smtClean="0">
                <a:solidFill>
                  <a:prstClr val="black"/>
                </a:solidFill>
              </a:rPr>
              <a:t>Antitrombin</a:t>
            </a:r>
            <a:r>
              <a:rPr lang="tr-TR" sz="2700" b="1" dirty="0" smtClean="0">
                <a:solidFill>
                  <a:prstClr val="black"/>
                </a:solidFill>
              </a:rPr>
              <a:t>  III  eksikliğinin  en sık  sebebi  ise hastanın daha önce doz bağımlı şekilde </a:t>
            </a:r>
            <a:r>
              <a:rPr lang="tr-TR" sz="2700" b="1" dirty="0" err="1" smtClean="0">
                <a:solidFill>
                  <a:prstClr val="black"/>
                </a:solidFill>
              </a:rPr>
              <a:t>heparin</a:t>
            </a:r>
            <a:r>
              <a:rPr lang="tr-TR" sz="2700" b="1" dirty="0" smtClean="0">
                <a:solidFill>
                  <a:prstClr val="black"/>
                </a:solidFill>
              </a:rPr>
              <a:t>  </a:t>
            </a:r>
            <a:r>
              <a:rPr lang="tr-TR" sz="2700" b="1" dirty="0" err="1" smtClean="0">
                <a:solidFill>
                  <a:prstClr val="black"/>
                </a:solidFill>
              </a:rPr>
              <a:t>titrasyonuna</a:t>
            </a:r>
            <a:r>
              <a:rPr lang="tr-TR" sz="2700" b="1" dirty="0" smtClean="0">
                <a:solidFill>
                  <a:prstClr val="black"/>
                </a:solidFill>
              </a:rPr>
              <a:t> maruz kalma durumudur.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700" dirty="0" smtClean="0">
                <a:solidFill>
                  <a:prstClr val="black"/>
                </a:solidFill>
              </a:rPr>
              <a:t> Eğer güvenli ACT  elde  edilemiyorsa  bu  </a:t>
            </a:r>
            <a:r>
              <a:rPr lang="tr-TR" sz="2700" dirty="0" err="1" smtClean="0">
                <a:solidFill>
                  <a:prstClr val="black"/>
                </a:solidFill>
              </a:rPr>
              <a:t>antitrombin</a:t>
            </a:r>
            <a:r>
              <a:rPr lang="tr-TR" sz="2700" dirty="0" smtClean="0">
                <a:solidFill>
                  <a:prstClr val="black"/>
                </a:solidFill>
              </a:rPr>
              <a:t>  III  takviyesi  düşünülmelidir.  (</a:t>
            </a:r>
            <a:r>
              <a:rPr lang="tr-TR" sz="2700" b="1" dirty="0" smtClean="0">
                <a:solidFill>
                  <a:prstClr val="black"/>
                </a:solidFill>
              </a:rPr>
              <a:t>Taze  donmuş  plazma  ya  da  </a:t>
            </a:r>
            <a:r>
              <a:rPr lang="tr-TR" sz="2700" b="1" dirty="0" err="1" smtClean="0">
                <a:solidFill>
                  <a:prstClr val="black"/>
                </a:solidFill>
              </a:rPr>
              <a:t>antitrombin</a:t>
            </a:r>
            <a:r>
              <a:rPr lang="tr-TR" sz="2700" b="1" dirty="0" smtClean="0">
                <a:solidFill>
                  <a:prstClr val="black"/>
                </a:solidFill>
              </a:rPr>
              <a:t>  III  konsantresi  </a:t>
            </a:r>
            <a:r>
              <a:rPr lang="tr-TR" sz="2700" b="1" dirty="0" err="1" smtClean="0">
                <a:solidFill>
                  <a:prstClr val="black"/>
                </a:solidFill>
              </a:rPr>
              <a:t>replasmanı</a:t>
            </a:r>
            <a:r>
              <a:rPr lang="tr-TR" sz="2700" dirty="0" smtClean="0">
                <a:solidFill>
                  <a:prstClr val="black"/>
                </a:solidFill>
              </a:rPr>
              <a:t>) </a:t>
            </a:r>
            <a:endParaRPr lang="tr-TR" sz="27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0"/>
            <a:ext cx="4989830" cy="6858000"/>
            <a:chOff x="12" y="0"/>
            <a:chExt cx="4989830" cy="6858000"/>
          </a:xfrm>
        </p:grpSpPr>
        <p:sp>
          <p:nvSpPr>
            <p:cNvPr id="3" name="object 3"/>
            <p:cNvSpPr/>
            <p:nvPr/>
          </p:nvSpPr>
          <p:spPr>
            <a:xfrm>
              <a:off x="12" y="0"/>
              <a:ext cx="498937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242" y="5903253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302" y="591828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59"/>
                  </a:lnTo>
                  <a:lnTo>
                    <a:pt x="195973" y="739228"/>
                  </a:lnTo>
                  <a:lnTo>
                    <a:pt x="248413" y="736869"/>
                  </a:lnTo>
                  <a:lnTo>
                    <a:pt x="288558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2"/>
                  </a:lnTo>
                  <a:lnTo>
                    <a:pt x="48042" y="225329"/>
                  </a:lnTo>
                  <a:lnTo>
                    <a:pt x="92620" y="131568"/>
                  </a:lnTo>
                  <a:lnTo>
                    <a:pt x="115481" y="98132"/>
                  </a:lnTo>
                  <a:lnTo>
                    <a:pt x="118656" y="95631"/>
                  </a:lnTo>
                  <a:lnTo>
                    <a:pt x="141594" y="95631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300"/>
                  </a:moveTo>
                  <a:lnTo>
                    <a:pt x="253593" y="241300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58" y="722234"/>
                  </a:lnTo>
                  <a:lnTo>
                    <a:pt x="294341" y="720126"/>
                  </a:lnTo>
                  <a:lnTo>
                    <a:pt x="317962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300"/>
                  </a:lnTo>
                  <a:close/>
                </a:path>
                <a:path w="421640" h="739775">
                  <a:moveTo>
                    <a:pt x="350396" y="372554"/>
                  </a:moveTo>
                  <a:lnTo>
                    <a:pt x="318820" y="372554"/>
                  </a:lnTo>
                  <a:lnTo>
                    <a:pt x="358065" y="397439"/>
                  </a:lnTo>
                  <a:lnTo>
                    <a:pt x="377364" y="423471"/>
                  </a:lnTo>
                  <a:lnTo>
                    <a:pt x="382314" y="466616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2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599"/>
                  </a:lnTo>
                  <a:lnTo>
                    <a:pt x="365667" y="384571"/>
                  </a:lnTo>
                  <a:lnTo>
                    <a:pt x="350396" y="372554"/>
                  </a:lnTo>
                  <a:close/>
                </a:path>
                <a:path w="421640" h="739775">
                  <a:moveTo>
                    <a:pt x="141594" y="95631"/>
                  </a:moveTo>
                  <a:lnTo>
                    <a:pt x="118656" y="95631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6"/>
                  </a:lnTo>
                  <a:lnTo>
                    <a:pt x="57144" y="296608"/>
                  </a:lnTo>
                  <a:lnTo>
                    <a:pt x="50747" y="364239"/>
                  </a:lnTo>
                  <a:lnTo>
                    <a:pt x="49669" y="444284"/>
                  </a:lnTo>
                  <a:lnTo>
                    <a:pt x="67315" y="556705"/>
                  </a:lnTo>
                  <a:lnTo>
                    <a:pt x="101617" y="637959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1"/>
                  </a:lnTo>
                  <a:close/>
                </a:path>
                <a:path w="421640" h="739775">
                  <a:moveTo>
                    <a:pt x="306133" y="341858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7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4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96" y="372554"/>
                  </a:lnTo>
                  <a:lnTo>
                    <a:pt x="324868" y="352466"/>
                  </a:lnTo>
                  <a:lnTo>
                    <a:pt x="306133" y="341858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9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55"/>
                  </a:lnTo>
                  <a:lnTo>
                    <a:pt x="312285" y="68260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394" y="6166717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7684" y="616640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35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790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86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65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7385" y="6171091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4903" y="5957913"/>
              <a:ext cx="371284" cy="1401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344" y="5988664"/>
              <a:ext cx="163875" cy="1081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988" y="5988558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391" y="6461359"/>
              <a:ext cx="125577" cy="151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738"/>
              <a:ext cx="124015" cy="1937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1515" y="642173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8890" y="642174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07"/>
                  </a:lnTo>
                  <a:lnTo>
                    <a:pt x="102171" y="148526"/>
                  </a:lnTo>
                  <a:lnTo>
                    <a:pt x="98869" y="138823"/>
                  </a:lnTo>
                  <a:lnTo>
                    <a:pt x="95059" y="131648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895"/>
                  </a:lnTo>
                  <a:lnTo>
                    <a:pt x="100203" y="106311"/>
                  </a:lnTo>
                  <a:lnTo>
                    <a:pt x="106349" y="95478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895"/>
                  </a:lnTo>
                  <a:lnTo>
                    <a:pt x="33985" y="106895"/>
                  </a:lnTo>
                  <a:lnTo>
                    <a:pt x="33985" y="65036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81"/>
                  </a:lnTo>
                  <a:lnTo>
                    <a:pt x="32410" y="38722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48"/>
                  </a:lnTo>
                  <a:lnTo>
                    <a:pt x="44335" y="131648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27"/>
                  </a:lnTo>
                  <a:lnTo>
                    <a:pt x="144868" y="50266"/>
                  </a:lnTo>
                  <a:lnTo>
                    <a:pt x="133527" y="64757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15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27"/>
                  </a:lnTo>
                  <a:lnTo>
                    <a:pt x="555942" y="50266"/>
                  </a:lnTo>
                  <a:lnTo>
                    <a:pt x="544601" y="64757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15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71738" y="1943236"/>
            <a:ext cx="99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Ders</a:t>
            </a:r>
            <a:r>
              <a:rPr sz="1400" b="1" spc="-85" dirty="0">
                <a:latin typeface="Montserrat-SemiBold"/>
                <a:cs typeface="Montserrat-SemiBold"/>
              </a:rPr>
              <a:t> </a:t>
            </a:r>
            <a:r>
              <a:rPr sz="1400" b="1" spc="-10" dirty="0">
                <a:latin typeface="Montserrat-SemiBold"/>
                <a:cs typeface="Montserrat-SemiBold"/>
              </a:rPr>
              <a:t>Günü  </a:t>
            </a:r>
            <a:r>
              <a:rPr sz="1400" b="1" spc="-20" dirty="0">
                <a:latin typeface="Montserrat-SemiBold"/>
                <a:cs typeface="Montserrat-SemiBold"/>
              </a:rPr>
              <a:t>ve </a:t>
            </a:r>
            <a:r>
              <a:rPr sz="1400" b="1" spc="-10" dirty="0">
                <a:latin typeface="Montserrat-SemiBold"/>
                <a:cs typeface="Montserrat-SemiBold"/>
              </a:rPr>
              <a:t>Saati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5145" y="1940382"/>
            <a:ext cx="6640055" cy="4071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tr-TR" sz="2550" b="1" spc="-5" dirty="0" smtClean="0">
                <a:latin typeface="Montserrat-SemiBold"/>
                <a:cs typeface="Montserrat-SemiBold"/>
              </a:rPr>
              <a:t>16Aralık 2022 Perşembe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saat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15.00</a:t>
            </a:r>
            <a:endParaRPr sz="2550">
              <a:latin typeface="Montserrat-SemiBold"/>
              <a:cs typeface="Montserrat-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6553" y="757361"/>
            <a:ext cx="1884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</a:t>
            </a:r>
            <a:r>
              <a:rPr sz="2100" b="1" spc="-6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Bilgileri</a:t>
            </a:r>
            <a:endParaRPr sz="2100">
              <a:latin typeface="Montserrat-Black"/>
              <a:cs typeface="Montserrat-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8320" y="4442609"/>
            <a:ext cx="1393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Görüşme</a:t>
            </a:r>
            <a:endParaRPr sz="1400">
              <a:latin typeface="Montserrat-SemiBold"/>
              <a:cs typeface="Montserrat-SemiBold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Gün </a:t>
            </a:r>
            <a:r>
              <a:rPr sz="1400" b="1" spc="-20" dirty="0">
                <a:solidFill>
                  <a:srgbClr val="FFFFFF"/>
                </a:solidFill>
                <a:latin typeface="Montserrat-SemiBold"/>
                <a:cs typeface="Montserrat-SemiBold"/>
              </a:rPr>
              <a:t>ve</a:t>
            </a:r>
            <a:r>
              <a:rPr sz="1400" b="1" spc="-6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Saatleri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9988" y="5062065"/>
            <a:ext cx="1642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Öğretim  Üyesinin</a:t>
            </a:r>
            <a:r>
              <a:rPr sz="1400" b="1" spc="-9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Montserrat-SemiBold"/>
                <a:cs typeface="Montserrat-SemiBold"/>
              </a:rPr>
              <a:t>Konumu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8320" y="2582821"/>
            <a:ext cx="64833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 </a:t>
            </a:r>
            <a:r>
              <a:rPr sz="1400" b="1" spc="-25" dirty="0">
                <a:solidFill>
                  <a:srgbClr val="FFFFFF"/>
                </a:solidFill>
                <a:latin typeface="Montserrat-SemiBold"/>
                <a:cs typeface="Montserrat-SemiBold"/>
              </a:rPr>
              <a:t>Kr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edisi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  <a:spcBef>
                <a:spcPts val="152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GBS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</a:pPr>
            <a:r>
              <a:rPr sz="1400" b="1" spc="-10" dirty="0">
                <a:latin typeface="Montserrat-SemiBold"/>
                <a:cs typeface="Montserrat-SemiBold"/>
              </a:rPr>
              <a:t>Linki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14140" y="6483489"/>
            <a:ext cx="2423160" cy="182880"/>
            <a:chOff x="3514140" y="6483489"/>
            <a:chExt cx="2423160" cy="182880"/>
          </a:xfrm>
        </p:grpSpPr>
        <p:sp>
          <p:nvSpPr>
            <p:cNvPr id="26" name="object 26"/>
            <p:cNvSpPr/>
            <p:nvPr/>
          </p:nvSpPr>
          <p:spPr>
            <a:xfrm>
              <a:off x="4170591" y="6483489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78"/>
                  </a:lnTo>
                  <a:lnTo>
                    <a:pt x="583145" y="58026"/>
                  </a:lnTo>
                  <a:lnTo>
                    <a:pt x="583145" y="84340"/>
                  </a:lnTo>
                  <a:lnTo>
                    <a:pt x="583145" y="103187"/>
                  </a:lnTo>
                  <a:lnTo>
                    <a:pt x="576097" y="109410"/>
                  </a:lnTo>
                  <a:lnTo>
                    <a:pt x="557403" y="109410"/>
                  </a:lnTo>
                  <a:lnTo>
                    <a:pt x="550164" y="103187"/>
                  </a:lnTo>
                  <a:lnTo>
                    <a:pt x="550164" y="84340"/>
                  </a:lnTo>
                  <a:lnTo>
                    <a:pt x="557403" y="78282"/>
                  </a:lnTo>
                  <a:lnTo>
                    <a:pt x="576097" y="78282"/>
                  </a:lnTo>
                  <a:lnTo>
                    <a:pt x="583145" y="84340"/>
                  </a:lnTo>
                  <a:lnTo>
                    <a:pt x="583145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58" y="46977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64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93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16"/>
                  </a:lnTo>
                  <a:lnTo>
                    <a:pt x="582790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90"/>
                  </a:lnTo>
                  <a:lnTo>
                    <a:pt x="543382" y="149860"/>
                  </a:lnTo>
                  <a:lnTo>
                    <a:pt x="535559" y="146837"/>
                  </a:lnTo>
                  <a:lnTo>
                    <a:pt x="529005" y="142862"/>
                  </a:lnTo>
                  <a:lnTo>
                    <a:pt x="515607" y="170256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63"/>
                  </a:lnTo>
                  <a:lnTo>
                    <a:pt x="618655" y="151282"/>
                  </a:lnTo>
                  <a:lnTo>
                    <a:pt x="622033" y="130416"/>
                  </a:lnTo>
                  <a:lnTo>
                    <a:pt x="622642" y="126682"/>
                  </a:lnTo>
                  <a:lnTo>
                    <a:pt x="622642" y="109410"/>
                  </a:lnTo>
                  <a:lnTo>
                    <a:pt x="622642" y="78282"/>
                  </a:lnTo>
                  <a:lnTo>
                    <a:pt x="622642" y="59778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41006" y="87363"/>
                  </a:lnTo>
                  <a:lnTo>
                    <a:pt x="738682" y="75565"/>
                  </a:lnTo>
                  <a:lnTo>
                    <a:pt x="737806" y="74371"/>
                  </a:lnTo>
                  <a:lnTo>
                    <a:pt x="727138" y="59804"/>
                  </a:lnTo>
                  <a:lnTo>
                    <a:pt x="710222" y="50215"/>
                  </a:lnTo>
                  <a:lnTo>
                    <a:pt x="705751" y="49504"/>
                  </a:lnTo>
                  <a:lnTo>
                    <a:pt x="705751" y="87363"/>
                  </a:lnTo>
                  <a:lnTo>
                    <a:pt x="674712" y="87363"/>
                  </a:lnTo>
                  <a:lnTo>
                    <a:pt x="676300" y="79171"/>
                  </a:lnTo>
                  <a:lnTo>
                    <a:pt x="681939" y="74371"/>
                  </a:lnTo>
                  <a:lnTo>
                    <a:pt x="698347" y="74371"/>
                  </a:lnTo>
                  <a:lnTo>
                    <a:pt x="704164" y="79171"/>
                  </a:lnTo>
                  <a:lnTo>
                    <a:pt x="705751" y="87363"/>
                  </a:lnTo>
                  <a:lnTo>
                    <a:pt x="705751" y="49504"/>
                  </a:lnTo>
                  <a:lnTo>
                    <a:pt x="650836" y="61074"/>
                  </a:lnTo>
                  <a:lnTo>
                    <a:pt x="635215" y="97320"/>
                  </a:lnTo>
                  <a:lnTo>
                    <a:pt x="639356" y="117449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81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911"/>
                  </a:lnTo>
                  <a:lnTo>
                    <a:pt x="742962" y="100164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53" y="12395"/>
                  </a:lnTo>
                  <a:lnTo>
                    <a:pt x="808977" y="20459"/>
                  </a:lnTo>
                  <a:lnTo>
                    <a:pt x="810653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13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71"/>
                  </a:lnTo>
                  <a:lnTo>
                    <a:pt x="915847" y="74371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83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77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51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68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39"/>
                  </a:lnTo>
                  <a:lnTo>
                    <a:pt x="873201" y="142138"/>
                  </a:lnTo>
                  <a:lnTo>
                    <a:pt x="883881" y="145173"/>
                  </a:lnTo>
                  <a:lnTo>
                    <a:pt x="895819" y="147129"/>
                  </a:lnTo>
                  <a:lnTo>
                    <a:pt x="908253" y="147840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508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905"/>
                  </a:lnTo>
                  <a:lnTo>
                    <a:pt x="967816" y="12395"/>
                  </a:lnTo>
                  <a:lnTo>
                    <a:pt x="966139" y="20459"/>
                  </a:lnTo>
                  <a:lnTo>
                    <a:pt x="967816" y="28549"/>
                  </a:lnTo>
                  <a:lnTo>
                    <a:pt x="972642" y="35039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63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77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34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77"/>
                  </a:lnTo>
                  <a:lnTo>
                    <a:pt x="1085227" y="47637"/>
                  </a:lnTo>
                  <a:lnTo>
                    <a:pt x="1078026" y="49669"/>
                  </a:lnTo>
                  <a:lnTo>
                    <a:pt x="1071448" y="53060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72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407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72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407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63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56"/>
                  </a:lnTo>
                  <a:lnTo>
                    <a:pt x="1274165" y="72809"/>
                  </a:lnTo>
                  <a:lnTo>
                    <a:pt x="1283296" y="67271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13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43"/>
                  </a:lnTo>
                  <a:lnTo>
                    <a:pt x="1369009" y="64096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18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4299" y="653526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6668" y="651462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4141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48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18"/>
                  </a:lnTo>
                  <a:lnTo>
                    <a:pt x="2397137" y="24549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752601"/>
            <a:ext cx="95250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kullanımına  rağmen  </a:t>
            </a:r>
            <a:r>
              <a:rPr lang="tr-TR" sz="2800" dirty="0" smtClean="0">
                <a:solidFill>
                  <a:prstClr val="black"/>
                </a:solidFill>
              </a:rPr>
              <a:t>bazen  KPB sırasında </a:t>
            </a:r>
            <a:r>
              <a:rPr lang="tr-TR" sz="2800" b="1" dirty="0" smtClean="0">
                <a:solidFill>
                  <a:srgbClr val="FF0000"/>
                </a:solidFill>
              </a:rPr>
              <a:t>pıhtılaşma  </a:t>
            </a:r>
            <a:r>
              <a:rPr lang="tr-TR" sz="2800" b="1" dirty="0" err="1" smtClean="0">
                <a:solidFill>
                  <a:srgbClr val="FF0000"/>
                </a:solidFill>
              </a:rPr>
              <a:t>kaskadı</a:t>
            </a:r>
            <a:r>
              <a:rPr lang="tr-TR" sz="2800" b="1" dirty="0" smtClean="0">
                <a:solidFill>
                  <a:srgbClr val="FF0000"/>
                </a:solidFill>
              </a:rPr>
              <a:t>  tamamen  nötralize  edilemez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smtClean="0">
                <a:solidFill>
                  <a:prstClr val="black"/>
                </a:solidFill>
              </a:rPr>
              <a:t>faktör XII  faktör XI </a:t>
            </a:r>
            <a:r>
              <a:rPr lang="tr-TR" sz="2800" b="1" dirty="0" err="1" smtClean="0">
                <a:solidFill>
                  <a:prstClr val="black"/>
                </a:solidFill>
              </a:rPr>
              <a:t>prekallikrein</a:t>
            </a:r>
            <a:r>
              <a:rPr lang="tr-TR" sz="2800" b="1" dirty="0" smtClean="0">
                <a:solidFill>
                  <a:prstClr val="black"/>
                </a:solidFill>
              </a:rPr>
              <a:t> aktive olur,  </a:t>
            </a:r>
            <a:r>
              <a:rPr lang="tr-TR" sz="2800" dirty="0" smtClean="0">
                <a:solidFill>
                  <a:prstClr val="black"/>
                </a:solidFill>
              </a:rPr>
              <a:t>yüksek molekül ağırlıklı  </a:t>
            </a:r>
            <a:r>
              <a:rPr lang="tr-TR" sz="2800" dirty="0" err="1" smtClean="0">
                <a:solidFill>
                  <a:prstClr val="black"/>
                </a:solidFill>
              </a:rPr>
              <a:t>kininojen</a:t>
            </a:r>
            <a:r>
              <a:rPr lang="tr-TR" sz="2800" dirty="0" smtClean="0">
                <a:solidFill>
                  <a:prstClr val="black"/>
                </a:solidFill>
              </a:rPr>
              <a:t> plazmadan temizlenir  ve KPB sırasında  ya  da  sonrasında  fibrin  oluşumuna  bağlı  olarak  </a:t>
            </a:r>
            <a:r>
              <a:rPr lang="tr-TR" sz="2800" b="1" dirty="0" err="1" smtClean="0">
                <a:solidFill>
                  <a:prstClr val="black"/>
                </a:solidFill>
              </a:rPr>
              <a:t>embolizasyon</a:t>
            </a:r>
            <a:r>
              <a:rPr lang="tr-TR" sz="2800" b="1" dirty="0" smtClean="0">
                <a:solidFill>
                  <a:prstClr val="black"/>
                </a:solidFill>
              </a:rPr>
              <a:t> meydana  </a:t>
            </a:r>
            <a:r>
              <a:rPr lang="tr-TR" sz="2800" dirty="0" smtClean="0">
                <a:solidFill>
                  <a:prstClr val="black"/>
                </a:solidFill>
              </a:rPr>
              <a:t>gelebilir.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 Çoğu  hastada  bu  </a:t>
            </a:r>
            <a:r>
              <a:rPr lang="tr-TR" sz="2800" b="1" dirty="0" err="1" smtClean="0">
                <a:solidFill>
                  <a:srgbClr val="FF0000"/>
                </a:solidFill>
              </a:rPr>
              <a:t>subklinik</a:t>
            </a:r>
            <a:r>
              <a:rPr lang="tr-TR" sz="2800" b="1" dirty="0" smtClean="0">
                <a:solidFill>
                  <a:srgbClr val="FF0000"/>
                </a:solidFill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</a:rPr>
              <a:t>koagülasyon</a:t>
            </a:r>
            <a:r>
              <a:rPr lang="tr-TR" sz="2800" dirty="0" smtClean="0">
                <a:solidFill>
                  <a:prstClr val="black"/>
                </a:solidFill>
              </a:rPr>
              <a:t>,  </a:t>
            </a:r>
            <a:r>
              <a:rPr lang="tr-TR" sz="2800" dirty="0" err="1" smtClean="0">
                <a:solidFill>
                  <a:prstClr val="black"/>
                </a:solidFill>
              </a:rPr>
              <a:t>koagülasyon</a:t>
            </a:r>
            <a:r>
              <a:rPr lang="tr-TR" sz="2800" dirty="0" smtClean="0">
                <a:solidFill>
                  <a:prstClr val="black"/>
                </a:solidFill>
              </a:rPr>
              <a:t>  faktörleri  yeterli konsantrasyona ulaşamadığından </a:t>
            </a:r>
            <a:r>
              <a:rPr lang="tr-TR" sz="2800" b="1" dirty="0" smtClean="0">
                <a:solidFill>
                  <a:prstClr val="black"/>
                </a:solidFill>
              </a:rPr>
              <a:t>oluşmamaktadır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981200"/>
            <a:ext cx="94488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Plazma 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 konsantrasyonu  </a:t>
            </a:r>
            <a:r>
              <a:rPr lang="tr-TR" sz="2800" b="1" dirty="0" smtClean="0">
                <a:solidFill>
                  <a:srgbClr val="FF0000"/>
                </a:solidFill>
              </a:rPr>
              <a:t>direkt </a:t>
            </a:r>
            <a:r>
              <a:rPr lang="tr-TR" sz="2800" b="1" dirty="0" smtClean="0">
                <a:solidFill>
                  <a:prstClr val="black"/>
                </a:solidFill>
              </a:rPr>
              <a:t> ölçülebilmektedir </a:t>
            </a:r>
            <a:r>
              <a:rPr lang="tr-TR" sz="2800" dirty="0" smtClean="0">
                <a:solidFill>
                  <a:prstClr val="black"/>
                </a:solidFill>
              </a:rPr>
              <a:t> ve  ölçümler ACT  düzeyleri ile oldukça yakın korelasyon göstermektedir (</a:t>
            </a:r>
            <a:r>
              <a:rPr lang="tr-TR" sz="2800" b="1" dirty="0" err="1" smtClean="0">
                <a:solidFill>
                  <a:prstClr val="black"/>
                </a:solidFill>
              </a:rPr>
              <a:t>Hepcon</a:t>
            </a:r>
            <a:r>
              <a:rPr lang="tr-TR" sz="2800" b="1" dirty="0" smtClean="0">
                <a:solidFill>
                  <a:prstClr val="black"/>
                </a:solidFill>
              </a:rPr>
              <a:t> testi</a:t>
            </a:r>
            <a:r>
              <a:rPr lang="tr-TR" sz="2800" dirty="0" smtClean="0">
                <a:solidFill>
                  <a:prstClr val="black"/>
                </a:solidFill>
              </a:rPr>
              <a:t>). 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ACT </a:t>
            </a:r>
            <a:r>
              <a:rPr lang="tr-TR" sz="2800" dirty="0" smtClean="0">
                <a:solidFill>
                  <a:prstClr val="black"/>
                </a:solidFill>
              </a:rPr>
              <a:t> ilk kez </a:t>
            </a:r>
            <a:r>
              <a:rPr lang="tr-TR" sz="2800" dirty="0" err="1" smtClean="0">
                <a:solidFill>
                  <a:prstClr val="black"/>
                </a:solidFill>
              </a:rPr>
              <a:t>Hattersley</a:t>
            </a:r>
            <a:r>
              <a:rPr lang="tr-TR" sz="2800" dirty="0" smtClean="0">
                <a:solidFill>
                  <a:prstClr val="black"/>
                </a:solidFill>
              </a:rPr>
              <a:t>  tarafından </a:t>
            </a:r>
            <a:r>
              <a:rPr lang="tr-TR" sz="2800" b="1" dirty="0" smtClean="0">
                <a:solidFill>
                  <a:prstClr val="black"/>
                </a:solidFill>
              </a:rPr>
              <a:t>1966</a:t>
            </a:r>
            <a:r>
              <a:rPr lang="tr-TR" sz="2800" dirty="0" smtClean="0">
                <a:solidFill>
                  <a:prstClr val="black"/>
                </a:solidFill>
              </a:rPr>
              <a:t> yılında  tanımlanmış  ve  o yıllarda  KPB  '</a:t>
            </a:r>
            <a:r>
              <a:rPr lang="tr-TR" sz="2800" dirty="0" err="1" smtClean="0">
                <a:solidFill>
                  <a:prstClr val="black"/>
                </a:solidFill>
              </a:rPr>
              <a:t>daki</a:t>
            </a:r>
            <a:r>
              <a:rPr lang="tr-TR" sz="2800" dirty="0" smtClean="0">
                <a:solidFill>
                  <a:prstClr val="black"/>
                </a:solidFill>
              </a:rPr>
              <a:t>  hastaların 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ile  </a:t>
            </a:r>
            <a:r>
              <a:rPr lang="tr-TR" sz="2800" dirty="0" err="1" smtClean="0">
                <a:solidFill>
                  <a:prstClr val="black"/>
                </a:solidFill>
              </a:rPr>
              <a:t>antikoagulasyonunu</a:t>
            </a:r>
            <a:r>
              <a:rPr lang="tr-TR" sz="2800" dirty="0" smtClean="0">
                <a:solidFill>
                  <a:prstClr val="black"/>
                </a:solidFill>
              </a:rPr>
              <a:t> değerlendirmek için kullanılmıştır  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600201"/>
            <a:ext cx="96774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Yine o yıllarda </a:t>
            </a:r>
            <a:r>
              <a:rPr lang="tr-TR" sz="2800" dirty="0" err="1" smtClean="0">
                <a:solidFill>
                  <a:prstClr val="black"/>
                </a:solidFill>
              </a:rPr>
              <a:t>antikoagulasyon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monitorizasyonunun</a:t>
            </a:r>
            <a:r>
              <a:rPr lang="tr-TR" sz="2800" dirty="0" smtClean="0">
                <a:solidFill>
                  <a:prstClr val="black"/>
                </a:solidFill>
              </a:rPr>
              <a:t> değerlendirilmesinde  hatlarda pıhtı  olmaması  gibi  ampirik  gözlemlere  dayanılarak  300 saniyelik ACT, KBP  için güvenli olarak değerlendirilmiştir  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ACT'nin</a:t>
            </a:r>
            <a:r>
              <a:rPr lang="tr-TR" sz="2800" dirty="0" smtClean="0">
                <a:solidFill>
                  <a:prstClr val="black"/>
                </a:solidFill>
              </a:rPr>
              <a:t>  tanımlandığı dönemde </a:t>
            </a:r>
            <a:r>
              <a:rPr lang="tr-TR" sz="2800" b="1" dirty="0" err="1" smtClean="0">
                <a:solidFill>
                  <a:prstClr val="black"/>
                </a:solidFill>
              </a:rPr>
              <a:t>aktivatör</a:t>
            </a:r>
            <a:r>
              <a:rPr lang="tr-TR" sz="2800" dirty="0" smtClean="0">
                <a:solidFill>
                  <a:prstClr val="black"/>
                </a:solidFill>
              </a:rPr>
              <a:t> olarak ilk </a:t>
            </a:r>
            <a:r>
              <a:rPr lang="tr-TR" sz="2800" b="1" dirty="0" err="1" smtClean="0">
                <a:solidFill>
                  <a:prstClr val="black"/>
                </a:solidFill>
              </a:rPr>
              <a:t>selit</a:t>
            </a:r>
            <a:r>
              <a:rPr lang="tr-TR" sz="2800" dirty="0" smtClean="0">
                <a:solidFill>
                  <a:prstClr val="black"/>
                </a:solidFill>
              </a:rPr>
              <a:t> kullanılmış </a:t>
            </a:r>
            <a:r>
              <a:rPr lang="tr-TR" sz="2800" dirty="0" err="1" smtClean="0">
                <a:solidFill>
                  <a:prstClr val="black"/>
                </a:solidFill>
              </a:rPr>
              <a:t>faktörXII</a:t>
            </a:r>
            <a:r>
              <a:rPr lang="tr-TR" sz="2800" dirty="0" smtClean="0">
                <a:solidFill>
                  <a:prstClr val="black"/>
                </a:solidFill>
              </a:rPr>
              <a:t> aracılı </a:t>
            </a:r>
            <a:r>
              <a:rPr lang="tr-TR" sz="2800" dirty="0" err="1" smtClean="0">
                <a:solidFill>
                  <a:prstClr val="black"/>
                </a:solidFill>
              </a:rPr>
              <a:t>intrensek</a:t>
            </a:r>
            <a:r>
              <a:rPr lang="tr-TR" sz="2800" dirty="0" smtClean="0">
                <a:solidFill>
                  <a:prstClr val="black"/>
                </a:solidFill>
              </a:rPr>
              <a:t> yolla </a:t>
            </a:r>
            <a:r>
              <a:rPr lang="tr-TR" sz="2800" dirty="0" err="1" smtClean="0">
                <a:solidFill>
                  <a:prstClr val="black"/>
                </a:solidFill>
              </a:rPr>
              <a:t>koagulasyonun</a:t>
            </a:r>
            <a:r>
              <a:rPr lang="tr-TR" sz="2800" dirty="0" smtClean="0">
                <a:solidFill>
                  <a:prstClr val="black"/>
                </a:solidFill>
              </a:rPr>
              <a:t> başlatıldığı  düşünülmüş  sonrasında  ise  </a:t>
            </a:r>
            <a:r>
              <a:rPr lang="tr-TR" sz="2800" b="1" dirty="0" smtClean="0">
                <a:solidFill>
                  <a:prstClr val="black"/>
                </a:solidFill>
              </a:rPr>
              <a:t>günümüzde</a:t>
            </a:r>
            <a:r>
              <a:rPr lang="tr-TR" sz="2800" dirty="0" smtClean="0">
                <a:solidFill>
                  <a:prstClr val="black"/>
                </a:solidFill>
              </a:rPr>
              <a:t>  de  kullanılan  ve  yaygınlaşan  </a:t>
            </a:r>
            <a:r>
              <a:rPr lang="tr-TR" sz="2800" b="1" dirty="0" smtClean="0">
                <a:solidFill>
                  <a:srgbClr val="FF0000"/>
                </a:solidFill>
              </a:rPr>
              <a:t>kaolin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aktivatör</a:t>
            </a:r>
            <a:r>
              <a:rPr lang="tr-TR" sz="2800" b="1" dirty="0" smtClean="0">
                <a:solidFill>
                  <a:prstClr val="black"/>
                </a:solidFill>
              </a:rPr>
              <a:t> olarak  kullanılmaya  başlanmıştır.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828800"/>
            <a:ext cx="9677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Aslen  37  °C  'de  60  saniye  beklenerek  ve  her  5 saniyede  yavaşça çevrilen  bir cam  tüpte oluşması beklenen pıhtı esasına dayanan ACT  testi günümüzde  aynı  prensiple  çalışan  otomatik  elektronik  sistemler  ile  uygulanmaktadır   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Negatif  yüklü  </a:t>
            </a:r>
            <a:r>
              <a:rPr lang="tr-TR" sz="2800" dirty="0" err="1" smtClean="0">
                <a:solidFill>
                  <a:prstClr val="black"/>
                </a:solidFill>
              </a:rPr>
              <a:t>aktivatör</a:t>
            </a:r>
            <a:r>
              <a:rPr lang="tr-TR" sz="2800" dirty="0" smtClean="0">
                <a:solidFill>
                  <a:prstClr val="black"/>
                </a:solidFill>
              </a:rPr>
              <a:t>  içeren  cam  tüpe  taze  tam  kan  eklenmesi  ile  elde  edilen  sonuçlarda pıhtılaşma süresini </a:t>
            </a:r>
            <a:r>
              <a:rPr lang="tr-TR" sz="2800" b="1" dirty="0" err="1" smtClean="0">
                <a:solidFill>
                  <a:prstClr val="black"/>
                </a:solidFill>
              </a:rPr>
              <a:t>aktivatörün</a:t>
            </a:r>
            <a:r>
              <a:rPr lang="tr-TR" sz="2800" b="1" dirty="0" smtClean="0">
                <a:solidFill>
                  <a:prstClr val="black"/>
                </a:solidFill>
              </a:rPr>
              <a:t> doğrudan etkilediği </a:t>
            </a:r>
            <a:r>
              <a:rPr lang="tr-TR" sz="2800" dirty="0" smtClean="0">
                <a:solidFill>
                  <a:prstClr val="black"/>
                </a:solidFill>
              </a:rPr>
              <a:t>görülmüştür. 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057400"/>
            <a:ext cx="96774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Kaolin eklenmiş  tüpte  taze tam kan </a:t>
            </a:r>
            <a:r>
              <a:rPr lang="tr-TR" sz="2800" b="1" dirty="0" smtClean="0">
                <a:solidFill>
                  <a:prstClr val="black"/>
                </a:solidFill>
              </a:rPr>
              <a:t>90-150 saniye </a:t>
            </a:r>
            <a:r>
              <a:rPr lang="tr-TR" sz="2800" dirty="0" smtClean="0">
                <a:solidFill>
                  <a:prstClr val="black"/>
                </a:solidFill>
              </a:rPr>
              <a:t>aralığında pıhtılaşabilmektedir, </a:t>
            </a:r>
            <a:r>
              <a:rPr lang="tr-TR" sz="2800" dirty="0" err="1" smtClean="0">
                <a:solidFill>
                  <a:prstClr val="black"/>
                </a:solidFill>
              </a:rPr>
              <a:t>selit</a:t>
            </a:r>
            <a:r>
              <a:rPr lang="tr-TR" sz="2800" dirty="0" smtClean="0">
                <a:solidFill>
                  <a:prstClr val="black"/>
                </a:solidFill>
              </a:rPr>
              <a:t> eklenmiş  tüpte  ise bu aralık 110-170 saniye olarak ölçülmektedir.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Günümüzde geliştirilen ACT ölçüm sistemlerinde genellikte </a:t>
            </a:r>
            <a:r>
              <a:rPr lang="tr-TR" sz="2800" dirty="0" err="1" smtClean="0">
                <a:solidFill>
                  <a:prstClr val="black"/>
                </a:solidFill>
              </a:rPr>
              <a:t>antikoagüle</a:t>
            </a:r>
            <a:r>
              <a:rPr lang="tr-TR" sz="2800" dirty="0" smtClean="0">
                <a:solidFill>
                  <a:prstClr val="black"/>
                </a:solidFill>
              </a:rPr>
              <a:t>  edilmeyen  bir  hastanın  ACT  'si  </a:t>
            </a:r>
            <a:r>
              <a:rPr lang="tr-TR" sz="2800" b="1" dirty="0" smtClean="0">
                <a:solidFill>
                  <a:prstClr val="black"/>
                </a:solidFill>
              </a:rPr>
              <a:t>107+-13  saniye  </a:t>
            </a:r>
            <a:r>
              <a:rPr lang="tr-TR" sz="2800" dirty="0" smtClean="0">
                <a:solidFill>
                  <a:prstClr val="black"/>
                </a:solidFill>
              </a:rPr>
              <a:t>olarak  değerlendirilmektedir.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967335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ACT  ; 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</a:t>
            </a:r>
            <a:r>
              <a:rPr lang="tr-TR" sz="2800" b="1" dirty="0" smtClean="0">
                <a:solidFill>
                  <a:prstClr val="black"/>
                </a:solidFill>
              </a:rPr>
              <a:t>  sayısı  ve  fonksiyonu,  </a:t>
            </a:r>
            <a:r>
              <a:rPr lang="tr-TR" sz="2800" b="1" dirty="0" err="1" smtClean="0">
                <a:solidFill>
                  <a:prstClr val="black"/>
                </a:solidFill>
              </a:rPr>
              <a:t>lupus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antikoagulanı</a:t>
            </a:r>
            <a:r>
              <a:rPr lang="tr-TR" sz="2800" b="1" dirty="0" smtClean="0">
                <a:solidFill>
                  <a:prstClr val="black"/>
                </a:solidFill>
              </a:rPr>
              <a:t>,  faktör  eksiklikleri,  </a:t>
            </a:r>
            <a:r>
              <a:rPr lang="tr-TR" sz="2800" b="1" dirty="0" err="1" smtClean="0">
                <a:solidFill>
                  <a:prstClr val="black"/>
                </a:solidFill>
              </a:rPr>
              <a:t>hipotermi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hemodilusyon</a:t>
            </a:r>
            <a:r>
              <a:rPr lang="tr-TR" sz="2800" dirty="0" smtClean="0">
                <a:solidFill>
                  <a:prstClr val="black"/>
                </a:solidFill>
              </a:rPr>
              <a:t>,  </a:t>
            </a:r>
            <a:r>
              <a:rPr lang="tr-TR" sz="2800" dirty="0" err="1" smtClean="0">
                <a:solidFill>
                  <a:prstClr val="black"/>
                </a:solidFill>
              </a:rPr>
              <a:t>aprotinin</a:t>
            </a:r>
            <a:r>
              <a:rPr lang="tr-TR" sz="2800" dirty="0" smtClean="0">
                <a:solidFill>
                  <a:prstClr val="black"/>
                </a:solidFill>
              </a:rPr>
              <a:t>  kullanımı  gibi  bazı  </a:t>
            </a:r>
            <a:r>
              <a:rPr lang="tr-TR" sz="2800" b="1" dirty="0" smtClean="0">
                <a:solidFill>
                  <a:prstClr val="black"/>
                </a:solidFill>
              </a:rPr>
              <a:t>değişkenlerden  etkilenebilmektedir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600201"/>
            <a:ext cx="96774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Günümüzde  MAX-ACT,  plazma  ACT  ve  </a:t>
            </a:r>
            <a:r>
              <a:rPr lang="tr-TR" sz="2800" dirty="0" err="1" smtClean="0">
                <a:solidFill>
                  <a:prstClr val="black"/>
                </a:solidFill>
              </a:rPr>
              <a:t>Xa</a:t>
            </a:r>
            <a:r>
              <a:rPr lang="tr-TR" sz="2800" dirty="0" smtClean="0">
                <a:solidFill>
                  <a:prstClr val="black"/>
                </a:solidFill>
              </a:rPr>
              <a:t>-ACT  gibi  </a:t>
            </a:r>
            <a:r>
              <a:rPr lang="tr-TR" sz="2800" b="1" dirty="0" err="1" smtClean="0">
                <a:solidFill>
                  <a:prstClr val="black"/>
                </a:solidFill>
              </a:rPr>
              <a:t>modifiye</a:t>
            </a:r>
            <a:r>
              <a:rPr lang="tr-TR" sz="2800" b="1" dirty="0" smtClean="0">
                <a:solidFill>
                  <a:prstClr val="black"/>
                </a:solidFill>
              </a:rPr>
              <a:t>  ACT  sistemleri  </a:t>
            </a:r>
            <a:r>
              <a:rPr lang="tr-TR" sz="2800" dirty="0" smtClean="0">
                <a:solidFill>
                  <a:prstClr val="black"/>
                </a:solidFill>
              </a:rPr>
              <a:t>de mevcuttur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Yapılan  çalışmalarda 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 dozunun  arttırılması  KPB  de  </a:t>
            </a:r>
            <a:r>
              <a:rPr lang="tr-TR" sz="2800" b="1" dirty="0" err="1" smtClean="0">
                <a:solidFill>
                  <a:prstClr val="black"/>
                </a:solidFill>
              </a:rPr>
              <a:t>subklinik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koagülasyonu</a:t>
            </a:r>
            <a:r>
              <a:rPr lang="tr-TR" sz="2800" b="1" dirty="0" smtClean="0">
                <a:solidFill>
                  <a:prstClr val="black"/>
                </a:solidFill>
              </a:rPr>
              <a:t> engellemediği  düşündürtmektedir</a:t>
            </a:r>
            <a:r>
              <a:rPr lang="tr-TR" sz="2800" dirty="0" smtClean="0">
                <a:solidFill>
                  <a:prstClr val="black"/>
                </a:solidFill>
              </a:rPr>
              <a:t>,  ACT  düzeyini  300-350  saniyede  tutmak  operasyon sonrasında  daha  az  kanamaya  neden  olması  ve  daha  az 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gerektirdiğinden  geleneksel olarak  ACT  '</a:t>
            </a:r>
            <a:r>
              <a:rPr lang="tr-TR" sz="2800" dirty="0" err="1" smtClean="0">
                <a:solidFill>
                  <a:prstClr val="black"/>
                </a:solidFill>
              </a:rPr>
              <a:t>yi</a:t>
            </a:r>
            <a:r>
              <a:rPr lang="tr-TR" sz="2800" dirty="0" smtClean="0">
                <a:solidFill>
                  <a:prstClr val="black"/>
                </a:solidFill>
              </a:rPr>
              <a:t>  480  saniyede  tutmaktan  daha  faydalı  olduğunu  destekleyen  </a:t>
            </a:r>
            <a:r>
              <a:rPr lang="tr-TR" sz="2800" b="1" dirty="0" smtClean="0">
                <a:solidFill>
                  <a:prstClr val="black"/>
                </a:solidFill>
              </a:rPr>
              <a:t>deneysel çalışmalar </a:t>
            </a:r>
            <a:r>
              <a:rPr lang="tr-TR" sz="2800" dirty="0" smtClean="0">
                <a:solidFill>
                  <a:prstClr val="black"/>
                </a:solidFill>
              </a:rPr>
              <a:t> vardır   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967335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2008 yılında  yapılan  bir  araştırma Amerika  Birleşik Devletleri  ve Kanada  genelindeki  kliniklerde  çoğunlukla  KPB'  de  </a:t>
            </a:r>
            <a:r>
              <a:rPr lang="tr-TR" sz="2800" b="1" dirty="0" smtClean="0">
                <a:solidFill>
                  <a:prstClr val="black"/>
                </a:solidFill>
              </a:rPr>
              <a:t>ACT  hedefinin  400  ile  480  saniye </a:t>
            </a:r>
            <a:r>
              <a:rPr lang="tr-TR" sz="2800" dirty="0" smtClean="0">
                <a:solidFill>
                  <a:prstClr val="black"/>
                </a:solidFill>
              </a:rPr>
              <a:t>olduğunu  göstermiştir.  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09800" y="1828800"/>
            <a:ext cx="998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KPB  'da 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ile  yeterli  </a:t>
            </a:r>
            <a:r>
              <a:rPr lang="tr-TR" sz="2800" dirty="0" err="1" smtClean="0">
                <a:solidFill>
                  <a:prstClr val="black"/>
                </a:solidFill>
              </a:rPr>
              <a:t>antikoagulasyona</a:t>
            </a:r>
            <a:r>
              <a:rPr lang="tr-TR" sz="2800" dirty="0" smtClean="0">
                <a:solidFill>
                  <a:prstClr val="black"/>
                </a:solidFill>
              </a:rPr>
              <a:t>  erişilememesi </a:t>
            </a:r>
            <a:r>
              <a:rPr lang="tr-TR" sz="2800" dirty="0" err="1" smtClean="0">
                <a:solidFill>
                  <a:prstClr val="black"/>
                </a:solidFill>
              </a:rPr>
              <a:t>peroperatif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dirty="0" err="1" smtClean="0">
                <a:solidFill>
                  <a:prstClr val="black"/>
                </a:solidFill>
              </a:rPr>
              <a:t>tromboembolik</a:t>
            </a:r>
            <a:r>
              <a:rPr lang="tr-TR" sz="2800" dirty="0" smtClean="0">
                <a:solidFill>
                  <a:prstClr val="black"/>
                </a:solidFill>
              </a:rPr>
              <a:t> olaylarla  son bulabileceği gibi KPB' da uygulanan </a:t>
            </a:r>
            <a:r>
              <a:rPr lang="tr-TR" sz="2800" b="1" dirty="0" smtClean="0">
                <a:solidFill>
                  <a:prstClr val="black"/>
                </a:solidFill>
              </a:rPr>
              <a:t>yüksek dozda sistemik 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heparinizasyon</a:t>
            </a:r>
            <a:r>
              <a:rPr lang="tr-TR" sz="2800" dirty="0" smtClean="0">
                <a:solidFill>
                  <a:prstClr val="black"/>
                </a:solidFill>
              </a:rPr>
              <a:t> aslında  bu gereksinimi azaltmak  için geliştirilmiş kanla  temas eden yüzeyleri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kaplı hatların kullanımına rağmen  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intrakranial</a:t>
            </a:r>
            <a:r>
              <a:rPr lang="tr-TR" sz="2800" b="1" dirty="0" smtClean="0">
                <a:solidFill>
                  <a:prstClr val="black"/>
                </a:solidFill>
              </a:rPr>
              <a:t> kanama, </a:t>
            </a:r>
            <a:r>
              <a:rPr lang="tr-TR" sz="2800" b="1" dirty="0" err="1" smtClean="0">
                <a:solidFill>
                  <a:prstClr val="black"/>
                </a:solidFill>
              </a:rPr>
              <a:t>gastrointestinal</a:t>
            </a:r>
            <a:r>
              <a:rPr lang="tr-TR" sz="2800" b="1" dirty="0" smtClean="0">
                <a:solidFill>
                  <a:prstClr val="black"/>
                </a:solidFill>
              </a:rPr>
              <a:t> ya da  </a:t>
            </a:r>
            <a:r>
              <a:rPr lang="tr-TR" sz="2800" b="1" dirty="0" err="1" smtClean="0">
                <a:solidFill>
                  <a:prstClr val="black"/>
                </a:solidFill>
              </a:rPr>
              <a:t>üriner</a:t>
            </a:r>
            <a:r>
              <a:rPr lang="tr-TR" sz="2800" b="1" dirty="0" smtClean="0">
                <a:solidFill>
                  <a:prstClr val="black"/>
                </a:solidFill>
              </a:rPr>
              <a:t>  sistem  kanamaları  gibi  cerrahi dışı  kanamalara  ya  da  </a:t>
            </a:r>
            <a:r>
              <a:rPr lang="tr-TR" sz="2800" b="1" dirty="0" err="1" smtClean="0">
                <a:solidFill>
                  <a:prstClr val="black"/>
                </a:solidFill>
              </a:rPr>
              <a:t>postoperatif</a:t>
            </a:r>
            <a:r>
              <a:rPr lang="tr-TR" sz="2800" b="1" dirty="0" smtClean="0">
                <a:solidFill>
                  <a:prstClr val="black"/>
                </a:solidFill>
              </a:rPr>
              <a:t>  fazla  drenaja neden  olabilmekte  ve  </a:t>
            </a:r>
            <a:r>
              <a:rPr lang="tr-TR" sz="2800" b="1" dirty="0" err="1" smtClean="0">
                <a:solidFill>
                  <a:prstClr val="black"/>
                </a:solidFill>
              </a:rPr>
              <a:t>postoperatif</a:t>
            </a:r>
            <a:r>
              <a:rPr lang="tr-TR" sz="2800" b="1" dirty="0" smtClean="0">
                <a:solidFill>
                  <a:prstClr val="black"/>
                </a:solidFill>
              </a:rPr>
              <a:t>  kan  transfüzyon  ihtiyacını  arttırabilmektedir 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3622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KPB  da  </a:t>
            </a:r>
            <a:r>
              <a:rPr lang="tr-TR" sz="2800" dirty="0" err="1" smtClean="0">
                <a:solidFill>
                  <a:prstClr val="black"/>
                </a:solidFill>
              </a:rPr>
              <a:t>antikoagulasyonu</a:t>
            </a:r>
            <a:r>
              <a:rPr lang="tr-TR" sz="2800" dirty="0" smtClean="0">
                <a:solidFill>
                  <a:prstClr val="black"/>
                </a:solidFill>
              </a:rPr>
              <a:t>  değerlendirmek  için  en  yaygın  kullanılan  yöntem  ACT  olmakla birlikte yine KPB da </a:t>
            </a:r>
            <a:r>
              <a:rPr lang="tr-TR" sz="2800" b="1" dirty="0" smtClean="0">
                <a:solidFill>
                  <a:prstClr val="black"/>
                </a:solidFill>
              </a:rPr>
              <a:t>evrensel bir  ideal ACT değeri bulunmamaktadır</a:t>
            </a:r>
            <a:r>
              <a:rPr lang="tr-TR" sz="2800" dirty="0" smtClean="0">
                <a:solidFill>
                  <a:prstClr val="black"/>
                </a:solidFill>
              </a:rPr>
              <a:t>  KPB  'da pıhtılaşmayı  engellemek  için  kullanılan  </a:t>
            </a:r>
            <a:r>
              <a:rPr lang="tr-TR" sz="2800" b="1" dirty="0" smtClean="0">
                <a:solidFill>
                  <a:srgbClr val="FF0000"/>
                </a:solidFill>
              </a:rPr>
              <a:t>ampirik  300  IU  /  kg  </a:t>
            </a:r>
            <a:r>
              <a:rPr lang="tr-TR" sz="2800" b="1" dirty="0" smtClean="0">
                <a:solidFill>
                  <a:prstClr val="black"/>
                </a:solidFill>
              </a:rPr>
              <a:t>dozunda 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 evrensel  doz olarak  kabul  görmüştür 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4419600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4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Kardiyopulmoner</a:t>
            </a:r>
            <a:r>
              <a:rPr lang="tr-TR" sz="44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tr-TR" sz="44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bypass’da</a:t>
            </a:r>
            <a:r>
              <a:rPr lang="tr-TR" sz="44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tr-TR" sz="44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Antikogulasyon</a:t>
            </a:r>
            <a:endParaRPr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133600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 kaplı  olmayan  </a:t>
            </a:r>
            <a:r>
              <a:rPr lang="tr-TR" sz="2800" dirty="0" smtClean="0">
                <a:solidFill>
                  <a:prstClr val="black"/>
                </a:solidFill>
              </a:rPr>
              <a:t>bir  çok  hat  üreticisi  tarafından  </a:t>
            </a:r>
            <a:r>
              <a:rPr lang="tr-TR" sz="2800" b="1" dirty="0" smtClean="0">
                <a:solidFill>
                  <a:prstClr val="black"/>
                </a:solidFill>
              </a:rPr>
              <a:t>480 saniye  üzeri ACT</a:t>
            </a:r>
            <a:r>
              <a:rPr lang="tr-TR" sz="2800" dirty="0" smtClean="0">
                <a:solidFill>
                  <a:prstClr val="black"/>
                </a:solidFill>
              </a:rPr>
              <a:t>, KPB'  da  hedef ACT  olarak  gösterilmektedir,  fakat KPB'  da  hedef ACT değerlerine ulaşılmak  için yıllardır uygulanan 300IU/kg dozunda  sistemik  </a:t>
            </a:r>
            <a:r>
              <a:rPr lang="tr-TR" sz="2800" dirty="0" err="1" smtClean="0">
                <a:solidFill>
                  <a:prstClr val="black"/>
                </a:solidFill>
              </a:rPr>
              <a:t>heparinizasyonun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postoperatif</a:t>
            </a:r>
            <a:r>
              <a:rPr lang="tr-TR" sz="2800" b="1" dirty="0" smtClean="0">
                <a:solidFill>
                  <a:prstClr val="black"/>
                </a:solidFill>
              </a:rPr>
              <a:t>  drenajı  ve  kan  transfüzyon  ihtiyacını  arttırdığına  dair  çalışmalar  vardır 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-152400" y="381001"/>
            <a:ext cx="1118010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0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Heparine</a:t>
            </a:r>
            <a:r>
              <a:rPr lang="tr-TR" sz="40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 karşı gelişen reaksiyonlar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81200"/>
            <a:ext cx="9677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Heparine</a:t>
            </a:r>
            <a:r>
              <a:rPr lang="tr-TR" sz="2800" dirty="0" smtClean="0">
                <a:solidFill>
                  <a:prstClr val="black"/>
                </a:solidFill>
              </a:rPr>
              <a:t> maruz kalan hastalarda gelişen </a:t>
            </a:r>
            <a:r>
              <a:rPr lang="tr-TR" sz="2800" b="1" dirty="0" smtClean="0">
                <a:solidFill>
                  <a:prstClr val="black"/>
                </a:solidFill>
              </a:rPr>
              <a:t>en selim </a:t>
            </a:r>
            <a:r>
              <a:rPr lang="tr-TR" sz="2800" dirty="0" smtClean="0">
                <a:solidFill>
                  <a:prstClr val="black"/>
                </a:solidFill>
              </a:rPr>
              <a:t>reaksiyon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heparinle</a:t>
            </a:r>
            <a:r>
              <a:rPr lang="tr-TR" sz="2800" b="1" dirty="0" smtClean="0">
                <a:solidFill>
                  <a:prstClr val="black"/>
                </a:solidFill>
              </a:rPr>
              <a:t> ilişkili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trombositopenidir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dirty="0" smtClean="0">
                <a:solidFill>
                  <a:prstClr val="black"/>
                </a:solidFill>
              </a:rPr>
              <a:t>(</a:t>
            </a:r>
            <a:r>
              <a:rPr lang="tr-TR" sz="2800" dirty="0" err="1" smtClean="0">
                <a:solidFill>
                  <a:prstClr val="black"/>
                </a:solidFill>
              </a:rPr>
              <a:t>Heparine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associated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trombocytopenia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smtClean="0">
                <a:solidFill>
                  <a:prstClr val="black"/>
                </a:solidFill>
              </a:rPr>
              <a:t>HAT</a:t>
            </a:r>
            <a:r>
              <a:rPr lang="tr-TR" sz="2800" dirty="0" smtClean="0">
                <a:solidFill>
                  <a:prstClr val="black"/>
                </a:solidFill>
              </a:rPr>
              <a:t>).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uygulamasından birkaç saat sonra veya 3 gün içinde başlayan,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</a:t>
            </a:r>
            <a:r>
              <a:rPr lang="tr-TR" sz="2800" b="1" dirty="0" smtClean="0">
                <a:solidFill>
                  <a:prstClr val="black"/>
                </a:solidFill>
              </a:rPr>
              <a:t> sayısında %10-15’lik </a:t>
            </a:r>
            <a:r>
              <a:rPr lang="tr-TR" sz="2800" dirty="0" smtClean="0">
                <a:solidFill>
                  <a:prstClr val="black"/>
                </a:solidFill>
              </a:rPr>
              <a:t>bir azalmaya sebep olan ancak </a:t>
            </a:r>
            <a:r>
              <a:rPr lang="tr-TR" sz="2800" dirty="0" err="1" smtClean="0">
                <a:solidFill>
                  <a:prstClr val="black"/>
                </a:solidFill>
              </a:rPr>
              <a:t>trombositopeni</a:t>
            </a:r>
            <a:r>
              <a:rPr lang="tr-TR" sz="2800" dirty="0" smtClean="0">
                <a:solidFill>
                  <a:prstClr val="black"/>
                </a:solidFill>
              </a:rPr>
              <a:t> sebebinin </a:t>
            </a:r>
            <a:r>
              <a:rPr lang="tr-TR" sz="2800" dirty="0" err="1" smtClean="0">
                <a:solidFill>
                  <a:prstClr val="black"/>
                </a:solidFill>
              </a:rPr>
              <a:t>heparine</a:t>
            </a:r>
            <a:r>
              <a:rPr lang="tr-TR" sz="2800" dirty="0" smtClean="0">
                <a:solidFill>
                  <a:prstClr val="black"/>
                </a:solidFill>
              </a:rPr>
              <a:t> bağlı immünolojik reaksiyon olmadığı bir tablodur. Tedavi genellikle </a:t>
            </a:r>
            <a:r>
              <a:rPr lang="tr-TR" sz="2800" dirty="0" err="1" smtClean="0">
                <a:solidFill>
                  <a:prstClr val="black"/>
                </a:solidFill>
              </a:rPr>
              <a:t>semptomatiktir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828836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Heparine</a:t>
            </a:r>
            <a:r>
              <a:rPr lang="tr-TR" sz="2800" dirty="0" smtClean="0">
                <a:solidFill>
                  <a:prstClr val="black"/>
                </a:solidFill>
              </a:rPr>
              <a:t> karşı gelişen ve klinik olarak </a:t>
            </a:r>
            <a:r>
              <a:rPr lang="tr-TR" sz="2800" b="1" dirty="0" smtClean="0">
                <a:solidFill>
                  <a:prstClr val="black"/>
                </a:solidFill>
              </a:rPr>
              <a:t>daha önemli </a:t>
            </a:r>
            <a:r>
              <a:rPr lang="tr-TR" sz="2800" dirty="0" smtClean="0">
                <a:solidFill>
                  <a:prstClr val="black"/>
                </a:solidFill>
              </a:rPr>
              <a:t>olarak kabul edilen durumlar ise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heparinin</a:t>
            </a:r>
            <a:r>
              <a:rPr lang="tr-TR" sz="2800" b="1" dirty="0" smtClean="0">
                <a:solidFill>
                  <a:prstClr val="black"/>
                </a:solidFill>
              </a:rPr>
              <a:t> indüklediği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trombositopeni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(HIT) </a:t>
            </a:r>
            <a:r>
              <a:rPr lang="tr-TR" sz="2800" b="1" dirty="0" smtClean="0">
                <a:solidFill>
                  <a:prstClr val="black"/>
                </a:solidFill>
              </a:rPr>
              <a:t>ve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heparinin</a:t>
            </a:r>
            <a:r>
              <a:rPr lang="tr-TR" sz="2800" b="1" dirty="0" smtClean="0">
                <a:solidFill>
                  <a:prstClr val="black"/>
                </a:solidFill>
              </a:rPr>
              <a:t> indüklediği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trombositopeni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tromboz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(HITT) </a:t>
            </a:r>
            <a:r>
              <a:rPr lang="tr-TR" sz="2800" b="1" dirty="0" smtClean="0">
                <a:solidFill>
                  <a:prstClr val="black"/>
                </a:solidFill>
              </a:rPr>
              <a:t>gibi </a:t>
            </a:r>
            <a:r>
              <a:rPr lang="tr-TR" sz="2800" b="1" dirty="0" smtClean="0">
                <a:solidFill>
                  <a:srgbClr val="FF0000"/>
                </a:solidFill>
              </a:rPr>
              <a:t>immünolojik reaksiyonlardır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690336"/>
            <a:ext cx="9448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700" dirty="0" err="1" smtClean="0">
                <a:solidFill>
                  <a:prstClr val="black"/>
                </a:solidFill>
              </a:rPr>
              <a:t>Heparin</a:t>
            </a:r>
            <a:r>
              <a:rPr lang="tr-TR" sz="2700" dirty="0" smtClean="0">
                <a:solidFill>
                  <a:prstClr val="black"/>
                </a:solidFill>
              </a:rPr>
              <a:t>, </a:t>
            </a:r>
            <a:r>
              <a:rPr lang="tr-TR" sz="2700" dirty="0" err="1" smtClean="0">
                <a:solidFill>
                  <a:prstClr val="black"/>
                </a:solidFill>
              </a:rPr>
              <a:t>trombositlere</a:t>
            </a:r>
            <a:r>
              <a:rPr lang="tr-TR" sz="2700" dirty="0" smtClean="0">
                <a:solidFill>
                  <a:prstClr val="black"/>
                </a:solidFill>
              </a:rPr>
              <a:t> bağlanarak </a:t>
            </a:r>
            <a:r>
              <a:rPr lang="tr-TR" sz="2700" dirty="0" err="1" smtClean="0">
                <a:solidFill>
                  <a:prstClr val="black"/>
                </a:solidFill>
              </a:rPr>
              <a:t>trombositlerden</a:t>
            </a:r>
            <a:r>
              <a:rPr lang="tr-TR" sz="2700" dirty="0" smtClean="0">
                <a:solidFill>
                  <a:prstClr val="black"/>
                </a:solidFill>
              </a:rPr>
              <a:t> PF-4 molekülünün salıverilmesine sebep olur. Dolaşımda </a:t>
            </a:r>
            <a:r>
              <a:rPr lang="tr-TR" sz="2700" dirty="0" err="1" smtClean="0">
                <a:solidFill>
                  <a:prstClr val="black"/>
                </a:solidFill>
              </a:rPr>
              <a:t>heparin</a:t>
            </a:r>
            <a:r>
              <a:rPr lang="tr-TR" sz="2700" dirty="0" smtClean="0">
                <a:solidFill>
                  <a:prstClr val="black"/>
                </a:solidFill>
              </a:rPr>
              <a:t> ile birleşen PF-4(</a:t>
            </a:r>
            <a:r>
              <a:rPr lang="tr-TR" sz="2700" dirty="0" err="1" smtClean="0">
                <a:solidFill>
                  <a:prstClr val="black"/>
                </a:solidFill>
              </a:rPr>
              <a:t>platelet</a:t>
            </a:r>
            <a:r>
              <a:rPr lang="tr-TR" sz="2700" dirty="0" smtClean="0">
                <a:solidFill>
                  <a:prstClr val="black"/>
                </a:solidFill>
              </a:rPr>
              <a:t> faktör), </a:t>
            </a:r>
            <a:r>
              <a:rPr lang="tr-TR" sz="2700" b="1" dirty="0" err="1" smtClean="0">
                <a:solidFill>
                  <a:prstClr val="black"/>
                </a:solidFill>
              </a:rPr>
              <a:t>heparin</a:t>
            </a:r>
            <a:r>
              <a:rPr lang="tr-TR" sz="2700" b="1" dirty="0" smtClean="0">
                <a:solidFill>
                  <a:prstClr val="black"/>
                </a:solidFill>
              </a:rPr>
              <a:t>-PF-4 kompleksinin </a:t>
            </a:r>
            <a:r>
              <a:rPr lang="tr-TR" sz="2700" dirty="0" smtClean="0">
                <a:solidFill>
                  <a:prstClr val="black"/>
                </a:solidFill>
              </a:rPr>
              <a:t>oluşumuna sebep olur. Bazı insanlarda bu kompleksler </a:t>
            </a:r>
            <a:r>
              <a:rPr lang="tr-TR" sz="2700" b="1" dirty="0" err="1" smtClean="0">
                <a:solidFill>
                  <a:prstClr val="black"/>
                </a:solidFill>
              </a:rPr>
              <a:t>antijenik</a:t>
            </a:r>
            <a:r>
              <a:rPr lang="tr-TR" sz="2700" dirty="0" smtClean="0">
                <a:solidFill>
                  <a:prstClr val="black"/>
                </a:solidFill>
              </a:rPr>
              <a:t> olup bu komplekse karşı </a:t>
            </a:r>
            <a:r>
              <a:rPr lang="tr-TR" sz="2700" b="1" dirty="0" err="1" smtClean="0">
                <a:solidFill>
                  <a:prstClr val="black"/>
                </a:solidFill>
              </a:rPr>
              <a:t>IgG</a:t>
            </a:r>
            <a:r>
              <a:rPr lang="tr-TR" sz="2700" b="1" dirty="0" smtClean="0">
                <a:solidFill>
                  <a:prstClr val="black"/>
                </a:solidFill>
              </a:rPr>
              <a:t> antikorları</a:t>
            </a:r>
            <a:r>
              <a:rPr lang="tr-TR" sz="2700" dirty="0" smtClean="0">
                <a:solidFill>
                  <a:prstClr val="black"/>
                </a:solidFill>
              </a:rPr>
              <a:t> oluşur. </a:t>
            </a:r>
            <a:endParaRPr lang="tr-TR" sz="27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690336"/>
            <a:ext cx="967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antikorların oluşumu için </a:t>
            </a:r>
            <a:r>
              <a:rPr lang="tr-TR" sz="2800" b="1" dirty="0" smtClean="0">
                <a:solidFill>
                  <a:prstClr val="black"/>
                </a:solidFill>
              </a:rPr>
              <a:t>en az 5 günlük </a:t>
            </a:r>
            <a:r>
              <a:rPr lang="tr-TR" sz="2800" dirty="0" smtClean="0">
                <a:solidFill>
                  <a:prstClr val="black"/>
                </a:solidFill>
              </a:rPr>
              <a:t>bir süreye ihtiyaç vardır. Dolaşımda yaklaşık olarak </a:t>
            </a:r>
            <a:r>
              <a:rPr lang="tr-TR" sz="2800" b="1" dirty="0" smtClean="0">
                <a:solidFill>
                  <a:prstClr val="black"/>
                </a:solidFill>
              </a:rPr>
              <a:t>3 ile 6 ay </a:t>
            </a:r>
            <a:r>
              <a:rPr lang="tr-TR" sz="2800" dirty="0" smtClean="0">
                <a:solidFill>
                  <a:prstClr val="black"/>
                </a:solidFill>
              </a:rPr>
              <a:t>kaldıktan sonra hasta </a:t>
            </a:r>
            <a:r>
              <a:rPr lang="tr-TR" sz="2800" dirty="0" err="1" smtClean="0">
                <a:solidFill>
                  <a:prstClr val="black"/>
                </a:solidFill>
              </a:rPr>
              <a:t>heparine</a:t>
            </a:r>
            <a:r>
              <a:rPr lang="tr-TR" sz="2800" dirty="0" smtClean="0">
                <a:solidFill>
                  <a:prstClr val="black"/>
                </a:solidFill>
              </a:rPr>
              <a:t> tekrar maruz kalmaz ise bu antikorlar kaybolur. </a:t>
            </a:r>
            <a:r>
              <a:rPr lang="tr-TR" sz="2800" b="1" dirty="0" smtClean="0">
                <a:solidFill>
                  <a:prstClr val="black"/>
                </a:solidFill>
              </a:rPr>
              <a:t>Bu süre içerisinde hastanın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ile tekrar karşılaşması </a:t>
            </a:r>
            <a:r>
              <a:rPr lang="tr-TR" sz="2800" b="1" dirty="0" err="1" smtClean="0">
                <a:solidFill>
                  <a:prstClr val="black"/>
                </a:solidFill>
              </a:rPr>
              <a:t>HIT’e</a:t>
            </a:r>
            <a:r>
              <a:rPr lang="tr-TR" sz="2800" b="1" dirty="0" smtClean="0">
                <a:solidFill>
                  <a:prstClr val="black"/>
                </a:solidFill>
              </a:rPr>
              <a:t> sebep olur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438400"/>
            <a:ext cx="952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IgG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-PF-4 kompleksleri </a:t>
            </a:r>
            <a:r>
              <a:rPr lang="tr-TR" sz="2800" dirty="0" err="1" smtClean="0">
                <a:solidFill>
                  <a:prstClr val="black"/>
                </a:solidFill>
              </a:rPr>
              <a:t>trombositlere</a:t>
            </a:r>
            <a:r>
              <a:rPr lang="tr-TR" sz="2800" dirty="0" smtClean="0">
                <a:solidFill>
                  <a:prstClr val="black"/>
                </a:solidFill>
              </a:rPr>
              <a:t> bağlanır ve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trombositlerin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degranüle</a:t>
            </a:r>
            <a:r>
              <a:rPr lang="tr-TR" sz="2800" b="1" dirty="0" smtClean="0">
                <a:solidFill>
                  <a:prstClr val="black"/>
                </a:solidFill>
              </a:rPr>
              <a:t> olmasına </a:t>
            </a:r>
            <a:r>
              <a:rPr lang="tr-TR" sz="2800" dirty="0" smtClean="0">
                <a:solidFill>
                  <a:prstClr val="black"/>
                </a:solidFill>
              </a:rPr>
              <a:t>sebep olur. Böylece </a:t>
            </a:r>
            <a:r>
              <a:rPr lang="tr-TR" sz="2800" dirty="0" err="1" smtClean="0">
                <a:solidFill>
                  <a:prstClr val="black"/>
                </a:solidFill>
              </a:rPr>
              <a:t>trombositopeni</a:t>
            </a:r>
            <a:r>
              <a:rPr lang="tr-TR" sz="2800" dirty="0" smtClean="0">
                <a:solidFill>
                  <a:prstClr val="black"/>
                </a:solidFill>
              </a:rPr>
              <a:t> meydana gelirken bazı hastalarda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trombositlerden</a:t>
            </a:r>
            <a:r>
              <a:rPr lang="tr-TR" sz="2800" b="1" dirty="0" smtClean="0">
                <a:solidFill>
                  <a:prstClr val="black"/>
                </a:solidFill>
              </a:rPr>
              <a:t> salıverilen </a:t>
            </a:r>
            <a:r>
              <a:rPr lang="tr-TR" sz="2800" b="1" dirty="0" err="1" smtClean="0">
                <a:solidFill>
                  <a:prstClr val="black"/>
                </a:solidFill>
              </a:rPr>
              <a:t>prokoagülan</a:t>
            </a:r>
            <a:r>
              <a:rPr lang="tr-TR" sz="2800" b="1" dirty="0" smtClean="0">
                <a:solidFill>
                  <a:prstClr val="black"/>
                </a:solidFill>
              </a:rPr>
              <a:t> maddelere bağlı klinik olarak bulgu veren </a:t>
            </a:r>
            <a:r>
              <a:rPr lang="tr-TR" sz="2800" b="1" dirty="0" err="1" smtClean="0">
                <a:solidFill>
                  <a:prstClr val="black"/>
                </a:solidFill>
              </a:rPr>
              <a:t>tromboz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da görülebilir. (HITT)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447800"/>
            <a:ext cx="9829800" cy="472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HIT’in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görülme sıklığı %0.5 iken HITT sıklığı %0.25’dir</a:t>
            </a:r>
            <a:r>
              <a:rPr lang="tr-TR" sz="2800" dirty="0" smtClean="0">
                <a:solidFill>
                  <a:prstClr val="black"/>
                </a:solidFill>
              </a:rPr>
              <a:t>. KPB sonrası görülen </a:t>
            </a:r>
            <a:r>
              <a:rPr lang="tr-TR" sz="2800" dirty="0" err="1" smtClean="0">
                <a:solidFill>
                  <a:prstClr val="black"/>
                </a:solidFill>
              </a:rPr>
              <a:t>trombositopenilerde</a:t>
            </a:r>
            <a:r>
              <a:rPr lang="tr-TR" sz="2800" dirty="0" smtClean="0">
                <a:solidFill>
                  <a:prstClr val="black"/>
                </a:solidFill>
              </a:rPr>
              <a:t> mutlaka HIT ayırıcı tanısı akılda tutulmalıdır. Özellikle, hastanın son 3-6 ay içinde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kullanma öyküsünün olması, ikinci kez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ile karşılaştıktan 5 gün ve daha sonra </a:t>
            </a:r>
            <a:r>
              <a:rPr lang="tr-TR" sz="2800" dirty="0" err="1" smtClean="0">
                <a:solidFill>
                  <a:prstClr val="black"/>
                </a:solidFill>
              </a:rPr>
              <a:t>trombositopeni</a:t>
            </a:r>
            <a:r>
              <a:rPr lang="tr-TR" sz="2800" dirty="0" smtClean="0">
                <a:solidFill>
                  <a:prstClr val="black"/>
                </a:solidFill>
              </a:rPr>
              <a:t> gelişmesi HIT tanısını desteklemektedir.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HIT ve HITT tanıları </a:t>
            </a:r>
            <a:r>
              <a:rPr lang="tr-TR" sz="2800" b="1" dirty="0" smtClean="0">
                <a:solidFill>
                  <a:prstClr val="black"/>
                </a:solidFill>
              </a:rPr>
              <a:t>klinik tanılardır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b="1" dirty="0" smtClean="0">
                <a:solidFill>
                  <a:prstClr val="black"/>
                </a:solidFill>
              </a:rPr>
              <a:t>Serumda Anti-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PF-4 </a:t>
            </a:r>
            <a:r>
              <a:rPr lang="tr-TR" sz="2800" b="1" dirty="0" err="1" smtClean="0">
                <a:solidFill>
                  <a:prstClr val="black"/>
                </a:solidFill>
              </a:rPr>
              <a:t>IgG</a:t>
            </a:r>
            <a:r>
              <a:rPr lang="tr-TR" sz="2800" b="1" dirty="0" smtClean="0">
                <a:solidFill>
                  <a:prstClr val="black"/>
                </a:solidFill>
              </a:rPr>
              <a:t> antikorların gösterilmesi </a:t>
            </a:r>
            <a:r>
              <a:rPr lang="tr-TR" sz="2800" dirty="0" smtClean="0">
                <a:solidFill>
                  <a:prstClr val="black"/>
                </a:solidFill>
              </a:rPr>
              <a:t>tanıyı desteklemektedir.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Tedavide genellikle </a:t>
            </a:r>
            <a:r>
              <a:rPr lang="tr-TR" sz="2800" dirty="0" err="1" smtClean="0">
                <a:solidFill>
                  <a:prstClr val="black"/>
                </a:solidFill>
              </a:rPr>
              <a:t>heparinin</a:t>
            </a:r>
            <a:r>
              <a:rPr lang="tr-TR" sz="2800" dirty="0" smtClean="0">
                <a:solidFill>
                  <a:prstClr val="black"/>
                </a:solidFill>
              </a:rPr>
              <a:t> kesilmesi yeterlidir. </a:t>
            </a:r>
            <a:r>
              <a:rPr lang="tr-TR" sz="2800" b="1" dirty="0" err="1" smtClean="0">
                <a:solidFill>
                  <a:prstClr val="black"/>
                </a:solidFill>
              </a:rPr>
              <a:t>Antikoagülasyon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</a:t>
            </a:r>
            <a:r>
              <a:rPr lang="tr-TR" sz="2800" b="1" dirty="0" smtClean="0">
                <a:solidFill>
                  <a:prstClr val="black"/>
                </a:solidFill>
              </a:rPr>
              <a:t> alternatifleri ile yapılmalıdır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4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Heparin</a:t>
            </a:r>
            <a:r>
              <a:rPr lang="tr-TR" sz="44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 alternatifleri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438400"/>
            <a:ext cx="9601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HIT gelişen hastalarda ve dolaşımda bulunan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-PF4 kompleksine karşı </a:t>
            </a:r>
            <a:r>
              <a:rPr lang="tr-TR" sz="2800" dirty="0" err="1" smtClean="0">
                <a:solidFill>
                  <a:prstClr val="black"/>
                </a:solidFill>
              </a:rPr>
              <a:t>IgG</a:t>
            </a:r>
            <a:r>
              <a:rPr lang="tr-TR" sz="2800" dirty="0" smtClean="0">
                <a:solidFill>
                  <a:prstClr val="black"/>
                </a:solidFill>
              </a:rPr>
              <a:t> antikor varlığında KPB için düşük molekül ağırlıklı </a:t>
            </a:r>
            <a:r>
              <a:rPr lang="tr-TR" sz="2800" dirty="0" err="1" smtClean="0">
                <a:solidFill>
                  <a:prstClr val="black"/>
                </a:solidFill>
              </a:rPr>
              <a:t>heparinler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danaparoid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rekombinan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hirudin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bivalirudin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argatroban</a:t>
            </a:r>
            <a:r>
              <a:rPr lang="tr-TR" sz="2800" dirty="0" smtClean="0">
                <a:solidFill>
                  <a:prstClr val="black"/>
                </a:solidFill>
              </a:rPr>
              <a:t> alternatif olarak kullanılabilir</a:t>
            </a:r>
            <a:r>
              <a:rPr lang="tr-TR" sz="3200" dirty="0" smtClean="0">
                <a:solidFill>
                  <a:prstClr val="black"/>
                </a:solidFill>
              </a:rPr>
              <a:t>. 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Düşük molekül ağırlıklı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faktör </a:t>
            </a:r>
            <a:r>
              <a:rPr lang="tr-TR" sz="2800" dirty="0" err="1" smtClean="0">
                <a:solidFill>
                  <a:prstClr val="black"/>
                </a:solidFill>
              </a:rPr>
              <a:t>Xa’yı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inhibe</a:t>
            </a:r>
            <a:r>
              <a:rPr lang="tr-TR" sz="2800" dirty="0" smtClean="0">
                <a:solidFill>
                  <a:prstClr val="black"/>
                </a:solidFill>
              </a:rPr>
              <a:t> ederek </a:t>
            </a:r>
            <a:r>
              <a:rPr lang="tr-TR" sz="2800" dirty="0" err="1" smtClean="0">
                <a:solidFill>
                  <a:prstClr val="black"/>
                </a:solidFill>
              </a:rPr>
              <a:t>antikoagülan</a:t>
            </a:r>
            <a:r>
              <a:rPr lang="tr-TR" sz="2800" dirty="0" smtClean="0">
                <a:solidFill>
                  <a:prstClr val="black"/>
                </a:solidFill>
              </a:rPr>
              <a:t> etki gösteren ve uzun yarı ömürlü ajanlardır. Standart </a:t>
            </a:r>
            <a:r>
              <a:rPr lang="tr-TR" sz="2800" dirty="0" err="1" smtClean="0">
                <a:solidFill>
                  <a:prstClr val="black"/>
                </a:solidFill>
              </a:rPr>
              <a:t>heparine</a:t>
            </a:r>
            <a:r>
              <a:rPr lang="tr-TR" sz="2800" dirty="0" smtClean="0">
                <a:solidFill>
                  <a:prstClr val="black"/>
                </a:solidFill>
              </a:rPr>
              <a:t> göre daha az </a:t>
            </a:r>
            <a:r>
              <a:rPr lang="tr-TR" sz="2800" dirty="0" err="1" smtClean="0">
                <a:solidFill>
                  <a:prstClr val="black"/>
                </a:solidFill>
              </a:rPr>
              <a:t>antijenik</a:t>
            </a:r>
            <a:r>
              <a:rPr lang="tr-TR" sz="2800" dirty="0" smtClean="0">
                <a:solidFill>
                  <a:prstClr val="black"/>
                </a:solidFill>
              </a:rPr>
              <a:t> olmalarına rağmen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-PF4 </a:t>
            </a:r>
            <a:r>
              <a:rPr lang="tr-TR" sz="2800" dirty="0" err="1" smtClean="0">
                <a:solidFill>
                  <a:prstClr val="black"/>
                </a:solidFill>
              </a:rPr>
              <a:t>kompleklerine</a:t>
            </a:r>
            <a:r>
              <a:rPr lang="tr-TR" sz="2800" dirty="0" smtClean="0">
                <a:solidFill>
                  <a:prstClr val="black"/>
                </a:solidFill>
              </a:rPr>
              <a:t> karşı </a:t>
            </a:r>
            <a:r>
              <a:rPr lang="tr-TR" sz="2800" dirty="0" err="1" smtClean="0">
                <a:solidFill>
                  <a:prstClr val="black"/>
                </a:solidFill>
              </a:rPr>
              <a:t>IgG</a:t>
            </a:r>
            <a:r>
              <a:rPr lang="tr-TR" sz="2800" dirty="0" smtClean="0">
                <a:solidFill>
                  <a:prstClr val="black"/>
                </a:solidFill>
              </a:rPr>
              <a:t> oluşumunu tetikleyebilir ve </a:t>
            </a:r>
            <a:r>
              <a:rPr lang="tr-TR" sz="2800" b="1" dirty="0" err="1" smtClean="0">
                <a:solidFill>
                  <a:prstClr val="black"/>
                </a:solidFill>
              </a:rPr>
              <a:t>HIT’ye</a:t>
            </a:r>
            <a:r>
              <a:rPr lang="tr-TR" sz="2800" b="1" dirty="0" smtClean="0">
                <a:solidFill>
                  <a:prstClr val="black"/>
                </a:solidFill>
              </a:rPr>
              <a:t> sebep olabilirler.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KPB’da</a:t>
            </a:r>
            <a:r>
              <a:rPr lang="tr-TR" sz="2800" b="1" dirty="0" smtClean="0">
                <a:solidFill>
                  <a:prstClr val="black"/>
                </a:solidFill>
              </a:rPr>
              <a:t> kullanılmaz.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Danaparoid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antitrombin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III’ü</a:t>
            </a:r>
            <a:r>
              <a:rPr lang="tr-TR" sz="2800" dirty="0" smtClean="0">
                <a:solidFill>
                  <a:prstClr val="black"/>
                </a:solidFill>
              </a:rPr>
              <a:t> katalize ederek </a:t>
            </a:r>
            <a:r>
              <a:rPr lang="tr-TR" sz="2800" dirty="0" err="1" smtClean="0">
                <a:solidFill>
                  <a:prstClr val="black"/>
                </a:solidFill>
              </a:rPr>
              <a:t>trombin</a:t>
            </a:r>
            <a:r>
              <a:rPr lang="tr-TR" sz="2800" dirty="0" smtClean="0">
                <a:solidFill>
                  <a:prstClr val="black"/>
                </a:solidFill>
              </a:rPr>
              <a:t> ve faktör </a:t>
            </a:r>
            <a:r>
              <a:rPr lang="tr-TR" sz="2800" dirty="0" err="1" smtClean="0">
                <a:solidFill>
                  <a:prstClr val="black"/>
                </a:solidFill>
              </a:rPr>
              <a:t>Xa</a:t>
            </a:r>
            <a:r>
              <a:rPr lang="tr-TR" sz="2800" dirty="0" smtClean="0">
                <a:solidFill>
                  <a:prstClr val="black"/>
                </a:solidFill>
              </a:rPr>
              <a:t>’ </a:t>
            </a:r>
            <a:r>
              <a:rPr lang="tr-TR" sz="2800" dirty="0" err="1" smtClean="0">
                <a:solidFill>
                  <a:prstClr val="black"/>
                </a:solidFill>
              </a:rPr>
              <a:t>inhibe</a:t>
            </a:r>
            <a:r>
              <a:rPr lang="tr-TR" sz="2800" dirty="0" smtClean="0">
                <a:solidFill>
                  <a:prstClr val="black"/>
                </a:solidFill>
              </a:rPr>
              <a:t> eder. </a:t>
            </a:r>
            <a:r>
              <a:rPr lang="tr-TR" sz="2800" b="1" dirty="0" smtClean="0">
                <a:solidFill>
                  <a:prstClr val="black"/>
                </a:solidFill>
              </a:rPr>
              <a:t>Yarı ömrü </a:t>
            </a:r>
            <a:r>
              <a:rPr lang="tr-TR" sz="2800" dirty="0" smtClean="0">
                <a:solidFill>
                  <a:prstClr val="black"/>
                </a:solidFill>
              </a:rPr>
              <a:t>düşük moleküler </a:t>
            </a:r>
            <a:r>
              <a:rPr lang="tr-TR" sz="2800" dirty="0" err="1" smtClean="0">
                <a:solidFill>
                  <a:prstClr val="black"/>
                </a:solidFill>
              </a:rPr>
              <a:t>heparinler</a:t>
            </a:r>
            <a:r>
              <a:rPr lang="tr-TR" sz="2800" dirty="0" smtClean="0">
                <a:solidFill>
                  <a:prstClr val="black"/>
                </a:solidFill>
              </a:rPr>
              <a:t> gibi </a:t>
            </a:r>
            <a:r>
              <a:rPr lang="tr-TR" sz="2800" b="1" dirty="0" smtClean="0">
                <a:solidFill>
                  <a:prstClr val="black"/>
                </a:solidFill>
              </a:rPr>
              <a:t>uzundu</a:t>
            </a:r>
            <a:r>
              <a:rPr lang="tr-TR" sz="2800" dirty="0" smtClean="0">
                <a:solidFill>
                  <a:prstClr val="black"/>
                </a:solidFill>
              </a:rPr>
              <a:t>r ve </a:t>
            </a:r>
            <a:r>
              <a:rPr lang="tr-TR" sz="2800" b="1" dirty="0" smtClean="0">
                <a:solidFill>
                  <a:prstClr val="black"/>
                </a:solidFill>
              </a:rPr>
              <a:t>antidotları yoktur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Rekombine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hirudin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direkt </a:t>
            </a:r>
            <a:r>
              <a:rPr lang="tr-TR" sz="2800" dirty="0" err="1" smtClean="0">
                <a:solidFill>
                  <a:prstClr val="black"/>
                </a:solidFill>
              </a:rPr>
              <a:t>trombin</a:t>
            </a:r>
            <a:r>
              <a:rPr lang="tr-TR" sz="2800" dirty="0" smtClean="0">
                <a:solidFill>
                  <a:prstClr val="black"/>
                </a:solidFill>
              </a:rPr>
              <a:t> inhibitörüdür. </a:t>
            </a:r>
            <a:r>
              <a:rPr lang="tr-TR" sz="2800" b="1" dirty="0" smtClean="0">
                <a:solidFill>
                  <a:prstClr val="black"/>
                </a:solidFill>
              </a:rPr>
              <a:t>Yarılanma ömrü </a:t>
            </a:r>
            <a:r>
              <a:rPr lang="tr-TR" sz="2800" dirty="0" smtClean="0">
                <a:solidFill>
                  <a:prstClr val="black"/>
                </a:solidFill>
              </a:rPr>
              <a:t>yaklaşık </a:t>
            </a:r>
            <a:r>
              <a:rPr lang="tr-TR" sz="2800" b="1" dirty="0" smtClean="0">
                <a:solidFill>
                  <a:prstClr val="black"/>
                </a:solidFill>
              </a:rPr>
              <a:t>40 dakika </a:t>
            </a:r>
            <a:r>
              <a:rPr lang="tr-TR" sz="2800" dirty="0" smtClean="0">
                <a:solidFill>
                  <a:prstClr val="black"/>
                </a:solidFill>
              </a:rPr>
              <a:t>olup </a:t>
            </a:r>
            <a:r>
              <a:rPr lang="tr-TR" sz="2800" b="1" dirty="0" smtClean="0">
                <a:solidFill>
                  <a:prstClr val="black"/>
                </a:solidFill>
              </a:rPr>
              <a:t>antidotu yoktur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dirty="0" err="1" smtClean="0">
                <a:solidFill>
                  <a:prstClr val="black"/>
                </a:solidFill>
              </a:rPr>
              <a:t>Antikoagülan</a:t>
            </a:r>
            <a:r>
              <a:rPr lang="tr-TR" sz="2800" dirty="0" smtClean="0">
                <a:solidFill>
                  <a:prstClr val="black"/>
                </a:solidFill>
              </a:rPr>
              <a:t> aktivitesi </a:t>
            </a:r>
            <a:r>
              <a:rPr lang="tr-TR" sz="2800" dirty="0" err="1" smtClean="0">
                <a:solidFill>
                  <a:prstClr val="black"/>
                </a:solidFill>
              </a:rPr>
              <a:t>parsiyel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tromboplastin</a:t>
            </a:r>
            <a:r>
              <a:rPr lang="tr-TR" sz="2800" dirty="0" smtClean="0">
                <a:solidFill>
                  <a:prstClr val="black"/>
                </a:solidFill>
              </a:rPr>
              <a:t> zamanı ile takip edilebilir.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05000"/>
            <a:ext cx="97536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ECMO ve KPB </a:t>
            </a:r>
            <a:r>
              <a:rPr lang="tr-TR" sz="2800" dirty="0" err="1" smtClean="0">
                <a:solidFill>
                  <a:prstClr val="black"/>
                </a:solidFill>
              </a:rPr>
              <a:t>daki</a:t>
            </a:r>
            <a:r>
              <a:rPr lang="tr-TR" sz="2800" dirty="0" smtClean="0">
                <a:solidFill>
                  <a:prstClr val="black"/>
                </a:solidFill>
              </a:rPr>
              <a:t> gelişmeler kuşkusuz, erken yıllarda </a:t>
            </a:r>
            <a:r>
              <a:rPr lang="tr-TR" sz="2800" dirty="0" err="1" smtClean="0">
                <a:solidFill>
                  <a:prstClr val="black"/>
                </a:solidFill>
              </a:rPr>
              <a:t>heparinin</a:t>
            </a:r>
            <a:r>
              <a:rPr lang="tr-TR" sz="2800" dirty="0" smtClean="0">
                <a:solidFill>
                  <a:prstClr val="black"/>
                </a:solidFill>
              </a:rPr>
              <a:t> keşfi ve klinik uygulamaları olmasa günümüze ulaşamazdı.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Eski ilaçlardan biri olan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doğal bir </a:t>
            </a:r>
            <a:r>
              <a:rPr lang="tr-TR" sz="2800" b="1" dirty="0" err="1" smtClean="0">
                <a:solidFill>
                  <a:prstClr val="black"/>
                </a:solidFill>
              </a:rPr>
              <a:t>glikozaminoglikandır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dirty="0" smtClean="0">
                <a:solidFill>
                  <a:prstClr val="black"/>
                </a:solidFill>
              </a:rPr>
              <a:t>ve  kanın pıhtılaşmasını  engellemektedir. 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Heparinin</a:t>
            </a:r>
            <a:r>
              <a:rPr lang="tr-TR" sz="2800" dirty="0" smtClean="0">
                <a:solidFill>
                  <a:prstClr val="black"/>
                </a:solidFill>
              </a:rPr>
              <a:t>  keşfi  </a:t>
            </a:r>
            <a:r>
              <a:rPr lang="tr-TR" sz="2800" b="1" dirty="0" smtClean="0">
                <a:solidFill>
                  <a:prstClr val="black"/>
                </a:solidFill>
              </a:rPr>
              <a:t>1916</a:t>
            </a:r>
            <a:r>
              <a:rPr lang="tr-TR" sz="2800" dirty="0" smtClean="0">
                <a:solidFill>
                  <a:prstClr val="black"/>
                </a:solidFill>
              </a:rPr>
              <a:t> yılına kadar,  </a:t>
            </a:r>
            <a:r>
              <a:rPr lang="tr-TR" sz="2800" b="1" dirty="0" err="1" smtClean="0">
                <a:solidFill>
                  <a:prstClr val="black"/>
                </a:solidFill>
              </a:rPr>
              <a:t>Jay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Mclean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dirty="0" smtClean="0">
                <a:solidFill>
                  <a:prstClr val="black"/>
                </a:solidFill>
              </a:rPr>
              <a:t>John  </a:t>
            </a:r>
            <a:r>
              <a:rPr lang="tr-TR" sz="2800" dirty="0" err="1" smtClean="0">
                <a:solidFill>
                  <a:prstClr val="black"/>
                </a:solidFill>
              </a:rPr>
              <a:t>Hopkins'de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dirty="0" err="1" smtClean="0">
                <a:solidFill>
                  <a:prstClr val="black"/>
                </a:solidFill>
              </a:rPr>
              <a:t>protrombin</a:t>
            </a:r>
            <a:r>
              <a:rPr lang="tr-TR" sz="2800" dirty="0" smtClean="0">
                <a:solidFill>
                  <a:prstClr val="black"/>
                </a:solidFill>
              </a:rPr>
              <a:t>  ve  </a:t>
            </a:r>
            <a:r>
              <a:rPr lang="tr-TR" sz="2800" dirty="0" err="1" smtClean="0">
                <a:solidFill>
                  <a:prstClr val="black"/>
                </a:solidFill>
              </a:rPr>
              <a:t>antitrombin</a:t>
            </a:r>
            <a:r>
              <a:rPr lang="tr-TR" sz="2800" dirty="0" smtClean="0">
                <a:solidFill>
                  <a:prstClr val="black"/>
                </a:solidFill>
              </a:rPr>
              <a:t>  üzerine  yaptığı  klinik çalışmalara uzanmaktadır.</a:t>
            </a:r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828800"/>
            <a:ext cx="96012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Sentetik direkt </a:t>
            </a:r>
            <a:r>
              <a:rPr lang="tr-TR" sz="2800" dirty="0" err="1" smtClean="0">
                <a:solidFill>
                  <a:prstClr val="black"/>
                </a:solidFill>
              </a:rPr>
              <a:t>trombin</a:t>
            </a:r>
            <a:r>
              <a:rPr lang="tr-TR" sz="2800" dirty="0" smtClean="0">
                <a:solidFill>
                  <a:prstClr val="black"/>
                </a:solidFill>
              </a:rPr>
              <a:t> inhibitörü olan </a:t>
            </a:r>
            <a:r>
              <a:rPr lang="tr-TR" sz="2800" b="1" dirty="0" err="1" smtClean="0">
                <a:solidFill>
                  <a:prstClr val="black"/>
                </a:solidFill>
              </a:rPr>
              <a:t>bivalirudin</a:t>
            </a:r>
            <a:r>
              <a:rPr lang="tr-TR" sz="2800" dirty="0" err="1" smtClean="0">
                <a:solidFill>
                  <a:prstClr val="black"/>
                </a:solidFill>
              </a:rPr>
              <a:t>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yarılanma ömrü </a:t>
            </a:r>
            <a:r>
              <a:rPr lang="tr-TR" sz="2800" b="1" dirty="0" err="1" smtClean="0">
                <a:solidFill>
                  <a:prstClr val="black"/>
                </a:solidFill>
              </a:rPr>
              <a:t>hirudinden</a:t>
            </a:r>
            <a:r>
              <a:rPr lang="tr-TR" sz="2800" b="1" dirty="0" smtClean="0">
                <a:solidFill>
                  <a:prstClr val="black"/>
                </a:solidFill>
              </a:rPr>
              <a:t> daha kısadır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Argatroban</a:t>
            </a:r>
            <a:r>
              <a:rPr lang="tr-TR" sz="2800" dirty="0" smtClean="0">
                <a:solidFill>
                  <a:prstClr val="black"/>
                </a:solidFill>
              </a:rPr>
              <a:t> hızlı etkili ve kısa yarı ömürlü (yaklaşık 40 dakika) bir direkt </a:t>
            </a:r>
            <a:r>
              <a:rPr lang="tr-TR" sz="2800" dirty="0" err="1" smtClean="0">
                <a:solidFill>
                  <a:prstClr val="black"/>
                </a:solidFill>
              </a:rPr>
              <a:t>trombin</a:t>
            </a:r>
            <a:r>
              <a:rPr lang="tr-TR" sz="2800" dirty="0" smtClean="0">
                <a:solidFill>
                  <a:prstClr val="black"/>
                </a:solidFill>
              </a:rPr>
              <a:t> inhibitörüdür. </a:t>
            </a:r>
            <a:r>
              <a:rPr lang="tr-TR" sz="2800" b="1" dirty="0" smtClean="0">
                <a:solidFill>
                  <a:prstClr val="black"/>
                </a:solidFill>
              </a:rPr>
              <a:t>Antidotu yoktur </a:t>
            </a:r>
            <a:r>
              <a:rPr lang="tr-TR" sz="2800" dirty="0" smtClean="0">
                <a:solidFill>
                  <a:prstClr val="black"/>
                </a:solidFill>
              </a:rPr>
              <a:t>ve </a:t>
            </a:r>
            <a:r>
              <a:rPr lang="tr-TR" sz="2800" dirty="0" err="1" smtClean="0">
                <a:solidFill>
                  <a:prstClr val="black"/>
                </a:solidFill>
              </a:rPr>
              <a:t>antikoagülan</a:t>
            </a:r>
            <a:r>
              <a:rPr lang="tr-TR" sz="2800" dirty="0" smtClean="0">
                <a:solidFill>
                  <a:prstClr val="black"/>
                </a:solidFill>
              </a:rPr>
              <a:t> aktivite ACT ile takip edilebilir.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KPB sırasında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alternatiflerinin güvenli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olarak kullanılması konusunda bilgi oldukça sınırlı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olup mevcut literatür vaka sunumları ile sınırlıdır.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4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nötralizasyon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590800"/>
            <a:ext cx="944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Operasyon sonrasında </a:t>
            </a:r>
            <a:r>
              <a:rPr lang="tr-TR" sz="2800" dirty="0" err="1" smtClean="0">
                <a:solidFill>
                  <a:prstClr val="black"/>
                </a:solidFill>
              </a:rPr>
              <a:t>antikoagülasyonun</a:t>
            </a:r>
            <a:r>
              <a:rPr lang="tr-TR" sz="2800" dirty="0" smtClean="0">
                <a:solidFill>
                  <a:prstClr val="black"/>
                </a:solidFill>
              </a:rPr>
              <a:t> nötralizasyonu </a:t>
            </a:r>
            <a:r>
              <a:rPr lang="tr-TR" sz="2800" b="1" dirty="0" err="1" smtClean="0">
                <a:solidFill>
                  <a:prstClr val="black"/>
                </a:solidFill>
              </a:rPr>
              <a:t>protamin</a:t>
            </a:r>
            <a:r>
              <a:rPr lang="tr-TR" sz="2800" b="1" dirty="0" smtClean="0">
                <a:solidFill>
                  <a:prstClr val="black"/>
                </a:solidFill>
              </a:rPr>
              <a:t> ile </a:t>
            </a:r>
            <a:r>
              <a:rPr lang="tr-TR" sz="2800" dirty="0" smtClean="0">
                <a:solidFill>
                  <a:prstClr val="black"/>
                </a:solidFill>
              </a:rPr>
              <a:t>yapılır. Yapılan her 100 ünite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için 1 mg </a:t>
            </a:r>
            <a:r>
              <a:rPr lang="tr-TR" sz="2800" dirty="0" err="1" smtClean="0">
                <a:solidFill>
                  <a:prstClr val="black"/>
                </a:solidFill>
              </a:rPr>
              <a:t>protamin</a:t>
            </a:r>
            <a:r>
              <a:rPr lang="tr-TR" sz="2800" dirty="0" smtClean="0">
                <a:solidFill>
                  <a:prstClr val="black"/>
                </a:solidFill>
              </a:rPr>
              <a:t> yapılmalıdır. Toplam </a:t>
            </a:r>
            <a:r>
              <a:rPr lang="tr-TR" sz="2800" dirty="0" err="1" smtClean="0">
                <a:solidFill>
                  <a:prstClr val="black"/>
                </a:solidFill>
              </a:rPr>
              <a:t>protamin</a:t>
            </a:r>
            <a:r>
              <a:rPr lang="tr-TR" sz="2800" dirty="0" smtClean="0">
                <a:solidFill>
                  <a:prstClr val="black"/>
                </a:solidFill>
              </a:rPr>
              <a:t> dozu genelde 3 mg/</a:t>
            </a:r>
            <a:r>
              <a:rPr lang="tr-TR" sz="2800" dirty="0" err="1" smtClean="0">
                <a:solidFill>
                  <a:prstClr val="black"/>
                </a:solidFill>
              </a:rPr>
              <a:t>kg’ı</a:t>
            </a:r>
            <a:r>
              <a:rPr lang="tr-TR" sz="2800" dirty="0" smtClean="0">
                <a:solidFill>
                  <a:prstClr val="black"/>
                </a:solidFill>
              </a:rPr>
              <a:t> geçmemelidir.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551837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Protamin</a:t>
            </a:r>
            <a:r>
              <a:rPr lang="tr-TR" sz="2800" dirty="0" smtClean="0">
                <a:solidFill>
                  <a:prstClr val="black"/>
                </a:solidFill>
              </a:rPr>
              <a:t> dozu tamamlandıktan </a:t>
            </a:r>
            <a:r>
              <a:rPr lang="tr-TR" sz="2800" b="1" dirty="0" smtClean="0">
                <a:solidFill>
                  <a:prstClr val="black"/>
                </a:solidFill>
              </a:rPr>
              <a:t>3-4 dakika sonra kontrol ACT </a:t>
            </a:r>
            <a:r>
              <a:rPr lang="tr-TR" sz="2800" dirty="0" smtClean="0">
                <a:solidFill>
                  <a:prstClr val="black"/>
                </a:solidFill>
              </a:rPr>
              <a:t>bakılmalı ve hedeflenen ACT değerleri elde edilemediyse ya da cerrahi alanda kanama devam ediyorsa 25-50 mg </a:t>
            </a:r>
            <a:r>
              <a:rPr lang="tr-TR" sz="2800" dirty="0" err="1" smtClean="0">
                <a:solidFill>
                  <a:prstClr val="black"/>
                </a:solidFill>
              </a:rPr>
              <a:t>protamin</a:t>
            </a:r>
            <a:r>
              <a:rPr lang="tr-TR" sz="2800" dirty="0" smtClean="0">
                <a:solidFill>
                  <a:prstClr val="black"/>
                </a:solidFill>
              </a:rPr>
              <a:t> ek doz yapılmalıdır.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Protamin</a:t>
            </a:r>
            <a:r>
              <a:rPr lang="tr-TR" sz="2800" dirty="0" smtClean="0">
                <a:solidFill>
                  <a:prstClr val="black"/>
                </a:solidFill>
              </a:rPr>
              <a:t> uygulamasına bağlı gelişebilecek </a:t>
            </a:r>
            <a:r>
              <a:rPr lang="tr-TR" sz="2800" b="1" dirty="0" smtClean="0">
                <a:solidFill>
                  <a:prstClr val="black"/>
                </a:solidFill>
              </a:rPr>
              <a:t>yan etkiler </a:t>
            </a:r>
            <a:r>
              <a:rPr lang="tr-TR" sz="2800" dirty="0" smtClean="0">
                <a:solidFill>
                  <a:prstClr val="black"/>
                </a:solidFill>
              </a:rPr>
              <a:t>akılda tutulmalıdır.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514601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Dolaşımdaki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protamin</a:t>
            </a:r>
            <a:r>
              <a:rPr lang="tr-TR" sz="2800" dirty="0" smtClean="0">
                <a:solidFill>
                  <a:prstClr val="black"/>
                </a:solidFill>
              </a:rPr>
              <a:t> kompleksleri </a:t>
            </a:r>
            <a:r>
              <a:rPr lang="tr-TR" sz="2800" dirty="0" err="1" smtClean="0">
                <a:solidFill>
                  <a:prstClr val="black"/>
                </a:solidFill>
              </a:rPr>
              <a:t>kompleman</a:t>
            </a:r>
            <a:r>
              <a:rPr lang="tr-TR" sz="2800" dirty="0" smtClean="0">
                <a:solidFill>
                  <a:prstClr val="black"/>
                </a:solidFill>
              </a:rPr>
              <a:t> sisteminin aktivasyonuna sebep olarak </a:t>
            </a:r>
            <a:r>
              <a:rPr lang="tr-TR" sz="2800" b="1" dirty="0" smtClean="0">
                <a:solidFill>
                  <a:prstClr val="black"/>
                </a:solidFill>
              </a:rPr>
              <a:t>ani hipotansiyon </a:t>
            </a:r>
            <a:r>
              <a:rPr lang="tr-TR" sz="2800" dirty="0" smtClean="0">
                <a:solidFill>
                  <a:prstClr val="black"/>
                </a:solidFill>
              </a:rPr>
              <a:t>yapabilir. Bu yüzden </a:t>
            </a:r>
            <a:r>
              <a:rPr lang="tr-TR" sz="2800" dirty="0" err="1" smtClean="0">
                <a:solidFill>
                  <a:prstClr val="black"/>
                </a:solidFill>
              </a:rPr>
              <a:t>protamin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yavaş </a:t>
            </a:r>
            <a:r>
              <a:rPr lang="tr-TR" sz="2800" dirty="0" smtClean="0">
                <a:solidFill>
                  <a:prstClr val="black"/>
                </a:solidFill>
              </a:rPr>
              <a:t>uygulanmalıdır.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05000"/>
            <a:ext cx="97536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Protamin</a:t>
            </a:r>
            <a:r>
              <a:rPr lang="tr-TR" sz="2800" dirty="0" smtClean="0">
                <a:solidFill>
                  <a:prstClr val="black"/>
                </a:solidFill>
              </a:rPr>
              <a:t> uygulamasına bağlı </a:t>
            </a:r>
            <a:r>
              <a:rPr lang="tr-TR" sz="2800" dirty="0" err="1" smtClean="0">
                <a:solidFill>
                  <a:prstClr val="black"/>
                </a:solidFill>
              </a:rPr>
              <a:t>hipotansiyunun</a:t>
            </a:r>
            <a:r>
              <a:rPr lang="tr-TR" sz="2800" dirty="0" smtClean="0">
                <a:solidFill>
                  <a:prstClr val="black"/>
                </a:solidFill>
              </a:rPr>
              <a:t> engellenmesinde </a:t>
            </a:r>
            <a:r>
              <a:rPr lang="tr-TR" sz="2800" dirty="0" err="1" smtClean="0">
                <a:solidFill>
                  <a:prstClr val="black"/>
                </a:solidFill>
              </a:rPr>
              <a:t>protamin</a:t>
            </a:r>
            <a:r>
              <a:rPr lang="tr-TR" sz="2800" dirty="0" smtClean="0">
                <a:solidFill>
                  <a:prstClr val="black"/>
                </a:solidFill>
              </a:rPr>
              <a:t> ile beraber ya da hemen sonra </a:t>
            </a:r>
            <a:r>
              <a:rPr lang="tr-TR" sz="2800" b="1" dirty="0" err="1" smtClean="0">
                <a:solidFill>
                  <a:prstClr val="black"/>
                </a:solidFill>
              </a:rPr>
              <a:t>intravenöz</a:t>
            </a:r>
            <a:r>
              <a:rPr lang="tr-TR" sz="2800" b="1" dirty="0" smtClean="0">
                <a:solidFill>
                  <a:prstClr val="black"/>
                </a:solidFill>
              </a:rPr>
              <a:t> kalsiyum </a:t>
            </a:r>
            <a:r>
              <a:rPr lang="tr-TR" sz="2800" dirty="0" smtClean="0">
                <a:solidFill>
                  <a:prstClr val="black"/>
                </a:solidFill>
              </a:rPr>
              <a:t>uygulaması pratik olarak birçok merkezde sık kullanılan bir yöntem olmasına karşın eşlik eden </a:t>
            </a:r>
            <a:r>
              <a:rPr lang="tr-TR" sz="2800" dirty="0" err="1" smtClean="0">
                <a:solidFill>
                  <a:prstClr val="black"/>
                </a:solidFill>
              </a:rPr>
              <a:t>hipokalsemi</a:t>
            </a:r>
            <a:r>
              <a:rPr lang="tr-TR" sz="2800" dirty="0" smtClean="0">
                <a:solidFill>
                  <a:prstClr val="black"/>
                </a:solidFill>
              </a:rPr>
              <a:t> olmadan kalsiyum uygulamasını destekleyen çalışma bulunmamaktadır.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Protamin</a:t>
            </a:r>
            <a:r>
              <a:rPr lang="tr-TR" sz="2800" dirty="0" smtClean="0">
                <a:solidFill>
                  <a:prstClr val="black"/>
                </a:solidFill>
              </a:rPr>
              <a:t> uygulaması sonrasında nadir görülen bir komplikasyon da </a:t>
            </a:r>
            <a:r>
              <a:rPr lang="tr-TR" sz="2800" b="1" dirty="0" err="1" smtClean="0">
                <a:solidFill>
                  <a:prstClr val="black"/>
                </a:solidFill>
              </a:rPr>
              <a:t>anafilaktik</a:t>
            </a:r>
            <a:r>
              <a:rPr lang="tr-TR" sz="2800" b="1" dirty="0" smtClean="0">
                <a:solidFill>
                  <a:prstClr val="black"/>
                </a:solidFill>
              </a:rPr>
              <a:t> reaksiyon </a:t>
            </a:r>
            <a:r>
              <a:rPr lang="tr-TR" sz="2800" dirty="0" smtClean="0">
                <a:solidFill>
                  <a:prstClr val="black"/>
                </a:solidFill>
              </a:rPr>
              <a:t>gelişmesidir.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935" y="722572"/>
            <a:ext cx="3183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Başvurulan</a:t>
            </a:r>
            <a:r>
              <a:rPr sz="2100" b="1" spc="-4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Montserrat-Black"/>
                <a:cs typeface="Montserrat-Black"/>
              </a:rPr>
              <a:t>Kaynaklar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7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61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3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39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3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8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60"/>
                  </a:lnTo>
                  <a:lnTo>
                    <a:pt x="312285" y="68265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60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71" y="62357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32"/>
                  </a:lnTo>
                  <a:lnTo>
                    <a:pt x="484936" y="14173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88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86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4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52"/>
              <a:ext cx="371284" cy="140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20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80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3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80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51"/>
                  </a:lnTo>
                  <a:lnTo>
                    <a:pt x="94742" y="50419"/>
                  </a:lnTo>
                  <a:lnTo>
                    <a:pt x="85686" y="44945"/>
                  </a:lnTo>
                  <a:lnTo>
                    <a:pt x="74714" y="41287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17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69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84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69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27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34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34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34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37"/>
                  </a:lnTo>
                  <a:lnTo>
                    <a:pt x="513588" y="74269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16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62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43"/>
                  </a:lnTo>
                  <a:lnTo>
                    <a:pt x="617867" y="152463"/>
                  </a:lnTo>
                  <a:lnTo>
                    <a:pt x="618655" y="151269"/>
                  </a:lnTo>
                  <a:lnTo>
                    <a:pt x="622033" y="130416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20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24"/>
                  </a:lnTo>
                  <a:lnTo>
                    <a:pt x="718362" y="143865"/>
                  </a:lnTo>
                  <a:lnTo>
                    <a:pt x="727900" y="138963"/>
                  </a:lnTo>
                  <a:lnTo>
                    <a:pt x="735736" y="132168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297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28"/>
                  </a:lnTo>
                  <a:lnTo>
                    <a:pt x="943698" y="81470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56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00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30"/>
                  </a:lnTo>
                  <a:lnTo>
                    <a:pt x="1110195" y="50533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25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59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394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59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394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63"/>
                  </a:move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14"/>
                  </a:lnTo>
                  <a:lnTo>
                    <a:pt x="1251204" y="79629"/>
                  </a:lnTo>
                  <a:lnTo>
                    <a:pt x="1247673" y="98907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401" y="132168"/>
                  </a:lnTo>
                  <a:lnTo>
                    <a:pt x="1334795" y="131813"/>
                  </a:lnTo>
                  <a:lnTo>
                    <a:pt x="1325448" y="120777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68"/>
                  </a:lnTo>
                  <a:lnTo>
                    <a:pt x="1285659" y="130187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2997"/>
                  </a:lnTo>
                  <a:lnTo>
                    <a:pt x="1340789" y="100863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60"/>
                  </a:lnTo>
                  <a:lnTo>
                    <a:pt x="1404302" y="65824"/>
                  </a:lnTo>
                  <a:lnTo>
                    <a:pt x="1416723" y="68160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35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98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64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416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194"/>
                  </a:moveTo>
                  <a:lnTo>
                    <a:pt x="0" y="59194"/>
                  </a:lnTo>
                  <a:lnTo>
                    <a:pt x="0" y="62369"/>
                  </a:lnTo>
                  <a:lnTo>
                    <a:pt x="602983" y="62369"/>
                  </a:lnTo>
                  <a:lnTo>
                    <a:pt x="602983" y="59194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36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196"/>
                  </a:lnTo>
                  <a:lnTo>
                    <a:pt x="2391270" y="34505"/>
                  </a:lnTo>
                  <a:lnTo>
                    <a:pt x="2397137" y="24536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703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622858"/>
              <a:ext cx="249859" cy="3556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2819" y="1372158"/>
              <a:ext cx="166141" cy="1483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18385" y="918643"/>
              <a:ext cx="11260" cy="1850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7281" y="1662689"/>
            <a:ext cx="44345" cy="441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2206" y="1861336"/>
            <a:ext cx="16924" cy="244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1" name="object 31"/>
            <p:cNvSpPr/>
            <p:nvPr/>
          </p:nvSpPr>
          <p:spPr>
            <a:xfrm>
              <a:off x="7821168" y="0"/>
              <a:ext cx="4372025" cy="32501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10350" y="1366445"/>
              <a:ext cx="4282837" cy="28697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11437" y="893074"/>
              <a:ext cx="109359" cy="18190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95817" y="1151910"/>
              <a:ext cx="138696" cy="1386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3022" y="1639111"/>
              <a:ext cx="136156" cy="1367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369783" y="4316133"/>
            <a:ext cx="130810" cy="1308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56159" y="4320349"/>
            <a:ext cx="130441" cy="1304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8102" y="678008"/>
            <a:ext cx="114122" cy="1141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0745" y="2137139"/>
            <a:ext cx="116890" cy="11301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3590" y="4326166"/>
            <a:ext cx="110820" cy="1113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51139" y="4331152"/>
            <a:ext cx="110337" cy="1092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4" y="0"/>
                </a:moveTo>
                <a:lnTo>
                  <a:pt x="24200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7"/>
                </a:lnTo>
                <a:lnTo>
                  <a:pt x="1301" y="65599"/>
                </a:lnTo>
                <a:lnTo>
                  <a:pt x="5957" y="67575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20"/>
                </a:lnTo>
                <a:lnTo>
                  <a:pt x="46527" y="21647"/>
                </a:lnTo>
                <a:lnTo>
                  <a:pt x="41914" y="12673"/>
                </a:lnTo>
                <a:lnTo>
                  <a:pt x="34922" y="4332"/>
                </a:lnTo>
                <a:lnTo>
                  <a:pt x="3064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9194" y="1430284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1"/>
                </a:lnTo>
                <a:lnTo>
                  <a:pt x="0" y="10053"/>
                </a:lnTo>
                <a:lnTo>
                  <a:pt x="1475" y="12814"/>
                </a:lnTo>
                <a:lnTo>
                  <a:pt x="1084" y="18618"/>
                </a:lnTo>
                <a:lnTo>
                  <a:pt x="722" y="25670"/>
                </a:lnTo>
                <a:lnTo>
                  <a:pt x="703" y="40712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20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842093" y="6166718"/>
            <a:ext cx="4500245" cy="691515"/>
            <a:chOff x="3842093" y="6166718"/>
            <a:chExt cx="4500245" cy="691515"/>
          </a:xfrm>
        </p:grpSpPr>
        <p:sp>
          <p:nvSpPr>
            <p:cNvPr id="45" name="object 45"/>
            <p:cNvSpPr/>
            <p:nvPr/>
          </p:nvSpPr>
          <p:spPr>
            <a:xfrm>
              <a:off x="3994264" y="6166718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2"/>
                  </a:lnTo>
                  <a:lnTo>
                    <a:pt x="4171189" y="33480"/>
                  </a:lnTo>
                  <a:lnTo>
                    <a:pt x="4134858" y="8983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60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60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60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49"/>
                  </a:moveTo>
                  <a:lnTo>
                    <a:pt x="492493" y="122770"/>
                  </a:lnTo>
                  <a:lnTo>
                    <a:pt x="479628" y="122770"/>
                  </a:lnTo>
                  <a:lnTo>
                    <a:pt x="474154" y="127749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49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78"/>
                  </a:lnTo>
                  <a:lnTo>
                    <a:pt x="583158" y="58026"/>
                  </a:lnTo>
                  <a:lnTo>
                    <a:pt x="583158" y="84340"/>
                  </a:lnTo>
                  <a:lnTo>
                    <a:pt x="583158" y="103187"/>
                  </a:lnTo>
                  <a:lnTo>
                    <a:pt x="576110" y="109410"/>
                  </a:lnTo>
                  <a:lnTo>
                    <a:pt x="557415" y="109410"/>
                  </a:lnTo>
                  <a:lnTo>
                    <a:pt x="550176" y="103187"/>
                  </a:lnTo>
                  <a:lnTo>
                    <a:pt x="550176" y="84340"/>
                  </a:lnTo>
                  <a:lnTo>
                    <a:pt x="557415" y="78282"/>
                  </a:lnTo>
                  <a:lnTo>
                    <a:pt x="576110" y="78282"/>
                  </a:lnTo>
                  <a:lnTo>
                    <a:pt x="583158" y="84340"/>
                  </a:lnTo>
                  <a:lnTo>
                    <a:pt x="583158" y="58026"/>
                  </a:lnTo>
                  <a:lnTo>
                    <a:pt x="579615" y="54102"/>
                  </a:lnTo>
                  <a:lnTo>
                    <a:pt x="573176" y="50114"/>
                  </a:lnTo>
                  <a:lnTo>
                    <a:pt x="565378" y="47752"/>
                  </a:lnTo>
                  <a:lnTo>
                    <a:pt x="556171" y="46977"/>
                  </a:lnTo>
                  <a:lnTo>
                    <a:pt x="538581" y="50241"/>
                  </a:lnTo>
                  <a:lnTo>
                    <a:pt x="523798" y="59563"/>
                  </a:lnTo>
                  <a:lnTo>
                    <a:pt x="513600" y="74295"/>
                  </a:lnTo>
                  <a:lnTo>
                    <a:pt x="509803" y="93764"/>
                  </a:lnTo>
                  <a:lnTo>
                    <a:pt x="513600" y="113271"/>
                  </a:lnTo>
                  <a:lnTo>
                    <a:pt x="523798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76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56"/>
                  </a:lnTo>
                  <a:lnTo>
                    <a:pt x="525551" y="175526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93" y="152450"/>
                  </a:lnTo>
                  <a:lnTo>
                    <a:pt x="618667" y="151295"/>
                  </a:lnTo>
                  <a:lnTo>
                    <a:pt x="622046" y="130403"/>
                  </a:lnTo>
                  <a:lnTo>
                    <a:pt x="622655" y="126682"/>
                  </a:lnTo>
                  <a:lnTo>
                    <a:pt x="622655" y="109410"/>
                  </a:lnTo>
                  <a:lnTo>
                    <a:pt x="622655" y="78282"/>
                  </a:lnTo>
                  <a:lnTo>
                    <a:pt x="622655" y="59778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27138" y="59804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30"/>
                  </a:lnTo>
                  <a:lnTo>
                    <a:pt x="693597" y="147840"/>
                  </a:lnTo>
                  <a:lnTo>
                    <a:pt x="706970" y="146850"/>
                  </a:lnTo>
                  <a:lnTo>
                    <a:pt x="718375" y="143891"/>
                  </a:lnTo>
                  <a:lnTo>
                    <a:pt x="727913" y="138988"/>
                  </a:lnTo>
                  <a:lnTo>
                    <a:pt x="735749" y="132181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71"/>
                  </a:moveTo>
                  <a:lnTo>
                    <a:pt x="755535" y="14071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71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56" y="11798"/>
                  </a:lnTo>
                  <a:lnTo>
                    <a:pt x="850442" y="5549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66" y="12395"/>
                  </a:lnTo>
                  <a:lnTo>
                    <a:pt x="808990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70"/>
                  </a:lnTo>
                  <a:lnTo>
                    <a:pt x="832967" y="40932"/>
                  </a:lnTo>
                  <a:lnTo>
                    <a:pt x="842886" y="39357"/>
                  </a:lnTo>
                  <a:lnTo>
                    <a:pt x="850442" y="34950"/>
                  </a:lnTo>
                  <a:lnTo>
                    <a:pt x="855256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13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71"/>
                  </a:lnTo>
                  <a:lnTo>
                    <a:pt x="915847" y="74371"/>
                  </a:lnTo>
                  <a:lnTo>
                    <a:pt x="922235" y="74714"/>
                  </a:lnTo>
                  <a:lnTo>
                    <a:pt x="929119" y="75869"/>
                  </a:lnTo>
                  <a:lnTo>
                    <a:pt x="936332" y="78054"/>
                  </a:lnTo>
                  <a:lnTo>
                    <a:pt x="943711" y="81483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85"/>
                  </a:lnTo>
                  <a:lnTo>
                    <a:pt x="915327" y="46977"/>
                  </a:lnTo>
                  <a:lnTo>
                    <a:pt x="893927" y="49606"/>
                  </a:lnTo>
                  <a:lnTo>
                    <a:pt x="878471" y="56743"/>
                  </a:lnTo>
                  <a:lnTo>
                    <a:pt x="869099" y="67322"/>
                  </a:lnTo>
                  <a:lnTo>
                    <a:pt x="865949" y="80251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68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39"/>
                  </a:lnTo>
                  <a:lnTo>
                    <a:pt x="873201" y="142138"/>
                  </a:lnTo>
                  <a:lnTo>
                    <a:pt x="883894" y="145173"/>
                  </a:lnTo>
                  <a:lnTo>
                    <a:pt x="895832" y="147142"/>
                  </a:lnTo>
                  <a:lnTo>
                    <a:pt x="908265" y="147840"/>
                  </a:lnTo>
                  <a:lnTo>
                    <a:pt x="930198" y="145173"/>
                  </a:lnTo>
                  <a:lnTo>
                    <a:pt x="945794" y="137998"/>
                  </a:lnTo>
                  <a:lnTo>
                    <a:pt x="955090" y="127508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905"/>
                  </a:lnTo>
                  <a:lnTo>
                    <a:pt x="967828" y="12395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70"/>
                  </a:lnTo>
                  <a:lnTo>
                    <a:pt x="990130" y="40932"/>
                  </a:lnTo>
                  <a:lnTo>
                    <a:pt x="1000048" y="39357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63"/>
                  </a:moveTo>
                  <a:lnTo>
                    <a:pt x="1190891" y="70853"/>
                  </a:lnTo>
                  <a:lnTo>
                    <a:pt x="1182801" y="57302"/>
                  </a:lnTo>
                  <a:lnTo>
                    <a:pt x="1170609" y="49491"/>
                  </a:lnTo>
                  <a:lnTo>
                    <a:pt x="1155382" y="46977"/>
                  </a:lnTo>
                  <a:lnTo>
                    <a:pt x="1145857" y="47967"/>
                  </a:lnTo>
                  <a:lnTo>
                    <a:pt x="1137196" y="50825"/>
                  </a:lnTo>
                  <a:lnTo>
                    <a:pt x="1129563" y="55460"/>
                  </a:lnTo>
                  <a:lnTo>
                    <a:pt x="1123111" y="61734"/>
                  </a:lnTo>
                  <a:lnTo>
                    <a:pt x="1117333" y="55156"/>
                  </a:lnTo>
                  <a:lnTo>
                    <a:pt x="1110208" y="50558"/>
                  </a:lnTo>
                  <a:lnTo>
                    <a:pt x="1102004" y="47866"/>
                  </a:lnTo>
                  <a:lnTo>
                    <a:pt x="1092962" y="46977"/>
                  </a:lnTo>
                  <a:lnTo>
                    <a:pt x="1085240" y="47650"/>
                  </a:lnTo>
                  <a:lnTo>
                    <a:pt x="1078039" y="49669"/>
                  </a:lnTo>
                  <a:lnTo>
                    <a:pt x="1071460" y="53060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72"/>
                  </a:lnTo>
                  <a:lnTo>
                    <a:pt x="1073023" y="80772"/>
                  </a:lnTo>
                  <a:lnTo>
                    <a:pt x="1086777" y="80772"/>
                  </a:lnTo>
                  <a:lnTo>
                    <a:pt x="1090841" y="85407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72"/>
                  </a:lnTo>
                  <a:lnTo>
                    <a:pt x="1136154" y="80772"/>
                  </a:lnTo>
                  <a:lnTo>
                    <a:pt x="1149565" y="80772"/>
                  </a:lnTo>
                  <a:lnTo>
                    <a:pt x="1153960" y="85407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63"/>
                  </a:lnTo>
                  <a:close/>
                </a:path>
                <a:path w="1452879" h="182879">
                  <a:moveTo>
                    <a:pt x="1234084" y="127749"/>
                  </a:moveTo>
                  <a:lnTo>
                    <a:pt x="1228788" y="122770"/>
                  </a:lnTo>
                  <a:lnTo>
                    <a:pt x="1215923" y="122770"/>
                  </a:lnTo>
                  <a:lnTo>
                    <a:pt x="1210449" y="127749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49"/>
                  </a:lnTo>
                  <a:close/>
                </a:path>
                <a:path w="1452879" h="182879">
                  <a:moveTo>
                    <a:pt x="1340789" y="100888"/>
                  </a:moveTo>
                  <a:lnTo>
                    <a:pt x="1340700" y="98933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41"/>
                  </a:lnTo>
                  <a:lnTo>
                    <a:pt x="1247673" y="98933"/>
                  </a:lnTo>
                  <a:lnTo>
                    <a:pt x="1251280" y="118313"/>
                  </a:lnTo>
                  <a:lnTo>
                    <a:pt x="1261491" y="133565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94"/>
                  </a:lnTo>
                  <a:lnTo>
                    <a:pt x="1334795" y="131813"/>
                  </a:lnTo>
                  <a:lnTo>
                    <a:pt x="1325448" y="120802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95"/>
                  </a:lnTo>
                  <a:lnTo>
                    <a:pt x="1298460" y="132194"/>
                  </a:lnTo>
                  <a:lnTo>
                    <a:pt x="1285659" y="130213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22"/>
                  </a:lnTo>
                  <a:lnTo>
                    <a:pt x="1340789" y="100888"/>
                  </a:lnTo>
                  <a:close/>
                </a:path>
                <a:path w="1452879" h="182879">
                  <a:moveTo>
                    <a:pt x="1452460" y="14071"/>
                  </a:moveTo>
                  <a:lnTo>
                    <a:pt x="1435709" y="14071"/>
                  </a:lnTo>
                  <a:lnTo>
                    <a:pt x="1435709" y="98933"/>
                  </a:lnTo>
                  <a:lnTo>
                    <a:pt x="1433309" y="112598"/>
                  </a:lnTo>
                  <a:lnTo>
                    <a:pt x="1426692" y="123088"/>
                  </a:lnTo>
                  <a:lnTo>
                    <a:pt x="1416735" y="129819"/>
                  </a:lnTo>
                  <a:lnTo>
                    <a:pt x="1404315" y="132194"/>
                  </a:lnTo>
                  <a:lnTo>
                    <a:pt x="1391793" y="129819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55" y="98933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86"/>
                  </a:lnTo>
                  <a:lnTo>
                    <a:pt x="1404315" y="65849"/>
                  </a:lnTo>
                  <a:lnTo>
                    <a:pt x="1416735" y="68186"/>
                  </a:lnTo>
                  <a:lnTo>
                    <a:pt x="1426692" y="74841"/>
                  </a:lnTo>
                  <a:lnTo>
                    <a:pt x="1433309" y="85267"/>
                  </a:lnTo>
                  <a:lnTo>
                    <a:pt x="1435709" y="98933"/>
                  </a:lnTo>
                  <a:lnTo>
                    <a:pt x="1435709" y="14071"/>
                  </a:lnTo>
                  <a:lnTo>
                    <a:pt x="1435531" y="14071"/>
                  </a:lnTo>
                  <a:lnTo>
                    <a:pt x="1435531" y="66014"/>
                  </a:lnTo>
                  <a:lnTo>
                    <a:pt x="1435366" y="65849"/>
                  </a:lnTo>
                  <a:lnTo>
                    <a:pt x="1429016" y="59372"/>
                  </a:lnTo>
                  <a:lnTo>
                    <a:pt x="1421257" y="54648"/>
                  </a:lnTo>
                  <a:lnTo>
                    <a:pt x="1412481" y="51816"/>
                  </a:lnTo>
                  <a:lnTo>
                    <a:pt x="1402905" y="50888"/>
                  </a:lnTo>
                  <a:lnTo>
                    <a:pt x="1383982" y="54343"/>
                  </a:lnTo>
                  <a:lnTo>
                    <a:pt x="1369021" y="64096"/>
                  </a:lnTo>
                  <a:lnTo>
                    <a:pt x="1359179" y="79260"/>
                  </a:lnTo>
                  <a:lnTo>
                    <a:pt x="1355636" y="98933"/>
                  </a:lnTo>
                  <a:lnTo>
                    <a:pt x="1359179" y="118618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905" y="147129"/>
                  </a:lnTo>
                  <a:lnTo>
                    <a:pt x="1412849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39" y="132194"/>
                  </a:lnTo>
                  <a:lnTo>
                    <a:pt x="1436230" y="131127"/>
                  </a:lnTo>
                  <a:lnTo>
                    <a:pt x="1436230" y="146062"/>
                  </a:lnTo>
                  <a:lnTo>
                    <a:pt x="1452460" y="146062"/>
                  </a:lnTo>
                  <a:lnTo>
                    <a:pt x="1452460" y="131127"/>
                  </a:lnTo>
                  <a:lnTo>
                    <a:pt x="1452460" y="66014"/>
                  </a:lnTo>
                  <a:lnTo>
                    <a:pt x="1452460" y="14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94780" y="6342663"/>
              <a:ext cx="87998" cy="9535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07150" y="6322028"/>
              <a:ext cx="99293" cy="1159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2093" y="6341770"/>
              <a:ext cx="4500245" cy="358140"/>
            </a:xfrm>
            <a:custGeom>
              <a:avLst/>
              <a:gdLst/>
              <a:ahLst/>
              <a:cxnLst/>
              <a:rect l="l" t="t" r="r" b="b"/>
              <a:pathLst>
                <a:path w="4500245" h="358140">
                  <a:moveTo>
                    <a:pt x="1315504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1315504" y="62407"/>
                  </a:lnTo>
                  <a:lnTo>
                    <a:pt x="1315504" y="59232"/>
                  </a:lnTo>
                  <a:close/>
                </a:path>
                <a:path w="4500245" h="358140">
                  <a:moveTo>
                    <a:pt x="1481848" y="243941"/>
                  </a:moveTo>
                  <a:lnTo>
                    <a:pt x="1473809" y="243128"/>
                  </a:lnTo>
                  <a:lnTo>
                    <a:pt x="1466583" y="243128"/>
                  </a:lnTo>
                  <a:lnTo>
                    <a:pt x="1456232" y="244881"/>
                  </a:lnTo>
                  <a:lnTo>
                    <a:pt x="1448193" y="250050"/>
                  </a:lnTo>
                  <a:lnTo>
                    <a:pt x="1442999" y="258483"/>
                  </a:lnTo>
                  <a:lnTo>
                    <a:pt x="1441145" y="270052"/>
                  </a:lnTo>
                  <a:lnTo>
                    <a:pt x="1441145" y="285064"/>
                  </a:lnTo>
                  <a:lnTo>
                    <a:pt x="1424063" y="285064"/>
                  </a:lnTo>
                  <a:lnTo>
                    <a:pt x="1424063" y="305422"/>
                  </a:lnTo>
                  <a:lnTo>
                    <a:pt x="1441145" y="305422"/>
                  </a:lnTo>
                  <a:lnTo>
                    <a:pt x="1441145" y="357657"/>
                  </a:lnTo>
                  <a:lnTo>
                    <a:pt x="1461566" y="357657"/>
                  </a:lnTo>
                  <a:lnTo>
                    <a:pt x="1461566" y="305422"/>
                  </a:lnTo>
                  <a:lnTo>
                    <a:pt x="1478610" y="305422"/>
                  </a:lnTo>
                  <a:lnTo>
                    <a:pt x="1481150" y="285064"/>
                  </a:lnTo>
                  <a:lnTo>
                    <a:pt x="1461566" y="285064"/>
                  </a:lnTo>
                  <a:lnTo>
                    <a:pt x="1461566" y="266166"/>
                  </a:lnTo>
                  <a:lnTo>
                    <a:pt x="1463154" y="262153"/>
                  </a:lnTo>
                  <a:lnTo>
                    <a:pt x="1481848" y="262140"/>
                  </a:lnTo>
                  <a:lnTo>
                    <a:pt x="1481848" y="243941"/>
                  </a:lnTo>
                  <a:close/>
                </a:path>
                <a:path w="4500245" h="35814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61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21"/>
                  </a:lnTo>
                  <a:lnTo>
                    <a:pt x="3103803" y="34544"/>
                  </a:lnTo>
                  <a:lnTo>
                    <a:pt x="3109671" y="24561"/>
                  </a:lnTo>
                  <a:lnTo>
                    <a:pt x="3118942" y="18453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358140">
                  <a:moveTo>
                    <a:pt x="4499876" y="59232"/>
                  </a:moveTo>
                  <a:lnTo>
                    <a:pt x="3184385" y="59232"/>
                  </a:lnTo>
                  <a:lnTo>
                    <a:pt x="3184385" y="62407"/>
                  </a:lnTo>
                  <a:lnTo>
                    <a:pt x="4499876" y="62407"/>
                  </a:lnTo>
                  <a:lnTo>
                    <a:pt x="4499876" y="59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38921" y="6607893"/>
              <a:ext cx="81915" cy="685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186808" y="6584909"/>
            <a:ext cx="111277" cy="11449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5509" y="3824134"/>
            <a:ext cx="3810942" cy="181357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020" y="4104744"/>
            <a:ext cx="2743667" cy="15748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51442" y="5134344"/>
            <a:ext cx="81838" cy="7674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4981930" y="1263522"/>
            <a:ext cx="1797685" cy="1905000"/>
            <a:chOff x="4981930" y="1263522"/>
            <a:chExt cx="1797685" cy="1905000"/>
          </a:xfrm>
        </p:grpSpPr>
        <p:sp>
          <p:nvSpPr>
            <p:cNvPr id="58" name="object 58"/>
            <p:cNvSpPr/>
            <p:nvPr/>
          </p:nvSpPr>
          <p:spPr>
            <a:xfrm>
              <a:off x="5596598" y="1263522"/>
              <a:ext cx="568045" cy="99739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31687" y="2317114"/>
              <a:ext cx="119976" cy="1532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91568" y="2317114"/>
              <a:ext cx="225475" cy="14771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50713" y="2281262"/>
              <a:ext cx="133680" cy="18707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40322" y="2322766"/>
              <a:ext cx="70485" cy="14206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96660" y="2322766"/>
              <a:ext cx="110058" cy="1458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5611" y="2322766"/>
              <a:ext cx="85877" cy="14206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1832" y="2562555"/>
              <a:ext cx="238518" cy="38610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9167" y="2508567"/>
              <a:ext cx="407847" cy="32520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72277" y="2508567"/>
              <a:ext cx="56616" cy="32520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86171" y="2568905"/>
              <a:ext cx="147078" cy="26487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72506" y="2568905"/>
              <a:ext cx="155727" cy="26487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1302" y="2907068"/>
              <a:ext cx="218262" cy="26115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6642" y="2957182"/>
              <a:ext cx="140614" cy="21103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34532" y="2959011"/>
              <a:ext cx="154546" cy="20617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07074" y="2960522"/>
              <a:ext cx="130581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66332" y="2960522"/>
              <a:ext cx="228333" cy="20466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72404" y="2960522"/>
              <a:ext cx="130555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92813" y="2907068"/>
              <a:ext cx="257784" cy="25811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84152" y="2960522"/>
              <a:ext cx="169443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15331" y="2907068"/>
              <a:ext cx="104178" cy="4159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81930" y="2960522"/>
              <a:ext cx="167335" cy="2080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5164480" y="2562986"/>
            <a:ext cx="263550" cy="27769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09801"/>
            <a:ext cx="952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Takip eden 1917' de </a:t>
            </a:r>
            <a:r>
              <a:rPr lang="tr-TR" sz="2800" dirty="0" err="1" smtClean="0">
                <a:solidFill>
                  <a:prstClr val="black"/>
                </a:solidFill>
              </a:rPr>
              <a:t>McLean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Howell</a:t>
            </a:r>
            <a:r>
              <a:rPr lang="tr-TR" sz="2800" dirty="0" smtClean="0">
                <a:solidFill>
                  <a:prstClr val="black"/>
                </a:solidFill>
              </a:rPr>
              <a:t> laboratuar çalışmalarında köpek  karaciğer  hücrelerinden  izole  edilmiş  ve  yağda  çözünen  bir molekülün  </a:t>
            </a:r>
            <a:r>
              <a:rPr lang="tr-TR" sz="2800" dirty="0" err="1" smtClean="0">
                <a:solidFill>
                  <a:prstClr val="black"/>
                </a:solidFill>
              </a:rPr>
              <a:t>antikoagülan</a:t>
            </a:r>
            <a:r>
              <a:rPr lang="tr-TR" sz="2800" dirty="0" smtClean="0">
                <a:solidFill>
                  <a:prstClr val="black"/>
                </a:solidFill>
              </a:rPr>
              <a:t> etkileri  olduğunu  fark  etmiş  ve  karaciğerden  izole  edilen  bu molekülü  tahmin  edilebileceği üzere 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 olarak  adlandırmışlardır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752600"/>
            <a:ext cx="9525000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1924'e  gelindiğinde  </a:t>
            </a:r>
            <a:r>
              <a:rPr lang="tr-TR" sz="2800" dirty="0" err="1" smtClean="0">
                <a:solidFill>
                  <a:prstClr val="black"/>
                </a:solidFill>
              </a:rPr>
              <a:t>heparinin</a:t>
            </a:r>
            <a:r>
              <a:rPr lang="tr-TR" sz="2800" dirty="0" smtClean="0">
                <a:solidFill>
                  <a:prstClr val="black"/>
                </a:solidFill>
              </a:rPr>
              <a:t>  suda  çözünebilen formu  Mayo  </a:t>
            </a:r>
            <a:r>
              <a:rPr lang="tr-TR" sz="2800" dirty="0" err="1" smtClean="0">
                <a:solidFill>
                  <a:prstClr val="black"/>
                </a:solidFill>
              </a:rPr>
              <a:t>Clinic'de</a:t>
            </a:r>
            <a:r>
              <a:rPr lang="tr-TR" sz="2800" dirty="0" smtClean="0">
                <a:solidFill>
                  <a:prstClr val="black"/>
                </a:solidFill>
              </a:rPr>
              <a:t>  izole  edilmişti  fakat  gene  de  tam  olarak  etkisi  anlaşılamamıştı.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Gibbon</a:t>
            </a:r>
            <a:r>
              <a:rPr lang="tr-TR" sz="2800" b="1" dirty="0" smtClean="0">
                <a:solidFill>
                  <a:prstClr val="black"/>
                </a:solidFill>
              </a:rPr>
              <a:t> 1939da </a:t>
            </a:r>
            <a:r>
              <a:rPr lang="tr-TR" sz="2800" dirty="0" smtClean="0">
                <a:solidFill>
                  <a:prstClr val="black"/>
                </a:solidFill>
              </a:rPr>
              <a:t>hayvan deneyinde </a:t>
            </a:r>
            <a:r>
              <a:rPr lang="tr-TR" sz="2800" dirty="0" err="1" smtClean="0">
                <a:solidFill>
                  <a:prstClr val="black"/>
                </a:solidFill>
              </a:rPr>
              <a:t>KPBda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heparini</a:t>
            </a:r>
            <a:r>
              <a:rPr lang="tr-TR" sz="2800" dirty="0" smtClean="0">
                <a:solidFill>
                  <a:prstClr val="black"/>
                </a:solidFill>
              </a:rPr>
              <a:t> kullanmış.</a:t>
            </a:r>
            <a:r>
              <a:rPr lang="tr-TR" sz="2800" dirty="0" err="1" smtClean="0">
                <a:solidFill>
                  <a:prstClr val="black"/>
                </a:solidFill>
              </a:rPr>
              <a:t>Heparinin</a:t>
            </a:r>
            <a:r>
              <a:rPr lang="tr-TR" sz="2800" dirty="0" smtClean="0">
                <a:solidFill>
                  <a:prstClr val="black"/>
                </a:solidFill>
              </a:rPr>
              <a:t>  laboratuarlardan çıkıp </a:t>
            </a:r>
            <a:r>
              <a:rPr lang="tr-TR" sz="2800" b="1" dirty="0" smtClean="0">
                <a:solidFill>
                  <a:prstClr val="black"/>
                </a:solidFill>
              </a:rPr>
              <a:t>preparat olarak  tasarlanması 1950'lere kadar sürmüştür. 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Heparinin</a:t>
            </a:r>
            <a:r>
              <a:rPr lang="tr-TR" sz="2800" dirty="0" smtClean="0">
                <a:solidFill>
                  <a:prstClr val="black"/>
                </a:solidFill>
              </a:rPr>
              <a:t>  klinik  uygulamalara  geçmesiyle  ECMO  ve  KPB  alanındaki  klinik  gelişmeler başlamıştır  </a:t>
            </a:r>
            <a:r>
              <a:rPr lang="tr-TR" sz="32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828800"/>
            <a:ext cx="9677400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Hemostaz</a:t>
            </a:r>
            <a:r>
              <a:rPr lang="tr-TR" sz="2800" dirty="0" smtClean="0">
                <a:solidFill>
                  <a:prstClr val="black"/>
                </a:solidFill>
              </a:rPr>
              <a:t> kanamanın kontrol altına alınması olarak adlandırılır.  </a:t>
            </a:r>
            <a:r>
              <a:rPr lang="tr-TR" sz="2800" dirty="0" err="1" smtClean="0">
                <a:solidFill>
                  <a:prstClr val="black"/>
                </a:solidFill>
              </a:rPr>
              <a:t>Hemostatik</a:t>
            </a:r>
            <a:r>
              <a:rPr lang="tr-TR" sz="2800" dirty="0" smtClean="0">
                <a:solidFill>
                  <a:prstClr val="black"/>
                </a:solidFill>
              </a:rPr>
              <a:t>  süreçte </a:t>
            </a:r>
            <a:r>
              <a:rPr lang="tr-TR" sz="2800" b="1" dirty="0" smtClean="0">
                <a:solidFill>
                  <a:prstClr val="black"/>
                </a:solidFill>
              </a:rPr>
              <a:t>ilk  görev  alan 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trombositlerdir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 ve  </a:t>
            </a:r>
            <a:r>
              <a:rPr lang="tr-TR" sz="2800" dirty="0" err="1" smtClean="0">
                <a:solidFill>
                  <a:prstClr val="black"/>
                </a:solidFill>
              </a:rPr>
              <a:t>subendotelyal</a:t>
            </a:r>
            <a:r>
              <a:rPr lang="tr-TR" sz="2800" dirty="0" smtClean="0">
                <a:solidFill>
                  <a:prstClr val="black"/>
                </a:solidFill>
              </a:rPr>
              <a:t>  alanda  çökerek tıkaç  oluştururlar. 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Trombositler</a:t>
            </a:r>
            <a:r>
              <a:rPr lang="tr-TR" sz="2800" dirty="0" smtClean="0">
                <a:solidFill>
                  <a:prstClr val="black"/>
                </a:solidFill>
              </a:rPr>
              <a:t> bu alanda lokal olarak </a:t>
            </a:r>
            <a:r>
              <a:rPr lang="tr-TR" sz="2800" b="1" dirty="0" smtClean="0">
                <a:solidFill>
                  <a:prstClr val="black"/>
                </a:solidFill>
              </a:rPr>
              <a:t>plazma </a:t>
            </a:r>
            <a:r>
              <a:rPr lang="tr-TR" sz="2800" b="1" dirty="0" err="1" smtClean="0">
                <a:solidFill>
                  <a:prstClr val="black"/>
                </a:solidFill>
              </a:rPr>
              <a:t>koagülasyon</a:t>
            </a:r>
            <a:r>
              <a:rPr lang="tr-TR" sz="2800" b="1" dirty="0" smtClean="0">
                <a:solidFill>
                  <a:prstClr val="black"/>
                </a:solidFill>
              </a:rPr>
              <a:t> faktörlerini aktive eden bir fibrin ağı oluşumunu  tetikler </a:t>
            </a:r>
            <a:r>
              <a:rPr lang="tr-TR" sz="2800" dirty="0" smtClean="0">
                <a:solidFill>
                  <a:prstClr val="black"/>
                </a:solidFill>
              </a:rPr>
              <a:t> ve  bu  da  yine  </a:t>
            </a:r>
            <a:r>
              <a:rPr lang="tr-TR" sz="2800" dirty="0" err="1" smtClean="0">
                <a:solidFill>
                  <a:prstClr val="black"/>
                </a:solidFill>
              </a:rPr>
              <a:t>trombosit</a:t>
            </a:r>
            <a:r>
              <a:rPr lang="tr-TR" sz="2800" dirty="0" smtClean="0">
                <a:solidFill>
                  <a:prstClr val="black"/>
                </a:solidFill>
              </a:rPr>
              <a:t>  topaklanma  ve  çökelme  sürecini  güçlendirici nitelikte rol oynamaktadır</a:t>
            </a:r>
            <a:r>
              <a:rPr lang="tr-TR" sz="3200" dirty="0" smtClean="0">
                <a:solidFill>
                  <a:prstClr val="black"/>
                </a:solidFill>
              </a:rPr>
              <a:t>. 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2810</Words>
  <Application>Microsoft Office PowerPoint</Application>
  <PresentationFormat>Özel</PresentationFormat>
  <Paragraphs>325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67" baseType="lpstr">
      <vt:lpstr>Office Theme</vt:lpstr>
      <vt:lpstr>Slayt 1</vt:lpstr>
      <vt:lpstr>Slayt 2</vt:lpstr>
      <vt:lpstr>Geçen Ders  Hakkında</vt:lpstr>
      <vt:lpstr>Ders Bilgileri</vt:lpstr>
      <vt:lpstr>Kardiyopulmoner bypass’da Antikogulasyon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Heparinin kimyasal yapısı 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Heparine karşı gelişen reaksiyonlar</vt:lpstr>
      <vt:lpstr>Slayt 52</vt:lpstr>
      <vt:lpstr>Slayt 53</vt:lpstr>
      <vt:lpstr>Slayt 54</vt:lpstr>
      <vt:lpstr>Slayt 55</vt:lpstr>
      <vt:lpstr>Slayt 56</vt:lpstr>
      <vt:lpstr>Heparin alternatifleri</vt:lpstr>
      <vt:lpstr>Slayt 58</vt:lpstr>
      <vt:lpstr>Slayt 59</vt:lpstr>
      <vt:lpstr>Slayt 60</vt:lpstr>
      <vt:lpstr>nötralizasyon</vt:lpstr>
      <vt:lpstr>Slayt 62</vt:lpstr>
      <vt:lpstr>Slayt 63</vt:lpstr>
      <vt:lpstr>Slayt 64</vt:lpstr>
      <vt:lpstr>Başvurulan Kaynaklar</vt:lpstr>
      <vt:lpstr>Slayt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ders_sunum_sablonu_1</dc:title>
  <dc:creator>kalpcenal</dc:creator>
  <cp:lastModifiedBy>drkardiyo</cp:lastModifiedBy>
  <cp:revision>11</cp:revision>
  <dcterms:created xsi:type="dcterms:W3CDTF">2020-08-21T08:48:13Z</dcterms:created>
  <dcterms:modified xsi:type="dcterms:W3CDTF">2022-12-09T08:27:44Z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2020-08-21T00:00:00Z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2020-08-21T00:00:00Z</vt:filetime>
  </property>
</Properties>
</file>