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5" r:id="rId8"/>
    <p:sldId id="274" r:id="rId9"/>
    <p:sldId id="273" r:id="rId10"/>
    <p:sldId id="272" r:id="rId11"/>
    <p:sldId id="291" r:id="rId12"/>
    <p:sldId id="290" r:id="rId13"/>
    <p:sldId id="289" r:id="rId14"/>
    <p:sldId id="288" r:id="rId15"/>
    <p:sldId id="287" r:id="rId16"/>
    <p:sldId id="286" r:id="rId17"/>
    <p:sldId id="285" r:id="rId18"/>
    <p:sldId id="284" r:id="rId19"/>
    <p:sldId id="283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1" r:id="rId28"/>
    <p:sldId id="270" r:id="rId29"/>
    <p:sldId id="319" r:id="rId30"/>
    <p:sldId id="318" r:id="rId31"/>
    <p:sldId id="317" r:id="rId32"/>
    <p:sldId id="316" r:id="rId33"/>
    <p:sldId id="315" r:id="rId34"/>
    <p:sldId id="314" r:id="rId35"/>
    <p:sldId id="313" r:id="rId36"/>
    <p:sldId id="312" r:id="rId37"/>
    <p:sldId id="311" r:id="rId38"/>
    <p:sldId id="310" r:id="rId39"/>
    <p:sldId id="309" r:id="rId40"/>
    <p:sldId id="308" r:id="rId41"/>
    <p:sldId id="307" r:id="rId42"/>
    <p:sldId id="306" r:id="rId43"/>
    <p:sldId id="305" r:id="rId44"/>
    <p:sldId id="304" r:id="rId45"/>
    <p:sldId id="303" r:id="rId46"/>
    <p:sldId id="302" r:id="rId47"/>
    <p:sldId id="301" r:id="rId48"/>
    <p:sldId id="300" r:id="rId49"/>
    <p:sldId id="299" r:id="rId50"/>
    <p:sldId id="298" r:id="rId51"/>
    <p:sldId id="297" r:id="rId52"/>
    <p:sldId id="296" r:id="rId53"/>
    <p:sldId id="295" r:id="rId54"/>
    <p:sldId id="294" r:id="rId55"/>
    <p:sldId id="293" r:id="rId56"/>
    <p:sldId id="292" r:id="rId57"/>
    <p:sldId id="327" r:id="rId58"/>
    <p:sldId id="326" r:id="rId59"/>
    <p:sldId id="324" r:id="rId60"/>
    <p:sldId id="323" r:id="rId61"/>
    <p:sldId id="322" r:id="rId62"/>
    <p:sldId id="321" r:id="rId63"/>
    <p:sldId id="320" r:id="rId64"/>
    <p:sldId id="328" r:id="rId65"/>
    <p:sldId id="345" r:id="rId66"/>
    <p:sldId id="344" r:id="rId67"/>
    <p:sldId id="343" r:id="rId68"/>
    <p:sldId id="342" r:id="rId69"/>
    <p:sldId id="341" r:id="rId70"/>
    <p:sldId id="340" r:id="rId71"/>
    <p:sldId id="339" r:id="rId72"/>
    <p:sldId id="338" r:id="rId73"/>
    <p:sldId id="337" r:id="rId74"/>
    <p:sldId id="336" r:id="rId75"/>
    <p:sldId id="335" r:id="rId76"/>
    <p:sldId id="334" r:id="rId77"/>
    <p:sldId id="333" r:id="rId78"/>
    <p:sldId id="332" r:id="rId79"/>
    <p:sldId id="331" r:id="rId80"/>
    <p:sldId id="352" r:id="rId81"/>
    <p:sldId id="351" r:id="rId82"/>
    <p:sldId id="350" r:id="rId83"/>
    <p:sldId id="349" r:id="rId84"/>
    <p:sldId id="348" r:id="rId85"/>
    <p:sldId id="347" r:id="rId86"/>
    <p:sldId id="346" r:id="rId87"/>
    <p:sldId id="330" r:id="rId88"/>
    <p:sldId id="329" r:id="rId89"/>
    <p:sldId id="353" r:id="rId90"/>
    <p:sldId id="266" r:id="rId91"/>
    <p:sldId id="268" r:id="rId92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646" y="727595"/>
            <a:ext cx="9857057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136" y="1774436"/>
            <a:ext cx="9284076" cy="1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76828" y="6483672"/>
            <a:ext cx="77787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449110" y="6485805"/>
            <a:ext cx="736600" cy="20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0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p@gelisim.edu.tr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2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72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3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4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5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6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7.jpe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8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17" Type="http://schemas.openxmlformats.org/officeDocument/2006/relationships/image" Target="../media/image121.jpeg"/><Relationship Id="rId2" Type="http://schemas.openxmlformats.org/officeDocument/2006/relationships/image" Target="../media/image98.png"/><Relationship Id="rId16" Type="http://schemas.openxmlformats.org/officeDocument/2006/relationships/image" Target="../media/image1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9.jpe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09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6.png"/><Relationship Id="rId3" Type="http://schemas.openxmlformats.org/officeDocument/2006/relationships/image" Target="../media/image99.png"/><Relationship Id="rId7" Type="http://schemas.openxmlformats.org/officeDocument/2006/relationships/image" Target="../media/image125.png"/><Relationship Id="rId12" Type="http://schemas.openxmlformats.org/officeDocument/2006/relationships/image" Target="../media/image12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.png"/><Relationship Id="rId11" Type="http://schemas.openxmlformats.org/officeDocument/2006/relationships/image" Target="../media/image127.png"/><Relationship Id="rId5" Type="http://schemas.openxmlformats.org/officeDocument/2006/relationships/image" Target="../media/image101.png"/><Relationship Id="rId10" Type="http://schemas.openxmlformats.org/officeDocument/2006/relationships/image" Target="../media/image126.png"/><Relationship Id="rId4" Type="http://schemas.openxmlformats.org/officeDocument/2006/relationships/image" Target="../media/image123.png"/><Relationship Id="rId9" Type="http://schemas.openxmlformats.org/officeDocument/2006/relationships/image" Target="../media/image105.png"/><Relationship Id="rId14" Type="http://schemas.openxmlformats.org/officeDocument/2006/relationships/image" Target="../media/image97.png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26" Type="http://schemas.openxmlformats.org/officeDocument/2006/relationships/image" Target="../media/image153.png"/><Relationship Id="rId39" Type="http://schemas.openxmlformats.org/officeDocument/2006/relationships/image" Target="../media/image165.png"/><Relationship Id="rId21" Type="http://schemas.openxmlformats.org/officeDocument/2006/relationships/image" Target="../media/image148.png"/><Relationship Id="rId34" Type="http://schemas.openxmlformats.org/officeDocument/2006/relationships/image" Target="../media/image36.png"/><Relationship Id="rId42" Type="http://schemas.openxmlformats.org/officeDocument/2006/relationships/image" Target="../media/image168.png"/><Relationship Id="rId47" Type="http://schemas.openxmlformats.org/officeDocument/2006/relationships/image" Target="../media/image173.png"/><Relationship Id="rId50" Type="http://schemas.openxmlformats.org/officeDocument/2006/relationships/image" Target="../media/image176.png"/><Relationship Id="rId55" Type="http://schemas.openxmlformats.org/officeDocument/2006/relationships/image" Target="../media/image181.png"/><Relationship Id="rId63" Type="http://schemas.openxmlformats.org/officeDocument/2006/relationships/image" Target="../media/image189.png"/><Relationship Id="rId68" Type="http://schemas.openxmlformats.org/officeDocument/2006/relationships/image" Target="../media/image194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6" Type="http://schemas.openxmlformats.org/officeDocument/2006/relationships/image" Target="../media/image143.png"/><Relationship Id="rId29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24" Type="http://schemas.openxmlformats.org/officeDocument/2006/relationships/image" Target="../media/image151.png"/><Relationship Id="rId32" Type="http://schemas.openxmlformats.org/officeDocument/2006/relationships/image" Target="../media/image159.png"/><Relationship Id="rId37" Type="http://schemas.openxmlformats.org/officeDocument/2006/relationships/image" Target="../media/image163.png"/><Relationship Id="rId40" Type="http://schemas.openxmlformats.org/officeDocument/2006/relationships/image" Target="../media/image166.png"/><Relationship Id="rId45" Type="http://schemas.openxmlformats.org/officeDocument/2006/relationships/image" Target="../media/image171.png"/><Relationship Id="rId53" Type="http://schemas.openxmlformats.org/officeDocument/2006/relationships/image" Target="../media/image179.png"/><Relationship Id="rId58" Type="http://schemas.openxmlformats.org/officeDocument/2006/relationships/image" Target="../media/image184.png"/><Relationship Id="rId66" Type="http://schemas.openxmlformats.org/officeDocument/2006/relationships/image" Target="../media/image192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28" Type="http://schemas.openxmlformats.org/officeDocument/2006/relationships/image" Target="../media/image155.png"/><Relationship Id="rId36" Type="http://schemas.openxmlformats.org/officeDocument/2006/relationships/image" Target="../media/image162.png"/><Relationship Id="rId49" Type="http://schemas.openxmlformats.org/officeDocument/2006/relationships/image" Target="../media/image175.png"/><Relationship Id="rId57" Type="http://schemas.openxmlformats.org/officeDocument/2006/relationships/image" Target="../media/image183.png"/><Relationship Id="rId61" Type="http://schemas.openxmlformats.org/officeDocument/2006/relationships/image" Target="../media/image187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31" Type="http://schemas.openxmlformats.org/officeDocument/2006/relationships/image" Target="../media/image158.png"/><Relationship Id="rId44" Type="http://schemas.openxmlformats.org/officeDocument/2006/relationships/image" Target="../media/image170.png"/><Relationship Id="rId52" Type="http://schemas.openxmlformats.org/officeDocument/2006/relationships/image" Target="../media/image178.png"/><Relationship Id="rId60" Type="http://schemas.openxmlformats.org/officeDocument/2006/relationships/image" Target="../media/image186.png"/><Relationship Id="rId65" Type="http://schemas.openxmlformats.org/officeDocument/2006/relationships/image" Target="../media/image191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Relationship Id="rId27" Type="http://schemas.openxmlformats.org/officeDocument/2006/relationships/image" Target="../media/image154.png"/><Relationship Id="rId30" Type="http://schemas.openxmlformats.org/officeDocument/2006/relationships/image" Target="../media/image157.png"/><Relationship Id="rId35" Type="http://schemas.openxmlformats.org/officeDocument/2006/relationships/image" Target="../media/image161.png"/><Relationship Id="rId43" Type="http://schemas.openxmlformats.org/officeDocument/2006/relationships/image" Target="../media/image169.png"/><Relationship Id="rId48" Type="http://schemas.openxmlformats.org/officeDocument/2006/relationships/image" Target="../media/image174.png"/><Relationship Id="rId56" Type="http://schemas.openxmlformats.org/officeDocument/2006/relationships/image" Target="../media/image182.png"/><Relationship Id="rId64" Type="http://schemas.openxmlformats.org/officeDocument/2006/relationships/image" Target="../media/image190.png"/><Relationship Id="rId8" Type="http://schemas.openxmlformats.org/officeDocument/2006/relationships/image" Target="../media/image135.png"/><Relationship Id="rId51" Type="http://schemas.openxmlformats.org/officeDocument/2006/relationships/image" Target="../media/image177.png"/><Relationship Id="rId3" Type="http://schemas.openxmlformats.org/officeDocument/2006/relationships/image" Target="../media/image130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33" Type="http://schemas.openxmlformats.org/officeDocument/2006/relationships/image" Target="../media/image160.png"/><Relationship Id="rId38" Type="http://schemas.openxmlformats.org/officeDocument/2006/relationships/image" Target="../media/image164.png"/><Relationship Id="rId46" Type="http://schemas.openxmlformats.org/officeDocument/2006/relationships/image" Target="../media/image172.png"/><Relationship Id="rId59" Type="http://schemas.openxmlformats.org/officeDocument/2006/relationships/image" Target="../media/image185.png"/><Relationship Id="rId67" Type="http://schemas.openxmlformats.org/officeDocument/2006/relationships/image" Target="../media/image193.png"/><Relationship Id="rId20" Type="http://schemas.openxmlformats.org/officeDocument/2006/relationships/image" Target="../media/image147.png"/><Relationship Id="rId41" Type="http://schemas.openxmlformats.org/officeDocument/2006/relationships/image" Target="../media/image167.png"/><Relationship Id="rId54" Type="http://schemas.openxmlformats.org/officeDocument/2006/relationships/image" Target="../media/image180.png"/><Relationship Id="rId62" Type="http://schemas.openxmlformats.org/officeDocument/2006/relationships/image" Target="../media/image1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674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800658"/>
              <a:ext cx="79971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4462" y="724458"/>
              <a:ext cx="148602" cy="254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2819" y="1372158"/>
              <a:ext cx="166141" cy="1483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3454" y="711758"/>
              <a:ext cx="83164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343" y="622858"/>
              <a:ext cx="53098" cy="635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8385" y="916000"/>
              <a:ext cx="11260" cy="2115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7281" y="1659928"/>
            <a:ext cx="44345" cy="469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2206" y="1858619"/>
            <a:ext cx="16924" cy="271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4" name="object 34"/>
            <p:cNvSpPr/>
            <p:nvPr/>
          </p:nvSpPr>
          <p:spPr>
            <a:xfrm>
              <a:off x="7821168" y="0"/>
              <a:ext cx="4372025" cy="3249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10350" y="1366446"/>
              <a:ext cx="4282837" cy="28697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11437" y="893069"/>
              <a:ext cx="109359" cy="18190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95817" y="1151905"/>
              <a:ext cx="138696" cy="13869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93022" y="1639106"/>
              <a:ext cx="136156" cy="13676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69783" y="4316126"/>
            <a:ext cx="130810" cy="13081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6159" y="4320355"/>
            <a:ext cx="130441" cy="1304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8102" y="678009"/>
            <a:ext cx="114122" cy="1141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0745" y="2137134"/>
            <a:ext cx="116890" cy="11301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590" y="4326161"/>
            <a:ext cx="110820" cy="1113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51139" y="4331158"/>
            <a:ext cx="110337" cy="1092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9" y="0"/>
                </a:moveTo>
                <a:lnTo>
                  <a:pt x="24205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4"/>
                </a:lnTo>
                <a:lnTo>
                  <a:pt x="1301" y="65599"/>
                </a:lnTo>
                <a:lnTo>
                  <a:pt x="5957" y="67578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14"/>
                </a:lnTo>
                <a:lnTo>
                  <a:pt x="46527" y="21641"/>
                </a:lnTo>
                <a:lnTo>
                  <a:pt x="41914" y="12665"/>
                </a:lnTo>
                <a:lnTo>
                  <a:pt x="34922" y="4320"/>
                </a:lnTo>
                <a:lnTo>
                  <a:pt x="306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29194" y="1430285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9"/>
                </a:lnTo>
                <a:lnTo>
                  <a:pt x="0" y="10057"/>
                </a:lnTo>
                <a:lnTo>
                  <a:pt x="1475" y="12814"/>
                </a:lnTo>
                <a:lnTo>
                  <a:pt x="1085" y="18618"/>
                </a:lnTo>
                <a:lnTo>
                  <a:pt x="722" y="25681"/>
                </a:lnTo>
                <a:lnTo>
                  <a:pt x="703" y="40714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07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842093" y="6166713"/>
            <a:ext cx="4500245" cy="691515"/>
            <a:chOff x="3842093" y="6166713"/>
            <a:chExt cx="4500245" cy="691515"/>
          </a:xfrm>
        </p:grpSpPr>
        <p:sp>
          <p:nvSpPr>
            <p:cNvPr id="48" name="object 48"/>
            <p:cNvSpPr/>
            <p:nvPr/>
          </p:nvSpPr>
          <p:spPr>
            <a:xfrm>
              <a:off x="3994264" y="6166713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5"/>
                  </a:lnTo>
                  <a:lnTo>
                    <a:pt x="33480" y="33485"/>
                  </a:lnTo>
                  <a:lnTo>
                    <a:pt x="8983" y="69817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7"/>
                  </a:lnTo>
                  <a:lnTo>
                    <a:pt x="4171189" y="33485"/>
                  </a:lnTo>
                  <a:lnTo>
                    <a:pt x="4134858" y="8985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63" y="51765"/>
                  </a:moveTo>
                  <a:lnTo>
                    <a:pt x="455599" y="51765"/>
                  </a:lnTo>
                  <a:lnTo>
                    <a:pt x="427736" y="127190"/>
                  </a:lnTo>
                  <a:lnTo>
                    <a:pt x="400050" y="51765"/>
                  </a:lnTo>
                  <a:lnTo>
                    <a:pt x="385762" y="51765"/>
                  </a:lnTo>
                  <a:lnTo>
                    <a:pt x="357543" y="126834"/>
                  </a:lnTo>
                  <a:lnTo>
                    <a:pt x="330390" y="51765"/>
                  </a:lnTo>
                  <a:lnTo>
                    <a:pt x="314350" y="51765"/>
                  </a:lnTo>
                  <a:lnTo>
                    <a:pt x="349084" y="146050"/>
                  </a:lnTo>
                  <a:lnTo>
                    <a:pt x="365302" y="146050"/>
                  </a:lnTo>
                  <a:lnTo>
                    <a:pt x="392645" y="74536"/>
                  </a:lnTo>
                  <a:lnTo>
                    <a:pt x="419620" y="146050"/>
                  </a:lnTo>
                  <a:lnTo>
                    <a:pt x="435838" y="146050"/>
                  </a:lnTo>
                  <a:lnTo>
                    <a:pt x="470763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13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13"/>
                  </a:lnTo>
                  <a:lnTo>
                    <a:pt x="579615" y="54089"/>
                  </a:lnTo>
                  <a:lnTo>
                    <a:pt x="573176" y="50101"/>
                  </a:lnTo>
                  <a:lnTo>
                    <a:pt x="565378" y="47739"/>
                  </a:lnTo>
                  <a:lnTo>
                    <a:pt x="556171" y="46964"/>
                  </a:lnTo>
                  <a:lnTo>
                    <a:pt x="538581" y="50215"/>
                  </a:lnTo>
                  <a:lnTo>
                    <a:pt x="523798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45"/>
                  </a:lnTo>
                  <a:lnTo>
                    <a:pt x="523798" y="128041"/>
                  </a:lnTo>
                  <a:lnTo>
                    <a:pt x="538581" y="137426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37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47"/>
                  </a:lnTo>
                  <a:lnTo>
                    <a:pt x="535571" y="146824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51" y="175514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43"/>
                  </a:lnTo>
                  <a:lnTo>
                    <a:pt x="617880" y="152450"/>
                  </a:lnTo>
                  <a:lnTo>
                    <a:pt x="618667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41019" y="87350"/>
                  </a:lnTo>
                  <a:lnTo>
                    <a:pt x="738695" y="75552"/>
                  </a:lnTo>
                  <a:lnTo>
                    <a:pt x="737819" y="74358"/>
                  </a:lnTo>
                  <a:lnTo>
                    <a:pt x="727138" y="59791"/>
                  </a:lnTo>
                  <a:lnTo>
                    <a:pt x="710234" y="50203"/>
                  </a:lnTo>
                  <a:lnTo>
                    <a:pt x="705764" y="49491"/>
                  </a:lnTo>
                  <a:lnTo>
                    <a:pt x="705764" y="87350"/>
                  </a:lnTo>
                  <a:lnTo>
                    <a:pt x="674725" y="87350"/>
                  </a:lnTo>
                  <a:lnTo>
                    <a:pt x="676313" y="79159"/>
                  </a:lnTo>
                  <a:lnTo>
                    <a:pt x="681951" y="74358"/>
                  </a:lnTo>
                  <a:lnTo>
                    <a:pt x="698360" y="74358"/>
                  </a:lnTo>
                  <a:lnTo>
                    <a:pt x="704176" y="79159"/>
                  </a:lnTo>
                  <a:lnTo>
                    <a:pt x="705764" y="87350"/>
                  </a:lnTo>
                  <a:lnTo>
                    <a:pt x="705764" y="49491"/>
                  </a:lnTo>
                  <a:lnTo>
                    <a:pt x="650849" y="61061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38"/>
                  </a:lnTo>
                  <a:lnTo>
                    <a:pt x="669518" y="144018"/>
                  </a:lnTo>
                  <a:lnTo>
                    <a:pt x="693597" y="147828"/>
                  </a:lnTo>
                  <a:lnTo>
                    <a:pt x="706970" y="146837"/>
                  </a:lnTo>
                  <a:lnTo>
                    <a:pt x="718375" y="143865"/>
                  </a:lnTo>
                  <a:lnTo>
                    <a:pt x="727913" y="138976"/>
                  </a:lnTo>
                  <a:lnTo>
                    <a:pt x="735749" y="132168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898"/>
                  </a:lnTo>
                  <a:lnTo>
                    <a:pt x="742975" y="100152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46"/>
                  </a:moveTo>
                  <a:lnTo>
                    <a:pt x="755535" y="14046"/>
                  </a:lnTo>
                  <a:lnTo>
                    <a:pt x="755535" y="146050"/>
                  </a:lnTo>
                  <a:lnTo>
                    <a:pt x="795375" y="146050"/>
                  </a:lnTo>
                  <a:lnTo>
                    <a:pt x="795375" y="14046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56" y="11785"/>
                  </a:lnTo>
                  <a:lnTo>
                    <a:pt x="850442" y="5537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90" y="20447"/>
                  </a:lnTo>
                  <a:lnTo>
                    <a:pt x="810666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67" y="40906"/>
                  </a:lnTo>
                  <a:lnTo>
                    <a:pt x="842886" y="39331"/>
                  </a:lnTo>
                  <a:lnTo>
                    <a:pt x="850442" y="34937"/>
                  </a:lnTo>
                  <a:lnTo>
                    <a:pt x="855256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297"/>
                  </a:lnTo>
                  <a:lnTo>
                    <a:pt x="930490" y="86144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60"/>
                  </a:lnTo>
                  <a:lnTo>
                    <a:pt x="936447" y="48958"/>
                  </a:lnTo>
                  <a:lnTo>
                    <a:pt x="925982" y="47459"/>
                  </a:lnTo>
                  <a:lnTo>
                    <a:pt x="915327" y="46964"/>
                  </a:lnTo>
                  <a:lnTo>
                    <a:pt x="893927" y="49580"/>
                  </a:lnTo>
                  <a:lnTo>
                    <a:pt x="878471" y="56718"/>
                  </a:lnTo>
                  <a:lnTo>
                    <a:pt x="869099" y="67297"/>
                  </a:lnTo>
                  <a:lnTo>
                    <a:pt x="865949" y="80238"/>
                  </a:lnTo>
                  <a:lnTo>
                    <a:pt x="874623" y="100825"/>
                  </a:lnTo>
                  <a:lnTo>
                    <a:pt x="893724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04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25"/>
                  </a:lnTo>
                  <a:lnTo>
                    <a:pt x="883894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61"/>
                  </a:lnTo>
                  <a:lnTo>
                    <a:pt x="945794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35"/>
                  </a:moveTo>
                  <a:lnTo>
                    <a:pt x="1012418" y="11785"/>
                  </a:lnTo>
                  <a:lnTo>
                    <a:pt x="1007605" y="5537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47"/>
                  </a:lnTo>
                  <a:lnTo>
                    <a:pt x="967828" y="28536"/>
                  </a:lnTo>
                  <a:lnTo>
                    <a:pt x="972654" y="35026"/>
                  </a:lnTo>
                  <a:lnTo>
                    <a:pt x="980211" y="39344"/>
                  </a:lnTo>
                  <a:lnTo>
                    <a:pt x="990130" y="40906"/>
                  </a:lnTo>
                  <a:lnTo>
                    <a:pt x="1000048" y="39331"/>
                  </a:lnTo>
                  <a:lnTo>
                    <a:pt x="1007605" y="34937"/>
                  </a:lnTo>
                  <a:lnTo>
                    <a:pt x="1012418" y="28232"/>
                  </a:lnTo>
                  <a:lnTo>
                    <a:pt x="1014120" y="19735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57" y="47942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33" y="55143"/>
                  </a:lnTo>
                  <a:lnTo>
                    <a:pt x="1110208" y="50546"/>
                  </a:lnTo>
                  <a:lnTo>
                    <a:pt x="1102004" y="47840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39" y="49657"/>
                  </a:lnTo>
                  <a:lnTo>
                    <a:pt x="1071460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60" y="14046"/>
                  </a:moveTo>
                  <a:lnTo>
                    <a:pt x="1435709" y="14046"/>
                  </a:lnTo>
                  <a:lnTo>
                    <a:pt x="1435709" y="98907"/>
                  </a:lnTo>
                  <a:lnTo>
                    <a:pt x="1433309" y="112585"/>
                  </a:lnTo>
                  <a:lnTo>
                    <a:pt x="1426692" y="123075"/>
                  </a:lnTo>
                  <a:lnTo>
                    <a:pt x="1416735" y="129806"/>
                  </a:lnTo>
                  <a:lnTo>
                    <a:pt x="1404315" y="132168"/>
                  </a:lnTo>
                  <a:lnTo>
                    <a:pt x="1391793" y="129806"/>
                  </a:lnTo>
                  <a:lnTo>
                    <a:pt x="1381785" y="123075"/>
                  </a:lnTo>
                  <a:lnTo>
                    <a:pt x="1375156" y="112585"/>
                  </a:lnTo>
                  <a:lnTo>
                    <a:pt x="1372755" y="98907"/>
                  </a:lnTo>
                  <a:lnTo>
                    <a:pt x="1375156" y="85255"/>
                  </a:lnTo>
                  <a:lnTo>
                    <a:pt x="1381785" y="74828"/>
                  </a:lnTo>
                  <a:lnTo>
                    <a:pt x="1391793" y="68173"/>
                  </a:lnTo>
                  <a:lnTo>
                    <a:pt x="1404315" y="65824"/>
                  </a:lnTo>
                  <a:lnTo>
                    <a:pt x="1416735" y="68173"/>
                  </a:lnTo>
                  <a:lnTo>
                    <a:pt x="1426692" y="74828"/>
                  </a:lnTo>
                  <a:lnTo>
                    <a:pt x="1433309" y="85255"/>
                  </a:lnTo>
                  <a:lnTo>
                    <a:pt x="1435709" y="98907"/>
                  </a:lnTo>
                  <a:lnTo>
                    <a:pt x="1435709" y="14046"/>
                  </a:lnTo>
                  <a:lnTo>
                    <a:pt x="1435531" y="14046"/>
                  </a:lnTo>
                  <a:lnTo>
                    <a:pt x="1435531" y="65989"/>
                  </a:lnTo>
                  <a:lnTo>
                    <a:pt x="1435366" y="65824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905" y="50876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37"/>
                  </a:lnTo>
                  <a:lnTo>
                    <a:pt x="1402905" y="147116"/>
                  </a:lnTo>
                  <a:lnTo>
                    <a:pt x="1412849" y="146126"/>
                  </a:lnTo>
                  <a:lnTo>
                    <a:pt x="1421879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60" y="146050"/>
                  </a:lnTo>
                  <a:lnTo>
                    <a:pt x="1452460" y="131102"/>
                  </a:lnTo>
                  <a:lnTo>
                    <a:pt x="1452460" y="65989"/>
                  </a:lnTo>
                  <a:lnTo>
                    <a:pt x="1452460" y="1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4780" y="6342658"/>
              <a:ext cx="87998" cy="953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07150" y="6322023"/>
              <a:ext cx="99293" cy="1159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2093" y="6341770"/>
              <a:ext cx="4500245" cy="95250"/>
            </a:xfrm>
            <a:custGeom>
              <a:avLst/>
              <a:gdLst/>
              <a:ahLst/>
              <a:cxnLst/>
              <a:rect l="l" t="t" r="r" b="b"/>
              <a:pathLst>
                <a:path w="4500245" h="95250">
                  <a:moveTo>
                    <a:pt x="1315504" y="59245"/>
                  </a:moveTo>
                  <a:lnTo>
                    <a:pt x="0" y="59245"/>
                  </a:lnTo>
                  <a:lnTo>
                    <a:pt x="0" y="62420"/>
                  </a:lnTo>
                  <a:lnTo>
                    <a:pt x="1315504" y="62420"/>
                  </a:lnTo>
                  <a:lnTo>
                    <a:pt x="1315504" y="59245"/>
                  </a:lnTo>
                  <a:close/>
                </a:path>
                <a:path w="4500245" h="9525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48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09"/>
                  </a:lnTo>
                  <a:lnTo>
                    <a:pt x="3103803" y="34531"/>
                  </a:lnTo>
                  <a:lnTo>
                    <a:pt x="3109671" y="24549"/>
                  </a:lnTo>
                  <a:lnTo>
                    <a:pt x="3118942" y="18440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95250">
                  <a:moveTo>
                    <a:pt x="4499876" y="59245"/>
                  </a:moveTo>
                  <a:lnTo>
                    <a:pt x="3184385" y="59245"/>
                  </a:lnTo>
                  <a:lnTo>
                    <a:pt x="3184385" y="62420"/>
                  </a:lnTo>
                  <a:lnTo>
                    <a:pt x="4499876" y="62420"/>
                  </a:lnTo>
                  <a:lnTo>
                    <a:pt x="4499876" y="5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3302905" y="3879276"/>
            <a:ext cx="6318369" cy="12800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21540000">
            <a:off x="3349449" y="3955754"/>
            <a:ext cx="521504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spc="-10" dirty="0">
                <a:solidFill>
                  <a:srgbClr val="FFFFFF"/>
                </a:solidFill>
                <a:latin typeface="Montserrat-Medium"/>
                <a:cs typeface="Montserrat-Medium"/>
              </a:rPr>
              <a:t>Ekolojik, </a:t>
            </a:r>
            <a:r>
              <a:rPr sz="165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Ek</a:t>
            </a:r>
            <a:r>
              <a:rPr sz="2475" spc="-22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onomik </a:t>
            </a:r>
            <a:r>
              <a:rPr sz="2475" spc="-37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ve </a:t>
            </a:r>
            <a:r>
              <a:rPr sz="2475" spc="-30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Sosyal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Sürdürülebilirlik</a:t>
            </a:r>
            <a:r>
              <a:rPr sz="2475" spc="-37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İçin</a:t>
            </a:r>
            <a:endParaRPr sz="2475" baseline="3367">
              <a:latin typeface="Montserrat-Medium"/>
              <a:cs typeface="Montserrat-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91001" y="4301564"/>
            <a:ext cx="1057986" cy="7607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6160" y="6584895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5" h="114934">
                <a:moveTo>
                  <a:pt x="49745" y="0"/>
                </a:moveTo>
                <a:lnTo>
                  <a:pt x="42519" y="0"/>
                </a:lnTo>
                <a:lnTo>
                  <a:pt x="32174" y="1754"/>
                </a:lnTo>
                <a:lnTo>
                  <a:pt x="24137" y="6923"/>
                </a:lnTo>
                <a:lnTo>
                  <a:pt x="18932" y="15360"/>
                </a:lnTo>
                <a:lnTo>
                  <a:pt x="17081" y="26924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86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9011"/>
                </a:lnTo>
                <a:lnTo>
                  <a:pt x="57784" y="812"/>
                </a:lnTo>
                <a:lnTo>
                  <a:pt x="49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8921" y="6607887"/>
            <a:ext cx="81915" cy="685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86808" y="6584902"/>
            <a:ext cx="111277" cy="1145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986388" y="672579"/>
            <a:ext cx="1797685" cy="1905000"/>
            <a:chOff x="4986388" y="672579"/>
            <a:chExt cx="1797685" cy="1905000"/>
          </a:xfrm>
        </p:grpSpPr>
        <p:sp>
          <p:nvSpPr>
            <p:cNvPr id="62" name="object 62"/>
            <p:cNvSpPr/>
            <p:nvPr/>
          </p:nvSpPr>
          <p:spPr>
            <a:xfrm>
              <a:off x="5601055" y="672579"/>
              <a:ext cx="568070" cy="9974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36158" y="1726183"/>
              <a:ext cx="119989" cy="153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96039" y="1726183"/>
              <a:ext cx="225475" cy="14772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55183" y="1690319"/>
              <a:ext cx="133680" cy="18708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44793" y="1731822"/>
              <a:ext cx="70472" cy="14207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01143" y="1731822"/>
              <a:ext cx="110032" cy="14587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90069" y="1731822"/>
              <a:ext cx="85877" cy="14207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302" y="1971624"/>
              <a:ext cx="238506" cy="3861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3637" y="1917623"/>
              <a:ext cx="407860" cy="32520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76734" y="1917623"/>
              <a:ext cx="56629" cy="32520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0641" y="1977961"/>
              <a:ext cx="147078" cy="26487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6976" y="1977961"/>
              <a:ext cx="155727" cy="2648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5760" y="2316137"/>
              <a:ext cx="218287" cy="26115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11113" y="2366238"/>
              <a:ext cx="140614" cy="21104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39002" y="2368067"/>
              <a:ext cx="154546" cy="20618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11544" y="2369591"/>
              <a:ext cx="130568" cy="2046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70790" y="2369591"/>
              <a:ext cx="228346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76874" y="2369591"/>
              <a:ext cx="130568" cy="2046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7284" y="2316137"/>
              <a:ext cx="257784" cy="25811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88610" y="2369591"/>
              <a:ext cx="169456" cy="2046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19801" y="2316137"/>
              <a:ext cx="104178" cy="4159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86388" y="2369591"/>
              <a:ext cx="167335" cy="2079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5168950" y="1972055"/>
            <a:ext cx="263550" cy="27768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057400" y="1371600"/>
            <a:ext cx="1013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n-NO" sz="2800" b="1" dirty="0" smtClean="0">
                <a:cs typeface="Times New Roman" panose="02020603050405020304" pitchFamily="18" charset="0"/>
              </a:rPr>
              <a:t>Kan  Komponentleri</a:t>
            </a:r>
            <a:r>
              <a:rPr lang="tr-TR" sz="2800" b="1" dirty="0" err="1" smtClean="0">
                <a:cs typeface="Times New Roman" panose="02020603050405020304" pitchFamily="18" charset="0"/>
              </a:rPr>
              <a:t>ni</a:t>
            </a:r>
            <a:r>
              <a:rPr lang="tr-TR" sz="2800" b="1" dirty="0" smtClean="0"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cs typeface="Times New Roman" panose="02020603050405020304" pitchFamily="18" charset="0"/>
              </a:rPr>
              <a:t>,kan hacmini sağlamak,dokulara oksijen taşınmasını sağlamak,kanama ve </a:t>
            </a:r>
            <a:r>
              <a:rPr lang="tr-TR" sz="2800" dirty="0" err="1" smtClean="0">
                <a:cs typeface="Times New Roman" panose="02020603050405020304" pitchFamily="18" charset="0"/>
              </a:rPr>
              <a:t>koagülasyon</a:t>
            </a:r>
            <a:r>
              <a:rPr lang="tr-TR" sz="2800" dirty="0" smtClean="0">
                <a:cs typeface="Times New Roman" panose="02020603050405020304" pitchFamily="18" charset="0"/>
              </a:rPr>
              <a:t> bozukluklarını düzeltmek için kullanırız.</a:t>
            </a:r>
          </a:p>
          <a:p>
            <a:pPr>
              <a:buNone/>
            </a:pPr>
            <a:r>
              <a:rPr lang="tr-TR" sz="2800" b="1" dirty="0" smtClean="0">
                <a:cs typeface="Times New Roman" panose="02020603050405020304" pitchFamily="18" charset="0"/>
              </a:rPr>
              <a:t>Tam Kan Yerine </a:t>
            </a:r>
            <a:r>
              <a:rPr lang="tr-TR" sz="2800" b="1" dirty="0" err="1" smtClean="0">
                <a:cs typeface="Times New Roman" panose="02020603050405020304" pitchFamily="18" charset="0"/>
              </a:rPr>
              <a:t>Komponent</a:t>
            </a:r>
            <a:r>
              <a:rPr lang="tr-TR" sz="2800" b="1" dirty="0" smtClean="0">
                <a:cs typeface="Times New Roman" panose="02020603050405020304" pitchFamily="18" charset="0"/>
              </a:rPr>
              <a:t> Kullanmak</a:t>
            </a:r>
            <a:r>
              <a:rPr lang="tr-TR" sz="2800" dirty="0" smtClean="0">
                <a:cs typeface="Times New Roman" panose="02020603050405020304" pitchFamily="18" charset="0"/>
              </a:rPr>
              <a:t>; </a:t>
            </a:r>
          </a:p>
          <a:p>
            <a:pPr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Özel bir kan </a:t>
            </a:r>
            <a:r>
              <a:rPr lang="tr-TR" sz="2800" dirty="0" err="1" smtClean="0">
                <a:cs typeface="Times New Roman" panose="02020603050405020304" pitchFamily="18" charset="0"/>
              </a:rPr>
              <a:t>komponentine</a:t>
            </a:r>
            <a:r>
              <a:rPr lang="tr-TR" sz="2800" dirty="0" smtClean="0">
                <a:cs typeface="Times New Roman" panose="02020603050405020304" pitchFamily="18" charset="0"/>
              </a:rPr>
              <a:t>  gereksinimi olan hastalarda  optimal  tedaviyi sağlar, tam  kandan  daha  etkili  ve  daha  güvenlidir</a:t>
            </a:r>
          </a:p>
          <a:p>
            <a:pPr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Gereksinim olmayan </a:t>
            </a:r>
            <a:r>
              <a:rPr lang="tr-TR" sz="2800" dirty="0" err="1" smtClean="0">
                <a:cs typeface="Times New Roman" panose="02020603050405020304" pitchFamily="18" charset="0"/>
              </a:rPr>
              <a:t>komponentlerin</a:t>
            </a:r>
            <a:r>
              <a:rPr lang="tr-TR" sz="2800" dirty="0" smtClean="0">
                <a:cs typeface="Times New Roman" panose="02020603050405020304" pitchFamily="18" charset="0"/>
              </a:rPr>
              <a:t> oluşturabileceği yan etkiler önlenir.</a:t>
            </a:r>
          </a:p>
          <a:p>
            <a:pPr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Kan kaynağının boşa harcanması önlenir.</a:t>
            </a:r>
          </a:p>
          <a:p>
            <a:pPr>
              <a:buNone/>
            </a:pPr>
            <a:r>
              <a:rPr lang="tr-TR" sz="2800" dirty="0" err="1" smtClean="0">
                <a:cs typeface="Times New Roman" panose="02020603050405020304" pitchFamily="18" charset="0"/>
              </a:rPr>
              <a:t>Komponentlerin</a:t>
            </a:r>
            <a:r>
              <a:rPr lang="tr-TR" sz="2800" dirty="0" smtClean="0">
                <a:cs typeface="Times New Roman" panose="02020603050405020304" pitchFamily="18" charset="0"/>
              </a:rPr>
              <a:t>  raf  ömrü  daha  uzundur. </a:t>
            </a:r>
            <a:endParaRPr lang="tr-TR" sz="28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04800" y="727595"/>
            <a:ext cx="107229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dirty="0" smtClean="0">
                <a:latin typeface="+mn-lt"/>
              </a:rPr>
              <a:t>Kan ve kan ürünlerinin özellikleri</a:t>
            </a:r>
            <a:endParaRPr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09800" y="1524000"/>
            <a:ext cx="9144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133600"/>
            <a:ext cx="9525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Ulusal kan  kaynağının </a:t>
            </a:r>
            <a:r>
              <a:rPr lang="tr-TR" sz="2800" b="1" dirty="0" smtClean="0">
                <a:cs typeface="Times New Roman" panose="02020603050405020304" pitchFamily="18" charset="0"/>
              </a:rPr>
              <a:t>%10 ila %15 açık kalp </a:t>
            </a:r>
            <a:r>
              <a:rPr lang="tr-TR" sz="2800" dirty="0" smtClean="0">
                <a:cs typeface="Times New Roman" panose="02020603050405020304" pitchFamily="18" charset="0"/>
              </a:rPr>
              <a:t>ameliyatlarında kullanılmaktadır.</a:t>
            </a:r>
          </a:p>
          <a:p>
            <a:pPr algn="just"/>
            <a:endParaRPr lang="tr-TR" sz="2800" dirty="0" smtClean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KPB yapılan ameliyatlar , “pompasız" yapılan kardiyak ameliyatlara kıyasla kan transfüzyonu ihtiyacını arttırmaktadır. </a:t>
            </a:r>
          </a:p>
          <a:p>
            <a:pPr algn="just"/>
            <a:endParaRPr lang="tr-TR" sz="2800" dirty="0" smtClean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Kardiyak ameliyat geçiren hastaların </a:t>
            </a:r>
            <a:r>
              <a:rPr lang="tr-TR" sz="2800" b="1" dirty="0" smtClean="0">
                <a:cs typeface="Times New Roman" panose="02020603050405020304" pitchFamily="18" charset="0"/>
              </a:rPr>
              <a:t>%50’sine</a:t>
            </a:r>
            <a:r>
              <a:rPr lang="tr-TR" sz="2800" dirty="0" smtClean="0">
                <a:cs typeface="Times New Roman" panose="02020603050405020304" pitchFamily="18" charset="0"/>
              </a:rPr>
              <a:t> kan transfüzyonu yapıldığını ortaya koymaktadır. </a:t>
            </a:r>
            <a:endParaRPr lang="tr-TR" sz="28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752600"/>
            <a:ext cx="944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Yeniden yapılan (</a:t>
            </a:r>
            <a:r>
              <a:rPr lang="tr-TR" sz="2800" dirty="0" err="1" smtClean="0">
                <a:cs typeface="Times New Roman" panose="02020603050405020304" pitchFamily="18" charset="0"/>
              </a:rPr>
              <a:t>redo</a:t>
            </a:r>
            <a:r>
              <a:rPr lang="tr-TR" sz="2800" dirty="0" smtClean="0">
                <a:cs typeface="Times New Roman" panose="02020603050405020304" pitchFamily="18" charset="0"/>
              </a:rPr>
              <a:t>) ameliyatlar, aort ameliyatları, </a:t>
            </a:r>
            <a:r>
              <a:rPr lang="tr-TR" sz="2800" dirty="0" err="1" smtClean="0">
                <a:cs typeface="Times New Roman" panose="02020603050405020304" pitchFamily="18" charset="0"/>
              </a:rPr>
              <a:t>ventriküler</a:t>
            </a:r>
            <a:r>
              <a:rPr lang="tr-TR" sz="2800" dirty="0" smtClean="0">
                <a:cs typeface="Times New Roman" panose="02020603050405020304" pitchFamily="18" charset="0"/>
              </a:rPr>
              <a:t> destek cihazlarının takılması gibi karmaşık kardiyak ameliyatlar, çok daha yüksek sıklıkla kan transfüzyonu gerektirir . </a:t>
            </a:r>
          </a:p>
          <a:p>
            <a:pPr algn="just"/>
            <a:endParaRPr lang="tr-TR" sz="2800" dirty="0" smtClean="0"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Homolog kan kullanımını azaltmaya yönelik gerek farmakolojik gerek teknik olarak birçok yöntem uygulansa da kan transfüzyonu ve onunla beraber gelen sorunlar hala ciddiyetini korumaktadır. </a:t>
            </a:r>
            <a:endParaRPr lang="tr-TR" sz="28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828800"/>
            <a:ext cx="975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err="1" smtClean="0">
                <a:cs typeface="Times New Roman" panose="02020603050405020304" pitchFamily="18" charset="0"/>
              </a:rPr>
              <a:t>Heparinize</a:t>
            </a:r>
            <a:r>
              <a:rPr lang="tr-TR" sz="2800" dirty="0" smtClean="0">
                <a:cs typeface="Times New Roman" panose="02020603050405020304" pitchFamily="18" charset="0"/>
              </a:rPr>
              <a:t> kanın </a:t>
            </a:r>
            <a:r>
              <a:rPr lang="tr-TR" sz="2800" dirty="0" err="1" smtClean="0">
                <a:cs typeface="Times New Roman" panose="02020603050405020304" pitchFamily="18" charset="0"/>
              </a:rPr>
              <a:t>intravenöz</a:t>
            </a:r>
            <a:r>
              <a:rPr lang="tr-TR" sz="2800" dirty="0" smtClean="0">
                <a:cs typeface="Times New Roman" panose="02020603050405020304" pitchFamily="18" charset="0"/>
              </a:rPr>
              <a:t> ,</a:t>
            </a:r>
            <a:r>
              <a:rPr lang="tr-TR" sz="2800" dirty="0" err="1" smtClean="0">
                <a:cs typeface="Times New Roman" panose="02020603050405020304" pitchFamily="18" charset="0"/>
              </a:rPr>
              <a:t>endotel</a:t>
            </a:r>
            <a:r>
              <a:rPr lang="tr-TR" sz="2800" dirty="0" smtClean="0">
                <a:cs typeface="Times New Roman" panose="02020603050405020304" pitchFamily="18" charset="0"/>
              </a:rPr>
              <a:t> yapı dışında , yara yüzeylerine ve </a:t>
            </a:r>
            <a:r>
              <a:rPr lang="tr-TR" sz="2800" dirty="0" err="1" smtClean="0">
                <a:cs typeface="Times New Roman" panose="02020603050405020304" pitchFamily="18" charset="0"/>
              </a:rPr>
              <a:t>ekstrakorporeal</a:t>
            </a:r>
            <a:r>
              <a:rPr lang="tr-TR" sz="2800" dirty="0" smtClean="0"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cs typeface="Times New Roman" panose="02020603050405020304" pitchFamily="18" charset="0"/>
              </a:rPr>
              <a:t>perfüzyon</a:t>
            </a:r>
            <a:r>
              <a:rPr lang="tr-TR" sz="2800" dirty="0" smtClean="0">
                <a:cs typeface="Times New Roman" panose="02020603050405020304" pitchFamily="18" charset="0"/>
              </a:rPr>
              <a:t> dolaşımına ait sentetik yüzeylere temas etmesi sonucu </a:t>
            </a:r>
            <a:r>
              <a:rPr lang="tr-TR" sz="2800" b="1" dirty="0" err="1" smtClean="0">
                <a:cs typeface="Times New Roman" panose="02020603050405020304" pitchFamily="18" charset="0"/>
              </a:rPr>
              <a:t>trombotik</a:t>
            </a:r>
            <a:r>
              <a:rPr lang="tr-TR" sz="2800" b="1" dirty="0" smtClean="0">
                <a:cs typeface="Times New Roman" panose="02020603050405020304" pitchFamily="18" charset="0"/>
              </a:rPr>
              <a:t> uyarı olur </a:t>
            </a:r>
            <a:r>
              <a:rPr lang="tr-TR" sz="2800" dirty="0" smtClean="0">
                <a:cs typeface="Times New Roman" panose="02020603050405020304" pitchFamily="18" charset="0"/>
              </a:rPr>
              <a:t>ve </a:t>
            </a:r>
            <a:r>
              <a:rPr lang="tr-TR" sz="2800" dirty="0" err="1" smtClean="0">
                <a:cs typeface="Times New Roman" panose="02020603050405020304" pitchFamily="18" charset="0"/>
              </a:rPr>
              <a:t>parsiyel</a:t>
            </a:r>
            <a:r>
              <a:rPr lang="tr-TR" sz="2800" dirty="0" smtClean="0">
                <a:cs typeface="Times New Roman" panose="02020603050405020304" pitchFamily="18" charset="0"/>
              </a:rPr>
              <a:t> olarak </a:t>
            </a:r>
            <a:r>
              <a:rPr lang="tr-TR" sz="2800" dirty="0" err="1" smtClean="0">
                <a:cs typeface="Times New Roman" panose="02020603050405020304" pitchFamily="18" charset="0"/>
              </a:rPr>
              <a:t>koagülasyon</a:t>
            </a:r>
            <a:r>
              <a:rPr lang="tr-TR" sz="2800" dirty="0" smtClean="0">
                <a:cs typeface="Times New Roman" panose="02020603050405020304" pitchFamily="18" charset="0"/>
              </a:rPr>
              <a:t> proteinleri, </a:t>
            </a:r>
            <a:r>
              <a:rPr lang="tr-TR" sz="2800" dirty="0" err="1" smtClean="0">
                <a:cs typeface="Times New Roman" panose="02020603050405020304" pitchFamily="18" charset="0"/>
              </a:rPr>
              <a:t>fibrinolitik</a:t>
            </a:r>
            <a:r>
              <a:rPr lang="tr-TR" sz="2800" dirty="0" smtClean="0">
                <a:cs typeface="Times New Roman" panose="02020603050405020304" pitchFamily="18" charset="0"/>
              </a:rPr>
              <a:t> proteinler, </a:t>
            </a:r>
            <a:r>
              <a:rPr lang="tr-TR" sz="2800" dirty="0" err="1" smtClean="0">
                <a:cs typeface="Times New Roman" panose="02020603050405020304" pitchFamily="18" charset="0"/>
              </a:rPr>
              <a:t>trombositler</a:t>
            </a:r>
            <a:r>
              <a:rPr lang="tr-TR" sz="2800" dirty="0" smtClean="0">
                <a:cs typeface="Times New Roman" panose="02020603050405020304" pitchFamily="18" charset="0"/>
              </a:rPr>
              <a:t>  ve  yara </a:t>
            </a:r>
            <a:r>
              <a:rPr lang="tr-TR" sz="2800" dirty="0" err="1" smtClean="0">
                <a:cs typeface="Times New Roman" panose="02020603050405020304" pitchFamily="18" charset="0"/>
              </a:rPr>
              <a:t>hemostazını</a:t>
            </a:r>
            <a:r>
              <a:rPr lang="tr-TR" sz="2800" dirty="0" smtClean="0">
                <a:cs typeface="Times New Roman" panose="02020603050405020304" pitchFamily="18" charset="0"/>
              </a:rPr>
              <a:t> sağlayan kan hücreleri aktive edilirler. </a:t>
            </a:r>
          </a:p>
          <a:p>
            <a:pPr algn="just"/>
            <a:r>
              <a:rPr lang="tr-TR" sz="2800" dirty="0" smtClean="0">
                <a:cs typeface="Times New Roman" panose="02020603050405020304" pitchFamily="18" charset="0"/>
              </a:rPr>
              <a:t>Bu nedenlerle </a:t>
            </a:r>
            <a:r>
              <a:rPr lang="tr-TR" sz="2800" b="1" dirty="0" smtClean="0">
                <a:cs typeface="Times New Roman" panose="02020603050405020304" pitchFamily="18" charset="0"/>
              </a:rPr>
              <a:t>açık kalp operasyonlarında</a:t>
            </a:r>
            <a:r>
              <a:rPr lang="tr-TR" sz="2800" dirty="0" smtClean="0">
                <a:cs typeface="Times New Roman" panose="02020603050405020304" pitchFamily="18" charset="0"/>
              </a:rPr>
              <a:t>, diğer operasyonlara göre </a:t>
            </a:r>
            <a:r>
              <a:rPr lang="tr-TR" sz="2800" b="1" dirty="0" smtClean="0">
                <a:cs typeface="Times New Roman" panose="02020603050405020304" pitchFamily="18" charset="0"/>
              </a:rPr>
              <a:t>çok daha büyük miktarlarda </a:t>
            </a:r>
            <a:r>
              <a:rPr lang="tr-TR" sz="2800" b="1" dirty="0" err="1" smtClean="0">
                <a:cs typeface="Times New Roman" panose="02020603050405020304" pitchFamily="18" charset="0"/>
              </a:rPr>
              <a:t>intraoperatif</a:t>
            </a:r>
            <a:r>
              <a:rPr lang="tr-TR" sz="2800" b="1" dirty="0" smtClean="0"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cs typeface="Times New Roman" panose="02020603050405020304" pitchFamily="18" charset="0"/>
              </a:rPr>
              <a:t>postoperatif</a:t>
            </a:r>
            <a:r>
              <a:rPr lang="tr-TR" sz="2800" b="1" dirty="0" smtClean="0">
                <a:cs typeface="Times New Roman" panose="02020603050405020304" pitchFamily="18" charset="0"/>
              </a:rPr>
              <a:t> kan kayıpları </a:t>
            </a:r>
            <a:r>
              <a:rPr lang="tr-TR" sz="2800" dirty="0" smtClean="0">
                <a:cs typeface="Times New Roman" panose="02020603050405020304" pitchFamily="18" charset="0"/>
              </a:rPr>
              <a:t>görülür . </a:t>
            </a:r>
            <a:endParaRPr lang="tr-TR" sz="28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05000"/>
            <a:ext cx="975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buClr>
                <a:schemeClr val="accent3"/>
              </a:buClr>
              <a:buSzPct val="95000"/>
              <a:buNone/>
              <a:defRPr/>
            </a:pPr>
            <a:r>
              <a:rPr lang="tr-TR" sz="2800" dirty="0" smtClean="0">
                <a:cs typeface="Times New Roman" panose="02020603050405020304" pitchFamily="18" charset="0"/>
              </a:rPr>
              <a:t>Yüksek maliyet ve </a:t>
            </a:r>
            <a:r>
              <a:rPr lang="tr-TR" sz="2800" b="1" dirty="0" smtClean="0">
                <a:cs typeface="Times New Roman" panose="02020603050405020304" pitchFamily="18" charset="0"/>
              </a:rPr>
              <a:t>etkinliğine dair devam eden kuşkuların</a:t>
            </a:r>
            <a:r>
              <a:rPr lang="tr-TR" sz="2800" dirty="0" smtClean="0">
                <a:cs typeface="Times New Roman" panose="02020603050405020304" pitchFamily="18" charset="0"/>
              </a:rPr>
              <a:t> bulunması,hepatit, </a:t>
            </a:r>
            <a:r>
              <a:rPr lang="tr-TR" sz="2800" dirty="0" err="1" smtClean="0">
                <a:cs typeface="Times New Roman" panose="02020603050405020304" pitchFamily="18" charset="0"/>
              </a:rPr>
              <a:t>sitomegalovirüs</a:t>
            </a:r>
            <a:r>
              <a:rPr lang="tr-TR" sz="2800" dirty="0" smtClean="0">
                <a:cs typeface="Times New Roman" panose="02020603050405020304" pitchFamily="18" charset="0"/>
              </a:rPr>
              <a:t> (CMV) ve </a:t>
            </a:r>
            <a:r>
              <a:rPr lang="tr-TR" sz="2800" dirty="0" err="1" smtClean="0">
                <a:cs typeface="Times New Roman" panose="02020603050405020304" pitchFamily="18" charset="0"/>
              </a:rPr>
              <a:t>human</a:t>
            </a:r>
            <a:r>
              <a:rPr lang="tr-TR" sz="2800" dirty="0" smtClean="0"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cs typeface="Times New Roman" panose="02020603050405020304" pitchFamily="18" charset="0"/>
              </a:rPr>
              <a:t>immunodeficieny</a:t>
            </a:r>
            <a:r>
              <a:rPr lang="tr-TR" sz="2800" dirty="0" smtClean="0"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cs typeface="Times New Roman" panose="02020603050405020304" pitchFamily="18" charset="0"/>
              </a:rPr>
              <a:t>virus</a:t>
            </a:r>
            <a:r>
              <a:rPr lang="tr-TR" sz="2800" dirty="0" smtClean="0">
                <a:cs typeface="Times New Roman" panose="02020603050405020304" pitchFamily="18" charset="0"/>
              </a:rPr>
              <a:t> (HIV) gibi </a:t>
            </a:r>
            <a:r>
              <a:rPr lang="tr-TR" sz="2800" dirty="0" err="1" smtClean="0">
                <a:cs typeface="Times New Roman" panose="02020603050405020304" pitchFamily="18" charset="0"/>
              </a:rPr>
              <a:t>infeksiyöz</a:t>
            </a:r>
            <a:r>
              <a:rPr lang="tr-TR" sz="2800" dirty="0" smtClean="0">
                <a:cs typeface="Times New Roman" panose="02020603050405020304" pitchFamily="18" charset="0"/>
              </a:rPr>
              <a:t> hastalıkları bulaştırma riski taşıması, </a:t>
            </a:r>
            <a:r>
              <a:rPr lang="tr-TR" sz="2800" dirty="0" err="1" smtClean="0">
                <a:cs typeface="Times New Roman" panose="02020603050405020304" pitchFamily="18" charset="0"/>
              </a:rPr>
              <a:t>immünosupresyon</a:t>
            </a:r>
            <a:r>
              <a:rPr lang="tr-TR" sz="2800" dirty="0" smtClean="0">
                <a:cs typeface="Times New Roman" panose="02020603050405020304" pitchFamily="18" charset="0"/>
              </a:rPr>
              <a:t> ve transfüzyon ile ilişkili akut akciğer hasarı sendromu (TRALI) gibi nedenlerin sonucu olarak;</a:t>
            </a:r>
          </a:p>
          <a:p>
            <a:pPr marL="274320" lvl="0" indent="-274320" algn="just">
              <a:buClr>
                <a:schemeClr val="accent3"/>
              </a:buClr>
              <a:buSzPct val="95000"/>
              <a:buNone/>
              <a:defRPr/>
            </a:pPr>
            <a:r>
              <a:rPr lang="tr-TR" sz="2800" dirty="0" smtClean="0">
                <a:cs typeface="Times New Roman" panose="02020603050405020304" pitchFamily="18" charset="0"/>
              </a:rPr>
              <a:t>Açık kalp cerrahisi yapılacak vakalarda </a:t>
            </a:r>
            <a:r>
              <a:rPr lang="tr-TR" sz="2800" b="1" dirty="0" smtClean="0">
                <a:cs typeface="Times New Roman" panose="02020603050405020304" pitchFamily="18" charset="0"/>
              </a:rPr>
              <a:t>Homolog kan transfüzyonu işleminden sakınmak, </a:t>
            </a:r>
            <a:r>
              <a:rPr lang="tr-TR" sz="2800" b="1" dirty="0" err="1" smtClean="0">
                <a:cs typeface="Times New Roman" panose="02020603050405020304" pitchFamily="18" charset="0"/>
              </a:rPr>
              <a:t>perioperatif</a:t>
            </a:r>
            <a:r>
              <a:rPr lang="tr-TR" sz="2800" b="1" dirty="0" smtClean="0">
                <a:cs typeface="Times New Roman" panose="02020603050405020304" pitchFamily="18" charset="0"/>
              </a:rPr>
              <a:t> dönemde önemli hedef haline gelmiştir.</a:t>
            </a:r>
            <a:endParaRPr lang="tr-TR" sz="28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14399" y="-304800"/>
            <a:ext cx="19050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-685800" y="727595"/>
            <a:ext cx="12877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dirty="0" smtClean="0"/>
              <a:t>Kan transfüzyonunun komplikasyonları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05000"/>
            <a:ext cx="967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tr-TR" sz="2800" dirty="0">
              <a:solidFill>
                <a:prstClr val="black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33600" y="1676400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52400" y="727595"/>
            <a:ext cx="12344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dirty="0" err="1" smtClean="0"/>
              <a:t>İmmün</a:t>
            </a:r>
            <a:r>
              <a:rPr lang="tr-TR" dirty="0" smtClean="0"/>
              <a:t> </a:t>
            </a:r>
            <a:r>
              <a:rPr lang="tr-TR" dirty="0" err="1" smtClean="0"/>
              <a:t>Hemolitik</a:t>
            </a:r>
            <a:r>
              <a:rPr lang="tr-TR" dirty="0" smtClean="0"/>
              <a:t> Reaksiyon </a:t>
            </a:r>
            <a:br>
              <a:rPr lang="tr-TR" dirty="0" smtClean="0"/>
            </a:br>
            <a:r>
              <a:rPr lang="tr-TR" dirty="0" smtClean="0"/>
              <a:t>(İHR) 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Erken Dönem (Akut) İHR </a:t>
            </a:r>
          </a:p>
          <a:p>
            <a:r>
              <a:rPr lang="tr-TR" sz="2800" dirty="0" smtClean="0"/>
              <a:t>    Transfüzyon sırasında veya hemen sonra (&lt;24 saat) açığa çıkan reaksiyonlardır. </a:t>
            </a:r>
          </a:p>
          <a:p>
            <a:r>
              <a:rPr lang="tr-TR" sz="2800" dirty="0" smtClean="0"/>
              <a:t>   Çoğunlukla damar içi </a:t>
            </a:r>
            <a:r>
              <a:rPr lang="tr-TR" sz="2800" b="1" dirty="0" err="1" smtClean="0"/>
              <a:t>hemoliz</a:t>
            </a:r>
            <a:r>
              <a:rPr lang="tr-TR" sz="2800" dirty="0" smtClean="0"/>
              <a:t> görülür </a:t>
            </a:r>
          </a:p>
          <a:p>
            <a:r>
              <a:rPr lang="tr-TR" sz="2800" dirty="0" smtClean="0"/>
              <a:t>   10-15 ml kan verilmesi reaksiyon için yeterlidir. </a:t>
            </a:r>
          </a:p>
          <a:p>
            <a:r>
              <a:rPr lang="tr-TR" sz="2800" dirty="0" smtClean="0"/>
              <a:t>    </a:t>
            </a:r>
            <a:r>
              <a:rPr lang="tr-TR" sz="2800" b="1" dirty="0" err="1" smtClean="0"/>
              <a:t>Mortalite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morbidite</a:t>
            </a:r>
            <a:r>
              <a:rPr lang="tr-TR" sz="2800" b="1" dirty="0" smtClean="0"/>
              <a:t> verilen kan miktarı ile orantılıdır</a:t>
            </a:r>
            <a:r>
              <a:rPr lang="tr-TR" sz="2800" dirty="0" smtClean="0"/>
              <a:t>. </a:t>
            </a:r>
          </a:p>
          <a:p>
            <a:pPr>
              <a:buNone/>
            </a:pP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30" name="29 Dikdörtgen"/>
          <p:cNvSpPr/>
          <p:nvPr/>
        </p:nvSpPr>
        <p:spPr>
          <a:xfrm>
            <a:off x="2590800" y="2209801"/>
            <a:ext cx="96012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Geç Dönem İHR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      Transfüzyondan 5-7 gün sonra açığa çıkan reaksiyonlardır.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 Çoğunlukla damar dışı </a:t>
            </a:r>
            <a:r>
              <a:rPr lang="tr-TR" sz="2800" dirty="0" err="1" smtClean="0">
                <a:solidFill>
                  <a:prstClr val="black"/>
                </a:solidFill>
              </a:rPr>
              <a:t>hemoliz</a:t>
            </a:r>
            <a:r>
              <a:rPr lang="tr-TR" sz="2800" dirty="0" smtClean="0">
                <a:solidFill>
                  <a:prstClr val="black"/>
                </a:solidFill>
              </a:rPr>
              <a:t> görülür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09800" y="2209800"/>
            <a:ext cx="998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err="1" smtClean="0"/>
              <a:t>Hemolitik</a:t>
            </a:r>
            <a:r>
              <a:rPr lang="tr-TR" sz="2800" b="1" dirty="0" smtClean="0"/>
              <a:t> Transfüzyon Reaksiyonlarının Sıklığı </a:t>
            </a:r>
          </a:p>
          <a:p>
            <a:r>
              <a:rPr lang="tr-TR" sz="2800" dirty="0" smtClean="0"/>
              <a:t>Kadınlarda erkeklerden 3 kat fazladır (gebelikler) </a:t>
            </a:r>
          </a:p>
          <a:p>
            <a:r>
              <a:rPr lang="tr-TR" sz="2800" dirty="0" smtClean="0"/>
              <a:t> </a:t>
            </a:r>
            <a:r>
              <a:rPr lang="tr-TR" sz="2800" dirty="0" smtClean="0"/>
              <a:t>Yaşlılarda, cerrahi </a:t>
            </a:r>
            <a:r>
              <a:rPr lang="tr-TR" sz="2800" dirty="0" smtClean="0"/>
              <a:t>veya akut hastalıklar nedeniyle kısa </a:t>
            </a:r>
          </a:p>
          <a:p>
            <a:pPr>
              <a:buNone/>
            </a:pPr>
            <a:r>
              <a:rPr lang="tr-TR" sz="2800" dirty="0" smtClean="0"/>
              <a:t>   sürede fazla miktarda transfüzyon alanlarda </a:t>
            </a:r>
            <a:r>
              <a:rPr lang="tr-TR" sz="2800" dirty="0" smtClean="0"/>
              <a:t>,</a:t>
            </a:r>
            <a:endParaRPr lang="tr-TR" sz="2800" dirty="0" smtClean="0"/>
          </a:p>
          <a:p>
            <a:r>
              <a:rPr lang="tr-TR" sz="2800" dirty="0" smtClean="0"/>
              <a:t> </a:t>
            </a:r>
            <a:r>
              <a:rPr lang="tr-TR" sz="2800" dirty="0" smtClean="0"/>
              <a:t>kronik </a:t>
            </a:r>
            <a:r>
              <a:rPr lang="tr-TR" sz="2800" dirty="0" smtClean="0"/>
              <a:t>anemi nedeniyle sürekli transfüzyon yapılanlarda sıktır </a:t>
            </a:r>
            <a:endParaRPr lang="tr-T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57136" y="1774436"/>
            <a:ext cx="9284076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39440" marR="5080">
              <a:lnSpc>
                <a:spcPct val="100000"/>
              </a:lnSpc>
              <a:spcBef>
                <a:spcPts val="90"/>
              </a:spcBef>
            </a:pPr>
            <a:r>
              <a:rPr lang="tr-TR" spc="-30" dirty="0" err="1" smtClean="0">
                <a:solidFill>
                  <a:schemeClr val="tx1"/>
                </a:solidFill>
              </a:rPr>
              <a:t>Perfüzyon</a:t>
            </a:r>
            <a:r>
              <a:rPr lang="tr-TR" spc="-30" dirty="0" smtClean="0">
                <a:solidFill>
                  <a:schemeClr val="tx1"/>
                </a:solidFill>
              </a:rPr>
              <a:t>(lisans)</a:t>
            </a:r>
            <a:endParaRPr spc="-3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4430" y="3652127"/>
            <a:ext cx="53562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r-TR" sz="3600" b="1" spc="-10" dirty="0" smtClean="0">
                <a:cs typeface="Montserrat-SemiBold"/>
              </a:rPr>
              <a:t>Kardiyak anestezi 1</a:t>
            </a:r>
            <a:endParaRPr sz="3600">
              <a:cs typeface="Montserrat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738" y="5380106"/>
            <a:ext cx="53657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0" dirty="0">
                <a:latin typeface="Montserrat-Medium"/>
                <a:cs typeface="Montserrat-Medium"/>
              </a:rPr>
              <a:t>Dersin Haftası</a:t>
            </a:r>
            <a:r>
              <a:rPr sz="1600" spc="-10">
                <a:latin typeface="Montserrat-Medium"/>
                <a:cs typeface="Montserrat-Medium"/>
              </a:rPr>
              <a:t>: </a:t>
            </a:r>
            <a:r>
              <a:rPr lang="tr-TR" sz="1600" b="1" spc="-10" dirty="0" smtClean="0">
                <a:latin typeface="Montserrat-ExtraBold"/>
                <a:cs typeface="Montserrat-Medium"/>
              </a:rPr>
              <a:t>13</a:t>
            </a:r>
            <a:r>
              <a:rPr sz="1600" b="1" smtClean="0">
                <a:latin typeface="Montserrat-ExtraBold"/>
                <a:cs typeface="Montserrat-ExtraBold"/>
              </a:rPr>
              <a:t>.</a:t>
            </a:r>
            <a:r>
              <a:rPr sz="1600" b="1" spc="-105" smtClean="0"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latin typeface="Montserrat-ExtraBold"/>
                <a:cs typeface="Montserrat-ExtraBold"/>
              </a:rPr>
              <a:t>Hafta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spc="-10" dirty="0">
                <a:latin typeface="Montserrat-Medium"/>
                <a:cs typeface="Montserrat-Medium"/>
              </a:rPr>
              <a:t>Dersin </a:t>
            </a:r>
            <a:r>
              <a:rPr sz="1600" spc="-15" dirty="0">
                <a:latin typeface="Montserrat-Medium"/>
                <a:cs typeface="Montserrat-Medium"/>
              </a:rPr>
              <a:t>Öğr. </a:t>
            </a:r>
            <a:r>
              <a:rPr sz="1600" spc="-10" dirty="0">
                <a:latin typeface="Montserrat-Medium"/>
                <a:cs typeface="Montserrat-Medium"/>
              </a:rPr>
              <a:t>Üyesinin Adı: </a:t>
            </a:r>
            <a:r>
              <a:rPr sz="1600" b="1" spc="-15" dirty="0">
                <a:latin typeface="Montserrat-ExtraBold"/>
                <a:cs typeface="Montserrat-ExtraBold"/>
              </a:rPr>
              <a:t>Dr</a:t>
            </a:r>
            <a:r>
              <a:rPr sz="1600" b="1" spc="-15">
                <a:latin typeface="Montserrat-ExtraBold"/>
                <a:cs typeface="Montserrat-ExtraBold"/>
              </a:rPr>
              <a:t>. </a:t>
            </a:r>
            <a:r>
              <a:rPr lang="tr-TR" sz="1600" b="1" spc="-15" dirty="0" smtClean="0">
                <a:latin typeface="Montserrat-ExtraBold"/>
                <a:cs typeface="Montserrat-ExtraBold"/>
              </a:rPr>
              <a:t>Ali Rıza </a:t>
            </a:r>
            <a:r>
              <a:rPr lang="tr-TR" sz="1600" b="1" spc="-15" dirty="0" err="1" smtClean="0">
                <a:latin typeface="Montserrat-ExtraBold"/>
                <a:cs typeface="Montserrat-ExtraBold"/>
              </a:rPr>
              <a:t>Cenal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5630" y="5380106"/>
            <a:ext cx="31559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5" dirty="0">
                <a:latin typeface="Montserrat-Medium"/>
                <a:cs typeface="Montserrat-Medium"/>
              </a:rPr>
              <a:t>E-Posta</a:t>
            </a:r>
            <a:r>
              <a:rPr sz="1600" spc="-15">
                <a:latin typeface="Montserrat-Medium"/>
                <a:cs typeface="Montserrat-Medium"/>
              </a:rPr>
              <a:t>:</a:t>
            </a:r>
            <a:r>
              <a:rPr sz="1600" spc="325">
                <a:latin typeface="Montserrat-Medium"/>
                <a:cs typeface="Montserrat-Medium"/>
              </a:rPr>
              <a:t> </a:t>
            </a:r>
            <a:r>
              <a:rPr lang="tr-TR" sz="1600" b="1" spc="-10" dirty="0" err="1" smtClean="0">
                <a:latin typeface="Montserrat-ExtraBold"/>
                <a:cs typeface="Montserrat-Medium"/>
              </a:rPr>
              <a:t>arcenal</a:t>
            </a:r>
            <a:r>
              <a:rPr sz="1600" b="1" spc="-10" smtClean="0">
                <a:latin typeface="Montserrat-ExtraBold"/>
                <a:cs typeface="Montserrat-ExtraBold"/>
                <a:hlinkClick r:id="rId3"/>
              </a:rPr>
              <a:t>@gelisim.edu.tr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944880" algn="l"/>
              </a:tabLst>
            </a:pPr>
            <a:r>
              <a:rPr sz="1600" spc="-20" dirty="0">
                <a:latin typeface="Montserrat-Medium"/>
                <a:cs typeface="Montserrat-Medium"/>
              </a:rPr>
              <a:t>Telefon:</a:t>
            </a:r>
            <a:r>
              <a:rPr sz="1600" spc="-20">
                <a:latin typeface="Montserrat-Medium"/>
                <a:cs typeface="Montserrat-Medium"/>
              </a:rPr>
              <a:t>	</a:t>
            </a:r>
            <a:r>
              <a:rPr sz="1600" b="1" spc="-10" smtClean="0">
                <a:latin typeface="Montserrat-ExtraBold"/>
                <a:cs typeface="Montserrat-ExtraBold"/>
              </a:rPr>
              <a:t>05</a:t>
            </a:r>
            <a:r>
              <a:rPr lang="tr-TR" sz="1600" b="1" spc="-10" dirty="0" smtClean="0">
                <a:latin typeface="Montserrat-ExtraBold"/>
                <a:cs typeface="Montserrat-ExtraBold"/>
              </a:rPr>
              <a:t>32 570 01 96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707" y="1962311"/>
            <a:ext cx="630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Bölüm  Adı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6707" y="3817120"/>
            <a:ext cx="617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</a:t>
            </a:r>
            <a:r>
              <a:rPr sz="1400" b="1" spc="-5" dirty="0">
                <a:latin typeface="Montserrat-SemiBold"/>
                <a:cs typeface="Montserrat-SemiBold"/>
              </a:rPr>
              <a:t>sin  </a:t>
            </a:r>
            <a:r>
              <a:rPr sz="1400" b="1" spc="-10" dirty="0">
                <a:latin typeface="Montserrat-SemiBold"/>
                <a:cs typeface="Montserrat-SemiBold"/>
              </a:rPr>
              <a:t>Adı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4128" y="6483184"/>
            <a:ext cx="2423160" cy="182880"/>
            <a:chOff x="3514128" y="6483184"/>
            <a:chExt cx="2423160" cy="182880"/>
          </a:xfrm>
        </p:grpSpPr>
        <p:sp>
          <p:nvSpPr>
            <p:cNvPr id="10" name="object 10"/>
            <p:cNvSpPr/>
            <p:nvPr/>
          </p:nvSpPr>
          <p:spPr>
            <a:xfrm>
              <a:off x="4170591" y="648318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50" y="51765"/>
                  </a:moveTo>
                  <a:lnTo>
                    <a:pt x="455587" y="51765"/>
                  </a:lnTo>
                  <a:lnTo>
                    <a:pt x="427723" y="127190"/>
                  </a:lnTo>
                  <a:lnTo>
                    <a:pt x="400037" y="51765"/>
                  </a:lnTo>
                  <a:lnTo>
                    <a:pt x="385749" y="51765"/>
                  </a:lnTo>
                  <a:lnTo>
                    <a:pt x="357530" y="126834"/>
                  </a:lnTo>
                  <a:lnTo>
                    <a:pt x="330377" y="51765"/>
                  </a:lnTo>
                  <a:lnTo>
                    <a:pt x="314337" y="51765"/>
                  </a:lnTo>
                  <a:lnTo>
                    <a:pt x="349072" y="146050"/>
                  </a:lnTo>
                  <a:lnTo>
                    <a:pt x="365290" y="146050"/>
                  </a:lnTo>
                  <a:lnTo>
                    <a:pt x="392633" y="74536"/>
                  </a:lnTo>
                  <a:lnTo>
                    <a:pt x="419608" y="146050"/>
                  </a:lnTo>
                  <a:lnTo>
                    <a:pt x="435825" y="146050"/>
                  </a:lnTo>
                  <a:lnTo>
                    <a:pt x="470750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26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43"/>
                  </a:lnTo>
                  <a:lnTo>
                    <a:pt x="607110" y="168643"/>
                  </a:lnTo>
                  <a:lnTo>
                    <a:pt x="617867" y="152450"/>
                  </a:lnTo>
                  <a:lnTo>
                    <a:pt x="618655" y="151269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41006" y="87350"/>
                  </a:lnTo>
                  <a:lnTo>
                    <a:pt x="738682" y="75552"/>
                  </a:lnTo>
                  <a:lnTo>
                    <a:pt x="737806" y="74358"/>
                  </a:lnTo>
                  <a:lnTo>
                    <a:pt x="727138" y="59791"/>
                  </a:lnTo>
                  <a:lnTo>
                    <a:pt x="710222" y="50203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65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29"/>
                  </a:moveTo>
                  <a:lnTo>
                    <a:pt x="813028" y="48729"/>
                  </a:lnTo>
                  <a:lnTo>
                    <a:pt x="813028" y="146037"/>
                  </a:lnTo>
                  <a:lnTo>
                    <a:pt x="852881" y="146037"/>
                  </a:lnTo>
                  <a:lnTo>
                    <a:pt x="852881" y="48729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43" y="11785"/>
                  </a:lnTo>
                  <a:lnTo>
                    <a:pt x="850430" y="5537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297"/>
                  </a:lnTo>
                  <a:lnTo>
                    <a:pt x="930478" y="86144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60"/>
                  </a:lnTo>
                  <a:lnTo>
                    <a:pt x="936434" y="48958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04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72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29"/>
                  </a:moveTo>
                  <a:lnTo>
                    <a:pt x="970203" y="48729"/>
                  </a:lnTo>
                  <a:lnTo>
                    <a:pt x="970203" y="146037"/>
                  </a:lnTo>
                  <a:lnTo>
                    <a:pt x="1010043" y="146037"/>
                  </a:lnTo>
                  <a:lnTo>
                    <a:pt x="1010043" y="48729"/>
                  </a:lnTo>
                  <a:close/>
                </a:path>
                <a:path w="1452879" h="182879">
                  <a:moveTo>
                    <a:pt x="1014107" y="19735"/>
                  </a:moveTo>
                  <a:lnTo>
                    <a:pt x="1012405" y="11785"/>
                  </a:lnTo>
                  <a:lnTo>
                    <a:pt x="1007592" y="5537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32"/>
                  </a:lnTo>
                  <a:lnTo>
                    <a:pt x="1014107" y="19735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27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12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796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84"/>
                  </a:lnTo>
                  <a:lnTo>
                    <a:pt x="1315059" y="72872"/>
                  </a:lnTo>
                  <a:lnTo>
                    <a:pt x="1321435" y="81419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04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73"/>
                  </a:lnTo>
                  <a:lnTo>
                    <a:pt x="1404302" y="65824"/>
                  </a:lnTo>
                  <a:lnTo>
                    <a:pt x="1416723" y="68173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76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19"/>
                  </a:lnTo>
                  <a:lnTo>
                    <a:pt x="1383982" y="143637"/>
                  </a:lnTo>
                  <a:lnTo>
                    <a:pt x="1402892" y="147116"/>
                  </a:lnTo>
                  <a:lnTo>
                    <a:pt x="1412836" y="146113"/>
                  </a:lnTo>
                  <a:lnTo>
                    <a:pt x="1421866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48" y="146050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4299" y="6534946"/>
              <a:ext cx="87998" cy="95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6668" y="6514312"/>
              <a:ext cx="99292" cy="115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4128" y="6534061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20"/>
                  </a:moveTo>
                  <a:lnTo>
                    <a:pt x="0" y="59220"/>
                  </a:lnTo>
                  <a:lnTo>
                    <a:pt x="0" y="62395"/>
                  </a:lnTo>
                  <a:lnTo>
                    <a:pt x="602996" y="62395"/>
                  </a:lnTo>
                  <a:lnTo>
                    <a:pt x="602996" y="59220"/>
                  </a:lnTo>
                  <a:close/>
                </a:path>
                <a:path w="2423160" h="95250">
                  <a:moveTo>
                    <a:pt x="2422575" y="0"/>
                  </a:moveTo>
                  <a:lnTo>
                    <a:pt x="2411171" y="1054"/>
                  </a:lnTo>
                  <a:lnTo>
                    <a:pt x="2401646" y="4216"/>
                  </a:lnTo>
                  <a:lnTo>
                    <a:pt x="2394077" y="9448"/>
                  </a:lnTo>
                  <a:lnTo>
                    <a:pt x="2388539" y="16713"/>
                  </a:lnTo>
                  <a:lnTo>
                    <a:pt x="2388539" y="889"/>
                  </a:lnTo>
                  <a:lnTo>
                    <a:pt x="2372309" y="889"/>
                  </a:lnTo>
                  <a:lnTo>
                    <a:pt x="2372309" y="95173"/>
                  </a:lnTo>
                  <a:lnTo>
                    <a:pt x="2389238" y="95173"/>
                  </a:lnTo>
                  <a:lnTo>
                    <a:pt x="2389238" y="48209"/>
                  </a:lnTo>
                  <a:lnTo>
                    <a:pt x="2391283" y="34531"/>
                  </a:lnTo>
                  <a:lnTo>
                    <a:pt x="2397150" y="24549"/>
                  </a:lnTo>
                  <a:lnTo>
                    <a:pt x="2406421" y="18440"/>
                  </a:lnTo>
                  <a:lnTo>
                    <a:pt x="2418689" y="16370"/>
                  </a:lnTo>
                  <a:lnTo>
                    <a:pt x="2422575" y="16548"/>
                  </a:lnTo>
                  <a:lnTo>
                    <a:pt x="2422575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24092" y="659328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0188" y="659328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84631" y="6537621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7385" y="6560612"/>
            <a:ext cx="81927" cy="6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05280" y="6537628"/>
            <a:ext cx="111277" cy="114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447800"/>
            <a:ext cx="9753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Erken Dönem İHR </a:t>
            </a:r>
          </a:p>
          <a:p>
            <a:pPr>
              <a:buNone/>
            </a:pPr>
            <a:r>
              <a:rPr lang="tr-TR" sz="2800" dirty="0" smtClean="0"/>
              <a:t> Görülme Sıklığı   1:100 000 </a:t>
            </a:r>
          </a:p>
          <a:p>
            <a:pPr>
              <a:buNone/>
            </a:pPr>
            <a:r>
              <a:rPr lang="tr-TR" sz="2800" dirty="0" smtClean="0"/>
              <a:t>  </a:t>
            </a:r>
            <a:r>
              <a:rPr lang="tr-TR" sz="2800" b="1" dirty="0" err="1" smtClean="0"/>
              <a:t>Mortalite</a:t>
            </a:r>
            <a:r>
              <a:rPr lang="tr-TR" sz="2800" b="1" dirty="0" smtClean="0"/>
              <a:t>    % 40 </a:t>
            </a:r>
          </a:p>
          <a:p>
            <a:pPr>
              <a:buNone/>
            </a:pPr>
            <a:r>
              <a:rPr lang="tr-TR" sz="2800" dirty="0" smtClean="0"/>
              <a:t>   Neden </a:t>
            </a:r>
          </a:p>
          <a:p>
            <a:pPr>
              <a:buNone/>
            </a:pPr>
            <a:r>
              <a:rPr lang="tr-TR" sz="2800" dirty="0" smtClean="0"/>
              <a:t>   </a:t>
            </a:r>
            <a:r>
              <a:rPr lang="tr-TR" sz="2800" b="1" dirty="0" smtClean="0"/>
              <a:t>% 75 kadarı ABO, </a:t>
            </a:r>
            <a:r>
              <a:rPr lang="tr-TR" sz="2800" b="1" dirty="0" err="1" smtClean="0"/>
              <a:t>Kell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Kidd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Duffy</a:t>
            </a:r>
            <a:r>
              <a:rPr lang="tr-TR" sz="2800" b="1" dirty="0" smtClean="0"/>
              <a:t> kan grupları uyumsuzluğundandır.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600200"/>
            <a:ext cx="967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Belirti ve bulgular </a:t>
            </a:r>
          </a:p>
          <a:p>
            <a:pPr>
              <a:buNone/>
            </a:pPr>
            <a:r>
              <a:rPr lang="tr-TR" sz="2800" dirty="0" smtClean="0"/>
              <a:t>   Ateş, titreme ,   </a:t>
            </a:r>
            <a:r>
              <a:rPr lang="tr-TR" sz="2800" dirty="0" err="1" smtClean="0"/>
              <a:t>ğöğüste</a:t>
            </a:r>
            <a:r>
              <a:rPr lang="tr-TR" sz="2800" dirty="0" smtClean="0"/>
              <a:t>, sırtta ve </a:t>
            </a:r>
            <a:r>
              <a:rPr lang="tr-TR" sz="2800" dirty="0" err="1" smtClean="0"/>
              <a:t>infüzyon</a:t>
            </a:r>
            <a:r>
              <a:rPr lang="tr-TR" sz="2800" dirty="0" smtClean="0"/>
              <a:t> yerinde ağrı ,   </a:t>
            </a:r>
            <a:r>
              <a:rPr lang="tr-TR" sz="2800" b="1" dirty="0" smtClean="0"/>
              <a:t>hipotansiyon</a:t>
            </a:r>
            <a:r>
              <a:rPr lang="tr-TR" sz="2800" dirty="0" smtClean="0"/>
              <a:t> ,  bulantı ,    yüzde kızarma ,nefes darlığı, </a:t>
            </a:r>
            <a:r>
              <a:rPr lang="tr-TR" sz="2800" b="1" dirty="0" smtClean="0"/>
              <a:t>yaygın kanama   </a:t>
            </a:r>
            <a:r>
              <a:rPr lang="tr-TR" sz="2800" b="1" dirty="0" err="1" smtClean="0"/>
              <a:t>oligüri</a:t>
            </a:r>
            <a:r>
              <a:rPr lang="tr-TR" sz="2800" b="1" dirty="0" smtClean="0"/>
              <a:t>, anüri ,    şok </a:t>
            </a:r>
          </a:p>
          <a:p>
            <a:pPr>
              <a:buNone/>
            </a:pPr>
            <a:r>
              <a:rPr lang="tr-TR" sz="2800" dirty="0" smtClean="0"/>
              <a:t>  Damar içi </a:t>
            </a:r>
            <a:r>
              <a:rPr lang="tr-TR" sz="2800" b="1" dirty="0" err="1" smtClean="0"/>
              <a:t>hemoliz</a:t>
            </a:r>
            <a:r>
              <a:rPr lang="tr-TR" sz="2800" dirty="0" smtClean="0"/>
              <a:t> bulguları (</a:t>
            </a:r>
            <a:r>
              <a:rPr lang="tr-TR" sz="2800" dirty="0" err="1" smtClean="0"/>
              <a:t>Hbüri</a:t>
            </a:r>
            <a:r>
              <a:rPr lang="tr-TR" sz="2800" dirty="0" smtClean="0"/>
              <a:t>, LDH ve </a:t>
            </a:r>
            <a:r>
              <a:rPr lang="tr-TR" sz="2800" dirty="0" err="1" smtClean="0"/>
              <a:t>indirekt</a:t>
            </a:r>
            <a:r>
              <a:rPr lang="tr-TR" sz="2800" dirty="0" smtClean="0"/>
              <a:t> </a:t>
            </a:r>
            <a:r>
              <a:rPr lang="tr-TR" sz="2800" dirty="0" err="1" smtClean="0"/>
              <a:t>bilüribin</a:t>
            </a:r>
            <a:r>
              <a:rPr lang="tr-TR" sz="2800" dirty="0" smtClean="0"/>
              <a:t> artar) </a:t>
            </a:r>
          </a:p>
          <a:p>
            <a:pPr>
              <a:buNone/>
            </a:pPr>
            <a:r>
              <a:rPr lang="tr-TR" sz="2800" dirty="0" smtClean="0"/>
              <a:t> </a:t>
            </a:r>
            <a:r>
              <a:rPr lang="tr-TR" sz="2800" b="1" dirty="0" smtClean="0"/>
              <a:t>Hasta anestezi altında ise yanlış kan transfüzyonu, </a:t>
            </a:r>
            <a:r>
              <a:rPr lang="tr-TR" sz="2800" b="1" dirty="0" err="1" smtClean="0"/>
              <a:t>hematüri</a:t>
            </a:r>
            <a:r>
              <a:rPr lang="tr-TR" sz="2800" b="1" dirty="0" smtClean="0"/>
              <a:t>, ameliyat alanında </a:t>
            </a:r>
            <a:r>
              <a:rPr lang="tr-TR" sz="2800" b="1" dirty="0" err="1" smtClean="0"/>
              <a:t>diffüz</a:t>
            </a:r>
            <a:r>
              <a:rPr lang="tr-TR" sz="2800" b="1" dirty="0" smtClean="0"/>
              <a:t> kanamalar, taşikardi ve hipotansiyonla kendini belli eder. </a:t>
            </a:r>
            <a:endParaRPr lang="tr-TR" sz="28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8288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Geç Dönem İHR </a:t>
            </a:r>
          </a:p>
          <a:p>
            <a:pPr>
              <a:buNone/>
            </a:pPr>
            <a:r>
              <a:rPr lang="tr-TR" sz="2800" dirty="0" smtClean="0"/>
              <a:t>Görülme Sıklığı  1:20 000 </a:t>
            </a:r>
          </a:p>
          <a:p>
            <a:pPr>
              <a:buNone/>
            </a:pPr>
            <a:r>
              <a:rPr lang="tr-TR" sz="2800" dirty="0" err="1" smtClean="0"/>
              <a:t>Mortalite</a:t>
            </a:r>
            <a:r>
              <a:rPr lang="tr-TR" sz="2800" dirty="0" smtClean="0"/>
              <a:t>  % 0 </a:t>
            </a:r>
          </a:p>
          <a:p>
            <a:pPr>
              <a:buNone/>
            </a:pPr>
            <a:r>
              <a:rPr lang="tr-TR" sz="2800" dirty="0" smtClean="0"/>
              <a:t>Çoğunlukla (% 92 –98) bildirilmemektedir </a:t>
            </a:r>
          </a:p>
          <a:p>
            <a:pPr>
              <a:buNone/>
            </a:pPr>
            <a:r>
              <a:rPr lang="tr-TR" sz="2800" dirty="0" smtClean="0"/>
              <a:t>Neden  % 75 kadarı ABO, </a:t>
            </a:r>
            <a:r>
              <a:rPr lang="tr-TR" sz="2800" dirty="0" err="1" smtClean="0"/>
              <a:t>Kell</a:t>
            </a:r>
            <a:r>
              <a:rPr lang="tr-TR" sz="2800" dirty="0" smtClean="0"/>
              <a:t>, </a:t>
            </a:r>
            <a:r>
              <a:rPr lang="tr-TR" sz="2800" dirty="0" err="1" smtClean="0"/>
              <a:t>Kidd</a:t>
            </a:r>
            <a:r>
              <a:rPr lang="tr-TR" sz="2800" dirty="0" smtClean="0"/>
              <a:t>, </a:t>
            </a:r>
            <a:r>
              <a:rPr lang="tr-TR" sz="2800" dirty="0" err="1" smtClean="0"/>
              <a:t>Duffy</a:t>
            </a:r>
            <a:r>
              <a:rPr lang="tr-TR" sz="2800" dirty="0" smtClean="0"/>
              <a:t> kan </a:t>
            </a:r>
            <a:r>
              <a:rPr lang="tr-TR" sz="2800" dirty="0" err="1" smtClean="0"/>
              <a:t>rupları</a:t>
            </a:r>
            <a:r>
              <a:rPr lang="tr-TR" sz="2800" dirty="0" smtClean="0"/>
              <a:t> uyumsuzluğundan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86000" y="1447800"/>
            <a:ext cx="990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Belirti ve bulgular </a:t>
            </a:r>
          </a:p>
          <a:p>
            <a:pPr>
              <a:buNone/>
            </a:pPr>
            <a:r>
              <a:rPr lang="tr-TR" sz="2800" dirty="0" smtClean="0"/>
              <a:t> Alıcı plazmasında mevcut antikorlar başlangıçta </a:t>
            </a:r>
            <a:r>
              <a:rPr lang="tr-TR" sz="2800" dirty="0" err="1" smtClean="0"/>
              <a:t>hemolize</a:t>
            </a:r>
            <a:r>
              <a:rPr lang="tr-TR" sz="2800" dirty="0" smtClean="0"/>
              <a:t> yol açabilecek miktarda olmamakla beraber, transfüzyonla verilen </a:t>
            </a:r>
            <a:r>
              <a:rPr lang="tr-TR" sz="2800" dirty="0" err="1" smtClean="0"/>
              <a:t>ugunsuz</a:t>
            </a:r>
            <a:r>
              <a:rPr lang="tr-TR" sz="2800" dirty="0" smtClean="0"/>
              <a:t> eritrositlere karşı </a:t>
            </a:r>
            <a:r>
              <a:rPr lang="tr-TR" sz="2800" b="1" dirty="0" smtClean="0"/>
              <a:t>antikor yapımı artar ve </a:t>
            </a:r>
            <a:r>
              <a:rPr lang="tr-TR" sz="2800" b="1" dirty="0" err="1" smtClean="0"/>
              <a:t>tranfüzyonu</a:t>
            </a:r>
            <a:r>
              <a:rPr lang="tr-TR" sz="2800" b="1" dirty="0" smtClean="0"/>
              <a:t> takiben  24 saat ile 1 hafta içinde </a:t>
            </a:r>
            <a:r>
              <a:rPr lang="tr-TR" sz="2800" b="1" dirty="0" err="1" smtClean="0"/>
              <a:t>hemoliz</a:t>
            </a:r>
            <a:r>
              <a:rPr lang="tr-TR" sz="2800" b="1" dirty="0" smtClean="0"/>
              <a:t> görülür. </a:t>
            </a:r>
          </a:p>
          <a:p>
            <a:pPr>
              <a:buNone/>
            </a:pPr>
            <a:r>
              <a:rPr lang="tr-TR" sz="2800" dirty="0" smtClean="0"/>
              <a:t> %35’i </a:t>
            </a:r>
            <a:r>
              <a:rPr lang="tr-TR" sz="2800" dirty="0" err="1" smtClean="0"/>
              <a:t>asemptomatik</a:t>
            </a:r>
            <a:r>
              <a:rPr lang="tr-TR" sz="2800" dirty="0" smtClean="0"/>
              <a:t> , Ateş ,Hemoglobinde beklenmeyen azalma ,Sarılık </a:t>
            </a:r>
          </a:p>
          <a:p>
            <a:pPr>
              <a:buNone/>
            </a:pPr>
            <a:r>
              <a:rPr lang="tr-TR" sz="2800" dirty="0" smtClean="0"/>
              <a:t>  </a:t>
            </a:r>
            <a:r>
              <a:rPr lang="tr-TR" sz="2800" dirty="0" err="1" smtClean="0"/>
              <a:t>Laboratuvarda</a:t>
            </a:r>
            <a:r>
              <a:rPr lang="tr-TR" sz="2800" dirty="0" smtClean="0"/>
              <a:t> damar dışı </a:t>
            </a:r>
            <a:r>
              <a:rPr lang="tr-TR" sz="2800" dirty="0" err="1" smtClean="0"/>
              <a:t>hemoliz</a:t>
            </a:r>
            <a:r>
              <a:rPr lang="tr-TR" sz="2800" dirty="0" smtClean="0"/>
              <a:t> bulguları </a:t>
            </a:r>
          </a:p>
          <a:p>
            <a:pPr>
              <a:buNone/>
            </a:pPr>
            <a:r>
              <a:rPr lang="tr-TR" sz="2800" dirty="0" smtClean="0"/>
              <a:t>(</a:t>
            </a:r>
            <a:r>
              <a:rPr lang="tr-TR" sz="2800" dirty="0" err="1" smtClean="0"/>
              <a:t>indirekt</a:t>
            </a:r>
            <a:r>
              <a:rPr lang="tr-TR" sz="2800" dirty="0" smtClean="0"/>
              <a:t> </a:t>
            </a:r>
            <a:r>
              <a:rPr lang="tr-TR" sz="2800" dirty="0" err="1" smtClean="0"/>
              <a:t>biluribin</a:t>
            </a:r>
            <a:r>
              <a:rPr lang="tr-TR" sz="2800" dirty="0" smtClean="0"/>
              <a:t> ve LDH artar) </a:t>
            </a:r>
          </a:p>
          <a:p>
            <a:pPr>
              <a:buNone/>
            </a:pPr>
            <a:r>
              <a:rPr lang="tr-TR" sz="2800" dirty="0" smtClean="0"/>
              <a:t> </a:t>
            </a:r>
            <a:r>
              <a:rPr lang="tr-TR" sz="2800" dirty="0" err="1" smtClean="0"/>
              <a:t>Coombs</a:t>
            </a:r>
            <a:r>
              <a:rPr lang="tr-TR" sz="2800" dirty="0" smtClean="0"/>
              <a:t> testi (+)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endParaRPr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30" name="29 Dikdörtgen"/>
          <p:cNvSpPr/>
          <p:nvPr/>
        </p:nvSpPr>
        <p:spPr>
          <a:xfrm>
            <a:off x="2438400" y="1981200"/>
            <a:ext cx="97536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Allerjik</a:t>
            </a:r>
            <a:r>
              <a:rPr lang="tr-TR" sz="2800" b="1" dirty="0" smtClean="0">
                <a:solidFill>
                  <a:prstClr val="black"/>
                </a:solidFill>
              </a:rPr>
              <a:t> Reaksiyonlar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Görülme Sıklığı   </a:t>
            </a:r>
            <a:r>
              <a:rPr lang="tr-TR" sz="2800" b="1" dirty="0" smtClean="0">
                <a:solidFill>
                  <a:prstClr val="black"/>
                </a:solidFill>
              </a:rPr>
              <a:t>%1-3 </a:t>
            </a:r>
            <a:r>
              <a:rPr lang="tr-TR" sz="2800" dirty="0" smtClean="0">
                <a:solidFill>
                  <a:prstClr val="black"/>
                </a:solidFill>
              </a:rPr>
              <a:t>.Transfüzyonun </a:t>
            </a:r>
            <a:r>
              <a:rPr lang="tr-TR" sz="2800" b="1" dirty="0" smtClean="0">
                <a:solidFill>
                  <a:prstClr val="black"/>
                </a:solidFill>
              </a:rPr>
              <a:t>1-45’inci dakikalarında</a:t>
            </a:r>
            <a:r>
              <a:rPr lang="tr-TR" sz="2800" dirty="0" smtClean="0">
                <a:solidFill>
                  <a:prstClr val="black"/>
                </a:solidFill>
              </a:rPr>
              <a:t> ya da 2-3 saat sonra görülebilir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Neden ;Kanla beraber verilen </a:t>
            </a:r>
            <a:r>
              <a:rPr lang="tr-TR" sz="2800" b="1" dirty="0" smtClean="0">
                <a:solidFill>
                  <a:prstClr val="black"/>
                </a:solidFill>
              </a:rPr>
              <a:t>plazma proteinlere karşı gelişen </a:t>
            </a:r>
            <a:r>
              <a:rPr lang="tr-TR" sz="2800" b="1" dirty="0" err="1" smtClean="0">
                <a:solidFill>
                  <a:prstClr val="black"/>
                </a:solidFill>
              </a:rPr>
              <a:t>IgA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IgE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reksiyonudur</a:t>
            </a:r>
            <a:r>
              <a:rPr lang="tr-TR" sz="2800" dirty="0" smtClean="0">
                <a:solidFill>
                  <a:prstClr val="black"/>
                </a:solidFill>
              </a:rPr>
              <a:t>, nadiren de ek solüsyon ya da sterilizasyonda kullanılan maddelere bağlı gelişir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IgA</a:t>
            </a:r>
            <a:r>
              <a:rPr lang="tr-TR" sz="2800" dirty="0" smtClean="0">
                <a:solidFill>
                  <a:prstClr val="black"/>
                </a:solidFill>
              </a:rPr>
              <a:t> eksikliği olan alıcılarda ciddi alerjik reaksiyonlar görülebilir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752600"/>
            <a:ext cx="960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Belirti ve bulgular </a:t>
            </a:r>
          </a:p>
          <a:p>
            <a:pPr>
              <a:buNone/>
            </a:pPr>
            <a:r>
              <a:rPr lang="tr-TR" sz="2800" dirty="0" smtClean="0"/>
              <a:t>Akut ürtiker </a:t>
            </a:r>
          </a:p>
          <a:p>
            <a:pPr>
              <a:buNone/>
            </a:pPr>
            <a:r>
              <a:rPr lang="tr-TR" sz="2800" dirty="0" err="1" smtClean="0"/>
              <a:t>Generalize</a:t>
            </a:r>
            <a:r>
              <a:rPr lang="tr-TR" sz="2800" dirty="0" smtClean="0"/>
              <a:t> kaşıntı </a:t>
            </a:r>
          </a:p>
          <a:p>
            <a:pPr>
              <a:buNone/>
            </a:pPr>
            <a:r>
              <a:rPr lang="tr-TR" sz="2800" dirty="0" err="1" smtClean="0"/>
              <a:t>Generalize</a:t>
            </a:r>
            <a:r>
              <a:rPr lang="tr-TR" sz="2800" dirty="0" smtClean="0"/>
              <a:t> </a:t>
            </a:r>
            <a:r>
              <a:rPr lang="tr-TR" sz="2800" dirty="0" err="1" smtClean="0"/>
              <a:t>eritem</a:t>
            </a:r>
            <a:r>
              <a:rPr lang="tr-TR" sz="2800" dirty="0" smtClean="0"/>
              <a:t>, </a:t>
            </a:r>
            <a:r>
              <a:rPr lang="tr-TR" sz="2800" dirty="0" err="1" smtClean="0"/>
              <a:t>angionörotik</a:t>
            </a:r>
            <a:r>
              <a:rPr lang="tr-TR" sz="2800" dirty="0" smtClean="0"/>
              <a:t> ödem </a:t>
            </a:r>
          </a:p>
          <a:p>
            <a:pPr>
              <a:buNone/>
            </a:pPr>
            <a:r>
              <a:rPr lang="tr-TR" sz="2800" dirty="0" smtClean="0"/>
              <a:t>Bulantı </a:t>
            </a:r>
          </a:p>
          <a:p>
            <a:pPr>
              <a:buNone/>
            </a:pPr>
            <a:r>
              <a:rPr lang="tr-TR" sz="2800" dirty="0" err="1" smtClean="0"/>
              <a:t>Başdönmesi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b="1" dirty="0" err="1" smtClean="0"/>
              <a:t>Bronkospazm</a:t>
            </a:r>
            <a:r>
              <a:rPr lang="tr-TR" sz="2800" b="1" dirty="0" smtClean="0"/>
              <a:t> </a:t>
            </a:r>
          </a:p>
          <a:p>
            <a:pPr>
              <a:buNone/>
            </a:pPr>
            <a:r>
              <a:rPr lang="tr-TR" sz="2800" b="1" dirty="0" smtClean="0"/>
              <a:t>Hipotansiyon </a:t>
            </a:r>
          </a:p>
          <a:p>
            <a:pPr>
              <a:buNone/>
            </a:pPr>
            <a:r>
              <a:rPr lang="tr-TR" sz="2800" b="1" dirty="0" err="1" smtClean="0"/>
              <a:t>Kardiak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disritmiler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arrest</a:t>
            </a:r>
            <a:r>
              <a:rPr lang="tr-TR" sz="2800" b="1" dirty="0" smtClean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0574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Transfüzyona Bağlı Akut Akciğer Hasarı </a:t>
            </a:r>
            <a:r>
              <a:rPr lang="tr-TR" sz="2800" b="1" dirty="0" err="1" smtClean="0"/>
              <a:t>Transfusion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related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acute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lung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injury</a:t>
            </a:r>
            <a:r>
              <a:rPr lang="tr-TR" sz="2800" b="1" dirty="0" smtClean="0"/>
              <a:t> (TRALI) </a:t>
            </a:r>
          </a:p>
          <a:p>
            <a:pPr>
              <a:buNone/>
            </a:pPr>
            <a:r>
              <a:rPr lang="tr-TR" sz="2800" dirty="0" smtClean="0"/>
              <a:t> Görülme Sıklığı  1:5000 .</a:t>
            </a:r>
          </a:p>
          <a:p>
            <a:pPr>
              <a:buNone/>
            </a:pPr>
            <a:r>
              <a:rPr lang="tr-TR" sz="2800" dirty="0" smtClean="0"/>
              <a:t>Transfüzyon başladıktan sonraki </a:t>
            </a:r>
            <a:r>
              <a:rPr lang="tr-TR" sz="2800" b="1" dirty="0" smtClean="0"/>
              <a:t>ilk 4 saatte </a:t>
            </a:r>
            <a:r>
              <a:rPr lang="tr-TR" sz="2800" dirty="0" smtClean="0"/>
              <a:t>ortaya çıkar. </a:t>
            </a:r>
          </a:p>
          <a:p>
            <a:pPr>
              <a:buNone/>
            </a:pPr>
            <a:r>
              <a:rPr lang="tr-TR" sz="2800" dirty="0" smtClean="0"/>
              <a:t> Tedavi edilmezse </a:t>
            </a:r>
            <a:r>
              <a:rPr lang="tr-TR" sz="2800" b="1" dirty="0" smtClean="0"/>
              <a:t>ölümcüldür</a:t>
            </a:r>
            <a:r>
              <a:rPr lang="tr-TR" sz="2800" dirty="0" smtClean="0"/>
              <a:t>, </a:t>
            </a:r>
            <a:r>
              <a:rPr lang="tr-TR" sz="2800" b="1" dirty="0" smtClean="0"/>
              <a:t>tedaviye rağmen </a:t>
            </a:r>
            <a:r>
              <a:rPr lang="tr-TR" sz="2800" b="1" dirty="0" err="1" smtClean="0"/>
              <a:t>mortalitesi</a:t>
            </a:r>
            <a:r>
              <a:rPr lang="tr-TR" sz="2800" b="1" dirty="0" smtClean="0"/>
              <a:t> %5</a:t>
            </a:r>
            <a:endParaRPr lang="tr-TR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447800"/>
            <a:ext cx="9677400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err="1" smtClean="0"/>
              <a:t>Etyoloji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 </a:t>
            </a:r>
            <a:r>
              <a:rPr lang="tr-TR" sz="2800" dirty="0" err="1" smtClean="0"/>
              <a:t>Transfüze</a:t>
            </a:r>
            <a:r>
              <a:rPr lang="tr-TR" sz="2800" dirty="0" smtClean="0"/>
              <a:t> edilen kandaki </a:t>
            </a:r>
            <a:r>
              <a:rPr lang="tr-TR" sz="2800" b="1" dirty="0" smtClean="0"/>
              <a:t>anti-lökosit ya da anti-HLA antikorlardır</a:t>
            </a:r>
            <a:r>
              <a:rPr lang="tr-TR" sz="2800" dirty="0" smtClean="0"/>
              <a:t> . Bu antikorlar </a:t>
            </a:r>
            <a:r>
              <a:rPr lang="tr-TR" sz="2800" b="1" dirty="0" smtClean="0"/>
              <a:t>çok doğum yapmış kadınların plazmasında daha sık </a:t>
            </a:r>
            <a:r>
              <a:rPr lang="tr-TR" sz="2800" dirty="0" smtClean="0"/>
              <a:t>olabileceğinden bu tür kişilerin bağışçı olarak kabul edilmemesi önerilmiştir.</a:t>
            </a:r>
          </a:p>
          <a:p>
            <a:pPr>
              <a:buNone/>
            </a:pPr>
            <a:r>
              <a:rPr lang="tr-TR" sz="2800" dirty="0" smtClean="0"/>
              <a:t>Belirti ve bulgular :Ateş,   Hipotansiyon,   </a:t>
            </a:r>
            <a:r>
              <a:rPr lang="tr-TR" sz="2800" dirty="0" err="1" smtClean="0"/>
              <a:t>Taşipne</a:t>
            </a:r>
            <a:r>
              <a:rPr lang="tr-TR" sz="2800" dirty="0" smtClean="0"/>
              <a:t>,  </a:t>
            </a:r>
            <a:r>
              <a:rPr lang="tr-TR" sz="2800" dirty="0" err="1" smtClean="0"/>
              <a:t>Dispne</a:t>
            </a:r>
            <a:r>
              <a:rPr lang="tr-TR" sz="2800" dirty="0" smtClean="0"/>
              <a:t> , </a:t>
            </a:r>
            <a:r>
              <a:rPr lang="tr-TR" sz="2800" dirty="0" err="1" smtClean="0"/>
              <a:t>Grafide</a:t>
            </a:r>
            <a:r>
              <a:rPr lang="tr-TR" sz="2800" dirty="0" smtClean="0"/>
              <a:t> </a:t>
            </a:r>
            <a:r>
              <a:rPr lang="tr-TR" sz="2800" dirty="0" err="1" smtClean="0"/>
              <a:t>diffüz</a:t>
            </a:r>
            <a:r>
              <a:rPr lang="tr-TR" sz="2800" dirty="0" smtClean="0"/>
              <a:t> </a:t>
            </a:r>
            <a:r>
              <a:rPr lang="tr-TR" sz="2800" dirty="0" err="1" smtClean="0"/>
              <a:t>pulmoner</a:t>
            </a:r>
            <a:r>
              <a:rPr lang="tr-TR" sz="2800" dirty="0" smtClean="0"/>
              <a:t> </a:t>
            </a:r>
            <a:r>
              <a:rPr lang="tr-TR" sz="2800" dirty="0" err="1" smtClean="0"/>
              <a:t>infiltratlar</a:t>
            </a:r>
            <a:r>
              <a:rPr lang="tr-TR" sz="2800" dirty="0" smtClean="0"/>
              <a:t> saptanır</a:t>
            </a:r>
          </a:p>
          <a:p>
            <a:pPr>
              <a:buNone/>
            </a:pPr>
            <a:r>
              <a:rPr lang="tr-TR" sz="2800" dirty="0" smtClean="0"/>
              <a:t>Tedavi </a:t>
            </a:r>
          </a:p>
          <a:p>
            <a:pPr>
              <a:buNone/>
            </a:pPr>
            <a:r>
              <a:rPr lang="tr-TR" sz="2800" dirty="0" smtClean="0"/>
              <a:t> Solunum desteği çok önemlidir, </a:t>
            </a:r>
            <a:r>
              <a:rPr lang="tr-TR" sz="2800" b="1" dirty="0" smtClean="0"/>
              <a:t>hızla tedavi edildiğinde 48-96 saatte kendini sınırlar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62200" y="1447800"/>
            <a:ext cx="8229600" cy="439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0574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err="1" smtClean="0"/>
              <a:t>Hemolitik</a:t>
            </a:r>
            <a:r>
              <a:rPr lang="tr-TR" sz="2800" b="1" dirty="0" smtClean="0"/>
              <a:t> Olmayan Transfüzyona Bağlı Ateş Reaksiyonları </a:t>
            </a:r>
          </a:p>
          <a:p>
            <a:pPr>
              <a:buNone/>
            </a:pPr>
            <a:r>
              <a:rPr lang="tr-TR" sz="2800" b="1" dirty="0" smtClean="0"/>
              <a:t> </a:t>
            </a:r>
            <a:r>
              <a:rPr lang="tr-TR" sz="2800" dirty="0" err="1" smtClean="0"/>
              <a:t>Etyoloji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Önceki </a:t>
            </a:r>
            <a:r>
              <a:rPr lang="tr-TR" sz="2800" dirty="0" err="1" smtClean="0"/>
              <a:t>sensitizasyona</a:t>
            </a:r>
            <a:r>
              <a:rPr lang="tr-TR" sz="2800" dirty="0" smtClean="0"/>
              <a:t> bağlı hastadaki anti-lökosit ya da anti-HLA </a:t>
            </a:r>
            <a:r>
              <a:rPr lang="tr-TR" sz="2800" b="1" dirty="0" smtClean="0"/>
              <a:t>antikorlar</a:t>
            </a:r>
            <a:r>
              <a:rPr lang="tr-TR" sz="2800" dirty="0" smtClean="0"/>
              <a:t>, </a:t>
            </a:r>
            <a:r>
              <a:rPr lang="tr-TR" sz="2800" b="1" dirty="0" err="1" smtClean="0"/>
              <a:t>transfüz</a:t>
            </a:r>
            <a:r>
              <a:rPr lang="tr-TR" sz="2800" b="1" dirty="0" smtClean="0"/>
              <a:t> edilen lökositlerle yada </a:t>
            </a:r>
            <a:r>
              <a:rPr lang="tr-TR" sz="2800" b="1" dirty="0" err="1" smtClean="0"/>
              <a:t>trombositlerle</a:t>
            </a:r>
            <a:r>
              <a:rPr lang="tr-TR" sz="2800" b="1" dirty="0" smtClean="0"/>
              <a:t>  reaksiyona girer</a:t>
            </a:r>
            <a:r>
              <a:rPr lang="tr-TR" sz="2800" dirty="0" smtClean="0"/>
              <a:t>; </a:t>
            </a:r>
            <a:r>
              <a:rPr lang="tr-TR" sz="2800" b="1" dirty="0" err="1" smtClean="0"/>
              <a:t>sitokin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interlökinler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pirojen</a:t>
            </a:r>
            <a:r>
              <a:rPr lang="tr-TR" sz="2800" b="1" dirty="0" smtClean="0"/>
              <a:t> maddelerin </a:t>
            </a:r>
            <a:r>
              <a:rPr lang="tr-TR" sz="2800" b="1" dirty="0" err="1" smtClean="0"/>
              <a:t>salınımına</a:t>
            </a:r>
            <a:r>
              <a:rPr lang="tr-TR" sz="2800" b="1" dirty="0" smtClean="0"/>
              <a:t> neden olurlar .</a:t>
            </a:r>
            <a:endParaRPr lang="tr-TR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420" y="602580"/>
            <a:ext cx="166306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5080" indent="-248285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Geçen</a:t>
            </a:r>
            <a:r>
              <a:rPr sz="2100" b="1" spc="-8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  Hakkı</a:t>
            </a:r>
            <a:r>
              <a:rPr sz="2100" b="1" spc="5" dirty="0">
                <a:solidFill>
                  <a:srgbClr val="FFFFFF"/>
                </a:solidFill>
                <a:latin typeface="Montserrat-Black"/>
                <a:cs typeface="Montserrat-Black"/>
              </a:rPr>
              <a:t>n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da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896686"/>
            <a:ext cx="5765800" cy="787400"/>
            <a:chOff x="171242" y="5896686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896686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954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28" y="728767"/>
                  </a:lnTo>
                  <a:lnTo>
                    <a:pt x="195973" y="739241"/>
                  </a:lnTo>
                  <a:lnTo>
                    <a:pt x="248413" y="736880"/>
                  </a:lnTo>
                  <a:lnTo>
                    <a:pt x="288577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2" y="703884"/>
                  </a:lnTo>
                  <a:lnTo>
                    <a:pt x="150088" y="703884"/>
                  </a:lnTo>
                  <a:lnTo>
                    <a:pt x="106456" y="681849"/>
                  </a:lnTo>
                  <a:lnTo>
                    <a:pt x="60816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7" y="95630"/>
                  </a:lnTo>
                  <a:lnTo>
                    <a:pt x="146221" y="85028"/>
                  </a:lnTo>
                  <a:lnTo>
                    <a:pt x="168874" y="52605"/>
                  </a:lnTo>
                  <a:lnTo>
                    <a:pt x="178485" y="42989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77" y="722234"/>
                  </a:lnTo>
                  <a:lnTo>
                    <a:pt x="294341" y="720132"/>
                  </a:lnTo>
                  <a:lnTo>
                    <a:pt x="317967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0" y="329402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58" y="397446"/>
                  </a:lnTo>
                  <a:lnTo>
                    <a:pt x="377355" y="423481"/>
                  </a:lnTo>
                  <a:lnTo>
                    <a:pt x="382307" y="466623"/>
                  </a:lnTo>
                  <a:lnTo>
                    <a:pt x="378510" y="542836"/>
                  </a:lnTo>
                  <a:lnTo>
                    <a:pt x="372213" y="569193"/>
                  </a:lnTo>
                  <a:lnTo>
                    <a:pt x="375094" y="589265"/>
                  </a:lnTo>
                  <a:lnTo>
                    <a:pt x="350983" y="644229"/>
                  </a:lnTo>
                  <a:lnTo>
                    <a:pt x="338667" y="656482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7" y="706373"/>
                  </a:lnTo>
                  <a:lnTo>
                    <a:pt x="326915" y="701163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7" y="95630"/>
                  </a:moveTo>
                  <a:lnTo>
                    <a:pt x="118656" y="95630"/>
                  </a:lnTo>
                  <a:lnTo>
                    <a:pt x="115903" y="101827"/>
                  </a:lnTo>
                  <a:lnTo>
                    <a:pt x="112971" y="108342"/>
                  </a:lnTo>
                  <a:lnTo>
                    <a:pt x="90102" y="160606"/>
                  </a:lnTo>
                  <a:lnTo>
                    <a:pt x="67124" y="239812"/>
                  </a:lnTo>
                  <a:lnTo>
                    <a:pt x="57144" y="296617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0" y="556711"/>
                  </a:lnTo>
                  <a:lnTo>
                    <a:pt x="101612" y="637960"/>
                  </a:lnTo>
                  <a:lnTo>
                    <a:pt x="135048" y="687275"/>
                  </a:lnTo>
                  <a:lnTo>
                    <a:pt x="150088" y="703884"/>
                  </a:lnTo>
                  <a:lnTo>
                    <a:pt x="173362" y="703884"/>
                  </a:lnTo>
                  <a:lnTo>
                    <a:pt x="172172" y="703303"/>
                  </a:lnTo>
                  <a:lnTo>
                    <a:pt x="147874" y="679154"/>
                  </a:lnTo>
                  <a:lnTo>
                    <a:pt x="127025" y="644694"/>
                  </a:lnTo>
                  <a:lnTo>
                    <a:pt x="110502" y="600633"/>
                  </a:lnTo>
                  <a:lnTo>
                    <a:pt x="96454" y="526999"/>
                  </a:lnTo>
                  <a:lnTo>
                    <a:pt x="91697" y="478665"/>
                  </a:lnTo>
                  <a:lnTo>
                    <a:pt x="89085" y="424435"/>
                  </a:lnTo>
                  <a:lnTo>
                    <a:pt x="89163" y="364243"/>
                  </a:lnTo>
                  <a:lnTo>
                    <a:pt x="92196" y="303635"/>
                  </a:lnTo>
                  <a:lnTo>
                    <a:pt x="98869" y="239737"/>
                  </a:lnTo>
                  <a:lnTo>
                    <a:pt x="119796" y="145618"/>
                  </a:lnTo>
                  <a:lnTo>
                    <a:pt x="141597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6" y="383962"/>
                  </a:lnTo>
                  <a:lnTo>
                    <a:pt x="318935" y="421560"/>
                  </a:lnTo>
                  <a:lnTo>
                    <a:pt x="329190" y="473213"/>
                  </a:lnTo>
                  <a:lnTo>
                    <a:pt x="331939" y="532180"/>
                  </a:lnTo>
                  <a:lnTo>
                    <a:pt x="323829" y="602349"/>
                  </a:lnTo>
                  <a:lnTo>
                    <a:pt x="306116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2"/>
                  </a:lnTo>
                  <a:lnTo>
                    <a:pt x="359648" y="621779"/>
                  </a:lnTo>
                  <a:lnTo>
                    <a:pt x="372213" y="569193"/>
                  </a:lnTo>
                  <a:lnTo>
                    <a:pt x="363810" y="510658"/>
                  </a:lnTo>
                  <a:lnTo>
                    <a:pt x="320090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3" y="569193"/>
                  </a:moveTo>
                  <a:lnTo>
                    <a:pt x="359648" y="621779"/>
                  </a:lnTo>
                  <a:lnTo>
                    <a:pt x="338667" y="656482"/>
                  </a:lnTo>
                  <a:lnTo>
                    <a:pt x="350983" y="644229"/>
                  </a:lnTo>
                  <a:lnTo>
                    <a:pt x="375094" y="589265"/>
                  </a:lnTo>
                  <a:lnTo>
                    <a:pt x="372213" y="569193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398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1" y="607809"/>
                  </a:lnTo>
                  <a:lnTo>
                    <a:pt x="134531" y="607809"/>
                  </a:lnTo>
                  <a:lnTo>
                    <a:pt x="133388" y="607529"/>
                  </a:lnTo>
                  <a:lnTo>
                    <a:pt x="204871" y="607529"/>
                  </a:lnTo>
                  <a:lnTo>
                    <a:pt x="214302" y="603654"/>
                  </a:lnTo>
                  <a:lnTo>
                    <a:pt x="216130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47" y="165760"/>
                  </a:moveTo>
                  <a:lnTo>
                    <a:pt x="187693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0" y="599795"/>
                  </a:lnTo>
                  <a:lnTo>
                    <a:pt x="225221" y="580594"/>
                  </a:lnTo>
                  <a:lnTo>
                    <a:pt x="228447" y="537832"/>
                  </a:lnTo>
                  <a:lnTo>
                    <a:pt x="228447" y="165760"/>
                  </a:lnTo>
                  <a:close/>
                </a:path>
                <a:path w="421640" h="739775">
                  <a:moveTo>
                    <a:pt x="392718" y="140385"/>
                  </a:moveTo>
                  <a:lnTo>
                    <a:pt x="376986" y="140385"/>
                  </a:lnTo>
                  <a:lnTo>
                    <a:pt x="356136" y="202062"/>
                  </a:lnTo>
                  <a:lnTo>
                    <a:pt x="338059" y="241939"/>
                  </a:lnTo>
                  <a:lnTo>
                    <a:pt x="312741" y="277404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5" y="290661"/>
                  </a:lnTo>
                  <a:lnTo>
                    <a:pt x="351768" y="237066"/>
                  </a:lnTo>
                  <a:lnTo>
                    <a:pt x="382155" y="171246"/>
                  </a:lnTo>
                  <a:lnTo>
                    <a:pt x="390263" y="148310"/>
                  </a:lnTo>
                  <a:lnTo>
                    <a:pt x="392718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7"/>
                  </a:lnTo>
                  <a:lnTo>
                    <a:pt x="230065" y="121543"/>
                  </a:lnTo>
                  <a:lnTo>
                    <a:pt x="193485" y="144481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693" y="165760"/>
                  </a:lnTo>
                  <a:lnTo>
                    <a:pt x="228447" y="165760"/>
                  </a:lnTo>
                  <a:lnTo>
                    <a:pt x="228447" y="140665"/>
                  </a:lnTo>
                  <a:lnTo>
                    <a:pt x="246519" y="127571"/>
                  </a:lnTo>
                  <a:lnTo>
                    <a:pt x="246875" y="126809"/>
                  </a:lnTo>
                  <a:lnTo>
                    <a:pt x="268953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39" y="97231"/>
                  </a:lnTo>
                  <a:lnTo>
                    <a:pt x="329838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3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3" y="157300"/>
                  </a:lnTo>
                  <a:lnTo>
                    <a:pt x="356663" y="154155"/>
                  </a:lnTo>
                  <a:lnTo>
                    <a:pt x="323283" y="154155"/>
                  </a:lnTo>
                  <a:lnTo>
                    <a:pt x="299326" y="148310"/>
                  </a:lnTo>
                  <a:lnTo>
                    <a:pt x="284642" y="140336"/>
                  </a:lnTo>
                  <a:lnTo>
                    <a:pt x="271594" y="129505"/>
                  </a:lnTo>
                  <a:lnTo>
                    <a:pt x="268953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31" y="123253"/>
                  </a:lnTo>
                  <a:lnTo>
                    <a:pt x="351804" y="143976"/>
                  </a:lnTo>
                  <a:lnTo>
                    <a:pt x="338581" y="153493"/>
                  </a:lnTo>
                  <a:lnTo>
                    <a:pt x="323283" y="154155"/>
                  </a:lnTo>
                  <a:lnTo>
                    <a:pt x="356663" y="154155"/>
                  </a:lnTo>
                  <a:lnTo>
                    <a:pt x="366156" y="149363"/>
                  </a:lnTo>
                  <a:lnTo>
                    <a:pt x="374522" y="142995"/>
                  </a:lnTo>
                  <a:lnTo>
                    <a:pt x="376986" y="140385"/>
                  </a:lnTo>
                  <a:lnTo>
                    <a:pt x="392718" y="140385"/>
                  </a:lnTo>
                  <a:lnTo>
                    <a:pt x="393633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39" y="97231"/>
                  </a:moveTo>
                  <a:lnTo>
                    <a:pt x="280212" y="97231"/>
                  </a:lnTo>
                  <a:lnTo>
                    <a:pt x="298400" y="116455"/>
                  </a:lnTo>
                  <a:lnTo>
                    <a:pt x="310037" y="126344"/>
                  </a:lnTo>
                  <a:lnTo>
                    <a:pt x="320137" y="130029"/>
                  </a:lnTo>
                  <a:lnTo>
                    <a:pt x="333717" y="130644"/>
                  </a:lnTo>
                  <a:lnTo>
                    <a:pt x="348872" y="129559"/>
                  </a:lnTo>
                  <a:lnTo>
                    <a:pt x="360121" y="127011"/>
                  </a:lnTo>
                  <a:lnTo>
                    <a:pt x="367122" y="124431"/>
                  </a:lnTo>
                  <a:lnTo>
                    <a:pt x="369531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1" y="111370"/>
                  </a:lnTo>
                  <a:lnTo>
                    <a:pt x="340402" y="102163"/>
                  </a:lnTo>
                  <a:lnTo>
                    <a:pt x="336039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34" y="0"/>
                  </a:lnTo>
                  <a:lnTo>
                    <a:pt x="401703" y="52605"/>
                  </a:lnTo>
                  <a:lnTo>
                    <a:pt x="401679" y="54457"/>
                  </a:lnTo>
                  <a:lnTo>
                    <a:pt x="399203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1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388"/>
              <a:ext cx="195326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607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17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17" y="201002"/>
                  </a:lnTo>
                  <a:lnTo>
                    <a:pt x="115417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17" y="115912"/>
                  </a:lnTo>
                  <a:lnTo>
                    <a:pt x="115417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17" y="39712"/>
                  </a:lnTo>
                  <a:lnTo>
                    <a:pt x="115417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34" y="145656"/>
                  </a:moveTo>
                  <a:lnTo>
                    <a:pt x="483273" y="105841"/>
                  </a:lnTo>
                  <a:lnTo>
                    <a:pt x="444030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58" y="62357"/>
                  </a:lnTo>
                  <a:lnTo>
                    <a:pt x="413778" y="54737"/>
                  </a:lnTo>
                  <a:lnTo>
                    <a:pt x="413778" y="48133"/>
                  </a:lnTo>
                  <a:lnTo>
                    <a:pt x="416255" y="42748"/>
                  </a:lnTo>
                  <a:lnTo>
                    <a:pt x="426402" y="34505"/>
                  </a:lnTo>
                  <a:lnTo>
                    <a:pt x="433006" y="32448"/>
                  </a:lnTo>
                  <a:lnTo>
                    <a:pt x="448233" y="32448"/>
                  </a:lnTo>
                  <a:lnTo>
                    <a:pt x="454063" y="33972"/>
                  </a:lnTo>
                  <a:lnTo>
                    <a:pt x="464032" y="39674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83" y="32448"/>
                  </a:lnTo>
                  <a:lnTo>
                    <a:pt x="495579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09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80" y="63982"/>
                  </a:lnTo>
                  <a:lnTo>
                    <a:pt x="396824" y="99072"/>
                  </a:lnTo>
                  <a:lnTo>
                    <a:pt x="433006" y="119468"/>
                  </a:lnTo>
                  <a:lnTo>
                    <a:pt x="445528" y="126415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81" y="147167"/>
                  </a:lnTo>
                  <a:lnTo>
                    <a:pt x="461581" y="154990"/>
                  </a:lnTo>
                  <a:lnTo>
                    <a:pt x="458711" y="161302"/>
                  </a:lnTo>
                  <a:lnTo>
                    <a:pt x="447319" y="170561"/>
                  </a:lnTo>
                  <a:lnTo>
                    <a:pt x="439432" y="172834"/>
                  </a:lnTo>
                  <a:lnTo>
                    <a:pt x="421601" y="172834"/>
                  </a:lnTo>
                  <a:lnTo>
                    <a:pt x="414274" y="170776"/>
                  </a:lnTo>
                  <a:lnTo>
                    <a:pt x="407809" y="166611"/>
                  </a:lnTo>
                  <a:lnTo>
                    <a:pt x="401154" y="162483"/>
                  </a:lnTo>
                  <a:lnTo>
                    <a:pt x="396392" y="156794"/>
                  </a:lnTo>
                  <a:lnTo>
                    <a:pt x="393484" y="149631"/>
                  </a:lnTo>
                  <a:lnTo>
                    <a:pt x="370078" y="175920"/>
                  </a:lnTo>
                  <a:lnTo>
                    <a:pt x="402463" y="201803"/>
                  </a:lnTo>
                  <a:lnTo>
                    <a:pt x="425005" y="205803"/>
                  </a:lnTo>
                  <a:lnTo>
                    <a:pt x="425005" y="229298"/>
                  </a:lnTo>
                  <a:lnTo>
                    <a:pt x="438518" y="229298"/>
                  </a:lnTo>
                  <a:lnTo>
                    <a:pt x="442696" y="229971"/>
                  </a:lnTo>
                  <a:lnTo>
                    <a:pt x="445135" y="231368"/>
                  </a:lnTo>
                  <a:lnTo>
                    <a:pt x="447586" y="233006"/>
                  </a:lnTo>
                  <a:lnTo>
                    <a:pt x="448843" y="235292"/>
                  </a:lnTo>
                  <a:lnTo>
                    <a:pt x="448843" y="241731"/>
                  </a:lnTo>
                  <a:lnTo>
                    <a:pt x="447802" y="244221"/>
                  </a:lnTo>
                  <a:lnTo>
                    <a:pt x="445592" y="245884"/>
                  </a:lnTo>
                  <a:lnTo>
                    <a:pt x="443458" y="247599"/>
                  </a:lnTo>
                  <a:lnTo>
                    <a:pt x="440042" y="248513"/>
                  </a:lnTo>
                  <a:lnTo>
                    <a:pt x="433438" y="248513"/>
                  </a:lnTo>
                  <a:lnTo>
                    <a:pt x="409346" y="244767"/>
                  </a:lnTo>
                  <a:lnTo>
                    <a:pt x="405549" y="244005"/>
                  </a:lnTo>
                  <a:lnTo>
                    <a:pt x="402869" y="243306"/>
                  </a:lnTo>
                  <a:lnTo>
                    <a:pt x="400888" y="242658"/>
                  </a:lnTo>
                  <a:lnTo>
                    <a:pt x="400888" y="259740"/>
                  </a:lnTo>
                  <a:lnTo>
                    <a:pt x="404266" y="260832"/>
                  </a:lnTo>
                  <a:lnTo>
                    <a:pt x="407682" y="261581"/>
                  </a:lnTo>
                  <a:lnTo>
                    <a:pt x="411035" y="262369"/>
                  </a:lnTo>
                  <a:lnTo>
                    <a:pt x="414274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02" y="265049"/>
                  </a:lnTo>
                  <a:lnTo>
                    <a:pt x="431761" y="265607"/>
                  </a:lnTo>
                  <a:lnTo>
                    <a:pt x="436524" y="265607"/>
                  </a:lnTo>
                  <a:lnTo>
                    <a:pt x="471906" y="248513"/>
                  </a:lnTo>
                  <a:lnTo>
                    <a:pt x="472198" y="230378"/>
                  </a:lnTo>
                  <a:lnTo>
                    <a:pt x="469480" y="223786"/>
                  </a:lnTo>
                  <a:lnTo>
                    <a:pt x="464032" y="219532"/>
                  </a:lnTo>
                  <a:lnTo>
                    <a:pt x="458711" y="215303"/>
                  </a:lnTo>
                  <a:lnTo>
                    <a:pt x="450989" y="213182"/>
                  </a:lnTo>
                  <a:lnTo>
                    <a:pt x="438721" y="213182"/>
                  </a:lnTo>
                  <a:lnTo>
                    <a:pt x="438721" y="206133"/>
                  </a:lnTo>
                  <a:lnTo>
                    <a:pt x="438721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74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34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79" y="6170762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890" y="5957595"/>
              <a:ext cx="371290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37" y="598834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75" y="598822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68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74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14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14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24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66" y="93980"/>
                  </a:moveTo>
                  <a:lnTo>
                    <a:pt x="98615" y="93980"/>
                  </a:lnTo>
                  <a:lnTo>
                    <a:pt x="98615" y="0"/>
                  </a:lnTo>
                  <a:lnTo>
                    <a:pt x="86144" y="0"/>
                  </a:lnTo>
                  <a:lnTo>
                    <a:pt x="86144" y="93980"/>
                  </a:lnTo>
                  <a:lnTo>
                    <a:pt x="86144" y="105410"/>
                  </a:lnTo>
                  <a:lnTo>
                    <a:pt x="138366" y="105410"/>
                  </a:lnTo>
                  <a:lnTo>
                    <a:pt x="138366" y="93980"/>
                  </a:lnTo>
                  <a:close/>
                </a:path>
                <a:path w="277494" h="379095">
                  <a:moveTo>
                    <a:pt x="274561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35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58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61" y="161226"/>
                  </a:lnTo>
                  <a:lnTo>
                    <a:pt x="274561" y="151384"/>
                  </a:lnTo>
                  <a:close/>
                </a:path>
                <a:path w="277494" h="379095">
                  <a:moveTo>
                    <a:pt x="277075" y="182537"/>
                  </a:moveTo>
                  <a:lnTo>
                    <a:pt x="234886" y="182537"/>
                  </a:lnTo>
                  <a:lnTo>
                    <a:pt x="234886" y="378853"/>
                  </a:lnTo>
                  <a:lnTo>
                    <a:pt x="277075" y="378853"/>
                  </a:lnTo>
                  <a:lnTo>
                    <a:pt x="277075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74" y="6421409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1031"/>
              <a:ext cx="125564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09" y="6421409"/>
              <a:ext cx="303997" cy="1919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41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26" y="184569"/>
                  </a:lnTo>
                  <a:lnTo>
                    <a:pt x="109016" y="174155"/>
                  </a:lnTo>
                  <a:lnTo>
                    <a:pt x="102171" y="148551"/>
                  </a:lnTo>
                  <a:lnTo>
                    <a:pt x="98869" y="138836"/>
                  </a:lnTo>
                  <a:lnTo>
                    <a:pt x="95059" y="131673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21"/>
                  </a:lnTo>
                  <a:lnTo>
                    <a:pt x="100203" y="106324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64"/>
                  </a:lnTo>
                  <a:lnTo>
                    <a:pt x="94742" y="50431"/>
                  </a:lnTo>
                  <a:lnTo>
                    <a:pt x="85686" y="44958"/>
                  </a:lnTo>
                  <a:lnTo>
                    <a:pt x="74714" y="41300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21"/>
                  </a:lnTo>
                  <a:lnTo>
                    <a:pt x="33985" y="106921"/>
                  </a:lnTo>
                  <a:lnTo>
                    <a:pt x="33985" y="65062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04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300"/>
                  </a:lnTo>
                  <a:lnTo>
                    <a:pt x="61315" y="39166"/>
                  </a:lnTo>
                  <a:lnTo>
                    <a:pt x="45681" y="38506"/>
                  </a:lnTo>
                  <a:lnTo>
                    <a:pt x="32397" y="38735"/>
                  </a:lnTo>
                  <a:lnTo>
                    <a:pt x="20129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73"/>
                  </a:lnTo>
                  <a:lnTo>
                    <a:pt x="44335" y="131673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25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74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697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72" y="65989"/>
                  </a:lnTo>
                  <a:lnTo>
                    <a:pt x="205460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91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29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76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210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10" y="155740"/>
                  </a:lnTo>
                  <a:lnTo>
                    <a:pt x="190525" y="160921"/>
                  </a:lnTo>
                  <a:lnTo>
                    <a:pt x="182981" y="164249"/>
                  </a:lnTo>
                  <a:lnTo>
                    <a:pt x="172580" y="165430"/>
                  </a:lnTo>
                  <a:lnTo>
                    <a:pt x="161759" y="164617"/>
                  </a:lnTo>
                  <a:lnTo>
                    <a:pt x="151536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57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21" y="0"/>
                  </a:lnTo>
                  <a:lnTo>
                    <a:pt x="254685" y="0"/>
                  </a:lnTo>
                  <a:lnTo>
                    <a:pt x="247713" y="6769"/>
                  </a:lnTo>
                  <a:lnTo>
                    <a:pt x="247713" y="23634"/>
                  </a:lnTo>
                  <a:lnTo>
                    <a:pt x="254469" y="30835"/>
                  </a:lnTo>
                  <a:lnTo>
                    <a:pt x="272021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52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52" y="191300"/>
                  </a:lnTo>
                  <a:lnTo>
                    <a:pt x="280352" y="39624"/>
                  </a:lnTo>
                  <a:close/>
                </a:path>
                <a:path w="701039" h="193675">
                  <a:moveTo>
                    <a:pt x="415137" y="39217"/>
                  </a:moveTo>
                  <a:lnTo>
                    <a:pt x="298564" y="39217"/>
                  </a:lnTo>
                  <a:lnTo>
                    <a:pt x="298564" y="68427"/>
                  </a:lnTo>
                  <a:lnTo>
                    <a:pt x="339293" y="68427"/>
                  </a:lnTo>
                  <a:lnTo>
                    <a:pt x="339293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37" y="68427"/>
                  </a:lnTo>
                  <a:lnTo>
                    <a:pt x="415137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62" y="162712"/>
                  </a:lnTo>
                  <a:lnTo>
                    <a:pt x="458762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62" y="99212"/>
                  </a:lnTo>
                  <a:lnTo>
                    <a:pt x="458762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03" y="109524"/>
                  </a:lnTo>
                  <a:lnTo>
                    <a:pt x="590791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44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29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295" y="127622"/>
                  </a:lnTo>
                  <a:lnTo>
                    <a:pt x="593953" y="132384"/>
                  </a:lnTo>
                  <a:lnTo>
                    <a:pt x="601840" y="137210"/>
                  </a:lnTo>
                  <a:lnTo>
                    <a:pt x="606310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597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34" y="193560"/>
                  </a:lnTo>
                  <a:lnTo>
                    <a:pt x="608749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14" y="6769"/>
                  </a:moveTo>
                  <a:lnTo>
                    <a:pt x="692086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86" y="30835"/>
                  </a:lnTo>
                  <a:lnTo>
                    <a:pt x="698614" y="23634"/>
                  </a:lnTo>
                  <a:lnTo>
                    <a:pt x="698614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78" y="648383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47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26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71" y="46964"/>
                  </a:lnTo>
                  <a:lnTo>
                    <a:pt x="538581" y="50228"/>
                  </a:lnTo>
                  <a:lnTo>
                    <a:pt x="523786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58"/>
                  </a:lnTo>
                  <a:lnTo>
                    <a:pt x="523786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80" y="152450"/>
                  </a:lnTo>
                  <a:lnTo>
                    <a:pt x="618655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20"/>
                  </a:moveTo>
                  <a:lnTo>
                    <a:pt x="741006" y="87363"/>
                  </a:lnTo>
                  <a:lnTo>
                    <a:pt x="738695" y="75565"/>
                  </a:lnTo>
                  <a:lnTo>
                    <a:pt x="737819" y="74371"/>
                  </a:lnTo>
                  <a:lnTo>
                    <a:pt x="727138" y="59804"/>
                  </a:lnTo>
                  <a:lnTo>
                    <a:pt x="710234" y="50203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20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18"/>
                  </a:lnTo>
                  <a:lnTo>
                    <a:pt x="693597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13" y="138976"/>
                  </a:lnTo>
                  <a:lnTo>
                    <a:pt x="735749" y="132181"/>
                  </a:lnTo>
                  <a:lnTo>
                    <a:pt x="721931" y="118135"/>
                  </a:lnTo>
                  <a:lnTo>
                    <a:pt x="714933" y="111010"/>
                  </a:lnTo>
                  <a:lnTo>
                    <a:pt x="708583" y="115824"/>
                  </a:lnTo>
                  <a:lnTo>
                    <a:pt x="703643" y="118135"/>
                  </a:lnTo>
                  <a:lnTo>
                    <a:pt x="684961" y="118135"/>
                  </a:lnTo>
                  <a:lnTo>
                    <a:pt x="678256" y="114211"/>
                  </a:lnTo>
                  <a:lnTo>
                    <a:pt x="675436" y="106743"/>
                  </a:lnTo>
                  <a:lnTo>
                    <a:pt x="742442" y="106743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20"/>
                  </a:lnTo>
                  <a:close/>
                </a:path>
                <a:path w="1452879" h="182879">
                  <a:moveTo>
                    <a:pt x="795375" y="14058"/>
                  </a:moveTo>
                  <a:lnTo>
                    <a:pt x="755535" y="14058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58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77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60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72"/>
                  </a:lnTo>
                  <a:lnTo>
                    <a:pt x="915327" y="46964"/>
                  </a:lnTo>
                  <a:lnTo>
                    <a:pt x="893914" y="49593"/>
                  </a:lnTo>
                  <a:lnTo>
                    <a:pt x="878471" y="56730"/>
                  </a:lnTo>
                  <a:lnTo>
                    <a:pt x="869099" y="67310"/>
                  </a:lnTo>
                  <a:lnTo>
                    <a:pt x="865949" y="80238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99" y="115811"/>
                  </a:lnTo>
                  <a:lnTo>
                    <a:pt x="921499" y="118656"/>
                  </a:lnTo>
                  <a:lnTo>
                    <a:pt x="918857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56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56" y="146050"/>
                  </a:lnTo>
                  <a:lnTo>
                    <a:pt x="1010056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57"/>
                  </a:lnTo>
                  <a:lnTo>
                    <a:pt x="990130" y="40919"/>
                  </a:lnTo>
                  <a:lnTo>
                    <a:pt x="1000048" y="39344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44" y="47955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20" y="55143"/>
                  </a:lnTo>
                  <a:lnTo>
                    <a:pt x="1110208" y="50546"/>
                  </a:lnTo>
                  <a:lnTo>
                    <a:pt x="1102004" y="47853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93" y="146050"/>
                  </a:lnTo>
                  <a:lnTo>
                    <a:pt x="1130693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72" y="85394"/>
                  </a:lnTo>
                  <a:lnTo>
                    <a:pt x="1153972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97" y="127736"/>
                  </a:moveTo>
                  <a:lnTo>
                    <a:pt x="1228801" y="122758"/>
                  </a:lnTo>
                  <a:lnTo>
                    <a:pt x="1215936" y="122758"/>
                  </a:lnTo>
                  <a:lnTo>
                    <a:pt x="1210462" y="127736"/>
                  </a:lnTo>
                  <a:lnTo>
                    <a:pt x="1210462" y="134848"/>
                  </a:lnTo>
                  <a:lnTo>
                    <a:pt x="1210462" y="141973"/>
                  </a:lnTo>
                  <a:lnTo>
                    <a:pt x="1215936" y="147129"/>
                  </a:lnTo>
                  <a:lnTo>
                    <a:pt x="1228801" y="147129"/>
                  </a:lnTo>
                  <a:lnTo>
                    <a:pt x="1234097" y="141973"/>
                  </a:lnTo>
                  <a:lnTo>
                    <a:pt x="1234097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73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59" y="62090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59" y="92329"/>
                  </a:lnTo>
                  <a:lnTo>
                    <a:pt x="1324559" y="62090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80" y="54457"/>
                  </a:lnTo>
                  <a:lnTo>
                    <a:pt x="1261008" y="64427"/>
                  </a:lnTo>
                  <a:lnTo>
                    <a:pt x="1251216" y="79629"/>
                  </a:lnTo>
                  <a:lnTo>
                    <a:pt x="1247673" y="98920"/>
                  </a:lnTo>
                  <a:lnTo>
                    <a:pt x="1251292" y="118300"/>
                  </a:lnTo>
                  <a:lnTo>
                    <a:pt x="1261503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72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92" y="123088"/>
                  </a:lnTo>
                  <a:lnTo>
                    <a:pt x="1416735" y="129806"/>
                  </a:lnTo>
                  <a:lnTo>
                    <a:pt x="1404302" y="132181"/>
                  </a:lnTo>
                  <a:lnTo>
                    <a:pt x="1391793" y="129806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43" y="98920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73"/>
                  </a:lnTo>
                  <a:lnTo>
                    <a:pt x="1404302" y="65836"/>
                  </a:lnTo>
                  <a:lnTo>
                    <a:pt x="1416735" y="68173"/>
                  </a:lnTo>
                  <a:lnTo>
                    <a:pt x="1426692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66" y="65836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52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2" y="653560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2" y="651496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28" y="653470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96" y="62407"/>
                  </a:lnTo>
                  <a:lnTo>
                    <a:pt x="602996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71" y="1066"/>
                  </a:lnTo>
                  <a:lnTo>
                    <a:pt x="2401646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94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94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8276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85" y="6561268"/>
            <a:ext cx="81927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828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447801"/>
            <a:ext cx="9829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Belirti ve Bulgular </a:t>
            </a:r>
          </a:p>
          <a:p>
            <a:pPr>
              <a:buNone/>
            </a:pPr>
            <a:r>
              <a:rPr lang="tr-TR" sz="2800" dirty="0" smtClean="0"/>
              <a:t> </a:t>
            </a:r>
            <a:r>
              <a:rPr lang="tr-TR" sz="2800" dirty="0" err="1" smtClean="0"/>
              <a:t>Hemolitik</a:t>
            </a:r>
            <a:r>
              <a:rPr lang="tr-TR" sz="2800" dirty="0" smtClean="0"/>
              <a:t> olmayan </a:t>
            </a:r>
            <a:r>
              <a:rPr lang="tr-TR" sz="2800" b="1" dirty="0" smtClean="0"/>
              <a:t>ateş </a:t>
            </a:r>
            <a:r>
              <a:rPr lang="tr-TR" sz="2800" dirty="0" smtClean="0"/>
              <a:t>transfüzyondan sonra </a:t>
            </a:r>
            <a:r>
              <a:rPr lang="tr-TR" sz="2800" b="1" dirty="0" smtClean="0"/>
              <a:t>5 dakika ile 1 saat arasında titreme ile ortaya çıkar.  </a:t>
            </a:r>
          </a:p>
          <a:p>
            <a:pPr>
              <a:buNone/>
            </a:pPr>
            <a:r>
              <a:rPr lang="tr-TR" sz="2800" dirty="0" smtClean="0"/>
              <a:t> Ciltte kızarıklık, baş ağrısı, taşikardi ile beraber görülebilir. </a:t>
            </a:r>
          </a:p>
          <a:p>
            <a:pPr>
              <a:buNone/>
            </a:pPr>
            <a:r>
              <a:rPr lang="tr-TR" sz="2800" dirty="0" smtClean="0"/>
              <a:t> Görülme Sıklığı : </a:t>
            </a:r>
            <a:r>
              <a:rPr lang="tr-TR" sz="2800" dirty="0" err="1" smtClean="0"/>
              <a:t>Trombosit</a:t>
            </a:r>
            <a:r>
              <a:rPr lang="tr-TR" sz="2800" dirty="0" smtClean="0"/>
              <a:t> transfüzyonlarından sonra %38, </a:t>
            </a:r>
            <a:r>
              <a:rPr lang="tr-TR" sz="2800" b="1" dirty="0" smtClean="0"/>
              <a:t>Eritrosit transfüzyonlarından sonra %7 oranında </a:t>
            </a:r>
            <a:r>
              <a:rPr lang="tr-TR" sz="2800" dirty="0" smtClean="0"/>
              <a:t>görülür </a:t>
            </a:r>
          </a:p>
          <a:p>
            <a:pPr>
              <a:buNone/>
            </a:pPr>
            <a:r>
              <a:rPr lang="tr-TR" sz="2800" b="1" dirty="0" smtClean="0"/>
              <a:t>Tedavi</a:t>
            </a:r>
            <a:r>
              <a:rPr lang="tr-TR" sz="2800" dirty="0" smtClean="0"/>
              <a:t>: </a:t>
            </a:r>
            <a:r>
              <a:rPr lang="tr-TR" sz="2800" dirty="0" err="1" smtClean="0"/>
              <a:t>Semptomatik</a:t>
            </a:r>
            <a:r>
              <a:rPr lang="tr-TR" sz="2800" dirty="0" smtClean="0"/>
              <a:t>, </a:t>
            </a:r>
            <a:r>
              <a:rPr lang="tr-TR" sz="2800" b="1" dirty="0" err="1" smtClean="0"/>
              <a:t>Tranfüzyon</a:t>
            </a:r>
            <a:r>
              <a:rPr lang="tr-TR" sz="2800" b="1" dirty="0" smtClean="0"/>
              <a:t> kesilir </a:t>
            </a:r>
          </a:p>
          <a:p>
            <a:pPr>
              <a:buNone/>
            </a:pPr>
            <a:r>
              <a:rPr lang="tr-TR" sz="2800" dirty="0" err="1" smtClean="0"/>
              <a:t>Antipiretikler</a:t>
            </a:r>
            <a:r>
              <a:rPr lang="tr-TR" sz="2800" dirty="0" smtClean="0"/>
              <a:t> (</a:t>
            </a:r>
            <a:r>
              <a:rPr lang="tr-TR" sz="2800" dirty="0" err="1" smtClean="0"/>
              <a:t>Parasetamol</a:t>
            </a:r>
            <a:r>
              <a:rPr lang="tr-TR" sz="2800" dirty="0" smtClean="0"/>
              <a:t>) </a:t>
            </a:r>
          </a:p>
          <a:p>
            <a:pPr>
              <a:buNone/>
            </a:pPr>
            <a:r>
              <a:rPr lang="tr-TR" sz="2800" dirty="0" smtClean="0"/>
              <a:t> Önemi: Diğer transfüzyon reaksiyonlarıyla (</a:t>
            </a:r>
            <a:r>
              <a:rPr lang="tr-TR" sz="2800" dirty="0" err="1" smtClean="0"/>
              <a:t>hemolitik</a:t>
            </a:r>
            <a:r>
              <a:rPr lang="tr-TR" sz="2800" dirty="0" smtClean="0"/>
              <a:t>, bakteriyel, </a:t>
            </a:r>
            <a:r>
              <a:rPr lang="tr-TR" sz="2800" dirty="0" err="1" smtClean="0"/>
              <a:t>allerjik</a:t>
            </a:r>
            <a:r>
              <a:rPr lang="tr-TR" sz="2800" dirty="0" smtClean="0"/>
              <a:t>) karışır </a:t>
            </a:r>
            <a:endParaRPr lang="tr-TR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05000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Transfüzyon Sonrası İzlenen </a:t>
            </a:r>
            <a:r>
              <a:rPr lang="tr-TR" sz="2800" b="1" dirty="0" err="1" smtClean="0"/>
              <a:t>Purpura</a:t>
            </a:r>
            <a:r>
              <a:rPr lang="tr-TR" sz="2800" b="1" dirty="0" smtClean="0"/>
              <a:t>-Post-</a:t>
            </a:r>
            <a:r>
              <a:rPr lang="tr-TR" sz="2800" b="1" dirty="0" err="1" smtClean="0"/>
              <a:t>transfusion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purpura</a:t>
            </a:r>
            <a:r>
              <a:rPr lang="tr-TR" sz="2800" b="1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Görülme Sıklığı 1:200 000 </a:t>
            </a:r>
          </a:p>
          <a:p>
            <a:pPr>
              <a:buNone/>
            </a:pPr>
            <a:r>
              <a:rPr lang="tr-TR" sz="2800" dirty="0" smtClean="0"/>
              <a:t>Transfüzyondan </a:t>
            </a:r>
            <a:r>
              <a:rPr lang="tr-TR" sz="2800" b="1" dirty="0" smtClean="0"/>
              <a:t>1 hafta kadar sonra </a:t>
            </a:r>
            <a:r>
              <a:rPr lang="tr-TR" sz="2800" dirty="0" err="1" smtClean="0"/>
              <a:t>trombosit</a:t>
            </a:r>
            <a:r>
              <a:rPr lang="tr-TR" sz="2800" dirty="0" smtClean="0"/>
              <a:t> sayısında hızla düşme ve </a:t>
            </a:r>
            <a:r>
              <a:rPr lang="tr-TR" sz="2800" b="1" dirty="0" smtClean="0"/>
              <a:t>kanama </a:t>
            </a:r>
            <a:r>
              <a:rPr lang="tr-TR" sz="2800" b="1" dirty="0" err="1" smtClean="0"/>
              <a:t>diatezi</a:t>
            </a:r>
            <a:r>
              <a:rPr lang="tr-TR" sz="2800" b="1" dirty="0" smtClean="0"/>
              <a:t> </a:t>
            </a:r>
            <a:r>
              <a:rPr lang="tr-TR" sz="2800" dirty="0" smtClean="0"/>
              <a:t>görülür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676400"/>
            <a:ext cx="944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Nedeni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</a:t>
            </a:r>
            <a:r>
              <a:rPr lang="tr-TR" sz="2800" dirty="0" err="1" smtClean="0"/>
              <a:t>Trombosit</a:t>
            </a:r>
            <a:r>
              <a:rPr lang="tr-TR" sz="2800" dirty="0" smtClean="0"/>
              <a:t> antijeni negatif hastalarda </a:t>
            </a:r>
          </a:p>
          <a:p>
            <a:pPr>
              <a:buNone/>
            </a:pPr>
            <a:r>
              <a:rPr lang="tr-TR" sz="2800" dirty="0" smtClean="0"/>
              <a:t> Çoğu kadın </a:t>
            </a:r>
          </a:p>
          <a:p>
            <a:pPr>
              <a:buNone/>
            </a:pPr>
            <a:r>
              <a:rPr lang="tr-TR" sz="2800" dirty="0" smtClean="0"/>
              <a:t> Önceki transfüzyonlar veya gebeliklere bağlı </a:t>
            </a:r>
            <a:r>
              <a:rPr lang="tr-TR" sz="2800" b="1" dirty="0" err="1" smtClean="0"/>
              <a:t>alloantikor</a:t>
            </a:r>
            <a:r>
              <a:rPr lang="tr-TR" sz="2800" dirty="0" smtClean="0"/>
              <a:t> gelişir </a:t>
            </a:r>
          </a:p>
          <a:p>
            <a:pPr>
              <a:buNone/>
            </a:pPr>
            <a:r>
              <a:rPr lang="tr-TR" sz="2800" dirty="0" smtClean="0"/>
              <a:t>  Reaksiyon </a:t>
            </a:r>
            <a:r>
              <a:rPr lang="tr-TR" sz="2800" b="1" dirty="0" smtClean="0"/>
              <a:t>genellikle hafif ve kendini sınırlayıcıdır (2 hafta) </a:t>
            </a:r>
          </a:p>
          <a:p>
            <a:pPr>
              <a:buNone/>
            </a:pPr>
            <a:r>
              <a:rPr lang="tr-TR" sz="2800" dirty="0" smtClean="0"/>
              <a:t>  Bazen kanamalar </a:t>
            </a:r>
            <a:r>
              <a:rPr lang="tr-TR" sz="2800" b="1" dirty="0" smtClean="0"/>
              <a:t>ölümle sonuçlanabilir </a:t>
            </a:r>
          </a:p>
          <a:p>
            <a:pPr>
              <a:buNone/>
            </a:pPr>
            <a:r>
              <a:rPr lang="tr-TR" sz="2800" b="1" dirty="0" smtClean="0"/>
              <a:t>Tedavi </a:t>
            </a:r>
          </a:p>
          <a:p>
            <a:pPr>
              <a:buNone/>
            </a:pPr>
            <a:r>
              <a:rPr lang="tr-TR" sz="2800" b="1" dirty="0" smtClean="0"/>
              <a:t>IVIG, </a:t>
            </a:r>
            <a:r>
              <a:rPr lang="tr-TR" sz="2800" b="1" dirty="0" err="1" smtClean="0"/>
              <a:t>plasmaferez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steroid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splenektomi</a:t>
            </a:r>
            <a:endParaRPr lang="tr-TR" sz="2800" b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676400"/>
            <a:ext cx="975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Transfüzyona Bağlı </a:t>
            </a:r>
            <a:r>
              <a:rPr lang="tr-TR" sz="2800" b="1" dirty="0" err="1" smtClean="0">
                <a:solidFill>
                  <a:srgbClr val="FF0000"/>
                </a:solidFill>
              </a:rPr>
              <a:t>Graft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Versus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Host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>Hastalığı</a:t>
            </a:r>
          </a:p>
          <a:p>
            <a:pPr>
              <a:buNone/>
            </a:pPr>
            <a:r>
              <a:rPr lang="tr-TR" sz="2800" dirty="0" err="1" smtClean="0"/>
              <a:t>Donör</a:t>
            </a:r>
            <a:r>
              <a:rPr lang="tr-TR" sz="2800" dirty="0" smtClean="0"/>
              <a:t> </a:t>
            </a:r>
            <a:r>
              <a:rPr lang="tr-TR" sz="2800" b="1" dirty="0" smtClean="0"/>
              <a:t>lenfositlerinin</a:t>
            </a:r>
            <a:r>
              <a:rPr lang="tr-TR" sz="2800" dirty="0" smtClean="0"/>
              <a:t> yok edilememesi ve alıcıya yerleşerek alıcı dokularına saldırması </a:t>
            </a:r>
          </a:p>
          <a:p>
            <a:pPr>
              <a:buNone/>
            </a:pPr>
            <a:r>
              <a:rPr lang="tr-TR" sz="2800" b="1" dirty="0" err="1" smtClean="0"/>
              <a:t>Mortalite</a:t>
            </a:r>
            <a:r>
              <a:rPr lang="tr-TR" sz="2800" b="1" dirty="0" smtClean="0"/>
              <a:t>: %90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   Doku (HLA) uyumsuz bağışçılardan kan ürünü alan </a:t>
            </a:r>
            <a:r>
              <a:rPr lang="tr-TR" sz="2800" b="1" dirty="0" err="1" smtClean="0"/>
              <a:t>immün</a:t>
            </a:r>
            <a:r>
              <a:rPr lang="tr-TR" sz="2800" b="1" dirty="0" smtClean="0"/>
              <a:t> yetmezlikli hastalarda </a:t>
            </a:r>
            <a:r>
              <a:rPr lang="tr-TR" sz="2800" dirty="0" smtClean="0"/>
              <a:t>veya doku uyumlu (</a:t>
            </a:r>
            <a:r>
              <a:rPr lang="tr-TR" sz="2800" b="1" dirty="0" smtClean="0"/>
              <a:t>1. derece akraba</a:t>
            </a:r>
            <a:r>
              <a:rPr lang="tr-TR" sz="2800" dirty="0" smtClean="0"/>
              <a:t>) bağışçılardan kan ürünü alan </a:t>
            </a:r>
            <a:r>
              <a:rPr lang="tr-TR" sz="2800" dirty="0" err="1" smtClean="0"/>
              <a:t>immün</a:t>
            </a:r>
            <a:r>
              <a:rPr lang="tr-TR" sz="2800" dirty="0" smtClean="0"/>
              <a:t> sistemi sağlam kişilerde gelişebilir </a:t>
            </a:r>
          </a:p>
          <a:p>
            <a:pPr>
              <a:buNone/>
            </a:pP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7526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Semptom ve Bulgular  </a:t>
            </a:r>
            <a:r>
              <a:rPr lang="tr-TR" sz="2800" dirty="0" smtClean="0"/>
              <a:t>;Transfüzyondan </a:t>
            </a:r>
            <a:r>
              <a:rPr lang="tr-TR" sz="2800" b="1" dirty="0" smtClean="0"/>
              <a:t>8-10 gün sonra</a:t>
            </a:r>
            <a:r>
              <a:rPr lang="tr-TR" sz="2800" dirty="0" smtClean="0"/>
              <a:t>; </a:t>
            </a:r>
          </a:p>
          <a:p>
            <a:pPr>
              <a:buNone/>
            </a:pPr>
            <a:r>
              <a:rPr lang="tr-TR" sz="2800" dirty="0" smtClean="0"/>
              <a:t>Ağır cilt lezyonları, karaciğer yetmezliği ,sarılık ve </a:t>
            </a:r>
            <a:r>
              <a:rPr lang="tr-TR" sz="2800" dirty="0" err="1" smtClean="0"/>
              <a:t>pansitopeni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b="1" dirty="0" smtClean="0"/>
              <a:t>Ölüm 3-4 hafta içinde enfeksiyon ve kanamadan </a:t>
            </a:r>
          </a:p>
          <a:p>
            <a:pPr>
              <a:buNone/>
            </a:pPr>
            <a:r>
              <a:rPr lang="tr-TR" sz="2800" dirty="0" smtClean="0"/>
              <a:t>  Önlem </a:t>
            </a:r>
          </a:p>
          <a:p>
            <a:pPr>
              <a:buNone/>
            </a:pPr>
            <a:r>
              <a:rPr lang="tr-TR" sz="2800" dirty="0" err="1" smtClean="0"/>
              <a:t>Transfüze</a:t>
            </a:r>
            <a:r>
              <a:rPr lang="tr-TR" sz="2800" dirty="0" smtClean="0"/>
              <a:t> edilen üründeki </a:t>
            </a:r>
            <a:r>
              <a:rPr lang="tr-TR" sz="2800" b="1" dirty="0" smtClean="0"/>
              <a:t>lenfositlerin gamma </a:t>
            </a:r>
            <a:r>
              <a:rPr lang="tr-TR" sz="2800" b="1" dirty="0" err="1" smtClean="0"/>
              <a:t>irradiasyonla</a:t>
            </a:r>
            <a:r>
              <a:rPr lang="tr-TR" sz="2800" b="1" dirty="0" smtClean="0"/>
              <a:t> çoğalmasının önlenmesi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2097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09600" y="727595"/>
            <a:ext cx="12496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b="1" dirty="0" smtClean="0">
                <a:latin typeface="+mn-lt"/>
              </a:rPr>
              <a:t>İMMÜNOLOJİK </a:t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>OLMAYAN </a:t>
            </a:r>
            <a:endParaRPr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09800" y="2133600"/>
            <a:ext cx="998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HİPERKALEMİ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Banka kanında </a:t>
            </a:r>
            <a:r>
              <a:rPr lang="tr-TR" sz="2800" b="1" dirty="0" smtClean="0"/>
              <a:t>üç hafta içerisinde potasyum düzeyi 5-6 katına çıkar </a:t>
            </a:r>
          </a:p>
          <a:p>
            <a:pPr>
              <a:buNone/>
            </a:pPr>
            <a:r>
              <a:rPr lang="tr-TR" sz="2800" dirty="0" err="1" smtClean="0"/>
              <a:t>Hiperkalemi</a:t>
            </a:r>
            <a:r>
              <a:rPr lang="tr-TR" sz="2800" dirty="0" smtClean="0"/>
              <a:t>, </a:t>
            </a:r>
            <a:r>
              <a:rPr lang="tr-TR" sz="2800" dirty="0" err="1" smtClean="0"/>
              <a:t>elektrokardiografik</a:t>
            </a:r>
            <a:r>
              <a:rPr lang="tr-TR" sz="2800" dirty="0" smtClean="0"/>
              <a:t> değişikliklere ve </a:t>
            </a:r>
          </a:p>
          <a:p>
            <a:pPr>
              <a:buNone/>
            </a:pPr>
            <a:r>
              <a:rPr lang="tr-TR" sz="2800" b="1" dirty="0" err="1" smtClean="0"/>
              <a:t>kardiak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arreste</a:t>
            </a:r>
            <a:r>
              <a:rPr lang="tr-TR" sz="2800" b="1" dirty="0" smtClean="0"/>
              <a:t> </a:t>
            </a:r>
            <a:r>
              <a:rPr lang="tr-TR" sz="2800" dirty="0" smtClean="0"/>
              <a:t>neden olabilir </a:t>
            </a:r>
          </a:p>
          <a:p>
            <a:pPr>
              <a:buNone/>
            </a:pPr>
            <a:r>
              <a:rPr lang="tr-TR" sz="2800" dirty="0" smtClean="0"/>
              <a:t>Serum potasyum düzeyi kontrol edilerek oluşabilecek </a:t>
            </a:r>
            <a:r>
              <a:rPr lang="tr-TR" sz="2800" b="1" dirty="0" err="1" smtClean="0"/>
              <a:t>hiperpotasemi</a:t>
            </a:r>
            <a:r>
              <a:rPr lang="tr-TR" sz="2800" b="1" dirty="0" smtClean="0"/>
              <a:t> erken saptanmalıdır</a:t>
            </a:r>
            <a:r>
              <a:rPr lang="tr-TR" sz="2800" dirty="0" smtClean="0"/>
              <a:t>. </a:t>
            </a:r>
          </a:p>
          <a:p>
            <a:pPr>
              <a:buNone/>
            </a:pPr>
            <a:r>
              <a:rPr lang="tr-TR" sz="2800" b="1" dirty="0" smtClean="0"/>
              <a:t>Böbrek fonksiyonu bozuk hastalar, </a:t>
            </a:r>
            <a:r>
              <a:rPr lang="tr-TR" sz="2800" b="1" dirty="0" err="1" smtClean="0"/>
              <a:t>yenidoğan</a:t>
            </a:r>
            <a:r>
              <a:rPr lang="tr-TR" sz="2800" b="1" dirty="0" smtClean="0"/>
              <a:t> ve masif transfüzyon alanlarda risk oluşturur.</a:t>
            </a:r>
            <a:endParaRPr lang="tr-TR" sz="28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412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SİTRAT TOKSİSİTESİ </a:t>
            </a:r>
          </a:p>
          <a:p>
            <a:pPr>
              <a:buNone/>
            </a:pPr>
            <a:r>
              <a:rPr lang="tr-TR" sz="2800" dirty="0" smtClean="0"/>
              <a:t> </a:t>
            </a:r>
            <a:r>
              <a:rPr lang="tr-TR" sz="2800" b="1" dirty="0" smtClean="0"/>
              <a:t>Masif transfüzyon</a:t>
            </a:r>
            <a:r>
              <a:rPr lang="tr-TR" sz="2800" dirty="0" smtClean="0"/>
              <a:t>, </a:t>
            </a:r>
            <a:r>
              <a:rPr lang="tr-TR" sz="2800" b="1" dirty="0" smtClean="0"/>
              <a:t>karaciğer fonksiyon bozukluğu </a:t>
            </a:r>
            <a:r>
              <a:rPr lang="tr-TR" sz="2800" dirty="0" smtClean="0"/>
              <a:t>gibi durumlarda </a:t>
            </a:r>
            <a:r>
              <a:rPr lang="tr-TR" sz="2800" b="1" dirty="0" err="1" smtClean="0"/>
              <a:t>sitratı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metabolize</a:t>
            </a:r>
            <a:r>
              <a:rPr lang="tr-TR" sz="2800" b="1" dirty="0" smtClean="0"/>
              <a:t> edemeyen hastalarda </a:t>
            </a:r>
            <a:r>
              <a:rPr lang="tr-TR" sz="2800" b="1" dirty="0" err="1" smtClean="0"/>
              <a:t>toksik</a:t>
            </a:r>
            <a:r>
              <a:rPr lang="tr-TR" sz="2800" dirty="0" smtClean="0"/>
              <a:t> olabilir </a:t>
            </a:r>
          </a:p>
          <a:p>
            <a:pPr>
              <a:buNone/>
            </a:pPr>
            <a:r>
              <a:rPr lang="tr-TR" sz="2800" dirty="0" smtClean="0"/>
              <a:t>Belirti ve Bulgular </a:t>
            </a:r>
          </a:p>
          <a:p>
            <a:pPr>
              <a:buNone/>
            </a:pPr>
            <a:r>
              <a:rPr lang="tr-TR" sz="2800" b="1" dirty="0" smtClean="0"/>
              <a:t>Kas tremoru, </a:t>
            </a:r>
            <a:r>
              <a:rPr lang="tr-TR" sz="2800" b="1" dirty="0" err="1" smtClean="0"/>
              <a:t>kardiak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disritmiler</a:t>
            </a:r>
            <a:r>
              <a:rPr lang="tr-TR" sz="2800" b="1" dirty="0" smtClean="0"/>
              <a:t> ve ağız çevresinde uyuşmalar gözlenir</a:t>
            </a:r>
            <a:r>
              <a:rPr lang="tr-TR" sz="2800" dirty="0" smtClean="0"/>
              <a:t> .</a:t>
            </a:r>
            <a:r>
              <a:rPr lang="tr-TR" sz="2800" b="1" dirty="0" err="1" smtClean="0"/>
              <a:t>Hipokalsemi</a:t>
            </a:r>
            <a:r>
              <a:rPr lang="tr-TR" sz="2800" b="1" dirty="0" smtClean="0"/>
              <a:t> belirtileri </a:t>
            </a:r>
            <a:r>
              <a:rPr lang="tr-TR" sz="2800" dirty="0" smtClean="0"/>
              <a:t>ve kalsiyum düzeyi kontrol edilerek, </a:t>
            </a:r>
            <a:r>
              <a:rPr lang="tr-TR" sz="2800" dirty="0" err="1" smtClean="0"/>
              <a:t>hipokalsemi</a:t>
            </a:r>
            <a:r>
              <a:rPr lang="tr-TR" sz="2800" dirty="0" smtClean="0"/>
              <a:t> saptanırsa </a:t>
            </a:r>
            <a:r>
              <a:rPr lang="tr-TR" sz="2800" b="1" dirty="0" smtClean="0"/>
              <a:t>kalsiyum </a:t>
            </a:r>
            <a:r>
              <a:rPr lang="tr-TR" sz="2800" b="1" dirty="0" err="1" smtClean="0"/>
              <a:t>glukonat</a:t>
            </a:r>
            <a:r>
              <a:rPr lang="tr-TR" sz="2800" b="1" dirty="0" smtClean="0"/>
              <a:t> veya kalsiyum </a:t>
            </a:r>
            <a:r>
              <a:rPr lang="tr-TR" sz="2800" b="1" dirty="0" err="1" smtClean="0"/>
              <a:t>klorid</a:t>
            </a:r>
            <a:r>
              <a:rPr lang="tr-TR" sz="2800" b="1" dirty="0" smtClean="0"/>
              <a:t> verilmesi semptomları düzeltir .</a:t>
            </a:r>
            <a:endParaRPr lang="tr-TR" sz="28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524000"/>
            <a:ext cx="9525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DOLAŞIM YÜKLENMESİ </a:t>
            </a:r>
          </a:p>
          <a:p>
            <a:pPr>
              <a:buNone/>
            </a:pPr>
            <a:r>
              <a:rPr lang="tr-TR" sz="2800" dirty="0" smtClean="0"/>
              <a:t> Sınırda kalp-akciğer yetmezliği, uzun süredir derin anemisi olanlarda ve küçük bebeklerde görülebilir. </a:t>
            </a:r>
          </a:p>
          <a:p>
            <a:pPr>
              <a:buNone/>
            </a:pPr>
            <a:r>
              <a:rPr lang="tr-TR" sz="2800" dirty="0" smtClean="0"/>
              <a:t>Tam kan yerine konsantre </a:t>
            </a:r>
            <a:r>
              <a:rPr lang="tr-TR" sz="2800" b="1" dirty="0" smtClean="0"/>
              <a:t>eritrosit kullanımı riski yarı yarıya azaltır </a:t>
            </a:r>
          </a:p>
          <a:p>
            <a:pPr>
              <a:buNone/>
            </a:pPr>
            <a:r>
              <a:rPr lang="tr-TR" sz="2800" b="1" dirty="0" smtClean="0"/>
              <a:t>Riskli hastalarda </a:t>
            </a:r>
            <a:r>
              <a:rPr lang="tr-TR" sz="2800" b="1" dirty="0" err="1" smtClean="0"/>
              <a:t>infüzyon</a:t>
            </a:r>
            <a:r>
              <a:rPr lang="tr-TR" sz="2800" b="1" dirty="0" smtClean="0"/>
              <a:t> çok yavaş olarak </a:t>
            </a:r>
            <a:r>
              <a:rPr lang="tr-TR" sz="2800" dirty="0" smtClean="0"/>
              <a:t>(1ml/kg/saat) verilmelidir Transfüzyon öncesi </a:t>
            </a:r>
            <a:r>
              <a:rPr lang="tr-TR" sz="2800" b="1" dirty="0" err="1" smtClean="0"/>
              <a:t>diüretik</a:t>
            </a:r>
            <a:r>
              <a:rPr lang="tr-TR" sz="2800" dirty="0" smtClean="0"/>
              <a:t> yararlı olabilir Transfüzyon hızının azaltılması, durdurulması, hastanın pozisyonunun değiştirilmesi, </a:t>
            </a:r>
            <a:r>
              <a:rPr lang="tr-TR" sz="2800" dirty="0" err="1" smtClean="0"/>
              <a:t>diüretik</a:t>
            </a:r>
            <a:r>
              <a:rPr lang="tr-TR" sz="2800" dirty="0" smtClean="0"/>
              <a:t> ve oksijen verilmesi ile düzelir.</a:t>
            </a:r>
            <a:endParaRPr lang="tr-TR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676400"/>
            <a:ext cx="9677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TRANSFÜZYONA BAĞLI HEMOSİDEROZİS </a:t>
            </a:r>
          </a:p>
          <a:p>
            <a:pPr>
              <a:buNone/>
            </a:pPr>
            <a:r>
              <a:rPr lang="tr-TR" sz="2800" b="1" dirty="0" smtClean="0"/>
              <a:t>Bir ünite </a:t>
            </a:r>
            <a:r>
              <a:rPr lang="tr-TR" sz="2800" dirty="0" smtClean="0"/>
              <a:t>transfüzyonla hastaya </a:t>
            </a:r>
            <a:r>
              <a:rPr lang="tr-TR" sz="2800" b="1" dirty="0" smtClean="0"/>
              <a:t>250 mg demir </a:t>
            </a:r>
            <a:r>
              <a:rPr lang="tr-TR" sz="2800" dirty="0" smtClean="0"/>
              <a:t>verilir </a:t>
            </a:r>
          </a:p>
          <a:p>
            <a:pPr>
              <a:buNone/>
            </a:pPr>
            <a:r>
              <a:rPr lang="tr-TR" sz="2800" b="1" dirty="0" smtClean="0"/>
              <a:t>20-30 ünite </a:t>
            </a:r>
            <a:r>
              <a:rPr lang="tr-TR" sz="2800" dirty="0" smtClean="0"/>
              <a:t>transfüzyon almış kişilerde </a:t>
            </a:r>
            <a:r>
              <a:rPr lang="tr-TR" sz="2800" dirty="0" err="1" smtClean="0"/>
              <a:t>hemosiderozis</a:t>
            </a:r>
            <a:r>
              <a:rPr lang="tr-TR" sz="2800" dirty="0" smtClean="0"/>
              <a:t> gelişme riski vardır .</a:t>
            </a:r>
            <a:r>
              <a:rPr lang="tr-TR" sz="2800" dirty="0" err="1" smtClean="0"/>
              <a:t>Kardiak</a:t>
            </a:r>
            <a:r>
              <a:rPr lang="tr-TR" sz="2800" dirty="0" smtClean="0"/>
              <a:t> komplikasyonlara, </a:t>
            </a:r>
            <a:r>
              <a:rPr lang="tr-TR" sz="2800" b="1" dirty="0" smtClean="0"/>
              <a:t>karaciğer </a:t>
            </a:r>
            <a:r>
              <a:rPr lang="tr-TR" sz="2800" b="1" dirty="0" err="1" smtClean="0"/>
              <a:t>fibrozisine</a:t>
            </a:r>
            <a:r>
              <a:rPr lang="tr-TR" sz="2800" b="1" dirty="0" smtClean="0"/>
              <a:t> ve siroza </a:t>
            </a:r>
            <a:r>
              <a:rPr lang="tr-TR" sz="2800" dirty="0" smtClean="0"/>
              <a:t>ilerleyen ağır bozukluklara,  </a:t>
            </a:r>
            <a:r>
              <a:rPr lang="tr-TR" sz="2800" dirty="0" err="1" smtClean="0"/>
              <a:t>Diabet</a:t>
            </a:r>
            <a:r>
              <a:rPr lang="tr-TR" sz="2800" dirty="0" smtClean="0"/>
              <a:t>, </a:t>
            </a:r>
            <a:r>
              <a:rPr lang="tr-TR" sz="2800" dirty="0" err="1" smtClean="0"/>
              <a:t>hipotiroidi</a:t>
            </a:r>
            <a:r>
              <a:rPr lang="tr-TR" sz="2800" dirty="0" smtClean="0"/>
              <a:t>, </a:t>
            </a:r>
            <a:r>
              <a:rPr lang="tr-TR" sz="2800" dirty="0" err="1" smtClean="0"/>
              <a:t>hipoparatiroidi</a:t>
            </a:r>
            <a:r>
              <a:rPr lang="tr-TR" sz="2800" dirty="0" smtClean="0"/>
              <a:t> gibi birçok </a:t>
            </a:r>
            <a:r>
              <a:rPr lang="tr-TR" sz="2800" b="1" dirty="0" smtClean="0"/>
              <a:t>endokrin komplikasyonlara</a:t>
            </a:r>
            <a:r>
              <a:rPr lang="tr-TR" sz="2800" dirty="0" smtClean="0"/>
              <a:t>,  kemik ve iskelet sistemi komplikasyonlarına, nörolojik ve dermatolojik komplikasyonlara yol açabilir .</a:t>
            </a:r>
            <a:endParaRPr lang="tr-TR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524000"/>
            <a:ext cx="975360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İmmünolojik olmayan </a:t>
            </a:r>
            <a:r>
              <a:rPr lang="tr-TR" sz="2800" b="1" dirty="0" err="1" smtClean="0">
                <a:solidFill>
                  <a:prstClr val="black"/>
                </a:solidFill>
              </a:rPr>
              <a:t>Hemolitik</a:t>
            </a:r>
            <a:r>
              <a:rPr lang="tr-TR" sz="2800" b="1" dirty="0" smtClean="0">
                <a:solidFill>
                  <a:prstClr val="black"/>
                </a:solidFill>
              </a:rPr>
              <a:t> Reaksiyonlar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Non</a:t>
            </a:r>
            <a:r>
              <a:rPr lang="tr-TR" sz="2800" dirty="0" smtClean="0">
                <a:solidFill>
                  <a:prstClr val="black"/>
                </a:solidFill>
              </a:rPr>
              <a:t>-immünolojik </a:t>
            </a:r>
            <a:r>
              <a:rPr lang="tr-TR" sz="2800" b="1" dirty="0" err="1" smtClean="0">
                <a:solidFill>
                  <a:prstClr val="black"/>
                </a:solidFill>
              </a:rPr>
              <a:t>hemoliz</a:t>
            </a:r>
            <a:r>
              <a:rPr lang="tr-TR" sz="2800" b="1" dirty="0" smtClean="0">
                <a:solidFill>
                  <a:prstClr val="black"/>
                </a:solidFill>
              </a:rPr>
              <a:t> nedenleri</a:t>
            </a:r>
            <a:r>
              <a:rPr lang="tr-TR" sz="2800" dirty="0" smtClean="0">
                <a:solidFill>
                  <a:prstClr val="black"/>
                </a:solidFill>
              </a:rPr>
              <a:t>: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Bakteriyel </a:t>
            </a:r>
            <a:r>
              <a:rPr lang="tr-TR" sz="2800" b="1" dirty="0" err="1" smtClean="0">
                <a:solidFill>
                  <a:prstClr val="black"/>
                </a:solidFill>
              </a:rPr>
              <a:t>kontaminasyon</a:t>
            </a:r>
            <a:r>
              <a:rPr lang="tr-TR" sz="2800" dirty="0" smtClean="0">
                <a:solidFill>
                  <a:prstClr val="black"/>
                </a:solidFill>
              </a:rPr>
              <a:t>: açık sistemler, cam şişede depolama, 4-60°C üreyen bakteriler (</a:t>
            </a:r>
            <a:r>
              <a:rPr lang="tr-TR" sz="2800" dirty="0" err="1" smtClean="0">
                <a:solidFill>
                  <a:prstClr val="black"/>
                </a:solidFill>
              </a:rPr>
              <a:t>Pseudomonas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Yersinia</a:t>
            </a:r>
            <a:r>
              <a:rPr lang="tr-TR" sz="2800" dirty="0" smtClean="0">
                <a:solidFill>
                  <a:prstClr val="black"/>
                </a:solidFill>
              </a:rPr>
              <a:t>), partikül, pıhtı, renk değişikliği uyarıcı olmalı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Mekanik </a:t>
            </a:r>
            <a:r>
              <a:rPr lang="tr-TR" sz="2800" b="1" dirty="0" err="1" smtClean="0">
                <a:solidFill>
                  <a:prstClr val="black"/>
                </a:solidFill>
              </a:rPr>
              <a:t>hemoliz</a:t>
            </a:r>
            <a:r>
              <a:rPr lang="tr-TR" sz="2800" dirty="0" smtClean="0">
                <a:solidFill>
                  <a:prstClr val="black"/>
                </a:solidFill>
              </a:rPr>
              <a:t>: vücut dışı dolaşım, </a:t>
            </a:r>
            <a:r>
              <a:rPr lang="tr-TR" sz="2800" dirty="0" err="1" smtClean="0">
                <a:solidFill>
                  <a:prstClr val="black"/>
                </a:solidFill>
              </a:rPr>
              <a:t>kateterler</a:t>
            </a:r>
            <a:r>
              <a:rPr lang="tr-TR" sz="2800" dirty="0" smtClean="0">
                <a:solidFill>
                  <a:prstClr val="black"/>
                </a:solidFill>
              </a:rPr>
              <a:t>, dar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çaplı iğneler 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Termal </a:t>
            </a:r>
            <a:r>
              <a:rPr lang="tr-TR" sz="2800" b="1" dirty="0" err="1" smtClean="0">
                <a:solidFill>
                  <a:prstClr val="black"/>
                </a:solidFill>
              </a:rPr>
              <a:t>hemoliz</a:t>
            </a:r>
            <a:r>
              <a:rPr lang="tr-TR" sz="2800" dirty="0" smtClean="0">
                <a:solidFill>
                  <a:prstClr val="black"/>
                </a:solidFill>
              </a:rPr>
              <a:t>: &lt; -30°C &gt;50°C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Osmotik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hemoliz</a:t>
            </a:r>
            <a:r>
              <a:rPr lang="tr-TR" sz="2800" dirty="0" smtClean="0">
                <a:solidFill>
                  <a:prstClr val="black"/>
                </a:solidFill>
              </a:rPr>
              <a:t>: </a:t>
            </a:r>
            <a:r>
              <a:rPr lang="tr-TR" sz="2800" dirty="0" err="1" smtClean="0">
                <a:solidFill>
                  <a:prstClr val="black"/>
                </a:solidFill>
              </a:rPr>
              <a:t>hipotonik</a:t>
            </a:r>
            <a:r>
              <a:rPr lang="tr-TR" sz="2800" dirty="0" smtClean="0">
                <a:solidFill>
                  <a:prstClr val="black"/>
                </a:solidFill>
              </a:rPr>
              <a:t> solüsyonlar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0"/>
            <a:ext cx="4989830" cy="6858000"/>
            <a:chOff x="12" y="0"/>
            <a:chExt cx="4989830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0"/>
              <a:ext cx="498937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242" y="5903253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302" y="591828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59"/>
                  </a:lnTo>
                  <a:lnTo>
                    <a:pt x="195973" y="739228"/>
                  </a:lnTo>
                  <a:lnTo>
                    <a:pt x="248413" y="736869"/>
                  </a:lnTo>
                  <a:lnTo>
                    <a:pt x="288558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2"/>
                  </a:lnTo>
                  <a:lnTo>
                    <a:pt x="48042" y="225329"/>
                  </a:lnTo>
                  <a:lnTo>
                    <a:pt x="92620" y="131568"/>
                  </a:lnTo>
                  <a:lnTo>
                    <a:pt x="115481" y="98132"/>
                  </a:lnTo>
                  <a:lnTo>
                    <a:pt x="118656" y="95631"/>
                  </a:lnTo>
                  <a:lnTo>
                    <a:pt x="141594" y="95631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300"/>
                  </a:moveTo>
                  <a:lnTo>
                    <a:pt x="253593" y="241300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58" y="722234"/>
                  </a:lnTo>
                  <a:lnTo>
                    <a:pt x="294341" y="720126"/>
                  </a:lnTo>
                  <a:lnTo>
                    <a:pt x="317962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300"/>
                  </a:lnTo>
                  <a:close/>
                </a:path>
                <a:path w="421640" h="739775">
                  <a:moveTo>
                    <a:pt x="350396" y="372554"/>
                  </a:moveTo>
                  <a:lnTo>
                    <a:pt x="318820" y="372554"/>
                  </a:lnTo>
                  <a:lnTo>
                    <a:pt x="358065" y="397439"/>
                  </a:lnTo>
                  <a:lnTo>
                    <a:pt x="377364" y="423471"/>
                  </a:lnTo>
                  <a:lnTo>
                    <a:pt x="382314" y="466616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2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599"/>
                  </a:lnTo>
                  <a:lnTo>
                    <a:pt x="365667" y="384571"/>
                  </a:lnTo>
                  <a:lnTo>
                    <a:pt x="350396" y="372554"/>
                  </a:lnTo>
                  <a:close/>
                </a:path>
                <a:path w="421640" h="739775">
                  <a:moveTo>
                    <a:pt x="141594" y="95631"/>
                  </a:moveTo>
                  <a:lnTo>
                    <a:pt x="118656" y="95631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6"/>
                  </a:lnTo>
                  <a:lnTo>
                    <a:pt x="57144" y="296608"/>
                  </a:lnTo>
                  <a:lnTo>
                    <a:pt x="50747" y="364239"/>
                  </a:lnTo>
                  <a:lnTo>
                    <a:pt x="49669" y="444284"/>
                  </a:lnTo>
                  <a:lnTo>
                    <a:pt x="67315" y="556705"/>
                  </a:lnTo>
                  <a:lnTo>
                    <a:pt x="101617" y="637959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1"/>
                  </a:lnTo>
                  <a:close/>
                </a:path>
                <a:path w="421640" h="739775">
                  <a:moveTo>
                    <a:pt x="306133" y="341858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7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4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96" y="372554"/>
                  </a:lnTo>
                  <a:lnTo>
                    <a:pt x="324868" y="352466"/>
                  </a:lnTo>
                  <a:lnTo>
                    <a:pt x="306133" y="341858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9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55"/>
                  </a:lnTo>
                  <a:lnTo>
                    <a:pt x="312285" y="68260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394" y="6166717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7684" y="616640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35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790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86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65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385" y="6171091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4903" y="5957913"/>
              <a:ext cx="371284" cy="1401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344" y="5988664"/>
              <a:ext cx="163875" cy="1081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988" y="5988558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391" y="6461359"/>
              <a:ext cx="125577" cy="151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738"/>
              <a:ext cx="124015" cy="1937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1515" y="642173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8890" y="642174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07"/>
                  </a:lnTo>
                  <a:lnTo>
                    <a:pt x="102171" y="148526"/>
                  </a:lnTo>
                  <a:lnTo>
                    <a:pt x="98869" y="138823"/>
                  </a:lnTo>
                  <a:lnTo>
                    <a:pt x="95059" y="131648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895"/>
                  </a:lnTo>
                  <a:lnTo>
                    <a:pt x="100203" y="106311"/>
                  </a:lnTo>
                  <a:lnTo>
                    <a:pt x="106349" y="95478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895"/>
                  </a:lnTo>
                  <a:lnTo>
                    <a:pt x="33985" y="106895"/>
                  </a:lnTo>
                  <a:lnTo>
                    <a:pt x="33985" y="65036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81"/>
                  </a:lnTo>
                  <a:lnTo>
                    <a:pt x="32410" y="38722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48"/>
                  </a:lnTo>
                  <a:lnTo>
                    <a:pt x="44335" y="131648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27"/>
                  </a:lnTo>
                  <a:lnTo>
                    <a:pt x="144868" y="50266"/>
                  </a:lnTo>
                  <a:lnTo>
                    <a:pt x="133527" y="64757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15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27"/>
                  </a:lnTo>
                  <a:lnTo>
                    <a:pt x="555942" y="50266"/>
                  </a:lnTo>
                  <a:lnTo>
                    <a:pt x="544601" y="64757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15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71738" y="1943236"/>
            <a:ext cx="99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Ders</a:t>
            </a:r>
            <a:r>
              <a:rPr sz="1400" b="1" spc="-85" dirty="0">
                <a:latin typeface="Montserrat-SemiBold"/>
                <a:cs typeface="Montserrat-SemiBold"/>
              </a:rPr>
              <a:t> </a:t>
            </a:r>
            <a:r>
              <a:rPr sz="1400" b="1" spc="-10" dirty="0">
                <a:latin typeface="Montserrat-SemiBold"/>
                <a:cs typeface="Montserrat-SemiBold"/>
              </a:rPr>
              <a:t>Günü  </a:t>
            </a:r>
            <a:r>
              <a:rPr sz="1400" b="1" spc="-20" dirty="0">
                <a:latin typeface="Montserrat-SemiBold"/>
                <a:cs typeface="Montserrat-SemiBold"/>
              </a:rPr>
              <a:t>ve </a:t>
            </a:r>
            <a:r>
              <a:rPr sz="1400" b="1" spc="-10" dirty="0">
                <a:latin typeface="Montserrat-SemiBold"/>
                <a:cs typeface="Montserrat-SemiBold"/>
              </a:rPr>
              <a:t>Saati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5145" y="1940382"/>
            <a:ext cx="6640055" cy="4071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tr-TR" sz="2550" b="1" spc="-5" dirty="0" smtClean="0">
                <a:latin typeface="Montserrat-SemiBold"/>
                <a:cs typeface="Montserrat-SemiBold"/>
              </a:rPr>
              <a:t>29 Aralık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2022 Perşembe saat 15.00</a:t>
            </a:r>
            <a:endParaRPr sz="2550">
              <a:latin typeface="Montserrat-SemiBold"/>
              <a:cs typeface="Montserrat-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6553" y="757361"/>
            <a:ext cx="1884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</a:t>
            </a:r>
            <a:r>
              <a:rPr sz="2100" b="1" spc="-6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Bilgileri</a:t>
            </a:r>
            <a:endParaRPr sz="2100">
              <a:latin typeface="Montserrat-Black"/>
              <a:cs typeface="Montserrat-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8320" y="4442609"/>
            <a:ext cx="1393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Görüşme</a:t>
            </a:r>
            <a:endParaRPr sz="14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Gün </a:t>
            </a:r>
            <a:r>
              <a:rPr sz="1400" b="1" spc="-20" dirty="0">
                <a:solidFill>
                  <a:srgbClr val="FFFFFF"/>
                </a:solidFill>
                <a:latin typeface="Montserrat-SemiBold"/>
                <a:cs typeface="Montserrat-SemiBold"/>
              </a:rPr>
              <a:t>ve</a:t>
            </a:r>
            <a:r>
              <a:rPr sz="1400" b="1" spc="-6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Saatleri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9988" y="5062065"/>
            <a:ext cx="1642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Öğretim  Üyesinin</a:t>
            </a:r>
            <a:r>
              <a:rPr sz="1400" b="1" spc="-9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Montserrat-SemiBold"/>
                <a:cs typeface="Montserrat-SemiBold"/>
              </a:rPr>
              <a:t>Konumu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8320" y="2582821"/>
            <a:ext cx="64833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 </a:t>
            </a:r>
            <a:r>
              <a:rPr sz="1400" b="1" spc="-25" dirty="0">
                <a:solidFill>
                  <a:srgbClr val="FFFFFF"/>
                </a:solidFill>
                <a:latin typeface="Montserrat-SemiBold"/>
                <a:cs typeface="Montserrat-SemiBold"/>
              </a:rPr>
              <a:t>Kr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edisi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  <a:spcBef>
                <a:spcPts val="152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GBS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</a:pPr>
            <a:r>
              <a:rPr sz="1400" b="1" spc="-10" dirty="0">
                <a:latin typeface="Montserrat-SemiBold"/>
                <a:cs typeface="Montserrat-SemiBold"/>
              </a:rPr>
              <a:t>Linki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14140" y="6483489"/>
            <a:ext cx="2423160" cy="182880"/>
            <a:chOff x="3514140" y="6483489"/>
            <a:chExt cx="2423160" cy="182880"/>
          </a:xfrm>
        </p:grpSpPr>
        <p:sp>
          <p:nvSpPr>
            <p:cNvPr id="26" name="object 26"/>
            <p:cNvSpPr/>
            <p:nvPr/>
          </p:nvSpPr>
          <p:spPr>
            <a:xfrm>
              <a:off x="4170591" y="6483489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78"/>
                  </a:lnTo>
                  <a:lnTo>
                    <a:pt x="583145" y="58026"/>
                  </a:lnTo>
                  <a:lnTo>
                    <a:pt x="583145" y="84340"/>
                  </a:lnTo>
                  <a:lnTo>
                    <a:pt x="583145" y="103187"/>
                  </a:lnTo>
                  <a:lnTo>
                    <a:pt x="576097" y="109410"/>
                  </a:lnTo>
                  <a:lnTo>
                    <a:pt x="557403" y="109410"/>
                  </a:lnTo>
                  <a:lnTo>
                    <a:pt x="550164" y="103187"/>
                  </a:lnTo>
                  <a:lnTo>
                    <a:pt x="550164" y="84340"/>
                  </a:lnTo>
                  <a:lnTo>
                    <a:pt x="557403" y="78282"/>
                  </a:lnTo>
                  <a:lnTo>
                    <a:pt x="576097" y="78282"/>
                  </a:lnTo>
                  <a:lnTo>
                    <a:pt x="583145" y="84340"/>
                  </a:lnTo>
                  <a:lnTo>
                    <a:pt x="583145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58" y="46977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64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93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16"/>
                  </a:lnTo>
                  <a:lnTo>
                    <a:pt x="582790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90"/>
                  </a:lnTo>
                  <a:lnTo>
                    <a:pt x="543382" y="149860"/>
                  </a:lnTo>
                  <a:lnTo>
                    <a:pt x="535559" y="146837"/>
                  </a:lnTo>
                  <a:lnTo>
                    <a:pt x="529005" y="142862"/>
                  </a:lnTo>
                  <a:lnTo>
                    <a:pt x="515607" y="170256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63"/>
                  </a:lnTo>
                  <a:lnTo>
                    <a:pt x="618655" y="151282"/>
                  </a:lnTo>
                  <a:lnTo>
                    <a:pt x="622033" y="130416"/>
                  </a:lnTo>
                  <a:lnTo>
                    <a:pt x="622642" y="126682"/>
                  </a:lnTo>
                  <a:lnTo>
                    <a:pt x="622642" y="109410"/>
                  </a:lnTo>
                  <a:lnTo>
                    <a:pt x="622642" y="78282"/>
                  </a:lnTo>
                  <a:lnTo>
                    <a:pt x="622642" y="59778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41006" y="87363"/>
                  </a:lnTo>
                  <a:lnTo>
                    <a:pt x="738682" y="75565"/>
                  </a:lnTo>
                  <a:lnTo>
                    <a:pt x="737806" y="74371"/>
                  </a:lnTo>
                  <a:lnTo>
                    <a:pt x="727138" y="59804"/>
                  </a:lnTo>
                  <a:lnTo>
                    <a:pt x="710222" y="50215"/>
                  </a:lnTo>
                  <a:lnTo>
                    <a:pt x="705751" y="49504"/>
                  </a:lnTo>
                  <a:lnTo>
                    <a:pt x="705751" y="87363"/>
                  </a:lnTo>
                  <a:lnTo>
                    <a:pt x="674712" y="87363"/>
                  </a:lnTo>
                  <a:lnTo>
                    <a:pt x="676300" y="79171"/>
                  </a:lnTo>
                  <a:lnTo>
                    <a:pt x="681939" y="74371"/>
                  </a:lnTo>
                  <a:lnTo>
                    <a:pt x="698347" y="74371"/>
                  </a:lnTo>
                  <a:lnTo>
                    <a:pt x="704164" y="79171"/>
                  </a:lnTo>
                  <a:lnTo>
                    <a:pt x="705751" y="87363"/>
                  </a:lnTo>
                  <a:lnTo>
                    <a:pt x="705751" y="49504"/>
                  </a:lnTo>
                  <a:lnTo>
                    <a:pt x="650836" y="61074"/>
                  </a:lnTo>
                  <a:lnTo>
                    <a:pt x="635215" y="97320"/>
                  </a:lnTo>
                  <a:lnTo>
                    <a:pt x="639356" y="117449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81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911"/>
                  </a:lnTo>
                  <a:lnTo>
                    <a:pt x="742962" y="100164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53" y="12395"/>
                  </a:lnTo>
                  <a:lnTo>
                    <a:pt x="808977" y="20459"/>
                  </a:lnTo>
                  <a:lnTo>
                    <a:pt x="810653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13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71"/>
                  </a:lnTo>
                  <a:lnTo>
                    <a:pt x="915847" y="74371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83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77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51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68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39"/>
                  </a:lnTo>
                  <a:lnTo>
                    <a:pt x="873201" y="142138"/>
                  </a:lnTo>
                  <a:lnTo>
                    <a:pt x="883881" y="145173"/>
                  </a:lnTo>
                  <a:lnTo>
                    <a:pt x="895819" y="147129"/>
                  </a:lnTo>
                  <a:lnTo>
                    <a:pt x="908253" y="147840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508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905"/>
                  </a:lnTo>
                  <a:lnTo>
                    <a:pt x="967816" y="12395"/>
                  </a:lnTo>
                  <a:lnTo>
                    <a:pt x="966139" y="20459"/>
                  </a:lnTo>
                  <a:lnTo>
                    <a:pt x="967816" y="28549"/>
                  </a:lnTo>
                  <a:lnTo>
                    <a:pt x="972642" y="35039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63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77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34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77"/>
                  </a:lnTo>
                  <a:lnTo>
                    <a:pt x="1085227" y="47637"/>
                  </a:lnTo>
                  <a:lnTo>
                    <a:pt x="1078026" y="49669"/>
                  </a:lnTo>
                  <a:lnTo>
                    <a:pt x="1071448" y="53060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72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407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72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407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63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56"/>
                  </a:lnTo>
                  <a:lnTo>
                    <a:pt x="1274165" y="72809"/>
                  </a:lnTo>
                  <a:lnTo>
                    <a:pt x="1283296" y="67271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13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43"/>
                  </a:lnTo>
                  <a:lnTo>
                    <a:pt x="1369009" y="64096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18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4299" y="653526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6668" y="651462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4141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48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18"/>
                  </a:lnTo>
                  <a:lnTo>
                    <a:pt x="2397137" y="24549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dirty="0" smtClean="0"/>
              <a:t>ENFEKSİYÖZ 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90800" y="1371600"/>
            <a:ext cx="67151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676400"/>
            <a:ext cx="944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Rutin uygulamalar </a:t>
            </a:r>
          </a:p>
          <a:p>
            <a:pPr>
              <a:buNone/>
            </a:pPr>
            <a:r>
              <a:rPr lang="tr-TR" sz="2800" dirty="0" smtClean="0"/>
              <a:t> Bugün ülkemizde yasal olarak bağışçı kanlarına uygulanan zorunlu tarama testleri : </a:t>
            </a:r>
            <a:r>
              <a:rPr lang="tr-TR" sz="2800" b="1" dirty="0" err="1" smtClean="0"/>
              <a:t>HBsAg</a:t>
            </a:r>
            <a:r>
              <a:rPr lang="tr-TR" sz="2800" b="1" dirty="0" smtClean="0"/>
              <a:t>,  Anti-HCV,  Anti-HIV-1/2,  VDRL-RPR</a:t>
            </a:r>
          </a:p>
          <a:p>
            <a:pPr>
              <a:buNone/>
            </a:pPr>
            <a:r>
              <a:rPr lang="tr-TR" sz="2800" dirty="0" smtClean="0"/>
              <a:t> </a:t>
            </a:r>
            <a:r>
              <a:rPr lang="tr-TR" sz="2800" b="1" dirty="0" smtClean="0"/>
              <a:t>Bakteriyel </a:t>
            </a:r>
            <a:r>
              <a:rPr lang="tr-TR" sz="2800" b="1" dirty="0" err="1" smtClean="0"/>
              <a:t>Kontaminasyon</a:t>
            </a:r>
            <a:r>
              <a:rPr lang="tr-TR" sz="2800" b="1" dirty="0" smtClean="0"/>
              <a:t> </a:t>
            </a:r>
          </a:p>
          <a:p>
            <a:pPr>
              <a:buNone/>
            </a:pPr>
            <a:r>
              <a:rPr lang="tr-TR" sz="2800" dirty="0" smtClean="0"/>
              <a:t>  Görülme Sıklığı: </a:t>
            </a:r>
            <a:r>
              <a:rPr lang="tr-TR" sz="2800" b="1" dirty="0" smtClean="0"/>
              <a:t>%0,2-0,5’tir </a:t>
            </a:r>
            <a:r>
              <a:rPr lang="tr-TR" sz="2800" dirty="0" smtClean="0"/>
              <a:t>.</a:t>
            </a:r>
            <a:r>
              <a:rPr lang="tr-TR" sz="2800" b="1" dirty="0" smtClean="0"/>
              <a:t>Ciddi ve </a:t>
            </a:r>
            <a:r>
              <a:rPr lang="tr-TR" sz="2800" b="1" dirty="0" err="1" smtClean="0"/>
              <a:t>fatal</a:t>
            </a:r>
            <a:r>
              <a:rPr lang="tr-TR" sz="2800" b="1" dirty="0" smtClean="0"/>
              <a:t> seyirli reaksiyonlara neden </a:t>
            </a:r>
            <a:r>
              <a:rPr lang="tr-TR" sz="2800" dirty="0" smtClean="0"/>
              <a:t>olabilir.</a:t>
            </a:r>
          </a:p>
          <a:p>
            <a:pPr>
              <a:buNone/>
            </a:pPr>
            <a:r>
              <a:rPr lang="tr-TR" sz="2800" dirty="0" smtClean="0"/>
              <a:t> Gram (-) </a:t>
            </a:r>
            <a:r>
              <a:rPr lang="tr-TR" sz="2800" dirty="0" err="1" smtClean="0"/>
              <a:t>kontaminasyonlarda</a:t>
            </a:r>
            <a:r>
              <a:rPr lang="tr-TR" sz="2800" dirty="0" smtClean="0"/>
              <a:t> </a:t>
            </a:r>
            <a:r>
              <a:rPr lang="tr-TR" sz="2800" b="1" dirty="0" smtClean="0"/>
              <a:t>tüketim </a:t>
            </a:r>
            <a:r>
              <a:rPr lang="tr-TR" sz="2800" b="1" dirty="0" err="1" smtClean="0"/>
              <a:t>koagülopatisi</a:t>
            </a:r>
            <a:r>
              <a:rPr lang="tr-TR" sz="2800" b="1" dirty="0" smtClean="0"/>
              <a:t> </a:t>
            </a:r>
            <a:r>
              <a:rPr lang="tr-TR" sz="2800" dirty="0" smtClean="0"/>
              <a:t>ve </a:t>
            </a:r>
            <a:r>
              <a:rPr lang="tr-TR" sz="2800" b="1" dirty="0" smtClean="0"/>
              <a:t>böbrek yetersizliğine </a:t>
            </a:r>
            <a:r>
              <a:rPr lang="tr-TR" sz="2800" dirty="0" smtClean="0"/>
              <a:t>kadar varan tablolar görülebilir. </a:t>
            </a:r>
            <a:endParaRPr lang="tr-TR" sz="28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600201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smtClean="0"/>
              <a:t>Titreme, ateş, karın ağrısı, hipotansiyon ile ortaya çıkar. </a:t>
            </a:r>
          </a:p>
          <a:p>
            <a:pPr>
              <a:buNone/>
            </a:pPr>
            <a:r>
              <a:rPr lang="tr-TR" sz="2800" dirty="0" smtClean="0"/>
              <a:t>Bakteriyel </a:t>
            </a:r>
            <a:r>
              <a:rPr lang="tr-TR" sz="2800" dirty="0" err="1" smtClean="0"/>
              <a:t>kontaminasyon</a:t>
            </a:r>
            <a:r>
              <a:rPr lang="tr-TR" sz="2800" dirty="0" smtClean="0"/>
              <a:t> riski:</a:t>
            </a:r>
          </a:p>
          <a:p>
            <a:pPr>
              <a:buNone/>
            </a:pPr>
            <a:r>
              <a:rPr lang="tr-TR" sz="2800" dirty="0" smtClean="0"/>
              <a:t> </a:t>
            </a:r>
            <a:r>
              <a:rPr lang="tr-TR" sz="2800" b="1" dirty="0" smtClean="0"/>
              <a:t>Bağışçıda </a:t>
            </a:r>
            <a:r>
              <a:rPr lang="tr-TR" sz="2800" b="1" dirty="0" err="1" smtClean="0"/>
              <a:t>bakteriyemi</a:t>
            </a:r>
            <a:r>
              <a:rPr lang="tr-TR" sz="2800" b="1" dirty="0" smtClean="0"/>
              <a:t> </a:t>
            </a:r>
          </a:p>
          <a:p>
            <a:pPr>
              <a:buNone/>
            </a:pPr>
            <a:r>
              <a:rPr lang="tr-TR" sz="2800" dirty="0" smtClean="0"/>
              <a:t>Kan </a:t>
            </a:r>
            <a:r>
              <a:rPr lang="tr-TR" sz="2800" dirty="0" err="1" smtClean="0"/>
              <a:t>komponentinin</a:t>
            </a:r>
            <a:r>
              <a:rPr lang="tr-TR" sz="2800" dirty="0" smtClean="0"/>
              <a:t> </a:t>
            </a:r>
            <a:r>
              <a:rPr lang="tr-TR" sz="2800" b="1" dirty="0" smtClean="0"/>
              <a:t>saklanma ortamıyla </a:t>
            </a:r>
          </a:p>
          <a:p>
            <a:pPr>
              <a:buNone/>
            </a:pPr>
            <a:r>
              <a:rPr lang="tr-TR" sz="2800" b="1" dirty="0" smtClean="0"/>
              <a:t>Veriliş süresi </a:t>
            </a:r>
            <a:r>
              <a:rPr lang="tr-TR" sz="2800" dirty="0" smtClean="0"/>
              <a:t>(4 saati geçmemelidir)  </a:t>
            </a:r>
          </a:p>
          <a:p>
            <a:pPr>
              <a:buNone/>
            </a:pPr>
            <a:r>
              <a:rPr lang="tr-TR" sz="2800" dirty="0" smtClean="0"/>
              <a:t>             yakından ilişkilidir…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762000"/>
            <a:ext cx="692948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90800" y="1219200"/>
            <a:ext cx="742955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981200"/>
            <a:ext cx="944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PRİONLAR</a:t>
            </a:r>
            <a:r>
              <a:rPr lang="tr-TR" sz="2800" dirty="0" smtClean="0"/>
              <a:t> VE KAN TRANSFÜZYONU </a:t>
            </a:r>
          </a:p>
          <a:p>
            <a:pPr>
              <a:buNone/>
            </a:pPr>
            <a:r>
              <a:rPr lang="tr-TR" sz="2800" b="1" dirty="0" smtClean="0"/>
              <a:t>PRİON</a:t>
            </a:r>
            <a:r>
              <a:rPr lang="tr-TR" sz="2800" dirty="0" smtClean="0"/>
              <a:t>       </a:t>
            </a:r>
            <a:r>
              <a:rPr lang="tr-TR" sz="2800" b="1" dirty="0" smtClean="0"/>
              <a:t>protein</a:t>
            </a:r>
            <a:r>
              <a:rPr lang="tr-TR" sz="2800" dirty="0" smtClean="0"/>
              <a:t> içeren  küçük  </a:t>
            </a:r>
            <a:r>
              <a:rPr lang="tr-TR" sz="2800" dirty="0" err="1" smtClean="0"/>
              <a:t>enfeksiyöz</a:t>
            </a:r>
            <a:r>
              <a:rPr lang="tr-TR" sz="2800" dirty="0" smtClean="0"/>
              <a:t>    patojen </a:t>
            </a:r>
          </a:p>
          <a:p>
            <a:pPr>
              <a:buNone/>
            </a:pPr>
            <a:r>
              <a:rPr lang="tr-TR" sz="2800" dirty="0" smtClean="0"/>
              <a:t>Özellikleri: </a:t>
            </a:r>
          </a:p>
          <a:p>
            <a:pPr>
              <a:buNone/>
            </a:pPr>
            <a:r>
              <a:rPr lang="tr-TR" sz="2800" dirty="0" smtClean="0"/>
              <a:t>• </a:t>
            </a:r>
            <a:r>
              <a:rPr lang="tr-TR" sz="2800" dirty="0" err="1" smtClean="0"/>
              <a:t>Major</a:t>
            </a:r>
            <a:r>
              <a:rPr lang="tr-TR" sz="2800" dirty="0" smtClean="0"/>
              <a:t> patolojik değişiklikler </a:t>
            </a:r>
            <a:r>
              <a:rPr lang="tr-TR" sz="2800" b="1" dirty="0" smtClean="0"/>
              <a:t>sadece </a:t>
            </a:r>
            <a:r>
              <a:rPr lang="tr-TR" sz="2800" b="1" dirty="0" err="1" smtClean="0"/>
              <a:t>MSS’de</a:t>
            </a:r>
            <a:r>
              <a:rPr lang="tr-TR" sz="2800" b="1" dirty="0" smtClean="0"/>
              <a:t> </a:t>
            </a:r>
            <a:r>
              <a:rPr lang="tr-TR" sz="2800" dirty="0" smtClean="0"/>
              <a:t>görülür </a:t>
            </a:r>
          </a:p>
          <a:p>
            <a:pPr>
              <a:buNone/>
            </a:pPr>
            <a:r>
              <a:rPr lang="tr-TR" sz="2800" dirty="0" smtClean="0"/>
              <a:t>• Tipik olarak </a:t>
            </a:r>
            <a:r>
              <a:rPr lang="tr-TR" sz="2800" b="1" dirty="0" smtClean="0"/>
              <a:t>kuluçka süreleri çok uzundur</a:t>
            </a:r>
            <a:r>
              <a:rPr lang="tr-TR" sz="2800" dirty="0" smtClean="0"/>
              <a:t>. </a:t>
            </a:r>
          </a:p>
          <a:p>
            <a:pPr>
              <a:buNone/>
            </a:pPr>
            <a:r>
              <a:rPr lang="tr-TR" sz="2800" dirty="0" smtClean="0"/>
              <a:t>    ( Kuru’da  </a:t>
            </a:r>
            <a:r>
              <a:rPr lang="tr-TR" sz="2800" b="1" dirty="0" smtClean="0"/>
              <a:t>30 yıl</a:t>
            </a:r>
            <a:r>
              <a:rPr lang="tr-TR" sz="2800" dirty="0" smtClean="0"/>
              <a:t>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600201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err="1" smtClean="0"/>
              <a:t>Progresif</a:t>
            </a:r>
            <a:r>
              <a:rPr lang="tr-TR" sz="2800" dirty="0" smtClean="0"/>
              <a:t> seyirlidir ve </a:t>
            </a:r>
            <a:r>
              <a:rPr lang="tr-TR" sz="2800" b="1" dirty="0" smtClean="0"/>
              <a:t>sonunda öldürücüdür </a:t>
            </a:r>
          </a:p>
          <a:p>
            <a:pPr>
              <a:buNone/>
            </a:pPr>
            <a:r>
              <a:rPr lang="tr-TR" sz="2800" dirty="0" smtClean="0"/>
              <a:t>• Nörolojik değişiklikler; </a:t>
            </a:r>
          </a:p>
          <a:p>
            <a:pPr>
              <a:buNone/>
            </a:pPr>
            <a:r>
              <a:rPr lang="tr-TR" sz="2800" dirty="0" smtClean="0"/>
              <a:t>• Çok az </a:t>
            </a:r>
            <a:r>
              <a:rPr lang="tr-TR" sz="2800" dirty="0" err="1" smtClean="0"/>
              <a:t>inflamatuvar</a:t>
            </a:r>
            <a:r>
              <a:rPr lang="tr-TR" sz="2800" dirty="0" smtClean="0"/>
              <a:t> cevapla reaktif </a:t>
            </a:r>
            <a:r>
              <a:rPr lang="tr-TR" sz="2800" dirty="0" err="1" smtClean="0"/>
              <a:t>astrositoz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• Nöronlar içinde </a:t>
            </a:r>
            <a:r>
              <a:rPr lang="tr-TR" sz="2800" dirty="0" err="1" smtClean="0"/>
              <a:t>vakuoller</a:t>
            </a:r>
            <a:r>
              <a:rPr lang="tr-TR" sz="2800" dirty="0" smtClean="0"/>
              <a:t> ve süngersi değişiklikler </a:t>
            </a:r>
          </a:p>
          <a:p>
            <a:pPr>
              <a:buNone/>
            </a:pPr>
            <a:r>
              <a:rPr lang="tr-TR" sz="2800" dirty="0" smtClean="0"/>
              <a:t>• Nöron kaybı </a:t>
            </a:r>
          </a:p>
          <a:p>
            <a:pPr>
              <a:buNone/>
            </a:pPr>
            <a:r>
              <a:rPr lang="tr-TR" sz="2800" dirty="0" smtClean="0"/>
              <a:t>• </a:t>
            </a:r>
            <a:r>
              <a:rPr lang="tr-TR" sz="2800" dirty="0" err="1" smtClean="0"/>
              <a:t>Amiloid</a:t>
            </a:r>
            <a:r>
              <a:rPr lang="tr-TR" sz="2800" dirty="0" smtClean="0"/>
              <a:t> plaklar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133601"/>
            <a:ext cx="944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smtClean="0"/>
              <a:t>İnsanlardaki </a:t>
            </a:r>
            <a:r>
              <a:rPr lang="tr-TR" sz="2800" dirty="0" err="1" smtClean="0"/>
              <a:t>prion</a:t>
            </a:r>
            <a:r>
              <a:rPr lang="tr-TR" sz="2800" dirty="0" smtClean="0"/>
              <a:t> enfeksiyonları </a:t>
            </a:r>
          </a:p>
          <a:p>
            <a:pPr>
              <a:buNone/>
            </a:pPr>
            <a:r>
              <a:rPr lang="tr-TR" sz="2800" dirty="0" smtClean="0"/>
              <a:t>•  </a:t>
            </a:r>
            <a:r>
              <a:rPr lang="tr-TR" sz="2800" dirty="0" err="1" smtClean="0"/>
              <a:t>Creutzfeldt</a:t>
            </a:r>
            <a:r>
              <a:rPr lang="tr-TR" sz="2800" dirty="0" smtClean="0"/>
              <a:t>-</a:t>
            </a:r>
            <a:r>
              <a:rPr lang="tr-TR" sz="2800" dirty="0" err="1" smtClean="0"/>
              <a:t>Jakob</a:t>
            </a:r>
            <a:r>
              <a:rPr lang="tr-TR" sz="2800" dirty="0" smtClean="0"/>
              <a:t> Hastalığı (</a:t>
            </a:r>
            <a:r>
              <a:rPr lang="tr-TR" sz="2800" dirty="0" err="1" smtClean="0"/>
              <a:t>sporadik</a:t>
            </a:r>
            <a:r>
              <a:rPr lang="tr-TR" sz="2800" dirty="0" smtClean="0"/>
              <a:t> ve ailevi) </a:t>
            </a:r>
          </a:p>
          <a:p>
            <a:pPr>
              <a:buNone/>
            </a:pPr>
            <a:r>
              <a:rPr lang="tr-TR" sz="2800" dirty="0" smtClean="0"/>
              <a:t>•  </a:t>
            </a:r>
            <a:r>
              <a:rPr lang="tr-TR" sz="2800" dirty="0" err="1" smtClean="0"/>
              <a:t>Gerstmann</a:t>
            </a:r>
            <a:r>
              <a:rPr lang="tr-TR" sz="2800" dirty="0" smtClean="0"/>
              <a:t> </a:t>
            </a:r>
            <a:r>
              <a:rPr lang="tr-TR" sz="2800" dirty="0" err="1" smtClean="0"/>
              <a:t>Straussler</a:t>
            </a:r>
            <a:r>
              <a:rPr lang="tr-TR" sz="2800" dirty="0" smtClean="0"/>
              <a:t> Hastalığı </a:t>
            </a:r>
          </a:p>
          <a:p>
            <a:pPr>
              <a:buNone/>
            </a:pPr>
            <a:r>
              <a:rPr lang="tr-TR" sz="2800" dirty="0" smtClean="0"/>
              <a:t>•  Ölümcül Ailevi </a:t>
            </a:r>
            <a:r>
              <a:rPr lang="tr-TR" sz="2800" dirty="0" err="1" smtClean="0"/>
              <a:t>İnsomnia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•  Kuru </a:t>
            </a:r>
            <a:endParaRPr lang="tr-TR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1295400"/>
            <a:ext cx="578647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05000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tr-TR" sz="2800" dirty="0" smtClean="0"/>
              <a:t>Ameliyat sırasında yapılan homolog kan </a:t>
            </a:r>
            <a:r>
              <a:rPr lang="tr-TR" sz="2800" dirty="0" smtClean="0"/>
              <a:t>transfüzyonunu </a:t>
            </a:r>
            <a:r>
              <a:rPr lang="tr-TR" sz="2800" b="1" dirty="0" smtClean="0"/>
              <a:t>enfeksiyon   </a:t>
            </a:r>
            <a:r>
              <a:rPr lang="tr-TR" sz="2800" b="1" dirty="0" smtClean="0"/>
              <a:t>riskini</a:t>
            </a:r>
            <a:r>
              <a:rPr lang="tr-TR" sz="2800" dirty="0" smtClean="0"/>
              <a:t> </a:t>
            </a:r>
            <a:r>
              <a:rPr lang="tr-TR" sz="2800" dirty="0" smtClean="0"/>
              <a:t>;</a:t>
            </a:r>
          </a:p>
          <a:p>
            <a:pPr marL="274320" lvl="0" indent="-274320">
              <a:buClr>
                <a:schemeClr val="accent3"/>
              </a:buClr>
              <a:buSzPct val="95000"/>
              <a:buNone/>
              <a:defRPr/>
            </a:pPr>
            <a:r>
              <a:rPr lang="tr-TR" sz="2800" dirty="0" smtClean="0"/>
              <a:t> 1 ünite için %1</a:t>
            </a:r>
          </a:p>
          <a:p>
            <a:pPr marL="274320" lvl="0" indent="-274320">
              <a:buClr>
                <a:schemeClr val="accent3"/>
              </a:buClr>
              <a:buSzPct val="95000"/>
              <a:buNone/>
              <a:defRPr/>
            </a:pPr>
            <a:r>
              <a:rPr lang="tr-TR" sz="2800" dirty="0" smtClean="0"/>
              <a:t> 2 - 4 ünite için %20</a:t>
            </a:r>
          </a:p>
          <a:p>
            <a:pPr marL="274320" lvl="0" indent="-274320">
              <a:buClr>
                <a:schemeClr val="accent3"/>
              </a:buClr>
              <a:buSzPct val="95000"/>
              <a:buNone/>
              <a:defRPr/>
            </a:pPr>
            <a:r>
              <a:rPr lang="tr-TR" sz="2800" dirty="0" smtClean="0"/>
              <a:t> 5 - 8 ünite için %50</a:t>
            </a:r>
          </a:p>
          <a:p>
            <a:pPr marL="274320" lvl="0" indent="-274320">
              <a:buClr>
                <a:schemeClr val="accent3"/>
              </a:buClr>
              <a:buSzPct val="95000"/>
              <a:buNone/>
              <a:defRPr/>
            </a:pPr>
            <a:r>
              <a:rPr lang="tr-TR" sz="2800" dirty="0" smtClean="0"/>
              <a:t> 9 ünitenin üzerindeki transfüzyon için ise %69 oranında   </a:t>
            </a:r>
            <a:r>
              <a:rPr lang="tr-TR" sz="2800" b="1" dirty="0" smtClean="0"/>
              <a:t>arttırır</a:t>
            </a:r>
          </a:p>
          <a:p>
            <a:pPr marL="342900" lvl="0" indent="-342900">
              <a:spcBef>
                <a:spcPct val="20000"/>
              </a:spcBef>
            </a:pP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4196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800" dirty="0" smtClean="0">
                <a:latin typeface="+mn-lt"/>
              </a:rPr>
              <a:t>Kan koruma teknikleri</a:t>
            </a:r>
            <a:endParaRPr sz="4800"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4330099" y="3244334"/>
            <a:ext cx="6143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tr-TR" sz="3200" b="1" dirty="0" smtClean="0">
                <a:solidFill>
                  <a:prstClr val="black">
                    <a:tint val="75000"/>
                  </a:prstClr>
                </a:solidFill>
              </a:rPr>
              <a:t>Kan transfüzyonu bir organ naklidir</a:t>
            </a:r>
            <a:endParaRPr lang="tr-TR" sz="32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4800" b="1" dirty="0" smtClean="0">
                <a:latin typeface="+mn-lt"/>
              </a:rPr>
              <a:t>HASTA KAN YÖNETİMİ</a:t>
            </a:r>
            <a:br>
              <a:rPr lang="tr-TR" sz="4800" b="1" dirty="0" smtClean="0">
                <a:latin typeface="+mn-lt"/>
              </a:rPr>
            </a:br>
            <a:endParaRPr sz="4800"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133600"/>
            <a:ext cx="975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smtClean="0"/>
              <a:t>Kan kaynaklarını daha etkili bir şekilde yönetme stratejileri akılcı yaklaşımlar kullanılmasını içerir.</a:t>
            </a:r>
            <a:br>
              <a:rPr lang="tr-TR" sz="2800" dirty="0" smtClean="0"/>
            </a:br>
            <a:endParaRPr lang="tr-TR" sz="2800" dirty="0" smtClean="0"/>
          </a:p>
          <a:p>
            <a:pPr lvl="0"/>
            <a:r>
              <a:rPr lang="tr-TR" sz="2800" dirty="0" err="1" smtClean="0"/>
              <a:t>İyatrojenik</a:t>
            </a:r>
            <a:r>
              <a:rPr lang="tr-TR" sz="2800" dirty="0" smtClean="0"/>
              <a:t> Kan Kaybını Azaltan Yöntemler</a:t>
            </a:r>
          </a:p>
          <a:p>
            <a:pPr lvl="0"/>
            <a:r>
              <a:rPr lang="tr-TR" sz="2800" dirty="0" smtClean="0"/>
              <a:t>Kanamayı Azaltan Sistemik İlaçlar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-152400" y="381001"/>
            <a:ext cx="111801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752600"/>
            <a:ext cx="9677400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tr-TR" sz="2800" dirty="0" smtClean="0"/>
              <a:t>Cerrahi ve </a:t>
            </a:r>
            <a:r>
              <a:rPr lang="tr-TR" sz="2800" dirty="0" err="1" smtClean="0"/>
              <a:t>Anestezik</a:t>
            </a:r>
            <a:r>
              <a:rPr lang="tr-TR" sz="2800" dirty="0" smtClean="0"/>
              <a:t> Teknikler</a:t>
            </a:r>
          </a:p>
          <a:p>
            <a:pPr>
              <a:lnSpc>
                <a:spcPct val="110000"/>
              </a:lnSpc>
            </a:pPr>
            <a:r>
              <a:rPr lang="tr-TR" sz="2800" b="1" dirty="0" smtClean="0"/>
              <a:t>Cerrahi teknik</a:t>
            </a:r>
            <a:r>
              <a:rPr lang="tr-TR" sz="2800" dirty="0" smtClean="0"/>
              <a:t>: Kılavuzlarda </a:t>
            </a:r>
            <a:r>
              <a:rPr lang="tr-TR" sz="2800" dirty="0" err="1" smtClean="0"/>
              <a:t>hemostazın</a:t>
            </a:r>
            <a:r>
              <a:rPr lang="tr-TR" sz="2800" dirty="0" smtClean="0"/>
              <a:t> sağlanması için öngörülen </a:t>
            </a:r>
            <a:r>
              <a:rPr lang="tr-TR" sz="2800" dirty="0" err="1" smtClean="0"/>
              <a:t>elektrokoter</a:t>
            </a:r>
            <a:r>
              <a:rPr lang="tr-TR" sz="2800" dirty="0" smtClean="0"/>
              <a:t>, argon ışın </a:t>
            </a:r>
            <a:r>
              <a:rPr lang="tr-TR" sz="2800" dirty="0" err="1" smtClean="0"/>
              <a:t>koagülasyonu</a:t>
            </a:r>
            <a:r>
              <a:rPr lang="tr-TR" sz="2800" dirty="0" smtClean="0"/>
              <a:t>, dokulara saygılı ve özenli cerrahi v.b.</a:t>
            </a:r>
          </a:p>
          <a:p>
            <a:pPr>
              <a:lnSpc>
                <a:spcPct val="110000"/>
              </a:lnSpc>
            </a:pPr>
            <a:r>
              <a:rPr lang="tr-TR" sz="2800" dirty="0" smtClean="0"/>
              <a:t> </a:t>
            </a:r>
            <a:r>
              <a:rPr lang="tr-TR" sz="2800" b="1" dirty="0" smtClean="0"/>
              <a:t>Anestezi teknikleri</a:t>
            </a:r>
            <a:r>
              <a:rPr lang="tr-TR" sz="2800" dirty="0" smtClean="0"/>
              <a:t>: </a:t>
            </a:r>
            <a:r>
              <a:rPr lang="tr-TR" sz="2800" dirty="0" err="1" smtClean="0"/>
              <a:t>Hipotansif</a:t>
            </a:r>
            <a:r>
              <a:rPr lang="tr-TR" sz="2800" dirty="0" smtClean="0"/>
              <a:t> anestezi, </a:t>
            </a:r>
            <a:r>
              <a:rPr lang="tr-TR" sz="2800" dirty="0" err="1" smtClean="0"/>
              <a:t>rejiyonel</a:t>
            </a:r>
            <a:r>
              <a:rPr lang="tr-TR" sz="2800" dirty="0" smtClean="0"/>
              <a:t> anestezi uygulamaları sayılabilir</a:t>
            </a:r>
          </a:p>
          <a:p>
            <a:pPr marL="342900" lvl="0" indent="-342900">
              <a:spcBef>
                <a:spcPct val="20000"/>
              </a:spcBef>
            </a:pP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812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smtClean="0"/>
              <a:t>Ameliyattan </a:t>
            </a:r>
            <a:r>
              <a:rPr lang="tr-TR" sz="2800" b="1" dirty="0" smtClean="0"/>
              <a:t>3-5 hafta önce başlayarak haftada bir ünite kan alınması tekniği</a:t>
            </a:r>
            <a:r>
              <a:rPr lang="tr-TR" sz="2800" dirty="0" smtClean="0"/>
              <a:t> 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</a:t>
            </a:r>
            <a:r>
              <a:rPr lang="tr-TR" sz="2800" b="1" dirty="0" smtClean="0"/>
              <a:t>Akut </a:t>
            </a:r>
            <a:r>
              <a:rPr lang="tr-TR" sz="2800" b="1" dirty="0" err="1" smtClean="0"/>
              <a:t>normovolemik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hemodilusyon</a:t>
            </a:r>
            <a:r>
              <a:rPr lang="tr-TR" sz="2800" dirty="0" smtClean="0"/>
              <a:t>:  önemli kanama beklenen hastalarda operasyondan hemen önce bir ünite kan alınmasını ve yerine hücresiz sıvı verilmesi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981200"/>
            <a:ext cx="9448800" cy="309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Eritropoiyezi</a:t>
            </a:r>
            <a:r>
              <a:rPr lang="tr-TR" sz="2800" dirty="0" smtClean="0">
                <a:solidFill>
                  <a:prstClr val="black"/>
                </a:solidFill>
              </a:rPr>
              <a:t> Uyaran İlaçlar :</a:t>
            </a:r>
            <a:r>
              <a:rPr lang="tr-TR" sz="2800" dirty="0" err="1" smtClean="0">
                <a:solidFill>
                  <a:prstClr val="black"/>
                </a:solidFill>
              </a:rPr>
              <a:t>Eritropoiyetin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Topikal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hemostazik</a:t>
            </a:r>
            <a:r>
              <a:rPr lang="tr-TR" sz="2800" dirty="0" smtClean="0">
                <a:solidFill>
                  <a:prstClr val="black"/>
                </a:solidFill>
              </a:rPr>
              <a:t> Ajanlar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b="1" dirty="0" err="1" smtClean="0">
                <a:solidFill>
                  <a:prstClr val="black"/>
                </a:solidFill>
              </a:rPr>
              <a:t>Ototransfüzyon</a:t>
            </a:r>
            <a:r>
              <a:rPr lang="tr-TR" sz="2800" b="1" dirty="0" smtClean="0">
                <a:solidFill>
                  <a:prstClr val="black"/>
                </a:solidFill>
              </a:rPr>
              <a:t> Cihazı </a:t>
            </a:r>
            <a:r>
              <a:rPr lang="tr-TR" sz="2800" dirty="0" smtClean="0">
                <a:solidFill>
                  <a:prstClr val="black"/>
                </a:solidFill>
              </a:rPr>
              <a:t>Kullanımı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b="1" dirty="0" smtClean="0">
                <a:solidFill>
                  <a:prstClr val="black"/>
                </a:solidFill>
              </a:rPr>
              <a:t>MECC Sistemler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b="1" dirty="0" smtClean="0">
                <a:solidFill>
                  <a:prstClr val="black"/>
                </a:solidFill>
              </a:rPr>
              <a:t>MUF</a:t>
            </a:r>
          </a:p>
          <a:p>
            <a:pPr marL="342900" indent="-342900">
              <a:spcBef>
                <a:spcPct val="20000"/>
              </a:spcBef>
            </a:pPr>
            <a:endParaRPr lang="tr-TR" sz="27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905000"/>
            <a:ext cx="9829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smtClean="0"/>
              <a:t>Hasta kan yönetimi uygulanan ve uygulanmayan hastalarla karşılaştırmalı yapılan bazı çalışmalarda kan transfüzyonunda</a:t>
            </a:r>
            <a:r>
              <a:rPr lang="tr-TR" sz="2800" b="1" dirty="0" smtClean="0"/>
              <a:t>,</a:t>
            </a:r>
          </a:p>
          <a:p>
            <a:pPr>
              <a:buNone/>
            </a:pPr>
            <a:r>
              <a:rPr lang="tr-TR" sz="2800" b="1" dirty="0" err="1" smtClean="0"/>
              <a:t>mortalitede</a:t>
            </a:r>
            <a:r>
              <a:rPr lang="tr-TR" sz="2800" b="1" dirty="0" smtClean="0"/>
              <a:t>,</a:t>
            </a:r>
          </a:p>
          <a:p>
            <a:pPr>
              <a:buNone/>
            </a:pPr>
            <a:r>
              <a:rPr lang="tr-TR" sz="2800" b="1" dirty="0" err="1" smtClean="0"/>
              <a:t>pnömomide</a:t>
            </a:r>
            <a:r>
              <a:rPr lang="tr-TR" sz="2800" b="1" dirty="0" smtClean="0"/>
              <a:t>,</a:t>
            </a:r>
          </a:p>
          <a:p>
            <a:pPr>
              <a:buNone/>
            </a:pPr>
            <a:r>
              <a:rPr lang="tr-TR" sz="2800" b="1" dirty="0" err="1" smtClean="0"/>
              <a:t>sternal</a:t>
            </a:r>
            <a:r>
              <a:rPr lang="tr-TR" sz="2800" b="1" dirty="0" smtClean="0"/>
              <a:t> enfeksiyonda,</a:t>
            </a:r>
          </a:p>
          <a:p>
            <a:pPr>
              <a:buNone/>
            </a:pPr>
            <a:r>
              <a:rPr lang="tr-TR" sz="2800" b="1" dirty="0" smtClean="0"/>
              <a:t>septisemide </a:t>
            </a:r>
          </a:p>
          <a:p>
            <a:pPr>
              <a:buNone/>
            </a:pPr>
            <a:r>
              <a:rPr lang="tr-TR" sz="2800" b="1" dirty="0" smtClean="0"/>
              <a:t>oldukça anlamlı farklar saptanmıştır</a:t>
            </a:r>
            <a:r>
              <a:rPr lang="tr-TR" sz="2800" dirty="0" smtClean="0"/>
              <a:t>(kan yönetimi uygulanan hastalar lehine).</a:t>
            </a:r>
            <a:endParaRPr lang="tr-T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057400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/>
              <a:t>Cerrahlar,  </a:t>
            </a:r>
            <a:r>
              <a:rPr lang="tr-TR" sz="2800" dirty="0" err="1" smtClean="0"/>
              <a:t>perfüzyonistler</a:t>
            </a:r>
            <a:r>
              <a:rPr lang="tr-TR" sz="2800" dirty="0" smtClean="0"/>
              <a:t>,  hemşireler,  anestezistler,  yoğun  bakım  birimi  sağlık çalışanları, asistan  hekimler,  kan  bankası  çalışanları,  kardiyologlar  yani tüm sağlık </a:t>
            </a:r>
            <a:r>
              <a:rPr lang="tr-TR" sz="2800" dirty="0" err="1" smtClean="0"/>
              <a:t>profosyenellerini</a:t>
            </a:r>
            <a:r>
              <a:rPr lang="tr-TR" sz="2800" dirty="0" smtClean="0"/>
              <a:t>  içeren</a:t>
            </a:r>
            <a:r>
              <a:rPr lang="tr-TR" sz="2800" b="1" dirty="0" smtClean="0"/>
              <a:t> çok disiplinli kan  idaresi ekiplerinin  </a:t>
            </a:r>
            <a:r>
              <a:rPr lang="tr-TR" sz="2800" dirty="0" smtClean="0"/>
              <a:t>oluşturulması kan transfüzyonunun sınırlandırılması ve </a:t>
            </a:r>
            <a:r>
              <a:rPr lang="tr-TR" sz="2800" dirty="0" err="1" smtClean="0"/>
              <a:t>perioperatif</a:t>
            </a:r>
            <a:r>
              <a:rPr lang="tr-TR" sz="2800" dirty="0" smtClean="0"/>
              <a:t> kanamanın  azaltılmasında  uygun  bir yol olduğu düşünülmektedir.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447800"/>
            <a:ext cx="982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None/>
              <a:defRPr/>
            </a:pPr>
            <a:r>
              <a:rPr lang="tr-TR" sz="2800" dirty="0" err="1" smtClean="0">
                <a:cs typeface="Arial" pitchFamily="34" charset="0"/>
              </a:rPr>
              <a:t>İntraoperatif</a:t>
            </a:r>
            <a:r>
              <a:rPr lang="tr-TR" sz="2800" dirty="0" smtClean="0">
                <a:cs typeface="Arial" pitchFamily="34" charset="0"/>
              </a:rPr>
              <a:t> kan koruma stratejilerinin temelini cerrahi prosedür ve </a:t>
            </a:r>
            <a:r>
              <a:rPr lang="tr-TR" sz="2800" dirty="0" err="1" smtClean="0">
                <a:cs typeface="Arial" pitchFamily="34" charset="0"/>
              </a:rPr>
              <a:t>disseksiyon</a:t>
            </a:r>
            <a:r>
              <a:rPr lang="tr-TR" sz="2800" dirty="0" smtClean="0">
                <a:cs typeface="Arial" pitchFamily="34" charset="0"/>
              </a:rPr>
              <a:t> esnasında dikkatli ve agresif kanama kontrolü oluşturur.</a:t>
            </a:r>
          </a:p>
          <a:p>
            <a:pPr marL="457200" indent="-457200">
              <a:buFont typeface="Wingdings" panose="05000000000000000000" pitchFamily="2" charset="2"/>
              <a:buNone/>
              <a:defRPr/>
            </a:pPr>
            <a:endParaRPr lang="tr-TR" sz="2800" dirty="0" smtClean="0"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Arial" pitchFamily="34" charset="0"/>
              </a:rPr>
              <a:t> Kesiler yapılırken oluşan kanamalar o sırada kontrol altına alınmalı, işlem sonrasına bırakılmamalıdır.</a:t>
            </a:r>
            <a:endParaRPr lang="tr-TR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05000"/>
            <a:ext cx="960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tr-TR" sz="2800" b="1" dirty="0" err="1" smtClean="0">
                <a:cs typeface="Arial" pitchFamily="34" charset="0"/>
              </a:rPr>
              <a:t>Ekstrakorporal</a:t>
            </a:r>
            <a:r>
              <a:rPr lang="tr-TR" sz="2800" b="1" dirty="0" smtClean="0">
                <a:cs typeface="Arial" pitchFamily="34" charset="0"/>
              </a:rPr>
              <a:t> dolaşımda ve </a:t>
            </a:r>
            <a:r>
              <a:rPr lang="tr-TR" sz="2800" b="1" dirty="0" err="1" smtClean="0">
                <a:cs typeface="Arial" pitchFamily="34" charset="0"/>
              </a:rPr>
              <a:t>postoperatif</a:t>
            </a:r>
            <a:r>
              <a:rPr lang="tr-TR" sz="2800" b="1" dirty="0" smtClean="0">
                <a:cs typeface="Arial" pitchFamily="34" charset="0"/>
              </a:rPr>
              <a:t> </a:t>
            </a:r>
            <a:r>
              <a:rPr lang="tr-TR" sz="2800" dirty="0" smtClean="0">
                <a:cs typeface="Arial" pitchFamily="34" charset="0"/>
              </a:rPr>
              <a:t>dönemi de etkileyen kan kullanımının azaltılmasına yönelik stratejiler;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tr-TR" sz="2800" b="1" dirty="0" smtClean="0">
                <a:cs typeface="Arial" pitchFamily="34" charset="0"/>
              </a:rPr>
              <a:t>Mekanik yöntemler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tr-TR" sz="2800" b="1" dirty="0" err="1" smtClean="0">
                <a:cs typeface="Arial" pitchFamily="34" charset="0"/>
              </a:rPr>
              <a:t>Perfüzyon</a:t>
            </a:r>
            <a:r>
              <a:rPr lang="tr-TR" sz="2800" b="1" dirty="0" smtClean="0">
                <a:cs typeface="Arial" pitchFamily="34" charset="0"/>
              </a:rPr>
              <a:t> teknikleri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tr-TR" sz="2800" b="1" dirty="0" smtClean="0">
                <a:cs typeface="Arial" pitchFamily="34" charset="0"/>
              </a:rPr>
              <a:t>Farmakolojik yöntemler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tr-TR" sz="2800" b="1" dirty="0" err="1" smtClean="0">
                <a:cs typeface="Arial" pitchFamily="34" charset="0"/>
              </a:rPr>
              <a:t>Topikal</a:t>
            </a:r>
            <a:r>
              <a:rPr lang="tr-TR" sz="2800" b="1" dirty="0" smtClean="0">
                <a:cs typeface="Arial" pitchFamily="34" charset="0"/>
              </a:rPr>
              <a:t> ajanlar,</a:t>
            </a:r>
          </a:p>
          <a:p>
            <a:pPr marL="457200" indent="-457200"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Arial" pitchFamily="34" charset="0"/>
              </a:rPr>
              <a:t>	olmak üzere 4 ana başlık altında incelenebilinir.</a:t>
            </a:r>
            <a:endParaRPr lang="tr-TR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-685800" y="727595"/>
            <a:ext cx="12877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b="1" dirty="0" smtClean="0">
                <a:latin typeface="+mn-lt"/>
                <a:cs typeface="Arial" pitchFamily="34" charset="0"/>
              </a:rPr>
              <a:t>Mekanik yöntemler ve </a:t>
            </a:r>
            <a:r>
              <a:rPr lang="tr-TR" b="1" dirty="0" err="1" smtClean="0">
                <a:latin typeface="+mn-lt"/>
                <a:cs typeface="Arial" pitchFamily="34" charset="0"/>
              </a:rPr>
              <a:t>perfüzyon</a:t>
            </a:r>
            <a:r>
              <a:rPr lang="tr-TR" b="1" dirty="0" smtClean="0">
                <a:latin typeface="+mn-lt"/>
                <a:cs typeface="Arial" pitchFamily="34" charset="0"/>
              </a:rPr>
              <a:t> teknikleri</a:t>
            </a:r>
            <a:br>
              <a:rPr lang="tr-TR" b="1" dirty="0" smtClean="0">
                <a:latin typeface="+mn-lt"/>
                <a:cs typeface="Arial" pitchFamily="34" charset="0"/>
              </a:rPr>
            </a:br>
            <a:endParaRPr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err="1" smtClean="0">
                <a:cs typeface="Arial" pitchFamily="34" charset="0"/>
              </a:rPr>
              <a:t>Ekstrakorporal</a:t>
            </a:r>
            <a:r>
              <a:rPr lang="tr-TR" sz="2800" b="1" dirty="0" smtClean="0">
                <a:cs typeface="Arial" pitchFamily="34" charset="0"/>
              </a:rPr>
              <a:t> Dolaşım Sistemi Modifikasyonları</a:t>
            </a:r>
          </a:p>
          <a:p>
            <a:pPr>
              <a:buNone/>
            </a:pPr>
            <a:r>
              <a:rPr lang="tr-TR" altLang="tr-TR" sz="2800" b="1" dirty="0" err="1" smtClean="0">
                <a:cs typeface="Arial" panose="020B0604020202020204" pitchFamily="34" charset="0"/>
              </a:rPr>
              <a:t>Tubing</a:t>
            </a:r>
            <a:r>
              <a:rPr lang="tr-TR" altLang="tr-TR" sz="2800" b="1" dirty="0" smtClean="0">
                <a:cs typeface="Arial" panose="020B0604020202020204" pitchFamily="34" charset="0"/>
              </a:rPr>
              <a:t> hat uzunluklarını azaltmak ve çaplarını düşürmek…</a:t>
            </a:r>
          </a:p>
          <a:p>
            <a:pPr>
              <a:buNone/>
            </a:pPr>
            <a:r>
              <a:rPr lang="tr-TR" altLang="tr-TR" sz="2800" dirty="0" smtClean="0">
                <a:cs typeface="Arial" panose="020B0604020202020204" pitchFamily="34" charset="0"/>
              </a:rPr>
              <a:t>Isıtıcı içinde olan </a:t>
            </a:r>
            <a:r>
              <a:rPr lang="tr-TR" altLang="tr-TR" sz="2800" b="1" dirty="0" smtClean="0">
                <a:cs typeface="Arial" panose="020B0604020202020204" pitchFamily="34" charset="0"/>
              </a:rPr>
              <a:t>daha küçük </a:t>
            </a:r>
            <a:r>
              <a:rPr lang="tr-TR" altLang="tr-TR" sz="2800" b="1" dirty="0" err="1" smtClean="0">
                <a:cs typeface="Arial" panose="020B0604020202020204" pitchFamily="34" charset="0"/>
              </a:rPr>
              <a:t>oksijenatör</a:t>
            </a:r>
            <a:r>
              <a:rPr lang="tr-TR" altLang="tr-TR" sz="2800" b="1" dirty="0" smtClean="0">
                <a:cs typeface="Arial" panose="020B0604020202020204" pitchFamily="34" charset="0"/>
              </a:rPr>
              <a:t> tercih </a:t>
            </a:r>
            <a:r>
              <a:rPr lang="tr-TR" altLang="tr-TR" sz="2800" dirty="0" smtClean="0">
                <a:cs typeface="Arial" panose="020B0604020202020204" pitchFamily="34" charset="0"/>
              </a:rPr>
              <a:t>etmek </a:t>
            </a:r>
          </a:p>
          <a:p>
            <a:pPr>
              <a:buNone/>
            </a:pPr>
            <a:r>
              <a:rPr lang="tr-TR" altLang="tr-TR" sz="2800" dirty="0" smtClean="0">
                <a:cs typeface="Arial" panose="020B0604020202020204" pitchFamily="34" charset="0"/>
              </a:rPr>
              <a:t>Roller pompa yerine daha az prime volüm gerektiren  </a:t>
            </a:r>
            <a:r>
              <a:rPr lang="tr-TR" altLang="tr-TR" sz="2800" b="1" dirty="0" err="1" smtClean="0">
                <a:cs typeface="Arial" panose="020B0604020202020204" pitchFamily="34" charset="0"/>
              </a:rPr>
              <a:t>sentrifugal</a:t>
            </a:r>
            <a:r>
              <a:rPr lang="tr-TR" altLang="tr-TR" sz="2800" b="1" dirty="0" smtClean="0">
                <a:cs typeface="Arial" panose="020B0604020202020204" pitchFamily="34" charset="0"/>
              </a:rPr>
              <a:t> pompa kullanmak</a:t>
            </a:r>
            <a:r>
              <a:rPr lang="tr-TR" altLang="tr-TR" sz="2800" dirty="0" smtClean="0">
                <a:cs typeface="Arial" panose="020B0604020202020204" pitchFamily="34" charset="0"/>
              </a:rPr>
              <a:t>…</a:t>
            </a:r>
          </a:p>
          <a:p>
            <a:pPr>
              <a:buNone/>
            </a:pPr>
            <a:r>
              <a:rPr lang="tr-TR" altLang="tr-TR" sz="2800" dirty="0" err="1" smtClean="0">
                <a:cs typeface="Arial" panose="020B0604020202020204" pitchFamily="34" charset="0"/>
              </a:rPr>
              <a:t>Venöz</a:t>
            </a:r>
            <a:r>
              <a:rPr lang="tr-TR" altLang="tr-TR" sz="2800" dirty="0" smtClean="0">
                <a:cs typeface="Arial" panose="020B0604020202020204" pitchFamily="34" charset="0"/>
              </a:rPr>
              <a:t> kan akımı için </a:t>
            </a:r>
            <a:r>
              <a:rPr lang="tr-TR" altLang="tr-TR" sz="2800" b="1" dirty="0" smtClean="0">
                <a:cs typeface="Arial" panose="020B0604020202020204" pitchFamily="34" charset="0"/>
              </a:rPr>
              <a:t>kontrollü Vakum desteği </a:t>
            </a:r>
            <a:r>
              <a:rPr lang="tr-TR" altLang="tr-TR" sz="2800" dirty="0" smtClean="0">
                <a:cs typeface="Arial" panose="020B0604020202020204" pitchFamily="34" charset="0"/>
              </a:rPr>
              <a:t>kullanmak…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800" b="1" dirty="0" smtClean="0">
                <a:cs typeface="Arial" panose="020B0604020202020204" pitchFamily="34" charset="0"/>
              </a:rPr>
              <a:t>Amaç</a:t>
            </a:r>
            <a:r>
              <a:rPr lang="tr-TR" altLang="tr-TR" sz="2800" dirty="0" smtClean="0">
                <a:cs typeface="Arial" panose="020B0604020202020204" pitchFamily="34" charset="0"/>
              </a:rPr>
              <a:t>: Prime volüm dolayısıyla </a:t>
            </a:r>
            <a:r>
              <a:rPr lang="tr-TR" altLang="tr-TR" sz="2800" b="1" dirty="0" err="1" smtClean="0">
                <a:cs typeface="Arial" panose="020B0604020202020204" pitchFamily="34" charset="0"/>
              </a:rPr>
              <a:t>hemodilüsyonu</a:t>
            </a:r>
            <a:r>
              <a:rPr lang="tr-TR" altLang="tr-TR" sz="2800" b="1" dirty="0" smtClean="0">
                <a:cs typeface="Arial" panose="020B0604020202020204" pitchFamily="34" charset="0"/>
              </a:rPr>
              <a:t> azaltmak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800" dirty="0" smtClean="0">
                <a:cs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800" b="1" dirty="0" smtClean="0">
                <a:cs typeface="Arial" panose="020B0604020202020204" pitchFamily="34" charset="0"/>
              </a:rPr>
              <a:t>Dezavantaj</a:t>
            </a:r>
            <a:r>
              <a:rPr lang="tr-TR" altLang="tr-TR" sz="2800" dirty="0" smtClean="0">
                <a:cs typeface="Arial" panose="020B0604020202020204" pitchFamily="34" charset="0"/>
              </a:rPr>
              <a:t>: Daha küçük tüp ve </a:t>
            </a:r>
            <a:r>
              <a:rPr lang="tr-TR" altLang="tr-TR" sz="2800" dirty="0" err="1" smtClean="0">
                <a:cs typeface="Arial" panose="020B0604020202020204" pitchFamily="34" charset="0"/>
              </a:rPr>
              <a:t>oksijenatörlerin</a:t>
            </a:r>
            <a:r>
              <a:rPr lang="tr-TR" altLang="tr-TR" sz="2800" dirty="0" smtClean="0"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cs typeface="Arial" panose="020B0604020202020204" pitchFamily="34" charset="0"/>
              </a:rPr>
              <a:t>flow</a:t>
            </a:r>
            <a:r>
              <a:rPr lang="tr-TR" altLang="tr-TR" sz="2800" dirty="0" smtClean="0">
                <a:cs typeface="Arial" panose="020B0604020202020204" pitchFamily="34" charset="0"/>
              </a:rPr>
              <a:t> ve </a:t>
            </a:r>
            <a:r>
              <a:rPr lang="tr-TR" altLang="tr-TR" sz="2800" dirty="0" err="1" smtClean="0">
                <a:cs typeface="Arial" panose="020B0604020202020204" pitchFamily="34" charset="0"/>
              </a:rPr>
              <a:t>oksijenasyonu</a:t>
            </a:r>
            <a:r>
              <a:rPr lang="tr-TR" altLang="tr-TR" sz="2800" dirty="0" smtClean="0">
                <a:cs typeface="Arial" panose="020B0604020202020204" pitchFamily="34" charset="0"/>
              </a:rPr>
              <a:t> sınırlayabilmesidir.</a:t>
            </a:r>
            <a:endParaRPr lang="tr-TR" altLang="tr-TR" sz="28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05000"/>
            <a:ext cx="9753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>
                <a:cs typeface="Times New Roman" panose="02020603050405020304" pitchFamily="18" charset="0"/>
              </a:rPr>
              <a:t>Kan</a:t>
            </a:r>
            <a:r>
              <a:rPr lang="tr-TR" sz="2800" dirty="0" smtClean="0">
                <a:cs typeface="Times New Roman" panose="02020603050405020304" pitchFamily="18" charset="0"/>
              </a:rPr>
              <a:t> ; Değerli ve faydalı,tek kaynağı insan olan</a:t>
            </a:r>
            <a:r>
              <a:rPr lang="tr-TR" sz="2800" b="1" dirty="0" smtClean="0">
                <a:cs typeface="Times New Roman" panose="02020603050405020304" pitchFamily="18" charset="0"/>
              </a:rPr>
              <a:t>,alternatifi  olmayan</a:t>
            </a:r>
            <a:r>
              <a:rPr lang="tr-TR" sz="2800" dirty="0" smtClean="0">
                <a:cs typeface="Times New Roman" panose="02020603050405020304" pitchFamily="18" charset="0"/>
              </a:rPr>
              <a:t>,yerinde kullanıldığında </a:t>
            </a:r>
            <a:r>
              <a:rPr lang="tr-TR" sz="2800" b="1" dirty="0" smtClean="0">
                <a:cs typeface="Times New Roman" panose="02020603050405020304" pitchFamily="18" charset="0"/>
              </a:rPr>
              <a:t>hayat kurtaran </a:t>
            </a:r>
            <a:r>
              <a:rPr lang="tr-TR" sz="2800" dirty="0" smtClean="0">
                <a:cs typeface="Times New Roman" panose="02020603050405020304" pitchFamily="18" charset="0"/>
              </a:rPr>
              <a:t>doğal materyaldir.</a:t>
            </a:r>
          </a:p>
          <a:p>
            <a:pPr>
              <a:buNone/>
            </a:pPr>
            <a:r>
              <a:rPr lang="tr-TR" sz="2800" b="1" dirty="0" smtClean="0">
                <a:cs typeface="Times New Roman" panose="02020603050405020304" pitchFamily="18" charset="0"/>
              </a:rPr>
              <a:t>Ancak Risklidir.</a:t>
            </a:r>
          </a:p>
          <a:p>
            <a:pPr>
              <a:buNone/>
            </a:pPr>
            <a:r>
              <a:rPr lang="tr-TR" sz="2800" dirty="0" err="1" smtClean="0">
                <a:cs typeface="Times New Roman" panose="02020603050405020304" pitchFamily="18" charset="0"/>
              </a:rPr>
              <a:t>Hemolitik</a:t>
            </a:r>
            <a:r>
              <a:rPr lang="tr-TR" sz="2800" dirty="0" smtClean="0">
                <a:cs typeface="Times New Roman" panose="02020603050405020304" pitchFamily="18" charset="0"/>
              </a:rPr>
              <a:t> ve </a:t>
            </a:r>
            <a:r>
              <a:rPr lang="tr-TR" sz="2800" dirty="0" err="1" smtClean="0">
                <a:cs typeface="Times New Roman" panose="02020603050405020304" pitchFamily="18" charset="0"/>
              </a:rPr>
              <a:t>Non</a:t>
            </a:r>
            <a:r>
              <a:rPr lang="tr-TR" sz="2800" dirty="0" smtClean="0">
                <a:cs typeface="Times New Roman" panose="02020603050405020304" pitchFamily="18" charset="0"/>
              </a:rPr>
              <a:t> –</a:t>
            </a:r>
            <a:r>
              <a:rPr lang="tr-TR" sz="2800" dirty="0" err="1" smtClean="0">
                <a:cs typeface="Times New Roman" panose="02020603050405020304" pitchFamily="18" charset="0"/>
              </a:rPr>
              <a:t>hemolitik</a:t>
            </a:r>
            <a:r>
              <a:rPr lang="tr-TR" sz="2800" dirty="0" smtClean="0">
                <a:cs typeface="Times New Roman" panose="02020603050405020304" pitchFamily="18" charset="0"/>
              </a:rPr>
              <a:t> Enfeksiyonlara neden olabilir. </a:t>
            </a:r>
          </a:p>
          <a:p>
            <a:pPr>
              <a:buNone/>
            </a:pPr>
            <a:r>
              <a:rPr lang="tr-TR" sz="2800" dirty="0" err="1" smtClean="0">
                <a:cs typeface="Times New Roman" panose="02020603050405020304" pitchFamily="18" charset="0"/>
              </a:rPr>
              <a:t>Alloimmunizasyon</a:t>
            </a:r>
            <a:endParaRPr lang="tr-TR" sz="2800" dirty="0" smtClean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Kayıt hataları</a:t>
            </a:r>
          </a:p>
          <a:p>
            <a:pPr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Henüz </a:t>
            </a:r>
            <a:r>
              <a:rPr lang="tr-TR" sz="2800" dirty="0" err="1" smtClean="0">
                <a:cs typeface="Times New Roman" panose="02020603050405020304" pitchFamily="18" charset="0"/>
              </a:rPr>
              <a:t>tesbit</a:t>
            </a:r>
            <a:r>
              <a:rPr lang="tr-TR" sz="2800" dirty="0" smtClean="0">
                <a:cs typeface="Times New Roman" panose="02020603050405020304" pitchFamily="18" charset="0"/>
              </a:rPr>
              <a:t> edilemeyen birçok </a:t>
            </a:r>
            <a:r>
              <a:rPr lang="tr-TR" sz="2800" dirty="0" err="1" smtClean="0">
                <a:cs typeface="Times New Roman" panose="02020603050405020304" pitchFamily="18" charset="0"/>
              </a:rPr>
              <a:t>viruslar</a:t>
            </a:r>
            <a:r>
              <a:rPr lang="tr-TR" sz="2800" dirty="0" smtClean="0">
                <a:cs typeface="Times New Roman" panose="02020603050405020304" pitchFamily="18" charset="0"/>
              </a:rPr>
              <a:t>, </a:t>
            </a:r>
            <a:r>
              <a:rPr lang="tr-TR" sz="2800" dirty="0" err="1" smtClean="0">
                <a:cs typeface="Times New Roman" panose="02020603050405020304" pitchFamily="18" charset="0"/>
              </a:rPr>
              <a:t>pirionlar</a:t>
            </a:r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8288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smtClean="0"/>
              <a:t>KPB sırasında kanın </a:t>
            </a:r>
            <a:r>
              <a:rPr lang="tr-TR" sz="2800" dirty="0" err="1" smtClean="0"/>
              <a:t>endotelize</a:t>
            </a:r>
            <a:r>
              <a:rPr lang="tr-TR" sz="2800" dirty="0" smtClean="0"/>
              <a:t> olmayan yüzeylerle ve hava ile temas etmesi sonucu ortaya çıkan </a:t>
            </a:r>
            <a:r>
              <a:rPr lang="tr-TR" sz="2800" b="1" dirty="0" smtClean="0"/>
              <a:t>sistemik </a:t>
            </a:r>
            <a:r>
              <a:rPr lang="tr-TR" sz="2800" b="1" dirty="0" err="1" smtClean="0"/>
              <a:t>enflamatuvar</a:t>
            </a:r>
            <a:r>
              <a:rPr lang="tr-TR" sz="2800" b="1" dirty="0" smtClean="0"/>
              <a:t> reaksiyon sendromu (SIRS) </a:t>
            </a:r>
            <a:r>
              <a:rPr lang="tr-TR" sz="2800" dirty="0" smtClean="0"/>
              <a:t>hastalarda </a:t>
            </a:r>
            <a:r>
              <a:rPr lang="tr-TR" sz="2800" b="1" dirty="0" err="1" smtClean="0"/>
              <a:t>morbidite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mortaliteye</a:t>
            </a:r>
            <a:r>
              <a:rPr lang="tr-TR" sz="2800" b="1" dirty="0" smtClean="0"/>
              <a:t> neden olan en önemli yan etki</a:t>
            </a:r>
            <a:r>
              <a:rPr lang="tr-TR" sz="2800" dirty="0" smtClean="0"/>
              <a:t> olarak karşımıza çıkmaktadır. </a:t>
            </a:r>
          </a:p>
          <a:p>
            <a:pPr>
              <a:buNone/>
            </a:pPr>
            <a:r>
              <a:rPr lang="tr-TR" sz="2800" dirty="0" smtClean="0"/>
              <a:t> </a:t>
            </a:r>
            <a:endParaRPr lang="tr-TR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590800"/>
            <a:ext cx="944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err="1" smtClean="0"/>
              <a:t>SIRS’ın</a:t>
            </a:r>
            <a:r>
              <a:rPr lang="tr-TR" sz="2800" dirty="0" smtClean="0"/>
              <a:t> dışında ya da SIRS ile ilişkili, </a:t>
            </a:r>
            <a:r>
              <a:rPr lang="tr-TR" sz="2800" b="1" dirty="0" err="1" smtClean="0"/>
              <a:t>hemodilüsyon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hemostatik</a:t>
            </a:r>
            <a:r>
              <a:rPr lang="tr-TR" sz="2800" b="1" dirty="0" smtClean="0"/>
              <a:t> sistemin fazla aktivasyonu ve </a:t>
            </a:r>
            <a:r>
              <a:rPr lang="tr-TR" sz="2800" b="1" dirty="0" err="1" smtClean="0"/>
              <a:t>kardiyopulmoner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perfüzyon</a:t>
            </a:r>
            <a:r>
              <a:rPr lang="tr-TR" sz="2800" b="1" dirty="0" smtClean="0"/>
              <a:t> sisteminin mekanik etkilerine </a:t>
            </a:r>
            <a:r>
              <a:rPr lang="tr-TR" sz="2800" dirty="0" smtClean="0"/>
              <a:t>bağlı olarak </a:t>
            </a:r>
            <a:r>
              <a:rPr lang="tr-TR" sz="2800" b="1" dirty="0" err="1" smtClean="0"/>
              <a:t>koagülasyon</a:t>
            </a:r>
            <a:r>
              <a:rPr lang="tr-TR" sz="2800" b="1" dirty="0" smtClean="0"/>
              <a:t> faktörlerinin ve </a:t>
            </a:r>
            <a:r>
              <a:rPr lang="tr-TR" sz="2800" b="1" dirty="0" err="1" smtClean="0"/>
              <a:t>trombositlerin</a:t>
            </a:r>
            <a:r>
              <a:rPr lang="tr-TR" sz="2800" b="1" dirty="0" smtClean="0"/>
              <a:t> tükenmesi gibi</a:t>
            </a:r>
            <a:r>
              <a:rPr lang="tr-TR" sz="2800" dirty="0" smtClean="0"/>
              <a:t> diğer yan etkiler de mevcuttur ki bu etkiler, </a:t>
            </a:r>
            <a:r>
              <a:rPr lang="tr-TR" sz="2800" dirty="0" err="1" smtClean="0"/>
              <a:t>perioperatif</a:t>
            </a:r>
            <a:r>
              <a:rPr lang="tr-TR" sz="2800" dirty="0" smtClean="0"/>
              <a:t> dönemde kan </a:t>
            </a:r>
            <a:r>
              <a:rPr lang="tr-TR" sz="2800" b="1" dirty="0" smtClean="0"/>
              <a:t>transfüzyon ihtiyacını ciddi oranda arttırmaktadır.</a:t>
            </a:r>
            <a:endParaRPr lang="tr-TR" sz="28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828801"/>
            <a:ext cx="952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tr-TR" sz="2800" b="1" dirty="0" smtClean="0">
                <a:cs typeface="Arial" pitchFamily="34" charset="0"/>
              </a:rPr>
              <a:t>Mini Dolaşım Sistemleri(</a:t>
            </a:r>
            <a:r>
              <a:rPr lang="tr-TR" sz="2800" b="1" dirty="0" smtClean="0"/>
              <a:t>MECC Sistemleri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endParaRPr lang="tr-TR" sz="2800" b="1" dirty="0" smtClean="0">
              <a:cs typeface="Arial" pitchFamily="34" charset="0"/>
            </a:endParaRPr>
          </a:p>
          <a:p>
            <a:r>
              <a:rPr lang="tr-TR" altLang="tr-TR" sz="2800" b="1" dirty="0" err="1" smtClean="0">
                <a:cs typeface="Arial" panose="020B0604020202020204" pitchFamily="34" charset="0"/>
              </a:rPr>
              <a:t>Kardiyotomi</a:t>
            </a:r>
            <a:r>
              <a:rPr lang="tr-TR" altLang="tr-TR" sz="2800" b="1" dirty="0" smtClean="0">
                <a:cs typeface="Arial" panose="020B0604020202020204" pitchFamily="34" charset="0"/>
              </a:rPr>
              <a:t> rezervuarı olmayan </a:t>
            </a:r>
            <a:r>
              <a:rPr lang="tr-TR" altLang="tr-TR" sz="2800" dirty="0" smtClean="0">
                <a:cs typeface="Arial" panose="020B0604020202020204" pitchFamily="34" charset="0"/>
              </a:rPr>
              <a:t>daha küçük </a:t>
            </a:r>
            <a:r>
              <a:rPr lang="tr-TR" altLang="tr-TR" sz="2800" dirty="0" err="1" smtClean="0">
                <a:cs typeface="Arial" panose="020B0604020202020204" pitchFamily="34" charset="0"/>
              </a:rPr>
              <a:t>komponentlerden</a:t>
            </a:r>
            <a:r>
              <a:rPr lang="tr-TR" altLang="tr-TR" sz="2800" dirty="0" smtClean="0">
                <a:cs typeface="Arial" panose="020B0604020202020204" pitchFamily="34" charset="0"/>
              </a:rPr>
              <a:t> oluşur. </a:t>
            </a:r>
          </a:p>
          <a:p>
            <a:r>
              <a:rPr lang="tr-TR" altLang="tr-TR" sz="2800" b="1" dirty="0" smtClean="0">
                <a:cs typeface="Arial" panose="020B0604020202020204" pitchFamily="34" charset="0"/>
              </a:rPr>
              <a:t>Kinetik </a:t>
            </a:r>
            <a:r>
              <a:rPr lang="tr-TR" altLang="tr-TR" sz="2800" b="1" dirty="0" err="1" smtClean="0">
                <a:cs typeface="Arial" panose="020B0604020202020204" pitchFamily="34" charset="0"/>
              </a:rPr>
              <a:t>venöz</a:t>
            </a:r>
            <a:r>
              <a:rPr lang="tr-TR" altLang="tr-TR" sz="2800" b="1" dirty="0" smtClean="0">
                <a:cs typeface="Arial" panose="020B0604020202020204" pitchFamily="34" charset="0"/>
              </a:rPr>
              <a:t> drenaj prensibi </a:t>
            </a:r>
            <a:r>
              <a:rPr lang="tr-TR" altLang="tr-TR" sz="2800" dirty="0" smtClean="0">
                <a:cs typeface="Arial" panose="020B0604020202020204" pitchFamily="34" charset="0"/>
              </a:rPr>
              <a:t>ve </a:t>
            </a:r>
            <a:r>
              <a:rPr lang="tr-TR" altLang="tr-TR" sz="2800" b="1" dirty="0" err="1" smtClean="0">
                <a:cs typeface="Arial" panose="020B0604020202020204" pitchFamily="34" charset="0"/>
              </a:rPr>
              <a:t>biyokompetibl</a:t>
            </a:r>
            <a:r>
              <a:rPr lang="tr-TR" altLang="tr-TR" sz="2800" b="1" dirty="0" smtClean="0">
                <a:cs typeface="Arial" panose="020B0604020202020204" pitchFamily="34" charset="0"/>
              </a:rPr>
              <a:t> yüzeylere </a:t>
            </a:r>
            <a:r>
              <a:rPr lang="tr-TR" altLang="tr-TR" sz="2800" dirty="0" smtClean="0">
                <a:cs typeface="Arial" panose="020B0604020202020204" pitchFamily="34" charset="0"/>
              </a:rPr>
              <a:t>sahiptir. </a:t>
            </a:r>
          </a:p>
          <a:p>
            <a:r>
              <a:rPr lang="tr-TR" altLang="tr-TR" sz="2800" dirty="0" smtClean="0">
                <a:cs typeface="Arial" panose="020B0604020202020204" pitchFamily="34" charset="0"/>
              </a:rPr>
              <a:t>Öylelikle </a:t>
            </a:r>
            <a:r>
              <a:rPr lang="tr-TR" altLang="tr-TR" sz="2800" b="1" dirty="0" smtClean="0">
                <a:cs typeface="Arial" panose="020B0604020202020204" pitchFamily="34" charset="0"/>
              </a:rPr>
              <a:t>yabancı yüzey</a:t>
            </a:r>
            <a:r>
              <a:rPr lang="tr-TR" sz="2800" b="1" dirty="0" smtClean="0"/>
              <a:t> </a:t>
            </a:r>
            <a:r>
              <a:rPr lang="tr-TR" sz="2800" b="1" dirty="0" smtClean="0">
                <a:cs typeface="Arial" pitchFamily="34" charset="0"/>
              </a:rPr>
              <a:t>temas alanının azalır.</a:t>
            </a:r>
            <a:endParaRPr lang="tr-TR" sz="2800" b="1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981201"/>
            <a:ext cx="952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cs typeface="Arial" panose="020B0604020202020204" pitchFamily="34" charset="0"/>
              </a:rPr>
              <a:t>Daha az prime ile </a:t>
            </a:r>
            <a:r>
              <a:rPr lang="tr-TR" altLang="tr-TR" sz="2800" b="1" dirty="0" err="1" smtClean="0">
                <a:cs typeface="Arial" panose="020B0604020202020204" pitchFamily="34" charset="0"/>
              </a:rPr>
              <a:t>hemodilisyon</a:t>
            </a:r>
            <a:r>
              <a:rPr lang="tr-TR" altLang="tr-TR" sz="2800" b="1" dirty="0" smtClean="0">
                <a:cs typeface="Arial" panose="020B0604020202020204" pitchFamily="34" charset="0"/>
              </a:rPr>
              <a:t> azalır</a:t>
            </a:r>
            <a:r>
              <a:rPr lang="tr-TR" altLang="tr-TR" sz="2800" dirty="0" smtClean="0">
                <a:cs typeface="Arial" panose="020B0604020202020204" pitchFamily="34" charset="0"/>
              </a:rPr>
              <a:t>.</a:t>
            </a:r>
          </a:p>
          <a:p>
            <a:r>
              <a:rPr lang="tr-TR" altLang="tr-TR" sz="2800" dirty="0" smtClean="0">
                <a:cs typeface="Arial" panose="020B0604020202020204" pitchFamily="34" charset="0"/>
              </a:rPr>
              <a:t> </a:t>
            </a:r>
            <a:r>
              <a:rPr lang="tr-TR" altLang="tr-TR" sz="2800" b="1" dirty="0" smtClean="0">
                <a:cs typeface="Arial" panose="020B0604020202020204" pitchFamily="34" charset="0"/>
              </a:rPr>
              <a:t>kan-hava etkileşimi daha az</a:t>
            </a:r>
          </a:p>
          <a:p>
            <a:r>
              <a:rPr lang="tr-TR" altLang="tr-TR" sz="2800" dirty="0" smtClean="0">
                <a:cs typeface="Arial" panose="020B0604020202020204" pitchFamily="34" charset="0"/>
              </a:rPr>
              <a:t> teorik olarak </a:t>
            </a:r>
            <a:r>
              <a:rPr lang="tr-TR" altLang="tr-TR" sz="2800" b="1" dirty="0" smtClean="0">
                <a:cs typeface="Arial" panose="020B0604020202020204" pitchFamily="34" charset="0"/>
              </a:rPr>
              <a:t>daha az eritrosit travması </a:t>
            </a:r>
            <a:r>
              <a:rPr lang="tr-TR" altLang="tr-TR" sz="2800" dirty="0" smtClean="0">
                <a:cs typeface="Arial" panose="020B0604020202020204" pitchFamily="34" charset="0"/>
              </a:rPr>
              <a:t>ile </a:t>
            </a:r>
            <a:r>
              <a:rPr lang="tr-TR" altLang="tr-TR" sz="2800" b="1" dirty="0" err="1" smtClean="0">
                <a:cs typeface="Arial" panose="020B0604020202020204" pitchFamily="34" charset="0"/>
              </a:rPr>
              <a:t>trombosit</a:t>
            </a:r>
            <a:r>
              <a:rPr lang="tr-TR" altLang="tr-TR" sz="2800" b="1" dirty="0" smtClean="0">
                <a:cs typeface="Arial" panose="020B0604020202020204" pitchFamily="34" charset="0"/>
              </a:rPr>
              <a:t> fonksiyonlarının daha iyi korunarak</a:t>
            </a:r>
            <a:r>
              <a:rPr lang="tr-TR" altLang="tr-TR" sz="2800" dirty="0" smtClean="0">
                <a:cs typeface="Arial" panose="020B0604020202020204" pitchFamily="34" charset="0"/>
              </a:rPr>
              <a:t> kanamanın daha az olacağı ileri sürülmektedir</a:t>
            </a:r>
            <a:endParaRPr lang="tr-TR" sz="2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30" name="İçerik Yer Tutucusu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00400" y="1447800"/>
            <a:ext cx="669215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95800" y="1524000"/>
            <a:ext cx="32028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0574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2018 yılında yayınlanan 2017 EACTS/EACTA erişkin kardiyak cerrahi girişimler için önerilen hasta kan yönetimi kılavuzunda </a:t>
            </a:r>
            <a:r>
              <a:rPr lang="tr-TR" sz="2800" b="1" dirty="0" smtClean="0">
                <a:solidFill>
                  <a:prstClr val="black"/>
                </a:solidFill>
              </a:rPr>
              <a:t>MECC sistemi kullanımının ES transfüzyonu ihtiyacını azalttığı rapor edilmiş </a:t>
            </a:r>
            <a:r>
              <a:rPr lang="tr-TR" sz="2800" dirty="0" smtClean="0">
                <a:solidFill>
                  <a:prstClr val="black"/>
                </a:solidFill>
              </a:rPr>
              <a:t>ve </a:t>
            </a:r>
            <a:r>
              <a:rPr lang="tr-TR" sz="2800" dirty="0" err="1" smtClean="0">
                <a:solidFill>
                  <a:prstClr val="black"/>
                </a:solidFill>
              </a:rPr>
              <a:t>allojenik</a:t>
            </a:r>
            <a:r>
              <a:rPr lang="tr-TR" sz="2800" dirty="0" smtClean="0">
                <a:solidFill>
                  <a:prstClr val="black"/>
                </a:solidFill>
              </a:rPr>
              <a:t> kan transfüzyonunu azaltmak amacıyla </a:t>
            </a:r>
            <a:r>
              <a:rPr lang="tr-TR" sz="2800" dirty="0" err="1" smtClean="0">
                <a:solidFill>
                  <a:prstClr val="black"/>
                </a:solidFill>
              </a:rPr>
              <a:t>MiECC</a:t>
            </a:r>
            <a:r>
              <a:rPr lang="tr-TR" sz="2800" dirty="0" smtClean="0">
                <a:solidFill>
                  <a:prstClr val="black"/>
                </a:solidFill>
              </a:rPr>
              <a:t> sistemi kullanımı “</a:t>
            </a:r>
            <a:r>
              <a:rPr lang="tr-TR" sz="2800" b="1" dirty="0" smtClean="0">
                <a:solidFill>
                  <a:prstClr val="black"/>
                </a:solidFill>
              </a:rPr>
              <a:t>yapılması makuldür</a:t>
            </a:r>
            <a:r>
              <a:rPr lang="tr-TR" sz="2800" dirty="0" smtClean="0">
                <a:solidFill>
                  <a:prstClr val="black"/>
                </a:solidFill>
              </a:rPr>
              <a:t>” olarak önerilmiştir.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133600"/>
            <a:ext cx="96774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Cell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Salvage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Teknikleri(kanıt1a)(</a:t>
            </a: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ototransfüzyon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Cell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saver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sistem operasyon esnasında cerrahi alanda toplanan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heparinize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kanın serum fizyolojik ile yıkanması,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santrifuj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edilerek </a:t>
            </a:r>
            <a:r>
              <a:rPr lang="tr-TR" altLang="tr-TR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eritrosit süspansiyonu 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olarak tekrar hastaya verilmesi işlemidir.</a:t>
            </a:r>
            <a:endParaRPr lang="tr-TR" altLang="tr-TR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057401"/>
            <a:ext cx="975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Hastanın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postoperatif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hct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düzeyinin arttığı ve homolog kan transfüzyonu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gereksiminin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azaldığı belirtilmektedir.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Aynı zamanda lökosit,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heparin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ve yağ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embolilerinin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de ortamdan uzaklaştırıldığı da gösterilmiştir.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Dezavantajları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trombositlerin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, plazma proteinlerin ve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koagülasyon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faktörlerinin de kaybedilmesidir.</a:t>
            </a:r>
            <a:endParaRPr lang="tr-TR" altLang="tr-TR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905000"/>
            <a:ext cx="9448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Son yıllarda </a:t>
            </a:r>
            <a:r>
              <a:rPr lang="tr-TR" sz="2800" dirty="0" err="1" smtClean="0">
                <a:solidFill>
                  <a:prstClr val="black"/>
                </a:solidFill>
              </a:rPr>
              <a:t>Advancis</a:t>
            </a:r>
            <a:r>
              <a:rPr lang="tr-TR" sz="2800" dirty="0" smtClean="0">
                <a:solidFill>
                  <a:prstClr val="black"/>
                </a:solidFill>
              </a:rPr>
              <a:t> (İngiltere) tarafından kullanıma sunulan </a:t>
            </a:r>
            <a:r>
              <a:rPr lang="tr-TR" sz="2800" dirty="0" err="1" smtClean="0">
                <a:solidFill>
                  <a:prstClr val="black"/>
                </a:solidFill>
              </a:rPr>
              <a:t>HemoSep</a:t>
            </a:r>
            <a:r>
              <a:rPr lang="tr-TR" sz="2800" dirty="0" smtClean="0">
                <a:solidFill>
                  <a:prstClr val="black"/>
                </a:solidFill>
              </a:rPr>
              <a:t>® ile sistemde </a:t>
            </a:r>
            <a:r>
              <a:rPr lang="tr-TR" sz="2800" b="1" dirty="0" smtClean="0">
                <a:solidFill>
                  <a:prstClr val="black"/>
                </a:solidFill>
              </a:rPr>
              <a:t>santrifüj yerine torba içinde dakikada yaklaşık 120 kez sallama ile </a:t>
            </a:r>
            <a:r>
              <a:rPr lang="tr-TR" sz="2800" b="1" dirty="0" err="1" smtClean="0">
                <a:solidFill>
                  <a:prstClr val="black"/>
                </a:solidFill>
              </a:rPr>
              <a:t>membranlar</a:t>
            </a:r>
            <a:r>
              <a:rPr lang="tr-TR" sz="2800" b="1" dirty="0" smtClean="0">
                <a:solidFill>
                  <a:prstClr val="black"/>
                </a:solidFill>
              </a:rPr>
              <a:t> sisteminden kanın temizlendiği gösterilmiştir.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sistem ile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trombositlerin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albuminin</a:t>
            </a:r>
            <a:r>
              <a:rPr lang="tr-TR" sz="2800" b="1" dirty="0" smtClean="0">
                <a:solidFill>
                  <a:prstClr val="black"/>
                </a:solidFill>
              </a:rPr>
              <a:t> ve fibrinojenin düzeylerinin</a:t>
            </a:r>
            <a:r>
              <a:rPr lang="tr-TR" sz="2800" dirty="0" smtClean="0">
                <a:solidFill>
                  <a:prstClr val="black"/>
                </a:solidFill>
              </a:rPr>
              <a:t> istatistiksel olarak diğer sistemlere göre belirgin</a:t>
            </a:r>
            <a:r>
              <a:rPr lang="tr-TR" sz="2800" b="1" dirty="0" smtClean="0">
                <a:solidFill>
                  <a:prstClr val="black"/>
                </a:solidFill>
              </a:rPr>
              <a:t> yüksek olduğu </a:t>
            </a:r>
            <a:r>
              <a:rPr lang="tr-TR" sz="2800" dirty="0" smtClean="0">
                <a:solidFill>
                  <a:prstClr val="black"/>
                </a:solidFill>
              </a:rPr>
              <a:t>bildirilmiştir.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2800" dirty="0" smtClean="0">
                <a:cs typeface="Times New Roman" panose="02020603050405020304" pitchFamily="18" charset="0"/>
              </a:rPr>
              <a:t>Tam Kan </a:t>
            </a:r>
            <a:br>
              <a:rPr lang="tr-TR" sz="2800" dirty="0" smtClean="0"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209801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err="1" smtClean="0">
                <a:cs typeface="Times New Roman" panose="02020603050405020304" pitchFamily="18" charset="0"/>
              </a:rPr>
              <a:t>Donörden</a:t>
            </a:r>
            <a:r>
              <a:rPr lang="tr-TR" sz="2800" dirty="0" smtClean="0">
                <a:cs typeface="Times New Roman" panose="02020603050405020304" pitchFamily="18" charset="0"/>
              </a:rPr>
              <a:t> alındıktan sonra işlem görmeksizin kullanılan 450ml kandır.</a:t>
            </a:r>
          </a:p>
          <a:p>
            <a:pPr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Ortalama </a:t>
            </a:r>
            <a:r>
              <a:rPr lang="tr-TR" sz="2800" dirty="0" err="1" smtClean="0">
                <a:cs typeface="Times New Roman" panose="02020603050405020304" pitchFamily="18" charset="0"/>
              </a:rPr>
              <a:t>hematokriti</a:t>
            </a:r>
            <a:r>
              <a:rPr lang="tr-TR" sz="2800" dirty="0" smtClean="0">
                <a:cs typeface="Times New Roman" panose="02020603050405020304" pitchFamily="18" charset="0"/>
              </a:rPr>
              <a:t> % 36-37 </a:t>
            </a:r>
            <a:r>
              <a:rPr lang="tr-TR" sz="2800" dirty="0" err="1" smtClean="0">
                <a:cs typeface="Times New Roman" panose="02020603050405020304" pitchFamily="18" charset="0"/>
              </a:rPr>
              <a:t>dir</a:t>
            </a:r>
            <a:r>
              <a:rPr lang="tr-TR" sz="2800" dirty="0" smtClean="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it-IT" sz="2800" dirty="0" smtClean="0">
                <a:cs typeface="Times New Roman" panose="02020603050405020304" pitchFamily="18" charset="0"/>
              </a:rPr>
              <a:t>Plazma 250 ml, eritrositler 200 ml’sini oluşturur</a:t>
            </a:r>
            <a:r>
              <a:rPr lang="tr-TR" sz="2800" dirty="0" smtClean="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+4°</a:t>
            </a:r>
            <a:r>
              <a:rPr lang="tr-TR" sz="2800" dirty="0" err="1" smtClean="0">
                <a:cs typeface="Times New Roman" panose="02020603050405020304" pitchFamily="18" charset="0"/>
              </a:rPr>
              <a:t>C’de</a:t>
            </a:r>
            <a:r>
              <a:rPr lang="tr-TR" sz="2800" dirty="0" smtClean="0">
                <a:cs typeface="Times New Roman" panose="02020603050405020304" pitchFamily="18" charset="0"/>
              </a:rPr>
              <a:t> 48 saatte </a:t>
            </a:r>
            <a:r>
              <a:rPr lang="tr-TR" sz="2800" dirty="0" err="1" smtClean="0">
                <a:cs typeface="Times New Roman" panose="02020603050405020304" pitchFamily="18" charset="0"/>
              </a:rPr>
              <a:t>trombositler</a:t>
            </a:r>
            <a:r>
              <a:rPr lang="tr-TR" sz="2800" dirty="0" smtClean="0">
                <a:cs typeface="Times New Roman" panose="02020603050405020304" pitchFamily="18" charset="0"/>
              </a:rPr>
              <a:t> fonksiyonlarını kaybederler.</a:t>
            </a:r>
          </a:p>
          <a:p>
            <a:pPr>
              <a:buNone/>
            </a:pPr>
            <a:r>
              <a:rPr lang="tr-TR" sz="2800" dirty="0" err="1" smtClean="0">
                <a:cs typeface="Times New Roman" panose="02020603050405020304" pitchFamily="18" charset="0"/>
              </a:rPr>
              <a:t>Labil</a:t>
            </a:r>
            <a:r>
              <a:rPr lang="tr-TR" sz="2800" dirty="0" smtClean="0"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cs typeface="Times New Roman" panose="02020603050405020304" pitchFamily="18" charset="0"/>
              </a:rPr>
              <a:t>koagülasyon</a:t>
            </a:r>
            <a:r>
              <a:rPr lang="tr-TR" sz="2800" dirty="0" smtClean="0">
                <a:cs typeface="Times New Roman" panose="02020603050405020304" pitchFamily="18" charset="0"/>
              </a:rPr>
              <a:t> faktörleri aktivitelerini kaybederler.</a:t>
            </a:r>
            <a:endParaRPr lang="tr-TR" sz="28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828836"/>
            <a:ext cx="93726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Biyo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-uyumlu CPB devreleri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Biyo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-uyumlu CPB devrelerinin kullanılması, kan korunumu programının bir parçası olarak   düşünülebilir(hem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SIRS’ı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azaltır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hemde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pıhtılaşma faktörleri korunur) .</a:t>
            </a:r>
            <a:endParaRPr lang="tr-TR" sz="28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2133601"/>
            <a:ext cx="98298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KPB’a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sekonder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gelişen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hemodilüsyonun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sınırlandırılması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için bir seçenektir.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KPB devresinden gelen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sıvı ve düşük moleküler ağırlıklı maddeleri filtre ederek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hastaya   geri verilebilecek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proteinden zengin,  konsantre  tam  kan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üretir. </a:t>
            </a:r>
            <a:endParaRPr lang="tr-TR" sz="28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86000"/>
            <a:ext cx="9601200" cy="249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Kardiyak cerrahide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üç çeşit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kullanılmaktadır </a:t>
            </a:r>
          </a:p>
          <a:p>
            <a:pPr marL="342900" lvl="0" indent="-342900" algn="just">
              <a:spcBef>
                <a:spcPct val="20000"/>
              </a:spcBef>
            </a:pPr>
            <a:endParaRPr lang="tr-TR" sz="28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(1) KPB esnasında kullanılan , ancak sonrasında durdurulan 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geleneksel 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274320" lvl="0" indent="-274320">
              <a:spcBef>
                <a:spcPts val="580"/>
              </a:spcBef>
              <a:buClr>
                <a:srgbClr val="9BBB59"/>
              </a:buClr>
              <a:buSzPct val="95000"/>
              <a:defRPr/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81200"/>
            <a:ext cx="96774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9BBB59"/>
              </a:buClr>
              <a:buSzPct val="95000"/>
              <a:defRPr/>
            </a:pPr>
            <a:r>
              <a:rPr lang="tr-T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Modifiye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(MUF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 mevcut 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kanüller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kullanılarak 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KPB  tamamlandıktan   sonra  çalıştırılır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 </a:t>
            </a:r>
            <a:r>
              <a:rPr lang="tr-TR" sz="2800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Kardiyopulmoner</a:t>
            </a:r>
            <a:r>
              <a:rPr lang="tr-TR" sz="2800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</a:t>
            </a:r>
            <a:r>
              <a:rPr lang="tr-TR" sz="2800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bypassı</a:t>
            </a:r>
            <a:r>
              <a:rPr lang="tr-TR" sz="2800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sonlandırdıktan sonra </a:t>
            </a:r>
            <a:r>
              <a:rPr lang="tr-TR" sz="2800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hemodilüsyonu</a:t>
            </a:r>
            <a:r>
              <a:rPr lang="tr-TR" sz="2800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tersine çevirmek için yapılan </a:t>
            </a:r>
            <a:r>
              <a:rPr lang="tr-TR" sz="2800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hemokonsantrasyon</a:t>
            </a:r>
            <a:r>
              <a:rPr lang="tr-TR" sz="2800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tekniğidir.</a:t>
            </a:r>
          </a:p>
          <a:p>
            <a:pPr marL="274320" lvl="0" indent="-274320">
              <a:spcBef>
                <a:spcPts val="580"/>
              </a:spcBef>
              <a:buClr>
                <a:srgbClr val="9BBB59"/>
              </a:buClr>
              <a:buSzPct val="95000"/>
              <a:defRPr/>
            </a:pPr>
            <a:r>
              <a:rPr lang="tr-TR" sz="2800" b="1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Aortadan</a:t>
            </a:r>
            <a:r>
              <a:rPr lang="tr-TR" sz="2800" b="1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pompa yardımıyla alınan kanın </a:t>
            </a:r>
            <a:r>
              <a:rPr lang="tr-TR" sz="2800" b="1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ultrafiltrasyondan</a:t>
            </a:r>
            <a:r>
              <a:rPr lang="tr-TR" sz="2800" b="1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sonra </a:t>
            </a:r>
            <a:r>
              <a:rPr lang="tr-TR" sz="2800" b="1" dirty="0" err="1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venöz</a:t>
            </a:r>
            <a:r>
              <a:rPr lang="tr-TR" sz="2800" b="1" dirty="0" smtClean="0">
                <a:solidFill>
                  <a:srgbClr val="8064A2">
                    <a:lumMod val="10000"/>
                  </a:srgbClr>
                </a:solidFill>
                <a:cs typeface="Times New Roman" pitchFamily="18" charset="0"/>
              </a:rPr>
              <a:t> yoldan hastaya verilmesi ile gerçekleştirilir.</a:t>
            </a:r>
            <a:endParaRPr lang="tr-TR" sz="2800" b="1" dirty="0" smtClean="0">
              <a:solidFill>
                <a:srgbClr val="8064A2">
                  <a:lumMod val="10000"/>
                </a:srgb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133601"/>
            <a:ext cx="94488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3)Sıfır dengeli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(ZBUF)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Geleneksel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ultrafiltrasyona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benzer fakat 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kaybolan hacim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kristalloid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çözeltisi ile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replase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edilir. </a:t>
            </a:r>
            <a:endParaRPr lang="tr-TR" sz="28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752600"/>
            <a:ext cx="9829800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UF, plazma suyunun yarı geçirgen bir </a:t>
            </a:r>
            <a:r>
              <a:rPr lang="tr-TR" sz="2800" dirty="0" err="1" smtClean="0">
                <a:solidFill>
                  <a:prstClr val="black"/>
                </a:solidFill>
              </a:rPr>
              <a:t>membran</a:t>
            </a:r>
            <a:r>
              <a:rPr lang="tr-TR" sz="2800" dirty="0" smtClean="0">
                <a:solidFill>
                  <a:prstClr val="black"/>
                </a:solidFill>
              </a:rPr>
              <a:t> yoluyla tam kandan süzüldüğü bir işlemdir. Öncelikle plazma suyunun çıkarılması için bir yöntem olmasına rağmen, aynı zamanda </a:t>
            </a:r>
            <a:r>
              <a:rPr lang="tr-TR" sz="2800" b="1" dirty="0" smtClean="0">
                <a:solidFill>
                  <a:prstClr val="black"/>
                </a:solidFill>
              </a:rPr>
              <a:t>kırmızı kan hücrelerinin, </a:t>
            </a:r>
            <a:r>
              <a:rPr lang="tr-TR" sz="2800" b="1" dirty="0" err="1" smtClean="0">
                <a:solidFill>
                  <a:prstClr val="black"/>
                </a:solidFill>
              </a:rPr>
              <a:t>trombositlerin</a:t>
            </a:r>
            <a:r>
              <a:rPr lang="tr-TR" sz="2800" b="1" dirty="0" smtClean="0">
                <a:solidFill>
                  <a:prstClr val="black"/>
                </a:solidFill>
              </a:rPr>
              <a:t> ve pıhtılaşma faktörlerinin hacmini dolaylı olarak arttırması için </a:t>
            </a:r>
            <a:r>
              <a:rPr lang="tr-TR" sz="2800" dirty="0" smtClean="0">
                <a:solidFill>
                  <a:prstClr val="black"/>
                </a:solidFill>
              </a:rPr>
              <a:t>etkili bir kan koruma aracıdır.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UF sadece aşırı sıvıyı KPB devrelerinden uzaklaştırmak için kullanıldığında </a:t>
            </a:r>
            <a:r>
              <a:rPr lang="tr-TR" sz="2800" b="1" dirty="0" err="1" smtClean="0">
                <a:solidFill>
                  <a:prstClr val="black"/>
                </a:solidFill>
              </a:rPr>
              <a:t>hemokonsantrasyon</a:t>
            </a:r>
            <a:r>
              <a:rPr lang="tr-TR" sz="2800" dirty="0" smtClean="0">
                <a:solidFill>
                  <a:prstClr val="black"/>
                </a:solidFill>
              </a:rPr>
              <a:t> olarak adlandırılmıştır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  <a:endParaRPr lang="tr-TR" sz="3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057400"/>
            <a:ext cx="96012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KPB sırasında UF, aşırı </a:t>
            </a:r>
            <a:r>
              <a:rPr lang="tr-TR" sz="2800" dirty="0" err="1" smtClean="0">
                <a:solidFill>
                  <a:prstClr val="black"/>
                </a:solidFill>
              </a:rPr>
              <a:t>hemodilüsyonu</a:t>
            </a:r>
            <a:r>
              <a:rPr lang="tr-TR" sz="2800" dirty="0" smtClean="0">
                <a:solidFill>
                  <a:prstClr val="black"/>
                </a:solidFill>
              </a:rPr>
              <a:t> azaltmada, </a:t>
            </a:r>
            <a:r>
              <a:rPr lang="tr-TR" sz="2800" dirty="0" err="1" smtClean="0">
                <a:solidFill>
                  <a:prstClr val="black"/>
                </a:solidFill>
              </a:rPr>
              <a:t>Hct’i</a:t>
            </a:r>
            <a:r>
              <a:rPr lang="tr-TR" sz="2800" dirty="0" smtClean="0">
                <a:solidFill>
                  <a:prstClr val="black"/>
                </a:solidFill>
              </a:rPr>
              <a:t> arttırmada ve </a:t>
            </a:r>
            <a:r>
              <a:rPr lang="tr-TR" sz="2800" dirty="0" err="1" smtClean="0">
                <a:solidFill>
                  <a:prstClr val="black"/>
                </a:solidFill>
              </a:rPr>
              <a:t>hemostatik</a:t>
            </a:r>
            <a:r>
              <a:rPr lang="tr-TR" sz="2800" dirty="0" smtClean="0">
                <a:solidFill>
                  <a:prstClr val="black"/>
                </a:solidFill>
              </a:rPr>
              <a:t> dengenin yeniden sağlanmasında oldukça etkin olmuş ve geniş kullanım alanı bulmuş bir </a:t>
            </a:r>
            <a:r>
              <a:rPr lang="tr-TR" sz="2800" dirty="0" err="1" smtClean="0">
                <a:solidFill>
                  <a:prstClr val="black"/>
                </a:solidFill>
              </a:rPr>
              <a:t>hemokonsantratör</a:t>
            </a:r>
            <a:r>
              <a:rPr lang="tr-TR" sz="2800" dirty="0" smtClean="0">
                <a:solidFill>
                  <a:prstClr val="black"/>
                </a:solidFill>
              </a:rPr>
              <a:t> tekniktir.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Birçok çalışmada </a:t>
            </a:r>
            <a:r>
              <a:rPr lang="tr-TR" sz="2800" dirty="0" err="1" smtClean="0">
                <a:solidFill>
                  <a:prstClr val="black"/>
                </a:solidFill>
              </a:rPr>
              <a:t>postoperatif</a:t>
            </a:r>
            <a:r>
              <a:rPr lang="tr-TR" sz="2800" dirty="0" smtClean="0">
                <a:solidFill>
                  <a:prstClr val="black"/>
                </a:solidFill>
              </a:rPr>
              <a:t> kanama ve </a:t>
            </a:r>
            <a:r>
              <a:rPr lang="tr-TR" sz="2800" dirty="0" err="1" smtClean="0">
                <a:solidFill>
                  <a:prstClr val="black"/>
                </a:solidFill>
              </a:rPr>
              <a:t>allojenik</a:t>
            </a:r>
            <a:r>
              <a:rPr lang="tr-TR" sz="2800" dirty="0" smtClean="0">
                <a:solidFill>
                  <a:prstClr val="black"/>
                </a:solidFill>
              </a:rPr>
              <a:t> kan ürünü </a:t>
            </a:r>
            <a:r>
              <a:rPr lang="tr-TR" sz="2800" b="1" dirty="0" smtClean="0">
                <a:solidFill>
                  <a:prstClr val="black"/>
                </a:solidFill>
              </a:rPr>
              <a:t>transfüzyonunda azalma sağladığı gösterilmiştir.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967335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etkisinin yanı sıra </a:t>
            </a:r>
            <a:r>
              <a:rPr lang="tr-TR" sz="2800" dirty="0" err="1" smtClean="0">
                <a:solidFill>
                  <a:prstClr val="black"/>
                </a:solidFill>
              </a:rPr>
              <a:t>UF’nin</a:t>
            </a:r>
            <a:r>
              <a:rPr lang="tr-TR" sz="2800" dirty="0" smtClean="0">
                <a:solidFill>
                  <a:prstClr val="black"/>
                </a:solidFill>
              </a:rPr>
              <a:t> bazı tiplerinin dolaşan </a:t>
            </a:r>
            <a:r>
              <a:rPr lang="tr-TR" sz="2800" b="1" dirty="0" err="1" smtClean="0">
                <a:solidFill>
                  <a:prstClr val="black"/>
                </a:solidFill>
              </a:rPr>
              <a:t>sitotoksik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proenflamatuvar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mediyatör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miktarında da azalma sağladığına dair veriler mevcuttur.</a:t>
            </a:r>
            <a:endParaRPr lang="tr-T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752600"/>
            <a:ext cx="98298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KPB’a</a:t>
            </a:r>
            <a:r>
              <a:rPr lang="tr-TR" sz="2800" dirty="0" smtClean="0">
                <a:solidFill>
                  <a:prstClr val="black"/>
                </a:solidFill>
              </a:rPr>
              <a:t> başlamadan önce sistem içerisindeki havayı çıkarmak amacıyla prime solüsyonu ile doldurulmalıdır. Erişkin hastada </a:t>
            </a:r>
            <a:r>
              <a:rPr lang="tr-TR" sz="2800" b="1" dirty="0" smtClean="0">
                <a:solidFill>
                  <a:prstClr val="black"/>
                </a:solidFill>
              </a:rPr>
              <a:t>yaklaşık 1650 ml </a:t>
            </a:r>
            <a:r>
              <a:rPr lang="tr-TR" sz="2800" dirty="0" smtClean="0">
                <a:solidFill>
                  <a:prstClr val="black"/>
                </a:solidFill>
              </a:rPr>
              <a:t>olan </a:t>
            </a:r>
            <a:r>
              <a:rPr lang="tr-TR" sz="2800" b="1" dirty="0" smtClean="0">
                <a:solidFill>
                  <a:prstClr val="black"/>
                </a:solidFill>
              </a:rPr>
              <a:t>prime solüsyonu </a:t>
            </a:r>
            <a:r>
              <a:rPr lang="tr-TR" sz="2800" dirty="0" smtClean="0">
                <a:solidFill>
                  <a:prstClr val="black"/>
                </a:solidFill>
              </a:rPr>
              <a:t>dolaşıma karışır ve bu solüsyon </a:t>
            </a:r>
            <a:r>
              <a:rPr lang="tr-TR" sz="2800" dirty="0" err="1" smtClean="0">
                <a:solidFill>
                  <a:prstClr val="black"/>
                </a:solidFill>
              </a:rPr>
              <a:t>normovolemik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hemodilüsyona</a:t>
            </a:r>
            <a:r>
              <a:rPr lang="tr-TR" sz="2800" dirty="0" smtClean="0">
                <a:solidFill>
                  <a:prstClr val="black"/>
                </a:solidFill>
              </a:rPr>
              <a:t> neden olur.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Hemodilüsyon</a:t>
            </a:r>
            <a:r>
              <a:rPr lang="tr-TR" sz="2800" dirty="0" smtClean="0">
                <a:solidFill>
                  <a:prstClr val="black"/>
                </a:solidFill>
              </a:rPr>
              <a:t>, başta eritrositler olmak üzere kanın şekilli elemanlarında azalmaya yol açar ve </a:t>
            </a:r>
            <a:r>
              <a:rPr lang="tr-TR" sz="2800" dirty="0" err="1" smtClean="0">
                <a:solidFill>
                  <a:prstClr val="black"/>
                </a:solidFill>
              </a:rPr>
              <a:t>hemodilüsyonel</a:t>
            </a:r>
            <a:r>
              <a:rPr lang="tr-TR" sz="2800" dirty="0" smtClean="0">
                <a:solidFill>
                  <a:prstClr val="black"/>
                </a:solidFill>
              </a:rPr>
              <a:t> anemi nedeniyle </a:t>
            </a:r>
            <a:r>
              <a:rPr lang="tr-TR" sz="2800" b="1" dirty="0" smtClean="0">
                <a:solidFill>
                  <a:prstClr val="black"/>
                </a:solidFill>
              </a:rPr>
              <a:t>kanın oksijen taşıma kapasitesinin azalmasına neden </a:t>
            </a:r>
            <a:r>
              <a:rPr lang="tr-TR" sz="2800" dirty="0" smtClean="0">
                <a:solidFill>
                  <a:prstClr val="black"/>
                </a:solidFill>
              </a:rPr>
              <a:t>olur.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9812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Hemodilüsyonel</a:t>
            </a:r>
            <a:r>
              <a:rPr lang="tr-TR" sz="2800" dirty="0" smtClean="0">
                <a:solidFill>
                  <a:prstClr val="black"/>
                </a:solidFill>
              </a:rPr>
              <a:t> aneminin istenmeyen etkilerinden korunabilmek için geliştirilen yöntemlerden bir tanesi </a:t>
            </a:r>
            <a:r>
              <a:rPr lang="tr-TR" sz="2800" b="1" dirty="0" err="1" smtClean="0">
                <a:solidFill>
                  <a:prstClr val="black"/>
                </a:solidFill>
              </a:rPr>
              <a:t>retrograd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otolog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priming</a:t>
            </a:r>
            <a:r>
              <a:rPr lang="tr-TR" sz="2800" b="1" dirty="0" smtClean="0">
                <a:solidFill>
                  <a:prstClr val="black"/>
                </a:solidFill>
              </a:rPr>
              <a:t> (ROP</a:t>
            </a:r>
            <a:r>
              <a:rPr lang="tr-TR" sz="2800" dirty="0" smtClean="0">
                <a:solidFill>
                  <a:prstClr val="black"/>
                </a:solidFill>
              </a:rPr>
              <a:t>)’</a:t>
            </a:r>
            <a:r>
              <a:rPr lang="tr-TR" sz="2800" dirty="0" err="1" smtClean="0">
                <a:solidFill>
                  <a:prstClr val="black"/>
                </a:solidFill>
              </a:rPr>
              <a:t>dir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yöntem ile KPB hatları hastanın kendi kanı ile doldurulur ve prime solüsyonu mümkün olan en az seviyeye indirilerek </a:t>
            </a:r>
            <a:r>
              <a:rPr lang="tr-TR" sz="2800" b="1" dirty="0" err="1" smtClean="0">
                <a:solidFill>
                  <a:prstClr val="black"/>
                </a:solidFill>
              </a:rPr>
              <a:t>hemodilüsyon</a:t>
            </a:r>
            <a:r>
              <a:rPr lang="tr-TR" sz="2800" b="1" dirty="0" smtClean="0">
                <a:solidFill>
                  <a:prstClr val="black"/>
                </a:solidFill>
              </a:rPr>
              <a:t> azaltılmaya çalışılır.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752600"/>
            <a:ext cx="952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smtClean="0">
                <a:cs typeface="Times New Roman" panose="02020603050405020304" pitchFamily="18" charset="0"/>
              </a:rPr>
              <a:t>Günümüzde pediatrik hastaların açık kalp cerrahisi operasyonları dışında</a:t>
            </a:r>
            <a:r>
              <a:rPr lang="tr-TR" sz="2800" b="1" dirty="0" smtClean="0">
                <a:cs typeface="Times New Roman" panose="02020603050405020304" pitchFamily="18" charset="0"/>
              </a:rPr>
              <a:t> taze tam kan kullanım </a:t>
            </a:r>
            <a:r>
              <a:rPr lang="tr-TR" sz="2800" b="1" dirty="0" err="1" smtClean="0">
                <a:cs typeface="Times New Roman" panose="02020603050405020304" pitchFamily="18" charset="0"/>
              </a:rPr>
              <a:t>endikasyonu</a:t>
            </a:r>
            <a:r>
              <a:rPr lang="tr-TR" sz="2800" b="1" dirty="0" smtClean="0">
                <a:cs typeface="Times New Roman" panose="02020603050405020304" pitchFamily="18" charset="0"/>
              </a:rPr>
              <a:t> bulunmamaktadır.</a:t>
            </a:r>
            <a:endParaRPr lang="tr-TR" sz="2800" b="1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81200"/>
            <a:ext cx="97536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Retrograd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Otolog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cs typeface="Arial" pitchFamily="34" charset="0"/>
              </a:rPr>
              <a:t>Priming</a:t>
            </a:r>
            <a:r>
              <a:rPr lang="tr-TR" sz="2800" b="1" dirty="0" smtClean="0">
                <a:solidFill>
                  <a:prstClr val="black"/>
                </a:solidFill>
                <a:cs typeface="Arial" pitchFamily="34" charset="0"/>
              </a:rPr>
              <a:t> (ROP)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Ekstrakorporal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dolaşım sistemindeki </a:t>
            </a: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kristalloid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prime, hastanın kanıyla değiştirilir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Hasta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heparinize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ve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kanüle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edildikten sonra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ekstrakorporal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dolaşımda bir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şant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açılır, hastanın kanı sisteme drene olurken,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kristalloid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prime bu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şant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aracılığı ile bir torbaya veya ayrı bir rezervuara yönlendirilerek buradan dolaşıma girmesi engellenir.</a:t>
            </a:r>
            <a:endParaRPr lang="tr-TR" altLang="tr-TR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05000"/>
            <a:ext cx="96774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Güvenli 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olduğu ispatlanmıştır.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Hemodilüsyon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ve olumsuz etkilerinden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korunulur</a:t>
            </a:r>
            <a:endParaRPr lang="tr-TR" altLang="tr-TR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Operasyon sürecinde 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eritrosit transfüzyon ihtiyacı önemli oranda azalır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Genel olarak hastanın volümü azalacağından ortalama </a:t>
            </a:r>
            <a:r>
              <a:rPr lang="tr-TR" altLang="tr-TR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arteryel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basıncı uygun seviyelerde tutmak için adrenalin gibi </a:t>
            </a:r>
            <a:r>
              <a:rPr lang="tr-TR" altLang="tr-T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farmakolojik destekler gerekebilir</a:t>
            </a:r>
            <a:r>
              <a:rPr lang="tr-TR" altLang="tr-TR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447801"/>
            <a:ext cx="96774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 sonlandırıldıktan sonra torbalanan prime solüsyonunun sisteme yeniden verilerek sistemdeki hasta kanının hastaya gönderilmesi, </a:t>
            </a:r>
            <a:r>
              <a:rPr lang="tr-TR" sz="2800" dirty="0" err="1" smtClean="0">
                <a:solidFill>
                  <a:prstClr val="black"/>
                </a:solidFill>
              </a:rPr>
              <a:t>oksijenatör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tubing</a:t>
            </a:r>
            <a:r>
              <a:rPr lang="tr-TR" sz="2800" dirty="0" smtClean="0">
                <a:solidFill>
                  <a:prstClr val="black"/>
                </a:solidFill>
              </a:rPr>
              <a:t> set içerisinde hasta kanı bırakılmamasının hedeflendiği işleme </a:t>
            </a:r>
            <a:r>
              <a:rPr lang="tr-TR" sz="2800" b="1" dirty="0" err="1" smtClean="0">
                <a:solidFill>
                  <a:prstClr val="black"/>
                </a:solidFill>
              </a:rPr>
              <a:t>Antegrad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Otolog</a:t>
            </a:r>
            <a:r>
              <a:rPr lang="tr-TR" sz="2800" b="1" dirty="0" smtClean="0">
                <a:solidFill>
                  <a:prstClr val="black"/>
                </a:solidFill>
              </a:rPr>
              <a:t> Prime (AOP</a:t>
            </a:r>
            <a:r>
              <a:rPr lang="tr-TR" sz="2800" dirty="0" smtClean="0">
                <a:solidFill>
                  <a:prstClr val="black"/>
                </a:solidFill>
              </a:rPr>
              <a:t>) denilmektedir.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AOP işlemi </a:t>
            </a:r>
            <a:r>
              <a:rPr lang="tr-TR" sz="2800" b="1" dirty="0" smtClean="0">
                <a:solidFill>
                  <a:prstClr val="black"/>
                </a:solidFill>
              </a:rPr>
              <a:t>aort </a:t>
            </a:r>
            <a:r>
              <a:rPr lang="tr-TR" sz="2800" b="1" dirty="0" err="1" smtClean="0">
                <a:solidFill>
                  <a:prstClr val="black"/>
                </a:solidFill>
              </a:rPr>
              <a:t>kanülünden</a:t>
            </a:r>
            <a:r>
              <a:rPr lang="tr-TR" sz="2800" b="1" dirty="0" smtClean="0">
                <a:solidFill>
                  <a:prstClr val="black"/>
                </a:solidFill>
              </a:rPr>
              <a:t> ya da </a:t>
            </a:r>
            <a:r>
              <a:rPr lang="tr-TR" sz="2800" b="1" dirty="0" err="1" smtClean="0">
                <a:solidFill>
                  <a:prstClr val="black"/>
                </a:solidFill>
              </a:rPr>
              <a:t>venöz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kanülden</a:t>
            </a:r>
            <a:r>
              <a:rPr lang="tr-TR" sz="2800" b="1" dirty="0" smtClean="0">
                <a:solidFill>
                  <a:prstClr val="black"/>
                </a:solidFill>
              </a:rPr>
              <a:t> sağ </a:t>
            </a:r>
            <a:r>
              <a:rPr lang="tr-TR" sz="2800" b="1" dirty="0" err="1" smtClean="0">
                <a:solidFill>
                  <a:prstClr val="black"/>
                </a:solidFill>
              </a:rPr>
              <a:t>atriyuma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verilebilir.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AOP ve ROP </a:t>
            </a:r>
            <a:r>
              <a:rPr lang="tr-TR" sz="2800" dirty="0" err="1" smtClean="0">
                <a:solidFill>
                  <a:prstClr val="black"/>
                </a:solidFill>
              </a:rPr>
              <a:t>hemodilüsyonun</a:t>
            </a:r>
            <a:r>
              <a:rPr lang="tr-TR" sz="2800" dirty="0" smtClean="0">
                <a:solidFill>
                  <a:prstClr val="black"/>
                </a:solidFill>
              </a:rPr>
              <a:t> azaltılmasına yönelik uygulanabilen </a:t>
            </a:r>
            <a:r>
              <a:rPr lang="tr-TR" sz="2800" b="1" dirty="0" smtClean="0">
                <a:solidFill>
                  <a:prstClr val="black"/>
                </a:solidFill>
              </a:rPr>
              <a:t>basit, ucuz ve etkili yöntemlerdir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endParaRPr lang="tr-T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05000"/>
            <a:ext cx="97536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Yapılan </a:t>
            </a:r>
            <a:r>
              <a:rPr lang="tr-TR" sz="2800" dirty="0" err="1" smtClean="0">
                <a:solidFill>
                  <a:prstClr val="black"/>
                </a:solidFill>
              </a:rPr>
              <a:t>metaanalizlerde</a:t>
            </a:r>
            <a:r>
              <a:rPr lang="tr-TR" sz="2800" dirty="0" smtClean="0">
                <a:solidFill>
                  <a:prstClr val="black"/>
                </a:solidFill>
              </a:rPr>
              <a:t> ROP yönteminin kan </a:t>
            </a:r>
            <a:r>
              <a:rPr lang="tr-TR" sz="2800" b="1" dirty="0" smtClean="0">
                <a:solidFill>
                  <a:prstClr val="black"/>
                </a:solidFill>
              </a:rPr>
              <a:t>transfüzyon ihtiyacını istatistiksel olarak anlamlı derecede azalttığı </a:t>
            </a:r>
            <a:r>
              <a:rPr lang="tr-TR" sz="2800" dirty="0" smtClean="0">
                <a:solidFill>
                  <a:prstClr val="black"/>
                </a:solidFill>
              </a:rPr>
              <a:t>gösterilmiştir.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ROP ve AOP yöntemlerinin kan transfüzyonlarını azaltmak amacıyla kan koruma yöntemleri arasında kullanılması </a:t>
            </a:r>
            <a:r>
              <a:rPr lang="tr-TR" sz="2800" b="1" dirty="0" smtClean="0">
                <a:solidFill>
                  <a:prstClr val="black"/>
                </a:solidFill>
              </a:rPr>
              <a:t>2017 EACTS/EACTA kılavuzunda </a:t>
            </a:r>
            <a:r>
              <a:rPr lang="tr-TR" sz="2800" dirty="0" smtClean="0">
                <a:solidFill>
                  <a:prstClr val="black"/>
                </a:solidFill>
              </a:rPr>
              <a:t>“</a:t>
            </a:r>
            <a:r>
              <a:rPr lang="tr-TR" sz="2800" b="1" dirty="0" smtClean="0">
                <a:solidFill>
                  <a:prstClr val="black"/>
                </a:solidFill>
              </a:rPr>
              <a:t>yapılması makuldür</a:t>
            </a:r>
            <a:r>
              <a:rPr lang="tr-TR" sz="2800" dirty="0" smtClean="0">
                <a:solidFill>
                  <a:prstClr val="black"/>
                </a:solidFill>
              </a:rPr>
              <a:t>” olarak önerilmiştir.</a:t>
            </a:r>
            <a:endParaRPr lang="tr-T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3200" b="1" dirty="0" smtClean="0">
                <a:latin typeface="+mn-lt"/>
                <a:cs typeface="Arial" pitchFamily="34" charset="0"/>
              </a:rPr>
              <a:t>Farmakolojik  Yöntemler</a:t>
            </a:r>
            <a:endParaRPr sz="3200"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İntraoperatif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kan idaresi amacıyla kullanılan ilaçlar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Lizin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analogları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—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epsilon-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aminokaproik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asit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Epsamin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 ve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traneksamik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asit 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Transamin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)—toplam kan   kaybını azaltıp, kardiyak prosedürler sırasında kan transfüzyonu ihtiyacı olan hasta sayısını düşürür ve   kan korunumu için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endikedirler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(Kanıt düzeyi : IA)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 </a:t>
            </a:r>
            <a:endParaRPr lang="tr-TR" sz="28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3200" b="1" dirty="0" err="1" smtClean="0">
                <a:latin typeface="+mn-lt"/>
                <a:cs typeface="Arial" pitchFamily="34" charset="0"/>
              </a:rPr>
              <a:t>Topikal</a:t>
            </a:r>
            <a:r>
              <a:rPr lang="tr-TR" sz="3200" b="1" dirty="0" smtClean="0">
                <a:latin typeface="+mn-lt"/>
                <a:cs typeface="Arial" pitchFamily="34" charset="0"/>
              </a:rPr>
              <a:t> Ajanlar</a:t>
            </a:r>
            <a:endParaRPr sz="3200"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905000"/>
            <a:ext cx="98298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Anastomoz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kapanma veya baskı sağlayan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hemostatik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ajanlar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Lokalize kompresyon uygulayan veya yara kapanması sağlayan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topikal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hemostatik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ajanlar, çok çeşitli kan idaresi programının bir parçası olarak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anastomoz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bölgelerinde lokal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hemostazı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sağlamak amacıyla düşünülebilir 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(Kanıt düzeyi : II C)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Helistat</a:t>
            </a:r>
            <a:endParaRPr lang="tr-TR" sz="28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surgycell</a:t>
            </a:r>
            <a:endParaRPr lang="tr-TR" sz="28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209801"/>
            <a:ext cx="975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Topikal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antifibrinolitik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çözeltiler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KPB sonrasında cerrahi yaranın üzerine dökülen </a:t>
            </a:r>
            <a:r>
              <a:rPr lang="tr-TR" sz="28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antifibrinolitik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ajanlar, KPB kullanılan kardiyak ameliyatlardan sonra göğüs tüpü drenajını ve transfüzyon gereksinimlerini sınırlandırmak için kullanılabilir</a:t>
            </a:r>
            <a:r>
              <a:rPr lang="tr-TR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(Kanıt düzeyi: IIB)</a:t>
            </a:r>
            <a:r>
              <a:rPr lang="tr-TR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3200" b="1" dirty="0" smtClean="0">
                <a:latin typeface="+mn-lt"/>
              </a:rPr>
              <a:t>POMPA HATLARINDA KALAN KAN</a:t>
            </a:r>
            <a:endParaRPr sz="3200" b="1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Resim 1" descr="fotograf 2 (2)"/>
          <p:cNvPicPr>
            <a:picLocks noChangeAspect="1"/>
          </p:cNvPicPr>
          <p:nvPr isPhoto="1"/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84077" y="2354523"/>
            <a:ext cx="3380329" cy="278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sim 1" descr="aralık 2014 073"/>
          <p:cNvPicPr>
            <a:picLocks noGrp="1" noChangeAspect="1"/>
          </p:cNvPicPr>
          <p:nvPr isPhoto="1"/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133600"/>
            <a:ext cx="2500330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Resim 1" descr="ocak 2015 007"/>
          <p:cNvPicPr>
            <a:picLocks noGrp="1" noChangeAspect="1"/>
          </p:cNvPicPr>
          <p:nvPr isPhoto="1"/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1828800"/>
            <a:ext cx="2428892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r>
              <a:rPr lang="tr-TR" sz="3200" b="1" dirty="0" smtClean="0">
                <a:latin typeface="+mn-lt"/>
              </a:rPr>
              <a:t>Kan Geri Kazanma Girişimleri</a:t>
            </a:r>
            <a:br>
              <a:rPr lang="tr-TR" sz="3200" b="1" dirty="0" smtClean="0">
                <a:latin typeface="+mn-lt"/>
              </a:rPr>
            </a:br>
            <a:endParaRPr sz="3200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438401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Kan transfüzyonlarını azaltmak için </a:t>
            </a:r>
            <a:r>
              <a:rPr lang="tr-TR" sz="2800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dirty="0" smtClean="0">
                <a:solidFill>
                  <a:prstClr val="black"/>
                </a:solidFill>
              </a:rPr>
              <a:t> bypass işlemi sonrasında kalan pompa kanını bir şekilde kazanıp hastaya geri vermek konusunda görüş birliği oluşmuştur. </a:t>
            </a:r>
            <a:endParaRPr lang="tr-T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+mn-l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438401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err="1" smtClean="0"/>
              <a:t>Kardiyopulmoner</a:t>
            </a:r>
            <a:r>
              <a:rPr lang="tr-TR" sz="2800" b="1" dirty="0" smtClean="0"/>
              <a:t> bypass sonrası</a:t>
            </a:r>
            <a:r>
              <a:rPr lang="tr-TR" sz="2800" dirty="0" smtClean="0"/>
              <a:t> homolog (bağışçıdan alınan) eritrosit </a:t>
            </a:r>
            <a:r>
              <a:rPr lang="tr-TR" sz="2800" dirty="0" err="1" smtClean="0"/>
              <a:t>suspansiyonu</a:t>
            </a:r>
            <a:r>
              <a:rPr lang="tr-TR" sz="2800" smtClean="0"/>
              <a:t> transfüzyonlarını azaltmak için </a:t>
            </a:r>
            <a:r>
              <a:rPr lang="tr-TR" sz="2800" b="1" smtClean="0"/>
              <a:t>pompadan kazanılan kanın doğrudan verilmesi yerine yıkanma işleminden geçirilerek verilmesi uygundur .</a:t>
            </a:r>
            <a:endParaRPr lang="tr-TR" sz="28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30" name="Resim 1" descr="kan komponentleri"/>
          <p:cNvPicPr>
            <a:picLocks noChangeAspect="1"/>
          </p:cNvPicPr>
          <p:nvPr isPhoto="1"/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524000"/>
            <a:ext cx="793581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935" y="722572"/>
            <a:ext cx="3183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Başvurulan</a:t>
            </a:r>
            <a:r>
              <a:rPr sz="2100" b="1" spc="-4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Montserrat-Black"/>
                <a:cs typeface="Montserrat-Black"/>
              </a:rPr>
              <a:t>Kaynaklar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7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61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3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39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3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8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60"/>
                  </a:lnTo>
                  <a:lnTo>
                    <a:pt x="312285" y="68265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60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71" y="62357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32"/>
                  </a:lnTo>
                  <a:lnTo>
                    <a:pt x="484936" y="14173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88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86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4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52"/>
              <a:ext cx="371284" cy="140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20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80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3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80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51"/>
                  </a:lnTo>
                  <a:lnTo>
                    <a:pt x="94742" y="50419"/>
                  </a:lnTo>
                  <a:lnTo>
                    <a:pt x="85686" y="44945"/>
                  </a:lnTo>
                  <a:lnTo>
                    <a:pt x="74714" y="41287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17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69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84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69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27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34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34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34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37"/>
                  </a:lnTo>
                  <a:lnTo>
                    <a:pt x="513588" y="74269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16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62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43"/>
                  </a:lnTo>
                  <a:lnTo>
                    <a:pt x="617867" y="152463"/>
                  </a:lnTo>
                  <a:lnTo>
                    <a:pt x="618655" y="151269"/>
                  </a:lnTo>
                  <a:lnTo>
                    <a:pt x="622033" y="130416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20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24"/>
                  </a:lnTo>
                  <a:lnTo>
                    <a:pt x="718362" y="143865"/>
                  </a:lnTo>
                  <a:lnTo>
                    <a:pt x="727900" y="138963"/>
                  </a:lnTo>
                  <a:lnTo>
                    <a:pt x="735736" y="132168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297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28"/>
                  </a:lnTo>
                  <a:lnTo>
                    <a:pt x="943698" y="81470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56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00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30"/>
                  </a:lnTo>
                  <a:lnTo>
                    <a:pt x="1110195" y="50533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25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59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394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59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394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63"/>
                  </a:move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14"/>
                  </a:lnTo>
                  <a:lnTo>
                    <a:pt x="1251204" y="79629"/>
                  </a:lnTo>
                  <a:lnTo>
                    <a:pt x="1247673" y="98907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401" y="132168"/>
                  </a:lnTo>
                  <a:lnTo>
                    <a:pt x="1334795" y="131813"/>
                  </a:lnTo>
                  <a:lnTo>
                    <a:pt x="1325448" y="120777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68"/>
                  </a:lnTo>
                  <a:lnTo>
                    <a:pt x="1285659" y="130187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2997"/>
                  </a:lnTo>
                  <a:lnTo>
                    <a:pt x="1340789" y="100863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60"/>
                  </a:lnTo>
                  <a:lnTo>
                    <a:pt x="1404302" y="65824"/>
                  </a:lnTo>
                  <a:lnTo>
                    <a:pt x="1416723" y="68160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35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98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64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416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194"/>
                  </a:moveTo>
                  <a:lnTo>
                    <a:pt x="0" y="59194"/>
                  </a:lnTo>
                  <a:lnTo>
                    <a:pt x="0" y="62369"/>
                  </a:lnTo>
                  <a:lnTo>
                    <a:pt x="602983" y="62369"/>
                  </a:lnTo>
                  <a:lnTo>
                    <a:pt x="602983" y="59194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36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196"/>
                  </a:lnTo>
                  <a:lnTo>
                    <a:pt x="2391270" y="34505"/>
                  </a:lnTo>
                  <a:lnTo>
                    <a:pt x="2397137" y="24536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703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622858"/>
              <a:ext cx="249859" cy="3556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2819" y="1372158"/>
              <a:ext cx="166141" cy="1483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8385" y="918643"/>
              <a:ext cx="11260" cy="1850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281" y="1662689"/>
            <a:ext cx="44345" cy="441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2206" y="1861336"/>
            <a:ext cx="16924" cy="244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1" name="object 31"/>
            <p:cNvSpPr/>
            <p:nvPr/>
          </p:nvSpPr>
          <p:spPr>
            <a:xfrm>
              <a:off x="7821168" y="0"/>
              <a:ext cx="4372025" cy="32501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10350" y="1366445"/>
              <a:ext cx="4282837" cy="28697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11437" y="893074"/>
              <a:ext cx="109359" cy="18190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95817" y="1151910"/>
              <a:ext cx="138696" cy="1386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3022" y="1639111"/>
              <a:ext cx="136156" cy="1367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369783" y="4316133"/>
            <a:ext cx="130810" cy="1308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56159" y="4320349"/>
            <a:ext cx="130441" cy="1304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8102" y="678008"/>
            <a:ext cx="114122" cy="1141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0745" y="2137139"/>
            <a:ext cx="116890" cy="11301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590" y="4326166"/>
            <a:ext cx="110820" cy="1113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51139" y="4331152"/>
            <a:ext cx="110337" cy="1092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4" y="0"/>
                </a:moveTo>
                <a:lnTo>
                  <a:pt x="24200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7"/>
                </a:lnTo>
                <a:lnTo>
                  <a:pt x="1301" y="65599"/>
                </a:lnTo>
                <a:lnTo>
                  <a:pt x="5957" y="67575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20"/>
                </a:lnTo>
                <a:lnTo>
                  <a:pt x="46527" y="21647"/>
                </a:lnTo>
                <a:lnTo>
                  <a:pt x="41914" y="12673"/>
                </a:lnTo>
                <a:lnTo>
                  <a:pt x="34922" y="4332"/>
                </a:lnTo>
                <a:lnTo>
                  <a:pt x="3064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9194" y="1430284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1"/>
                </a:lnTo>
                <a:lnTo>
                  <a:pt x="0" y="10053"/>
                </a:lnTo>
                <a:lnTo>
                  <a:pt x="1475" y="12814"/>
                </a:lnTo>
                <a:lnTo>
                  <a:pt x="1084" y="18618"/>
                </a:lnTo>
                <a:lnTo>
                  <a:pt x="722" y="25670"/>
                </a:lnTo>
                <a:lnTo>
                  <a:pt x="703" y="40712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20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842093" y="6166718"/>
            <a:ext cx="4500245" cy="691515"/>
            <a:chOff x="3842093" y="6166718"/>
            <a:chExt cx="4500245" cy="691515"/>
          </a:xfrm>
        </p:grpSpPr>
        <p:sp>
          <p:nvSpPr>
            <p:cNvPr id="45" name="object 45"/>
            <p:cNvSpPr/>
            <p:nvPr/>
          </p:nvSpPr>
          <p:spPr>
            <a:xfrm>
              <a:off x="3994264" y="6166718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2"/>
                  </a:lnTo>
                  <a:lnTo>
                    <a:pt x="4171189" y="33480"/>
                  </a:lnTo>
                  <a:lnTo>
                    <a:pt x="4134858" y="8983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60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60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60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49"/>
                  </a:moveTo>
                  <a:lnTo>
                    <a:pt x="492493" y="122770"/>
                  </a:lnTo>
                  <a:lnTo>
                    <a:pt x="479628" y="122770"/>
                  </a:lnTo>
                  <a:lnTo>
                    <a:pt x="474154" y="127749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49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78"/>
                  </a:lnTo>
                  <a:lnTo>
                    <a:pt x="583158" y="58026"/>
                  </a:lnTo>
                  <a:lnTo>
                    <a:pt x="583158" y="84340"/>
                  </a:lnTo>
                  <a:lnTo>
                    <a:pt x="583158" y="103187"/>
                  </a:lnTo>
                  <a:lnTo>
                    <a:pt x="576110" y="109410"/>
                  </a:lnTo>
                  <a:lnTo>
                    <a:pt x="557415" y="109410"/>
                  </a:lnTo>
                  <a:lnTo>
                    <a:pt x="550176" y="103187"/>
                  </a:lnTo>
                  <a:lnTo>
                    <a:pt x="550176" y="84340"/>
                  </a:lnTo>
                  <a:lnTo>
                    <a:pt x="557415" y="78282"/>
                  </a:lnTo>
                  <a:lnTo>
                    <a:pt x="576110" y="78282"/>
                  </a:lnTo>
                  <a:lnTo>
                    <a:pt x="583158" y="84340"/>
                  </a:lnTo>
                  <a:lnTo>
                    <a:pt x="583158" y="58026"/>
                  </a:lnTo>
                  <a:lnTo>
                    <a:pt x="579615" y="54102"/>
                  </a:lnTo>
                  <a:lnTo>
                    <a:pt x="573176" y="50114"/>
                  </a:lnTo>
                  <a:lnTo>
                    <a:pt x="565378" y="47752"/>
                  </a:lnTo>
                  <a:lnTo>
                    <a:pt x="556171" y="46977"/>
                  </a:lnTo>
                  <a:lnTo>
                    <a:pt x="538581" y="50241"/>
                  </a:lnTo>
                  <a:lnTo>
                    <a:pt x="523798" y="59563"/>
                  </a:lnTo>
                  <a:lnTo>
                    <a:pt x="513600" y="74295"/>
                  </a:lnTo>
                  <a:lnTo>
                    <a:pt x="509803" y="93764"/>
                  </a:lnTo>
                  <a:lnTo>
                    <a:pt x="513600" y="113271"/>
                  </a:lnTo>
                  <a:lnTo>
                    <a:pt x="523798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76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56"/>
                  </a:lnTo>
                  <a:lnTo>
                    <a:pt x="525551" y="175526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93" y="152450"/>
                  </a:lnTo>
                  <a:lnTo>
                    <a:pt x="618667" y="151295"/>
                  </a:lnTo>
                  <a:lnTo>
                    <a:pt x="622046" y="130403"/>
                  </a:lnTo>
                  <a:lnTo>
                    <a:pt x="622655" y="126682"/>
                  </a:lnTo>
                  <a:lnTo>
                    <a:pt x="622655" y="109410"/>
                  </a:lnTo>
                  <a:lnTo>
                    <a:pt x="622655" y="78282"/>
                  </a:lnTo>
                  <a:lnTo>
                    <a:pt x="622655" y="59778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27138" y="59804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30"/>
                  </a:lnTo>
                  <a:lnTo>
                    <a:pt x="693597" y="147840"/>
                  </a:lnTo>
                  <a:lnTo>
                    <a:pt x="706970" y="146850"/>
                  </a:lnTo>
                  <a:lnTo>
                    <a:pt x="718375" y="143891"/>
                  </a:lnTo>
                  <a:lnTo>
                    <a:pt x="727913" y="138988"/>
                  </a:lnTo>
                  <a:lnTo>
                    <a:pt x="735749" y="132181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71"/>
                  </a:moveTo>
                  <a:lnTo>
                    <a:pt x="755535" y="14071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71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56" y="11798"/>
                  </a:lnTo>
                  <a:lnTo>
                    <a:pt x="850442" y="5549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66" y="12395"/>
                  </a:lnTo>
                  <a:lnTo>
                    <a:pt x="808990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70"/>
                  </a:lnTo>
                  <a:lnTo>
                    <a:pt x="832967" y="40932"/>
                  </a:lnTo>
                  <a:lnTo>
                    <a:pt x="842886" y="39357"/>
                  </a:lnTo>
                  <a:lnTo>
                    <a:pt x="850442" y="34950"/>
                  </a:lnTo>
                  <a:lnTo>
                    <a:pt x="855256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13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71"/>
                  </a:lnTo>
                  <a:lnTo>
                    <a:pt x="915847" y="74371"/>
                  </a:lnTo>
                  <a:lnTo>
                    <a:pt x="922235" y="74714"/>
                  </a:lnTo>
                  <a:lnTo>
                    <a:pt x="929119" y="75869"/>
                  </a:lnTo>
                  <a:lnTo>
                    <a:pt x="936332" y="78054"/>
                  </a:lnTo>
                  <a:lnTo>
                    <a:pt x="943711" y="81483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85"/>
                  </a:lnTo>
                  <a:lnTo>
                    <a:pt x="915327" y="46977"/>
                  </a:lnTo>
                  <a:lnTo>
                    <a:pt x="893927" y="49606"/>
                  </a:lnTo>
                  <a:lnTo>
                    <a:pt x="878471" y="56743"/>
                  </a:lnTo>
                  <a:lnTo>
                    <a:pt x="869099" y="67322"/>
                  </a:lnTo>
                  <a:lnTo>
                    <a:pt x="865949" y="80251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68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39"/>
                  </a:lnTo>
                  <a:lnTo>
                    <a:pt x="873201" y="142138"/>
                  </a:lnTo>
                  <a:lnTo>
                    <a:pt x="883894" y="145173"/>
                  </a:lnTo>
                  <a:lnTo>
                    <a:pt x="895832" y="147142"/>
                  </a:lnTo>
                  <a:lnTo>
                    <a:pt x="908265" y="147840"/>
                  </a:lnTo>
                  <a:lnTo>
                    <a:pt x="930198" y="145173"/>
                  </a:lnTo>
                  <a:lnTo>
                    <a:pt x="945794" y="137998"/>
                  </a:lnTo>
                  <a:lnTo>
                    <a:pt x="955090" y="127508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905"/>
                  </a:lnTo>
                  <a:lnTo>
                    <a:pt x="967828" y="12395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70"/>
                  </a:lnTo>
                  <a:lnTo>
                    <a:pt x="990130" y="40932"/>
                  </a:lnTo>
                  <a:lnTo>
                    <a:pt x="1000048" y="39357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63"/>
                  </a:moveTo>
                  <a:lnTo>
                    <a:pt x="1190891" y="70853"/>
                  </a:lnTo>
                  <a:lnTo>
                    <a:pt x="1182801" y="57302"/>
                  </a:lnTo>
                  <a:lnTo>
                    <a:pt x="1170609" y="49491"/>
                  </a:lnTo>
                  <a:lnTo>
                    <a:pt x="1155382" y="46977"/>
                  </a:lnTo>
                  <a:lnTo>
                    <a:pt x="1145857" y="47967"/>
                  </a:lnTo>
                  <a:lnTo>
                    <a:pt x="1137196" y="50825"/>
                  </a:lnTo>
                  <a:lnTo>
                    <a:pt x="1129563" y="55460"/>
                  </a:lnTo>
                  <a:lnTo>
                    <a:pt x="1123111" y="61734"/>
                  </a:lnTo>
                  <a:lnTo>
                    <a:pt x="1117333" y="55156"/>
                  </a:lnTo>
                  <a:lnTo>
                    <a:pt x="1110208" y="50558"/>
                  </a:lnTo>
                  <a:lnTo>
                    <a:pt x="1102004" y="47866"/>
                  </a:lnTo>
                  <a:lnTo>
                    <a:pt x="1092962" y="46977"/>
                  </a:lnTo>
                  <a:lnTo>
                    <a:pt x="1085240" y="47650"/>
                  </a:lnTo>
                  <a:lnTo>
                    <a:pt x="1078039" y="49669"/>
                  </a:lnTo>
                  <a:lnTo>
                    <a:pt x="1071460" y="53060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72"/>
                  </a:lnTo>
                  <a:lnTo>
                    <a:pt x="1073023" y="80772"/>
                  </a:lnTo>
                  <a:lnTo>
                    <a:pt x="1086777" y="80772"/>
                  </a:lnTo>
                  <a:lnTo>
                    <a:pt x="1090841" y="85407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72"/>
                  </a:lnTo>
                  <a:lnTo>
                    <a:pt x="1136154" y="80772"/>
                  </a:lnTo>
                  <a:lnTo>
                    <a:pt x="1149565" y="80772"/>
                  </a:lnTo>
                  <a:lnTo>
                    <a:pt x="1153960" y="85407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63"/>
                  </a:lnTo>
                  <a:close/>
                </a:path>
                <a:path w="1452879" h="182879">
                  <a:moveTo>
                    <a:pt x="1234084" y="127749"/>
                  </a:moveTo>
                  <a:lnTo>
                    <a:pt x="1228788" y="122770"/>
                  </a:lnTo>
                  <a:lnTo>
                    <a:pt x="1215923" y="122770"/>
                  </a:lnTo>
                  <a:lnTo>
                    <a:pt x="1210449" y="127749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49"/>
                  </a:lnTo>
                  <a:close/>
                </a:path>
                <a:path w="1452879" h="182879">
                  <a:moveTo>
                    <a:pt x="1340789" y="100888"/>
                  </a:moveTo>
                  <a:lnTo>
                    <a:pt x="1340700" y="98933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41"/>
                  </a:lnTo>
                  <a:lnTo>
                    <a:pt x="1247673" y="98933"/>
                  </a:lnTo>
                  <a:lnTo>
                    <a:pt x="1251280" y="118313"/>
                  </a:lnTo>
                  <a:lnTo>
                    <a:pt x="1261491" y="133565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94"/>
                  </a:lnTo>
                  <a:lnTo>
                    <a:pt x="1334795" y="131813"/>
                  </a:lnTo>
                  <a:lnTo>
                    <a:pt x="1325448" y="120802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95"/>
                  </a:lnTo>
                  <a:lnTo>
                    <a:pt x="1298460" y="132194"/>
                  </a:lnTo>
                  <a:lnTo>
                    <a:pt x="1285659" y="130213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22"/>
                  </a:lnTo>
                  <a:lnTo>
                    <a:pt x="1340789" y="100888"/>
                  </a:lnTo>
                  <a:close/>
                </a:path>
                <a:path w="1452879" h="182879">
                  <a:moveTo>
                    <a:pt x="1452460" y="14071"/>
                  </a:moveTo>
                  <a:lnTo>
                    <a:pt x="1435709" y="14071"/>
                  </a:lnTo>
                  <a:lnTo>
                    <a:pt x="1435709" y="98933"/>
                  </a:lnTo>
                  <a:lnTo>
                    <a:pt x="1433309" y="112598"/>
                  </a:lnTo>
                  <a:lnTo>
                    <a:pt x="1426692" y="123088"/>
                  </a:lnTo>
                  <a:lnTo>
                    <a:pt x="1416735" y="129819"/>
                  </a:lnTo>
                  <a:lnTo>
                    <a:pt x="1404315" y="132194"/>
                  </a:lnTo>
                  <a:lnTo>
                    <a:pt x="1391793" y="129819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55" y="98933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86"/>
                  </a:lnTo>
                  <a:lnTo>
                    <a:pt x="1404315" y="65849"/>
                  </a:lnTo>
                  <a:lnTo>
                    <a:pt x="1416735" y="68186"/>
                  </a:lnTo>
                  <a:lnTo>
                    <a:pt x="1426692" y="74841"/>
                  </a:lnTo>
                  <a:lnTo>
                    <a:pt x="1433309" y="85267"/>
                  </a:lnTo>
                  <a:lnTo>
                    <a:pt x="1435709" y="98933"/>
                  </a:lnTo>
                  <a:lnTo>
                    <a:pt x="1435709" y="14071"/>
                  </a:lnTo>
                  <a:lnTo>
                    <a:pt x="1435531" y="14071"/>
                  </a:lnTo>
                  <a:lnTo>
                    <a:pt x="1435531" y="66014"/>
                  </a:lnTo>
                  <a:lnTo>
                    <a:pt x="1435366" y="65849"/>
                  </a:lnTo>
                  <a:lnTo>
                    <a:pt x="1429016" y="59372"/>
                  </a:lnTo>
                  <a:lnTo>
                    <a:pt x="1421257" y="54648"/>
                  </a:lnTo>
                  <a:lnTo>
                    <a:pt x="1412481" y="51816"/>
                  </a:lnTo>
                  <a:lnTo>
                    <a:pt x="1402905" y="50888"/>
                  </a:lnTo>
                  <a:lnTo>
                    <a:pt x="1383982" y="54343"/>
                  </a:lnTo>
                  <a:lnTo>
                    <a:pt x="1369021" y="64096"/>
                  </a:lnTo>
                  <a:lnTo>
                    <a:pt x="1359179" y="79260"/>
                  </a:lnTo>
                  <a:lnTo>
                    <a:pt x="1355636" y="98933"/>
                  </a:lnTo>
                  <a:lnTo>
                    <a:pt x="1359179" y="118618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905" y="147129"/>
                  </a:lnTo>
                  <a:lnTo>
                    <a:pt x="1412849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39" y="132194"/>
                  </a:lnTo>
                  <a:lnTo>
                    <a:pt x="1436230" y="131127"/>
                  </a:lnTo>
                  <a:lnTo>
                    <a:pt x="1436230" y="146062"/>
                  </a:lnTo>
                  <a:lnTo>
                    <a:pt x="1452460" y="146062"/>
                  </a:lnTo>
                  <a:lnTo>
                    <a:pt x="1452460" y="131127"/>
                  </a:lnTo>
                  <a:lnTo>
                    <a:pt x="1452460" y="66014"/>
                  </a:lnTo>
                  <a:lnTo>
                    <a:pt x="1452460" y="14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94780" y="6342663"/>
              <a:ext cx="87998" cy="9535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07150" y="6322028"/>
              <a:ext cx="99293" cy="1159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2093" y="6341770"/>
              <a:ext cx="4500245" cy="358140"/>
            </a:xfrm>
            <a:custGeom>
              <a:avLst/>
              <a:gdLst/>
              <a:ahLst/>
              <a:cxnLst/>
              <a:rect l="l" t="t" r="r" b="b"/>
              <a:pathLst>
                <a:path w="4500245" h="358140">
                  <a:moveTo>
                    <a:pt x="1315504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1315504" y="62407"/>
                  </a:lnTo>
                  <a:lnTo>
                    <a:pt x="1315504" y="59232"/>
                  </a:lnTo>
                  <a:close/>
                </a:path>
                <a:path w="4500245" h="358140">
                  <a:moveTo>
                    <a:pt x="1481848" y="243941"/>
                  </a:moveTo>
                  <a:lnTo>
                    <a:pt x="1473809" y="243128"/>
                  </a:lnTo>
                  <a:lnTo>
                    <a:pt x="1466583" y="243128"/>
                  </a:lnTo>
                  <a:lnTo>
                    <a:pt x="1456232" y="244881"/>
                  </a:lnTo>
                  <a:lnTo>
                    <a:pt x="1448193" y="250050"/>
                  </a:lnTo>
                  <a:lnTo>
                    <a:pt x="1442999" y="258483"/>
                  </a:lnTo>
                  <a:lnTo>
                    <a:pt x="1441145" y="270052"/>
                  </a:lnTo>
                  <a:lnTo>
                    <a:pt x="1441145" y="285064"/>
                  </a:lnTo>
                  <a:lnTo>
                    <a:pt x="1424063" y="285064"/>
                  </a:lnTo>
                  <a:lnTo>
                    <a:pt x="1424063" y="305422"/>
                  </a:lnTo>
                  <a:lnTo>
                    <a:pt x="1441145" y="305422"/>
                  </a:lnTo>
                  <a:lnTo>
                    <a:pt x="1441145" y="357657"/>
                  </a:lnTo>
                  <a:lnTo>
                    <a:pt x="1461566" y="357657"/>
                  </a:lnTo>
                  <a:lnTo>
                    <a:pt x="1461566" y="305422"/>
                  </a:lnTo>
                  <a:lnTo>
                    <a:pt x="1478610" y="305422"/>
                  </a:lnTo>
                  <a:lnTo>
                    <a:pt x="1481150" y="285064"/>
                  </a:lnTo>
                  <a:lnTo>
                    <a:pt x="1461566" y="285064"/>
                  </a:lnTo>
                  <a:lnTo>
                    <a:pt x="1461566" y="266166"/>
                  </a:lnTo>
                  <a:lnTo>
                    <a:pt x="1463154" y="262153"/>
                  </a:lnTo>
                  <a:lnTo>
                    <a:pt x="1481848" y="262140"/>
                  </a:lnTo>
                  <a:lnTo>
                    <a:pt x="1481848" y="243941"/>
                  </a:lnTo>
                  <a:close/>
                </a:path>
                <a:path w="4500245" h="35814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61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21"/>
                  </a:lnTo>
                  <a:lnTo>
                    <a:pt x="3103803" y="34544"/>
                  </a:lnTo>
                  <a:lnTo>
                    <a:pt x="3109671" y="24561"/>
                  </a:lnTo>
                  <a:lnTo>
                    <a:pt x="3118942" y="18453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358140">
                  <a:moveTo>
                    <a:pt x="4499876" y="59232"/>
                  </a:moveTo>
                  <a:lnTo>
                    <a:pt x="3184385" y="59232"/>
                  </a:lnTo>
                  <a:lnTo>
                    <a:pt x="3184385" y="62407"/>
                  </a:lnTo>
                  <a:lnTo>
                    <a:pt x="4499876" y="62407"/>
                  </a:lnTo>
                  <a:lnTo>
                    <a:pt x="4499876" y="59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8921" y="6607893"/>
              <a:ext cx="81915" cy="685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186808" y="6584909"/>
            <a:ext cx="111277" cy="1144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5509" y="3824134"/>
            <a:ext cx="3810942" cy="181357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020" y="4104744"/>
            <a:ext cx="2743667" cy="1574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51442" y="5134344"/>
            <a:ext cx="81838" cy="767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4981930" y="1263522"/>
            <a:ext cx="1797685" cy="1905000"/>
            <a:chOff x="4981930" y="1263522"/>
            <a:chExt cx="1797685" cy="1905000"/>
          </a:xfrm>
        </p:grpSpPr>
        <p:sp>
          <p:nvSpPr>
            <p:cNvPr id="58" name="object 58"/>
            <p:cNvSpPr/>
            <p:nvPr/>
          </p:nvSpPr>
          <p:spPr>
            <a:xfrm>
              <a:off x="5596598" y="1263522"/>
              <a:ext cx="568045" cy="99739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31687" y="2317114"/>
              <a:ext cx="119976" cy="1532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91568" y="2317114"/>
              <a:ext cx="225475" cy="1477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50713" y="2281262"/>
              <a:ext cx="133680" cy="18707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40322" y="2322766"/>
              <a:ext cx="70485" cy="14206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6660" y="2322766"/>
              <a:ext cx="110058" cy="1458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611" y="2322766"/>
              <a:ext cx="85877" cy="14206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1832" y="2562555"/>
              <a:ext cx="238518" cy="38610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9167" y="2508567"/>
              <a:ext cx="407847" cy="32520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72277" y="2508567"/>
              <a:ext cx="56616" cy="32520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86171" y="2568905"/>
              <a:ext cx="147078" cy="26487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72506" y="2568905"/>
              <a:ext cx="155727" cy="2648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1302" y="2907068"/>
              <a:ext cx="218262" cy="26115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6642" y="2957182"/>
              <a:ext cx="140614" cy="21103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34532" y="2959011"/>
              <a:ext cx="154546" cy="20617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07074" y="2960522"/>
              <a:ext cx="130581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66332" y="2960522"/>
              <a:ext cx="228333" cy="2046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72404" y="2960522"/>
              <a:ext cx="130555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92813" y="2907068"/>
              <a:ext cx="257784" cy="25811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84152" y="2960522"/>
              <a:ext cx="169443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15331" y="2907068"/>
              <a:ext cx="104178" cy="4159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81930" y="2960522"/>
              <a:ext cx="167335" cy="2080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5164480" y="2562986"/>
            <a:ext cx="263550" cy="27769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3312</Words>
  <Application>Microsoft Office PowerPoint</Application>
  <PresentationFormat>Özel</PresentationFormat>
  <Paragraphs>578</Paragraphs>
  <Slides>91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91</vt:i4>
      </vt:variant>
    </vt:vector>
  </HeadingPairs>
  <TitlesOfParts>
    <vt:vector size="92" baseType="lpstr">
      <vt:lpstr>Office Theme</vt:lpstr>
      <vt:lpstr>Slayt 1</vt:lpstr>
      <vt:lpstr>Slayt 2</vt:lpstr>
      <vt:lpstr>Geçen Ders  Hakkında</vt:lpstr>
      <vt:lpstr>Ders Bilgileri</vt:lpstr>
      <vt:lpstr>Kan koruma teknikleri</vt:lpstr>
      <vt:lpstr>Slayt 6</vt:lpstr>
      <vt:lpstr>Tam Kan  </vt:lpstr>
      <vt:lpstr>Slayt 8</vt:lpstr>
      <vt:lpstr>Slayt 9</vt:lpstr>
      <vt:lpstr>Slayt 10</vt:lpstr>
      <vt:lpstr>Kan ve kan ürünlerinin özellikleri</vt:lpstr>
      <vt:lpstr>Slayt 12</vt:lpstr>
      <vt:lpstr>Slayt 13</vt:lpstr>
      <vt:lpstr>Slayt 14</vt:lpstr>
      <vt:lpstr>Slayt 15</vt:lpstr>
      <vt:lpstr>Kan transfüzyonunun komplikasyonları</vt:lpstr>
      <vt:lpstr>İmmün Hemolitik Reaksiyon  (İHR) 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İMMÜNOLOJİK  OLMAYAN </vt:lpstr>
      <vt:lpstr>Slayt 36</vt:lpstr>
      <vt:lpstr>Slayt 37</vt:lpstr>
      <vt:lpstr>Slayt 38</vt:lpstr>
      <vt:lpstr>Slayt 39</vt:lpstr>
      <vt:lpstr>ENFEKSİYÖZ 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HASTA KAN YÖNETİMİ 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Mekanik yöntemler ve perfüzyon teknikleri 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Farmakolojik  Yöntemler</vt:lpstr>
      <vt:lpstr>Topikal Ajanlar</vt:lpstr>
      <vt:lpstr>Slayt 86</vt:lpstr>
      <vt:lpstr>POMPA HATLARINDA KALAN KAN</vt:lpstr>
      <vt:lpstr>Kan Geri Kazanma Girişimleri </vt:lpstr>
      <vt:lpstr>Slayt 89</vt:lpstr>
      <vt:lpstr>Başvurulan Kaynaklar</vt:lpstr>
      <vt:lpstr>Slayt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ders_sunum_sablonu_1</dc:title>
  <dc:creator>kalpcenal</dc:creator>
  <cp:lastModifiedBy>drkardiyo</cp:lastModifiedBy>
  <cp:revision>24</cp:revision>
  <dcterms:created xsi:type="dcterms:W3CDTF">2020-08-21T08:48:13Z</dcterms:created>
  <dcterms:modified xsi:type="dcterms:W3CDTF">2022-12-23T09:40:18Z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2020-08-21T00:00:00Z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2020-08-21T00:00:00Z</vt:filetime>
  </property>
</Properties>
</file>