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68" r:id="rId3"/>
    <p:sldId id="274" r:id="rId4"/>
    <p:sldId id="275" r:id="rId5"/>
    <p:sldId id="276" r:id="rId6"/>
    <p:sldId id="277" r:id="rId7"/>
    <p:sldId id="278" r:id="rId8"/>
    <p:sldId id="279" r:id="rId9"/>
    <p:sldId id="280" r:id="rId10"/>
    <p:sldId id="258" r:id="rId11"/>
    <p:sldId id="259" r:id="rId12"/>
    <p:sldId id="260" r:id="rId13"/>
    <p:sldId id="261" r:id="rId14"/>
    <p:sldId id="262" r:id="rId15"/>
    <p:sldId id="263" r:id="rId16"/>
    <p:sldId id="269" r:id="rId17"/>
    <p:sldId id="270" r:id="rId18"/>
    <p:sldId id="271" r:id="rId19"/>
    <p:sldId id="272" r:id="rId20"/>
    <p:sldId id="273" r:id="rId21"/>
    <p:sldId id="265" r:id="rId22"/>
    <p:sldId id="26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412102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403360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345821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3591443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581475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922701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561982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45127" y="2507550"/>
            <a:ext cx="515620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7550"/>
            <a:ext cx="51816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78A128E-F5F0-4478-B4DB-750991511913}" type="datetimeFigureOut">
              <a:rPr lang="tr-TR" smtClean="0"/>
              <a:t>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2392A-D26C-46C6-8D9C-C855F088E53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413923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8A128E-F5F0-4478-B4DB-750991511913}" type="datetimeFigureOut">
              <a:rPr lang="tr-TR" smtClean="0"/>
              <a:t>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2392A-D26C-46C6-8D9C-C855F088E53C}"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873421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A128E-F5F0-4478-B4DB-750991511913}" type="datetimeFigureOut">
              <a:rPr lang="tr-TR" smtClean="0"/>
              <a:t>1.10.2019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612290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smtClean="0"/>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303247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363447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585619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2559245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425350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8A128E-F5F0-4478-B4DB-75099151191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42703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42786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45127" y="2507550"/>
            <a:ext cx="515620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7550"/>
            <a:ext cx="51816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78A128E-F5F0-4478-B4DB-750991511913}" type="datetimeFigureOut">
              <a:rPr lang="tr-TR" smtClean="0"/>
              <a:t>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2392A-D26C-46C6-8D9C-C855F088E53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113729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8A128E-F5F0-4478-B4DB-750991511913}" type="datetimeFigureOut">
              <a:rPr lang="tr-TR" smtClean="0"/>
              <a:t>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2392A-D26C-46C6-8D9C-C855F088E53C}"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128603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A128E-F5F0-4478-B4DB-750991511913}" type="datetimeFigureOut">
              <a:rPr lang="tr-TR" smtClean="0"/>
              <a:t>1.10.2019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300498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smtClean="0"/>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247602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8A128E-F5F0-4478-B4DB-75099151191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2392A-D26C-46C6-8D9C-C855F088E53C}" type="slidenum">
              <a:rPr lang="tr-TR" smtClean="0"/>
              <a:t>‹#›</a:t>
            </a:fld>
            <a:endParaRPr lang="tr-TR"/>
          </a:p>
        </p:txBody>
      </p:sp>
    </p:spTree>
    <p:extLst>
      <p:ext uri="{BB962C8B-B14F-4D97-AF65-F5344CB8AC3E}">
        <p14:creationId xmlns:p14="http://schemas.microsoft.com/office/powerpoint/2010/main" val="184054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78A128E-F5F0-4478-B4DB-750991511913}" type="datetimeFigureOut">
              <a:rPr lang="tr-TR" smtClean="0"/>
              <a:t>1.10.2019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E52392A-D26C-46C6-8D9C-C855F088E53C}" type="slidenum">
              <a:rPr lang="tr-TR" smtClean="0"/>
              <a:t>‹#›</a:t>
            </a:fld>
            <a:endParaRPr lang="tr-TR"/>
          </a:p>
        </p:txBody>
      </p:sp>
    </p:spTree>
    <p:extLst>
      <p:ext uri="{BB962C8B-B14F-4D97-AF65-F5344CB8AC3E}">
        <p14:creationId xmlns:p14="http://schemas.microsoft.com/office/powerpoint/2010/main" val="27158785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78A128E-F5F0-4478-B4DB-750991511913}" type="datetimeFigureOut">
              <a:rPr lang="tr-TR" smtClean="0"/>
              <a:t>1.10.2019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E52392A-D26C-46C6-8D9C-C855F088E53C}" type="slidenum">
              <a:rPr lang="tr-TR" smtClean="0"/>
              <a:t>‹#›</a:t>
            </a:fld>
            <a:endParaRPr lang="tr-TR"/>
          </a:p>
        </p:txBody>
      </p:sp>
    </p:spTree>
    <p:extLst>
      <p:ext uri="{BB962C8B-B14F-4D97-AF65-F5344CB8AC3E}">
        <p14:creationId xmlns:p14="http://schemas.microsoft.com/office/powerpoint/2010/main" val="27859512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Tıbbi ve Psikiyatrik Sosyal Hizmet</a:t>
            </a:r>
            <a:endParaRPr lang="tr-TR" dirty="0"/>
          </a:p>
        </p:txBody>
      </p:sp>
      <p:sp>
        <p:nvSpPr>
          <p:cNvPr id="3" name="Alt Başlık 2"/>
          <p:cNvSpPr>
            <a:spLocks noGrp="1"/>
          </p:cNvSpPr>
          <p:nvPr>
            <p:ph type="subTitle" idx="1"/>
          </p:nvPr>
        </p:nvSpPr>
        <p:spPr/>
        <p:txBody>
          <a:bodyPr/>
          <a:lstStyle/>
          <a:p>
            <a:pPr marL="457200" indent="-457200">
              <a:buAutoNum type="arabicPeriod"/>
            </a:pPr>
            <a:r>
              <a:rPr lang="tr-TR" dirty="0" smtClean="0"/>
              <a:t>Hafta</a:t>
            </a:r>
          </a:p>
          <a:p>
            <a:r>
              <a:rPr lang="tr-TR" dirty="0" smtClean="0"/>
              <a:t>Giriş</a:t>
            </a:r>
          </a:p>
        </p:txBody>
      </p:sp>
    </p:spTree>
    <p:extLst>
      <p:ext uri="{BB962C8B-B14F-4D97-AF65-F5344CB8AC3E}">
        <p14:creationId xmlns:p14="http://schemas.microsoft.com/office/powerpoint/2010/main" val="4034710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smtClean="0"/>
              <a:t>Tıbbi sosyal hizmet alanında çalışan Sosyal Hizmet Uzmanları;</a:t>
            </a:r>
          </a:p>
          <a:p>
            <a:pPr lvl="1"/>
            <a:r>
              <a:rPr lang="tr-TR" dirty="0" smtClean="0"/>
              <a:t>Hastanın hastalığı ve tedavisi ile ilgili olabilecek sosyal, ekonomik ve duygusal faktörleri anlamasında yardımcı olmak,</a:t>
            </a:r>
          </a:p>
          <a:p>
            <a:pPr lvl="1"/>
            <a:r>
              <a:rPr lang="tr-TR" dirty="0" smtClean="0"/>
              <a:t>Hastanın ve ailesinin moralini desteklemek,</a:t>
            </a:r>
          </a:p>
          <a:p>
            <a:pPr lvl="1"/>
            <a:r>
              <a:rPr lang="tr-TR" dirty="0" smtClean="0"/>
              <a:t>Onlara güven duygusu vermek,</a:t>
            </a:r>
          </a:p>
          <a:p>
            <a:pPr lvl="1"/>
            <a:r>
              <a:rPr lang="tr-TR" dirty="0" smtClean="0"/>
              <a:t>Hastanın ve ailenin yararına toplum kaynaklarını harekete geçirmek </a:t>
            </a:r>
            <a:r>
              <a:rPr lang="tr-TR" sz="2400" dirty="0" smtClean="0"/>
              <a:t>amacıyla hizmet verirler.</a:t>
            </a:r>
            <a:endParaRPr lang="tr-TR" sz="2400" dirty="0"/>
          </a:p>
        </p:txBody>
      </p:sp>
    </p:spTree>
    <p:extLst>
      <p:ext uri="{BB962C8B-B14F-4D97-AF65-F5344CB8AC3E}">
        <p14:creationId xmlns:p14="http://schemas.microsoft.com/office/powerpoint/2010/main" val="4140340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smtClean="0"/>
              <a:t>Tıbbi sosyal hizmet alanında çalışan Sosyal Hizmet Uzmanlarının verdiği hizmetler DOĞRUDAN ve DOLAYLI HİZMETLER şeklinde ele alınmıştır:</a:t>
            </a:r>
          </a:p>
          <a:p>
            <a:pPr lvl="1"/>
            <a:r>
              <a:rPr lang="tr-TR" dirty="0" smtClean="0"/>
              <a:t>Doğrudan Hizmetler;</a:t>
            </a:r>
          </a:p>
          <a:p>
            <a:pPr lvl="2"/>
            <a:r>
              <a:rPr lang="tr-TR" dirty="0" smtClean="0"/>
              <a:t>İnceleme</a:t>
            </a:r>
          </a:p>
          <a:p>
            <a:pPr lvl="2"/>
            <a:r>
              <a:rPr lang="tr-TR" dirty="0" smtClean="0"/>
              <a:t>Planlama</a:t>
            </a:r>
          </a:p>
          <a:p>
            <a:pPr lvl="2"/>
            <a:r>
              <a:rPr lang="tr-TR" dirty="0" smtClean="0"/>
              <a:t>Hizmet sunumu</a:t>
            </a:r>
          </a:p>
          <a:p>
            <a:pPr lvl="2"/>
            <a:r>
              <a:rPr lang="tr-TR" dirty="0" smtClean="0"/>
              <a:t>Değerlendirme, sonlandırma ve izleme</a:t>
            </a:r>
            <a:endParaRPr lang="tr-TR" dirty="0"/>
          </a:p>
          <a:p>
            <a:pPr lvl="1"/>
            <a:r>
              <a:rPr lang="tr-TR" dirty="0" smtClean="0"/>
              <a:t>Dolaylı Hizmetler;</a:t>
            </a:r>
          </a:p>
          <a:p>
            <a:pPr lvl="2"/>
            <a:r>
              <a:rPr lang="tr-TR" dirty="0" smtClean="0"/>
              <a:t>Yöneticilik</a:t>
            </a:r>
          </a:p>
          <a:p>
            <a:pPr lvl="2"/>
            <a:r>
              <a:rPr lang="tr-TR" dirty="0" smtClean="0"/>
              <a:t>Eğiticilik</a:t>
            </a:r>
          </a:p>
          <a:p>
            <a:pPr lvl="2"/>
            <a:r>
              <a:rPr lang="tr-TR" dirty="0" smtClean="0"/>
              <a:t>Araştırmacılık</a:t>
            </a:r>
          </a:p>
        </p:txBody>
      </p:sp>
    </p:spTree>
    <p:extLst>
      <p:ext uri="{BB962C8B-B14F-4D97-AF65-F5344CB8AC3E}">
        <p14:creationId xmlns:p14="http://schemas.microsoft.com/office/powerpoint/2010/main" val="1648657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Tıbbi Sosyal Hizmetin Dünya’daki </a:t>
            </a:r>
            <a:r>
              <a:rPr lang="tr-TR" b="1" dirty="0" smtClean="0"/>
              <a:t>Gelişimi</a:t>
            </a:r>
            <a:endParaRPr lang="tr-TR" dirty="0"/>
          </a:p>
        </p:txBody>
      </p:sp>
      <p:sp>
        <p:nvSpPr>
          <p:cNvPr id="3" name="İçerik Yer Tutucusu 2"/>
          <p:cNvSpPr>
            <a:spLocks noGrp="1"/>
          </p:cNvSpPr>
          <p:nvPr>
            <p:ph idx="1"/>
          </p:nvPr>
        </p:nvSpPr>
        <p:spPr>
          <a:xfrm>
            <a:off x="845127" y="1828800"/>
            <a:ext cx="7408857" cy="4351337"/>
          </a:xfrm>
        </p:spPr>
        <p:txBody>
          <a:bodyPr/>
          <a:lstStyle/>
          <a:p>
            <a:pPr lvl="1"/>
            <a:r>
              <a:rPr lang="tr-TR" dirty="0" smtClean="0"/>
              <a:t>1880 İngiltere’de başlatılan akıl ve ruh sağlığı hastanesinden taburcu olmuş hastalara ev ziyaretleri uygulaması,</a:t>
            </a:r>
          </a:p>
          <a:p>
            <a:pPr lvl="1"/>
            <a:r>
              <a:rPr lang="tr-TR" dirty="0" smtClean="0"/>
              <a:t>1890 ‘</a:t>
            </a:r>
            <a:r>
              <a:rPr lang="tr-TR" dirty="0" err="1" smtClean="0"/>
              <a:t>Lady</a:t>
            </a:r>
            <a:r>
              <a:rPr lang="tr-TR" dirty="0" smtClean="0"/>
              <a:t> </a:t>
            </a:r>
            <a:r>
              <a:rPr lang="tr-TR" dirty="0" err="1" smtClean="0"/>
              <a:t>Almonerler</a:t>
            </a:r>
            <a:r>
              <a:rPr lang="tr-TR" dirty="0" smtClean="0"/>
              <a:t>’ uygulaması,</a:t>
            </a:r>
          </a:p>
          <a:p>
            <a:pPr lvl="1"/>
            <a:r>
              <a:rPr lang="tr-TR" dirty="0" smtClean="0"/>
              <a:t>1893 New York’ta bir toplum merkezinde çalışan </a:t>
            </a:r>
            <a:r>
              <a:rPr lang="tr-TR" dirty="0" err="1" smtClean="0"/>
              <a:t>Lilian</a:t>
            </a:r>
            <a:r>
              <a:rPr lang="tr-TR" dirty="0" smtClean="0"/>
              <a:t> </a:t>
            </a:r>
            <a:r>
              <a:rPr lang="tr-TR" dirty="0" err="1" smtClean="0"/>
              <a:t>Wald</a:t>
            </a:r>
            <a:r>
              <a:rPr lang="tr-TR" dirty="0" smtClean="0"/>
              <a:t> ve Mary </a:t>
            </a:r>
            <a:r>
              <a:rPr lang="tr-TR" dirty="0" err="1" smtClean="0"/>
              <a:t>Brewster</a:t>
            </a:r>
            <a:r>
              <a:rPr lang="tr-TR" dirty="0" err="1" smtClean="0"/>
              <a:t>’</a:t>
            </a:r>
            <a:r>
              <a:rPr lang="tr-TR" dirty="0" err="1" smtClean="0"/>
              <a:t>in</a:t>
            </a:r>
            <a:r>
              <a:rPr lang="tr-TR" dirty="0" smtClean="0"/>
              <a:t> </a:t>
            </a:r>
            <a:r>
              <a:rPr lang="tr-TR" dirty="0" smtClean="0"/>
              <a:t>hemşirelik çalışmaları,</a:t>
            </a:r>
          </a:p>
          <a:p>
            <a:pPr lvl="1"/>
            <a:r>
              <a:rPr lang="tr-TR" dirty="0" smtClean="0"/>
              <a:t>1902 Dr. Charles P. </a:t>
            </a:r>
            <a:r>
              <a:rPr lang="tr-TR" dirty="0" err="1" smtClean="0"/>
              <a:t>Emorson’un</a:t>
            </a:r>
            <a:r>
              <a:rPr lang="tr-TR" dirty="0" smtClean="0"/>
              <a:t> Baltimore’daki Johns Hopkins Üniversitesi’nde verdiği derslerde hastalıkların sosyal ve duygusal etkileri ilgili konuları tıp eğitimine dahil etmesi</a:t>
            </a:r>
            <a:endParaRPr lang="tr-TR" dirty="0"/>
          </a:p>
        </p:txBody>
      </p:sp>
      <p:pic>
        <p:nvPicPr>
          <p:cNvPr id="1026" name="Picture 2" descr="An external file that holds a picture, illustration, etc.&#10;Object name is 1206fig1.jpg"/>
          <p:cNvPicPr>
            <a:picLocks noChangeAspect="1" noChangeArrowheads="1"/>
          </p:cNvPicPr>
          <p:nvPr/>
        </p:nvPicPr>
        <p:blipFill rotWithShape="1">
          <a:blip r:embed="rId2">
            <a:extLst>
              <a:ext uri="{28A0092B-C50C-407E-A947-70E740481C1C}">
                <a14:useLocalDpi xmlns:a14="http://schemas.microsoft.com/office/drawing/2010/main" val="0"/>
              </a:ext>
            </a:extLst>
          </a:blip>
          <a:srcRect t="-1" r="5089" b="1669"/>
          <a:stretch/>
        </p:blipFill>
        <p:spPr bwMode="auto">
          <a:xfrm>
            <a:off x="8726551" y="1828799"/>
            <a:ext cx="2634176" cy="3953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34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8823" y="797400"/>
            <a:ext cx="7238169" cy="4351337"/>
          </a:xfrm>
        </p:spPr>
        <p:txBody>
          <a:bodyPr/>
          <a:lstStyle/>
          <a:p>
            <a:pPr lvl="1"/>
            <a:r>
              <a:rPr lang="tr-TR" dirty="0" smtClean="0"/>
              <a:t>İlk </a:t>
            </a:r>
            <a:r>
              <a:rPr lang="tr-TR" dirty="0"/>
              <a:t>tıbbi </a:t>
            </a:r>
            <a:r>
              <a:rPr lang="tr-TR" dirty="0" smtClean="0"/>
              <a:t>Sosyal Hizmet </a:t>
            </a:r>
            <a:r>
              <a:rPr lang="tr-TR" dirty="0"/>
              <a:t>birimi: 1905 tıp doktoru Richard </a:t>
            </a:r>
            <a:r>
              <a:rPr lang="tr-TR" dirty="0" err="1"/>
              <a:t>Cabot</a:t>
            </a:r>
            <a:r>
              <a:rPr lang="tr-TR" dirty="0"/>
              <a:t> tarafından Boston Massachusetts Hastanesi’nde kurulmuş ve ilk </a:t>
            </a:r>
            <a:r>
              <a:rPr lang="tr-TR" dirty="0" smtClean="0"/>
              <a:t>Sosyal Hizmet Uzmanı </a:t>
            </a:r>
            <a:r>
              <a:rPr lang="tr-TR" dirty="0"/>
              <a:t>da bu birimde görevlendirilen </a:t>
            </a:r>
            <a:r>
              <a:rPr lang="tr-TR" dirty="0" err="1" smtClean="0"/>
              <a:t>Garnet</a:t>
            </a:r>
            <a:r>
              <a:rPr lang="tr-TR" dirty="0" smtClean="0"/>
              <a:t> </a:t>
            </a:r>
            <a:r>
              <a:rPr lang="tr-TR" dirty="0" err="1" smtClean="0"/>
              <a:t>Pelton’dur</a:t>
            </a:r>
            <a:r>
              <a:rPr lang="tr-TR" dirty="0" smtClean="0"/>
              <a:t>.</a:t>
            </a:r>
            <a:endParaRPr lang="tr-TR" dirty="0"/>
          </a:p>
          <a:p>
            <a:pPr lvl="1"/>
            <a:r>
              <a:rPr lang="tr-TR" dirty="0" smtClean="0"/>
              <a:t>1907- Massachusetts General Hastanesi nöroloji kliniğine ilk tam zamanlı Sosyal Hizmet Uzmanı ataması yapılmıştır.</a:t>
            </a:r>
          </a:p>
          <a:p>
            <a:pPr lvl="1"/>
            <a:r>
              <a:rPr lang="tr-TR" dirty="0" smtClean="0"/>
              <a:t>1919- sosyal hizmet birimlerinin hastanelerin bünyesinde resmi olarak yer alması oy birliği ile kabul edilmiştir.</a:t>
            </a:r>
            <a:endParaRPr lang="tr-TR" dirty="0"/>
          </a:p>
        </p:txBody>
      </p:sp>
      <p:pic>
        <p:nvPicPr>
          <p:cNvPr id="2052" name="Picture 4" descr="richardcabo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119" y="1317371"/>
            <a:ext cx="20955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967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Tıbbi Sosyal Hizmetin Türkiye’de </a:t>
            </a:r>
            <a:r>
              <a:rPr lang="tr-TR" b="1" dirty="0" smtClean="0"/>
              <a:t>Gelişimi</a:t>
            </a:r>
            <a:endParaRPr lang="tr-TR" dirty="0"/>
          </a:p>
        </p:txBody>
      </p:sp>
      <p:sp>
        <p:nvSpPr>
          <p:cNvPr id="3" name="İçerik Yer Tutucusu 2"/>
          <p:cNvSpPr>
            <a:spLocks noGrp="1"/>
          </p:cNvSpPr>
          <p:nvPr>
            <p:ph idx="1"/>
          </p:nvPr>
        </p:nvSpPr>
        <p:spPr/>
        <p:txBody>
          <a:bodyPr>
            <a:normAutofit lnSpcReduction="10000"/>
          </a:bodyPr>
          <a:lstStyle/>
          <a:p>
            <a:pPr lvl="1"/>
            <a:r>
              <a:rPr lang="tr-TR" dirty="0" smtClean="0"/>
              <a:t>İlk düzenleme 1958 yılında yapılmıştır. (Sağlık ve Sosyal Yardım Bakanlığı)</a:t>
            </a:r>
          </a:p>
          <a:p>
            <a:pPr lvl="1"/>
            <a:r>
              <a:rPr lang="tr-TR" dirty="0" smtClean="0"/>
              <a:t>12.06.1959 tarih ve 7355 sayılı Sosyal Hizmetler Enstitüsü’nün kurulmasına dair kanun,</a:t>
            </a:r>
          </a:p>
          <a:p>
            <a:pPr lvl="1"/>
            <a:r>
              <a:rPr lang="tr-TR" dirty="0" smtClean="0"/>
              <a:t>Türkiye’de ilk tıbbi sosyal hizmet uygulamaları 1964 </a:t>
            </a:r>
            <a:r>
              <a:rPr lang="tr-TR" dirty="0" smtClean="0"/>
              <a:t>yılında </a:t>
            </a:r>
            <a:r>
              <a:rPr lang="tr-TR" dirty="0" err="1" smtClean="0"/>
              <a:t>Violet</a:t>
            </a:r>
            <a:r>
              <a:rPr lang="tr-TR" dirty="0" smtClean="0"/>
              <a:t> </a:t>
            </a:r>
            <a:r>
              <a:rPr lang="tr-TR" dirty="0" err="1" smtClean="0"/>
              <a:t>Bemmels</a:t>
            </a:r>
            <a:r>
              <a:rPr lang="tr-TR" dirty="0" smtClean="0"/>
              <a:t> yönetiminde bir grup stajyer Sosyal Hizmet Uzmanı ile Hacettepe Üniversitesi Hastanesi’nde başlatılmıştır.</a:t>
            </a:r>
          </a:p>
          <a:p>
            <a:pPr lvl="1"/>
            <a:r>
              <a:rPr lang="tr-TR" dirty="0" smtClean="0"/>
              <a:t>1966 yılında Hacettepe Hastanesi’nde Sosyal Hizmet Bölümü kurulmuştur</a:t>
            </a:r>
            <a:r>
              <a:rPr lang="tr-TR" dirty="0" smtClean="0"/>
              <a:t>.</a:t>
            </a:r>
          </a:p>
          <a:p>
            <a:pPr lvl="1"/>
            <a:r>
              <a:rPr lang="tr-TR" dirty="0"/>
              <a:t>1967 yılında Ankara Üniversitesi Hastanesi’ne bir Sosyal Hizmet Uzmanının atanmasıyla tıbbi sosyal hizmet resmi yapı içerisinde yer almıştır.</a:t>
            </a:r>
          </a:p>
          <a:p>
            <a:pPr lvl="1"/>
            <a:r>
              <a:rPr lang="tr-TR" dirty="0"/>
              <a:t>1983 Yataklı Tedavi Kurumları İşletme Yönetmeliği (35. Madde-Sosyal Servis)</a:t>
            </a:r>
          </a:p>
          <a:p>
            <a:pPr lvl="1"/>
            <a:r>
              <a:rPr lang="tr-TR" dirty="0"/>
              <a:t>1998 Hasta Hakları Yönetmeliği</a:t>
            </a:r>
          </a:p>
          <a:p>
            <a:pPr lvl="1"/>
            <a:r>
              <a:rPr lang="tr-TR" dirty="0"/>
              <a:t>2011 Tıbbi Sosyal Hizmet Uygulama </a:t>
            </a:r>
            <a:r>
              <a:rPr lang="tr-TR" dirty="0" smtClean="0"/>
              <a:t>Yönergesi</a:t>
            </a:r>
            <a:endParaRPr lang="tr-TR" dirty="0"/>
          </a:p>
        </p:txBody>
      </p:sp>
    </p:spTree>
    <p:extLst>
      <p:ext uri="{BB962C8B-B14F-4D97-AF65-F5344CB8AC3E}">
        <p14:creationId xmlns:p14="http://schemas.microsoft.com/office/powerpoint/2010/main" val="3055428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Psikiyatrik Sosyal Hizmet Nedir?</a:t>
            </a:r>
            <a:endParaRPr lang="tr-TR" dirty="0"/>
          </a:p>
        </p:txBody>
      </p:sp>
      <p:sp>
        <p:nvSpPr>
          <p:cNvPr id="3" name="İçerik Yer Tutucusu 2"/>
          <p:cNvSpPr>
            <a:spLocks noGrp="1"/>
          </p:cNvSpPr>
          <p:nvPr>
            <p:ph idx="1"/>
          </p:nvPr>
        </p:nvSpPr>
        <p:spPr/>
        <p:txBody>
          <a:bodyPr/>
          <a:lstStyle/>
          <a:p>
            <a:r>
              <a:rPr lang="tr-TR" dirty="0" smtClean="0"/>
              <a:t>Psikiyatrik sosyal hizmet uzmanı, ruhsal ve duygusal sorunları olan bireyler ve aileleri için tanıya ve tedaviye etki eden sosyal belirtileri tanımlama, temel insani gereksinimleri karşılama, baş etme kapasitesi ve </a:t>
            </a:r>
            <a:r>
              <a:rPr lang="tr-TR" dirty="0" err="1" smtClean="0"/>
              <a:t>psikososyal</a:t>
            </a:r>
            <a:r>
              <a:rPr lang="tr-TR" dirty="0" smtClean="0"/>
              <a:t> uyumu arttırıcı eğitim ve danışmanlık yürütme, ruhsal sorunların yaygınlığını ve sosyal damgalamayı önleme hizmetleri sunan ve sosyal hizmet disiplininde asgari lisans düzeyinde eğitim almış meslek elemanıdır.</a:t>
            </a:r>
          </a:p>
          <a:p>
            <a:r>
              <a:rPr lang="tr-TR" dirty="0" smtClean="0"/>
              <a:t>Psikiyatrik sosyal hizmet uzmanı gerekli eğitimleri alarak psikiyatri hekimi danışmanı olabilir ve grup psikoterapisi yapabilir. </a:t>
            </a:r>
            <a:endParaRPr lang="tr-TR" dirty="0"/>
          </a:p>
        </p:txBody>
      </p:sp>
    </p:spTree>
    <p:extLst>
      <p:ext uri="{BB962C8B-B14F-4D97-AF65-F5344CB8AC3E}">
        <p14:creationId xmlns:p14="http://schemas.microsoft.com/office/powerpoint/2010/main" val="3515004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Psikiyatrik Sosyal Hizmetin </a:t>
            </a:r>
            <a:r>
              <a:rPr lang="tr-TR" dirty="0" smtClean="0"/>
              <a:t/>
            </a:r>
            <a:br>
              <a:rPr lang="tr-TR" dirty="0" smtClean="0"/>
            </a:br>
            <a:r>
              <a:rPr lang="tr-TR" dirty="0" smtClean="0"/>
              <a:t>Tarihsel </a:t>
            </a:r>
            <a:r>
              <a:rPr lang="tr-TR" dirty="0"/>
              <a:t>Gelişim </a:t>
            </a:r>
            <a:r>
              <a:rPr lang="tr-TR" dirty="0" smtClean="0"/>
              <a:t>Süreci</a:t>
            </a:r>
            <a:endParaRPr lang="tr-TR" dirty="0"/>
          </a:p>
        </p:txBody>
      </p:sp>
      <p:sp>
        <p:nvSpPr>
          <p:cNvPr id="3" name="İçerik Yer Tutucusu 2"/>
          <p:cNvSpPr>
            <a:spLocks noGrp="1"/>
          </p:cNvSpPr>
          <p:nvPr>
            <p:ph idx="1"/>
          </p:nvPr>
        </p:nvSpPr>
        <p:spPr>
          <a:xfrm>
            <a:off x="838200" y="1825625"/>
            <a:ext cx="6281928" cy="4351338"/>
          </a:xfrm>
        </p:spPr>
        <p:txBody>
          <a:bodyPr>
            <a:normAutofit/>
          </a:bodyPr>
          <a:lstStyle/>
          <a:p>
            <a:pPr>
              <a:lnSpc>
                <a:spcPct val="100000"/>
              </a:lnSpc>
            </a:pPr>
            <a:r>
              <a:rPr lang="tr-TR" sz="2000" dirty="0"/>
              <a:t>On sekizinci yüzyıl sonlarında </a:t>
            </a:r>
            <a:r>
              <a:rPr lang="tr-TR" sz="2000" dirty="0" smtClean="0"/>
              <a:t>ruhsal ve zihinsel hastalıkları olan kişilere yönelik ilk </a:t>
            </a:r>
            <a:r>
              <a:rPr lang="tr-TR" sz="2000" dirty="0"/>
              <a:t>insancıl yaklaşım Fransız hekimi </a:t>
            </a:r>
            <a:r>
              <a:rPr lang="tr-TR" sz="2000" dirty="0" err="1" smtClean="0"/>
              <a:t>Philiphe</a:t>
            </a:r>
            <a:r>
              <a:rPr lang="tr-TR" sz="2000" dirty="0" smtClean="0"/>
              <a:t> </a:t>
            </a:r>
            <a:r>
              <a:rPr lang="tr-TR" sz="2000" dirty="0"/>
              <a:t>Pinel tarafından başlatılmıştır. Pinel ruh hastalarının anlayış ve hoşgörüyle tedavi edilmelerine ilişkin yaklaşımı ile ruh hastalarını zincirden kurtarma girişiminin ilk öncüsü olmuştur</a:t>
            </a:r>
            <a:r>
              <a:rPr lang="tr-TR" sz="2000" dirty="0" smtClean="0"/>
              <a:t>.</a:t>
            </a:r>
          </a:p>
          <a:p>
            <a:pPr>
              <a:lnSpc>
                <a:spcPct val="100000"/>
              </a:lnSpc>
            </a:pPr>
            <a:r>
              <a:rPr lang="tr-TR" sz="2000" dirty="0"/>
              <a:t>Daha sonraki yıllarda </a:t>
            </a:r>
            <a:r>
              <a:rPr lang="tr-TR" sz="2000" dirty="0" err="1"/>
              <a:t>Pinel’i</a:t>
            </a:r>
            <a:r>
              <a:rPr lang="tr-TR" sz="2000" dirty="0"/>
              <a:t> İtalyan </a:t>
            </a:r>
            <a:r>
              <a:rPr lang="tr-TR" sz="2000" dirty="0" err="1"/>
              <a:t>Chiarugi</a:t>
            </a:r>
            <a:r>
              <a:rPr lang="tr-TR" sz="2000" dirty="0"/>
              <a:t> ve İngiliz </a:t>
            </a:r>
            <a:r>
              <a:rPr lang="tr-TR" sz="2000" dirty="0" err="1"/>
              <a:t>Tuke</a:t>
            </a:r>
            <a:r>
              <a:rPr lang="tr-TR" sz="2000" dirty="0"/>
              <a:t> takip </a:t>
            </a:r>
            <a:r>
              <a:rPr lang="tr-TR" sz="2000" dirty="0" err="1"/>
              <a:t>etmiştir.bu</a:t>
            </a:r>
            <a:r>
              <a:rPr lang="tr-TR" sz="2000" dirty="0"/>
              <a:t> uygulama 17. Yüzyıldan 19. Yüzyıla kadar İngiliz ve Amerikan </a:t>
            </a:r>
            <a:r>
              <a:rPr lang="tr-TR" sz="2000" dirty="0" smtClean="0"/>
              <a:t>psikiyatrisinin hastalıklara </a:t>
            </a:r>
            <a:r>
              <a:rPr lang="tr-TR" sz="2000" dirty="0"/>
              <a:t>sundukları tedavi hizmetinin modeli olmuştur.</a:t>
            </a:r>
          </a:p>
        </p:txBody>
      </p:sp>
      <p:pic>
        <p:nvPicPr>
          <p:cNvPr id="1026" name="Picture 2" descr="Philippe Pinel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4199" y="1027906"/>
            <a:ext cx="4286250"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439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Tarihteki farklı ruh sağlığı hizmet modelleri </a:t>
            </a:r>
            <a:endParaRPr lang="tr-TR" dirty="0"/>
          </a:p>
        </p:txBody>
      </p:sp>
      <p:sp>
        <p:nvSpPr>
          <p:cNvPr id="3" name="İçerik Yer Tutucusu 2"/>
          <p:cNvSpPr>
            <a:spLocks noGrp="1"/>
          </p:cNvSpPr>
          <p:nvPr>
            <p:ph idx="1"/>
          </p:nvPr>
        </p:nvSpPr>
        <p:spPr>
          <a:xfrm>
            <a:off x="838200" y="1825625"/>
            <a:ext cx="6708648" cy="4351338"/>
          </a:xfrm>
        </p:spPr>
        <p:txBody>
          <a:bodyPr>
            <a:normAutofit fontScale="70000" lnSpcReduction="20000"/>
          </a:bodyPr>
          <a:lstStyle/>
          <a:p>
            <a:pPr>
              <a:lnSpc>
                <a:spcPct val="120000"/>
              </a:lnSpc>
            </a:pPr>
            <a:r>
              <a:rPr lang="tr-TR" dirty="0" smtClean="0"/>
              <a:t>Ruhsal </a:t>
            </a:r>
            <a:r>
              <a:rPr lang="tr-TR" dirty="0"/>
              <a:t>ve zihinsel hastalıkları olan </a:t>
            </a:r>
            <a:r>
              <a:rPr lang="tr-TR" dirty="0" smtClean="0"/>
              <a:t>kişilere ilk insancıl yaklaşımın, yardım severlik çerçevesinde ortaya çıktığı söylenebilir. Bilimsel çalışmalar bunların akabinde güç kazanmıştır Başka bir deyişle ruh sağlığı alanında bilimsel çalışmalar için itici güç, yardım severlik etkinlikleri ile başlamış ve gelişmiştir.</a:t>
            </a:r>
          </a:p>
          <a:p>
            <a:pPr>
              <a:lnSpc>
                <a:spcPct val="120000"/>
              </a:lnSpc>
            </a:pPr>
            <a:r>
              <a:rPr lang="tr-TR" dirty="0"/>
              <a:t>Ruhsal ve zihinsel hastalıkları olan </a:t>
            </a:r>
            <a:r>
              <a:rPr lang="tr-TR" dirty="0" smtClean="0"/>
              <a:t>kişilerin hastanedeki </a:t>
            </a:r>
            <a:r>
              <a:rPr lang="tr-TR" dirty="0"/>
              <a:t>tedavileri sonrasında bulundukları ortamlarda izlenmesi ve bakımı </a:t>
            </a:r>
            <a:r>
              <a:rPr lang="tr-TR" dirty="0" smtClean="0"/>
              <a:t>ilk </a:t>
            </a:r>
            <a:r>
              <a:rPr lang="tr-TR" dirty="0"/>
              <a:t>olarak Almanya’da </a:t>
            </a:r>
            <a:r>
              <a:rPr lang="tr-TR" b="1" dirty="0" err="1"/>
              <a:t>Eberbach</a:t>
            </a:r>
            <a:r>
              <a:rPr lang="tr-TR" b="1" dirty="0"/>
              <a:t> </a:t>
            </a:r>
            <a:r>
              <a:rPr lang="tr-TR" b="1" dirty="0" err="1"/>
              <a:t>Asylum</a:t>
            </a:r>
            <a:r>
              <a:rPr lang="tr-TR" dirty="0" err="1"/>
              <a:t>’da</a:t>
            </a:r>
            <a:r>
              <a:rPr lang="tr-TR" dirty="0"/>
              <a:t> Dr. </a:t>
            </a:r>
            <a:r>
              <a:rPr lang="tr-TR" dirty="0" err="1"/>
              <a:t>Lindpainter</a:t>
            </a:r>
            <a:r>
              <a:rPr lang="tr-TR" dirty="0"/>
              <a:t> tarafından gerçekleştirilmiştir. Bir grup eleman, hastaneden taburcu olan hastaları evlerinde ziyaret ederek hasta ve hastane arsında “köprü” rolünü üstlenmiştir.</a:t>
            </a:r>
          </a:p>
          <a:p>
            <a:pPr>
              <a:lnSpc>
                <a:spcPct val="120000"/>
              </a:lnSpc>
            </a:pPr>
            <a:endParaRPr lang="tr-TR" dirty="0"/>
          </a:p>
        </p:txBody>
      </p:sp>
      <p:pic>
        <p:nvPicPr>
          <p:cNvPr id="2050" name="Picture 2" descr="Eberbach Asylum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5680" y="4033837"/>
            <a:ext cx="3401705" cy="25512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berbach Asylum ile ilgili görsel sonucu"/>
          <p:cNvPicPr>
            <a:picLocks noChangeAspect="1" noChangeArrowheads="1"/>
          </p:cNvPicPr>
          <p:nvPr/>
        </p:nvPicPr>
        <p:blipFill rotWithShape="1">
          <a:blip r:embed="rId3">
            <a:extLst>
              <a:ext uri="{28A0092B-C50C-407E-A947-70E740481C1C}">
                <a14:useLocalDpi xmlns:a14="http://schemas.microsoft.com/office/drawing/2010/main" val="0"/>
              </a:ext>
            </a:extLst>
          </a:blip>
          <a:srcRect l="1947" t="13249" r="1056" b="8750"/>
          <a:stretch/>
        </p:blipFill>
        <p:spPr bwMode="auto">
          <a:xfrm>
            <a:off x="8405680" y="1690688"/>
            <a:ext cx="3401705" cy="213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750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Psikiyatri Alanında İlk </a:t>
            </a:r>
            <a:r>
              <a:rPr lang="tr-TR" dirty="0" smtClean="0"/>
              <a:t/>
            </a:r>
            <a:br>
              <a:rPr lang="tr-TR" dirty="0" smtClean="0"/>
            </a:br>
            <a:r>
              <a:rPr lang="tr-TR" dirty="0" smtClean="0"/>
              <a:t>Sosyal </a:t>
            </a:r>
            <a:r>
              <a:rPr lang="tr-TR" dirty="0"/>
              <a:t>Hizmet </a:t>
            </a:r>
            <a:r>
              <a:rPr lang="tr-TR" dirty="0" smtClean="0"/>
              <a:t>Uygulamaları</a:t>
            </a:r>
            <a:endParaRPr lang="tr-TR" dirty="0"/>
          </a:p>
        </p:txBody>
      </p:sp>
      <p:sp>
        <p:nvSpPr>
          <p:cNvPr id="3" name="İçerik Yer Tutucusu 2"/>
          <p:cNvSpPr>
            <a:spLocks noGrp="1"/>
          </p:cNvSpPr>
          <p:nvPr>
            <p:ph idx="1"/>
          </p:nvPr>
        </p:nvSpPr>
        <p:spPr/>
        <p:txBody>
          <a:bodyPr>
            <a:normAutofit fontScale="92500"/>
          </a:bodyPr>
          <a:lstStyle/>
          <a:p>
            <a:r>
              <a:rPr lang="tr-TR" dirty="0"/>
              <a:t>Yirminci yüzyılın ikinci yarısında ABD’de ruh hastalarının tedavisinde bireysel düzeyde yataklı tedavinin dışında yeni modeller denenmeye başlanmıştır. </a:t>
            </a:r>
            <a:endParaRPr lang="tr-TR" dirty="0" smtClean="0"/>
          </a:p>
          <a:p>
            <a:r>
              <a:rPr lang="tr-TR" dirty="0" err="1" smtClean="0"/>
              <a:t>Maxwell</a:t>
            </a:r>
            <a:r>
              <a:rPr lang="tr-TR" dirty="0" smtClean="0"/>
              <a:t> </a:t>
            </a:r>
            <a:r>
              <a:rPr lang="tr-TR" dirty="0" err="1" smtClean="0"/>
              <a:t>Jones’un</a:t>
            </a:r>
            <a:r>
              <a:rPr lang="tr-TR" dirty="0" smtClean="0"/>
              <a:t> </a:t>
            </a:r>
            <a:r>
              <a:rPr lang="tr-TR" dirty="0"/>
              <a:t>ortaya attığı “</a:t>
            </a:r>
            <a:r>
              <a:rPr lang="tr-TR" dirty="0" err="1" smtClean="0"/>
              <a:t>terapötik</a:t>
            </a:r>
            <a:r>
              <a:rPr lang="tr-TR" dirty="0" smtClean="0"/>
              <a:t> </a:t>
            </a:r>
            <a:r>
              <a:rPr lang="tr-TR" dirty="0"/>
              <a:t>toplum”, “ ortam tedavisi” gibi kavramlar psikiyatride grup sürecinin tedavi aracı olarak kullanılmaya başlanması gibi gelişmeler tedavide hasta ile birlikte ailesinin ve sosyal çevresinin dikkate alınması gereğini gündeme getirmiş ve bunun sonucunda da sosyal hizmet psikiyatrik ortamlarda bir uzmanlık alanı olarak kabul edilmiştir.</a:t>
            </a:r>
          </a:p>
          <a:p>
            <a:r>
              <a:rPr lang="tr-TR" dirty="0"/>
              <a:t>Psikiyatristlerin ilk olarak New York ve Boston’da çalıştırmaya başladıkları bu elemanlara </a:t>
            </a:r>
            <a:r>
              <a:rPr lang="tr-TR" dirty="0" smtClean="0"/>
              <a:t>“psikiyatrik sosyal hizmet çalışanı” </a:t>
            </a:r>
            <a:r>
              <a:rPr lang="tr-TR" dirty="0"/>
              <a:t>denilmiştir.</a:t>
            </a:r>
          </a:p>
          <a:p>
            <a:endParaRPr lang="tr-TR" dirty="0"/>
          </a:p>
        </p:txBody>
      </p:sp>
    </p:spTree>
    <p:extLst>
      <p:ext uri="{BB962C8B-B14F-4D97-AF65-F5344CB8AC3E}">
        <p14:creationId xmlns:p14="http://schemas.microsoft.com/office/powerpoint/2010/main" val="228370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1352" y="1252601"/>
            <a:ext cx="5964936" cy="4351338"/>
          </a:xfrm>
        </p:spPr>
        <p:txBody>
          <a:bodyPr>
            <a:normAutofit/>
          </a:bodyPr>
          <a:lstStyle/>
          <a:p>
            <a:r>
              <a:rPr lang="tr-TR" dirty="0"/>
              <a:t>İlk psikiyatrik sosyal hizmet uzmanlarından E.H. </a:t>
            </a:r>
            <a:r>
              <a:rPr lang="tr-TR" dirty="0" err="1" smtClean="0"/>
              <a:t>Horton’a</a:t>
            </a:r>
            <a:r>
              <a:rPr lang="tr-TR" dirty="0" smtClean="0"/>
              <a:t> göre psikiyatrik </a:t>
            </a:r>
            <a:r>
              <a:rPr lang="tr-TR" dirty="0"/>
              <a:t>sosyal hizmet </a:t>
            </a:r>
            <a:r>
              <a:rPr lang="tr-TR" dirty="0" smtClean="0"/>
              <a:t>uzmanlığının özünde, ruhsal </a:t>
            </a:r>
            <a:r>
              <a:rPr lang="tr-TR" dirty="0"/>
              <a:t>ve zihinsel </a:t>
            </a:r>
            <a:r>
              <a:rPr lang="tr-TR" dirty="0" smtClean="0"/>
              <a:t>hastalıkların </a:t>
            </a:r>
            <a:r>
              <a:rPr lang="tr-TR" dirty="0"/>
              <a:t>çoğunlukla </a:t>
            </a:r>
            <a:r>
              <a:rPr lang="tr-TR" dirty="0" smtClean="0"/>
              <a:t>toplumsal</a:t>
            </a:r>
            <a:r>
              <a:rPr lang="tr-TR" dirty="0"/>
              <a:t> </a:t>
            </a:r>
            <a:r>
              <a:rPr lang="tr-TR" dirty="0" smtClean="0"/>
              <a:t>ve ekonomik </a:t>
            </a:r>
            <a:r>
              <a:rPr lang="tr-TR" dirty="0"/>
              <a:t>koşullardan kaynaklandığı </a:t>
            </a:r>
            <a:r>
              <a:rPr lang="tr-TR" dirty="0" smtClean="0"/>
              <a:t>ve kalıcı </a:t>
            </a:r>
            <a:r>
              <a:rPr lang="tr-TR" dirty="0"/>
              <a:t>iyileşmenin de bu olumsuz koşulların düzenlenmesine bağlı </a:t>
            </a:r>
            <a:r>
              <a:rPr lang="tr-TR" dirty="0" smtClean="0"/>
              <a:t>olduğu görüşü yatmaktadır.</a:t>
            </a:r>
            <a:endParaRPr lang="tr-TR" dirty="0"/>
          </a:p>
          <a:p>
            <a:pPr marL="0" indent="0">
              <a:buNone/>
            </a:pPr>
            <a:endParaRPr lang="tr-TR" dirty="0"/>
          </a:p>
        </p:txBody>
      </p:sp>
      <p:pic>
        <p:nvPicPr>
          <p:cNvPr id="3074" name="Picture 2" descr="Maxwell jones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4071" y="850963"/>
            <a:ext cx="3286125"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25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Tarihte Sağlık ve Hastalık</a:t>
            </a:r>
            <a:endParaRPr lang="tr-TR" dirty="0"/>
          </a:p>
        </p:txBody>
      </p:sp>
      <p:sp>
        <p:nvSpPr>
          <p:cNvPr id="3" name="İçerik Yer Tutucusu 2"/>
          <p:cNvSpPr>
            <a:spLocks noGrp="1"/>
          </p:cNvSpPr>
          <p:nvPr>
            <p:ph idx="1"/>
          </p:nvPr>
        </p:nvSpPr>
        <p:spPr/>
        <p:txBody>
          <a:bodyPr/>
          <a:lstStyle/>
          <a:p>
            <a:r>
              <a:rPr lang="en" dirty="0"/>
              <a:t>Hippocrates </a:t>
            </a:r>
            <a:r>
              <a:rPr lang="en" dirty="0" smtClean="0"/>
              <a:t>(</a:t>
            </a:r>
            <a:r>
              <a:rPr lang="tr-TR" dirty="0" smtClean="0"/>
              <a:t>MÖ</a:t>
            </a:r>
            <a:r>
              <a:rPr lang="en" dirty="0" smtClean="0"/>
              <a:t> 460–377)</a:t>
            </a:r>
            <a:endParaRPr lang="tr-TR" dirty="0" smtClean="0"/>
          </a:p>
          <a:p>
            <a:r>
              <a:rPr lang="tr-TR" dirty="0" smtClean="0"/>
              <a:t>Avrupa’da Ortaçağ, Yunan metinlerinin Ortadoğu’da etkisi</a:t>
            </a:r>
          </a:p>
          <a:p>
            <a:r>
              <a:rPr lang="tr-TR" dirty="0" smtClean="0"/>
              <a:t>Aydınlanma dönemi</a:t>
            </a:r>
          </a:p>
          <a:p>
            <a:r>
              <a:rPr lang="tr-TR" dirty="0" smtClean="0"/>
              <a:t>Descartes – Ruh-beden ayrımı</a:t>
            </a:r>
            <a:endParaRPr lang="tr-TR" dirty="0"/>
          </a:p>
        </p:txBody>
      </p:sp>
    </p:spTree>
    <p:extLst>
      <p:ext uri="{BB962C8B-B14F-4D97-AF65-F5344CB8AC3E}">
        <p14:creationId xmlns:p14="http://schemas.microsoft.com/office/powerpoint/2010/main" val="2408970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Sağlık Hizmetlerinde Sosyal Hizmet Uzmanlarının Rol ve İşlevleri</a:t>
            </a:r>
            <a:r>
              <a:rPr lang="tr-TR" b="1" dirty="0" smtClean="0"/>
              <a:t>;</a:t>
            </a:r>
            <a:endParaRPr lang="tr-TR" dirty="0"/>
          </a:p>
        </p:txBody>
      </p:sp>
      <p:sp>
        <p:nvSpPr>
          <p:cNvPr id="3" name="İçerik Yer Tutucusu 2"/>
          <p:cNvSpPr>
            <a:spLocks noGrp="1"/>
          </p:cNvSpPr>
          <p:nvPr>
            <p:ph idx="1"/>
          </p:nvPr>
        </p:nvSpPr>
        <p:spPr/>
        <p:txBody>
          <a:bodyPr>
            <a:normAutofit/>
          </a:bodyPr>
          <a:lstStyle/>
          <a:p>
            <a:pPr lvl="1"/>
            <a:r>
              <a:rPr lang="tr-TR" sz="2800" dirty="0" smtClean="0"/>
              <a:t>Hastanın ve ailesinin hastalık öncesi, sırası ve sonrasındaki durumunu değerlendirir,</a:t>
            </a:r>
          </a:p>
          <a:p>
            <a:pPr lvl="1"/>
            <a:r>
              <a:rPr lang="tr-TR" sz="2800" dirty="0" smtClean="0"/>
              <a:t>Değerlendirme sırasında tıbbi tedavi ekibi içerisinde bulunan diğer sağlık personelinden hasta ve ailesi hakkında bilgi alır ve mesleki değerlendirmelerini, </a:t>
            </a:r>
            <a:r>
              <a:rPr lang="tr-TR" sz="2800" dirty="0" smtClean="0"/>
              <a:t>kararlarını, </a:t>
            </a:r>
            <a:r>
              <a:rPr lang="tr-TR" sz="2800" dirty="0" smtClean="0"/>
              <a:t>önerilerini tedavi ekibi ile paylaşır,</a:t>
            </a:r>
          </a:p>
          <a:p>
            <a:pPr lvl="1"/>
            <a:r>
              <a:rPr lang="tr-TR" sz="2800" dirty="0" smtClean="0"/>
              <a:t>Tedavi sırasında hastanın iyileşme sürecini etkileyen durumlarda rol almak,</a:t>
            </a:r>
          </a:p>
          <a:p>
            <a:pPr lvl="1"/>
            <a:r>
              <a:rPr lang="tr-TR" sz="2800" dirty="0" smtClean="0"/>
              <a:t>Aniden ortaya çıkan sağlık sorunlarının tedavisi sürecinde hasta ve aileye destek olmak, kolaylaştırıcı rol üstlenmek,</a:t>
            </a:r>
          </a:p>
        </p:txBody>
      </p:sp>
    </p:spTree>
    <p:extLst>
      <p:ext uri="{BB962C8B-B14F-4D97-AF65-F5344CB8AC3E}">
        <p14:creationId xmlns:p14="http://schemas.microsoft.com/office/powerpoint/2010/main" val="1817404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5127" y="560832"/>
            <a:ext cx="10515600" cy="5619305"/>
          </a:xfrm>
        </p:spPr>
        <p:txBody>
          <a:bodyPr>
            <a:normAutofit/>
          </a:bodyPr>
          <a:lstStyle/>
          <a:p>
            <a:pPr lvl="1"/>
            <a:r>
              <a:rPr lang="tr-TR" sz="2800" dirty="0"/>
              <a:t>İhmal ve istismar durumlarında gerekli müdahaleleri yaparak ilgili kurum/kuruluşlarla  işbirliği ve koordinasyonu sağlamak,</a:t>
            </a:r>
          </a:p>
          <a:p>
            <a:pPr lvl="1"/>
            <a:r>
              <a:rPr lang="tr-TR" sz="2800" dirty="0"/>
              <a:t>Toplumsal kaynakların hasta ve ailesinin yararına kullanılmasını sağlamak,</a:t>
            </a:r>
          </a:p>
          <a:p>
            <a:pPr lvl="1"/>
            <a:r>
              <a:rPr lang="tr-TR" sz="2800" dirty="0"/>
              <a:t>Bazı özel durumlarda hastanın ev ortamının iyileşme sürecini kolaylaştıracak yönde düzenlenmesi ve taburculuk sürecinin planlanması,</a:t>
            </a:r>
          </a:p>
          <a:p>
            <a:pPr lvl="1"/>
            <a:r>
              <a:rPr lang="tr-TR" sz="2800" dirty="0"/>
              <a:t>Terminal dönemi hastanın en iyi şekilde geçirmesinin sağlanması ve yas sürecinde aile üyelerinin desteklenmesi,</a:t>
            </a:r>
          </a:p>
          <a:p>
            <a:pPr lvl="1"/>
            <a:r>
              <a:rPr lang="tr-TR" sz="2800" dirty="0"/>
              <a:t>Hastalığın sebep olduğu sağlığın yitirilmesinin dışındaki diğer kayıplar konusunda (iş kaybı, malulen emeklilik, sosyal yardımlardan yararlanma, diğer aile üyelerine iş bulma vb.) destek olmak.</a:t>
            </a:r>
          </a:p>
          <a:p>
            <a:endParaRPr lang="tr-TR" sz="3200" dirty="0"/>
          </a:p>
        </p:txBody>
      </p:sp>
    </p:spTree>
    <p:extLst>
      <p:ext uri="{BB962C8B-B14F-4D97-AF65-F5344CB8AC3E}">
        <p14:creationId xmlns:p14="http://schemas.microsoft.com/office/powerpoint/2010/main" val="3732529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Hastalığın Biyomedikal Tarifi</a:t>
            </a:r>
            <a:endParaRPr lang="tr-TR" dirty="0"/>
          </a:p>
        </p:txBody>
      </p:sp>
      <p:sp>
        <p:nvSpPr>
          <p:cNvPr id="3" name="İçerik Yer Tutucusu 2"/>
          <p:cNvSpPr>
            <a:spLocks noGrp="1"/>
          </p:cNvSpPr>
          <p:nvPr>
            <p:ph idx="1"/>
          </p:nvPr>
        </p:nvSpPr>
        <p:spPr/>
        <p:txBody>
          <a:bodyPr/>
          <a:lstStyle/>
          <a:p>
            <a:r>
              <a:rPr lang="tr-TR" dirty="0" smtClean="0"/>
              <a:t>Bir mekanizma olarak insan</a:t>
            </a:r>
          </a:p>
          <a:p>
            <a:r>
              <a:rPr lang="tr-TR" dirty="0" smtClean="0"/>
              <a:t>Bir arıza olarak hastalık</a:t>
            </a:r>
          </a:p>
          <a:p>
            <a:r>
              <a:rPr lang="tr-TR" dirty="0" smtClean="0"/>
              <a:t>Bir tamir olarak tedavi</a:t>
            </a:r>
            <a:endParaRPr lang="tr-TR" dirty="0"/>
          </a:p>
        </p:txBody>
      </p:sp>
      <p:pic>
        <p:nvPicPr>
          <p:cNvPr id="4100" name="Picture 4" descr="İlgili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3351" y="1452562"/>
            <a:ext cx="5067300" cy="47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27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Hastalığın </a:t>
            </a:r>
            <a:r>
              <a:rPr lang="tr-TR" dirty="0" err="1" smtClean="0"/>
              <a:t>Biyo</a:t>
            </a:r>
            <a:r>
              <a:rPr lang="tr-TR" dirty="0" smtClean="0"/>
              <a:t>-</a:t>
            </a:r>
            <a:r>
              <a:rPr lang="tr-TR" dirty="0" err="1" smtClean="0"/>
              <a:t>psiko</a:t>
            </a:r>
            <a:r>
              <a:rPr lang="tr-TR" dirty="0" smtClean="0"/>
              <a:t>-sosyal Modeli</a:t>
            </a:r>
            <a:endParaRPr lang="tr-TR" dirty="0"/>
          </a:p>
        </p:txBody>
      </p:sp>
      <p:sp>
        <p:nvSpPr>
          <p:cNvPr id="3" name="İçerik Yer Tutucusu 2"/>
          <p:cNvSpPr>
            <a:spLocks noGrp="1"/>
          </p:cNvSpPr>
          <p:nvPr>
            <p:ph idx="1"/>
          </p:nvPr>
        </p:nvSpPr>
        <p:spPr/>
        <p:txBody>
          <a:bodyPr>
            <a:normAutofit/>
          </a:bodyPr>
          <a:lstStyle/>
          <a:p>
            <a:r>
              <a:rPr lang="tr-TR" dirty="0"/>
              <a:t>Hastalık ve semptomların fiziksel, sosyal, kültürel ve psikolojik faktörlerin bir kombinasyonu ile açıklanabileceği görüşü</a:t>
            </a:r>
          </a:p>
          <a:p>
            <a:r>
              <a:rPr lang="tr-TR" dirty="0"/>
              <a:t>Birçok hastalığın altında yatan organik nedenler vardır, ancak aynı zamanda </a:t>
            </a:r>
            <a:r>
              <a:rPr lang="tr-TR" dirty="0" smtClean="0"/>
              <a:t>zihnin sebep olduğu </a:t>
            </a:r>
            <a:r>
              <a:rPr lang="tr-TR" dirty="0"/>
              <a:t>benzersiz bireysel tepkiler </a:t>
            </a:r>
            <a:r>
              <a:rPr lang="tr-TR" dirty="0" smtClean="0"/>
              <a:t>de ortaya çıkmaktadır.</a:t>
            </a:r>
            <a:endParaRPr lang="tr-TR" dirty="0"/>
          </a:p>
          <a:p>
            <a:r>
              <a:rPr lang="tr-TR" dirty="0"/>
              <a:t>Örneğin </a:t>
            </a:r>
            <a:r>
              <a:rPr lang="tr-TR" dirty="0" smtClean="0"/>
              <a:t>uzuvları kesilen kişilerde görülen </a:t>
            </a:r>
            <a:r>
              <a:rPr lang="tr-TR" dirty="0"/>
              <a:t>"hayalet uzuv ağrısı" </a:t>
            </a:r>
            <a:r>
              <a:rPr lang="tr-TR" dirty="0" smtClean="0"/>
              <a:t>yaşantısını </a:t>
            </a:r>
            <a:r>
              <a:rPr lang="tr-TR" dirty="0"/>
              <a:t>düşünün </a:t>
            </a:r>
            <a:r>
              <a:rPr lang="tr-TR" dirty="0" smtClean="0"/>
              <a:t>-; mevcut olmayan uzuvlarda ağrı nasıl </a:t>
            </a:r>
            <a:r>
              <a:rPr lang="tr-TR" dirty="0"/>
              <a:t>olabilir? </a:t>
            </a:r>
          </a:p>
          <a:p>
            <a:r>
              <a:rPr lang="tr-TR" dirty="0" smtClean="0"/>
              <a:t>Psikolojik </a:t>
            </a:r>
            <a:r>
              <a:rPr lang="tr-TR" dirty="0"/>
              <a:t>ve sosyal </a:t>
            </a:r>
            <a:r>
              <a:rPr lang="tr-TR" dirty="0" smtClean="0"/>
              <a:t>faktörler, </a:t>
            </a:r>
            <a:r>
              <a:rPr lang="tr-TR" dirty="0"/>
              <a:t>biyolojik veya biyomedikal açıklamalara ve sağlık ve hastalık deneyimlerinin anlaşılmasına katkıda </a:t>
            </a:r>
            <a:r>
              <a:rPr lang="tr-TR" dirty="0" smtClean="0"/>
              <a:t>bulunabilmektedir.</a:t>
            </a:r>
            <a:endParaRPr lang="tr-TR" dirty="0"/>
          </a:p>
        </p:txBody>
      </p:sp>
    </p:spTree>
    <p:extLst>
      <p:ext uri="{BB962C8B-B14F-4D97-AF65-F5344CB8AC3E}">
        <p14:creationId xmlns:p14="http://schemas.microsoft.com/office/powerpoint/2010/main" val="3157554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Sağlıklı olmak ne demek?</a:t>
            </a:r>
            <a:endParaRPr lang="tr-TR" dirty="0"/>
          </a:p>
        </p:txBody>
      </p:sp>
      <p:sp>
        <p:nvSpPr>
          <p:cNvPr id="3" name="İçerik Yer Tutucusu 2"/>
          <p:cNvSpPr>
            <a:spLocks noGrp="1"/>
          </p:cNvSpPr>
          <p:nvPr>
            <p:ph idx="1"/>
          </p:nvPr>
        </p:nvSpPr>
        <p:spPr/>
        <p:txBody>
          <a:bodyPr>
            <a:normAutofit lnSpcReduction="10000"/>
          </a:bodyPr>
          <a:lstStyle/>
          <a:p>
            <a:r>
              <a:rPr lang="tr-TR" dirty="0" err="1"/>
              <a:t>Bauman</a:t>
            </a:r>
            <a:r>
              <a:rPr lang="tr-TR" dirty="0"/>
              <a:t> (1961), “sağlıklı olmanın anlamı nedir?” </a:t>
            </a:r>
            <a:r>
              <a:rPr lang="tr-TR" dirty="0" smtClean="0"/>
              <a:t>sorusunu </a:t>
            </a:r>
            <a:r>
              <a:rPr lang="tr-TR" dirty="0"/>
              <a:t>sordu ve insanların </a:t>
            </a:r>
            <a:r>
              <a:rPr lang="tr-TR" dirty="0" smtClean="0"/>
              <a:t>bu soruya üç </a:t>
            </a:r>
            <a:r>
              <a:rPr lang="tr-TR" dirty="0"/>
              <a:t>ana yanıt türü verdiğini buldu:</a:t>
            </a:r>
          </a:p>
          <a:p>
            <a:pPr lvl="1"/>
            <a:r>
              <a:rPr lang="tr-TR" dirty="0" smtClean="0"/>
              <a:t>sağlık </a:t>
            </a:r>
            <a:r>
              <a:rPr lang="tr-TR" dirty="0"/>
              <a:t>“genel </a:t>
            </a:r>
            <a:r>
              <a:rPr lang="tr-TR" dirty="0" smtClean="0"/>
              <a:t>bir refah </a:t>
            </a:r>
            <a:r>
              <a:rPr lang="tr-TR" dirty="0"/>
              <a:t>duygusu” anlamına gelir;</a:t>
            </a:r>
          </a:p>
          <a:p>
            <a:pPr lvl="1"/>
            <a:r>
              <a:rPr lang="tr-TR" dirty="0"/>
              <a:t>sağlık, “hastalık semptomlarının yokluğu” ile tanımlanır;</a:t>
            </a:r>
          </a:p>
          <a:p>
            <a:pPr lvl="1"/>
            <a:r>
              <a:rPr lang="tr-TR" dirty="0" smtClean="0"/>
              <a:t>sağlıklı olmak </a:t>
            </a:r>
            <a:r>
              <a:rPr lang="tr-TR" dirty="0"/>
              <a:t>'fiziksel olarak zinde olan bir insanın yapabildiği </a:t>
            </a:r>
            <a:r>
              <a:rPr lang="tr-TR" dirty="0" err="1" smtClean="0"/>
              <a:t>şeyler’i</a:t>
            </a:r>
            <a:r>
              <a:rPr lang="tr-TR" dirty="0" smtClean="0"/>
              <a:t> yapabiliyor olmaktır.</a:t>
            </a:r>
            <a:endParaRPr lang="tr-TR" dirty="0"/>
          </a:p>
          <a:p>
            <a:r>
              <a:rPr lang="tr-TR" dirty="0"/>
              <a:t>Bu üç yanıt türünün, aşağıdakilerle ilgili olarak sağlık gösterdiğini ortaya koydu:</a:t>
            </a:r>
          </a:p>
          <a:p>
            <a:pPr lvl="1"/>
            <a:r>
              <a:rPr lang="tr-TR" dirty="0"/>
              <a:t>duygu</a:t>
            </a:r>
          </a:p>
          <a:p>
            <a:pPr lvl="1"/>
            <a:r>
              <a:rPr lang="tr-TR" dirty="0"/>
              <a:t>belirti oryantasyonu</a:t>
            </a:r>
          </a:p>
          <a:p>
            <a:pPr lvl="1"/>
            <a:r>
              <a:rPr lang="tr-TR" dirty="0"/>
              <a:t>verim.</a:t>
            </a:r>
          </a:p>
        </p:txBody>
      </p:sp>
    </p:spTree>
    <p:extLst>
      <p:ext uri="{BB962C8B-B14F-4D97-AF65-F5344CB8AC3E}">
        <p14:creationId xmlns:p14="http://schemas.microsoft.com/office/powerpoint/2010/main" val="21271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Sağlık kategorileri</a:t>
            </a:r>
            <a:endParaRPr lang="tr-TR" dirty="0"/>
          </a:p>
        </p:txBody>
      </p:sp>
      <p:sp>
        <p:nvSpPr>
          <p:cNvPr id="3" name="İçerik Yer Tutucusu 2"/>
          <p:cNvSpPr>
            <a:spLocks noGrp="1"/>
          </p:cNvSpPr>
          <p:nvPr>
            <p:ph idx="1"/>
          </p:nvPr>
        </p:nvSpPr>
        <p:spPr>
          <a:xfrm>
            <a:off x="845127" y="1828800"/>
            <a:ext cx="10515600" cy="4351337"/>
          </a:xfrm>
        </p:spPr>
        <p:txBody>
          <a:bodyPr>
            <a:normAutofit fontScale="77500" lnSpcReduction="20000"/>
          </a:bodyPr>
          <a:lstStyle/>
          <a:p>
            <a:r>
              <a:rPr lang="tr-TR" b="1" dirty="0"/>
              <a:t>Hasta </a:t>
            </a:r>
            <a:r>
              <a:rPr lang="tr-TR" b="1" dirty="0" smtClean="0"/>
              <a:t>olmamak anlamında </a:t>
            </a:r>
            <a:r>
              <a:rPr lang="tr-TR" b="1" dirty="0"/>
              <a:t>sağlık:</a:t>
            </a:r>
            <a:r>
              <a:rPr lang="tr-TR" dirty="0"/>
              <a:t> yani semptom yok, doktora ziyaret yok, bu yüzden sağlıklıyım.</a:t>
            </a:r>
          </a:p>
          <a:p>
            <a:r>
              <a:rPr lang="tr-TR" b="1" dirty="0" smtClean="0"/>
              <a:t>Rezerv </a:t>
            </a:r>
            <a:r>
              <a:rPr lang="tr-TR" b="1" dirty="0"/>
              <a:t>olarak sağlık:</a:t>
            </a:r>
            <a:r>
              <a:rPr lang="tr-TR" dirty="0"/>
              <a:t> yani </a:t>
            </a:r>
            <a:r>
              <a:rPr lang="tr-TR" dirty="0" smtClean="0"/>
              <a:t>genetik olarak güçlü </a:t>
            </a:r>
            <a:r>
              <a:rPr lang="tr-TR" dirty="0"/>
              <a:t>bir aileden </a:t>
            </a:r>
            <a:r>
              <a:rPr lang="tr-TR" dirty="0" smtClean="0"/>
              <a:t>gelmek; </a:t>
            </a:r>
            <a:r>
              <a:rPr lang="tr-TR" dirty="0"/>
              <a:t>operasyondan </a:t>
            </a:r>
            <a:r>
              <a:rPr lang="tr-TR" dirty="0" smtClean="0"/>
              <a:t>hızlı çıkabilmek.</a:t>
            </a:r>
            <a:endParaRPr lang="tr-TR" dirty="0"/>
          </a:p>
          <a:p>
            <a:r>
              <a:rPr lang="tr-TR" b="1" dirty="0" smtClean="0"/>
              <a:t>Eylem </a:t>
            </a:r>
            <a:r>
              <a:rPr lang="tr-TR" b="1" dirty="0"/>
              <a:t>olarak sağlık:</a:t>
            </a:r>
            <a:r>
              <a:rPr lang="tr-TR" dirty="0"/>
              <a:t> </a:t>
            </a:r>
            <a:r>
              <a:rPr lang="tr-TR" dirty="0" smtClean="0"/>
              <a:t>genellikle kendimiz </a:t>
            </a:r>
            <a:r>
              <a:rPr lang="tr-TR" dirty="0"/>
              <a:t>yerine </a:t>
            </a:r>
            <a:r>
              <a:rPr lang="tr-TR" dirty="0" smtClean="0"/>
              <a:t>başkalarını tanımlarken. (ör: «sağlıklılar </a:t>
            </a:r>
            <a:r>
              <a:rPr lang="tr-TR" dirty="0"/>
              <a:t>çünkü kendilerine bakıyorlar, egzersiz </a:t>
            </a:r>
            <a:r>
              <a:rPr lang="tr-TR" dirty="0" smtClean="0"/>
              <a:t>yapıyorlar»)</a:t>
            </a:r>
            <a:endParaRPr lang="tr-TR" dirty="0"/>
          </a:p>
          <a:p>
            <a:r>
              <a:rPr lang="tr-TR" b="1" dirty="0"/>
              <a:t>Fiziksel uygunluk ve canlılık olarak sağlık:</a:t>
            </a:r>
            <a:r>
              <a:rPr lang="tr-TR" dirty="0"/>
              <a:t> </a:t>
            </a:r>
            <a:r>
              <a:rPr lang="tr-TR" dirty="0" smtClean="0"/>
              <a:t>erkekler sağlığı </a:t>
            </a:r>
            <a:r>
              <a:rPr lang="tr-TR" dirty="0"/>
              <a:t>daha çok “zinde hissetmek” ile </a:t>
            </a:r>
            <a:r>
              <a:rPr lang="tr-TR" dirty="0" smtClean="0"/>
              <a:t>ilişkilendirirken</a:t>
            </a:r>
            <a:r>
              <a:rPr lang="tr-TR" dirty="0"/>
              <a:t>, </a:t>
            </a:r>
            <a:r>
              <a:rPr lang="tr-TR" dirty="0" smtClean="0"/>
              <a:t>kadınlar </a:t>
            </a:r>
            <a:r>
              <a:rPr lang="tr-TR" dirty="0"/>
              <a:t>“enerjiyle dolu hissetmek” </a:t>
            </a:r>
            <a:r>
              <a:rPr lang="tr-TR" dirty="0" smtClean="0"/>
              <a:t>olarak tarif ediyordu.</a:t>
            </a:r>
            <a:endParaRPr lang="tr-TR" dirty="0"/>
          </a:p>
          <a:p>
            <a:r>
              <a:rPr lang="tr-TR" b="1" dirty="0" err="1"/>
              <a:t>Psikososyal</a:t>
            </a:r>
            <a:r>
              <a:rPr lang="tr-TR" b="1" dirty="0"/>
              <a:t> refah olarak sağlık:</a:t>
            </a:r>
            <a:r>
              <a:rPr lang="tr-TR" dirty="0"/>
              <a:t> bir kişinin zihinsel durumu açısından tanımlanan sağlık; Örneğin. uyum içinde olmak, gururlu olmak veya daha özel olarak </a:t>
            </a:r>
            <a:r>
              <a:rPr lang="tr-TR" dirty="0" smtClean="0"/>
              <a:t>hayatın </a:t>
            </a:r>
            <a:r>
              <a:rPr lang="tr-TR" dirty="0"/>
              <a:t>tadını çıkarmak</a:t>
            </a:r>
          </a:p>
          <a:p>
            <a:r>
              <a:rPr lang="tr-TR" b="1" dirty="0"/>
              <a:t>İşlev olarak sağlık: </a:t>
            </a:r>
            <a:r>
              <a:rPr lang="tr-TR" dirty="0"/>
              <a:t>görevlerini yerine </a:t>
            </a:r>
            <a:r>
              <a:rPr lang="tr-TR" dirty="0" smtClean="0"/>
              <a:t>getirebilme </a:t>
            </a:r>
            <a:r>
              <a:rPr lang="tr-TR" dirty="0"/>
              <a:t>yeteneği olarak sağlık fikri; yani, istediğin zaman istediğin bir şeyi, herhangi bir şekilde kötü sağlık veya fiziksel sınırlama ile engellenmeden yapabilme.</a:t>
            </a:r>
          </a:p>
        </p:txBody>
      </p:sp>
    </p:spTree>
    <p:extLst>
      <p:ext uri="{BB962C8B-B14F-4D97-AF65-F5344CB8AC3E}">
        <p14:creationId xmlns:p14="http://schemas.microsoft.com/office/powerpoint/2010/main" val="1455944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Hastalığın Tarihsel Dönüşümü</a:t>
            </a:r>
            <a:endParaRPr lang="tr-TR" dirty="0"/>
          </a:p>
        </p:txBody>
      </p:sp>
      <p:sp>
        <p:nvSpPr>
          <p:cNvPr id="3" name="İçerik Yer Tutucusu 2"/>
          <p:cNvSpPr>
            <a:spLocks noGrp="1"/>
          </p:cNvSpPr>
          <p:nvPr>
            <p:ph idx="1"/>
          </p:nvPr>
        </p:nvSpPr>
        <p:spPr/>
        <p:txBody>
          <a:bodyPr/>
          <a:lstStyle/>
          <a:p>
            <a:r>
              <a:rPr lang="tr-TR" dirty="0" smtClean="0"/>
              <a:t>Tarımsal devrim ve salgın hastalıkların ortaya çıkışı</a:t>
            </a:r>
          </a:p>
          <a:p>
            <a:r>
              <a:rPr lang="tr-TR" dirty="0" smtClean="0"/>
              <a:t>Modern dönem: Salgın hastalıklardan kronik hastalıklara</a:t>
            </a:r>
          </a:p>
          <a:p>
            <a:endParaRPr lang="tr-TR" dirty="0"/>
          </a:p>
        </p:txBody>
      </p:sp>
    </p:spTree>
    <p:extLst>
      <p:ext uri="{BB962C8B-B14F-4D97-AF65-F5344CB8AC3E}">
        <p14:creationId xmlns:p14="http://schemas.microsoft.com/office/powerpoint/2010/main" val="3453615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Dünya Sağlık Örgütü – 10 temel risk faktörü</a:t>
            </a:r>
            <a:endParaRPr lang="tr-TR" dirty="0"/>
          </a:p>
        </p:txBody>
      </p:sp>
      <p:sp>
        <p:nvSpPr>
          <p:cNvPr id="3" name="İçerik Yer Tutucusu 2"/>
          <p:cNvSpPr>
            <a:spLocks noGrp="1"/>
          </p:cNvSpPr>
          <p:nvPr>
            <p:ph idx="1"/>
          </p:nvPr>
        </p:nvSpPr>
        <p:spPr/>
        <p:txBody>
          <a:bodyPr/>
          <a:lstStyle/>
          <a:p>
            <a:pPr marL="0" indent="0">
              <a:buNone/>
            </a:pPr>
            <a:r>
              <a:rPr lang="tr-TR" dirty="0"/>
              <a:t>1. </a:t>
            </a:r>
            <a:r>
              <a:rPr lang="tr-TR" dirty="0" smtClean="0"/>
              <a:t>aşırı zayıf olmak			 </a:t>
            </a:r>
            <a:r>
              <a:rPr lang="tr-TR" dirty="0"/>
              <a:t>6. güvensiz </a:t>
            </a:r>
            <a:r>
              <a:rPr lang="tr-TR" dirty="0" smtClean="0"/>
              <a:t>su ve hijyen </a:t>
            </a:r>
            <a:r>
              <a:rPr lang="tr-TR" dirty="0"/>
              <a:t>yetersizliği</a:t>
            </a:r>
          </a:p>
          <a:p>
            <a:pPr marL="0" indent="0">
              <a:buNone/>
            </a:pPr>
            <a:r>
              <a:rPr lang="tr-TR" dirty="0"/>
              <a:t>2. korunmasız cinsel ilişki </a:t>
            </a:r>
            <a:r>
              <a:rPr lang="tr-TR" dirty="0" smtClean="0"/>
              <a:t>	 7</a:t>
            </a:r>
            <a:r>
              <a:rPr lang="tr-TR" dirty="0"/>
              <a:t>. demir eksikliği</a:t>
            </a:r>
          </a:p>
          <a:p>
            <a:pPr marL="0" indent="0">
              <a:buNone/>
            </a:pPr>
            <a:r>
              <a:rPr lang="tr-TR" dirty="0"/>
              <a:t>3. yüksek </a:t>
            </a:r>
            <a:r>
              <a:rPr lang="tr-TR" dirty="0" smtClean="0"/>
              <a:t>tansiyon	 		 8</a:t>
            </a:r>
            <a:r>
              <a:rPr lang="tr-TR" dirty="0"/>
              <a:t>. katı </a:t>
            </a:r>
            <a:r>
              <a:rPr lang="tr-TR" dirty="0" smtClean="0"/>
              <a:t>yakıt kaynaklı </a:t>
            </a:r>
            <a:r>
              <a:rPr lang="tr-TR" dirty="0"/>
              <a:t>duman</a:t>
            </a:r>
          </a:p>
          <a:p>
            <a:pPr marL="0" indent="0">
              <a:buNone/>
            </a:pPr>
            <a:r>
              <a:rPr lang="tr-TR" dirty="0"/>
              <a:t>4. tütün tüketimi </a:t>
            </a:r>
            <a:r>
              <a:rPr lang="tr-TR" dirty="0" smtClean="0"/>
              <a:t>			 9</a:t>
            </a:r>
            <a:r>
              <a:rPr lang="tr-TR" dirty="0"/>
              <a:t>. yüksek kolesterol</a:t>
            </a:r>
          </a:p>
          <a:p>
            <a:pPr marL="0" indent="0">
              <a:buNone/>
            </a:pPr>
            <a:r>
              <a:rPr lang="tr-TR" dirty="0"/>
              <a:t>5. </a:t>
            </a:r>
            <a:r>
              <a:rPr lang="tr-TR" dirty="0" smtClean="0"/>
              <a:t>aşırı alkol tüketimi		</a:t>
            </a:r>
            <a:r>
              <a:rPr lang="tr-TR" dirty="0"/>
              <a:t> </a:t>
            </a:r>
            <a:r>
              <a:rPr lang="tr-TR" dirty="0" smtClean="0"/>
              <a:t>10</a:t>
            </a:r>
            <a:r>
              <a:rPr lang="tr-TR" dirty="0"/>
              <a:t>. </a:t>
            </a:r>
            <a:r>
              <a:rPr lang="tr-TR" dirty="0" err="1"/>
              <a:t>obezite</a:t>
            </a:r>
            <a:endParaRPr lang="tr-TR" dirty="0"/>
          </a:p>
        </p:txBody>
      </p:sp>
    </p:spTree>
    <p:extLst>
      <p:ext uri="{BB962C8B-B14F-4D97-AF65-F5344CB8AC3E}">
        <p14:creationId xmlns:p14="http://schemas.microsoft.com/office/powerpoint/2010/main" val="3680630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a:t>Tıbbi Sosyal Hizmet Nedir</a:t>
            </a:r>
            <a:r>
              <a:rPr lang="tr-TR" b="1" dirty="0" smtClean="0"/>
              <a:t>?</a:t>
            </a:r>
            <a:endParaRPr lang="tr-TR" dirty="0"/>
          </a:p>
        </p:txBody>
      </p:sp>
      <p:sp>
        <p:nvSpPr>
          <p:cNvPr id="3" name="İçerik Yer Tutucusu 2"/>
          <p:cNvSpPr>
            <a:spLocks noGrp="1"/>
          </p:cNvSpPr>
          <p:nvPr>
            <p:ph idx="1"/>
          </p:nvPr>
        </p:nvSpPr>
        <p:spPr/>
        <p:txBody>
          <a:bodyPr>
            <a:normAutofit/>
          </a:bodyPr>
          <a:lstStyle/>
          <a:p>
            <a:pPr lvl="1"/>
            <a:r>
              <a:rPr lang="tr-TR" dirty="0" smtClean="0"/>
              <a:t>Tıbbi sosyal hizmetin genel amacı nedir?</a:t>
            </a:r>
          </a:p>
          <a:p>
            <a:pPr lvl="2"/>
            <a:r>
              <a:rPr lang="tr-TR" dirty="0" smtClean="0"/>
              <a:t>Hastanın tıbbi bakım ve tedaviyi kabul etmesi,</a:t>
            </a:r>
          </a:p>
          <a:p>
            <a:pPr lvl="2"/>
            <a:r>
              <a:rPr lang="tr-TR" dirty="0" smtClean="0"/>
              <a:t>Bakımın etkili bir şekilde kullanılmasını kolaylaştırmak,</a:t>
            </a:r>
          </a:p>
          <a:p>
            <a:pPr lvl="2"/>
            <a:r>
              <a:rPr lang="tr-TR" dirty="0" smtClean="0"/>
              <a:t>Sağlık problemi nedeniyle hasta ve ailesinin yaşadığı stresi azaltmak ve</a:t>
            </a:r>
          </a:p>
          <a:p>
            <a:pPr lvl="2"/>
            <a:r>
              <a:rPr lang="tr-TR" dirty="0" smtClean="0"/>
              <a:t>Hastanın hastalığı ve içinde bulunduğu koşullar nedeniyle ortaya çıkan problemleri çözümlemektir.</a:t>
            </a:r>
          </a:p>
        </p:txBody>
      </p:sp>
    </p:spTree>
    <p:extLst>
      <p:ext uri="{BB962C8B-B14F-4D97-AF65-F5344CB8AC3E}">
        <p14:creationId xmlns:p14="http://schemas.microsoft.com/office/powerpoint/2010/main" val="2620295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Template>
  <TotalTime>4847</TotalTime>
  <Words>1279</Words>
  <Application>Microsoft Office PowerPoint</Application>
  <PresentationFormat>Geniş ekran</PresentationFormat>
  <Paragraphs>104</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21</vt:i4>
      </vt:variant>
    </vt:vector>
  </HeadingPairs>
  <TitlesOfParts>
    <vt:vector size="27" baseType="lpstr">
      <vt:lpstr>Arial</vt:lpstr>
      <vt:lpstr>Calibri</vt:lpstr>
      <vt:lpstr>Calibri Light</vt:lpstr>
      <vt:lpstr>Wingdings 2</vt:lpstr>
      <vt:lpstr>HDOfficeLightV0</vt:lpstr>
      <vt:lpstr>1_HDOfficeLightV0</vt:lpstr>
      <vt:lpstr>Tıbbi ve Psikiyatrik Sosyal Hizmet</vt:lpstr>
      <vt:lpstr>Tarihte Sağlık ve Hastalık</vt:lpstr>
      <vt:lpstr>Hastalığın Biyomedikal Tarifi</vt:lpstr>
      <vt:lpstr>Hastalığın Biyo-psiko-sosyal Modeli</vt:lpstr>
      <vt:lpstr>Sağlıklı olmak ne demek?</vt:lpstr>
      <vt:lpstr>Sağlık kategorileri</vt:lpstr>
      <vt:lpstr>Hastalığın Tarihsel Dönüşümü</vt:lpstr>
      <vt:lpstr>Dünya Sağlık Örgütü – 10 temel risk faktörü</vt:lpstr>
      <vt:lpstr>Tıbbi Sosyal Hizmet Nedir?</vt:lpstr>
      <vt:lpstr>PowerPoint Sunusu</vt:lpstr>
      <vt:lpstr>PowerPoint Sunusu</vt:lpstr>
      <vt:lpstr>Tıbbi Sosyal Hizmetin Dünya’daki Gelişimi</vt:lpstr>
      <vt:lpstr>PowerPoint Sunusu</vt:lpstr>
      <vt:lpstr>Tıbbi Sosyal Hizmetin Türkiye’de Gelişimi</vt:lpstr>
      <vt:lpstr>Psikiyatrik Sosyal Hizmet Nedir?</vt:lpstr>
      <vt:lpstr>Psikiyatrik Sosyal Hizmetin  Tarihsel Gelişim Süreci</vt:lpstr>
      <vt:lpstr>Tarihteki farklı ruh sağlığı hizmet modelleri </vt:lpstr>
      <vt:lpstr>Psikiyatri Alanında İlk  Sosyal Hizmet Uygulamaları</vt:lpstr>
      <vt:lpstr>PowerPoint Sunusu</vt:lpstr>
      <vt:lpstr>Sağlık Hizmetlerinde Sosyal Hizmet Uzmanlarının Rol ve İşlevleri;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TIBBİ SOSYAL HİZMET</dc:title>
  <dc:creator>Berk Efe ALTINAL</dc:creator>
  <cp:keywords>Tıbbi ve Psikiyatrik Sosyal Hizmet</cp:keywords>
  <cp:lastModifiedBy>Berk Efe Altınal</cp:lastModifiedBy>
  <cp:revision>17</cp:revision>
  <dcterms:created xsi:type="dcterms:W3CDTF">2017-11-01T11:02:10Z</dcterms:created>
  <dcterms:modified xsi:type="dcterms:W3CDTF">2019-10-01T13:49:09Z</dcterms:modified>
</cp:coreProperties>
</file>