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embeddedFontLst>
    <p:embeddedFont>
      <p:font typeface="PT Sans Narrow" panose="020B0604020202020204" charset="-94"/>
      <p:regular r:id="rId35"/>
      <p:bold r:id="rId36"/>
    </p:embeddedFont>
    <p:embeddedFont>
      <p:font typeface="Open Sans"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tr-TR" dirty="0" smtClean="0"/>
              <a:t>Bu analiz formunu kullanan çalışmalar, başlangıçtaki SES önlemlerinin sonraki sağlık durumunu öngördüğünü, sağlık durumu ise </a:t>
            </a:r>
            <a:r>
              <a:rPr lang="tr-TR" dirty="0" err="1" smtClean="0"/>
              <a:t>SES'i</a:t>
            </a:r>
            <a:r>
              <a:rPr lang="tr-TR" dirty="0" smtClean="0"/>
              <a:t> bu kadar güçlü şekilde öngörmediğini ortaya koymuştur. Bu yüzden </a:t>
            </a:r>
            <a:r>
              <a:rPr lang="tr-TR" dirty="0" err="1" smtClean="0"/>
              <a:t>sosyo</a:t>
            </a:r>
            <a:r>
              <a:rPr lang="tr-TR" dirty="0" smtClean="0"/>
              <a:t>-ekonomik durum genel olarak bir sonuçtan ziyade sağlık durumundaki farklılıkların bir nedeni olarak görülmektedir (örneğin, </a:t>
            </a:r>
            <a:r>
              <a:rPr lang="tr-TR" dirty="0" err="1" smtClean="0"/>
              <a:t>Marmot</a:t>
            </a:r>
            <a:r>
              <a:rPr lang="tr-TR" dirty="0" smtClean="0"/>
              <a:t> </a:t>
            </a:r>
            <a:r>
              <a:rPr lang="tr-TR" dirty="0" err="1" smtClean="0"/>
              <a:t>DaveySmith</a:t>
            </a:r>
            <a:r>
              <a:rPr lang="tr-TR" dirty="0" smtClean="0"/>
              <a:t> ve </a:t>
            </a:r>
            <a:r>
              <a:rPr lang="tr-TR" dirty="0" err="1" smtClean="0"/>
              <a:t>Stansfeld</a:t>
            </a:r>
            <a:r>
              <a:rPr lang="tr-TR" dirty="0" smtClean="0"/>
              <a:t> 1991).</a:t>
            </a:r>
          </a:p>
          <a:p>
            <a:pPr marL="0" lvl="0" indent="0">
              <a:spcBef>
                <a:spcPts val="0"/>
              </a:spcBef>
              <a:spcAft>
                <a:spcPts val="0"/>
              </a:spcAft>
              <a:buNone/>
            </a:pPr>
            <a:endParaRPr lang="tr-TR" dirty="0" smtClean="0"/>
          </a:p>
          <a:p>
            <a:pPr marL="0" lvl="0" indent="0">
              <a:spcBef>
                <a:spcPts val="0"/>
              </a:spcBef>
              <a:spcAft>
                <a:spcPts val="0"/>
              </a:spcAft>
              <a:buNone/>
            </a:pPr>
            <a:r>
              <a:rPr lang="tr-TR" dirty="0" err="1" smtClean="0"/>
              <a:t>sosyo</a:t>
            </a:r>
            <a:r>
              <a:rPr lang="tr-TR" dirty="0" smtClean="0"/>
              <a:t>-ekonomik bir gruba geçmenin veya finansal güvenlikte bir azalmanın sağlıksızlığa neden olabileceği görülmektedir. </a:t>
            </a:r>
            <a:r>
              <a:rPr lang="tr-TR" dirty="0" err="1" smtClean="0"/>
              <a:t>Davey</a:t>
            </a:r>
            <a:r>
              <a:rPr lang="tr-TR" dirty="0" smtClean="0"/>
              <a:t>-Smith ve </a:t>
            </a:r>
            <a:r>
              <a:rPr lang="tr-TR" dirty="0" err="1" smtClean="0"/>
              <a:t>Philips'ten</a:t>
            </a:r>
            <a:r>
              <a:rPr lang="tr-TR" dirty="0" smtClean="0"/>
              <a:t> (1991) gelen veriler de burada önemlidir. Çocukluk dönemine karşı yetişkinlik ortamlarının yetişkinlerin sağlığı üzerindeki göreceli rolünü düşünmüşlerdir. Analizleri yetişkin olarak yaşadığımız sosyal bağlamın sağlığımız üzerinde çocukken yaşadığımızdan daha büyük bir etkisi olduğunu göstermiştir. Bu veriler yine çevrenin sağlığımız üzerindeki etkisinin sabit olmadığını ve yaşam boyu </a:t>
            </a:r>
            <a:r>
              <a:rPr lang="tr-TR" dirty="0" err="1" smtClean="0"/>
              <a:t>SES'deki</a:t>
            </a:r>
            <a:r>
              <a:rPr lang="tr-TR" dirty="0" smtClean="0"/>
              <a:t> değişimlerin sağlığımızı etkileyeceğini göstermektedir.</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tr-TR" dirty="0" smtClean="0"/>
              <a:t>Örneğin </a:t>
            </a:r>
            <a:r>
              <a:rPr lang="tr-TR" dirty="0" err="1" smtClean="0"/>
              <a:t>Marmot</a:t>
            </a:r>
            <a:r>
              <a:rPr lang="tr-TR" dirty="0" smtClean="0"/>
              <a:t>, </a:t>
            </a:r>
            <a:r>
              <a:rPr lang="tr-TR" dirty="0" err="1" smtClean="0"/>
              <a:t>Shipley</a:t>
            </a:r>
            <a:r>
              <a:rPr lang="tr-TR" dirty="0" smtClean="0"/>
              <a:t> ve </a:t>
            </a:r>
            <a:r>
              <a:rPr lang="tr-TR" dirty="0" err="1" smtClean="0"/>
              <a:t>Rose</a:t>
            </a:r>
            <a:r>
              <a:rPr lang="tr-TR" dirty="0" smtClean="0"/>
              <a:t> (1984), iş seviyesi ve sağlık davranışının on yıllık bir süre boyunca sağlık sonuçları üzerindeki etkisini inceledi. </a:t>
            </a:r>
            <a:r>
              <a:rPr lang="tr-TR" dirty="0" err="1" smtClean="0"/>
              <a:t>Marmot</a:t>
            </a:r>
            <a:r>
              <a:rPr lang="tr-TR" dirty="0" smtClean="0"/>
              <a:t> ve meslektaşları, sigara içme, alkol tüketimi, </a:t>
            </a:r>
            <a:r>
              <a:rPr lang="tr-TR" dirty="0" err="1" smtClean="0"/>
              <a:t>obezite</a:t>
            </a:r>
            <a:r>
              <a:rPr lang="tr-TR" dirty="0" smtClean="0"/>
              <a:t>, plazma kolesterolü (diyetin yağ alımının göstergesidir) ve kan basıncını göz önüne aldıktan sonra, meslek statüsünün sağlık durumunu bağımsız olarak belirleyici olarak kaldığını tespit etti. En düşük çalışma derecesindeki erkeklerin, bireysel davranışların etkilerini istatistiksel olarak açıkladıktan sonra bile, bu süre zarfında en yüksek derecedekilere göre ölme olasılıkları üç kat daha fazlaydı.</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tr-TR" dirty="0" smtClean="0"/>
              <a:t>Örneğin, bir dizi işçi sınıfı sigara içenle görüşen </a:t>
            </a:r>
            <a:r>
              <a:rPr lang="tr-TR" dirty="0" err="1" smtClean="0"/>
              <a:t>Graham</a:t>
            </a:r>
            <a:r>
              <a:rPr lang="tr-TR" dirty="0" smtClean="0"/>
              <a:t> (1994) tarafından yapılan çalışma, sigara içmenin olumsuz sağlık sonuçlarının farkında olduklarını, ancak güne başa çıkmalarına yardımcı olmaya devam ettiklerini ortaya koydu. ekonomik kaynaklara sahip bir ailenin günlük stresleri. Yaptığımız sağlık davranışı seçimleri türü ve bazı durumlarda bu seçimlerin mevcudiyeti, içinde yaşadığımız sosyal bağlamla sınırlı olabilir.</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tr-TR" dirty="0" smtClean="0"/>
              <a:t>	</a:t>
            </a: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8" name="Shape 2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tr-TR" dirty="0" smtClean="0"/>
              <a:t>Dünya nüfusunun çoğunluğu gelişmekte olan ülkelerde yaşamaktadır (toplam dünya nüfusunun yaklaşık 4.4 milyarı 5.6 milyar). Gelişmekte olan ülkelerdeki ölümlerin yaklaşık üçte biri, 5 yaşından önce gerçekleşmekte (DSÖ 1995), ölümlerin üçte biri 65 yaşından önce gerçekleşmektedir. Gelişmiş ülkeler arasında 65.</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tr-TR" b="1" dirty="0" smtClean="0"/>
              <a:t>anti-</a:t>
            </a:r>
            <a:r>
              <a:rPr lang="tr-TR" b="1" dirty="0" err="1" smtClean="0"/>
              <a:t>retroviral</a:t>
            </a:r>
            <a:r>
              <a:rPr lang="tr-TR" b="1" dirty="0" smtClean="0"/>
              <a:t> ilaçlar: </a:t>
            </a:r>
            <a:r>
              <a:rPr lang="tr-TR" b="0" dirty="0" err="1" smtClean="0"/>
              <a:t>retrovirüs</a:t>
            </a:r>
            <a:r>
              <a:rPr lang="tr-TR" b="0" dirty="0" smtClean="0"/>
              <a:t> olarak bilinen bir tür virüsün üremesini önleyen ilaçlar. HIV tedavisinde en iyi bilinen yöntemdir.</a:t>
            </a:r>
            <a:endParaRPr b="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Shape 10"/>
          <p:cNvCxnSpPr/>
          <p:nvPr/>
        </p:nvCxnSpPr>
        <p:spPr>
          <a:xfrm>
            <a:off x="7007735" y="3176888"/>
            <a:ext cx="562200" cy="0"/>
          </a:xfrm>
          <a:prstGeom prst="straightConnector1">
            <a:avLst/>
          </a:prstGeom>
          <a:noFill/>
          <a:ln w="76200" cap="flat" cmpd="sng">
            <a:solidFill>
              <a:schemeClr val="lt2"/>
            </a:solidFill>
            <a:prstDash val="solid"/>
            <a:round/>
            <a:headEnd type="none" w="med" len="med"/>
            <a:tailEnd type="none" w="med" len="med"/>
          </a:ln>
        </p:spPr>
      </p:cxnSp>
      <p:cxnSp>
        <p:nvCxnSpPr>
          <p:cNvPr id="11" name="Shape 11"/>
          <p:cNvCxnSpPr/>
          <p:nvPr/>
        </p:nvCxnSpPr>
        <p:spPr>
          <a:xfrm>
            <a:off x="1575035" y="3158252"/>
            <a:ext cx="562200" cy="0"/>
          </a:xfrm>
          <a:prstGeom prst="straightConnector1">
            <a:avLst/>
          </a:prstGeom>
          <a:noFill/>
          <a:ln w="76200" cap="flat" cmpd="sng">
            <a:solidFill>
              <a:schemeClr val="lt2"/>
            </a:solidFill>
            <a:prstDash val="solid"/>
            <a:round/>
            <a:headEnd type="none" w="med" len="med"/>
            <a:tailEnd type="none" w="med" len="med"/>
          </a:ln>
        </p:spPr>
      </p:cxnSp>
      <p:grpSp>
        <p:nvGrpSpPr>
          <p:cNvPr id="12" name="Shape 12"/>
          <p:cNvGrpSpPr/>
          <p:nvPr/>
        </p:nvGrpSpPr>
        <p:grpSpPr>
          <a:xfrm>
            <a:off x="1004144" y="1022025"/>
            <a:ext cx="7136668" cy="152400"/>
            <a:chOff x="1346429" y="1011300"/>
            <a:chExt cx="6452100" cy="152400"/>
          </a:xfrm>
        </p:grpSpPr>
        <p:cxnSp>
          <p:nvCxnSpPr>
            <p:cNvPr id="13" name="Shape 13"/>
            <p:cNvCxnSpPr/>
            <p:nvPr/>
          </p:nvCxnSpPr>
          <p:spPr>
            <a:xfrm rot="10800000">
              <a:off x="1346429" y="1011300"/>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4" name="Shape 14"/>
            <p:cNvCxnSpPr/>
            <p:nvPr/>
          </p:nvCxnSpPr>
          <p:spPr>
            <a:xfrm rot="10800000">
              <a:off x="1346429" y="1163700"/>
              <a:ext cx="6452100" cy="0"/>
            </a:xfrm>
            <a:prstGeom prst="straightConnector1">
              <a:avLst/>
            </a:prstGeom>
            <a:noFill/>
            <a:ln w="9525" cap="flat" cmpd="sng">
              <a:solidFill>
                <a:schemeClr val="accent3"/>
              </a:solidFill>
              <a:prstDash val="solid"/>
              <a:round/>
              <a:headEnd type="none" w="med" len="med"/>
              <a:tailEnd type="none" w="med" len="med"/>
            </a:ln>
          </p:spPr>
        </p:cxnSp>
      </p:grpSp>
      <p:grpSp>
        <p:nvGrpSpPr>
          <p:cNvPr id="15" name="Shape 15"/>
          <p:cNvGrpSpPr/>
          <p:nvPr/>
        </p:nvGrpSpPr>
        <p:grpSpPr>
          <a:xfrm>
            <a:off x="1004151" y="3969100"/>
            <a:ext cx="7136668" cy="152400"/>
            <a:chOff x="1346435" y="3969088"/>
            <a:chExt cx="6452100" cy="152400"/>
          </a:xfrm>
        </p:grpSpPr>
        <p:cxnSp>
          <p:nvCxnSpPr>
            <p:cNvPr id="16" name="Shape 16"/>
            <p:cNvCxnSpPr/>
            <p:nvPr/>
          </p:nvCxnSpPr>
          <p:spPr>
            <a:xfrm>
              <a:off x="1346435" y="4121488"/>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7" name="Shape 17"/>
            <p:cNvCxnSpPr/>
            <p:nvPr/>
          </p:nvCxnSpPr>
          <p:spPr>
            <a:xfrm>
              <a:off x="1346435" y="3969088"/>
              <a:ext cx="6452100" cy="0"/>
            </a:xfrm>
            <a:prstGeom prst="straightConnector1">
              <a:avLst/>
            </a:prstGeom>
            <a:noFill/>
            <a:ln w="9525" cap="flat" cmpd="sng">
              <a:solidFill>
                <a:schemeClr val="accent3"/>
              </a:solidFill>
              <a:prstDash val="solid"/>
              <a:round/>
              <a:headEnd type="none" w="med" len="med"/>
              <a:tailEnd type="none" w="med" len="med"/>
            </a:ln>
          </p:spPr>
        </p:cxnSp>
      </p:grpSp>
      <p:sp>
        <p:nvSpPr>
          <p:cNvPr id="18" name="Shape 18"/>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Shape 19"/>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Shape 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Shape 57"/>
          <p:cNvSpPr txBox="1">
            <a:spLocks noGrp="1"/>
          </p:cNvSpPr>
          <p:nvPr>
            <p:ph type="title"/>
          </p:nvPr>
        </p:nvSpPr>
        <p:spPr>
          <a:xfrm>
            <a:off x="311700" y="1304850"/>
            <a:ext cx="8520600" cy="1538400"/>
          </a:xfrm>
          <a:prstGeom prst="rect">
            <a:avLst/>
          </a:prstGeom>
        </p:spPr>
        <p:txBody>
          <a:bodyPr spcFirstLastPara="1" wrap="square" lIns="91425" tIns="91425" rIns="91425" bIns="91425" anchor="ctr" anchorCtr="0"/>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endParaRPr/>
          </a:p>
        </p:txBody>
      </p:sp>
      <p:sp>
        <p:nvSpPr>
          <p:cNvPr id="58" name="Shape 58"/>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Shape 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2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Shape 2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Shape 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Shape 32"/>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Shape 33"/>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Shape 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Shape 4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Shape 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Shape 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7" name="Shape 47"/>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8" name="Shape 48"/>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Shape 4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Shape 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Shape 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spcBef>
                <a:spcPts val="0"/>
              </a:spcBef>
              <a:buNone/>
              <a:defRPr sz="1000">
                <a:solidFill>
                  <a:schemeClr val="dk2"/>
                </a:solidFill>
                <a:latin typeface="Open Sans"/>
                <a:ea typeface="Open Sans"/>
                <a:cs typeface="Open Sans"/>
                <a:sym typeface="Open Sans"/>
              </a:defRPr>
            </a:lvl1pPr>
            <a:lvl2pPr lvl="1" algn="r">
              <a:spcBef>
                <a:spcPts val="0"/>
              </a:spcBef>
              <a:buNone/>
              <a:defRPr sz="1000">
                <a:solidFill>
                  <a:schemeClr val="dk2"/>
                </a:solidFill>
                <a:latin typeface="Open Sans"/>
                <a:ea typeface="Open Sans"/>
                <a:cs typeface="Open Sans"/>
                <a:sym typeface="Open Sans"/>
              </a:defRPr>
            </a:lvl2pPr>
            <a:lvl3pPr lvl="2" algn="r">
              <a:spcBef>
                <a:spcPts val="0"/>
              </a:spcBef>
              <a:buNone/>
              <a:defRPr sz="1000">
                <a:solidFill>
                  <a:schemeClr val="dk2"/>
                </a:solidFill>
                <a:latin typeface="Open Sans"/>
                <a:ea typeface="Open Sans"/>
                <a:cs typeface="Open Sans"/>
                <a:sym typeface="Open Sans"/>
              </a:defRPr>
            </a:lvl3pPr>
            <a:lvl4pPr lvl="3" algn="r">
              <a:spcBef>
                <a:spcPts val="0"/>
              </a:spcBef>
              <a:buNone/>
              <a:defRPr sz="1000">
                <a:solidFill>
                  <a:schemeClr val="dk2"/>
                </a:solidFill>
                <a:latin typeface="Open Sans"/>
                <a:ea typeface="Open Sans"/>
                <a:cs typeface="Open Sans"/>
                <a:sym typeface="Open Sans"/>
              </a:defRPr>
            </a:lvl4pPr>
            <a:lvl5pPr lvl="4" algn="r">
              <a:spcBef>
                <a:spcPts val="0"/>
              </a:spcBef>
              <a:buNone/>
              <a:defRPr sz="1000">
                <a:solidFill>
                  <a:schemeClr val="dk2"/>
                </a:solidFill>
                <a:latin typeface="Open Sans"/>
                <a:ea typeface="Open Sans"/>
                <a:cs typeface="Open Sans"/>
                <a:sym typeface="Open Sans"/>
              </a:defRPr>
            </a:lvl5pPr>
            <a:lvl6pPr lvl="5" algn="r">
              <a:spcBef>
                <a:spcPts val="0"/>
              </a:spcBef>
              <a:buNone/>
              <a:defRPr sz="1000">
                <a:solidFill>
                  <a:schemeClr val="dk2"/>
                </a:solidFill>
                <a:latin typeface="Open Sans"/>
                <a:ea typeface="Open Sans"/>
                <a:cs typeface="Open Sans"/>
                <a:sym typeface="Open Sans"/>
              </a:defRPr>
            </a:lvl6pPr>
            <a:lvl7pPr lvl="6" algn="r">
              <a:spcBef>
                <a:spcPts val="0"/>
              </a:spcBef>
              <a:buNone/>
              <a:defRPr sz="1000">
                <a:solidFill>
                  <a:schemeClr val="dk2"/>
                </a:solidFill>
                <a:latin typeface="Open Sans"/>
                <a:ea typeface="Open Sans"/>
                <a:cs typeface="Open Sans"/>
                <a:sym typeface="Open Sans"/>
              </a:defRPr>
            </a:lvl7pPr>
            <a:lvl8pPr lvl="7" algn="r">
              <a:spcBef>
                <a:spcPts val="0"/>
              </a:spcBef>
              <a:buNone/>
              <a:defRPr sz="1000">
                <a:solidFill>
                  <a:schemeClr val="dk2"/>
                </a:solidFill>
                <a:latin typeface="Open Sans"/>
                <a:ea typeface="Open Sans"/>
                <a:cs typeface="Open Sans"/>
                <a:sym typeface="Open Sans"/>
              </a:defRPr>
            </a:lvl8pPr>
            <a:lvl9pPr lvl="8" algn="r">
              <a:spcBef>
                <a:spcPts val="0"/>
              </a:spcBef>
              <a:buNone/>
              <a:defRPr sz="1000">
                <a:solidFill>
                  <a:schemeClr val="dk2"/>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tr-TR" dirty="0" smtClean="0"/>
              <a:t>Sağlıkta Eşitsizlikler</a:t>
            </a:r>
            <a:endParaRPr dirty="0"/>
          </a:p>
        </p:txBody>
      </p:sp>
      <p:sp>
        <p:nvSpPr>
          <p:cNvPr id="67" name="Shape 67"/>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tr-TR" sz="2000" dirty="0" smtClean="0"/>
              <a:t>Tıbbi ve Psikiyatrik Sosyal Hizmet</a:t>
            </a:r>
            <a:endParaRPr lang="tr-TR" sz="2000" dirty="0"/>
          </a:p>
          <a:p>
            <a:pPr marL="0" lvl="0" indent="0">
              <a:spcBef>
                <a:spcPts val="0"/>
              </a:spcBef>
              <a:spcAft>
                <a:spcPts val="0"/>
              </a:spcAft>
              <a:buNone/>
            </a:pPr>
            <a:r>
              <a:rPr lang="en" sz="2000" dirty="0" smtClean="0"/>
              <a:t> 2</a:t>
            </a:r>
            <a:r>
              <a:rPr lang="tr-TR" sz="2000" dirty="0" smtClean="0"/>
              <a:t>. Hafta</a:t>
            </a:r>
            <a:endParaRPr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lvl="0"/>
            <a:r>
              <a:rPr lang="tr-TR" dirty="0" smtClean="0"/>
              <a:t>Sosyal nedensellik ve </a:t>
            </a:r>
            <a:r>
              <a:rPr lang="tr-TR" dirty="0"/>
              <a:t>sosyal </a:t>
            </a:r>
            <a:r>
              <a:rPr lang="tr-TR" dirty="0" smtClean="0"/>
              <a:t>kayma</a:t>
            </a:r>
            <a:endParaRPr dirty="0"/>
          </a:p>
        </p:txBody>
      </p:sp>
      <p:sp>
        <p:nvSpPr>
          <p:cNvPr id="125" name="Shape 12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buNone/>
            </a:pPr>
            <a:r>
              <a:rPr lang="tr-TR" b="1" dirty="0"/>
              <a:t>Sosyal nedensellik modeli: </a:t>
            </a:r>
            <a:r>
              <a:rPr lang="tr-TR" dirty="0" smtClean="0"/>
              <a:t>Düşük </a:t>
            </a:r>
            <a:r>
              <a:rPr lang="tr-TR" dirty="0"/>
              <a:t>SES, “sağlık sorunlarına” neden olmaktadır: yani, bireylerin </a:t>
            </a:r>
            <a:r>
              <a:rPr lang="tr-TR" dirty="0" smtClean="0"/>
              <a:t>düşük </a:t>
            </a:r>
            <a:r>
              <a:rPr lang="tr-TR" dirty="0" err="1" smtClean="0"/>
              <a:t>sosyo</a:t>
            </a:r>
            <a:r>
              <a:rPr lang="tr-TR" dirty="0" smtClean="0"/>
              <a:t> ekonomik seviyeye sahip olmak sağlığını </a:t>
            </a:r>
            <a:r>
              <a:rPr lang="tr-TR" dirty="0"/>
              <a:t>olumsuz yönde </a:t>
            </a:r>
            <a:r>
              <a:rPr lang="tr-TR" dirty="0" smtClean="0"/>
              <a:t>etkilemektedir.</a:t>
            </a:r>
          </a:p>
          <a:p>
            <a:pPr marL="0" lvl="0" indent="0">
              <a:buNone/>
            </a:pPr>
            <a:endParaRPr lang="tr-TR" b="1" dirty="0" smtClean="0"/>
          </a:p>
          <a:p>
            <a:pPr marL="0" lvl="0" indent="0">
              <a:buNone/>
            </a:pPr>
            <a:r>
              <a:rPr lang="tr-TR" b="1" dirty="0" smtClean="0"/>
              <a:t>Sosyal </a:t>
            </a:r>
            <a:r>
              <a:rPr lang="tr-TR" b="1" dirty="0"/>
              <a:t>kayma modeli: </a:t>
            </a:r>
            <a:r>
              <a:rPr lang="tr-TR" dirty="0"/>
              <a:t>Bir birey bir sağlık sorunu geliştirdiğinde, bir iş sürdüremez veya yaşam standartlarını korumak için gereken fazla mesai seviyelerini kaldıramayabilir. Bu nedenle </a:t>
            </a:r>
            <a:r>
              <a:rPr lang="tr-TR" dirty="0" err="1"/>
              <a:t>sosyo</a:t>
            </a:r>
            <a:r>
              <a:rPr lang="tr-TR" dirty="0"/>
              <a:t>-ekonomik </a:t>
            </a:r>
            <a:r>
              <a:rPr lang="tr-TR" dirty="0" err="1" smtClean="0"/>
              <a:t>anlamlda</a:t>
            </a:r>
            <a:r>
              <a:rPr lang="tr-TR" dirty="0" smtClean="0"/>
              <a:t> </a:t>
            </a:r>
            <a:r>
              <a:rPr lang="tr-TR" dirty="0"/>
              <a:t>aşağı </a:t>
            </a:r>
            <a:r>
              <a:rPr lang="tr-TR" dirty="0" smtClean="0"/>
              <a:t>sürüklenirler</a:t>
            </a:r>
            <a:r>
              <a:rPr lang="tr-TR" dirty="0"/>
              <a:t>: yani sağlık sorunları düşük </a:t>
            </a:r>
            <a:r>
              <a:rPr lang="tr-TR" dirty="0" err="1"/>
              <a:t>SES'e</a:t>
            </a:r>
            <a:r>
              <a:rPr lang="tr-TR" dirty="0"/>
              <a:t> neden olur</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tr-TR" dirty="0" smtClean="0"/>
              <a:t>Yoksul bir hayat</a:t>
            </a:r>
            <a:endParaRPr dirty="0"/>
          </a:p>
        </p:txBody>
      </p:sp>
      <p:sp>
        <p:nvSpPr>
          <p:cNvPr id="131" name="Shape 13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lvl="0"/>
            <a:r>
              <a:rPr lang="tr-TR" dirty="0"/>
              <a:t>çocukluk: aile istikrarsızlığı, aşırı kalabalık, yetersiz beslenme, sınırlı eğitim olanakları;</a:t>
            </a:r>
          </a:p>
          <a:p>
            <a:pPr lvl="0"/>
            <a:r>
              <a:rPr lang="tr-TR" dirty="0"/>
              <a:t>ergenlik: aile çekişmesi, sigara </a:t>
            </a:r>
            <a:r>
              <a:rPr lang="tr-TR" dirty="0" smtClean="0"/>
              <a:t>içmek </a:t>
            </a:r>
            <a:r>
              <a:rPr lang="tr-TR" dirty="0"/>
              <a:t>ve </a:t>
            </a:r>
            <a:r>
              <a:rPr lang="tr-TR" dirty="0" smtClean="0"/>
              <a:t>sigara dumanına </a:t>
            </a:r>
            <a:r>
              <a:rPr lang="tr-TR" dirty="0"/>
              <a:t>maruz kalmak, </a:t>
            </a:r>
            <a:r>
              <a:rPr lang="tr-TR" dirty="0" smtClean="0"/>
              <a:t>yetersiz </a:t>
            </a:r>
            <a:r>
              <a:rPr lang="tr-TR" dirty="0"/>
              <a:t>niteliklere sahip </a:t>
            </a:r>
            <a:r>
              <a:rPr lang="tr-TR" dirty="0" smtClean="0"/>
              <a:t>okula gitmek, </a:t>
            </a:r>
            <a:r>
              <a:rPr lang="tr-TR" dirty="0"/>
              <a:t>işsizlik ya da düşük ücretli ve güvensiz işlerde çalışmak;</a:t>
            </a:r>
          </a:p>
          <a:p>
            <a:pPr lvl="0"/>
            <a:r>
              <a:rPr lang="tr-TR" dirty="0"/>
              <a:t>yetişkinlik: tehlikeli koşullarda çalışma, finansal güvensizlik, </a:t>
            </a:r>
            <a:r>
              <a:rPr lang="tr-TR" dirty="0" smtClean="0"/>
              <a:t>uzun işsizlik </a:t>
            </a:r>
            <a:r>
              <a:rPr lang="tr-TR" dirty="0"/>
              <a:t>süresi, iş veya ev hayatı üzerinde düşük kontrol seviyeleri, olumsuz sosyal etkileşimler;</a:t>
            </a:r>
          </a:p>
          <a:p>
            <a:pPr lvl="0"/>
            <a:r>
              <a:rPr lang="tr-TR" dirty="0"/>
              <a:t>daha büyük yaş: hiç veya küçük mesleki emeklilik maaşı, yetersiz ısınma, yiyecek vs.</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tr-TR" dirty="0" smtClean="0"/>
              <a:t>Sağlığı farklılaştıran davranışlar</a:t>
            </a:r>
            <a:endParaRPr dirty="0"/>
          </a:p>
        </p:txBody>
      </p:sp>
      <p:sp>
        <p:nvSpPr>
          <p:cNvPr id="137" name="Shape 13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buNone/>
            </a:pPr>
            <a:r>
              <a:rPr lang="tr-TR" sz="1400" dirty="0"/>
              <a:t>Düşük </a:t>
            </a:r>
            <a:r>
              <a:rPr lang="tr-TR" sz="1400" dirty="0" err="1"/>
              <a:t>sosyo</a:t>
            </a:r>
            <a:r>
              <a:rPr lang="tr-TR" sz="1400" dirty="0"/>
              <a:t>-ekonomik gruplardaki insanlar arasında daha yüksek sağlık ve kötü ölüm oranları için bariz bir potansiyel açıklama, daha yüksek </a:t>
            </a:r>
            <a:r>
              <a:rPr lang="tr-TR" sz="1400" dirty="0" err="1"/>
              <a:t>sosyo</a:t>
            </a:r>
            <a:r>
              <a:rPr lang="tr-TR" sz="1400" dirty="0"/>
              <a:t>-ekonomik gruplardakilerden daha fazla sağlığa zarar veren ve daha az </a:t>
            </a:r>
            <a:r>
              <a:rPr lang="tr-TR" sz="1400" dirty="0" smtClean="0"/>
              <a:t>sağlığa fayda eden </a:t>
            </a:r>
            <a:r>
              <a:rPr lang="tr-TR" sz="1400" dirty="0"/>
              <a:t>davranışta bulunmalarıdır</a:t>
            </a:r>
            <a:r>
              <a:rPr lang="tr-TR" sz="1400" dirty="0" smtClean="0"/>
              <a:t>.</a:t>
            </a:r>
          </a:p>
          <a:p>
            <a:pPr marL="0" lvl="0" indent="0">
              <a:buNone/>
            </a:pPr>
            <a:endParaRPr lang="tr-TR" sz="1400" dirty="0"/>
          </a:p>
          <a:p>
            <a:pPr marL="0" lvl="0" indent="0">
              <a:buNone/>
            </a:pPr>
            <a:r>
              <a:rPr lang="tr-TR" sz="1400" dirty="0" smtClean="0"/>
              <a:t>Düşük </a:t>
            </a:r>
            <a:r>
              <a:rPr lang="tr-TR" sz="1400" dirty="0" err="1" smtClean="0"/>
              <a:t>sosyo</a:t>
            </a:r>
            <a:r>
              <a:rPr lang="tr-TR" sz="1400" dirty="0" smtClean="0"/>
              <a:t>-ekonomik </a:t>
            </a:r>
            <a:r>
              <a:rPr lang="tr-TR" sz="1400" dirty="0"/>
              <a:t>gruptaki insanlar, daha fazla alkol kullanmaya, daha az sağlıklı beslenmeye ve </a:t>
            </a:r>
            <a:r>
              <a:rPr lang="tr-TR" sz="1400" dirty="0" err="1" smtClean="0"/>
              <a:t>sosyo</a:t>
            </a:r>
            <a:r>
              <a:rPr lang="tr-TR" sz="1400" dirty="0" smtClean="0"/>
              <a:t> ekonomik durumu daha </a:t>
            </a:r>
            <a:r>
              <a:rPr lang="tr-TR" sz="1400" dirty="0"/>
              <a:t>iyi olanlara göre daha az boş zaman egzersizi yapma eğilimindedir (ör. Galler 1996 Sağlık Teşvik Kurumu</a:t>
            </a:r>
            <a:r>
              <a:rPr lang="tr-TR" sz="1400" dirty="0" smtClean="0"/>
              <a:t>).</a:t>
            </a:r>
          </a:p>
          <a:p>
            <a:pPr marL="0" lvl="0" indent="0">
              <a:buNone/>
            </a:pPr>
            <a:endParaRPr lang="tr-TR" sz="1400" dirty="0"/>
          </a:p>
          <a:p>
            <a:pPr marL="0" lvl="0" indent="0">
              <a:buNone/>
            </a:pPr>
            <a:r>
              <a:rPr lang="tr-TR" sz="1400" dirty="0"/>
              <a:t>Ancak, bu farklılıklar sağlık farklılıkları için tam bir açıklama yapmamaktadır. Bazı araştırmalar, geleneksel hastalık risk faktörleri, </a:t>
            </a:r>
            <a:r>
              <a:rPr lang="tr-TR" sz="1400" dirty="0" err="1"/>
              <a:t>sosyo</a:t>
            </a:r>
            <a:r>
              <a:rPr lang="tr-TR" sz="1400" dirty="0"/>
              <a:t>-ekonomik koşullar ve ölüm arasındaki ilişkiyi araştırmıştır. Hepsi, sağlıkla ilgili davranıştaki farklılıklar, sağlıktaki </a:t>
            </a:r>
            <a:r>
              <a:rPr lang="tr-TR" sz="1400" dirty="0" err="1"/>
              <a:t>sosyo</a:t>
            </a:r>
            <a:r>
              <a:rPr lang="tr-TR" sz="1400" dirty="0"/>
              <a:t>-ekonomik farklılıkların bazılarını hesaba katarken, hikayenin tamamını sağlamadığını bulmuşlardır.</a:t>
            </a:r>
            <a:endParaRPr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Differential health behaviour (con’d)</a:t>
            </a:r>
            <a:endParaRPr/>
          </a:p>
        </p:txBody>
      </p:sp>
      <p:sp>
        <p:nvSpPr>
          <p:cNvPr id="143" name="Shape 143"/>
          <p:cNvSpPr txBox="1">
            <a:spLocks noGrp="1"/>
          </p:cNvSpPr>
          <p:nvPr>
            <p:ph type="body" idx="1"/>
          </p:nvPr>
        </p:nvSpPr>
        <p:spPr>
          <a:xfrm>
            <a:off x="311700" y="1266325"/>
            <a:ext cx="4885500" cy="3302700"/>
          </a:xfrm>
          <a:prstGeom prst="rect">
            <a:avLst/>
          </a:prstGeom>
        </p:spPr>
        <p:txBody>
          <a:bodyPr spcFirstLastPara="1" wrap="square" lIns="91425" tIns="91425" rIns="91425" bIns="91425" anchor="t" anchorCtr="0">
            <a:noAutofit/>
          </a:bodyPr>
          <a:lstStyle/>
          <a:p>
            <a:pPr marL="0" lvl="0" indent="0">
              <a:spcAft>
                <a:spcPts val="1600"/>
              </a:spcAft>
              <a:buNone/>
            </a:pPr>
            <a:r>
              <a:rPr lang="tr-TR" sz="1400" dirty="0"/>
              <a:t>Burada düşünülmeye </a:t>
            </a:r>
            <a:r>
              <a:rPr lang="tr-TR" sz="1400" dirty="0" smtClean="0"/>
              <a:t>değer konu </a:t>
            </a:r>
            <a:r>
              <a:rPr lang="tr-TR" sz="1400" dirty="0"/>
              <a:t>belki de, düşük sosyoekonomik gruplardaki insanların neden daha fazla </a:t>
            </a:r>
            <a:r>
              <a:rPr lang="tr-TR" sz="1400" dirty="0" smtClean="0"/>
              <a:t>sağlığa zarar veren </a:t>
            </a:r>
            <a:r>
              <a:rPr lang="tr-TR" sz="1400" dirty="0"/>
              <a:t>davranışlarda bulunduklarıdır. </a:t>
            </a:r>
            <a:r>
              <a:rPr lang="tr-TR" sz="1400" dirty="0" smtClean="0"/>
              <a:t>Sebep </a:t>
            </a:r>
            <a:r>
              <a:rPr lang="tr-TR" sz="1400" i="1" dirty="0" smtClean="0"/>
              <a:t>bilgi </a:t>
            </a:r>
            <a:r>
              <a:rPr lang="tr-TR" sz="1400" i="1" dirty="0"/>
              <a:t>eksikliği</a:t>
            </a:r>
            <a:r>
              <a:rPr lang="tr-TR" sz="1400" dirty="0"/>
              <a:t> gibi görünmüyor. Bir dizi anket, düşük SES gruplarındaki kişilerin, yüksek SES gruplarında olduğu gibi, sigara içme gibi sağlıktan taviz verme davranışlarıyla ilişkili risklerin farkında olduğunu, ancak bu bilgi üzerinde hareket etmeye istekli görünmediklerini göstermiştir. Bunun bir açıklaması, fırsat yoksunluğunun ve ekonomik yoksunluğa bağlı günlük stresin, bireyin gün içinde geçirmesine yardımcı olan ve sağlık sonuçlarının daha uzun vadeli değerlendirilmesini engelleyen yüksek düzeyde riskli davranışlara yol açabileceği olabilir.</a:t>
            </a:r>
            <a:endParaRPr sz="1400" dirty="0"/>
          </a:p>
        </p:txBody>
      </p:sp>
      <p:pic>
        <p:nvPicPr>
          <p:cNvPr id="144" name="Shape 144" descr="Smoking, Lighter, Dark ..."/>
          <p:cNvPicPr preferRelativeResize="0"/>
          <p:nvPr/>
        </p:nvPicPr>
        <p:blipFill>
          <a:blip r:embed="rId3">
            <a:alphaModFix/>
          </a:blip>
          <a:stretch>
            <a:fillRect/>
          </a:stretch>
        </p:blipFill>
        <p:spPr>
          <a:xfrm>
            <a:off x="5349600" y="1304825"/>
            <a:ext cx="3642000" cy="242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tr-TR" dirty="0" smtClean="0"/>
              <a:t>Çevresel zararlar</a:t>
            </a:r>
            <a:endParaRPr dirty="0"/>
          </a:p>
        </p:txBody>
      </p:sp>
      <p:sp>
        <p:nvSpPr>
          <p:cNvPr id="150" name="Shape 150"/>
          <p:cNvSpPr txBox="1">
            <a:spLocks noGrp="1"/>
          </p:cNvSpPr>
          <p:nvPr>
            <p:ph type="body" idx="1"/>
          </p:nvPr>
        </p:nvSpPr>
        <p:spPr>
          <a:xfrm>
            <a:off x="311700" y="1266325"/>
            <a:ext cx="6099000" cy="3302700"/>
          </a:xfrm>
          <a:prstGeom prst="rect">
            <a:avLst/>
          </a:prstGeom>
        </p:spPr>
        <p:txBody>
          <a:bodyPr spcFirstLastPara="1" wrap="square" lIns="91425" tIns="91425" rIns="91425" bIns="91425" anchor="t" anchorCtr="0">
            <a:noAutofit/>
          </a:bodyPr>
          <a:lstStyle/>
          <a:p>
            <a:pPr marL="0" lvl="0" indent="0">
              <a:buNone/>
            </a:pPr>
            <a:r>
              <a:rPr lang="tr-TR" sz="1600" dirty="0"/>
              <a:t>Görünüşe göre psikolojik olmayan, sosyal gruplar arasındaki sağlık farklılıklarının bir açıklaması, </a:t>
            </a:r>
            <a:r>
              <a:rPr lang="tr-TR" sz="1600" dirty="0" err="1"/>
              <a:t>sosyo</a:t>
            </a:r>
            <a:r>
              <a:rPr lang="tr-TR" sz="1600" dirty="0"/>
              <a:t>-ekonomik gruptaki kişilerin daha fazla zararlı ortamlara maruz kalmalarıdır.</a:t>
            </a:r>
          </a:p>
          <a:p>
            <a:pPr marL="0" lvl="0" indent="0">
              <a:buNone/>
            </a:pPr>
            <a:endParaRPr lang="tr-TR" sz="1600" dirty="0" smtClean="0"/>
          </a:p>
          <a:p>
            <a:pPr marL="0" lvl="0" indent="0">
              <a:buNone/>
            </a:pPr>
            <a:r>
              <a:rPr lang="tr-TR" sz="1600" dirty="0" err="1" smtClean="0"/>
              <a:t>Sosyo</a:t>
            </a:r>
            <a:r>
              <a:rPr lang="tr-TR" sz="1600" dirty="0" smtClean="0"/>
              <a:t>-ekonomik </a:t>
            </a:r>
            <a:r>
              <a:rPr lang="tr-TR" sz="1600" dirty="0"/>
              <a:t>gruptaki kişilerin, şantiyeler gibi tehlikeli ortamlarda çalışmaya maruz kalma ve çalışma yaşamları boyunca </a:t>
            </a:r>
            <a:r>
              <a:rPr lang="tr-TR" sz="1600" dirty="0" smtClean="0"/>
              <a:t>kaza </a:t>
            </a:r>
            <a:r>
              <a:rPr lang="tr-TR" sz="1600" dirty="0"/>
              <a:t>geçirme olasılığı yüksek sosyoekonomik gruptakilerden </a:t>
            </a:r>
            <a:r>
              <a:rPr lang="tr-TR" sz="1600" dirty="0" smtClean="0"/>
              <a:t>daha </a:t>
            </a:r>
            <a:r>
              <a:rPr lang="tr-TR" sz="1600" dirty="0"/>
              <a:t>yüksektir. Ek olarak, yüksek </a:t>
            </a:r>
            <a:r>
              <a:rPr lang="tr-TR" sz="1600" dirty="0" err="1" smtClean="0"/>
              <a:t>sosyo</a:t>
            </a:r>
            <a:r>
              <a:rPr lang="tr-TR" sz="1600" dirty="0" smtClean="0"/>
              <a:t>-ekonomik </a:t>
            </a:r>
            <a:r>
              <a:rPr lang="tr-TR" sz="1600" dirty="0"/>
              <a:t>gruplardakinden daha düşük kaliteli konut, rutubet ve daha yüksek hava kirliliği seviyelerinde ev koşulları yaşayabilirler</a:t>
            </a:r>
            <a:endParaRPr sz="1600" dirty="0"/>
          </a:p>
        </p:txBody>
      </p:sp>
      <p:pic>
        <p:nvPicPr>
          <p:cNvPr id="151" name="Shape 151" descr="Toxic, Dump, Radioactive, Cup, ..."/>
          <p:cNvPicPr preferRelativeResize="0"/>
          <p:nvPr/>
        </p:nvPicPr>
        <p:blipFill>
          <a:blip r:embed="rId3">
            <a:alphaModFix/>
          </a:blip>
          <a:stretch>
            <a:fillRect/>
          </a:stretch>
        </p:blipFill>
        <p:spPr>
          <a:xfrm>
            <a:off x="6563100" y="1304825"/>
            <a:ext cx="2428500" cy="306220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tr-TR" dirty="0" smtClean="0"/>
              <a:t>Çevresel faktörler ve psikoloji</a:t>
            </a:r>
            <a:endParaRPr dirty="0"/>
          </a:p>
        </p:txBody>
      </p:sp>
      <p:sp>
        <p:nvSpPr>
          <p:cNvPr id="157" name="Shape 15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spcAft>
                <a:spcPts val="1600"/>
              </a:spcAft>
              <a:buNone/>
            </a:pPr>
            <a:r>
              <a:rPr lang="tr-TR" dirty="0"/>
              <a:t>Çevresel faktörler ayrıca sosyal ve psikolojik yollardan da </a:t>
            </a:r>
            <a:r>
              <a:rPr lang="tr-TR" dirty="0" smtClean="0"/>
              <a:t>etkili olabilir. </a:t>
            </a:r>
            <a:r>
              <a:rPr lang="tr-TR" dirty="0"/>
              <a:t>Bunun gerçekleşebileceği bir </a:t>
            </a:r>
            <a:r>
              <a:rPr lang="tr-TR" dirty="0" smtClean="0"/>
              <a:t>örnek, </a:t>
            </a:r>
            <a:r>
              <a:rPr lang="tr-TR" dirty="0"/>
              <a:t>aşırı kalabalıklaşma ile ilişkili </a:t>
            </a:r>
            <a:r>
              <a:rPr lang="tr-TR" dirty="0" smtClean="0"/>
              <a:t>strestir. </a:t>
            </a:r>
          </a:p>
          <a:p>
            <a:pPr marL="0" lvl="0" indent="0">
              <a:spcAft>
                <a:spcPts val="1600"/>
              </a:spcAft>
              <a:buNone/>
            </a:pPr>
            <a:r>
              <a:rPr lang="tr-TR" dirty="0" smtClean="0"/>
              <a:t>Hem </a:t>
            </a:r>
            <a:r>
              <a:rPr lang="tr-TR" dirty="0"/>
              <a:t>hayvan hem de insan araştırmalarından, aşırı kalabalıklaşmanın yüksek düzeyde stres hormonları ile ilişkili olduğuna dair net kanıtlar var. </a:t>
            </a:r>
            <a:endParaRPr lang="tr-TR" dirty="0" smtClean="0"/>
          </a:p>
          <a:p>
            <a:pPr marL="0" lvl="0" indent="0">
              <a:spcAft>
                <a:spcPts val="1600"/>
              </a:spcAft>
              <a:buNone/>
            </a:pPr>
            <a:r>
              <a:rPr lang="tr-TR" dirty="0" smtClean="0"/>
              <a:t>Hayvan </a:t>
            </a:r>
            <a:r>
              <a:rPr lang="tr-TR" dirty="0"/>
              <a:t>çalışmaları ayrıca, </a:t>
            </a:r>
            <a:r>
              <a:rPr lang="tr-TR" dirty="0" smtClean="0"/>
              <a:t>yüksek </a:t>
            </a:r>
            <a:r>
              <a:rPr lang="tr-TR" dirty="0"/>
              <a:t>kolesterol </a:t>
            </a:r>
            <a:r>
              <a:rPr lang="tr-TR" dirty="0" smtClean="0"/>
              <a:t>diyetinin eşlik ettiği </a:t>
            </a:r>
            <a:r>
              <a:rPr lang="tr-TR" dirty="0"/>
              <a:t>aşırı </a:t>
            </a:r>
            <a:r>
              <a:rPr lang="tr-TR" dirty="0" smtClean="0"/>
              <a:t>kalabalığın </a:t>
            </a:r>
            <a:r>
              <a:rPr lang="tr-TR" dirty="0" err="1" smtClean="0"/>
              <a:t>aterom</a:t>
            </a:r>
            <a:r>
              <a:rPr lang="tr-TR" dirty="0" smtClean="0"/>
              <a:t> gelişimi ve kalp ve damar hastalıklarına yol açtığını bulgulamıştır.</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tr-TR" dirty="0" smtClean="0"/>
              <a:t>Stres ve depresyon</a:t>
            </a:r>
            <a:endParaRPr dirty="0"/>
          </a:p>
        </p:txBody>
      </p:sp>
      <p:sp>
        <p:nvSpPr>
          <p:cNvPr id="163" name="Shape 16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spcAft>
                <a:spcPts val="1600"/>
              </a:spcAft>
              <a:buNone/>
            </a:pPr>
            <a:r>
              <a:rPr lang="tr-TR" dirty="0" smtClean="0"/>
              <a:t>Kötü </a:t>
            </a:r>
            <a:r>
              <a:rPr lang="tr-TR" dirty="0"/>
              <a:t>konutlar strese yol açmakta, bu da sağlıksızlığa yol açmaktadır. </a:t>
            </a:r>
            <a:r>
              <a:rPr lang="tr-TR" dirty="0" err="1" smtClean="0"/>
              <a:t>Sosyo</a:t>
            </a:r>
            <a:r>
              <a:rPr lang="tr-TR" dirty="0" smtClean="0"/>
              <a:t> ekonomik grupların genelde yaşadıkları stres birbirinden farklı olacağından, sağlık koşulları da farklılaşacaktır.</a:t>
            </a:r>
          </a:p>
          <a:p>
            <a:pPr marL="0" lvl="0" indent="0">
              <a:spcAft>
                <a:spcPts val="1600"/>
              </a:spcAft>
              <a:buNone/>
            </a:pPr>
            <a:r>
              <a:rPr lang="tr-TR" dirty="0" smtClean="0"/>
              <a:t>Düşük </a:t>
            </a:r>
            <a:r>
              <a:rPr lang="tr-TR" dirty="0" err="1" smtClean="0"/>
              <a:t>sosyo</a:t>
            </a:r>
            <a:r>
              <a:rPr lang="tr-TR" dirty="0" smtClean="0"/>
              <a:t>-ekonomik gruplardaki </a:t>
            </a:r>
            <a:r>
              <a:rPr lang="tr-TR" dirty="0"/>
              <a:t>kişilerin </a:t>
            </a:r>
            <a:r>
              <a:rPr lang="tr-TR" dirty="0" smtClean="0"/>
              <a:t>yüksek sosyoekonomik </a:t>
            </a:r>
            <a:r>
              <a:rPr lang="tr-TR" dirty="0"/>
              <a:t>gruptakilerden daha fazla stres yaşadıklarına ve </a:t>
            </a:r>
            <a:r>
              <a:rPr lang="tr-TR" dirty="0" smtClean="0"/>
              <a:t>bu stresle baş edebilmek için çoğunlukla </a:t>
            </a:r>
            <a:r>
              <a:rPr lang="tr-TR" dirty="0"/>
              <a:t>daha az kaynağa sahip olduklarına dair tutarlı kanıtlar bulunmaktadır</a:t>
            </a:r>
            <a:r>
              <a:rPr lang="tr-TR" dirty="0" smtClean="0"/>
              <a:t>.</a:t>
            </a:r>
          </a:p>
          <a:p>
            <a:pPr marL="0" lvl="0" indent="0">
              <a:spcAft>
                <a:spcPts val="1600"/>
              </a:spcAft>
              <a:buNone/>
            </a:pPr>
            <a:r>
              <a:rPr lang="tr-TR" dirty="0" smtClean="0"/>
              <a:t>Sonuç </a:t>
            </a:r>
            <a:r>
              <a:rPr lang="tr-TR" dirty="0"/>
              <a:t>olarak, yüksek ekonomik gruptakilere göre strese karşı daha savunmasız olabilirler.</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tr-TR" dirty="0" smtClean="0"/>
              <a:t>Sağlık hizmetlerine erişim</a:t>
            </a:r>
            <a:endParaRPr dirty="0"/>
          </a:p>
        </p:txBody>
      </p:sp>
      <p:sp>
        <p:nvSpPr>
          <p:cNvPr id="169" name="Shape 16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buNone/>
            </a:pPr>
            <a:r>
              <a:rPr lang="tr-TR" dirty="0"/>
              <a:t>Sağlık hizmetlerine erişimin </a:t>
            </a:r>
            <a:r>
              <a:rPr lang="tr-TR" dirty="0" err="1" smtClean="0"/>
              <a:t>sosyo</a:t>
            </a:r>
            <a:r>
              <a:rPr lang="tr-TR" dirty="0" smtClean="0"/>
              <a:t> ekonomik gruplar arasında hem </a:t>
            </a:r>
            <a:r>
              <a:rPr lang="tr-TR" dirty="0"/>
              <a:t>kişisel </a:t>
            </a:r>
            <a:r>
              <a:rPr lang="tr-TR" dirty="0" smtClean="0"/>
              <a:t>özellikler açısından </a:t>
            </a:r>
            <a:r>
              <a:rPr lang="tr-TR" dirty="0"/>
              <a:t>hem de bireyin etkileşim kurmaya çalıştığı sağlık </a:t>
            </a:r>
            <a:r>
              <a:rPr lang="tr-TR" dirty="0" smtClean="0"/>
              <a:t>sisteminin özellikleri açısından </a:t>
            </a:r>
            <a:r>
              <a:rPr lang="tr-TR" dirty="0"/>
              <a:t>farklılık göstermesi muhtemeldir.</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tr-TR" dirty="0" smtClean="0"/>
              <a:t>Göreli bir mesele olarak SES</a:t>
            </a:r>
            <a:endParaRPr dirty="0"/>
          </a:p>
        </p:txBody>
      </p:sp>
      <p:sp>
        <p:nvSpPr>
          <p:cNvPr id="175" name="Shape 175"/>
          <p:cNvSpPr txBox="1">
            <a:spLocks noGrp="1"/>
          </p:cNvSpPr>
          <p:nvPr>
            <p:ph type="body" idx="1"/>
          </p:nvPr>
        </p:nvSpPr>
        <p:spPr>
          <a:xfrm>
            <a:off x="311700" y="1266325"/>
            <a:ext cx="3951300" cy="3302700"/>
          </a:xfrm>
          <a:prstGeom prst="rect">
            <a:avLst/>
          </a:prstGeom>
        </p:spPr>
        <p:txBody>
          <a:bodyPr spcFirstLastPara="1" wrap="square" lIns="91425" tIns="91425" rIns="91425" bIns="91425" anchor="t" anchorCtr="0">
            <a:noAutofit/>
          </a:bodyPr>
          <a:lstStyle/>
          <a:p>
            <a:pPr marL="0" lvl="0" indent="0">
              <a:spcAft>
                <a:spcPts val="1600"/>
              </a:spcAft>
              <a:buNone/>
            </a:pPr>
            <a:r>
              <a:rPr lang="tr-TR" dirty="0" err="1"/>
              <a:t>Wilkinson</a:t>
            </a:r>
            <a:r>
              <a:rPr lang="tr-TR" dirty="0"/>
              <a:t> (1992) başka bir faktör önerdi - sadece komşularınızdan ekonomik olarak daha kötü olduğunuzu bilmek bile sağlığınıza olumsuz etkide bulunabilir. Ülkeler içinde ve arasında kötü sağlık ve erken ölüm düzeylerine ilişkin analizinde, sağlığı belirleyen sadece mutlak bir zenginlik olmadığını öne sürdü: etkili olan göreli zenginlikti.</a:t>
            </a:r>
            <a:endParaRPr dirty="0"/>
          </a:p>
        </p:txBody>
      </p:sp>
      <p:pic>
        <p:nvPicPr>
          <p:cNvPr id="176" name="Shape 176"/>
          <p:cNvPicPr preferRelativeResize="0"/>
          <p:nvPr/>
        </p:nvPicPr>
        <p:blipFill>
          <a:blip r:embed="rId3">
            <a:alphaModFix/>
          </a:blip>
          <a:stretch>
            <a:fillRect/>
          </a:stretch>
        </p:blipFill>
        <p:spPr>
          <a:xfrm>
            <a:off x="4415400" y="1304825"/>
            <a:ext cx="4576200" cy="256891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tr-TR" dirty="0" smtClean="0"/>
              <a:t>Azınlık Statüsü ve Sağlık</a:t>
            </a:r>
            <a:endParaRPr dirty="0"/>
          </a:p>
        </p:txBody>
      </p:sp>
      <p:sp>
        <p:nvSpPr>
          <p:cNvPr id="182" name="Shape 18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spcAft>
                <a:spcPts val="1600"/>
              </a:spcAft>
              <a:buNone/>
            </a:pPr>
            <a:r>
              <a:rPr lang="tr-TR" dirty="0" err="1" smtClean="0"/>
              <a:t>SES’in</a:t>
            </a:r>
            <a:r>
              <a:rPr lang="tr-TR" dirty="0" smtClean="0"/>
              <a:t> yanı sıra toplumda </a:t>
            </a:r>
            <a:r>
              <a:rPr lang="tr-TR" dirty="0"/>
              <a:t>insanlar arasında ayrım yapan ikinci </a:t>
            </a:r>
            <a:r>
              <a:rPr lang="tr-TR" dirty="0" smtClean="0"/>
              <a:t>bir </a:t>
            </a:r>
            <a:r>
              <a:rPr lang="tr-TR" dirty="0"/>
              <a:t>faktör, genel nüfus içindeki çoğunluk veya azınlık statüsünü işgal edip etmemeleridir. Bu genellikle bireyin etnik veya kültürel arka planı olarak değerlendirilir, ancak aynı zamanda cinsellik ve din ile ilgili olanlar gibi diğer farklılıkları da yansıtabilir.</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tr-TR" dirty="0" smtClean="0"/>
              <a:t>Sağlık Farkı</a:t>
            </a:r>
            <a:endParaRPr dirty="0"/>
          </a:p>
        </p:txBody>
      </p:sp>
      <p:sp>
        <p:nvSpPr>
          <p:cNvPr id="73" name="Shape 73"/>
          <p:cNvSpPr txBox="1">
            <a:spLocks noGrp="1"/>
          </p:cNvSpPr>
          <p:nvPr>
            <p:ph type="body" idx="1"/>
          </p:nvPr>
        </p:nvSpPr>
        <p:spPr>
          <a:xfrm>
            <a:off x="311700" y="1266325"/>
            <a:ext cx="3929700" cy="3302700"/>
          </a:xfrm>
          <a:prstGeom prst="rect">
            <a:avLst/>
          </a:prstGeom>
        </p:spPr>
        <p:txBody>
          <a:bodyPr spcFirstLastPara="1" wrap="square" lIns="91425" tIns="91425" rIns="91425" bIns="91425" anchor="t" anchorCtr="0">
            <a:noAutofit/>
          </a:bodyPr>
          <a:lstStyle/>
          <a:p>
            <a:pPr marL="0" lvl="0" indent="0">
              <a:spcAft>
                <a:spcPts val="1600"/>
              </a:spcAft>
              <a:buNone/>
            </a:pPr>
            <a:r>
              <a:rPr lang="tr-TR" b="1" dirty="0"/>
              <a:t>Sağlık farkı: </a:t>
            </a:r>
            <a:r>
              <a:rPr lang="tr-TR" dirty="0"/>
              <a:t>Sağlık durumları ve farklı gruplar arasındaki yaşam beklentilerindeki farklılıkları belirtmek için kullanılan bir terim.</a:t>
            </a:r>
            <a:endParaRPr dirty="0"/>
          </a:p>
        </p:txBody>
      </p:sp>
      <p:pic>
        <p:nvPicPr>
          <p:cNvPr id="74" name="Shape 74" descr="File:Examination of world&amp;#39;s ..."/>
          <p:cNvPicPr preferRelativeResize="0"/>
          <p:nvPr/>
        </p:nvPicPr>
        <p:blipFill>
          <a:blip r:embed="rId3">
            <a:alphaModFix/>
          </a:blip>
          <a:stretch>
            <a:fillRect/>
          </a:stretch>
        </p:blipFill>
        <p:spPr>
          <a:xfrm>
            <a:off x="4393800" y="1304825"/>
            <a:ext cx="4597798" cy="278831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tr-TR" dirty="0" smtClean="0"/>
              <a:t>Etnik azınlıklar</a:t>
            </a:r>
            <a:endParaRPr dirty="0"/>
          </a:p>
        </p:txBody>
      </p:sp>
      <p:sp>
        <p:nvSpPr>
          <p:cNvPr id="188" name="Shape 188"/>
          <p:cNvSpPr txBox="1">
            <a:spLocks noGrp="1"/>
          </p:cNvSpPr>
          <p:nvPr>
            <p:ph type="body" idx="1"/>
          </p:nvPr>
        </p:nvSpPr>
        <p:spPr>
          <a:xfrm>
            <a:off x="311700" y="1266325"/>
            <a:ext cx="2877600" cy="3302700"/>
          </a:xfrm>
          <a:prstGeom prst="rect">
            <a:avLst/>
          </a:prstGeom>
        </p:spPr>
        <p:txBody>
          <a:bodyPr spcFirstLastPara="1" wrap="square" lIns="91425" tIns="91425" rIns="91425" bIns="91425" anchor="t" anchorCtr="0">
            <a:noAutofit/>
          </a:bodyPr>
          <a:lstStyle/>
          <a:p>
            <a:pPr marL="0" lvl="0" indent="0">
              <a:spcAft>
                <a:spcPts val="1600"/>
              </a:spcAft>
              <a:buNone/>
            </a:pPr>
            <a:r>
              <a:rPr lang="tr-TR" dirty="0"/>
              <a:t>Belki de herhangi bir popülasyondaki en belirgin azınlık, ten rengi, din vb. </a:t>
            </a:r>
            <a:r>
              <a:rPr lang="tr-TR" dirty="0" smtClean="0"/>
              <a:t>yönünden </a:t>
            </a:r>
            <a:r>
              <a:rPr lang="tr-TR" dirty="0"/>
              <a:t>çoğunluktan farklı olan </a:t>
            </a:r>
            <a:r>
              <a:rPr lang="tr-TR" dirty="0" smtClean="0"/>
              <a:t>insanlardır. Bu kişiler </a:t>
            </a:r>
            <a:r>
              <a:rPr lang="tr-TR" dirty="0"/>
              <a:t>genellikle etnik azınlıklar </a:t>
            </a:r>
            <a:r>
              <a:rPr lang="tr-TR" dirty="0" err="1" smtClean="0"/>
              <a:t>olarka</a:t>
            </a:r>
            <a:r>
              <a:rPr lang="tr-TR" dirty="0" smtClean="0"/>
              <a:t> adlandırılır.</a:t>
            </a:r>
            <a:endParaRPr dirty="0"/>
          </a:p>
        </p:txBody>
      </p:sp>
      <p:pic>
        <p:nvPicPr>
          <p:cNvPr id="189" name="Shape 189" descr="Presents, Ethnic Minorities ..."/>
          <p:cNvPicPr preferRelativeResize="0"/>
          <p:nvPr/>
        </p:nvPicPr>
        <p:blipFill>
          <a:blip r:embed="rId3">
            <a:alphaModFix/>
          </a:blip>
          <a:stretch>
            <a:fillRect/>
          </a:stretch>
        </p:blipFill>
        <p:spPr>
          <a:xfrm>
            <a:off x="3341700" y="1076225"/>
            <a:ext cx="5555453" cy="36862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tr-TR" dirty="0" smtClean="0"/>
              <a:t>Etnik Azınlıklarda Sağlık Problemleri: Neden?</a:t>
            </a:r>
            <a:endParaRPr dirty="0"/>
          </a:p>
        </p:txBody>
      </p:sp>
      <p:sp>
        <p:nvSpPr>
          <p:cNvPr id="195" name="Shape 19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buNone/>
            </a:pPr>
            <a:r>
              <a:rPr lang="tr-TR" sz="1500" dirty="0"/>
              <a:t>Etnik azınlıklardan gelen insanların görece zayıf sağlık durumlarına ilişkin açıklamaları ararken, akılda tutulması gereken birkaç konu var. Belki de en önemlisi, etnik azınlıklardan orantısız sayıda insanın da düşük </a:t>
            </a:r>
            <a:r>
              <a:rPr lang="tr-TR" sz="1500" dirty="0" err="1"/>
              <a:t>sosyo</a:t>
            </a:r>
            <a:r>
              <a:rPr lang="tr-TR" sz="1500" dirty="0"/>
              <a:t>-ekonomik grupları işgal etmesidir</a:t>
            </a:r>
            <a:r>
              <a:rPr lang="tr-TR" sz="1500" dirty="0" smtClean="0"/>
              <a:t>.</a:t>
            </a:r>
          </a:p>
          <a:p>
            <a:pPr marL="0" lvl="0" indent="0">
              <a:buNone/>
            </a:pPr>
            <a:endParaRPr lang="tr-TR" sz="1500" dirty="0"/>
          </a:p>
          <a:p>
            <a:pPr marL="0" lvl="0" indent="0">
              <a:buNone/>
            </a:pPr>
            <a:r>
              <a:rPr lang="tr-TR" sz="1500" dirty="0"/>
              <a:t>Farklı etkenler farklı etnik grupları etkileyebilmesine rağmen, </a:t>
            </a:r>
            <a:r>
              <a:rPr lang="tr-TR" sz="1500" dirty="0" err="1"/>
              <a:t>etnisitenin</a:t>
            </a:r>
            <a:r>
              <a:rPr lang="tr-TR" sz="1500" dirty="0"/>
              <a:t> sağlığa etkisi olduğu konusunda genel bir fikir birliği vardır. Bu farklılıklar için bir takım açıklamalar önerilmiştir. Bu, bir dereceye kadar SES ile ilişkili olanları yansıtır: sağlıkla ilgili davranış farklılıkları, stres ve sağlık hizmetlerine erişim.</a:t>
            </a:r>
            <a:endParaRPr sz="15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tr-TR" dirty="0" smtClean="0"/>
              <a:t>Davranış farklılıkları</a:t>
            </a:r>
            <a:endParaRPr dirty="0"/>
          </a:p>
        </p:txBody>
      </p:sp>
      <p:sp>
        <p:nvSpPr>
          <p:cNvPr id="201" name="Shape 20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spcAft>
                <a:spcPts val="1600"/>
              </a:spcAft>
              <a:buNone/>
            </a:pPr>
            <a:r>
              <a:rPr lang="tr-TR" dirty="0" err="1"/>
              <a:t>SES'de</a:t>
            </a:r>
            <a:r>
              <a:rPr lang="tr-TR" dirty="0"/>
              <a:t> olduğu gibi davranışsal hipotez, sağlık sonuçlarındaki değişikliklerin etnik gruplar arasındaki davranış farklılıklarıyla açıklanabileceğini öne sürmektedir.</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lvl="0"/>
            <a:r>
              <a:rPr lang="tr-TR" dirty="0"/>
              <a:t>Azınlık </a:t>
            </a:r>
            <a:r>
              <a:rPr lang="tr-TR" dirty="0" smtClean="0"/>
              <a:t>statüsünde olmanın yarattığı stres</a:t>
            </a:r>
            <a:endParaRPr dirty="0"/>
          </a:p>
        </p:txBody>
      </p:sp>
      <p:sp>
        <p:nvSpPr>
          <p:cNvPr id="207" name="Shape 20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spcAft>
                <a:spcPts val="1600"/>
              </a:spcAft>
              <a:buNone/>
            </a:pPr>
            <a:r>
              <a:rPr lang="tr-TR" dirty="0"/>
              <a:t>Azınlık gruplarındaki kişilerin sağlık dezavantajları hakkındaki ikinci açıklama, </a:t>
            </a:r>
            <a:r>
              <a:rPr lang="tr-TR" dirty="0" smtClean="0"/>
              <a:t>azınlık </a:t>
            </a:r>
            <a:r>
              <a:rPr lang="tr-TR" dirty="0"/>
              <a:t>statüsünün sosyal etkisine odaklanmaktadır. </a:t>
            </a:r>
            <a:endParaRPr lang="tr-TR" dirty="0" smtClean="0"/>
          </a:p>
          <a:p>
            <a:pPr marL="0" lvl="0" indent="0">
              <a:spcAft>
                <a:spcPts val="1600"/>
              </a:spcAft>
              <a:buNone/>
            </a:pPr>
            <a:r>
              <a:rPr lang="tr-TR" dirty="0" smtClean="0"/>
              <a:t>Etnik </a:t>
            </a:r>
            <a:r>
              <a:rPr lang="tr-TR" dirty="0"/>
              <a:t>azınlıklar, ayrımcılık, ırkçı taciz ve kültürü sürdürme veya değiştirme taleplerinin bir sonucu olarak, çoğunluk </a:t>
            </a:r>
            <a:r>
              <a:rPr lang="tr-TR" dirty="0" smtClean="0"/>
              <a:t>grubundan </a:t>
            </a:r>
            <a:r>
              <a:rPr lang="tr-TR" dirty="0"/>
              <a:t>daha fazla stres kaynağı yaşayabilir.</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tr-TR" dirty="0" smtClean="0"/>
              <a:t>Sağlık hizmetlerine erişim</a:t>
            </a:r>
            <a:endParaRPr dirty="0"/>
          </a:p>
        </p:txBody>
      </p:sp>
      <p:sp>
        <p:nvSpPr>
          <p:cNvPr id="213" name="Shape 21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buNone/>
            </a:pPr>
            <a:r>
              <a:rPr lang="tr-TR" dirty="0"/>
              <a:t>Etnik azınlıklar arasında </a:t>
            </a:r>
            <a:r>
              <a:rPr lang="tr-TR" dirty="0" smtClean="0"/>
              <a:t>görece </a:t>
            </a:r>
            <a:r>
              <a:rPr lang="tr-TR" dirty="0"/>
              <a:t>zayıf olan sağlığın üçüncü bir açıklaması, sağlık hizmetlerine erişimde karşılaşılan bazı problemlerde bulunabilir. Ek olarak, hastane sistemine girdikten sonra, etnik azınlık hastalarının çoğunluk grubundaki eşdeğer hastadan daha pahalı tedaviler alma olasılıkları daha düşük olabilir.</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tr-TR" dirty="0" smtClean="0"/>
              <a:t>Diğer azınlıklar</a:t>
            </a:r>
            <a:endParaRPr dirty="0"/>
          </a:p>
        </p:txBody>
      </p:sp>
      <p:sp>
        <p:nvSpPr>
          <p:cNvPr id="219" name="Shape 219"/>
          <p:cNvSpPr txBox="1">
            <a:spLocks noGrp="1"/>
          </p:cNvSpPr>
          <p:nvPr>
            <p:ph type="body" idx="1"/>
          </p:nvPr>
        </p:nvSpPr>
        <p:spPr>
          <a:xfrm>
            <a:off x="311700" y="1266324"/>
            <a:ext cx="8520600" cy="3529411"/>
          </a:xfrm>
          <a:prstGeom prst="rect">
            <a:avLst/>
          </a:prstGeom>
        </p:spPr>
        <p:txBody>
          <a:bodyPr spcFirstLastPara="1" wrap="square" lIns="91425" tIns="91425" rIns="91425" bIns="91425" anchor="t" anchorCtr="0">
            <a:noAutofit/>
          </a:bodyPr>
          <a:lstStyle/>
          <a:p>
            <a:pPr marL="0" lvl="0" indent="0">
              <a:buNone/>
            </a:pPr>
            <a:r>
              <a:rPr lang="tr-TR" sz="1400" dirty="0"/>
              <a:t>Azınlık </a:t>
            </a:r>
            <a:r>
              <a:rPr lang="tr-TR" sz="1400" dirty="0" smtClean="0"/>
              <a:t>olma durumu </a:t>
            </a:r>
            <a:r>
              <a:rPr lang="tr-TR" sz="1400" dirty="0"/>
              <a:t>aynı zamanda davranış kurallarındaki normdan </a:t>
            </a:r>
            <a:r>
              <a:rPr lang="tr-TR" sz="1400" dirty="0" smtClean="0"/>
              <a:t>farklı olma kaynaklı da olabilir</a:t>
            </a:r>
            <a:r>
              <a:rPr lang="tr-TR" sz="1400" dirty="0"/>
              <a:t>. İlk HIV ve AIDS başlangıcından sonra, hem enfeksiyon hem de ölüm oranları eşcinsel erkekler arasında cinsel olarak aktif olan nüfusun geri kalanından daha yüksekti. Sonuç olarak, </a:t>
            </a:r>
            <a:r>
              <a:rPr lang="tr-TR" sz="1400" dirty="0" smtClean="0"/>
              <a:t>başlangıçta AIDS’in </a:t>
            </a:r>
            <a:r>
              <a:rPr lang="tr-TR" sz="1400" dirty="0"/>
              <a:t>“eşcinsel yaşam tarzının” bir sonucu olduğu </a:t>
            </a:r>
            <a:r>
              <a:rPr lang="tr-TR" sz="1400" dirty="0" smtClean="0"/>
              <a:t>zannedilmişti</a:t>
            </a:r>
            <a:r>
              <a:rPr lang="tr-TR" sz="1400" dirty="0"/>
              <a:t>.</a:t>
            </a:r>
            <a:r>
              <a:rPr lang="tr-TR" sz="1400" dirty="0" smtClean="0"/>
              <a:t> O dönem, </a:t>
            </a:r>
            <a:r>
              <a:rPr lang="tr-TR" sz="1400" dirty="0"/>
              <a:t>AIDS, medyadaki birçok kişi tarafından “eşcinsel veba” olarak adlandırıldı (bkz. </a:t>
            </a:r>
            <a:r>
              <a:rPr lang="tr-TR" sz="1400" dirty="0" err="1"/>
              <a:t>Shilts</a:t>
            </a:r>
            <a:r>
              <a:rPr lang="tr-TR" sz="1400" dirty="0"/>
              <a:t> 2000). </a:t>
            </a:r>
            <a:endParaRPr lang="tr-TR" sz="1400" dirty="0" smtClean="0"/>
          </a:p>
          <a:p>
            <a:pPr marL="0" lvl="0" indent="0">
              <a:buNone/>
            </a:pPr>
            <a:endParaRPr lang="tr-TR" sz="1400" dirty="0"/>
          </a:p>
          <a:p>
            <a:pPr marL="0" lvl="0" indent="0">
              <a:buNone/>
            </a:pPr>
            <a:r>
              <a:rPr lang="tr-TR" sz="1400" dirty="0" smtClean="0"/>
              <a:t>Şimdi</a:t>
            </a:r>
            <a:r>
              <a:rPr lang="tr-TR" sz="1400" dirty="0"/>
              <a:t>, çoğu Batı ülkesindeki heteroseksüel nüfus arasındaki HIV enfeksiyonu seviyeleri eşcinsel topluluktakilere benzer ve en yaygın </a:t>
            </a:r>
            <a:r>
              <a:rPr lang="tr-TR" sz="1400" dirty="0" smtClean="0"/>
              <a:t>bulaşma </a:t>
            </a:r>
            <a:r>
              <a:rPr lang="tr-TR" sz="1400" dirty="0"/>
              <a:t>şekli heteroseksüel </a:t>
            </a:r>
            <a:r>
              <a:rPr lang="tr-TR" sz="1400" dirty="0" smtClean="0"/>
              <a:t>cinsel ilişkilerdir. </a:t>
            </a:r>
            <a:r>
              <a:rPr lang="tr-TR" sz="1400" dirty="0"/>
              <a:t>Buna göre, HIV enfeksiyonunun </a:t>
            </a:r>
            <a:r>
              <a:rPr lang="tr-TR" sz="1400" dirty="0" smtClean="0"/>
              <a:t>sadece toplumdaki </a:t>
            </a:r>
            <a:r>
              <a:rPr lang="tr-TR" sz="1400" dirty="0"/>
              <a:t>azınlık gruplarını etkilediği kabul edilemez.</a:t>
            </a:r>
          </a:p>
          <a:p>
            <a:pPr marL="0" lvl="0" indent="0">
              <a:buNone/>
            </a:pPr>
            <a:endParaRPr lang="tr-TR" sz="1400" dirty="0" smtClean="0"/>
          </a:p>
          <a:p>
            <a:pPr marL="0" lvl="0" indent="0">
              <a:buNone/>
            </a:pPr>
            <a:r>
              <a:rPr lang="tr-TR" sz="1400" dirty="0" smtClean="0"/>
              <a:t>Ayrıca</a:t>
            </a:r>
            <a:r>
              <a:rPr lang="tr-TR" sz="1400" dirty="0"/>
              <a:t>, cinsel kimliklerini saklayan sağlıklı eşcinsel erkeklerin, kanser veya bulaşıcı hastalıklar geliştirme ihtimalinin, altta yatan </a:t>
            </a:r>
            <a:r>
              <a:rPr lang="tr-TR" sz="1400" dirty="0" err="1"/>
              <a:t>viral</a:t>
            </a:r>
            <a:r>
              <a:rPr lang="tr-TR" sz="1400" dirty="0"/>
              <a:t> bir enfeksiyon olmasa bile, cinselliklerini ifade edebildiklerini düşünenlerden önemli ölçüde daha fazla olduğunu buldular</a:t>
            </a:r>
            <a:r>
              <a:rPr lang="tr-TR" sz="1400" dirty="0" smtClean="0"/>
              <a:t>. Bunun sebebi kimliği gizlemekten kaynaklı strestir.</a:t>
            </a:r>
            <a:endParaRPr sz="1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tr-TR" dirty="0" smtClean="0"/>
              <a:t>Cinsiyet, toplumsal cinsiyet ve sağlık</a:t>
            </a:r>
            <a:endParaRPr dirty="0"/>
          </a:p>
        </p:txBody>
      </p:sp>
      <p:sp>
        <p:nvSpPr>
          <p:cNvPr id="225" name="Shape 22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buNone/>
            </a:pPr>
            <a:r>
              <a:rPr lang="tr-TR" dirty="0" smtClean="0"/>
              <a:t>Sanayileşmiş ülkelerde ortalama </a:t>
            </a:r>
            <a:r>
              <a:rPr lang="tr-TR" dirty="0"/>
              <a:t>bir </a:t>
            </a:r>
            <a:r>
              <a:rPr lang="tr-TR" dirty="0" smtClean="0"/>
              <a:t>kadının </a:t>
            </a:r>
            <a:r>
              <a:rPr lang="tr-TR" dirty="0"/>
              <a:t>yaşam beklentisi, aynı doğum </a:t>
            </a:r>
            <a:r>
              <a:rPr lang="tr-TR" dirty="0" err="1"/>
              <a:t>kohortundaki</a:t>
            </a:r>
            <a:r>
              <a:rPr lang="tr-TR" dirty="0"/>
              <a:t> erkeklerden önemli ölçüde fazladır</a:t>
            </a:r>
            <a:r>
              <a:rPr lang="tr-TR" dirty="0" smtClean="0"/>
              <a:t>.</a:t>
            </a:r>
          </a:p>
          <a:p>
            <a:pPr marL="0" lvl="0" indent="0">
              <a:buNone/>
            </a:pPr>
            <a:endParaRPr lang="tr-TR" dirty="0"/>
          </a:p>
          <a:p>
            <a:pPr marL="0" lvl="0" indent="0">
              <a:buNone/>
            </a:pPr>
            <a:r>
              <a:rPr lang="tr-TR" dirty="0"/>
              <a:t>Bununla birlikte, bu </a:t>
            </a:r>
            <a:r>
              <a:rPr lang="tr-TR" dirty="0" smtClean="0"/>
              <a:t>durum sanayileşmekte olan ülkelerde genelde </a:t>
            </a:r>
            <a:r>
              <a:rPr lang="tr-TR" dirty="0"/>
              <a:t>farklıdır. Burada, kadın ve erkeğin yaşam beklentisindeki farklılıklar daha küçüktür ve bazı durumlarda tersine çevrilir. </a:t>
            </a:r>
            <a:endParaRPr lang="tr-TR" dirty="0" smtClean="0"/>
          </a:p>
          <a:p>
            <a:pPr marL="0" lvl="0" indent="0">
              <a:buNone/>
            </a:pPr>
            <a:endParaRPr lang="tr-TR" dirty="0"/>
          </a:p>
          <a:p>
            <a:pPr marL="0" lvl="0" indent="0">
              <a:buNone/>
            </a:pPr>
            <a:r>
              <a:rPr lang="tr-TR" dirty="0" smtClean="0"/>
              <a:t>Sanayileşmekte olan </a:t>
            </a:r>
            <a:r>
              <a:rPr lang="tr-TR" dirty="0"/>
              <a:t>birçok ülkede kadınların, daha sık hamilelik deneyimleri ve buna bağlı sağlık riskleri ve yetersiz sağlık hizmetleri nedeniyle, erken hastalık ve ölüm oranlarını erkeklere göre daha fazla yaşama olasılığı daha yüksektir.</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tr-TR" dirty="0" smtClean="0"/>
              <a:t>Biyolojik Farklar</a:t>
            </a:r>
            <a:endParaRPr dirty="0"/>
          </a:p>
        </p:txBody>
      </p:sp>
      <p:sp>
        <p:nvSpPr>
          <p:cNvPr id="231" name="Shape 23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spcAft>
                <a:spcPts val="1600"/>
              </a:spcAft>
              <a:buNone/>
            </a:pPr>
            <a:r>
              <a:rPr lang="tr-TR" dirty="0"/>
              <a:t>Belki de kadınlar ve erkekler arasındaki sağlık farklılıkları için en belirgin açıklama biyolojik olarak farklı olmalarıdır - doğan kadın onunla uzun ömür açısından doğal bir biyolojik avantaj sağlar. </a:t>
            </a:r>
            <a:endParaRPr lang="tr-TR" dirty="0" smtClean="0"/>
          </a:p>
          <a:p>
            <a:pPr marL="0" lvl="0" indent="0">
              <a:spcAft>
                <a:spcPts val="1600"/>
              </a:spcAft>
              <a:buNone/>
            </a:pPr>
            <a:r>
              <a:rPr lang="tr-TR" dirty="0" smtClean="0"/>
              <a:t>Bazıları</a:t>
            </a:r>
            <a:r>
              <a:rPr lang="tr-TR" dirty="0"/>
              <a:t>, bu farklılıkların, genetik olarak erkek ve dişi bağışıklık sistemlerindeki farklılıklar yoluyla aracılık edebileceğini öne sürdü - örneğin, kadınlar, enfeksiyonlar boyunca yaşam boyu erkeklerden daha fazla direnç gösteriyorlar.</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lvl="0"/>
            <a:r>
              <a:rPr lang="tr-TR" dirty="0"/>
              <a:t>Biyolojik Farklar</a:t>
            </a:r>
            <a:endParaRPr dirty="0"/>
          </a:p>
        </p:txBody>
      </p:sp>
      <p:sp>
        <p:nvSpPr>
          <p:cNvPr id="237" name="Shape 23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spcAft>
                <a:spcPts val="1600"/>
              </a:spcAft>
              <a:buNone/>
            </a:pPr>
            <a:r>
              <a:rPr lang="tr-TR" dirty="0"/>
              <a:t>Diğer biyolojik açıklamalar, </a:t>
            </a:r>
            <a:r>
              <a:rPr lang="tr-TR" dirty="0" smtClean="0"/>
              <a:t>cinsiyet </a:t>
            </a:r>
            <a:r>
              <a:rPr lang="tr-TR" dirty="0"/>
              <a:t>hormonlarımızın rolünü </a:t>
            </a:r>
            <a:r>
              <a:rPr lang="tr-TR" dirty="0" smtClean="0"/>
              <a:t>işaret </a:t>
            </a:r>
            <a:r>
              <a:rPr lang="tr-TR" dirty="0"/>
              <a:t>eder. Kadınlarda yüksek östrojen seviyeleri, kanın pıhtılaşma eğilimini azaltarak ve kan kolesterolü seviyelerini düşük tutarak </a:t>
            </a:r>
            <a:r>
              <a:rPr lang="tr-TR" dirty="0" err="1" smtClean="0"/>
              <a:t>KVH'nin</a:t>
            </a:r>
            <a:r>
              <a:rPr lang="tr-TR" dirty="0" smtClean="0"/>
              <a:t> (</a:t>
            </a:r>
            <a:r>
              <a:rPr lang="tr-TR" dirty="0" err="1" smtClean="0"/>
              <a:t>kardiyovasküler</a:t>
            </a:r>
            <a:r>
              <a:rPr lang="tr-TR" dirty="0" smtClean="0"/>
              <a:t> hastalık) başlamasını </a:t>
            </a:r>
            <a:r>
              <a:rPr lang="tr-TR" dirty="0"/>
              <a:t>geciktiriyor gibi görünmektedir. </a:t>
            </a:r>
            <a:endParaRPr lang="tr-TR" dirty="0" smtClean="0"/>
          </a:p>
          <a:p>
            <a:pPr marL="0" lvl="0" indent="0">
              <a:spcAft>
                <a:spcPts val="1600"/>
              </a:spcAft>
              <a:buNone/>
            </a:pPr>
            <a:r>
              <a:rPr lang="tr-TR" dirty="0" smtClean="0"/>
              <a:t>Kadınlarda </a:t>
            </a:r>
            <a:r>
              <a:rPr lang="tr-TR" dirty="0"/>
              <a:t>östrojen seviyeleri menopozdan sonra düştüğü için, </a:t>
            </a:r>
            <a:r>
              <a:rPr lang="tr-TR" dirty="0" smtClean="0"/>
              <a:t>KVH </a:t>
            </a:r>
            <a:r>
              <a:rPr lang="tr-TR" dirty="0"/>
              <a:t>riski artar ve östrojenin koruyucu </a:t>
            </a:r>
            <a:r>
              <a:rPr lang="tr-TR" dirty="0" smtClean="0"/>
              <a:t>etkisini azalır. </a:t>
            </a:r>
            <a:r>
              <a:rPr lang="tr-TR" dirty="0"/>
              <a:t>Buna karşılık, erkeklerde yüksek seviyelerde testosteron, </a:t>
            </a:r>
            <a:r>
              <a:rPr lang="tr-TR" dirty="0" err="1"/>
              <a:t>aterom</a:t>
            </a:r>
            <a:r>
              <a:rPr lang="tr-TR" dirty="0"/>
              <a:t> gelişimine katkıda bulunan ve </a:t>
            </a:r>
            <a:r>
              <a:rPr lang="tr-TR" dirty="0" err="1"/>
              <a:t>miyokard</a:t>
            </a:r>
            <a:r>
              <a:rPr lang="tr-TR" dirty="0"/>
              <a:t> enfarktüsünü tetikleyebilen kan pıhtılaşması riskini artırmaktadır</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tr-TR" dirty="0" smtClean="0"/>
              <a:t>Davranış farkları</a:t>
            </a:r>
            <a:endParaRPr dirty="0"/>
          </a:p>
          <a:p>
            <a:pPr marL="0" lvl="0" indent="0">
              <a:spcBef>
                <a:spcPts val="0"/>
              </a:spcBef>
              <a:spcAft>
                <a:spcPts val="0"/>
              </a:spcAft>
              <a:buNone/>
            </a:pPr>
            <a:endParaRPr dirty="0"/>
          </a:p>
        </p:txBody>
      </p:sp>
      <p:sp>
        <p:nvSpPr>
          <p:cNvPr id="243" name="Shape 24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spcAft>
                <a:spcPts val="1600"/>
              </a:spcAft>
              <a:buNone/>
            </a:pPr>
            <a:r>
              <a:rPr lang="tr-TR" dirty="0" smtClean="0"/>
              <a:t>Erkekler, kadınlara kıyasla </a:t>
            </a:r>
            <a:r>
              <a:rPr lang="tr-TR" dirty="0"/>
              <a:t>sigara içmek, alkol içmek, araba kullanmak, emniyet kemeri kullanmamak ve sağlık taramasına katılmamak </a:t>
            </a:r>
            <a:r>
              <a:rPr lang="tr-TR" dirty="0" smtClean="0"/>
              <a:t>gibi sağlık açısından riskli olduğu tespit edilen 14 davranıştan 11’ini daha fazla gerçekleştiriyor.</a:t>
            </a:r>
          </a:p>
          <a:p>
            <a:pPr marL="0" lvl="0" indent="0">
              <a:spcAft>
                <a:spcPts val="1600"/>
              </a:spcAft>
              <a:buNone/>
            </a:pPr>
            <a:r>
              <a:rPr lang="tr-TR" dirty="0" smtClean="0"/>
              <a:t>Erkeklerde </a:t>
            </a:r>
            <a:r>
              <a:rPr lang="tr-TR" dirty="0"/>
              <a:t>ayrıca olumsuz çalışma koşullarına kadınlardan daha sık rastlanabilir. </a:t>
            </a:r>
            <a:r>
              <a:rPr lang="tr-TR" dirty="0" smtClean="0"/>
              <a:t>Erkeklerin </a:t>
            </a:r>
            <a:r>
              <a:rPr lang="tr-TR" dirty="0"/>
              <a:t>yaklaşık yüzde 6-7'si ağır alkol kullanıyor - kadınların </a:t>
            </a:r>
            <a:r>
              <a:rPr lang="tr-TR" dirty="0" smtClean="0"/>
              <a:t>ise yüzde 2'si. Ayrıca</a:t>
            </a:r>
            <a:r>
              <a:rPr lang="tr-TR" dirty="0"/>
              <a:t>, kadınların günde en az bir kez kepekli ekmek, meyve ve sebze yemesi erkeklerden daha muhtemeldir. Ayrıca, ergen kızlar arasında sigara içme oranları ergen erkeklere göre daha yüksek olmasına rağmen, bu sadece kısa süreli bir etkidir ve </a:t>
            </a:r>
            <a:r>
              <a:rPr lang="tr-TR" dirty="0" smtClean="0"/>
              <a:t>yetişkinlikte</a:t>
            </a:r>
            <a:r>
              <a:rPr lang="tr-TR" dirty="0"/>
              <a:t> erkekler</a:t>
            </a:r>
            <a:r>
              <a:rPr lang="tr-TR" dirty="0" smtClean="0"/>
              <a:t> </a:t>
            </a:r>
            <a:r>
              <a:rPr lang="tr-TR" dirty="0"/>
              <a:t>daha </a:t>
            </a:r>
            <a:r>
              <a:rPr lang="tr-TR" dirty="0" smtClean="0"/>
              <a:t>fazla kadınlardan sigara </a:t>
            </a:r>
            <a:r>
              <a:rPr lang="tr-TR" dirty="0"/>
              <a:t>içmektedir.</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tr-TR" dirty="0" err="1" smtClean="0"/>
              <a:t>Sosyo</a:t>
            </a:r>
            <a:r>
              <a:rPr lang="tr-TR" dirty="0" smtClean="0"/>
              <a:t>-Ekonomik Statü</a:t>
            </a:r>
            <a:r>
              <a:rPr lang="en" dirty="0" smtClean="0"/>
              <a:t> </a:t>
            </a:r>
            <a:r>
              <a:rPr lang="en" dirty="0"/>
              <a:t>(SES)</a:t>
            </a:r>
            <a:endParaRPr dirty="0"/>
          </a:p>
        </p:txBody>
      </p:sp>
      <p:sp>
        <p:nvSpPr>
          <p:cNvPr id="80" name="Shape 8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spcAft>
                <a:spcPts val="1600"/>
              </a:spcAft>
              <a:buNone/>
            </a:pPr>
            <a:r>
              <a:rPr lang="tr-TR" dirty="0"/>
              <a:t>Bireyin sosyal sınıfının ölçüsü. </a:t>
            </a:r>
            <a:endParaRPr lang="tr-TR" dirty="0" smtClean="0"/>
          </a:p>
          <a:p>
            <a:pPr marL="0" lvl="0" indent="0">
              <a:spcAft>
                <a:spcPts val="1600"/>
              </a:spcAft>
              <a:buNone/>
            </a:pPr>
            <a:r>
              <a:rPr lang="tr-TR" dirty="0" smtClean="0"/>
              <a:t>Ölçümünde genellikle </a:t>
            </a:r>
            <a:r>
              <a:rPr lang="tr-TR" dirty="0"/>
              <a:t>iş türü veya eğitim yılı dahil olmak üzere </a:t>
            </a:r>
            <a:r>
              <a:rPr lang="tr-TR" dirty="0" smtClean="0"/>
              <a:t>bir dizi gösterge kullanılır. </a:t>
            </a:r>
          </a:p>
          <a:p>
            <a:pPr marL="0" lvl="0" indent="0">
              <a:spcAft>
                <a:spcPts val="1600"/>
              </a:spcAft>
              <a:buNone/>
            </a:pPr>
            <a:r>
              <a:rPr lang="tr-TR" dirty="0" smtClean="0"/>
              <a:t>Daha </a:t>
            </a:r>
            <a:r>
              <a:rPr lang="tr-TR" dirty="0"/>
              <a:t>yüksek statü, daha yüksek maaş veya daha yüksek meslek statüsü anlamına gelir.</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lvl="0"/>
            <a:r>
              <a:rPr lang="tr-TR" dirty="0"/>
              <a:t>Davranış farkları</a:t>
            </a:r>
            <a:endParaRPr lang="tr-TR" dirty="0"/>
          </a:p>
        </p:txBody>
      </p:sp>
      <p:sp>
        <p:nvSpPr>
          <p:cNvPr id="249" name="Shape 24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buNone/>
            </a:pPr>
            <a:r>
              <a:rPr lang="tr-TR" dirty="0"/>
              <a:t>Erkeklerin, gerektiğinde tıbbi yardım aramaları kadınlardan daha az muhtemeldir</a:t>
            </a:r>
            <a:r>
              <a:rPr lang="tr-TR" dirty="0" smtClean="0"/>
              <a:t>.</a:t>
            </a:r>
          </a:p>
          <a:p>
            <a:pPr marL="0" lvl="0" indent="0">
              <a:buNone/>
            </a:pPr>
            <a:endParaRPr lang="tr-TR" dirty="0"/>
          </a:p>
          <a:p>
            <a:pPr marL="0" lvl="0" indent="0">
              <a:buNone/>
            </a:pPr>
            <a:r>
              <a:rPr lang="tr-TR" dirty="0"/>
              <a:t>Bu davranışsal farklılıkların sebepleri sosyal kaynaklı olabilir. </a:t>
            </a:r>
            <a:r>
              <a:rPr lang="tr-TR" dirty="0" err="1" smtClean="0"/>
              <a:t>Courtenay'a</a:t>
            </a:r>
            <a:r>
              <a:rPr lang="tr-TR" dirty="0" smtClean="0"/>
              <a:t> </a:t>
            </a:r>
            <a:r>
              <a:rPr lang="tr-TR" dirty="0"/>
              <a:t>göre erkekler, sağlık riskleri taşıyan davranışlarda bulunup erkekliklerini ve güçlerini gösterirler ve zayıflık belirtileri göstermezler - hasta olduklarında bile. Toplumsal normlar, erkeklerin bağımsız, kendine güvenen, güçlü ve sert olduğu inancını desteklemektedir. </a:t>
            </a:r>
            <a:r>
              <a:rPr lang="tr-TR" dirty="0" err="1" smtClean="0"/>
              <a:t>Courtenay’e</a:t>
            </a:r>
            <a:r>
              <a:rPr lang="tr-TR" dirty="0" smtClean="0"/>
              <a:t> göre, </a:t>
            </a:r>
            <a:r>
              <a:rPr lang="tr-TR" dirty="0"/>
              <a:t>örneğin, erkekler “yıllardır doktora gitmedim” </a:t>
            </a:r>
            <a:r>
              <a:rPr lang="tr-TR" dirty="0" smtClean="0"/>
              <a:t>diyerek hem sağlıklarıyla hem de erkeklikleriyle övünmektedir.</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tr-TR" dirty="0" err="1" smtClean="0"/>
              <a:t>Sosyo</a:t>
            </a:r>
            <a:r>
              <a:rPr lang="tr-TR" dirty="0" smtClean="0"/>
              <a:t> ekonomik farklar</a:t>
            </a:r>
            <a:endParaRPr dirty="0"/>
          </a:p>
        </p:txBody>
      </p:sp>
      <p:sp>
        <p:nvSpPr>
          <p:cNvPr id="255" name="Shape 25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buNone/>
            </a:pPr>
            <a:r>
              <a:rPr lang="tr-TR" dirty="0" smtClean="0"/>
              <a:t>Kadınlar, </a:t>
            </a:r>
            <a:r>
              <a:rPr lang="tr-TR" dirty="0" err="1"/>
              <a:t>sosyo</a:t>
            </a:r>
            <a:r>
              <a:rPr lang="tr-TR" dirty="0"/>
              <a:t>-ekonomik faktörlerden </a:t>
            </a:r>
            <a:r>
              <a:rPr lang="tr-TR" dirty="0" smtClean="0"/>
              <a:t>erkeklerden </a:t>
            </a:r>
            <a:r>
              <a:rPr lang="tr-TR" dirty="0"/>
              <a:t>daha fazla </a:t>
            </a:r>
            <a:r>
              <a:rPr lang="tr-TR" dirty="0" smtClean="0"/>
              <a:t>etkilenebilir</a:t>
            </a:r>
            <a:r>
              <a:rPr lang="tr-TR" dirty="0"/>
              <a:t>. Birçok kadın ekonomik olarak aktif değildir ve çalışanlar ağırlıklı olarak düşük ücretli işlerde büro, kişisel ve perakende sektörlerinde kullanılmaktadır.</a:t>
            </a:r>
          </a:p>
          <a:p>
            <a:pPr marL="0" lvl="0" indent="0">
              <a:buNone/>
            </a:pPr>
            <a:r>
              <a:rPr lang="tr-TR" dirty="0"/>
              <a:t>Sosyal izolasyon, kadınlar arasında erkeklerden daha sık görülür: kadınların araba kullanmak veya arabaya erişmeleri erkeklerden daha azdır ve yaşlı kadınların </a:t>
            </a:r>
            <a:r>
              <a:rPr lang="tr-TR" dirty="0" smtClean="0"/>
              <a:t>yalnız yaşıyor olmaları </a:t>
            </a:r>
            <a:r>
              <a:rPr lang="tr-TR" dirty="0"/>
              <a:t>daha muhtemeldir. Bu faktörler ayrıca sağlığı olumsuz etkileyebilir.</a:t>
            </a:r>
          </a:p>
          <a:p>
            <a:pPr marL="0" lvl="0" indent="0">
              <a:buNone/>
            </a:pPr>
            <a:r>
              <a:rPr lang="tr-TR" dirty="0"/>
              <a:t>Kadınların çoğu ekonomik olarak etkin değil veya erkeklerden daha düşük ücretli işlerde. Bu, onları sosyoekonomik durumun düşüklüğü ile ilgili sorunlara karşı savunmasız kılar.</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lvl="0"/>
            <a:r>
              <a:rPr lang="tr-TR" dirty="0"/>
              <a:t>İş ve sağlık</a:t>
            </a:r>
            <a:endParaRPr dirty="0"/>
          </a:p>
        </p:txBody>
      </p:sp>
      <p:sp>
        <p:nvSpPr>
          <p:cNvPr id="261" name="Shape 26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lvl="0"/>
            <a:r>
              <a:rPr lang="tr-TR" dirty="0"/>
              <a:t>İş ve sağlık arasındaki ilişki karmaşıktır. </a:t>
            </a:r>
            <a:r>
              <a:rPr lang="tr-TR" dirty="0" smtClean="0"/>
              <a:t>Kişinin sağlığı için bir işe sahip olmak, bir işe sahip olmamaktan daha iyidir. </a:t>
            </a:r>
            <a:r>
              <a:rPr lang="tr-TR" dirty="0"/>
              <a:t>Ancak, bir işe sahip </a:t>
            </a:r>
            <a:r>
              <a:rPr lang="tr-TR" dirty="0" smtClean="0"/>
              <a:t>olmanın getirdiği yük, işin haricindeki yüklerle birleştiğinde, </a:t>
            </a:r>
            <a:r>
              <a:rPr lang="tr-TR" dirty="0"/>
              <a:t>bu durum sağlığı olumsuz etkileyebilir. Örneğin, birçok </a:t>
            </a:r>
            <a:r>
              <a:rPr lang="tr-TR" dirty="0" smtClean="0"/>
              <a:t>kadın hem çalışmakta hem de ev yaşamının yüklerini tek başına omuzlamaktadır ve bu da hem </a:t>
            </a:r>
            <a:r>
              <a:rPr lang="tr-TR" dirty="0"/>
              <a:t>zihinsel hem de fiziksel sağlık üzerindeki olumsuz </a:t>
            </a:r>
            <a:r>
              <a:rPr lang="tr-TR" dirty="0" smtClean="0"/>
              <a:t>etkilere sebep olmaktadır.</a:t>
            </a:r>
            <a:endParaRPr lang="tr-TR" dirty="0"/>
          </a:p>
          <a:p>
            <a:pPr lvl="0"/>
            <a:r>
              <a:rPr lang="tr-TR" dirty="0"/>
              <a:t>Yüksek talep seviyesi ve düşük özerklik düzeyine sahip işler diğer iş türlerine göre daha sağlıksız ve stresli görünmektedir.</a:t>
            </a:r>
          </a:p>
          <a:p>
            <a:pPr lvl="0"/>
            <a:r>
              <a:rPr lang="tr-TR" dirty="0"/>
              <a:t>İşsizlikle ilgili finansal belirsizliklerin sağlık üzerinde olumsuz bir etkisi olduğu görülmektedir.</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lvl="0"/>
            <a:r>
              <a:rPr lang="tr-TR" dirty="0"/>
              <a:t>Sağlık </a:t>
            </a:r>
            <a:r>
              <a:rPr lang="tr-TR" dirty="0" smtClean="0"/>
              <a:t>Farkları</a:t>
            </a:r>
            <a:endParaRPr dirty="0"/>
          </a:p>
        </p:txBody>
      </p:sp>
      <p:sp>
        <p:nvSpPr>
          <p:cNvPr id="86" name="Shape 86"/>
          <p:cNvSpPr txBox="1">
            <a:spLocks noGrp="1"/>
          </p:cNvSpPr>
          <p:nvPr>
            <p:ph type="body" idx="1"/>
          </p:nvPr>
        </p:nvSpPr>
        <p:spPr>
          <a:xfrm>
            <a:off x="311700" y="1152425"/>
            <a:ext cx="8520600" cy="3302700"/>
          </a:xfrm>
          <a:prstGeom prst="rect">
            <a:avLst/>
          </a:prstGeom>
        </p:spPr>
        <p:txBody>
          <a:bodyPr spcFirstLastPara="1" wrap="square" lIns="91425" tIns="91425" rIns="91425" bIns="91425" anchor="t" anchorCtr="0">
            <a:noAutofit/>
          </a:bodyPr>
          <a:lstStyle/>
          <a:p>
            <a:pPr marL="285750" indent="-285750">
              <a:lnSpc>
                <a:spcPct val="100000"/>
              </a:lnSpc>
            </a:pPr>
            <a:r>
              <a:rPr lang="tr-TR" sz="1400" dirty="0"/>
              <a:t>Çevresel ve sosyal faktörlerin, sağlığımız </a:t>
            </a:r>
            <a:r>
              <a:rPr lang="tr-TR" sz="1400" dirty="0" smtClean="0"/>
              <a:t>üzerinde </a:t>
            </a:r>
            <a:r>
              <a:rPr lang="tr-TR" sz="1400" dirty="0"/>
              <a:t>bireysel risk faktörlerinden daha büyük bir etkiye sahip olduğuna </a:t>
            </a:r>
            <a:r>
              <a:rPr lang="tr-TR" sz="1400" dirty="0" smtClean="0"/>
              <a:t>ya da eşit </a:t>
            </a:r>
            <a:r>
              <a:rPr lang="tr-TR" sz="1400" dirty="0"/>
              <a:t>derecede etkili olabileceğine dair kanıtlar </a:t>
            </a:r>
            <a:r>
              <a:rPr lang="tr-TR" sz="1400" dirty="0" smtClean="0"/>
              <a:t>bulunmaktadır.</a:t>
            </a:r>
          </a:p>
          <a:p>
            <a:pPr marL="285750" indent="-285750">
              <a:lnSpc>
                <a:spcPct val="100000"/>
              </a:lnSpc>
            </a:pPr>
            <a:endParaRPr lang="tr-TR" sz="1400" dirty="0"/>
          </a:p>
          <a:p>
            <a:pPr marL="285750" indent="-285750">
              <a:lnSpc>
                <a:spcPct val="100000"/>
              </a:lnSpc>
            </a:pPr>
            <a:r>
              <a:rPr lang="tr-TR" sz="1400" dirty="0"/>
              <a:t>Batı toplumlarında, </a:t>
            </a:r>
            <a:r>
              <a:rPr lang="tr-TR" sz="1400" dirty="0" smtClean="0"/>
              <a:t>SES açıdan daha </a:t>
            </a:r>
            <a:r>
              <a:rPr lang="tr-TR" sz="1400" dirty="0"/>
              <a:t>iyi </a:t>
            </a:r>
            <a:r>
              <a:rPr lang="tr-TR" sz="1400" dirty="0" smtClean="0"/>
              <a:t>durumda olan kişiler, </a:t>
            </a:r>
            <a:r>
              <a:rPr lang="tr-TR" sz="1400" dirty="0"/>
              <a:t>ortalama olarak, fakirlerden beş yıl daha uzun </a:t>
            </a:r>
            <a:r>
              <a:rPr lang="tr-TR" sz="1400" dirty="0" smtClean="0"/>
              <a:t>yaşarlar. </a:t>
            </a:r>
          </a:p>
          <a:p>
            <a:pPr marL="285750" indent="-285750">
              <a:lnSpc>
                <a:spcPct val="100000"/>
              </a:lnSpc>
            </a:pPr>
            <a:endParaRPr lang="tr-TR" sz="1400" dirty="0"/>
          </a:p>
          <a:p>
            <a:pPr marL="285750" indent="-285750">
              <a:lnSpc>
                <a:spcPct val="100000"/>
              </a:lnSpc>
            </a:pPr>
            <a:r>
              <a:rPr lang="tr-TR" sz="1400" dirty="0" smtClean="0"/>
              <a:t>Benzer </a:t>
            </a:r>
            <a:r>
              <a:rPr lang="tr-TR" sz="1400" dirty="0"/>
              <a:t>şekilde, etnik veya diğer faktörlerin bir sonucu olarak toplumda azınlık rolleri işgal eden insanlar, daha fazla hastalık yaşayabilir veya çoğunluk nüfusundan daha erken ölebilir. </a:t>
            </a:r>
            <a:endParaRPr lang="tr-TR" sz="1400" dirty="0" smtClean="0"/>
          </a:p>
          <a:p>
            <a:pPr marL="285750" indent="-285750">
              <a:lnSpc>
                <a:spcPct val="100000"/>
              </a:lnSpc>
            </a:pPr>
            <a:endParaRPr lang="tr-TR" sz="1400" dirty="0" smtClean="0"/>
          </a:p>
          <a:p>
            <a:pPr marL="285750" indent="-285750">
              <a:lnSpc>
                <a:spcPct val="100000"/>
              </a:lnSpc>
            </a:pPr>
            <a:r>
              <a:rPr lang="tr-TR" sz="1400" dirty="0" smtClean="0"/>
              <a:t>Kadınların </a:t>
            </a:r>
            <a:r>
              <a:rPr lang="tr-TR" sz="1400" dirty="0"/>
              <a:t>erkeklerden daha uzun yaşadığı bulguları bile, sosyal ve psikolojik faktörlerin biyolojik olanların sonucu olabilir. </a:t>
            </a:r>
            <a:endParaRPr lang="tr-TR" sz="1400" dirty="0" smtClean="0"/>
          </a:p>
          <a:p>
            <a:pPr marL="285750" indent="-285750">
              <a:lnSpc>
                <a:spcPct val="100000"/>
              </a:lnSpc>
            </a:pPr>
            <a:endParaRPr lang="tr-TR" sz="1400" dirty="0" smtClean="0"/>
          </a:p>
          <a:p>
            <a:pPr marL="285750" indent="-285750">
              <a:lnSpc>
                <a:spcPct val="100000"/>
              </a:lnSpc>
            </a:pPr>
            <a:r>
              <a:rPr lang="tr-TR" sz="1400" dirty="0" smtClean="0"/>
              <a:t>Bugünün </a:t>
            </a:r>
            <a:r>
              <a:rPr lang="tr-TR" sz="1400" dirty="0"/>
              <a:t>dersi, toplumdaki çeşitli gruplardaki insanların SES, cinsiyet, çalışma koşulları ve etnik kökenleri nedeniyle farklı sağlık ve uzun ömürlülükleri ile nasıl yaşayabileceklerini ele almaktadır.</a:t>
            </a:r>
            <a:endParaRPr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tr-TR" dirty="0" smtClean="0"/>
              <a:t>Sağlık Farklarının Kanıtları</a:t>
            </a:r>
            <a:endParaRPr dirty="0"/>
          </a:p>
        </p:txBody>
      </p:sp>
      <p:sp>
        <p:nvSpPr>
          <p:cNvPr id="92" name="Shape 92"/>
          <p:cNvSpPr txBox="1">
            <a:spLocks noGrp="1"/>
          </p:cNvSpPr>
          <p:nvPr>
            <p:ph type="body" idx="1"/>
          </p:nvPr>
        </p:nvSpPr>
        <p:spPr>
          <a:xfrm>
            <a:off x="311700" y="1266325"/>
            <a:ext cx="2985000" cy="3302700"/>
          </a:xfrm>
          <a:prstGeom prst="rect">
            <a:avLst/>
          </a:prstGeom>
        </p:spPr>
        <p:txBody>
          <a:bodyPr spcFirstLastPara="1" wrap="square" lIns="91425" tIns="91425" rIns="91425" bIns="91425" anchor="t" anchorCtr="0">
            <a:noAutofit/>
          </a:bodyPr>
          <a:lstStyle/>
          <a:p>
            <a:pPr marL="0" lvl="0" indent="0">
              <a:buNone/>
            </a:pPr>
            <a:r>
              <a:rPr lang="tr-TR" dirty="0"/>
              <a:t>Hem ülkeler içinde hem de ülkeler arasında tüm nüfus boyunca net sağlık farklılıkları vardır</a:t>
            </a:r>
            <a:r>
              <a:rPr lang="tr-TR" dirty="0" smtClean="0"/>
              <a:t>.</a:t>
            </a:r>
          </a:p>
          <a:p>
            <a:pPr marL="0" lvl="0" indent="0">
              <a:buNone/>
            </a:pPr>
            <a:endParaRPr lang="tr-TR" dirty="0"/>
          </a:p>
          <a:p>
            <a:pPr marL="0" lvl="0" indent="0">
              <a:buNone/>
            </a:pPr>
            <a:r>
              <a:rPr lang="tr-TR" dirty="0" smtClean="0"/>
              <a:t>Refah içinde olmayan bir ülkedeki zengin bir kişi, refah içindeki bir ülkedeki fakir bir kişiden daha uzun yaşayabilir.</a:t>
            </a:r>
            <a:endParaRPr dirty="0"/>
          </a:p>
        </p:txBody>
      </p:sp>
      <p:pic>
        <p:nvPicPr>
          <p:cNvPr id="93" name="Shape 93"/>
          <p:cNvPicPr preferRelativeResize="0"/>
          <p:nvPr/>
        </p:nvPicPr>
        <p:blipFill>
          <a:blip r:embed="rId3">
            <a:alphaModFix/>
          </a:blip>
          <a:stretch>
            <a:fillRect/>
          </a:stretch>
        </p:blipFill>
        <p:spPr>
          <a:xfrm>
            <a:off x="3384000" y="1266313"/>
            <a:ext cx="5448300" cy="3171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tr-TR" dirty="0" smtClean="0"/>
              <a:t>Yoksulluk ve sağlık</a:t>
            </a:r>
            <a:endParaRPr dirty="0"/>
          </a:p>
        </p:txBody>
      </p:sp>
      <p:sp>
        <p:nvSpPr>
          <p:cNvPr id="99" name="Shape 9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lvl="0"/>
            <a:r>
              <a:rPr lang="tr-TR" sz="1600" dirty="0"/>
              <a:t>Sağlık üzerindeki en önemli sosyal ve ekonomik etki yoksulluktur.</a:t>
            </a:r>
          </a:p>
          <a:p>
            <a:pPr lvl="1"/>
            <a:r>
              <a:rPr lang="tr-TR" dirty="0"/>
              <a:t>güvenli su eksikliği,</a:t>
            </a:r>
          </a:p>
          <a:p>
            <a:pPr lvl="1"/>
            <a:r>
              <a:rPr lang="tr-TR" dirty="0"/>
              <a:t>zayıf temizlik,</a:t>
            </a:r>
          </a:p>
          <a:p>
            <a:pPr lvl="1"/>
            <a:r>
              <a:rPr lang="tr-TR" dirty="0"/>
              <a:t>yetersiz beslenme</a:t>
            </a:r>
          </a:p>
          <a:p>
            <a:pPr lvl="1"/>
            <a:r>
              <a:rPr lang="tr-TR" dirty="0"/>
              <a:t>Sağlık hizmetlerine yetersiz erişim, hatta erişildiğinde bile, çoğu zaman temel ve kaynaklardan yoksundur.</a:t>
            </a:r>
            <a:endParaRPr lang="tr-TR" sz="1200" dirty="0"/>
          </a:p>
          <a:p>
            <a:pPr lvl="0"/>
            <a:r>
              <a:rPr lang="tr-TR" sz="1600" dirty="0"/>
              <a:t>DSÖ (1995), yoksulluğun 5 yaşın altındaki çocuklarda yılda 12 milyon ölüme neden olduğunu tahmin etmekte olup, en yaygın ölüm nedenleri, ishal, dizanteri ve alt solunum yolu </a:t>
            </a:r>
            <a:r>
              <a:rPr lang="tr-TR" sz="1600" dirty="0" smtClean="0"/>
              <a:t>enfeksiyonlarıdır. </a:t>
            </a:r>
            <a:r>
              <a:rPr lang="tr-TR" sz="1600" dirty="0"/>
              <a:t>Erişkin popülasyondaki başlıca </a:t>
            </a:r>
            <a:r>
              <a:rPr lang="tr-TR" sz="1600" dirty="0" smtClean="0"/>
              <a:t>ölüm sebepleri </a:t>
            </a:r>
            <a:r>
              <a:rPr lang="tr-TR" sz="1600" dirty="0"/>
              <a:t>tüberküloz ve sıtmayı </a:t>
            </a:r>
            <a:r>
              <a:rPr lang="tr-TR" sz="1600" dirty="0" smtClean="0"/>
              <a:t>içermektedir.</a:t>
            </a:r>
            <a:endParaRPr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tr-TR" dirty="0" smtClean="0"/>
              <a:t>Yoksulluk</a:t>
            </a:r>
            <a:endParaRPr dirty="0"/>
          </a:p>
        </p:txBody>
      </p:sp>
      <p:sp>
        <p:nvSpPr>
          <p:cNvPr id="105" name="Shape 105"/>
          <p:cNvSpPr txBox="1">
            <a:spLocks noGrp="1"/>
          </p:cNvSpPr>
          <p:nvPr>
            <p:ph type="body" idx="1"/>
          </p:nvPr>
        </p:nvSpPr>
        <p:spPr>
          <a:xfrm>
            <a:off x="311700" y="1266325"/>
            <a:ext cx="4477500" cy="3302700"/>
          </a:xfrm>
          <a:prstGeom prst="rect">
            <a:avLst/>
          </a:prstGeom>
        </p:spPr>
        <p:txBody>
          <a:bodyPr spcFirstLastPara="1" wrap="square" lIns="91425" tIns="91425" rIns="91425" bIns="91425" anchor="t" anchorCtr="0">
            <a:noAutofit/>
          </a:bodyPr>
          <a:lstStyle/>
          <a:p>
            <a:pPr marL="0" lvl="0" indent="0">
              <a:spcAft>
                <a:spcPts val="1600"/>
              </a:spcAft>
              <a:buNone/>
            </a:pPr>
            <a:r>
              <a:rPr lang="tr-TR" dirty="0"/>
              <a:t>Günümüzde Afrika'da gelişmekte olan birçok ülkenin karşılaştığı özel bir sorun, HIV enfeksiyonu ve AIDS ile ilgilidir. Burada, HIV virüsü bulaşmış bireyleri anti-</a:t>
            </a:r>
            <a:r>
              <a:rPr lang="tr-TR" dirty="0" err="1"/>
              <a:t>retroviral</a:t>
            </a:r>
            <a:r>
              <a:rPr lang="tr-TR" dirty="0"/>
              <a:t> ilaçlarla tedavi etmek için finansman eksikliği ve </a:t>
            </a:r>
            <a:r>
              <a:rPr lang="tr-TR" dirty="0" smtClean="0"/>
              <a:t>hükümetlerin Güney </a:t>
            </a:r>
            <a:r>
              <a:rPr lang="tr-TR" dirty="0"/>
              <a:t>Afrika'da </a:t>
            </a:r>
            <a:r>
              <a:rPr lang="tr-TR" dirty="0" smtClean="0"/>
              <a:t>AIDS’in yayılmasında </a:t>
            </a:r>
            <a:r>
              <a:rPr lang="tr-TR" dirty="0" err="1" smtClean="0"/>
              <a:t>HIV'in</a:t>
            </a:r>
            <a:r>
              <a:rPr lang="tr-TR" dirty="0" smtClean="0"/>
              <a:t> </a:t>
            </a:r>
            <a:r>
              <a:rPr lang="tr-TR" dirty="0"/>
              <a:t>rolünü kabul etme konusundaki isteksizliği, kıtanın genelinde milyonlarca insanın hayatına mal olan bir salgına katkıda bulundu</a:t>
            </a:r>
            <a:r>
              <a:rPr lang="tr-TR" dirty="0" smtClean="0"/>
              <a:t>.</a:t>
            </a:r>
            <a:endParaRPr dirty="0"/>
          </a:p>
        </p:txBody>
      </p:sp>
      <p:pic>
        <p:nvPicPr>
          <p:cNvPr id="106" name="Shape 106" descr="File:Aids is commons in ..."/>
          <p:cNvPicPr preferRelativeResize="0"/>
          <p:nvPr/>
        </p:nvPicPr>
        <p:blipFill>
          <a:blip r:embed="rId3">
            <a:alphaModFix/>
          </a:blip>
          <a:stretch>
            <a:fillRect/>
          </a:stretch>
        </p:blipFill>
        <p:spPr>
          <a:xfrm>
            <a:off x="4941600" y="1304825"/>
            <a:ext cx="4050000" cy="3037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lvl="0"/>
            <a:r>
              <a:rPr lang="tr-TR" dirty="0" smtClean="0"/>
              <a:t>Yoksulluk</a:t>
            </a:r>
            <a:endParaRPr dirty="0"/>
          </a:p>
        </p:txBody>
      </p:sp>
      <p:sp>
        <p:nvSpPr>
          <p:cNvPr id="112" name="Shape 112"/>
          <p:cNvSpPr txBox="1">
            <a:spLocks noGrp="1"/>
          </p:cNvSpPr>
          <p:nvPr>
            <p:ph type="body" idx="1"/>
          </p:nvPr>
        </p:nvSpPr>
        <p:spPr>
          <a:xfrm>
            <a:off x="311700" y="1266325"/>
            <a:ext cx="4209000" cy="3302700"/>
          </a:xfrm>
          <a:prstGeom prst="rect">
            <a:avLst/>
          </a:prstGeom>
        </p:spPr>
        <p:txBody>
          <a:bodyPr spcFirstLastPara="1" wrap="square" lIns="91425" tIns="91425" rIns="91425" bIns="91425" anchor="t" anchorCtr="0">
            <a:noAutofit/>
          </a:bodyPr>
          <a:lstStyle/>
          <a:p>
            <a:pPr marL="0" lvl="0" indent="0">
              <a:buNone/>
            </a:pPr>
            <a:r>
              <a:rPr lang="tr-TR" sz="1600" dirty="0"/>
              <a:t>Sanayileşmiş ülkelerde, daha zengin insanlar daha uzun yaşama eğilimindedir ve hayatta kalırken ekonomik olarak daha az mümkün olandan daha az hastalığa sahiptirler</a:t>
            </a:r>
            <a:r>
              <a:rPr lang="tr-TR" sz="1600" dirty="0" smtClean="0"/>
              <a:t>.</a:t>
            </a:r>
          </a:p>
          <a:p>
            <a:pPr marL="0" lvl="0" indent="0">
              <a:buNone/>
            </a:pPr>
            <a:endParaRPr lang="tr-TR" sz="1600" dirty="0"/>
          </a:p>
          <a:p>
            <a:pPr marL="0" lvl="0" indent="0">
              <a:buNone/>
            </a:pPr>
            <a:r>
              <a:rPr lang="tr-TR" sz="1600" dirty="0"/>
              <a:t>Örneğin, </a:t>
            </a:r>
            <a:r>
              <a:rPr lang="tr-TR" sz="1600" dirty="0" err="1"/>
              <a:t>Marmot</a:t>
            </a:r>
            <a:r>
              <a:rPr lang="tr-TR" sz="1600" dirty="0"/>
              <a:t>, </a:t>
            </a:r>
            <a:r>
              <a:rPr lang="tr-TR" sz="1600" dirty="0" err="1"/>
              <a:t>Davey</a:t>
            </a:r>
            <a:r>
              <a:rPr lang="tr-TR" sz="1600" dirty="0"/>
              <a:t>-Smith ve </a:t>
            </a:r>
            <a:r>
              <a:rPr lang="tr-TR" sz="1600" dirty="0" err="1"/>
              <a:t>Stansfeld</a:t>
            </a:r>
            <a:r>
              <a:rPr lang="tr-TR" sz="1600" dirty="0"/>
              <a:t> (1991), bir aracı olan orta sınıf yöneticilerinin, iki aracı olan eşdeğer kazançlılardan daha erken ölme ihtimalinin daha yüksek olduğunu bildirdi.</a:t>
            </a:r>
            <a:endParaRPr sz="1600" dirty="0"/>
          </a:p>
        </p:txBody>
      </p:sp>
      <p:pic>
        <p:nvPicPr>
          <p:cNvPr id="113" name="Shape 113" descr="... poor.jpg"/>
          <p:cNvPicPr preferRelativeResize="0"/>
          <p:nvPr/>
        </p:nvPicPr>
        <p:blipFill>
          <a:blip r:embed="rId3">
            <a:alphaModFix/>
          </a:blip>
          <a:stretch>
            <a:fillRect/>
          </a:stretch>
        </p:blipFill>
        <p:spPr>
          <a:xfrm>
            <a:off x="5360350" y="977888"/>
            <a:ext cx="3110586" cy="36862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lvl="0"/>
            <a:r>
              <a:rPr lang="tr-TR" sz="3200" dirty="0" err="1"/>
              <a:t>Sosyo</a:t>
            </a:r>
            <a:r>
              <a:rPr lang="tr-TR" sz="3200" dirty="0"/>
              <a:t>-ekonomik sağlık eşitsizliklerine ilişkin açıklamalar</a:t>
            </a:r>
            <a:endParaRPr sz="3200" dirty="0"/>
          </a:p>
        </p:txBody>
      </p:sp>
      <p:sp>
        <p:nvSpPr>
          <p:cNvPr id="119" name="Shape 11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spcAft>
                <a:spcPts val="1600"/>
              </a:spcAft>
              <a:buNone/>
            </a:pPr>
            <a:r>
              <a:rPr lang="tr-TR" dirty="0"/>
              <a:t>Sağlık eşitsizlikleri için, bazı davranışlarının bir sonucu olarak bireye sorumluluk yükleyen bazı açıklamalar öne sürülmüştür. Diğerleri, farklı sosyal gruplarda yer alma konusunda bir şeyin doğrudan sağlığı etkileyebileceğini öne sürer. Ancak ele alınması gereken ilk soru, </a:t>
            </a:r>
            <a:r>
              <a:rPr lang="tr-TR" dirty="0" err="1"/>
              <a:t>sosyo</a:t>
            </a:r>
            <a:r>
              <a:rPr lang="tr-TR" dirty="0"/>
              <a:t>-ekonomik durum (SES) ve sağlık arasındaki </a:t>
            </a:r>
            <a:r>
              <a:rPr lang="tr-TR" dirty="0" err="1"/>
              <a:t>nedensel</a:t>
            </a:r>
            <a:r>
              <a:rPr lang="tr-TR" dirty="0"/>
              <a:t> yöndür. SES mi sağlığı etkiler, yoksa sağlık mı </a:t>
            </a:r>
            <a:r>
              <a:rPr lang="tr-TR" dirty="0" err="1"/>
              <a:t>SES'i</a:t>
            </a:r>
            <a:r>
              <a:rPr lang="tr-TR" dirty="0"/>
              <a:t> etkiler?</a:t>
            </a:r>
            <a:endParaRPr dirty="0"/>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2574</Words>
  <Application>Microsoft Office PowerPoint</Application>
  <PresentationFormat>Ekran Gösterisi (16:9)</PresentationFormat>
  <Paragraphs>127</Paragraphs>
  <Slides>32</Slides>
  <Notes>32</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32</vt:i4>
      </vt:variant>
    </vt:vector>
  </HeadingPairs>
  <TitlesOfParts>
    <vt:vector size="36" baseType="lpstr">
      <vt:lpstr>PT Sans Narrow</vt:lpstr>
      <vt:lpstr>Open Sans</vt:lpstr>
      <vt:lpstr>Arial</vt:lpstr>
      <vt:lpstr>Tropic</vt:lpstr>
      <vt:lpstr>Sağlıkta Eşitsizlikler</vt:lpstr>
      <vt:lpstr>Sağlık Farkı</vt:lpstr>
      <vt:lpstr>Sosyo-Ekonomik Statü (SES)</vt:lpstr>
      <vt:lpstr>Sağlık Farkları</vt:lpstr>
      <vt:lpstr>Sağlık Farklarının Kanıtları</vt:lpstr>
      <vt:lpstr>Yoksulluk ve sağlık</vt:lpstr>
      <vt:lpstr>Yoksulluk</vt:lpstr>
      <vt:lpstr>Yoksulluk</vt:lpstr>
      <vt:lpstr>Sosyo-ekonomik sağlık eşitsizliklerine ilişkin açıklamalar</vt:lpstr>
      <vt:lpstr>Sosyal nedensellik ve sosyal kayma</vt:lpstr>
      <vt:lpstr>Yoksul bir hayat</vt:lpstr>
      <vt:lpstr>Sağlığı farklılaştıran davranışlar</vt:lpstr>
      <vt:lpstr>Differential health behaviour (con’d)</vt:lpstr>
      <vt:lpstr>Çevresel zararlar</vt:lpstr>
      <vt:lpstr>Çevresel faktörler ve psikoloji</vt:lpstr>
      <vt:lpstr>Stres ve depresyon</vt:lpstr>
      <vt:lpstr>Sağlık hizmetlerine erişim</vt:lpstr>
      <vt:lpstr>Göreli bir mesele olarak SES</vt:lpstr>
      <vt:lpstr>Azınlık Statüsü ve Sağlık</vt:lpstr>
      <vt:lpstr>Etnik azınlıklar</vt:lpstr>
      <vt:lpstr>Etnik Azınlıklarda Sağlık Problemleri: Neden?</vt:lpstr>
      <vt:lpstr>Davranış farklılıkları</vt:lpstr>
      <vt:lpstr>Azınlık statüsünde olmanın yarattığı stres</vt:lpstr>
      <vt:lpstr>Sağlık hizmetlerine erişim</vt:lpstr>
      <vt:lpstr>Diğer azınlıklar</vt:lpstr>
      <vt:lpstr>Cinsiyet, toplumsal cinsiyet ve sağlık</vt:lpstr>
      <vt:lpstr>Biyolojik Farklar</vt:lpstr>
      <vt:lpstr>Biyolojik Farklar</vt:lpstr>
      <vt:lpstr>Davranış farkları </vt:lpstr>
      <vt:lpstr>Davranış farkları</vt:lpstr>
      <vt:lpstr>Sosyo ekonomik farklar</vt:lpstr>
      <vt:lpstr>İş ve sağlık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inequalities  </dc:title>
  <dc:creator>bealtinal</dc:creator>
  <cp:lastModifiedBy>Berk Efe Altınal</cp:lastModifiedBy>
  <cp:revision>10</cp:revision>
  <dcterms:modified xsi:type="dcterms:W3CDTF">2019-10-07T13:37:43Z</dcterms:modified>
</cp:coreProperties>
</file>