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63" r:id="rId2"/>
  </p:sldMasterIdLst>
  <p:notesMasterIdLst>
    <p:notesMasterId r:id="rId113"/>
  </p:notesMasterIdLst>
  <p:handoutMasterIdLst>
    <p:handoutMasterId r:id="rId114"/>
  </p:handoutMasterIdLst>
  <p:sldIdLst>
    <p:sldId id="375" r:id="rId3"/>
    <p:sldId id="295" r:id="rId4"/>
    <p:sldId id="296" r:id="rId5"/>
    <p:sldId id="297" r:id="rId6"/>
    <p:sldId id="298" r:id="rId7"/>
    <p:sldId id="299" r:id="rId8"/>
    <p:sldId id="300" r:id="rId9"/>
    <p:sldId id="301" r:id="rId10"/>
    <p:sldId id="303" r:id="rId11"/>
    <p:sldId id="304" r:id="rId12"/>
    <p:sldId id="305" r:id="rId13"/>
    <p:sldId id="306" r:id="rId14"/>
    <p:sldId id="309" r:id="rId15"/>
    <p:sldId id="310" r:id="rId16"/>
    <p:sldId id="311" r:id="rId17"/>
    <p:sldId id="312" r:id="rId18"/>
    <p:sldId id="313" r:id="rId19"/>
    <p:sldId id="314" r:id="rId20"/>
    <p:sldId id="315" r:id="rId21"/>
    <p:sldId id="316" r:id="rId22"/>
    <p:sldId id="317" r:id="rId23"/>
    <p:sldId id="318" r:id="rId24"/>
    <p:sldId id="319" r:id="rId25"/>
    <p:sldId id="320" r:id="rId26"/>
    <p:sldId id="321" r:id="rId27"/>
    <p:sldId id="322" r:id="rId28"/>
    <p:sldId id="324" r:id="rId29"/>
    <p:sldId id="325" r:id="rId30"/>
    <p:sldId id="326" r:id="rId31"/>
    <p:sldId id="327" r:id="rId32"/>
    <p:sldId id="328" r:id="rId33"/>
    <p:sldId id="329" r:id="rId34"/>
    <p:sldId id="330" r:id="rId35"/>
    <p:sldId id="331" r:id="rId36"/>
    <p:sldId id="332" r:id="rId37"/>
    <p:sldId id="333" r:id="rId38"/>
    <p:sldId id="334" r:id="rId39"/>
    <p:sldId id="335" r:id="rId40"/>
    <p:sldId id="336" r:id="rId41"/>
    <p:sldId id="337" r:id="rId42"/>
    <p:sldId id="341" r:id="rId43"/>
    <p:sldId id="342" r:id="rId44"/>
    <p:sldId id="343" r:id="rId45"/>
    <p:sldId id="344" r:id="rId46"/>
    <p:sldId id="345" r:id="rId47"/>
    <p:sldId id="346" r:id="rId48"/>
    <p:sldId id="347" r:id="rId49"/>
    <p:sldId id="348" r:id="rId50"/>
    <p:sldId id="349" r:id="rId51"/>
    <p:sldId id="350" r:id="rId52"/>
    <p:sldId id="351" r:id="rId53"/>
    <p:sldId id="352" r:id="rId54"/>
    <p:sldId id="353" r:id="rId55"/>
    <p:sldId id="354" r:id="rId56"/>
    <p:sldId id="355" r:id="rId57"/>
    <p:sldId id="356" r:id="rId58"/>
    <p:sldId id="357" r:id="rId59"/>
    <p:sldId id="358" r:id="rId60"/>
    <p:sldId id="359" r:id="rId61"/>
    <p:sldId id="360" r:id="rId62"/>
    <p:sldId id="361" r:id="rId63"/>
    <p:sldId id="362" r:id="rId64"/>
    <p:sldId id="363" r:id="rId65"/>
    <p:sldId id="364" r:id="rId66"/>
    <p:sldId id="365" r:id="rId67"/>
    <p:sldId id="366" r:id="rId68"/>
    <p:sldId id="367" r:id="rId69"/>
    <p:sldId id="368" r:id="rId70"/>
    <p:sldId id="369" r:id="rId71"/>
    <p:sldId id="370" r:id="rId72"/>
    <p:sldId id="371" r:id="rId73"/>
    <p:sldId id="372" r:id="rId74"/>
    <p:sldId id="373" r:id="rId75"/>
    <p:sldId id="374" r:id="rId76"/>
    <p:sldId id="273" r:id="rId77"/>
    <p:sldId id="259" r:id="rId78"/>
    <p:sldId id="260" r:id="rId79"/>
    <p:sldId id="261" r:id="rId80"/>
    <p:sldId id="258" r:id="rId81"/>
    <p:sldId id="262" r:id="rId82"/>
    <p:sldId id="263" r:id="rId83"/>
    <p:sldId id="264" r:id="rId84"/>
    <p:sldId id="265" r:id="rId85"/>
    <p:sldId id="266" r:id="rId86"/>
    <p:sldId id="267" r:id="rId87"/>
    <p:sldId id="268" r:id="rId88"/>
    <p:sldId id="269" r:id="rId89"/>
    <p:sldId id="270" r:id="rId90"/>
    <p:sldId id="272" r:id="rId91"/>
    <p:sldId id="271" r:id="rId92"/>
    <p:sldId id="274" r:id="rId93"/>
    <p:sldId id="275" r:id="rId94"/>
    <p:sldId id="276" r:id="rId95"/>
    <p:sldId id="279" r:id="rId96"/>
    <p:sldId id="277" r:id="rId97"/>
    <p:sldId id="278" r:id="rId98"/>
    <p:sldId id="280" r:id="rId99"/>
    <p:sldId id="281" r:id="rId100"/>
    <p:sldId id="282" r:id="rId101"/>
    <p:sldId id="283" r:id="rId102"/>
    <p:sldId id="284" r:id="rId103"/>
    <p:sldId id="285" r:id="rId104"/>
    <p:sldId id="286" r:id="rId105"/>
    <p:sldId id="289" r:id="rId106"/>
    <p:sldId id="290" r:id="rId107"/>
    <p:sldId id="287" r:id="rId108"/>
    <p:sldId id="291" r:id="rId109"/>
    <p:sldId id="292" r:id="rId110"/>
    <p:sldId id="293" r:id="rId111"/>
    <p:sldId id="294" r:id="rId112"/>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E571C"/>
    <a:srgbClr val="3399FF"/>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71" autoAdjust="0"/>
    <p:restoredTop sz="87479" autoAdjust="0"/>
  </p:normalViewPr>
  <p:slideViewPr>
    <p:cSldViewPr>
      <p:cViewPr varScale="1">
        <p:scale>
          <a:sx n="64" d="100"/>
          <a:sy n="64" d="100"/>
        </p:scale>
        <p:origin x="153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theme" Target="theme/theme1.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113" Type="http://schemas.openxmlformats.org/officeDocument/2006/relationships/notesMaster" Target="notesMasters/notesMaster1.xml"/><Relationship Id="rId118" Type="http://schemas.openxmlformats.org/officeDocument/2006/relationships/tableStyles" Target="tableStyles.xml"/><Relationship Id="rId80" Type="http://schemas.openxmlformats.org/officeDocument/2006/relationships/slide" Target="slides/slide78.xml"/><Relationship Id="rId85" Type="http://schemas.openxmlformats.org/officeDocument/2006/relationships/slide" Target="slides/slide83.xml"/><Relationship Id="rId12" Type="http://schemas.openxmlformats.org/officeDocument/2006/relationships/slide" Target="slides/slide10.xml"/><Relationship Id="rId17" Type="http://schemas.openxmlformats.org/officeDocument/2006/relationships/slide" Target="slides/slide15.xml"/><Relationship Id="rId33" Type="http://schemas.openxmlformats.org/officeDocument/2006/relationships/slide" Target="slides/slide31.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slide" Target="slides/slide101.xml"/><Relationship Id="rId108" Type="http://schemas.openxmlformats.org/officeDocument/2006/relationships/slide" Target="slides/slide106.xml"/><Relationship Id="rId54" Type="http://schemas.openxmlformats.org/officeDocument/2006/relationships/slide" Target="slides/slide52.xml"/><Relationship Id="rId70" Type="http://schemas.openxmlformats.org/officeDocument/2006/relationships/slide" Target="slides/slide68.xml"/><Relationship Id="rId75" Type="http://schemas.openxmlformats.org/officeDocument/2006/relationships/slide" Target="slides/slide73.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23" Type="http://schemas.openxmlformats.org/officeDocument/2006/relationships/slide" Target="slides/slide21.xml"/><Relationship Id="rId28" Type="http://schemas.openxmlformats.org/officeDocument/2006/relationships/slide" Target="slides/slide26.xml"/><Relationship Id="rId49" Type="http://schemas.openxmlformats.org/officeDocument/2006/relationships/slide" Target="slides/slide47.xml"/><Relationship Id="rId114" Type="http://schemas.openxmlformats.org/officeDocument/2006/relationships/handoutMaster" Target="handoutMasters/handoutMaster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presProps" Target="presProps.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116"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 Id="rId111" Type="http://schemas.openxmlformats.org/officeDocument/2006/relationships/slide" Target="slides/slide109.xml"/><Relationship Id="rId15" Type="http://schemas.openxmlformats.org/officeDocument/2006/relationships/slide" Target="slides/slide13.xml"/><Relationship Id="rId36" Type="http://schemas.openxmlformats.org/officeDocument/2006/relationships/slide" Target="slides/slide34.xml"/><Relationship Id="rId57" Type="http://schemas.openxmlformats.org/officeDocument/2006/relationships/slide" Target="slides/slide55.xml"/><Relationship Id="rId106" Type="http://schemas.openxmlformats.org/officeDocument/2006/relationships/slide" Target="slides/slide10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8.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tr-TR"/>
          </a:p>
        </p:txBody>
      </p:sp>
      <p:sp>
        <p:nvSpPr>
          <p:cNvPr id="7885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tr-TR"/>
          </a:p>
        </p:txBody>
      </p:sp>
      <p:sp>
        <p:nvSpPr>
          <p:cNvPr id="7885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tr-TR"/>
          </a:p>
        </p:txBody>
      </p:sp>
      <p:sp>
        <p:nvSpPr>
          <p:cNvPr id="7885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F265DCE-18E4-429F-82E7-B8F48A23A81B}" type="slidenum">
              <a:rPr lang="tr-TR"/>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tr-TR"/>
          </a:p>
        </p:txBody>
      </p:sp>
      <p:sp>
        <p:nvSpPr>
          <p:cNvPr id="747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tr-TR"/>
          </a:p>
        </p:txBody>
      </p:sp>
      <p:sp>
        <p:nvSpPr>
          <p:cNvPr id="747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47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p>
        </p:txBody>
      </p:sp>
      <p:sp>
        <p:nvSpPr>
          <p:cNvPr id="747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tr-TR"/>
          </a:p>
        </p:txBody>
      </p:sp>
      <p:sp>
        <p:nvSpPr>
          <p:cNvPr id="747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7FC442A-FBC3-4FC3-BFDD-8F987EE498C6}" type="slidenum">
              <a:rPr lang="tr-TR"/>
              <a:pPr/>
              <a:t>‹#›</a:t>
            </a:fld>
            <a:endParaRPr lang="tr-T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Arial" pitchFamily="34" charset="0"/>
      </a:defRPr>
    </a:lvl1pPr>
    <a:lvl2pPr marL="457200" algn="l" rtl="0" fontAlgn="base">
      <a:spcBef>
        <a:spcPct val="30000"/>
      </a:spcBef>
      <a:spcAft>
        <a:spcPct val="0"/>
      </a:spcAft>
      <a:defRPr sz="1200" kern="1200">
        <a:solidFill>
          <a:schemeClr val="tx1"/>
        </a:solidFill>
        <a:latin typeface="Arial" pitchFamily="34" charset="0"/>
        <a:ea typeface="+mn-ea"/>
        <a:cs typeface="Arial" pitchFamily="34" charset="0"/>
      </a:defRPr>
    </a:lvl2pPr>
    <a:lvl3pPr marL="914400" algn="l" rtl="0" fontAlgn="base">
      <a:spcBef>
        <a:spcPct val="30000"/>
      </a:spcBef>
      <a:spcAft>
        <a:spcPct val="0"/>
      </a:spcAft>
      <a:defRPr sz="1200" kern="1200">
        <a:solidFill>
          <a:schemeClr val="tx1"/>
        </a:solidFill>
        <a:latin typeface="Arial" pitchFamily="34" charset="0"/>
        <a:ea typeface="+mn-ea"/>
        <a:cs typeface="Arial" pitchFamily="34" charset="0"/>
      </a:defRPr>
    </a:lvl3pPr>
    <a:lvl4pPr marL="1371600" algn="l" rtl="0" fontAlgn="base">
      <a:spcBef>
        <a:spcPct val="30000"/>
      </a:spcBef>
      <a:spcAft>
        <a:spcPct val="0"/>
      </a:spcAft>
      <a:defRPr sz="1200" kern="1200">
        <a:solidFill>
          <a:schemeClr val="tx1"/>
        </a:solidFill>
        <a:latin typeface="Arial" pitchFamily="34" charset="0"/>
        <a:ea typeface="+mn-ea"/>
        <a:cs typeface="Arial" pitchFamily="34" charset="0"/>
      </a:defRPr>
    </a:lvl4pPr>
    <a:lvl5pPr marL="1828800" algn="l" rtl="0" fontAlgn="base">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fld id="{36E2B469-60C1-4397-8594-4C19FA3C92B2}" type="slidenum">
              <a:rPr lang="tr-TR">
                <a:solidFill>
                  <a:prstClr val="black"/>
                </a:solidFill>
              </a:rPr>
              <a:pPr/>
              <a:t>2</a:t>
            </a:fld>
            <a:endParaRPr lang="tr-TR">
              <a:solidFill>
                <a:prstClr val="black"/>
              </a:solidFill>
            </a:endParaRPr>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4FE98528-F224-4AE5-90D7-8194DC6EB264}" type="slidenum">
              <a:rPr lang="tr-TR">
                <a:solidFill>
                  <a:prstClr val="black"/>
                </a:solidFill>
              </a:rPr>
              <a:pPr/>
              <a:t>11</a:t>
            </a:fld>
            <a:endParaRPr lang="tr-TR">
              <a:solidFill>
                <a:prstClr val="black"/>
              </a:solidFill>
            </a:endParaRPr>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56AB47C8-FD40-4A08-952B-6BF625CA00A4}" type="slidenum">
              <a:rPr lang="tr-TR">
                <a:solidFill>
                  <a:prstClr val="black"/>
                </a:solidFill>
              </a:rPr>
              <a:pPr/>
              <a:t>12</a:t>
            </a:fld>
            <a:endParaRPr lang="tr-TR">
              <a:solidFill>
                <a:prstClr val="black"/>
              </a:solidFill>
            </a:endParaRPr>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E0DBE326-1EE8-42E7-91A4-EA2D6DD089C3}" type="slidenum">
              <a:rPr lang="tr-TR">
                <a:solidFill>
                  <a:prstClr val="black"/>
                </a:solidFill>
              </a:rPr>
              <a:pPr/>
              <a:t>13</a:t>
            </a:fld>
            <a:endParaRPr lang="tr-TR">
              <a:solidFill>
                <a:prstClr val="black"/>
              </a:solidFill>
            </a:endParaRPr>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xfrm>
            <a:off x="685480" y="4344607"/>
            <a:ext cx="5487041" cy="4113556"/>
          </a:xfrm>
          <a:noFill/>
          <a:ln/>
        </p:spPr>
        <p:txBody>
          <a:bodyPr/>
          <a:lstStyle/>
          <a:p>
            <a:pPr eaLnBrk="1" hangingPunct="1"/>
            <a:endParaRPr lang="tr-T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6C985647-F8A1-407F-AB0C-1D30B0C21383}" type="slidenum">
              <a:rPr lang="tr-TR">
                <a:solidFill>
                  <a:prstClr val="black"/>
                </a:solidFill>
              </a:rPr>
              <a:pPr/>
              <a:t>14</a:t>
            </a:fld>
            <a:endParaRPr lang="tr-TR">
              <a:solidFill>
                <a:prstClr val="black"/>
              </a:solidFill>
            </a:endParaRPr>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xfrm>
            <a:off x="685480" y="4344607"/>
            <a:ext cx="5487041" cy="4113556"/>
          </a:xfrm>
          <a:noFill/>
          <a:ln/>
        </p:spPr>
        <p:txBody>
          <a:bodyPr/>
          <a:lstStyle/>
          <a:p>
            <a:pPr eaLnBrk="1" hangingPunct="1"/>
            <a:endParaRPr lang="tr-T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p>
            <a:fld id="{1AF419A9-B6F0-4C2F-884A-67775F1149B3}" type="slidenum">
              <a:rPr lang="tr-TR">
                <a:solidFill>
                  <a:prstClr val="black"/>
                </a:solidFill>
              </a:rPr>
              <a:pPr/>
              <a:t>15</a:t>
            </a:fld>
            <a:endParaRPr lang="tr-TR">
              <a:solidFill>
                <a:prstClr val="black"/>
              </a:solidFill>
            </a:endParaRPr>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xfrm>
            <a:off x="685480" y="4344607"/>
            <a:ext cx="5487041" cy="4113556"/>
          </a:xfrm>
          <a:noFill/>
          <a:ln/>
        </p:spPr>
        <p:txBody>
          <a:bodyPr/>
          <a:lstStyle/>
          <a:p>
            <a:pPr eaLnBrk="1" hangingPunct="1"/>
            <a:endParaRPr lang="tr-T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7ACC998E-ABD2-42B8-85F2-C8E22BC7AA00}" type="slidenum">
              <a:rPr lang="tr-TR">
                <a:solidFill>
                  <a:prstClr val="black"/>
                </a:solidFill>
              </a:rPr>
              <a:pPr/>
              <a:t>16</a:t>
            </a:fld>
            <a:endParaRPr lang="tr-TR">
              <a:solidFill>
                <a:prstClr val="black"/>
              </a:solidFill>
            </a:endParaRPr>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xfrm>
            <a:off x="685480" y="4344607"/>
            <a:ext cx="5487041" cy="4113556"/>
          </a:xfrm>
          <a:noFill/>
          <a:ln/>
        </p:spPr>
        <p:txBody>
          <a:bodyPr/>
          <a:lstStyle/>
          <a:p>
            <a:pPr eaLnBrk="1" hangingPunct="1"/>
            <a:endParaRPr lang="tr-T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4B2831AD-0325-4464-9230-DC77640E4488}" type="slidenum">
              <a:rPr lang="tr-TR">
                <a:solidFill>
                  <a:prstClr val="black"/>
                </a:solidFill>
              </a:rPr>
              <a:pPr/>
              <a:t>17</a:t>
            </a:fld>
            <a:endParaRPr lang="tr-TR">
              <a:solidFill>
                <a:prstClr val="black"/>
              </a:solidFill>
            </a:endParaRPr>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xfrm>
            <a:off x="685480" y="4344607"/>
            <a:ext cx="5487041" cy="4113556"/>
          </a:xfrm>
          <a:noFill/>
          <a:ln/>
        </p:spPr>
        <p:txBody>
          <a:bodyPr/>
          <a:lstStyle/>
          <a:p>
            <a:pPr eaLnBrk="1" hangingPunct="1"/>
            <a:endParaRPr lang="tr-T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42596AF5-5B9E-476B-8942-7A667CC517A0}" type="slidenum">
              <a:rPr lang="tr-TR">
                <a:solidFill>
                  <a:prstClr val="black"/>
                </a:solidFill>
              </a:rPr>
              <a:pPr/>
              <a:t>18</a:t>
            </a:fld>
            <a:endParaRPr lang="tr-TR">
              <a:solidFill>
                <a:prstClr val="black"/>
              </a:solidFill>
            </a:endParaRPr>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xfrm>
            <a:off x="685480" y="4344607"/>
            <a:ext cx="5487041" cy="4113556"/>
          </a:xfrm>
          <a:noFill/>
          <a:ln/>
        </p:spPr>
        <p:txBody>
          <a:bodyPr/>
          <a:lstStyle/>
          <a:p>
            <a:pPr eaLnBrk="1" hangingPunct="1"/>
            <a:endParaRPr lang="tr-T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p>
            <a:fld id="{276B6250-0E9A-4F15-9592-972DB48CF014}" type="slidenum">
              <a:rPr lang="tr-TR">
                <a:solidFill>
                  <a:prstClr val="black"/>
                </a:solidFill>
              </a:rPr>
              <a:pPr/>
              <a:t>19</a:t>
            </a:fld>
            <a:endParaRPr lang="tr-TR">
              <a:solidFill>
                <a:prstClr val="black"/>
              </a:solidFill>
            </a:endParaRPr>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xfrm>
            <a:off x="685480" y="4344607"/>
            <a:ext cx="5487041" cy="4113556"/>
          </a:xfrm>
          <a:noFill/>
          <a:ln/>
        </p:spPr>
        <p:txBody>
          <a:bodyPr/>
          <a:lstStyle/>
          <a:p>
            <a:pPr eaLnBrk="1" hangingPunct="1"/>
            <a:endParaRPr lang="tr-T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4196A8C1-3479-4960-B193-772166CAD9E9}" type="slidenum">
              <a:rPr lang="tr-TR">
                <a:solidFill>
                  <a:prstClr val="black"/>
                </a:solidFill>
              </a:rPr>
              <a:pPr/>
              <a:t>20</a:t>
            </a:fld>
            <a:endParaRPr lang="tr-TR">
              <a:solidFill>
                <a:prstClr val="black"/>
              </a:solidFill>
            </a:endParaRPr>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xfrm>
            <a:off x="685480" y="4344607"/>
            <a:ext cx="5487041" cy="4113556"/>
          </a:xfrm>
          <a:noFill/>
          <a:ln/>
        </p:spPr>
        <p:txBody>
          <a:bodyPr/>
          <a:lstStyle/>
          <a:p>
            <a:pPr eaLnBrk="1" hangingPunct="1"/>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B3B67FD2-1F4C-4730-9290-67A6E313BC45}" type="slidenum">
              <a:rPr lang="tr-TR">
                <a:solidFill>
                  <a:prstClr val="black"/>
                </a:solidFill>
              </a:rPr>
              <a:pPr/>
              <a:t>3</a:t>
            </a:fld>
            <a:endParaRPr lang="tr-TR">
              <a:solidFill>
                <a:prstClr val="black"/>
              </a:solidFill>
            </a:endParaRPr>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p>
            <a:fld id="{EFBD069F-1C6B-49E8-95D8-E11116D228C1}" type="slidenum">
              <a:rPr lang="tr-TR">
                <a:solidFill>
                  <a:prstClr val="black"/>
                </a:solidFill>
              </a:rPr>
              <a:pPr/>
              <a:t>21</a:t>
            </a:fld>
            <a:endParaRPr lang="tr-TR">
              <a:solidFill>
                <a:prstClr val="black"/>
              </a:solidFill>
            </a:endParaRPr>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xfrm>
            <a:off x="685480" y="4344607"/>
            <a:ext cx="5487041" cy="4113556"/>
          </a:xfrm>
          <a:noFill/>
          <a:ln/>
        </p:spPr>
        <p:txBody>
          <a:bodyPr/>
          <a:lstStyle/>
          <a:p>
            <a:pPr eaLnBrk="1" hangingPunct="1"/>
            <a:endParaRPr lang="tr-T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FC83DCC1-083F-4DA4-867C-225F51FDF05D}" type="slidenum">
              <a:rPr lang="tr-TR">
                <a:solidFill>
                  <a:prstClr val="black"/>
                </a:solidFill>
              </a:rPr>
              <a:pPr/>
              <a:t>22</a:t>
            </a:fld>
            <a:endParaRPr lang="tr-TR">
              <a:solidFill>
                <a:prstClr val="black"/>
              </a:solidFill>
            </a:endParaRPr>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xfrm>
            <a:off x="685480" y="4344607"/>
            <a:ext cx="5487041" cy="4113556"/>
          </a:xfrm>
          <a:noFill/>
          <a:ln/>
        </p:spPr>
        <p:txBody>
          <a:bodyPr/>
          <a:lstStyle/>
          <a:p>
            <a:pPr eaLnBrk="1" hangingPunct="1"/>
            <a:endParaRPr lang="tr-T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p>
            <a:fld id="{1260F924-0E6E-4D98-97D9-AF03F8066A59}" type="slidenum">
              <a:rPr lang="tr-TR">
                <a:solidFill>
                  <a:prstClr val="black"/>
                </a:solidFill>
              </a:rPr>
              <a:pPr/>
              <a:t>23</a:t>
            </a:fld>
            <a:endParaRPr lang="tr-TR">
              <a:solidFill>
                <a:prstClr val="black"/>
              </a:solidFill>
            </a:endParaRPr>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xfrm>
            <a:off x="685480" y="4344607"/>
            <a:ext cx="5487041" cy="4113556"/>
          </a:xfrm>
          <a:noFill/>
          <a:ln/>
        </p:spPr>
        <p:txBody>
          <a:bodyPr/>
          <a:lstStyle/>
          <a:p>
            <a:pPr eaLnBrk="1" hangingPunct="1"/>
            <a:endParaRPr lang="tr-T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p:spPr>
        <p:txBody>
          <a:bodyPr/>
          <a:lstStyle/>
          <a:p>
            <a:fld id="{66F0F0D1-A027-4541-8FA2-BBF1007A9A6C}" type="slidenum">
              <a:rPr lang="tr-TR">
                <a:solidFill>
                  <a:prstClr val="black"/>
                </a:solidFill>
              </a:rPr>
              <a:pPr/>
              <a:t>24</a:t>
            </a:fld>
            <a:endParaRPr lang="tr-TR">
              <a:solidFill>
                <a:prstClr val="black"/>
              </a:solidFill>
            </a:endParaRPr>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p:spPr>
        <p:txBody>
          <a:bodyPr/>
          <a:lstStyle/>
          <a:p>
            <a:fld id="{43BA6BE8-17A9-49B1-9BFB-D8E0E1F21E2A}" type="slidenum">
              <a:rPr lang="tr-TR">
                <a:solidFill>
                  <a:prstClr val="black"/>
                </a:solidFill>
              </a:rPr>
              <a:pPr/>
              <a:t>25</a:t>
            </a:fld>
            <a:endParaRPr lang="tr-TR">
              <a:solidFill>
                <a:prstClr val="black"/>
              </a:solidFill>
            </a:endParaRPr>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xfrm>
            <a:off x="685480" y="4344607"/>
            <a:ext cx="5487041" cy="4113556"/>
          </a:xfrm>
          <a:noFill/>
          <a:ln/>
        </p:spPr>
        <p:txBody>
          <a:bodyPr/>
          <a:lstStyle/>
          <a:p>
            <a:pPr eaLnBrk="1" hangingPunct="1"/>
            <a:endParaRPr lang="tr-TR"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p>
            <a:fld id="{2442F58B-3C89-46CA-B5B3-B0F6E0DF2DB7}" type="slidenum">
              <a:rPr lang="tr-TR">
                <a:solidFill>
                  <a:prstClr val="black"/>
                </a:solidFill>
              </a:rPr>
              <a:pPr/>
              <a:t>26</a:t>
            </a:fld>
            <a:endParaRPr lang="tr-TR">
              <a:solidFill>
                <a:prstClr val="black"/>
              </a:solidFill>
            </a:endParaRPr>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xfrm>
            <a:off x="685480" y="4344607"/>
            <a:ext cx="5487041" cy="4113556"/>
          </a:xfrm>
          <a:noFill/>
          <a:ln/>
        </p:spPr>
        <p:txBody>
          <a:bodyPr/>
          <a:lstStyle/>
          <a:p>
            <a:pPr eaLnBrk="1" hangingPunct="1"/>
            <a:endParaRPr lang="tr-TR"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p:spPr>
        <p:txBody>
          <a:bodyPr/>
          <a:lstStyle/>
          <a:p>
            <a:fld id="{607B703C-C223-4ACB-A62E-63FE7AD4CAA2}" type="slidenum">
              <a:rPr lang="tr-TR">
                <a:solidFill>
                  <a:prstClr val="black"/>
                </a:solidFill>
              </a:rPr>
              <a:pPr/>
              <a:t>27</a:t>
            </a:fld>
            <a:endParaRPr lang="tr-TR">
              <a:solidFill>
                <a:prstClr val="black"/>
              </a:solidFill>
            </a:endParaRPr>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p:spPr>
        <p:txBody>
          <a:bodyPr/>
          <a:lstStyle/>
          <a:p>
            <a:fld id="{8E4C448C-991A-4FA6-8749-4369E1111A6C}" type="slidenum">
              <a:rPr lang="tr-TR">
                <a:solidFill>
                  <a:prstClr val="black"/>
                </a:solidFill>
              </a:rPr>
              <a:pPr/>
              <a:t>28</a:t>
            </a:fld>
            <a:endParaRPr lang="tr-TR">
              <a:solidFill>
                <a:prstClr val="black"/>
              </a:solidFill>
            </a:endParaRPr>
          </a:p>
        </p:txBody>
      </p:sp>
      <p:sp>
        <p:nvSpPr>
          <p:cNvPr id="149507" name="Rectangle 2"/>
          <p:cNvSpPr>
            <a:spLocks noGrp="1" noRot="1" noChangeAspect="1" noChangeArrowheads="1" noTextEdit="1"/>
          </p:cNvSpPr>
          <p:nvPr>
            <p:ph type="sldImg"/>
          </p:nvPr>
        </p:nvSpPr>
        <p:spPr>
          <a:ln/>
        </p:spPr>
      </p:sp>
      <p:sp>
        <p:nvSpPr>
          <p:cNvPr id="14950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DE216A75-097E-4749-B442-9727B1DDCE80}" type="slidenum">
              <a:rPr lang="tr-TR">
                <a:solidFill>
                  <a:prstClr val="black"/>
                </a:solidFill>
              </a:rPr>
              <a:pPr/>
              <a:t>29</a:t>
            </a:fld>
            <a:endParaRPr lang="tr-TR">
              <a:solidFill>
                <a:prstClr val="black"/>
              </a:solidFill>
            </a:endParaRPr>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p>
            <a:fld id="{43310F6B-34BD-430B-9389-042C3A782839}" type="slidenum">
              <a:rPr lang="tr-TR">
                <a:solidFill>
                  <a:prstClr val="black"/>
                </a:solidFill>
              </a:rPr>
              <a:pPr/>
              <a:t>30</a:t>
            </a:fld>
            <a:endParaRPr lang="tr-TR">
              <a:solidFill>
                <a:prstClr val="black"/>
              </a:solidFill>
            </a:endParaRPr>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1CF8D980-54EA-41E5-857F-2C75A768E9A7}" type="slidenum">
              <a:rPr lang="tr-TR">
                <a:solidFill>
                  <a:prstClr val="black"/>
                </a:solidFill>
              </a:rPr>
              <a:pPr/>
              <a:t>4</a:t>
            </a:fld>
            <a:endParaRPr lang="tr-TR">
              <a:solidFill>
                <a:prstClr val="black"/>
              </a:solidFill>
            </a:endParaRPr>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p:spPr>
        <p:txBody>
          <a:bodyPr/>
          <a:lstStyle/>
          <a:p>
            <a:fld id="{549DB937-0A66-4133-927F-5D99F1B61F39}" type="slidenum">
              <a:rPr lang="tr-TR">
                <a:solidFill>
                  <a:prstClr val="black"/>
                </a:solidFill>
              </a:rPr>
              <a:pPr/>
              <a:t>31</a:t>
            </a:fld>
            <a:endParaRPr lang="tr-TR">
              <a:solidFill>
                <a:prstClr val="black"/>
              </a:solidFill>
            </a:endParaRPr>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p:spPr>
        <p:txBody>
          <a:bodyPr/>
          <a:lstStyle/>
          <a:p>
            <a:fld id="{27CFB09A-7526-484A-AD77-F48DE656D2B7}" type="slidenum">
              <a:rPr lang="tr-TR">
                <a:solidFill>
                  <a:prstClr val="black"/>
                </a:solidFill>
              </a:rPr>
              <a:pPr/>
              <a:t>32</a:t>
            </a:fld>
            <a:endParaRPr lang="tr-TR">
              <a:solidFill>
                <a:prstClr val="black"/>
              </a:solidFill>
            </a:endParaRPr>
          </a:p>
        </p:txBody>
      </p:sp>
      <p:sp>
        <p:nvSpPr>
          <p:cNvPr id="153603" name="Rectangle 2"/>
          <p:cNvSpPr>
            <a:spLocks noGrp="1" noRot="1" noChangeAspect="1" noChangeArrowheads="1" noTextEdit="1"/>
          </p:cNvSpPr>
          <p:nvPr>
            <p:ph type="sldImg"/>
          </p:nvPr>
        </p:nvSpPr>
        <p:spPr>
          <a:ln/>
        </p:spPr>
      </p:sp>
      <p:sp>
        <p:nvSpPr>
          <p:cNvPr id="15360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p:spPr>
        <p:txBody>
          <a:bodyPr/>
          <a:lstStyle/>
          <a:p>
            <a:fld id="{B83031D9-90DC-4819-BFE2-F1C5A228DCBA}" type="slidenum">
              <a:rPr lang="tr-TR">
                <a:solidFill>
                  <a:prstClr val="black"/>
                </a:solidFill>
              </a:rPr>
              <a:pPr/>
              <a:t>33</a:t>
            </a:fld>
            <a:endParaRPr lang="tr-TR">
              <a:solidFill>
                <a:prstClr val="black"/>
              </a:solidFill>
            </a:endParaRPr>
          </a:p>
        </p:txBody>
      </p:sp>
      <p:sp>
        <p:nvSpPr>
          <p:cNvPr id="154627" name="Rectangle 2"/>
          <p:cNvSpPr>
            <a:spLocks noGrp="1" noRot="1" noChangeAspect="1" noChangeArrowheads="1" noTextEdit="1"/>
          </p:cNvSpPr>
          <p:nvPr>
            <p:ph type="sldImg"/>
          </p:nvPr>
        </p:nvSpPr>
        <p:spPr>
          <a:ln/>
        </p:spPr>
      </p:sp>
      <p:sp>
        <p:nvSpPr>
          <p:cNvPr id="15462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p:spPr>
        <p:txBody>
          <a:bodyPr/>
          <a:lstStyle/>
          <a:p>
            <a:fld id="{72B68CF3-4247-4E1E-8A1C-BBE82F5C1A07}" type="slidenum">
              <a:rPr lang="tr-TR">
                <a:solidFill>
                  <a:prstClr val="black"/>
                </a:solidFill>
              </a:rPr>
              <a:pPr/>
              <a:t>34</a:t>
            </a:fld>
            <a:endParaRPr lang="tr-TR">
              <a:solidFill>
                <a:prstClr val="black"/>
              </a:solidFill>
            </a:endParaRPr>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p:spPr>
        <p:txBody>
          <a:bodyPr/>
          <a:lstStyle/>
          <a:p>
            <a:fld id="{5AE17B46-BA5B-4809-96B6-26B9B35B5AD7}" type="slidenum">
              <a:rPr lang="tr-TR">
                <a:solidFill>
                  <a:prstClr val="black"/>
                </a:solidFill>
              </a:rPr>
              <a:pPr/>
              <a:t>35</a:t>
            </a:fld>
            <a:endParaRPr lang="tr-TR">
              <a:solidFill>
                <a:prstClr val="black"/>
              </a:solidFill>
            </a:endParaRPr>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p:spPr>
        <p:txBody>
          <a:bodyPr/>
          <a:lstStyle/>
          <a:p>
            <a:fld id="{80920829-CFDE-4C97-BBB6-B6F4AE79AFCE}" type="slidenum">
              <a:rPr lang="tr-TR">
                <a:solidFill>
                  <a:prstClr val="black"/>
                </a:solidFill>
              </a:rPr>
              <a:pPr/>
              <a:t>36</a:t>
            </a:fld>
            <a:endParaRPr lang="tr-TR">
              <a:solidFill>
                <a:prstClr val="black"/>
              </a:solidFill>
            </a:endParaRPr>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xfrm>
            <a:off x="685480" y="4344607"/>
            <a:ext cx="5487041" cy="4113556"/>
          </a:xfrm>
          <a:noFill/>
          <a:ln/>
        </p:spPr>
        <p:txBody>
          <a:bodyPr/>
          <a:lstStyle/>
          <a:p>
            <a:pPr eaLnBrk="1" hangingPunct="1"/>
            <a:endParaRPr lang="tr-TR"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p:spPr>
        <p:txBody>
          <a:bodyPr/>
          <a:lstStyle/>
          <a:p>
            <a:fld id="{46892F34-1B53-456F-A7AA-7E233249EF2D}" type="slidenum">
              <a:rPr lang="tr-TR">
                <a:solidFill>
                  <a:prstClr val="black"/>
                </a:solidFill>
              </a:rPr>
              <a:pPr/>
              <a:t>37</a:t>
            </a:fld>
            <a:endParaRPr lang="tr-TR">
              <a:solidFill>
                <a:prstClr val="black"/>
              </a:solidFill>
            </a:endParaRPr>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xfrm>
            <a:off x="685480" y="4344607"/>
            <a:ext cx="5487041" cy="4113556"/>
          </a:xfrm>
          <a:noFill/>
          <a:ln/>
        </p:spPr>
        <p:txBody>
          <a:bodyPr/>
          <a:lstStyle/>
          <a:p>
            <a:pPr eaLnBrk="1" hangingPunct="1"/>
            <a:endParaRPr lang="tr-TR"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p:spPr>
        <p:txBody>
          <a:bodyPr/>
          <a:lstStyle/>
          <a:p>
            <a:fld id="{94A0CE53-036D-42D6-8755-162DC3D7A2F3}" type="slidenum">
              <a:rPr lang="tr-TR">
                <a:solidFill>
                  <a:prstClr val="black"/>
                </a:solidFill>
              </a:rPr>
              <a:pPr/>
              <a:t>38</a:t>
            </a:fld>
            <a:endParaRPr lang="tr-TR">
              <a:solidFill>
                <a:prstClr val="black"/>
              </a:solidFill>
            </a:endParaRPr>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xfrm>
            <a:off x="685480" y="4344607"/>
            <a:ext cx="5487041" cy="4113556"/>
          </a:xfrm>
          <a:noFill/>
          <a:ln/>
        </p:spPr>
        <p:txBody>
          <a:bodyPr/>
          <a:lstStyle/>
          <a:p>
            <a:pPr eaLnBrk="1" hangingPunct="1"/>
            <a:endParaRPr lang="tr-TR"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p:spPr>
        <p:txBody>
          <a:bodyPr/>
          <a:lstStyle/>
          <a:p>
            <a:fld id="{C403313B-0714-4409-97D1-6D28061FDB84}" type="slidenum">
              <a:rPr lang="tr-TR">
                <a:solidFill>
                  <a:prstClr val="black"/>
                </a:solidFill>
              </a:rPr>
              <a:pPr/>
              <a:t>39</a:t>
            </a:fld>
            <a:endParaRPr lang="tr-TR">
              <a:solidFill>
                <a:prstClr val="black"/>
              </a:solidFill>
            </a:endParaRPr>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xfrm>
            <a:off x="685480" y="4344607"/>
            <a:ext cx="5487041" cy="4113556"/>
          </a:xfrm>
          <a:noFill/>
          <a:ln/>
        </p:spPr>
        <p:txBody>
          <a:bodyPr/>
          <a:lstStyle/>
          <a:p>
            <a:pPr eaLnBrk="1" hangingPunct="1"/>
            <a:endParaRPr lang="tr-TR"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p:spPr>
        <p:txBody>
          <a:bodyPr/>
          <a:lstStyle/>
          <a:p>
            <a:fld id="{FC7E6389-A0A6-4252-8D68-1E525B83DF6A}" type="slidenum">
              <a:rPr lang="tr-TR">
                <a:solidFill>
                  <a:prstClr val="black"/>
                </a:solidFill>
              </a:rPr>
              <a:pPr/>
              <a:t>40</a:t>
            </a:fld>
            <a:endParaRPr lang="tr-TR">
              <a:solidFill>
                <a:prstClr val="black"/>
              </a:solidFill>
            </a:endParaRPr>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xfrm>
            <a:off x="685480" y="4344607"/>
            <a:ext cx="5487041" cy="4113556"/>
          </a:xfrm>
          <a:noFill/>
          <a:ln/>
        </p:spPr>
        <p:txBody>
          <a:bodyPr/>
          <a:lstStyle/>
          <a:p>
            <a:pPr eaLnBrk="1" hangingPunct="1"/>
            <a:endParaRPr 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EFCAF9B5-DEB4-41B5-9394-44238C50A158}" type="slidenum">
              <a:rPr lang="tr-TR">
                <a:solidFill>
                  <a:prstClr val="black"/>
                </a:solidFill>
              </a:rPr>
              <a:pPr/>
              <a:t>5</a:t>
            </a:fld>
            <a:endParaRPr lang="tr-TR">
              <a:solidFill>
                <a:prstClr val="black"/>
              </a:solidFill>
            </a:endParaRPr>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p:spPr>
        <p:txBody>
          <a:bodyPr/>
          <a:lstStyle/>
          <a:p>
            <a:fld id="{FBCA7ACA-B23C-45D7-A110-09C9376186F8}" type="slidenum">
              <a:rPr lang="tr-TR">
                <a:solidFill>
                  <a:prstClr val="black"/>
                </a:solidFill>
              </a:rPr>
              <a:pPr/>
              <a:t>41</a:t>
            </a:fld>
            <a:endParaRPr lang="tr-TR">
              <a:solidFill>
                <a:prstClr val="black"/>
              </a:solidFill>
            </a:endParaRPr>
          </a:p>
        </p:txBody>
      </p:sp>
      <p:sp>
        <p:nvSpPr>
          <p:cNvPr id="165891" name="Rectangle 2"/>
          <p:cNvSpPr>
            <a:spLocks noGrp="1" noRot="1" noChangeAspect="1" noChangeArrowheads="1" noTextEdit="1"/>
          </p:cNvSpPr>
          <p:nvPr>
            <p:ph type="sldImg"/>
          </p:nvPr>
        </p:nvSpPr>
        <p:spPr>
          <a:ln/>
        </p:spPr>
      </p:sp>
      <p:sp>
        <p:nvSpPr>
          <p:cNvPr id="16589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p:spPr>
        <p:txBody>
          <a:bodyPr/>
          <a:lstStyle/>
          <a:p>
            <a:fld id="{92DA2951-E19A-4102-B1C2-7DD5C4228385}" type="slidenum">
              <a:rPr lang="tr-TR">
                <a:solidFill>
                  <a:prstClr val="black"/>
                </a:solidFill>
              </a:rPr>
              <a:pPr/>
              <a:t>42</a:t>
            </a:fld>
            <a:endParaRPr lang="tr-TR">
              <a:solidFill>
                <a:prstClr val="black"/>
              </a:solidFill>
            </a:endParaRPr>
          </a:p>
        </p:txBody>
      </p:sp>
      <p:sp>
        <p:nvSpPr>
          <p:cNvPr id="166915" name="Rectangle 2"/>
          <p:cNvSpPr>
            <a:spLocks noGrp="1" noRot="1" noChangeAspect="1" noChangeArrowheads="1" noTextEdit="1"/>
          </p:cNvSpPr>
          <p:nvPr>
            <p:ph type="sldImg"/>
          </p:nvPr>
        </p:nvSpPr>
        <p:spPr>
          <a:ln/>
        </p:spPr>
      </p:sp>
      <p:sp>
        <p:nvSpPr>
          <p:cNvPr id="16691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p:spPr>
        <p:txBody>
          <a:bodyPr/>
          <a:lstStyle/>
          <a:p>
            <a:fld id="{0D799926-9D88-465A-87D0-FE42A6DDBD61}" type="slidenum">
              <a:rPr lang="tr-TR">
                <a:solidFill>
                  <a:prstClr val="black"/>
                </a:solidFill>
              </a:rPr>
              <a:pPr/>
              <a:t>43</a:t>
            </a:fld>
            <a:endParaRPr lang="tr-TR">
              <a:solidFill>
                <a:prstClr val="black"/>
              </a:solidFill>
            </a:endParaRPr>
          </a:p>
        </p:txBody>
      </p:sp>
      <p:sp>
        <p:nvSpPr>
          <p:cNvPr id="167939" name="Rectangle 2"/>
          <p:cNvSpPr>
            <a:spLocks noGrp="1" noRot="1" noChangeAspect="1" noChangeArrowheads="1" noTextEdit="1"/>
          </p:cNvSpPr>
          <p:nvPr>
            <p:ph type="sldImg"/>
          </p:nvPr>
        </p:nvSpPr>
        <p:spPr>
          <a:ln/>
        </p:spPr>
      </p:sp>
      <p:sp>
        <p:nvSpPr>
          <p:cNvPr id="16794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p:spPr>
        <p:txBody>
          <a:bodyPr/>
          <a:lstStyle/>
          <a:p>
            <a:fld id="{E7C07D2B-0788-4B73-BB5D-0A15DBE950E5}" type="slidenum">
              <a:rPr lang="tr-TR">
                <a:solidFill>
                  <a:prstClr val="black"/>
                </a:solidFill>
              </a:rPr>
              <a:pPr/>
              <a:t>44</a:t>
            </a:fld>
            <a:endParaRPr lang="tr-TR">
              <a:solidFill>
                <a:prstClr val="black"/>
              </a:solidFill>
            </a:endParaRPr>
          </a:p>
        </p:txBody>
      </p:sp>
      <p:sp>
        <p:nvSpPr>
          <p:cNvPr id="168963" name="Rectangle 2"/>
          <p:cNvSpPr>
            <a:spLocks noGrp="1" noRot="1" noChangeAspect="1" noChangeArrowheads="1" noTextEdit="1"/>
          </p:cNvSpPr>
          <p:nvPr>
            <p:ph type="sldImg"/>
          </p:nvPr>
        </p:nvSpPr>
        <p:spPr>
          <a:ln/>
        </p:spPr>
      </p:sp>
      <p:sp>
        <p:nvSpPr>
          <p:cNvPr id="16896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p:spPr>
        <p:txBody>
          <a:bodyPr/>
          <a:lstStyle/>
          <a:p>
            <a:fld id="{350FCBA0-EC59-4E42-BB49-B3425841CAF2}" type="slidenum">
              <a:rPr lang="tr-TR">
                <a:solidFill>
                  <a:prstClr val="black"/>
                </a:solidFill>
              </a:rPr>
              <a:pPr/>
              <a:t>45</a:t>
            </a:fld>
            <a:endParaRPr lang="tr-TR">
              <a:solidFill>
                <a:prstClr val="black"/>
              </a:solidFill>
            </a:endParaRPr>
          </a:p>
        </p:txBody>
      </p:sp>
      <p:sp>
        <p:nvSpPr>
          <p:cNvPr id="169987" name="Rectangle 2"/>
          <p:cNvSpPr>
            <a:spLocks noGrp="1" noRot="1" noChangeAspect="1" noChangeArrowheads="1" noTextEdit="1"/>
          </p:cNvSpPr>
          <p:nvPr>
            <p:ph type="sldImg"/>
          </p:nvPr>
        </p:nvSpPr>
        <p:spPr>
          <a:ln/>
        </p:spPr>
      </p:sp>
      <p:sp>
        <p:nvSpPr>
          <p:cNvPr id="16998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p:spPr>
        <p:txBody>
          <a:bodyPr/>
          <a:lstStyle/>
          <a:p>
            <a:fld id="{1DD2B874-316F-4055-8F3B-3080B3EA71B7}" type="slidenum">
              <a:rPr lang="tr-TR">
                <a:solidFill>
                  <a:prstClr val="black"/>
                </a:solidFill>
              </a:rPr>
              <a:pPr/>
              <a:t>46</a:t>
            </a:fld>
            <a:endParaRPr lang="tr-TR">
              <a:solidFill>
                <a:prstClr val="black"/>
              </a:solidFill>
            </a:endParaRPr>
          </a:p>
        </p:txBody>
      </p:sp>
      <p:sp>
        <p:nvSpPr>
          <p:cNvPr id="171011" name="Rectangle 2"/>
          <p:cNvSpPr>
            <a:spLocks noGrp="1" noRot="1" noChangeAspect="1" noChangeArrowheads="1" noTextEdit="1"/>
          </p:cNvSpPr>
          <p:nvPr>
            <p:ph type="sldImg"/>
          </p:nvPr>
        </p:nvSpPr>
        <p:spPr>
          <a:ln/>
        </p:spPr>
      </p:sp>
      <p:sp>
        <p:nvSpPr>
          <p:cNvPr id="17101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a:spLocks noGrp="1" noChangeArrowheads="1"/>
          </p:cNvSpPr>
          <p:nvPr>
            <p:ph type="sldNum" sz="quarter" idx="5"/>
          </p:nvPr>
        </p:nvSpPr>
        <p:spPr>
          <a:noFill/>
        </p:spPr>
        <p:txBody>
          <a:bodyPr/>
          <a:lstStyle/>
          <a:p>
            <a:fld id="{B0B7E630-FD9B-4287-ADF2-82840CD952BB}" type="slidenum">
              <a:rPr lang="tr-TR">
                <a:solidFill>
                  <a:prstClr val="black"/>
                </a:solidFill>
              </a:rPr>
              <a:pPr/>
              <a:t>47</a:t>
            </a:fld>
            <a:endParaRPr lang="tr-TR">
              <a:solidFill>
                <a:prstClr val="black"/>
              </a:solidFill>
            </a:endParaRPr>
          </a:p>
        </p:txBody>
      </p:sp>
      <p:sp>
        <p:nvSpPr>
          <p:cNvPr id="172035" name="Rectangle 2"/>
          <p:cNvSpPr>
            <a:spLocks noGrp="1" noRot="1" noChangeAspect="1" noChangeArrowheads="1" noTextEdit="1"/>
          </p:cNvSpPr>
          <p:nvPr>
            <p:ph type="sldImg"/>
          </p:nvPr>
        </p:nvSpPr>
        <p:spPr>
          <a:ln/>
        </p:spPr>
      </p:sp>
      <p:sp>
        <p:nvSpPr>
          <p:cNvPr id="17203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p:cNvSpPr>
            <a:spLocks noGrp="1" noChangeArrowheads="1"/>
          </p:cNvSpPr>
          <p:nvPr>
            <p:ph type="sldNum" sz="quarter" idx="5"/>
          </p:nvPr>
        </p:nvSpPr>
        <p:spPr>
          <a:noFill/>
        </p:spPr>
        <p:txBody>
          <a:bodyPr/>
          <a:lstStyle/>
          <a:p>
            <a:fld id="{1A1A6908-2474-4B46-A835-402854AF43B9}" type="slidenum">
              <a:rPr lang="tr-TR">
                <a:solidFill>
                  <a:prstClr val="black"/>
                </a:solidFill>
              </a:rPr>
              <a:pPr/>
              <a:t>48</a:t>
            </a:fld>
            <a:endParaRPr lang="tr-TR">
              <a:solidFill>
                <a:prstClr val="black"/>
              </a:solidFill>
            </a:endParaRPr>
          </a:p>
        </p:txBody>
      </p:sp>
      <p:sp>
        <p:nvSpPr>
          <p:cNvPr id="173059" name="Rectangle 2"/>
          <p:cNvSpPr>
            <a:spLocks noGrp="1" noRot="1" noChangeAspect="1" noChangeArrowheads="1" noTextEdit="1"/>
          </p:cNvSpPr>
          <p:nvPr>
            <p:ph type="sldImg"/>
          </p:nvPr>
        </p:nvSpPr>
        <p:spPr>
          <a:ln/>
        </p:spPr>
      </p:sp>
      <p:sp>
        <p:nvSpPr>
          <p:cNvPr id="17306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p:spPr>
        <p:txBody>
          <a:bodyPr/>
          <a:lstStyle/>
          <a:p>
            <a:fld id="{F386F20C-B172-45CF-989F-A03294153560}" type="slidenum">
              <a:rPr lang="tr-TR">
                <a:solidFill>
                  <a:prstClr val="black"/>
                </a:solidFill>
              </a:rPr>
              <a:pPr/>
              <a:t>49</a:t>
            </a:fld>
            <a:endParaRPr lang="tr-TR">
              <a:solidFill>
                <a:prstClr val="black"/>
              </a:solidFill>
            </a:endParaRPr>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a:spLocks noGrp="1" noChangeArrowheads="1"/>
          </p:cNvSpPr>
          <p:nvPr>
            <p:ph type="sldNum" sz="quarter" idx="5"/>
          </p:nvPr>
        </p:nvSpPr>
        <p:spPr>
          <a:noFill/>
        </p:spPr>
        <p:txBody>
          <a:bodyPr/>
          <a:lstStyle/>
          <a:p>
            <a:fld id="{CC9D2C81-7701-4C36-B6F2-13BC15DAAA4C}" type="slidenum">
              <a:rPr lang="tr-TR">
                <a:solidFill>
                  <a:prstClr val="black"/>
                </a:solidFill>
              </a:rPr>
              <a:pPr/>
              <a:t>50</a:t>
            </a:fld>
            <a:endParaRPr lang="tr-TR">
              <a:solidFill>
                <a:prstClr val="black"/>
              </a:solidFill>
            </a:endParaRPr>
          </a:p>
        </p:txBody>
      </p:sp>
      <p:sp>
        <p:nvSpPr>
          <p:cNvPr id="175107" name="Rectangle 2"/>
          <p:cNvSpPr>
            <a:spLocks noGrp="1" noRot="1" noChangeAspect="1" noChangeArrowheads="1" noTextEdit="1"/>
          </p:cNvSpPr>
          <p:nvPr>
            <p:ph type="sldImg"/>
          </p:nvPr>
        </p:nvSpPr>
        <p:spPr>
          <a:ln/>
        </p:spPr>
      </p:sp>
      <p:sp>
        <p:nvSpPr>
          <p:cNvPr id="17510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774A3BC0-6BCC-418B-8CCD-5760B641CE9D}" type="slidenum">
              <a:rPr lang="tr-TR">
                <a:solidFill>
                  <a:prstClr val="black"/>
                </a:solidFill>
              </a:rPr>
              <a:pPr/>
              <a:t>6</a:t>
            </a:fld>
            <a:endParaRPr lang="tr-TR">
              <a:solidFill>
                <a:prstClr val="black"/>
              </a:solidFill>
            </a:endParaRPr>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noFill/>
        </p:spPr>
        <p:txBody>
          <a:bodyPr/>
          <a:lstStyle/>
          <a:p>
            <a:fld id="{2BEC59EE-BC73-41A7-8CAD-36AE2B001DC7}" type="slidenum">
              <a:rPr lang="tr-TR">
                <a:solidFill>
                  <a:prstClr val="black"/>
                </a:solidFill>
              </a:rPr>
              <a:pPr/>
              <a:t>51</a:t>
            </a:fld>
            <a:endParaRPr lang="tr-TR">
              <a:solidFill>
                <a:prstClr val="black"/>
              </a:solidFill>
            </a:endParaRPr>
          </a:p>
        </p:txBody>
      </p:sp>
      <p:sp>
        <p:nvSpPr>
          <p:cNvPr id="176131" name="Rectangle 2"/>
          <p:cNvSpPr>
            <a:spLocks noGrp="1" noRot="1" noChangeAspect="1" noChangeArrowheads="1" noTextEdit="1"/>
          </p:cNvSpPr>
          <p:nvPr>
            <p:ph type="sldImg"/>
          </p:nvPr>
        </p:nvSpPr>
        <p:spPr>
          <a:ln/>
        </p:spPr>
      </p:sp>
      <p:sp>
        <p:nvSpPr>
          <p:cNvPr id="17613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p:spPr>
        <p:txBody>
          <a:bodyPr/>
          <a:lstStyle/>
          <a:p>
            <a:fld id="{FFFD014C-C269-47B3-A875-C54D9BF76878}" type="slidenum">
              <a:rPr lang="tr-TR">
                <a:solidFill>
                  <a:prstClr val="black"/>
                </a:solidFill>
              </a:rPr>
              <a:pPr/>
              <a:t>52</a:t>
            </a:fld>
            <a:endParaRPr lang="tr-TR">
              <a:solidFill>
                <a:prstClr val="black"/>
              </a:solidFill>
            </a:endParaRPr>
          </a:p>
        </p:txBody>
      </p:sp>
      <p:sp>
        <p:nvSpPr>
          <p:cNvPr id="177155" name="Rectangle 2"/>
          <p:cNvSpPr>
            <a:spLocks noGrp="1" noRot="1" noChangeAspect="1" noChangeArrowheads="1" noTextEdit="1"/>
          </p:cNvSpPr>
          <p:nvPr>
            <p:ph type="sldImg"/>
          </p:nvPr>
        </p:nvSpPr>
        <p:spPr>
          <a:ln/>
        </p:spPr>
      </p:sp>
      <p:sp>
        <p:nvSpPr>
          <p:cNvPr id="17715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p:cNvSpPr>
            <a:spLocks noGrp="1" noChangeArrowheads="1"/>
          </p:cNvSpPr>
          <p:nvPr>
            <p:ph type="sldNum" sz="quarter" idx="5"/>
          </p:nvPr>
        </p:nvSpPr>
        <p:spPr>
          <a:noFill/>
        </p:spPr>
        <p:txBody>
          <a:bodyPr/>
          <a:lstStyle/>
          <a:p>
            <a:fld id="{FB0D97D9-BDA3-4254-8720-041D1698E6B1}" type="slidenum">
              <a:rPr lang="tr-TR">
                <a:solidFill>
                  <a:prstClr val="black"/>
                </a:solidFill>
              </a:rPr>
              <a:pPr/>
              <a:t>53</a:t>
            </a:fld>
            <a:endParaRPr lang="tr-TR">
              <a:solidFill>
                <a:prstClr val="black"/>
              </a:solidFill>
            </a:endParaRPr>
          </a:p>
        </p:txBody>
      </p:sp>
      <p:sp>
        <p:nvSpPr>
          <p:cNvPr id="178179" name="Rectangle 2"/>
          <p:cNvSpPr>
            <a:spLocks noGrp="1" noRot="1" noChangeAspect="1" noChangeArrowheads="1" noTextEdit="1"/>
          </p:cNvSpPr>
          <p:nvPr>
            <p:ph type="sldImg"/>
          </p:nvPr>
        </p:nvSpPr>
        <p:spPr>
          <a:ln/>
        </p:spPr>
      </p:sp>
      <p:sp>
        <p:nvSpPr>
          <p:cNvPr id="17818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p:cNvSpPr>
            <a:spLocks noGrp="1" noChangeArrowheads="1"/>
          </p:cNvSpPr>
          <p:nvPr>
            <p:ph type="sldNum" sz="quarter" idx="5"/>
          </p:nvPr>
        </p:nvSpPr>
        <p:spPr>
          <a:noFill/>
        </p:spPr>
        <p:txBody>
          <a:bodyPr/>
          <a:lstStyle/>
          <a:p>
            <a:fld id="{428B3F15-A862-42D5-B194-E31FA59BB881}" type="slidenum">
              <a:rPr lang="tr-TR">
                <a:solidFill>
                  <a:prstClr val="black"/>
                </a:solidFill>
              </a:rPr>
              <a:pPr/>
              <a:t>54</a:t>
            </a:fld>
            <a:endParaRPr lang="tr-TR">
              <a:solidFill>
                <a:prstClr val="black"/>
              </a:solidFill>
            </a:endParaRPr>
          </a:p>
        </p:txBody>
      </p:sp>
      <p:sp>
        <p:nvSpPr>
          <p:cNvPr id="179203" name="Rectangle 2"/>
          <p:cNvSpPr>
            <a:spLocks noGrp="1" noRot="1" noChangeAspect="1" noChangeArrowheads="1" noTextEdit="1"/>
          </p:cNvSpPr>
          <p:nvPr>
            <p:ph type="sldImg"/>
          </p:nvPr>
        </p:nvSpPr>
        <p:spPr>
          <a:ln/>
        </p:spPr>
      </p:sp>
      <p:sp>
        <p:nvSpPr>
          <p:cNvPr id="17920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p:cNvSpPr>
            <a:spLocks noGrp="1" noChangeArrowheads="1"/>
          </p:cNvSpPr>
          <p:nvPr>
            <p:ph type="sldNum" sz="quarter" idx="5"/>
          </p:nvPr>
        </p:nvSpPr>
        <p:spPr>
          <a:noFill/>
        </p:spPr>
        <p:txBody>
          <a:bodyPr/>
          <a:lstStyle/>
          <a:p>
            <a:fld id="{63E99A20-EE8A-418D-9D76-FC5E393D08C4}" type="slidenum">
              <a:rPr lang="tr-TR">
                <a:solidFill>
                  <a:prstClr val="black"/>
                </a:solidFill>
              </a:rPr>
              <a:pPr/>
              <a:t>55</a:t>
            </a:fld>
            <a:endParaRPr lang="tr-TR">
              <a:solidFill>
                <a:prstClr val="black"/>
              </a:solidFill>
            </a:endParaRPr>
          </a:p>
        </p:txBody>
      </p:sp>
      <p:sp>
        <p:nvSpPr>
          <p:cNvPr id="180227" name="Rectangle 2"/>
          <p:cNvSpPr>
            <a:spLocks noGrp="1" noRot="1" noChangeAspect="1" noChangeArrowheads="1" noTextEdit="1"/>
          </p:cNvSpPr>
          <p:nvPr>
            <p:ph type="sldImg"/>
          </p:nvPr>
        </p:nvSpPr>
        <p:spPr>
          <a:ln/>
        </p:spPr>
      </p:sp>
      <p:sp>
        <p:nvSpPr>
          <p:cNvPr id="18022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7"/>
          <p:cNvSpPr>
            <a:spLocks noGrp="1" noChangeArrowheads="1"/>
          </p:cNvSpPr>
          <p:nvPr>
            <p:ph type="sldNum" sz="quarter" idx="5"/>
          </p:nvPr>
        </p:nvSpPr>
        <p:spPr>
          <a:noFill/>
        </p:spPr>
        <p:txBody>
          <a:bodyPr/>
          <a:lstStyle/>
          <a:p>
            <a:fld id="{91B0ABF8-D696-429B-95AA-DA3970EE7954}" type="slidenum">
              <a:rPr lang="tr-TR">
                <a:solidFill>
                  <a:prstClr val="black"/>
                </a:solidFill>
              </a:rPr>
              <a:pPr/>
              <a:t>56</a:t>
            </a:fld>
            <a:endParaRPr lang="tr-TR">
              <a:solidFill>
                <a:prstClr val="black"/>
              </a:solidFill>
            </a:endParaRPr>
          </a:p>
        </p:txBody>
      </p:sp>
      <p:sp>
        <p:nvSpPr>
          <p:cNvPr id="181251" name="Rectangle 2"/>
          <p:cNvSpPr>
            <a:spLocks noGrp="1" noRot="1" noChangeAspect="1" noChangeArrowheads="1" noTextEdit="1"/>
          </p:cNvSpPr>
          <p:nvPr>
            <p:ph type="sldImg"/>
          </p:nvPr>
        </p:nvSpPr>
        <p:spPr>
          <a:ln/>
        </p:spPr>
      </p:sp>
      <p:sp>
        <p:nvSpPr>
          <p:cNvPr id="18125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p:spPr>
        <p:txBody>
          <a:bodyPr/>
          <a:lstStyle/>
          <a:p>
            <a:fld id="{02690A52-F66B-402E-AC2F-C3F1FEB53D6D}" type="slidenum">
              <a:rPr lang="tr-TR">
                <a:solidFill>
                  <a:prstClr val="black"/>
                </a:solidFill>
              </a:rPr>
              <a:pPr/>
              <a:t>57</a:t>
            </a:fld>
            <a:endParaRPr lang="tr-TR">
              <a:solidFill>
                <a:prstClr val="black"/>
              </a:solidFill>
            </a:endParaRPr>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p:spPr>
        <p:txBody>
          <a:bodyPr/>
          <a:lstStyle/>
          <a:p>
            <a:fld id="{0E16A5BE-E319-4F48-930A-2620A22A1210}" type="slidenum">
              <a:rPr lang="tr-TR">
                <a:solidFill>
                  <a:prstClr val="black"/>
                </a:solidFill>
              </a:rPr>
              <a:pPr/>
              <a:t>58</a:t>
            </a:fld>
            <a:endParaRPr lang="tr-TR">
              <a:solidFill>
                <a:prstClr val="black"/>
              </a:solidFill>
            </a:endParaRPr>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a:spLocks noGrp="1" noChangeArrowheads="1"/>
          </p:cNvSpPr>
          <p:nvPr>
            <p:ph type="sldNum" sz="quarter" idx="5"/>
          </p:nvPr>
        </p:nvSpPr>
        <p:spPr>
          <a:noFill/>
        </p:spPr>
        <p:txBody>
          <a:bodyPr/>
          <a:lstStyle/>
          <a:p>
            <a:fld id="{1B14DAB3-7292-445C-AE85-AE6D05F0751F}" type="slidenum">
              <a:rPr lang="tr-TR">
                <a:solidFill>
                  <a:prstClr val="black"/>
                </a:solidFill>
              </a:rPr>
              <a:pPr/>
              <a:t>59</a:t>
            </a:fld>
            <a:endParaRPr lang="tr-TR">
              <a:solidFill>
                <a:prstClr val="black"/>
              </a:solidFill>
            </a:endParaRPr>
          </a:p>
        </p:txBody>
      </p:sp>
      <p:sp>
        <p:nvSpPr>
          <p:cNvPr id="184323" name="Rectangle 2"/>
          <p:cNvSpPr>
            <a:spLocks noGrp="1" noRot="1" noChangeAspect="1" noChangeArrowheads="1" noTextEdit="1"/>
          </p:cNvSpPr>
          <p:nvPr>
            <p:ph type="sldImg"/>
          </p:nvPr>
        </p:nvSpPr>
        <p:spPr>
          <a:ln/>
        </p:spPr>
      </p:sp>
      <p:sp>
        <p:nvSpPr>
          <p:cNvPr id="18432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p:spPr>
        <p:txBody>
          <a:bodyPr/>
          <a:lstStyle/>
          <a:p>
            <a:fld id="{56E0011F-9359-4129-AE62-8B1ABFB57268}" type="slidenum">
              <a:rPr lang="tr-TR">
                <a:solidFill>
                  <a:prstClr val="black"/>
                </a:solidFill>
              </a:rPr>
              <a:pPr/>
              <a:t>60</a:t>
            </a:fld>
            <a:endParaRPr lang="tr-TR">
              <a:solidFill>
                <a:prstClr val="black"/>
              </a:solidFill>
            </a:endParaRPr>
          </a:p>
        </p:txBody>
      </p:sp>
      <p:sp>
        <p:nvSpPr>
          <p:cNvPr id="185347" name="Rectangle 2"/>
          <p:cNvSpPr>
            <a:spLocks noGrp="1" noRot="1" noChangeAspect="1" noChangeArrowheads="1" noTextEdit="1"/>
          </p:cNvSpPr>
          <p:nvPr>
            <p:ph type="sldImg"/>
          </p:nvPr>
        </p:nvSpPr>
        <p:spPr>
          <a:ln/>
        </p:spPr>
      </p:sp>
      <p:sp>
        <p:nvSpPr>
          <p:cNvPr id="18534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2F542AA-D342-4A04-91D1-98B87B8DFFFA}" type="slidenum">
              <a:rPr lang="tr-TR">
                <a:solidFill>
                  <a:prstClr val="black"/>
                </a:solidFill>
              </a:rPr>
              <a:pPr/>
              <a:t>7</a:t>
            </a:fld>
            <a:endParaRPr lang="tr-TR">
              <a:solidFill>
                <a:prstClr val="black"/>
              </a:solidFill>
            </a:endParaRPr>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xfrm>
            <a:off x="685480" y="4344607"/>
            <a:ext cx="5487041" cy="4113556"/>
          </a:xfrm>
          <a:noFill/>
          <a:ln/>
        </p:spPr>
        <p:txBody>
          <a:bodyPr/>
          <a:lstStyle/>
          <a:p>
            <a:pPr eaLnBrk="1" hangingPunct="1"/>
            <a:endParaRPr lang="tr-TR"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a:spLocks noGrp="1" noChangeArrowheads="1"/>
          </p:cNvSpPr>
          <p:nvPr>
            <p:ph type="sldNum" sz="quarter" idx="5"/>
          </p:nvPr>
        </p:nvSpPr>
        <p:spPr>
          <a:noFill/>
        </p:spPr>
        <p:txBody>
          <a:bodyPr/>
          <a:lstStyle/>
          <a:p>
            <a:fld id="{88D2461D-EE70-4D84-A1A2-15B89C22F2DB}" type="slidenum">
              <a:rPr lang="tr-TR">
                <a:solidFill>
                  <a:prstClr val="black"/>
                </a:solidFill>
              </a:rPr>
              <a:pPr/>
              <a:t>61</a:t>
            </a:fld>
            <a:endParaRPr lang="tr-TR">
              <a:solidFill>
                <a:prstClr val="black"/>
              </a:solidFill>
            </a:endParaRPr>
          </a:p>
        </p:txBody>
      </p:sp>
      <p:sp>
        <p:nvSpPr>
          <p:cNvPr id="186371" name="Rectangle 2"/>
          <p:cNvSpPr>
            <a:spLocks noGrp="1" noRot="1" noChangeAspect="1" noChangeArrowheads="1" noTextEdit="1"/>
          </p:cNvSpPr>
          <p:nvPr>
            <p:ph type="sldImg"/>
          </p:nvPr>
        </p:nvSpPr>
        <p:spPr>
          <a:ln/>
        </p:spPr>
      </p:sp>
      <p:sp>
        <p:nvSpPr>
          <p:cNvPr id="18637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7"/>
          <p:cNvSpPr>
            <a:spLocks noGrp="1" noChangeArrowheads="1"/>
          </p:cNvSpPr>
          <p:nvPr>
            <p:ph type="sldNum" sz="quarter" idx="5"/>
          </p:nvPr>
        </p:nvSpPr>
        <p:spPr>
          <a:noFill/>
        </p:spPr>
        <p:txBody>
          <a:bodyPr/>
          <a:lstStyle/>
          <a:p>
            <a:fld id="{2F3203B7-9639-4C79-836C-1902D213F1C5}" type="slidenum">
              <a:rPr lang="tr-TR">
                <a:solidFill>
                  <a:prstClr val="black"/>
                </a:solidFill>
              </a:rPr>
              <a:pPr/>
              <a:t>62</a:t>
            </a:fld>
            <a:endParaRPr lang="tr-TR">
              <a:solidFill>
                <a:prstClr val="black"/>
              </a:solidFill>
            </a:endParaRPr>
          </a:p>
        </p:txBody>
      </p:sp>
      <p:sp>
        <p:nvSpPr>
          <p:cNvPr id="187395" name="Rectangle 2"/>
          <p:cNvSpPr>
            <a:spLocks noGrp="1" noRot="1" noChangeAspect="1" noChangeArrowheads="1" noTextEdit="1"/>
          </p:cNvSpPr>
          <p:nvPr>
            <p:ph type="sldImg"/>
          </p:nvPr>
        </p:nvSpPr>
        <p:spPr>
          <a:ln/>
        </p:spPr>
      </p:sp>
      <p:sp>
        <p:nvSpPr>
          <p:cNvPr id="18739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7"/>
          <p:cNvSpPr>
            <a:spLocks noGrp="1" noChangeArrowheads="1"/>
          </p:cNvSpPr>
          <p:nvPr>
            <p:ph type="sldNum" sz="quarter" idx="5"/>
          </p:nvPr>
        </p:nvSpPr>
        <p:spPr>
          <a:noFill/>
        </p:spPr>
        <p:txBody>
          <a:bodyPr/>
          <a:lstStyle/>
          <a:p>
            <a:fld id="{958BB7AC-0991-4268-8DD5-95FFA8AA79EE}" type="slidenum">
              <a:rPr lang="tr-TR">
                <a:solidFill>
                  <a:prstClr val="black"/>
                </a:solidFill>
              </a:rPr>
              <a:pPr/>
              <a:t>63</a:t>
            </a:fld>
            <a:endParaRPr lang="tr-TR">
              <a:solidFill>
                <a:prstClr val="black"/>
              </a:solidFill>
            </a:endParaRPr>
          </a:p>
        </p:txBody>
      </p:sp>
      <p:sp>
        <p:nvSpPr>
          <p:cNvPr id="188419" name="Rectangle 2"/>
          <p:cNvSpPr>
            <a:spLocks noGrp="1" noRot="1" noChangeAspect="1" noChangeArrowheads="1" noTextEdit="1"/>
          </p:cNvSpPr>
          <p:nvPr>
            <p:ph type="sldImg"/>
          </p:nvPr>
        </p:nvSpPr>
        <p:spPr>
          <a:ln/>
        </p:spPr>
      </p:sp>
      <p:sp>
        <p:nvSpPr>
          <p:cNvPr id="18842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7"/>
          <p:cNvSpPr>
            <a:spLocks noGrp="1" noChangeArrowheads="1"/>
          </p:cNvSpPr>
          <p:nvPr>
            <p:ph type="sldNum" sz="quarter" idx="5"/>
          </p:nvPr>
        </p:nvSpPr>
        <p:spPr>
          <a:noFill/>
        </p:spPr>
        <p:txBody>
          <a:bodyPr/>
          <a:lstStyle/>
          <a:p>
            <a:fld id="{3D0B3AC1-E597-4E35-A1A4-A97F7661F7FC}" type="slidenum">
              <a:rPr lang="tr-TR">
                <a:solidFill>
                  <a:prstClr val="black"/>
                </a:solidFill>
              </a:rPr>
              <a:pPr/>
              <a:t>64</a:t>
            </a:fld>
            <a:endParaRPr lang="tr-TR">
              <a:solidFill>
                <a:prstClr val="black"/>
              </a:solidFill>
            </a:endParaRPr>
          </a:p>
        </p:txBody>
      </p:sp>
      <p:sp>
        <p:nvSpPr>
          <p:cNvPr id="189443" name="Rectangle 2"/>
          <p:cNvSpPr>
            <a:spLocks noGrp="1" noRot="1" noChangeAspect="1" noChangeArrowheads="1" noTextEdit="1"/>
          </p:cNvSpPr>
          <p:nvPr>
            <p:ph type="sldImg"/>
          </p:nvPr>
        </p:nvSpPr>
        <p:spPr>
          <a:ln/>
        </p:spPr>
      </p:sp>
      <p:sp>
        <p:nvSpPr>
          <p:cNvPr id="18944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p:spPr>
        <p:txBody>
          <a:bodyPr/>
          <a:lstStyle/>
          <a:p>
            <a:fld id="{90D067F9-BC5E-4A8A-AAF5-9E240A054948}" type="slidenum">
              <a:rPr lang="tr-TR">
                <a:solidFill>
                  <a:prstClr val="black"/>
                </a:solidFill>
              </a:rPr>
              <a:pPr/>
              <a:t>65</a:t>
            </a:fld>
            <a:endParaRPr lang="tr-TR">
              <a:solidFill>
                <a:prstClr val="black"/>
              </a:solidFill>
            </a:endParaRPr>
          </a:p>
        </p:txBody>
      </p:sp>
      <p:sp>
        <p:nvSpPr>
          <p:cNvPr id="190467" name="Rectangle 2"/>
          <p:cNvSpPr>
            <a:spLocks noGrp="1" noRot="1" noChangeAspect="1" noChangeArrowheads="1" noTextEdit="1"/>
          </p:cNvSpPr>
          <p:nvPr>
            <p:ph type="sldImg"/>
          </p:nvPr>
        </p:nvSpPr>
        <p:spPr>
          <a:ln/>
        </p:spPr>
      </p:sp>
      <p:sp>
        <p:nvSpPr>
          <p:cNvPr id="19046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7"/>
          <p:cNvSpPr>
            <a:spLocks noGrp="1" noChangeArrowheads="1"/>
          </p:cNvSpPr>
          <p:nvPr>
            <p:ph type="sldNum" sz="quarter" idx="5"/>
          </p:nvPr>
        </p:nvSpPr>
        <p:spPr>
          <a:noFill/>
        </p:spPr>
        <p:txBody>
          <a:bodyPr/>
          <a:lstStyle/>
          <a:p>
            <a:fld id="{AE6F6479-151A-4DA3-BB1B-0A8531D7E7A8}" type="slidenum">
              <a:rPr lang="tr-TR">
                <a:solidFill>
                  <a:prstClr val="black"/>
                </a:solidFill>
              </a:rPr>
              <a:pPr/>
              <a:t>66</a:t>
            </a:fld>
            <a:endParaRPr lang="tr-TR">
              <a:solidFill>
                <a:prstClr val="black"/>
              </a:solidFill>
            </a:endParaRPr>
          </a:p>
        </p:txBody>
      </p:sp>
      <p:sp>
        <p:nvSpPr>
          <p:cNvPr id="191491" name="Rectangle 2"/>
          <p:cNvSpPr>
            <a:spLocks noGrp="1" noRot="1" noChangeAspect="1" noChangeArrowheads="1" noTextEdit="1"/>
          </p:cNvSpPr>
          <p:nvPr>
            <p:ph type="sldImg"/>
          </p:nvPr>
        </p:nvSpPr>
        <p:spPr>
          <a:ln/>
        </p:spPr>
      </p:sp>
      <p:sp>
        <p:nvSpPr>
          <p:cNvPr id="19149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7"/>
          <p:cNvSpPr>
            <a:spLocks noGrp="1" noChangeArrowheads="1"/>
          </p:cNvSpPr>
          <p:nvPr>
            <p:ph type="sldNum" sz="quarter" idx="5"/>
          </p:nvPr>
        </p:nvSpPr>
        <p:spPr>
          <a:noFill/>
        </p:spPr>
        <p:txBody>
          <a:bodyPr/>
          <a:lstStyle/>
          <a:p>
            <a:fld id="{D6FE6842-9D1F-4061-BC27-1914862C7C45}" type="slidenum">
              <a:rPr lang="tr-TR">
                <a:solidFill>
                  <a:prstClr val="black"/>
                </a:solidFill>
              </a:rPr>
              <a:pPr/>
              <a:t>67</a:t>
            </a:fld>
            <a:endParaRPr lang="tr-TR">
              <a:solidFill>
                <a:prstClr val="black"/>
              </a:solidFill>
            </a:endParaRPr>
          </a:p>
        </p:txBody>
      </p:sp>
      <p:sp>
        <p:nvSpPr>
          <p:cNvPr id="192515" name="Rectangle 2"/>
          <p:cNvSpPr>
            <a:spLocks noGrp="1" noRot="1" noChangeAspect="1" noChangeArrowheads="1" noTextEdit="1"/>
          </p:cNvSpPr>
          <p:nvPr>
            <p:ph type="sldImg"/>
          </p:nvPr>
        </p:nvSpPr>
        <p:spPr>
          <a:ln/>
        </p:spPr>
      </p:sp>
      <p:sp>
        <p:nvSpPr>
          <p:cNvPr id="19251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7"/>
          <p:cNvSpPr>
            <a:spLocks noGrp="1" noChangeArrowheads="1"/>
          </p:cNvSpPr>
          <p:nvPr>
            <p:ph type="sldNum" sz="quarter" idx="5"/>
          </p:nvPr>
        </p:nvSpPr>
        <p:spPr>
          <a:noFill/>
        </p:spPr>
        <p:txBody>
          <a:bodyPr/>
          <a:lstStyle/>
          <a:p>
            <a:fld id="{0183C14A-11E9-45CD-9683-9D494C6B2BFB}" type="slidenum">
              <a:rPr lang="tr-TR">
                <a:solidFill>
                  <a:prstClr val="black"/>
                </a:solidFill>
              </a:rPr>
              <a:pPr/>
              <a:t>68</a:t>
            </a:fld>
            <a:endParaRPr lang="tr-TR">
              <a:solidFill>
                <a:prstClr val="black"/>
              </a:solidFill>
            </a:endParaRPr>
          </a:p>
        </p:txBody>
      </p:sp>
      <p:sp>
        <p:nvSpPr>
          <p:cNvPr id="193539" name="Rectangle 2"/>
          <p:cNvSpPr>
            <a:spLocks noGrp="1" noRot="1" noChangeAspect="1" noChangeArrowheads="1" noTextEdit="1"/>
          </p:cNvSpPr>
          <p:nvPr>
            <p:ph type="sldImg"/>
          </p:nvPr>
        </p:nvSpPr>
        <p:spPr>
          <a:ln/>
        </p:spPr>
      </p:sp>
      <p:sp>
        <p:nvSpPr>
          <p:cNvPr id="19354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7"/>
          <p:cNvSpPr>
            <a:spLocks noGrp="1" noChangeArrowheads="1"/>
          </p:cNvSpPr>
          <p:nvPr>
            <p:ph type="sldNum" sz="quarter" idx="5"/>
          </p:nvPr>
        </p:nvSpPr>
        <p:spPr>
          <a:noFill/>
        </p:spPr>
        <p:txBody>
          <a:bodyPr/>
          <a:lstStyle/>
          <a:p>
            <a:fld id="{698CE0A5-271A-460D-8FC9-24CB9796CEE7}" type="slidenum">
              <a:rPr lang="tr-TR">
                <a:solidFill>
                  <a:prstClr val="black"/>
                </a:solidFill>
              </a:rPr>
              <a:pPr/>
              <a:t>69</a:t>
            </a:fld>
            <a:endParaRPr lang="tr-TR">
              <a:solidFill>
                <a:prstClr val="black"/>
              </a:solidFill>
            </a:endParaRPr>
          </a:p>
        </p:txBody>
      </p:sp>
      <p:sp>
        <p:nvSpPr>
          <p:cNvPr id="194563" name="Rectangle 2"/>
          <p:cNvSpPr>
            <a:spLocks noGrp="1" noRot="1" noChangeAspect="1" noChangeArrowheads="1" noTextEdit="1"/>
          </p:cNvSpPr>
          <p:nvPr>
            <p:ph type="sldImg"/>
          </p:nvPr>
        </p:nvSpPr>
        <p:spPr>
          <a:ln/>
        </p:spPr>
      </p:sp>
      <p:sp>
        <p:nvSpPr>
          <p:cNvPr id="19456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p>
            <a:fld id="{242BBCC5-47CA-43D6-84A4-A05C52C7DF2B}" type="slidenum">
              <a:rPr lang="tr-TR">
                <a:solidFill>
                  <a:prstClr val="black"/>
                </a:solidFill>
              </a:rPr>
              <a:pPr/>
              <a:t>70</a:t>
            </a:fld>
            <a:endParaRPr lang="tr-TR">
              <a:solidFill>
                <a:prstClr val="black"/>
              </a:solidFill>
            </a:endParaRPr>
          </a:p>
        </p:txBody>
      </p:sp>
      <p:sp>
        <p:nvSpPr>
          <p:cNvPr id="195587" name="Rectangle 2"/>
          <p:cNvSpPr>
            <a:spLocks noGrp="1" noRot="1" noChangeAspect="1" noChangeArrowheads="1" noTextEdit="1"/>
          </p:cNvSpPr>
          <p:nvPr>
            <p:ph type="sldImg"/>
          </p:nvPr>
        </p:nvSpPr>
        <p:spPr>
          <a:ln/>
        </p:spPr>
      </p:sp>
      <p:sp>
        <p:nvSpPr>
          <p:cNvPr id="19558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97EFA7B8-B6A7-45AE-B1DE-BA58E9CA4C8C}" type="slidenum">
              <a:rPr lang="tr-TR">
                <a:solidFill>
                  <a:prstClr val="black"/>
                </a:solidFill>
              </a:rPr>
              <a:pPr/>
              <a:t>8</a:t>
            </a:fld>
            <a:endParaRPr lang="tr-TR">
              <a:solidFill>
                <a:prstClr val="black"/>
              </a:solidFill>
            </a:endParaRPr>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xfrm>
            <a:off x="685480" y="4344607"/>
            <a:ext cx="5487041" cy="4113556"/>
          </a:xfrm>
          <a:noFill/>
          <a:ln/>
        </p:spPr>
        <p:txBody>
          <a:bodyPr/>
          <a:lstStyle/>
          <a:p>
            <a:pPr eaLnBrk="1" hangingPunct="1"/>
            <a:endParaRPr lang="tr-TR"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7"/>
          <p:cNvSpPr>
            <a:spLocks noGrp="1" noChangeArrowheads="1"/>
          </p:cNvSpPr>
          <p:nvPr>
            <p:ph type="sldNum" sz="quarter" idx="5"/>
          </p:nvPr>
        </p:nvSpPr>
        <p:spPr>
          <a:noFill/>
        </p:spPr>
        <p:txBody>
          <a:bodyPr/>
          <a:lstStyle/>
          <a:p>
            <a:fld id="{416CBF5B-2888-4F99-9B30-3CB6110B7490}" type="slidenum">
              <a:rPr lang="tr-TR">
                <a:solidFill>
                  <a:prstClr val="black"/>
                </a:solidFill>
              </a:rPr>
              <a:pPr/>
              <a:t>71</a:t>
            </a:fld>
            <a:endParaRPr lang="tr-TR">
              <a:solidFill>
                <a:prstClr val="black"/>
              </a:solidFill>
            </a:endParaRPr>
          </a:p>
        </p:txBody>
      </p:sp>
      <p:sp>
        <p:nvSpPr>
          <p:cNvPr id="196611" name="Rectangle 2"/>
          <p:cNvSpPr>
            <a:spLocks noGrp="1" noRot="1" noChangeAspect="1" noChangeArrowheads="1" noTextEdit="1"/>
          </p:cNvSpPr>
          <p:nvPr>
            <p:ph type="sldImg"/>
          </p:nvPr>
        </p:nvSpPr>
        <p:spPr>
          <a:ln/>
        </p:spPr>
      </p:sp>
      <p:sp>
        <p:nvSpPr>
          <p:cNvPr id="19661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7"/>
          <p:cNvSpPr>
            <a:spLocks noGrp="1" noChangeArrowheads="1"/>
          </p:cNvSpPr>
          <p:nvPr>
            <p:ph type="sldNum" sz="quarter" idx="5"/>
          </p:nvPr>
        </p:nvSpPr>
        <p:spPr>
          <a:noFill/>
        </p:spPr>
        <p:txBody>
          <a:bodyPr/>
          <a:lstStyle/>
          <a:p>
            <a:fld id="{DD13C931-7364-4591-9F8F-ADC588ADC7F1}" type="slidenum">
              <a:rPr lang="tr-TR">
                <a:solidFill>
                  <a:prstClr val="black"/>
                </a:solidFill>
              </a:rPr>
              <a:pPr/>
              <a:t>72</a:t>
            </a:fld>
            <a:endParaRPr lang="tr-TR">
              <a:solidFill>
                <a:prstClr val="black"/>
              </a:solidFill>
            </a:endParaRPr>
          </a:p>
        </p:txBody>
      </p:sp>
      <p:sp>
        <p:nvSpPr>
          <p:cNvPr id="197635" name="Rectangle 2"/>
          <p:cNvSpPr>
            <a:spLocks noGrp="1" noRot="1" noChangeAspect="1" noChangeArrowheads="1" noTextEdit="1"/>
          </p:cNvSpPr>
          <p:nvPr>
            <p:ph type="sldImg"/>
          </p:nvPr>
        </p:nvSpPr>
        <p:spPr>
          <a:ln/>
        </p:spPr>
      </p:sp>
      <p:sp>
        <p:nvSpPr>
          <p:cNvPr id="19763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7"/>
          <p:cNvSpPr>
            <a:spLocks noGrp="1" noChangeArrowheads="1"/>
          </p:cNvSpPr>
          <p:nvPr>
            <p:ph type="sldNum" sz="quarter" idx="5"/>
          </p:nvPr>
        </p:nvSpPr>
        <p:spPr>
          <a:noFill/>
        </p:spPr>
        <p:txBody>
          <a:bodyPr/>
          <a:lstStyle/>
          <a:p>
            <a:fld id="{43433DCA-2FAA-40E1-8694-96B35351AACA}" type="slidenum">
              <a:rPr lang="tr-TR">
                <a:solidFill>
                  <a:prstClr val="black"/>
                </a:solidFill>
              </a:rPr>
              <a:pPr/>
              <a:t>73</a:t>
            </a:fld>
            <a:endParaRPr lang="tr-TR">
              <a:solidFill>
                <a:prstClr val="black"/>
              </a:solidFill>
            </a:endParaRPr>
          </a:p>
        </p:txBody>
      </p:sp>
      <p:sp>
        <p:nvSpPr>
          <p:cNvPr id="198659" name="Rectangle 2"/>
          <p:cNvSpPr>
            <a:spLocks noGrp="1" noRot="1" noChangeAspect="1" noChangeArrowheads="1" noTextEdit="1"/>
          </p:cNvSpPr>
          <p:nvPr>
            <p:ph type="sldImg"/>
          </p:nvPr>
        </p:nvSpPr>
        <p:spPr>
          <a:ln/>
        </p:spPr>
      </p:sp>
      <p:sp>
        <p:nvSpPr>
          <p:cNvPr id="19866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7"/>
          <p:cNvSpPr>
            <a:spLocks noGrp="1" noChangeArrowheads="1"/>
          </p:cNvSpPr>
          <p:nvPr>
            <p:ph type="sldNum" sz="quarter" idx="5"/>
          </p:nvPr>
        </p:nvSpPr>
        <p:spPr>
          <a:noFill/>
        </p:spPr>
        <p:txBody>
          <a:bodyPr/>
          <a:lstStyle/>
          <a:p>
            <a:fld id="{5BB1C449-1F13-4D18-97EC-B382AC3FEE37}" type="slidenum">
              <a:rPr lang="tr-TR">
                <a:solidFill>
                  <a:prstClr val="black"/>
                </a:solidFill>
              </a:rPr>
              <a:pPr/>
              <a:t>74</a:t>
            </a:fld>
            <a:endParaRPr lang="tr-TR">
              <a:solidFill>
                <a:prstClr val="black"/>
              </a:solidFill>
            </a:endParaRPr>
          </a:p>
        </p:txBody>
      </p:sp>
      <p:sp>
        <p:nvSpPr>
          <p:cNvPr id="199683" name="Rectangle 2"/>
          <p:cNvSpPr>
            <a:spLocks noGrp="1" noRot="1" noChangeAspect="1" noChangeArrowheads="1" noTextEdit="1"/>
          </p:cNvSpPr>
          <p:nvPr>
            <p:ph type="sldImg"/>
          </p:nvPr>
        </p:nvSpPr>
        <p:spPr>
          <a:ln/>
        </p:spPr>
      </p:sp>
      <p:sp>
        <p:nvSpPr>
          <p:cNvPr id="19968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D9AAA40A-2C0D-4C5E-8DA1-856127FD63F6}" type="slidenum">
              <a:rPr lang="tr-TR">
                <a:solidFill>
                  <a:prstClr val="black"/>
                </a:solidFill>
              </a:rPr>
              <a:pPr/>
              <a:t>9</a:t>
            </a:fld>
            <a:endParaRPr lang="tr-TR">
              <a:solidFill>
                <a:prstClr val="black"/>
              </a:solidFill>
            </a:endParaRPr>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xfrm>
            <a:off x="685480" y="4344607"/>
            <a:ext cx="5487041" cy="4113556"/>
          </a:xfrm>
          <a:noFill/>
          <a:ln/>
        </p:spPr>
        <p:txBody>
          <a:bodyPr/>
          <a:lstStyle/>
          <a:p>
            <a:pPr eaLnBrk="1" hangingPunct="1"/>
            <a:endParaRPr 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EA332D5B-F2AB-42BA-AE61-7142A29389A1}" type="slidenum">
              <a:rPr lang="tr-TR">
                <a:solidFill>
                  <a:prstClr val="black"/>
                </a:solidFill>
              </a:rPr>
              <a:pPr/>
              <a:t>10</a:t>
            </a:fld>
            <a:endParaRPr lang="tr-TR">
              <a:solidFill>
                <a:prstClr val="black"/>
              </a:solidFill>
            </a:endParaRPr>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Başlık Slaydı">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951163" y="1720850"/>
            <a:ext cx="6110287" cy="1171575"/>
          </a:xfrm>
        </p:spPr>
        <p:txBody>
          <a:bodyPr/>
          <a:lstStyle>
            <a:lvl1pPr>
              <a:defRPr sz="4000"/>
            </a:lvl1pPr>
          </a:lstStyle>
          <a:p>
            <a:r>
              <a:rPr lang="tr-TR"/>
              <a:t>Click to edit Master title style</a:t>
            </a:r>
          </a:p>
        </p:txBody>
      </p:sp>
      <p:sp>
        <p:nvSpPr>
          <p:cNvPr id="11267" name="Rectangle 3"/>
          <p:cNvSpPr>
            <a:spLocks noGrp="1" noChangeArrowheads="1"/>
          </p:cNvSpPr>
          <p:nvPr>
            <p:ph type="subTitle" idx="1"/>
          </p:nvPr>
        </p:nvSpPr>
        <p:spPr>
          <a:xfrm>
            <a:off x="2814638" y="3167063"/>
            <a:ext cx="6178550" cy="827087"/>
          </a:xfrm>
        </p:spPr>
        <p:txBody>
          <a:bodyPr/>
          <a:lstStyle>
            <a:lvl1pPr marL="0" indent="0" algn="ctr">
              <a:buFontTx/>
              <a:buNone/>
              <a:defRPr/>
            </a:lvl1pPr>
          </a:lstStyle>
          <a:p>
            <a:r>
              <a:rPr lang="tr-TR"/>
              <a:t>Click to edit Master subtitle style</a:t>
            </a:r>
          </a:p>
        </p:txBody>
      </p:sp>
      <p:sp>
        <p:nvSpPr>
          <p:cNvPr id="11268" name="Rectangle 4"/>
          <p:cNvSpPr>
            <a:spLocks noGrp="1" noChangeArrowheads="1"/>
          </p:cNvSpPr>
          <p:nvPr>
            <p:ph type="dt" sz="half" idx="2"/>
          </p:nvPr>
        </p:nvSpPr>
        <p:spPr>
          <a:xfrm>
            <a:off x="685800" y="6265863"/>
            <a:ext cx="1922463" cy="481012"/>
          </a:xfrm>
        </p:spPr>
        <p:txBody>
          <a:bodyPr/>
          <a:lstStyle>
            <a:lvl1pPr>
              <a:defRPr/>
            </a:lvl1pPr>
          </a:lstStyle>
          <a:p>
            <a:endParaRPr lang="tr-TR"/>
          </a:p>
        </p:txBody>
      </p:sp>
      <p:sp>
        <p:nvSpPr>
          <p:cNvPr id="11269" name="Rectangle 5"/>
          <p:cNvSpPr>
            <a:spLocks noGrp="1" noChangeArrowheads="1"/>
          </p:cNvSpPr>
          <p:nvPr>
            <p:ph type="ftr" sz="quarter" idx="3"/>
          </p:nvPr>
        </p:nvSpPr>
        <p:spPr>
          <a:xfrm>
            <a:off x="3157538" y="6265863"/>
            <a:ext cx="2814637" cy="481012"/>
          </a:xfrm>
        </p:spPr>
        <p:txBody>
          <a:bodyPr/>
          <a:lstStyle>
            <a:lvl1pPr>
              <a:defRPr/>
            </a:lvl1pPr>
          </a:lstStyle>
          <a:p>
            <a:endParaRPr lang="tr-TR"/>
          </a:p>
        </p:txBody>
      </p:sp>
      <p:sp>
        <p:nvSpPr>
          <p:cNvPr id="11270" name="Rectangle 6"/>
          <p:cNvSpPr>
            <a:spLocks noGrp="1" noChangeArrowheads="1"/>
          </p:cNvSpPr>
          <p:nvPr>
            <p:ph type="sldNum" sz="quarter" idx="4"/>
          </p:nvPr>
        </p:nvSpPr>
        <p:spPr>
          <a:xfrm>
            <a:off x="6521450" y="6265863"/>
            <a:ext cx="1922463" cy="481012"/>
          </a:xfrm>
        </p:spPr>
        <p:txBody>
          <a:bodyPr/>
          <a:lstStyle>
            <a:lvl1pPr>
              <a:defRPr/>
            </a:lvl1pPr>
          </a:lstStyle>
          <a:p>
            <a:fld id="{C094AAFA-7A58-447C-9356-6CD1E4075A54}" type="slidenum">
              <a:rPr lang="tr-TR"/>
              <a:pPr/>
              <a:t>‹#›</a:t>
            </a:fld>
            <a:endParaRPr lang="tr-TR"/>
          </a:p>
        </p:txBody>
      </p:sp>
      <p:pic>
        <p:nvPicPr>
          <p:cNvPr id="11271" name="Picture 7" descr="sadecedetay"/>
          <p:cNvPicPr>
            <a:picLocks noChangeAspect="1" noChangeArrowheads="1"/>
          </p:cNvPicPr>
          <p:nvPr userDrawn="1"/>
        </p:nvPicPr>
        <p:blipFill>
          <a:blip r:embed="rId3" cstate="print"/>
          <a:srcRect/>
          <a:stretch>
            <a:fillRect/>
          </a:stretch>
        </p:blipFill>
        <p:spPr bwMode="auto">
          <a:xfrm>
            <a:off x="5718175" y="4781550"/>
            <a:ext cx="3317875" cy="10953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fade">
                                      <p:cBhvr>
                                        <p:cTn id="7" dur="2000"/>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Effect transition="in" filter="fade">
                                      <p:cBhvr>
                                        <p:cTn id="12" dur="2000"/>
                                        <p:tgtEl>
                                          <p:spTgt spid="112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tmplLst>
          <p:tmpl lvl="1">
            <p:tnLst>
              <p:par>
                <p:cTn presetID="10" presetClass="entr" presetSubtype="0" fill="hold" nodeType="clickEffect">
                  <p:stCondLst>
                    <p:cond delay="0"/>
                  </p:stCondLst>
                  <p:childTnLst>
                    <p:set>
                      <p:cBhvr>
                        <p:cTn dur="1" fill="hold">
                          <p:stCondLst>
                            <p:cond delay="0"/>
                          </p:stCondLst>
                        </p:cTn>
                        <p:tgtEl>
                          <p:spTgt spid="11267"/>
                        </p:tgtEl>
                        <p:attrNameLst>
                          <p:attrName>style.visibility</p:attrName>
                        </p:attrNameLst>
                      </p:cBhvr>
                      <p:to>
                        <p:strVal val="visible"/>
                      </p:to>
                    </p:set>
                    <p:animEffect transition="in" filter="fade">
                      <p:cBhvr>
                        <p:cTn dur="2000"/>
                        <p:tgtEl>
                          <p:spTgt spid="11267"/>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43EE6222-4C3B-4F21-A23C-0BB418EB4F1F}" type="slidenum">
              <a:rPr lang="tr-T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13550" y="68263"/>
            <a:ext cx="2179638" cy="6027737"/>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274638" y="68263"/>
            <a:ext cx="6386512" cy="602773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857DFB5D-B053-48EF-96C0-384466B6B7A3}" type="slidenum">
              <a:rPr lang="tr-T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Başlık Slaydı">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2951163" y="1720850"/>
            <a:ext cx="6110287" cy="1171575"/>
          </a:xfrm>
        </p:spPr>
        <p:txBody>
          <a:bodyPr/>
          <a:lstStyle>
            <a:lvl1pPr>
              <a:defRPr sz="4000"/>
            </a:lvl1pPr>
          </a:lstStyle>
          <a:p>
            <a:r>
              <a:rPr lang="tr-TR"/>
              <a:t>Click to edit Master title style</a:t>
            </a:r>
          </a:p>
        </p:txBody>
      </p:sp>
      <p:sp>
        <p:nvSpPr>
          <p:cNvPr id="23555" name="Rectangle 3"/>
          <p:cNvSpPr>
            <a:spLocks noGrp="1" noChangeArrowheads="1"/>
          </p:cNvSpPr>
          <p:nvPr>
            <p:ph type="subTitle" idx="1"/>
          </p:nvPr>
        </p:nvSpPr>
        <p:spPr>
          <a:xfrm>
            <a:off x="2814638" y="3167063"/>
            <a:ext cx="6178550" cy="827087"/>
          </a:xfrm>
        </p:spPr>
        <p:txBody>
          <a:bodyPr/>
          <a:lstStyle>
            <a:lvl1pPr marL="0" indent="0" algn="ctr">
              <a:buFontTx/>
              <a:buNone/>
              <a:defRPr/>
            </a:lvl1pPr>
          </a:lstStyle>
          <a:p>
            <a:r>
              <a:rPr lang="tr-TR"/>
              <a:t>Click to edit Master subtitle style</a:t>
            </a:r>
          </a:p>
        </p:txBody>
      </p:sp>
      <p:sp>
        <p:nvSpPr>
          <p:cNvPr id="4" name="Rectangle 4"/>
          <p:cNvSpPr>
            <a:spLocks noGrp="1" noChangeArrowheads="1"/>
          </p:cNvSpPr>
          <p:nvPr>
            <p:ph type="dt" sz="half" idx="10"/>
          </p:nvPr>
        </p:nvSpPr>
        <p:spPr>
          <a:xfrm>
            <a:off x="685800" y="6265863"/>
            <a:ext cx="1922463" cy="481012"/>
          </a:xfrm>
        </p:spPr>
        <p:txBody>
          <a:bodyPr/>
          <a:lstStyle>
            <a:lvl1pPr>
              <a:defRPr smtClean="0"/>
            </a:lvl1pPr>
          </a:lstStyle>
          <a:p>
            <a:pPr>
              <a:defRPr/>
            </a:pPr>
            <a:endParaRPr lang="tr-TR">
              <a:solidFill>
                <a:srgbClr val="000000"/>
              </a:solidFill>
            </a:endParaRPr>
          </a:p>
        </p:txBody>
      </p:sp>
      <p:sp>
        <p:nvSpPr>
          <p:cNvPr id="5" name="Rectangle 5"/>
          <p:cNvSpPr>
            <a:spLocks noGrp="1" noChangeArrowheads="1"/>
          </p:cNvSpPr>
          <p:nvPr>
            <p:ph type="ftr" sz="quarter" idx="11"/>
          </p:nvPr>
        </p:nvSpPr>
        <p:spPr>
          <a:xfrm>
            <a:off x="3157538" y="6265863"/>
            <a:ext cx="2814637" cy="481012"/>
          </a:xfrm>
        </p:spPr>
        <p:txBody>
          <a:bodyPr/>
          <a:lstStyle>
            <a:lvl1pPr>
              <a:defRPr smtClean="0"/>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xfrm>
            <a:off x="6521450" y="6265863"/>
            <a:ext cx="1922463" cy="481012"/>
          </a:xfrm>
        </p:spPr>
        <p:txBody>
          <a:bodyPr/>
          <a:lstStyle>
            <a:lvl1pPr>
              <a:defRPr smtClean="0"/>
            </a:lvl1pPr>
          </a:lstStyle>
          <a:p>
            <a:pPr>
              <a:defRPr/>
            </a:pPr>
            <a:fld id="{F96220CC-B01A-4575-8E60-A48C448BE5B9}" type="slidenum">
              <a:rPr lang="tr-TR">
                <a:solidFill>
                  <a:srgbClr val="000000"/>
                </a:solidFill>
              </a:rPr>
              <a:pPr>
                <a:defRPr/>
              </a:pPr>
              <a:t>‹#›</a:t>
            </a:fld>
            <a:endParaRPr lang="tr-TR">
              <a:solidFill>
                <a:srgbClr val="000000"/>
              </a:solidFill>
            </a:endParaRPr>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A215B40-3A57-437F-ABC6-BD78E03F5A8A}" type="slidenum">
              <a:rPr lang="tr-TR">
                <a:solidFill>
                  <a:srgbClr val="000000"/>
                </a:solidFill>
              </a:rPr>
              <a:pPr>
                <a:defRPr/>
              </a:pPr>
              <a:t>‹#›</a:t>
            </a:fld>
            <a:endParaRPr lang="tr-TR">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14B1689-F5DB-4324-AFC2-CF5CB0F4031D}" type="slidenum">
              <a:rPr lang="tr-TR">
                <a:solidFill>
                  <a:srgbClr val="000000"/>
                </a:solidFill>
              </a:rPr>
              <a:pPr>
                <a:defRPr/>
              </a:pPr>
              <a:t>‹#›</a:t>
            </a:fld>
            <a:endParaRPr lang="tr-TR">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274638" y="1376363"/>
            <a:ext cx="4248150" cy="4719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75188" y="1376363"/>
            <a:ext cx="4248150" cy="4719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E92F43F-C668-49C1-8E96-0EB540F76BD9}" type="slidenum">
              <a:rPr lang="tr-TR">
                <a:solidFill>
                  <a:srgbClr val="000000"/>
                </a:solidFill>
              </a:rPr>
              <a:pPr>
                <a:defRPr/>
              </a:pPr>
              <a:t>‹#›</a:t>
            </a:fld>
            <a:endParaRPr lang="tr-TR">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5536ECF-DEF0-432A-8D03-E1B2BDA66650}" type="slidenum">
              <a:rPr lang="tr-TR">
                <a:solidFill>
                  <a:srgbClr val="000000"/>
                </a:solidFill>
              </a:rPr>
              <a:pPr>
                <a:defRPr/>
              </a:pPr>
              <a:t>‹#›</a:t>
            </a:fld>
            <a:endParaRPr lang="tr-TR">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E2F5049-63C4-4E2D-9EAB-FDE95F3128E0}" type="slidenum">
              <a:rPr lang="tr-TR">
                <a:solidFill>
                  <a:srgbClr val="000000"/>
                </a:solidFill>
              </a:rPr>
              <a:pPr>
                <a:defRPr/>
              </a:pPr>
              <a:t>‹#›</a:t>
            </a:fld>
            <a:endParaRPr lang="tr-TR">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322E9544-E1C9-4999-AC77-466F7DBEE221}" type="slidenum">
              <a:rPr lang="tr-TR">
                <a:solidFill>
                  <a:srgbClr val="000000"/>
                </a:solidFill>
              </a:rPr>
              <a:pPr>
                <a:defRPr/>
              </a:pPr>
              <a:t>‹#›</a:t>
            </a:fld>
            <a:endParaRPr lang="tr-TR">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A1318DE-89A7-439B-83A0-03F6650F21DF}" type="slidenum">
              <a:rPr lang="tr-TR">
                <a:solidFill>
                  <a:srgbClr val="000000"/>
                </a:solidFill>
              </a:rPr>
              <a:pPr>
                <a:defRPr/>
              </a:pPr>
              <a:t>‹#›</a:t>
            </a:fld>
            <a:endParaRPr lang="tr-TR">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7F35DC91-1BE6-4810-BE5B-60F8DC00EDBA}" type="slidenum">
              <a:rPr lang="tr-TR"/>
              <a:pPr/>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4501D48-A7E4-49AD-8016-715A726AD8BF}" type="slidenum">
              <a:rPr lang="tr-TR">
                <a:solidFill>
                  <a:srgbClr val="000000"/>
                </a:solidFill>
              </a:rPr>
              <a:pPr>
                <a:defRPr/>
              </a:pPr>
              <a:t>‹#›</a:t>
            </a:fld>
            <a:endParaRPr lang="tr-TR">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2CDCB3E-33E4-4C1D-B383-2CDC46F4E06A}" type="slidenum">
              <a:rPr lang="tr-TR">
                <a:solidFill>
                  <a:srgbClr val="000000"/>
                </a:solidFill>
              </a:rPr>
              <a:pPr>
                <a:defRPr/>
              </a:pPr>
              <a:t>‹#›</a:t>
            </a:fld>
            <a:endParaRPr lang="tr-TR">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13550" y="68263"/>
            <a:ext cx="2179638" cy="6027737"/>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274638" y="68263"/>
            <a:ext cx="6386512" cy="602773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E175C36-07F2-4D86-828B-03D69AAB2318}" type="slidenum">
              <a:rPr lang="tr-TR">
                <a:solidFill>
                  <a:srgbClr val="000000"/>
                </a:solidFill>
              </a:rPr>
              <a:pPr>
                <a:defRPr/>
              </a:pPr>
              <a:t>‹#›</a:t>
            </a:fld>
            <a:endParaRPr lang="tr-TR">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TwoObj" preserve="1">
  <p:cSld name="Başlık, Metin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41450" y="68263"/>
            <a:ext cx="7551738" cy="827087"/>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274638" y="1376363"/>
            <a:ext cx="4248150" cy="471963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4675188" y="1376363"/>
            <a:ext cx="4248150" cy="22828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4675188" y="3811588"/>
            <a:ext cx="4248150" cy="228441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3E6A17FE-E269-4AB0-9CF1-F41A7F0A9EE0}" type="slidenum">
              <a:rPr lang="tr-TR">
                <a:solidFill>
                  <a:srgbClr val="000000"/>
                </a:solidFill>
              </a:rPr>
              <a:pPr>
                <a:defRPr/>
              </a:pPr>
              <a:t>‹#›</a:t>
            </a:fld>
            <a:endParaRPr lang="tr-TR">
              <a:solidFill>
                <a:srgbClr val="000000"/>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41450" y="68263"/>
            <a:ext cx="7551738" cy="827087"/>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274638" y="1376363"/>
            <a:ext cx="4248150" cy="471963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75188" y="1376363"/>
            <a:ext cx="4248150" cy="471963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AE85D11-BF7A-423A-8F54-6BE3D9B24FF4}" type="slidenum">
              <a:rPr lang="tr-TR">
                <a:solidFill>
                  <a:srgbClr val="000000"/>
                </a:solidFill>
              </a:rPr>
              <a:pPr>
                <a:defRPr/>
              </a:pPr>
              <a:t>‹#›</a:t>
            </a:fld>
            <a:endParaRPr lang="tr-TR">
              <a:solidFill>
                <a:srgbClr val="000000"/>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1441450" y="68263"/>
            <a:ext cx="7551738" cy="827087"/>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274638" y="1376363"/>
            <a:ext cx="8648700" cy="4719637"/>
          </a:xfrm>
        </p:spPr>
        <p:txBody>
          <a:bodyPr/>
          <a:lstStyle/>
          <a:p>
            <a:pPr lvl="0"/>
            <a:endParaRPr lang="tr-TR"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B53E367-7940-4C87-8167-5F89E63BF329}" type="slidenum">
              <a:rPr lang="tr-TR">
                <a:solidFill>
                  <a:srgbClr val="000000"/>
                </a:solidFill>
              </a:rPr>
              <a:pPr>
                <a:defRPr/>
              </a:pPr>
              <a:t>‹#›</a:t>
            </a:fld>
            <a:endParaRPr lang="tr-TR">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BC8711B0-8E31-4EAB-B00F-CF3552C95078}" type="slidenum">
              <a:rPr lang="tr-T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274638" y="1376363"/>
            <a:ext cx="4248150" cy="4719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75188" y="1376363"/>
            <a:ext cx="4248150" cy="4719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96253132-3AB7-4A99-8E82-D95B9490475D}" type="slidenum">
              <a:rPr lang="tr-T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endParaRPr lang="tr-TR"/>
          </a:p>
        </p:txBody>
      </p:sp>
      <p:sp>
        <p:nvSpPr>
          <p:cNvPr id="8" name="7 Altbilgi Yer Tutucusu"/>
          <p:cNvSpPr>
            <a:spLocks noGrp="1"/>
          </p:cNvSpPr>
          <p:nvPr>
            <p:ph type="ftr" sz="quarter" idx="11"/>
          </p:nvPr>
        </p:nvSpPr>
        <p:spPr/>
        <p:txBody>
          <a:bodyPr/>
          <a:lstStyle>
            <a:lvl1pPr>
              <a:defRPr/>
            </a:lvl1pPr>
          </a:lstStyle>
          <a:p>
            <a:endParaRPr lang="tr-TR"/>
          </a:p>
        </p:txBody>
      </p:sp>
      <p:sp>
        <p:nvSpPr>
          <p:cNvPr id="9" name="8 Slayt Numarası Yer Tutucusu"/>
          <p:cNvSpPr>
            <a:spLocks noGrp="1"/>
          </p:cNvSpPr>
          <p:nvPr>
            <p:ph type="sldNum" sz="quarter" idx="12"/>
          </p:nvPr>
        </p:nvSpPr>
        <p:spPr/>
        <p:txBody>
          <a:bodyPr/>
          <a:lstStyle>
            <a:lvl1pPr>
              <a:defRPr/>
            </a:lvl1pPr>
          </a:lstStyle>
          <a:p>
            <a:fld id="{4A693103-5FD2-49E2-8575-D4776C814F33}" type="slidenum">
              <a:rPr lang="tr-T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endParaRPr lang="tr-TR"/>
          </a:p>
        </p:txBody>
      </p:sp>
      <p:sp>
        <p:nvSpPr>
          <p:cNvPr id="4" name="3 Altbilgi Yer Tutucusu"/>
          <p:cNvSpPr>
            <a:spLocks noGrp="1"/>
          </p:cNvSpPr>
          <p:nvPr>
            <p:ph type="ftr" sz="quarter" idx="11"/>
          </p:nvPr>
        </p:nvSpPr>
        <p:spPr/>
        <p:txBody>
          <a:bodyPr/>
          <a:lstStyle>
            <a:lvl1pPr>
              <a:defRPr/>
            </a:lvl1pPr>
          </a:lstStyle>
          <a:p>
            <a:endParaRPr lang="tr-TR"/>
          </a:p>
        </p:txBody>
      </p:sp>
      <p:sp>
        <p:nvSpPr>
          <p:cNvPr id="5" name="4 Slayt Numarası Yer Tutucusu"/>
          <p:cNvSpPr>
            <a:spLocks noGrp="1"/>
          </p:cNvSpPr>
          <p:nvPr>
            <p:ph type="sldNum" sz="quarter" idx="12"/>
          </p:nvPr>
        </p:nvSpPr>
        <p:spPr/>
        <p:txBody>
          <a:bodyPr/>
          <a:lstStyle>
            <a:lvl1pPr>
              <a:defRPr/>
            </a:lvl1pPr>
          </a:lstStyle>
          <a:p>
            <a:fld id="{5203CB1C-05E9-4999-8922-F2F25BC7DE24}" type="slidenum">
              <a:rPr lang="tr-T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endParaRPr lang="tr-TR"/>
          </a:p>
        </p:txBody>
      </p:sp>
      <p:sp>
        <p:nvSpPr>
          <p:cNvPr id="3" name="2 Altbilgi Yer Tutucusu"/>
          <p:cNvSpPr>
            <a:spLocks noGrp="1"/>
          </p:cNvSpPr>
          <p:nvPr>
            <p:ph type="ftr" sz="quarter" idx="11"/>
          </p:nvPr>
        </p:nvSpPr>
        <p:spPr/>
        <p:txBody>
          <a:bodyPr/>
          <a:lstStyle>
            <a:lvl1pPr>
              <a:defRPr/>
            </a:lvl1pPr>
          </a:lstStyle>
          <a:p>
            <a:endParaRPr lang="tr-TR"/>
          </a:p>
        </p:txBody>
      </p:sp>
      <p:sp>
        <p:nvSpPr>
          <p:cNvPr id="4" name="3 Slayt Numarası Yer Tutucusu"/>
          <p:cNvSpPr>
            <a:spLocks noGrp="1"/>
          </p:cNvSpPr>
          <p:nvPr>
            <p:ph type="sldNum" sz="quarter" idx="12"/>
          </p:nvPr>
        </p:nvSpPr>
        <p:spPr/>
        <p:txBody>
          <a:bodyPr/>
          <a:lstStyle>
            <a:lvl1pPr>
              <a:defRPr/>
            </a:lvl1pPr>
          </a:lstStyle>
          <a:p>
            <a:fld id="{EBFD7B05-062F-4586-9F83-D6455D2DAA44}" type="slidenum">
              <a:rPr lang="tr-T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930F2DCF-74FB-4AB9-AEA4-AA29C3FD476F}" type="slidenum">
              <a:rPr lang="tr-T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71FBCE63-C71A-4C3D-A42C-E2936E39BEE2}" type="slidenum">
              <a:rPr lang="tr-T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1441450" y="68263"/>
            <a:ext cx="7551738" cy="827087"/>
          </a:xfrm>
          <a:prstGeom prst="rect">
            <a:avLst/>
          </a:prstGeom>
          <a:noFill/>
          <a:ln w="9525">
            <a:noFill/>
            <a:miter lim="800000"/>
            <a:headEnd/>
            <a:tailEnd/>
          </a:ln>
          <a:effectLst/>
        </p:spPr>
        <p:txBody>
          <a:bodyPr vert="horz" wrap="square" lIns="91436" tIns="45718" rIns="91436" bIns="45718" numCol="1" anchor="ctr" anchorCtr="0" compatLnSpc="1">
            <a:prstTxWarp prst="textNoShape">
              <a:avLst/>
            </a:prstTxWarp>
          </a:bodyPr>
          <a:lstStyle/>
          <a:p>
            <a:pPr lvl="0"/>
            <a:r>
              <a:rPr lang="tr-TR" smtClean="0"/>
              <a:t>Click to edit Master title style</a:t>
            </a:r>
          </a:p>
        </p:txBody>
      </p:sp>
      <p:sp>
        <p:nvSpPr>
          <p:cNvPr id="10243" name="Rectangle 3"/>
          <p:cNvSpPr>
            <a:spLocks noGrp="1" noChangeArrowheads="1"/>
          </p:cNvSpPr>
          <p:nvPr>
            <p:ph type="body" idx="1"/>
          </p:nvPr>
        </p:nvSpPr>
        <p:spPr bwMode="auto">
          <a:xfrm>
            <a:off x="274638" y="1376363"/>
            <a:ext cx="8648700" cy="4719637"/>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p>
        </p:txBody>
      </p:sp>
      <p:sp>
        <p:nvSpPr>
          <p:cNvPr id="1024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300"/>
            </a:lvl1pPr>
          </a:lstStyle>
          <a:p>
            <a:endParaRPr lang="tr-TR"/>
          </a:p>
        </p:txBody>
      </p:sp>
      <p:sp>
        <p:nvSpPr>
          <p:cNvPr id="1024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300"/>
            </a:lvl1pPr>
          </a:lstStyle>
          <a:p>
            <a:endParaRPr lang="tr-TR"/>
          </a:p>
        </p:txBody>
      </p:sp>
      <p:sp>
        <p:nvSpPr>
          <p:cNvPr id="10246"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300"/>
            </a:lvl1pPr>
          </a:lstStyle>
          <a:p>
            <a:fld id="{F72C15EF-946E-48D3-A0EF-FD35EA7665CC}" type="slidenum">
              <a:rPr lang="tr-TR"/>
              <a:pPr/>
              <a:t>‹#›</a:t>
            </a:fld>
            <a:endParaRPr lang="tr-TR"/>
          </a:p>
        </p:txBody>
      </p:sp>
      <p:pic>
        <p:nvPicPr>
          <p:cNvPr id="10247" name="Picture 7" descr="sadecedetay"/>
          <p:cNvPicPr>
            <a:picLocks noChangeAspect="1" noChangeArrowheads="1"/>
          </p:cNvPicPr>
          <p:nvPr userDrawn="1"/>
        </p:nvPicPr>
        <p:blipFill>
          <a:blip r:embed="rId14" cstate="print"/>
          <a:srcRect/>
          <a:stretch>
            <a:fillRect/>
          </a:stretch>
        </p:blipFill>
        <p:spPr bwMode="auto">
          <a:xfrm>
            <a:off x="3965575" y="6253163"/>
            <a:ext cx="1295400" cy="428625"/>
          </a:xfrm>
          <a:prstGeom prst="rect">
            <a:avLst/>
          </a:prstGeom>
          <a:noFill/>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fade">
                                      <p:cBhvr>
                                        <p:cTn id="12" dur="2000"/>
                                        <p:tgtEl>
                                          <p:spTgt spid="1024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243">
                                            <p:txEl>
                                              <p:pRg st="1" end="1"/>
                                            </p:txEl>
                                          </p:spTgt>
                                        </p:tgtEl>
                                        <p:attrNameLst>
                                          <p:attrName>style.visibility</p:attrName>
                                        </p:attrNameLst>
                                      </p:cBhvr>
                                      <p:to>
                                        <p:strVal val="visible"/>
                                      </p:to>
                                    </p:set>
                                    <p:animEffect transition="in" filter="fade">
                                      <p:cBhvr>
                                        <p:cTn id="15" dur="2000"/>
                                        <p:tgtEl>
                                          <p:spTgt spid="1024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243">
                                            <p:txEl>
                                              <p:pRg st="2" end="2"/>
                                            </p:txEl>
                                          </p:spTgt>
                                        </p:tgtEl>
                                        <p:attrNameLst>
                                          <p:attrName>style.visibility</p:attrName>
                                        </p:attrNameLst>
                                      </p:cBhvr>
                                      <p:to>
                                        <p:strVal val="visible"/>
                                      </p:to>
                                    </p:set>
                                    <p:animEffect transition="in" filter="fade">
                                      <p:cBhvr>
                                        <p:cTn id="18" dur="2000"/>
                                        <p:tgtEl>
                                          <p:spTgt spid="1024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243">
                                            <p:txEl>
                                              <p:pRg st="3" end="3"/>
                                            </p:txEl>
                                          </p:spTgt>
                                        </p:tgtEl>
                                        <p:attrNameLst>
                                          <p:attrName>style.visibility</p:attrName>
                                        </p:attrNameLst>
                                      </p:cBhvr>
                                      <p:to>
                                        <p:strVal val="visible"/>
                                      </p:to>
                                    </p:set>
                                    <p:animEffect transition="in" filter="fade">
                                      <p:cBhvr>
                                        <p:cTn id="21" dur="2000"/>
                                        <p:tgtEl>
                                          <p:spTgt spid="10243">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243">
                                            <p:txEl>
                                              <p:pRg st="4" end="4"/>
                                            </p:txEl>
                                          </p:spTgt>
                                        </p:tgtEl>
                                        <p:attrNameLst>
                                          <p:attrName>style.visibility</p:attrName>
                                        </p:attrNameLst>
                                      </p:cBhvr>
                                      <p:to>
                                        <p:strVal val="visible"/>
                                      </p:to>
                                    </p:set>
                                    <p:animEffect transition="in" filter="fade">
                                      <p:cBhvr>
                                        <p:cTn id="24" dur="2000"/>
                                        <p:tgtEl>
                                          <p:spTgt spid="10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tmplLst>
          <p:tmpl lvl="1">
            <p:tnLst>
              <p:par>
                <p:cTn presetID="10" presetClass="entr" presetSubtype="0" fill="hold" nodeType="clickEffect">
                  <p:stCondLst>
                    <p:cond delay="0"/>
                  </p:stCondLst>
                  <p:childTnLst>
                    <p:set>
                      <p:cBhvr>
                        <p:cTn dur="1" fill="hold">
                          <p:stCondLst>
                            <p:cond delay="0"/>
                          </p:stCondLst>
                        </p:cTn>
                        <p:tgtEl>
                          <p:spTgt spid="10243"/>
                        </p:tgtEl>
                        <p:attrNameLst>
                          <p:attrName>style.visibility</p:attrName>
                        </p:attrNameLst>
                      </p:cBhvr>
                      <p:to>
                        <p:strVal val="visible"/>
                      </p:to>
                    </p:set>
                    <p:animEffect transition="in" filter="fade">
                      <p:cBhvr>
                        <p:cTn dur="2000"/>
                        <p:tgtEl>
                          <p:spTgt spid="10243"/>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0243"/>
                        </p:tgtEl>
                        <p:attrNameLst>
                          <p:attrName>style.visibility</p:attrName>
                        </p:attrNameLst>
                      </p:cBhvr>
                      <p:to>
                        <p:strVal val="visible"/>
                      </p:to>
                    </p:set>
                    <p:animEffect transition="in" filter="fade">
                      <p:cBhvr>
                        <p:cTn dur="2000"/>
                        <p:tgtEl>
                          <p:spTgt spid="10243"/>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0243"/>
                        </p:tgtEl>
                        <p:attrNameLst>
                          <p:attrName>style.visibility</p:attrName>
                        </p:attrNameLst>
                      </p:cBhvr>
                      <p:to>
                        <p:strVal val="visible"/>
                      </p:to>
                    </p:set>
                    <p:animEffect transition="in" filter="fade">
                      <p:cBhvr>
                        <p:cTn dur="2000"/>
                        <p:tgtEl>
                          <p:spTgt spid="10243"/>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0243"/>
                        </p:tgtEl>
                        <p:attrNameLst>
                          <p:attrName>style.visibility</p:attrName>
                        </p:attrNameLst>
                      </p:cBhvr>
                      <p:to>
                        <p:strVal val="visible"/>
                      </p:to>
                    </p:set>
                    <p:animEffect transition="in" filter="fade">
                      <p:cBhvr>
                        <p:cTn dur="2000"/>
                        <p:tgtEl>
                          <p:spTgt spid="10243"/>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0243"/>
                        </p:tgtEl>
                        <p:attrNameLst>
                          <p:attrName>style.visibility</p:attrName>
                        </p:attrNameLst>
                      </p:cBhvr>
                      <p:to>
                        <p:strVal val="visible"/>
                      </p:to>
                    </p:set>
                    <p:animEffect transition="in" filter="fade">
                      <p:cBhvr>
                        <p:cTn dur="2000"/>
                        <p:tgtEl>
                          <p:spTgt spid="10243"/>
                        </p:tgtEl>
                      </p:cBhvr>
                    </p:animEffect>
                  </p:childTnLst>
                </p:cTn>
              </p:par>
            </p:tnLst>
          </p:tmpl>
        </p:tmplLst>
      </p:bldP>
    </p:bldLst>
  </p:timing>
  <p:txStyles>
    <p:titleStyle>
      <a:lvl1pPr algn="l" rtl="0" fontAlgn="base">
        <a:spcBef>
          <a:spcPct val="0"/>
        </a:spcBef>
        <a:spcAft>
          <a:spcPct val="0"/>
        </a:spcAft>
        <a:defRPr sz="3600" b="1">
          <a:solidFill>
            <a:schemeClr val="tx2"/>
          </a:solidFill>
          <a:latin typeface="+mj-lt"/>
          <a:ea typeface="+mj-ea"/>
          <a:cs typeface="+mj-cs"/>
        </a:defRPr>
      </a:lvl1pPr>
      <a:lvl2pPr algn="l" rtl="0" fontAlgn="base">
        <a:spcBef>
          <a:spcPct val="0"/>
        </a:spcBef>
        <a:spcAft>
          <a:spcPct val="0"/>
        </a:spcAft>
        <a:defRPr sz="3600" b="1">
          <a:solidFill>
            <a:schemeClr val="tx2"/>
          </a:solidFill>
          <a:latin typeface="Arial" pitchFamily="34" charset="0"/>
          <a:cs typeface="Arial" pitchFamily="34" charset="0"/>
        </a:defRPr>
      </a:lvl2pPr>
      <a:lvl3pPr algn="l" rtl="0" fontAlgn="base">
        <a:spcBef>
          <a:spcPct val="0"/>
        </a:spcBef>
        <a:spcAft>
          <a:spcPct val="0"/>
        </a:spcAft>
        <a:defRPr sz="3600" b="1">
          <a:solidFill>
            <a:schemeClr val="tx2"/>
          </a:solidFill>
          <a:latin typeface="Arial" pitchFamily="34" charset="0"/>
          <a:cs typeface="Arial" pitchFamily="34" charset="0"/>
        </a:defRPr>
      </a:lvl3pPr>
      <a:lvl4pPr algn="l" rtl="0" fontAlgn="base">
        <a:spcBef>
          <a:spcPct val="0"/>
        </a:spcBef>
        <a:spcAft>
          <a:spcPct val="0"/>
        </a:spcAft>
        <a:defRPr sz="3600" b="1">
          <a:solidFill>
            <a:schemeClr val="tx2"/>
          </a:solidFill>
          <a:latin typeface="Arial" pitchFamily="34" charset="0"/>
          <a:cs typeface="Arial" pitchFamily="34" charset="0"/>
        </a:defRPr>
      </a:lvl4pPr>
      <a:lvl5pPr algn="l" rtl="0" fontAlgn="base">
        <a:spcBef>
          <a:spcPct val="0"/>
        </a:spcBef>
        <a:spcAft>
          <a:spcPct val="0"/>
        </a:spcAft>
        <a:defRPr sz="3600" b="1">
          <a:solidFill>
            <a:schemeClr val="tx2"/>
          </a:solidFill>
          <a:latin typeface="Arial" pitchFamily="34" charset="0"/>
          <a:cs typeface="Arial" pitchFamily="34" charset="0"/>
        </a:defRPr>
      </a:lvl5pPr>
      <a:lvl6pPr marL="457200" algn="l" rtl="0" fontAlgn="base">
        <a:spcBef>
          <a:spcPct val="0"/>
        </a:spcBef>
        <a:spcAft>
          <a:spcPct val="0"/>
        </a:spcAft>
        <a:defRPr sz="3600" b="1">
          <a:solidFill>
            <a:schemeClr val="tx2"/>
          </a:solidFill>
          <a:latin typeface="Arial" pitchFamily="34" charset="0"/>
          <a:cs typeface="Arial" pitchFamily="34" charset="0"/>
        </a:defRPr>
      </a:lvl6pPr>
      <a:lvl7pPr marL="914400" algn="l" rtl="0" fontAlgn="base">
        <a:spcBef>
          <a:spcPct val="0"/>
        </a:spcBef>
        <a:spcAft>
          <a:spcPct val="0"/>
        </a:spcAft>
        <a:defRPr sz="3600" b="1">
          <a:solidFill>
            <a:schemeClr val="tx2"/>
          </a:solidFill>
          <a:latin typeface="Arial" pitchFamily="34" charset="0"/>
          <a:cs typeface="Arial" pitchFamily="34" charset="0"/>
        </a:defRPr>
      </a:lvl7pPr>
      <a:lvl8pPr marL="1371600" algn="l" rtl="0" fontAlgn="base">
        <a:spcBef>
          <a:spcPct val="0"/>
        </a:spcBef>
        <a:spcAft>
          <a:spcPct val="0"/>
        </a:spcAft>
        <a:defRPr sz="3600" b="1">
          <a:solidFill>
            <a:schemeClr val="tx2"/>
          </a:solidFill>
          <a:latin typeface="Arial" pitchFamily="34" charset="0"/>
          <a:cs typeface="Arial" pitchFamily="34" charset="0"/>
        </a:defRPr>
      </a:lvl8pPr>
      <a:lvl9pPr marL="1828800" algn="l" rtl="0" fontAlgn="base">
        <a:spcBef>
          <a:spcPct val="0"/>
        </a:spcBef>
        <a:spcAft>
          <a:spcPct val="0"/>
        </a:spcAft>
        <a:defRPr sz="3600" b="1">
          <a:solidFill>
            <a:schemeClr val="tx2"/>
          </a:solidFill>
          <a:latin typeface="Arial" pitchFamily="34" charset="0"/>
          <a:cs typeface="Arial" pitchFamily="34" charset="0"/>
        </a:defRPr>
      </a:lvl9pPr>
    </p:titleStyle>
    <p:bodyStyle>
      <a:lvl1pPr marL="342900" indent="-342900" algn="l" rtl="0" fontAlgn="base">
        <a:spcBef>
          <a:spcPct val="20000"/>
        </a:spcBef>
        <a:spcAft>
          <a:spcPct val="0"/>
        </a:spcAft>
        <a:buChar char="•"/>
        <a:defRPr sz="2900">
          <a:solidFill>
            <a:schemeClr val="tx1"/>
          </a:solidFill>
          <a:latin typeface="+mn-lt"/>
          <a:ea typeface="+mn-ea"/>
          <a:cs typeface="+mn-cs"/>
        </a:defRPr>
      </a:lvl1pPr>
      <a:lvl2pPr marL="742950" indent="-285750" algn="l" rtl="0" fontAlgn="base">
        <a:spcBef>
          <a:spcPct val="20000"/>
        </a:spcBef>
        <a:spcAft>
          <a:spcPct val="0"/>
        </a:spcAft>
        <a:buChar char="–"/>
        <a:defRPr sz="2500">
          <a:solidFill>
            <a:schemeClr val="tx1"/>
          </a:solidFill>
          <a:latin typeface="+mn-lt"/>
          <a:cs typeface="+mn-cs"/>
        </a:defRPr>
      </a:lvl2pPr>
      <a:lvl3pPr marL="1143000" indent="-228600" algn="l" rtl="0" fontAlgn="base">
        <a:spcBef>
          <a:spcPct val="20000"/>
        </a:spcBef>
        <a:spcAft>
          <a:spcPct val="0"/>
        </a:spcAft>
        <a:buChar char="•"/>
        <a:defRPr sz="2200">
          <a:solidFill>
            <a:schemeClr val="tx1"/>
          </a:solidFill>
          <a:latin typeface="+mn-lt"/>
          <a:cs typeface="+mn-cs"/>
        </a:defRPr>
      </a:lvl3pPr>
      <a:lvl4pPr marL="1600200" indent="-228600" algn="l" rtl="0" fontAlgn="base">
        <a:spcBef>
          <a:spcPct val="20000"/>
        </a:spcBef>
        <a:spcAft>
          <a:spcPct val="0"/>
        </a:spcAft>
        <a:buChar char="–"/>
        <a:defRPr>
          <a:solidFill>
            <a:schemeClr val="tx1"/>
          </a:solidFill>
          <a:latin typeface="+mn-lt"/>
          <a:cs typeface="+mn-cs"/>
        </a:defRPr>
      </a:lvl4pPr>
      <a:lvl5pPr marL="2057400" indent="-228600" algn="l" rtl="0" fontAlgn="base">
        <a:spcBef>
          <a:spcPct val="20000"/>
        </a:spcBef>
        <a:spcAft>
          <a:spcPct val="0"/>
        </a:spcAft>
        <a:buChar char="»"/>
        <a:defRPr>
          <a:solidFill>
            <a:schemeClr val="tx1"/>
          </a:solidFill>
          <a:latin typeface="+mn-lt"/>
          <a:cs typeface="+mn-cs"/>
        </a:defRPr>
      </a:lvl5pPr>
      <a:lvl6pPr marL="2514600" indent="-228600" algn="l" rtl="0" fontAlgn="base">
        <a:spcBef>
          <a:spcPct val="20000"/>
        </a:spcBef>
        <a:spcAft>
          <a:spcPct val="0"/>
        </a:spcAft>
        <a:buChar char="»"/>
        <a:defRPr>
          <a:solidFill>
            <a:schemeClr val="tx1"/>
          </a:solidFill>
          <a:latin typeface="+mn-lt"/>
          <a:cs typeface="+mn-cs"/>
        </a:defRPr>
      </a:lvl6pPr>
      <a:lvl7pPr marL="2971800" indent="-228600" algn="l" rtl="0" fontAlgn="base">
        <a:spcBef>
          <a:spcPct val="20000"/>
        </a:spcBef>
        <a:spcAft>
          <a:spcPct val="0"/>
        </a:spcAft>
        <a:buChar char="»"/>
        <a:defRPr>
          <a:solidFill>
            <a:schemeClr val="tx1"/>
          </a:solidFill>
          <a:latin typeface="+mn-lt"/>
          <a:cs typeface="+mn-cs"/>
        </a:defRPr>
      </a:lvl7pPr>
      <a:lvl8pPr marL="3429000" indent="-228600" algn="l" rtl="0" fontAlgn="base">
        <a:spcBef>
          <a:spcPct val="20000"/>
        </a:spcBef>
        <a:spcAft>
          <a:spcPct val="0"/>
        </a:spcAft>
        <a:buChar char="»"/>
        <a:defRPr>
          <a:solidFill>
            <a:schemeClr val="tx1"/>
          </a:solidFill>
          <a:latin typeface="+mn-lt"/>
          <a:cs typeface="+mn-cs"/>
        </a:defRPr>
      </a:lvl8pPr>
      <a:lvl9pPr marL="3886200" indent="-228600" algn="l" rtl="0" fontAlgn="base">
        <a:spcBef>
          <a:spcPct val="20000"/>
        </a:spcBef>
        <a:spcAft>
          <a:spcPct val="0"/>
        </a:spcAft>
        <a:buChar char="»"/>
        <a:defRPr>
          <a:solidFill>
            <a:schemeClr val="tx1"/>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1441450" y="68263"/>
            <a:ext cx="7551738" cy="827087"/>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tr-TR" smtClean="0"/>
              <a:t>Click to edit Master title style</a:t>
            </a:r>
          </a:p>
        </p:txBody>
      </p:sp>
      <p:sp>
        <p:nvSpPr>
          <p:cNvPr id="22531" name="Rectangle 3"/>
          <p:cNvSpPr>
            <a:spLocks noGrp="1" noChangeArrowheads="1"/>
          </p:cNvSpPr>
          <p:nvPr>
            <p:ph type="body" idx="1"/>
          </p:nvPr>
        </p:nvSpPr>
        <p:spPr bwMode="auto">
          <a:xfrm>
            <a:off x="274638" y="1376363"/>
            <a:ext cx="8648700" cy="4719637"/>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p>
        </p:txBody>
      </p:sp>
      <p:sp>
        <p:nvSpPr>
          <p:cNvPr id="2253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300" smtClean="0"/>
            </a:lvl1pPr>
          </a:lstStyle>
          <a:p>
            <a:pPr>
              <a:defRPr/>
            </a:pPr>
            <a:endParaRPr lang="tr-TR">
              <a:solidFill>
                <a:srgbClr val="000000"/>
              </a:solidFill>
            </a:endParaRPr>
          </a:p>
        </p:txBody>
      </p:sp>
      <p:sp>
        <p:nvSpPr>
          <p:cNvPr id="2253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300" smtClean="0"/>
            </a:lvl1pPr>
          </a:lstStyle>
          <a:p>
            <a:pPr>
              <a:defRPr/>
            </a:pPr>
            <a:endParaRPr lang="tr-TR">
              <a:solidFill>
                <a:srgbClr val="000000"/>
              </a:solidFill>
            </a:endParaRPr>
          </a:p>
        </p:txBody>
      </p:sp>
      <p:sp>
        <p:nvSpPr>
          <p:cNvPr id="22534"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300" smtClean="0"/>
            </a:lvl1pPr>
          </a:lstStyle>
          <a:p>
            <a:pPr>
              <a:defRPr/>
            </a:pPr>
            <a:fld id="{44FB722C-1BFA-4956-91DF-48DFF2109B0B}" type="slidenum">
              <a:rPr lang="tr-TR">
                <a:solidFill>
                  <a:srgbClr val="000000"/>
                </a:solidFill>
              </a:rPr>
              <a:pPr>
                <a:defRPr/>
              </a:pPr>
              <a:t>‹#›</a:t>
            </a:fld>
            <a:endParaRPr lang="tr-TR">
              <a:solidFill>
                <a:srgbClr val="000000"/>
              </a:solidFill>
            </a:endParaRP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fade">
                                      <p:cBhvr>
                                        <p:cTn id="7" dur="2000"/>
                                        <p:tgtEl>
                                          <p:spTgt spid="2253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531">
                                            <p:txEl>
                                              <p:pRg st="0" end="0"/>
                                            </p:txEl>
                                          </p:spTgt>
                                        </p:tgtEl>
                                        <p:attrNameLst>
                                          <p:attrName>style.visibility</p:attrName>
                                        </p:attrNameLst>
                                      </p:cBhvr>
                                      <p:to>
                                        <p:strVal val="visible"/>
                                      </p:to>
                                    </p:set>
                                    <p:animEffect transition="in" filter="fade">
                                      <p:cBhvr>
                                        <p:cTn id="12" dur="2000"/>
                                        <p:tgtEl>
                                          <p:spTgt spid="22531">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2531">
                                            <p:txEl>
                                              <p:pRg st="1" end="1"/>
                                            </p:txEl>
                                          </p:spTgt>
                                        </p:tgtEl>
                                        <p:attrNameLst>
                                          <p:attrName>style.visibility</p:attrName>
                                        </p:attrNameLst>
                                      </p:cBhvr>
                                      <p:to>
                                        <p:strVal val="visible"/>
                                      </p:to>
                                    </p:set>
                                    <p:animEffect transition="in" filter="fade">
                                      <p:cBhvr>
                                        <p:cTn id="15" dur="2000"/>
                                        <p:tgtEl>
                                          <p:spTgt spid="22531">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2531">
                                            <p:txEl>
                                              <p:pRg st="2" end="2"/>
                                            </p:txEl>
                                          </p:spTgt>
                                        </p:tgtEl>
                                        <p:attrNameLst>
                                          <p:attrName>style.visibility</p:attrName>
                                        </p:attrNameLst>
                                      </p:cBhvr>
                                      <p:to>
                                        <p:strVal val="visible"/>
                                      </p:to>
                                    </p:set>
                                    <p:animEffect transition="in" filter="fade">
                                      <p:cBhvr>
                                        <p:cTn id="18" dur="2000"/>
                                        <p:tgtEl>
                                          <p:spTgt spid="22531">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2531">
                                            <p:txEl>
                                              <p:pRg st="3" end="3"/>
                                            </p:txEl>
                                          </p:spTgt>
                                        </p:tgtEl>
                                        <p:attrNameLst>
                                          <p:attrName>style.visibility</p:attrName>
                                        </p:attrNameLst>
                                      </p:cBhvr>
                                      <p:to>
                                        <p:strVal val="visible"/>
                                      </p:to>
                                    </p:set>
                                    <p:animEffect transition="in" filter="fade">
                                      <p:cBhvr>
                                        <p:cTn id="21" dur="2000"/>
                                        <p:tgtEl>
                                          <p:spTgt spid="22531">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2531">
                                            <p:txEl>
                                              <p:pRg st="4" end="4"/>
                                            </p:txEl>
                                          </p:spTgt>
                                        </p:tgtEl>
                                        <p:attrNameLst>
                                          <p:attrName>style.visibility</p:attrName>
                                        </p:attrNameLst>
                                      </p:cBhvr>
                                      <p:to>
                                        <p:strVal val="visible"/>
                                      </p:to>
                                    </p:set>
                                    <p:animEffect transition="in" filter="fade">
                                      <p:cBhvr>
                                        <p:cTn id="24" dur="2000"/>
                                        <p:tgtEl>
                                          <p:spTgt spid="225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tmplLst>
          <p:tmpl lvl="1">
            <p:tnLst>
              <p:par>
                <p:cTn presetID="10" presetClass="entr" presetSubtype="0" fill="hold" nodeType="clickEffect">
                  <p:stCondLst>
                    <p:cond delay="0"/>
                  </p:stCondLst>
                  <p:childTnLst>
                    <p:set>
                      <p:cBhvr>
                        <p:cTn dur="1" fill="hold">
                          <p:stCondLst>
                            <p:cond delay="0"/>
                          </p:stCondLst>
                        </p:cTn>
                        <p:tgtEl>
                          <p:spTgt spid="22531"/>
                        </p:tgtEl>
                        <p:attrNameLst>
                          <p:attrName>style.visibility</p:attrName>
                        </p:attrNameLst>
                      </p:cBhvr>
                      <p:to>
                        <p:strVal val="visible"/>
                      </p:to>
                    </p:set>
                    <p:animEffect transition="in" filter="fade">
                      <p:cBhvr>
                        <p:cTn dur="2000"/>
                        <p:tgtEl>
                          <p:spTgt spid="22531"/>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22531"/>
                        </p:tgtEl>
                        <p:attrNameLst>
                          <p:attrName>style.visibility</p:attrName>
                        </p:attrNameLst>
                      </p:cBhvr>
                      <p:to>
                        <p:strVal val="visible"/>
                      </p:to>
                    </p:set>
                    <p:animEffect transition="in" filter="fade">
                      <p:cBhvr>
                        <p:cTn dur="2000"/>
                        <p:tgtEl>
                          <p:spTgt spid="22531"/>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22531"/>
                        </p:tgtEl>
                        <p:attrNameLst>
                          <p:attrName>style.visibility</p:attrName>
                        </p:attrNameLst>
                      </p:cBhvr>
                      <p:to>
                        <p:strVal val="visible"/>
                      </p:to>
                    </p:set>
                    <p:animEffect transition="in" filter="fade">
                      <p:cBhvr>
                        <p:cTn dur="2000"/>
                        <p:tgtEl>
                          <p:spTgt spid="22531"/>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22531"/>
                        </p:tgtEl>
                        <p:attrNameLst>
                          <p:attrName>style.visibility</p:attrName>
                        </p:attrNameLst>
                      </p:cBhvr>
                      <p:to>
                        <p:strVal val="visible"/>
                      </p:to>
                    </p:set>
                    <p:animEffect transition="in" filter="fade">
                      <p:cBhvr>
                        <p:cTn dur="2000"/>
                        <p:tgtEl>
                          <p:spTgt spid="22531"/>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22531"/>
                        </p:tgtEl>
                        <p:attrNameLst>
                          <p:attrName>style.visibility</p:attrName>
                        </p:attrNameLst>
                      </p:cBhvr>
                      <p:to>
                        <p:strVal val="visible"/>
                      </p:to>
                    </p:set>
                    <p:animEffect transition="in" filter="fade">
                      <p:cBhvr>
                        <p:cTn dur="2000"/>
                        <p:tgtEl>
                          <p:spTgt spid="22531"/>
                        </p:tgtEl>
                      </p:cBhvr>
                    </p:animEffect>
                  </p:childTnLst>
                </p:cTn>
              </p:par>
            </p:tnLst>
          </p:tmpl>
        </p:tmplLst>
      </p:bldP>
    </p:bldLst>
  </p:timing>
  <p:txStyles>
    <p:titleStyle>
      <a:lvl1pPr algn="l" rtl="0" eaLnBrk="0" fontAlgn="base" hangingPunct="0">
        <a:spcBef>
          <a:spcPct val="0"/>
        </a:spcBef>
        <a:spcAft>
          <a:spcPct val="0"/>
        </a:spcAft>
        <a:defRPr sz="3600" b="1">
          <a:solidFill>
            <a:schemeClr val="tx2"/>
          </a:solidFill>
          <a:latin typeface="+mj-lt"/>
          <a:ea typeface="+mj-ea"/>
          <a:cs typeface="+mj-cs"/>
        </a:defRPr>
      </a:lvl1pPr>
      <a:lvl2pPr algn="l" rtl="0" eaLnBrk="0" fontAlgn="base" hangingPunct="0">
        <a:spcBef>
          <a:spcPct val="0"/>
        </a:spcBef>
        <a:spcAft>
          <a:spcPct val="0"/>
        </a:spcAft>
        <a:defRPr sz="3600" b="1">
          <a:solidFill>
            <a:schemeClr val="tx2"/>
          </a:solidFill>
          <a:latin typeface="Arial" pitchFamily="34" charset="0"/>
          <a:cs typeface="Arial" pitchFamily="34" charset="0"/>
        </a:defRPr>
      </a:lvl2pPr>
      <a:lvl3pPr algn="l" rtl="0" eaLnBrk="0" fontAlgn="base" hangingPunct="0">
        <a:spcBef>
          <a:spcPct val="0"/>
        </a:spcBef>
        <a:spcAft>
          <a:spcPct val="0"/>
        </a:spcAft>
        <a:defRPr sz="3600" b="1">
          <a:solidFill>
            <a:schemeClr val="tx2"/>
          </a:solidFill>
          <a:latin typeface="Arial" pitchFamily="34" charset="0"/>
          <a:cs typeface="Arial" pitchFamily="34" charset="0"/>
        </a:defRPr>
      </a:lvl3pPr>
      <a:lvl4pPr algn="l" rtl="0" eaLnBrk="0" fontAlgn="base" hangingPunct="0">
        <a:spcBef>
          <a:spcPct val="0"/>
        </a:spcBef>
        <a:spcAft>
          <a:spcPct val="0"/>
        </a:spcAft>
        <a:defRPr sz="3600" b="1">
          <a:solidFill>
            <a:schemeClr val="tx2"/>
          </a:solidFill>
          <a:latin typeface="Arial" pitchFamily="34" charset="0"/>
          <a:cs typeface="Arial" pitchFamily="34" charset="0"/>
        </a:defRPr>
      </a:lvl4pPr>
      <a:lvl5pPr algn="l" rtl="0" eaLnBrk="0" fontAlgn="base" hangingPunct="0">
        <a:spcBef>
          <a:spcPct val="0"/>
        </a:spcBef>
        <a:spcAft>
          <a:spcPct val="0"/>
        </a:spcAft>
        <a:defRPr sz="3600" b="1">
          <a:solidFill>
            <a:schemeClr val="tx2"/>
          </a:solidFill>
          <a:latin typeface="Arial" pitchFamily="34" charset="0"/>
          <a:cs typeface="Arial" pitchFamily="34" charset="0"/>
        </a:defRPr>
      </a:lvl5pPr>
      <a:lvl6pPr marL="457200" algn="l" rtl="0" fontAlgn="base">
        <a:spcBef>
          <a:spcPct val="0"/>
        </a:spcBef>
        <a:spcAft>
          <a:spcPct val="0"/>
        </a:spcAft>
        <a:defRPr sz="3600" b="1">
          <a:solidFill>
            <a:schemeClr val="tx2"/>
          </a:solidFill>
          <a:latin typeface="Arial" pitchFamily="34" charset="0"/>
          <a:cs typeface="Arial" pitchFamily="34" charset="0"/>
        </a:defRPr>
      </a:lvl6pPr>
      <a:lvl7pPr marL="914400" algn="l" rtl="0" fontAlgn="base">
        <a:spcBef>
          <a:spcPct val="0"/>
        </a:spcBef>
        <a:spcAft>
          <a:spcPct val="0"/>
        </a:spcAft>
        <a:defRPr sz="3600" b="1">
          <a:solidFill>
            <a:schemeClr val="tx2"/>
          </a:solidFill>
          <a:latin typeface="Arial" pitchFamily="34" charset="0"/>
          <a:cs typeface="Arial" pitchFamily="34" charset="0"/>
        </a:defRPr>
      </a:lvl7pPr>
      <a:lvl8pPr marL="1371600" algn="l" rtl="0" fontAlgn="base">
        <a:spcBef>
          <a:spcPct val="0"/>
        </a:spcBef>
        <a:spcAft>
          <a:spcPct val="0"/>
        </a:spcAft>
        <a:defRPr sz="3600" b="1">
          <a:solidFill>
            <a:schemeClr val="tx2"/>
          </a:solidFill>
          <a:latin typeface="Arial" pitchFamily="34" charset="0"/>
          <a:cs typeface="Arial" pitchFamily="34" charset="0"/>
        </a:defRPr>
      </a:lvl8pPr>
      <a:lvl9pPr marL="1828800" algn="l" rtl="0" fontAlgn="base">
        <a:spcBef>
          <a:spcPct val="0"/>
        </a:spcBef>
        <a:spcAft>
          <a:spcPct val="0"/>
        </a:spcAft>
        <a:defRPr sz="3600" b="1">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29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500">
          <a:solidFill>
            <a:schemeClr val="tx1"/>
          </a:solidFill>
          <a:latin typeface="+mn-lt"/>
          <a:cs typeface="+mn-cs"/>
        </a:defRPr>
      </a:lvl2pPr>
      <a:lvl3pPr marL="1143000" indent="-228600" algn="l" rtl="0" eaLnBrk="0" fontAlgn="base" hangingPunct="0">
        <a:spcBef>
          <a:spcPct val="20000"/>
        </a:spcBef>
        <a:spcAft>
          <a:spcPct val="0"/>
        </a:spcAft>
        <a:buChar char="•"/>
        <a:defRPr sz="2200">
          <a:solidFill>
            <a:schemeClr val="tx1"/>
          </a:solidFill>
          <a:latin typeface="+mn-lt"/>
          <a:cs typeface="+mn-cs"/>
        </a:defRPr>
      </a:lvl3pPr>
      <a:lvl4pPr marL="1600200" indent="-228600" algn="l" rtl="0" eaLnBrk="0" fontAlgn="base" hangingPunct="0">
        <a:spcBef>
          <a:spcPct val="20000"/>
        </a:spcBef>
        <a:spcAft>
          <a:spcPct val="0"/>
        </a:spcAft>
        <a:buChar char="–"/>
        <a:defRPr>
          <a:solidFill>
            <a:schemeClr val="tx1"/>
          </a:solidFill>
          <a:latin typeface="+mn-lt"/>
          <a:cs typeface="+mn-cs"/>
        </a:defRPr>
      </a:lvl4pPr>
      <a:lvl5pPr marL="2057400" indent="-228600" algn="l" rtl="0" eaLnBrk="0" fontAlgn="base" hangingPunct="0">
        <a:spcBef>
          <a:spcPct val="20000"/>
        </a:spcBef>
        <a:spcAft>
          <a:spcPct val="0"/>
        </a:spcAft>
        <a:buChar char="»"/>
        <a:defRPr>
          <a:solidFill>
            <a:schemeClr val="tx1"/>
          </a:solidFill>
          <a:latin typeface="+mn-lt"/>
          <a:cs typeface="+mn-cs"/>
        </a:defRPr>
      </a:lvl5pPr>
      <a:lvl6pPr marL="2514600" indent="-228600" algn="l" rtl="0" fontAlgn="base">
        <a:spcBef>
          <a:spcPct val="20000"/>
        </a:spcBef>
        <a:spcAft>
          <a:spcPct val="0"/>
        </a:spcAft>
        <a:buChar char="»"/>
        <a:defRPr>
          <a:solidFill>
            <a:schemeClr val="tx1"/>
          </a:solidFill>
          <a:latin typeface="+mn-lt"/>
          <a:cs typeface="+mn-cs"/>
        </a:defRPr>
      </a:lvl6pPr>
      <a:lvl7pPr marL="2971800" indent="-228600" algn="l" rtl="0" fontAlgn="base">
        <a:spcBef>
          <a:spcPct val="20000"/>
        </a:spcBef>
        <a:spcAft>
          <a:spcPct val="0"/>
        </a:spcAft>
        <a:buChar char="»"/>
        <a:defRPr>
          <a:solidFill>
            <a:schemeClr val="tx1"/>
          </a:solidFill>
          <a:latin typeface="+mn-lt"/>
          <a:cs typeface="+mn-cs"/>
        </a:defRPr>
      </a:lvl7pPr>
      <a:lvl8pPr marL="3429000" indent="-228600" algn="l" rtl="0" fontAlgn="base">
        <a:spcBef>
          <a:spcPct val="20000"/>
        </a:spcBef>
        <a:spcAft>
          <a:spcPct val="0"/>
        </a:spcAft>
        <a:buChar char="»"/>
        <a:defRPr>
          <a:solidFill>
            <a:schemeClr val="tx1"/>
          </a:solidFill>
          <a:latin typeface="+mn-lt"/>
          <a:cs typeface="+mn-cs"/>
        </a:defRPr>
      </a:lvl8pPr>
      <a:lvl9pPr marL="3886200" indent="-228600" algn="l" rtl="0" fontAlgn="base">
        <a:spcBef>
          <a:spcPct val="20000"/>
        </a:spcBef>
        <a:spcAft>
          <a:spcPct val="0"/>
        </a:spcAft>
        <a:buChar char="»"/>
        <a:defRPr>
          <a:solidFill>
            <a:schemeClr val="tx1"/>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00.x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image" Target="../media/image47.png"/><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50.png"/><Relationship Id="rId1" Type="http://schemas.openxmlformats.org/officeDocument/2006/relationships/slideLayout" Target="../slideLayouts/slideLayout2.xml"/><Relationship Id="rId4" Type="http://schemas.openxmlformats.org/officeDocument/2006/relationships/image" Target="../media/image52.png"/></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image" Target="../media/image53.png"/><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4.xml"/><Relationship Id="rId1" Type="http://schemas.openxmlformats.org/officeDocument/2006/relationships/vmlDrawing" Target="../drawings/vmlDrawing1.vml"/><Relationship Id="rId5" Type="http://schemas.openxmlformats.org/officeDocument/2006/relationships/image" Target="../media/image9.wmf"/><Relationship Id="rId4" Type="http://schemas.openxmlformats.org/officeDocument/2006/relationships/oleObject" Target="../embeddings/oleObject1.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5.xml"/><Relationship Id="rId1" Type="http://schemas.openxmlformats.org/officeDocument/2006/relationships/slideLayout" Target="../slideLayouts/slideLayout13.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oleObject" Target="../embeddings/oleObject2.bin"/></Relationships>
</file>

<file path=ppt/slides/_rels/slide4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6.xml"/><Relationship Id="rId1" Type="http://schemas.openxmlformats.org/officeDocument/2006/relationships/slideLayout" Target="../slideLayouts/slideLayout23.xml"/><Relationship Id="rId4" Type="http://schemas.openxmlformats.org/officeDocument/2006/relationships/image" Target="../media/image17.png"/></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24.xml"/><Relationship Id="rId1" Type="http://schemas.openxmlformats.org/officeDocument/2006/relationships/vmlDrawing" Target="../drawings/vmlDrawing3.vml"/><Relationship Id="rId5" Type="http://schemas.openxmlformats.org/officeDocument/2006/relationships/image" Target="../media/image18.png"/><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50.xml"/><Relationship Id="rId1" Type="http://schemas.openxmlformats.org/officeDocument/2006/relationships/slideLayout" Target="../slideLayouts/slideLayout23.xml"/><Relationship Id="rId4" Type="http://schemas.openxmlformats.org/officeDocument/2006/relationships/image" Target="../media/image20.png"/></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24.xml"/><Relationship Id="rId1" Type="http://schemas.openxmlformats.org/officeDocument/2006/relationships/vmlDrawing" Target="../drawings/vmlDrawing4.vml"/><Relationship Id="rId5" Type="http://schemas.openxmlformats.org/officeDocument/2006/relationships/image" Target="../media/image21.png"/><Relationship Id="rId4" Type="http://schemas.openxmlformats.org/officeDocument/2006/relationships/oleObject" Target="../embeddings/oleObject4.bin"/></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69.xml"/><Relationship Id="rId1" Type="http://schemas.openxmlformats.org/officeDocument/2006/relationships/slideLayout" Target="../slideLayouts/slideLayout18.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slideLayout" Target="../slideLayouts/slideLayout4.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 Id="rId4" Type="http://schemas.openxmlformats.org/officeDocument/2006/relationships/image" Target="../media/image36.png"/></Relationships>
</file>

<file path=ppt/slides/_rels/slide96.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274638" y="2132856"/>
            <a:ext cx="8648700" cy="3963144"/>
          </a:xfrm>
        </p:spPr>
        <p:txBody>
          <a:bodyPr/>
          <a:lstStyle/>
          <a:p>
            <a:pPr algn="ctr">
              <a:buNone/>
            </a:pPr>
            <a:r>
              <a:rPr lang="tr-TR" sz="4000" dirty="0" smtClean="0">
                <a:solidFill>
                  <a:schemeClr val="tx1"/>
                </a:solidFill>
              </a:rPr>
              <a:t>	</a:t>
            </a:r>
            <a:r>
              <a:rPr lang="tr-TR" sz="4000" b="1" dirty="0" smtClean="0">
                <a:solidFill>
                  <a:schemeClr val="tx1"/>
                </a:solidFill>
              </a:rPr>
              <a:t>FİNANS TEORİSİ</a:t>
            </a:r>
            <a:br>
              <a:rPr lang="tr-TR" sz="4000" b="1" dirty="0" smtClean="0">
                <a:solidFill>
                  <a:schemeClr val="tx1"/>
                </a:solidFill>
              </a:rPr>
            </a:br>
            <a:r>
              <a:rPr lang="tr-TR" sz="4000" b="1" dirty="0" smtClean="0">
                <a:solidFill>
                  <a:schemeClr val="tx1"/>
                </a:solidFill>
              </a:rPr>
              <a:t/>
            </a:r>
            <a:br>
              <a:rPr lang="tr-TR" sz="4000" b="1" dirty="0" smtClean="0">
                <a:solidFill>
                  <a:schemeClr val="tx1"/>
                </a:solidFill>
              </a:rPr>
            </a:br>
            <a:r>
              <a:rPr lang="tr-TR" sz="3200" b="1" dirty="0" smtClean="0">
                <a:solidFill>
                  <a:schemeClr val="tx1"/>
                </a:solidFill>
              </a:rPr>
              <a:t>Dr. </a:t>
            </a:r>
            <a:r>
              <a:rPr lang="tr-TR" sz="3200" b="1" dirty="0" err="1" smtClean="0">
                <a:solidFill>
                  <a:schemeClr val="tx1"/>
                </a:solidFill>
              </a:rPr>
              <a:t>Öğr</a:t>
            </a:r>
            <a:r>
              <a:rPr lang="tr-TR" sz="3200" b="1" dirty="0" smtClean="0">
                <a:solidFill>
                  <a:schemeClr val="tx1"/>
                </a:solidFill>
              </a:rPr>
              <a:t>. Üyesi </a:t>
            </a:r>
            <a:r>
              <a:rPr lang="tr-TR" sz="3200" b="1" smtClean="0">
                <a:solidFill>
                  <a:schemeClr val="tx1"/>
                </a:solidFill>
              </a:rPr>
              <a:t>Hüseyin Öcal</a:t>
            </a:r>
            <a:endParaRPr lang="tr-TR"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tr-TR" smtClean="0"/>
              <a:t>ÇÖZÜM</a:t>
            </a:r>
          </a:p>
        </p:txBody>
      </p:sp>
      <p:pic>
        <p:nvPicPr>
          <p:cNvPr id="31747" name="Picture 4"/>
          <p:cNvPicPr>
            <a:picLocks noChangeAspect="1" noChangeArrowheads="1"/>
          </p:cNvPicPr>
          <p:nvPr/>
        </p:nvPicPr>
        <p:blipFill>
          <a:blip r:embed="rId3" cstate="print"/>
          <a:srcRect/>
          <a:stretch>
            <a:fillRect/>
          </a:stretch>
        </p:blipFill>
        <p:spPr bwMode="auto">
          <a:xfrm>
            <a:off x="839788" y="1500188"/>
            <a:ext cx="7835900" cy="45926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tr-TR" sz="4000"/>
              <a:t>Sermaye Türlerinin Maliyeti</a:t>
            </a:r>
          </a:p>
        </p:txBody>
      </p:sp>
      <p:sp>
        <p:nvSpPr>
          <p:cNvPr id="115715" name="Rectangle 3"/>
          <p:cNvSpPr>
            <a:spLocks noGrp="1" noChangeArrowheads="1"/>
          </p:cNvSpPr>
          <p:nvPr>
            <p:ph type="body" idx="1"/>
          </p:nvPr>
        </p:nvSpPr>
        <p:spPr>
          <a:xfrm>
            <a:off x="250825" y="1341438"/>
            <a:ext cx="8648700" cy="4719637"/>
          </a:xfrm>
        </p:spPr>
        <p:txBody>
          <a:bodyPr/>
          <a:lstStyle/>
          <a:p>
            <a:pPr>
              <a:lnSpc>
                <a:spcPct val="90000"/>
              </a:lnSpc>
              <a:buFontTx/>
              <a:buNone/>
            </a:pPr>
            <a:r>
              <a:rPr lang="tr-TR" b="1">
                <a:latin typeface="Arial,Bold" charset="-94"/>
              </a:rPr>
              <a:t>-</a:t>
            </a:r>
            <a:r>
              <a:rPr lang="tr-TR" sz="2500" b="1">
                <a:latin typeface="Arial,Bold" charset="-94"/>
              </a:rPr>
              <a:t>CAPM yaklaşımı</a:t>
            </a:r>
          </a:p>
          <a:p>
            <a:pPr>
              <a:lnSpc>
                <a:spcPct val="90000"/>
              </a:lnSpc>
              <a:buFontTx/>
              <a:buNone/>
            </a:pPr>
            <a:r>
              <a:rPr lang="tr-TR" sz="2100"/>
              <a:t>Adi hisse senedi maliyeti hesaplanmasında ikinci yöntem, CAPM eşitliği</a:t>
            </a:r>
          </a:p>
          <a:p>
            <a:pPr>
              <a:lnSpc>
                <a:spcPct val="90000"/>
              </a:lnSpc>
              <a:buFontTx/>
              <a:buNone/>
            </a:pPr>
            <a:r>
              <a:rPr lang="tr-TR" sz="2100"/>
              <a:t>kullanılarak firma özsermaye maliyetinin tahmin edilmesidir</a:t>
            </a:r>
            <a:r>
              <a:rPr lang="tr-TR"/>
              <a:t>.</a:t>
            </a:r>
          </a:p>
          <a:p>
            <a:pPr>
              <a:lnSpc>
                <a:spcPct val="90000"/>
              </a:lnSpc>
              <a:buFontTx/>
              <a:buNone/>
            </a:pPr>
            <a:endParaRPr lang="tr-TR">
              <a:latin typeface="Arial,Bold" charset="-94"/>
            </a:endParaRPr>
          </a:p>
          <a:p>
            <a:pPr>
              <a:lnSpc>
                <a:spcPct val="90000"/>
              </a:lnSpc>
              <a:buFontTx/>
              <a:buNone/>
            </a:pPr>
            <a:endParaRPr lang="tr-TR">
              <a:latin typeface="Arial,Bold" charset="-94"/>
            </a:endParaRPr>
          </a:p>
          <a:p>
            <a:pPr>
              <a:lnSpc>
                <a:spcPct val="90000"/>
              </a:lnSpc>
              <a:buFontTx/>
              <a:buNone/>
            </a:pPr>
            <a:endParaRPr lang="tr-TR">
              <a:latin typeface="Arial,Bold" charset="-94"/>
            </a:endParaRPr>
          </a:p>
          <a:p>
            <a:pPr>
              <a:lnSpc>
                <a:spcPct val="90000"/>
              </a:lnSpc>
              <a:buFontTx/>
              <a:buNone/>
            </a:pPr>
            <a:r>
              <a:rPr lang="tr-TR">
                <a:latin typeface="Arial,Bold" charset="-94"/>
              </a:rPr>
              <a:t>Örnek : </a:t>
            </a:r>
            <a:r>
              <a:rPr lang="tr-TR" sz="2100"/>
              <a:t>r</a:t>
            </a:r>
            <a:r>
              <a:rPr lang="tr-TR" sz="2100" b="1" baseline="-25000"/>
              <a:t>f</a:t>
            </a:r>
            <a:r>
              <a:rPr lang="tr-TR" sz="2100"/>
              <a:t> = %15, β = 0,90 ve r</a:t>
            </a:r>
            <a:r>
              <a:rPr lang="tr-TR" sz="2100" b="1" baseline="-25000"/>
              <a:t>m</a:t>
            </a:r>
            <a:r>
              <a:rPr lang="tr-TR" sz="2100"/>
              <a:t> = % 25 ise adi hisse senedinin maliyeti yüzde kaçtır?</a:t>
            </a:r>
          </a:p>
          <a:p>
            <a:pPr>
              <a:lnSpc>
                <a:spcPct val="90000"/>
              </a:lnSpc>
              <a:buFontTx/>
              <a:buNone/>
            </a:pPr>
            <a:endParaRPr lang="tr-TR" sz="2100"/>
          </a:p>
          <a:p>
            <a:pPr>
              <a:lnSpc>
                <a:spcPct val="90000"/>
              </a:lnSpc>
              <a:buFontTx/>
              <a:buNone/>
            </a:pPr>
            <a:r>
              <a:rPr lang="tr-TR"/>
              <a:t>k</a:t>
            </a:r>
            <a:r>
              <a:rPr lang="tr-TR" sz="2100"/>
              <a:t>e = 0.15 + 0.90*(0.25 – 0.15)  = %24 olur.</a:t>
            </a:r>
          </a:p>
          <a:p>
            <a:pPr>
              <a:lnSpc>
                <a:spcPct val="90000"/>
              </a:lnSpc>
              <a:buFontTx/>
              <a:buNone/>
            </a:pPr>
            <a:endParaRPr lang="tr-TR" sz="2100"/>
          </a:p>
          <a:p>
            <a:pPr>
              <a:lnSpc>
                <a:spcPct val="90000"/>
              </a:lnSpc>
              <a:buFontTx/>
              <a:buNone/>
            </a:pPr>
            <a:endParaRPr lang="tr-TR" sz="2100">
              <a:latin typeface="Arial,Bold" charset="-94"/>
            </a:endParaRPr>
          </a:p>
          <a:p>
            <a:pPr>
              <a:lnSpc>
                <a:spcPct val="90000"/>
              </a:lnSpc>
            </a:pPr>
            <a:endParaRPr lang="tr-TR"/>
          </a:p>
        </p:txBody>
      </p:sp>
      <p:pic>
        <p:nvPicPr>
          <p:cNvPr id="115716" name="Picture 4"/>
          <p:cNvPicPr>
            <a:picLocks noChangeAspect="1" noChangeArrowheads="1"/>
          </p:cNvPicPr>
          <p:nvPr/>
        </p:nvPicPr>
        <p:blipFill>
          <a:blip r:embed="rId2" cstate="print"/>
          <a:srcRect/>
          <a:stretch>
            <a:fillRect/>
          </a:stretch>
        </p:blipFill>
        <p:spPr bwMode="auto">
          <a:xfrm>
            <a:off x="755650" y="2997200"/>
            <a:ext cx="3095625" cy="563563"/>
          </a:xfrm>
          <a:prstGeom prst="rect">
            <a:avLst/>
          </a:prstGeom>
          <a:noFill/>
          <a:ln w="9525">
            <a:noFill/>
            <a:miter lim="800000"/>
            <a:headEnd/>
            <a:tailEnd/>
          </a:ln>
          <a:effectLst/>
        </p:spPr>
      </p:pic>
      <p:pic>
        <p:nvPicPr>
          <p:cNvPr id="115717" name="Picture 5"/>
          <p:cNvPicPr>
            <a:picLocks noChangeAspect="1" noChangeArrowheads="1"/>
          </p:cNvPicPr>
          <p:nvPr/>
        </p:nvPicPr>
        <p:blipFill>
          <a:blip r:embed="rId3" cstate="print"/>
          <a:srcRect/>
          <a:stretch>
            <a:fillRect/>
          </a:stretch>
        </p:blipFill>
        <p:spPr bwMode="auto">
          <a:xfrm>
            <a:off x="4356100" y="2997200"/>
            <a:ext cx="3455988" cy="784225"/>
          </a:xfrm>
          <a:prstGeom prst="rect">
            <a:avLst/>
          </a:prstGeom>
          <a:noFill/>
          <a:ln w="9525">
            <a:noFill/>
            <a:miter lim="800000"/>
            <a:headEnd/>
            <a:tailEnd/>
          </a:ln>
          <a:effectLst/>
        </p:spPr>
      </p:pic>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tr-TR" sz="3200"/>
              <a:t>Ağırlıklı Ortalama Sermaye Maliyeti</a:t>
            </a:r>
            <a:endParaRPr lang="tr-TR" sz="3200" b="0"/>
          </a:p>
        </p:txBody>
      </p:sp>
      <p:sp>
        <p:nvSpPr>
          <p:cNvPr id="116739" name="Rectangle 3"/>
          <p:cNvSpPr>
            <a:spLocks noGrp="1" noChangeArrowheads="1"/>
          </p:cNvSpPr>
          <p:nvPr>
            <p:ph type="body" idx="1"/>
          </p:nvPr>
        </p:nvSpPr>
        <p:spPr/>
        <p:txBody>
          <a:bodyPr/>
          <a:lstStyle/>
          <a:p>
            <a:pPr>
              <a:buFontTx/>
              <a:buNone/>
            </a:pPr>
            <a:r>
              <a:rPr lang="tr-TR" sz="2100"/>
              <a:t>Ağırlıklı ortalama sermaye maliyeti, borç ve özkaynak yatırımcılarının</a:t>
            </a:r>
          </a:p>
          <a:p>
            <a:pPr>
              <a:buFontTx/>
              <a:buNone/>
            </a:pPr>
            <a:r>
              <a:rPr lang="tr-TR" sz="2100"/>
              <a:t>talep ettiği getirilerin ağırlıklı ortalamasıdır. Bir başka ifade ile, firmanın</a:t>
            </a:r>
          </a:p>
          <a:p>
            <a:pPr>
              <a:buFontTx/>
              <a:buNone/>
            </a:pPr>
            <a:r>
              <a:rPr lang="tr-TR" sz="2100"/>
              <a:t>tüm menkul kıymetlerini içeren portföyden beklenen getiri oranıdır.</a:t>
            </a:r>
          </a:p>
          <a:p>
            <a:pPr>
              <a:buFontTx/>
              <a:buNone/>
            </a:pPr>
            <a:r>
              <a:rPr lang="tr-TR" sz="2100"/>
              <a:t>Firmanın yatırımlarından elde etmesi gereken getiri oranı en az</a:t>
            </a:r>
          </a:p>
          <a:p>
            <a:pPr>
              <a:buFontTx/>
              <a:buNone/>
            </a:pPr>
            <a:r>
              <a:rPr lang="tr-TR" sz="2100"/>
              <a:t>ağ.ort.kaynak maliyetine eşit olmalıdır.</a:t>
            </a:r>
          </a:p>
          <a:p>
            <a:pPr>
              <a:buFontTx/>
              <a:buNone/>
            </a:pPr>
            <a:endParaRPr lang="tr-TR" sz="2100"/>
          </a:p>
          <a:p>
            <a:pPr>
              <a:buFontTx/>
              <a:buNone/>
            </a:pPr>
            <a:r>
              <a:rPr lang="tr-TR" sz="2100"/>
              <a:t>  </a:t>
            </a:r>
          </a:p>
          <a:p>
            <a:pPr>
              <a:buFontTx/>
              <a:buNone/>
            </a:pPr>
            <a:endParaRPr lang="tr-TR" sz="2100"/>
          </a:p>
        </p:txBody>
      </p:sp>
      <p:pic>
        <p:nvPicPr>
          <p:cNvPr id="116740" name="Picture 4"/>
          <p:cNvPicPr>
            <a:picLocks noChangeAspect="1" noChangeArrowheads="1"/>
          </p:cNvPicPr>
          <p:nvPr/>
        </p:nvPicPr>
        <p:blipFill>
          <a:blip r:embed="rId2" cstate="print"/>
          <a:srcRect/>
          <a:stretch>
            <a:fillRect/>
          </a:stretch>
        </p:blipFill>
        <p:spPr bwMode="auto">
          <a:xfrm>
            <a:off x="323850" y="3573463"/>
            <a:ext cx="8351838" cy="2193925"/>
          </a:xfrm>
          <a:prstGeom prst="rect">
            <a:avLst/>
          </a:prstGeom>
          <a:noFill/>
        </p:spPr>
      </p:pic>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tr-TR"/>
              <a:t>Örnek	</a:t>
            </a:r>
          </a:p>
        </p:txBody>
      </p:sp>
      <p:sp>
        <p:nvSpPr>
          <p:cNvPr id="117763" name="Rectangle 3"/>
          <p:cNvSpPr>
            <a:spLocks noGrp="1" noChangeArrowheads="1"/>
          </p:cNvSpPr>
          <p:nvPr>
            <p:ph type="body" idx="1"/>
          </p:nvPr>
        </p:nvSpPr>
        <p:spPr/>
        <p:txBody>
          <a:bodyPr/>
          <a:lstStyle/>
          <a:p>
            <a:pPr>
              <a:buFontTx/>
              <a:buNone/>
            </a:pPr>
            <a:r>
              <a:rPr lang="tr-TR" sz="2100"/>
              <a:t>Aşağıdaki bilgilere göre vergi oranının % 20 olması durumunda ABC</a:t>
            </a:r>
          </a:p>
          <a:p>
            <a:pPr>
              <a:buFontTx/>
              <a:buNone/>
            </a:pPr>
            <a:r>
              <a:rPr lang="tr-TR" sz="2100"/>
              <a:t>firmasının yatırımlarının getirisi en az yüzde kaç olmalıdır?</a:t>
            </a:r>
          </a:p>
          <a:p>
            <a:pPr>
              <a:buFontTx/>
              <a:buNone/>
            </a:pPr>
            <a:endParaRPr lang="tr-TR" sz="2100"/>
          </a:p>
          <a:p>
            <a:pPr>
              <a:buFontTx/>
              <a:buNone/>
            </a:pPr>
            <a:endParaRPr lang="tr-TR" sz="2100"/>
          </a:p>
          <a:p>
            <a:pPr>
              <a:buFontTx/>
              <a:buNone/>
            </a:pPr>
            <a:endParaRPr lang="tr-TR" sz="2100"/>
          </a:p>
          <a:p>
            <a:pPr>
              <a:buFontTx/>
              <a:buNone/>
            </a:pPr>
            <a:endParaRPr lang="tr-TR" sz="2100"/>
          </a:p>
          <a:p>
            <a:pPr>
              <a:buFontTx/>
              <a:buNone/>
            </a:pPr>
            <a:endParaRPr lang="tr-TR" sz="2100"/>
          </a:p>
          <a:p>
            <a:endParaRPr lang="tr-TR" sz="2100"/>
          </a:p>
        </p:txBody>
      </p:sp>
      <p:pic>
        <p:nvPicPr>
          <p:cNvPr id="117764" name="Picture 4"/>
          <p:cNvPicPr>
            <a:picLocks noChangeAspect="1" noChangeArrowheads="1"/>
          </p:cNvPicPr>
          <p:nvPr/>
        </p:nvPicPr>
        <p:blipFill>
          <a:blip r:embed="rId2" cstate="print"/>
          <a:srcRect/>
          <a:stretch>
            <a:fillRect/>
          </a:stretch>
        </p:blipFill>
        <p:spPr bwMode="auto">
          <a:xfrm>
            <a:off x="539750" y="2349500"/>
            <a:ext cx="5976938" cy="1352550"/>
          </a:xfrm>
          <a:prstGeom prst="rect">
            <a:avLst/>
          </a:prstGeom>
          <a:noFill/>
        </p:spPr>
      </p:pic>
      <p:pic>
        <p:nvPicPr>
          <p:cNvPr id="117765" name="Picture 5"/>
          <p:cNvPicPr>
            <a:picLocks noChangeAspect="1" noChangeArrowheads="1"/>
          </p:cNvPicPr>
          <p:nvPr/>
        </p:nvPicPr>
        <p:blipFill>
          <a:blip r:embed="rId3" cstate="print"/>
          <a:srcRect/>
          <a:stretch>
            <a:fillRect/>
          </a:stretch>
        </p:blipFill>
        <p:spPr bwMode="auto">
          <a:xfrm>
            <a:off x="395288" y="4437063"/>
            <a:ext cx="8424862" cy="1400175"/>
          </a:xfrm>
          <a:prstGeom prst="rect">
            <a:avLst/>
          </a:prstGeom>
          <a:noFill/>
        </p:spPr>
      </p:pic>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tr-TR"/>
              <a:t>Optimal Sermaye Yapısı</a:t>
            </a:r>
            <a:endParaRPr lang="tr-TR" b="0"/>
          </a:p>
        </p:txBody>
      </p:sp>
      <p:sp>
        <p:nvSpPr>
          <p:cNvPr id="118787" name="Rectangle 3"/>
          <p:cNvSpPr>
            <a:spLocks noGrp="1" noChangeArrowheads="1"/>
          </p:cNvSpPr>
          <p:nvPr>
            <p:ph type="body" idx="1"/>
          </p:nvPr>
        </p:nvSpPr>
        <p:spPr/>
        <p:txBody>
          <a:bodyPr/>
          <a:lstStyle/>
          <a:p>
            <a:pPr>
              <a:buFontTx/>
              <a:buNone/>
            </a:pPr>
            <a:endParaRPr lang="tr-TR"/>
          </a:p>
          <a:p>
            <a:endParaRPr lang="tr-TR"/>
          </a:p>
        </p:txBody>
      </p:sp>
      <p:sp>
        <p:nvSpPr>
          <p:cNvPr id="118790" name="Rectangle 6"/>
          <p:cNvSpPr>
            <a:spLocks noChangeArrowheads="1"/>
          </p:cNvSpPr>
          <p:nvPr/>
        </p:nvSpPr>
        <p:spPr bwMode="auto">
          <a:xfrm>
            <a:off x="539750" y="1196975"/>
            <a:ext cx="8351838" cy="5145088"/>
          </a:xfrm>
          <a:prstGeom prst="rect">
            <a:avLst/>
          </a:prstGeom>
          <a:noFill/>
          <a:ln w="9525">
            <a:noFill/>
            <a:miter lim="800000"/>
            <a:headEnd/>
            <a:tailEnd/>
          </a:ln>
          <a:effectLst/>
        </p:spPr>
        <p:txBody>
          <a:bodyPr>
            <a:spAutoFit/>
          </a:bodyPr>
          <a:lstStyle/>
          <a:p>
            <a:pPr marL="342900" indent="-342900" algn="just"/>
            <a:r>
              <a:rPr lang="tr-TR" sz="2400"/>
              <a:t>Optimal sermaye yapısı, sermaye maliyetini minimum</a:t>
            </a:r>
          </a:p>
          <a:p>
            <a:pPr marL="342900" indent="-342900" algn="just"/>
            <a:r>
              <a:rPr lang="tr-TR" sz="2400"/>
              <a:t>düzeyde tutarak firma piyasa değerini maksimize etmeyi</a:t>
            </a:r>
          </a:p>
          <a:p>
            <a:pPr marL="342900" indent="-342900" algn="just"/>
            <a:r>
              <a:rPr lang="tr-TR" sz="2400"/>
              <a:t>sağlayan sermaye yapısıdır. Finansal kaldıraç faktörünün</a:t>
            </a:r>
          </a:p>
          <a:p>
            <a:pPr marL="342900" indent="-342900" algn="just"/>
            <a:r>
              <a:rPr lang="tr-TR" sz="2400"/>
              <a:t>sermaye maliyeti ve piyasa değeri üzerinde ne derece etkisi</a:t>
            </a:r>
          </a:p>
          <a:p>
            <a:pPr marL="342900" indent="-342900" algn="just"/>
            <a:r>
              <a:rPr lang="tr-TR" sz="2400"/>
              <a:t>olduğunu inceleyeceğiz. Dört temel yaklaşım vardır :</a:t>
            </a:r>
          </a:p>
          <a:p>
            <a:pPr marL="342900" indent="-342900" algn="just"/>
            <a:endParaRPr lang="tr-TR" sz="800"/>
          </a:p>
          <a:p>
            <a:pPr marL="342900" indent="-342900"/>
            <a:r>
              <a:rPr lang="tr-TR" sz="2400" b="1" u="sng"/>
              <a:t>	Net Gelir Yaklaşımı</a:t>
            </a:r>
            <a:r>
              <a:rPr lang="tr-TR" sz="2400"/>
              <a:t> : Firmanın sermaye maliyetinin belirlenmesinde, borcun kaldıraç etkisini en fazla dikkate alan yaklaşımdır. Firma, borç/özsermaye oranını, diğer bir ifadeyle kaldıraç etkisinden yararlanma derecesini artırarak, ortalama sermaye maliyetini düşürebilir ve piyasa değerini yükseltebilir. Burada varsayım, </a:t>
            </a:r>
          </a:p>
          <a:p>
            <a:pPr marL="342900" indent="-342900"/>
            <a:r>
              <a:rPr lang="tr-TR"/>
              <a:t>	</a:t>
            </a:r>
          </a:p>
          <a:p>
            <a:pPr marL="342900" indent="-342900"/>
            <a:r>
              <a:rPr lang="tr-TR"/>
              <a:t>	</a:t>
            </a:r>
            <a:r>
              <a:rPr lang="tr-TR" sz="2400" b="1"/>
              <a:t>Borçlanma maliyeti &lt; sermaye maliyeti</a:t>
            </a:r>
            <a:r>
              <a:rPr lang="tr-TR" sz="2000" b="1"/>
              <a:t>  </a:t>
            </a:r>
            <a:endParaRPr lang="tr-TR"/>
          </a:p>
          <a:p>
            <a:pPr marL="342900" indent="-342900"/>
            <a:endParaRPr lang="tr-T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tr-TR">
                <a:solidFill>
                  <a:schemeClr val="tx1"/>
                </a:solidFill>
              </a:rPr>
              <a:t>Net Gelir Yaklaşımı</a:t>
            </a:r>
          </a:p>
        </p:txBody>
      </p:sp>
      <p:sp>
        <p:nvSpPr>
          <p:cNvPr id="121859" name="Rectangle 3"/>
          <p:cNvSpPr>
            <a:spLocks noGrp="1" noChangeArrowheads="1"/>
          </p:cNvSpPr>
          <p:nvPr>
            <p:ph type="body" idx="1"/>
          </p:nvPr>
        </p:nvSpPr>
        <p:spPr>
          <a:xfrm>
            <a:off x="0" y="1052513"/>
            <a:ext cx="8923338" cy="5256212"/>
          </a:xfrm>
        </p:spPr>
        <p:txBody>
          <a:bodyPr/>
          <a:lstStyle/>
          <a:p>
            <a:pPr marL="552450" indent="-552450">
              <a:buFontTx/>
              <a:buNone/>
            </a:pPr>
            <a:r>
              <a:rPr lang="tr-TR" sz="1900" b="1"/>
              <a:t>	Firmanın sermaye maliyetinin belirlenmesinde, borcun kaldıraç etkisinin fazla dikkate alan yaklaşımdır. Firma, borç/özsermaye oranını, diğer bir ifadeyle kaldıraç etkisinden yararlanma derecesini artırarak, ortalama sermaye maliyetini düşürebilir ve piyasa değerini yükseltebilir. Burada varsayım, </a:t>
            </a:r>
          </a:p>
          <a:p>
            <a:pPr marL="552450" indent="-552450">
              <a:buFontTx/>
              <a:buNone/>
            </a:pPr>
            <a:r>
              <a:rPr lang="tr-TR" sz="2500" b="1"/>
              <a:t>		</a:t>
            </a:r>
            <a:r>
              <a:rPr lang="tr-TR" sz="2100" b="1"/>
              <a:t>Borçlanma maliyeti &lt; özkaynak maliyeti</a:t>
            </a:r>
            <a:r>
              <a:rPr lang="tr-TR" sz="2500" b="1"/>
              <a:t>  </a:t>
            </a:r>
            <a:endParaRPr lang="tr-TR" sz="2500"/>
          </a:p>
          <a:p>
            <a:pPr marL="552450" indent="-552450"/>
            <a:endParaRPr lang="tr-TR" sz="2500"/>
          </a:p>
          <a:p>
            <a:pPr marL="552450" indent="-552450"/>
            <a:endParaRPr lang="tr-TR" sz="1900"/>
          </a:p>
        </p:txBody>
      </p:sp>
      <p:pic>
        <p:nvPicPr>
          <p:cNvPr id="121860" name="Picture 4"/>
          <p:cNvPicPr>
            <a:picLocks noChangeAspect="1" noChangeArrowheads="1"/>
          </p:cNvPicPr>
          <p:nvPr/>
        </p:nvPicPr>
        <p:blipFill>
          <a:blip r:embed="rId2" cstate="print"/>
          <a:srcRect/>
          <a:stretch>
            <a:fillRect/>
          </a:stretch>
        </p:blipFill>
        <p:spPr bwMode="auto">
          <a:xfrm>
            <a:off x="755650" y="3213100"/>
            <a:ext cx="6337300" cy="2879725"/>
          </a:xfrm>
          <a:prstGeom prst="rect">
            <a:avLst/>
          </a:prstGeom>
          <a:noFill/>
        </p:spPr>
      </p:pic>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tr-TR">
                <a:solidFill>
                  <a:schemeClr val="tx1"/>
                </a:solidFill>
              </a:rPr>
              <a:t>Net Gelir Yaklaşımı</a:t>
            </a:r>
          </a:p>
        </p:txBody>
      </p:sp>
      <p:sp>
        <p:nvSpPr>
          <p:cNvPr id="122883" name="Rectangle 3"/>
          <p:cNvSpPr>
            <a:spLocks noGrp="1" noChangeArrowheads="1"/>
          </p:cNvSpPr>
          <p:nvPr>
            <p:ph type="body" idx="1"/>
          </p:nvPr>
        </p:nvSpPr>
        <p:spPr>
          <a:xfrm>
            <a:off x="0" y="1376363"/>
            <a:ext cx="8923338" cy="4719637"/>
          </a:xfrm>
        </p:spPr>
        <p:txBody>
          <a:bodyPr/>
          <a:lstStyle/>
          <a:p>
            <a:pPr>
              <a:buFontTx/>
              <a:buNone/>
            </a:pPr>
            <a:r>
              <a:rPr lang="tr-TR" sz="2100"/>
              <a:t>Bu durumda firmanın piyasa değeri :</a:t>
            </a:r>
          </a:p>
          <a:p>
            <a:pPr>
              <a:buFontTx/>
              <a:buNone/>
            </a:pPr>
            <a:endParaRPr lang="tr-TR" sz="2100"/>
          </a:p>
          <a:p>
            <a:pPr>
              <a:buFontTx/>
              <a:buNone/>
            </a:pPr>
            <a:endParaRPr lang="tr-TR" sz="2100"/>
          </a:p>
          <a:p>
            <a:pPr>
              <a:buFontTx/>
              <a:buNone/>
            </a:pPr>
            <a:endParaRPr lang="tr-TR" sz="2100"/>
          </a:p>
          <a:p>
            <a:pPr>
              <a:buFontTx/>
              <a:buNone/>
            </a:pPr>
            <a:endParaRPr lang="tr-TR" sz="2100"/>
          </a:p>
          <a:p>
            <a:pPr>
              <a:buFontTx/>
              <a:buNone/>
            </a:pPr>
            <a:endParaRPr lang="tr-TR" sz="2100"/>
          </a:p>
          <a:p>
            <a:pPr>
              <a:buFontTx/>
              <a:buNone/>
            </a:pPr>
            <a:r>
              <a:rPr lang="tr-TR" sz="1900" b="1" u="sng"/>
              <a:t>Sermaye maliyeti &gt; Yab.kaynak maliyeti</a:t>
            </a:r>
            <a:r>
              <a:rPr lang="tr-TR" sz="2100" u="sng"/>
              <a:t> </a:t>
            </a:r>
          </a:p>
          <a:p>
            <a:pPr>
              <a:buFontTx/>
              <a:buNone/>
            </a:pPr>
            <a:r>
              <a:rPr lang="tr-TR" sz="2100"/>
              <a:t>olduğu sürece, firma borçlanma </a:t>
            </a:r>
          </a:p>
          <a:p>
            <a:pPr>
              <a:buFontTx/>
              <a:buNone/>
            </a:pPr>
            <a:r>
              <a:rPr lang="tr-TR" sz="2100"/>
              <a:t>yoluyla ortalama sermaye maliyetini </a:t>
            </a:r>
          </a:p>
          <a:p>
            <a:pPr>
              <a:buFontTx/>
              <a:buNone/>
            </a:pPr>
            <a:r>
              <a:rPr lang="tr-TR" sz="2100"/>
              <a:t>düşürmek ve firmanın piyasa </a:t>
            </a:r>
          </a:p>
          <a:p>
            <a:pPr>
              <a:buFontTx/>
              <a:buNone/>
            </a:pPr>
            <a:r>
              <a:rPr lang="tr-TR" sz="2100"/>
              <a:t>değerini yükseltmek durumundadır.</a:t>
            </a:r>
            <a:endParaRPr lang="tr-TR" sz="2100" b="1" u="sng"/>
          </a:p>
        </p:txBody>
      </p:sp>
      <p:pic>
        <p:nvPicPr>
          <p:cNvPr id="122884" name="Picture 4"/>
          <p:cNvPicPr>
            <a:picLocks noChangeAspect="1" noChangeArrowheads="1"/>
          </p:cNvPicPr>
          <p:nvPr/>
        </p:nvPicPr>
        <p:blipFill>
          <a:blip r:embed="rId2" cstate="print"/>
          <a:srcRect/>
          <a:stretch>
            <a:fillRect/>
          </a:stretch>
        </p:blipFill>
        <p:spPr bwMode="auto">
          <a:xfrm>
            <a:off x="539750" y="2133600"/>
            <a:ext cx="3168650" cy="1050925"/>
          </a:xfrm>
          <a:prstGeom prst="rect">
            <a:avLst/>
          </a:prstGeom>
          <a:noFill/>
        </p:spPr>
      </p:pic>
      <p:pic>
        <p:nvPicPr>
          <p:cNvPr id="122885" name="Picture 5"/>
          <p:cNvPicPr>
            <a:picLocks noChangeAspect="1" noChangeArrowheads="1"/>
          </p:cNvPicPr>
          <p:nvPr/>
        </p:nvPicPr>
        <p:blipFill>
          <a:blip r:embed="rId3" cstate="print"/>
          <a:srcRect/>
          <a:stretch>
            <a:fillRect/>
          </a:stretch>
        </p:blipFill>
        <p:spPr bwMode="auto">
          <a:xfrm>
            <a:off x="3995738" y="1916113"/>
            <a:ext cx="4897437" cy="1368425"/>
          </a:xfrm>
          <a:prstGeom prst="rect">
            <a:avLst/>
          </a:prstGeom>
          <a:noFill/>
        </p:spPr>
      </p:pic>
      <p:pic>
        <p:nvPicPr>
          <p:cNvPr id="122886" name="Picture 6"/>
          <p:cNvPicPr>
            <a:picLocks noChangeAspect="1" noChangeArrowheads="1"/>
          </p:cNvPicPr>
          <p:nvPr/>
        </p:nvPicPr>
        <p:blipFill>
          <a:blip r:embed="rId4" cstate="print"/>
          <a:srcRect/>
          <a:stretch>
            <a:fillRect/>
          </a:stretch>
        </p:blipFill>
        <p:spPr bwMode="auto">
          <a:xfrm>
            <a:off x="4932363" y="3429000"/>
            <a:ext cx="3816350" cy="2838450"/>
          </a:xfrm>
          <a:prstGeom prst="rect">
            <a:avLst/>
          </a:prstGeom>
          <a:noFill/>
        </p:spPr>
      </p:pic>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tr-TR"/>
              <a:t>Örnek </a:t>
            </a:r>
            <a:r>
              <a:rPr lang="tr-TR" sz="2800"/>
              <a:t>(Net Gelir Yaklaşımı)</a:t>
            </a:r>
          </a:p>
        </p:txBody>
      </p:sp>
      <p:sp>
        <p:nvSpPr>
          <p:cNvPr id="119811" name="Rectangle 3"/>
          <p:cNvSpPr>
            <a:spLocks noGrp="1" noChangeArrowheads="1"/>
          </p:cNvSpPr>
          <p:nvPr>
            <p:ph type="body" idx="1"/>
          </p:nvPr>
        </p:nvSpPr>
        <p:spPr>
          <a:xfrm>
            <a:off x="250825" y="1196975"/>
            <a:ext cx="8648700" cy="5040313"/>
          </a:xfrm>
        </p:spPr>
        <p:txBody>
          <a:bodyPr/>
          <a:lstStyle/>
          <a:p>
            <a:pPr>
              <a:buFontTx/>
              <a:buNone/>
            </a:pPr>
            <a:r>
              <a:rPr lang="tr-TR" sz="1900" b="1"/>
              <a:t>AAA Firmasının aşağıdaki bilgiler doğrultusunda piyasa değerini ve</a:t>
            </a:r>
          </a:p>
          <a:p>
            <a:pPr>
              <a:buFontTx/>
              <a:buNone/>
            </a:pPr>
            <a:r>
              <a:rPr lang="tr-TR" sz="1900" b="1"/>
              <a:t>ortalama sermaye maliyetini hesaplayınız</a:t>
            </a:r>
            <a:r>
              <a:rPr lang="tr-TR" sz="1900"/>
              <a:t>.</a:t>
            </a:r>
          </a:p>
          <a:p>
            <a:pPr>
              <a:buFontTx/>
              <a:buNone/>
            </a:pPr>
            <a:endParaRPr lang="tr-TR" sz="800"/>
          </a:p>
          <a:p>
            <a:pPr>
              <a:buFontTx/>
              <a:buNone/>
            </a:pPr>
            <a:r>
              <a:rPr lang="tr-TR" sz="1700" b="1"/>
              <a:t>Net faaliyet geliri (faiz gideri öncesi)	: 10.000.000 YTL</a:t>
            </a:r>
          </a:p>
          <a:p>
            <a:pPr>
              <a:buFontTx/>
              <a:buNone/>
            </a:pPr>
            <a:r>
              <a:rPr lang="tr-TR" sz="1700" b="1"/>
              <a:t>Borçları (yabancı kaynaklar)		: 15.000.000 YTL</a:t>
            </a:r>
          </a:p>
          <a:p>
            <a:pPr>
              <a:buFontTx/>
              <a:buNone/>
            </a:pPr>
            <a:r>
              <a:rPr lang="tr-TR" sz="1700" b="1"/>
              <a:t>Yabancı kaynak maliyeti (ort.)		: %15</a:t>
            </a:r>
          </a:p>
          <a:p>
            <a:pPr>
              <a:buFontTx/>
              <a:buNone/>
            </a:pPr>
            <a:r>
              <a:rPr lang="tr-TR" sz="1700" b="1"/>
              <a:t>Özsermaye maliyeti			: %20</a:t>
            </a:r>
          </a:p>
          <a:p>
            <a:pPr>
              <a:buFontTx/>
              <a:buNone/>
            </a:pPr>
            <a:endParaRPr lang="tr-TR" sz="800" b="1"/>
          </a:p>
          <a:p>
            <a:pPr>
              <a:buFontTx/>
              <a:buNone/>
            </a:pPr>
            <a:r>
              <a:rPr lang="tr-TR" sz="1700" b="1"/>
              <a:t>Faiz Tutarı  = 15.000.000 * 0.15 = 2.250.000 YTL</a:t>
            </a:r>
          </a:p>
          <a:p>
            <a:pPr>
              <a:buFontTx/>
              <a:buNone/>
            </a:pPr>
            <a:r>
              <a:rPr lang="tr-TR" sz="1700" b="1"/>
              <a:t>Ortaklarca kullanılabilir gelir = 10.000.000 – 2.250.000 = 7.750.000 YTL</a:t>
            </a:r>
          </a:p>
          <a:p>
            <a:pPr>
              <a:buFontTx/>
              <a:buNone/>
            </a:pPr>
            <a:r>
              <a:rPr lang="tr-TR" sz="1700" b="1"/>
              <a:t>Firmanın piyasa değeri;</a:t>
            </a:r>
          </a:p>
          <a:p>
            <a:pPr>
              <a:buFontTx/>
              <a:buNone/>
            </a:pPr>
            <a:r>
              <a:rPr lang="tr-TR" sz="1700" b="1"/>
              <a:t>P= (2.250.000 / 0.15) + (7.750.000 / 0.20) = </a:t>
            </a:r>
            <a:r>
              <a:rPr lang="tr-TR" sz="1700" b="1" u="sng"/>
              <a:t>53.750.000 YTL</a:t>
            </a:r>
            <a:r>
              <a:rPr lang="tr-TR" sz="1700" b="1"/>
              <a:t> </a:t>
            </a:r>
          </a:p>
          <a:p>
            <a:pPr>
              <a:buFontTx/>
              <a:buNone/>
            </a:pPr>
            <a:endParaRPr lang="tr-TR" sz="1700" b="1"/>
          </a:p>
          <a:p>
            <a:pPr>
              <a:buFontTx/>
              <a:buNone/>
            </a:pPr>
            <a:r>
              <a:rPr lang="tr-TR" sz="1900" b="1"/>
              <a:t>Ort.serm.maliyeti	 = Net Faaliyet Geliri / Piyasa Değeri</a:t>
            </a:r>
          </a:p>
          <a:p>
            <a:pPr>
              <a:buFontTx/>
              <a:buNone/>
            </a:pPr>
            <a:r>
              <a:rPr lang="tr-TR" sz="1900" b="1"/>
              <a:t>				 = 10.000.000 / 53.750.000 = % 18.60	</a:t>
            </a: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tr-TR"/>
              <a:t>Örnek </a:t>
            </a:r>
            <a:r>
              <a:rPr lang="tr-TR" sz="2800"/>
              <a:t>(Net Gelir Yaklaşımı)</a:t>
            </a:r>
          </a:p>
        </p:txBody>
      </p:sp>
      <p:sp>
        <p:nvSpPr>
          <p:cNvPr id="123907" name="Rectangle 3"/>
          <p:cNvSpPr>
            <a:spLocks noGrp="1" noChangeArrowheads="1"/>
          </p:cNvSpPr>
          <p:nvPr>
            <p:ph type="body" idx="1"/>
          </p:nvPr>
        </p:nvSpPr>
        <p:spPr>
          <a:xfrm>
            <a:off x="274638" y="1052513"/>
            <a:ext cx="8648700" cy="5043487"/>
          </a:xfrm>
        </p:spPr>
        <p:txBody>
          <a:bodyPr/>
          <a:lstStyle/>
          <a:p>
            <a:pPr>
              <a:buFontTx/>
              <a:buNone/>
            </a:pPr>
            <a:endParaRPr lang="tr-TR" sz="2100"/>
          </a:p>
          <a:p>
            <a:pPr>
              <a:buFontTx/>
              <a:buNone/>
            </a:pPr>
            <a:r>
              <a:rPr lang="tr-TR" sz="2100"/>
              <a:t>Aynı firmanın borçlarını aynı maliyetle 10.000.000 YTL artırması</a:t>
            </a:r>
          </a:p>
          <a:p>
            <a:pPr>
              <a:buFontTx/>
              <a:buNone/>
            </a:pPr>
            <a:r>
              <a:rPr lang="tr-TR" sz="2100"/>
              <a:t>halinde piyasa değeri ve ortalama sermaye maliyeti ne yönde değişir?</a:t>
            </a:r>
          </a:p>
          <a:p>
            <a:pPr>
              <a:buFontTx/>
              <a:buNone/>
            </a:pPr>
            <a:endParaRPr lang="tr-TR" sz="2100"/>
          </a:p>
          <a:p>
            <a:pPr>
              <a:buFontTx/>
              <a:buNone/>
            </a:pPr>
            <a:r>
              <a:rPr lang="tr-TR" sz="1700" b="1"/>
              <a:t>Faiz Tutarı  = 25.000.000 * 0.15 = 3.750.000 YTL</a:t>
            </a:r>
          </a:p>
          <a:p>
            <a:pPr>
              <a:buFontTx/>
              <a:buNone/>
            </a:pPr>
            <a:r>
              <a:rPr lang="tr-TR" sz="1700" b="1"/>
              <a:t>Ortaklarca kullanılabilir gelir = 10.000.000 – 3.750.000 = 6.250.000 YTL</a:t>
            </a:r>
          </a:p>
          <a:p>
            <a:pPr>
              <a:buFontTx/>
              <a:buNone/>
            </a:pPr>
            <a:r>
              <a:rPr lang="tr-TR" sz="1700" b="1"/>
              <a:t>Firmanın piyasa değeri;</a:t>
            </a:r>
          </a:p>
          <a:p>
            <a:pPr>
              <a:buFontTx/>
              <a:buNone/>
            </a:pPr>
            <a:r>
              <a:rPr lang="tr-TR" sz="1700" b="1"/>
              <a:t>P= (3.750.000 / 0.15) + (6.250.000 / 0.20) = </a:t>
            </a:r>
            <a:r>
              <a:rPr lang="tr-TR" sz="2100" b="1" u="sng"/>
              <a:t>56.250.000 YTL</a:t>
            </a:r>
            <a:r>
              <a:rPr lang="tr-TR" sz="2100" b="1"/>
              <a:t>’ye yükselir</a:t>
            </a:r>
          </a:p>
          <a:p>
            <a:pPr>
              <a:buFontTx/>
              <a:buNone/>
            </a:pPr>
            <a:endParaRPr lang="tr-TR" sz="1700" b="1"/>
          </a:p>
          <a:p>
            <a:pPr>
              <a:buFontTx/>
              <a:buNone/>
            </a:pPr>
            <a:r>
              <a:rPr lang="tr-TR" sz="1900" b="1"/>
              <a:t>Ort.serm.maliyeti	 = 10.000.000 / 56.250.000 = </a:t>
            </a:r>
            <a:r>
              <a:rPr lang="tr-TR" sz="2100" b="1" u="sng"/>
              <a:t>% 17.78’e düşer</a:t>
            </a:r>
            <a:r>
              <a:rPr lang="tr-TR" sz="1900" b="1"/>
              <a:t>	</a:t>
            </a:r>
          </a:p>
          <a:p>
            <a:pPr>
              <a:buFontTx/>
              <a:buNone/>
            </a:pPr>
            <a:endParaRPr lang="tr-TR" sz="210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tr-TR"/>
              <a:t>Net Faaliyet Geliri Yaklaşımı</a:t>
            </a:r>
            <a:endParaRPr lang="tr-TR" b="0"/>
          </a:p>
        </p:txBody>
      </p:sp>
      <p:sp>
        <p:nvSpPr>
          <p:cNvPr id="124931" name="Rectangle 3"/>
          <p:cNvSpPr>
            <a:spLocks noGrp="1" noChangeArrowheads="1"/>
          </p:cNvSpPr>
          <p:nvPr>
            <p:ph type="body" idx="1"/>
          </p:nvPr>
        </p:nvSpPr>
        <p:spPr/>
        <p:txBody>
          <a:bodyPr/>
          <a:lstStyle/>
          <a:p>
            <a:pPr>
              <a:lnSpc>
                <a:spcPct val="90000"/>
              </a:lnSpc>
              <a:buFontTx/>
              <a:buNone/>
            </a:pPr>
            <a:r>
              <a:rPr lang="tr-TR" sz="2100"/>
              <a:t>Bu yaklaşımın temel varsayımı, farklı sermaye yapıları için, ortalama</a:t>
            </a:r>
          </a:p>
          <a:p>
            <a:pPr>
              <a:lnSpc>
                <a:spcPct val="90000"/>
              </a:lnSpc>
              <a:buFontTx/>
              <a:buNone/>
            </a:pPr>
            <a:r>
              <a:rPr lang="tr-TR" sz="2100"/>
              <a:t>sermaye maliyetinin sabit kalmasıdır. Dolayısı ile, firma değeri </a:t>
            </a:r>
          </a:p>
          <a:p>
            <a:pPr>
              <a:lnSpc>
                <a:spcPct val="90000"/>
              </a:lnSpc>
              <a:buFontTx/>
              <a:buNone/>
            </a:pPr>
            <a:r>
              <a:rPr lang="tr-TR" sz="2100"/>
              <a:t>değişmez. Diğer bir deyişle, sermaye yapısının firma değeri üzerine</a:t>
            </a:r>
          </a:p>
          <a:p>
            <a:pPr>
              <a:lnSpc>
                <a:spcPct val="90000"/>
              </a:lnSpc>
              <a:buFontTx/>
              <a:buNone/>
            </a:pPr>
            <a:r>
              <a:rPr lang="tr-TR" sz="2100"/>
              <a:t>etkisi yoktur.</a:t>
            </a:r>
          </a:p>
          <a:p>
            <a:pPr>
              <a:lnSpc>
                <a:spcPct val="90000"/>
              </a:lnSpc>
              <a:buFontTx/>
              <a:buNone/>
            </a:pPr>
            <a:r>
              <a:rPr lang="tr-TR" sz="2100"/>
              <a:t>Net Faaliyet Geliri Yaklaşımı’nda, firmanın borç/özkaynak oranı arttıkça</a:t>
            </a:r>
          </a:p>
          <a:p>
            <a:pPr>
              <a:lnSpc>
                <a:spcPct val="90000"/>
              </a:lnSpc>
              <a:buFontTx/>
              <a:buNone/>
            </a:pPr>
            <a:r>
              <a:rPr lang="tr-TR" sz="2100"/>
              <a:t>ya da firma daha riskli hale geldikçe, özkaynak maliyeti de buna paralel</a:t>
            </a:r>
          </a:p>
          <a:p>
            <a:pPr>
              <a:lnSpc>
                <a:spcPct val="90000"/>
              </a:lnSpc>
              <a:buFontTx/>
              <a:buNone/>
            </a:pPr>
            <a:r>
              <a:rPr lang="tr-TR" sz="2100"/>
              <a:t>olarak artar.</a:t>
            </a:r>
          </a:p>
          <a:p>
            <a:pPr>
              <a:lnSpc>
                <a:spcPct val="90000"/>
              </a:lnSpc>
            </a:pPr>
            <a:endParaRPr lang="tr-TR" sz="2100"/>
          </a:p>
        </p:txBody>
      </p:sp>
      <p:pic>
        <p:nvPicPr>
          <p:cNvPr id="124932" name="Picture 4"/>
          <p:cNvPicPr>
            <a:picLocks noChangeAspect="1" noChangeArrowheads="1"/>
          </p:cNvPicPr>
          <p:nvPr/>
        </p:nvPicPr>
        <p:blipFill>
          <a:blip r:embed="rId2" cstate="print"/>
          <a:srcRect/>
          <a:stretch>
            <a:fillRect/>
          </a:stretch>
        </p:blipFill>
        <p:spPr bwMode="auto">
          <a:xfrm>
            <a:off x="2124075" y="3716338"/>
            <a:ext cx="6119813" cy="2533650"/>
          </a:xfrm>
          <a:prstGeom prst="rect">
            <a:avLst/>
          </a:prstGeom>
          <a:noFill/>
        </p:spPr>
      </p:pic>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tr-TR"/>
              <a:t>Geleneksel Yaklaşım</a:t>
            </a:r>
            <a:endParaRPr lang="tr-TR" b="0"/>
          </a:p>
        </p:txBody>
      </p:sp>
      <p:sp>
        <p:nvSpPr>
          <p:cNvPr id="125955" name="Rectangle 3"/>
          <p:cNvSpPr>
            <a:spLocks noGrp="1" noChangeArrowheads="1"/>
          </p:cNvSpPr>
          <p:nvPr>
            <p:ph type="body" idx="1"/>
          </p:nvPr>
        </p:nvSpPr>
        <p:spPr/>
        <p:txBody>
          <a:bodyPr/>
          <a:lstStyle/>
          <a:p>
            <a:pPr>
              <a:lnSpc>
                <a:spcPct val="90000"/>
              </a:lnSpc>
              <a:buFontTx/>
              <a:buNone/>
            </a:pPr>
            <a:r>
              <a:rPr lang="tr-TR" sz="2100"/>
              <a:t>Geleneksel Yaklaşım’a göre, bir firma için tek bir optimal sermaye</a:t>
            </a:r>
          </a:p>
          <a:p>
            <a:pPr>
              <a:lnSpc>
                <a:spcPct val="90000"/>
              </a:lnSpc>
              <a:buFontTx/>
              <a:buNone/>
            </a:pPr>
            <a:r>
              <a:rPr lang="tr-TR" sz="2100"/>
              <a:t>yapısı vardır. Bu yaklaşıma göre belli bir noktaya kadar borç/özkaynak</a:t>
            </a:r>
          </a:p>
          <a:p>
            <a:pPr>
              <a:lnSpc>
                <a:spcPct val="90000"/>
              </a:lnSpc>
              <a:buFontTx/>
              <a:buNone/>
            </a:pPr>
            <a:r>
              <a:rPr lang="tr-TR" sz="2100"/>
              <a:t>oranını artırmak, özkaynak maliyetini yükseltmesine rağmen, kaldıraç</a:t>
            </a:r>
          </a:p>
          <a:p>
            <a:pPr>
              <a:lnSpc>
                <a:spcPct val="90000"/>
              </a:lnSpc>
              <a:buFontTx/>
              <a:buNone/>
            </a:pPr>
            <a:r>
              <a:rPr lang="tr-TR" sz="2100"/>
              <a:t>etkisini artırarak ortalama sermaye maliyetini düşürebilir ve piyasa</a:t>
            </a:r>
          </a:p>
          <a:p>
            <a:pPr>
              <a:lnSpc>
                <a:spcPct val="90000"/>
              </a:lnSpc>
              <a:buFontTx/>
              <a:buNone/>
            </a:pPr>
            <a:r>
              <a:rPr lang="tr-TR" sz="2100"/>
              <a:t>değerini yükseltebilir.</a:t>
            </a:r>
          </a:p>
          <a:p>
            <a:pPr>
              <a:lnSpc>
                <a:spcPct val="90000"/>
              </a:lnSpc>
              <a:buFontTx/>
              <a:buNone/>
            </a:pPr>
            <a:endParaRPr lang="tr-TR" sz="2100"/>
          </a:p>
          <a:p>
            <a:pPr>
              <a:lnSpc>
                <a:spcPct val="90000"/>
              </a:lnSpc>
              <a:buFontTx/>
              <a:buNone/>
            </a:pPr>
            <a:r>
              <a:rPr lang="tr-TR" sz="2100"/>
              <a:t>Ancak, Borçlanmaya devam edilirse, hem borçlanma maliyeti</a:t>
            </a:r>
          </a:p>
          <a:p>
            <a:pPr>
              <a:lnSpc>
                <a:spcPct val="90000"/>
              </a:lnSpc>
              <a:buFontTx/>
              <a:buNone/>
            </a:pPr>
            <a:r>
              <a:rPr lang="tr-TR" sz="2100"/>
              <a:t>hem de özkaynak maliyeti yükseleceğinden, firmanın ortalama sermaye</a:t>
            </a:r>
          </a:p>
          <a:p>
            <a:pPr>
              <a:lnSpc>
                <a:spcPct val="90000"/>
              </a:lnSpc>
              <a:buFontTx/>
              <a:buNone/>
            </a:pPr>
            <a:r>
              <a:rPr lang="tr-TR" sz="2100"/>
              <a:t>maliyeti de yükselmeye başlayacaktır. Bunun sonucunda firmanın</a:t>
            </a:r>
          </a:p>
          <a:p>
            <a:pPr>
              <a:lnSpc>
                <a:spcPct val="90000"/>
              </a:lnSpc>
              <a:buFontTx/>
              <a:buNone/>
            </a:pPr>
            <a:r>
              <a:rPr lang="tr-TR" sz="2100"/>
              <a:t>piyasa değeri de düşüşe geçecektir. Bunun nedeni, firmaya borç</a:t>
            </a:r>
          </a:p>
          <a:p>
            <a:pPr>
              <a:lnSpc>
                <a:spcPct val="90000"/>
              </a:lnSpc>
              <a:buFontTx/>
              <a:buNone/>
            </a:pPr>
            <a:r>
              <a:rPr lang="tr-TR" sz="2100"/>
              <a:t>verenler ile sermaye koyanların beklentilerinin artmasından dolayı</a:t>
            </a:r>
          </a:p>
          <a:p>
            <a:pPr>
              <a:lnSpc>
                <a:spcPct val="90000"/>
              </a:lnSpc>
              <a:buFontTx/>
              <a:buNone/>
            </a:pPr>
            <a:r>
              <a:rPr lang="tr-TR" sz="2100"/>
              <a:t>borçlanma ve özsermaye maliyetinin artmasıdır.</a:t>
            </a:r>
          </a:p>
          <a:p>
            <a:pPr>
              <a:lnSpc>
                <a:spcPct val="90000"/>
              </a:lnSpc>
              <a:buFontTx/>
              <a:buNone/>
            </a:pPr>
            <a:endParaRPr lang="tr-TR" sz="21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tr-TR" dirty="0" smtClean="0">
                <a:solidFill>
                  <a:schemeClr val="accent2"/>
                </a:solidFill>
              </a:rPr>
              <a:t>Örnek </a:t>
            </a:r>
          </a:p>
        </p:txBody>
      </p:sp>
      <p:sp>
        <p:nvSpPr>
          <p:cNvPr id="32771" name="Rectangle 3"/>
          <p:cNvSpPr>
            <a:spLocks noGrp="1" noChangeArrowheads="1"/>
          </p:cNvSpPr>
          <p:nvPr>
            <p:ph idx="1"/>
          </p:nvPr>
        </p:nvSpPr>
        <p:spPr/>
        <p:txBody>
          <a:bodyPr/>
          <a:lstStyle/>
          <a:p>
            <a:pPr eaLnBrk="1" hangingPunct="1">
              <a:lnSpc>
                <a:spcPct val="90000"/>
              </a:lnSpc>
            </a:pPr>
            <a:r>
              <a:rPr lang="tr-TR" sz="2400" dirty="0" smtClean="0">
                <a:solidFill>
                  <a:schemeClr val="accent2"/>
                </a:solidFill>
              </a:rPr>
              <a:t>1,500 TL 90 gün sonra 1,611  TL oluyorsa, uygulanan faiz oranını bulunuz</a:t>
            </a:r>
            <a:r>
              <a:rPr lang="tr-TR" dirty="0" smtClean="0">
                <a:solidFill>
                  <a:schemeClr val="accent2"/>
                </a:solidFill>
              </a:rPr>
              <a:t>.</a:t>
            </a:r>
          </a:p>
          <a:p>
            <a:pPr eaLnBrk="1" hangingPunct="1">
              <a:lnSpc>
                <a:spcPct val="90000"/>
              </a:lnSpc>
              <a:buFontTx/>
              <a:buNone/>
            </a:pPr>
            <a:r>
              <a:rPr lang="tr-TR" sz="2800" b="1" dirty="0" smtClean="0">
                <a:solidFill>
                  <a:schemeClr val="accent2"/>
                </a:solidFill>
              </a:rPr>
              <a:t>	 </a:t>
            </a:r>
          </a:p>
          <a:p>
            <a:pPr eaLnBrk="1" hangingPunct="1">
              <a:lnSpc>
                <a:spcPct val="90000"/>
              </a:lnSpc>
              <a:buFontTx/>
              <a:buNone/>
            </a:pPr>
            <a:r>
              <a:rPr lang="tr-TR" sz="2800" b="1" dirty="0" smtClean="0">
                <a:solidFill>
                  <a:schemeClr val="accent2"/>
                </a:solidFill>
              </a:rPr>
              <a:t>	 r </a:t>
            </a:r>
            <a:r>
              <a:rPr lang="tr-TR" sz="2800" b="1" baseline="-25000" dirty="0" err="1" smtClean="0">
                <a:solidFill>
                  <a:schemeClr val="accent2"/>
                </a:solidFill>
              </a:rPr>
              <a:t>nom</a:t>
            </a:r>
            <a:r>
              <a:rPr lang="tr-TR" sz="2500" dirty="0" smtClean="0">
                <a:solidFill>
                  <a:schemeClr val="accent2"/>
                </a:solidFill>
              </a:rPr>
              <a:t> = i * 365/n</a:t>
            </a:r>
          </a:p>
          <a:p>
            <a:pPr eaLnBrk="1" hangingPunct="1">
              <a:lnSpc>
                <a:spcPct val="90000"/>
              </a:lnSpc>
              <a:buFontTx/>
              <a:buNone/>
            </a:pPr>
            <a:r>
              <a:rPr lang="tr-TR" sz="2500" dirty="0" smtClean="0">
                <a:solidFill>
                  <a:schemeClr val="accent2"/>
                </a:solidFill>
              </a:rPr>
              <a:t>	 </a:t>
            </a:r>
            <a:r>
              <a:rPr lang="tr-TR" sz="2800" b="1" dirty="0" smtClean="0">
                <a:solidFill>
                  <a:schemeClr val="accent2"/>
                </a:solidFill>
              </a:rPr>
              <a:t>r </a:t>
            </a:r>
            <a:r>
              <a:rPr lang="tr-TR" sz="2800" b="1" baseline="-25000" dirty="0" err="1" smtClean="0">
                <a:solidFill>
                  <a:schemeClr val="accent2"/>
                </a:solidFill>
              </a:rPr>
              <a:t>nom</a:t>
            </a:r>
            <a:r>
              <a:rPr lang="tr-TR" sz="2500" dirty="0" smtClean="0">
                <a:solidFill>
                  <a:schemeClr val="accent2"/>
                </a:solidFill>
              </a:rPr>
              <a:t> = ((FV/PV) – 1) * 365/90</a:t>
            </a:r>
          </a:p>
          <a:p>
            <a:pPr eaLnBrk="1" hangingPunct="1">
              <a:lnSpc>
                <a:spcPct val="90000"/>
              </a:lnSpc>
              <a:buFontTx/>
              <a:buNone/>
            </a:pPr>
            <a:r>
              <a:rPr lang="tr-TR" sz="2500" dirty="0" smtClean="0">
                <a:solidFill>
                  <a:schemeClr val="accent2"/>
                </a:solidFill>
              </a:rPr>
              <a:t>	 </a:t>
            </a:r>
            <a:r>
              <a:rPr lang="tr-TR" sz="2800" b="1" dirty="0" smtClean="0">
                <a:solidFill>
                  <a:schemeClr val="accent2"/>
                </a:solidFill>
              </a:rPr>
              <a:t>r </a:t>
            </a:r>
            <a:r>
              <a:rPr lang="tr-TR" sz="2800" b="1" baseline="-25000" dirty="0" err="1" smtClean="0">
                <a:solidFill>
                  <a:schemeClr val="accent2"/>
                </a:solidFill>
              </a:rPr>
              <a:t>nom</a:t>
            </a:r>
            <a:r>
              <a:rPr lang="tr-TR" sz="2500" dirty="0" smtClean="0">
                <a:solidFill>
                  <a:schemeClr val="accent2"/>
                </a:solidFill>
              </a:rPr>
              <a:t> = ((1611/1500) – 1) * 365/90</a:t>
            </a:r>
          </a:p>
          <a:p>
            <a:pPr eaLnBrk="1" hangingPunct="1">
              <a:lnSpc>
                <a:spcPct val="90000"/>
              </a:lnSpc>
              <a:buFontTx/>
              <a:buNone/>
            </a:pPr>
            <a:r>
              <a:rPr lang="tr-TR" sz="2500" dirty="0" smtClean="0">
                <a:solidFill>
                  <a:schemeClr val="accent2"/>
                </a:solidFill>
              </a:rPr>
              <a:t>	 </a:t>
            </a:r>
            <a:r>
              <a:rPr lang="tr-TR" sz="2800" b="1" dirty="0" smtClean="0">
                <a:solidFill>
                  <a:schemeClr val="accent2"/>
                </a:solidFill>
              </a:rPr>
              <a:t>r </a:t>
            </a:r>
            <a:r>
              <a:rPr lang="tr-TR" sz="2800" b="1" baseline="-25000" dirty="0" err="1" smtClean="0">
                <a:solidFill>
                  <a:schemeClr val="accent2"/>
                </a:solidFill>
              </a:rPr>
              <a:t>nom</a:t>
            </a:r>
            <a:r>
              <a:rPr lang="tr-TR" sz="2500" dirty="0" smtClean="0">
                <a:solidFill>
                  <a:schemeClr val="accent2"/>
                </a:solidFill>
              </a:rPr>
              <a:t> = % 30</a:t>
            </a:r>
            <a:endParaRPr lang="tr-TR" sz="2400" dirty="0" smtClean="0">
              <a:solidFill>
                <a:schemeClr val="accent2"/>
              </a:solidFill>
            </a:endParaRPr>
          </a:p>
          <a:p>
            <a:pPr eaLnBrk="1" hangingPunct="1">
              <a:lnSpc>
                <a:spcPct val="90000"/>
              </a:lnSpc>
            </a:pPr>
            <a:endParaRPr lang="tr-TR" dirty="0" smtClean="0">
              <a:solidFill>
                <a:schemeClr val="accent2"/>
              </a:solidFill>
            </a:endParaRPr>
          </a:p>
          <a:p>
            <a:pPr lvl="1" eaLnBrk="1" hangingPunct="1">
              <a:lnSpc>
                <a:spcPct val="90000"/>
              </a:lnSpc>
              <a:buFontTx/>
              <a:buNone/>
            </a:pPr>
            <a:endParaRPr lang="tr-TR" sz="2400" b="1" dirty="0" smtClean="0">
              <a:solidFill>
                <a:schemeClr val="accent2"/>
              </a:solidFill>
            </a:endParaRPr>
          </a:p>
          <a:p>
            <a:pPr lvl="1" eaLnBrk="1" hangingPunct="1">
              <a:lnSpc>
                <a:spcPct val="90000"/>
              </a:lnSpc>
              <a:buFontTx/>
              <a:buNone/>
            </a:pPr>
            <a:r>
              <a:rPr lang="tr-TR" sz="2400" b="1" dirty="0" smtClean="0">
                <a:solidFill>
                  <a:schemeClr val="accent2"/>
                </a:solidFill>
              </a:rPr>
              <a:t> </a:t>
            </a:r>
            <a:endParaRPr lang="tr-TR" dirty="0" smtClean="0">
              <a:solidFill>
                <a:schemeClr val="accent2"/>
              </a:solidFill>
            </a:endParaRPr>
          </a:p>
          <a:p>
            <a:pPr eaLnBrk="1" hangingPunct="1">
              <a:lnSpc>
                <a:spcPct val="90000"/>
              </a:lnSpc>
            </a:pPr>
            <a:endParaRPr lang="tr-TR" dirty="0" smtClean="0"/>
          </a:p>
          <a:p>
            <a:pPr eaLnBrk="1" hangingPunct="1">
              <a:lnSpc>
                <a:spcPct val="90000"/>
              </a:lnSpc>
            </a:pPr>
            <a:endParaRPr lang="tr-TR" dirty="0" smtClean="0"/>
          </a:p>
          <a:p>
            <a:pPr eaLnBrk="1" hangingPunct="1">
              <a:lnSpc>
                <a:spcPct val="90000"/>
              </a:lnSpc>
            </a:pPr>
            <a:endParaRPr lang="tr-TR" dirty="0" smtClean="0"/>
          </a:p>
          <a:p>
            <a:pPr eaLnBrk="1" hangingPunct="1">
              <a:lnSpc>
                <a:spcPct val="90000"/>
              </a:lnSpc>
            </a:pPr>
            <a:endParaRPr lang="tr-TR" dirty="0" smtClean="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r>
              <a:rPr lang="tr-TR"/>
              <a:t>Modigliani-Miller Yaklaşımı</a:t>
            </a:r>
          </a:p>
        </p:txBody>
      </p:sp>
      <p:sp>
        <p:nvSpPr>
          <p:cNvPr id="126979" name="Rectangle 3"/>
          <p:cNvSpPr>
            <a:spLocks noGrp="1" noChangeArrowheads="1"/>
          </p:cNvSpPr>
          <p:nvPr>
            <p:ph type="body" idx="1"/>
          </p:nvPr>
        </p:nvSpPr>
        <p:spPr>
          <a:xfrm>
            <a:off x="274638" y="1376363"/>
            <a:ext cx="8474075" cy="4719637"/>
          </a:xfrm>
        </p:spPr>
        <p:txBody>
          <a:bodyPr/>
          <a:lstStyle/>
          <a:p>
            <a:pPr algn="just">
              <a:lnSpc>
                <a:spcPct val="80000"/>
              </a:lnSpc>
              <a:buFontTx/>
              <a:buNone/>
            </a:pPr>
            <a:r>
              <a:rPr lang="tr-TR" sz="2100"/>
              <a:t>Modigliani-Miller Yaklaşımı geleneksel görüşe karşı çıkarak, firmanın</a:t>
            </a:r>
          </a:p>
          <a:p>
            <a:pPr algn="just">
              <a:lnSpc>
                <a:spcPct val="80000"/>
              </a:lnSpc>
              <a:buFontTx/>
              <a:buNone/>
            </a:pPr>
            <a:r>
              <a:rPr lang="tr-TR" sz="2100"/>
              <a:t>piyasa değerinin borçlanma maliyeti ve özkaynak maliyetinin karşılıklı</a:t>
            </a:r>
          </a:p>
          <a:p>
            <a:pPr algn="just">
              <a:lnSpc>
                <a:spcPct val="80000"/>
              </a:lnSpc>
              <a:buFontTx/>
              <a:buNone/>
            </a:pPr>
            <a:r>
              <a:rPr lang="tr-TR" sz="2100"/>
              <a:t>etkileşimi sonucu, aynı kalacağını savunur. Diğer bir deyişle, bu</a:t>
            </a:r>
          </a:p>
          <a:p>
            <a:pPr algn="just">
              <a:lnSpc>
                <a:spcPct val="80000"/>
              </a:lnSpc>
              <a:buFontTx/>
              <a:buNone/>
            </a:pPr>
            <a:r>
              <a:rPr lang="tr-TR" sz="2100"/>
              <a:t>yaklaşım Net Faaliyet Geliri Yaklaşımı ile aynıdır. Varsayımları;</a:t>
            </a:r>
          </a:p>
          <a:p>
            <a:pPr>
              <a:lnSpc>
                <a:spcPct val="80000"/>
              </a:lnSpc>
              <a:buFontTx/>
              <a:buNone/>
            </a:pPr>
            <a:endParaRPr lang="tr-TR" sz="800"/>
          </a:p>
          <a:p>
            <a:pPr>
              <a:lnSpc>
                <a:spcPct val="80000"/>
              </a:lnSpc>
              <a:buSzPct val="140000"/>
            </a:pPr>
            <a:r>
              <a:rPr lang="tr-TR" sz="2100"/>
              <a:t>Sermaye piyasalarında tam rekabet koşullarının geçerli olması,</a:t>
            </a:r>
          </a:p>
          <a:p>
            <a:pPr>
              <a:lnSpc>
                <a:spcPct val="80000"/>
              </a:lnSpc>
              <a:buSzPct val="140000"/>
            </a:pPr>
            <a:r>
              <a:rPr lang="tr-TR" sz="2100"/>
              <a:t>Gelecekteki faaliyet gelirlerinin olasılık dağılımının cari faaliyet</a:t>
            </a:r>
          </a:p>
          <a:p>
            <a:pPr>
              <a:lnSpc>
                <a:spcPct val="80000"/>
              </a:lnSpc>
              <a:buSzPct val="140000"/>
              <a:buFontTx/>
              <a:buNone/>
            </a:pPr>
            <a:r>
              <a:rPr lang="tr-TR" sz="2100"/>
              <a:t>	gelirlerinin olasılık dağılımıyla aynı olması,</a:t>
            </a:r>
          </a:p>
          <a:p>
            <a:pPr>
              <a:lnSpc>
                <a:spcPct val="80000"/>
              </a:lnSpc>
              <a:buSzPct val="140000"/>
            </a:pPr>
            <a:r>
              <a:rPr lang="tr-TR" sz="2100"/>
              <a:t>Firmaların eş risk kategorileri altında gruplandırılabileceği</a:t>
            </a:r>
          </a:p>
          <a:p>
            <a:pPr>
              <a:lnSpc>
                <a:spcPct val="80000"/>
              </a:lnSpc>
              <a:buSzPct val="140000"/>
              <a:buFontTx/>
              <a:buNone/>
            </a:pPr>
            <a:endParaRPr lang="tr-TR" sz="900"/>
          </a:p>
          <a:p>
            <a:pPr>
              <a:lnSpc>
                <a:spcPct val="80000"/>
              </a:lnSpc>
              <a:buSzPct val="140000"/>
              <a:buFontTx/>
              <a:buNone/>
            </a:pPr>
            <a:r>
              <a:rPr lang="tr-TR" sz="2100"/>
              <a:t>Sonuç olarak, firmaların optimal sermaye yapılarını belirleyebilecek</a:t>
            </a:r>
          </a:p>
          <a:p>
            <a:pPr>
              <a:lnSpc>
                <a:spcPct val="80000"/>
              </a:lnSpc>
              <a:buSzPct val="140000"/>
              <a:buFontTx/>
              <a:buNone/>
            </a:pPr>
            <a:r>
              <a:rPr lang="tr-TR" sz="2100"/>
              <a:t>kesin bir formül yoktur.Borçlanma düzeyindeki artışın sermaye</a:t>
            </a:r>
          </a:p>
          <a:p>
            <a:pPr>
              <a:lnSpc>
                <a:spcPct val="80000"/>
              </a:lnSpc>
              <a:buSzPct val="140000"/>
              <a:buFontTx/>
              <a:buNone/>
            </a:pPr>
            <a:r>
              <a:rPr lang="tr-TR" sz="2100"/>
              <a:t>maliyetinde oransız yaşanan büyük bir sıçramaya yol açması, benzer</a:t>
            </a:r>
          </a:p>
          <a:p>
            <a:pPr>
              <a:lnSpc>
                <a:spcPct val="80000"/>
              </a:lnSpc>
              <a:buSzPct val="140000"/>
              <a:buFontTx/>
              <a:buNone/>
            </a:pPr>
            <a:r>
              <a:rPr lang="tr-TR" sz="2100"/>
              <a:t>iş riski kategorisindeki diğer firmaların sermaye yapılarına piyasanın</a:t>
            </a:r>
          </a:p>
          <a:p>
            <a:pPr>
              <a:lnSpc>
                <a:spcPct val="80000"/>
              </a:lnSpc>
              <a:buSzPct val="140000"/>
              <a:buFontTx/>
              <a:buNone/>
            </a:pPr>
            <a:r>
              <a:rPr lang="tr-TR" sz="2100"/>
              <a:t>tepkisi,vb. borçlanmanın optimale ulaşıp ulaşmadığına dair işe yarar</a:t>
            </a:r>
          </a:p>
          <a:p>
            <a:pPr>
              <a:lnSpc>
                <a:spcPct val="80000"/>
              </a:lnSpc>
              <a:buSzPct val="140000"/>
              <a:buFontTx/>
              <a:buNone/>
            </a:pPr>
            <a:r>
              <a:rPr lang="tr-TR" sz="2100"/>
              <a:t>işaretler olabilir.</a:t>
            </a:r>
          </a:p>
          <a:p>
            <a:pPr>
              <a:lnSpc>
                <a:spcPct val="80000"/>
              </a:lnSpc>
              <a:buSzPct val="140000"/>
              <a:buFontTx/>
              <a:buNone/>
            </a:pPr>
            <a:endParaRPr lang="tr-TR" sz="21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tr-TR" dirty="0" smtClean="0">
                <a:solidFill>
                  <a:schemeClr val="accent2"/>
                </a:solidFill>
              </a:rPr>
              <a:t>Örnek </a:t>
            </a:r>
          </a:p>
        </p:txBody>
      </p:sp>
      <p:sp>
        <p:nvSpPr>
          <p:cNvPr id="33795" name="Rectangle 3"/>
          <p:cNvSpPr>
            <a:spLocks noGrp="1" noChangeArrowheads="1"/>
          </p:cNvSpPr>
          <p:nvPr>
            <p:ph idx="1"/>
          </p:nvPr>
        </p:nvSpPr>
        <p:spPr/>
        <p:txBody>
          <a:bodyPr/>
          <a:lstStyle/>
          <a:p>
            <a:pPr eaLnBrk="1" hangingPunct="1"/>
            <a:r>
              <a:rPr lang="tr-TR" sz="2800" dirty="0" smtClean="0">
                <a:solidFill>
                  <a:schemeClr val="accent2"/>
                </a:solidFill>
              </a:rPr>
              <a:t>Bugün elimizde olan 1.000  TL’nin %20 basit faiz oranı ile 60 gün sonra ulaşacağı değer nedir?</a:t>
            </a:r>
          </a:p>
          <a:p>
            <a:pPr eaLnBrk="1" hangingPunct="1">
              <a:buFontTx/>
              <a:buNone/>
            </a:pPr>
            <a:r>
              <a:rPr lang="tr-TR" sz="2800" dirty="0" smtClean="0"/>
              <a:t>	</a:t>
            </a:r>
          </a:p>
          <a:p>
            <a:pPr eaLnBrk="1" hangingPunct="1">
              <a:buFontTx/>
              <a:buNone/>
            </a:pPr>
            <a:r>
              <a:rPr lang="tr-TR" sz="2800" dirty="0" smtClean="0">
                <a:solidFill>
                  <a:schemeClr val="accent2"/>
                </a:solidFill>
              </a:rPr>
              <a:t>	 FV = PV * (1 + </a:t>
            </a:r>
            <a:r>
              <a:rPr lang="tr-TR" sz="2800" dirty="0" err="1" smtClean="0">
                <a:solidFill>
                  <a:schemeClr val="accent2"/>
                </a:solidFill>
              </a:rPr>
              <a:t>r</a:t>
            </a:r>
            <a:r>
              <a:rPr lang="tr-TR" sz="2800" baseline="-25000" dirty="0" err="1" smtClean="0">
                <a:solidFill>
                  <a:schemeClr val="accent2"/>
                </a:solidFill>
              </a:rPr>
              <a:t>nom</a:t>
            </a:r>
            <a:r>
              <a:rPr lang="tr-TR" sz="2800" dirty="0" smtClean="0">
                <a:solidFill>
                  <a:schemeClr val="accent2"/>
                </a:solidFill>
              </a:rPr>
              <a:t> * d /365)</a:t>
            </a:r>
          </a:p>
          <a:p>
            <a:pPr eaLnBrk="1" hangingPunct="1">
              <a:buFontTx/>
              <a:buNone/>
            </a:pPr>
            <a:r>
              <a:rPr lang="tr-TR" sz="2800" dirty="0" smtClean="0">
                <a:solidFill>
                  <a:schemeClr val="accent2"/>
                </a:solidFill>
              </a:rPr>
              <a:t>	 FV = 1000 * (1 + 0.20 * 60 /365)</a:t>
            </a:r>
          </a:p>
          <a:p>
            <a:pPr eaLnBrk="1" hangingPunct="1">
              <a:buFontTx/>
              <a:buNone/>
            </a:pPr>
            <a:r>
              <a:rPr lang="tr-TR" sz="2800" dirty="0" smtClean="0">
                <a:solidFill>
                  <a:schemeClr val="accent2"/>
                </a:solidFill>
              </a:rPr>
              <a:t>	 FV = 1032.87 TL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tr-TR" smtClean="0">
                <a:solidFill>
                  <a:schemeClr val="accent2"/>
                </a:solidFill>
              </a:rPr>
              <a:t>BİLEŞİK FAİZ ORANI</a:t>
            </a:r>
          </a:p>
        </p:txBody>
      </p:sp>
      <p:sp>
        <p:nvSpPr>
          <p:cNvPr id="36867" name="Rectangle 3"/>
          <p:cNvSpPr>
            <a:spLocks noGrp="1" noChangeArrowheads="1"/>
          </p:cNvSpPr>
          <p:nvPr>
            <p:ph idx="1"/>
          </p:nvPr>
        </p:nvSpPr>
        <p:spPr/>
        <p:txBody>
          <a:bodyPr/>
          <a:lstStyle/>
          <a:p>
            <a:pPr algn="just" eaLnBrk="1" hangingPunct="1">
              <a:buFontTx/>
              <a:buNone/>
            </a:pPr>
            <a:r>
              <a:rPr lang="tr-TR" sz="2600" smtClean="0"/>
              <a:t>	</a:t>
            </a:r>
            <a:r>
              <a:rPr lang="tr-TR" sz="2600" smtClean="0">
                <a:solidFill>
                  <a:schemeClr val="accent2"/>
                </a:solidFill>
              </a:rPr>
              <a:t>Faiz gelirinin, dönem sonunda anaparadan  ayrılmadan bir sonraki dönemde anaparaya ilave edilerek; aynı faiz oranı ile tekrar değerlendirilmesi varsayımı ile elde edilecek faiz oranıdır.</a:t>
            </a:r>
          </a:p>
          <a:p>
            <a:pPr algn="just" eaLnBrk="1" hangingPunct="1">
              <a:buFontTx/>
              <a:buNone/>
            </a:pPr>
            <a:endParaRPr lang="tr-TR" sz="2600" smtClean="0">
              <a:solidFill>
                <a:schemeClr val="accent2"/>
              </a:solidFill>
            </a:endParaRPr>
          </a:p>
        </p:txBody>
      </p:sp>
      <p:pic>
        <p:nvPicPr>
          <p:cNvPr id="36868" name="Picture 4"/>
          <p:cNvPicPr>
            <a:picLocks noChangeAspect="1" noChangeArrowheads="1"/>
          </p:cNvPicPr>
          <p:nvPr/>
        </p:nvPicPr>
        <p:blipFill>
          <a:blip r:embed="rId3" cstate="print"/>
          <a:srcRect/>
          <a:stretch>
            <a:fillRect/>
          </a:stretch>
        </p:blipFill>
        <p:spPr bwMode="auto">
          <a:xfrm>
            <a:off x="1116013" y="4941888"/>
            <a:ext cx="5688012" cy="1073150"/>
          </a:xfrm>
          <a:prstGeom prst="rect">
            <a:avLst/>
          </a:prstGeom>
          <a:noFill/>
          <a:ln w="9525">
            <a:noFill/>
            <a:miter lim="800000"/>
            <a:headEnd/>
            <a:tailEnd/>
          </a:ln>
        </p:spPr>
      </p:pic>
      <p:pic>
        <p:nvPicPr>
          <p:cNvPr id="36869" name="Picture 5"/>
          <p:cNvPicPr>
            <a:picLocks noChangeAspect="1" noChangeArrowheads="1"/>
          </p:cNvPicPr>
          <p:nvPr/>
        </p:nvPicPr>
        <p:blipFill>
          <a:blip r:embed="rId4" cstate="print"/>
          <a:srcRect/>
          <a:stretch>
            <a:fillRect/>
          </a:stretch>
        </p:blipFill>
        <p:spPr bwMode="auto">
          <a:xfrm>
            <a:off x="1042988" y="3357563"/>
            <a:ext cx="7200900" cy="12398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3826" name="Rectangle 2"/>
          <p:cNvSpPr>
            <a:spLocks noGrp="1" noChangeArrowheads="1"/>
          </p:cNvSpPr>
          <p:nvPr>
            <p:ph type="title"/>
          </p:nvPr>
        </p:nvSpPr>
        <p:spPr/>
        <p:txBody>
          <a:bodyPr/>
          <a:lstStyle/>
          <a:p>
            <a:pPr eaLnBrk="1" hangingPunct="1"/>
            <a:r>
              <a:rPr lang="tr-TR" dirty="0" smtClean="0">
                <a:solidFill>
                  <a:schemeClr val="accent2"/>
                </a:solidFill>
              </a:rPr>
              <a:t>Örnek </a:t>
            </a:r>
          </a:p>
        </p:txBody>
      </p:sp>
      <p:sp>
        <p:nvSpPr>
          <p:cNvPr id="333827" name="Rectangle 3"/>
          <p:cNvSpPr>
            <a:spLocks noGrp="1" noChangeArrowheads="1"/>
          </p:cNvSpPr>
          <p:nvPr>
            <p:ph idx="1"/>
          </p:nvPr>
        </p:nvSpPr>
        <p:spPr>
          <a:xfrm>
            <a:off x="274638" y="1196975"/>
            <a:ext cx="8648700" cy="4899025"/>
          </a:xfrm>
        </p:spPr>
        <p:txBody>
          <a:bodyPr/>
          <a:lstStyle/>
          <a:p>
            <a:pPr marL="552450" indent="-552450" eaLnBrk="1" hangingPunct="1">
              <a:lnSpc>
                <a:spcPct val="80000"/>
              </a:lnSpc>
              <a:buFontTx/>
              <a:buNone/>
            </a:pPr>
            <a:endParaRPr lang="tr-TR" smtClean="0">
              <a:solidFill>
                <a:schemeClr val="accent2"/>
              </a:solidFill>
            </a:endParaRPr>
          </a:p>
          <a:p>
            <a:pPr marL="552450" indent="-552450" eaLnBrk="1" hangingPunct="1">
              <a:lnSpc>
                <a:spcPct val="80000"/>
              </a:lnSpc>
              <a:buFontTx/>
              <a:buNone/>
            </a:pPr>
            <a:r>
              <a:rPr lang="tr-TR" smtClean="0">
                <a:solidFill>
                  <a:schemeClr val="accent2"/>
                </a:solidFill>
              </a:rPr>
              <a:t>Yıllık %50 faiz oranı ile değerlendirilen</a:t>
            </a:r>
          </a:p>
          <a:p>
            <a:pPr marL="552450" indent="-552450" eaLnBrk="1" hangingPunct="1">
              <a:lnSpc>
                <a:spcPct val="80000"/>
              </a:lnSpc>
              <a:buFontTx/>
              <a:buNone/>
            </a:pPr>
            <a:r>
              <a:rPr lang="tr-TR" sz="2500" smtClean="0">
                <a:solidFill>
                  <a:schemeClr val="accent2"/>
                </a:solidFill>
              </a:rPr>
              <a:t>a) 3 aylık  </a:t>
            </a:r>
          </a:p>
          <a:p>
            <a:pPr marL="552450" indent="-552450" eaLnBrk="1" hangingPunct="1">
              <a:lnSpc>
                <a:spcPct val="80000"/>
              </a:lnSpc>
              <a:buFontTx/>
              <a:buNone/>
            </a:pPr>
            <a:r>
              <a:rPr lang="tr-TR" sz="2500" smtClean="0">
                <a:solidFill>
                  <a:schemeClr val="accent2"/>
                </a:solidFill>
              </a:rPr>
              <a:t>b) 90 günlük mevduatın yıllık bileşik faiz oranı nedir?</a:t>
            </a:r>
          </a:p>
          <a:p>
            <a:pPr marL="552450" indent="-552450" eaLnBrk="1" hangingPunct="1">
              <a:lnSpc>
                <a:spcPct val="80000"/>
              </a:lnSpc>
              <a:buFontTx/>
              <a:buNone/>
            </a:pPr>
            <a:endParaRPr lang="tr-TR" sz="2100" smtClean="0">
              <a:solidFill>
                <a:schemeClr val="accent2"/>
              </a:solidFill>
            </a:endParaRPr>
          </a:p>
          <a:p>
            <a:pPr marL="552450" indent="-552450" eaLnBrk="1" hangingPunct="1">
              <a:lnSpc>
                <a:spcPct val="80000"/>
              </a:lnSpc>
              <a:buFontTx/>
              <a:buNone/>
            </a:pPr>
            <a:r>
              <a:rPr lang="tr-TR" sz="2100" smtClean="0">
                <a:solidFill>
                  <a:schemeClr val="accent2"/>
                </a:solidFill>
              </a:rPr>
              <a:t>a) 	BF</a:t>
            </a:r>
            <a:r>
              <a:rPr lang="tr-TR" sz="2400" baseline="-25000" smtClean="0">
                <a:solidFill>
                  <a:schemeClr val="accent2"/>
                </a:solidFill>
              </a:rPr>
              <a:t> </a:t>
            </a:r>
            <a:r>
              <a:rPr lang="en-AU" sz="2400" smtClean="0">
                <a:solidFill>
                  <a:schemeClr val="accent2"/>
                </a:solidFill>
              </a:rPr>
              <a:t>=</a:t>
            </a:r>
            <a:r>
              <a:rPr lang="tr-TR" sz="2400" smtClean="0">
                <a:solidFill>
                  <a:schemeClr val="accent2"/>
                </a:solidFill>
              </a:rPr>
              <a:t>(1 + (r</a:t>
            </a:r>
            <a:r>
              <a:rPr lang="tr-TR" sz="2400" baseline="-25000" smtClean="0">
                <a:solidFill>
                  <a:schemeClr val="accent2"/>
                </a:solidFill>
              </a:rPr>
              <a:t>nom </a:t>
            </a:r>
            <a:r>
              <a:rPr lang="tr-TR" sz="2400" smtClean="0">
                <a:solidFill>
                  <a:schemeClr val="accent2"/>
                </a:solidFill>
              </a:rPr>
              <a:t>/</a:t>
            </a:r>
            <a:r>
              <a:rPr lang="tr-TR" sz="2400" baseline="-25000" smtClean="0">
                <a:solidFill>
                  <a:schemeClr val="accent2"/>
                </a:solidFill>
              </a:rPr>
              <a:t>  </a:t>
            </a:r>
            <a:r>
              <a:rPr lang="tr-TR" sz="2400" smtClean="0">
                <a:solidFill>
                  <a:schemeClr val="accent2"/>
                </a:solidFill>
              </a:rPr>
              <a:t>n))</a:t>
            </a:r>
            <a:r>
              <a:rPr lang="tr-TR" sz="2400" baseline="50000" smtClean="0">
                <a:solidFill>
                  <a:schemeClr val="accent2"/>
                </a:solidFill>
              </a:rPr>
              <a:t>n</a:t>
            </a:r>
            <a:r>
              <a:rPr lang="tr-TR" sz="2400" smtClean="0">
                <a:solidFill>
                  <a:schemeClr val="accent2"/>
                </a:solidFill>
              </a:rPr>
              <a:t> – 1</a:t>
            </a:r>
            <a:endParaRPr lang="tr-TR" sz="2100" smtClean="0">
              <a:solidFill>
                <a:schemeClr val="accent2"/>
              </a:solidFill>
            </a:endParaRPr>
          </a:p>
          <a:p>
            <a:pPr marL="552450" indent="-552450" eaLnBrk="1" hangingPunct="1">
              <a:lnSpc>
                <a:spcPct val="80000"/>
              </a:lnSpc>
              <a:buFontTx/>
              <a:buNone/>
            </a:pPr>
            <a:r>
              <a:rPr lang="tr-TR" sz="2100" smtClean="0">
                <a:solidFill>
                  <a:schemeClr val="accent2"/>
                </a:solidFill>
              </a:rPr>
              <a:t>	BF</a:t>
            </a:r>
            <a:r>
              <a:rPr lang="tr-TR" sz="2400" baseline="-25000" smtClean="0">
                <a:solidFill>
                  <a:schemeClr val="accent2"/>
                </a:solidFill>
              </a:rPr>
              <a:t> </a:t>
            </a:r>
            <a:r>
              <a:rPr lang="en-AU" sz="2400" smtClean="0">
                <a:solidFill>
                  <a:schemeClr val="accent2"/>
                </a:solidFill>
              </a:rPr>
              <a:t>=</a:t>
            </a:r>
            <a:r>
              <a:rPr lang="tr-TR" sz="2400" smtClean="0">
                <a:solidFill>
                  <a:schemeClr val="accent2"/>
                </a:solidFill>
              </a:rPr>
              <a:t>(1 + (0.50</a:t>
            </a:r>
            <a:r>
              <a:rPr lang="tr-TR" sz="2400" baseline="-25000" smtClean="0">
                <a:solidFill>
                  <a:schemeClr val="accent2"/>
                </a:solidFill>
              </a:rPr>
              <a:t> </a:t>
            </a:r>
            <a:r>
              <a:rPr lang="tr-TR" sz="2400" smtClean="0">
                <a:solidFill>
                  <a:schemeClr val="accent2"/>
                </a:solidFill>
              </a:rPr>
              <a:t>/4))</a:t>
            </a:r>
            <a:r>
              <a:rPr lang="tr-TR" sz="2400" baseline="50000" smtClean="0">
                <a:solidFill>
                  <a:schemeClr val="accent2"/>
                </a:solidFill>
              </a:rPr>
              <a:t>4</a:t>
            </a:r>
            <a:r>
              <a:rPr lang="tr-TR" sz="2400" smtClean="0">
                <a:solidFill>
                  <a:schemeClr val="accent2"/>
                </a:solidFill>
              </a:rPr>
              <a:t> – 1</a:t>
            </a:r>
          </a:p>
          <a:p>
            <a:pPr marL="552450" indent="-552450" eaLnBrk="1" hangingPunct="1">
              <a:lnSpc>
                <a:spcPct val="80000"/>
              </a:lnSpc>
              <a:buFontTx/>
              <a:buNone/>
            </a:pPr>
            <a:r>
              <a:rPr lang="tr-TR" sz="2400" smtClean="0">
                <a:solidFill>
                  <a:schemeClr val="accent2"/>
                </a:solidFill>
              </a:rPr>
              <a:t>	</a:t>
            </a:r>
            <a:r>
              <a:rPr lang="tr-TR" sz="2100" smtClean="0">
                <a:solidFill>
                  <a:schemeClr val="accent2"/>
                </a:solidFill>
              </a:rPr>
              <a:t>BF</a:t>
            </a:r>
            <a:r>
              <a:rPr lang="tr-TR" sz="2400" baseline="-25000" smtClean="0">
                <a:solidFill>
                  <a:schemeClr val="accent2"/>
                </a:solidFill>
              </a:rPr>
              <a:t> </a:t>
            </a:r>
            <a:r>
              <a:rPr lang="en-AU" sz="2400" smtClean="0">
                <a:solidFill>
                  <a:schemeClr val="accent2"/>
                </a:solidFill>
              </a:rPr>
              <a:t>=</a:t>
            </a:r>
            <a:r>
              <a:rPr lang="tr-TR" sz="2400" smtClean="0">
                <a:solidFill>
                  <a:schemeClr val="accent2"/>
                </a:solidFill>
              </a:rPr>
              <a:t>%60.18</a:t>
            </a:r>
            <a:endParaRPr lang="tr-TR" sz="2100" smtClean="0">
              <a:solidFill>
                <a:schemeClr val="accent2"/>
              </a:solidFill>
            </a:endParaRPr>
          </a:p>
          <a:p>
            <a:pPr marL="552450" indent="-552450" eaLnBrk="1" hangingPunct="1">
              <a:lnSpc>
                <a:spcPct val="80000"/>
              </a:lnSpc>
              <a:buFontTx/>
              <a:buNone/>
            </a:pPr>
            <a:endParaRPr lang="tr-TR" sz="2100" smtClean="0">
              <a:solidFill>
                <a:schemeClr val="accent2"/>
              </a:solidFill>
            </a:endParaRPr>
          </a:p>
          <a:p>
            <a:pPr marL="552450" indent="-552450" eaLnBrk="1" hangingPunct="1">
              <a:lnSpc>
                <a:spcPct val="80000"/>
              </a:lnSpc>
              <a:buFontTx/>
              <a:buNone/>
            </a:pPr>
            <a:r>
              <a:rPr lang="tr-TR" sz="2100" smtClean="0"/>
              <a:t> </a:t>
            </a:r>
            <a:r>
              <a:rPr lang="tr-TR" sz="2100" smtClean="0">
                <a:solidFill>
                  <a:schemeClr val="accent2"/>
                </a:solidFill>
              </a:rPr>
              <a:t>b) 	BF=  </a:t>
            </a:r>
            <a:r>
              <a:rPr lang="tr-TR" sz="2500" smtClean="0">
                <a:solidFill>
                  <a:schemeClr val="accent2"/>
                </a:solidFill>
              </a:rPr>
              <a:t>(1 +  r * d /365)^( 365/ n)-1</a:t>
            </a:r>
          </a:p>
          <a:p>
            <a:pPr marL="552450" indent="-552450" eaLnBrk="1" hangingPunct="1">
              <a:lnSpc>
                <a:spcPct val="80000"/>
              </a:lnSpc>
              <a:buClr>
                <a:srgbClr val="FE571C"/>
              </a:buClr>
              <a:buSzPct val="90000"/>
              <a:buFont typeface="Wingdings" pitchFamily="2" charset="2"/>
              <a:buNone/>
            </a:pPr>
            <a:r>
              <a:rPr lang="tr-TR" sz="2500" smtClean="0">
                <a:solidFill>
                  <a:schemeClr val="accent2"/>
                </a:solidFill>
              </a:rPr>
              <a:t>	BF= (1 + 0.50 * 90 /365)^( 365/ 90)-1</a:t>
            </a:r>
          </a:p>
          <a:p>
            <a:pPr marL="552450" indent="-552450" eaLnBrk="1" hangingPunct="1">
              <a:lnSpc>
                <a:spcPct val="80000"/>
              </a:lnSpc>
              <a:buClr>
                <a:srgbClr val="FE571C"/>
              </a:buClr>
              <a:buSzPct val="90000"/>
              <a:buFont typeface="Wingdings" pitchFamily="2" charset="2"/>
              <a:buNone/>
            </a:pPr>
            <a:r>
              <a:rPr lang="tr-TR" sz="2500" smtClean="0">
                <a:solidFill>
                  <a:schemeClr val="accent2"/>
                </a:solidFill>
              </a:rPr>
              <a:t>	BF= %60.24</a:t>
            </a:r>
          </a:p>
          <a:p>
            <a:pPr marL="552450" indent="-552450" eaLnBrk="1" hangingPunct="1">
              <a:lnSpc>
                <a:spcPct val="80000"/>
              </a:lnSpc>
              <a:buClr>
                <a:srgbClr val="FE571C"/>
              </a:buClr>
              <a:buSzPct val="90000"/>
              <a:buFont typeface="Wingdings" pitchFamily="2" charset="2"/>
              <a:buNone/>
            </a:pPr>
            <a:endParaRPr lang="tr-TR" sz="2100" smtClean="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3826"/>
                                        </p:tgtEl>
                                        <p:attrNameLst>
                                          <p:attrName>style.visibility</p:attrName>
                                        </p:attrNameLst>
                                      </p:cBhvr>
                                      <p:to>
                                        <p:strVal val="visible"/>
                                      </p:to>
                                    </p:set>
                                    <p:animEffect transition="in" filter="blinds(horizontal)">
                                      <p:cBhvr>
                                        <p:cTn id="7" dur="500"/>
                                        <p:tgtEl>
                                          <p:spTgt spid="33382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33827">
                                            <p:txEl>
                                              <p:pRg st="1" end="1"/>
                                            </p:txEl>
                                          </p:spTgt>
                                        </p:tgtEl>
                                        <p:attrNameLst>
                                          <p:attrName>style.visibility</p:attrName>
                                        </p:attrNameLst>
                                      </p:cBhvr>
                                      <p:to>
                                        <p:strVal val="visible"/>
                                      </p:to>
                                    </p:set>
                                    <p:animEffect transition="in" filter="blinds(horizontal)">
                                      <p:cBhvr>
                                        <p:cTn id="10" dur="500"/>
                                        <p:tgtEl>
                                          <p:spTgt spid="333827">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33827">
                                            <p:txEl>
                                              <p:pRg st="2" end="2"/>
                                            </p:txEl>
                                          </p:spTgt>
                                        </p:tgtEl>
                                        <p:attrNameLst>
                                          <p:attrName>style.visibility</p:attrName>
                                        </p:attrNameLst>
                                      </p:cBhvr>
                                      <p:to>
                                        <p:strVal val="visible"/>
                                      </p:to>
                                    </p:set>
                                    <p:animEffect transition="in" filter="blinds(horizontal)">
                                      <p:cBhvr>
                                        <p:cTn id="13" dur="500"/>
                                        <p:tgtEl>
                                          <p:spTgt spid="333827">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33827">
                                            <p:txEl>
                                              <p:pRg st="3" end="3"/>
                                            </p:txEl>
                                          </p:spTgt>
                                        </p:tgtEl>
                                        <p:attrNameLst>
                                          <p:attrName>style.visibility</p:attrName>
                                        </p:attrNameLst>
                                      </p:cBhvr>
                                      <p:to>
                                        <p:strVal val="visible"/>
                                      </p:to>
                                    </p:set>
                                    <p:animEffect transition="in" filter="blinds(horizontal)">
                                      <p:cBhvr>
                                        <p:cTn id="16" dur="500"/>
                                        <p:tgtEl>
                                          <p:spTgt spid="333827">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33827">
                                            <p:txEl>
                                              <p:pRg st="5" end="5"/>
                                            </p:txEl>
                                          </p:spTgt>
                                        </p:tgtEl>
                                        <p:attrNameLst>
                                          <p:attrName>style.visibility</p:attrName>
                                        </p:attrNameLst>
                                      </p:cBhvr>
                                      <p:to>
                                        <p:strVal val="visible"/>
                                      </p:to>
                                    </p:set>
                                    <p:animEffect transition="in" filter="blinds(horizontal)">
                                      <p:cBhvr>
                                        <p:cTn id="21" dur="500"/>
                                        <p:tgtEl>
                                          <p:spTgt spid="333827">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33827">
                                            <p:txEl>
                                              <p:pRg st="6" end="6"/>
                                            </p:txEl>
                                          </p:spTgt>
                                        </p:tgtEl>
                                        <p:attrNameLst>
                                          <p:attrName>style.visibility</p:attrName>
                                        </p:attrNameLst>
                                      </p:cBhvr>
                                      <p:to>
                                        <p:strVal val="visible"/>
                                      </p:to>
                                    </p:set>
                                    <p:animEffect transition="in" filter="blinds(horizontal)">
                                      <p:cBhvr>
                                        <p:cTn id="26" dur="500"/>
                                        <p:tgtEl>
                                          <p:spTgt spid="333827">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333827">
                                            <p:txEl>
                                              <p:pRg st="7" end="7"/>
                                            </p:txEl>
                                          </p:spTgt>
                                        </p:tgtEl>
                                        <p:attrNameLst>
                                          <p:attrName>style.visibility</p:attrName>
                                        </p:attrNameLst>
                                      </p:cBhvr>
                                      <p:to>
                                        <p:strVal val="visible"/>
                                      </p:to>
                                    </p:set>
                                    <p:animEffect transition="in" filter="blinds(horizontal)">
                                      <p:cBhvr>
                                        <p:cTn id="31" dur="500"/>
                                        <p:tgtEl>
                                          <p:spTgt spid="333827">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333827">
                                            <p:txEl>
                                              <p:pRg st="9" end="9"/>
                                            </p:txEl>
                                          </p:spTgt>
                                        </p:tgtEl>
                                        <p:attrNameLst>
                                          <p:attrName>style.visibility</p:attrName>
                                        </p:attrNameLst>
                                      </p:cBhvr>
                                      <p:to>
                                        <p:strVal val="visible"/>
                                      </p:to>
                                    </p:set>
                                    <p:animEffect transition="in" filter="blinds(horizontal)">
                                      <p:cBhvr>
                                        <p:cTn id="36" dur="500"/>
                                        <p:tgtEl>
                                          <p:spTgt spid="333827">
                                            <p:txEl>
                                              <p:pRg st="9" end="9"/>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333827">
                                            <p:txEl>
                                              <p:pRg st="10" end="10"/>
                                            </p:txEl>
                                          </p:spTgt>
                                        </p:tgtEl>
                                        <p:attrNameLst>
                                          <p:attrName>style.visibility</p:attrName>
                                        </p:attrNameLst>
                                      </p:cBhvr>
                                      <p:to>
                                        <p:strVal val="visible"/>
                                      </p:to>
                                    </p:set>
                                    <p:animEffect transition="in" filter="blinds(horizontal)">
                                      <p:cBhvr>
                                        <p:cTn id="41" dur="500"/>
                                        <p:tgtEl>
                                          <p:spTgt spid="333827">
                                            <p:txEl>
                                              <p:pRg st="10" end="1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333827">
                                            <p:txEl>
                                              <p:pRg st="11" end="11"/>
                                            </p:txEl>
                                          </p:spTgt>
                                        </p:tgtEl>
                                        <p:attrNameLst>
                                          <p:attrName>style.visibility</p:attrName>
                                        </p:attrNameLst>
                                      </p:cBhvr>
                                      <p:to>
                                        <p:strVal val="visible"/>
                                      </p:to>
                                    </p:set>
                                    <p:animEffect transition="in" filter="blinds(horizontal)">
                                      <p:cBhvr>
                                        <p:cTn id="46" dur="500"/>
                                        <p:tgtEl>
                                          <p:spTgt spid="33382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3826" grpId="0"/>
      <p:bldP spid="33382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p:cNvSpPr>
            <a:spLocks noGrp="1" noChangeArrowheads="1"/>
          </p:cNvSpPr>
          <p:nvPr>
            <p:ph type="title"/>
          </p:nvPr>
        </p:nvSpPr>
        <p:spPr/>
        <p:txBody>
          <a:bodyPr/>
          <a:lstStyle/>
          <a:p>
            <a:pPr eaLnBrk="1" hangingPunct="1"/>
            <a:r>
              <a:rPr lang="tr-TR" dirty="0" smtClean="0">
                <a:solidFill>
                  <a:schemeClr val="accent2"/>
                </a:solidFill>
              </a:rPr>
              <a:t>Örnek </a:t>
            </a:r>
          </a:p>
        </p:txBody>
      </p:sp>
      <p:sp>
        <p:nvSpPr>
          <p:cNvPr id="335875" name="Rectangle 3"/>
          <p:cNvSpPr>
            <a:spLocks noGrp="1" noChangeArrowheads="1"/>
          </p:cNvSpPr>
          <p:nvPr>
            <p:ph idx="1"/>
          </p:nvPr>
        </p:nvSpPr>
        <p:spPr/>
        <p:txBody>
          <a:bodyPr/>
          <a:lstStyle/>
          <a:p>
            <a:pPr eaLnBrk="1" hangingPunct="1"/>
            <a:r>
              <a:rPr lang="tr-TR" smtClean="0">
                <a:solidFill>
                  <a:schemeClr val="accent2"/>
                </a:solidFill>
              </a:rPr>
              <a:t>45 gün vadeli mevduatın basit faiz oranı %25 ise yıllık bileşik faiz oranı nedir?</a:t>
            </a:r>
          </a:p>
          <a:p>
            <a:pPr eaLnBrk="1" hangingPunct="1"/>
            <a:endParaRPr lang="tr-TR" smtClean="0">
              <a:solidFill>
                <a:schemeClr val="accent2"/>
              </a:solidFill>
            </a:endParaRPr>
          </a:p>
          <a:p>
            <a:pPr eaLnBrk="1" hangingPunct="1">
              <a:buClr>
                <a:srgbClr val="FE571C"/>
              </a:buClr>
              <a:buSzPct val="90000"/>
              <a:buFont typeface="Wingdings" pitchFamily="2" charset="2"/>
              <a:buNone/>
            </a:pPr>
            <a:r>
              <a:rPr lang="tr-TR" smtClean="0">
                <a:solidFill>
                  <a:schemeClr val="accent2"/>
                </a:solidFill>
              </a:rPr>
              <a:t>	BF= (1 +  r * d /365)^( 365/ n)-1</a:t>
            </a:r>
          </a:p>
          <a:p>
            <a:pPr eaLnBrk="1" hangingPunct="1">
              <a:buClr>
                <a:srgbClr val="FE571C"/>
              </a:buClr>
              <a:buSzPct val="90000"/>
              <a:buFont typeface="Wingdings" pitchFamily="2" charset="2"/>
              <a:buNone/>
            </a:pPr>
            <a:r>
              <a:rPr lang="tr-TR" smtClean="0">
                <a:solidFill>
                  <a:schemeClr val="accent2"/>
                </a:solidFill>
              </a:rPr>
              <a:t>	BF= (1 + 0.25 * 45 /365)^( 365/ 45)-1</a:t>
            </a:r>
          </a:p>
          <a:p>
            <a:pPr eaLnBrk="1" hangingPunct="1">
              <a:buClr>
                <a:srgbClr val="FE571C"/>
              </a:buClr>
              <a:buSzPct val="90000"/>
              <a:buFont typeface="Wingdings" pitchFamily="2" charset="2"/>
              <a:buNone/>
            </a:pPr>
            <a:r>
              <a:rPr lang="tr-TR" smtClean="0">
                <a:solidFill>
                  <a:schemeClr val="accent2"/>
                </a:solidFill>
              </a:rPr>
              <a:t>	BF= %27.92</a:t>
            </a:r>
          </a:p>
          <a:p>
            <a:pPr eaLnBrk="1" hangingPunct="1"/>
            <a:endParaRPr lang="tr-TR" smtClean="0">
              <a:solidFill>
                <a:schemeClr val="accent2"/>
              </a:solidFill>
            </a:endParaRPr>
          </a:p>
          <a:p>
            <a:pPr eaLnBrk="1" hangingPunct="1"/>
            <a:endParaRPr lang="tr-TR" smtClean="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5874"/>
                                        </p:tgtEl>
                                        <p:attrNameLst>
                                          <p:attrName>style.visibility</p:attrName>
                                        </p:attrNameLst>
                                      </p:cBhvr>
                                      <p:to>
                                        <p:strVal val="visible"/>
                                      </p:to>
                                    </p:set>
                                    <p:animEffect transition="in" filter="blinds(horizontal)">
                                      <p:cBhvr>
                                        <p:cTn id="7" dur="500"/>
                                        <p:tgtEl>
                                          <p:spTgt spid="33587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35875">
                                            <p:txEl>
                                              <p:pRg st="0" end="0"/>
                                            </p:txEl>
                                          </p:spTgt>
                                        </p:tgtEl>
                                        <p:attrNameLst>
                                          <p:attrName>style.visibility</p:attrName>
                                        </p:attrNameLst>
                                      </p:cBhvr>
                                      <p:to>
                                        <p:strVal val="visible"/>
                                      </p:to>
                                    </p:set>
                                    <p:animEffect transition="in" filter="blinds(horizontal)">
                                      <p:cBhvr>
                                        <p:cTn id="10" dur="500"/>
                                        <p:tgtEl>
                                          <p:spTgt spid="33587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35875">
                                            <p:txEl>
                                              <p:pRg st="2" end="2"/>
                                            </p:txEl>
                                          </p:spTgt>
                                        </p:tgtEl>
                                        <p:attrNameLst>
                                          <p:attrName>style.visibility</p:attrName>
                                        </p:attrNameLst>
                                      </p:cBhvr>
                                      <p:to>
                                        <p:strVal val="visible"/>
                                      </p:to>
                                    </p:set>
                                    <p:animEffect transition="in" filter="blinds(horizontal)">
                                      <p:cBhvr>
                                        <p:cTn id="15" dur="500"/>
                                        <p:tgtEl>
                                          <p:spTgt spid="33587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335875">
                                            <p:txEl>
                                              <p:pRg st="3" end="3"/>
                                            </p:txEl>
                                          </p:spTgt>
                                        </p:tgtEl>
                                        <p:attrNameLst>
                                          <p:attrName>style.visibility</p:attrName>
                                        </p:attrNameLst>
                                      </p:cBhvr>
                                      <p:to>
                                        <p:strVal val="visible"/>
                                      </p:to>
                                    </p:set>
                                    <p:animEffect transition="in" filter="blinds(horizontal)">
                                      <p:cBhvr>
                                        <p:cTn id="20" dur="500"/>
                                        <p:tgtEl>
                                          <p:spTgt spid="33587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35875">
                                            <p:txEl>
                                              <p:pRg st="4" end="4"/>
                                            </p:txEl>
                                          </p:spTgt>
                                        </p:tgtEl>
                                        <p:attrNameLst>
                                          <p:attrName>style.visibility</p:attrName>
                                        </p:attrNameLst>
                                      </p:cBhvr>
                                      <p:to>
                                        <p:strVal val="visible"/>
                                      </p:to>
                                    </p:set>
                                    <p:animEffect transition="in" filter="blinds(horizontal)">
                                      <p:cBhvr>
                                        <p:cTn id="25" dur="500"/>
                                        <p:tgtEl>
                                          <p:spTgt spid="3358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5874" grpId="0"/>
      <p:bldP spid="335875"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22" name="Rectangle 2"/>
          <p:cNvSpPr>
            <a:spLocks noGrp="1" noChangeArrowheads="1"/>
          </p:cNvSpPr>
          <p:nvPr>
            <p:ph type="title"/>
          </p:nvPr>
        </p:nvSpPr>
        <p:spPr/>
        <p:txBody>
          <a:bodyPr/>
          <a:lstStyle/>
          <a:p>
            <a:pPr eaLnBrk="1" hangingPunct="1"/>
            <a:r>
              <a:rPr lang="tr-TR" smtClean="0">
                <a:solidFill>
                  <a:schemeClr val="accent2"/>
                </a:solidFill>
              </a:rPr>
              <a:t>Örnek 13</a:t>
            </a:r>
          </a:p>
        </p:txBody>
      </p:sp>
      <p:sp>
        <p:nvSpPr>
          <p:cNvPr id="337923" name="Rectangle 3"/>
          <p:cNvSpPr>
            <a:spLocks noGrp="1" noChangeArrowheads="1"/>
          </p:cNvSpPr>
          <p:nvPr>
            <p:ph idx="1"/>
          </p:nvPr>
        </p:nvSpPr>
        <p:spPr/>
        <p:txBody>
          <a:bodyPr/>
          <a:lstStyle/>
          <a:p>
            <a:pPr eaLnBrk="1" hangingPunct="1"/>
            <a:r>
              <a:rPr lang="tr-TR" smtClean="0">
                <a:solidFill>
                  <a:schemeClr val="accent2"/>
                </a:solidFill>
              </a:rPr>
              <a:t>Aylık dönemsel faiz oranı %2 olan mevduatın 6 aylık  bileşik faiz oranı nedir?</a:t>
            </a:r>
          </a:p>
          <a:p>
            <a:pPr eaLnBrk="1" hangingPunct="1">
              <a:buFontTx/>
              <a:buNone/>
            </a:pPr>
            <a:r>
              <a:rPr lang="tr-TR" smtClean="0"/>
              <a:t>	</a:t>
            </a:r>
          </a:p>
          <a:p>
            <a:pPr eaLnBrk="1" hangingPunct="1">
              <a:buFontTx/>
              <a:buNone/>
            </a:pPr>
            <a:r>
              <a:rPr lang="tr-TR" smtClean="0"/>
              <a:t>	</a:t>
            </a:r>
            <a:r>
              <a:rPr lang="tr-TR" sz="2500" smtClean="0">
                <a:solidFill>
                  <a:schemeClr val="accent2"/>
                </a:solidFill>
              </a:rPr>
              <a:t>BF</a:t>
            </a:r>
            <a:r>
              <a:rPr lang="tr-TR" sz="2800" baseline="-25000" smtClean="0">
                <a:solidFill>
                  <a:schemeClr val="accent2"/>
                </a:solidFill>
              </a:rPr>
              <a:t> </a:t>
            </a:r>
            <a:r>
              <a:rPr lang="en-AU" sz="2800" smtClean="0">
                <a:solidFill>
                  <a:schemeClr val="accent2"/>
                </a:solidFill>
              </a:rPr>
              <a:t>=</a:t>
            </a:r>
            <a:r>
              <a:rPr lang="tr-TR" sz="2800" smtClean="0">
                <a:solidFill>
                  <a:schemeClr val="accent2"/>
                </a:solidFill>
              </a:rPr>
              <a:t>(1 + i)</a:t>
            </a:r>
            <a:r>
              <a:rPr lang="tr-TR" sz="2800" baseline="50000" smtClean="0">
                <a:solidFill>
                  <a:schemeClr val="accent2"/>
                </a:solidFill>
              </a:rPr>
              <a:t>n</a:t>
            </a:r>
            <a:r>
              <a:rPr lang="tr-TR" sz="2800" smtClean="0">
                <a:solidFill>
                  <a:schemeClr val="accent2"/>
                </a:solidFill>
              </a:rPr>
              <a:t> – 1</a:t>
            </a:r>
            <a:endParaRPr lang="tr-TR" sz="2500" smtClean="0">
              <a:solidFill>
                <a:schemeClr val="accent2"/>
              </a:solidFill>
            </a:endParaRPr>
          </a:p>
          <a:p>
            <a:pPr eaLnBrk="1" hangingPunct="1">
              <a:buFontTx/>
              <a:buNone/>
            </a:pPr>
            <a:r>
              <a:rPr lang="tr-TR" sz="2500" smtClean="0">
                <a:solidFill>
                  <a:schemeClr val="accent2"/>
                </a:solidFill>
              </a:rPr>
              <a:t>	BF</a:t>
            </a:r>
            <a:r>
              <a:rPr lang="tr-TR" sz="2800" baseline="-25000" smtClean="0">
                <a:solidFill>
                  <a:schemeClr val="accent2"/>
                </a:solidFill>
              </a:rPr>
              <a:t> </a:t>
            </a:r>
            <a:r>
              <a:rPr lang="en-AU" sz="2800" smtClean="0">
                <a:solidFill>
                  <a:schemeClr val="accent2"/>
                </a:solidFill>
              </a:rPr>
              <a:t>=</a:t>
            </a:r>
            <a:r>
              <a:rPr lang="tr-TR" sz="2800" smtClean="0">
                <a:solidFill>
                  <a:schemeClr val="accent2"/>
                </a:solidFill>
              </a:rPr>
              <a:t>(1 + 0.02)</a:t>
            </a:r>
            <a:r>
              <a:rPr lang="tr-TR" sz="2800" baseline="50000" smtClean="0">
                <a:solidFill>
                  <a:schemeClr val="accent2"/>
                </a:solidFill>
              </a:rPr>
              <a:t>6</a:t>
            </a:r>
            <a:r>
              <a:rPr lang="tr-TR" sz="2800" smtClean="0">
                <a:solidFill>
                  <a:schemeClr val="accent2"/>
                </a:solidFill>
              </a:rPr>
              <a:t> – 1</a:t>
            </a:r>
          </a:p>
          <a:p>
            <a:pPr eaLnBrk="1" hangingPunct="1">
              <a:buFontTx/>
              <a:buNone/>
            </a:pPr>
            <a:r>
              <a:rPr lang="tr-TR" sz="2800" smtClean="0">
                <a:solidFill>
                  <a:schemeClr val="accent2"/>
                </a:solidFill>
              </a:rPr>
              <a:t>	</a:t>
            </a:r>
            <a:r>
              <a:rPr lang="tr-TR" sz="2500" smtClean="0">
                <a:solidFill>
                  <a:schemeClr val="accent2"/>
                </a:solidFill>
              </a:rPr>
              <a:t>BF</a:t>
            </a:r>
            <a:r>
              <a:rPr lang="tr-TR" sz="2800" baseline="-25000" smtClean="0">
                <a:solidFill>
                  <a:schemeClr val="accent2"/>
                </a:solidFill>
              </a:rPr>
              <a:t> </a:t>
            </a:r>
            <a:r>
              <a:rPr lang="en-AU" sz="2800" smtClean="0">
                <a:solidFill>
                  <a:schemeClr val="accent2"/>
                </a:solidFill>
              </a:rPr>
              <a:t>=</a:t>
            </a:r>
            <a:r>
              <a:rPr lang="tr-TR" sz="2800" smtClean="0">
                <a:solidFill>
                  <a:schemeClr val="accent2"/>
                </a:solidFill>
              </a:rPr>
              <a:t>%12.62</a:t>
            </a:r>
            <a:endParaRPr lang="tr-TR" sz="2500" smtClean="0">
              <a:solidFill>
                <a:schemeClr val="accent2"/>
              </a:solidFill>
            </a:endParaRPr>
          </a:p>
          <a:p>
            <a:pPr eaLnBrk="1" hangingPunct="1">
              <a:buFontTx/>
              <a:buNone/>
            </a:pPr>
            <a:endParaRPr lang="tr-T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37922"/>
                                        </p:tgtEl>
                                        <p:attrNameLst>
                                          <p:attrName>style.visibility</p:attrName>
                                        </p:attrNameLst>
                                      </p:cBhvr>
                                      <p:to>
                                        <p:strVal val="visible"/>
                                      </p:to>
                                    </p:set>
                                    <p:animEffect transition="in" filter="fade">
                                      <p:cBhvr>
                                        <p:cTn id="7" dur="2000"/>
                                        <p:tgtEl>
                                          <p:spTgt spid="33792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37923">
                                            <p:txEl>
                                              <p:pRg st="0" end="0"/>
                                            </p:txEl>
                                          </p:spTgt>
                                        </p:tgtEl>
                                        <p:attrNameLst>
                                          <p:attrName>style.visibility</p:attrName>
                                        </p:attrNameLst>
                                      </p:cBhvr>
                                      <p:to>
                                        <p:strVal val="visible"/>
                                      </p:to>
                                    </p:set>
                                    <p:animEffect transition="in" filter="fade">
                                      <p:cBhvr>
                                        <p:cTn id="10" dur="2000"/>
                                        <p:tgtEl>
                                          <p:spTgt spid="3379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22" grpId="0"/>
      <p:bldP spid="33792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tr-TR" smtClean="0">
                <a:solidFill>
                  <a:schemeClr val="accent2"/>
                </a:solidFill>
              </a:rPr>
              <a:t>EFEKTİF FAİZ</a:t>
            </a:r>
          </a:p>
        </p:txBody>
      </p:sp>
      <p:sp>
        <p:nvSpPr>
          <p:cNvPr id="40963" name="Rectangle 3"/>
          <p:cNvSpPr>
            <a:spLocks noGrp="1" noChangeArrowheads="1"/>
          </p:cNvSpPr>
          <p:nvPr>
            <p:ph idx="1"/>
          </p:nvPr>
        </p:nvSpPr>
        <p:spPr/>
        <p:txBody>
          <a:bodyPr/>
          <a:lstStyle/>
          <a:p>
            <a:pPr eaLnBrk="1" hangingPunct="1">
              <a:buFontTx/>
              <a:buNone/>
            </a:pPr>
            <a:r>
              <a:rPr lang="tr-TR" smtClean="0"/>
              <a:t>	</a:t>
            </a:r>
            <a:r>
              <a:rPr lang="tr-TR" smtClean="0">
                <a:solidFill>
                  <a:schemeClr val="accent2"/>
                </a:solidFill>
              </a:rPr>
              <a:t>Bileşik faiz oranının yıllık bazda ifade edilmesidir.</a:t>
            </a:r>
          </a:p>
          <a:p>
            <a:pPr eaLnBrk="1" hangingPunct="1">
              <a:buFontTx/>
              <a:buNone/>
            </a:pPr>
            <a:r>
              <a:rPr lang="tr-TR" smtClean="0">
                <a:solidFill>
                  <a:schemeClr val="accent2"/>
                </a:solidFill>
              </a:rPr>
              <a:t>	</a:t>
            </a:r>
          </a:p>
          <a:p>
            <a:pPr eaLnBrk="1" hangingPunct="1">
              <a:buFontTx/>
              <a:buNone/>
            </a:pPr>
            <a:r>
              <a:rPr lang="tr-TR" smtClean="0">
                <a:solidFill>
                  <a:schemeClr val="accent2"/>
                </a:solidFill>
              </a:rPr>
              <a:t>	r</a:t>
            </a:r>
            <a:r>
              <a:rPr lang="tr-TR" baseline="-25000" smtClean="0">
                <a:solidFill>
                  <a:schemeClr val="accent2"/>
                </a:solidFill>
              </a:rPr>
              <a:t>ef </a:t>
            </a:r>
            <a:r>
              <a:rPr lang="en-AU" smtClean="0">
                <a:solidFill>
                  <a:schemeClr val="accent2"/>
                </a:solidFill>
              </a:rPr>
              <a:t>=</a:t>
            </a:r>
            <a:r>
              <a:rPr lang="tr-TR" smtClean="0">
                <a:solidFill>
                  <a:schemeClr val="accent2"/>
                </a:solidFill>
              </a:rPr>
              <a:t> (1 + i)</a:t>
            </a:r>
            <a:r>
              <a:rPr lang="tr-TR" sz="3300" baseline="50000" smtClean="0">
                <a:solidFill>
                  <a:schemeClr val="accent2"/>
                </a:solidFill>
              </a:rPr>
              <a:t>n </a:t>
            </a:r>
            <a:r>
              <a:rPr lang="tr-TR" smtClean="0">
                <a:solidFill>
                  <a:schemeClr val="accent2"/>
                </a:solidFill>
              </a:rPr>
              <a:t>- 1</a:t>
            </a:r>
          </a:p>
          <a:p>
            <a:pPr eaLnBrk="1" hangingPunct="1">
              <a:buFontTx/>
              <a:buNone/>
            </a:pPr>
            <a:endParaRPr lang="tr-TR" smtClean="0">
              <a:solidFill>
                <a:schemeClr val="accent2"/>
              </a:solidFill>
            </a:endParaRPr>
          </a:p>
          <a:p>
            <a:pPr eaLnBrk="1" hangingPunct="1">
              <a:buFontTx/>
              <a:buNone/>
            </a:pPr>
            <a:r>
              <a:rPr lang="tr-TR" smtClean="0">
                <a:solidFill>
                  <a:schemeClr val="accent2"/>
                </a:solidFill>
              </a:rPr>
              <a:t>	</a:t>
            </a:r>
          </a:p>
          <a:p>
            <a:pPr eaLnBrk="1" hangingPunct="1">
              <a:buFontTx/>
              <a:buNone/>
            </a:pPr>
            <a:r>
              <a:rPr lang="tr-TR" smtClean="0">
                <a:solidFill>
                  <a:schemeClr val="accent2"/>
                </a:solidFill>
              </a:rPr>
              <a:t>	r</a:t>
            </a:r>
            <a:r>
              <a:rPr lang="tr-TR" baseline="-25000" smtClean="0">
                <a:solidFill>
                  <a:schemeClr val="accent2"/>
                </a:solidFill>
              </a:rPr>
              <a:t>ef </a:t>
            </a:r>
            <a:r>
              <a:rPr lang="en-AU" smtClean="0">
                <a:solidFill>
                  <a:schemeClr val="accent2"/>
                </a:solidFill>
              </a:rPr>
              <a:t>=</a:t>
            </a:r>
            <a:r>
              <a:rPr lang="tr-TR" smtClean="0">
                <a:solidFill>
                  <a:schemeClr val="accent2"/>
                </a:solidFill>
              </a:rPr>
              <a:t>(1 + r</a:t>
            </a:r>
            <a:r>
              <a:rPr lang="tr-TR" baseline="-25000" smtClean="0">
                <a:solidFill>
                  <a:schemeClr val="accent2"/>
                </a:solidFill>
              </a:rPr>
              <a:t>nom </a:t>
            </a:r>
            <a:r>
              <a:rPr lang="tr-TR" smtClean="0">
                <a:solidFill>
                  <a:schemeClr val="accent2"/>
                </a:solidFill>
              </a:rPr>
              <a:t>/</a:t>
            </a:r>
            <a:r>
              <a:rPr lang="tr-TR" baseline="-25000" smtClean="0">
                <a:solidFill>
                  <a:schemeClr val="accent2"/>
                </a:solidFill>
              </a:rPr>
              <a:t>  </a:t>
            </a:r>
            <a:r>
              <a:rPr lang="tr-TR" smtClean="0">
                <a:solidFill>
                  <a:schemeClr val="accent2"/>
                </a:solidFill>
              </a:rPr>
              <a:t>n)</a:t>
            </a:r>
            <a:r>
              <a:rPr lang="tr-TR" sz="3300" baseline="50000" smtClean="0">
                <a:solidFill>
                  <a:schemeClr val="accent2"/>
                </a:solidFill>
              </a:rPr>
              <a:t>n</a:t>
            </a:r>
            <a:r>
              <a:rPr lang="tr-TR" smtClean="0">
                <a:solidFill>
                  <a:schemeClr val="accent2"/>
                </a:solidFill>
              </a:rPr>
              <a:t> - 1</a:t>
            </a:r>
            <a:endParaRPr lang="en-US" smtClean="0">
              <a:solidFill>
                <a:schemeClr val="accent2"/>
              </a:solidFill>
            </a:endParaRPr>
          </a:p>
          <a:p>
            <a:pPr eaLnBrk="1" hangingPunct="1"/>
            <a:endParaRPr lang="tr-TR" smtClean="0">
              <a:solidFill>
                <a:schemeClr val="accent2"/>
              </a:solidFill>
            </a:endParaRPr>
          </a:p>
        </p:txBody>
      </p:sp>
      <p:sp>
        <p:nvSpPr>
          <p:cNvPr id="40964" name="Rectangle 4"/>
          <p:cNvSpPr>
            <a:spLocks noChangeArrowheads="1"/>
          </p:cNvSpPr>
          <p:nvPr/>
        </p:nvSpPr>
        <p:spPr bwMode="auto">
          <a:xfrm>
            <a:off x="323850" y="2349500"/>
            <a:ext cx="3352800" cy="762000"/>
          </a:xfrm>
          <a:prstGeom prst="rect">
            <a:avLst/>
          </a:prstGeom>
          <a:noFill/>
          <a:ln w="38100">
            <a:solidFill>
              <a:schemeClr val="tx1"/>
            </a:solidFill>
            <a:miter lim="800000"/>
            <a:headEnd/>
            <a:tailEnd/>
          </a:ln>
        </p:spPr>
        <p:txBody>
          <a:bodyPr wrap="none" anchor="ctr"/>
          <a:lstStyle/>
          <a:p>
            <a:endParaRPr lang="tr-TR">
              <a:solidFill>
                <a:srgbClr val="000000"/>
              </a:solidFill>
            </a:endParaRPr>
          </a:p>
        </p:txBody>
      </p:sp>
      <p:sp>
        <p:nvSpPr>
          <p:cNvPr id="40965" name="Rectangle 5"/>
          <p:cNvSpPr>
            <a:spLocks noChangeArrowheads="1"/>
          </p:cNvSpPr>
          <p:nvPr/>
        </p:nvSpPr>
        <p:spPr bwMode="auto">
          <a:xfrm>
            <a:off x="330200" y="3852863"/>
            <a:ext cx="4572000" cy="838200"/>
          </a:xfrm>
          <a:prstGeom prst="rect">
            <a:avLst/>
          </a:prstGeom>
          <a:noFill/>
          <a:ln w="38100">
            <a:solidFill>
              <a:schemeClr val="tx1"/>
            </a:solidFill>
            <a:miter lim="800000"/>
            <a:headEnd/>
            <a:tailEnd/>
          </a:ln>
        </p:spPr>
        <p:txBody>
          <a:bodyPr wrap="none" anchor="ctr"/>
          <a:lstStyle/>
          <a:p>
            <a:endParaRPr lang="tr-TR">
              <a:solidFill>
                <a:srgbClr val="00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2018" name="Rectangle 2"/>
          <p:cNvSpPr>
            <a:spLocks noGrp="1" noChangeArrowheads="1"/>
          </p:cNvSpPr>
          <p:nvPr>
            <p:ph type="title"/>
          </p:nvPr>
        </p:nvSpPr>
        <p:spPr/>
        <p:txBody>
          <a:bodyPr/>
          <a:lstStyle/>
          <a:p>
            <a:pPr eaLnBrk="1" hangingPunct="1"/>
            <a:r>
              <a:rPr lang="tr-TR" dirty="0" smtClean="0">
                <a:solidFill>
                  <a:schemeClr val="accent2"/>
                </a:solidFill>
              </a:rPr>
              <a:t>Örnek </a:t>
            </a:r>
          </a:p>
        </p:txBody>
      </p:sp>
      <p:sp>
        <p:nvSpPr>
          <p:cNvPr id="342019" name="Rectangle 3"/>
          <p:cNvSpPr>
            <a:spLocks noGrp="1" noChangeArrowheads="1"/>
          </p:cNvSpPr>
          <p:nvPr>
            <p:ph idx="1"/>
          </p:nvPr>
        </p:nvSpPr>
        <p:spPr/>
        <p:txBody>
          <a:bodyPr/>
          <a:lstStyle/>
          <a:p>
            <a:pPr eaLnBrk="1" hangingPunct="1"/>
            <a:r>
              <a:rPr lang="tr-TR" smtClean="0">
                <a:solidFill>
                  <a:schemeClr val="accent2"/>
                </a:solidFill>
              </a:rPr>
              <a:t>Aylık %2 faiz uygulanan bireysel kredinin efektif faizi nedir?</a:t>
            </a:r>
          </a:p>
          <a:p>
            <a:pPr eaLnBrk="1" hangingPunct="1">
              <a:buFontTx/>
              <a:buNone/>
            </a:pPr>
            <a:endParaRPr lang="tr-TR" smtClean="0">
              <a:solidFill>
                <a:schemeClr val="accent2"/>
              </a:solidFill>
            </a:endParaRPr>
          </a:p>
          <a:p>
            <a:pPr eaLnBrk="1" hangingPunct="1">
              <a:buFontTx/>
              <a:buNone/>
            </a:pPr>
            <a:r>
              <a:rPr lang="tr-TR" smtClean="0"/>
              <a:t>	 </a:t>
            </a:r>
            <a:r>
              <a:rPr lang="tr-TR" smtClean="0">
                <a:solidFill>
                  <a:schemeClr val="accent2"/>
                </a:solidFill>
              </a:rPr>
              <a:t>r</a:t>
            </a:r>
            <a:r>
              <a:rPr lang="tr-TR" baseline="-25000" smtClean="0">
                <a:solidFill>
                  <a:schemeClr val="accent2"/>
                </a:solidFill>
              </a:rPr>
              <a:t>ef </a:t>
            </a:r>
            <a:r>
              <a:rPr lang="en-AU" smtClean="0">
                <a:solidFill>
                  <a:schemeClr val="accent2"/>
                </a:solidFill>
              </a:rPr>
              <a:t>=</a:t>
            </a:r>
            <a:r>
              <a:rPr lang="tr-TR" smtClean="0">
                <a:solidFill>
                  <a:schemeClr val="accent2"/>
                </a:solidFill>
              </a:rPr>
              <a:t> (1 + i)</a:t>
            </a:r>
            <a:r>
              <a:rPr lang="tr-TR" sz="3300" baseline="50000" smtClean="0">
                <a:solidFill>
                  <a:schemeClr val="accent2"/>
                </a:solidFill>
              </a:rPr>
              <a:t>n </a:t>
            </a:r>
            <a:r>
              <a:rPr lang="tr-TR" smtClean="0">
                <a:solidFill>
                  <a:schemeClr val="accent2"/>
                </a:solidFill>
              </a:rPr>
              <a:t>– 1</a:t>
            </a:r>
          </a:p>
          <a:p>
            <a:pPr eaLnBrk="1" hangingPunct="1">
              <a:buFontTx/>
              <a:buNone/>
            </a:pPr>
            <a:r>
              <a:rPr lang="tr-TR" smtClean="0">
                <a:solidFill>
                  <a:schemeClr val="accent2"/>
                </a:solidFill>
              </a:rPr>
              <a:t>	 r</a:t>
            </a:r>
            <a:r>
              <a:rPr lang="tr-TR" baseline="-25000" smtClean="0">
                <a:solidFill>
                  <a:schemeClr val="accent2"/>
                </a:solidFill>
              </a:rPr>
              <a:t>ef </a:t>
            </a:r>
            <a:r>
              <a:rPr lang="en-AU" smtClean="0">
                <a:solidFill>
                  <a:schemeClr val="accent2"/>
                </a:solidFill>
              </a:rPr>
              <a:t>=</a:t>
            </a:r>
            <a:r>
              <a:rPr lang="tr-TR" smtClean="0">
                <a:solidFill>
                  <a:schemeClr val="accent2"/>
                </a:solidFill>
              </a:rPr>
              <a:t> (1 + 0.02)</a:t>
            </a:r>
            <a:r>
              <a:rPr lang="tr-TR" sz="3300" baseline="50000" smtClean="0">
                <a:solidFill>
                  <a:schemeClr val="accent2"/>
                </a:solidFill>
              </a:rPr>
              <a:t>12 </a:t>
            </a:r>
            <a:r>
              <a:rPr lang="tr-TR" smtClean="0">
                <a:solidFill>
                  <a:schemeClr val="accent2"/>
                </a:solidFill>
              </a:rPr>
              <a:t>– 1</a:t>
            </a:r>
          </a:p>
          <a:p>
            <a:pPr eaLnBrk="1" hangingPunct="1">
              <a:buFontTx/>
              <a:buNone/>
            </a:pPr>
            <a:r>
              <a:rPr lang="tr-TR" smtClean="0">
                <a:solidFill>
                  <a:schemeClr val="accent2"/>
                </a:solidFill>
              </a:rPr>
              <a:t>	 r</a:t>
            </a:r>
            <a:r>
              <a:rPr lang="tr-TR" baseline="-25000" smtClean="0">
                <a:solidFill>
                  <a:schemeClr val="accent2"/>
                </a:solidFill>
              </a:rPr>
              <a:t>ef </a:t>
            </a:r>
            <a:r>
              <a:rPr lang="en-AU" smtClean="0">
                <a:solidFill>
                  <a:schemeClr val="accent2"/>
                </a:solidFill>
              </a:rPr>
              <a:t>=</a:t>
            </a:r>
            <a:r>
              <a:rPr lang="tr-TR" smtClean="0">
                <a:solidFill>
                  <a:schemeClr val="accent2"/>
                </a:solidFill>
              </a:rPr>
              <a:t> %26.82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42018"/>
                                        </p:tgtEl>
                                        <p:attrNameLst>
                                          <p:attrName>style.visibility</p:attrName>
                                        </p:attrNameLst>
                                      </p:cBhvr>
                                      <p:to>
                                        <p:strVal val="visible"/>
                                      </p:to>
                                    </p:set>
                                    <p:animEffect transition="in" filter="fade">
                                      <p:cBhvr>
                                        <p:cTn id="7" dur="2000"/>
                                        <p:tgtEl>
                                          <p:spTgt spid="3420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42019">
                                            <p:txEl>
                                              <p:pRg st="0" end="0"/>
                                            </p:txEl>
                                          </p:spTgt>
                                        </p:tgtEl>
                                        <p:attrNameLst>
                                          <p:attrName>style.visibility</p:attrName>
                                        </p:attrNameLst>
                                      </p:cBhvr>
                                      <p:to>
                                        <p:strVal val="visible"/>
                                      </p:to>
                                    </p:set>
                                    <p:animEffect transition="in" filter="fade">
                                      <p:cBhvr>
                                        <p:cTn id="10" dur="2000"/>
                                        <p:tgtEl>
                                          <p:spTgt spid="34201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42019">
                                            <p:txEl>
                                              <p:pRg st="2" end="2"/>
                                            </p:txEl>
                                          </p:spTgt>
                                        </p:tgtEl>
                                        <p:attrNameLst>
                                          <p:attrName>style.visibility</p:attrName>
                                        </p:attrNameLst>
                                      </p:cBhvr>
                                      <p:to>
                                        <p:strVal val="visible"/>
                                      </p:to>
                                    </p:set>
                                    <p:animEffect transition="in" filter="fade">
                                      <p:cBhvr>
                                        <p:cTn id="15" dur="2000"/>
                                        <p:tgtEl>
                                          <p:spTgt spid="342019">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42019">
                                            <p:txEl>
                                              <p:pRg st="3" end="3"/>
                                            </p:txEl>
                                          </p:spTgt>
                                        </p:tgtEl>
                                        <p:attrNameLst>
                                          <p:attrName>style.visibility</p:attrName>
                                        </p:attrNameLst>
                                      </p:cBhvr>
                                      <p:to>
                                        <p:strVal val="visible"/>
                                      </p:to>
                                    </p:set>
                                    <p:animEffect transition="in" filter="fade">
                                      <p:cBhvr>
                                        <p:cTn id="20" dur="2000"/>
                                        <p:tgtEl>
                                          <p:spTgt spid="342019">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42019">
                                            <p:txEl>
                                              <p:pRg st="4" end="4"/>
                                            </p:txEl>
                                          </p:spTgt>
                                        </p:tgtEl>
                                        <p:attrNameLst>
                                          <p:attrName>style.visibility</p:attrName>
                                        </p:attrNameLst>
                                      </p:cBhvr>
                                      <p:to>
                                        <p:strVal val="visible"/>
                                      </p:to>
                                    </p:set>
                                    <p:animEffect transition="in" filter="fade">
                                      <p:cBhvr>
                                        <p:cTn id="25" dur="2000"/>
                                        <p:tgtEl>
                                          <p:spTgt spid="3420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2018" grpId="0"/>
      <p:bldP spid="34201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tr-TR" smtClean="0">
                <a:solidFill>
                  <a:schemeClr val="accent2"/>
                </a:solidFill>
              </a:rPr>
              <a:t>FAİZ ORANI DÖNÜŞÜMLERİ</a:t>
            </a:r>
          </a:p>
        </p:txBody>
      </p:sp>
      <p:sp>
        <p:nvSpPr>
          <p:cNvPr id="43011" name="Rectangle 3"/>
          <p:cNvSpPr>
            <a:spLocks noGrp="1" noChangeArrowheads="1"/>
          </p:cNvSpPr>
          <p:nvPr>
            <p:ph idx="1"/>
          </p:nvPr>
        </p:nvSpPr>
        <p:spPr/>
        <p:txBody>
          <a:bodyPr/>
          <a:lstStyle/>
          <a:p>
            <a:pPr eaLnBrk="1" hangingPunct="1"/>
            <a:endParaRPr lang="tr-TR" smtClean="0"/>
          </a:p>
          <a:p>
            <a:pPr eaLnBrk="1" hangingPunct="1"/>
            <a:r>
              <a:rPr lang="tr-TR" smtClean="0"/>
              <a:t>BASİT FAİZ 			BİLEŞİK FAİZ</a:t>
            </a:r>
          </a:p>
          <a:p>
            <a:pPr eaLnBrk="1" hangingPunct="1">
              <a:buFontTx/>
              <a:buNone/>
            </a:pPr>
            <a:endParaRPr lang="tr-TR" smtClean="0"/>
          </a:p>
          <a:p>
            <a:pPr eaLnBrk="1" hangingPunct="1"/>
            <a:r>
              <a:rPr lang="tr-TR" smtClean="0"/>
              <a:t>EFEKTİF FAİZ 		NOMİNAL FAİZ</a:t>
            </a:r>
            <a:endParaRPr lang="en-US" smtClean="0"/>
          </a:p>
          <a:p>
            <a:pPr eaLnBrk="1" hangingPunct="1"/>
            <a:endParaRPr lang="tr-TR" smtClean="0"/>
          </a:p>
        </p:txBody>
      </p:sp>
      <p:sp>
        <p:nvSpPr>
          <p:cNvPr id="344068" name="Line 4"/>
          <p:cNvSpPr>
            <a:spLocks noChangeShapeType="1"/>
          </p:cNvSpPr>
          <p:nvPr/>
        </p:nvSpPr>
        <p:spPr bwMode="auto">
          <a:xfrm>
            <a:off x="3276600" y="2205038"/>
            <a:ext cx="1371600" cy="0"/>
          </a:xfrm>
          <a:prstGeom prst="line">
            <a:avLst/>
          </a:prstGeom>
          <a:noFill/>
          <a:ln w="92075">
            <a:solidFill>
              <a:srgbClr val="0000FF"/>
            </a:solidFill>
            <a:round/>
            <a:headEnd type="none" w="sm" len="sm"/>
            <a:tailEnd type="stealth" w="med" len="lg"/>
          </a:ln>
        </p:spPr>
        <p:txBody>
          <a:bodyPr/>
          <a:lstStyle/>
          <a:p>
            <a:endParaRPr lang="tr-TR">
              <a:solidFill>
                <a:srgbClr val="000000"/>
              </a:solidFill>
            </a:endParaRPr>
          </a:p>
        </p:txBody>
      </p:sp>
      <p:sp>
        <p:nvSpPr>
          <p:cNvPr id="344069" name="Line 5"/>
          <p:cNvSpPr>
            <a:spLocks noChangeShapeType="1"/>
          </p:cNvSpPr>
          <p:nvPr/>
        </p:nvSpPr>
        <p:spPr bwMode="auto">
          <a:xfrm>
            <a:off x="3276600" y="3213100"/>
            <a:ext cx="1371600" cy="0"/>
          </a:xfrm>
          <a:prstGeom prst="line">
            <a:avLst/>
          </a:prstGeom>
          <a:noFill/>
          <a:ln w="92075">
            <a:solidFill>
              <a:srgbClr val="0000FF"/>
            </a:solidFill>
            <a:round/>
            <a:headEnd type="none" w="sm" len="sm"/>
            <a:tailEnd type="stealth" w="med" len="lg"/>
          </a:ln>
        </p:spPr>
        <p:txBody>
          <a:bodyPr/>
          <a:lstStyle/>
          <a:p>
            <a:endParaRPr lang="tr-TR">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44068"/>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3440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4068" grpId="0" animBg="1"/>
      <p:bldP spid="34406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endParaRPr lang="tr-TR" smtClean="0"/>
          </a:p>
        </p:txBody>
      </p:sp>
      <p:sp>
        <p:nvSpPr>
          <p:cNvPr id="22531" name="Rectangle 3"/>
          <p:cNvSpPr>
            <a:spLocks noGrp="1" noChangeArrowheads="1"/>
          </p:cNvSpPr>
          <p:nvPr>
            <p:ph idx="1"/>
          </p:nvPr>
        </p:nvSpPr>
        <p:spPr/>
        <p:txBody>
          <a:bodyPr/>
          <a:lstStyle/>
          <a:p>
            <a:pPr eaLnBrk="1" hangingPunct="1"/>
            <a:endParaRPr lang="tr-TR" smtClean="0"/>
          </a:p>
          <a:p>
            <a:pPr eaLnBrk="1" hangingPunct="1"/>
            <a:endParaRPr lang="tr-TR" smtClean="0"/>
          </a:p>
          <a:p>
            <a:pPr eaLnBrk="1" hangingPunct="1"/>
            <a:endParaRPr lang="tr-TR" smtClean="0"/>
          </a:p>
          <a:p>
            <a:pPr eaLnBrk="1" hangingPunct="1">
              <a:buFontTx/>
              <a:buNone/>
            </a:pPr>
            <a:r>
              <a:rPr lang="tr-TR" sz="4100" b="1" smtClean="0">
                <a:solidFill>
                  <a:schemeClr val="accent2"/>
                </a:solidFill>
              </a:rPr>
              <a:t>	FAİZ  HESAPLAMALARI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lstStyle/>
          <a:p>
            <a:pPr eaLnBrk="1" hangingPunct="1"/>
            <a:r>
              <a:rPr lang="tr-TR" smtClean="0">
                <a:solidFill>
                  <a:schemeClr val="accent2"/>
                </a:solidFill>
              </a:rPr>
              <a:t>BİLEŞİK VE EFEKTİF FAİZ</a:t>
            </a:r>
          </a:p>
        </p:txBody>
      </p:sp>
      <p:sp>
        <p:nvSpPr>
          <p:cNvPr id="346115" name="Rectangle 3"/>
          <p:cNvSpPr>
            <a:spLocks noGrp="1" noChangeArrowheads="1"/>
          </p:cNvSpPr>
          <p:nvPr>
            <p:ph idx="1"/>
          </p:nvPr>
        </p:nvSpPr>
        <p:spPr/>
        <p:txBody>
          <a:bodyPr/>
          <a:lstStyle/>
          <a:p>
            <a:pPr eaLnBrk="1" hangingPunct="1"/>
            <a:r>
              <a:rPr lang="tr-TR" smtClean="0">
                <a:solidFill>
                  <a:schemeClr val="accent2"/>
                </a:solidFill>
              </a:rPr>
              <a:t>DÖNEMSEL</a:t>
            </a:r>
            <a:r>
              <a:rPr lang="en-AU" smtClean="0">
                <a:solidFill>
                  <a:schemeClr val="accent2"/>
                </a:solidFill>
              </a:rPr>
              <a:t> FAİZDEN </a:t>
            </a:r>
            <a:r>
              <a:rPr lang="tr-TR" smtClean="0">
                <a:solidFill>
                  <a:schemeClr val="accent2"/>
                </a:solidFill>
              </a:rPr>
              <a:t/>
            </a:r>
            <a:br>
              <a:rPr lang="tr-TR" smtClean="0">
                <a:solidFill>
                  <a:schemeClr val="accent2"/>
                </a:solidFill>
              </a:rPr>
            </a:br>
            <a:r>
              <a:rPr lang="en-AU" smtClean="0">
                <a:solidFill>
                  <a:schemeClr val="accent2"/>
                </a:solidFill>
              </a:rPr>
              <a:t>BİLEŞİK FAİZİN  BULUNMASI</a:t>
            </a:r>
          </a:p>
          <a:p>
            <a:pPr eaLnBrk="1" hangingPunct="1">
              <a:buFontTx/>
              <a:buNone/>
            </a:pPr>
            <a:r>
              <a:rPr lang="tr-TR" smtClean="0">
                <a:solidFill>
                  <a:schemeClr val="accent2"/>
                </a:solidFill>
              </a:rPr>
              <a:t>	</a:t>
            </a:r>
            <a:r>
              <a:rPr lang="en-AU" smtClean="0">
                <a:solidFill>
                  <a:schemeClr val="accent2"/>
                </a:solidFill>
              </a:rPr>
              <a:t>B</a:t>
            </a:r>
            <a:r>
              <a:rPr lang="tr-TR" smtClean="0">
                <a:solidFill>
                  <a:schemeClr val="accent2"/>
                </a:solidFill>
              </a:rPr>
              <a:t>F </a:t>
            </a:r>
            <a:r>
              <a:rPr lang="en-AU" smtClean="0">
                <a:solidFill>
                  <a:schemeClr val="accent2"/>
                </a:solidFill>
              </a:rPr>
              <a:t>= (1</a:t>
            </a:r>
            <a:r>
              <a:rPr lang="tr-TR" smtClean="0">
                <a:solidFill>
                  <a:schemeClr val="accent2"/>
                </a:solidFill>
              </a:rPr>
              <a:t> </a:t>
            </a:r>
            <a:r>
              <a:rPr lang="en-AU" smtClean="0">
                <a:solidFill>
                  <a:schemeClr val="accent2"/>
                </a:solidFill>
              </a:rPr>
              <a:t>+ </a:t>
            </a:r>
            <a:r>
              <a:rPr lang="tr-TR" smtClean="0">
                <a:solidFill>
                  <a:schemeClr val="accent2"/>
                </a:solidFill>
              </a:rPr>
              <a:t>i</a:t>
            </a:r>
            <a:r>
              <a:rPr lang="en-AU" smtClean="0">
                <a:solidFill>
                  <a:schemeClr val="accent2"/>
                </a:solidFill>
              </a:rPr>
              <a:t>)</a:t>
            </a:r>
            <a:r>
              <a:rPr lang="tr-TR" sz="3300" baseline="50000" smtClean="0">
                <a:solidFill>
                  <a:schemeClr val="accent2"/>
                </a:solidFill>
              </a:rPr>
              <a:t>n</a:t>
            </a:r>
            <a:r>
              <a:rPr lang="en-AU" smtClean="0">
                <a:solidFill>
                  <a:schemeClr val="accent2"/>
                </a:solidFill>
              </a:rPr>
              <a:t> –</a:t>
            </a:r>
            <a:r>
              <a:rPr lang="tr-TR" smtClean="0">
                <a:solidFill>
                  <a:schemeClr val="accent2"/>
                </a:solidFill>
              </a:rPr>
              <a:t> </a:t>
            </a:r>
            <a:r>
              <a:rPr lang="en-AU" smtClean="0">
                <a:solidFill>
                  <a:schemeClr val="accent2"/>
                </a:solidFill>
              </a:rPr>
              <a:t>1</a:t>
            </a:r>
            <a:endParaRPr lang="tr-TR" smtClean="0">
              <a:solidFill>
                <a:schemeClr val="accent2"/>
              </a:solidFill>
            </a:endParaRPr>
          </a:p>
          <a:p>
            <a:pPr eaLnBrk="1" hangingPunct="1"/>
            <a:r>
              <a:rPr lang="tr-TR" smtClean="0">
                <a:solidFill>
                  <a:schemeClr val="accent2"/>
                </a:solidFill>
              </a:rPr>
              <a:t>NOMİNAL FAİZ ORANINDA</a:t>
            </a:r>
            <a:r>
              <a:rPr lang="en-AU" smtClean="0">
                <a:solidFill>
                  <a:schemeClr val="accent2"/>
                </a:solidFill>
              </a:rPr>
              <a:t>N </a:t>
            </a:r>
            <a:r>
              <a:rPr lang="tr-TR" smtClean="0">
                <a:solidFill>
                  <a:schemeClr val="accent2"/>
                </a:solidFill>
              </a:rPr>
              <a:t/>
            </a:r>
            <a:br>
              <a:rPr lang="tr-TR" smtClean="0">
                <a:solidFill>
                  <a:schemeClr val="accent2"/>
                </a:solidFill>
              </a:rPr>
            </a:br>
            <a:r>
              <a:rPr lang="tr-TR" smtClean="0">
                <a:solidFill>
                  <a:schemeClr val="accent2"/>
                </a:solidFill>
              </a:rPr>
              <a:t>EFEKTİF FAİZİN  </a:t>
            </a:r>
            <a:r>
              <a:rPr lang="en-AU" smtClean="0">
                <a:solidFill>
                  <a:schemeClr val="accent2"/>
                </a:solidFill>
              </a:rPr>
              <a:t>BULUNMASI</a:t>
            </a:r>
          </a:p>
          <a:p>
            <a:pPr eaLnBrk="1" hangingPunct="1">
              <a:buFontTx/>
              <a:buNone/>
            </a:pPr>
            <a:r>
              <a:rPr lang="tr-TR" smtClean="0">
                <a:solidFill>
                  <a:schemeClr val="accent2"/>
                </a:solidFill>
              </a:rPr>
              <a:t>	r</a:t>
            </a:r>
            <a:r>
              <a:rPr lang="tr-TR" baseline="-25000" smtClean="0">
                <a:solidFill>
                  <a:schemeClr val="accent2"/>
                </a:solidFill>
              </a:rPr>
              <a:t>ef </a:t>
            </a:r>
            <a:r>
              <a:rPr lang="tr-TR" smtClean="0">
                <a:solidFill>
                  <a:schemeClr val="accent2"/>
                </a:solidFill>
              </a:rPr>
              <a:t>= (1 + r</a:t>
            </a:r>
            <a:r>
              <a:rPr lang="tr-TR" baseline="-25000" smtClean="0">
                <a:solidFill>
                  <a:schemeClr val="accent2"/>
                </a:solidFill>
              </a:rPr>
              <a:t>nom</a:t>
            </a:r>
            <a:r>
              <a:rPr lang="tr-TR" smtClean="0">
                <a:solidFill>
                  <a:schemeClr val="accent2"/>
                </a:solidFill>
              </a:rPr>
              <a:t> / n)</a:t>
            </a:r>
            <a:r>
              <a:rPr lang="tr-TR" sz="3300" baseline="50000" smtClean="0">
                <a:solidFill>
                  <a:schemeClr val="accent2"/>
                </a:solidFill>
              </a:rPr>
              <a:t>n</a:t>
            </a:r>
            <a:r>
              <a:rPr lang="tr-TR" smtClean="0">
                <a:solidFill>
                  <a:schemeClr val="accent2"/>
                </a:solidFill>
              </a:rPr>
              <a:t> – 1 </a:t>
            </a:r>
            <a:endParaRPr lang="en-AU" smtClean="0">
              <a:solidFill>
                <a:schemeClr val="accent2"/>
              </a:solidFill>
            </a:endParaRPr>
          </a:p>
          <a:p>
            <a:pPr eaLnBrk="1" hangingPunct="1">
              <a:buFontTx/>
              <a:buNone/>
            </a:pPr>
            <a:r>
              <a:rPr lang="tr-TR" smtClean="0">
                <a:solidFill>
                  <a:schemeClr val="accent2"/>
                </a:solidFill>
              </a:rPr>
              <a:t>	r</a:t>
            </a:r>
            <a:r>
              <a:rPr lang="tr-TR" baseline="-25000" smtClean="0">
                <a:solidFill>
                  <a:schemeClr val="accent2"/>
                </a:solidFill>
              </a:rPr>
              <a:t>ef </a:t>
            </a:r>
            <a:r>
              <a:rPr lang="tr-TR" smtClean="0">
                <a:solidFill>
                  <a:schemeClr val="accent2"/>
                </a:solidFill>
              </a:rPr>
              <a:t>= (1 + r</a:t>
            </a:r>
            <a:r>
              <a:rPr lang="tr-TR" baseline="-25000" smtClean="0">
                <a:solidFill>
                  <a:schemeClr val="accent2"/>
                </a:solidFill>
              </a:rPr>
              <a:t>nom</a:t>
            </a:r>
            <a:r>
              <a:rPr lang="tr-TR" smtClean="0">
                <a:solidFill>
                  <a:schemeClr val="accent2"/>
                </a:solidFill>
              </a:rPr>
              <a:t> / (365/d))</a:t>
            </a:r>
            <a:r>
              <a:rPr lang="tr-TR" sz="3300" baseline="50000" smtClean="0">
                <a:solidFill>
                  <a:schemeClr val="accent2"/>
                </a:solidFill>
              </a:rPr>
              <a:t>(365/d)</a:t>
            </a:r>
            <a:r>
              <a:rPr lang="tr-TR" smtClean="0">
                <a:solidFill>
                  <a:schemeClr val="accent2"/>
                </a:solidFill>
              </a:rPr>
              <a:t> – 1 </a:t>
            </a:r>
            <a:endParaRPr lang="en-AU" smtClean="0">
              <a:solidFill>
                <a:schemeClr val="accent2"/>
              </a:solidFill>
            </a:endParaRPr>
          </a:p>
          <a:p>
            <a:pPr eaLnBrk="1" hangingPunct="1">
              <a:buFontTx/>
              <a:buNone/>
            </a:pPr>
            <a:r>
              <a:rPr lang="tr-TR" smtClean="0">
                <a:solidFill>
                  <a:schemeClr val="accent2"/>
                </a:solidFill>
              </a:rPr>
              <a:t>	r</a:t>
            </a:r>
            <a:r>
              <a:rPr lang="tr-TR" baseline="-25000" smtClean="0">
                <a:solidFill>
                  <a:schemeClr val="accent2"/>
                </a:solidFill>
              </a:rPr>
              <a:t>ef </a:t>
            </a:r>
            <a:r>
              <a:rPr lang="tr-TR" smtClean="0">
                <a:solidFill>
                  <a:schemeClr val="accent2"/>
                </a:solidFill>
              </a:rPr>
              <a:t>= (1 + r</a:t>
            </a:r>
            <a:r>
              <a:rPr lang="tr-TR" baseline="-25000" smtClean="0">
                <a:solidFill>
                  <a:schemeClr val="accent2"/>
                </a:solidFill>
              </a:rPr>
              <a:t>nom</a:t>
            </a:r>
            <a:r>
              <a:rPr lang="tr-TR" smtClean="0">
                <a:solidFill>
                  <a:schemeClr val="accent2"/>
                </a:solidFill>
              </a:rPr>
              <a:t> * d / 365)</a:t>
            </a:r>
            <a:r>
              <a:rPr lang="tr-TR" sz="3300" baseline="50000" smtClean="0">
                <a:solidFill>
                  <a:schemeClr val="accent2"/>
                </a:solidFill>
              </a:rPr>
              <a:t>(365/d)</a:t>
            </a:r>
            <a:r>
              <a:rPr lang="tr-TR" smtClean="0">
                <a:solidFill>
                  <a:schemeClr val="accent2"/>
                </a:solidFill>
              </a:rPr>
              <a:t> – 1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46114"/>
                                        </p:tgtEl>
                                        <p:attrNameLst>
                                          <p:attrName>style.visibility</p:attrName>
                                        </p:attrNameLst>
                                      </p:cBhvr>
                                      <p:to>
                                        <p:strVal val="visible"/>
                                      </p:to>
                                    </p:set>
                                    <p:animEffect transition="in" filter="fade">
                                      <p:cBhvr>
                                        <p:cTn id="7" dur="2000"/>
                                        <p:tgtEl>
                                          <p:spTgt spid="3461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46115">
                                            <p:txEl>
                                              <p:pRg st="0" end="0"/>
                                            </p:txEl>
                                          </p:spTgt>
                                        </p:tgtEl>
                                        <p:attrNameLst>
                                          <p:attrName>style.visibility</p:attrName>
                                        </p:attrNameLst>
                                      </p:cBhvr>
                                      <p:to>
                                        <p:strVal val="visible"/>
                                      </p:to>
                                    </p:set>
                                    <p:animEffect transition="in" filter="fade">
                                      <p:cBhvr>
                                        <p:cTn id="10" dur="2000"/>
                                        <p:tgtEl>
                                          <p:spTgt spid="346115">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46115">
                                            <p:txEl>
                                              <p:pRg st="1" end="1"/>
                                            </p:txEl>
                                          </p:spTgt>
                                        </p:tgtEl>
                                        <p:attrNameLst>
                                          <p:attrName>style.visibility</p:attrName>
                                        </p:attrNameLst>
                                      </p:cBhvr>
                                      <p:to>
                                        <p:strVal val="visible"/>
                                      </p:to>
                                    </p:set>
                                    <p:animEffect transition="in" filter="fade">
                                      <p:cBhvr>
                                        <p:cTn id="13" dur="2000"/>
                                        <p:tgtEl>
                                          <p:spTgt spid="346115">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46115">
                                            <p:txEl>
                                              <p:pRg st="2" end="2"/>
                                            </p:txEl>
                                          </p:spTgt>
                                        </p:tgtEl>
                                        <p:attrNameLst>
                                          <p:attrName>style.visibility</p:attrName>
                                        </p:attrNameLst>
                                      </p:cBhvr>
                                      <p:to>
                                        <p:strVal val="visible"/>
                                      </p:to>
                                    </p:set>
                                    <p:animEffect transition="in" filter="fade">
                                      <p:cBhvr>
                                        <p:cTn id="18" dur="2000"/>
                                        <p:tgtEl>
                                          <p:spTgt spid="346115">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46115">
                                            <p:txEl>
                                              <p:pRg st="3" end="3"/>
                                            </p:txEl>
                                          </p:spTgt>
                                        </p:tgtEl>
                                        <p:attrNameLst>
                                          <p:attrName>style.visibility</p:attrName>
                                        </p:attrNameLst>
                                      </p:cBhvr>
                                      <p:to>
                                        <p:strVal val="visible"/>
                                      </p:to>
                                    </p:set>
                                    <p:animEffect transition="in" filter="fade">
                                      <p:cBhvr>
                                        <p:cTn id="21" dur="2000"/>
                                        <p:tgtEl>
                                          <p:spTgt spid="346115">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46115">
                                            <p:txEl>
                                              <p:pRg st="4" end="4"/>
                                            </p:txEl>
                                          </p:spTgt>
                                        </p:tgtEl>
                                        <p:attrNameLst>
                                          <p:attrName>style.visibility</p:attrName>
                                        </p:attrNameLst>
                                      </p:cBhvr>
                                      <p:to>
                                        <p:strVal val="visible"/>
                                      </p:to>
                                    </p:set>
                                    <p:animEffect transition="in" filter="fade">
                                      <p:cBhvr>
                                        <p:cTn id="26" dur="2000"/>
                                        <p:tgtEl>
                                          <p:spTgt spid="346115">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46115">
                                            <p:txEl>
                                              <p:pRg st="5" end="5"/>
                                            </p:txEl>
                                          </p:spTgt>
                                        </p:tgtEl>
                                        <p:attrNameLst>
                                          <p:attrName>style.visibility</p:attrName>
                                        </p:attrNameLst>
                                      </p:cBhvr>
                                      <p:to>
                                        <p:strVal val="visible"/>
                                      </p:to>
                                    </p:set>
                                    <p:animEffect transition="in" filter="fade">
                                      <p:cBhvr>
                                        <p:cTn id="31" dur="2000"/>
                                        <p:tgtEl>
                                          <p:spTgt spid="3461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6114" grpId="0"/>
      <p:bldP spid="346115"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p:txBody>
          <a:bodyPr/>
          <a:lstStyle/>
          <a:p>
            <a:pPr eaLnBrk="1" hangingPunct="1"/>
            <a:r>
              <a:rPr lang="tr-TR" dirty="0" smtClean="0">
                <a:solidFill>
                  <a:schemeClr val="accent2"/>
                </a:solidFill>
              </a:rPr>
              <a:t>Örnek </a:t>
            </a:r>
          </a:p>
        </p:txBody>
      </p:sp>
      <p:sp>
        <p:nvSpPr>
          <p:cNvPr id="350211" name="Rectangle 3"/>
          <p:cNvSpPr>
            <a:spLocks noGrp="1" noChangeArrowheads="1"/>
          </p:cNvSpPr>
          <p:nvPr>
            <p:ph idx="1"/>
          </p:nvPr>
        </p:nvSpPr>
        <p:spPr/>
        <p:txBody>
          <a:bodyPr/>
          <a:lstStyle/>
          <a:p>
            <a:pPr eaLnBrk="1" hangingPunct="1">
              <a:buFontTx/>
              <a:buNone/>
            </a:pPr>
            <a:r>
              <a:rPr lang="tr-TR" dirty="0" smtClean="0">
                <a:solidFill>
                  <a:schemeClr val="accent2"/>
                </a:solidFill>
              </a:rPr>
              <a:t>	Nominal faiz oranı %36 olan 6 ayda bir faiz ödemeli mevduatın efektif faizi nedir?</a:t>
            </a:r>
          </a:p>
          <a:p>
            <a:pPr eaLnBrk="1" hangingPunct="1">
              <a:buFontTx/>
              <a:buNone/>
            </a:pPr>
            <a:endParaRPr lang="tr-TR" dirty="0" smtClean="0">
              <a:solidFill>
                <a:schemeClr val="accent2"/>
              </a:solidFill>
            </a:endParaRPr>
          </a:p>
          <a:p>
            <a:pPr eaLnBrk="1" hangingPunct="1">
              <a:buFontTx/>
              <a:buNone/>
            </a:pPr>
            <a:r>
              <a:rPr lang="tr-TR" dirty="0" smtClean="0">
                <a:solidFill>
                  <a:schemeClr val="accent2"/>
                </a:solidFill>
              </a:rPr>
              <a:t>	 </a:t>
            </a:r>
            <a:r>
              <a:rPr lang="tr-TR" dirty="0" err="1" smtClean="0">
                <a:solidFill>
                  <a:schemeClr val="accent2"/>
                </a:solidFill>
              </a:rPr>
              <a:t>r</a:t>
            </a:r>
            <a:r>
              <a:rPr lang="tr-TR" baseline="-25000" dirty="0" err="1" smtClean="0">
                <a:solidFill>
                  <a:schemeClr val="accent2"/>
                </a:solidFill>
              </a:rPr>
              <a:t>ef</a:t>
            </a:r>
            <a:r>
              <a:rPr lang="tr-TR" baseline="-25000" dirty="0" smtClean="0">
                <a:solidFill>
                  <a:schemeClr val="accent2"/>
                </a:solidFill>
              </a:rPr>
              <a:t> </a:t>
            </a:r>
            <a:r>
              <a:rPr lang="tr-TR" dirty="0" smtClean="0">
                <a:solidFill>
                  <a:schemeClr val="accent2"/>
                </a:solidFill>
              </a:rPr>
              <a:t>= (1 + </a:t>
            </a:r>
            <a:r>
              <a:rPr lang="tr-TR" dirty="0" err="1" smtClean="0">
                <a:solidFill>
                  <a:schemeClr val="accent2"/>
                </a:solidFill>
              </a:rPr>
              <a:t>r</a:t>
            </a:r>
            <a:r>
              <a:rPr lang="tr-TR" baseline="-25000" dirty="0" err="1" smtClean="0">
                <a:solidFill>
                  <a:schemeClr val="accent2"/>
                </a:solidFill>
              </a:rPr>
              <a:t>nom</a:t>
            </a:r>
            <a:r>
              <a:rPr lang="tr-TR" dirty="0" smtClean="0">
                <a:solidFill>
                  <a:schemeClr val="accent2"/>
                </a:solidFill>
              </a:rPr>
              <a:t> / n)</a:t>
            </a:r>
            <a:r>
              <a:rPr lang="tr-TR" sz="3300" baseline="50000" dirty="0" smtClean="0">
                <a:solidFill>
                  <a:schemeClr val="accent2"/>
                </a:solidFill>
              </a:rPr>
              <a:t>n</a:t>
            </a:r>
            <a:r>
              <a:rPr lang="tr-TR" dirty="0" smtClean="0">
                <a:solidFill>
                  <a:schemeClr val="accent2"/>
                </a:solidFill>
              </a:rPr>
              <a:t> – 1 </a:t>
            </a:r>
          </a:p>
          <a:p>
            <a:pPr eaLnBrk="1" hangingPunct="1">
              <a:buFontTx/>
              <a:buNone/>
            </a:pPr>
            <a:r>
              <a:rPr lang="tr-TR" dirty="0" smtClean="0">
                <a:solidFill>
                  <a:schemeClr val="accent2"/>
                </a:solidFill>
              </a:rPr>
              <a:t>	 </a:t>
            </a:r>
            <a:r>
              <a:rPr lang="tr-TR" dirty="0" err="1" smtClean="0">
                <a:solidFill>
                  <a:schemeClr val="accent2"/>
                </a:solidFill>
              </a:rPr>
              <a:t>r</a:t>
            </a:r>
            <a:r>
              <a:rPr lang="tr-TR" baseline="-25000" dirty="0" err="1" smtClean="0">
                <a:solidFill>
                  <a:schemeClr val="accent2"/>
                </a:solidFill>
              </a:rPr>
              <a:t>ef</a:t>
            </a:r>
            <a:r>
              <a:rPr lang="tr-TR" baseline="-25000" dirty="0" smtClean="0">
                <a:solidFill>
                  <a:schemeClr val="accent2"/>
                </a:solidFill>
              </a:rPr>
              <a:t> </a:t>
            </a:r>
            <a:r>
              <a:rPr lang="tr-TR" dirty="0" smtClean="0">
                <a:solidFill>
                  <a:schemeClr val="accent2"/>
                </a:solidFill>
              </a:rPr>
              <a:t>= (1 + 0.36 /2)</a:t>
            </a:r>
            <a:r>
              <a:rPr lang="tr-TR" sz="3300" baseline="50000" dirty="0" smtClean="0">
                <a:solidFill>
                  <a:schemeClr val="accent2"/>
                </a:solidFill>
              </a:rPr>
              <a:t>2</a:t>
            </a:r>
            <a:r>
              <a:rPr lang="tr-TR" dirty="0" smtClean="0">
                <a:solidFill>
                  <a:schemeClr val="accent2"/>
                </a:solidFill>
              </a:rPr>
              <a:t> – 1 </a:t>
            </a:r>
          </a:p>
          <a:p>
            <a:pPr eaLnBrk="1" hangingPunct="1">
              <a:buFontTx/>
              <a:buNone/>
            </a:pPr>
            <a:r>
              <a:rPr lang="tr-TR" dirty="0" smtClean="0">
                <a:solidFill>
                  <a:schemeClr val="accent2"/>
                </a:solidFill>
              </a:rPr>
              <a:t>	 </a:t>
            </a:r>
            <a:r>
              <a:rPr lang="tr-TR" dirty="0" err="1" smtClean="0">
                <a:solidFill>
                  <a:schemeClr val="accent2"/>
                </a:solidFill>
              </a:rPr>
              <a:t>r</a:t>
            </a:r>
            <a:r>
              <a:rPr lang="tr-TR" baseline="-25000" dirty="0" err="1" smtClean="0">
                <a:solidFill>
                  <a:schemeClr val="accent2"/>
                </a:solidFill>
              </a:rPr>
              <a:t>ef</a:t>
            </a:r>
            <a:r>
              <a:rPr lang="tr-TR" baseline="-25000" dirty="0" smtClean="0">
                <a:solidFill>
                  <a:schemeClr val="accent2"/>
                </a:solidFill>
              </a:rPr>
              <a:t> </a:t>
            </a:r>
            <a:r>
              <a:rPr lang="tr-TR" dirty="0" smtClean="0">
                <a:solidFill>
                  <a:schemeClr val="accent2"/>
                </a:solidFill>
              </a:rPr>
              <a:t>= %39.24</a:t>
            </a:r>
          </a:p>
          <a:p>
            <a:pPr lvl="1" eaLnBrk="1" hangingPunct="1">
              <a:buFontTx/>
              <a:buNone/>
            </a:pPr>
            <a:r>
              <a:rPr lang="tr-TR" sz="2700" dirty="0" smtClean="0">
                <a:solidFill>
                  <a:schemeClr val="accent2"/>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0210"/>
                                        </p:tgtEl>
                                        <p:attrNameLst>
                                          <p:attrName>style.visibility</p:attrName>
                                        </p:attrNameLst>
                                      </p:cBhvr>
                                      <p:to>
                                        <p:strVal val="visible"/>
                                      </p:to>
                                    </p:set>
                                    <p:animEffect transition="in" filter="fade">
                                      <p:cBhvr>
                                        <p:cTn id="7" dur="2000"/>
                                        <p:tgtEl>
                                          <p:spTgt spid="3502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50211">
                                            <p:txEl>
                                              <p:pRg st="0" end="0"/>
                                            </p:txEl>
                                          </p:spTgt>
                                        </p:tgtEl>
                                        <p:attrNameLst>
                                          <p:attrName>style.visibility</p:attrName>
                                        </p:attrNameLst>
                                      </p:cBhvr>
                                      <p:to>
                                        <p:strVal val="visible"/>
                                      </p:to>
                                    </p:set>
                                    <p:animEffect transition="in" filter="fade">
                                      <p:cBhvr>
                                        <p:cTn id="10" dur="2000"/>
                                        <p:tgtEl>
                                          <p:spTgt spid="35021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50211">
                                            <p:txEl>
                                              <p:pRg st="2" end="2"/>
                                            </p:txEl>
                                          </p:spTgt>
                                        </p:tgtEl>
                                        <p:attrNameLst>
                                          <p:attrName>style.visibility</p:attrName>
                                        </p:attrNameLst>
                                      </p:cBhvr>
                                      <p:to>
                                        <p:strVal val="visible"/>
                                      </p:to>
                                    </p:set>
                                    <p:animEffect transition="in" filter="fade">
                                      <p:cBhvr>
                                        <p:cTn id="15" dur="2000"/>
                                        <p:tgtEl>
                                          <p:spTgt spid="350211">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50211">
                                            <p:txEl>
                                              <p:pRg st="3" end="3"/>
                                            </p:txEl>
                                          </p:spTgt>
                                        </p:tgtEl>
                                        <p:attrNameLst>
                                          <p:attrName>style.visibility</p:attrName>
                                        </p:attrNameLst>
                                      </p:cBhvr>
                                      <p:to>
                                        <p:strVal val="visible"/>
                                      </p:to>
                                    </p:set>
                                    <p:animEffect transition="in" filter="fade">
                                      <p:cBhvr>
                                        <p:cTn id="20" dur="2000"/>
                                        <p:tgtEl>
                                          <p:spTgt spid="350211">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50211">
                                            <p:txEl>
                                              <p:pRg st="4" end="4"/>
                                            </p:txEl>
                                          </p:spTgt>
                                        </p:tgtEl>
                                        <p:attrNameLst>
                                          <p:attrName>style.visibility</p:attrName>
                                        </p:attrNameLst>
                                      </p:cBhvr>
                                      <p:to>
                                        <p:strVal val="visible"/>
                                      </p:to>
                                    </p:set>
                                    <p:animEffect transition="in" filter="fade">
                                      <p:cBhvr>
                                        <p:cTn id="25" dur="2000"/>
                                        <p:tgtEl>
                                          <p:spTgt spid="350211">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50211">
                                            <p:txEl>
                                              <p:pRg st="5" end="5"/>
                                            </p:txEl>
                                          </p:spTgt>
                                        </p:tgtEl>
                                        <p:attrNameLst>
                                          <p:attrName>style.visibility</p:attrName>
                                        </p:attrNameLst>
                                      </p:cBhvr>
                                      <p:to>
                                        <p:strVal val="visible"/>
                                      </p:to>
                                    </p:set>
                                    <p:animEffect transition="in" filter="fade">
                                      <p:cBhvr>
                                        <p:cTn id="30" dur="2000"/>
                                        <p:tgtEl>
                                          <p:spTgt spid="3502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0210" grpId="0"/>
      <p:bldP spid="350211"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pPr eaLnBrk="1" hangingPunct="1"/>
            <a:r>
              <a:rPr lang="tr-TR" dirty="0" smtClean="0">
                <a:solidFill>
                  <a:schemeClr val="accent2"/>
                </a:solidFill>
              </a:rPr>
              <a:t>Örnek </a:t>
            </a:r>
          </a:p>
        </p:txBody>
      </p:sp>
      <p:sp>
        <p:nvSpPr>
          <p:cNvPr id="352259" name="Rectangle 3"/>
          <p:cNvSpPr>
            <a:spLocks noGrp="1" noChangeArrowheads="1"/>
          </p:cNvSpPr>
          <p:nvPr>
            <p:ph idx="1"/>
          </p:nvPr>
        </p:nvSpPr>
        <p:spPr/>
        <p:txBody>
          <a:bodyPr/>
          <a:lstStyle/>
          <a:p>
            <a:pPr eaLnBrk="1" hangingPunct="1">
              <a:buFontTx/>
              <a:buNone/>
            </a:pPr>
            <a:r>
              <a:rPr lang="tr-TR" dirty="0" smtClean="0">
                <a:solidFill>
                  <a:schemeClr val="accent2"/>
                </a:solidFill>
              </a:rPr>
              <a:t>	24 gün vadeli mevduatın yıllık basit faizi %42 ise yıllık bileşik (efektif) faiz oranı nedir? </a:t>
            </a:r>
          </a:p>
          <a:p>
            <a:pPr eaLnBrk="1" hangingPunct="1">
              <a:buFontTx/>
              <a:buNone/>
            </a:pPr>
            <a:endParaRPr lang="tr-TR" dirty="0" smtClean="0">
              <a:solidFill>
                <a:schemeClr val="accent2"/>
              </a:solidFill>
            </a:endParaRPr>
          </a:p>
          <a:p>
            <a:pPr eaLnBrk="1" hangingPunct="1">
              <a:buFontTx/>
              <a:buNone/>
            </a:pPr>
            <a:r>
              <a:rPr lang="tr-TR" dirty="0" smtClean="0">
                <a:solidFill>
                  <a:schemeClr val="accent2"/>
                </a:solidFill>
              </a:rPr>
              <a:t>	</a:t>
            </a:r>
            <a:r>
              <a:rPr lang="tr-TR" dirty="0" err="1" smtClean="0">
                <a:solidFill>
                  <a:schemeClr val="accent2"/>
                </a:solidFill>
              </a:rPr>
              <a:t>r</a:t>
            </a:r>
            <a:r>
              <a:rPr lang="tr-TR" baseline="-25000" dirty="0" err="1" smtClean="0">
                <a:solidFill>
                  <a:schemeClr val="accent2"/>
                </a:solidFill>
              </a:rPr>
              <a:t>ef</a:t>
            </a:r>
            <a:r>
              <a:rPr lang="tr-TR" baseline="-25000" dirty="0" smtClean="0">
                <a:solidFill>
                  <a:schemeClr val="accent2"/>
                </a:solidFill>
              </a:rPr>
              <a:t> </a:t>
            </a:r>
            <a:r>
              <a:rPr lang="tr-TR" dirty="0" smtClean="0">
                <a:solidFill>
                  <a:schemeClr val="accent2"/>
                </a:solidFill>
              </a:rPr>
              <a:t>= (1 + </a:t>
            </a:r>
            <a:r>
              <a:rPr lang="tr-TR" dirty="0" err="1" smtClean="0">
                <a:solidFill>
                  <a:schemeClr val="accent2"/>
                </a:solidFill>
              </a:rPr>
              <a:t>r</a:t>
            </a:r>
            <a:r>
              <a:rPr lang="tr-TR" baseline="-25000" dirty="0" err="1" smtClean="0">
                <a:solidFill>
                  <a:schemeClr val="accent2"/>
                </a:solidFill>
              </a:rPr>
              <a:t>nom</a:t>
            </a:r>
            <a:r>
              <a:rPr lang="tr-TR" dirty="0" smtClean="0">
                <a:solidFill>
                  <a:schemeClr val="accent2"/>
                </a:solidFill>
              </a:rPr>
              <a:t> * d / 365)</a:t>
            </a:r>
            <a:r>
              <a:rPr lang="tr-TR" sz="3300" baseline="50000" dirty="0" smtClean="0">
                <a:solidFill>
                  <a:schemeClr val="accent2"/>
                </a:solidFill>
              </a:rPr>
              <a:t>(365/d)</a:t>
            </a:r>
            <a:r>
              <a:rPr lang="tr-TR" dirty="0" smtClean="0">
                <a:solidFill>
                  <a:schemeClr val="accent2"/>
                </a:solidFill>
              </a:rPr>
              <a:t> – 1 </a:t>
            </a:r>
          </a:p>
          <a:p>
            <a:pPr eaLnBrk="1" hangingPunct="1">
              <a:buFontTx/>
              <a:buNone/>
            </a:pPr>
            <a:r>
              <a:rPr lang="tr-TR" dirty="0" smtClean="0">
                <a:solidFill>
                  <a:schemeClr val="accent2"/>
                </a:solidFill>
              </a:rPr>
              <a:t>	</a:t>
            </a:r>
            <a:r>
              <a:rPr lang="tr-TR" dirty="0" err="1" smtClean="0">
                <a:solidFill>
                  <a:schemeClr val="accent2"/>
                </a:solidFill>
              </a:rPr>
              <a:t>r</a:t>
            </a:r>
            <a:r>
              <a:rPr lang="tr-TR" baseline="-25000" dirty="0" err="1" smtClean="0">
                <a:solidFill>
                  <a:schemeClr val="accent2"/>
                </a:solidFill>
              </a:rPr>
              <a:t>ef</a:t>
            </a:r>
            <a:r>
              <a:rPr lang="tr-TR" baseline="-25000" dirty="0" smtClean="0">
                <a:solidFill>
                  <a:schemeClr val="accent2"/>
                </a:solidFill>
              </a:rPr>
              <a:t> </a:t>
            </a:r>
            <a:r>
              <a:rPr lang="tr-TR" dirty="0" smtClean="0">
                <a:solidFill>
                  <a:schemeClr val="accent2"/>
                </a:solidFill>
              </a:rPr>
              <a:t>= (1 + 0.42 * 24 / 365)</a:t>
            </a:r>
            <a:r>
              <a:rPr lang="tr-TR" sz="3300" baseline="50000" dirty="0" smtClean="0">
                <a:solidFill>
                  <a:schemeClr val="accent2"/>
                </a:solidFill>
              </a:rPr>
              <a:t>(365/24)</a:t>
            </a:r>
            <a:r>
              <a:rPr lang="tr-TR" dirty="0" smtClean="0">
                <a:solidFill>
                  <a:schemeClr val="accent2"/>
                </a:solidFill>
              </a:rPr>
              <a:t> – 1 </a:t>
            </a:r>
          </a:p>
          <a:p>
            <a:pPr eaLnBrk="1" hangingPunct="1">
              <a:buFontTx/>
              <a:buNone/>
            </a:pPr>
            <a:r>
              <a:rPr lang="tr-TR" dirty="0" smtClean="0">
                <a:solidFill>
                  <a:schemeClr val="accent2"/>
                </a:solidFill>
              </a:rPr>
              <a:t>	</a:t>
            </a:r>
            <a:r>
              <a:rPr lang="tr-TR" dirty="0" err="1" smtClean="0">
                <a:solidFill>
                  <a:schemeClr val="accent2"/>
                </a:solidFill>
              </a:rPr>
              <a:t>r</a:t>
            </a:r>
            <a:r>
              <a:rPr lang="tr-TR" baseline="-25000" dirty="0" err="1" smtClean="0">
                <a:solidFill>
                  <a:schemeClr val="accent2"/>
                </a:solidFill>
              </a:rPr>
              <a:t>ef</a:t>
            </a:r>
            <a:r>
              <a:rPr lang="tr-TR" baseline="-25000" dirty="0" smtClean="0">
                <a:solidFill>
                  <a:schemeClr val="accent2"/>
                </a:solidFill>
              </a:rPr>
              <a:t> </a:t>
            </a:r>
            <a:r>
              <a:rPr lang="tr-TR" dirty="0" smtClean="0">
                <a:solidFill>
                  <a:schemeClr val="accent2"/>
                </a:solidFill>
              </a:rPr>
              <a:t>= %51.33 </a:t>
            </a:r>
          </a:p>
          <a:p>
            <a:pPr eaLnBrk="1" hangingPunct="1">
              <a:buFontTx/>
              <a:buNone/>
            </a:pPr>
            <a:endParaRPr lang="tr-TR" dirty="0" smtClean="0">
              <a:solidFill>
                <a:schemeClr val="accent2"/>
              </a:solidFill>
            </a:endParaRPr>
          </a:p>
          <a:p>
            <a:pPr lvl="1" eaLnBrk="1" hangingPunct="1">
              <a:buFontTx/>
              <a:buNone/>
            </a:pPr>
            <a:r>
              <a:rPr lang="tr-TR" sz="2700" dirty="0" smtClean="0">
                <a:solidFill>
                  <a:schemeClr val="accent2"/>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2258"/>
                                        </p:tgtEl>
                                        <p:attrNameLst>
                                          <p:attrName>style.visibility</p:attrName>
                                        </p:attrNameLst>
                                      </p:cBhvr>
                                      <p:to>
                                        <p:strVal val="visible"/>
                                      </p:to>
                                    </p:set>
                                    <p:animEffect transition="in" filter="fade">
                                      <p:cBhvr>
                                        <p:cTn id="7" dur="2000"/>
                                        <p:tgtEl>
                                          <p:spTgt spid="35225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52259">
                                            <p:txEl>
                                              <p:pRg st="0" end="0"/>
                                            </p:txEl>
                                          </p:spTgt>
                                        </p:tgtEl>
                                        <p:attrNameLst>
                                          <p:attrName>style.visibility</p:attrName>
                                        </p:attrNameLst>
                                      </p:cBhvr>
                                      <p:to>
                                        <p:strVal val="visible"/>
                                      </p:to>
                                    </p:set>
                                    <p:animEffect transition="in" filter="fade">
                                      <p:cBhvr>
                                        <p:cTn id="10" dur="2000"/>
                                        <p:tgtEl>
                                          <p:spTgt spid="35225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52259">
                                            <p:txEl>
                                              <p:pRg st="2" end="2"/>
                                            </p:txEl>
                                          </p:spTgt>
                                        </p:tgtEl>
                                        <p:attrNameLst>
                                          <p:attrName>style.visibility</p:attrName>
                                        </p:attrNameLst>
                                      </p:cBhvr>
                                      <p:to>
                                        <p:strVal val="visible"/>
                                      </p:to>
                                    </p:set>
                                    <p:animEffect transition="in" filter="fade">
                                      <p:cBhvr>
                                        <p:cTn id="15" dur="2000"/>
                                        <p:tgtEl>
                                          <p:spTgt spid="352259">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52259">
                                            <p:txEl>
                                              <p:pRg st="3" end="3"/>
                                            </p:txEl>
                                          </p:spTgt>
                                        </p:tgtEl>
                                        <p:attrNameLst>
                                          <p:attrName>style.visibility</p:attrName>
                                        </p:attrNameLst>
                                      </p:cBhvr>
                                      <p:to>
                                        <p:strVal val="visible"/>
                                      </p:to>
                                    </p:set>
                                    <p:animEffect transition="in" filter="fade">
                                      <p:cBhvr>
                                        <p:cTn id="20" dur="2000"/>
                                        <p:tgtEl>
                                          <p:spTgt spid="352259">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52259">
                                            <p:txEl>
                                              <p:pRg st="4" end="4"/>
                                            </p:txEl>
                                          </p:spTgt>
                                        </p:tgtEl>
                                        <p:attrNameLst>
                                          <p:attrName>style.visibility</p:attrName>
                                        </p:attrNameLst>
                                      </p:cBhvr>
                                      <p:to>
                                        <p:strVal val="visible"/>
                                      </p:to>
                                    </p:set>
                                    <p:animEffect transition="in" filter="fade">
                                      <p:cBhvr>
                                        <p:cTn id="25" dur="2000"/>
                                        <p:tgtEl>
                                          <p:spTgt spid="352259">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52259">
                                            <p:txEl>
                                              <p:pRg st="6" end="6"/>
                                            </p:txEl>
                                          </p:spTgt>
                                        </p:tgtEl>
                                        <p:attrNameLst>
                                          <p:attrName>style.visibility</p:attrName>
                                        </p:attrNameLst>
                                      </p:cBhvr>
                                      <p:to>
                                        <p:strVal val="visible"/>
                                      </p:to>
                                    </p:set>
                                    <p:animEffect transition="in" filter="fade">
                                      <p:cBhvr>
                                        <p:cTn id="30" dur="2000"/>
                                        <p:tgtEl>
                                          <p:spTgt spid="3522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2258" grpId="0"/>
      <p:bldP spid="352259"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p:txBody>
          <a:bodyPr/>
          <a:lstStyle/>
          <a:p>
            <a:pPr eaLnBrk="1" hangingPunct="1"/>
            <a:r>
              <a:rPr lang="tr-TR" dirty="0" smtClean="0">
                <a:solidFill>
                  <a:schemeClr val="accent2"/>
                </a:solidFill>
              </a:rPr>
              <a:t>Örnek </a:t>
            </a:r>
          </a:p>
        </p:txBody>
      </p:sp>
      <p:sp>
        <p:nvSpPr>
          <p:cNvPr id="354307" name="Rectangle 3"/>
          <p:cNvSpPr>
            <a:spLocks noGrp="1" noChangeArrowheads="1"/>
          </p:cNvSpPr>
          <p:nvPr>
            <p:ph idx="1"/>
          </p:nvPr>
        </p:nvSpPr>
        <p:spPr/>
        <p:txBody>
          <a:bodyPr/>
          <a:lstStyle/>
          <a:p>
            <a:pPr eaLnBrk="1" hangingPunct="1">
              <a:lnSpc>
                <a:spcPct val="90000"/>
              </a:lnSpc>
            </a:pPr>
            <a:r>
              <a:rPr lang="tr-TR" dirty="0" smtClean="0">
                <a:solidFill>
                  <a:schemeClr val="accent2"/>
                </a:solidFill>
                <a:cs typeface="Times New Roman" pitchFamily="18" charset="0"/>
              </a:rPr>
              <a:t>91 günlük getirisi % 12.6 olan hazine bonosunun nominal ve efektif getirileri nedir?</a:t>
            </a:r>
          </a:p>
          <a:p>
            <a:pPr algn="just" eaLnBrk="1" hangingPunct="1">
              <a:lnSpc>
                <a:spcPct val="90000"/>
              </a:lnSpc>
              <a:buFontTx/>
              <a:buNone/>
            </a:pPr>
            <a:r>
              <a:rPr lang="tr-TR" dirty="0" smtClean="0">
                <a:cs typeface="Times New Roman" pitchFamily="18" charset="0"/>
              </a:rPr>
              <a:t>	</a:t>
            </a:r>
            <a:r>
              <a:rPr lang="tr-TR" dirty="0" err="1" smtClean="0">
                <a:solidFill>
                  <a:schemeClr val="accent2"/>
                </a:solidFill>
                <a:cs typeface="Times New Roman" pitchFamily="18" charset="0"/>
              </a:rPr>
              <a:t>r</a:t>
            </a:r>
            <a:r>
              <a:rPr lang="tr-TR" baseline="-30000" dirty="0" err="1" smtClean="0">
                <a:solidFill>
                  <a:schemeClr val="accent2"/>
                </a:solidFill>
                <a:cs typeface="Times New Roman" pitchFamily="18" charset="0"/>
              </a:rPr>
              <a:t>nom</a:t>
            </a:r>
            <a:r>
              <a:rPr lang="tr-TR" baseline="-30000" dirty="0" smtClean="0">
                <a:solidFill>
                  <a:schemeClr val="accent2"/>
                </a:solidFill>
                <a:cs typeface="Times New Roman" pitchFamily="18" charset="0"/>
              </a:rPr>
              <a:t> </a:t>
            </a:r>
            <a:r>
              <a:rPr lang="tr-TR" dirty="0" smtClean="0">
                <a:solidFill>
                  <a:schemeClr val="accent2"/>
                </a:solidFill>
                <a:cs typeface="Times New Roman" pitchFamily="18" charset="0"/>
              </a:rPr>
              <a:t>= i * n </a:t>
            </a:r>
          </a:p>
          <a:p>
            <a:pPr algn="just" eaLnBrk="1" hangingPunct="1">
              <a:lnSpc>
                <a:spcPct val="90000"/>
              </a:lnSpc>
              <a:buFontTx/>
              <a:buNone/>
            </a:pPr>
            <a:r>
              <a:rPr lang="tr-TR" dirty="0" smtClean="0">
                <a:solidFill>
                  <a:schemeClr val="accent2"/>
                </a:solidFill>
                <a:cs typeface="Times New Roman" pitchFamily="18" charset="0"/>
              </a:rPr>
              <a:t>	</a:t>
            </a:r>
            <a:r>
              <a:rPr lang="tr-TR" dirty="0" err="1" smtClean="0">
                <a:solidFill>
                  <a:schemeClr val="accent2"/>
                </a:solidFill>
                <a:cs typeface="Times New Roman" pitchFamily="18" charset="0"/>
              </a:rPr>
              <a:t>r</a:t>
            </a:r>
            <a:r>
              <a:rPr lang="tr-TR" baseline="-30000" dirty="0" err="1" smtClean="0">
                <a:solidFill>
                  <a:schemeClr val="accent2"/>
                </a:solidFill>
                <a:cs typeface="Times New Roman" pitchFamily="18" charset="0"/>
              </a:rPr>
              <a:t>nom</a:t>
            </a:r>
            <a:r>
              <a:rPr lang="tr-TR" dirty="0" smtClean="0">
                <a:solidFill>
                  <a:schemeClr val="accent2"/>
                </a:solidFill>
                <a:cs typeface="Times New Roman" pitchFamily="18" charset="0"/>
              </a:rPr>
              <a:t>= 0.126 * (365 / 91) = % 50.54</a:t>
            </a:r>
          </a:p>
          <a:p>
            <a:pPr algn="just" eaLnBrk="1" hangingPunct="1">
              <a:lnSpc>
                <a:spcPct val="90000"/>
              </a:lnSpc>
              <a:buFontTx/>
              <a:buNone/>
            </a:pPr>
            <a:r>
              <a:rPr lang="tr-TR" dirty="0" smtClean="0">
                <a:solidFill>
                  <a:schemeClr val="accent2"/>
                </a:solidFill>
                <a:cs typeface="Times New Roman" pitchFamily="18" charset="0"/>
              </a:rPr>
              <a:t>	</a:t>
            </a:r>
            <a:r>
              <a:rPr lang="tr-TR" dirty="0" err="1" smtClean="0">
                <a:solidFill>
                  <a:schemeClr val="accent2"/>
                </a:solidFill>
              </a:rPr>
              <a:t>r</a:t>
            </a:r>
            <a:r>
              <a:rPr lang="tr-TR" baseline="-25000" dirty="0" err="1" smtClean="0">
                <a:solidFill>
                  <a:schemeClr val="accent2"/>
                </a:solidFill>
              </a:rPr>
              <a:t>ef</a:t>
            </a:r>
            <a:r>
              <a:rPr lang="tr-TR" baseline="-25000" dirty="0" smtClean="0">
                <a:solidFill>
                  <a:schemeClr val="accent2"/>
                </a:solidFill>
              </a:rPr>
              <a:t> </a:t>
            </a:r>
            <a:r>
              <a:rPr lang="tr-TR" dirty="0" smtClean="0">
                <a:solidFill>
                  <a:schemeClr val="accent2"/>
                </a:solidFill>
              </a:rPr>
              <a:t>= (1 + </a:t>
            </a:r>
            <a:r>
              <a:rPr lang="tr-TR" dirty="0" err="1" smtClean="0">
                <a:solidFill>
                  <a:schemeClr val="accent2"/>
                </a:solidFill>
              </a:rPr>
              <a:t>r</a:t>
            </a:r>
            <a:r>
              <a:rPr lang="tr-TR" baseline="-25000" dirty="0" err="1" smtClean="0">
                <a:solidFill>
                  <a:schemeClr val="accent2"/>
                </a:solidFill>
              </a:rPr>
              <a:t>nom</a:t>
            </a:r>
            <a:r>
              <a:rPr lang="tr-TR" dirty="0" smtClean="0">
                <a:solidFill>
                  <a:schemeClr val="accent2"/>
                </a:solidFill>
              </a:rPr>
              <a:t> * d / 365)</a:t>
            </a:r>
            <a:r>
              <a:rPr lang="tr-TR" sz="3300" baseline="50000" dirty="0" smtClean="0">
                <a:solidFill>
                  <a:schemeClr val="accent2"/>
                </a:solidFill>
              </a:rPr>
              <a:t>(365/d)</a:t>
            </a:r>
            <a:r>
              <a:rPr lang="tr-TR" dirty="0" smtClean="0">
                <a:solidFill>
                  <a:schemeClr val="accent2"/>
                </a:solidFill>
              </a:rPr>
              <a:t> – 1 </a:t>
            </a:r>
          </a:p>
          <a:p>
            <a:pPr eaLnBrk="1" hangingPunct="1">
              <a:lnSpc>
                <a:spcPct val="90000"/>
              </a:lnSpc>
              <a:buFontTx/>
              <a:buNone/>
            </a:pPr>
            <a:r>
              <a:rPr lang="tr-TR" dirty="0" smtClean="0">
                <a:solidFill>
                  <a:schemeClr val="accent2"/>
                </a:solidFill>
              </a:rPr>
              <a:t>	</a:t>
            </a:r>
            <a:r>
              <a:rPr lang="tr-TR" dirty="0" err="1" smtClean="0">
                <a:solidFill>
                  <a:schemeClr val="accent2"/>
                </a:solidFill>
              </a:rPr>
              <a:t>r</a:t>
            </a:r>
            <a:r>
              <a:rPr lang="tr-TR" baseline="-25000" dirty="0" err="1" smtClean="0">
                <a:solidFill>
                  <a:schemeClr val="accent2"/>
                </a:solidFill>
              </a:rPr>
              <a:t>ef</a:t>
            </a:r>
            <a:r>
              <a:rPr lang="tr-TR" baseline="-25000" dirty="0" smtClean="0">
                <a:solidFill>
                  <a:schemeClr val="accent2"/>
                </a:solidFill>
              </a:rPr>
              <a:t> </a:t>
            </a:r>
            <a:r>
              <a:rPr lang="tr-TR" dirty="0" smtClean="0">
                <a:solidFill>
                  <a:schemeClr val="accent2"/>
                </a:solidFill>
              </a:rPr>
              <a:t>= (1 + 0.5054 * 91 / 365)</a:t>
            </a:r>
            <a:r>
              <a:rPr lang="tr-TR" sz="3300" baseline="50000" dirty="0" smtClean="0">
                <a:solidFill>
                  <a:schemeClr val="accent2"/>
                </a:solidFill>
              </a:rPr>
              <a:t>(365/91)</a:t>
            </a:r>
            <a:r>
              <a:rPr lang="tr-TR" dirty="0" smtClean="0">
                <a:solidFill>
                  <a:schemeClr val="accent2"/>
                </a:solidFill>
              </a:rPr>
              <a:t> – 1 </a:t>
            </a:r>
          </a:p>
          <a:p>
            <a:pPr eaLnBrk="1" hangingPunct="1">
              <a:lnSpc>
                <a:spcPct val="90000"/>
              </a:lnSpc>
              <a:buFontTx/>
              <a:buNone/>
            </a:pPr>
            <a:r>
              <a:rPr lang="tr-TR" dirty="0" smtClean="0">
                <a:solidFill>
                  <a:schemeClr val="accent2"/>
                </a:solidFill>
              </a:rPr>
              <a:t>	</a:t>
            </a:r>
            <a:r>
              <a:rPr lang="tr-TR" dirty="0" err="1" smtClean="0">
                <a:solidFill>
                  <a:schemeClr val="accent2"/>
                </a:solidFill>
              </a:rPr>
              <a:t>r</a:t>
            </a:r>
            <a:r>
              <a:rPr lang="tr-TR" baseline="-25000" dirty="0" err="1" smtClean="0">
                <a:solidFill>
                  <a:schemeClr val="accent2"/>
                </a:solidFill>
              </a:rPr>
              <a:t>ef</a:t>
            </a:r>
            <a:r>
              <a:rPr lang="tr-TR" baseline="-25000" dirty="0" smtClean="0">
                <a:solidFill>
                  <a:schemeClr val="accent2"/>
                </a:solidFill>
              </a:rPr>
              <a:t> </a:t>
            </a:r>
            <a:r>
              <a:rPr lang="tr-TR" dirty="0" smtClean="0">
                <a:solidFill>
                  <a:schemeClr val="accent2"/>
                </a:solidFill>
              </a:rPr>
              <a:t>= % 60.96</a:t>
            </a:r>
          </a:p>
          <a:p>
            <a:pPr eaLnBrk="1" hangingPunct="1">
              <a:lnSpc>
                <a:spcPct val="90000"/>
              </a:lnSpc>
              <a:buFontTx/>
              <a:buNone/>
            </a:pPr>
            <a:endParaRPr lang="tr-TR" dirty="0" smtClean="0">
              <a:solidFill>
                <a:schemeClr val="accent2"/>
              </a:solidFill>
            </a:endParaRPr>
          </a:p>
          <a:p>
            <a:pPr algn="just" eaLnBrk="1" hangingPunct="1">
              <a:lnSpc>
                <a:spcPct val="90000"/>
              </a:lnSpc>
              <a:buFontTx/>
              <a:buNone/>
            </a:pPr>
            <a:r>
              <a:rPr lang="tr-TR" sz="2100" dirty="0" smtClean="0">
                <a:solidFill>
                  <a:schemeClr val="accent2"/>
                </a:solidFill>
              </a:rPr>
              <a:t>Kısa Yoldan (doğrudan dönem faizini kullanarak)</a:t>
            </a:r>
          </a:p>
          <a:p>
            <a:pPr algn="just" eaLnBrk="1" hangingPunct="1">
              <a:lnSpc>
                <a:spcPct val="90000"/>
              </a:lnSpc>
              <a:buFontTx/>
              <a:buNone/>
            </a:pPr>
            <a:r>
              <a:rPr lang="tr-TR" dirty="0" smtClean="0">
                <a:solidFill>
                  <a:schemeClr val="accent2"/>
                </a:solidFill>
              </a:rPr>
              <a:t>	</a:t>
            </a:r>
            <a:r>
              <a:rPr lang="tr-TR" dirty="0" err="1" smtClean="0">
                <a:solidFill>
                  <a:schemeClr val="accent2"/>
                </a:solidFill>
              </a:rPr>
              <a:t>r</a:t>
            </a:r>
            <a:r>
              <a:rPr lang="tr-TR" baseline="-25000" dirty="0" err="1" smtClean="0">
                <a:solidFill>
                  <a:schemeClr val="accent2"/>
                </a:solidFill>
              </a:rPr>
              <a:t>ef</a:t>
            </a:r>
            <a:r>
              <a:rPr lang="tr-TR" baseline="-25000" dirty="0" smtClean="0">
                <a:solidFill>
                  <a:schemeClr val="accent2"/>
                </a:solidFill>
              </a:rPr>
              <a:t> </a:t>
            </a:r>
            <a:r>
              <a:rPr lang="tr-TR" dirty="0" smtClean="0">
                <a:solidFill>
                  <a:schemeClr val="accent2"/>
                </a:solidFill>
              </a:rPr>
              <a:t>= (1 + 0.126)</a:t>
            </a:r>
            <a:r>
              <a:rPr lang="tr-TR" baseline="50000" dirty="0" smtClean="0">
                <a:solidFill>
                  <a:schemeClr val="accent2"/>
                </a:solidFill>
              </a:rPr>
              <a:t>(365/91)</a:t>
            </a:r>
            <a:r>
              <a:rPr lang="tr-TR" dirty="0" smtClean="0">
                <a:solidFill>
                  <a:schemeClr val="accent2"/>
                </a:solidFill>
              </a:rPr>
              <a:t> – 1 = % 60.96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4306"/>
                                        </p:tgtEl>
                                        <p:attrNameLst>
                                          <p:attrName>style.visibility</p:attrName>
                                        </p:attrNameLst>
                                      </p:cBhvr>
                                      <p:to>
                                        <p:strVal val="visible"/>
                                      </p:to>
                                    </p:set>
                                    <p:animEffect transition="in" filter="fade">
                                      <p:cBhvr>
                                        <p:cTn id="7" dur="2000"/>
                                        <p:tgtEl>
                                          <p:spTgt spid="35430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54307">
                                            <p:txEl>
                                              <p:pRg st="0" end="0"/>
                                            </p:txEl>
                                          </p:spTgt>
                                        </p:tgtEl>
                                        <p:attrNameLst>
                                          <p:attrName>style.visibility</p:attrName>
                                        </p:attrNameLst>
                                      </p:cBhvr>
                                      <p:to>
                                        <p:strVal val="visible"/>
                                      </p:to>
                                    </p:set>
                                    <p:animEffect transition="in" filter="fade">
                                      <p:cBhvr>
                                        <p:cTn id="10" dur="2000"/>
                                        <p:tgtEl>
                                          <p:spTgt spid="35430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54307">
                                            <p:txEl>
                                              <p:pRg st="1" end="1"/>
                                            </p:txEl>
                                          </p:spTgt>
                                        </p:tgtEl>
                                        <p:attrNameLst>
                                          <p:attrName>style.visibility</p:attrName>
                                        </p:attrNameLst>
                                      </p:cBhvr>
                                      <p:to>
                                        <p:strVal val="visible"/>
                                      </p:to>
                                    </p:set>
                                    <p:animEffect transition="in" filter="fade">
                                      <p:cBhvr>
                                        <p:cTn id="15" dur="2000"/>
                                        <p:tgtEl>
                                          <p:spTgt spid="35430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54307">
                                            <p:txEl>
                                              <p:pRg st="2" end="2"/>
                                            </p:txEl>
                                          </p:spTgt>
                                        </p:tgtEl>
                                        <p:attrNameLst>
                                          <p:attrName>style.visibility</p:attrName>
                                        </p:attrNameLst>
                                      </p:cBhvr>
                                      <p:to>
                                        <p:strVal val="visible"/>
                                      </p:to>
                                    </p:set>
                                    <p:animEffect transition="in" filter="fade">
                                      <p:cBhvr>
                                        <p:cTn id="20" dur="2000"/>
                                        <p:tgtEl>
                                          <p:spTgt spid="354307">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54307">
                                            <p:txEl>
                                              <p:pRg st="3" end="3"/>
                                            </p:txEl>
                                          </p:spTgt>
                                        </p:tgtEl>
                                        <p:attrNameLst>
                                          <p:attrName>style.visibility</p:attrName>
                                        </p:attrNameLst>
                                      </p:cBhvr>
                                      <p:to>
                                        <p:strVal val="visible"/>
                                      </p:to>
                                    </p:set>
                                    <p:animEffect transition="in" filter="fade">
                                      <p:cBhvr>
                                        <p:cTn id="25" dur="2000"/>
                                        <p:tgtEl>
                                          <p:spTgt spid="354307">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54307">
                                            <p:txEl>
                                              <p:pRg st="4" end="4"/>
                                            </p:txEl>
                                          </p:spTgt>
                                        </p:tgtEl>
                                        <p:attrNameLst>
                                          <p:attrName>style.visibility</p:attrName>
                                        </p:attrNameLst>
                                      </p:cBhvr>
                                      <p:to>
                                        <p:strVal val="visible"/>
                                      </p:to>
                                    </p:set>
                                    <p:animEffect transition="in" filter="fade">
                                      <p:cBhvr>
                                        <p:cTn id="30" dur="2000"/>
                                        <p:tgtEl>
                                          <p:spTgt spid="354307">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54307">
                                            <p:txEl>
                                              <p:pRg st="5" end="5"/>
                                            </p:txEl>
                                          </p:spTgt>
                                        </p:tgtEl>
                                        <p:attrNameLst>
                                          <p:attrName>style.visibility</p:attrName>
                                        </p:attrNameLst>
                                      </p:cBhvr>
                                      <p:to>
                                        <p:strVal val="visible"/>
                                      </p:to>
                                    </p:set>
                                    <p:animEffect transition="in" filter="fade">
                                      <p:cBhvr>
                                        <p:cTn id="35" dur="2000"/>
                                        <p:tgtEl>
                                          <p:spTgt spid="354307">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54307">
                                            <p:txEl>
                                              <p:pRg st="7" end="7"/>
                                            </p:txEl>
                                          </p:spTgt>
                                        </p:tgtEl>
                                        <p:attrNameLst>
                                          <p:attrName>style.visibility</p:attrName>
                                        </p:attrNameLst>
                                      </p:cBhvr>
                                      <p:to>
                                        <p:strVal val="visible"/>
                                      </p:to>
                                    </p:set>
                                    <p:animEffect transition="in" filter="fade">
                                      <p:cBhvr>
                                        <p:cTn id="40" dur="2000"/>
                                        <p:tgtEl>
                                          <p:spTgt spid="354307">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54307">
                                            <p:txEl>
                                              <p:pRg st="8" end="8"/>
                                            </p:txEl>
                                          </p:spTgt>
                                        </p:tgtEl>
                                        <p:attrNameLst>
                                          <p:attrName>style.visibility</p:attrName>
                                        </p:attrNameLst>
                                      </p:cBhvr>
                                      <p:to>
                                        <p:strVal val="visible"/>
                                      </p:to>
                                    </p:set>
                                    <p:animEffect transition="in" filter="fade">
                                      <p:cBhvr>
                                        <p:cTn id="45" dur="2000"/>
                                        <p:tgtEl>
                                          <p:spTgt spid="35430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4306" grpId="0"/>
      <p:bldP spid="354307"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tr-TR" smtClean="0">
                <a:solidFill>
                  <a:schemeClr val="accent2"/>
                </a:solidFill>
              </a:rPr>
              <a:t>Örnek 18</a:t>
            </a:r>
          </a:p>
        </p:txBody>
      </p:sp>
      <p:sp>
        <p:nvSpPr>
          <p:cNvPr id="48131" name="Rectangle 3"/>
          <p:cNvSpPr>
            <a:spLocks noGrp="1" noChangeArrowheads="1"/>
          </p:cNvSpPr>
          <p:nvPr>
            <p:ph idx="1"/>
          </p:nvPr>
        </p:nvSpPr>
        <p:spPr>
          <a:xfrm>
            <a:off x="323850" y="1196975"/>
            <a:ext cx="8648700" cy="5472113"/>
          </a:xfrm>
        </p:spPr>
        <p:txBody>
          <a:bodyPr/>
          <a:lstStyle/>
          <a:p>
            <a:pPr eaLnBrk="1" hangingPunct="1"/>
            <a:r>
              <a:rPr lang="tr-TR" sz="2800" smtClean="0">
                <a:solidFill>
                  <a:schemeClr val="accent2"/>
                </a:solidFill>
              </a:rPr>
              <a:t>3 ay vadeli mevduatın yıllık bileşik faizi %14.75 ise yıllık basit faiz oranı nedir?</a:t>
            </a:r>
            <a:endParaRPr lang="tr-TR" sz="3200" smtClean="0">
              <a:solidFill>
                <a:schemeClr val="accent2"/>
              </a:solidFill>
            </a:endParaRPr>
          </a:p>
          <a:p>
            <a:pPr eaLnBrk="1" hangingPunct="1">
              <a:buFontTx/>
              <a:buNone/>
            </a:pPr>
            <a:r>
              <a:rPr lang="tr-TR" smtClean="0">
                <a:solidFill>
                  <a:schemeClr val="accent2"/>
                </a:solidFill>
              </a:rPr>
              <a:t>	</a:t>
            </a:r>
            <a:r>
              <a:rPr lang="en-AU" sz="2500" smtClean="0">
                <a:solidFill>
                  <a:schemeClr val="accent2"/>
                </a:solidFill>
              </a:rPr>
              <a:t>B</a:t>
            </a:r>
            <a:r>
              <a:rPr lang="tr-TR" sz="2500" smtClean="0">
                <a:solidFill>
                  <a:schemeClr val="accent2"/>
                </a:solidFill>
              </a:rPr>
              <a:t>F </a:t>
            </a:r>
            <a:r>
              <a:rPr lang="en-AU" sz="2500" smtClean="0">
                <a:solidFill>
                  <a:schemeClr val="accent2"/>
                </a:solidFill>
              </a:rPr>
              <a:t>= (1</a:t>
            </a:r>
            <a:r>
              <a:rPr lang="tr-TR" sz="2500" smtClean="0">
                <a:solidFill>
                  <a:schemeClr val="accent2"/>
                </a:solidFill>
              </a:rPr>
              <a:t> </a:t>
            </a:r>
            <a:r>
              <a:rPr lang="en-AU" sz="2500" smtClean="0">
                <a:solidFill>
                  <a:schemeClr val="accent2"/>
                </a:solidFill>
              </a:rPr>
              <a:t>+ </a:t>
            </a:r>
            <a:r>
              <a:rPr lang="tr-TR" sz="2500" smtClean="0">
                <a:solidFill>
                  <a:schemeClr val="accent2"/>
                </a:solidFill>
              </a:rPr>
              <a:t>i</a:t>
            </a:r>
            <a:r>
              <a:rPr lang="en-AU" sz="2500" smtClean="0">
                <a:solidFill>
                  <a:schemeClr val="accent2"/>
                </a:solidFill>
              </a:rPr>
              <a:t>)</a:t>
            </a:r>
            <a:r>
              <a:rPr lang="tr-TR" baseline="50000" smtClean="0">
                <a:solidFill>
                  <a:schemeClr val="accent2"/>
                </a:solidFill>
              </a:rPr>
              <a:t>n</a:t>
            </a:r>
            <a:r>
              <a:rPr lang="en-AU" sz="2500" smtClean="0">
                <a:solidFill>
                  <a:schemeClr val="accent2"/>
                </a:solidFill>
              </a:rPr>
              <a:t> –</a:t>
            </a:r>
            <a:r>
              <a:rPr lang="tr-TR" sz="2500" smtClean="0">
                <a:solidFill>
                  <a:schemeClr val="accent2"/>
                </a:solidFill>
              </a:rPr>
              <a:t> </a:t>
            </a:r>
            <a:r>
              <a:rPr lang="en-AU" sz="2500" smtClean="0">
                <a:solidFill>
                  <a:schemeClr val="accent2"/>
                </a:solidFill>
              </a:rPr>
              <a:t>1</a:t>
            </a:r>
            <a:endParaRPr lang="tr-TR" sz="2500" smtClean="0">
              <a:solidFill>
                <a:schemeClr val="accent2"/>
              </a:solidFill>
            </a:endParaRPr>
          </a:p>
          <a:p>
            <a:pPr eaLnBrk="1" hangingPunct="1">
              <a:buFontTx/>
              <a:buNone/>
            </a:pPr>
            <a:r>
              <a:rPr lang="tr-TR" sz="2500" smtClean="0">
                <a:solidFill>
                  <a:schemeClr val="accent2"/>
                </a:solidFill>
              </a:rPr>
              <a:t>	0.1475 </a:t>
            </a:r>
            <a:r>
              <a:rPr lang="en-AU" sz="2500" smtClean="0">
                <a:solidFill>
                  <a:schemeClr val="accent2"/>
                </a:solidFill>
              </a:rPr>
              <a:t>= (1</a:t>
            </a:r>
            <a:r>
              <a:rPr lang="tr-TR" sz="2500" smtClean="0">
                <a:solidFill>
                  <a:schemeClr val="accent2"/>
                </a:solidFill>
              </a:rPr>
              <a:t> </a:t>
            </a:r>
            <a:r>
              <a:rPr lang="en-AU" sz="2500" smtClean="0">
                <a:solidFill>
                  <a:schemeClr val="accent2"/>
                </a:solidFill>
              </a:rPr>
              <a:t>+</a:t>
            </a:r>
            <a:r>
              <a:rPr lang="tr-TR" sz="2500" smtClean="0">
                <a:solidFill>
                  <a:schemeClr val="accent2"/>
                </a:solidFill>
              </a:rPr>
              <a:t> i</a:t>
            </a:r>
            <a:r>
              <a:rPr lang="en-AU" sz="2500" smtClean="0">
                <a:solidFill>
                  <a:schemeClr val="accent2"/>
                </a:solidFill>
              </a:rPr>
              <a:t>)</a:t>
            </a:r>
            <a:r>
              <a:rPr lang="tr-TR" baseline="50000" smtClean="0">
                <a:solidFill>
                  <a:schemeClr val="accent2"/>
                </a:solidFill>
              </a:rPr>
              <a:t>4</a:t>
            </a:r>
            <a:r>
              <a:rPr lang="en-AU" sz="2500" smtClean="0">
                <a:solidFill>
                  <a:schemeClr val="accent2"/>
                </a:solidFill>
              </a:rPr>
              <a:t> –</a:t>
            </a:r>
            <a:r>
              <a:rPr lang="tr-TR" sz="2500" smtClean="0">
                <a:solidFill>
                  <a:schemeClr val="accent2"/>
                </a:solidFill>
              </a:rPr>
              <a:t> </a:t>
            </a:r>
            <a:r>
              <a:rPr lang="en-AU" sz="2500" smtClean="0">
                <a:solidFill>
                  <a:schemeClr val="accent2"/>
                </a:solidFill>
              </a:rPr>
              <a:t>1</a:t>
            </a:r>
            <a:r>
              <a:rPr lang="tr-TR" sz="2500" smtClean="0">
                <a:solidFill>
                  <a:schemeClr val="accent2"/>
                </a:solidFill>
              </a:rPr>
              <a:t> </a:t>
            </a:r>
            <a:endParaRPr lang="en-AU" sz="2500" smtClean="0">
              <a:solidFill>
                <a:schemeClr val="accent2"/>
              </a:solidFill>
            </a:endParaRPr>
          </a:p>
          <a:p>
            <a:pPr eaLnBrk="1" hangingPunct="1">
              <a:buFontTx/>
              <a:buNone/>
            </a:pPr>
            <a:r>
              <a:rPr lang="tr-TR" sz="2500" smtClean="0">
                <a:solidFill>
                  <a:schemeClr val="accent2"/>
                </a:solidFill>
              </a:rPr>
              <a:t>	1.1475 </a:t>
            </a:r>
            <a:r>
              <a:rPr lang="en-AU" sz="2500" smtClean="0">
                <a:solidFill>
                  <a:schemeClr val="accent2"/>
                </a:solidFill>
              </a:rPr>
              <a:t>= (1</a:t>
            </a:r>
            <a:r>
              <a:rPr lang="tr-TR" sz="2500" smtClean="0">
                <a:solidFill>
                  <a:schemeClr val="accent2"/>
                </a:solidFill>
              </a:rPr>
              <a:t> </a:t>
            </a:r>
            <a:r>
              <a:rPr lang="en-AU" sz="2500" smtClean="0">
                <a:solidFill>
                  <a:schemeClr val="accent2"/>
                </a:solidFill>
              </a:rPr>
              <a:t>+ </a:t>
            </a:r>
            <a:r>
              <a:rPr lang="tr-TR" sz="2500" smtClean="0">
                <a:solidFill>
                  <a:schemeClr val="accent2"/>
                </a:solidFill>
              </a:rPr>
              <a:t>i</a:t>
            </a:r>
            <a:r>
              <a:rPr lang="en-AU" sz="2500" smtClean="0">
                <a:solidFill>
                  <a:schemeClr val="accent2"/>
                </a:solidFill>
              </a:rPr>
              <a:t>)</a:t>
            </a:r>
            <a:r>
              <a:rPr lang="tr-TR" baseline="50000" smtClean="0">
                <a:solidFill>
                  <a:schemeClr val="accent2"/>
                </a:solidFill>
              </a:rPr>
              <a:t>4</a:t>
            </a:r>
            <a:endParaRPr lang="tr-TR" sz="2500" smtClean="0">
              <a:solidFill>
                <a:schemeClr val="accent2"/>
              </a:solidFill>
            </a:endParaRPr>
          </a:p>
          <a:p>
            <a:pPr eaLnBrk="1" hangingPunct="1">
              <a:buFontTx/>
              <a:buNone/>
            </a:pPr>
            <a:r>
              <a:rPr lang="tr-TR" sz="2500" smtClean="0">
                <a:solidFill>
                  <a:schemeClr val="accent2"/>
                </a:solidFill>
              </a:rPr>
              <a:t>	(1.1475)</a:t>
            </a:r>
            <a:r>
              <a:rPr lang="tr-TR" baseline="50000" smtClean="0">
                <a:solidFill>
                  <a:schemeClr val="accent2"/>
                </a:solidFill>
              </a:rPr>
              <a:t>(1/4)</a:t>
            </a:r>
            <a:r>
              <a:rPr lang="tr-TR" sz="2500" smtClean="0">
                <a:solidFill>
                  <a:schemeClr val="accent2"/>
                </a:solidFill>
              </a:rPr>
              <a:t> </a:t>
            </a:r>
            <a:r>
              <a:rPr lang="en-AU" sz="2500" smtClean="0">
                <a:solidFill>
                  <a:schemeClr val="accent2"/>
                </a:solidFill>
              </a:rPr>
              <a:t>= </a:t>
            </a:r>
            <a:r>
              <a:rPr lang="tr-TR" sz="2500" smtClean="0">
                <a:solidFill>
                  <a:schemeClr val="accent2"/>
                </a:solidFill>
              </a:rPr>
              <a:t>(</a:t>
            </a:r>
            <a:r>
              <a:rPr lang="en-AU" sz="2500" smtClean="0">
                <a:solidFill>
                  <a:schemeClr val="accent2"/>
                </a:solidFill>
              </a:rPr>
              <a:t>(1+ </a:t>
            </a:r>
            <a:r>
              <a:rPr lang="tr-TR" sz="2500" smtClean="0">
                <a:solidFill>
                  <a:schemeClr val="accent2"/>
                </a:solidFill>
              </a:rPr>
              <a:t>i</a:t>
            </a:r>
            <a:r>
              <a:rPr lang="en-AU" sz="2500" smtClean="0">
                <a:solidFill>
                  <a:schemeClr val="accent2"/>
                </a:solidFill>
              </a:rPr>
              <a:t>)</a:t>
            </a:r>
            <a:r>
              <a:rPr lang="tr-TR" baseline="50000" smtClean="0">
                <a:solidFill>
                  <a:schemeClr val="accent2"/>
                </a:solidFill>
              </a:rPr>
              <a:t>4</a:t>
            </a:r>
            <a:r>
              <a:rPr lang="tr-TR" sz="2500" smtClean="0">
                <a:solidFill>
                  <a:schemeClr val="accent2"/>
                </a:solidFill>
              </a:rPr>
              <a:t>)</a:t>
            </a:r>
            <a:r>
              <a:rPr lang="tr-TR" baseline="50000" smtClean="0">
                <a:solidFill>
                  <a:schemeClr val="accent2"/>
                </a:solidFill>
              </a:rPr>
              <a:t>(1/4)</a:t>
            </a:r>
            <a:r>
              <a:rPr lang="en-AU" sz="2500" smtClean="0">
                <a:solidFill>
                  <a:schemeClr val="accent2"/>
                </a:solidFill>
              </a:rPr>
              <a:t> </a:t>
            </a:r>
            <a:r>
              <a:rPr lang="tr-TR" sz="2500" smtClean="0">
                <a:solidFill>
                  <a:schemeClr val="accent2"/>
                </a:solidFill>
              </a:rPr>
              <a:t>     </a:t>
            </a:r>
          </a:p>
          <a:p>
            <a:pPr eaLnBrk="1" hangingPunct="1">
              <a:buFontTx/>
              <a:buNone/>
            </a:pPr>
            <a:r>
              <a:rPr lang="tr-TR" sz="2500" smtClean="0">
                <a:solidFill>
                  <a:schemeClr val="accent2"/>
                </a:solidFill>
              </a:rPr>
              <a:t>	 (1.1475)</a:t>
            </a:r>
            <a:r>
              <a:rPr lang="tr-TR" baseline="50000" smtClean="0">
                <a:solidFill>
                  <a:schemeClr val="accent2"/>
                </a:solidFill>
              </a:rPr>
              <a:t>(1/4)</a:t>
            </a:r>
            <a:r>
              <a:rPr lang="tr-TR" sz="2500" smtClean="0">
                <a:solidFill>
                  <a:schemeClr val="accent2"/>
                </a:solidFill>
              </a:rPr>
              <a:t> – 1 </a:t>
            </a:r>
            <a:r>
              <a:rPr lang="en-AU" sz="2500" smtClean="0">
                <a:solidFill>
                  <a:schemeClr val="accent2"/>
                </a:solidFill>
              </a:rPr>
              <a:t>= </a:t>
            </a:r>
            <a:r>
              <a:rPr lang="tr-TR" sz="2500" smtClean="0">
                <a:solidFill>
                  <a:schemeClr val="accent2"/>
                </a:solidFill>
              </a:rPr>
              <a:t>i</a:t>
            </a:r>
          </a:p>
          <a:p>
            <a:pPr eaLnBrk="1" hangingPunct="1">
              <a:buFontTx/>
              <a:buNone/>
            </a:pPr>
            <a:r>
              <a:rPr lang="tr-TR" sz="2500" smtClean="0">
                <a:solidFill>
                  <a:schemeClr val="accent2"/>
                </a:solidFill>
              </a:rPr>
              <a:t>	i = %3.5 </a:t>
            </a:r>
            <a:r>
              <a:rPr lang="tr-TR" sz="2100" smtClean="0">
                <a:solidFill>
                  <a:srgbClr val="FF0000"/>
                </a:solidFill>
              </a:rPr>
              <a:t>(dönemsel faiz)</a:t>
            </a:r>
          </a:p>
          <a:p>
            <a:pPr eaLnBrk="1" hangingPunct="1">
              <a:buFontTx/>
              <a:buNone/>
            </a:pPr>
            <a:r>
              <a:rPr lang="tr-TR" sz="2500" smtClean="0">
                <a:solidFill>
                  <a:schemeClr val="accent2"/>
                </a:solidFill>
              </a:rPr>
              <a:t>	r</a:t>
            </a:r>
            <a:r>
              <a:rPr lang="tr-TR" sz="2500" baseline="-25000" smtClean="0">
                <a:solidFill>
                  <a:schemeClr val="accent2"/>
                </a:solidFill>
              </a:rPr>
              <a:t>nom </a:t>
            </a:r>
            <a:r>
              <a:rPr lang="tr-TR" sz="2500" smtClean="0">
                <a:solidFill>
                  <a:schemeClr val="accent2"/>
                </a:solidFill>
              </a:rPr>
              <a:t>= i * n</a:t>
            </a:r>
            <a:endParaRPr lang="en-AU" sz="2500" smtClean="0">
              <a:solidFill>
                <a:schemeClr val="accent2"/>
              </a:solidFill>
            </a:endParaRPr>
          </a:p>
          <a:p>
            <a:pPr eaLnBrk="1" hangingPunct="1">
              <a:buFontTx/>
              <a:buNone/>
            </a:pPr>
            <a:r>
              <a:rPr lang="tr-TR" sz="2500" smtClean="0">
                <a:solidFill>
                  <a:schemeClr val="accent2"/>
                </a:solidFill>
              </a:rPr>
              <a:t>	r</a:t>
            </a:r>
            <a:r>
              <a:rPr lang="tr-TR" sz="2500" baseline="-25000" smtClean="0">
                <a:solidFill>
                  <a:schemeClr val="accent2"/>
                </a:solidFill>
              </a:rPr>
              <a:t>nom </a:t>
            </a:r>
            <a:r>
              <a:rPr lang="tr-TR" sz="2500" smtClean="0">
                <a:solidFill>
                  <a:schemeClr val="accent2"/>
                </a:solidFill>
              </a:rPr>
              <a:t>= 0.03 * 4</a:t>
            </a:r>
            <a:endParaRPr lang="en-AU" sz="2500" smtClean="0">
              <a:solidFill>
                <a:schemeClr val="accent2"/>
              </a:solidFill>
            </a:endParaRPr>
          </a:p>
          <a:p>
            <a:pPr eaLnBrk="1" hangingPunct="1">
              <a:buFontTx/>
              <a:buNone/>
            </a:pPr>
            <a:r>
              <a:rPr lang="tr-TR" sz="2500" smtClean="0">
                <a:solidFill>
                  <a:schemeClr val="accent2"/>
                </a:solidFill>
              </a:rPr>
              <a:t>	r</a:t>
            </a:r>
            <a:r>
              <a:rPr lang="tr-TR" sz="2500" baseline="-25000" smtClean="0">
                <a:solidFill>
                  <a:schemeClr val="accent2"/>
                </a:solidFill>
              </a:rPr>
              <a:t>nom </a:t>
            </a:r>
            <a:r>
              <a:rPr lang="tr-TR" sz="2500" smtClean="0">
                <a:solidFill>
                  <a:schemeClr val="accent2"/>
                </a:solidFill>
              </a:rPr>
              <a:t>= % 14</a:t>
            </a:r>
          </a:p>
          <a:p>
            <a:pPr eaLnBrk="1" hangingPunct="1"/>
            <a:endParaRPr lang="tr-TR" sz="2400" smtClean="0">
              <a:solidFill>
                <a:schemeClr val="accent2"/>
              </a:solidFil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6354" name="Rectangle 2"/>
          <p:cNvSpPr>
            <a:spLocks noGrp="1" noChangeArrowheads="1"/>
          </p:cNvSpPr>
          <p:nvPr>
            <p:ph type="title"/>
          </p:nvPr>
        </p:nvSpPr>
        <p:spPr/>
        <p:txBody>
          <a:bodyPr/>
          <a:lstStyle/>
          <a:p>
            <a:pPr eaLnBrk="1" hangingPunct="1"/>
            <a:r>
              <a:rPr lang="tr-TR" smtClean="0">
                <a:solidFill>
                  <a:schemeClr val="accent2"/>
                </a:solidFill>
              </a:rPr>
              <a:t>REEL FAİZ</a:t>
            </a:r>
          </a:p>
        </p:txBody>
      </p:sp>
      <p:sp>
        <p:nvSpPr>
          <p:cNvPr id="356355" name="Rectangle 3"/>
          <p:cNvSpPr>
            <a:spLocks noGrp="1" noChangeArrowheads="1"/>
          </p:cNvSpPr>
          <p:nvPr>
            <p:ph type="body" sz="half" idx="1"/>
          </p:nvPr>
        </p:nvSpPr>
        <p:spPr>
          <a:xfrm>
            <a:off x="274638" y="1376363"/>
            <a:ext cx="8401050" cy="4719637"/>
          </a:xfrm>
        </p:spPr>
        <p:txBody>
          <a:bodyPr/>
          <a:lstStyle/>
          <a:p>
            <a:pPr eaLnBrk="1" hangingPunct="1"/>
            <a:r>
              <a:rPr lang="tr-TR" sz="2500" smtClean="0">
                <a:solidFill>
                  <a:schemeClr val="accent2"/>
                </a:solidFill>
              </a:rPr>
              <a:t>Enflasyondan arındırılmış faiz oranıdır.</a:t>
            </a:r>
          </a:p>
          <a:p>
            <a:pPr eaLnBrk="1" hangingPunct="1"/>
            <a:endParaRPr lang="tr-TR" sz="2500" smtClean="0">
              <a:solidFill>
                <a:schemeClr val="accent2"/>
              </a:solidFill>
            </a:endParaRPr>
          </a:p>
          <a:p>
            <a:pPr eaLnBrk="1" hangingPunct="1">
              <a:buFontTx/>
              <a:buNone/>
            </a:pPr>
            <a:r>
              <a:rPr lang="tr-TR" sz="2500" smtClean="0"/>
              <a:t>			(1 + e) * (1 + r</a:t>
            </a:r>
            <a:r>
              <a:rPr lang="tr-TR" sz="2500" baseline="-25000" smtClean="0"/>
              <a:t>reel</a:t>
            </a:r>
            <a:r>
              <a:rPr lang="tr-TR" sz="2500" smtClean="0"/>
              <a:t>) = (1 + r</a:t>
            </a:r>
            <a:r>
              <a:rPr lang="tr-TR" sz="2500" baseline="-25000" smtClean="0"/>
              <a:t>nom</a:t>
            </a:r>
            <a:r>
              <a:rPr lang="tr-TR" sz="2500" smtClean="0"/>
              <a:t>)</a:t>
            </a:r>
          </a:p>
          <a:p>
            <a:pPr eaLnBrk="1" hangingPunct="1">
              <a:buFontTx/>
              <a:buNone/>
            </a:pPr>
            <a:endParaRPr lang="tr-TR" sz="2500" smtClean="0"/>
          </a:p>
          <a:p>
            <a:pPr eaLnBrk="1" hangingPunct="1">
              <a:buFontTx/>
              <a:buNone/>
            </a:pPr>
            <a:r>
              <a:rPr lang="tr-TR" sz="2500" smtClean="0"/>
              <a:t>			(1 + r</a:t>
            </a:r>
            <a:r>
              <a:rPr lang="tr-TR" sz="2500" baseline="-25000" smtClean="0"/>
              <a:t>reel</a:t>
            </a:r>
            <a:r>
              <a:rPr lang="tr-TR" sz="2500" smtClean="0"/>
              <a:t>) = (1 + r</a:t>
            </a:r>
            <a:r>
              <a:rPr lang="tr-TR" sz="2500" baseline="-25000" smtClean="0"/>
              <a:t>nom</a:t>
            </a:r>
            <a:r>
              <a:rPr lang="tr-TR" sz="2500" smtClean="0"/>
              <a:t>) / (1 + e)</a:t>
            </a:r>
          </a:p>
          <a:p>
            <a:pPr eaLnBrk="1" hangingPunct="1">
              <a:buFontTx/>
              <a:buNone/>
            </a:pPr>
            <a:endParaRPr lang="tr-TR" sz="2500" smtClean="0"/>
          </a:p>
          <a:p>
            <a:pPr eaLnBrk="1" hangingPunct="1">
              <a:buFontTx/>
              <a:buNone/>
            </a:pPr>
            <a:endParaRPr lang="tr-TR" sz="2500" smtClean="0"/>
          </a:p>
          <a:p>
            <a:pPr eaLnBrk="1" hangingPunct="1"/>
            <a:endParaRPr lang="tr-TR" sz="2500" smtClean="0"/>
          </a:p>
        </p:txBody>
      </p:sp>
      <p:graphicFrame>
        <p:nvGraphicFramePr>
          <p:cNvPr id="356356" name="Object 4"/>
          <p:cNvGraphicFramePr>
            <a:graphicFrameLocks noGrp="1" noChangeAspect="1"/>
          </p:cNvGraphicFramePr>
          <p:nvPr>
            <p:ph sz="half" idx="2"/>
          </p:nvPr>
        </p:nvGraphicFramePr>
        <p:xfrm>
          <a:off x="2162175" y="4005263"/>
          <a:ext cx="4210050" cy="1579562"/>
        </p:xfrm>
        <a:graphic>
          <a:graphicData uri="http://schemas.openxmlformats.org/presentationml/2006/ole">
            <mc:AlternateContent xmlns:mc="http://schemas.openxmlformats.org/markup-compatibility/2006">
              <mc:Choice xmlns:v="urn:schemas-microsoft-com:vml" Requires="v">
                <p:oleObj spid="_x0000_s132101" name="Equation" r:id="rId4" imgW="1117440" imgH="419040" progId="">
                  <p:embed/>
                </p:oleObj>
              </mc:Choice>
              <mc:Fallback>
                <p:oleObj name="Equation" r:id="rId4" imgW="1117440" imgH="419040"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62175" y="4005263"/>
                        <a:ext cx="4210050" cy="15795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6354"/>
                                        </p:tgtEl>
                                        <p:attrNameLst>
                                          <p:attrName>style.visibility</p:attrName>
                                        </p:attrNameLst>
                                      </p:cBhvr>
                                      <p:to>
                                        <p:strVal val="visible"/>
                                      </p:to>
                                    </p:set>
                                    <p:animEffect transition="in" filter="fade">
                                      <p:cBhvr>
                                        <p:cTn id="7" dur="2000"/>
                                        <p:tgtEl>
                                          <p:spTgt spid="35635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56355">
                                            <p:txEl>
                                              <p:pRg st="0" end="0"/>
                                            </p:txEl>
                                          </p:spTgt>
                                        </p:tgtEl>
                                        <p:attrNameLst>
                                          <p:attrName>style.visibility</p:attrName>
                                        </p:attrNameLst>
                                      </p:cBhvr>
                                      <p:to>
                                        <p:strVal val="visible"/>
                                      </p:to>
                                    </p:set>
                                    <p:animEffect transition="in" filter="fade">
                                      <p:cBhvr>
                                        <p:cTn id="10" dur="2000"/>
                                        <p:tgtEl>
                                          <p:spTgt spid="35635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56355">
                                            <p:txEl>
                                              <p:pRg st="2" end="2"/>
                                            </p:txEl>
                                          </p:spTgt>
                                        </p:tgtEl>
                                        <p:attrNameLst>
                                          <p:attrName>style.visibility</p:attrName>
                                        </p:attrNameLst>
                                      </p:cBhvr>
                                      <p:to>
                                        <p:strVal val="visible"/>
                                      </p:to>
                                    </p:set>
                                    <p:animEffect transition="in" filter="fade">
                                      <p:cBhvr>
                                        <p:cTn id="15" dur="2000"/>
                                        <p:tgtEl>
                                          <p:spTgt spid="35635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56355">
                                            <p:txEl>
                                              <p:pRg st="4" end="4"/>
                                            </p:txEl>
                                          </p:spTgt>
                                        </p:tgtEl>
                                        <p:attrNameLst>
                                          <p:attrName>style.visibility</p:attrName>
                                        </p:attrNameLst>
                                      </p:cBhvr>
                                      <p:to>
                                        <p:strVal val="visible"/>
                                      </p:to>
                                    </p:set>
                                    <p:animEffect transition="in" filter="fade">
                                      <p:cBhvr>
                                        <p:cTn id="20" dur="2000"/>
                                        <p:tgtEl>
                                          <p:spTgt spid="356355">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56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6354" grpId="0"/>
      <p:bldP spid="356355"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02" name="Rectangle 2"/>
          <p:cNvSpPr>
            <a:spLocks noGrp="1" noChangeArrowheads="1"/>
          </p:cNvSpPr>
          <p:nvPr>
            <p:ph type="title"/>
          </p:nvPr>
        </p:nvSpPr>
        <p:spPr/>
        <p:txBody>
          <a:bodyPr/>
          <a:lstStyle/>
          <a:p>
            <a:pPr eaLnBrk="1" hangingPunct="1"/>
            <a:r>
              <a:rPr lang="tr-TR" dirty="0" smtClean="0">
                <a:solidFill>
                  <a:schemeClr val="accent2"/>
                </a:solidFill>
              </a:rPr>
              <a:t>Örnek </a:t>
            </a:r>
          </a:p>
        </p:txBody>
      </p:sp>
      <p:sp>
        <p:nvSpPr>
          <p:cNvPr id="358403" name="Rectangle 3"/>
          <p:cNvSpPr>
            <a:spLocks noGrp="1" noChangeArrowheads="1"/>
          </p:cNvSpPr>
          <p:nvPr>
            <p:ph type="body" sz="half" idx="1"/>
          </p:nvPr>
        </p:nvSpPr>
        <p:spPr>
          <a:xfrm>
            <a:off x="274638" y="1376363"/>
            <a:ext cx="8401050" cy="4719637"/>
          </a:xfrm>
        </p:spPr>
        <p:txBody>
          <a:bodyPr/>
          <a:lstStyle/>
          <a:p>
            <a:pPr eaLnBrk="1" hangingPunct="1"/>
            <a:r>
              <a:rPr lang="tr-TR" sz="2500" smtClean="0">
                <a:solidFill>
                  <a:schemeClr val="accent2"/>
                </a:solidFill>
              </a:rPr>
              <a:t>Bir yıl vadeli hazine bonosunun faizi %50 ise, enflasyon oranının %25 olması durumunda reel faiz nedir?</a:t>
            </a:r>
          </a:p>
          <a:p>
            <a:pPr eaLnBrk="1" hangingPunct="1"/>
            <a:endParaRPr lang="tr-TR" sz="2500" smtClean="0">
              <a:solidFill>
                <a:schemeClr val="accent2"/>
              </a:solidFill>
            </a:endParaRPr>
          </a:p>
          <a:p>
            <a:pPr eaLnBrk="1" hangingPunct="1">
              <a:buFontTx/>
              <a:buNone/>
            </a:pPr>
            <a:r>
              <a:rPr lang="tr-TR" sz="2500" smtClean="0"/>
              <a:t>	</a:t>
            </a:r>
            <a:r>
              <a:rPr lang="tr-TR" sz="2500" smtClean="0">
                <a:solidFill>
                  <a:schemeClr val="accent2"/>
                </a:solidFill>
              </a:rPr>
              <a:t>r</a:t>
            </a:r>
            <a:r>
              <a:rPr lang="tr-TR" sz="2500" baseline="-25000" smtClean="0">
                <a:solidFill>
                  <a:schemeClr val="accent2"/>
                </a:solidFill>
              </a:rPr>
              <a:t>reel</a:t>
            </a:r>
            <a:r>
              <a:rPr lang="tr-TR" sz="2500" smtClean="0">
                <a:solidFill>
                  <a:schemeClr val="accent2"/>
                </a:solidFill>
              </a:rPr>
              <a:t> = ((1 + r</a:t>
            </a:r>
            <a:r>
              <a:rPr lang="tr-TR" sz="2500" baseline="-25000" smtClean="0">
                <a:solidFill>
                  <a:schemeClr val="accent2"/>
                </a:solidFill>
              </a:rPr>
              <a:t>nom</a:t>
            </a:r>
            <a:r>
              <a:rPr lang="tr-TR" sz="2500" smtClean="0">
                <a:solidFill>
                  <a:schemeClr val="accent2"/>
                </a:solidFill>
              </a:rPr>
              <a:t>) / (1 + e)) – 1</a:t>
            </a:r>
          </a:p>
          <a:p>
            <a:pPr eaLnBrk="1" hangingPunct="1">
              <a:buFontTx/>
              <a:buNone/>
            </a:pPr>
            <a:r>
              <a:rPr lang="tr-TR" sz="2500" smtClean="0">
                <a:solidFill>
                  <a:schemeClr val="accent2"/>
                </a:solidFill>
              </a:rPr>
              <a:t>	r</a:t>
            </a:r>
            <a:r>
              <a:rPr lang="tr-TR" sz="2500" baseline="-25000" smtClean="0">
                <a:solidFill>
                  <a:schemeClr val="accent2"/>
                </a:solidFill>
              </a:rPr>
              <a:t>reel</a:t>
            </a:r>
            <a:r>
              <a:rPr lang="tr-TR" sz="2500" smtClean="0">
                <a:solidFill>
                  <a:schemeClr val="accent2"/>
                </a:solidFill>
              </a:rPr>
              <a:t> = ((1 + 0.50) / (1 + 0.25)) - 1</a:t>
            </a:r>
          </a:p>
          <a:p>
            <a:pPr eaLnBrk="1" hangingPunct="1">
              <a:buFontTx/>
              <a:buNone/>
            </a:pPr>
            <a:r>
              <a:rPr lang="tr-TR" sz="2500" smtClean="0">
                <a:solidFill>
                  <a:schemeClr val="accent2"/>
                </a:solidFill>
              </a:rPr>
              <a:t>	r</a:t>
            </a:r>
            <a:r>
              <a:rPr lang="tr-TR" sz="2500" baseline="-25000" smtClean="0">
                <a:solidFill>
                  <a:schemeClr val="accent2"/>
                </a:solidFill>
              </a:rPr>
              <a:t>reel</a:t>
            </a:r>
            <a:r>
              <a:rPr lang="en-AU" sz="2500" smtClean="0">
                <a:solidFill>
                  <a:schemeClr val="accent2"/>
                </a:solidFill>
              </a:rPr>
              <a:t> =</a:t>
            </a:r>
            <a:r>
              <a:rPr lang="tr-TR" sz="2500" smtClean="0">
                <a:solidFill>
                  <a:schemeClr val="accent2"/>
                </a:solidFill>
              </a:rPr>
              <a:t> %20</a:t>
            </a:r>
          </a:p>
          <a:p>
            <a:pPr eaLnBrk="1" hangingPunct="1">
              <a:buFontTx/>
              <a:buNone/>
            </a:pPr>
            <a:endParaRPr lang="tr-TR" smtClean="0">
              <a:solidFill>
                <a:schemeClr val="accent2"/>
              </a:solidFill>
            </a:endParaRPr>
          </a:p>
          <a:p>
            <a:pPr eaLnBrk="1" hangingPunct="1">
              <a:buFontTx/>
              <a:buNone/>
            </a:pPr>
            <a:endParaRPr lang="tr-TR" sz="25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8402"/>
                                        </p:tgtEl>
                                        <p:attrNameLst>
                                          <p:attrName>style.visibility</p:attrName>
                                        </p:attrNameLst>
                                      </p:cBhvr>
                                      <p:to>
                                        <p:strVal val="visible"/>
                                      </p:to>
                                    </p:set>
                                    <p:animEffect transition="in" filter="fade">
                                      <p:cBhvr>
                                        <p:cTn id="7" dur="2000"/>
                                        <p:tgtEl>
                                          <p:spTgt spid="35840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58403">
                                            <p:txEl>
                                              <p:pRg st="0" end="0"/>
                                            </p:txEl>
                                          </p:spTgt>
                                        </p:tgtEl>
                                        <p:attrNameLst>
                                          <p:attrName>style.visibility</p:attrName>
                                        </p:attrNameLst>
                                      </p:cBhvr>
                                      <p:to>
                                        <p:strVal val="visible"/>
                                      </p:to>
                                    </p:set>
                                    <p:animEffect transition="in" filter="fade">
                                      <p:cBhvr>
                                        <p:cTn id="10" dur="2000"/>
                                        <p:tgtEl>
                                          <p:spTgt spid="35840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58403">
                                            <p:txEl>
                                              <p:pRg st="2" end="2"/>
                                            </p:txEl>
                                          </p:spTgt>
                                        </p:tgtEl>
                                        <p:attrNameLst>
                                          <p:attrName>style.visibility</p:attrName>
                                        </p:attrNameLst>
                                      </p:cBhvr>
                                      <p:to>
                                        <p:strVal val="visible"/>
                                      </p:to>
                                    </p:set>
                                    <p:animEffect transition="in" filter="fade">
                                      <p:cBhvr>
                                        <p:cTn id="15" dur="2000"/>
                                        <p:tgtEl>
                                          <p:spTgt spid="35840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58403">
                                            <p:txEl>
                                              <p:pRg st="3" end="3"/>
                                            </p:txEl>
                                          </p:spTgt>
                                        </p:tgtEl>
                                        <p:attrNameLst>
                                          <p:attrName>style.visibility</p:attrName>
                                        </p:attrNameLst>
                                      </p:cBhvr>
                                      <p:to>
                                        <p:strVal val="visible"/>
                                      </p:to>
                                    </p:set>
                                    <p:animEffect transition="in" filter="fade">
                                      <p:cBhvr>
                                        <p:cTn id="20" dur="2000"/>
                                        <p:tgtEl>
                                          <p:spTgt spid="35840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58403">
                                            <p:txEl>
                                              <p:pRg st="4" end="4"/>
                                            </p:txEl>
                                          </p:spTgt>
                                        </p:tgtEl>
                                        <p:attrNameLst>
                                          <p:attrName>style.visibility</p:attrName>
                                        </p:attrNameLst>
                                      </p:cBhvr>
                                      <p:to>
                                        <p:strVal val="visible"/>
                                      </p:to>
                                    </p:set>
                                    <p:animEffect transition="in" filter="fade">
                                      <p:cBhvr>
                                        <p:cTn id="25" dur="2000"/>
                                        <p:tgtEl>
                                          <p:spTgt spid="3584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02" grpId="0"/>
      <p:bldP spid="35840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tr-TR" smtClean="0">
                <a:solidFill>
                  <a:schemeClr val="accent2"/>
                </a:solidFill>
              </a:rPr>
              <a:t>O/N BAŞABAŞ FAİZ ORANI</a:t>
            </a:r>
          </a:p>
        </p:txBody>
      </p:sp>
      <p:sp>
        <p:nvSpPr>
          <p:cNvPr id="51203" name="Rectangle 3"/>
          <p:cNvSpPr>
            <a:spLocks noGrp="1" noChangeArrowheads="1"/>
          </p:cNvSpPr>
          <p:nvPr>
            <p:ph idx="1"/>
          </p:nvPr>
        </p:nvSpPr>
        <p:spPr/>
        <p:txBody>
          <a:bodyPr/>
          <a:lstStyle/>
          <a:p>
            <a:pPr eaLnBrk="1" hangingPunct="1">
              <a:buFontTx/>
              <a:buNone/>
            </a:pPr>
            <a:r>
              <a:rPr lang="tr-TR" smtClean="0"/>
              <a:t>	</a:t>
            </a:r>
            <a:r>
              <a:rPr lang="tr-TR" sz="2400" smtClean="0">
                <a:solidFill>
                  <a:schemeClr val="accent2"/>
                </a:solidFill>
              </a:rPr>
              <a:t>Bileşik faizin bir gecede kazandırdığı tutar karşılığını bulmak için kullanılır.</a:t>
            </a:r>
          </a:p>
          <a:p>
            <a:pPr eaLnBrk="1" hangingPunct="1">
              <a:buFontTx/>
              <a:buNone/>
            </a:pPr>
            <a:endParaRPr lang="tr-TR" smtClean="0">
              <a:solidFill>
                <a:schemeClr val="accent2"/>
              </a:solidFill>
            </a:endParaRPr>
          </a:p>
          <a:p>
            <a:pPr eaLnBrk="1" hangingPunct="1">
              <a:buFontTx/>
              <a:buNone/>
            </a:pPr>
            <a:r>
              <a:rPr lang="tr-TR" smtClean="0">
                <a:solidFill>
                  <a:schemeClr val="accent2"/>
                </a:solidFill>
              </a:rPr>
              <a:t>		 </a:t>
            </a:r>
            <a:r>
              <a:rPr lang="tr-TR" sz="2800" b="1" smtClean="0">
                <a:solidFill>
                  <a:schemeClr val="accent2"/>
                </a:solidFill>
              </a:rPr>
              <a:t>O/N = ((1 + BF)</a:t>
            </a:r>
            <a:r>
              <a:rPr lang="tr-TR" sz="2800" b="1" baseline="50000" smtClean="0">
                <a:solidFill>
                  <a:schemeClr val="accent2"/>
                </a:solidFill>
              </a:rPr>
              <a:t>(1/365) </a:t>
            </a:r>
            <a:r>
              <a:rPr lang="tr-TR" sz="2800" b="1" smtClean="0">
                <a:solidFill>
                  <a:schemeClr val="accent2"/>
                </a:solidFill>
              </a:rPr>
              <a:t>– 1) * 365</a:t>
            </a:r>
            <a:endParaRPr lang="en-AU" sz="2800" b="1" smtClean="0">
              <a:solidFill>
                <a:schemeClr val="accent2"/>
              </a:solidFill>
            </a:endParaRPr>
          </a:p>
          <a:p>
            <a:pPr eaLnBrk="1" hangingPunct="1">
              <a:buFontTx/>
              <a:buNone/>
            </a:pPr>
            <a:endParaRPr lang="en-US" sz="2400" smtClean="0"/>
          </a:p>
          <a:p>
            <a:pPr eaLnBrk="1" hangingPunct="1"/>
            <a:endParaRPr lang="tr-TR" sz="24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tr-TR" dirty="0" smtClean="0">
                <a:solidFill>
                  <a:schemeClr val="accent2"/>
                </a:solidFill>
              </a:rPr>
              <a:t>Örnek  </a:t>
            </a:r>
          </a:p>
        </p:txBody>
      </p:sp>
      <p:sp>
        <p:nvSpPr>
          <p:cNvPr id="52227" name="Rectangle 3"/>
          <p:cNvSpPr>
            <a:spLocks noGrp="1" noChangeArrowheads="1"/>
          </p:cNvSpPr>
          <p:nvPr>
            <p:ph idx="1"/>
          </p:nvPr>
        </p:nvSpPr>
        <p:spPr>
          <a:xfrm>
            <a:off x="274638" y="1376363"/>
            <a:ext cx="8648700" cy="4429125"/>
          </a:xfrm>
        </p:spPr>
        <p:txBody>
          <a:bodyPr/>
          <a:lstStyle/>
          <a:p>
            <a:pPr eaLnBrk="1" hangingPunct="1"/>
            <a:r>
              <a:rPr lang="tr-TR" sz="2400" smtClean="0">
                <a:solidFill>
                  <a:schemeClr val="accent2"/>
                </a:solidFill>
              </a:rPr>
              <a:t>Basit faiz oranı %20 olan 90 gün vadeli mevduatın O/N başabaş faizi nedir?</a:t>
            </a:r>
          </a:p>
          <a:p>
            <a:pPr algn="just" eaLnBrk="1" hangingPunct="1">
              <a:buFontTx/>
              <a:buNone/>
            </a:pPr>
            <a:endParaRPr lang="tr-TR" sz="2400" b="1" smtClean="0">
              <a:solidFill>
                <a:schemeClr val="accent2"/>
              </a:solidFill>
            </a:endParaRPr>
          </a:p>
          <a:p>
            <a:pPr algn="just" eaLnBrk="1" hangingPunct="1">
              <a:buFontTx/>
              <a:buNone/>
            </a:pPr>
            <a:r>
              <a:rPr lang="tr-TR" smtClean="0">
                <a:solidFill>
                  <a:schemeClr val="accent2"/>
                </a:solidFill>
              </a:rPr>
              <a:t> 	</a:t>
            </a:r>
            <a:r>
              <a:rPr lang="tr-TR" sz="2400" smtClean="0">
                <a:solidFill>
                  <a:srgbClr val="FF0000"/>
                </a:solidFill>
              </a:rPr>
              <a:t>Önce bileşik faizi hesaplamalıyız</a:t>
            </a:r>
          </a:p>
          <a:p>
            <a:pPr eaLnBrk="1" hangingPunct="1">
              <a:buFontTx/>
              <a:buNone/>
            </a:pPr>
            <a:r>
              <a:rPr lang="tr-TR" sz="2400" b="1" smtClean="0">
                <a:solidFill>
                  <a:schemeClr val="accent2"/>
                </a:solidFill>
              </a:rPr>
              <a:t>	Fb </a:t>
            </a:r>
            <a:r>
              <a:rPr lang="en-AU" sz="2400" b="1" smtClean="0">
                <a:solidFill>
                  <a:schemeClr val="accent2"/>
                </a:solidFill>
              </a:rPr>
              <a:t>=</a:t>
            </a:r>
            <a:r>
              <a:rPr lang="tr-TR" sz="2400" b="1" smtClean="0">
                <a:solidFill>
                  <a:srgbClr val="333399"/>
                </a:solidFill>
              </a:rPr>
              <a:t>(1+(0.20*90/365))^(365/90)-1</a:t>
            </a:r>
          </a:p>
          <a:p>
            <a:pPr eaLnBrk="1" hangingPunct="1">
              <a:buFontTx/>
              <a:buNone/>
            </a:pPr>
            <a:r>
              <a:rPr lang="tr-TR" sz="2400" b="1" smtClean="0">
                <a:solidFill>
                  <a:schemeClr val="accent2"/>
                </a:solidFill>
              </a:rPr>
              <a:t>	Fb </a:t>
            </a:r>
            <a:r>
              <a:rPr lang="en-AU" sz="2400" b="1" smtClean="0">
                <a:solidFill>
                  <a:schemeClr val="accent2"/>
                </a:solidFill>
              </a:rPr>
              <a:t>= </a:t>
            </a:r>
            <a:r>
              <a:rPr lang="tr-TR" sz="2400" b="1" smtClean="0">
                <a:solidFill>
                  <a:srgbClr val="333399"/>
                </a:solidFill>
              </a:rPr>
              <a:t>%21.56</a:t>
            </a:r>
          </a:p>
          <a:p>
            <a:pPr algn="just" eaLnBrk="1" hangingPunct="1">
              <a:buFontTx/>
              <a:buNone/>
            </a:pPr>
            <a:endParaRPr lang="tr-TR" sz="2400" b="1" smtClean="0"/>
          </a:p>
          <a:p>
            <a:pPr eaLnBrk="1" hangingPunct="1">
              <a:buFontTx/>
              <a:buNone/>
            </a:pPr>
            <a:r>
              <a:rPr lang="tr-TR" sz="2500" b="1" smtClean="0">
                <a:solidFill>
                  <a:schemeClr val="accent2"/>
                </a:solidFill>
              </a:rPr>
              <a:t>	O/N = ((1 + BF)</a:t>
            </a:r>
            <a:r>
              <a:rPr lang="tr-TR" sz="2500" b="1" baseline="50000" smtClean="0">
                <a:solidFill>
                  <a:schemeClr val="accent2"/>
                </a:solidFill>
              </a:rPr>
              <a:t>(1/365) </a:t>
            </a:r>
            <a:r>
              <a:rPr lang="tr-TR" sz="2500" b="1" smtClean="0">
                <a:solidFill>
                  <a:schemeClr val="accent2"/>
                </a:solidFill>
              </a:rPr>
              <a:t>– 1) * 365 </a:t>
            </a:r>
          </a:p>
          <a:p>
            <a:pPr eaLnBrk="1" hangingPunct="1">
              <a:buFontTx/>
              <a:buNone/>
            </a:pPr>
            <a:r>
              <a:rPr lang="tr-TR" sz="2500" b="1" smtClean="0">
                <a:solidFill>
                  <a:schemeClr val="accent2"/>
                </a:solidFill>
              </a:rPr>
              <a:t>	O/N = ((1 + 0.2156)</a:t>
            </a:r>
            <a:r>
              <a:rPr lang="tr-TR" sz="2500" b="1" baseline="50000" smtClean="0">
                <a:solidFill>
                  <a:schemeClr val="accent2"/>
                </a:solidFill>
              </a:rPr>
              <a:t>(1/365) </a:t>
            </a:r>
            <a:r>
              <a:rPr lang="tr-TR" sz="2500" b="1" smtClean="0">
                <a:solidFill>
                  <a:schemeClr val="accent2"/>
                </a:solidFill>
              </a:rPr>
              <a:t>– 1) * 365 = %19.53</a:t>
            </a:r>
          </a:p>
          <a:p>
            <a:pPr eaLnBrk="1" hangingPunct="1">
              <a:buFontTx/>
              <a:buNone/>
            </a:pPr>
            <a:endParaRPr lang="tr-TR" sz="2800" b="1"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endParaRPr lang="tr-TR" smtClean="0"/>
          </a:p>
        </p:txBody>
      </p:sp>
      <p:sp>
        <p:nvSpPr>
          <p:cNvPr id="53251" name="Rectangle 3"/>
          <p:cNvSpPr>
            <a:spLocks noGrp="1" noChangeArrowheads="1"/>
          </p:cNvSpPr>
          <p:nvPr>
            <p:ph idx="1"/>
          </p:nvPr>
        </p:nvSpPr>
        <p:spPr/>
        <p:txBody>
          <a:bodyPr/>
          <a:lstStyle/>
          <a:p>
            <a:pPr eaLnBrk="1" hangingPunct="1"/>
            <a:endParaRPr lang="tr-TR" smtClean="0"/>
          </a:p>
          <a:p>
            <a:pPr eaLnBrk="1" hangingPunct="1"/>
            <a:endParaRPr lang="tr-TR" smtClean="0"/>
          </a:p>
          <a:p>
            <a:pPr eaLnBrk="1" hangingPunct="1"/>
            <a:endParaRPr lang="tr-TR" smtClean="0"/>
          </a:p>
          <a:p>
            <a:pPr eaLnBrk="1" hangingPunct="1"/>
            <a:r>
              <a:rPr lang="tr-TR" sz="3600" b="1" smtClean="0">
                <a:solidFill>
                  <a:schemeClr val="accent2"/>
                </a:solidFill>
              </a:rPr>
              <a:t>PARANIN ZAMAN DEĞERİ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tr-TR" smtClean="0">
                <a:solidFill>
                  <a:schemeClr val="accent2"/>
                </a:solidFill>
              </a:rPr>
              <a:t>FAİZ KAVRAMI</a:t>
            </a:r>
          </a:p>
        </p:txBody>
      </p:sp>
      <p:sp>
        <p:nvSpPr>
          <p:cNvPr id="23555" name="Rectangle 3"/>
          <p:cNvSpPr>
            <a:spLocks noGrp="1" noChangeArrowheads="1"/>
          </p:cNvSpPr>
          <p:nvPr>
            <p:ph idx="1"/>
          </p:nvPr>
        </p:nvSpPr>
        <p:spPr>
          <a:xfrm>
            <a:off x="274638" y="1376363"/>
            <a:ext cx="8648700" cy="5076825"/>
          </a:xfrm>
        </p:spPr>
        <p:txBody>
          <a:bodyPr/>
          <a:lstStyle/>
          <a:p>
            <a:pPr algn="just" eaLnBrk="1" hangingPunct="1">
              <a:buFontTx/>
              <a:buNone/>
            </a:pPr>
            <a:r>
              <a:rPr lang="tr-TR" smtClean="0"/>
              <a:t>	</a:t>
            </a:r>
            <a:r>
              <a:rPr lang="en-AU" sz="2400" smtClean="0">
                <a:solidFill>
                  <a:schemeClr val="accent2"/>
                </a:solidFill>
              </a:rPr>
              <a:t>Faiz genel olara</a:t>
            </a:r>
            <a:r>
              <a:rPr lang="tr-TR" sz="2400" smtClean="0">
                <a:solidFill>
                  <a:schemeClr val="accent2"/>
                </a:solidFill>
              </a:rPr>
              <a:t>k;</a:t>
            </a:r>
          </a:p>
          <a:p>
            <a:pPr eaLnBrk="1" hangingPunct="1">
              <a:buFontTx/>
              <a:buNone/>
            </a:pPr>
            <a:r>
              <a:rPr lang="tr-TR" sz="2400" smtClean="0">
                <a:solidFill>
                  <a:schemeClr val="accent2"/>
                </a:solidFill>
              </a:rPr>
              <a:t>	</a:t>
            </a:r>
            <a:r>
              <a:rPr lang="en-AU" sz="2400" smtClean="0">
                <a:solidFill>
                  <a:schemeClr val="accent2"/>
                </a:solidFill>
              </a:rPr>
              <a:t>Yap</a:t>
            </a:r>
            <a:r>
              <a:rPr lang="tr-TR" sz="2400" smtClean="0">
                <a:solidFill>
                  <a:schemeClr val="accent2"/>
                </a:solidFill>
              </a:rPr>
              <a:t>ı</a:t>
            </a:r>
            <a:r>
              <a:rPr lang="en-AU" sz="2400" smtClean="0">
                <a:solidFill>
                  <a:schemeClr val="accent2"/>
                </a:solidFill>
              </a:rPr>
              <a:t>lan yat</a:t>
            </a:r>
            <a:r>
              <a:rPr lang="tr-TR" sz="2400" smtClean="0">
                <a:solidFill>
                  <a:schemeClr val="accent2"/>
                </a:solidFill>
              </a:rPr>
              <a:t>ırı</a:t>
            </a:r>
            <a:r>
              <a:rPr lang="en-AU" sz="2400" smtClean="0">
                <a:solidFill>
                  <a:schemeClr val="accent2"/>
                </a:solidFill>
              </a:rPr>
              <a:t>mdan elde edilen gelir yada bugünkü tüketimden vazgeçmenin bedeli olarak tan</a:t>
            </a:r>
            <a:r>
              <a:rPr lang="tr-TR" sz="2400" smtClean="0">
                <a:solidFill>
                  <a:schemeClr val="accent2"/>
                </a:solidFill>
              </a:rPr>
              <a:t>ı</a:t>
            </a:r>
            <a:r>
              <a:rPr lang="en-AU" sz="2400" smtClean="0">
                <a:solidFill>
                  <a:schemeClr val="accent2"/>
                </a:solidFill>
              </a:rPr>
              <a:t>mlanabilir</a:t>
            </a:r>
            <a:r>
              <a:rPr lang="tr-TR" sz="2400" smtClean="0">
                <a:solidFill>
                  <a:schemeClr val="accent2"/>
                </a:solidFill>
              </a:rPr>
              <a:t>. </a:t>
            </a:r>
          </a:p>
          <a:p>
            <a:pPr eaLnBrk="1" hangingPunct="1">
              <a:buFontTx/>
              <a:buNone/>
            </a:pPr>
            <a:r>
              <a:rPr lang="tr-TR" sz="2400" smtClean="0">
                <a:solidFill>
                  <a:schemeClr val="accent2"/>
                </a:solidFill>
              </a:rPr>
              <a:t>	Yatırımcı açısından faiz, yatırılan paranın sağladığı gelirdir.</a:t>
            </a:r>
            <a:endParaRPr lang="en-AU" sz="2400" smtClean="0">
              <a:solidFill>
                <a:schemeClr val="accent2"/>
              </a:solidFill>
            </a:endParaRPr>
          </a:p>
          <a:p>
            <a:pPr eaLnBrk="1" hangingPunct="1"/>
            <a:endParaRPr lang="tr-TR" sz="2500" smtClean="0">
              <a:solidFill>
                <a:schemeClr val="accent2"/>
              </a:solidFill>
            </a:endParaRPr>
          </a:p>
          <a:p>
            <a:pPr eaLnBrk="1" hangingPunct="1">
              <a:buFontTx/>
              <a:buNone/>
            </a:pPr>
            <a:r>
              <a:rPr lang="tr-TR" sz="2500" smtClean="0">
                <a:solidFill>
                  <a:schemeClr val="accent2"/>
                </a:solidFill>
              </a:rPr>
              <a:t>	Faizi etkileyen faktörler</a:t>
            </a:r>
          </a:p>
          <a:p>
            <a:pPr lvl="2" eaLnBrk="1" hangingPunct="1"/>
            <a:r>
              <a:rPr lang="en-AU" smtClean="0">
                <a:solidFill>
                  <a:schemeClr val="accent2"/>
                </a:solidFill>
              </a:rPr>
              <a:t>Risksiz faiz oran</a:t>
            </a:r>
            <a:r>
              <a:rPr lang="tr-TR" smtClean="0">
                <a:solidFill>
                  <a:schemeClr val="accent2"/>
                </a:solidFill>
              </a:rPr>
              <a:t>ı</a:t>
            </a:r>
          </a:p>
          <a:p>
            <a:pPr lvl="2" eaLnBrk="1" hangingPunct="1"/>
            <a:r>
              <a:rPr lang="en-AU" smtClean="0">
                <a:solidFill>
                  <a:schemeClr val="accent2"/>
                </a:solidFill>
              </a:rPr>
              <a:t>Enflasyon </a:t>
            </a:r>
            <a:r>
              <a:rPr lang="tr-TR" smtClean="0">
                <a:solidFill>
                  <a:schemeClr val="accent2"/>
                </a:solidFill>
              </a:rPr>
              <a:t>oranı</a:t>
            </a:r>
            <a:endParaRPr lang="en-AU" smtClean="0">
              <a:solidFill>
                <a:schemeClr val="accent2"/>
              </a:solidFill>
            </a:endParaRPr>
          </a:p>
          <a:p>
            <a:pPr lvl="2" eaLnBrk="1" hangingPunct="1"/>
            <a:r>
              <a:rPr lang="en-AU" smtClean="0">
                <a:solidFill>
                  <a:schemeClr val="accent2"/>
                </a:solidFill>
              </a:rPr>
              <a:t>Ödenmeme  risk  primi</a:t>
            </a:r>
          </a:p>
          <a:p>
            <a:pPr lvl="2" eaLnBrk="1" hangingPunct="1"/>
            <a:r>
              <a:rPr lang="en-AU" smtClean="0">
                <a:solidFill>
                  <a:schemeClr val="accent2"/>
                </a:solidFill>
              </a:rPr>
              <a:t>Likidite  primi</a:t>
            </a:r>
          </a:p>
          <a:p>
            <a:pPr lvl="2" eaLnBrk="1" hangingPunct="1"/>
            <a:r>
              <a:rPr lang="en-AU" smtClean="0">
                <a:solidFill>
                  <a:schemeClr val="accent2"/>
                </a:solidFill>
              </a:rPr>
              <a:t>Vade riski primi</a:t>
            </a:r>
            <a:endParaRPr lang="tr-TR" smtClean="0">
              <a:solidFill>
                <a:schemeClr val="accent2"/>
              </a:solidFill>
            </a:endParaRPr>
          </a:p>
          <a:p>
            <a:pPr eaLnBrk="1" hangingPunct="1"/>
            <a:endParaRPr lang="tr-TR" sz="2500" smtClean="0">
              <a:solidFill>
                <a:schemeClr val="accent2"/>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tr-TR" smtClean="0">
                <a:solidFill>
                  <a:schemeClr val="accent2"/>
                </a:solidFill>
              </a:rPr>
              <a:t>TANIM</a:t>
            </a:r>
          </a:p>
        </p:txBody>
      </p:sp>
      <p:sp>
        <p:nvSpPr>
          <p:cNvPr id="54275" name="Rectangle 3"/>
          <p:cNvSpPr>
            <a:spLocks noGrp="1" noChangeArrowheads="1"/>
          </p:cNvSpPr>
          <p:nvPr>
            <p:ph idx="1"/>
          </p:nvPr>
        </p:nvSpPr>
        <p:spPr/>
        <p:txBody>
          <a:bodyPr/>
          <a:lstStyle/>
          <a:p>
            <a:pPr algn="just" eaLnBrk="1" hangingPunct="1">
              <a:buFontTx/>
              <a:buNone/>
            </a:pPr>
            <a:r>
              <a:rPr lang="tr-TR" sz="2500" smtClean="0">
                <a:solidFill>
                  <a:schemeClr val="accent2"/>
                </a:solidFill>
              </a:rPr>
              <a:t>	</a:t>
            </a:r>
            <a:r>
              <a:rPr lang="tr-TR" sz="2800" b="1" smtClean="0">
                <a:solidFill>
                  <a:schemeClr val="accent2"/>
                </a:solidFill>
              </a:rPr>
              <a:t>Paranın zaman değeri;</a:t>
            </a:r>
            <a:r>
              <a:rPr lang="tr-TR" sz="2400" smtClean="0">
                <a:solidFill>
                  <a:schemeClr val="accent2"/>
                </a:solidFill>
              </a:rPr>
              <a:t> tasarrufların tüketim yerine yatırımlara yöneltilmesi ile önem kazanan bir kavramdır. </a:t>
            </a:r>
            <a:r>
              <a:rPr lang="en-AU" sz="2400" smtClean="0">
                <a:solidFill>
                  <a:schemeClr val="accent2"/>
                </a:solidFill>
              </a:rPr>
              <a:t>Bugünkü tüketimden vazgeçip yat</a:t>
            </a:r>
            <a:r>
              <a:rPr lang="tr-TR" sz="2400" smtClean="0">
                <a:solidFill>
                  <a:schemeClr val="accent2"/>
                </a:solidFill>
              </a:rPr>
              <a:t>ırı</a:t>
            </a:r>
            <a:r>
              <a:rPr lang="en-AU" sz="2400" smtClean="0">
                <a:solidFill>
                  <a:schemeClr val="accent2"/>
                </a:solidFill>
              </a:rPr>
              <a:t>m yapman</a:t>
            </a:r>
            <a:r>
              <a:rPr lang="tr-TR" sz="2400" smtClean="0">
                <a:solidFill>
                  <a:schemeClr val="accent2"/>
                </a:solidFill>
              </a:rPr>
              <a:t>ı</a:t>
            </a:r>
            <a:r>
              <a:rPr lang="en-AU" sz="2400" smtClean="0">
                <a:solidFill>
                  <a:schemeClr val="accent2"/>
                </a:solidFill>
              </a:rPr>
              <a:t>n karş</a:t>
            </a:r>
            <a:r>
              <a:rPr lang="tr-TR" sz="2400" smtClean="0">
                <a:solidFill>
                  <a:schemeClr val="accent2"/>
                </a:solidFill>
              </a:rPr>
              <a:t>ılığı</a:t>
            </a:r>
            <a:r>
              <a:rPr lang="en-AU" sz="2400" smtClean="0">
                <a:solidFill>
                  <a:schemeClr val="accent2"/>
                </a:solidFill>
              </a:rPr>
              <a:t>nda elde edilmek istenilen gelir paran</a:t>
            </a:r>
            <a:r>
              <a:rPr lang="tr-TR" sz="2400" smtClean="0">
                <a:solidFill>
                  <a:schemeClr val="accent2"/>
                </a:solidFill>
              </a:rPr>
              <a:t>ı</a:t>
            </a:r>
            <a:r>
              <a:rPr lang="en-AU" sz="2400" smtClean="0">
                <a:solidFill>
                  <a:schemeClr val="accent2"/>
                </a:solidFill>
              </a:rPr>
              <a:t>n zaman değerini ifade eder.</a:t>
            </a:r>
            <a:r>
              <a:rPr lang="tr-TR" sz="2400" smtClean="0">
                <a:solidFill>
                  <a:schemeClr val="accent2"/>
                </a:solidFill>
              </a:rPr>
              <a:t> </a:t>
            </a:r>
          </a:p>
          <a:p>
            <a:pPr algn="just" eaLnBrk="1" hangingPunct="1">
              <a:buFontTx/>
              <a:buNone/>
            </a:pPr>
            <a:r>
              <a:rPr lang="tr-TR" sz="2400" smtClean="0">
                <a:solidFill>
                  <a:schemeClr val="accent2"/>
                </a:solidFill>
              </a:rPr>
              <a:t>	</a:t>
            </a:r>
          </a:p>
          <a:p>
            <a:pPr algn="just" eaLnBrk="1" hangingPunct="1">
              <a:buFontTx/>
              <a:buNone/>
            </a:pPr>
            <a:r>
              <a:rPr lang="tr-TR" sz="2400" smtClean="0">
                <a:solidFill>
                  <a:schemeClr val="accent2"/>
                </a:solidFill>
              </a:rPr>
              <a:t>	Paranın bugünkü değeri ve gelecek değerini etkileyen değişkenler dönem(vade) ve faiz oranıdır</a:t>
            </a:r>
          </a:p>
          <a:p>
            <a:pPr algn="just" eaLnBrk="1" hangingPunct="1">
              <a:buFontTx/>
              <a:buNone/>
            </a:pPr>
            <a:endParaRPr lang="tr-TR" sz="2400" smtClean="0">
              <a:solidFill>
                <a:schemeClr val="accent2"/>
              </a:solidFill>
            </a:endParaRPr>
          </a:p>
          <a:p>
            <a:pPr eaLnBrk="1" hangingPunct="1">
              <a:buFontTx/>
              <a:buNone/>
            </a:pPr>
            <a:r>
              <a:rPr lang="tr-TR" sz="2400" smtClean="0">
                <a:solidFill>
                  <a:schemeClr val="accent2"/>
                </a:solidFill>
              </a:rPr>
              <a:t>	 </a:t>
            </a:r>
            <a:r>
              <a:rPr lang="en-AU" sz="2400" smtClean="0">
                <a:solidFill>
                  <a:schemeClr val="accent2"/>
                </a:solidFill>
              </a:rPr>
              <a:t>1.Paran</a:t>
            </a:r>
            <a:r>
              <a:rPr lang="tr-TR" sz="2400" smtClean="0">
                <a:solidFill>
                  <a:schemeClr val="accent2"/>
                </a:solidFill>
              </a:rPr>
              <a:t>ı</a:t>
            </a:r>
            <a:r>
              <a:rPr lang="en-AU" sz="2400" smtClean="0">
                <a:solidFill>
                  <a:schemeClr val="accent2"/>
                </a:solidFill>
              </a:rPr>
              <a:t>n </a:t>
            </a:r>
            <a:r>
              <a:rPr lang="tr-TR" sz="2400" smtClean="0">
                <a:solidFill>
                  <a:schemeClr val="accent2"/>
                </a:solidFill>
              </a:rPr>
              <a:t>bugünkü </a:t>
            </a:r>
            <a:r>
              <a:rPr lang="en-AU" sz="2400" smtClean="0">
                <a:solidFill>
                  <a:schemeClr val="accent2"/>
                </a:solidFill>
              </a:rPr>
              <a:t>değeri</a:t>
            </a:r>
            <a:r>
              <a:rPr lang="tr-TR" sz="2400" smtClean="0">
                <a:solidFill>
                  <a:schemeClr val="accent2"/>
                </a:solidFill>
              </a:rPr>
              <a:t>  (PV)</a:t>
            </a:r>
            <a:endParaRPr lang="en-AU" sz="2400" smtClean="0">
              <a:solidFill>
                <a:schemeClr val="accent2"/>
              </a:solidFill>
            </a:endParaRPr>
          </a:p>
          <a:p>
            <a:pPr lvl="1" eaLnBrk="1" hangingPunct="1">
              <a:buFontTx/>
              <a:buNone/>
            </a:pPr>
            <a:r>
              <a:rPr lang="en-AU" sz="2400" smtClean="0">
                <a:solidFill>
                  <a:schemeClr val="accent2"/>
                </a:solidFill>
              </a:rPr>
              <a:t>2.Paran</a:t>
            </a:r>
            <a:r>
              <a:rPr lang="tr-TR" sz="2400" smtClean="0">
                <a:solidFill>
                  <a:schemeClr val="accent2"/>
                </a:solidFill>
              </a:rPr>
              <a:t>ı</a:t>
            </a:r>
            <a:r>
              <a:rPr lang="en-AU" sz="2400" smtClean="0">
                <a:solidFill>
                  <a:schemeClr val="accent2"/>
                </a:solidFill>
              </a:rPr>
              <a:t>n </a:t>
            </a:r>
            <a:r>
              <a:rPr lang="tr-TR" sz="2400" smtClean="0">
                <a:solidFill>
                  <a:schemeClr val="accent2"/>
                </a:solidFill>
              </a:rPr>
              <a:t>gelecekteki</a:t>
            </a:r>
            <a:r>
              <a:rPr lang="en-AU" sz="2400" smtClean="0">
                <a:solidFill>
                  <a:schemeClr val="accent2"/>
                </a:solidFill>
              </a:rPr>
              <a:t> değeri</a:t>
            </a:r>
            <a:r>
              <a:rPr lang="tr-TR" sz="2400" smtClean="0">
                <a:solidFill>
                  <a:schemeClr val="accent2"/>
                </a:solidFill>
              </a:rPr>
              <a:t> (FV)</a:t>
            </a:r>
            <a:endParaRPr lang="en-AU" sz="2400" smtClean="0">
              <a:solidFill>
                <a:schemeClr val="accent2"/>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tr-TR" sz="3200" smtClean="0">
                <a:solidFill>
                  <a:schemeClr val="accent2"/>
                </a:solidFill>
              </a:rPr>
              <a:t>İSKONTOLAMA VE FAİZLENDİRME</a:t>
            </a:r>
          </a:p>
        </p:txBody>
      </p:sp>
      <p:pic>
        <p:nvPicPr>
          <p:cNvPr id="55299" name="Picture 3"/>
          <p:cNvPicPr>
            <a:picLocks noChangeAspect="1" noChangeArrowheads="1"/>
          </p:cNvPicPr>
          <p:nvPr/>
        </p:nvPicPr>
        <p:blipFill>
          <a:blip r:embed="rId3" cstate="print"/>
          <a:srcRect/>
          <a:stretch>
            <a:fillRect/>
          </a:stretch>
        </p:blipFill>
        <p:spPr bwMode="auto">
          <a:xfrm>
            <a:off x="827088" y="1341438"/>
            <a:ext cx="7993062" cy="424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tr-TR" smtClean="0">
                <a:solidFill>
                  <a:schemeClr val="accent2"/>
                </a:solidFill>
              </a:rPr>
              <a:t>NELER BİLMELİYİZ</a:t>
            </a:r>
          </a:p>
        </p:txBody>
      </p:sp>
      <p:sp>
        <p:nvSpPr>
          <p:cNvPr id="56323" name="Rectangle 3"/>
          <p:cNvSpPr>
            <a:spLocks noGrp="1" noChangeArrowheads="1"/>
          </p:cNvSpPr>
          <p:nvPr>
            <p:ph idx="1"/>
          </p:nvPr>
        </p:nvSpPr>
        <p:spPr/>
        <p:txBody>
          <a:bodyPr/>
          <a:lstStyle/>
          <a:p>
            <a:pPr algn="just" eaLnBrk="1" hangingPunct="1">
              <a:lnSpc>
                <a:spcPct val="90000"/>
              </a:lnSpc>
            </a:pPr>
            <a:r>
              <a:rPr lang="tr-TR" sz="2400" smtClean="0">
                <a:solidFill>
                  <a:schemeClr val="accent2"/>
                </a:solidFill>
              </a:rPr>
              <a:t>Bugün elimizde olan (PV) para (n) dönem sonra (i) faiz oranından kaç para eder? (FV)</a:t>
            </a:r>
          </a:p>
          <a:p>
            <a:pPr algn="just" eaLnBrk="1" hangingPunct="1">
              <a:lnSpc>
                <a:spcPct val="90000"/>
              </a:lnSpc>
            </a:pPr>
            <a:r>
              <a:rPr lang="tr-TR" sz="2400" smtClean="0">
                <a:solidFill>
                  <a:schemeClr val="accent2"/>
                </a:solidFill>
              </a:rPr>
              <a:t>(n) dönem sonunda (i) faiz oranı üzerinden (FV) para elde edebilmek için bugün elimizde kaç para olmalıdır? (PV)</a:t>
            </a:r>
          </a:p>
          <a:p>
            <a:pPr algn="just" eaLnBrk="1" hangingPunct="1">
              <a:lnSpc>
                <a:spcPct val="90000"/>
              </a:lnSpc>
            </a:pPr>
            <a:r>
              <a:rPr lang="tr-TR" sz="2400" smtClean="0">
                <a:solidFill>
                  <a:schemeClr val="accent2"/>
                </a:solidFill>
              </a:rPr>
              <a:t>Bugün elimizdeki paranın (PV), (n) dönem sonunda (FV) kadar olması için gereken faiz oranı nedir? (i) </a:t>
            </a:r>
          </a:p>
          <a:p>
            <a:pPr algn="just" eaLnBrk="1" hangingPunct="1">
              <a:lnSpc>
                <a:spcPct val="90000"/>
              </a:lnSpc>
            </a:pPr>
            <a:r>
              <a:rPr lang="tr-TR" sz="2400" smtClean="0">
                <a:solidFill>
                  <a:schemeClr val="accent2"/>
                </a:solidFill>
              </a:rPr>
              <a:t>Bugün elimizdeki paranın (PV), (i) faiz oranı ile (FV) olabilmesi için gereken süre nedir? (n)</a:t>
            </a:r>
            <a:endParaRPr lang="en-US" sz="2400" smtClean="0">
              <a:solidFill>
                <a:schemeClr val="accent2"/>
              </a:solidFill>
            </a:endParaRPr>
          </a:p>
          <a:p>
            <a:pPr eaLnBrk="1" hangingPunct="1">
              <a:lnSpc>
                <a:spcPct val="90000"/>
              </a:lnSpc>
            </a:pPr>
            <a:endParaRPr lang="tr-TR" sz="2400" smtClean="0">
              <a:solidFill>
                <a:schemeClr val="accent2"/>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tr-TR" smtClean="0"/>
              <a:t> </a:t>
            </a:r>
          </a:p>
        </p:txBody>
      </p:sp>
      <p:sp>
        <p:nvSpPr>
          <p:cNvPr id="57347" name="Rectangle 3"/>
          <p:cNvSpPr>
            <a:spLocks noGrp="1" noChangeArrowheads="1"/>
          </p:cNvSpPr>
          <p:nvPr>
            <p:ph idx="1"/>
          </p:nvPr>
        </p:nvSpPr>
        <p:spPr>
          <a:xfrm>
            <a:off x="274638" y="1125538"/>
            <a:ext cx="8648700" cy="4970462"/>
          </a:xfrm>
        </p:spPr>
        <p:txBody>
          <a:bodyPr/>
          <a:lstStyle/>
          <a:p>
            <a:pPr eaLnBrk="1" hangingPunct="1"/>
            <a:r>
              <a:rPr lang="tr-TR" sz="2800" b="1" smtClean="0">
                <a:solidFill>
                  <a:schemeClr val="accent2"/>
                </a:solidFill>
              </a:rPr>
              <a:t>Paranın bugünkü değeri</a:t>
            </a:r>
          </a:p>
          <a:p>
            <a:pPr eaLnBrk="1" hangingPunct="1">
              <a:buFontTx/>
              <a:buNone/>
            </a:pPr>
            <a:r>
              <a:rPr lang="tr-TR" sz="3300" smtClean="0">
                <a:solidFill>
                  <a:schemeClr val="accent2"/>
                </a:solidFill>
              </a:rPr>
              <a:t>	 </a:t>
            </a:r>
            <a:r>
              <a:rPr lang="en-AU" sz="2400" smtClean="0">
                <a:solidFill>
                  <a:schemeClr val="accent2"/>
                </a:solidFill>
              </a:rPr>
              <a:t>Belli bir tutar</a:t>
            </a:r>
            <a:r>
              <a:rPr lang="tr-TR" sz="2400" smtClean="0">
                <a:solidFill>
                  <a:schemeClr val="accent2"/>
                </a:solidFill>
              </a:rPr>
              <a:t>ı</a:t>
            </a:r>
            <a:r>
              <a:rPr lang="en-AU" sz="2400" smtClean="0">
                <a:solidFill>
                  <a:schemeClr val="accent2"/>
                </a:solidFill>
              </a:rPr>
              <a:t>n </a:t>
            </a:r>
            <a:r>
              <a:rPr lang="tr-TR" sz="2400" smtClean="0">
                <a:solidFill>
                  <a:schemeClr val="accent2"/>
                </a:solidFill>
              </a:rPr>
              <a:t>bugünkü</a:t>
            </a:r>
            <a:r>
              <a:rPr lang="en-AU" sz="2400" smtClean="0">
                <a:solidFill>
                  <a:schemeClr val="accent2"/>
                </a:solidFill>
              </a:rPr>
              <a:t> değeri</a:t>
            </a:r>
            <a:endParaRPr lang="tr-TR" sz="2400" smtClean="0">
              <a:solidFill>
                <a:schemeClr val="accent2"/>
              </a:solidFill>
            </a:endParaRPr>
          </a:p>
          <a:p>
            <a:pPr eaLnBrk="1" hangingPunct="1">
              <a:buFontTx/>
              <a:buNone/>
            </a:pPr>
            <a:r>
              <a:rPr lang="tr-TR" sz="2500" smtClean="0">
                <a:solidFill>
                  <a:schemeClr val="accent2"/>
                </a:solidFill>
              </a:rPr>
              <a:t>	 </a:t>
            </a:r>
            <a:r>
              <a:rPr lang="en-AU" sz="2400" smtClean="0">
                <a:solidFill>
                  <a:schemeClr val="accent2"/>
                </a:solidFill>
              </a:rPr>
              <a:t>Anüitenin </a:t>
            </a:r>
            <a:r>
              <a:rPr lang="tr-TR" sz="2400" smtClean="0">
                <a:solidFill>
                  <a:schemeClr val="accent2"/>
                </a:solidFill>
              </a:rPr>
              <a:t>bugünkü</a:t>
            </a:r>
            <a:r>
              <a:rPr lang="en-AU" sz="2400" smtClean="0">
                <a:solidFill>
                  <a:schemeClr val="accent2"/>
                </a:solidFill>
              </a:rPr>
              <a:t> değeri</a:t>
            </a:r>
            <a:endParaRPr lang="tr-TR" smtClean="0">
              <a:solidFill>
                <a:schemeClr val="accent2"/>
              </a:solidFill>
            </a:endParaRPr>
          </a:p>
          <a:p>
            <a:pPr lvl="4" eaLnBrk="1" hangingPunct="1"/>
            <a:r>
              <a:rPr lang="tr-TR" sz="2800" b="1" u="sng" smtClean="0">
                <a:solidFill>
                  <a:schemeClr val="accent2"/>
                </a:solidFill>
              </a:rPr>
              <a:t>iskontolama</a:t>
            </a:r>
          </a:p>
          <a:p>
            <a:pPr eaLnBrk="1" hangingPunct="1"/>
            <a:endParaRPr lang="tr-TR" sz="2800" smtClean="0">
              <a:solidFill>
                <a:schemeClr val="accent2"/>
              </a:solidFill>
            </a:endParaRPr>
          </a:p>
          <a:p>
            <a:pPr eaLnBrk="1" hangingPunct="1"/>
            <a:r>
              <a:rPr lang="tr-TR" sz="2800" b="1" smtClean="0">
                <a:solidFill>
                  <a:schemeClr val="accent2"/>
                </a:solidFill>
              </a:rPr>
              <a:t>Paranın gelecekteki değeri</a:t>
            </a:r>
            <a:r>
              <a:rPr lang="tr-TR" sz="3300" b="1" smtClean="0">
                <a:solidFill>
                  <a:schemeClr val="accent2"/>
                </a:solidFill>
              </a:rPr>
              <a:t>	</a:t>
            </a:r>
          </a:p>
          <a:p>
            <a:pPr lvl="1" eaLnBrk="1" hangingPunct="1">
              <a:buFontTx/>
              <a:buNone/>
            </a:pPr>
            <a:r>
              <a:rPr lang="tr-TR" sz="2800" smtClean="0">
                <a:solidFill>
                  <a:schemeClr val="accent2"/>
                </a:solidFill>
              </a:rPr>
              <a:t>	</a:t>
            </a:r>
            <a:r>
              <a:rPr lang="en-AU" sz="2400" smtClean="0">
                <a:solidFill>
                  <a:schemeClr val="accent2"/>
                </a:solidFill>
              </a:rPr>
              <a:t>Belli bir tutar</a:t>
            </a:r>
            <a:r>
              <a:rPr lang="tr-TR" sz="2400" smtClean="0">
                <a:solidFill>
                  <a:schemeClr val="accent2"/>
                </a:solidFill>
              </a:rPr>
              <a:t>ı</a:t>
            </a:r>
            <a:r>
              <a:rPr lang="en-AU" sz="2400" smtClean="0">
                <a:solidFill>
                  <a:schemeClr val="accent2"/>
                </a:solidFill>
              </a:rPr>
              <a:t>n </a:t>
            </a:r>
            <a:r>
              <a:rPr lang="tr-TR" sz="2400" smtClean="0">
                <a:solidFill>
                  <a:schemeClr val="accent2"/>
                </a:solidFill>
              </a:rPr>
              <a:t>gelecekteki </a:t>
            </a:r>
            <a:r>
              <a:rPr lang="en-AU" sz="2400" smtClean="0">
                <a:solidFill>
                  <a:schemeClr val="accent2"/>
                </a:solidFill>
              </a:rPr>
              <a:t>değeri</a:t>
            </a:r>
          </a:p>
          <a:p>
            <a:pPr lvl="1" eaLnBrk="1" hangingPunct="1">
              <a:buFontTx/>
              <a:buNone/>
            </a:pPr>
            <a:r>
              <a:rPr lang="tr-TR" sz="2400" smtClean="0">
                <a:solidFill>
                  <a:schemeClr val="accent2"/>
                </a:solidFill>
              </a:rPr>
              <a:t>	</a:t>
            </a:r>
            <a:r>
              <a:rPr lang="en-AU" sz="2400" smtClean="0">
                <a:solidFill>
                  <a:schemeClr val="accent2"/>
                </a:solidFill>
              </a:rPr>
              <a:t>Anüitenin </a:t>
            </a:r>
            <a:r>
              <a:rPr lang="tr-TR" sz="2400" smtClean="0">
                <a:solidFill>
                  <a:schemeClr val="accent2"/>
                </a:solidFill>
              </a:rPr>
              <a:t>gelecekteki</a:t>
            </a:r>
            <a:r>
              <a:rPr lang="en-AU" sz="2400" smtClean="0">
                <a:solidFill>
                  <a:schemeClr val="accent2"/>
                </a:solidFill>
              </a:rPr>
              <a:t> değeri</a:t>
            </a:r>
            <a:endParaRPr lang="tr-TR" smtClean="0">
              <a:solidFill>
                <a:schemeClr val="accent2"/>
              </a:solidFill>
            </a:endParaRPr>
          </a:p>
          <a:p>
            <a:pPr lvl="4" eaLnBrk="1" hangingPunct="1"/>
            <a:r>
              <a:rPr lang="tr-TR" sz="2800" b="1" u="sng" smtClean="0">
                <a:solidFill>
                  <a:schemeClr val="accent2"/>
                </a:solidFill>
              </a:rPr>
              <a:t>faizlendirme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tr-TR" smtClean="0">
                <a:solidFill>
                  <a:schemeClr val="accent2"/>
                </a:solidFill>
              </a:rPr>
              <a:t>BUGÜNKÜ DEĞER (İSKONTO)</a:t>
            </a:r>
          </a:p>
        </p:txBody>
      </p:sp>
      <p:sp>
        <p:nvSpPr>
          <p:cNvPr id="58371" name="Rectangle 3"/>
          <p:cNvSpPr>
            <a:spLocks noGrp="1" noChangeArrowheads="1"/>
          </p:cNvSpPr>
          <p:nvPr>
            <p:ph idx="1"/>
          </p:nvPr>
        </p:nvSpPr>
        <p:spPr/>
        <p:txBody>
          <a:bodyPr/>
          <a:lstStyle/>
          <a:p>
            <a:pPr algn="just" eaLnBrk="1" hangingPunct="1"/>
            <a:r>
              <a:rPr lang="tr-TR" sz="2400" smtClean="0">
                <a:solidFill>
                  <a:schemeClr val="accent2"/>
                </a:solidFill>
              </a:rPr>
              <a:t>Bugünkü değer kavramı, </a:t>
            </a:r>
            <a:r>
              <a:rPr lang="en-AU" sz="2400" smtClean="0">
                <a:solidFill>
                  <a:schemeClr val="accent2"/>
                </a:solidFill>
              </a:rPr>
              <a:t>gelecekte elde edilecek olan bir paranın bugün talep edilmesi durumunda </a:t>
            </a:r>
            <a:r>
              <a:rPr lang="tr-TR" sz="2400" smtClean="0">
                <a:solidFill>
                  <a:schemeClr val="accent2"/>
                </a:solidFill>
              </a:rPr>
              <a:t>daha az bir tutarın ödenmesini ifade eder. </a:t>
            </a:r>
          </a:p>
          <a:p>
            <a:pPr algn="just" eaLnBrk="1" hangingPunct="1"/>
            <a:r>
              <a:rPr lang="tr-TR" sz="2400" smtClean="0">
                <a:solidFill>
                  <a:schemeClr val="accent2"/>
                </a:solidFill>
              </a:rPr>
              <a:t>Bugün elde edilecek paranın aradaki zamanda elde edeceği getirisi düşünülerek bulunan tutar paranın bugünkü değerini ifade eder. </a:t>
            </a:r>
          </a:p>
          <a:p>
            <a:pPr algn="just" eaLnBrk="1" hangingPunct="1"/>
            <a:r>
              <a:rPr lang="tr-TR" sz="2400" smtClean="0">
                <a:solidFill>
                  <a:schemeClr val="accent2"/>
                </a:solidFill>
              </a:rPr>
              <a:t>Bugünkü değer, faiz oranı ve dönem sayısı arttıkça azalır.</a:t>
            </a:r>
            <a:endParaRPr lang="en-AU" sz="2400" smtClean="0">
              <a:solidFill>
                <a:schemeClr val="accent2"/>
              </a:solidFill>
            </a:endParaRPr>
          </a:p>
          <a:p>
            <a:pPr eaLnBrk="1" hangingPunct="1"/>
            <a:endParaRPr lang="tr-TR" sz="2400" smtClean="0">
              <a:solidFill>
                <a:schemeClr val="accent2"/>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tr-TR" smtClean="0">
                <a:solidFill>
                  <a:schemeClr val="accent2"/>
                </a:solidFill>
              </a:rPr>
              <a:t>GELECEKTEKİ DEĞER (FAİZ)</a:t>
            </a:r>
          </a:p>
        </p:txBody>
      </p:sp>
      <p:sp>
        <p:nvSpPr>
          <p:cNvPr id="59395" name="Rectangle 3"/>
          <p:cNvSpPr>
            <a:spLocks noGrp="1" noChangeArrowheads="1"/>
          </p:cNvSpPr>
          <p:nvPr>
            <p:ph idx="1"/>
          </p:nvPr>
        </p:nvSpPr>
        <p:spPr/>
        <p:txBody>
          <a:bodyPr/>
          <a:lstStyle/>
          <a:p>
            <a:pPr algn="just" eaLnBrk="1" hangingPunct="1"/>
            <a:r>
              <a:rPr lang="tr-TR" sz="2400" smtClean="0">
                <a:solidFill>
                  <a:schemeClr val="accent2"/>
                </a:solidFill>
              </a:rPr>
              <a:t>Anaparanın (PV), (i) faiz oranı ile (n) dönem değerlendirildiği varsayımı ile dönem sonunda olması gereken değeridir (FV).</a:t>
            </a:r>
          </a:p>
          <a:p>
            <a:pPr algn="just" eaLnBrk="1" hangingPunct="1"/>
            <a:r>
              <a:rPr lang="tr-TR" sz="2400" smtClean="0">
                <a:solidFill>
                  <a:schemeClr val="accent2"/>
                </a:solidFill>
              </a:rPr>
              <a:t>Değeri bilinen bir paranın gelecekteki değerinin hesaplanması işlemi faizlendirme olarak tanımlanır.</a:t>
            </a:r>
          </a:p>
          <a:p>
            <a:pPr algn="just" eaLnBrk="1" hangingPunct="1"/>
            <a:r>
              <a:rPr lang="tr-TR" sz="2400" smtClean="0">
                <a:solidFill>
                  <a:schemeClr val="accent2"/>
                </a:solidFill>
              </a:rPr>
              <a:t>Paranın gelecekteki değeri, faiz oranı ve  dönem sayısı arttıkça yükselir.</a:t>
            </a:r>
            <a:endParaRPr lang="en-US" sz="2400" smtClean="0">
              <a:solidFill>
                <a:schemeClr val="accent2"/>
              </a:solidFill>
            </a:endParaRPr>
          </a:p>
          <a:p>
            <a:pPr eaLnBrk="1" hangingPunct="1"/>
            <a:endParaRPr lang="tr-TR" sz="2400" smtClean="0">
              <a:solidFill>
                <a:schemeClr val="accent2"/>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4786" name="Rectangle 2"/>
          <p:cNvSpPr>
            <a:spLocks noGrp="1" noChangeArrowheads="1"/>
          </p:cNvSpPr>
          <p:nvPr>
            <p:ph type="title"/>
          </p:nvPr>
        </p:nvSpPr>
        <p:spPr/>
        <p:txBody>
          <a:bodyPr/>
          <a:lstStyle/>
          <a:p>
            <a:pPr eaLnBrk="1" hangingPunct="1"/>
            <a:r>
              <a:rPr lang="tr-TR" smtClean="0">
                <a:solidFill>
                  <a:schemeClr val="accent2"/>
                </a:solidFill>
              </a:rPr>
              <a:t>GELECEKTEKİ DEĞER</a:t>
            </a:r>
          </a:p>
        </p:txBody>
      </p:sp>
      <p:sp>
        <p:nvSpPr>
          <p:cNvPr id="374787" name="Rectangle 3"/>
          <p:cNvSpPr>
            <a:spLocks noGrp="1" noChangeArrowheads="1"/>
          </p:cNvSpPr>
          <p:nvPr>
            <p:ph idx="1"/>
          </p:nvPr>
        </p:nvSpPr>
        <p:spPr/>
        <p:txBody>
          <a:bodyPr/>
          <a:lstStyle/>
          <a:p>
            <a:pPr eaLnBrk="1" hangingPunct="1"/>
            <a:r>
              <a:rPr lang="tr-TR" b="1" smtClean="0">
                <a:solidFill>
                  <a:schemeClr val="accent2"/>
                </a:solidFill>
              </a:rPr>
              <a:t>Basit Faizle;</a:t>
            </a:r>
            <a:r>
              <a:rPr lang="tr-TR" sz="2500" smtClean="0">
                <a:solidFill>
                  <a:schemeClr val="accent2"/>
                </a:solidFill>
              </a:rPr>
              <a:t> Tek bir dönem için ve tek bir ödemeye göre paranın zaman değeri (faize faiz elde etmeden)</a:t>
            </a:r>
          </a:p>
          <a:p>
            <a:pPr eaLnBrk="1" hangingPunct="1"/>
            <a:endParaRPr lang="tr-TR" sz="2500" smtClean="0">
              <a:solidFill>
                <a:schemeClr val="accent2"/>
              </a:solidFill>
            </a:endParaRPr>
          </a:p>
          <a:p>
            <a:pPr eaLnBrk="1" hangingPunct="1"/>
            <a:endParaRPr lang="tr-TR" smtClean="0"/>
          </a:p>
          <a:p>
            <a:pPr eaLnBrk="1" hangingPunct="1"/>
            <a:endParaRPr lang="tr-TR" smtClean="0">
              <a:solidFill>
                <a:schemeClr val="accent2"/>
              </a:solidFill>
            </a:endParaRPr>
          </a:p>
          <a:p>
            <a:pPr eaLnBrk="1" hangingPunct="1"/>
            <a:r>
              <a:rPr lang="tr-TR" b="1" smtClean="0">
                <a:solidFill>
                  <a:schemeClr val="accent2"/>
                </a:solidFill>
              </a:rPr>
              <a:t>Bileşik Faizle;</a:t>
            </a:r>
            <a:r>
              <a:rPr lang="tr-TR" smtClean="0">
                <a:solidFill>
                  <a:schemeClr val="accent2"/>
                </a:solidFill>
              </a:rPr>
              <a:t> </a:t>
            </a:r>
            <a:r>
              <a:rPr lang="tr-TR" sz="2500" smtClean="0">
                <a:solidFill>
                  <a:schemeClr val="accent2"/>
                </a:solidFill>
              </a:rPr>
              <a:t>Tekrar eden dönemler ve tek bir ödemeye göre paranın zaman değeri (faize faiz elde ederek)</a:t>
            </a:r>
          </a:p>
        </p:txBody>
      </p:sp>
      <p:pic>
        <p:nvPicPr>
          <p:cNvPr id="60420" name="Picture 4"/>
          <p:cNvPicPr>
            <a:picLocks noChangeAspect="1" noChangeArrowheads="1"/>
          </p:cNvPicPr>
          <p:nvPr/>
        </p:nvPicPr>
        <p:blipFill>
          <a:blip r:embed="rId3" cstate="print"/>
          <a:srcRect/>
          <a:stretch>
            <a:fillRect/>
          </a:stretch>
        </p:blipFill>
        <p:spPr bwMode="auto">
          <a:xfrm>
            <a:off x="827088" y="2924175"/>
            <a:ext cx="2879725" cy="539750"/>
          </a:xfrm>
          <a:prstGeom prst="rect">
            <a:avLst/>
          </a:prstGeom>
          <a:noFill/>
          <a:ln w="9525">
            <a:noFill/>
            <a:miter lim="800000"/>
            <a:headEnd/>
            <a:tailEnd/>
          </a:ln>
        </p:spPr>
      </p:pic>
      <p:pic>
        <p:nvPicPr>
          <p:cNvPr id="60421" name="Picture 5"/>
          <p:cNvPicPr>
            <a:picLocks noChangeAspect="1" noChangeArrowheads="1"/>
          </p:cNvPicPr>
          <p:nvPr/>
        </p:nvPicPr>
        <p:blipFill>
          <a:blip r:embed="rId4" cstate="print"/>
          <a:srcRect/>
          <a:stretch>
            <a:fillRect/>
          </a:stretch>
        </p:blipFill>
        <p:spPr bwMode="auto">
          <a:xfrm>
            <a:off x="971550" y="5373688"/>
            <a:ext cx="2449513" cy="595312"/>
          </a:xfrm>
          <a:prstGeom prst="rect">
            <a:avLst/>
          </a:prstGeom>
          <a:noFill/>
          <a:ln w="9525">
            <a:noFill/>
            <a:miter lim="800000"/>
            <a:headEnd/>
            <a:tailEnd/>
          </a:ln>
        </p:spPr>
      </p:pic>
      <p:pic>
        <p:nvPicPr>
          <p:cNvPr id="60422" name="Picture 6"/>
          <p:cNvPicPr>
            <a:picLocks noChangeAspect="1" noChangeArrowheads="1"/>
          </p:cNvPicPr>
          <p:nvPr/>
        </p:nvPicPr>
        <p:blipFill>
          <a:blip r:embed="rId5" cstate="print"/>
          <a:srcRect/>
          <a:stretch>
            <a:fillRect/>
          </a:stretch>
        </p:blipFill>
        <p:spPr bwMode="auto">
          <a:xfrm>
            <a:off x="4500563" y="2708275"/>
            <a:ext cx="3816350" cy="930275"/>
          </a:xfrm>
          <a:prstGeom prst="rect">
            <a:avLst/>
          </a:prstGeom>
          <a:noFill/>
          <a:ln w="9525">
            <a:noFill/>
            <a:miter lim="800000"/>
            <a:headEnd/>
            <a:tailEnd/>
          </a:ln>
        </p:spPr>
      </p:pic>
      <p:pic>
        <p:nvPicPr>
          <p:cNvPr id="60423" name="Picture 7"/>
          <p:cNvPicPr>
            <a:picLocks noChangeAspect="1" noChangeArrowheads="1"/>
          </p:cNvPicPr>
          <p:nvPr/>
        </p:nvPicPr>
        <p:blipFill>
          <a:blip r:embed="rId6" cstate="print"/>
          <a:srcRect/>
          <a:stretch>
            <a:fillRect/>
          </a:stretch>
        </p:blipFill>
        <p:spPr bwMode="auto">
          <a:xfrm>
            <a:off x="4427538" y="4868863"/>
            <a:ext cx="4105275" cy="12239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74786"/>
                                        </p:tgtEl>
                                        <p:attrNameLst>
                                          <p:attrName>style.visibility</p:attrName>
                                        </p:attrNameLst>
                                      </p:cBhvr>
                                      <p:to>
                                        <p:strVal val="visible"/>
                                      </p:to>
                                    </p:set>
                                    <p:animEffect transition="in" filter="fade">
                                      <p:cBhvr>
                                        <p:cTn id="7" dur="2000"/>
                                        <p:tgtEl>
                                          <p:spTgt spid="37478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74787">
                                            <p:txEl>
                                              <p:pRg st="0" end="0"/>
                                            </p:txEl>
                                          </p:spTgt>
                                        </p:tgtEl>
                                        <p:attrNameLst>
                                          <p:attrName>style.visibility</p:attrName>
                                        </p:attrNameLst>
                                      </p:cBhvr>
                                      <p:to>
                                        <p:strVal val="visible"/>
                                      </p:to>
                                    </p:set>
                                    <p:animEffect transition="in" filter="fade">
                                      <p:cBhvr>
                                        <p:cTn id="12" dur="2000"/>
                                        <p:tgtEl>
                                          <p:spTgt spid="37478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74787">
                                            <p:txEl>
                                              <p:pRg st="4" end="4"/>
                                            </p:txEl>
                                          </p:spTgt>
                                        </p:tgtEl>
                                        <p:attrNameLst>
                                          <p:attrName>style.visibility</p:attrName>
                                        </p:attrNameLst>
                                      </p:cBhvr>
                                      <p:to>
                                        <p:strVal val="visible"/>
                                      </p:to>
                                    </p:set>
                                    <p:animEffect transition="in" filter="fade">
                                      <p:cBhvr>
                                        <p:cTn id="17" dur="2000"/>
                                        <p:tgtEl>
                                          <p:spTgt spid="3747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4786" grpId="0"/>
      <p:bldP spid="374787"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p:txBody>
          <a:bodyPr/>
          <a:lstStyle/>
          <a:p>
            <a:pPr eaLnBrk="1" hangingPunct="1"/>
            <a:r>
              <a:rPr lang="tr-TR" dirty="0" smtClean="0">
                <a:solidFill>
                  <a:schemeClr val="accent2"/>
                </a:solidFill>
              </a:rPr>
              <a:t>Örnek </a:t>
            </a:r>
          </a:p>
        </p:txBody>
      </p:sp>
      <p:sp>
        <p:nvSpPr>
          <p:cNvPr id="378883" name="Rectangle 3"/>
          <p:cNvSpPr>
            <a:spLocks noGrp="1" noChangeArrowheads="1"/>
          </p:cNvSpPr>
          <p:nvPr>
            <p:ph idx="1"/>
          </p:nvPr>
        </p:nvSpPr>
        <p:spPr/>
        <p:txBody>
          <a:bodyPr/>
          <a:lstStyle/>
          <a:p>
            <a:pPr eaLnBrk="1" hangingPunct="1">
              <a:lnSpc>
                <a:spcPct val="80000"/>
              </a:lnSpc>
            </a:pPr>
            <a:r>
              <a:rPr lang="tr-TR" sz="2500" dirty="0" smtClean="0">
                <a:solidFill>
                  <a:schemeClr val="accent2"/>
                </a:solidFill>
              </a:rPr>
              <a:t>3’er aylık dönemlerle % 28 nominal faizle değerlendirilen param 3 yıl sonra 12,000 TL oluyorsa başlangıçta bankaya kaç para yatırdım ?</a:t>
            </a:r>
          </a:p>
          <a:p>
            <a:pPr eaLnBrk="1" hangingPunct="1">
              <a:lnSpc>
                <a:spcPct val="80000"/>
              </a:lnSpc>
              <a:buFontTx/>
              <a:buNone/>
            </a:pPr>
            <a:r>
              <a:rPr lang="tr-TR" sz="2400" dirty="0" smtClean="0">
                <a:solidFill>
                  <a:schemeClr val="accent2"/>
                </a:solidFill>
              </a:rPr>
              <a:t>	</a:t>
            </a:r>
          </a:p>
          <a:p>
            <a:pPr eaLnBrk="1" hangingPunct="1">
              <a:lnSpc>
                <a:spcPct val="80000"/>
              </a:lnSpc>
              <a:buFontTx/>
              <a:buNone/>
            </a:pPr>
            <a:r>
              <a:rPr lang="tr-TR" sz="2400" dirty="0" smtClean="0">
                <a:solidFill>
                  <a:schemeClr val="accent2"/>
                </a:solidFill>
              </a:rPr>
              <a:t>	Önce dönem faizi bulunacak. Yani (i)</a:t>
            </a:r>
          </a:p>
          <a:p>
            <a:pPr eaLnBrk="1" hangingPunct="1">
              <a:lnSpc>
                <a:spcPct val="80000"/>
              </a:lnSpc>
              <a:buFontTx/>
              <a:buNone/>
            </a:pPr>
            <a:r>
              <a:rPr lang="tr-TR" sz="2400" dirty="0" smtClean="0">
                <a:solidFill>
                  <a:schemeClr val="accent2"/>
                </a:solidFill>
              </a:rPr>
              <a:t>	i = 0.28/4=0.07=%7 </a:t>
            </a:r>
          </a:p>
          <a:p>
            <a:pPr eaLnBrk="1" hangingPunct="1">
              <a:lnSpc>
                <a:spcPct val="80000"/>
              </a:lnSpc>
              <a:buFontTx/>
              <a:buNone/>
            </a:pPr>
            <a:r>
              <a:rPr lang="tr-TR" sz="2400" dirty="0" smtClean="0">
                <a:solidFill>
                  <a:schemeClr val="accent2"/>
                </a:solidFill>
              </a:rPr>
              <a:t>	Sonra, </a:t>
            </a:r>
          </a:p>
          <a:p>
            <a:pPr eaLnBrk="1" hangingPunct="1">
              <a:lnSpc>
                <a:spcPct val="80000"/>
              </a:lnSpc>
              <a:buFontTx/>
              <a:buNone/>
            </a:pPr>
            <a:r>
              <a:rPr lang="tr-TR" sz="2400" dirty="0" smtClean="0">
                <a:solidFill>
                  <a:schemeClr val="accent2"/>
                </a:solidFill>
              </a:rPr>
              <a:t>	PV=FV/(1+i)^n formülü kullanılacak </a:t>
            </a:r>
          </a:p>
          <a:p>
            <a:pPr eaLnBrk="1" hangingPunct="1">
              <a:lnSpc>
                <a:spcPct val="80000"/>
              </a:lnSpc>
              <a:buFontTx/>
              <a:buNone/>
            </a:pPr>
            <a:r>
              <a:rPr lang="tr-TR" sz="2400" dirty="0" smtClean="0">
                <a:solidFill>
                  <a:schemeClr val="accent2"/>
                </a:solidFill>
              </a:rPr>
              <a:t> 	PV= 12,000 / ((1+0.07)^(3*4))</a:t>
            </a:r>
          </a:p>
          <a:p>
            <a:pPr eaLnBrk="1" hangingPunct="1">
              <a:lnSpc>
                <a:spcPct val="80000"/>
              </a:lnSpc>
              <a:buFontTx/>
              <a:buNone/>
            </a:pPr>
            <a:r>
              <a:rPr lang="tr-TR" sz="2400" dirty="0" smtClean="0">
                <a:solidFill>
                  <a:schemeClr val="accent2"/>
                </a:solidFill>
              </a:rPr>
              <a:t> 	PV= 5,328 TL	</a:t>
            </a:r>
          </a:p>
          <a:p>
            <a:pPr eaLnBrk="1" hangingPunct="1">
              <a:lnSpc>
                <a:spcPct val="80000"/>
              </a:lnSpc>
              <a:buFontTx/>
              <a:buNone/>
            </a:pPr>
            <a:endParaRPr lang="tr-TR" sz="2500" dirty="0" smtClean="0">
              <a:solidFill>
                <a:schemeClr val="accent2"/>
              </a:solidFill>
            </a:endParaRPr>
          </a:p>
          <a:p>
            <a:pPr eaLnBrk="1" hangingPunct="1">
              <a:lnSpc>
                <a:spcPct val="80000"/>
              </a:lnSpc>
              <a:buFontTx/>
              <a:buNone/>
            </a:pPr>
            <a:r>
              <a:rPr lang="tr-TR" sz="2500" b="1" dirty="0" smtClean="0"/>
              <a:t>	</a:t>
            </a:r>
            <a:r>
              <a:rPr lang="tr-TR" sz="24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78882"/>
                                        </p:tgtEl>
                                        <p:attrNameLst>
                                          <p:attrName>style.visibility</p:attrName>
                                        </p:attrNameLst>
                                      </p:cBhvr>
                                      <p:to>
                                        <p:strVal val="visible"/>
                                      </p:to>
                                    </p:set>
                                    <p:animEffect transition="in" filter="fade">
                                      <p:cBhvr>
                                        <p:cTn id="7" dur="2000"/>
                                        <p:tgtEl>
                                          <p:spTgt spid="37888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78883">
                                            <p:txEl>
                                              <p:pRg st="0" end="0"/>
                                            </p:txEl>
                                          </p:spTgt>
                                        </p:tgtEl>
                                        <p:attrNameLst>
                                          <p:attrName>style.visibility</p:attrName>
                                        </p:attrNameLst>
                                      </p:cBhvr>
                                      <p:to>
                                        <p:strVal val="visible"/>
                                      </p:to>
                                    </p:set>
                                    <p:animEffect transition="in" filter="fade">
                                      <p:cBhvr>
                                        <p:cTn id="10" dur="2000"/>
                                        <p:tgtEl>
                                          <p:spTgt spid="37888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78883">
                                            <p:txEl>
                                              <p:pRg st="1" end="1"/>
                                            </p:txEl>
                                          </p:spTgt>
                                        </p:tgtEl>
                                        <p:attrNameLst>
                                          <p:attrName>style.visibility</p:attrName>
                                        </p:attrNameLst>
                                      </p:cBhvr>
                                      <p:to>
                                        <p:strVal val="visible"/>
                                      </p:to>
                                    </p:set>
                                    <p:animEffect transition="in" filter="fade">
                                      <p:cBhvr>
                                        <p:cTn id="15" dur="2000"/>
                                        <p:tgtEl>
                                          <p:spTgt spid="37888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78883">
                                            <p:txEl>
                                              <p:pRg st="2" end="2"/>
                                            </p:txEl>
                                          </p:spTgt>
                                        </p:tgtEl>
                                        <p:attrNameLst>
                                          <p:attrName>style.visibility</p:attrName>
                                        </p:attrNameLst>
                                      </p:cBhvr>
                                      <p:to>
                                        <p:strVal val="visible"/>
                                      </p:to>
                                    </p:set>
                                    <p:animEffect transition="in" filter="fade">
                                      <p:cBhvr>
                                        <p:cTn id="20" dur="2000"/>
                                        <p:tgtEl>
                                          <p:spTgt spid="37888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78883">
                                            <p:txEl>
                                              <p:pRg st="3" end="3"/>
                                            </p:txEl>
                                          </p:spTgt>
                                        </p:tgtEl>
                                        <p:attrNameLst>
                                          <p:attrName>style.visibility</p:attrName>
                                        </p:attrNameLst>
                                      </p:cBhvr>
                                      <p:to>
                                        <p:strVal val="visible"/>
                                      </p:to>
                                    </p:set>
                                    <p:animEffect transition="in" filter="fade">
                                      <p:cBhvr>
                                        <p:cTn id="25" dur="2000"/>
                                        <p:tgtEl>
                                          <p:spTgt spid="37888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78883">
                                            <p:txEl>
                                              <p:pRg st="4" end="4"/>
                                            </p:txEl>
                                          </p:spTgt>
                                        </p:tgtEl>
                                        <p:attrNameLst>
                                          <p:attrName>style.visibility</p:attrName>
                                        </p:attrNameLst>
                                      </p:cBhvr>
                                      <p:to>
                                        <p:strVal val="visible"/>
                                      </p:to>
                                    </p:set>
                                    <p:animEffect transition="in" filter="fade">
                                      <p:cBhvr>
                                        <p:cTn id="30" dur="2000"/>
                                        <p:tgtEl>
                                          <p:spTgt spid="37888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78883">
                                            <p:txEl>
                                              <p:pRg st="5" end="5"/>
                                            </p:txEl>
                                          </p:spTgt>
                                        </p:tgtEl>
                                        <p:attrNameLst>
                                          <p:attrName>style.visibility</p:attrName>
                                        </p:attrNameLst>
                                      </p:cBhvr>
                                      <p:to>
                                        <p:strVal val="visible"/>
                                      </p:to>
                                    </p:set>
                                    <p:animEffect transition="in" filter="fade">
                                      <p:cBhvr>
                                        <p:cTn id="35" dur="2000"/>
                                        <p:tgtEl>
                                          <p:spTgt spid="37888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78883">
                                            <p:txEl>
                                              <p:pRg st="6" end="6"/>
                                            </p:txEl>
                                          </p:spTgt>
                                        </p:tgtEl>
                                        <p:attrNameLst>
                                          <p:attrName>style.visibility</p:attrName>
                                        </p:attrNameLst>
                                      </p:cBhvr>
                                      <p:to>
                                        <p:strVal val="visible"/>
                                      </p:to>
                                    </p:set>
                                    <p:animEffect transition="in" filter="fade">
                                      <p:cBhvr>
                                        <p:cTn id="40" dur="2000"/>
                                        <p:tgtEl>
                                          <p:spTgt spid="378883">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78883">
                                            <p:txEl>
                                              <p:pRg st="7" end="7"/>
                                            </p:txEl>
                                          </p:spTgt>
                                        </p:tgtEl>
                                        <p:attrNameLst>
                                          <p:attrName>style.visibility</p:attrName>
                                        </p:attrNameLst>
                                      </p:cBhvr>
                                      <p:to>
                                        <p:strVal val="visible"/>
                                      </p:to>
                                    </p:set>
                                    <p:animEffect transition="in" filter="fade">
                                      <p:cBhvr>
                                        <p:cTn id="45" dur="2000"/>
                                        <p:tgtEl>
                                          <p:spTgt spid="378883">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378883">
                                            <p:txEl>
                                              <p:pRg st="9" end="9"/>
                                            </p:txEl>
                                          </p:spTgt>
                                        </p:tgtEl>
                                        <p:attrNameLst>
                                          <p:attrName>style.visibility</p:attrName>
                                        </p:attrNameLst>
                                      </p:cBhvr>
                                      <p:to>
                                        <p:strVal val="visible"/>
                                      </p:to>
                                    </p:set>
                                    <p:animEffect transition="in" filter="fade">
                                      <p:cBhvr>
                                        <p:cTn id="50" dur="2000"/>
                                        <p:tgtEl>
                                          <p:spTgt spid="37888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882" grpId="0"/>
      <p:bldP spid="37888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2"/>
          <p:cNvSpPr>
            <a:spLocks noGrp="1" noChangeArrowheads="1"/>
          </p:cNvSpPr>
          <p:nvPr>
            <p:ph type="title"/>
          </p:nvPr>
        </p:nvSpPr>
        <p:spPr/>
        <p:txBody>
          <a:bodyPr/>
          <a:lstStyle/>
          <a:p>
            <a:pPr eaLnBrk="1" hangingPunct="1"/>
            <a:r>
              <a:rPr lang="tr-TR" dirty="0" smtClean="0">
                <a:solidFill>
                  <a:schemeClr val="accent2"/>
                </a:solidFill>
              </a:rPr>
              <a:t>Örnek </a:t>
            </a:r>
          </a:p>
        </p:txBody>
      </p:sp>
      <p:sp>
        <p:nvSpPr>
          <p:cNvPr id="380931" name="Rectangle 3"/>
          <p:cNvSpPr>
            <a:spLocks noGrp="1" noChangeArrowheads="1"/>
          </p:cNvSpPr>
          <p:nvPr>
            <p:ph type="body" sz="half" idx="1"/>
          </p:nvPr>
        </p:nvSpPr>
        <p:spPr>
          <a:xfrm>
            <a:off x="274638" y="1376363"/>
            <a:ext cx="8689975" cy="4719637"/>
          </a:xfrm>
        </p:spPr>
        <p:txBody>
          <a:bodyPr/>
          <a:lstStyle/>
          <a:p>
            <a:pPr eaLnBrk="1" hangingPunct="1">
              <a:lnSpc>
                <a:spcPct val="80000"/>
              </a:lnSpc>
            </a:pPr>
            <a:r>
              <a:rPr lang="tr-TR" sz="2500" dirty="0" smtClean="0">
                <a:solidFill>
                  <a:schemeClr val="accent2"/>
                </a:solidFill>
              </a:rPr>
              <a:t>%25 faiz oranı ile 90 gün sonra 2.500 TL elde edilmesi için bugün hesabımıza kaç para yatırmalıyız?</a:t>
            </a:r>
          </a:p>
          <a:p>
            <a:pPr eaLnBrk="1" hangingPunct="1">
              <a:lnSpc>
                <a:spcPct val="80000"/>
              </a:lnSpc>
              <a:buFontTx/>
              <a:buNone/>
            </a:pPr>
            <a:r>
              <a:rPr lang="tr-TR" sz="2500" dirty="0" smtClean="0"/>
              <a:t>	</a:t>
            </a:r>
          </a:p>
          <a:p>
            <a:pPr eaLnBrk="1" hangingPunct="1">
              <a:lnSpc>
                <a:spcPct val="80000"/>
              </a:lnSpc>
              <a:buFontTx/>
              <a:buNone/>
            </a:pPr>
            <a:endParaRPr lang="tr-TR" sz="2500" dirty="0" smtClean="0"/>
          </a:p>
          <a:p>
            <a:pPr eaLnBrk="1" hangingPunct="1">
              <a:lnSpc>
                <a:spcPct val="80000"/>
              </a:lnSpc>
              <a:buFontTx/>
              <a:buNone/>
            </a:pPr>
            <a:r>
              <a:rPr lang="tr-TR" sz="2500" dirty="0" smtClean="0"/>
              <a:t>	</a:t>
            </a:r>
            <a:r>
              <a:rPr lang="tr-TR" sz="2400" dirty="0" smtClean="0">
                <a:solidFill>
                  <a:schemeClr val="accent2"/>
                </a:solidFill>
              </a:rPr>
              <a:t>PV=FV/((1+(r*n/365))</a:t>
            </a:r>
          </a:p>
          <a:p>
            <a:pPr eaLnBrk="1" hangingPunct="1">
              <a:lnSpc>
                <a:spcPct val="80000"/>
              </a:lnSpc>
              <a:buFontTx/>
              <a:buNone/>
            </a:pPr>
            <a:r>
              <a:rPr lang="tr-TR" sz="2400" dirty="0" smtClean="0">
                <a:solidFill>
                  <a:schemeClr val="accent2"/>
                </a:solidFill>
              </a:rPr>
              <a:t>	PV=2500/((1+(0.25*90/365))</a:t>
            </a:r>
          </a:p>
          <a:p>
            <a:pPr eaLnBrk="1" hangingPunct="1">
              <a:lnSpc>
                <a:spcPct val="80000"/>
              </a:lnSpc>
              <a:buFontTx/>
              <a:buNone/>
            </a:pPr>
            <a:r>
              <a:rPr lang="tr-TR" sz="2400" dirty="0" smtClean="0">
                <a:solidFill>
                  <a:schemeClr val="accent2"/>
                </a:solidFill>
              </a:rPr>
              <a:t>	PV=2,355 TL</a:t>
            </a:r>
            <a:endParaRPr lang="tr-TR" dirty="0" smtClean="0">
              <a:solidFill>
                <a:schemeClr val="accent2"/>
              </a:solidFill>
            </a:endParaRPr>
          </a:p>
          <a:p>
            <a:pPr eaLnBrk="1" hangingPunct="1">
              <a:lnSpc>
                <a:spcPct val="80000"/>
              </a:lnSpc>
              <a:buFontTx/>
              <a:buNone/>
            </a:pPr>
            <a:endParaRPr lang="tr-TR" dirty="0" smtClean="0">
              <a:solidFill>
                <a:schemeClr val="accent2"/>
              </a:solidFill>
            </a:endParaRPr>
          </a:p>
          <a:p>
            <a:pPr eaLnBrk="1" hangingPunct="1">
              <a:lnSpc>
                <a:spcPct val="80000"/>
              </a:lnSpc>
              <a:buFontTx/>
              <a:buNone/>
            </a:pPr>
            <a:endParaRPr lang="tr-TR" sz="2500" dirty="0" smtClean="0"/>
          </a:p>
          <a:p>
            <a:pPr eaLnBrk="1" hangingPunct="1">
              <a:lnSpc>
                <a:spcPct val="80000"/>
              </a:lnSpc>
              <a:buFontTx/>
              <a:buNone/>
            </a:pPr>
            <a:endParaRPr lang="tr-TR" sz="2500" dirty="0" smtClean="0"/>
          </a:p>
          <a:p>
            <a:pPr eaLnBrk="1" hangingPunct="1">
              <a:lnSpc>
                <a:spcPct val="80000"/>
              </a:lnSpc>
              <a:buFontTx/>
              <a:buNone/>
            </a:pPr>
            <a:endParaRPr lang="tr-TR" sz="2100" dirty="0" smtClean="0"/>
          </a:p>
          <a:p>
            <a:pPr eaLnBrk="1" hangingPunct="1">
              <a:lnSpc>
                <a:spcPct val="80000"/>
              </a:lnSpc>
              <a:buFontTx/>
              <a:buNone/>
            </a:pPr>
            <a:r>
              <a:rPr lang="tr-TR"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80930"/>
                                        </p:tgtEl>
                                        <p:attrNameLst>
                                          <p:attrName>style.visibility</p:attrName>
                                        </p:attrNameLst>
                                      </p:cBhvr>
                                      <p:to>
                                        <p:strVal val="visible"/>
                                      </p:to>
                                    </p:set>
                                    <p:animEffect transition="in" filter="blinds(horizontal)">
                                      <p:cBhvr>
                                        <p:cTn id="7" dur="500"/>
                                        <p:tgtEl>
                                          <p:spTgt spid="38093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80931">
                                            <p:txEl>
                                              <p:pRg st="0" end="0"/>
                                            </p:txEl>
                                          </p:spTgt>
                                        </p:tgtEl>
                                        <p:attrNameLst>
                                          <p:attrName>style.visibility</p:attrName>
                                        </p:attrNameLst>
                                      </p:cBhvr>
                                      <p:to>
                                        <p:strVal val="visible"/>
                                      </p:to>
                                    </p:set>
                                    <p:animEffect transition="in" filter="blinds(horizontal)">
                                      <p:cBhvr>
                                        <p:cTn id="10" dur="500"/>
                                        <p:tgtEl>
                                          <p:spTgt spid="38093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80931">
                                            <p:txEl>
                                              <p:pRg st="10" end="10"/>
                                            </p:txEl>
                                          </p:spTgt>
                                        </p:tgtEl>
                                        <p:attrNameLst>
                                          <p:attrName>style.visibility</p:attrName>
                                        </p:attrNameLst>
                                      </p:cBhvr>
                                      <p:to>
                                        <p:strVal val="visible"/>
                                      </p:to>
                                    </p:set>
                                    <p:animEffect transition="in" filter="blinds(horizontal)">
                                      <p:cBhvr>
                                        <p:cTn id="15" dur="500"/>
                                        <p:tgtEl>
                                          <p:spTgt spid="38093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0" grpId="0"/>
      <p:bldP spid="380931"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2978" name="Rectangle 2"/>
          <p:cNvSpPr>
            <a:spLocks noGrp="1" noChangeArrowheads="1"/>
          </p:cNvSpPr>
          <p:nvPr>
            <p:ph type="title"/>
          </p:nvPr>
        </p:nvSpPr>
        <p:spPr/>
        <p:txBody>
          <a:bodyPr/>
          <a:lstStyle/>
          <a:p>
            <a:pPr eaLnBrk="1" hangingPunct="1"/>
            <a:r>
              <a:rPr lang="tr-TR" dirty="0" smtClean="0">
                <a:solidFill>
                  <a:schemeClr val="accent2"/>
                </a:solidFill>
              </a:rPr>
              <a:t>Örnek   </a:t>
            </a:r>
          </a:p>
        </p:txBody>
      </p:sp>
      <p:sp>
        <p:nvSpPr>
          <p:cNvPr id="382979" name="Rectangle 3"/>
          <p:cNvSpPr>
            <a:spLocks noGrp="1" noChangeArrowheads="1"/>
          </p:cNvSpPr>
          <p:nvPr>
            <p:ph type="body" sz="half" idx="1"/>
          </p:nvPr>
        </p:nvSpPr>
        <p:spPr>
          <a:xfrm>
            <a:off x="274638" y="1376363"/>
            <a:ext cx="8258175" cy="4719637"/>
          </a:xfrm>
        </p:spPr>
        <p:txBody>
          <a:bodyPr/>
          <a:lstStyle/>
          <a:p>
            <a:pPr eaLnBrk="1" hangingPunct="1">
              <a:lnSpc>
                <a:spcPct val="80000"/>
              </a:lnSpc>
            </a:pPr>
            <a:r>
              <a:rPr lang="tr-TR" sz="2500" dirty="0" smtClean="0">
                <a:solidFill>
                  <a:schemeClr val="accent2"/>
                </a:solidFill>
              </a:rPr>
              <a:t>218 gün vadeli hazine bonosu 82.65 TL’den alınıp vade sonunda 100.00 TL’den itfa edilmiştir. Nominal faizi hesaplayınız.</a:t>
            </a:r>
          </a:p>
          <a:p>
            <a:pPr eaLnBrk="1" hangingPunct="1">
              <a:lnSpc>
                <a:spcPct val="80000"/>
              </a:lnSpc>
            </a:pPr>
            <a:endParaRPr lang="tr-TR" sz="2500" dirty="0" smtClean="0">
              <a:solidFill>
                <a:schemeClr val="accent2"/>
              </a:solidFill>
            </a:endParaRPr>
          </a:p>
          <a:p>
            <a:pPr eaLnBrk="1" hangingPunct="1">
              <a:lnSpc>
                <a:spcPct val="80000"/>
              </a:lnSpc>
              <a:buFontTx/>
              <a:buNone/>
            </a:pPr>
            <a:r>
              <a:rPr lang="tr-TR" sz="2400" b="1" dirty="0" smtClean="0">
                <a:solidFill>
                  <a:schemeClr val="accent2"/>
                </a:solidFill>
              </a:rPr>
              <a:t>		 </a:t>
            </a:r>
            <a:r>
              <a:rPr lang="tr-TR" sz="2800" b="1" dirty="0" smtClean="0">
                <a:solidFill>
                  <a:schemeClr val="accent2"/>
                </a:solidFill>
              </a:rPr>
              <a:t>r </a:t>
            </a:r>
            <a:r>
              <a:rPr lang="tr-TR" sz="2800" b="1" baseline="-25000" dirty="0" err="1" smtClean="0">
                <a:solidFill>
                  <a:schemeClr val="accent2"/>
                </a:solidFill>
              </a:rPr>
              <a:t>nom</a:t>
            </a:r>
            <a:r>
              <a:rPr lang="tr-TR" sz="2500" dirty="0" smtClean="0">
                <a:solidFill>
                  <a:schemeClr val="accent2"/>
                </a:solidFill>
              </a:rPr>
              <a:t> = ((FV/PV) – 1) * 365/d</a:t>
            </a:r>
          </a:p>
          <a:p>
            <a:pPr eaLnBrk="1" hangingPunct="1">
              <a:lnSpc>
                <a:spcPct val="80000"/>
              </a:lnSpc>
              <a:buFontTx/>
              <a:buNone/>
            </a:pPr>
            <a:r>
              <a:rPr lang="tr-TR" sz="2500" dirty="0" smtClean="0">
                <a:solidFill>
                  <a:schemeClr val="accent2"/>
                </a:solidFill>
              </a:rPr>
              <a:t>		 </a:t>
            </a:r>
            <a:r>
              <a:rPr lang="tr-TR" sz="2800" b="1" dirty="0" smtClean="0">
                <a:solidFill>
                  <a:schemeClr val="accent2"/>
                </a:solidFill>
              </a:rPr>
              <a:t>r </a:t>
            </a:r>
            <a:r>
              <a:rPr lang="tr-TR" sz="2800" b="1" baseline="-25000" dirty="0" err="1" smtClean="0">
                <a:solidFill>
                  <a:schemeClr val="accent2"/>
                </a:solidFill>
              </a:rPr>
              <a:t>nom</a:t>
            </a:r>
            <a:r>
              <a:rPr lang="tr-TR" sz="2500" dirty="0" smtClean="0">
                <a:solidFill>
                  <a:schemeClr val="accent2"/>
                </a:solidFill>
              </a:rPr>
              <a:t> = ((100/82.65) – 1) * 365/218</a:t>
            </a:r>
          </a:p>
          <a:p>
            <a:pPr eaLnBrk="1" hangingPunct="1">
              <a:lnSpc>
                <a:spcPct val="80000"/>
              </a:lnSpc>
              <a:buFontTx/>
              <a:buNone/>
            </a:pPr>
            <a:r>
              <a:rPr lang="tr-TR" sz="2500" dirty="0" smtClean="0">
                <a:solidFill>
                  <a:schemeClr val="accent2"/>
                </a:solidFill>
              </a:rPr>
              <a:t>		 </a:t>
            </a:r>
            <a:r>
              <a:rPr lang="tr-TR" sz="2800" b="1" dirty="0" smtClean="0">
                <a:solidFill>
                  <a:schemeClr val="accent2"/>
                </a:solidFill>
              </a:rPr>
              <a:t>r </a:t>
            </a:r>
            <a:r>
              <a:rPr lang="tr-TR" sz="2800" b="1" baseline="-25000" dirty="0" err="1" smtClean="0">
                <a:solidFill>
                  <a:schemeClr val="accent2"/>
                </a:solidFill>
              </a:rPr>
              <a:t>nom</a:t>
            </a:r>
            <a:r>
              <a:rPr lang="tr-TR" sz="2500" dirty="0" smtClean="0">
                <a:solidFill>
                  <a:schemeClr val="accent2"/>
                </a:solidFill>
              </a:rPr>
              <a:t> = % 35.15</a:t>
            </a:r>
            <a:endParaRPr lang="tr-TR" sz="2400" dirty="0" smtClean="0">
              <a:solidFill>
                <a:schemeClr val="accent2"/>
              </a:solidFill>
            </a:endParaRPr>
          </a:p>
          <a:p>
            <a:pPr eaLnBrk="1" hangingPunct="1">
              <a:lnSpc>
                <a:spcPct val="80000"/>
              </a:lnSpc>
            </a:pPr>
            <a:endParaRPr lang="tr-TR" sz="2500" dirty="0" smtClean="0"/>
          </a:p>
          <a:p>
            <a:pPr eaLnBrk="1" hangingPunct="1">
              <a:lnSpc>
                <a:spcPct val="80000"/>
              </a:lnSpc>
            </a:pPr>
            <a:endParaRPr lang="tr-TR" sz="2100" dirty="0" smtClean="0"/>
          </a:p>
          <a:p>
            <a:pPr eaLnBrk="1" hangingPunct="1">
              <a:lnSpc>
                <a:spcPct val="80000"/>
              </a:lnSpc>
            </a:pPr>
            <a:endParaRPr lang="tr-TR" sz="2100" dirty="0" smtClean="0"/>
          </a:p>
          <a:p>
            <a:pPr eaLnBrk="1" hangingPunct="1">
              <a:lnSpc>
                <a:spcPct val="80000"/>
              </a:lnSpc>
            </a:pPr>
            <a:endParaRPr lang="tr-TR" sz="2100" dirty="0" smtClean="0"/>
          </a:p>
          <a:p>
            <a:pPr eaLnBrk="1" hangingPunct="1">
              <a:lnSpc>
                <a:spcPct val="80000"/>
              </a:lnSpc>
            </a:pPr>
            <a:endParaRPr lang="tr-TR" sz="1500" dirty="0" smtClean="0"/>
          </a:p>
          <a:p>
            <a:pPr eaLnBrk="1" hangingPunct="1">
              <a:lnSpc>
                <a:spcPct val="80000"/>
              </a:lnSpc>
              <a:buFontTx/>
              <a:buNone/>
            </a:pPr>
            <a:r>
              <a:rPr lang="tr-TR" sz="21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2978"/>
                                        </p:tgtEl>
                                        <p:attrNameLst>
                                          <p:attrName>style.visibility</p:attrName>
                                        </p:attrNameLst>
                                      </p:cBhvr>
                                      <p:to>
                                        <p:strVal val="visible"/>
                                      </p:to>
                                    </p:set>
                                    <p:animEffect transition="in" filter="fade">
                                      <p:cBhvr>
                                        <p:cTn id="7" dur="2000"/>
                                        <p:tgtEl>
                                          <p:spTgt spid="38297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82979">
                                            <p:txEl>
                                              <p:pRg st="0" end="0"/>
                                            </p:txEl>
                                          </p:spTgt>
                                        </p:tgtEl>
                                        <p:attrNameLst>
                                          <p:attrName>style.visibility</p:attrName>
                                        </p:attrNameLst>
                                      </p:cBhvr>
                                      <p:to>
                                        <p:strVal val="visible"/>
                                      </p:to>
                                    </p:set>
                                    <p:animEffect transition="in" filter="fade">
                                      <p:cBhvr>
                                        <p:cTn id="10" dur="2000"/>
                                        <p:tgtEl>
                                          <p:spTgt spid="38297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82979">
                                            <p:txEl>
                                              <p:pRg st="2" end="2"/>
                                            </p:txEl>
                                          </p:spTgt>
                                        </p:tgtEl>
                                        <p:attrNameLst>
                                          <p:attrName>style.visibility</p:attrName>
                                        </p:attrNameLst>
                                      </p:cBhvr>
                                      <p:to>
                                        <p:strVal val="visible"/>
                                      </p:to>
                                    </p:set>
                                    <p:animEffect transition="in" filter="fade">
                                      <p:cBhvr>
                                        <p:cTn id="15" dur="2000"/>
                                        <p:tgtEl>
                                          <p:spTgt spid="382979">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82979">
                                            <p:txEl>
                                              <p:pRg st="3" end="3"/>
                                            </p:txEl>
                                          </p:spTgt>
                                        </p:tgtEl>
                                        <p:attrNameLst>
                                          <p:attrName>style.visibility</p:attrName>
                                        </p:attrNameLst>
                                      </p:cBhvr>
                                      <p:to>
                                        <p:strVal val="visible"/>
                                      </p:to>
                                    </p:set>
                                    <p:animEffect transition="in" filter="fade">
                                      <p:cBhvr>
                                        <p:cTn id="20" dur="2000"/>
                                        <p:tgtEl>
                                          <p:spTgt spid="382979">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82979">
                                            <p:txEl>
                                              <p:pRg st="4" end="4"/>
                                            </p:txEl>
                                          </p:spTgt>
                                        </p:tgtEl>
                                        <p:attrNameLst>
                                          <p:attrName>style.visibility</p:attrName>
                                        </p:attrNameLst>
                                      </p:cBhvr>
                                      <p:to>
                                        <p:strVal val="visible"/>
                                      </p:to>
                                    </p:set>
                                    <p:animEffect transition="in" filter="fade">
                                      <p:cBhvr>
                                        <p:cTn id="25" dur="2000"/>
                                        <p:tgtEl>
                                          <p:spTgt spid="382979">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82979">
                                            <p:txEl>
                                              <p:pRg st="10" end="10"/>
                                            </p:txEl>
                                          </p:spTgt>
                                        </p:tgtEl>
                                        <p:attrNameLst>
                                          <p:attrName>style.visibility</p:attrName>
                                        </p:attrNameLst>
                                      </p:cBhvr>
                                      <p:to>
                                        <p:strVal val="visible"/>
                                      </p:to>
                                    </p:set>
                                    <p:animEffect transition="in" filter="fade">
                                      <p:cBhvr>
                                        <p:cTn id="30" dur="2000"/>
                                        <p:tgtEl>
                                          <p:spTgt spid="38297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2978" grpId="0"/>
      <p:bldP spid="38297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tr-TR" smtClean="0">
                <a:solidFill>
                  <a:schemeClr val="accent2"/>
                </a:solidFill>
              </a:rPr>
              <a:t>FAİZ – VADE İLİŞKİSİ</a:t>
            </a:r>
          </a:p>
        </p:txBody>
      </p:sp>
      <p:sp>
        <p:nvSpPr>
          <p:cNvPr id="24579" name="Rectangle 3"/>
          <p:cNvSpPr>
            <a:spLocks noGrp="1" noChangeArrowheads="1"/>
          </p:cNvSpPr>
          <p:nvPr>
            <p:ph idx="1"/>
          </p:nvPr>
        </p:nvSpPr>
        <p:spPr/>
        <p:txBody>
          <a:bodyPr/>
          <a:lstStyle/>
          <a:p>
            <a:pPr eaLnBrk="1" hangingPunct="1"/>
            <a:r>
              <a:rPr lang="tr-TR" sz="2400" smtClean="0">
                <a:solidFill>
                  <a:schemeClr val="accent2"/>
                </a:solidFill>
              </a:rPr>
              <a:t>Faiz oranı ile vade arasında genelde doğru orantı vardır.</a:t>
            </a:r>
          </a:p>
          <a:p>
            <a:pPr eaLnBrk="1" hangingPunct="1"/>
            <a:r>
              <a:rPr lang="tr-TR" sz="2400" smtClean="0">
                <a:solidFill>
                  <a:schemeClr val="accent2"/>
                </a:solidFill>
              </a:rPr>
              <a:t>Vade uzadıkça belirsizlikten dolayı artacak olan risk primi yüzünden, faiz oranı da artar.</a:t>
            </a:r>
          </a:p>
          <a:p>
            <a:pPr eaLnBrk="1" hangingPunct="1"/>
            <a:r>
              <a:rPr lang="tr-TR" sz="2400" smtClean="0">
                <a:solidFill>
                  <a:schemeClr val="accent2"/>
                </a:solidFill>
              </a:rPr>
              <a:t>Daha kısa vadelerde öngörüler daha isabetli olacağı ve gelecek kestirilebileceği için, vade kısaldıkça faiz oranı da düşer</a:t>
            </a:r>
            <a:r>
              <a:rPr lang="tr-TR" sz="2400" smtClean="0"/>
              <a: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eaLnBrk="1" hangingPunct="1"/>
            <a:r>
              <a:rPr lang="tr-TR" dirty="0" smtClean="0">
                <a:solidFill>
                  <a:schemeClr val="accent2"/>
                </a:solidFill>
              </a:rPr>
              <a:t>Örnek </a:t>
            </a:r>
          </a:p>
        </p:txBody>
      </p:sp>
      <p:sp>
        <p:nvSpPr>
          <p:cNvPr id="387075" name="Rectangle 3"/>
          <p:cNvSpPr>
            <a:spLocks noGrp="1" noChangeArrowheads="1"/>
          </p:cNvSpPr>
          <p:nvPr>
            <p:ph type="body" sz="half" idx="1"/>
          </p:nvPr>
        </p:nvSpPr>
        <p:spPr>
          <a:xfrm>
            <a:off x="274638" y="1376363"/>
            <a:ext cx="8185150" cy="4719637"/>
          </a:xfrm>
        </p:spPr>
        <p:txBody>
          <a:bodyPr/>
          <a:lstStyle/>
          <a:p>
            <a:pPr eaLnBrk="1" hangingPunct="1">
              <a:buFontTx/>
              <a:buNone/>
            </a:pPr>
            <a:r>
              <a:rPr lang="tr-TR" sz="2500" dirty="0" smtClean="0">
                <a:solidFill>
                  <a:schemeClr val="accent2"/>
                </a:solidFill>
              </a:rPr>
              <a:t>	Yıllık % 40 faiz oranı ile değerlendirilen 2,000 TL, </a:t>
            </a:r>
          </a:p>
          <a:p>
            <a:pPr eaLnBrk="1" hangingPunct="1">
              <a:buFontTx/>
              <a:buNone/>
            </a:pPr>
            <a:r>
              <a:rPr lang="tr-TR" sz="2500" dirty="0" smtClean="0">
                <a:solidFill>
                  <a:schemeClr val="accent2"/>
                </a:solidFill>
              </a:rPr>
              <a:t>	5 yıl sonra kaç para olur?</a:t>
            </a:r>
          </a:p>
          <a:p>
            <a:pPr eaLnBrk="1" hangingPunct="1"/>
            <a:endParaRPr lang="tr-TR" sz="2500" dirty="0" smtClean="0">
              <a:solidFill>
                <a:schemeClr val="accent2"/>
              </a:solidFill>
            </a:endParaRPr>
          </a:p>
          <a:p>
            <a:pPr eaLnBrk="1" hangingPunct="1"/>
            <a:endParaRPr lang="tr-TR" sz="2500" dirty="0" smtClean="0">
              <a:solidFill>
                <a:schemeClr val="accent2"/>
              </a:solidFill>
            </a:endParaRPr>
          </a:p>
          <a:p>
            <a:pPr eaLnBrk="1" hangingPunct="1">
              <a:buFontTx/>
              <a:buNone/>
            </a:pPr>
            <a:r>
              <a:rPr lang="tr-TR" sz="2500" dirty="0" smtClean="0">
                <a:solidFill>
                  <a:schemeClr val="accent2"/>
                </a:solidFill>
              </a:rPr>
              <a:t>	FV = PV * </a:t>
            </a:r>
            <a:r>
              <a:rPr lang="tr-TR" dirty="0" smtClean="0">
                <a:solidFill>
                  <a:schemeClr val="accent2"/>
                </a:solidFill>
              </a:rPr>
              <a:t>(1+i)</a:t>
            </a:r>
            <a:r>
              <a:rPr lang="tr-TR" sz="3700" baseline="30000" dirty="0" smtClean="0">
                <a:solidFill>
                  <a:schemeClr val="accent2"/>
                </a:solidFill>
              </a:rPr>
              <a:t>n</a:t>
            </a:r>
          </a:p>
          <a:p>
            <a:pPr eaLnBrk="1" hangingPunct="1">
              <a:buFontTx/>
              <a:buNone/>
            </a:pPr>
            <a:r>
              <a:rPr lang="tr-TR" sz="2500" dirty="0" smtClean="0">
                <a:solidFill>
                  <a:schemeClr val="accent2"/>
                </a:solidFill>
              </a:rPr>
              <a:t>	FV =2000 * </a:t>
            </a:r>
            <a:r>
              <a:rPr lang="tr-TR" dirty="0" smtClean="0">
                <a:solidFill>
                  <a:schemeClr val="accent2"/>
                </a:solidFill>
              </a:rPr>
              <a:t>(1+0.40)</a:t>
            </a:r>
            <a:r>
              <a:rPr lang="tr-TR" sz="3700" baseline="30000" dirty="0" smtClean="0">
                <a:solidFill>
                  <a:schemeClr val="accent2"/>
                </a:solidFill>
              </a:rPr>
              <a:t>5</a:t>
            </a:r>
          </a:p>
          <a:p>
            <a:pPr eaLnBrk="1" hangingPunct="1">
              <a:buFontTx/>
              <a:buNone/>
            </a:pPr>
            <a:r>
              <a:rPr lang="tr-TR" sz="2500" dirty="0" smtClean="0">
                <a:solidFill>
                  <a:schemeClr val="accent2"/>
                </a:solidFill>
              </a:rPr>
              <a:t>	FV = 10,756 TL</a:t>
            </a:r>
            <a:endParaRPr lang="tr-TR" dirty="0" smtClean="0">
              <a:solidFill>
                <a:schemeClr val="accent2"/>
              </a:solidFill>
            </a:endParaRPr>
          </a:p>
          <a:p>
            <a:pPr eaLnBrk="1" hangingPunct="1"/>
            <a:endParaRPr lang="tr-TR" sz="2500" dirty="0" smtClean="0">
              <a:solidFill>
                <a:schemeClr val="accent2"/>
              </a:solidFill>
            </a:endParaRPr>
          </a:p>
          <a:p>
            <a:pPr eaLnBrk="1" hangingPunct="1">
              <a:buFontTx/>
              <a:buNone/>
            </a:pPr>
            <a:r>
              <a:rPr lang="tr-TR" sz="2500" dirty="0" smtClean="0">
                <a:solidFill>
                  <a:schemeClr val="accent2"/>
                </a:solidFill>
              </a:rPr>
              <a:t>	</a:t>
            </a:r>
            <a:r>
              <a:rPr lang="tr-TR" sz="3300" dirty="0" smtClean="0">
                <a:solidFill>
                  <a:schemeClr val="accent2"/>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87074"/>
                                        </p:tgtEl>
                                        <p:attrNameLst>
                                          <p:attrName>style.visibility</p:attrName>
                                        </p:attrNameLst>
                                      </p:cBhvr>
                                      <p:to>
                                        <p:strVal val="visible"/>
                                      </p:to>
                                    </p:set>
                                    <p:animEffect transition="in" filter="blinds(horizontal)">
                                      <p:cBhvr>
                                        <p:cTn id="7" dur="500"/>
                                        <p:tgtEl>
                                          <p:spTgt spid="38707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87075">
                                            <p:txEl>
                                              <p:pRg st="0" end="0"/>
                                            </p:txEl>
                                          </p:spTgt>
                                        </p:tgtEl>
                                        <p:attrNameLst>
                                          <p:attrName>style.visibility</p:attrName>
                                        </p:attrNameLst>
                                      </p:cBhvr>
                                      <p:to>
                                        <p:strVal val="visible"/>
                                      </p:to>
                                    </p:set>
                                    <p:animEffect transition="in" filter="blinds(horizontal)">
                                      <p:cBhvr>
                                        <p:cTn id="10" dur="500"/>
                                        <p:tgtEl>
                                          <p:spTgt spid="387075">
                                            <p:txEl>
                                              <p:pRg st="0" end="0"/>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87075">
                                            <p:txEl>
                                              <p:pRg st="1" end="1"/>
                                            </p:txEl>
                                          </p:spTgt>
                                        </p:tgtEl>
                                        <p:attrNameLst>
                                          <p:attrName>style.visibility</p:attrName>
                                        </p:attrNameLst>
                                      </p:cBhvr>
                                      <p:to>
                                        <p:strVal val="visible"/>
                                      </p:to>
                                    </p:set>
                                    <p:animEffect transition="in" filter="blinds(horizontal)">
                                      <p:cBhvr>
                                        <p:cTn id="13" dur="500"/>
                                        <p:tgtEl>
                                          <p:spTgt spid="387075">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87075">
                                            <p:txEl>
                                              <p:pRg st="4" end="4"/>
                                            </p:txEl>
                                          </p:spTgt>
                                        </p:tgtEl>
                                        <p:attrNameLst>
                                          <p:attrName>style.visibility</p:attrName>
                                        </p:attrNameLst>
                                      </p:cBhvr>
                                      <p:to>
                                        <p:strVal val="visible"/>
                                      </p:to>
                                    </p:set>
                                    <p:animEffect transition="in" filter="blinds(horizontal)">
                                      <p:cBhvr>
                                        <p:cTn id="18" dur="500"/>
                                        <p:tgtEl>
                                          <p:spTgt spid="387075">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87075">
                                            <p:txEl>
                                              <p:pRg st="5" end="5"/>
                                            </p:txEl>
                                          </p:spTgt>
                                        </p:tgtEl>
                                        <p:attrNameLst>
                                          <p:attrName>style.visibility</p:attrName>
                                        </p:attrNameLst>
                                      </p:cBhvr>
                                      <p:to>
                                        <p:strVal val="visible"/>
                                      </p:to>
                                    </p:set>
                                    <p:animEffect transition="in" filter="blinds(horizontal)">
                                      <p:cBhvr>
                                        <p:cTn id="23" dur="500"/>
                                        <p:tgtEl>
                                          <p:spTgt spid="387075">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387075">
                                            <p:txEl>
                                              <p:pRg st="6" end="6"/>
                                            </p:txEl>
                                          </p:spTgt>
                                        </p:tgtEl>
                                        <p:attrNameLst>
                                          <p:attrName>style.visibility</p:attrName>
                                        </p:attrNameLst>
                                      </p:cBhvr>
                                      <p:to>
                                        <p:strVal val="visible"/>
                                      </p:to>
                                    </p:set>
                                    <p:animEffect transition="in" filter="blinds(horizontal)">
                                      <p:cBhvr>
                                        <p:cTn id="28" dur="500"/>
                                        <p:tgtEl>
                                          <p:spTgt spid="387075">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87075">
                                            <p:txEl>
                                              <p:pRg st="8" end="8"/>
                                            </p:txEl>
                                          </p:spTgt>
                                        </p:tgtEl>
                                        <p:attrNameLst>
                                          <p:attrName>style.visibility</p:attrName>
                                        </p:attrNameLst>
                                      </p:cBhvr>
                                      <p:to>
                                        <p:strVal val="visible"/>
                                      </p:to>
                                    </p:set>
                                    <p:animEffect transition="in" filter="blinds(horizontal)">
                                      <p:cBhvr>
                                        <p:cTn id="33" dur="500"/>
                                        <p:tgtEl>
                                          <p:spTgt spid="38707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7074" grpId="0"/>
      <p:bldP spid="387075"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tr-TR" dirty="0" smtClean="0">
                <a:solidFill>
                  <a:schemeClr val="accent2"/>
                </a:solidFill>
              </a:rPr>
              <a:t>Örnek </a:t>
            </a:r>
          </a:p>
        </p:txBody>
      </p:sp>
      <p:sp>
        <p:nvSpPr>
          <p:cNvPr id="68611" name="Rectangle 3"/>
          <p:cNvSpPr>
            <a:spLocks noGrp="1" noChangeArrowheads="1"/>
          </p:cNvSpPr>
          <p:nvPr>
            <p:ph idx="1"/>
          </p:nvPr>
        </p:nvSpPr>
        <p:spPr>
          <a:xfrm>
            <a:off x="250825" y="1341438"/>
            <a:ext cx="8648700" cy="5076825"/>
          </a:xfrm>
        </p:spPr>
        <p:txBody>
          <a:bodyPr/>
          <a:lstStyle/>
          <a:p>
            <a:pPr eaLnBrk="1" hangingPunct="1"/>
            <a:r>
              <a:rPr lang="tr-TR" sz="2400" dirty="0" smtClean="0">
                <a:solidFill>
                  <a:schemeClr val="accent2"/>
                </a:solidFill>
              </a:rPr>
              <a:t>% 14.12 brüt faiz oranı ile 3’er aylık dönemlerle değerlendirilen mevduat 9 ay sonra net 2,732  TL oluyorsa, başlangıçta kaç paralık hesap açtırılmıştır</a:t>
            </a:r>
            <a:r>
              <a:rPr lang="tr-TR" sz="2400" dirty="0" smtClean="0"/>
              <a:t>.</a:t>
            </a:r>
          </a:p>
          <a:p>
            <a:pPr eaLnBrk="1" hangingPunct="1"/>
            <a:r>
              <a:rPr lang="tr-TR" sz="2400" dirty="0" smtClean="0">
                <a:solidFill>
                  <a:srgbClr val="FF0000"/>
                </a:solidFill>
              </a:rPr>
              <a:t>Önce net faiz oranını bulunuz!</a:t>
            </a:r>
          </a:p>
          <a:p>
            <a:pPr eaLnBrk="1" hangingPunct="1">
              <a:buFontTx/>
              <a:buNone/>
            </a:pPr>
            <a:r>
              <a:rPr lang="tr-TR" sz="2400" dirty="0" smtClean="0">
                <a:solidFill>
                  <a:srgbClr val="FF0000"/>
                </a:solidFill>
              </a:rPr>
              <a:t>	</a:t>
            </a:r>
            <a:r>
              <a:rPr lang="tr-TR" sz="2500" b="1" dirty="0" smtClean="0">
                <a:solidFill>
                  <a:schemeClr val="accent2"/>
                </a:solidFill>
              </a:rPr>
              <a:t>NF = BF * (1 – stopaj)</a:t>
            </a:r>
          </a:p>
          <a:p>
            <a:pPr eaLnBrk="1" hangingPunct="1"/>
            <a:r>
              <a:rPr lang="tr-TR" sz="2500" b="1" dirty="0" smtClean="0">
                <a:solidFill>
                  <a:schemeClr val="accent2"/>
                </a:solidFill>
              </a:rPr>
              <a:t>NF = 0.1412 * (1 – 0.15) = 0.12</a:t>
            </a:r>
          </a:p>
          <a:p>
            <a:pPr eaLnBrk="1" hangingPunct="1"/>
            <a:r>
              <a:rPr lang="tr-TR" sz="2500" b="1" dirty="0" smtClean="0">
                <a:solidFill>
                  <a:schemeClr val="accent2"/>
                </a:solidFill>
              </a:rPr>
              <a:t>Dönem Faizi </a:t>
            </a:r>
          </a:p>
          <a:p>
            <a:pPr eaLnBrk="1" hangingPunct="1"/>
            <a:r>
              <a:rPr lang="tr-TR" sz="2500" b="1" dirty="0" smtClean="0">
                <a:solidFill>
                  <a:schemeClr val="accent2"/>
                </a:solidFill>
              </a:rPr>
              <a:t>r = 0.12/4 = 0.03 = %3</a:t>
            </a:r>
          </a:p>
          <a:p>
            <a:pPr eaLnBrk="1" hangingPunct="1"/>
            <a:endParaRPr lang="tr-TR" sz="2500" b="1" dirty="0" smtClean="0">
              <a:solidFill>
                <a:schemeClr val="accent2"/>
              </a:solidFill>
            </a:endParaRPr>
          </a:p>
          <a:p>
            <a:pPr eaLnBrk="1" hangingPunct="1"/>
            <a:r>
              <a:rPr lang="tr-TR" sz="2500" b="1" dirty="0" smtClean="0">
                <a:solidFill>
                  <a:schemeClr val="accent2"/>
                </a:solidFill>
              </a:rPr>
              <a:t>PV =2,732/ (1+0.03)^3</a:t>
            </a:r>
          </a:p>
          <a:p>
            <a:pPr eaLnBrk="1" hangingPunct="1"/>
            <a:r>
              <a:rPr lang="tr-TR" sz="2500" b="1" dirty="0" smtClean="0">
                <a:solidFill>
                  <a:schemeClr val="accent2"/>
                </a:solidFill>
              </a:rPr>
              <a:t>PV= 2,500 TL</a:t>
            </a:r>
          </a:p>
          <a:p>
            <a:pPr eaLnBrk="1" hangingPunct="1"/>
            <a:endParaRPr lang="tr-TR" sz="2400" dirty="0" smtClean="0">
              <a:solidFill>
                <a:srgbClr val="FF0000"/>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4"/>
          <p:cNvSpPr>
            <a:spLocks noGrp="1" noChangeArrowheads="1"/>
          </p:cNvSpPr>
          <p:nvPr>
            <p:ph type="title"/>
          </p:nvPr>
        </p:nvSpPr>
        <p:spPr/>
        <p:txBody>
          <a:bodyPr/>
          <a:lstStyle/>
          <a:p>
            <a:pPr eaLnBrk="1" hangingPunct="1"/>
            <a:endParaRPr lang="tr-TR" smtClean="0"/>
          </a:p>
        </p:txBody>
      </p:sp>
      <p:sp>
        <p:nvSpPr>
          <p:cNvPr id="69635" name="Rectangle 3"/>
          <p:cNvSpPr>
            <a:spLocks noGrp="1" noChangeArrowheads="1"/>
          </p:cNvSpPr>
          <p:nvPr>
            <p:ph idx="1"/>
          </p:nvPr>
        </p:nvSpPr>
        <p:spPr>
          <a:xfrm>
            <a:off x="250825" y="1341438"/>
            <a:ext cx="8648700" cy="5076825"/>
          </a:xfrm>
        </p:spPr>
        <p:txBody>
          <a:bodyPr/>
          <a:lstStyle/>
          <a:p>
            <a:pPr eaLnBrk="1" hangingPunct="1">
              <a:buFontTx/>
              <a:buNone/>
            </a:pPr>
            <a:endParaRPr lang="tr-TR" sz="2400" smtClean="0">
              <a:solidFill>
                <a:srgbClr val="FF0000"/>
              </a:solidFill>
            </a:endParaRPr>
          </a:p>
          <a:p>
            <a:pPr eaLnBrk="1" hangingPunct="1">
              <a:buFontTx/>
              <a:buNone/>
            </a:pPr>
            <a:endParaRPr lang="tr-TR" sz="2400" smtClean="0">
              <a:solidFill>
                <a:srgbClr val="FF0000"/>
              </a:solidFill>
            </a:endParaRPr>
          </a:p>
          <a:p>
            <a:pPr eaLnBrk="1" hangingPunct="1">
              <a:buFontTx/>
              <a:buNone/>
            </a:pPr>
            <a:endParaRPr lang="tr-TR" sz="2400" smtClean="0">
              <a:solidFill>
                <a:srgbClr val="FF0000"/>
              </a:solidFill>
            </a:endParaRPr>
          </a:p>
          <a:p>
            <a:pPr eaLnBrk="1" hangingPunct="1">
              <a:buFontTx/>
              <a:buNone/>
            </a:pPr>
            <a:endParaRPr lang="tr-TR" sz="3600" smtClean="0">
              <a:solidFill>
                <a:srgbClr val="FF0000"/>
              </a:solidFill>
            </a:endParaRPr>
          </a:p>
          <a:p>
            <a:pPr lvl="2" eaLnBrk="1" hangingPunct="1"/>
            <a:r>
              <a:rPr lang="tr-TR" sz="4200" smtClean="0">
                <a:solidFill>
                  <a:schemeClr val="accent2"/>
                </a:solidFill>
              </a:rPr>
              <a:t>ANÜİTE</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tr-TR" smtClean="0">
                <a:solidFill>
                  <a:schemeClr val="accent2"/>
                </a:solidFill>
              </a:rPr>
              <a:t>KAVRAM OLARAK ANÜİTE</a:t>
            </a:r>
          </a:p>
        </p:txBody>
      </p:sp>
      <p:sp>
        <p:nvSpPr>
          <p:cNvPr id="70659" name="Rectangle 3"/>
          <p:cNvSpPr>
            <a:spLocks noGrp="1" noChangeArrowheads="1"/>
          </p:cNvSpPr>
          <p:nvPr>
            <p:ph idx="1"/>
          </p:nvPr>
        </p:nvSpPr>
        <p:spPr/>
        <p:txBody>
          <a:bodyPr/>
          <a:lstStyle/>
          <a:p>
            <a:pPr eaLnBrk="1" hangingPunct="1"/>
            <a:r>
              <a:rPr lang="tr-TR" sz="2400" smtClean="0">
                <a:solidFill>
                  <a:schemeClr val="accent2"/>
                </a:solidFill>
              </a:rPr>
              <a:t>En basit ifade ile anüite “eşit ödemeler dizisidir”.</a:t>
            </a:r>
          </a:p>
          <a:p>
            <a:pPr eaLnBrk="1" hangingPunct="1"/>
            <a:r>
              <a:rPr lang="tr-TR" sz="2400" smtClean="0">
                <a:solidFill>
                  <a:schemeClr val="accent2"/>
                </a:solidFill>
              </a:rPr>
              <a:t>Belli bir sürede, her dönem eşit miktarda gerçekleşen nakit akışlarına “anüite” adı verilir.</a:t>
            </a:r>
          </a:p>
          <a:p>
            <a:pPr eaLnBrk="1" hangingPunct="1"/>
            <a:r>
              <a:rPr lang="tr-TR" sz="2400" smtClean="0">
                <a:solidFill>
                  <a:schemeClr val="accent2"/>
                </a:solidFill>
              </a:rPr>
              <a:t>Belli bir vade sonunda elde edilmesi planlanan  anaparanın bugünden itibaren  hangi miktarlarda  ödenerek  elde edileceği anüite hesaplamaları ile bulunur.</a:t>
            </a:r>
          </a:p>
          <a:p>
            <a:pPr eaLnBrk="1" hangingPunct="1"/>
            <a:r>
              <a:rPr lang="tr-TR" sz="2400" smtClean="0">
                <a:solidFill>
                  <a:schemeClr val="accent2"/>
                </a:solidFill>
              </a:rPr>
              <a:t>Dönemsel borç ödemelerinin belirlenmesinde anüitelerin şimdiki değer yaklaşımı kullanılır.</a:t>
            </a:r>
            <a:endParaRPr lang="en-US" sz="2400" smtClean="0">
              <a:solidFill>
                <a:schemeClr val="accent2"/>
              </a:solidFill>
            </a:endParaRPr>
          </a:p>
          <a:p>
            <a:pPr eaLnBrk="1" hangingPunct="1"/>
            <a:endParaRPr lang="tr-TR" sz="2400" smtClean="0">
              <a:solidFill>
                <a:schemeClr val="accent2"/>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tr-TR" smtClean="0">
                <a:solidFill>
                  <a:schemeClr val="accent2"/>
                </a:solidFill>
              </a:rPr>
              <a:t>ANÜİTE</a:t>
            </a:r>
          </a:p>
        </p:txBody>
      </p:sp>
      <p:sp>
        <p:nvSpPr>
          <p:cNvPr id="71683" name="Rectangle 3"/>
          <p:cNvSpPr>
            <a:spLocks noGrp="1" noChangeArrowheads="1"/>
          </p:cNvSpPr>
          <p:nvPr>
            <p:ph idx="1"/>
          </p:nvPr>
        </p:nvSpPr>
        <p:spPr/>
        <p:txBody>
          <a:bodyPr/>
          <a:lstStyle/>
          <a:p>
            <a:pPr eaLnBrk="1" hangingPunct="1"/>
            <a:r>
              <a:rPr lang="tr-TR" sz="2400" smtClean="0">
                <a:solidFill>
                  <a:schemeClr val="accent2"/>
                </a:solidFill>
              </a:rPr>
              <a:t>Anüite hesaplamaları ile neler yapabiliriz?</a:t>
            </a:r>
          </a:p>
          <a:p>
            <a:pPr lvl="1" eaLnBrk="1" hangingPunct="1"/>
            <a:r>
              <a:rPr lang="tr-TR" sz="2400" smtClean="0">
                <a:solidFill>
                  <a:schemeClr val="accent2"/>
                </a:solidFill>
              </a:rPr>
              <a:t>Bugün aldığımız kredinin dönemsel taksit ödemelerini hesaplayabiliriz.</a:t>
            </a:r>
          </a:p>
          <a:p>
            <a:pPr lvl="1" eaLnBrk="1" hangingPunct="1"/>
            <a:r>
              <a:rPr lang="tr-TR" sz="2400" smtClean="0">
                <a:solidFill>
                  <a:schemeClr val="accent2"/>
                </a:solidFill>
              </a:rPr>
              <a:t>Yaptığımız dönemsel ödemelerin bugünkü değerini (yada taksitli alımlarda malın peşin değerini) hesaplayabiliriz.</a:t>
            </a:r>
          </a:p>
          <a:p>
            <a:pPr lvl="1" eaLnBrk="1" hangingPunct="1"/>
            <a:r>
              <a:rPr lang="tr-TR" sz="2400" smtClean="0">
                <a:solidFill>
                  <a:schemeClr val="accent2"/>
                </a:solidFill>
              </a:rPr>
              <a:t>Gelecekte belli bir değere ulaşabilmek için her dönem ne kadar birikim yapmamız gerektiğini hesaplayabiliriz.</a:t>
            </a:r>
          </a:p>
          <a:p>
            <a:pPr lvl="1" eaLnBrk="1" hangingPunct="1"/>
            <a:r>
              <a:rPr lang="tr-TR" sz="2400" smtClean="0">
                <a:solidFill>
                  <a:schemeClr val="accent2"/>
                </a:solidFill>
              </a:rPr>
              <a:t>Yaptığımız dönemsel birikimlerin gelecekteki değerini hesaplayabiliriz</a:t>
            </a:r>
            <a:r>
              <a:rPr lang="tr-TR" sz="2400" smtClean="0"/>
              <a:t>.</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tr-TR" smtClean="0">
                <a:solidFill>
                  <a:schemeClr val="accent2"/>
                </a:solidFill>
              </a:rPr>
              <a:t>ANÜİTEDE BUGÜNKÜ DEĞER</a:t>
            </a:r>
          </a:p>
        </p:txBody>
      </p:sp>
      <p:sp>
        <p:nvSpPr>
          <p:cNvPr id="72707" name="Rectangle 3"/>
          <p:cNvSpPr>
            <a:spLocks noGrp="1" noChangeArrowheads="1"/>
          </p:cNvSpPr>
          <p:nvPr>
            <p:ph idx="1"/>
          </p:nvPr>
        </p:nvSpPr>
        <p:spPr/>
        <p:txBody>
          <a:bodyPr/>
          <a:lstStyle/>
          <a:p>
            <a:pPr eaLnBrk="1" hangingPunct="1">
              <a:buFontTx/>
              <a:buNone/>
            </a:pPr>
            <a:endParaRPr lang="tr-TR" smtClean="0"/>
          </a:p>
          <a:p>
            <a:pPr algn="just" eaLnBrk="1" hangingPunct="1"/>
            <a:r>
              <a:rPr lang="tr-TR" sz="2400" smtClean="0">
                <a:solidFill>
                  <a:schemeClr val="accent2"/>
                </a:solidFill>
              </a:rPr>
              <a:t>Alınan kredinin dönemsel borç ödemelerin (taksitlerinin) belirlenmesinde anüitenin bugünkü değer yaklaşımı kullanılır</a:t>
            </a:r>
          </a:p>
          <a:p>
            <a:pPr algn="just" eaLnBrk="1" hangingPunct="1"/>
            <a:r>
              <a:rPr lang="tr-TR" sz="2400" smtClean="0">
                <a:solidFill>
                  <a:schemeClr val="accent2"/>
                </a:solidFill>
              </a:rPr>
              <a:t>Bir yatırımla elde edilecek düzenli nakit akımlarının bugünkü değerini bulmak için kullanırız.</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
          <p:cNvSpPr>
            <a:spLocks noGrp="1" noChangeArrowheads="1"/>
          </p:cNvSpPr>
          <p:nvPr>
            <p:ph type="title"/>
          </p:nvPr>
        </p:nvSpPr>
        <p:spPr/>
        <p:txBody>
          <a:bodyPr/>
          <a:lstStyle/>
          <a:p>
            <a:pPr eaLnBrk="1" hangingPunct="1"/>
            <a:r>
              <a:rPr lang="tr-TR" smtClean="0">
                <a:solidFill>
                  <a:schemeClr val="accent2"/>
                </a:solidFill>
              </a:rPr>
              <a:t>ANÜİTEDE BUGÜNKÜ DEĞER</a:t>
            </a:r>
          </a:p>
        </p:txBody>
      </p:sp>
      <p:graphicFrame>
        <p:nvGraphicFramePr>
          <p:cNvPr id="4098" name="Object 3"/>
          <p:cNvGraphicFramePr>
            <a:graphicFrameLocks noGrp="1" noChangeAspect="1"/>
          </p:cNvGraphicFramePr>
          <p:nvPr>
            <p:ph idx="1"/>
          </p:nvPr>
        </p:nvGraphicFramePr>
        <p:xfrm>
          <a:off x="833438" y="1376363"/>
          <a:ext cx="7531100" cy="4718050"/>
        </p:xfrm>
        <a:graphic>
          <a:graphicData uri="http://schemas.openxmlformats.org/presentationml/2006/ole">
            <mc:AlternateContent xmlns:mc="http://schemas.openxmlformats.org/markup-compatibility/2006">
              <mc:Choice xmlns:v="urn:schemas-microsoft-com:vml" Requires="v">
                <p:oleObj spid="_x0000_s133125" name="Bit Eşlem Resmi" r:id="rId4" imgW="9180952" imgH="5753903" progId="PBrush">
                  <p:embed/>
                </p:oleObj>
              </mc:Choice>
              <mc:Fallback>
                <p:oleObj name="Bit Eşlem Resmi" r:id="rId4" imgW="9180952" imgH="5753903" progId="PBrush">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3438" y="1376363"/>
                        <a:ext cx="7531100" cy="4718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4100" name="Picture 7"/>
          <p:cNvPicPr>
            <a:picLocks noChangeAspect="1" noChangeArrowheads="1"/>
          </p:cNvPicPr>
          <p:nvPr/>
        </p:nvPicPr>
        <p:blipFill>
          <a:blip r:embed="rId6" cstate="print"/>
          <a:srcRect/>
          <a:stretch>
            <a:fillRect/>
          </a:stretch>
        </p:blipFill>
        <p:spPr bwMode="auto">
          <a:xfrm>
            <a:off x="3563938" y="5373688"/>
            <a:ext cx="3529012" cy="1214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9"/>
          <p:cNvSpPr>
            <a:spLocks noGrp="1" noChangeArrowheads="1"/>
          </p:cNvSpPr>
          <p:nvPr>
            <p:ph type="title"/>
          </p:nvPr>
        </p:nvSpPr>
        <p:spPr/>
        <p:txBody>
          <a:bodyPr/>
          <a:lstStyle/>
          <a:p>
            <a:pPr eaLnBrk="1" hangingPunct="1"/>
            <a:r>
              <a:rPr lang="tr-TR" sz="3200" smtClean="0">
                <a:solidFill>
                  <a:schemeClr val="accent2"/>
                </a:solidFill>
              </a:rPr>
              <a:t>Bugünkü Değerin Taksitlendirilmesi</a:t>
            </a:r>
          </a:p>
        </p:txBody>
      </p:sp>
      <p:sp>
        <p:nvSpPr>
          <p:cNvPr id="73731" name="Rectangle 2"/>
          <p:cNvSpPr>
            <a:spLocks noGrp="1" noChangeArrowheads="1"/>
          </p:cNvSpPr>
          <p:nvPr>
            <p:ph type="body" sz="half" idx="1"/>
          </p:nvPr>
        </p:nvSpPr>
        <p:spPr>
          <a:xfrm>
            <a:off x="274638" y="1376363"/>
            <a:ext cx="5089525" cy="4719637"/>
          </a:xfrm>
        </p:spPr>
        <p:txBody>
          <a:bodyPr/>
          <a:lstStyle/>
          <a:p>
            <a:pPr eaLnBrk="1" hangingPunct="1">
              <a:buFontTx/>
              <a:buNone/>
            </a:pPr>
            <a:r>
              <a:rPr lang="tr-TR" sz="2000" smtClean="0">
                <a:solidFill>
                  <a:schemeClr val="accent2"/>
                </a:solidFill>
              </a:rPr>
              <a:t>Anüitenin bugünkü değeri;</a:t>
            </a:r>
          </a:p>
          <a:p>
            <a:pPr eaLnBrk="1" hangingPunct="1">
              <a:buFontTx/>
              <a:buNone/>
            </a:pPr>
            <a:r>
              <a:rPr lang="tr-TR" sz="2000" smtClean="0">
                <a:solidFill>
                  <a:schemeClr val="accent2"/>
                </a:solidFill>
              </a:rPr>
              <a:t>		</a:t>
            </a:r>
          </a:p>
          <a:p>
            <a:pPr eaLnBrk="1" hangingPunct="1">
              <a:buFontTx/>
              <a:buNone/>
            </a:pPr>
            <a:r>
              <a:rPr lang="en-AU" sz="3300" b="1" smtClean="0">
                <a:solidFill>
                  <a:schemeClr val="accent2"/>
                </a:solidFill>
              </a:rPr>
              <a:t>PV= </a:t>
            </a:r>
            <a:r>
              <a:rPr lang="tr-TR" sz="3300" b="1" smtClean="0">
                <a:solidFill>
                  <a:schemeClr val="accent2"/>
                </a:solidFill>
              </a:rPr>
              <a:t>A*( 1- (1+i)</a:t>
            </a:r>
            <a:r>
              <a:rPr lang="tr-TR" sz="3300" b="1" baseline="30000" smtClean="0">
                <a:solidFill>
                  <a:schemeClr val="accent2"/>
                </a:solidFill>
              </a:rPr>
              <a:t>-</a:t>
            </a:r>
            <a:r>
              <a:rPr lang="en-AU" sz="3300" b="1" baseline="30000" smtClean="0">
                <a:solidFill>
                  <a:schemeClr val="accent2"/>
                </a:solidFill>
              </a:rPr>
              <a:t>n </a:t>
            </a:r>
            <a:r>
              <a:rPr lang="tr-TR" sz="3300" b="1" smtClean="0">
                <a:solidFill>
                  <a:schemeClr val="accent2"/>
                </a:solidFill>
              </a:rPr>
              <a:t>) /i</a:t>
            </a:r>
          </a:p>
          <a:p>
            <a:pPr eaLnBrk="1" hangingPunct="1">
              <a:buFontTx/>
              <a:buNone/>
            </a:pPr>
            <a:endParaRPr lang="tr-TR" sz="3300" b="1" smtClean="0">
              <a:solidFill>
                <a:schemeClr val="accent2"/>
              </a:solidFill>
            </a:endParaRPr>
          </a:p>
          <a:p>
            <a:pPr eaLnBrk="1" hangingPunct="1">
              <a:buFontTx/>
              <a:buNone/>
            </a:pPr>
            <a:endParaRPr lang="tr-TR" sz="2000" smtClean="0">
              <a:solidFill>
                <a:schemeClr val="accent2"/>
              </a:solidFill>
            </a:endParaRPr>
          </a:p>
          <a:p>
            <a:pPr eaLnBrk="1" hangingPunct="1">
              <a:buFontTx/>
              <a:buNone/>
            </a:pPr>
            <a:r>
              <a:rPr lang="tr-TR" sz="2000" smtClean="0">
                <a:solidFill>
                  <a:schemeClr val="accent2"/>
                </a:solidFill>
              </a:rPr>
              <a:t>Bugünkü değerin taksitlendirilmesi</a:t>
            </a:r>
            <a:r>
              <a:rPr lang="tr-TR" sz="2500" smtClean="0">
                <a:solidFill>
                  <a:schemeClr val="accent2"/>
                </a:solidFill>
              </a:rPr>
              <a:t>;</a:t>
            </a:r>
          </a:p>
          <a:p>
            <a:pPr eaLnBrk="1" hangingPunct="1">
              <a:buFontTx/>
              <a:buNone/>
            </a:pPr>
            <a:endParaRPr lang="tr-TR" sz="2500" smtClean="0">
              <a:solidFill>
                <a:schemeClr val="accent2"/>
              </a:solidFill>
            </a:endParaRPr>
          </a:p>
          <a:p>
            <a:pPr eaLnBrk="1" hangingPunct="1">
              <a:buFontTx/>
              <a:buNone/>
            </a:pPr>
            <a:r>
              <a:rPr lang="tr-TR" sz="3300" b="1" smtClean="0">
                <a:solidFill>
                  <a:schemeClr val="accent2"/>
                </a:solidFill>
              </a:rPr>
              <a:t>A</a:t>
            </a:r>
            <a:r>
              <a:rPr lang="en-AU" sz="3300" b="1" smtClean="0">
                <a:solidFill>
                  <a:schemeClr val="accent2"/>
                </a:solidFill>
              </a:rPr>
              <a:t>= </a:t>
            </a:r>
            <a:r>
              <a:rPr lang="tr-TR" sz="3300" b="1" smtClean="0">
                <a:solidFill>
                  <a:schemeClr val="accent2"/>
                </a:solidFill>
              </a:rPr>
              <a:t>PV*i /(1- (1+i)</a:t>
            </a:r>
            <a:r>
              <a:rPr lang="tr-TR" sz="3300" b="1" baseline="30000" smtClean="0">
                <a:solidFill>
                  <a:schemeClr val="accent2"/>
                </a:solidFill>
              </a:rPr>
              <a:t>-</a:t>
            </a:r>
            <a:r>
              <a:rPr lang="en-AU" sz="3300" b="1" baseline="30000" smtClean="0">
                <a:solidFill>
                  <a:schemeClr val="accent2"/>
                </a:solidFill>
              </a:rPr>
              <a:t>n </a:t>
            </a:r>
            <a:r>
              <a:rPr lang="tr-TR" sz="3300" b="1" smtClean="0">
                <a:solidFill>
                  <a:schemeClr val="accent2"/>
                </a:solidFill>
              </a:rPr>
              <a:t>)</a:t>
            </a:r>
          </a:p>
          <a:p>
            <a:pPr eaLnBrk="1" hangingPunct="1">
              <a:buFontTx/>
              <a:buNone/>
            </a:pPr>
            <a:endParaRPr lang="tr-TR" sz="2500" smtClean="0">
              <a:solidFill>
                <a:schemeClr val="accent2"/>
              </a:solidFill>
            </a:endParaRPr>
          </a:p>
          <a:p>
            <a:pPr eaLnBrk="1" hangingPunct="1">
              <a:buFontTx/>
              <a:buNone/>
            </a:pPr>
            <a:endParaRPr lang="tr-TR" sz="2500" smtClean="0">
              <a:solidFill>
                <a:schemeClr val="accent2"/>
              </a:solidFill>
            </a:endParaRPr>
          </a:p>
          <a:p>
            <a:pPr eaLnBrk="1" hangingPunct="1">
              <a:buFontTx/>
              <a:buNone/>
            </a:pPr>
            <a:endParaRPr lang="tr-TR" sz="2500" smtClean="0">
              <a:solidFill>
                <a:schemeClr val="accent2"/>
              </a:solidFill>
            </a:endParaRPr>
          </a:p>
          <a:p>
            <a:pPr eaLnBrk="1" hangingPunct="1">
              <a:buFontTx/>
              <a:buNone/>
            </a:pPr>
            <a:endParaRPr lang="tr-TR" sz="2500" smtClean="0">
              <a:solidFill>
                <a:schemeClr val="accent2"/>
              </a:solidFill>
            </a:endParaRPr>
          </a:p>
          <a:p>
            <a:pPr eaLnBrk="1" hangingPunct="1">
              <a:buFontTx/>
              <a:buNone/>
            </a:pPr>
            <a:endParaRPr lang="en-AU" sz="2500" smtClean="0"/>
          </a:p>
        </p:txBody>
      </p:sp>
      <p:pic>
        <p:nvPicPr>
          <p:cNvPr id="73732" name="Picture 15"/>
          <p:cNvPicPr>
            <a:picLocks noChangeAspect="1" noChangeArrowheads="1"/>
          </p:cNvPicPr>
          <p:nvPr/>
        </p:nvPicPr>
        <p:blipFill>
          <a:blip r:embed="rId3" cstate="print"/>
          <a:srcRect/>
          <a:stretch>
            <a:fillRect/>
          </a:stretch>
        </p:blipFill>
        <p:spPr bwMode="auto">
          <a:xfrm>
            <a:off x="4643438" y="1700213"/>
            <a:ext cx="4033837" cy="1389062"/>
          </a:xfrm>
          <a:prstGeom prst="rect">
            <a:avLst/>
          </a:prstGeom>
          <a:noFill/>
          <a:ln w="9525">
            <a:noFill/>
            <a:miter lim="800000"/>
            <a:headEnd/>
            <a:tailEnd/>
          </a:ln>
        </p:spPr>
      </p:pic>
      <p:pic>
        <p:nvPicPr>
          <p:cNvPr id="73733" name="Picture 17"/>
          <p:cNvPicPr>
            <a:picLocks noChangeAspect="1" noChangeArrowheads="1"/>
          </p:cNvPicPr>
          <p:nvPr/>
        </p:nvPicPr>
        <p:blipFill>
          <a:blip r:embed="rId4" cstate="print"/>
          <a:srcRect/>
          <a:stretch>
            <a:fillRect/>
          </a:stretch>
        </p:blipFill>
        <p:spPr bwMode="auto">
          <a:xfrm>
            <a:off x="4643438" y="4149725"/>
            <a:ext cx="4032250" cy="14398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tr-TR" dirty="0" smtClean="0">
                <a:solidFill>
                  <a:schemeClr val="accent2"/>
                </a:solidFill>
              </a:rPr>
              <a:t>Örnek </a:t>
            </a:r>
          </a:p>
        </p:txBody>
      </p:sp>
      <p:sp>
        <p:nvSpPr>
          <p:cNvPr id="74755" name="Rectangle 3"/>
          <p:cNvSpPr>
            <a:spLocks noGrp="1" noChangeArrowheads="1"/>
          </p:cNvSpPr>
          <p:nvPr>
            <p:ph idx="1"/>
          </p:nvPr>
        </p:nvSpPr>
        <p:spPr/>
        <p:txBody>
          <a:bodyPr/>
          <a:lstStyle/>
          <a:p>
            <a:pPr eaLnBrk="1" hangingPunct="1"/>
            <a:r>
              <a:rPr lang="tr-TR" sz="2400" dirty="0" smtClean="0">
                <a:solidFill>
                  <a:schemeClr val="accent2"/>
                </a:solidFill>
              </a:rPr>
              <a:t>3 yıl boyunca faiz oranlarının yıllık %13 olduğu varsayımı ile, her yıl 10,000 TL ödediğimiz bir hesabın bugünkü değeri nedir?</a:t>
            </a:r>
          </a:p>
          <a:p>
            <a:pPr eaLnBrk="1" hangingPunct="1"/>
            <a:endParaRPr lang="tr-TR" sz="2400" dirty="0" smtClean="0">
              <a:solidFill>
                <a:schemeClr val="accent2"/>
              </a:solidFill>
            </a:endParaRPr>
          </a:p>
          <a:p>
            <a:pPr eaLnBrk="1" hangingPunct="1">
              <a:buFontTx/>
              <a:buNone/>
            </a:pPr>
            <a:r>
              <a:rPr lang="tr-TR" sz="2500" dirty="0" smtClean="0">
                <a:solidFill>
                  <a:schemeClr val="accent2"/>
                </a:solidFill>
              </a:rPr>
              <a:t>	 </a:t>
            </a:r>
            <a:r>
              <a:rPr lang="tr-TR" sz="2400" dirty="0" err="1" smtClean="0">
                <a:solidFill>
                  <a:schemeClr val="accent2"/>
                </a:solidFill>
              </a:rPr>
              <a:t>Anüitenin</a:t>
            </a:r>
            <a:r>
              <a:rPr lang="tr-TR" sz="2400" dirty="0" smtClean="0">
                <a:solidFill>
                  <a:schemeClr val="accent2"/>
                </a:solidFill>
              </a:rPr>
              <a:t> bugünkü değeri;</a:t>
            </a:r>
          </a:p>
          <a:p>
            <a:pPr eaLnBrk="1" hangingPunct="1">
              <a:buFontTx/>
              <a:buNone/>
            </a:pPr>
            <a:r>
              <a:rPr lang="tr-TR" sz="2400" dirty="0" smtClean="0">
                <a:solidFill>
                  <a:schemeClr val="accent2"/>
                </a:solidFill>
              </a:rPr>
              <a:t>		</a:t>
            </a:r>
          </a:p>
          <a:p>
            <a:pPr eaLnBrk="1" hangingPunct="1">
              <a:buFontTx/>
              <a:buNone/>
            </a:pPr>
            <a:r>
              <a:rPr lang="en-AU" sz="3300" dirty="0" smtClean="0">
                <a:solidFill>
                  <a:schemeClr val="accent2"/>
                </a:solidFill>
              </a:rPr>
              <a:t>PV= </a:t>
            </a:r>
            <a:r>
              <a:rPr lang="tr-TR" sz="3300" dirty="0" smtClean="0">
                <a:solidFill>
                  <a:schemeClr val="accent2"/>
                </a:solidFill>
              </a:rPr>
              <a:t>A*( 1- (1+i)</a:t>
            </a:r>
            <a:r>
              <a:rPr lang="tr-TR" sz="3300" baseline="30000" dirty="0" smtClean="0">
                <a:solidFill>
                  <a:schemeClr val="accent2"/>
                </a:solidFill>
              </a:rPr>
              <a:t>-</a:t>
            </a:r>
            <a:r>
              <a:rPr lang="en-AU" sz="3300" baseline="30000" dirty="0" smtClean="0">
                <a:solidFill>
                  <a:schemeClr val="accent2"/>
                </a:solidFill>
              </a:rPr>
              <a:t>n </a:t>
            </a:r>
            <a:r>
              <a:rPr lang="tr-TR" sz="3300" dirty="0" smtClean="0">
                <a:solidFill>
                  <a:schemeClr val="accent2"/>
                </a:solidFill>
              </a:rPr>
              <a:t>) /i</a:t>
            </a:r>
          </a:p>
          <a:p>
            <a:pPr eaLnBrk="1" hangingPunct="1">
              <a:buFontTx/>
              <a:buNone/>
            </a:pPr>
            <a:r>
              <a:rPr lang="en-AU" sz="3300" dirty="0" smtClean="0">
                <a:solidFill>
                  <a:schemeClr val="accent2"/>
                </a:solidFill>
              </a:rPr>
              <a:t>PV= </a:t>
            </a:r>
            <a:r>
              <a:rPr lang="tr-TR" sz="3300" dirty="0" smtClean="0">
                <a:solidFill>
                  <a:schemeClr val="accent2"/>
                </a:solidFill>
              </a:rPr>
              <a:t>10000*( 1- (1+0.13)</a:t>
            </a:r>
            <a:r>
              <a:rPr lang="tr-TR" sz="3300" baseline="30000" dirty="0" smtClean="0">
                <a:solidFill>
                  <a:schemeClr val="accent2"/>
                </a:solidFill>
              </a:rPr>
              <a:t>-3</a:t>
            </a:r>
            <a:r>
              <a:rPr lang="en-AU" sz="3300" baseline="30000" dirty="0" smtClean="0">
                <a:solidFill>
                  <a:schemeClr val="accent2"/>
                </a:solidFill>
              </a:rPr>
              <a:t> </a:t>
            </a:r>
            <a:r>
              <a:rPr lang="tr-TR" sz="3300" dirty="0" smtClean="0">
                <a:solidFill>
                  <a:schemeClr val="accent2"/>
                </a:solidFill>
              </a:rPr>
              <a:t>) /0.13</a:t>
            </a:r>
          </a:p>
          <a:p>
            <a:pPr eaLnBrk="1" hangingPunct="1">
              <a:buFontTx/>
              <a:buNone/>
            </a:pPr>
            <a:r>
              <a:rPr lang="en-AU" sz="3300" dirty="0" smtClean="0">
                <a:solidFill>
                  <a:schemeClr val="accent2"/>
                </a:solidFill>
              </a:rPr>
              <a:t>PV= </a:t>
            </a:r>
            <a:r>
              <a:rPr lang="tr-TR" sz="3300" dirty="0" smtClean="0">
                <a:solidFill>
                  <a:schemeClr val="accent2"/>
                </a:solidFill>
              </a:rPr>
              <a:t>23,611 TL</a:t>
            </a:r>
          </a:p>
          <a:p>
            <a:pPr eaLnBrk="1" hangingPunct="1">
              <a:buFontTx/>
              <a:buNone/>
            </a:pPr>
            <a:endParaRPr lang="tr-TR" sz="2000" dirty="0" smtClean="0">
              <a:solidFill>
                <a:schemeClr val="accent2"/>
              </a:solidFill>
            </a:endParaRPr>
          </a:p>
          <a:p>
            <a:pPr eaLnBrk="1" hangingPunct="1"/>
            <a:endParaRPr lang="tr-TR" sz="2400" dirty="0" smtClean="0">
              <a:solidFill>
                <a:schemeClr val="accent2"/>
              </a:solidFill>
            </a:endParaRPr>
          </a:p>
          <a:p>
            <a:pPr eaLnBrk="1" hangingPunct="1"/>
            <a:endParaRPr lang="tr-TR" sz="2400"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eaLnBrk="1" hangingPunct="1"/>
            <a:r>
              <a:rPr lang="tr-TR" dirty="0" smtClean="0">
                <a:solidFill>
                  <a:schemeClr val="accent2"/>
                </a:solidFill>
              </a:rPr>
              <a:t>Örnek </a:t>
            </a:r>
          </a:p>
        </p:txBody>
      </p:sp>
      <p:sp>
        <p:nvSpPr>
          <p:cNvPr id="5124" name="Rectangle 3"/>
          <p:cNvSpPr>
            <a:spLocks noGrp="1" noChangeArrowheads="1"/>
          </p:cNvSpPr>
          <p:nvPr>
            <p:ph type="body" sz="half" idx="1"/>
          </p:nvPr>
        </p:nvSpPr>
        <p:spPr>
          <a:xfrm>
            <a:off x="274638" y="1125538"/>
            <a:ext cx="8869362" cy="5472112"/>
          </a:xfrm>
        </p:spPr>
        <p:txBody>
          <a:bodyPr/>
          <a:lstStyle/>
          <a:p>
            <a:pPr eaLnBrk="1" hangingPunct="1">
              <a:lnSpc>
                <a:spcPct val="90000"/>
              </a:lnSpc>
            </a:pPr>
            <a:r>
              <a:rPr lang="tr-TR" sz="2000" dirty="0" smtClean="0">
                <a:solidFill>
                  <a:schemeClr val="accent2"/>
                </a:solidFill>
              </a:rPr>
              <a:t>Bir müşteri, aldığı ürün karşılığında 1.ay sonu 5,000 TL, 3.ay sonu 2,000 TL ve 4.ay sonu 4,000 TL ödemeyi önermiştir. Ancak müşteriden 4 eşit taksitte ödemesi istenmiştir. Aylık faiz oranı %1.2 olduğuna göre müşteri  aylık kaç TL taksit ödeyecektir?</a:t>
            </a:r>
          </a:p>
          <a:p>
            <a:pPr eaLnBrk="1" hangingPunct="1">
              <a:lnSpc>
                <a:spcPct val="90000"/>
              </a:lnSpc>
            </a:pPr>
            <a:endParaRPr lang="tr-TR" sz="2000" dirty="0" smtClean="0">
              <a:solidFill>
                <a:schemeClr val="accent2"/>
              </a:solidFill>
            </a:endParaRPr>
          </a:p>
          <a:p>
            <a:pPr eaLnBrk="1" hangingPunct="1">
              <a:lnSpc>
                <a:spcPct val="90000"/>
              </a:lnSpc>
            </a:pPr>
            <a:endParaRPr lang="tr-TR" sz="2000" dirty="0" smtClean="0">
              <a:solidFill>
                <a:schemeClr val="accent2"/>
              </a:solidFill>
            </a:endParaRPr>
          </a:p>
          <a:p>
            <a:pPr eaLnBrk="1" hangingPunct="1">
              <a:lnSpc>
                <a:spcPct val="90000"/>
              </a:lnSpc>
            </a:pPr>
            <a:endParaRPr lang="tr-TR" sz="2000" dirty="0" smtClean="0">
              <a:solidFill>
                <a:schemeClr val="accent2"/>
              </a:solidFill>
            </a:endParaRPr>
          </a:p>
          <a:p>
            <a:pPr eaLnBrk="1" hangingPunct="1">
              <a:lnSpc>
                <a:spcPct val="90000"/>
              </a:lnSpc>
            </a:pPr>
            <a:endParaRPr lang="tr-TR" sz="2000" dirty="0" smtClean="0">
              <a:solidFill>
                <a:schemeClr val="accent2"/>
              </a:solidFill>
            </a:endParaRPr>
          </a:p>
          <a:p>
            <a:pPr eaLnBrk="1" hangingPunct="1">
              <a:lnSpc>
                <a:spcPct val="90000"/>
              </a:lnSpc>
            </a:pPr>
            <a:endParaRPr lang="tr-TR" sz="2000" dirty="0" smtClean="0">
              <a:solidFill>
                <a:schemeClr val="accent2"/>
              </a:solidFill>
            </a:endParaRPr>
          </a:p>
          <a:p>
            <a:pPr eaLnBrk="1" hangingPunct="1">
              <a:lnSpc>
                <a:spcPct val="90000"/>
              </a:lnSpc>
            </a:pPr>
            <a:endParaRPr lang="tr-TR" sz="2000" dirty="0" smtClean="0">
              <a:solidFill>
                <a:schemeClr val="accent2"/>
              </a:solidFill>
            </a:endParaRPr>
          </a:p>
          <a:p>
            <a:pPr eaLnBrk="1" hangingPunct="1">
              <a:lnSpc>
                <a:spcPct val="90000"/>
              </a:lnSpc>
            </a:pPr>
            <a:endParaRPr lang="tr-TR" sz="2000" dirty="0" smtClean="0">
              <a:solidFill>
                <a:schemeClr val="accent2"/>
              </a:solidFill>
            </a:endParaRPr>
          </a:p>
          <a:p>
            <a:pPr eaLnBrk="1" hangingPunct="1">
              <a:lnSpc>
                <a:spcPct val="90000"/>
              </a:lnSpc>
            </a:pPr>
            <a:endParaRPr lang="tr-TR" sz="2000" dirty="0" smtClean="0">
              <a:solidFill>
                <a:schemeClr val="accent2"/>
              </a:solidFill>
            </a:endParaRPr>
          </a:p>
          <a:p>
            <a:pPr eaLnBrk="1" hangingPunct="1">
              <a:lnSpc>
                <a:spcPct val="90000"/>
              </a:lnSpc>
            </a:pPr>
            <a:endParaRPr lang="tr-TR" sz="2000" dirty="0" smtClean="0">
              <a:solidFill>
                <a:schemeClr val="accent2"/>
              </a:solidFill>
            </a:endParaRPr>
          </a:p>
          <a:p>
            <a:pPr eaLnBrk="1" hangingPunct="1">
              <a:lnSpc>
                <a:spcPct val="90000"/>
              </a:lnSpc>
            </a:pPr>
            <a:endParaRPr lang="tr-TR" sz="2000" dirty="0" smtClean="0">
              <a:solidFill>
                <a:schemeClr val="accent2"/>
              </a:solidFill>
            </a:endParaRPr>
          </a:p>
          <a:p>
            <a:pPr eaLnBrk="1" hangingPunct="1">
              <a:lnSpc>
                <a:spcPct val="90000"/>
              </a:lnSpc>
            </a:pPr>
            <a:endParaRPr lang="tr-TR" sz="2000" dirty="0" smtClean="0">
              <a:solidFill>
                <a:schemeClr val="accent2"/>
              </a:solidFill>
            </a:endParaRPr>
          </a:p>
          <a:p>
            <a:pPr eaLnBrk="1" hangingPunct="1">
              <a:lnSpc>
                <a:spcPct val="90000"/>
              </a:lnSpc>
              <a:buFontTx/>
              <a:buNone/>
            </a:pPr>
            <a:r>
              <a:rPr lang="tr-TR" sz="1900" dirty="0" smtClean="0">
                <a:solidFill>
                  <a:schemeClr val="accent2"/>
                </a:solidFill>
              </a:rPr>
              <a:t>		</a:t>
            </a:r>
            <a:r>
              <a:rPr lang="tr-TR" sz="2100" dirty="0" smtClean="0">
                <a:solidFill>
                  <a:schemeClr val="accent2"/>
                </a:solidFill>
              </a:rPr>
              <a:t>A</a:t>
            </a:r>
            <a:r>
              <a:rPr lang="en-AU" sz="2100" dirty="0" smtClean="0">
                <a:solidFill>
                  <a:schemeClr val="accent2"/>
                </a:solidFill>
              </a:rPr>
              <a:t>= </a:t>
            </a:r>
            <a:r>
              <a:rPr lang="tr-TR" sz="2100" dirty="0" smtClean="0">
                <a:solidFill>
                  <a:schemeClr val="accent2"/>
                </a:solidFill>
              </a:rPr>
              <a:t>10,684/(( 1- (1/(1+0.012)^4)) /0.012) = </a:t>
            </a:r>
            <a:r>
              <a:rPr lang="tr-TR" sz="2100" b="1" dirty="0" smtClean="0">
                <a:solidFill>
                  <a:schemeClr val="accent2"/>
                </a:solidFill>
              </a:rPr>
              <a:t>2,751.61 TL</a:t>
            </a:r>
          </a:p>
          <a:p>
            <a:pPr eaLnBrk="1" hangingPunct="1">
              <a:lnSpc>
                <a:spcPct val="90000"/>
              </a:lnSpc>
            </a:pPr>
            <a:endParaRPr lang="tr-TR" sz="2400" dirty="0" smtClean="0">
              <a:solidFill>
                <a:schemeClr val="accent2"/>
              </a:solidFill>
            </a:endParaRPr>
          </a:p>
          <a:p>
            <a:pPr eaLnBrk="1" hangingPunct="1">
              <a:lnSpc>
                <a:spcPct val="90000"/>
              </a:lnSpc>
            </a:pPr>
            <a:endParaRPr lang="tr-TR" sz="2400" dirty="0" smtClean="0">
              <a:solidFill>
                <a:schemeClr val="accent2"/>
              </a:solidFill>
            </a:endParaRPr>
          </a:p>
        </p:txBody>
      </p:sp>
      <p:graphicFrame>
        <p:nvGraphicFramePr>
          <p:cNvPr id="5122" name="Object 4"/>
          <p:cNvGraphicFramePr>
            <a:graphicFrameLocks noGrp="1" noChangeAspect="1"/>
          </p:cNvGraphicFramePr>
          <p:nvPr>
            <p:ph sz="half" idx="2"/>
          </p:nvPr>
        </p:nvGraphicFramePr>
        <p:xfrm>
          <a:off x="827088" y="2297113"/>
          <a:ext cx="6985000" cy="3487737"/>
        </p:xfrm>
        <a:graphic>
          <a:graphicData uri="http://schemas.openxmlformats.org/presentationml/2006/ole">
            <mc:AlternateContent xmlns:mc="http://schemas.openxmlformats.org/markup-compatibility/2006">
              <mc:Choice xmlns:v="urn:schemas-microsoft-com:vml" Requires="v">
                <p:oleObj spid="_x0000_s134149" name="Bit Eşlem Resmi" r:id="rId4" imgW="7078063" imgH="3533333" progId="PBrush">
                  <p:embed/>
                </p:oleObj>
              </mc:Choice>
              <mc:Fallback>
                <p:oleObj name="Bit Eşlem Resmi" r:id="rId4" imgW="7078063" imgH="3533333" progId="PBrush">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7088" y="2297113"/>
                        <a:ext cx="6985000" cy="3487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25" name="Rectangle 6"/>
          <p:cNvSpPr>
            <a:spLocks noChangeArrowheads="1"/>
          </p:cNvSpPr>
          <p:nvPr/>
        </p:nvSpPr>
        <p:spPr bwMode="auto">
          <a:xfrm>
            <a:off x="3635375" y="5084763"/>
            <a:ext cx="3241675" cy="366712"/>
          </a:xfrm>
          <a:prstGeom prst="rect">
            <a:avLst/>
          </a:prstGeom>
          <a:noFill/>
          <a:ln w="12700" cap="sq">
            <a:noFill/>
            <a:miter lim="800000"/>
            <a:headEnd type="none" w="sm" len="sm"/>
            <a:tailEnd type="none" w="sm" len="sm"/>
          </a:ln>
        </p:spPr>
        <p:txBody>
          <a:bodyPr>
            <a:spAutoFit/>
          </a:bodyPr>
          <a:lstStyle/>
          <a:p>
            <a:pPr>
              <a:spcBef>
                <a:spcPct val="20000"/>
              </a:spcBef>
            </a:pPr>
            <a:r>
              <a:rPr lang="tr-TR">
                <a:solidFill>
                  <a:srgbClr val="3333CC"/>
                </a:solidFill>
              </a:rPr>
              <a:t>A</a:t>
            </a:r>
            <a:r>
              <a:rPr lang="en-AU">
                <a:solidFill>
                  <a:srgbClr val="3333CC"/>
                </a:solidFill>
              </a:rPr>
              <a:t>= </a:t>
            </a:r>
            <a:r>
              <a:rPr lang="tr-TR">
                <a:solidFill>
                  <a:srgbClr val="3333CC"/>
                </a:solidFill>
              </a:rPr>
              <a:t>PV/(( 1- (1/(1+i) </a:t>
            </a:r>
            <a:r>
              <a:rPr lang="en-AU">
                <a:solidFill>
                  <a:srgbClr val="3333CC"/>
                </a:solidFill>
              </a:rPr>
              <a:t>n </a:t>
            </a:r>
            <a:r>
              <a:rPr lang="tr-TR">
                <a:solidFill>
                  <a:srgbClr val="3333CC"/>
                </a:solidFill>
              </a:rPr>
              <a:t>)) /r)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tr-TR" smtClean="0">
                <a:solidFill>
                  <a:schemeClr val="accent2"/>
                </a:solidFill>
              </a:rPr>
              <a:t>FAİZ TÜRLERİ</a:t>
            </a:r>
          </a:p>
        </p:txBody>
      </p:sp>
      <p:sp>
        <p:nvSpPr>
          <p:cNvPr id="25603" name="Rectangle 3"/>
          <p:cNvSpPr>
            <a:spLocks noGrp="1" noChangeArrowheads="1"/>
          </p:cNvSpPr>
          <p:nvPr>
            <p:ph idx="1"/>
          </p:nvPr>
        </p:nvSpPr>
        <p:spPr/>
        <p:txBody>
          <a:bodyPr/>
          <a:lstStyle/>
          <a:p>
            <a:pPr eaLnBrk="1" hangingPunct="1"/>
            <a:r>
              <a:rPr lang="tr-TR" sz="2400" smtClean="0">
                <a:solidFill>
                  <a:schemeClr val="accent2"/>
                </a:solidFill>
              </a:rPr>
              <a:t>BASİT FAİZ				NOMİNAL FAİZ</a:t>
            </a:r>
          </a:p>
          <a:p>
            <a:pPr eaLnBrk="1" hangingPunct="1"/>
            <a:r>
              <a:rPr lang="tr-TR" sz="2400" smtClean="0">
                <a:solidFill>
                  <a:schemeClr val="accent2"/>
                </a:solidFill>
              </a:rPr>
              <a:t>BİLEŞİK FAİZ				EFEKTİF FAİZ</a:t>
            </a:r>
          </a:p>
          <a:p>
            <a:pPr eaLnBrk="1" hangingPunct="1"/>
            <a:endParaRPr lang="tr-TR" sz="2400" smtClean="0">
              <a:solidFill>
                <a:schemeClr val="accent2"/>
              </a:solidFill>
            </a:endParaRPr>
          </a:p>
          <a:p>
            <a:pPr eaLnBrk="1" hangingPunct="1"/>
            <a:r>
              <a:rPr lang="tr-TR" sz="2400" smtClean="0">
                <a:solidFill>
                  <a:schemeClr val="accent2"/>
                </a:solidFill>
              </a:rPr>
              <a:t>REEL FAİZ ORANI</a:t>
            </a:r>
          </a:p>
          <a:p>
            <a:pPr eaLnBrk="1" hangingPunct="1"/>
            <a:r>
              <a:rPr lang="tr-TR" sz="2400" smtClean="0">
                <a:solidFill>
                  <a:schemeClr val="accent2"/>
                </a:solidFill>
              </a:rPr>
              <a:t>O/N (OVERNIGHT) GECELİK </a:t>
            </a:r>
            <a:br>
              <a:rPr lang="tr-TR" sz="2400" smtClean="0">
                <a:solidFill>
                  <a:schemeClr val="accent2"/>
                </a:solidFill>
              </a:rPr>
            </a:br>
            <a:r>
              <a:rPr lang="tr-TR" sz="2400" smtClean="0">
                <a:solidFill>
                  <a:schemeClr val="accent2"/>
                </a:solidFill>
              </a:rPr>
              <a:t>BAŞABAŞ FAİZ ORANI</a:t>
            </a:r>
          </a:p>
        </p:txBody>
      </p:sp>
      <p:sp>
        <p:nvSpPr>
          <p:cNvPr id="39940" name="Line 4"/>
          <p:cNvSpPr>
            <a:spLocks noChangeShapeType="1"/>
          </p:cNvSpPr>
          <p:nvPr/>
        </p:nvSpPr>
        <p:spPr bwMode="auto">
          <a:xfrm>
            <a:off x="3776663" y="1628775"/>
            <a:ext cx="1371600" cy="0"/>
          </a:xfrm>
          <a:prstGeom prst="line">
            <a:avLst/>
          </a:prstGeom>
          <a:noFill/>
          <a:ln w="92075">
            <a:solidFill>
              <a:srgbClr val="0000FF"/>
            </a:solidFill>
            <a:round/>
            <a:headEnd type="none" w="sm" len="sm"/>
            <a:tailEnd type="stealth" w="med" len="lg"/>
          </a:ln>
        </p:spPr>
        <p:txBody>
          <a:bodyPr/>
          <a:lstStyle/>
          <a:p>
            <a:endParaRPr lang="tr-TR">
              <a:solidFill>
                <a:srgbClr val="000000"/>
              </a:solidFill>
            </a:endParaRPr>
          </a:p>
        </p:txBody>
      </p:sp>
      <p:sp>
        <p:nvSpPr>
          <p:cNvPr id="39941" name="Line 5"/>
          <p:cNvSpPr>
            <a:spLocks noChangeShapeType="1"/>
          </p:cNvSpPr>
          <p:nvPr/>
        </p:nvSpPr>
        <p:spPr bwMode="auto">
          <a:xfrm>
            <a:off x="3776663" y="2162175"/>
            <a:ext cx="1371600" cy="0"/>
          </a:xfrm>
          <a:prstGeom prst="line">
            <a:avLst/>
          </a:prstGeom>
          <a:noFill/>
          <a:ln w="92075">
            <a:solidFill>
              <a:srgbClr val="0000FF"/>
            </a:solidFill>
            <a:round/>
            <a:headEnd type="none" w="sm" len="sm"/>
            <a:tailEnd type="stealth" w="med" len="lg"/>
          </a:ln>
        </p:spPr>
        <p:txBody>
          <a:bodyPr/>
          <a:lstStyle/>
          <a:p>
            <a:endParaRPr lang="tr-TR">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9940"/>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399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animBg="1"/>
      <p:bldP spid="39941"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tr-TR" sz="3200" smtClean="0">
                <a:solidFill>
                  <a:schemeClr val="accent2"/>
                </a:solidFill>
              </a:rPr>
              <a:t>ANÜİTENİN GELECEKTEKİ DEĞERİ</a:t>
            </a:r>
            <a:endParaRPr lang="en-US" sz="3200" smtClean="0">
              <a:solidFill>
                <a:schemeClr val="accent2"/>
              </a:solidFill>
            </a:endParaRPr>
          </a:p>
        </p:txBody>
      </p:sp>
      <p:sp>
        <p:nvSpPr>
          <p:cNvPr id="75779" name="Rectangle 3"/>
          <p:cNvSpPr>
            <a:spLocks noGrp="1" noChangeArrowheads="1"/>
          </p:cNvSpPr>
          <p:nvPr>
            <p:ph idx="1"/>
          </p:nvPr>
        </p:nvSpPr>
        <p:spPr/>
        <p:txBody>
          <a:bodyPr/>
          <a:lstStyle/>
          <a:p>
            <a:pPr algn="just" eaLnBrk="1" hangingPunct="1"/>
            <a:r>
              <a:rPr lang="tr-TR" sz="2400" smtClean="0">
                <a:solidFill>
                  <a:schemeClr val="accent2"/>
                </a:solidFill>
              </a:rPr>
              <a:t>Belli bir vade sonunda  elde edilmesi planlanan birikimin bugünden itibaren hangi miktarlarda ödenerek elde edileceğinin hesaplanmasında,</a:t>
            </a:r>
            <a:endParaRPr lang="tr-TR" sz="2400" smtClean="0"/>
          </a:p>
          <a:p>
            <a:pPr algn="just" eaLnBrk="1" hangingPunct="1"/>
            <a:endParaRPr lang="tr-TR" sz="2400" smtClean="0">
              <a:solidFill>
                <a:schemeClr val="accent2"/>
              </a:solidFill>
            </a:endParaRPr>
          </a:p>
          <a:p>
            <a:pPr algn="just" eaLnBrk="1" hangingPunct="1"/>
            <a:r>
              <a:rPr lang="tr-TR" sz="2400" smtClean="0">
                <a:solidFill>
                  <a:schemeClr val="accent2"/>
                </a:solidFill>
              </a:rPr>
              <a:t>Belli bir faiz oranı ile dönemler itibariyle yapılacak ödemelerin vade sonunda ulaşacağı toplam değerin hesaplanmasında,</a:t>
            </a:r>
          </a:p>
          <a:p>
            <a:pPr algn="just" eaLnBrk="1" hangingPunct="1"/>
            <a:endParaRPr lang="tr-TR" sz="2400" smtClean="0">
              <a:solidFill>
                <a:schemeClr val="accent2"/>
              </a:solidFill>
            </a:endParaRPr>
          </a:p>
          <a:p>
            <a:pPr algn="just" eaLnBrk="1" hangingPunct="1"/>
            <a:r>
              <a:rPr lang="tr-TR" sz="2400" smtClean="0">
                <a:solidFill>
                  <a:schemeClr val="accent2"/>
                </a:solidFill>
              </a:rPr>
              <a:t>Emeklilik fonlarında toplanan katkı paylarının tahmini bir aylık getiri ile belli bir dönem sonu sağlayacağı toplam birikimin hesaplanmasında  kullanılabilir. </a:t>
            </a:r>
            <a:endParaRPr lang="en-US" sz="2400" smtClean="0">
              <a:solidFill>
                <a:schemeClr val="accent2"/>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9"/>
          <p:cNvSpPr>
            <a:spLocks noGrp="1" noChangeArrowheads="1"/>
          </p:cNvSpPr>
          <p:nvPr>
            <p:ph type="title"/>
          </p:nvPr>
        </p:nvSpPr>
        <p:spPr/>
        <p:txBody>
          <a:bodyPr/>
          <a:lstStyle/>
          <a:p>
            <a:pPr eaLnBrk="1" hangingPunct="1"/>
            <a:r>
              <a:rPr lang="tr-TR" smtClean="0">
                <a:solidFill>
                  <a:schemeClr val="accent2"/>
                </a:solidFill>
              </a:rPr>
              <a:t>Gelecek Değer Hesaplanması</a:t>
            </a:r>
          </a:p>
        </p:txBody>
      </p:sp>
      <p:sp>
        <p:nvSpPr>
          <p:cNvPr id="76803" name="Rectangle 2"/>
          <p:cNvSpPr>
            <a:spLocks noGrp="1" noChangeArrowheads="1"/>
          </p:cNvSpPr>
          <p:nvPr>
            <p:ph type="body" sz="half" idx="1"/>
          </p:nvPr>
        </p:nvSpPr>
        <p:spPr>
          <a:xfrm>
            <a:off x="179388" y="1376363"/>
            <a:ext cx="8785225" cy="4719637"/>
          </a:xfrm>
        </p:spPr>
        <p:txBody>
          <a:bodyPr/>
          <a:lstStyle/>
          <a:p>
            <a:pPr eaLnBrk="1" hangingPunct="1">
              <a:buFontTx/>
              <a:buNone/>
            </a:pPr>
            <a:r>
              <a:rPr lang="tr-TR" sz="2400" b="1" smtClean="0">
                <a:solidFill>
                  <a:schemeClr val="accent2"/>
                </a:solidFill>
              </a:rPr>
              <a:t>Anüitenin gelecekteki değeri;</a:t>
            </a:r>
          </a:p>
          <a:p>
            <a:pPr eaLnBrk="1" hangingPunct="1">
              <a:buFontTx/>
              <a:buNone/>
            </a:pPr>
            <a:endParaRPr lang="tr-TR" sz="2400" b="1" smtClean="0">
              <a:solidFill>
                <a:schemeClr val="accent2"/>
              </a:solidFill>
            </a:endParaRPr>
          </a:p>
          <a:p>
            <a:pPr eaLnBrk="1" hangingPunct="1">
              <a:buFontTx/>
              <a:buNone/>
            </a:pPr>
            <a:r>
              <a:rPr lang="tr-TR" sz="2000" smtClean="0">
                <a:solidFill>
                  <a:schemeClr val="accent2"/>
                </a:solidFill>
              </a:rPr>
              <a:t>	</a:t>
            </a:r>
          </a:p>
          <a:p>
            <a:pPr eaLnBrk="1" hangingPunct="1">
              <a:buFontTx/>
              <a:buNone/>
            </a:pPr>
            <a:r>
              <a:rPr lang="tr-TR" sz="2000" smtClean="0">
                <a:solidFill>
                  <a:schemeClr val="accent2"/>
                </a:solidFill>
              </a:rPr>
              <a:t> </a:t>
            </a:r>
            <a:r>
              <a:rPr lang="tr-TR" sz="2400" b="1" smtClean="0">
                <a:solidFill>
                  <a:schemeClr val="accent2"/>
                </a:solidFill>
              </a:rPr>
              <a:t>F</a:t>
            </a:r>
            <a:r>
              <a:rPr lang="en-AU" sz="2400" b="1" smtClean="0">
                <a:solidFill>
                  <a:schemeClr val="accent2"/>
                </a:solidFill>
              </a:rPr>
              <a:t>V= </a:t>
            </a:r>
            <a:r>
              <a:rPr lang="tr-TR" sz="2400" b="1" smtClean="0">
                <a:solidFill>
                  <a:schemeClr val="accent2"/>
                </a:solidFill>
              </a:rPr>
              <a:t>A*((1+i)</a:t>
            </a:r>
            <a:r>
              <a:rPr lang="en-AU" sz="2400" b="1" baseline="30000" smtClean="0">
                <a:solidFill>
                  <a:schemeClr val="accent2"/>
                </a:solidFill>
              </a:rPr>
              <a:t>n </a:t>
            </a:r>
            <a:r>
              <a:rPr lang="tr-TR" sz="2400" b="1" smtClean="0">
                <a:solidFill>
                  <a:schemeClr val="accent2"/>
                </a:solidFill>
              </a:rPr>
              <a:t>-1) /i</a:t>
            </a:r>
          </a:p>
          <a:p>
            <a:pPr eaLnBrk="1" hangingPunct="1">
              <a:buFontTx/>
              <a:buNone/>
            </a:pPr>
            <a:endParaRPr lang="tr-TR" sz="2000" b="1" smtClean="0">
              <a:solidFill>
                <a:schemeClr val="accent2"/>
              </a:solidFill>
            </a:endParaRPr>
          </a:p>
          <a:p>
            <a:pPr eaLnBrk="1" hangingPunct="1">
              <a:buFontTx/>
              <a:buNone/>
            </a:pPr>
            <a:endParaRPr lang="tr-TR" sz="2000" smtClean="0">
              <a:solidFill>
                <a:schemeClr val="accent2"/>
              </a:solidFill>
            </a:endParaRPr>
          </a:p>
          <a:p>
            <a:pPr eaLnBrk="1" hangingPunct="1">
              <a:buFontTx/>
              <a:buNone/>
            </a:pPr>
            <a:r>
              <a:rPr lang="tr-TR" sz="2400" b="1" smtClean="0">
                <a:solidFill>
                  <a:schemeClr val="accent2"/>
                </a:solidFill>
              </a:rPr>
              <a:t>Gelecek dönemde elde edilecek anaparanın taksitlendirilmesi</a:t>
            </a:r>
            <a:r>
              <a:rPr lang="tr-TR" sz="2000" smtClean="0">
                <a:solidFill>
                  <a:schemeClr val="accent2"/>
                </a:solidFill>
              </a:rPr>
              <a:t>;</a:t>
            </a:r>
          </a:p>
          <a:p>
            <a:pPr eaLnBrk="1" hangingPunct="1">
              <a:buFontTx/>
              <a:buNone/>
            </a:pPr>
            <a:endParaRPr lang="tr-TR" sz="2000" smtClean="0">
              <a:solidFill>
                <a:schemeClr val="accent2"/>
              </a:solidFill>
            </a:endParaRPr>
          </a:p>
          <a:p>
            <a:pPr eaLnBrk="1" hangingPunct="1">
              <a:buFontTx/>
              <a:buNone/>
            </a:pPr>
            <a:r>
              <a:rPr lang="tr-TR" sz="2000" smtClean="0">
                <a:solidFill>
                  <a:schemeClr val="accent2"/>
                </a:solidFill>
              </a:rPr>
              <a:t> </a:t>
            </a:r>
            <a:r>
              <a:rPr lang="tr-TR" sz="2400" b="1" smtClean="0">
                <a:solidFill>
                  <a:schemeClr val="accent2"/>
                </a:solidFill>
              </a:rPr>
              <a:t>A</a:t>
            </a:r>
            <a:r>
              <a:rPr lang="en-AU" sz="2400" b="1" smtClean="0">
                <a:solidFill>
                  <a:schemeClr val="accent2"/>
                </a:solidFill>
              </a:rPr>
              <a:t>= </a:t>
            </a:r>
            <a:r>
              <a:rPr lang="tr-TR" sz="2400" b="1" smtClean="0">
                <a:solidFill>
                  <a:schemeClr val="accent2"/>
                </a:solidFill>
              </a:rPr>
              <a:t>FV*i/((1+i)</a:t>
            </a:r>
            <a:r>
              <a:rPr lang="en-AU" sz="2400" b="1" baseline="30000" smtClean="0">
                <a:solidFill>
                  <a:schemeClr val="accent2"/>
                </a:solidFill>
              </a:rPr>
              <a:t>n </a:t>
            </a:r>
            <a:r>
              <a:rPr lang="tr-TR" sz="2400" b="1" smtClean="0">
                <a:solidFill>
                  <a:schemeClr val="accent2"/>
                </a:solidFill>
              </a:rPr>
              <a:t>-1) </a:t>
            </a:r>
          </a:p>
          <a:p>
            <a:pPr eaLnBrk="1" hangingPunct="1"/>
            <a:endParaRPr lang="en-US" sz="2400" b="1" smtClean="0">
              <a:solidFill>
                <a:schemeClr val="accent2"/>
              </a:solidFill>
            </a:endParaRPr>
          </a:p>
        </p:txBody>
      </p:sp>
      <p:pic>
        <p:nvPicPr>
          <p:cNvPr id="76804" name="Picture 11"/>
          <p:cNvPicPr>
            <a:picLocks noChangeAspect="1" noChangeArrowheads="1"/>
          </p:cNvPicPr>
          <p:nvPr/>
        </p:nvPicPr>
        <p:blipFill>
          <a:blip r:embed="rId3" cstate="print"/>
          <a:srcRect/>
          <a:stretch>
            <a:fillRect/>
          </a:stretch>
        </p:blipFill>
        <p:spPr bwMode="auto">
          <a:xfrm>
            <a:off x="4932363" y="2133600"/>
            <a:ext cx="3887787" cy="1157288"/>
          </a:xfrm>
          <a:prstGeom prst="rect">
            <a:avLst/>
          </a:prstGeom>
          <a:noFill/>
          <a:ln w="9525">
            <a:noFill/>
            <a:miter lim="800000"/>
            <a:headEnd/>
            <a:tailEnd/>
          </a:ln>
        </p:spPr>
      </p:pic>
      <p:pic>
        <p:nvPicPr>
          <p:cNvPr id="76805" name="Picture 13"/>
          <p:cNvPicPr>
            <a:picLocks noChangeAspect="1" noChangeArrowheads="1"/>
          </p:cNvPicPr>
          <p:nvPr/>
        </p:nvPicPr>
        <p:blipFill>
          <a:blip r:embed="rId4" cstate="print"/>
          <a:srcRect/>
          <a:stretch>
            <a:fillRect/>
          </a:stretch>
        </p:blipFill>
        <p:spPr bwMode="auto">
          <a:xfrm>
            <a:off x="4859338" y="4652963"/>
            <a:ext cx="3960812" cy="1089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pPr eaLnBrk="1" hangingPunct="1"/>
            <a:r>
              <a:rPr lang="tr-TR" dirty="0" smtClean="0">
                <a:solidFill>
                  <a:schemeClr val="accent2"/>
                </a:solidFill>
              </a:rPr>
              <a:t>Örnek </a:t>
            </a:r>
          </a:p>
        </p:txBody>
      </p:sp>
      <p:sp>
        <p:nvSpPr>
          <p:cNvPr id="6148" name="Rectangle 3"/>
          <p:cNvSpPr>
            <a:spLocks noGrp="1" noChangeArrowheads="1"/>
          </p:cNvSpPr>
          <p:nvPr>
            <p:ph type="body" sz="half" idx="1"/>
          </p:nvPr>
        </p:nvSpPr>
        <p:spPr>
          <a:xfrm>
            <a:off x="274638" y="1125538"/>
            <a:ext cx="8869362" cy="5183187"/>
          </a:xfrm>
        </p:spPr>
        <p:txBody>
          <a:bodyPr/>
          <a:lstStyle/>
          <a:p>
            <a:pPr eaLnBrk="1" hangingPunct="1">
              <a:buFontTx/>
              <a:buNone/>
            </a:pPr>
            <a:r>
              <a:rPr lang="tr-TR" sz="2400" dirty="0" smtClean="0">
                <a:solidFill>
                  <a:schemeClr val="accent2"/>
                </a:solidFill>
              </a:rPr>
              <a:t>4 yıl boyunca her yıl 2.000 TL yatırılan ve yıllık % 20 faiz oranı ile değerlendirilen paranın 4.yılın sonundaki değeri nedir? </a:t>
            </a:r>
          </a:p>
        </p:txBody>
      </p:sp>
      <p:graphicFrame>
        <p:nvGraphicFramePr>
          <p:cNvPr id="6146" name="Object 18"/>
          <p:cNvGraphicFramePr>
            <a:graphicFrameLocks noGrp="1" noChangeAspect="1"/>
          </p:cNvGraphicFramePr>
          <p:nvPr>
            <p:ph sz="half" idx="2"/>
          </p:nvPr>
        </p:nvGraphicFramePr>
        <p:xfrm>
          <a:off x="827088" y="2165350"/>
          <a:ext cx="7777162" cy="3390900"/>
        </p:xfrm>
        <a:graphic>
          <a:graphicData uri="http://schemas.openxmlformats.org/presentationml/2006/ole">
            <mc:AlternateContent xmlns:mc="http://schemas.openxmlformats.org/markup-compatibility/2006">
              <mc:Choice xmlns:v="urn:schemas-microsoft-com:vml" Requires="v">
                <p:oleObj spid="_x0000_s135173" name="Bit Eşlem Resmi" r:id="rId4" imgW="8609524" imgH="3753374" progId="PBrush">
                  <p:embed/>
                </p:oleObj>
              </mc:Choice>
              <mc:Fallback>
                <p:oleObj name="Bit Eşlem Resmi" r:id="rId4" imgW="8609524" imgH="3753374" progId="PBrush">
                  <p:embed/>
                  <p:pic>
                    <p:nvPicPr>
                      <p:cNvPr id="0" name="Object 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7088" y="2165350"/>
                        <a:ext cx="7777162" cy="339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49" name="Text Box 12"/>
          <p:cNvSpPr txBox="1">
            <a:spLocks noChangeArrowheads="1"/>
          </p:cNvSpPr>
          <p:nvPr/>
        </p:nvSpPr>
        <p:spPr bwMode="auto">
          <a:xfrm>
            <a:off x="250825" y="4005263"/>
            <a:ext cx="6481763" cy="381000"/>
          </a:xfrm>
          <a:prstGeom prst="rect">
            <a:avLst/>
          </a:prstGeom>
          <a:noFill/>
          <a:ln w="9525">
            <a:noFill/>
            <a:miter lim="800000"/>
            <a:headEnd/>
            <a:tailEnd/>
          </a:ln>
        </p:spPr>
        <p:txBody>
          <a:bodyPr>
            <a:spAutoFit/>
          </a:bodyPr>
          <a:lstStyle/>
          <a:p>
            <a:pPr>
              <a:tabLst>
                <a:tab pos="804863" algn="ctr"/>
                <a:tab pos="2603500" algn="ctr"/>
                <a:tab pos="4303713" algn="ctr"/>
                <a:tab pos="5565775" algn="ctr"/>
              </a:tabLst>
            </a:pPr>
            <a:endParaRPr lang="tr-TR" sz="2800" b="1" baseline="30000">
              <a:solidFill>
                <a:srgbClr val="000099"/>
              </a:solidFill>
              <a:latin typeface="Times New Roman" pitchFamily="18" charset="0"/>
            </a:endParaRPr>
          </a:p>
        </p:txBody>
      </p:sp>
      <p:sp>
        <p:nvSpPr>
          <p:cNvPr id="6150" name="Rectangle 21"/>
          <p:cNvSpPr>
            <a:spLocks noChangeArrowheads="1"/>
          </p:cNvSpPr>
          <p:nvPr/>
        </p:nvSpPr>
        <p:spPr bwMode="auto">
          <a:xfrm>
            <a:off x="1116013" y="5373688"/>
            <a:ext cx="5472112" cy="457200"/>
          </a:xfrm>
          <a:prstGeom prst="rect">
            <a:avLst/>
          </a:prstGeom>
          <a:noFill/>
          <a:ln w="12700" cap="sq">
            <a:noFill/>
            <a:miter lim="800000"/>
            <a:headEnd type="none" w="sm" len="sm"/>
            <a:tailEnd type="none" w="sm" len="sm"/>
          </a:ln>
        </p:spPr>
        <p:txBody>
          <a:bodyPr>
            <a:spAutoFit/>
          </a:bodyPr>
          <a:lstStyle/>
          <a:p>
            <a:pPr>
              <a:spcBef>
                <a:spcPct val="20000"/>
              </a:spcBef>
            </a:pPr>
            <a:r>
              <a:rPr lang="tr-TR" sz="2400" b="1">
                <a:solidFill>
                  <a:srgbClr val="3333CC"/>
                </a:solidFill>
              </a:rPr>
              <a:t>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tr-TR" dirty="0" smtClean="0">
                <a:solidFill>
                  <a:schemeClr val="accent2"/>
                </a:solidFill>
              </a:rPr>
              <a:t>Örnek </a:t>
            </a:r>
          </a:p>
        </p:txBody>
      </p:sp>
      <p:sp>
        <p:nvSpPr>
          <p:cNvPr id="77827" name="Rectangle 3"/>
          <p:cNvSpPr>
            <a:spLocks noGrp="1" noChangeArrowheads="1"/>
          </p:cNvSpPr>
          <p:nvPr>
            <p:ph idx="1"/>
          </p:nvPr>
        </p:nvSpPr>
        <p:spPr>
          <a:xfrm>
            <a:off x="179388" y="1376363"/>
            <a:ext cx="8785225" cy="4719637"/>
          </a:xfrm>
        </p:spPr>
        <p:txBody>
          <a:bodyPr/>
          <a:lstStyle/>
          <a:p>
            <a:pPr eaLnBrk="1" hangingPunct="1">
              <a:buFontTx/>
              <a:buNone/>
            </a:pPr>
            <a:r>
              <a:rPr lang="tr-TR" sz="2500" dirty="0" smtClean="0">
                <a:solidFill>
                  <a:schemeClr val="accent2"/>
                </a:solidFill>
              </a:rPr>
              <a:t>Ayşe Hanım 5 yıl sonra çocuğunun yurtdışı öğrenimi için</a:t>
            </a:r>
          </a:p>
          <a:p>
            <a:pPr eaLnBrk="1" hangingPunct="1">
              <a:buFontTx/>
              <a:buNone/>
            </a:pPr>
            <a:r>
              <a:rPr lang="tr-TR" sz="2500" dirty="0" smtClean="0">
                <a:solidFill>
                  <a:schemeClr val="accent2"/>
                </a:solidFill>
              </a:rPr>
              <a:t>ihtiyacı olan 15.000 TL birikimi elde etmek için yıllık %22</a:t>
            </a:r>
          </a:p>
          <a:p>
            <a:pPr eaLnBrk="1" hangingPunct="1">
              <a:buFontTx/>
              <a:buNone/>
            </a:pPr>
            <a:r>
              <a:rPr lang="tr-TR" sz="2500" dirty="0" smtClean="0">
                <a:solidFill>
                  <a:schemeClr val="accent2"/>
                </a:solidFill>
              </a:rPr>
              <a:t>getiri sağlayan bir fona her yıl sonu kaç TL yatırmalıdır?</a:t>
            </a:r>
          </a:p>
          <a:p>
            <a:pPr eaLnBrk="1" hangingPunct="1">
              <a:buFontTx/>
              <a:buNone/>
            </a:pPr>
            <a:endParaRPr lang="tr-TR" sz="2500" dirty="0" smtClean="0">
              <a:solidFill>
                <a:schemeClr val="accent2"/>
              </a:solidFill>
            </a:endParaRPr>
          </a:p>
          <a:p>
            <a:pPr eaLnBrk="1" hangingPunct="1">
              <a:buFontTx/>
              <a:buNone/>
            </a:pPr>
            <a:r>
              <a:rPr lang="tr-TR" sz="2100" dirty="0" err="1" smtClean="0">
                <a:solidFill>
                  <a:schemeClr val="accent2"/>
                </a:solidFill>
              </a:rPr>
              <a:t>Anüitenin</a:t>
            </a:r>
            <a:r>
              <a:rPr lang="tr-TR" sz="2100" dirty="0" smtClean="0">
                <a:solidFill>
                  <a:schemeClr val="accent2"/>
                </a:solidFill>
              </a:rPr>
              <a:t> gelecek değerinin taksitlendirilmesi ile çözülecek</a:t>
            </a:r>
          </a:p>
          <a:p>
            <a:pPr eaLnBrk="1" hangingPunct="1">
              <a:buFontTx/>
              <a:buNone/>
            </a:pPr>
            <a:endParaRPr lang="tr-TR" sz="2500" dirty="0" smtClean="0">
              <a:solidFill>
                <a:schemeClr val="accent2"/>
              </a:solidFill>
            </a:endParaRPr>
          </a:p>
          <a:p>
            <a:pPr eaLnBrk="1" hangingPunct="1">
              <a:spcBef>
                <a:spcPct val="0"/>
              </a:spcBef>
              <a:buFontTx/>
              <a:buNone/>
            </a:pPr>
            <a:r>
              <a:rPr lang="tr-TR" sz="2800" dirty="0" smtClean="0">
                <a:solidFill>
                  <a:schemeClr val="accent2"/>
                </a:solidFill>
              </a:rPr>
              <a:t>A</a:t>
            </a:r>
            <a:r>
              <a:rPr lang="en-AU" sz="2800" dirty="0" smtClean="0">
                <a:solidFill>
                  <a:schemeClr val="accent2"/>
                </a:solidFill>
              </a:rPr>
              <a:t>= </a:t>
            </a:r>
            <a:r>
              <a:rPr lang="tr-TR" sz="2800" dirty="0" smtClean="0">
                <a:solidFill>
                  <a:schemeClr val="accent2"/>
                </a:solidFill>
              </a:rPr>
              <a:t>FV*i/((1+i)</a:t>
            </a:r>
            <a:r>
              <a:rPr lang="en-AU" sz="2800" baseline="30000" dirty="0" smtClean="0">
                <a:solidFill>
                  <a:schemeClr val="accent2"/>
                </a:solidFill>
              </a:rPr>
              <a:t>n </a:t>
            </a:r>
            <a:r>
              <a:rPr lang="tr-TR" sz="2800" dirty="0" smtClean="0">
                <a:solidFill>
                  <a:schemeClr val="accent2"/>
                </a:solidFill>
              </a:rPr>
              <a:t>-1)</a:t>
            </a:r>
          </a:p>
          <a:p>
            <a:pPr eaLnBrk="1" hangingPunct="1">
              <a:spcBef>
                <a:spcPct val="0"/>
              </a:spcBef>
              <a:buFontTx/>
              <a:buNone/>
            </a:pPr>
            <a:r>
              <a:rPr lang="tr-TR" sz="2800" dirty="0" smtClean="0">
                <a:solidFill>
                  <a:schemeClr val="accent2"/>
                </a:solidFill>
              </a:rPr>
              <a:t>A</a:t>
            </a:r>
            <a:r>
              <a:rPr lang="en-AU" sz="2800" dirty="0" smtClean="0">
                <a:solidFill>
                  <a:schemeClr val="accent2"/>
                </a:solidFill>
              </a:rPr>
              <a:t>= </a:t>
            </a:r>
            <a:r>
              <a:rPr lang="tr-TR" sz="2800" dirty="0" smtClean="0">
                <a:solidFill>
                  <a:schemeClr val="accent2"/>
                </a:solidFill>
              </a:rPr>
              <a:t>15,000*0.22/((1+0.22)</a:t>
            </a:r>
            <a:r>
              <a:rPr lang="tr-TR" sz="2800" baseline="30000" dirty="0" smtClean="0">
                <a:solidFill>
                  <a:schemeClr val="accent2"/>
                </a:solidFill>
              </a:rPr>
              <a:t>5</a:t>
            </a:r>
            <a:r>
              <a:rPr lang="en-AU" sz="2800" baseline="30000" dirty="0" smtClean="0">
                <a:solidFill>
                  <a:schemeClr val="accent2"/>
                </a:solidFill>
              </a:rPr>
              <a:t> </a:t>
            </a:r>
            <a:r>
              <a:rPr lang="tr-TR" sz="2800" dirty="0" smtClean="0">
                <a:solidFill>
                  <a:schemeClr val="accent2"/>
                </a:solidFill>
              </a:rPr>
              <a:t>-1)</a:t>
            </a:r>
          </a:p>
          <a:p>
            <a:pPr eaLnBrk="1" hangingPunct="1">
              <a:spcBef>
                <a:spcPct val="0"/>
              </a:spcBef>
              <a:buFontTx/>
              <a:buNone/>
            </a:pPr>
            <a:r>
              <a:rPr lang="tr-TR" sz="2800" dirty="0" smtClean="0">
                <a:solidFill>
                  <a:schemeClr val="accent2"/>
                </a:solidFill>
              </a:rPr>
              <a:t>A</a:t>
            </a:r>
            <a:r>
              <a:rPr lang="en-AU" sz="2800" dirty="0" smtClean="0">
                <a:solidFill>
                  <a:schemeClr val="accent2"/>
                </a:solidFill>
              </a:rPr>
              <a:t>= </a:t>
            </a:r>
            <a:r>
              <a:rPr lang="tr-TR" sz="2800" dirty="0" smtClean="0">
                <a:solidFill>
                  <a:schemeClr val="accent2"/>
                </a:solidFill>
              </a:rPr>
              <a:t>1,938 TL</a:t>
            </a:r>
          </a:p>
          <a:p>
            <a:pPr eaLnBrk="1" hangingPunct="1">
              <a:spcBef>
                <a:spcPct val="0"/>
              </a:spcBef>
              <a:buFontTx/>
              <a:buNone/>
            </a:pPr>
            <a:endParaRPr lang="tr-TR" sz="2800" dirty="0" smtClean="0">
              <a:solidFill>
                <a:schemeClr val="accent2"/>
              </a:solidFill>
            </a:endParaRPr>
          </a:p>
          <a:p>
            <a:pPr eaLnBrk="1" hangingPunct="1">
              <a:spcBef>
                <a:spcPct val="0"/>
              </a:spcBef>
              <a:buFontTx/>
              <a:buNone/>
            </a:pPr>
            <a:endParaRPr lang="tr-TR" sz="2800" dirty="0" smtClean="0">
              <a:solidFill>
                <a:schemeClr val="accent2"/>
              </a:solidFil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tr-TR" dirty="0" smtClean="0">
                <a:solidFill>
                  <a:schemeClr val="accent2"/>
                </a:solidFill>
              </a:rPr>
              <a:t>Örnek </a:t>
            </a:r>
          </a:p>
        </p:txBody>
      </p:sp>
      <p:sp>
        <p:nvSpPr>
          <p:cNvPr id="78851" name="Rectangle 3"/>
          <p:cNvSpPr>
            <a:spLocks noGrp="1" noChangeArrowheads="1"/>
          </p:cNvSpPr>
          <p:nvPr>
            <p:ph idx="1"/>
          </p:nvPr>
        </p:nvSpPr>
        <p:spPr/>
        <p:txBody>
          <a:bodyPr/>
          <a:lstStyle/>
          <a:p>
            <a:pPr eaLnBrk="1" hangingPunct="1">
              <a:lnSpc>
                <a:spcPct val="80000"/>
              </a:lnSpc>
            </a:pPr>
            <a:r>
              <a:rPr lang="tr-TR" sz="2400" dirty="0" smtClean="0">
                <a:solidFill>
                  <a:schemeClr val="accent2"/>
                </a:solidFill>
              </a:rPr>
              <a:t>Aylık %2.5 faiz oranı ile 10.000 TL tutarında kredi alan bir kişinin borcunu 12 eşit taksitte ödemesi durumunda aylık ödeme miktarı nedir?</a:t>
            </a:r>
          </a:p>
          <a:p>
            <a:pPr eaLnBrk="1" hangingPunct="1">
              <a:lnSpc>
                <a:spcPct val="80000"/>
              </a:lnSpc>
              <a:buFontTx/>
              <a:buNone/>
            </a:pPr>
            <a:endParaRPr lang="tr-TR" sz="2400" dirty="0" smtClean="0">
              <a:solidFill>
                <a:schemeClr val="accent2"/>
              </a:solidFill>
            </a:endParaRPr>
          </a:p>
          <a:p>
            <a:pPr eaLnBrk="1" hangingPunct="1">
              <a:lnSpc>
                <a:spcPct val="80000"/>
              </a:lnSpc>
              <a:buFontTx/>
              <a:buNone/>
            </a:pPr>
            <a:r>
              <a:rPr lang="tr-TR" sz="2500" dirty="0" smtClean="0">
                <a:solidFill>
                  <a:schemeClr val="accent2"/>
                </a:solidFill>
              </a:rPr>
              <a:t> 	Bugünkü </a:t>
            </a:r>
            <a:r>
              <a:rPr lang="tr-TR" sz="1700" dirty="0" smtClean="0">
                <a:solidFill>
                  <a:schemeClr val="accent2"/>
                </a:solidFill>
              </a:rPr>
              <a:t> </a:t>
            </a:r>
            <a:r>
              <a:rPr lang="tr-TR" sz="2500" dirty="0" smtClean="0">
                <a:solidFill>
                  <a:schemeClr val="accent2"/>
                </a:solidFill>
              </a:rPr>
              <a:t>değerin taksitlendirilmesi ile çözülecek</a:t>
            </a:r>
            <a:endParaRPr lang="tr-TR" sz="3700" dirty="0" smtClean="0">
              <a:solidFill>
                <a:schemeClr val="accent2"/>
              </a:solidFill>
            </a:endParaRPr>
          </a:p>
          <a:p>
            <a:pPr eaLnBrk="1" hangingPunct="1">
              <a:lnSpc>
                <a:spcPct val="80000"/>
              </a:lnSpc>
              <a:buFontTx/>
              <a:buNone/>
            </a:pPr>
            <a:r>
              <a:rPr lang="tr-TR" sz="1900" dirty="0" smtClean="0">
                <a:solidFill>
                  <a:schemeClr val="accent2"/>
                </a:solidFill>
              </a:rPr>
              <a:t>	</a:t>
            </a:r>
          </a:p>
          <a:p>
            <a:pPr eaLnBrk="1" hangingPunct="1">
              <a:lnSpc>
                <a:spcPct val="80000"/>
              </a:lnSpc>
              <a:buFontTx/>
              <a:buNone/>
            </a:pPr>
            <a:r>
              <a:rPr lang="tr-TR" sz="2500" dirty="0" smtClean="0">
                <a:solidFill>
                  <a:schemeClr val="accent2"/>
                </a:solidFill>
              </a:rPr>
              <a:t>	A</a:t>
            </a:r>
            <a:r>
              <a:rPr lang="en-AU" sz="2500" dirty="0" smtClean="0">
                <a:solidFill>
                  <a:schemeClr val="accent2"/>
                </a:solidFill>
              </a:rPr>
              <a:t>= </a:t>
            </a:r>
            <a:r>
              <a:rPr lang="tr-TR" sz="2500" dirty="0" smtClean="0">
                <a:solidFill>
                  <a:schemeClr val="accent2"/>
                </a:solidFill>
              </a:rPr>
              <a:t>10,000/(( 1- (1/(1+0.025)^12)) /0.025) </a:t>
            </a:r>
          </a:p>
          <a:p>
            <a:pPr eaLnBrk="1" hangingPunct="1">
              <a:lnSpc>
                <a:spcPct val="80000"/>
              </a:lnSpc>
              <a:buFontTx/>
              <a:buNone/>
            </a:pPr>
            <a:r>
              <a:rPr lang="tr-TR" sz="2500" dirty="0" smtClean="0">
                <a:solidFill>
                  <a:schemeClr val="accent2"/>
                </a:solidFill>
              </a:rPr>
              <a:t>	A = 975</a:t>
            </a:r>
            <a:r>
              <a:rPr lang="tr-TR" sz="2500" b="1" dirty="0" smtClean="0">
                <a:solidFill>
                  <a:schemeClr val="accent2"/>
                </a:solidFill>
              </a:rPr>
              <a:t> </a:t>
            </a:r>
            <a:r>
              <a:rPr lang="tr-TR" sz="2500" dirty="0" smtClean="0">
                <a:solidFill>
                  <a:schemeClr val="accent2"/>
                </a:solidFill>
              </a:rPr>
              <a:t>TL</a:t>
            </a:r>
          </a:p>
          <a:p>
            <a:pPr eaLnBrk="1" hangingPunct="1">
              <a:lnSpc>
                <a:spcPct val="80000"/>
              </a:lnSpc>
            </a:pPr>
            <a:endParaRPr lang="tr-TR" sz="2800" dirty="0" smtClean="0">
              <a:solidFill>
                <a:schemeClr val="accent2"/>
              </a:solidFill>
            </a:endParaRPr>
          </a:p>
          <a:p>
            <a:pPr eaLnBrk="1" hangingPunct="1">
              <a:lnSpc>
                <a:spcPct val="80000"/>
              </a:lnSpc>
              <a:buFontTx/>
              <a:buNone/>
            </a:pPr>
            <a:endParaRPr lang="tr-TR" dirty="0" smtClean="0">
              <a:solidFill>
                <a:schemeClr val="accent2"/>
              </a:solidFill>
            </a:endParaRPr>
          </a:p>
          <a:p>
            <a:pPr eaLnBrk="1" hangingPunct="1">
              <a:lnSpc>
                <a:spcPct val="80000"/>
              </a:lnSpc>
              <a:buFontTx/>
              <a:buNone/>
            </a:pPr>
            <a:r>
              <a:rPr lang="tr-TR" sz="2100" dirty="0" smtClean="0">
                <a:solidFill>
                  <a:schemeClr val="accent2"/>
                </a:solidFill>
              </a:rPr>
              <a:t> </a:t>
            </a:r>
            <a:endParaRPr lang="tr-TR" sz="2400" b="1" dirty="0" smtClean="0">
              <a:solidFill>
                <a:schemeClr val="accent2"/>
              </a:solidFill>
            </a:endParaRPr>
          </a:p>
          <a:p>
            <a:pPr eaLnBrk="1" hangingPunct="1">
              <a:lnSpc>
                <a:spcPct val="80000"/>
              </a:lnSpc>
              <a:buFontTx/>
              <a:buNone/>
            </a:pPr>
            <a:endParaRPr lang="tr-TR" sz="1800" dirty="0" smtClean="0"/>
          </a:p>
          <a:p>
            <a:pPr eaLnBrk="1" hangingPunct="1">
              <a:lnSpc>
                <a:spcPct val="80000"/>
              </a:lnSpc>
              <a:buFontTx/>
              <a:buNone/>
            </a:pPr>
            <a:endParaRPr lang="tr-TR" sz="900" dirty="0" smtClean="0"/>
          </a:p>
          <a:p>
            <a:pPr eaLnBrk="1" hangingPunct="1">
              <a:lnSpc>
                <a:spcPct val="80000"/>
              </a:lnSpc>
              <a:buFontTx/>
              <a:buNone/>
            </a:pPr>
            <a:endParaRPr lang="tr-TR" sz="1100" dirty="0" smtClean="0"/>
          </a:p>
          <a:p>
            <a:pPr eaLnBrk="1" hangingPunct="1">
              <a:lnSpc>
                <a:spcPct val="80000"/>
              </a:lnSpc>
              <a:buFontTx/>
              <a:buNone/>
            </a:pPr>
            <a:r>
              <a:rPr lang="tr-TR" sz="1100" dirty="0" smtClean="0"/>
              <a:t>	</a:t>
            </a:r>
          </a:p>
          <a:p>
            <a:pPr eaLnBrk="1" hangingPunct="1">
              <a:lnSpc>
                <a:spcPct val="80000"/>
              </a:lnSpc>
            </a:pPr>
            <a:endParaRPr lang="tr-TR" sz="1100" dirty="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tr-TR" dirty="0" smtClean="0">
                <a:solidFill>
                  <a:schemeClr val="accent2"/>
                </a:solidFill>
              </a:rPr>
              <a:t>Örnek </a:t>
            </a:r>
          </a:p>
        </p:txBody>
      </p:sp>
      <p:sp>
        <p:nvSpPr>
          <p:cNvPr id="79875" name="Rectangle 3"/>
          <p:cNvSpPr>
            <a:spLocks noGrp="1" noChangeArrowheads="1"/>
          </p:cNvSpPr>
          <p:nvPr>
            <p:ph idx="1"/>
          </p:nvPr>
        </p:nvSpPr>
        <p:spPr/>
        <p:txBody>
          <a:bodyPr/>
          <a:lstStyle/>
          <a:p>
            <a:pPr algn="just" eaLnBrk="1" hangingPunct="1">
              <a:lnSpc>
                <a:spcPct val="80000"/>
              </a:lnSpc>
            </a:pPr>
            <a:r>
              <a:rPr lang="tr-TR" sz="2400" dirty="0" smtClean="0">
                <a:solidFill>
                  <a:schemeClr val="accent2"/>
                </a:solidFill>
              </a:rPr>
              <a:t>Katılımcının 15 yıl katkı payı ödemesi sonucunda  bireysel emeklilik yatırım fonunun aylık getirisinin de %0.8 olduğu varsayımı ile dönem sonunda 100,000 TL’sinin olması için aylık katkı payı ödemesi ne olmalıdır?</a:t>
            </a:r>
          </a:p>
          <a:p>
            <a:pPr algn="just" eaLnBrk="1" hangingPunct="1">
              <a:lnSpc>
                <a:spcPct val="80000"/>
              </a:lnSpc>
              <a:buFontTx/>
              <a:buNone/>
            </a:pPr>
            <a:r>
              <a:rPr lang="tr-TR" sz="1900" dirty="0" smtClean="0">
                <a:solidFill>
                  <a:schemeClr val="accent2"/>
                </a:solidFill>
              </a:rPr>
              <a:t>	</a:t>
            </a:r>
          </a:p>
          <a:p>
            <a:pPr algn="just" eaLnBrk="1" hangingPunct="1">
              <a:lnSpc>
                <a:spcPct val="80000"/>
              </a:lnSpc>
              <a:buFontTx/>
              <a:buNone/>
            </a:pPr>
            <a:r>
              <a:rPr lang="tr-TR" sz="1900" dirty="0" smtClean="0">
                <a:solidFill>
                  <a:schemeClr val="accent2"/>
                </a:solidFill>
              </a:rPr>
              <a:t>	</a:t>
            </a:r>
            <a:r>
              <a:rPr lang="tr-TR" sz="2100" dirty="0" err="1" smtClean="0">
                <a:solidFill>
                  <a:schemeClr val="accent2"/>
                </a:solidFill>
              </a:rPr>
              <a:t>Anüitenin</a:t>
            </a:r>
            <a:r>
              <a:rPr lang="tr-TR" sz="2100" dirty="0" smtClean="0">
                <a:solidFill>
                  <a:schemeClr val="accent2"/>
                </a:solidFill>
              </a:rPr>
              <a:t> gelecek değerinin taksitlendirilmesi ile çözülecek</a:t>
            </a:r>
            <a:endParaRPr lang="tr-TR" sz="2400" dirty="0" smtClean="0">
              <a:solidFill>
                <a:schemeClr val="accent2"/>
              </a:solidFill>
            </a:endParaRPr>
          </a:p>
          <a:p>
            <a:pPr algn="just" eaLnBrk="1" hangingPunct="1">
              <a:lnSpc>
                <a:spcPct val="80000"/>
              </a:lnSpc>
              <a:buFontTx/>
              <a:buNone/>
            </a:pPr>
            <a:r>
              <a:rPr lang="tr-TR" sz="2000" dirty="0" smtClean="0">
                <a:solidFill>
                  <a:schemeClr val="accent2"/>
                </a:solidFill>
              </a:rPr>
              <a:t>	Dikkat: n=15*12 = 180 ay</a:t>
            </a:r>
          </a:p>
          <a:p>
            <a:pPr eaLnBrk="1" hangingPunct="1">
              <a:lnSpc>
                <a:spcPct val="80000"/>
              </a:lnSpc>
              <a:spcBef>
                <a:spcPct val="0"/>
              </a:spcBef>
              <a:buFontTx/>
              <a:buNone/>
            </a:pPr>
            <a:r>
              <a:rPr lang="tr-TR" sz="2400" dirty="0" smtClean="0">
                <a:solidFill>
                  <a:schemeClr val="accent2"/>
                </a:solidFill>
              </a:rPr>
              <a:t>	</a:t>
            </a:r>
          </a:p>
          <a:p>
            <a:pPr eaLnBrk="1" hangingPunct="1">
              <a:lnSpc>
                <a:spcPct val="80000"/>
              </a:lnSpc>
              <a:spcBef>
                <a:spcPct val="0"/>
              </a:spcBef>
              <a:buFontTx/>
              <a:buNone/>
            </a:pPr>
            <a:r>
              <a:rPr lang="tr-TR" sz="2400" dirty="0" smtClean="0">
                <a:solidFill>
                  <a:schemeClr val="accent2"/>
                </a:solidFill>
              </a:rPr>
              <a:t>	A</a:t>
            </a:r>
            <a:r>
              <a:rPr lang="en-AU" sz="2400" dirty="0" smtClean="0">
                <a:solidFill>
                  <a:schemeClr val="accent2"/>
                </a:solidFill>
              </a:rPr>
              <a:t>= </a:t>
            </a:r>
            <a:r>
              <a:rPr lang="tr-TR" sz="2400" dirty="0" smtClean="0">
                <a:solidFill>
                  <a:schemeClr val="accent2"/>
                </a:solidFill>
              </a:rPr>
              <a:t>FV*i/((1+i)</a:t>
            </a:r>
            <a:r>
              <a:rPr lang="en-AU" sz="2400" baseline="30000" dirty="0" smtClean="0">
                <a:solidFill>
                  <a:schemeClr val="accent2"/>
                </a:solidFill>
              </a:rPr>
              <a:t>n </a:t>
            </a:r>
            <a:r>
              <a:rPr lang="tr-TR" sz="2400" dirty="0" smtClean="0">
                <a:solidFill>
                  <a:schemeClr val="accent2"/>
                </a:solidFill>
              </a:rPr>
              <a:t>-1)</a:t>
            </a:r>
          </a:p>
          <a:p>
            <a:pPr eaLnBrk="1" hangingPunct="1">
              <a:lnSpc>
                <a:spcPct val="80000"/>
              </a:lnSpc>
              <a:spcBef>
                <a:spcPct val="0"/>
              </a:spcBef>
              <a:buFontTx/>
              <a:buNone/>
            </a:pPr>
            <a:endParaRPr lang="tr-TR" sz="2400" dirty="0" smtClean="0">
              <a:solidFill>
                <a:schemeClr val="accent2"/>
              </a:solidFill>
            </a:endParaRPr>
          </a:p>
          <a:p>
            <a:pPr eaLnBrk="1" hangingPunct="1">
              <a:lnSpc>
                <a:spcPct val="80000"/>
              </a:lnSpc>
              <a:spcBef>
                <a:spcPct val="0"/>
              </a:spcBef>
              <a:buFontTx/>
              <a:buNone/>
            </a:pPr>
            <a:r>
              <a:rPr lang="tr-TR" sz="2400" dirty="0" smtClean="0">
                <a:solidFill>
                  <a:schemeClr val="accent2"/>
                </a:solidFill>
              </a:rPr>
              <a:t>	A</a:t>
            </a:r>
            <a:r>
              <a:rPr lang="en-AU" sz="2400" dirty="0" smtClean="0">
                <a:solidFill>
                  <a:schemeClr val="accent2"/>
                </a:solidFill>
              </a:rPr>
              <a:t>= </a:t>
            </a:r>
            <a:r>
              <a:rPr lang="tr-TR" sz="2400" dirty="0" smtClean="0">
                <a:solidFill>
                  <a:schemeClr val="accent2"/>
                </a:solidFill>
              </a:rPr>
              <a:t>100,000*0.008/((1+0.008)</a:t>
            </a:r>
            <a:r>
              <a:rPr lang="tr-TR" sz="2400" b="1" baseline="30000" dirty="0" smtClean="0">
                <a:solidFill>
                  <a:schemeClr val="accent2"/>
                </a:solidFill>
              </a:rPr>
              <a:t>180</a:t>
            </a:r>
            <a:r>
              <a:rPr lang="en-AU" sz="2400" b="1" baseline="30000" dirty="0" smtClean="0">
                <a:solidFill>
                  <a:schemeClr val="accent2"/>
                </a:solidFill>
              </a:rPr>
              <a:t> </a:t>
            </a:r>
            <a:r>
              <a:rPr lang="tr-TR" sz="2400" dirty="0" smtClean="0">
                <a:solidFill>
                  <a:schemeClr val="accent2"/>
                </a:solidFill>
              </a:rPr>
              <a:t>-1)</a:t>
            </a:r>
          </a:p>
          <a:p>
            <a:pPr eaLnBrk="1" hangingPunct="1">
              <a:lnSpc>
                <a:spcPct val="80000"/>
              </a:lnSpc>
              <a:spcBef>
                <a:spcPct val="0"/>
              </a:spcBef>
              <a:buFontTx/>
              <a:buNone/>
            </a:pPr>
            <a:r>
              <a:rPr lang="tr-TR" sz="2400" dirty="0" smtClean="0">
                <a:solidFill>
                  <a:schemeClr val="accent2"/>
                </a:solidFill>
              </a:rPr>
              <a:t>	A</a:t>
            </a:r>
            <a:r>
              <a:rPr lang="en-AU" sz="2400" dirty="0" smtClean="0">
                <a:solidFill>
                  <a:schemeClr val="accent2"/>
                </a:solidFill>
              </a:rPr>
              <a:t>= </a:t>
            </a:r>
            <a:r>
              <a:rPr lang="tr-TR" sz="2400" dirty="0" smtClean="0">
                <a:solidFill>
                  <a:schemeClr val="accent2"/>
                </a:solidFill>
              </a:rPr>
              <a:t>250.27 TL</a:t>
            </a:r>
          </a:p>
          <a:p>
            <a:pPr algn="just" eaLnBrk="1" hangingPunct="1">
              <a:lnSpc>
                <a:spcPct val="80000"/>
              </a:lnSpc>
            </a:pPr>
            <a:endParaRPr lang="tr-TR" sz="2000" dirty="0" smtClean="0">
              <a:solidFill>
                <a:schemeClr val="accent2"/>
              </a:solidFill>
            </a:endParaRPr>
          </a:p>
          <a:p>
            <a:pPr eaLnBrk="1" hangingPunct="1">
              <a:lnSpc>
                <a:spcPct val="80000"/>
              </a:lnSpc>
              <a:buFontTx/>
              <a:buNone/>
            </a:pPr>
            <a:r>
              <a:rPr lang="tr-TR" sz="2400" b="1" dirty="0" smtClean="0">
                <a:solidFill>
                  <a:schemeClr val="accent2"/>
                </a:solidFill>
              </a:rPr>
              <a:t>	 </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tr-TR" dirty="0" smtClean="0">
                <a:solidFill>
                  <a:schemeClr val="accent2"/>
                </a:solidFill>
              </a:rPr>
              <a:t>Örnek </a:t>
            </a:r>
          </a:p>
        </p:txBody>
      </p:sp>
      <p:sp>
        <p:nvSpPr>
          <p:cNvPr id="80899" name="Rectangle 3"/>
          <p:cNvSpPr>
            <a:spLocks noGrp="1" noChangeArrowheads="1"/>
          </p:cNvSpPr>
          <p:nvPr>
            <p:ph idx="1"/>
          </p:nvPr>
        </p:nvSpPr>
        <p:spPr/>
        <p:txBody>
          <a:bodyPr/>
          <a:lstStyle/>
          <a:p>
            <a:pPr algn="just" eaLnBrk="1" hangingPunct="1">
              <a:lnSpc>
                <a:spcPct val="90000"/>
              </a:lnSpc>
            </a:pPr>
            <a:r>
              <a:rPr lang="tr-TR" sz="2400" dirty="0" smtClean="0">
                <a:solidFill>
                  <a:schemeClr val="accent2"/>
                </a:solidFill>
              </a:rPr>
              <a:t>Bir tüketicinin aylık %1.2 faiz oranı ile aldığı 20.485 TL tutarında ve 18 ay vadeli tüketici kredisi için ödemesi gereken aylık taksit miktarları nedir? </a:t>
            </a:r>
            <a:r>
              <a:rPr lang="tr-TR" sz="2000" dirty="0" smtClean="0">
                <a:solidFill>
                  <a:schemeClr val="accent2"/>
                </a:solidFill>
              </a:rPr>
              <a:t>(KKDF=%15, BSMV=%5)</a:t>
            </a:r>
          </a:p>
          <a:p>
            <a:pPr algn="just" eaLnBrk="1" hangingPunct="1">
              <a:lnSpc>
                <a:spcPct val="90000"/>
              </a:lnSpc>
            </a:pPr>
            <a:endParaRPr lang="tr-TR" sz="2000" dirty="0" smtClean="0">
              <a:solidFill>
                <a:schemeClr val="accent2"/>
              </a:solidFill>
            </a:endParaRPr>
          </a:p>
          <a:p>
            <a:pPr algn="just" eaLnBrk="1" hangingPunct="1">
              <a:lnSpc>
                <a:spcPct val="90000"/>
              </a:lnSpc>
              <a:buFontTx/>
              <a:buNone/>
            </a:pPr>
            <a:r>
              <a:rPr lang="tr-TR" sz="2400" dirty="0" smtClean="0">
                <a:solidFill>
                  <a:schemeClr val="accent2"/>
                </a:solidFill>
              </a:rPr>
              <a:t>	Net Faiz = Faiz *( 1+(0.15+0.05)) = 0.0144</a:t>
            </a:r>
          </a:p>
          <a:p>
            <a:pPr eaLnBrk="1" hangingPunct="1">
              <a:lnSpc>
                <a:spcPct val="90000"/>
              </a:lnSpc>
              <a:buFontTx/>
              <a:buNone/>
            </a:pPr>
            <a:r>
              <a:rPr lang="tr-TR" dirty="0" smtClean="0">
                <a:solidFill>
                  <a:schemeClr val="accent2"/>
                </a:solidFill>
              </a:rPr>
              <a:t>	Bugünkü </a:t>
            </a:r>
            <a:r>
              <a:rPr lang="tr-TR" sz="1900" dirty="0" smtClean="0">
                <a:solidFill>
                  <a:schemeClr val="accent2"/>
                </a:solidFill>
              </a:rPr>
              <a:t> </a:t>
            </a:r>
            <a:r>
              <a:rPr lang="tr-TR" dirty="0" smtClean="0">
                <a:solidFill>
                  <a:schemeClr val="accent2"/>
                </a:solidFill>
              </a:rPr>
              <a:t>değerin taksitlendirilmesi ile çözülecek</a:t>
            </a:r>
            <a:endParaRPr lang="tr-TR" sz="4100" dirty="0" smtClean="0">
              <a:solidFill>
                <a:schemeClr val="accent2"/>
              </a:solidFill>
            </a:endParaRPr>
          </a:p>
          <a:p>
            <a:pPr eaLnBrk="1" hangingPunct="1">
              <a:lnSpc>
                <a:spcPct val="90000"/>
              </a:lnSpc>
              <a:buFontTx/>
              <a:buNone/>
            </a:pPr>
            <a:r>
              <a:rPr lang="tr-TR" sz="3300" dirty="0" smtClean="0">
                <a:solidFill>
                  <a:schemeClr val="accent2"/>
                </a:solidFill>
              </a:rPr>
              <a:t>	</a:t>
            </a:r>
            <a:endParaRPr lang="tr-TR" sz="2100" dirty="0" smtClean="0">
              <a:solidFill>
                <a:schemeClr val="accent2"/>
              </a:solidFill>
            </a:endParaRPr>
          </a:p>
          <a:p>
            <a:pPr eaLnBrk="1" hangingPunct="1">
              <a:lnSpc>
                <a:spcPct val="90000"/>
              </a:lnSpc>
              <a:buFontTx/>
              <a:buNone/>
            </a:pPr>
            <a:r>
              <a:rPr lang="tr-TR" dirty="0" smtClean="0">
                <a:solidFill>
                  <a:schemeClr val="accent2"/>
                </a:solidFill>
              </a:rPr>
              <a:t>	A</a:t>
            </a:r>
            <a:r>
              <a:rPr lang="en-AU" dirty="0" smtClean="0">
                <a:solidFill>
                  <a:schemeClr val="accent2"/>
                </a:solidFill>
              </a:rPr>
              <a:t>= </a:t>
            </a:r>
            <a:r>
              <a:rPr lang="tr-TR" dirty="0" smtClean="0">
                <a:solidFill>
                  <a:schemeClr val="accent2"/>
                </a:solidFill>
              </a:rPr>
              <a:t>20,485 / (( 1- (1/(1+0.0144)^18)) /0.0144) </a:t>
            </a:r>
          </a:p>
          <a:p>
            <a:pPr eaLnBrk="1" hangingPunct="1">
              <a:lnSpc>
                <a:spcPct val="90000"/>
              </a:lnSpc>
              <a:buFontTx/>
              <a:buNone/>
            </a:pPr>
            <a:r>
              <a:rPr lang="tr-TR" dirty="0" smtClean="0">
                <a:solidFill>
                  <a:schemeClr val="accent2"/>
                </a:solidFill>
              </a:rPr>
              <a:t>	A = 1300</a:t>
            </a:r>
            <a:r>
              <a:rPr lang="tr-TR" b="1" dirty="0" smtClean="0">
                <a:solidFill>
                  <a:schemeClr val="accent2"/>
                </a:solidFill>
              </a:rPr>
              <a:t> </a:t>
            </a:r>
            <a:r>
              <a:rPr lang="tr-TR" dirty="0" smtClean="0">
                <a:solidFill>
                  <a:schemeClr val="accent2"/>
                </a:solidFill>
              </a:rPr>
              <a:t>TL</a:t>
            </a:r>
          </a:p>
          <a:p>
            <a:pPr algn="just" eaLnBrk="1" hangingPunct="1">
              <a:lnSpc>
                <a:spcPct val="90000"/>
              </a:lnSpc>
            </a:pPr>
            <a:endParaRPr lang="tr-TR" sz="1400" dirty="0" smtClean="0">
              <a:solidFill>
                <a:schemeClr val="accent2"/>
              </a:solidFill>
            </a:endParaRPr>
          </a:p>
          <a:p>
            <a:pPr eaLnBrk="1" hangingPunct="1">
              <a:lnSpc>
                <a:spcPct val="90000"/>
              </a:lnSpc>
              <a:buFontTx/>
              <a:buNone/>
            </a:pPr>
            <a:r>
              <a:rPr lang="tr-TR" sz="3300" dirty="0" smtClean="0">
                <a:solidFill>
                  <a:schemeClr val="accent2"/>
                </a:solidFill>
              </a:rPr>
              <a:t> </a:t>
            </a:r>
            <a:endParaRPr lang="tr-TR" sz="2400" dirty="0" smtClean="0">
              <a:solidFill>
                <a:schemeClr val="accent2"/>
              </a:solidFill>
            </a:endParaRPr>
          </a:p>
          <a:p>
            <a:pPr algn="just" eaLnBrk="1" hangingPunct="1">
              <a:lnSpc>
                <a:spcPct val="90000"/>
              </a:lnSpc>
            </a:pPr>
            <a:endParaRPr lang="tr-TR" sz="2000" dirty="0" smtClean="0">
              <a:solidFill>
                <a:schemeClr val="accent2"/>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r>
              <a:rPr lang="tr-TR" dirty="0" smtClean="0">
                <a:solidFill>
                  <a:schemeClr val="accent2"/>
                </a:solidFill>
              </a:rPr>
              <a:t>Örnek </a:t>
            </a:r>
          </a:p>
        </p:txBody>
      </p:sp>
      <p:sp>
        <p:nvSpPr>
          <p:cNvPr id="81923" name="Rectangle 3"/>
          <p:cNvSpPr>
            <a:spLocks noGrp="1" noChangeArrowheads="1"/>
          </p:cNvSpPr>
          <p:nvPr>
            <p:ph idx="1"/>
          </p:nvPr>
        </p:nvSpPr>
        <p:spPr/>
        <p:txBody>
          <a:bodyPr/>
          <a:lstStyle/>
          <a:p>
            <a:pPr algn="just" eaLnBrk="1" hangingPunct="1"/>
            <a:r>
              <a:rPr lang="tr-TR" sz="2400" dirty="0" smtClean="0">
                <a:solidFill>
                  <a:schemeClr val="accent2"/>
                </a:solidFill>
              </a:rPr>
              <a:t>Aylık %1.45 faiz oranı ile alınan 10.000 TL tutarındaki 36 ay vadeli kredinin aylık taksitleri nedir?</a:t>
            </a:r>
          </a:p>
          <a:p>
            <a:pPr algn="just" eaLnBrk="1" hangingPunct="1"/>
            <a:endParaRPr lang="tr-TR" sz="2400" dirty="0" smtClean="0">
              <a:solidFill>
                <a:schemeClr val="accent2"/>
              </a:solidFill>
            </a:endParaRPr>
          </a:p>
          <a:p>
            <a:pPr eaLnBrk="1" hangingPunct="1">
              <a:buFontTx/>
              <a:buNone/>
            </a:pPr>
            <a:r>
              <a:rPr lang="tr-TR" dirty="0" smtClean="0">
                <a:solidFill>
                  <a:schemeClr val="accent2"/>
                </a:solidFill>
              </a:rPr>
              <a:t>	A</a:t>
            </a:r>
            <a:r>
              <a:rPr lang="en-AU" dirty="0" smtClean="0">
                <a:solidFill>
                  <a:schemeClr val="accent2"/>
                </a:solidFill>
              </a:rPr>
              <a:t>= </a:t>
            </a:r>
            <a:r>
              <a:rPr lang="tr-TR" dirty="0" smtClean="0">
                <a:solidFill>
                  <a:schemeClr val="accent2"/>
                </a:solidFill>
              </a:rPr>
              <a:t>10,000 / (( 1- (1/(1+0.0145)^36)) /0.0145) </a:t>
            </a:r>
          </a:p>
          <a:p>
            <a:pPr eaLnBrk="1" hangingPunct="1">
              <a:buFontTx/>
              <a:buNone/>
            </a:pPr>
            <a:r>
              <a:rPr lang="tr-TR" dirty="0" smtClean="0">
                <a:solidFill>
                  <a:schemeClr val="accent2"/>
                </a:solidFill>
              </a:rPr>
              <a:t>	A = 358.52</a:t>
            </a:r>
            <a:r>
              <a:rPr lang="tr-TR" b="1" dirty="0" smtClean="0">
                <a:solidFill>
                  <a:schemeClr val="accent2"/>
                </a:solidFill>
              </a:rPr>
              <a:t> </a:t>
            </a:r>
            <a:r>
              <a:rPr lang="tr-TR" dirty="0" smtClean="0">
                <a:solidFill>
                  <a:schemeClr val="accent2"/>
                </a:solidFill>
              </a:rPr>
              <a:t>TL</a:t>
            </a:r>
            <a:endParaRPr lang="tr-TR" sz="2400" dirty="0" smtClean="0">
              <a:solidFill>
                <a:schemeClr val="accent2"/>
              </a:solidFill>
            </a:endParaRPr>
          </a:p>
          <a:p>
            <a:pPr eaLnBrk="1" hangingPunct="1"/>
            <a:endParaRPr lang="tr-TR" sz="2400" dirty="0" smtClean="0">
              <a:solidFill>
                <a:schemeClr val="accent2"/>
              </a:solidFil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tr-TR" dirty="0" smtClean="0">
                <a:solidFill>
                  <a:schemeClr val="accent2"/>
                </a:solidFill>
              </a:rPr>
              <a:t>Örnek </a:t>
            </a:r>
          </a:p>
        </p:txBody>
      </p:sp>
      <p:sp>
        <p:nvSpPr>
          <p:cNvPr id="82947" name="Rectangle 3"/>
          <p:cNvSpPr>
            <a:spLocks noGrp="1" noChangeArrowheads="1"/>
          </p:cNvSpPr>
          <p:nvPr>
            <p:ph idx="1"/>
          </p:nvPr>
        </p:nvSpPr>
        <p:spPr/>
        <p:txBody>
          <a:bodyPr/>
          <a:lstStyle/>
          <a:p>
            <a:pPr eaLnBrk="1" hangingPunct="1">
              <a:buFontTx/>
              <a:buNone/>
            </a:pPr>
            <a:r>
              <a:rPr lang="tr-TR" dirty="0" smtClean="0"/>
              <a:t>	</a:t>
            </a:r>
            <a:r>
              <a:rPr lang="tr-TR" dirty="0" smtClean="0">
                <a:solidFill>
                  <a:schemeClr val="accent2"/>
                </a:solidFill>
              </a:rPr>
              <a:t>Aylık %2 faizle alınan 20.000 TL tutarındaki 12 ay vadeli taşıt kredisinin aylık taksiti kaç TL olur?     </a:t>
            </a:r>
            <a:r>
              <a:rPr lang="tr-TR" sz="2500" dirty="0" smtClean="0">
                <a:solidFill>
                  <a:schemeClr val="accent2"/>
                </a:solidFill>
              </a:rPr>
              <a:t>(KKDF=%15 ve BSMV=%5 eklenecek)</a:t>
            </a:r>
          </a:p>
          <a:p>
            <a:pPr eaLnBrk="1" hangingPunct="1">
              <a:buFontTx/>
              <a:buNone/>
            </a:pPr>
            <a:r>
              <a:rPr lang="tr-TR" sz="2500" dirty="0" smtClean="0">
                <a:solidFill>
                  <a:schemeClr val="accent2"/>
                </a:solidFill>
              </a:rPr>
              <a:t>	</a:t>
            </a:r>
            <a:endParaRPr lang="tr-TR" sz="2800" dirty="0" smtClean="0">
              <a:solidFill>
                <a:schemeClr val="accent2"/>
              </a:solidFill>
            </a:endParaRPr>
          </a:p>
          <a:p>
            <a:pPr eaLnBrk="1" hangingPunct="1">
              <a:buFontTx/>
              <a:buNone/>
            </a:pPr>
            <a:r>
              <a:rPr lang="tr-TR" sz="2800" dirty="0" smtClean="0">
                <a:solidFill>
                  <a:schemeClr val="accent2"/>
                </a:solidFill>
              </a:rPr>
              <a:t>	 </a:t>
            </a:r>
            <a:r>
              <a:rPr lang="tr-TR" sz="2400" dirty="0" smtClean="0">
                <a:solidFill>
                  <a:schemeClr val="accent2"/>
                </a:solidFill>
              </a:rPr>
              <a:t>Net Faiz = 0.02 *( 1+(0.15+0.05)) = 0.024</a:t>
            </a:r>
          </a:p>
          <a:p>
            <a:pPr eaLnBrk="1" hangingPunct="1">
              <a:buFontTx/>
              <a:buNone/>
            </a:pPr>
            <a:r>
              <a:rPr lang="tr-TR" sz="2800" dirty="0" smtClean="0">
                <a:solidFill>
                  <a:schemeClr val="accent2"/>
                </a:solidFill>
              </a:rPr>
              <a:t>	 </a:t>
            </a:r>
            <a:r>
              <a:rPr lang="tr-TR" dirty="0" smtClean="0">
                <a:solidFill>
                  <a:schemeClr val="accent2"/>
                </a:solidFill>
              </a:rPr>
              <a:t>A</a:t>
            </a:r>
            <a:r>
              <a:rPr lang="en-AU" dirty="0" smtClean="0">
                <a:solidFill>
                  <a:schemeClr val="accent2"/>
                </a:solidFill>
              </a:rPr>
              <a:t>= </a:t>
            </a:r>
            <a:r>
              <a:rPr lang="tr-TR" dirty="0" smtClean="0">
                <a:solidFill>
                  <a:schemeClr val="accent2"/>
                </a:solidFill>
              </a:rPr>
              <a:t>20,000 / (( 1- (1/(1+0.024)^12)) /0.024) </a:t>
            </a:r>
          </a:p>
          <a:p>
            <a:pPr eaLnBrk="1" hangingPunct="1">
              <a:buFontTx/>
              <a:buNone/>
            </a:pPr>
            <a:r>
              <a:rPr lang="tr-TR" dirty="0" smtClean="0">
                <a:solidFill>
                  <a:schemeClr val="accent2"/>
                </a:solidFill>
              </a:rPr>
              <a:t>	 A = 1,938</a:t>
            </a:r>
            <a:r>
              <a:rPr lang="tr-TR" b="1" dirty="0" smtClean="0">
                <a:solidFill>
                  <a:schemeClr val="accent2"/>
                </a:solidFill>
              </a:rPr>
              <a:t> </a:t>
            </a:r>
            <a:r>
              <a:rPr lang="tr-TR" dirty="0" smtClean="0">
                <a:solidFill>
                  <a:schemeClr val="accent2"/>
                </a:solidFill>
              </a:rPr>
              <a:t>TL</a:t>
            </a:r>
          </a:p>
          <a:p>
            <a:pPr eaLnBrk="1" hangingPunct="1">
              <a:buFontTx/>
              <a:buNone/>
            </a:pPr>
            <a:r>
              <a:rPr lang="tr-TR" dirty="0" smtClean="0">
                <a:solidFill>
                  <a:schemeClr val="accent2"/>
                </a:solidFill>
              </a:rPr>
              <a:t>	</a:t>
            </a:r>
          </a:p>
          <a:p>
            <a:pPr eaLnBrk="1" hangingPunct="1">
              <a:buFontTx/>
              <a:buNone/>
            </a:pPr>
            <a:r>
              <a:rPr lang="tr-TR" dirty="0" smtClean="0">
                <a:solidFill>
                  <a:schemeClr val="accent2"/>
                </a:solidFill>
              </a:rPr>
              <a:t>	</a:t>
            </a:r>
            <a:r>
              <a:rPr lang="tr-TR" sz="2500" dirty="0" smtClean="0">
                <a:solidFill>
                  <a:schemeClr val="accent2"/>
                </a:solidFill>
              </a:rPr>
              <a:t>Bu örnek için</a:t>
            </a:r>
            <a:r>
              <a:rPr lang="tr-TR" dirty="0" smtClean="0">
                <a:solidFill>
                  <a:schemeClr val="accent2"/>
                </a:solidFill>
              </a:rPr>
              <a:t> k</a:t>
            </a:r>
            <a:r>
              <a:rPr lang="tr-TR" sz="2500" dirty="0" smtClean="0">
                <a:solidFill>
                  <a:schemeClr val="accent2"/>
                </a:solidFill>
              </a:rPr>
              <a:t>redi itfa tablosu oluşturalım……..</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1500"/>
          <p:cNvSpPr>
            <a:spLocks noGrp="1" noChangeArrowheads="1"/>
          </p:cNvSpPr>
          <p:nvPr>
            <p:ph type="title"/>
          </p:nvPr>
        </p:nvSpPr>
        <p:spPr/>
        <p:txBody>
          <a:bodyPr/>
          <a:lstStyle/>
          <a:p>
            <a:pPr eaLnBrk="1" hangingPunct="1"/>
            <a:r>
              <a:rPr lang="tr-TR" smtClean="0"/>
              <a:t>Kredi Ödeme Tablosu </a:t>
            </a:r>
          </a:p>
        </p:txBody>
      </p:sp>
      <p:graphicFrame>
        <p:nvGraphicFramePr>
          <p:cNvPr id="305627" name="Group 1499"/>
          <p:cNvGraphicFramePr>
            <a:graphicFrameLocks noGrp="1"/>
          </p:cNvGraphicFramePr>
          <p:nvPr>
            <p:ph type="tbl" idx="1"/>
          </p:nvPr>
        </p:nvGraphicFramePr>
        <p:xfrm>
          <a:off x="539750" y="1341438"/>
          <a:ext cx="8208963" cy="5040314"/>
        </p:xfrm>
        <a:graphic>
          <a:graphicData uri="http://schemas.openxmlformats.org/drawingml/2006/table">
            <a:tbl>
              <a:tblPr/>
              <a:tblGrid>
                <a:gridCol w="102235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165225">
                  <a:extLst>
                    <a:ext uri="{9D8B030D-6E8A-4147-A177-3AD203B41FA5}">
                      <a16:colId xmlns:a16="http://schemas.microsoft.com/office/drawing/2014/main" val="20002"/>
                    </a:ext>
                  </a:extLst>
                </a:gridCol>
                <a:gridCol w="939800">
                  <a:extLst>
                    <a:ext uri="{9D8B030D-6E8A-4147-A177-3AD203B41FA5}">
                      <a16:colId xmlns:a16="http://schemas.microsoft.com/office/drawing/2014/main" val="20003"/>
                    </a:ext>
                  </a:extLst>
                </a:gridCol>
                <a:gridCol w="804863">
                  <a:extLst>
                    <a:ext uri="{9D8B030D-6E8A-4147-A177-3AD203B41FA5}">
                      <a16:colId xmlns:a16="http://schemas.microsoft.com/office/drawing/2014/main" val="20004"/>
                    </a:ext>
                  </a:extLst>
                </a:gridCol>
                <a:gridCol w="909637">
                  <a:extLst>
                    <a:ext uri="{9D8B030D-6E8A-4147-A177-3AD203B41FA5}">
                      <a16:colId xmlns:a16="http://schemas.microsoft.com/office/drawing/2014/main" val="20005"/>
                    </a:ext>
                  </a:extLst>
                </a:gridCol>
                <a:gridCol w="954088">
                  <a:extLst>
                    <a:ext uri="{9D8B030D-6E8A-4147-A177-3AD203B41FA5}">
                      <a16:colId xmlns:a16="http://schemas.microsoft.com/office/drawing/2014/main" val="20006"/>
                    </a:ext>
                  </a:extLst>
                </a:gridCol>
                <a:gridCol w="1270000">
                  <a:extLst>
                    <a:ext uri="{9D8B030D-6E8A-4147-A177-3AD203B41FA5}">
                      <a16:colId xmlns:a16="http://schemas.microsoft.com/office/drawing/2014/main" val="20007"/>
                    </a:ext>
                  </a:extLst>
                </a:gridCol>
              </a:tblGrid>
              <a:tr h="669925">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000" b="1" i="0" u="none" strike="noStrike" cap="none" normalizeH="0" baseline="0" smtClean="0">
                          <a:ln>
                            <a:noFill/>
                          </a:ln>
                          <a:solidFill>
                            <a:schemeClr val="tx1"/>
                          </a:solidFill>
                          <a:effectLst/>
                          <a:latin typeface="Arial Tur" charset="-94"/>
                          <a:cs typeface="Arial" pitchFamily="34" charset="0"/>
                        </a:rPr>
                        <a:t>SIRA NO</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000" b="1" i="0" u="none" strike="noStrike" cap="none" normalizeH="0" baseline="0" smtClean="0">
                          <a:ln>
                            <a:noFill/>
                          </a:ln>
                          <a:solidFill>
                            <a:schemeClr val="tx1"/>
                          </a:solidFill>
                          <a:effectLst/>
                          <a:latin typeface="Arial Tur" charset="-94"/>
                          <a:cs typeface="Arial" pitchFamily="34" charset="0"/>
                        </a:rPr>
                        <a:t>TAKSİT</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000" b="1" i="0" u="none" strike="noStrike" cap="none" normalizeH="0" baseline="0" smtClean="0">
                          <a:ln>
                            <a:noFill/>
                          </a:ln>
                          <a:solidFill>
                            <a:schemeClr val="tx1"/>
                          </a:solidFill>
                          <a:effectLst/>
                          <a:latin typeface="Arial Tur" charset="-94"/>
                          <a:cs typeface="Arial" pitchFamily="34" charset="0"/>
                        </a:rPr>
                        <a:t>ANAPARA TAKSİDİ</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000" b="1" i="0" u="none" strike="noStrike" cap="none" normalizeH="0" baseline="0" smtClean="0">
                          <a:ln>
                            <a:noFill/>
                          </a:ln>
                          <a:solidFill>
                            <a:schemeClr val="tx1"/>
                          </a:solidFill>
                          <a:effectLst/>
                          <a:latin typeface="Arial Tur" charset="-94"/>
                          <a:cs typeface="Arial" pitchFamily="34" charset="0"/>
                        </a:rPr>
                        <a:t>NET FAİZ</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000" b="1" i="0" u="none" strike="noStrike" cap="none" normalizeH="0" baseline="0" smtClean="0">
                          <a:ln>
                            <a:noFill/>
                          </a:ln>
                          <a:solidFill>
                            <a:schemeClr val="tx1"/>
                          </a:solidFill>
                          <a:effectLst/>
                          <a:latin typeface="Arial Tur" charset="-94"/>
                          <a:cs typeface="Arial" pitchFamily="34" charset="0"/>
                        </a:rPr>
                        <a:t>KKDF</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000" b="1" i="0" u="none" strike="noStrike" cap="none" normalizeH="0" baseline="0" smtClean="0">
                          <a:ln>
                            <a:noFill/>
                          </a:ln>
                          <a:solidFill>
                            <a:schemeClr val="tx1"/>
                          </a:solidFill>
                          <a:effectLst/>
                          <a:latin typeface="Arial Tur" charset="-94"/>
                          <a:cs typeface="Arial" pitchFamily="34" charset="0"/>
                        </a:rPr>
                        <a:t>BSMV</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000" b="1" i="0" u="none" strike="noStrike" cap="none" normalizeH="0" baseline="0" smtClean="0">
                          <a:ln>
                            <a:noFill/>
                          </a:ln>
                          <a:solidFill>
                            <a:schemeClr val="tx1"/>
                          </a:solidFill>
                          <a:effectLst/>
                          <a:latin typeface="Arial Tur" charset="-94"/>
                          <a:cs typeface="Arial" pitchFamily="34" charset="0"/>
                        </a:rPr>
                        <a:t>BRÜT FAİZ</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000" b="1" i="0" u="none" strike="noStrike" cap="none" normalizeH="0" baseline="0" smtClean="0">
                          <a:ln>
                            <a:noFill/>
                          </a:ln>
                          <a:solidFill>
                            <a:schemeClr val="tx1"/>
                          </a:solidFill>
                          <a:effectLst/>
                          <a:latin typeface="Arial Tur" charset="-94"/>
                          <a:cs typeface="Arial" pitchFamily="34" charset="0"/>
                        </a:rPr>
                        <a:t>KALAN ANAPARA</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65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1.938</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1.458</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400</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60</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20</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480</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18.542</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65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2</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1.938</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1.493</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371</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56</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19</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445</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17.049</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365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3</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1.938</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1.529</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341</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51</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17</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409</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15.520</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3496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4</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1.938</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1.565</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310</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47</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16</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372</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13.955</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365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5</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1.938</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1.603</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279</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42</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14</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335</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12.352</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365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6</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1.938</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1.642</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247</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37</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12</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296</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10.710</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365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7</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1.938</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1.681</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214</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32</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11</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257</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9.029</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3496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8</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1.938</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1.721</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181</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27</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9</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217</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7.308</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365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9</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1.938</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1.763</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146</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22</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7</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175</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5.546</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365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10</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1.938</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1.805</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111</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17</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6</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133</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3.741</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0"/>
                  </a:ext>
                </a:extLst>
              </a:tr>
              <a:tr h="3365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11</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1.938</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1.848</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75</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11</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4</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90</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1.893</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r h="33496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12</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1.938</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1.893</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38</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6</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2</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45</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Tur" charset="-94"/>
                          <a:cs typeface="Arial" pitchFamily="34" charset="0"/>
                        </a:rPr>
                        <a:t>0</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r h="3365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800" b="1" i="0" u="none" strike="noStrike" cap="none" normalizeH="0" baseline="0" smtClean="0">
                          <a:ln>
                            <a:noFill/>
                          </a:ln>
                          <a:solidFill>
                            <a:schemeClr val="tx1"/>
                          </a:solidFill>
                          <a:effectLst/>
                          <a:latin typeface="Arial Tur" charset="-94"/>
                          <a:cs typeface="Arial" pitchFamily="34" charset="0"/>
                        </a:rPr>
                        <a:t>TOPLAM</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Arial Tur" charset="-94"/>
                          <a:cs typeface="Arial" pitchFamily="34" charset="0"/>
                        </a:rPr>
                        <a:t>23.255</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Arial Tur" charset="-94"/>
                          <a:cs typeface="Arial" pitchFamily="34" charset="0"/>
                        </a:rPr>
                        <a:t>20.000</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Arial Tur" charset="-94"/>
                          <a:cs typeface="Arial" pitchFamily="34" charset="0"/>
                        </a:rPr>
                        <a:t>2.713</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Arial Tur" charset="-94"/>
                          <a:cs typeface="Arial" pitchFamily="34" charset="0"/>
                        </a:rPr>
                        <a:t>407</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Arial Tur" charset="-94"/>
                          <a:cs typeface="Arial" pitchFamily="34" charset="0"/>
                        </a:rPr>
                        <a:t>136</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Arial Tur" charset="-94"/>
                          <a:cs typeface="Arial" pitchFamily="34" charset="0"/>
                        </a:rPr>
                        <a:t>3.255</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000" b="1" i="0" u="none" strike="noStrike" cap="none" normalizeH="0" baseline="0" smtClean="0">
                          <a:ln>
                            <a:noFill/>
                          </a:ln>
                          <a:solidFill>
                            <a:schemeClr val="tx1"/>
                          </a:solidFill>
                          <a:effectLst/>
                          <a:latin typeface="Arial Tur" charset="-94"/>
                          <a:cs typeface="Arial" pitchFamily="34" charset="0"/>
                        </a:rPr>
                        <a:t> </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3"/>
                  </a:ext>
                </a:extLst>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tr-TR" smtClean="0">
                <a:solidFill>
                  <a:schemeClr val="accent2"/>
                </a:solidFill>
              </a:rPr>
              <a:t>BASİT FAİZ</a:t>
            </a:r>
          </a:p>
        </p:txBody>
      </p:sp>
      <p:sp>
        <p:nvSpPr>
          <p:cNvPr id="26627" name="Rectangle 3"/>
          <p:cNvSpPr>
            <a:spLocks noGrp="1" noChangeArrowheads="1"/>
          </p:cNvSpPr>
          <p:nvPr>
            <p:ph idx="1"/>
          </p:nvPr>
        </p:nvSpPr>
        <p:spPr/>
        <p:txBody>
          <a:bodyPr/>
          <a:lstStyle/>
          <a:p>
            <a:pPr eaLnBrk="1" hangingPunct="1"/>
            <a:r>
              <a:rPr lang="tr-TR" sz="2400" smtClean="0">
                <a:solidFill>
                  <a:schemeClr val="accent2"/>
                </a:solidFill>
              </a:rPr>
              <a:t>Yapılan yatırımdan elde edilecek faiz gelirinin yeniden yatırıma dönüştürülmediği varsayımıyla hesaplanan getiri oranıdır. </a:t>
            </a:r>
          </a:p>
          <a:p>
            <a:pPr eaLnBrk="1" hangingPunct="1"/>
            <a:r>
              <a:rPr lang="tr-TR" sz="2400" smtClean="0">
                <a:solidFill>
                  <a:schemeClr val="accent2"/>
                </a:solidFill>
              </a:rPr>
              <a:t>Dönem sonunda işleyen dönemsel faizin anaparaya eklenmemesi durumunda oluşan faizdir.</a:t>
            </a:r>
          </a:p>
          <a:p>
            <a:pPr eaLnBrk="1" hangingPunct="1"/>
            <a:r>
              <a:rPr lang="tr-TR" sz="2400" smtClean="0">
                <a:solidFill>
                  <a:schemeClr val="accent2"/>
                </a:solidFill>
              </a:rPr>
              <a:t>Faiz ödemeleri her dönem için hesaplanarak sürenin sonunda ödenir. </a:t>
            </a:r>
          </a:p>
          <a:p>
            <a:pPr eaLnBrk="1" hangingPunct="1"/>
            <a:r>
              <a:rPr lang="en-AU" sz="2400" smtClean="0">
                <a:solidFill>
                  <a:schemeClr val="accent2"/>
                </a:solidFill>
              </a:rPr>
              <a:t>Yatırımcı açısından basit  faiz</a:t>
            </a:r>
            <a:r>
              <a:rPr lang="tr-TR" sz="2400" smtClean="0">
                <a:solidFill>
                  <a:schemeClr val="accent2"/>
                </a:solidFill>
              </a:rPr>
              <a:t>i </a:t>
            </a:r>
            <a:r>
              <a:rPr lang="en-AU" sz="2400" smtClean="0">
                <a:solidFill>
                  <a:schemeClr val="accent2"/>
                </a:solidFill>
              </a:rPr>
              <a:t>başlangıçta yatırılan paranın geliri</a:t>
            </a:r>
            <a:r>
              <a:rPr lang="tr-TR" sz="2400" smtClean="0">
                <a:solidFill>
                  <a:schemeClr val="accent2"/>
                </a:solidFill>
              </a:rPr>
              <a:t> olarak ifade etmemiz mümkündür.</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tr-TR" dirty="0" smtClean="0">
                <a:solidFill>
                  <a:schemeClr val="accent2"/>
                </a:solidFill>
              </a:rPr>
              <a:t>Örnek </a:t>
            </a:r>
          </a:p>
        </p:txBody>
      </p:sp>
      <p:sp>
        <p:nvSpPr>
          <p:cNvPr id="84995" name="Rectangle 3"/>
          <p:cNvSpPr>
            <a:spLocks noGrp="1" noChangeArrowheads="1"/>
          </p:cNvSpPr>
          <p:nvPr>
            <p:ph idx="1"/>
          </p:nvPr>
        </p:nvSpPr>
        <p:spPr/>
        <p:txBody>
          <a:bodyPr/>
          <a:lstStyle/>
          <a:p>
            <a:pPr algn="just" eaLnBrk="1" hangingPunct="1"/>
            <a:r>
              <a:rPr lang="tr-TR" sz="2400" dirty="0" smtClean="0">
                <a:solidFill>
                  <a:schemeClr val="accent2"/>
                </a:solidFill>
              </a:rPr>
              <a:t>Sadık Bey’in 36 ay vade ile, aylık 500 TL taksit ödeme gücü vardır. Bu durumda aylık %1.80 faiz oranı ile alacağı taşıt kredisinin miktarı nedir? (KKDF ve BSMV dahil)</a:t>
            </a:r>
          </a:p>
          <a:p>
            <a:pPr algn="just" eaLnBrk="1" hangingPunct="1"/>
            <a:endParaRPr lang="tr-TR" sz="2100" dirty="0" smtClean="0">
              <a:solidFill>
                <a:schemeClr val="accent2"/>
              </a:solidFill>
            </a:endParaRPr>
          </a:p>
          <a:p>
            <a:pPr algn="just" eaLnBrk="1" hangingPunct="1">
              <a:buFontTx/>
              <a:buNone/>
            </a:pPr>
            <a:r>
              <a:rPr lang="tr-TR" sz="2100" dirty="0" smtClean="0">
                <a:solidFill>
                  <a:schemeClr val="accent2"/>
                </a:solidFill>
              </a:rPr>
              <a:t>	</a:t>
            </a:r>
            <a:r>
              <a:rPr lang="tr-TR" sz="2100" dirty="0" err="1" smtClean="0">
                <a:solidFill>
                  <a:schemeClr val="accent2"/>
                </a:solidFill>
              </a:rPr>
              <a:t>Anüitenin</a:t>
            </a:r>
            <a:r>
              <a:rPr lang="tr-TR" sz="2100" dirty="0" smtClean="0">
                <a:solidFill>
                  <a:schemeClr val="accent2"/>
                </a:solidFill>
              </a:rPr>
              <a:t> bugünkü değeri ile çözülecek</a:t>
            </a:r>
            <a:endParaRPr lang="tr-TR" dirty="0" smtClean="0">
              <a:solidFill>
                <a:schemeClr val="accent2"/>
              </a:solidFill>
            </a:endParaRPr>
          </a:p>
          <a:p>
            <a:pPr algn="just" eaLnBrk="1" hangingPunct="1">
              <a:buFontTx/>
              <a:buNone/>
            </a:pPr>
            <a:r>
              <a:rPr lang="tr-TR" dirty="0" smtClean="0">
                <a:solidFill>
                  <a:schemeClr val="accent2"/>
                </a:solidFill>
              </a:rPr>
              <a:t>	</a:t>
            </a:r>
          </a:p>
          <a:p>
            <a:pPr algn="just" eaLnBrk="1" hangingPunct="1">
              <a:buFontTx/>
              <a:buNone/>
            </a:pPr>
            <a:r>
              <a:rPr lang="tr-TR" dirty="0" smtClean="0">
                <a:solidFill>
                  <a:schemeClr val="accent2"/>
                </a:solidFill>
              </a:rPr>
              <a:t>	</a:t>
            </a:r>
            <a:r>
              <a:rPr lang="en-AU" dirty="0" smtClean="0">
                <a:solidFill>
                  <a:schemeClr val="accent2"/>
                </a:solidFill>
              </a:rPr>
              <a:t>PV= </a:t>
            </a:r>
            <a:r>
              <a:rPr lang="tr-TR" dirty="0" smtClean="0">
                <a:solidFill>
                  <a:schemeClr val="accent2"/>
                </a:solidFill>
              </a:rPr>
              <a:t>A*( 1- (1+i)</a:t>
            </a:r>
            <a:r>
              <a:rPr lang="tr-TR" baseline="30000" dirty="0" smtClean="0">
                <a:solidFill>
                  <a:schemeClr val="accent2"/>
                </a:solidFill>
              </a:rPr>
              <a:t>-</a:t>
            </a:r>
            <a:r>
              <a:rPr lang="en-AU" baseline="30000" dirty="0" smtClean="0">
                <a:solidFill>
                  <a:schemeClr val="accent2"/>
                </a:solidFill>
              </a:rPr>
              <a:t>n </a:t>
            </a:r>
            <a:r>
              <a:rPr lang="tr-TR" dirty="0" smtClean="0">
                <a:solidFill>
                  <a:schemeClr val="accent2"/>
                </a:solidFill>
              </a:rPr>
              <a:t>) /i</a:t>
            </a:r>
            <a:endParaRPr lang="tr-TR" sz="1800" dirty="0" smtClean="0">
              <a:solidFill>
                <a:schemeClr val="accent2"/>
              </a:solidFill>
            </a:endParaRPr>
          </a:p>
          <a:p>
            <a:pPr algn="just" eaLnBrk="1" hangingPunct="1">
              <a:buFontTx/>
              <a:buNone/>
            </a:pPr>
            <a:r>
              <a:rPr lang="tr-TR" dirty="0" smtClean="0">
                <a:solidFill>
                  <a:schemeClr val="accent2"/>
                </a:solidFill>
              </a:rPr>
              <a:t>	</a:t>
            </a:r>
            <a:r>
              <a:rPr lang="en-AU" dirty="0" smtClean="0">
                <a:solidFill>
                  <a:schemeClr val="accent2"/>
                </a:solidFill>
              </a:rPr>
              <a:t>PV= </a:t>
            </a:r>
            <a:r>
              <a:rPr lang="tr-TR" dirty="0" smtClean="0">
                <a:solidFill>
                  <a:schemeClr val="accent2"/>
                </a:solidFill>
              </a:rPr>
              <a:t>500*( 1- (1+0.018) </a:t>
            </a:r>
            <a:r>
              <a:rPr lang="tr-TR" sz="3300" b="1" baseline="30000" dirty="0" smtClean="0">
                <a:solidFill>
                  <a:schemeClr val="accent2"/>
                </a:solidFill>
              </a:rPr>
              <a:t>-36</a:t>
            </a:r>
            <a:r>
              <a:rPr lang="en-AU" baseline="30000" dirty="0" smtClean="0">
                <a:solidFill>
                  <a:schemeClr val="accent2"/>
                </a:solidFill>
              </a:rPr>
              <a:t> </a:t>
            </a:r>
            <a:r>
              <a:rPr lang="tr-TR" dirty="0" smtClean="0">
                <a:solidFill>
                  <a:schemeClr val="accent2"/>
                </a:solidFill>
              </a:rPr>
              <a:t>) /0.018</a:t>
            </a:r>
          </a:p>
          <a:p>
            <a:pPr algn="just" eaLnBrk="1" hangingPunct="1">
              <a:buFontTx/>
              <a:buNone/>
            </a:pPr>
            <a:endParaRPr lang="tr-TR" sz="1800" dirty="0" smtClean="0">
              <a:solidFill>
                <a:schemeClr val="accent2"/>
              </a:solidFill>
            </a:endParaRPr>
          </a:p>
          <a:p>
            <a:pPr eaLnBrk="1" hangingPunct="1"/>
            <a:r>
              <a:rPr lang="en-AU" dirty="0" smtClean="0">
                <a:solidFill>
                  <a:schemeClr val="accent2"/>
                </a:solidFill>
              </a:rPr>
              <a:t>PV=</a:t>
            </a:r>
            <a:r>
              <a:rPr lang="tr-TR" dirty="0" smtClean="0">
                <a:solidFill>
                  <a:schemeClr val="accent2"/>
                </a:solidFill>
              </a:rPr>
              <a:t> 13,163 TL</a:t>
            </a:r>
            <a:endParaRPr lang="tr-TR" sz="1800" dirty="0" smtClean="0"/>
          </a:p>
          <a:p>
            <a:pPr eaLnBrk="1" hangingPunct="1"/>
            <a:endParaRPr lang="tr-TR" sz="1800" dirty="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4"/>
          <p:cNvSpPr>
            <a:spLocks noGrp="1" noChangeArrowheads="1"/>
          </p:cNvSpPr>
          <p:nvPr>
            <p:ph type="title"/>
          </p:nvPr>
        </p:nvSpPr>
        <p:spPr/>
        <p:txBody>
          <a:bodyPr/>
          <a:lstStyle/>
          <a:p>
            <a:pPr eaLnBrk="1" hangingPunct="1"/>
            <a:endParaRPr lang="tr-TR" smtClean="0"/>
          </a:p>
        </p:txBody>
      </p:sp>
      <p:sp>
        <p:nvSpPr>
          <p:cNvPr id="86019" name="Rectangle 3"/>
          <p:cNvSpPr>
            <a:spLocks noGrp="1" noChangeArrowheads="1"/>
          </p:cNvSpPr>
          <p:nvPr>
            <p:ph idx="1"/>
          </p:nvPr>
        </p:nvSpPr>
        <p:spPr/>
        <p:txBody>
          <a:bodyPr/>
          <a:lstStyle/>
          <a:p>
            <a:pPr eaLnBrk="1" hangingPunct="1"/>
            <a:endParaRPr lang="tr-TR" smtClean="0">
              <a:solidFill>
                <a:schemeClr val="accent2"/>
              </a:solidFill>
            </a:endParaRPr>
          </a:p>
          <a:p>
            <a:pPr eaLnBrk="1" hangingPunct="1"/>
            <a:endParaRPr lang="tr-TR" smtClean="0">
              <a:solidFill>
                <a:schemeClr val="accent2"/>
              </a:solidFill>
            </a:endParaRPr>
          </a:p>
          <a:p>
            <a:pPr eaLnBrk="1" hangingPunct="1"/>
            <a:endParaRPr lang="tr-TR" smtClean="0">
              <a:solidFill>
                <a:schemeClr val="accent2"/>
              </a:solidFill>
            </a:endParaRPr>
          </a:p>
          <a:p>
            <a:pPr eaLnBrk="1" hangingPunct="1"/>
            <a:r>
              <a:rPr lang="tr-TR" sz="3700" smtClean="0">
                <a:solidFill>
                  <a:schemeClr val="accent2"/>
                </a:solidFill>
              </a:rPr>
              <a:t>HAZİNE BONOSU</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r>
              <a:rPr lang="tr-TR" sz="3200" smtClean="0">
                <a:solidFill>
                  <a:schemeClr val="accent2"/>
                </a:solidFill>
              </a:rPr>
              <a:t>MENKUL KIYMETLERİN DEĞERLENDİRİLMESİ</a:t>
            </a:r>
            <a:endParaRPr lang="en-US" sz="3200" smtClean="0">
              <a:solidFill>
                <a:schemeClr val="accent2"/>
              </a:solidFill>
            </a:endParaRPr>
          </a:p>
        </p:txBody>
      </p:sp>
      <p:sp>
        <p:nvSpPr>
          <p:cNvPr id="87043" name="Rectangle 3"/>
          <p:cNvSpPr>
            <a:spLocks noGrp="1" noChangeArrowheads="1"/>
          </p:cNvSpPr>
          <p:nvPr>
            <p:ph idx="1"/>
          </p:nvPr>
        </p:nvSpPr>
        <p:spPr/>
        <p:txBody>
          <a:bodyPr/>
          <a:lstStyle/>
          <a:p>
            <a:pPr eaLnBrk="1" hangingPunct="1">
              <a:buFontTx/>
              <a:buNone/>
            </a:pPr>
            <a:r>
              <a:rPr lang="tr-TR" smtClean="0"/>
              <a:t>	</a:t>
            </a:r>
            <a:r>
              <a:rPr lang="tr-TR" sz="2400" u="sng" smtClean="0">
                <a:solidFill>
                  <a:schemeClr val="accent2"/>
                </a:solidFill>
              </a:rPr>
              <a:t>Menkul kıymetlerin değerini belirleyen etmenler;</a:t>
            </a:r>
          </a:p>
          <a:p>
            <a:pPr eaLnBrk="1" hangingPunct="1"/>
            <a:r>
              <a:rPr lang="tr-TR" sz="2400" smtClean="0">
                <a:solidFill>
                  <a:schemeClr val="accent2"/>
                </a:solidFill>
              </a:rPr>
              <a:t>Beklenen nakit akımları</a:t>
            </a:r>
          </a:p>
          <a:p>
            <a:pPr eaLnBrk="1" hangingPunct="1"/>
            <a:r>
              <a:rPr lang="tr-TR" sz="2400" smtClean="0">
                <a:solidFill>
                  <a:schemeClr val="accent2"/>
                </a:solidFill>
              </a:rPr>
              <a:t>Nakit akımlarını indirgeme –faiz oranı</a:t>
            </a:r>
          </a:p>
          <a:p>
            <a:pPr eaLnBrk="1" hangingPunct="1">
              <a:buFontTx/>
              <a:buNone/>
            </a:pPr>
            <a:r>
              <a:rPr lang="tr-TR" sz="2400" smtClean="0">
                <a:solidFill>
                  <a:schemeClr val="accent2"/>
                </a:solidFill>
              </a:rPr>
              <a:t>	</a:t>
            </a:r>
          </a:p>
          <a:p>
            <a:pPr eaLnBrk="1" hangingPunct="1">
              <a:buFontTx/>
              <a:buNone/>
            </a:pPr>
            <a:r>
              <a:rPr lang="tr-TR" sz="2400" smtClean="0">
                <a:solidFill>
                  <a:schemeClr val="accent2"/>
                </a:solidFill>
              </a:rPr>
              <a:t>	</a:t>
            </a:r>
            <a:r>
              <a:rPr lang="tr-TR" sz="2400" u="sng" smtClean="0">
                <a:solidFill>
                  <a:schemeClr val="accent2"/>
                </a:solidFill>
              </a:rPr>
              <a:t>Menkul kıymetlerde değer kavramları;</a:t>
            </a:r>
          </a:p>
          <a:p>
            <a:pPr eaLnBrk="1" hangingPunct="1">
              <a:buFontTx/>
              <a:buNone/>
            </a:pPr>
            <a:endParaRPr lang="tr-TR" sz="2400" u="sng" smtClean="0">
              <a:solidFill>
                <a:schemeClr val="accent2"/>
              </a:solidFill>
            </a:endParaRPr>
          </a:p>
          <a:p>
            <a:pPr algn="just" eaLnBrk="1" hangingPunct="1"/>
            <a:r>
              <a:rPr lang="en-AU" sz="2400" smtClean="0">
                <a:solidFill>
                  <a:schemeClr val="accent2"/>
                </a:solidFill>
              </a:rPr>
              <a:t>Nominal değer</a:t>
            </a:r>
          </a:p>
          <a:p>
            <a:pPr algn="just" eaLnBrk="1" hangingPunct="1"/>
            <a:r>
              <a:rPr lang="en-AU" sz="2400" smtClean="0">
                <a:solidFill>
                  <a:schemeClr val="accent2"/>
                </a:solidFill>
              </a:rPr>
              <a:t>İhraç değeri</a:t>
            </a:r>
            <a:endParaRPr lang="tr-TR" sz="2400" smtClean="0">
              <a:solidFill>
                <a:schemeClr val="accent2"/>
              </a:solidFill>
            </a:endParaRPr>
          </a:p>
          <a:p>
            <a:pPr algn="just" eaLnBrk="1" hangingPunct="1"/>
            <a:r>
              <a:rPr lang="en-AU" sz="2400" smtClean="0">
                <a:solidFill>
                  <a:schemeClr val="accent2"/>
                </a:solidFill>
              </a:rPr>
              <a:t>Piyasa değeri</a:t>
            </a:r>
            <a:endParaRPr lang="en-US" sz="2400" smtClean="0">
              <a:solidFill>
                <a:schemeClr val="accent2"/>
              </a:solidFill>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eaLnBrk="1" hangingPunct="1"/>
            <a:r>
              <a:rPr lang="tr-TR" sz="3200" smtClean="0">
                <a:solidFill>
                  <a:schemeClr val="accent2"/>
                </a:solidFill>
              </a:rPr>
              <a:t>HAZİNE BONOSU-BASİT FAİZ</a:t>
            </a:r>
            <a:endParaRPr lang="en-US" sz="3200" smtClean="0">
              <a:solidFill>
                <a:schemeClr val="accent2"/>
              </a:solidFill>
            </a:endParaRPr>
          </a:p>
        </p:txBody>
      </p:sp>
      <p:sp>
        <p:nvSpPr>
          <p:cNvPr id="88067" name="Rectangle 3"/>
          <p:cNvSpPr>
            <a:spLocks noGrp="1" noChangeArrowheads="1"/>
          </p:cNvSpPr>
          <p:nvPr>
            <p:ph idx="1"/>
          </p:nvPr>
        </p:nvSpPr>
        <p:spPr/>
        <p:txBody>
          <a:bodyPr lIns="91440" tIns="45720" rIns="91440" bIns="45720"/>
          <a:lstStyle/>
          <a:p>
            <a:pPr eaLnBrk="1" hangingPunct="1"/>
            <a:r>
              <a:rPr lang="tr-TR" sz="2400" b="1" smtClean="0">
                <a:solidFill>
                  <a:schemeClr val="accent2"/>
                </a:solidFill>
              </a:rPr>
              <a:t>İHRAÇ FİYATI</a:t>
            </a:r>
          </a:p>
          <a:p>
            <a:pPr eaLnBrk="1" hangingPunct="1">
              <a:buFontTx/>
              <a:buNone/>
            </a:pPr>
            <a:endParaRPr lang="tr-TR" sz="2400" b="1" smtClean="0">
              <a:solidFill>
                <a:schemeClr val="accent2"/>
              </a:solidFill>
            </a:endParaRPr>
          </a:p>
          <a:p>
            <a:pPr eaLnBrk="1" hangingPunct="1">
              <a:buFontTx/>
              <a:buNone/>
            </a:pPr>
            <a:r>
              <a:rPr lang="tr-TR" sz="2400" b="1" smtClean="0">
                <a:solidFill>
                  <a:schemeClr val="accent2"/>
                </a:solidFill>
              </a:rPr>
              <a:t>	</a:t>
            </a:r>
            <a:r>
              <a:rPr lang="tr-TR" sz="3200" b="1" smtClean="0">
                <a:solidFill>
                  <a:schemeClr val="accent2"/>
                </a:solidFill>
              </a:rPr>
              <a:t>PV(HB) = ND / ( 1 + r</a:t>
            </a:r>
            <a:r>
              <a:rPr lang="tr-TR" sz="3200" b="1" baseline="-25000" smtClean="0">
                <a:solidFill>
                  <a:schemeClr val="accent2"/>
                </a:solidFill>
              </a:rPr>
              <a:t>nom</a:t>
            </a:r>
            <a:r>
              <a:rPr lang="tr-TR" sz="3200" b="1" smtClean="0">
                <a:solidFill>
                  <a:schemeClr val="accent2"/>
                </a:solidFill>
              </a:rPr>
              <a:t> *n /364)</a:t>
            </a:r>
            <a:endParaRPr lang="tr-TR" sz="3200" b="1" baseline="30000" smtClean="0">
              <a:solidFill>
                <a:schemeClr val="accent2"/>
              </a:solidFill>
            </a:endParaRPr>
          </a:p>
          <a:p>
            <a:pPr eaLnBrk="1" hangingPunct="1">
              <a:buFontTx/>
              <a:buNone/>
            </a:pPr>
            <a:endParaRPr lang="tr-TR" sz="3200" b="1" smtClean="0">
              <a:solidFill>
                <a:schemeClr val="accent2"/>
              </a:solidFill>
            </a:endParaRPr>
          </a:p>
          <a:p>
            <a:pPr eaLnBrk="1" hangingPunct="1"/>
            <a:r>
              <a:rPr lang="tr-TR" sz="2400" b="1" smtClean="0">
                <a:solidFill>
                  <a:schemeClr val="accent2"/>
                </a:solidFill>
              </a:rPr>
              <a:t>İKİNCİ EL FİYAT</a:t>
            </a:r>
          </a:p>
          <a:p>
            <a:pPr eaLnBrk="1" hangingPunct="1">
              <a:buFontTx/>
              <a:buNone/>
            </a:pPr>
            <a:endParaRPr lang="tr-TR" sz="2400" b="1" smtClean="0">
              <a:solidFill>
                <a:schemeClr val="accent2"/>
              </a:solidFill>
            </a:endParaRPr>
          </a:p>
          <a:p>
            <a:pPr eaLnBrk="1" hangingPunct="1">
              <a:buFontTx/>
              <a:buNone/>
            </a:pPr>
            <a:r>
              <a:rPr lang="tr-TR" sz="2400" b="1" smtClean="0">
                <a:solidFill>
                  <a:schemeClr val="accent2"/>
                </a:solidFill>
              </a:rPr>
              <a:t>	</a:t>
            </a:r>
            <a:r>
              <a:rPr lang="tr-TR" sz="3200" b="1" smtClean="0">
                <a:solidFill>
                  <a:schemeClr val="accent2"/>
                </a:solidFill>
              </a:rPr>
              <a:t>PV(HB) = ND / ( 1 + r</a:t>
            </a:r>
            <a:r>
              <a:rPr lang="tr-TR" sz="3200" b="1" baseline="-25000" smtClean="0">
                <a:solidFill>
                  <a:schemeClr val="accent2"/>
                </a:solidFill>
              </a:rPr>
              <a:t>nom</a:t>
            </a:r>
            <a:r>
              <a:rPr lang="tr-TR" sz="3200" b="1" smtClean="0">
                <a:solidFill>
                  <a:schemeClr val="accent2"/>
                </a:solidFill>
              </a:rPr>
              <a:t> *n /365)</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r>
              <a:rPr lang="tr-TR" sz="3200" smtClean="0">
                <a:solidFill>
                  <a:schemeClr val="accent2"/>
                </a:solidFill>
              </a:rPr>
              <a:t>HAZİNE BONOSU-BİLEŞİK FAİZ</a:t>
            </a:r>
            <a:endParaRPr lang="en-US" sz="3200" smtClean="0">
              <a:solidFill>
                <a:schemeClr val="accent2"/>
              </a:solidFill>
            </a:endParaRPr>
          </a:p>
        </p:txBody>
      </p:sp>
      <p:sp>
        <p:nvSpPr>
          <p:cNvPr id="89091" name="Rectangle 3"/>
          <p:cNvSpPr>
            <a:spLocks noGrp="1" noChangeArrowheads="1"/>
          </p:cNvSpPr>
          <p:nvPr>
            <p:ph idx="1"/>
          </p:nvPr>
        </p:nvSpPr>
        <p:spPr/>
        <p:txBody>
          <a:bodyPr lIns="91440" tIns="45720" rIns="91440" bIns="45720"/>
          <a:lstStyle/>
          <a:p>
            <a:pPr eaLnBrk="1" hangingPunct="1"/>
            <a:r>
              <a:rPr lang="tr-TR" sz="2400" b="1" smtClean="0">
                <a:solidFill>
                  <a:schemeClr val="accent2"/>
                </a:solidFill>
              </a:rPr>
              <a:t>İHRAÇ FİYATI</a:t>
            </a:r>
          </a:p>
          <a:p>
            <a:pPr eaLnBrk="1" hangingPunct="1">
              <a:buFontTx/>
              <a:buNone/>
            </a:pPr>
            <a:endParaRPr lang="tr-TR" sz="2400" b="1" smtClean="0">
              <a:solidFill>
                <a:schemeClr val="accent2"/>
              </a:solidFill>
            </a:endParaRPr>
          </a:p>
          <a:p>
            <a:pPr eaLnBrk="1" hangingPunct="1">
              <a:buFontTx/>
              <a:buNone/>
            </a:pPr>
            <a:r>
              <a:rPr lang="tr-TR" sz="2400" smtClean="0">
                <a:solidFill>
                  <a:schemeClr val="accent2"/>
                </a:solidFill>
              </a:rPr>
              <a:t>		</a:t>
            </a:r>
            <a:r>
              <a:rPr lang="tr-TR" sz="3200" b="1" smtClean="0">
                <a:solidFill>
                  <a:schemeClr val="accent2"/>
                </a:solidFill>
              </a:rPr>
              <a:t>PV(HB) = ND / ( 1 + r</a:t>
            </a:r>
            <a:r>
              <a:rPr lang="tr-TR" sz="3200" b="1" baseline="-25000" smtClean="0">
                <a:solidFill>
                  <a:schemeClr val="accent2"/>
                </a:solidFill>
              </a:rPr>
              <a:t>nom</a:t>
            </a:r>
            <a:r>
              <a:rPr lang="tr-TR" sz="3200" b="1" smtClean="0">
                <a:solidFill>
                  <a:schemeClr val="accent2"/>
                </a:solidFill>
              </a:rPr>
              <a:t> )</a:t>
            </a:r>
            <a:r>
              <a:rPr lang="tr-TR" sz="3200" b="1" baseline="30000" smtClean="0">
                <a:solidFill>
                  <a:schemeClr val="accent2"/>
                </a:solidFill>
              </a:rPr>
              <a:t>( n / 364)</a:t>
            </a:r>
          </a:p>
          <a:p>
            <a:pPr eaLnBrk="1" hangingPunct="1">
              <a:buFontTx/>
              <a:buNone/>
            </a:pPr>
            <a:endParaRPr lang="tr-TR" sz="3200" b="1" smtClean="0">
              <a:solidFill>
                <a:schemeClr val="accent2"/>
              </a:solidFill>
            </a:endParaRPr>
          </a:p>
          <a:p>
            <a:pPr eaLnBrk="1" hangingPunct="1"/>
            <a:r>
              <a:rPr lang="tr-TR" sz="2400" b="1" smtClean="0">
                <a:solidFill>
                  <a:schemeClr val="accent2"/>
                </a:solidFill>
              </a:rPr>
              <a:t>İKİNCİ EL FİYAT</a:t>
            </a:r>
          </a:p>
          <a:p>
            <a:pPr eaLnBrk="1" hangingPunct="1">
              <a:buFontTx/>
              <a:buNone/>
            </a:pPr>
            <a:endParaRPr lang="tr-TR" sz="2400" b="1" smtClean="0">
              <a:solidFill>
                <a:schemeClr val="accent2"/>
              </a:solidFill>
            </a:endParaRPr>
          </a:p>
          <a:p>
            <a:pPr eaLnBrk="1" hangingPunct="1">
              <a:buFontTx/>
              <a:buNone/>
            </a:pPr>
            <a:r>
              <a:rPr lang="tr-TR" sz="2400" smtClean="0">
                <a:solidFill>
                  <a:schemeClr val="accent2"/>
                </a:solidFill>
              </a:rPr>
              <a:t>		</a:t>
            </a:r>
            <a:r>
              <a:rPr lang="tr-TR" sz="3200" b="1" smtClean="0">
                <a:solidFill>
                  <a:schemeClr val="accent2"/>
                </a:solidFill>
              </a:rPr>
              <a:t>PV(HB) = ND / ( 1 + r</a:t>
            </a:r>
            <a:r>
              <a:rPr lang="tr-TR" sz="3200" b="1" baseline="-25000" smtClean="0">
                <a:solidFill>
                  <a:schemeClr val="accent2"/>
                </a:solidFill>
              </a:rPr>
              <a:t>nom</a:t>
            </a:r>
            <a:r>
              <a:rPr lang="tr-TR" sz="3200" b="1" smtClean="0">
                <a:solidFill>
                  <a:schemeClr val="accent2"/>
                </a:solidFill>
              </a:rPr>
              <a:t> )</a:t>
            </a:r>
            <a:r>
              <a:rPr lang="tr-TR" sz="3200" b="1" baseline="30000" smtClean="0">
                <a:solidFill>
                  <a:schemeClr val="accent2"/>
                </a:solidFill>
              </a:rPr>
              <a:t>( n / 365)</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idx="1"/>
          </p:nvPr>
        </p:nvSpPr>
        <p:spPr/>
        <p:txBody>
          <a:bodyPr/>
          <a:lstStyle/>
          <a:p>
            <a:pPr eaLnBrk="1" hangingPunct="1"/>
            <a:r>
              <a:rPr lang="tr-TR" sz="2400" smtClean="0">
                <a:solidFill>
                  <a:schemeClr val="accent2"/>
                </a:solidFill>
              </a:rPr>
              <a:t>Hazine bonosunun nominal değeri (vade sonu değeri) </a:t>
            </a:r>
          </a:p>
          <a:p>
            <a:pPr eaLnBrk="1" hangingPunct="1"/>
            <a:r>
              <a:rPr lang="tr-TR" sz="2400" smtClean="0">
                <a:solidFill>
                  <a:schemeClr val="accent2"/>
                </a:solidFill>
              </a:rPr>
              <a:t>Bugünkü piyasa değeri ile alınan hazine bonosunun vade sonunda  ulaşacağı değerin hesaplanması  </a:t>
            </a:r>
          </a:p>
          <a:p>
            <a:pPr eaLnBrk="1" hangingPunct="1">
              <a:buFontTx/>
              <a:buNone/>
            </a:pPr>
            <a:endParaRPr lang="tr-TR" sz="2400" smtClean="0">
              <a:solidFill>
                <a:schemeClr val="accent2"/>
              </a:solidFill>
            </a:endParaRPr>
          </a:p>
          <a:p>
            <a:pPr eaLnBrk="1" hangingPunct="1">
              <a:buFontTx/>
              <a:buNone/>
            </a:pPr>
            <a:r>
              <a:rPr lang="tr-TR" sz="2400" smtClean="0">
                <a:solidFill>
                  <a:schemeClr val="accent2"/>
                </a:solidFill>
              </a:rPr>
              <a:t>		</a:t>
            </a:r>
            <a:r>
              <a:rPr lang="tr-TR" sz="3200" b="1" smtClean="0">
                <a:solidFill>
                  <a:schemeClr val="accent2"/>
                </a:solidFill>
              </a:rPr>
              <a:t>ND=PV* ( 1 + r</a:t>
            </a:r>
            <a:r>
              <a:rPr lang="tr-TR" sz="3200" b="1" baseline="-25000" smtClean="0">
                <a:solidFill>
                  <a:schemeClr val="accent2"/>
                </a:solidFill>
              </a:rPr>
              <a:t>nom</a:t>
            </a:r>
            <a:r>
              <a:rPr lang="tr-TR" sz="3200" b="1" smtClean="0">
                <a:solidFill>
                  <a:schemeClr val="accent2"/>
                </a:solidFill>
              </a:rPr>
              <a:t> * n / 365 )</a:t>
            </a:r>
          </a:p>
        </p:txBody>
      </p:sp>
      <p:sp>
        <p:nvSpPr>
          <p:cNvPr id="90115" name="Rectangle 4"/>
          <p:cNvSpPr>
            <a:spLocks noChangeArrowheads="1"/>
          </p:cNvSpPr>
          <p:nvPr/>
        </p:nvSpPr>
        <p:spPr bwMode="auto">
          <a:xfrm>
            <a:off x="1692275" y="260350"/>
            <a:ext cx="7056438" cy="519113"/>
          </a:xfrm>
          <a:prstGeom prst="rect">
            <a:avLst/>
          </a:prstGeom>
          <a:noFill/>
          <a:ln w="12700" cap="sq">
            <a:noFill/>
            <a:miter lim="800000"/>
            <a:headEnd type="none" w="sm" len="sm"/>
            <a:tailEnd type="none" w="sm" len="sm"/>
          </a:ln>
        </p:spPr>
        <p:txBody>
          <a:bodyPr>
            <a:spAutoFit/>
          </a:bodyPr>
          <a:lstStyle/>
          <a:p>
            <a:r>
              <a:rPr lang="tr-TR" sz="2800" b="1">
                <a:solidFill>
                  <a:srgbClr val="3333CC"/>
                </a:solidFill>
              </a:rPr>
              <a:t>HAZİNE BONOSU – NOMİNAL DEĞER</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r>
              <a:rPr lang="tr-TR" dirty="0" smtClean="0">
                <a:solidFill>
                  <a:schemeClr val="accent2"/>
                </a:solidFill>
              </a:rPr>
              <a:t>Örnek </a:t>
            </a:r>
          </a:p>
        </p:txBody>
      </p:sp>
      <p:sp>
        <p:nvSpPr>
          <p:cNvPr id="91139" name="Rectangle 3"/>
          <p:cNvSpPr>
            <a:spLocks noGrp="1" noChangeArrowheads="1"/>
          </p:cNvSpPr>
          <p:nvPr>
            <p:ph idx="1"/>
          </p:nvPr>
        </p:nvSpPr>
        <p:spPr>
          <a:xfrm>
            <a:off x="250825" y="1341438"/>
            <a:ext cx="8648700" cy="4719637"/>
          </a:xfrm>
        </p:spPr>
        <p:txBody>
          <a:bodyPr/>
          <a:lstStyle/>
          <a:p>
            <a:pPr eaLnBrk="1" hangingPunct="1">
              <a:buFontTx/>
              <a:buNone/>
            </a:pPr>
            <a:r>
              <a:rPr lang="tr-TR" sz="2800" dirty="0" smtClean="0">
                <a:solidFill>
                  <a:schemeClr val="accent2"/>
                </a:solidFill>
              </a:rPr>
              <a:t>	%14.35 basit faiz oranı ile 142 gün vadeli olarak   satılan hazine bonosunun satış fiyatı nedir?</a:t>
            </a:r>
          </a:p>
          <a:p>
            <a:pPr eaLnBrk="1" hangingPunct="1"/>
            <a:endParaRPr lang="tr-TR" sz="2800" dirty="0" smtClean="0">
              <a:solidFill>
                <a:schemeClr val="accent2"/>
              </a:solidFill>
            </a:endParaRPr>
          </a:p>
          <a:p>
            <a:pPr eaLnBrk="1" hangingPunct="1">
              <a:buFontTx/>
              <a:buNone/>
            </a:pPr>
            <a:r>
              <a:rPr lang="tr-TR" sz="3200" dirty="0" smtClean="0">
                <a:solidFill>
                  <a:schemeClr val="accent2"/>
                </a:solidFill>
              </a:rPr>
              <a:t>	PV = ND / ( 1 + </a:t>
            </a:r>
            <a:r>
              <a:rPr lang="tr-TR" sz="3200" dirty="0" err="1" smtClean="0">
                <a:solidFill>
                  <a:schemeClr val="accent2"/>
                </a:solidFill>
              </a:rPr>
              <a:t>r</a:t>
            </a:r>
            <a:r>
              <a:rPr lang="tr-TR" sz="3200" baseline="-25000" dirty="0" err="1" smtClean="0">
                <a:solidFill>
                  <a:schemeClr val="accent2"/>
                </a:solidFill>
              </a:rPr>
              <a:t>nom</a:t>
            </a:r>
            <a:r>
              <a:rPr lang="tr-TR" sz="3200" dirty="0" smtClean="0">
                <a:solidFill>
                  <a:schemeClr val="accent2"/>
                </a:solidFill>
              </a:rPr>
              <a:t> *n /365)</a:t>
            </a:r>
          </a:p>
          <a:p>
            <a:pPr eaLnBrk="1" hangingPunct="1"/>
            <a:endParaRPr lang="tr-TR" sz="2400" dirty="0" smtClean="0">
              <a:solidFill>
                <a:schemeClr val="accent2"/>
              </a:solidFill>
            </a:endParaRPr>
          </a:p>
          <a:p>
            <a:pPr eaLnBrk="1" hangingPunct="1">
              <a:buFontTx/>
              <a:buNone/>
            </a:pPr>
            <a:r>
              <a:rPr lang="tr-TR" sz="3200" dirty="0" smtClean="0">
                <a:solidFill>
                  <a:schemeClr val="accent2"/>
                </a:solidFill>
              </a:rPr>
              <a:t>	PV = ND / ( 1 + </a:t>
            </a:r>
            <a:r>
              <a:rPr lang="tr-TR" sz="3200" dirty="0" err="1" smtClean="0">
                <a:solidFill>
                  <a:schemeClr val="accent2"/>
                </a:solidFill>
              </a:rPr>
              <a:t>r</a:t>
            </a:r>
            <a:r>
              <a:rPr lang="tr-TR" sz="3200" baseline="-25000" dirty="0" err="1" smtClean="0">
                <a:solidFill>
                  <a:schemeClr val="accent2"/>
                </a:solidFill>
              </a:rPr>
              <a:t>nom</a:t>
            </a:r>
            <a:r>
              <a:rPr lang="tr-TR" sz="3200" dirty="0" smtClean="0">
                <a:solidFill>
                  <a:schemeClr val="accent2"/>
                </a:solidFill>
              </a:rPr>
              <a:t> *n /365)</a:t>
            </a:r>
          </a:p>
          <a:p>
            <a:pPr eaLnBrk="1" hangingPunct="1">
              <a:buFontTx/>
              <a:buNone/>
            </a:pPr>
            <a:r>
              <a:rPr lang="tr-TR" sz="3200" dirty="0" smtClean="0">
                <a:solidFill>
                  <a:schemeClr val="accent2"/>
                </a:solidFill>
              </a:rPr>
              <a:t>	PV = 94.71 TL</a:t>
            </a:r>
            <a:endParaRPr lang="tr-TR" dirty="0" smtClean="0">
              <a:solidFill>
                <a:schemeClr val="accent2"/>
              </a:solidFill>
            </a:endParaRPr>
          </a:p>
          <a:p>
            <a:pPr eaLnBrk="1" hangingPunct="1"/>
            <a:endParaRPr lang="tr-TR" dirty="0" smtClean="0"/>
          </a:p>
          <a:p>
            <a:pPr eaLnBrk="1" hangingPunct="1">
              <a:buFontTx/>
              <a:buNone/>
            </a:pPr>
            <a:endParaRPr lang="tr-TR" dirty="0" smtClean="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eaLnBrk="1" hangingPunct="1"/>
            <a:r>
              <a:rPr lang="tr-TR" dirty="0" smtClean="0">
                <a:solidFill>
                  <a:schemeClr val="accent2"/>
                </a:solidFill>
              </a:rPr>
              <a:t>Örnek </a:t>
            </a:r>
          </a:p>
        </p:txBody>
      </p:sp>
      <p:sp>
        <p:nvSpPr>
          <p:cNvPr id="92163" name="Rectangle 3"/>
          <p:cNvSpPr>
            <a:spLocks noGrp="1" noChangeArrowheads="1"/>
          </p:cNvSpPr>
          <p:nvPr>
            <p:ph idx="1"/>
          </p:nvPr>
        </p:nvSpPr>
        <p:spPr>
          <a:xfrm>
            <a:off x="274638" y="1376363"/>
            <a:ext cx="8648700" cy="5481637"/>
          </a:xfrm>
        </p:spPr>
        <p:txBody>
          <a:bodyPr/>
          <a:lstStyle/>
          <a:p>
            <a:pPr marL="552450" indent="-552450" algn="just" eaLnBrk="1" hangingPunct="1">
              <a:lnSpc>
                <a:spcPct val="80000"/>
              </a:lnSpc>
              <a:buFontTx/>
              <a:buNone/>
            </a:pPr>
            <a:r>
              <a:rPr lang="tr-TR" sz="2400" dirty="0" smtClean="0">
                <a:solidFill>
                  <a:schemeClr val="accent2"/>
                </a:solidFill>
              </a:rPr>
              <a:t>	</a:t>
            </a:r>
            <a:r>
              <a:rPr lang="en-US" sz="2400" dirty="0" smtClean="0">
                <a:solidFill>
                  <a:schemeClr val="accent2"/>
                </a:solidFill>
              </a:rPr>
              <a:t>180  </a:t>
            </a:r>
            <a:r>
              <a:rPr lang="en-US" sz="2400" dirty="0" err="1" smtClean="0">
                <a:solidFill>
                  <a:schemeClr val="accent2"/>
                </a:solidFill>
              </a:rPr>
              <a:t>g</a:t>
            </a:r>
            <a:r>
              <a:rPr lang="en-US" sz="2400" dirty="0" err="1" smtClean="0">
                <a:solidFill>
                  <a:schemeClr val="accent2"/>
                </a:solidFill>
                <a:latin typeface="Times New Roman" pitchFamily="18" charset="0"/>
              </a:rPr>
              <a:t>ü</a:t>
            </a:r>
            <a:r>
              <a:rPr lang="en-US" sz="2400" dirty="0" err="1" smtClean="0">
                <a:solidFill>
                  <a:schemeClr val="accent2"/>
                </a:solidFill>
              </a:rPr>
              <a:t>n</a:t>
            </a:r>
            <a:r>
              <a:rPr lang="en-US" sz="2400" dirty="0" smtClean="0">
                <a:solidFill>
                  <a:schemeClr val="accent2"/>
                </a:solidFill>
              </a:rPr>
              <a:t>  </a:t>
            </a:r>
            <a:r>
              <a:rPr lang="en-US" sz="2400" dirty="0" err="1" smtClean="0">
                <a:solidFill>
                  <a:schemeClr val="accent2"/>
                </a:solidFill>
              </a:rPr>
              <a:t>vadeli</a:t>
            </a:r>
            <a:r>
              <a:rPr lang="en-US" sz="2400" dirty="0" smtClean="0">
                <a:solidFill>
                  <a:schemeClr val="accent2"/>
                </a:solidFill>
              </a:rPr>
              <a:t>  </a:t>
            </a:r>
            <a:r>
              <a:rPr lang="en-US" sz="2400" dirty="0" err="1" smtClean="0">
                <a:solidFill>
                  <a:schemeClr val="accent2"/>
                </a:solidFill>
              </a:rPr>
              <a:t>hazine</a:t>
            </a:r>
            <a:r>
              <a:rPr lang="en-US" sz="2400" dirty="0" smtClean="0">
                <a:solidFill>
                  <a:schemeClr val="accent2"/>
                </a:solidFill>
              </a:rPr>
              <a:t>  </a:t>
            </a:r>
            <a:r>
              <a:rPr lang="en-US" sz="2400" dirty="0" err="1" smtClean="0">
                <a:solidFill>
                  <a:schemeClr val="accent2"/>
                </a:solidFill>
              </a:rPr>
              <a:t>bonosu</a:t>
            </a:r>
            <a:r>
              <a:rPr lang="en-US" sz="2400" dirty="0" smtClean="0">
                <a:solidFill>
                  <a:schemeClr val="accent2"/>
                </a:solidFill>
              </a:rPr>
              <a:t> %</a:t>
            </a:r>
            <a:r>
              <a:rPr lang="tr-TR" sz="2400" dirty="0" smtClean="0">
                <a:solidFill>
                  <a:schemeClr val="accent2"/>
                </a:solidFill>
              </a:rPr>
              <a:t>19</a:t>
            </a:r>
            <a:r>
              <a:rPr lang="en-US" sz="2400" dirty="0" smtClean="0">
                <a:solidFill>
                  <a:schemeClr val="accent2"/>
                </a:solidFill>
              </a:rPr>
              <a:t>  </a:t>
            </a:r>
            <a:r>
              <a:rPr lang="en-US" sz="2400" dirty="0" err="1" smtClean="0">
                <a:solidFill>
                  <a:schemeClr val="accent2"/>
                </a:solidFill>
              </a:rPr>
              <a:t>faiz</a:t>
            </a:r>
            <a:r>
              <a:rPr lang="en-US" sz="2400" dirty="0" smtClean="0">
                <a:solidFill>
                  <a:schemeClr val="accent2"/>
                </a:solidFill>
              </a:rPr>
              <a:t>  </a:t>
            </a:r>
            <a:r>
              <a:rPr lang="en-US" sz="2400" dirty="0" err="1" smtClean="0">
                <a:solidFill>
                  <a:schemeClr val="accent2"/>
                </a:solidFill>
              </a:rPr>
              <a:t>oranı</a:t>
            </a:r>
            <a:r>
              <a:rPr lang="en-US" sz="2400" dirty="0" smtClean="0">
                <a:solidFill>
                  <a:schemeClr val="accent2"/>
                </a:solidFill>
              </a:rPr>
              <a:t> </a:t>
            </a:r>
            <a:r>
              <a:rPr lang="en-US" sz="2400" dirty="0" err="1" smtClean="0">
                <a:solidFill>
                  <a:schemeClr val="accent2"/>
                </a:solidFill>
              </a:rPr>
              <a:t>ile</a:t>
            </a:r>
            <a:r>
              <a:rPr lang="en-US" sz="2400" dirty="0" smtClean="0">
                <a:solidFill>
                  <a:schemeClr val="accent2"/>
                </a:solidFill>
              </a:rPr>
              <a:t>  </a:t>
            </a:r>
            <a:r>
              <a:rPr lang="en-US" sz="2400" dirty="0" err="1" smtClean="0">
                <a:solidFill>
                  <a:schemeClr val="accent2"/>
                </a:solidFill>
              </a:rPr>
              <a:t>alınıp</a:t>
            </a:r>
            <a:r>
              <a:rPr lang="en-US" sz="2400" dirty="0" smtClean="0">
                <a:solidFill>
                  <a:schemeClr val="accent2"/>
                </a:solidFill>
              </a:rPr>
              <a:t>, </a:t>
            </a:r>
            <a:r>
              <a:rPr lang="en-US" sz="2400" dirty="0" err="1" smtClean="0">
                <a:solidFill>
                  <a:schemeClr val="accent2"/>
                </a:solidFill>
              </a:rPr>
              <a:t>vadesine</a:t>
            </a:r>
            <a:r>
              <a:rPr lang="en-US" sz="2400" dirty="0" smtClean="0">
                <a:solidFill>
                  <a:schemeClr val="accent2"/>
                </a:solidFill>
              </a:rPr>
              <a:t> 15 </a:t>
            </a:r>
            <a:r>
              <a:rPr lang="en-US" sz="2400" dirty="0" err="1" smtClean="0">
                <a:solidFill>
                  <a:schemeClr val="accent2"/>
                </a:solidFill>
              </a:rPr>
              <a:t>g</a:t>
            </a:r>
            <a:r>
              <a:rPr lang="en-US" sz="2400" dirty="0" err="1" smtClean="0">
                <a:solidFill>
                  <a:schemeClr val="accent2"/>
                </a:solidFill>
                <a:latin typeface="Times New Roman" pitchFamily="18" charset="0"/>
              </a:rPr>
              <a:t>ü</a:t>
            </a:r>
            <a:r>
              <a:rPr lang="en-US" sz="2400" dirty="0" err="1" smtClean="0">
                <a:solidFill>
                  <a:schemeClr val="accent2"/>
                </a:solidFill>
              </a:rPr>
              <a:t>n</a:t>
            </a:r>
            <a:r>
              <a:rPr lang="en-US" sz="2400" dirty="0" smtClean="0">
                <a:solidFill>
                  <a:schemeClr val="accent2"/>
                </a:solidFill>
              </a:rPr>
              <a:t> </a:t>
            </a:r>
            <a:r>
              <a:rPr lang="en-US" sz="2400" dirty="0" err="1" smtClean="0">
                <a:solidFill>
                  <a:schemeClr val="accent2"/>
                </a:solidFill>
              </a:rPr>
              <a:t>kala</a:t>
            </a:r>
            <a:r>
              <a:rPr lang="en-US" sz="2400" dirty="0" smtClean="0">
                <a:solidFill>
                  <a:schemeClr val="accent2"/>
                </a:solidFill>
              </a:rPr>
              <a:t> %</a:t>
            </a:r>
            <a:r>
              <a:rPr lang="tr-TR" sz="2400" dirty="0" smtClean="0">
                <a:solidFill>
                  <a:schemeClr val="accent2"/>
                </a:solidFill>
              </a:rPr>
              <a:t>15</a:t>
            </a:r>
            <a:r>
              <a:rPr lang="en-US" sz="2400" dirty="0" smtClean="0">
                <a:solidFill>
                  <a:schemeClr val="accent2"/>
                </a:solidFill>
              </a:rPr>
              <a:t>  </a:t>
            </a:r>
            <a:r>
              <a:rPr lang="en-US" sz="2400" dirty="0" err="1" smtClean="0">
                <a:solidFill>
                  <a:schemeClr val="accent2"/>
                </a:solidFill>
              </a:rPr>
              <a:t>faiz</a:t>
            </a:r>
            <a:r>
              <a:rPr lang="en-US" sz="2400" dirty="0" smtClean="0">
                <a:solidFill>
                  <a:schemeClr val="accent2"/>
                </a:solidFill>
              </a:rPr>
              <a:t>  </a:t>
            </a:r>
            <a:r>
              <a:rPr lang="en-US" sz="2400" dirty="0" err="1" smtClean="0">
                <a:solidFill>
                  <a:schemeClr val="accent2"/>
                </a:solidFill>
              </a:rPr>
              <a:t>oranı</a:t>
            </a:r>
            <a:r>
              <a:rPr lang="en-US" sz="2400" dirty="0" smtClean="0">
                <a:solidFill>
                  <a:schemeClr val="accent2"/>
                </a:solidFill>
              </a:rPr>
              <a:t> </a:t>
            </a:r>
            <a:r>
              <a:rPr lang="en-US" sz="2400" dirty="0" err="1" smtClean="0">
                <a:solidFill>
                  <a:schemeClr val="accent2"/>
                </a:solidFill>
              </a:rPr>
              <a:t>ile</a:t>
            </a:r>
            <a:r>
              <a:rPr lang="en-US" sz="2400" dirty="0" smtClean="0">
                <a:solidFill>
                  <a:schemeClr val="accent2"/>
                </a:solidFill>
              </a:rPr>
              <a:t>  </a:t>
            </a:r>
            <a:r>
              <a:rPr lang="en-US" sz="2400" dirty="0" err="1" smtClean="0">
                <a:solidFill>
                  <a:schemeClr val="accent2"/>
                </a:solidFill>
              </a:rPr>
              <a:t>geri</a:t>
            </a:r>
            <a:r>
              <a:rPr lang="en-US" sz="2400" dirty="0" smtClean="0">
                <a:solidFill>
                  <a:schemeClr val="accent2"/>
                </a:solidFill>
              </a:rPr>
              <a:t>  </a:t>
            </a:r>
            <a:r>
              <a:rPr lang="en-US" sz="2400" dirty="0" err="1" smtClean="0">
                <a:solidFill>
                  <a:schemeClr val="accent2"/>
                </a:solidFill>
              </a:rPr>
              <a:t>satılırsa</a:t>
            </a:r>
            <a:r>
              <a:rPr lang="en-US" sz="2400" dirty="0" smtClean="0">
                <a:solidFill>
                  <a:schemeClr val="accent2"/>
                </a:solidFill>
              </a:rPr>
              <a:t>  </a:t>
            </a:r>
            <a:endParaRPr lang="tr-TR" sz="2400" dirty="0" smtClean="0">
              <a:solidFill>
                <a:schemeClr val="accent2"/>
              </a:solidFill>
            </a:endParaRPr>
          </a:p>
          <a:p>
            <a:pPr marL="552450" indent="-552450" algn="just" eaLnBrk="1" hangingPunct="1">
              <a:lnSpc>
                <a:spcPct val="80000"/>
              </a:lnSpc>
            </a:pPr>
            <a:endParaRPr lang="tr-TR" sz="2400" dirty="0" smtClean="0">
              <a:solidFill>
                <a:schemeClr val="accent2"/>
              </a:solidFill>
            </a:endParaRPr>
          </a:p>
          <a:p>
            <a:pPr marL="552450" indent="-552450" algn="just" eaLnBrk="1" hangingPunct="1">
              <a:lnSpc>
                <a:spcPct val="80000"/>
              </a:lnSpc>
              <a:buFontTx/>
              <a:buNone/>
            </a:pPr>
            <a:r>
              <a:rPr lang="tr-TR" sz="2400" dirty="0" smtClean="0">
                <a:solidFill>
                  <a:schemeClr val="accent2"/>
                </a:solidFill>
              </a:rPr>
              <a:t>	a) </a:t>
            </a:r>
            <a:r>
              <a:rPr lang="en-US" sz="2400" dirty="0" err="1" smtClean="0">
                <a:solidFill>
                  <a:schemeClr val="accent2"/>
                </a:solidFill>
              </a:rPr>
              <a:t>d</a:t>
            </a:r>
            <a:r>
              <a:rPr lang="en-US" sz="2400" dirty="0" err="1" smtClean="0">
                <a:solidFill>
                  <a:schemeClr val="accent2"/>
                </a:solidFill>
                <a:latin typeface="Times New Roman" pitchFamily="18" charset="0"/>
              </a:rPr>
              <a:t>ö</a:t>
            </a:r>
            <a:r>
              <a:rPr lang="en-US" sz="2400" dirty="0" err="1" smtClean="0">
                <a:solidFill>
                  <a:schemeClr val="accent2"/>
                </a:solidFill>
              </a:rPr>
              <a:t>nemsel</a:t>
            </a:r>
            <a:r>
              <a:rPr lang="en-US" sz="2400" dirty="0" smtClean="0">
                <a:solidFill>
                  <a:schemeClr val="accent2"/>
                </a:solidFill>
              </a:rPr>
              <a:t>  </a:t>
            </a:r>
            <a:r>
              <a:rPr lang="en-US" sz="2400" dirty="0" err="1" smtClean="0">
                <a:solidFill>
                  <a:schemeClr val="accent2"/>
                </a:solidFill>
              </a:rPr>
              <a:t>getiri</a:t>
            </a:r>
            <a:r>
              <a:rPr lang="en-US" sz="2400" dirty="0" smtClean="0">
                <a:solidFill>
                  <a:schemeClr val="accent2"/>
                </a:solidFill>
              </a:rPr>
              <a:t> </a:t>
            </a:r>
            <a:r>
              <a:rPr lang="en-US" sz="2400" dirty="0" err="1" smtClean="0">
                <a:solidFill>
                  <a:schemeClr val="accent2"/>
                </a:solidFill>
              </a:rPr>
              <a:t>nedir</a:t>
            </a:r>
            <a:r>
              <a:rPr lang="en-US" sz="2400" dirty="0" smtClean="0">
                <a:solidFill>
                  <a:schemeClr val="accent2"/>
                </a:solidFill>
              </a:rPr>
              <a:t>?</a:t>
            </a:r>
            <a:endParaRPr lang="tr-TR" sz="2400" dirty="0" smtClean="0">
              <a:solidFill>
                <a:schemeClr val="accent2"/>
              </a:solidFill>
            </a:endParaRPr>
          </a:p>
          <a:p>
            <a:pPr marL="552450" indent="-552450" algn="just" eaLnBrk="1" hangingPunct="1">
              <a:lnSpc>
                <a:spcPct val="80000"/>
              </a:lnSpc>
              <a:buFontTx/>
              <a:buNone/>
            </a:pPr>
            <a:r>
              <a:rPr lang="tr-TR" sz="2400" dirty="0" smtClean="0">
                <a:solidFill>
                  <a:schemeClr val="accent2"/>
                </a:solidFill>
              </a:rPr>
              <a:t>	b) Nominal getirisi nedir?</a:t>
            </a:r>
          </a:p>
          <a:p>
            <a:pPr marL="552450" indent="-552450" algn="just" eaLnBrk="1" hangingPunct="1">
              <a:lnSpc>
                <a:spcPct val="80000"/>
              </a:lnSpc>
              <a:buFontTx/>
              <a:buNone/>
            </a:pPr>
            <a:endParaRPr lang="tr-TR" sz="2400" dirty="0" smtClean="0">
              <a:solidFill>
                <a:schemeClr val="accent2"/>
              </a:solidFill>
            </a:endParaRPr>
          </a:p>
          <a:p>
            <a:pPr marL="552450" indent="-552450" algn="just" eaLnBrk="1" hangingPunct="1">
              <a:lnSpc>
                <a:spcPct val="80000"/>
              </a:lnSpc>
              <a:buFontTx/>
              <a:buAutoNum type="alphaLcParenR"/>
            </a:pPr>
            <a:r>
              <a:rPr lang="tr-TR" sz="2400" dirty="0" smtClean="0">
                <a:solidFill>
                  <a:schemeClr val="accent2"/>
                </a:solidFill>
              </a:rPr>
              <a:t>Önce alış ve satış fiyatlarını hesaplamalıyız.</a:t>
            </a:r>
          </a:p>
          <a:p>
            <a:pPr marL="552450" indent="-552450" algn="just" eaLnBrk="1" hangingPunct="1">
              <a:lnSpc>
                <a:spcPct val="80000"/>
              </a:lnSpc>
              <a:buFontTx/>
              <a:buNone/>
            </a:pPr>
            <a:r>
              <a:rPr lang="tr-TR" sz="2400" dirty="0" smtClean="0">
                <a:solidFill>
                  <a:schemeClr val="accent2"/>
                </a:solidFill>
              </a:rPr>
              <a:t>	Alış Fiyatı    PV = 100 / ( 1 + 0.19 *180 /365) = 91.43 TL</a:t>
            </a:r>
            <a:endParaRPr lang="tr-TR" sz="2000" dirty="0" smtClean="0">
              <a:solidFill>
                <a:schemeClr val="accent2"/>
              </a:solidFill>
            </a:endParaRPr>
          </a:p>
          <a:p>
            <a:pPr marL="552450" indent="-552450" algn="just" eaLnBrk="1" hangingPunct="1">
              <a:lnSpc>
                <a:spcPct val="80000"/>
              </a:lnSpc>
              <a:buFontTx/>
              <a:buNone/>
            </a:pPr>
            <a:r>
              <a:rPr lang="tr-TR" sz="2000" dirty="0" smtClean="0">
                <a:solidFill>
                  <a:schemeClr val="accent2"/>
                </a:solidFill>
              </a:rPr>
              <a:t>	</a:t>
            </a:r>
            <a:r>
              <a:rPr lang="tr-TR" sz="2400" dirty="0" smtClean="0">
                <a:solidFill>
                  <a:schemeClr val="accent2"/>
                </a:solidFill>
              </a:rPr>
              <a:t>Satış Fiyatı  PV = 100 / ( 1 + 0.15*15 /365)    = 99.39 TL</a:t>
            </a:r>
            <a:endParaRPr lang="tr-TR" sz="2000" dirty="0" smtClean="0">
              <a:solidFill>
                <a:schemeClr val="accent2"/>
              </a:solidFill>
            </a:endParaRPr>
          </a:p>
          <a:p>
            <a:pPr marL="552450" indent="-552450" algn="just" eaLnBrk="1" hangingPunct="1">
              <a:lnSpc>
                <a:spcPct val="80000"/>
              </a:lnSpc>
              <a:buFontTx/>
              <a:buNone/>
            </a:pPr>
            <a:r>
              <a:rPr lang="tr-TR" sz="2400" dirty="0" smtClean="0">
                <a:solidFill>
                  <a:schemeClr val="accent2"/>
                </a:solidFill>
              </a:rPr>
              <a:t>  	</a:t>
            </a:r>
          </a:p>
          <a:p>
            <a:pPr marL="552450" indent="-552450" algn="just" eaLnBrk="1" hangingPunct="1">
              <a:lnSpc>
                <a:spcPct val="80000"/>
              </a:lnSpc>
              <a:buFontTx/>
              <a:buNone/>
            </a:pPr>
            <a:r>
              <a:rPr lang="tr-TR" sz="2400" dirty="0" smtClean="0">
                <a:solidFill>
                  <a:schemeClr val="accent2"/>
                </a:solidFill>
              </a:rPr>
              <a:t>	i = FV/PV-1 = (99.39/91.43) -1 = %8.71</a:t>
            </a:r>
          </a:p>
          <a:p>
            <a:pPr marL="552450" indent="-552450" algn="just" eaLnBrk="1" hangingPunct="1">
              <a:lnSpc>
                <a:spcPct val="80000"/>
              </a:lnSpc>
              <a:buFontTx/>
              <a:buNone/>
            </a:pPr>
            <a:endParaRPr lang="tr-TR" sz="2400" dirty="0" smtClean="0">
              <a:solidFill>
                <a:schemeClr val="accent2"/>
              </a:solidFill>
            </a:endParaRPr>
          </a:p>
          <a:p>
            <a:pPr marL="552450" indent="-552450" algn="just" eaLnBrk="1" hangingPunct="1">
              <a:lnSpc>
                <a:spcPct val="80000"/>
              </a:lnSpc>
              <a:buFontTx/>
              <a:buNone/>
            </a:pPr>
            <a:r>
              <a:rPr lang="tr-TR" sz="2400" dirty="0" smtClean="0">
                <a:solidFill>
                  <a:schemeClr val="accent2"/>
                </a:solidFill>
              </a:rPr>
              <a:t>b) 	</a:t>
            </a:r>
            <a:r>
              <a:rPr lang="tr-TR" sz="2800" b="1" dirty="0" smtClean="0">
                <a:solidFill>
                  <a:schemeClr val="accent2"/>
                </a:solidFill>
              </a:rPr>
              <a:t>r </a:t>
            </a:r>
            <a:r>
              <a:rPr lang="tr-TR" sz="2800" b="1" baseline="-25000" dirty="0" err="1" smtClean="0">
                <a:solidFill>
                  <a:schemeClr val="accent2"/>
                </a:solidFill>
              </a:rPr>
              <a:t>nom</a:t>
            </a:r>
            <a:r>
              <a:rPr lang="tr-TR" sz="2400" dirty="0" smtClean="0">
                <a:solidFill>
                  <a:schemeClr val="accent2"/>
                </a:solidFill>
              </a:rPr>
              <a:t> =  0.0871 * 365/165 =%19.25</a:t>
            </a:r>
            <a:endParaRPr lang="en-US" sz="2400" dirty="0" smtClean="0">
              <a:solidFill>
                <a:schemeClr val="accent2"/>
              </a:solidFill>
            </a:endParaRPr>
          </a:p>
          <a:p>
            <a:pPr marL="552450" indent="-552450" algn="just" eaLnBrk="1" hangingPunct="1">
              <a:lnSpc>
                <a:spcPct val="80000"/>
              </a:lnSpc>
              <a:buFontTx/>
              <a:buNone/>
            </a:pPr>
            <a:r>
              <a:rPr lang="tr-TR" sz="2400" dirty="0" smtClean="0"/>
              <a:t>	</a:t>
            </a:r>
          </a:p>
        </p:txBody>
      </p:sp>
      <p:sp>
        <p:nvSpPr>
          <p:cNvPr id="92164" name="Rectangle 4"/>
          <p:cNvSpPr>
            <a:spLocks noChangeArrowheads="1"/>
          </p:cNvSpPr>
          <p:nvPr/>
        </p:nvSpPr>
        <p:spPr bwMode="auto">
          <a:xfrm>
            <a:off x="539750" y="2492375"/>
            <a:ext cx="7704138" cy="384175"/>
          </a:xfrm>
          <a:prstGeom prst="rect">
            <a:avLst/>
          </a:prstGeom>
          <a:noFill/>
          <a:ln w="12700" cap="sq">
            <a:noFill/>
            <a:miter lim="800000"/>
            <a:headEnd type="none" w="sm" len="sm"/>
            <a:tailEnd type="none" w="sm" len="sm"/>
          </a:ln>
        </p:spPr>
        <p:txBody>
          <a:bodyPr>
            <a:spAutoFit/>
          </a:bodyPr>
          <a:lstStyle/>
          <a:p>
            <a:pPr algn="just">
              <a:lnSpc>
                <a:spcPct val="80000"/>
              </a:lnSpc>
              <a:spcBef>
                <a:spcPct val="20000"/>
              </a:spcBef>
            </a:pPr>
            <a:r>
              <a:rPr lang="tr-TR" sz="2400">
                <a:solidFill>
                  <a:srgbClr val="3333CC"/>
                </a:solidFill>
                <a:latin typeface="Times New Roman" pitchFamily="18" charset="0"/>
                <a:cs typeface="Times New Roman" pitchFamily="18" charset="0"/>
              </a:rPr>
              <a:t>	</a:t>
            </a:r>
            <a:endParaRPr lang="tr-TR">
              <a:solidFill>
                <a:srgbClr val="3333CC"/>
              </a:solidFill>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r>
              <a:rPr lang="tr-TR" dirty="0" smtClean="0">
                <a:solidFill>
                  <a:schemeClr val="accent2"/>
                </a:solidFill>
              </a:rPr>
              <a:t>Örnek </a:t>
            </a:r>
          </a:p>
        </p:txBody>
      </p:sp>
      <p:sp>
        <p:nvSpPr>
          <p:cNvPr id="93187" name="Rectangle 3"/>
          <p:cNvSpPr>
            <a:spLocks noGrp="1" noChangeArrowheads="1"/>
          </p:cNvSpPr>
          <p:nvPr>
            <p:ph idx="1"/>
          </p:nvPr>
        </p:nvSpPr>
        <p:spPr/>
        <p:txBody>
          <a:bodyPr/>
          <a:lstStyle/>
          <a:p>
            <a:pPr eaLnBrk="1" hangingPunct="1">
              <a:buFontTx/>
              <a:buNone/>
            </a:pPr>
            <a:r>
              <a:rPr lang="tr-TR" sz="2400" dirty="0" smtClean="0">
                <a:solidFill>
                  <a:schemeClr val="accent2"/>
                </a:solidFill>
              </a:rPr>
              <a:t>	Bir Yatırımcı 21.01.2006 tarihinde 27.06.2006 vadeli 10.000 TL nominal değerli Hazine Bonosu almak istemektedir.</a:t>
            </a:r>
          </a:p>
          <a:p>
            <a:pPr eaLnBrk="1" hangingPunct="1">
              <a:buFontTx/>
              <a:buNone/>
            </a:pPr>
            <a:r>
              <a:rPr lang="tr-TR" sz="2400" dirty="0" smtClean="0">
                <a:solidFill>
                  <a:schemeClr val="accent2"/>
                </a:solidFill>
              </a:rPr>
              <a:t>	Faiz Oranı :%25’dir. </a:t>
            </a:r>
          </a:p>
          <a:p>
            <a:pPr eaLnBrk="1" hangingPunct="1">
              <a:buFontTx/>
              <a:buNone/>
            </a:pPr>
            <a:r>
              <a:rPr lang="tr-TR" sz="2400" dirty="0" smtClean="0">
                <a:solidFill>
                  <a:schemeClr val="accent2"/>
                </a:solidFill>
              </a:rPr>
              <a:t>a) Hazine Bonosunun birim fiyatı ne kadardır? </a:t>
            </a:r>
          </a:p>
          <a:p>
            <a:pPr eaLnBrk="1" hangingPunct="1">
              <a:buFontTx/>
              <a:buNone/>
            </a:pPr>
            <a:r>
              <a:rPr lang="tr-TR" sz="2400" dirty="0" smtClean="0">
                <a:solidFill>
                  <a:schemeClr val="accent2"/>
                </a:solidFill>
              </a:rPr>
              <a:t>b) Yatırımcının şu anda ödemesi gereken TL tutarı ne kadardır?</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eaLnBrk="1" hangingPunct="1"/>
            <a:r>
              <a:rPr lang="tr-TR" smtClean="0">
                <a:solidFill>
                  <a:schemeClr val="accent2"/>
                </a:solidFill>
              </a:rPr>
              <a:t>EUROBOND</a:t>
            </a:r>
          </a:p>
        </p:txBody>
      </p:sp>
      <p:sp>
        <p:nvSpPr>
          <p:cNvPr id="94211" name="Rectangle 3"/>
          <p:cNvSpPr>
            <a:spLocks noGrp="1" noChangeArrowheads="1"/>
          </p:cNvSpPr>
          <p:nvPr>
            <p:ph idx="1"/>
          </p:nvPr>
        </p:nvSpPr>
        <p:spPr/>
        <p:txBody>
          <a:bodyPr/>
          <a:lstStyle/>
          <a:p>
            <a:pPr eaLnBrk="1" hangingPunct="1">
              <a:lnSpc>
                <a:spcPct val="110000"/>
              </a:lnSpc>
              <a:buClr>
                <a:srgbClr val="FF5050"/>
              </a:buClr>
              <a:buFontTx/>
              <a:buNone/>
            </a:pPr>
            <a:r>
              <a:rPr lang="tr-TR" sz="2000" b="1" smtClean="0">
                <a:solidFill>
                  <a:schemeClr val="accent2"/>
                </a:solidFill>
              </a:rPr>
              <a:t>Eurobondlarda Fiyat ve Getiri Kavramları</a:t>
            </a:r>
          </a:p>
          <a:p>
            <a:pPr eaLnBrk="1" hangingPunct="1">
              <a:lnSpc>
                <a:spcPct val="110000"/>
              </a:lnSpc>
              <a:buClr>
                <a:srgbClr val="FF5050"/>
              </a:buClr>
              <a:buFontTx/>
              <a:buNone/>
            </a:pPr>
            <a:r>
              <a:rPr lang="tr-TR" sz="2000" b="1" smtClean="0">
                <a:solidFill>
                  <a:schemeClr val="accent2"/>
                </a:solidFill>
              </a:rPr>
              <a:t>Kirli Fiyat ;</a:t>
            </a:r>
            <a:r>
              <a:rPr lang="tr-TR" sz="2000" smtClean="0">
                <a:solidFill>
                  <a:schemeClr val="accent2"/>
                </a:solidFill>
              </a:rPr>
              <a:t>Uluslararası piyasalarda Eurobondlar kirli fiyat ile işlem görmektedir. </a:t>
            </a:r>
          </a:p>
          <a:p>
            <a:pPr eaLnBrk="1" hangingPunct="1">
              <a:lnSpc>
                <a:spcPct val="110000"/>
              </a:lnSpc>
              <a:buClr>
                <a:srgbClr val="FF5050"/>
              </a:buClr>
              <a:buFontTx/>
              <a:buNone/>
            </a:pPr>
            <a:r>
              <a:rPr lang="tr-TR" sz="2000" b="1" smtClean="0">
                <a:solidFill>
                  <a:schemeClr val="accent2"/>
                </a:solidFill>
              </a:rPr>
              <a:t>Temiz Fiyat; </a:t>
            </a:r>
            <a:r>
              <a:rPr lang="tr-TR" sz="2000" smtClean="0">
                <a:solidFill>
                  <a:schemeClr val="accent2"/>
                </a:solidFill>
              </a:rPr>
              <a:t>Gerçekleşen alım satımların takas işlemleri sırasında kıymet bedeli, birikmiş kupon faizi düşülerek hesaplanmakta ve birikmiş faizin de dahil olmadığı fiyata “temiz fiyat" denilmektedir.</a:t>
            </a:r>
          </a:p>
          <a:p>
            <a:pPr eaLnBrk="1" hangingPunct="1">
              <a:lnSpc>
                <a:spcPct val="110000"/>
              </a:lnSpc>
              <a:buClr>
                <a:srgbClr val="FF5050"/>
              </a:buClr>
              <a:buFontTx/>
              <a:buNone/>
            </a:pPr>
            <a:r>
              <a:rPr lang="tr-TR" sz="2000" b="1" smtClean="0">
                <a:solidFill>
                  <a:schemeClr val="accent2"/>
                </a:solidFill>
              </a:rPr>
              <a:t>Birikmiş Faiz;</a:t>
            </a:r>
            <a:r>
              <a:rPr lang="tr-TR" sz="2000" smtClean="0">
                <a:solidFill>
                  <a:schemeClr val="accent2"/>
                </a:solidFill>
              </a:rPr>
              <a:t>Eurobond'un ihraç veya son kupon ödeme tarihinden alım - satımının yapıldığı tarihe kadar işleyen faizine birikmiş faiz denir. </a:t>
            </a:r>
            <a:br>
              <a:rPr lang="tr-TR" sz="2000" smtClean="0">
                <a:solidFill>
                  <a:schemeClr val="accent2"/>
                </a:solidFill>
              </a:rPr>
            </a:br>
            <a:r>
              <a:rPr lang="tr-TR" sz="2000" b="1" smtClean="0">
                <a:solidFill>
                  <a:schemeClr val="accent2"/>
                </a:solidFill>
              </a:rPr>
              <a:t>Birikmiş Faiz = A / E * % CPN / M</a:t>
            </a:r>
            <a:r>
              <a:rPr lang="tr-TR" sz="2000" smtClean="0">
                <a:solidFill>
                  <a:schemeClr val="accent2"/>
                </a:solidFill>
              </a:rPr>
              <a:t> </a:t>
            </a:r>
            <a:br>
              <a:rPr lang="tr-TR" sz="2000" smtClean="0">
                <a:solidFill>
                  <a:schemeClr val="accent2"/>
                </a:solidFill>
              </a:rPr>
            </a:br>
            <a:r>
              <a:rPr lang="tr-TR" sz="2000" b="1" smtClean="0">
                <a:solidFill>
                  <a:schemeClr val="accent2"/>
                </a:solidFill>
              </a:rPr>
              <a:t>A: </a:t>
            </a:r>
            <a:r>
              <a:rPr lang="tr-TR" sz="2000" smtClean="0">
                <a:solidFill>
                  <a:schemeClr val="accent2"/>
                </a:solidFill>
              </a:rPr>
              <a:t> Son kupon ödeme tarihinden valör gününe kadar geçen gün sayısı</a:t>
            </a:r>
            <a:br>
              <a:rPr lang="tr-TR" sz="2000" smtClean="0">
                <a:solidFill>
                  <a:schemeClr val="accent2"/>
                </a:solidFill>
              </a:rPr>
            </a:br>
            <a:r>
              <a:rPr lang="tr-TR" sz="2000" b="1" smtClean="0">
                <a:solidFill>
                  <a:schemeClr val="accent2"/>
                </a:solidFill>
              </a:rPr>
              <a:t>E: </a:t>
            </a:r>
            <a:r>
              <a:rPr lang="tr-TR" sz="2000" smtClean="0">
                <a:solidFill>
                  <a:schemeClr val="accent2"/>
                </a:solidFill>
              </a:rPr>
              <a:t> Kupon ödeme dönemi içindeki gün sayısı</a:t>
            </a:r>
            <a:br>
              <a:rPr lang="tr-TR" sz="2000" smtClean="0">
                <a:solidFill>
                  <a:schemeClr val="accent2"/>
                </a:solidFill>
              </a:rPr>
            </a:br>
            <a:r>
              <a:rPr lang="tr-TR" sz="2000" b="1" smtClean="0">
                <a:solidFill>
                  <a:schemeClr val="accent2"/>
                </a:solidFill>
              </a:rPr>
              <a:t>CPN: </a:t>
            </a:r>
            <a:r>
              <a:rPr lang="tr-TR" sz="2000" smtClean="0">
                <a:solidFill>
                  <a:schemeClr val="accent2"/>
                </a:solidFill>
              </a:rPr>
              <a:t> Kupon faiz oranı</a:t>
            </a:r>
            <a:br>
              <a:rPr lang="tr-TR" sz="2000" smtClean="0">
                <a:solidFill>
                  <a:schemeClr val="accent2"/>
                </a:solidFill>
              </a:rPr>
            </a:br>
            <a:r>
              <a:rPr lang="tr-TR" sz="2000" b="1" smtClean="0">
                <a:solidFill>
                  <a:schemeClr val="accent2"/>
                </a:solidFill>
              </a:rPr>
              <a:t>M: </a:t>
            </a:r>
            <a:r>
              <a:rPr lang="tr-TR" sz="2000" smtClean="0">
                <a:solidFill>
                  <a:schemeClr val="accent2"/>
                </a:solidFill>
              </a:rPr>
              <a:t> Bir yıl içindeki kupon ödeme sayısı </a:t>
            </a:r>
          </a:p>
          <a:p>
            <a:pPr eaLnBrk="1" hangingPunct="1">
              <a:lnSpc>
                <a:spcPct val="80000"/>
              </a:lnSpc>
              <a:buFontTx/>
              <a:buNone/>
            </a:pPr>
            <a:r>
              <a:rPr lang="tr-TR" sz="2000" b="1" smtClean="0">
                <a:solidFill>
                  <a:schemeClr val="accent2"/>
                </a:solidFill>
              </a:rPr>
              <a:t>KİRLİ FİYAT = TEMİZ FİYAT+BİRİKMİŞ FAİZ</a:t>
            </a:r>
          </a:p>
          <a:p>
            <a:pPr eaLnBrk="1" hangingPunct="1">
              <a:lnSpc>
                <a:spcPct val="80000"/>
              </a:lnSpc>
              <a:buFontTx/>
              <a:buNone/>
            </a:pPr>
            <a:r>
              <a:rPr lang="tr-TR" sz="2000" b="1" smtClean="0">
                <a:solidFill>
                  <a:schemeClr val="accent2"/>
                </a:solidFill>
              </a:rPr>
              <a:t>TEMİZ FİYAT= KİRLİ FİYAT- BİRİKMİŞ FAİZ</a:t>
            </a:r>
            <a:endParaRPr lang="tr-TR" sz="2000" smtClean="0">
              <a:solidFill>
                <a:schemeClr val="accent2"/>
              </a:solidFill>
            </a:endParaRPr>
          </a:p>
          <a:p>
            <a:pPr eaLnBrk="1" hangingPunct="1">
              <a:lnSpc>
                <a:spcPct val="80000"/>
              </a:lnSpc>
            </a:pPr>
            <a:endParaRPr lang="tr-TR" sz="2000" smtClean="0">
              <a:solidFill>
                <a:schemeClr val="accent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547813" y="0"/>
            <a:ext cx="7596187" cy="827088"/>
          </a:xfrm>
        </p:spPr>
        <p:txBody>
          <a:bodyPr/>
          <a:lstStyle/>
          <a:p>
            <a:pPr eaLnBrk="1" hangingPunct="1"/>
            <a:r>
              <a:rPr lang="tr-TR" smtClean="0">
                <a:solidFill>
                  <a:schemeClr val="accent2"/>
                </a:solidFill>
              </a:rPr>
              <a:t>BASİT FAİZ</a:t>
            </a:r>
            <a:r>
              <a:rPr lang="tr-TR" smtClean="0"/>
              <a:t> </a:t>
            </a:r>
          </a:p>
        </p:txBody>
      </p:sp>
      <p:pic>
        <p:nvPicPr>
          <p:cNvPr id="27651" name="Picture 3"/>
          <p:cNvPicPr>
            <a:picLocks noChangeAspect="1" noChangeArrowheads="1"/>
          </p:cNvPicPr>
          <p:nvPr/>
        </p:nvPicPr>
        <p:blipFill>
          <a:blip r:embed="rId3" cstate="print"/>
          <a:srcRect/>
          <a:stretch>
            <a:fillRect/>
          </a:stretch>
        </p:blipFill>
        <p:spPr bwMode="auto">
          <a:xfrm>
            <a:off x="1116013" y="1628775"/>
            <a:ext cx="7704137" cy="3600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ChangeArrowheads="1"/>
          </p:cNvSpPr>
          <p:nvPr/>
        </p:nvSpPr>
        <p:spPr bwMode="auto">
          <a:xfrm>
            <a:off x="2081213" y="2547938"/>
            <a:ext cx="5165725" cy="1738312"/>
          </a:xfrm>
          <a:prstGeom prst="rect">
            <a:avLst/>
          </a:prstGeom>
          <a:noFill/>
          <a:ln w="9525">
            <a:noFill/>
            <a:miter lim="800000"/>
            <a:headEnd/>
            <a:tailEnd/>
          </a:ln>
        </p:spPr>
        <p:txBody>
          <a:bodyPr wrap="none" anchor="ctr">
            <a:spAutoFit/>
          </a:bodyPr>
          <a:lstStyle/>
          <a:p>
            <a:r>
              <a:rPr lang="tr-TR" sz="800" b="1">
                <a:solidFill>
                  <a:srgbClr val="000000"/>
                </a:solidFill>
                <a:latin typeface="Verdana" pitchFamily="34" charset="0"/>
              </a:rPr>
              <a:t>:  </a:t>
            </a:r>
            <a:r>
              <a:rPr lang="tr-TR" b="1">
                <a:solidFill>
                  <a:srgbClr val="000000"/>
                </a:solidFill>
                <a:latin typeface="Verdana" pitchFamily="34" charset="0"/>
              </a:rPr>
              <a:t> </a:t>
            </a:r>
            <a:r>
              <a:rPr lang="tr-TR" sz="800" b="1">
                <a:solidFill>
                  <a:srgbClr val="000000"/>
                </a:solidFill>
                <a:latin typeface="Verdana" pitchFamily="34" charset="0"/>
              </a:rPr>
              <a:t>   </a:t>
            </a:r>
            <a:r>
              <a:rPr lang="tr-TR" sz="800">
                <a:solidFill>
                  <a:srgbClr val="000000"/>
                </a:solidFill>
                <a:latin typeface="Verdana" pitchFamily="34" charset="0"/>
              </a:rPr>
              <a:t> </a:t>
            </a:r>
            <a:r>
              <a:rPr lang="tr-TR" sz="10800" b="1">
                <a:solidFill>
                  <a:srgbClr val="000000"/>
                </a:solidFill>
                <a:latin typeface="Verdana" pitchFamily="34" charset="0"/>
              </a:rPr>
              <a:t> </a:t>
            </a:r>
            <a:r>
              <a:rPr lang="tr-TR" sz="800" b="1">
                <a:solidFill>
                  <a:srgbClr val="000000"/>
                </a:solidFill>
                <a:latin typeface="Verdana" pitchFamily="34" charset="0"/>
              </a:rPr>
              <a:t>                                                                                                                          </a:t>
            </a:r>
          </a:p>
        </p:txBody>
      </p:sp>
      <p:sp>
        <p:nvSpPr>
          <p:cNvPr id="95235" name="AutoShape 3" descr="1p"/>
          <p:cNvSpPr>
            <a:spLocks noChangeAspect="1" noChangeArrowheads="1"/>
          </p:cNvSpPr>
          <p:nvPr/>
        </p:nvSpPr>
        <p:spPr bwMode="auto">
          <a:xfrm>
            <a:off x="2249488" y="2533650"/>
            <a:ext cx="161925" cy="9525"/>
          </a:xfrm>
          <a:prstGeom prst="rect">
            <a:avLst/>
          </a:prstGeom>
          <a:noFill/>
          <a:ln w="9525">
            <a:noFill/>
            <a:miter lim="800000"/>
            <a:headEnd/>
            <a:tailEnd/>
          </a:ln>
        </p:spPr>
        <p:txBody>
          <a:bodyPr/>
          <a:lstStyle/>
          <a:p>
            <a:endParaRPr lang="tr-TR">
              <a:solidFill>
                <a:srgbClr val="000000"/>
              </a:solidFill>
            </a:endParaRPr>
          </a:p>
        </p:txBody>
      </p:sp>
      <p:pic>
        <p:nvPicPr>
          <p:cNvPr id="95236" name="Picture 4" descr="eurobond"/>
          <p:cNvPicPr>
            <a:picLocks noChangeAspect="1" noChangeArrowheads="1"/>
          </p:cNvPicPr>
          <p:nvPr/>
        </p:nvPicPr>
        <p:blipFill>
          <a:blip r:embed="rId3" cstate="print"/>
          <a:srcRect/>
          <a:stretch>
            <a:fillRect/>
          </a:stretch>
        </p:blipFill>
        <p:spPr bwMode="auto">
          <a:xfrm>
            <a:off x="395288" y="1268413"/>
            <a:ext cx="8424862" cy="43926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1116013" y="115888"/>
            <a:ext cx="7737475" cy="1143000"/>
          </a:xfrm>
          <a:noFill/>
        </p:spPr>
        <p:txBody>
          <a:bodyPr lIns="87245" tIns="43622" rIns="87245" bIns="43622"/>
          <a:lstStyle/>
          <a:p>
            <a:pPr defTabSz="1196975" eaLnBrk="1" hangingPunct="1"/>
            <a:r>
              <a:rPr lang="tr-TR" dirty="0" smtClean="0">
                <a:solidFill>
                  <a:schemeClr val="accent2"/>
                </a:solidFill>
              </a:rPr>
              <a:t>Örnek </a:t>
            </a:r>
            <a:endParaRPr lang="en-US" dirty="0" smtClean="0">
              <a:solidFill>
                <a:schemeClr val="accent2"/>
              </a:solidFill>
            </a:endParaRPr>
          </a:p>
        </p:txBody>
      </p:sp>
      <p:sp>
        <p:nvSpPr>
          <p:cNvPr id="366595" name="Rectangle 3"/>
          <p:cNvSpPr>
            <a:spLocks noGrp="1" noChangeArrowheads="1"/>
          </p:cNvSpPr>
          <p:nvPr>
            <p:ph idx="1"/>
          </p:nvPr>
        </p:nvSpPr>
        <p:spPr>
          <a:xfrm>
            <a:off x="468313" y="1268413"/>
            <a:ext cx="8158162" cy="4343400"/>
          </a:xfrm>
        </p:spPr>
        <p:txBody>
          <a:bodyPr lIns="87245" tIns="43622" rIns="87245" bIns="43622"/>
          <a:lstStyle/>
          <a:p>
            <a:pPr marL="449263" indent="-449263" defTabSz="1196975" eaLnBrk="1" hangingPunct="1">
              <a:lnSpc>
                <a:spcPct val="90000"/>
              </a:lnSpc>
              <a:defRPr/>
            </a:pPr>
            <a:r>
              <a:rPr lang="tr-TR" sz="2000" dirty="0" smtClean="0">
                <a:solidFill>
                  <a:schemeClr val="accent2"/>
                </a:solidFill>
              </a:rPr>
              <a:t>15.01.2030 vadeli USD cinsi yıllık kupon faizi %11,875 (yılda iki kupon ödemeli) </a:t>
            </a:r>
            <a:r>
              <a:rPr lang="tr-TR" sz="2000" dirty="0" err="1" smtClean="0">
                <a:solidFill>
                  <a:schemeClr val="accent2"/>
                </a:solidFill>
              </a:rPr>
              <a:t>eurobond</a:t>
            </a:r>
            <a:r>
              <a:rPr lang="tr-TR" sz="2000" dirty="0" smtClean="0">
                <a:solidFill>
                  <a:schemeClr val="accent2"/>
                </a:solidFill>
              </a:rPr>
              <a:t> için </a:t>
            </a:r>
            <a:r>
              <a:rPr lang="en-US" sz="2000" dirty="0" smtClean="0">
                <a:solidFill>
                  <a:schemeClr val="accent2"/>
                </a:solidFill>
              </a:rPr>
              <a:t>y</a:t>
            </a:r>
            <a:r>
              <a:rPr lang="tr-TR" sz="2000" dirty="0" err="1" smtClean="0">
                <a:solidFill>
                  <a:schemeClr val="accent2"/>
                </a:solidFill>
              </a:rPr>
              <a:t>ıllık</a:t>
            </a:r>
            <a:r>
              <a:rPr lang="tr-TR" sz="2000" dirty="0" smtClean="0">
                <a:solidFill>
                  <a:schemeClr val="accent2"/>
                </a:solidFill>
              </a:rPr>
              <a:t> getirisi % 9,10 iken 100,000 USD nominal bedelli alım yapıldığında nakit akışı ve bugün ödenmesi gereken tutar ;</a:t>
            </a:r>
          </a:p>
          <a:p>
            <a:pPr marL="449263" indent="-449263" defTabSz="1196975" eaLnBrk="1" hangingPunct="1">
              <a:lnSpc>
                <a:spcPct val="90000"/>
              </a:lnSpc>
              <a:buFontTx/>
              <a:buNone/>
              <a:defRPr/>
            </a:pPr>
            <a:r>
              <a:rPr lang="tr-TR" sz="2000" dirty="0" smtClean="0">
                <a:solidFill>
                  <a:schemeClr val="accent2"/>
                </a:solidFill>
              </a:rPr>
              <a:t>c = kupon faizi dönemsel		 r = dönemsel istenen getiri</a:t>
            </a:r>
          </a:p>
          <a:p>
            <a:pPr marL="449263" indent="-449263" defTabSz="1196975" eaLnBrk="1" hangingPunct="1">
              <a:lnSpc>
                <a:spcPct val="90000"/>
              </a:lnSpc>
              <a:buFontTx/>
              <a:buNone/>
              <a:defRPr/>
            </a:pPr>
            <a:r>
              <a:rPr lang="tr-TR" sz="2000" dirty="0" smtClean="0">
                <a:solidFill>
                  <a:schemeClr val="accent2"/>
                </a:solidFill>
              </a:rPr>
              <a:t>c = %11</a:t>
            </a:r>
            <a:r>
              <a:rPr lang="en-US" sz="2000" dirty="0" smtClean="0">
                <a:solidFill>
                  <a:schemeClr val="accent2"/>
                </a:solidFill>
              </a:rPr>
              <a:t>.</a:t>
            </a:r>
            <a:r>
              <a:rPr lang="tr-TR" sz="2000" dirty="0" smtClean="0">
                <a:solidFill>
                  <a:schemeClr val="accent2"/>
                </a:solidFill>
              </a:rPr>
              <a:t>875 </a:t>
            </a:r>
            <a:r>
              <a:rPr lang="en-US" sz="2000" dirty="0" smtClean="0">
                <a:solidFill>
                  <a:schemeClr val="accent2"/>
                </a:solidFill>
              </a:rPr>
              <a:t>/2 = %5.9375		</a:t>
            </a:r>
            <a:r>
              <a:rPr lang="tr-TR" sz="2000" dirty="0" smtClean="0">
                <a:solidFill>
                  <a:schemeClr val="accent2"/>
                </a:solidFill>
              </a:rPr>
              <a:t> </a:t>
            </a:r>
            <a:r>
              <a:rPr lang="en-US" sz="2000" dirty="0" smtClean="0">
                <a:solidFill>
                  <a:schemeClr val="accent2"/>
                </a:solidFill>
              </a:rPr>
              <a:t>r = %9.10 / 2 = %4.55</a:t>
            </a:r>
            <a:endParaRPr lang="tr-TR" sz="2000" dirty="0" smtClean="0">
              <a:solidFill>
                <a:schemeClr val="accent2"/>
              </a:solidFill>
            </a:endParaRPr>
          </a:p>
          <a:p>
            <a:pPr marL="449263" indent="-449263" defTabSz="1196975" eaLnBrk="1" hangingPunct="1">
              <a:lnSpc>
                <a:spcPct val="90000"/>
              </a:lnSpc>
              <a:buFontTx/>
              <a:buNone/>
              <a:defRPr/>
            </a:pPr>
            <a:r>
              <a:rPr lang="tr-TR" sz="1800" dirty="0" smtClean="0">
                <a:solidFill>
                  <a:schemeClr val="accent2"/>
                </a:solidFill>
              </a:rPr>
              <a:t>   	</a:t>
            </a:r>
            <a:r>
              <a:rPr lang="en-US" sz="1800" dirty="0" smtClean="0">
                <a:solidFill>
                  <a:schemeClr val="accent2"/>
                </a:solidFill>
              </a:rPr>
              <a:t>	</a:t>
            </a:r>
            <a:r>
              <a:rPr lang="tr-TR" sz="1800" dirty="0" smtClean="0">
                <a:solidFill>
                  <a:schemeClr val="accent2"/>
                </a:solidFill>
              </a:rPr>
              <a:t>	 5937</a:t>
            </a:r>
            <a:r>
              <a:rPr lang="en-US" sz="1800" dirty="0" smtClean="0">
                <a:solidFill>
                  <a:schemeClr val="accent2"/>
                </a:solidFill>
              </a:rPr>
              <a:t>.</a:t>
            </a:r>
            <a:r>
              <a:rPr lang="tr-TR" sz="1800" dirty="0" smtClean="0">
                <a:solidFill>
                  <a:schemeClr val="accent2"/>
                </a:solidFill>
              </a:rPr>
              <a:t>5         </a:t>
            </a:r>
            <a:r>
              <a:rPr lang="en-US" sz="1800" dirty="0" smtClean="0">
                <a:solidFill>
                  <a:schemeClr val="accent2"/>
                </a:solidFill>
              </a:rPr>
              <a:t>       </a:t>
            </a:r>
            <a:r>
              <a:rPr lang="tr-TR" sz="1800" dirty="0" smtClean="0">
                <a:solidFill>
                  <a:schemeClr val="accent2"/>
                </a:solidFill>
              </a:rPr>
              <a:t>5937</a:t>
            </a:r>
            <a:r>
              <a:rPr lang="en-US" sz="1800" dirty="0" smtClean="0">
                <a:solidFill>
                  <a:schemeClr val="accent2"/>
                </a:solidFill>
              </a:rPr>
              <a:t>.</a:t>
            </a:r>
            <a:r>
              <a:rPr lang="tr-TR" sz="1800" dirty="0" smtClean="0">
                <a:solidFill>
                  <a:schemeClr val="accent2"/>
                </a:solidFill>
              </a:rPr>
              <a:t>5</a:t>
            </a:r>
            <a:r>
              <a:rPr lang="en-US" sz="1800" dirty="0" smtClean="0">
                <a:solidFill>
                  <a:schemeClr val="accent2"/>
                </a:solidFill>
              </a:rPr>
              <a:t>	           </a:t>
            </a:r>
            <a:r>
              <a:rPr lang="tr-TR" sz="1800" dirty="0" smtClean="0">
                <a:solidFill>
                  <a:schemeClr val="accent2"/>
                </a:solidFill>
              </a:rPr>
              <a:t>5937</a:t>
            </a:r>
            <a:r>
              <a:rPr lang="en-US" sz="1800" dirty="0" smtClean="0">
                <a:solidFill>
                  <a:schemeClr val="accent2"/>
                </a:solidFill>
              </a:rPr>
              <a:t>.</a:t>
            </a:r>
            <a:r>
              <a:rPr lang="tr-TR" sz="1800" dirty="0" smtClean="0">
                <a:solidFill>
                  <a:schemeClr val="accent2"/>
                </a:solidFill>
              </a:rPr>
              <a:t>5</a:t>
            </a:r>
            <a:r>
              <a:rPr lang="en-US" sz="1800" dirty="0" smtClean="0">
                <a:solidFill>
                  <a:schemeClr val="accent2"/>
                </a:solidFill>
              </a:rPr>
              <a:t>            </a:t>
            </a:r>
            <a:r>
              <a:rPr lang="tr-TR" sz="1800" dirty="0" smtClean="0">
                <a:solidFill>
                  <a:schemeClr val="accent2"/>
                </a:solidFill>
              </a:rPr>
              <a:t>5937</a:t>
            </a:r>
            <a:r>
              <a:rPr lang="en-US" sz="1800" dirty="0" smtClean="0">
                <a:solidFill>
                  <a:schemeClr val="accent2"/>
                </a:solidFill>
              </a:rPr>
              <a:t>.</a:t>
            </a:r>
            <a:r>
              <a:rPr lang="tr-TR" sz="1800" dirty="0" smtClean="0">
                <a:solidFill>
                  <a:schemeClr val="accent2"/>
                </a:solidFill>
              </a:rPr>
              <a:t>5</a:t>
            </a:r>
            <a:r>
              <a:rPr lang="en-US" sz="1800" dirty="0" smtClean="0">
                <a:solidFill>
                  <a:schemeClr val="accent2"/>
                </a:solidFill>
              </a:rPr>
              <a:t>+100.000</a:t>
            </a:r>
            <a:endParaRPr lang="tr-TR" sz="1800" dirty="0" smtClean="0">
              <a:solidFill>
                <a:schemeClr val="accent2"/>
              </a:solidFill>
            </a:endParaRPr>
          </a:p>
          <a:p>
            <a:pPr marL="449263" indent="-449263" defTabSz="1196975" eaLnBrk="1" hangingPunct="1">
              <a:lnSpc>
                <a:spcPct val="90000"/>
              </a:lnSpc>
              <a:buFontTx/>
              <a:buNone/>
              <a:defRPr/>
            </a:pPr>
            <a:r>
              <a:rPr lang="tr-TR" sz="1400" dirty="0" smtClean="0">
                <a:solidFill>
                  <a:schemeClr val="accent2"/>
                </a:solidFill>
              </a:rPr>
              <a:t>  </a:t>
            </a:r>
            <a:r>
              <a:rPr lang="tr-TR" sz="1400" dirty="0" smtClean="0">
                <a:solidFill>
                  <a:schemeClr val="accent2"/>
                </a:solidFill>
                <a:effectLst>
                  <a:outerShdw blurRad="38100" dist="38100" dir="2700000" algn="tl">
                    <a:srgbClr val="C0C0C0"/>
                  </a:outerShdw>
                </a:effectLst>
              </a:rPr>
              <a:t>129</a:t>
            </a:r>
            <a:r>
              <a:rPr lang="tr-TR" sz="1400" dirty="0" smtClean="0">
                <a:solidFill>
                  <a:schemeClr val="accent2"/>
                </a:solidFill>
              </a:rPr>
              <a:t> </a:t>
            </a:r>
            <a:r>
              <a:rPr lang="tr-TR" sz="1400" dirty="0" smtClean="0">
                <a:solidFill>
                  <a:schemeClr val="accent2"/>
                </a:solidFill>
                <a:effectLst>
                  <a:outerShdw blurRad="38100" dist="38100" dir="2700000" algn="tl">
                    <a:srgbClr val="C0C0C0"/>
                  </a:outerShdw>
                </a:effectLst>
              </a:rPr>
              <a:t>gün</a:t>
            </a:r>
            <a:r>
              <a:rPr lang="tr-TR" sz="1000" dirty="0" smtClean="0">
                <a:solidFill>
                  <a:schemeClr val="accent2"/>
                </a:solidFill>
              </a:rPr>
              <a:t>  </a:t>
            </a:r>
            <a:r>
              <a:rPr lang="tr-TR" sz="1400" dirty="0" smtClean="0">
                <a:solidFill>
                  <a:schemeClr val="accent2"/>
                </a:solidFill>
                <a:effectLst>
                  <a:outerShdw blurRad="38100" dist="38100" dir="2700000" algn="tl">
                    <a:srgbClr val="C0C0C0"/>
                  </a:outerShdw>
                </a:effectLst>
              </a:rPr>
              <a:t>21</a:t>
            </a:r>
            <a:r>
              <a:rPr lang="en-US" sz="1400" dirty="0" smtClean="0">
                <a:solidFill>
                  <a:schemeClr val="accent2"/>
                </a:solidFill>
                <a:effectLst>
                  <a:outerShdw blurRad="38100" dist="38100" dir="2700000" algn="tl">
                    <a:srgbClr val="C0C0C0"/>
                  </a:outerShdw>
                </a:effectLst>
              </a:rPr>
              <a:t>/</a:t>
            </a:r>
            <a:r>
              <a:rPr lang="tr-TR" sz="1400" dirty="0" smtClean="0">
                <a:solidFill>
                  <a:schemeClr val="accent2"/>
                </a:solidFill>
                <a:effectLst>
                  <a:outerShdw blurRad="38100" dist="38100" dir="2700000" algn="tl">
                    <a:srgbClr val="C0C0C0"/>
                  </a:outerShdw>
                </a:effectLst>
              </a:rPr>
              <a:t>1</a:t>
            </a:r>
            <a:r>
              <a:rPr lang="en-US" sz="1400" dirty="0" smtClean="0">
                <a:solidFill>
                  <a:schemeClr val="accent2"/>
                </a:solidFill>
                <a:effectLst>
                  <a:outerShdw blurRad="38100" dist="38100" dir="2700000" algn="tl">
                    <a:srgbClr val="C0C0C0"/>
                  </a:outerShdw>
                </a:effectLst>
              </a:rPr>
              <a:t>1/200</a:t>
            </a:r>
            <a:r>
              <a:rPr lang="tr-TR" sz="1400" dirty="0" smtClean="0">
                <a:solidFill>
                  <a:schemeClr val="accent2"/>
                </a:solidFill>
                <a:effectLst>
                  <a:outerShdw blurRad="38100" dist="38100" dir="2700000" algn="tl">
                    <a:srgbClr val="C0C0C0"/>
                  </a:outerShdw>
                </a:effectLst>
              </a:rPr>
              <a:t>3</a:t>
            </a:r>
            <a:r>
              <a:rPr lang="en-US" sz="1400" dirty="0" smtClean="0">
                <a:solidFill>
                  <a:schemeClr val="accent2"/>
                </a:solidFill>
                <a:effectLst>
                  <a:outerShdw blurRad="38100" dist="38100" dir="2700000" algn="tl">
                    <a:srgbClr val="C0C0C0"/>
                  </a:outerShdw>
                </a:effectLst>
              </a:rPr>
              <a:t> </a:t>
            </a:r>
            <a:endParaRPr lang="tr-TR" sz="1000" dirty="0" smtClean="0">
              <a:solidFill>
                <a:schemeClr val="accent2"/>
              </a:solidFill>
            </a:endParaRPr>
          </a:p>
          <a:p>
            <a:pPr marL="449263" indent="-449263" defTabSz="1196975" eaLnBrk="1" hangingPunct="1">
              <a:lnSpc>
                <a:spcPct val="90000"/>
              </a:lnSpc>
              <a:buFontTx/>
              <a:buNone/>
              <a:defRPr/>
            </a:pPr>
            <a:endParaRPr lang="tr-TR" sz="1700" dirty="0" smtClean="0">
              <a:solidFill>
                <a:schemeClr val="accent2"/>
              </a:solidFill>
            </a:endParaRPr>
          </a:p>
          <a:p>
            <a:pPr marL="449263" indent="-449263" defTabSz="1196975" eaLnBrk="1" hangingPunct="1">
              <a:lnSpc>
                <a:spcPct val="90000"/>
              </a:lnSpc>
              <a:buFontTx/>
              <a:buNone/>
              <a:defRPr/>
            </a:pPr>
            <a:endParaRPr lang="tr-TR" sz="1700" dirty="0" smtClean="0">
              <a:solidFill>
                <a:schemeClr val="accent2"/>
              </a:solidFill>
            </a:endParaRPr>
          </a:p>
          <a:p>
            <a:pPr marL="449263" indent="-449263" defTabSz="1196975" eaLnBrk="1" hangingPunct="1">
              <a:lnSpc>
                <a:spcPct val="90000"/>
              </a:lnSpc>
              <a:buFontTx/>
              <a:buNone/>
              <a:defRPr/>
            </a:pPr>
            <a:r>
              <a:rPr lang="tr-TR" sz="1700" dirty="0" smtClean="0">
                <a:solidFill>
                  <a:schemeClr val="accent2"/>
                </a:solidFill>
              </a:rPr>
              <a:t>   -131,663</a:t>
            </a:r>
          </a:p>
          <a:p>
            <a:pPr marL="449263" indent="-449263" defTabSz="1196975" eaLnBrk="1" hangingPunct="1">
              <a:lnSpc>
                <a:spcPct val="90000"/>
              </a:lnSpc>
              <a:buFontTx/>
              <a:buNone/>
              <a:defRPr/>
            </a:pPr>
            <a:endParaRPr lang="tr-TR" sz="1700" dirty="0" smtClean="0">
              <a:solidFill>
                <a:schemeClr val="accent2"/>
              </a:solidFill>
            </a:endParaRPr>
          </a:p>
          <a:p>
            <a:pPr marL="449263" indent="-449263" defTabSz="1196975" eaLnBrk="1" hangingPunct="1">
              <a:lnSpc>
                <a:spcPct val="90000"/>
              </a:lnSpc>
              <a:buFontTx/>
              <a:buNone/>
              <a:defRPr/>
            </a:pPr>
            <a:r>
              <a:rPr lang="tr-TR" sz="1700" b="1" dirty="0" err="1" smtClean="0">
                <a:solidFill>
                  <a:schemeClr val="accent2"/>
                </a:solidFill>
              </a:rPr>
              <a:t>KiRLi</a:t>
            </a:r>
            <a:r>
              <a:rPr lang="tr-TR" sz="1700" b="1" dirty="0" smtClean="0">
                <a:solidFill>
                  <a:schemeClr val="accent2"/>
                </a:solidFill>
              </a:rPr>
              <a:t> </a:t>
            </a:r>
            <a:r>
              <a:rPr lang="tr-TR" sz="1700" b="1" dirty="0" err="1" smtClean="0">
                <a:solidFill>
                  <a:schemeClr val="accent2"/>
                </a:solidFill>
              </a:rPr>
              <a:t>FiYAT</a:t>
            </a:r>
            <a:r>
              <a:rPr lang="tr-TR" sz="1700" b="1" dirty="0" smtClean="0">
                <a:solidFill>
                  <a:schemeClr val="accent2"/>
                </a:solidFill>
              </a:rPr>
              <a:t> = 131</a:t>
            </a:r>
            <a:r>
              <a:rPr lang="en-US" sz="1700" b="1" dirty="0" smtClean="0">
                <a:solidFill>
                  <a:schemeClr val="accent2"/>
                </a:solidFill>
              </a:rPr>
              <a:t>.</a:t>
            </a:r>
            <a:r>
              <a:rPr lang="tr-TR" sz="1700" b="1" dirty="0" smtClean="0">
                <a:solidFill>
                  <a:schemeClr val="accent2"/>
                </a:solidFill>
              </a:rPr>
              <a:t>663</a:t>
            </a:r>
            <a:endParaRPr lang="en-US" sz="1700" b="1" dirty="0" smtClean="0">
              <a:solidFill>
                <a:schemeClr val="accent2"/>
              </a:solidFill>
            </a:endParaRPr>
          </a:p>
          <a:p>
            <a:pPr marL="449263" indent="-449263" defTabSz="1196975" eaLnBrk="1" hangingPunct="1">
              <a:lnSpc>
                <a:spcPct val="90000"/>
              </a:lnSpc>
              <a:buFontTx/>
              <a:buNone/>
              <a:defRPr/>
            </a:pPr>
            <a:r>
              <a:rPr lang="en-US" sz="1700" b="1" dirty="0" smtClean="0">
                <a:solidFill>
                  <a:schemeClr val="accent2"/>
                </a:solidFill>
              </a:rPr>
              <a:t>TEM</a:t>
            </a:r>
            <a:r>
              <a:rPr lang="tr-TR" sz="1700" b="1" dirty="0" smtClean="0">
                <a:solidFill>
                  <a:schemeClr val="accent2"/>
                </a:solidFill>
              </a:rPr>
              <a:t>iZ </a:t>
            </a:r>
            <a:r>
              <a:rPr lang="tr-TR" sz="1700" b="1" dirty="0" err="1" smtClean="0">
                <a:solidFill>
                  <a:schemeClr val="accent2"/>
                </a:solidFill>
              </a:rPr>
              <a:t>FiYAT</a:t>
            </a:r>
            <a:r>
              <a:rPr lang="tr-TR" sz="1700" b="1" dirty="0" smtClean="0">
                <a:solidFill>
                  <a:schemeClr val="accent2"/>
                </a:solidFill>
              </a:rPr>
              <a:t> = 127</a:t>
            </a:r>
            <a:r>
              <a:rPr lang="en-US" sz="1700" b="1" dirty="0" smtClean="0">
                <a:solidFill>
                  <a:schemeClr val="accent2"/>
                </a:solidFill>
              </a:rPr>
              <a:t>.</a:t>
            </a:r>
            <a:r>
              <a:rPr lang="tr-TR" sz="1700" b="1" dirty="0" smtClean="0">
                <a:solidFill>
                  <a:schemeClr val="accent2"/>
                </a:solidFill>
              </a:rPr>
              <a:t>500</a:t>
            </a:r>
          </a:p>
          <a:p>
            <a:pPr marL="449263" indent="-449263" defTabSz="1196975" eaLnBrk="1" hangingPunct="1">
              <a:lnSpc>
                <a:spcPct val="90000"/>
              </a:lnSpc>
              <a:buFontTx/>
              <a:buNone/>
              <a:defRPr/>
            </a:pPr>
            <a:r>
              <a:rPr lang="tr-TR" sz="1700" b="1" dirty="0" err="1" smtClean="0">
                <a:solidFill>
                  <a:schemeClr val="accent2"/>
                </a:solidFill>
              </a:rPr>
              <a:t>BiRiKMiŞ</a:t>
            </a:r>
            <a:r>
              <a:rPr lang="tr-TR" sz="1700" b="1" dirty="0" smtClean="0">
                <a:solidFill>
                  <a:schemeClr val="accent2"/>
                </a:solidFill>
              </a:rPr>
              <a:t> FAİZ = 4</a:t>
            </a:r>
            <a:r>
              <a:rPr lang="en-US" sz="1700" b="1" dirty="0" smtClean="0">
                <a:solidFill>
                  <a:schemeClr val="accent2"/>
                </a:solidFill>
              </a:rPr>
              <a:t>.</a:t>
            </a:r>
            <a:r>
              <a:rPr lang="tr-TR" sz="1700" b="1" dirty="0" smtClean="0">
                <a:solidFill>
                  <a:schemeClr val="accent2"/>
                </a:solidFill>
              </a:rPr>
              <a:t>163 ( 5,937.5 * 129 </a:t>
            </a:r>
            <a:r>
              <a:rPr lang="en-US" sz="1700" b="1" dirty="0" smtClean="0">
                <a:solidFill>
                  <a:schemeClr val="accent2"/>
                </a:solidFill>
              </a:rPr>
              <a:t>/ 184)</a:t>
            </a:r>
            <a:endParaRPr lang="tr-TR" sz="1700" b="1" dirty="0" smtClean="0">
              <a:solidFill>
                <a:schemeClr val="accent2"/>
              </a:solidFill>
            </a:endParaRPr>
          </a:p>
        </p:txBody>
      </p:sp>
      <p:sp>
        <p:nvSpPr>
          <p:cNvPr id="96260" name="Line 4"/>
          <p:cNvSpPr>
            <a:spLocks noChangeShapeType="1"/>
          </p:cNvSpPr>
          <p:nvPr/>
        </p:nvSpPr>
        <p:spPr bwMode="auto">
          <a:xfrm flipV="1">
            <a:off x="2813050" y="4057650"/>
            <a:ext cx="0" cy="381000"/>
          </a:xfrm>
          <a:prstGeom prst="line">
            <a:avLst/>
          </a:prstGeom>
          <a:noFill/>
          <a:ln w="12700">
            <a:solidFill>
              <a:schemeClr val="tx1"/>
            </a:solidFill>
            <a:miter lim="800000"/>
            <a:headEnd type="none" w="sm" len="sm"/>
            <a:tailEnd type="triangle" w="sm" len="sm"/>
          </a:ln>
        </p:spPr>
        <p:txBody>
          <a:bodyPr wrap="none"/>
          <a:lstStyle/>
          <a:p>
            <a:endParaRPr lang="tr-TR">
              <a:solidFill>
                <a:srgbClr val="000000"/>
              </a:solidFill>
            </a:endParaRPr>
          </a:p>
        </p:txBody>
      </p:sp>
      <p:sp>
        <p:nvSpPr>
          <p:cNvPr id="96261" name="Line 5"/>
          <p:cNvSpPr>
            <a:spLocks noChangeShapeType="1"/>
          </p:cNvSpPr>
          <p:nvPr/>
        </p:nvSpPr>
        <p:spPr bwMode="auto">
          <a:xfrm flipV="1">
            <a:off x="5978525" y="4057650"/>
            <a:ext cx="0" cy="381000"/>
          </a:xfrm>
          <a:prstGeom prst="line">
            <a:avLst/>
          </a:prstGeom>
          <a:noFill/>
          <a:ln w="12700">
            <a:solidFill>
              <a:schemeClr val="tx1"/>
            </a:solidFill>
            <a:miter lim="800000"/>
            <a:headEnd type="none" w="sm" len="sm"/>
            <a:tailEnd type="triangle" w="sm" len="sm"/>
          </a:ln>
        </p:spPr>
        <p:txBody>
          <a:bodyPr wrap="none"/>
          <a:lstStyle/>
          <a:p>
            <a:endParaRPr lang="tr-TR">
              <a:solidFill>
                <a:srgbClr val="000000"/>
              </a:solidFill>
            </a:endParaRPr>
          </a:p>
        </p:txBody>
      </p:sp>
      <p:sp>
        <p:nvSpPr>
          <p:cNvPr id="96262" name="Line 6"/>
          <p:cNvSpPr>
            <a:spLocks noChangeShapeType="1"/>
          </p:cNvSpPr>
          <p:nvPr/>
        </p:nvSpPr>
        <p:spPr bwMode="auto">
          <a:xfrm>
            <a:off x="1371600" y="4438650"/>
            <a:ext cx="6096000" cy="0"/>
          </a:xfrm>
          <a:prstGeom prst="line">
            <a:avLst/>
          </a:prstGeom>
          <a:noFill/>
          <a:ln w="12700">
            <a:solidFill>
              <a:schemeClr val="tx1"/>
            </a:solidFill>
            <a:miter lim="800000"/>
            <a:headEnd type="none" w="sm" len="sm"/>
            <a:tailEnd type="none" w="sm" len="sm"/>
          </a:ln>
        </p:spPr>
        <p:txBody>
          <a:bodyPr wrap="none"/>
          <a:lstStyle/>
          <a:p>
            <a:endParaRPr lang="tr-TR">
              <a:solidFill>
                <a:srgbClr val="000000"/>
              </a:solidFill>
            </a:endParaRPr>
          </a:p>
        </p:txBody>
      </p:sp>
      <p:sp>
        <p:nvSpPr>
          <p:cNvPr id="96263" name="Line 7"/>
          <p:cNvSpPr>
            <a:spLocks noChangeShapeType="1"/>
          </p:cNvSpPr>
          <p:nvPr/>
        </p:nvSpPr>
        <p:spPr bwMode="auto">
          <a:xfrm flipV="1">
            <a:off x="7467600" y="4057650"/>
            <a:ext cx="0" cy="381000"/>
          </a:xfrm>
          <a:prstGeom prst="line">
            <a:avLst/>
          </a:prstGeom>
          <a:noFill/>
          <a:ln w="12700">
            <a:solidFill>
              <a:schemeClr val="tx1"/>
            </a:solidFill>
            <a:miter lim="800000"/>
            <a:headEnd type="none" w="sm" len="sm"/>
            <a:tailEnd type="triangle" w="sm" len="sm"/>
          </a:ln>
        </p:spPr>
        <p:txBody>
          <a:bodyPr wrap="none"/>
          <a:lstStyle/>
          <a:p>
            <a:endParaRPr lang="tr-TR">
              <a:solidFill>
                <a:srgbClr val="000000"/>
              </a:solidFill>
            </a:endParaRPr>
          </a:p>
        </p:txBody>
      </p:sp>
      <p:sp>
        <p:nvSpPr>
          <p:cNvPr id="366600" name="Text Box 8"/>
          <p:cNvSpPr txBox="1">
            <a:spLocks noChangeArrowheads="1"/>
          </p:cNvSpPr>
          <p:nvPr/>
        </p:nvSpPr>
        <p:spPr bwMode="auto">
          <a:xfrm>
            <a:off x="1195388" y="4495800"/>
            <a:ext cx="7467600" cy="582613"/>
          </a:xfrm>
          <a:prstGeom prst="rect">
            <a:avLst/>
          </a:prstGeom>
          <a:noFill/>
          <a:ln w="12700">
            <a:noFill/>
            <a:miter lim="800000"/>
            <a:headEnd type="none" w="sm" len="sm"/>
            <a:tailEnd type="none" w="sm" len="sm"/>
          </a:ln>
          <a:effectLst/>
        </p:spPr>
        <p:txBody>
          <a:bodyPr lIns="87245" tIns="43622" rIns="87245" bIns="43622">
            <a:spAutoFit/>
          </a:bodyPr>
          <a:lstStyle/>
          <a:p>
            <a:pPr defTabSz="873125">
              <a:spcBef>
                <a:spcPct val="50000"/>
              </a:spcBef>
              <a:defRPr/>
            </a:pPr>
            <a:r>
              <a:rPr lang="en-US" sz="1300">
                <a:solidFill>
                  <a:srgbClr val="FF00FF"/>
                </a:solidFill>
                <a:effectLst>
                  <a:outerShdw blurRad="38100" dist="38100" dir="2700000" algn="tl">
                    <a:srgbClr val="C0C0C0"/>
                  </a:outerShdw>
                </a:effectLst>
                <a:latin typeface="Comic Sans MS" pitchFamily="66" charset="0"/>
              </a:rPr>
              <a:t>	              </a:t>
            </a:r>
            <a:r>
              <a:rPr lang="en-US" sz="1300">
                <a:solidFill>
                  <a:srgbClr val="000000"/>
                </a:solidFill>
                <a:effectLst>
                  <a:outerShdw blurRad="38100" dist="38100" dir="2700000" algn="tl">
                    <a:srgbClr val="C0C0C0"/>
                  </a:outerShdw>
                </a:effectLst>
                <a:latin typeface="Comic Sans MS" pitchFamily="66" charset="0"/>
              </a:rPr>
              <a:t> 15/01/2004   </a:t>
            </a:r>
            <a:r>
              <a:rPr lang="en-US" sz="1300">
                <a:solidFill>
                  <a:srgbClr val="FF00FF"/>
                </a:solidFill>
                <a:effectLst>
                  <a:outerShdw blurRad="38100" dist="38100" dir="2700000" algn="tl">
                    <a:srgbClr val="C0C0C0"/>
                  </a:outerShdw>
                </a:effectLst>
                <a:latin typeface="Comic Sans MS" pitchFamily="66" charset="0"/>
              </a:rPr>
              <a:t>          </a:t>
            </a:r>
            <a:r>
              <a:rPr lang="en-US" sz="1300">
                <a:solidFill>
                  <a:srgbClr val="000000"/>
                </a:solidFill>
                <a:effectLst>
                  <a:outerShdw blurRad="38100" dist="38100" dir="2700000" algn="tl">
                    <a:srgbClr val="C0C0C0"/>
                  </a:outerShdw>
                </a:effectLst>
                <a:latin typeface="Comic Sans MS" pitchFamily="66" charset="0"/>
              </a:rPr>
              <a:t> 15/07/2004      </a:t>
            </a:r>
            <a:r>
              <a:rPr lang="en-US" sz="1300">
                <a:solidFill>
                  <a:srgbClr val="FF00FF"/>
                </a:solidFill>
                <a:effectLst>
                  <a:outerShdw blurRad="38100" dist="38100" dir="2700000" algn="tl">
                    <a:srgbClr val="C0C0C0"/>
                  </a:outerShdw>
                </a:effectLst>
                <a:latin typeface="Comic Sans MS" pitchFamily="66" charset="0"/>
              </a:rPr>
              <a:t>        </a:t>
            </a:r>
            <a:r>
              <a:rPr lang="en-US" sz="1300">
                <a:solidFill>
                  <a:srgbClr val="000000"/>
                </a:solidFill>
                <a:effectLst>
                  <a:outerShdw blurRad="38100" dist="38100" dir="2700000" algn="tl">
                    <a:srgbClr val="C0C0C0"/>
                  </a:outerShdw>
                </a:effectLst>
                <a:latin typeface="Comic Sans MS" pitchFamily="66" charset="0"/>
              </a:rPr>
              <a:t>15/07/2029   </a:t>
            </a:r>
            <a:r>
              <a:rPr lang="en-US" sz="1300">
                <a:solidFill>
                  <a:srgbClr val="FF00FF"/>
                </a:solidFill>
                <a:effectLst>
                  <a:outerShdw blurRad="38100" dist="38100" dir="2700000" algn="tl">
                    <a:srgbClr val="C0C0C0"/>
                  </a:outerShdw>
                </a:effectLst>
                <a:latin typeface="Comic Sans MS" pitchFamily="66" charset="0"/>
              </a:rPr>
              <a:t>        </a:t>
            </a:r>
            <a:r>
              <a:rPr lang="en-US" sz="1300">
                <a:solidFill>
                  <a:srgbClr val="000000"/>
                </a:solidFill>
                <a:effectLst>
                  <a:outerShdw blurRad="38100" dist="38100" dir="2700000" algn="tl">
                    <a:srgbClr val="C0C0C0"/>
                  </a:outerShdw>
                </a:effectLst>
                <a:latin typeface="Comic Sans MS" pitchFamily="66" charset="0"/>
              </a:rPr>
              <a:t>15/01/2030</a:t>
            </a:r>
          </a:p>
          <a:p>
            <a:pPr defTabSz="873125">
              <a:spcBef>
                <a:spcPct val="50000"/>
              </a:spcBef>
              <a:defRPr/>
            </a:pPr>
            <a:r>
              <a:rPr lang="en-US" sz="1300">
                <a:solidFill>
                  <a:srgbClr val="FF0000"/>
                </a:solidFill>
                <a:effectLst>
                  <a:outerShdw blurRad="38100" dist="38100" dir="2700000" algn="tl">
                    <a:srgbClr val="C0C0C0"/>
                  </a:outerShdw>
                </a:effectLst>
                <a:latin typeface="Comic Sans MS" pitchFamily="66" charset="0"/>
              </a:rPr>
              <a:t>	</a:t>
            </a:r>
            <a:r>
              <a:rPr lang="tr-TR" sz="1300">
                <a:solidFill>
                  <a:srgbClr val="FF0000"/>
                </a:solidFill>
                <a:effectLst>
                  <a:outerShdw blurRad="38100" dist="38100" dir="2700000" algn="tl">
                    <a:srgbClr val="C0C0C0"/>
                  </a:outerShdw>
                </a:effectLst>
                <a:latin typeface="Comic Sans MS" pitchFamily="66" charset="0"/>
              </a:rPr>
              <a:t>184 gün</a:t>
            </a:r>
            <a:endParaRPr lang="en-US" sz="1300">
              <a:solidFill>
                <a:srgbClr val="FF0000"/>
              </a:solidFill>
              <a:effectLst>
                <a:outerShdw blurRad="38100" dist="38100" dir="2700000" algn="tl">
                  <a:srgbClr val="C0C0C0"/>
                </a:outerShdw>
              </a:effectLst>
              <a:latin typeface="Comic Sans MS" pitchFamily="66" charset="0"/>
            </a:endParaRPr>
          </a:p>
        </p:txBody>
      </p:sp>
      <p:sp>
        <p:nvSpPr>
          <p:cNvPr id="96265" name="Line 9"/>
          <p:cNvSpPr>
            <a:spLocks noChangeShapeType="1"/>
          </p:cNvSpPr>
          <p:nvPr/>
        </p:nvSpPr>
        <p:spPr bwMode="auto">
          <a:xfrm flipV="1">
            <a:off x="4360863" y="4057650"/>
            <a:ext cx="0" cy="381000"/>
          </a:xfrm>
          <a:prstGeom prst="line">
            <a:avLst/>
          </a:prstGeom>
          <a:noFill/>
          <a:ln w="12700">
            <a:solidFill>
              <a:schemeClr val="tx1"/>
            </a:solidFill>
            <a:miter lim="800000"/>
            <a:headEnd type="none" w="sm" len="sm"/>
            <a:tailEnd type="triangle" w="sm" len="sm"/>
          </a:ln>
        </p:spPr>
        <p:txBody>
          <a:bodyPr wrap="none"/>
          <a:lstStyle/>
          <a:p>
            <a:endParaRPr lang="tr-TR">
              <a:solidFill>
                <a:srgbClr val="000000"/>
              </a:solidFill>
            </a:endParaRPr>
          </a:p>
        </p:txBody>
      </p:sp>
      <p:sp>
        <p:nvSpPr>
          <p:cNvPr id="96266" name="Line 10"/>
          <p:cNvSpPr>
            <a:spLocks noChangeShapeType="1"/>
          </p:cNvSpPr>
          <p:nvPr/>
        </p:nvSpPr>
        <p:spPr bwMode="auto">
          <a:xfrm>
            <a:off x="4360863" y="4451350"/>
            <a:ext cx="1617662" cy="0"/>
          </a:xfrm>
          <a:prstGeom prst="line">
            <a:avLst/>
          </a:prstGeom>
          <a:noFill/>
          <a:ln w="38100">
            <a:solidFill>
              <a:srgbClr val="000000"/>
            </a:solidFill>
            <a:prstDash val="dash"/>
            <a:round/>
            <a:headEnd/>
            <a:tailEnd/>
          </a:ln>
        </p:spPr>
        <p:txBody>
          <a:bodyPr wrap="none" lIns="0" tIns="0" rIns="0" bIns="0">
            <a:spAutoFit/>
          </a:bodyPr>
          <a:lstStyle/>
          <a:p>
            <a:endParaRPr lang="tr-TR">
              <a:solidFill>
                <a:srgbClr val="000000"/>
              </a:solidFill>
            </a:endParaRPr>
          </a:p>
        </p:txBody>
      </p:sp>
      <p:sp>
        <p:nvSpPr>
          <p:cNvPr id="96267" name="Line 11"/>
          <p:cNvSpPr>
            <a:spLocks noChangeShapeType="1"/>
          </p:cNvSpPr>
          <p:nvPr/>
        </p:nvSpPr>
        <p:spPr bwMode="auto">
          <a:xfrm>
            <a:off x="1392238" y="4419600"/>
            <a:ext cx="0" cy="381000"/>
          </a:xfrm>
          <a:prstGeom prst="line">
            <a:avLst/>
          </a:prstGeom>
          <a:noFill/>
          <a:ln w="9525">
            <a:solidFill>
              <a:schemeClr val="tx1"/>
            </a:solidFill>
            <a:round/>
            <a:headEnd/>
            <a:tailEnd type="triangle" w="med" len="med"/>
          </a:ln>
        </p:spPr>
        <p:txBody>
          <a:bodyPr wrap="none" lIns="0" tIns="0" rIns="0" bIns="0">
            <a:spAutoFit/>
          </a:bodyPr>
          <a:lstStyle/>
          <a:p>
            <a:endParaRPr lang="tr-TR">
              <a:solidFill>
                <a:srgbClr val="000000"/>
              </a:solidFill>
            </a:endParaRPr>
          </a:p>
        </p:txBody>
      </p:sp>
      <p:sp>
        <p:nvSpPr>
          <p:cNvPr id="96268" name="Line 12"/>
          <p:cNvSpPr>
            <a:spLocks noChangeShapeType="1"/>
          </p:cNvSpPr>
          <p:nvPr/>
        </p:nvSpPr>
        <p:spPr bwMode="auto">
          <a:xfrm>
            <a:off x="682625" y="4437063"/>
            <a:ext cx="736600" cy="0"/>
          </a:xfrm>
          <a:prstGeom prst="line">
            <a:avLst/>
          </a:prstGeom>
          <a:noFill/>
          <a:ln w="9525">
            <a:solidFill>
              <a:srgbClr val="000000"/>
            </a:solidFill>
            <a:prstDash val="dashDot"/>
            <a:round/>
            <a:headEnd/>
            <a:tailEnd/>
          </a:ln>
        </p:spPr>
        <p:txBody>
          <a:bodyPr wrap="none" lIns="0" tIns="0" rIns="0" bIns="0">
            <a:spAutoFit/>
          </a:bodyPr>
          <a:lstStyle/>
          <a:p>
            <a:endParaRPr lang="tr-TR">
              <a:solidFill>
                <a:srgbClr val="000000"/>
              </a:solidFill>
            </a:endParaRPr>
          </a:p>
        </p:txBody>
      </p:sp>
      <p:sp>
        <p:nvSpPr>
          <p:cNvPr id="96269" name="Line 13"/>
          <p:cNvSpPr>
            <a:spLocks noChangeShapeType="1"/>
          </p:cNvSpPr>
          <p:nvPr/>
        </p:nvSpPr>
        <p:spPr bwMode="auto">
          <a:xfrm flipV="1">
            <a:off x="682625" y="4075113"/>
            <a:ext cx="0" cy="381000"/>
          </a:xfrm>
          <a:prstGeom prst="line">
            <a:avLst/>
          </a:prstGeom>
          <a:noFill/>
          <a:ln w="12700">
            <a:solidFill>
              <a:schemeClr val="tx1"/>
            </a:solidFill>
            <a:miter lim="800000"/>
            <a:headEnd type="none" w="sm" len="sm"/>
            <a:tailEnd type="triangle" w="sm" len="sm"/>
          </a:ln>
        </p:spPr>
        <p:txBody>
          <a:bodyPr wrap="none"/>
          <a:lstStyle/>
          <a:p>
            <a:endParaRPr lang="tr-TR">
              <a:solidFill>
                <a:srgbClr val="000000"/>
              </a:solidFill>
            </a:endParaRPr>
          </a:p>
        </p:txBody>
      </p:sp>
      <p:sp>
        <p:nvSpPr>
          <p:cNvPr id="366606" name="Text Box 14"/>
          <p:cNvSpPr txBox="1">
            <a:spLocks noChangeArrowheads="1"/>
          </p:cNvSpPr>
          <p:nvPr/>
        </p:nvSpPr>
        <p:spPr bwMode="auto">
          <a:xfrm>
            <a:off x="179388" y="4797425"/>
            <a:ext cx="1103312" cy="238125"/>
          </a:xfrm>
          <a:prstGeom prst="rect">
            <a:avLst/>
          </a:prstGeom>
          <a:noFill/>
          <a:ln w="12700">
            <a:noFill/>
            <a:miter lim="800000"/>
            <a:headEnd/>
            <a:tailEnd/>
          </a:ln>
          <a:effectLst/>
        </p:spPr>
        <p:txBody>
          <a:bodyPr lIns="87245" tIns="43622" rIns="87245" bIns="43622">
            <a:spAutoFit/>
          </a:bodyPr>
          <a:lstStyle/>
          <a:p>
            <a:pPr defTabSz="873125">
              <a:spcBef>
                <a:spcPct val="50000"/>
              </a:spcBef>
              <a:defRPr/>
            </a:pPr>
            <a:r>
              <a:rPr lang="tr-TR" sz="1000">
                <a:solidFill>
                  <a:srgbClr val="000000"/>
                </a:solidFill>
                <a:effectLst>
                  <a:outerShdw blurRad="38100" dist="38100" dir="2700000" algn="tl">
                    <a:srgbClr val="C0C0C0"/>
                  </a:outerShdw>
                </a:effectLst>
                <a:latin typeface="Comic Sans MS" pitchFamily="66" charset="0"/>
              </a:rPr>
              <a:t>15/07/2003</a:t>
            </a:r>
            <a:endParaRPr lang="en-US" sz="1000">
              <a:solidFill>
                <a:srgbClr val="000000"/>
              </a:solidFill>
              <a:effectLst>
                <a:outerShdw blurRad="38100" dist="38100" dir="2700000" algn="tl">
                  <a:srgbClr val="C0C0C0"/>
                </a:outerShdw>
              </a:effectLst>
              <a:latin typeface="Comic Sans MS" pitchFamily="66" charset="0"/>
            </a:endParaRPr>
          </a:p>
        </p:txBody>
      </p:sp>
      <p:sp>
        <p:nvSpPr>
          <p:cNvPr id="96271" name="Freeform 15"/>
          <p:cNvSpPr>
            <a:spLocks/>
          </p:cNvSpPr>
          <p:nvPr/>
        </p:nvSpPr>
        <p:spPr bwMode="auto">
          <a:xfrm rot="-5327336">
            <a:off x="1570831" y="3563144"/>
            <a:ext cx="379413" cy="2155825"/>
          </a:xfrm>
          <a:custGeom>
            <a:avLst/>
            <a:gdLst>
              <a:gd name="T0" fmla="*/ 307 w 307"/>
              <a:gd name="T1" fmla="*/ 1001 h 1001"/>
              <a:gd name="T2" fmla="*/ 156 w 307"/>
              <a:gd name="T3" fmla="*/ 869 h 1001"/>
              <a:gd name="T4" fmla="*/ 137 w 307"/>
              <a:gd name="T5" fmla="*/ 841 h 1001"/>
              <a:gd name="T6" fmla="*/ 109 w 307"/>
              <a:gd name="T7" fmla="*/ 822 h 1001"/>
              <a:gd name="T8" fmla="*/ 99 w 307"/>
              <a:gd name="T9" fmla="*/ 794 h 1001"/>
              <a:gd name="T10" fmla="*/ 52 w 307"/>
              <a:gd name="T11" fmla="*/ 709 h 1001"/>
              <a:gd name="T12" fmla="*/ 33 w 307"/>
              <a:gd name="T13" fmla="*/ 643 h 1001"/>
              <a:gd name="T14" fmla="*/ 14 w 307"/>
              <a:gd name="T15" fmla="*/ 539 h 1001"/>
              <a:gd name="T16" fmla="*/ 156 w 307"/>
              <a:gd name="T17" fmla="*/ 133 h 1001"/>
              <a:gd name="T18" fmla="*/ 232 w 307"/>
              <a:gd name="T19" fmla="*/ 0 h 100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7"/>
              <a:gd name="T31" fmla="*/ 0 h 1001"/>
              <a:gd name="T32" fmla="*/ 307 w 307"/>
              <a:gd name="T33" fmla="*/ 1001 h 100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7" h="1001">
                <a:moveTo>
                  <a:pt x="307" y="1001"/>
                </a:moveTo>
                <a:cubicBezTo>
                  <a:pt x="252" y="961"/>
                  <a:pt x="212" y="907"/>
                  <a:pt x="156" y="869"/>
                </a:cubicBezTo>
                <a:cubicBezTo>
                  <a:pt x="150" y="860"/>
                  <a:pt x="145" y="849"/>
                  <a:pt x="137" y="841"/>
                </a:cubicBezTo>
                <a:cubicBezTo>
                  <a:pt x="129" y="833"/>
                  <a:pt x="116" y="831"/>
                  <a:pt x="109" y="822"/>
                </a:cubicBezTo>
                <a:cubicBezTo>
                  <a:pt x="103" y="814"/>
                  <a:pt x="103" y="803"/>
                  <a:pt x="99" y="794"/>
                </a:cubicBezTo>
                <a:cubicBezTo>
                  <a:pt x="85" y="765"/>
                  <a:pt x="70" y="736"/>
                  <a:pt x="52" y="709"/>
                </a:cubicBezTo>
                <a:cubicBezTo>
                  <a:pt x="46" y="691"/>
                  <a:pt x="37" y="661"/>
                  <a:pt x="33" y="643"/>
                </a:cubicBezTo>
                <a:cubicBezTo>
                  <a:pt x="26" y="608"/>
                  <a:pt x="14" y="539"/>
                  <a:pt x="14" y="539"/>
                </a:cubicBezTo>
                <a:cubicBezTo>
                  <a:pt x="23" y="358"/>
                  <a:pt x="0" y="239"/>
                  <a:pt x="156" y="133"/>
                </a:cubicBezTo>
                <a:cubicBezTo>
                  <a:pt x="185" y="88"/>
                  <a:pt x="232" y="58"/>
                  <a:pt x="232" y="0"/>
                </a:cubicBezTo>
              </a:path>
            </a:pathLst>
          </a:custGeom>
          <a:noFill/>
          <a:ln w="9525" cap="flat" cmpd="sng">
            <a:solidFill>
              <a:srgbClr val="FF0000"/>
            </a:solidFill>
            <a:prstDash val="solid"/>
            <a:round/>
            <a:headEnd type="stealth" w="lg" len="lg"/>
            <a:tailEnd type="stealth" w="lg" len="lg"/>
          </a:ln>
        </p:spPr>
        <p:txBody>
          <a:bodyPr wrap="none"/>
          <a:lstStyle/>
          <a:p>
            <a:endParaRPr lang="tr-TR">
              <a:solidFill>
                <a:srgbClr val="000000"/>
              </a:solidFill>
            </a:endParaRPr>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eaLnBrk="1" hangingPunct="1"/>
            <a:r>
              <a:rPr lang="tr-TR" dirty="0" smtClean="0">
                <a:solidFill>
                  <a:schemeClr val="accent2"/>
                </a:solidFill>
              </a:rPr>
              <a:t>Örnek </a:t>
            </a:r>
          </a:p>
        </p:txBody>
      </p:sp>
      <p:sp>
        <p:nvSpPr>
          <p:cNvPr id="97283" name="Rectangle 3"/>
          <p:cNvSpPr>
            <a:spLocks noGrp="1" noChangeArrowheads="1"/>
          </p:cNvSpPr>
          <p:nvPr>
            <p:ph idx="1"/>
          </p:nvPr>
        </p:nvSpPr>
        <p:spPr/>
        <p:txBody>
          <a:bodyPr/>
          <a:lstStyle/>
          <a:p>
            <a:pPr eaLnBrk="1" hangingPunct="1"/>
            <a:r>
              <a:rPr lang="tr-TR" sz="2400" dirty="0" smtClean="0">
                <a:solidFill>
                  <a:schemeClr val="accent2"/>
                </a:solidFill>
              </a:rPr>
              <a:t>15/06/2010 USD kağıdı yılda iki kez kupon ödemesi yapmaktadır ve kupon faizi %11.75'tir. 130,000 USD nominal kağıt vade sonuna kadar 6 ayda bir ne </a:t>
            </a:r>
            <a:r>
              <a:rPr lang="tr-TR" sz="2400" dirty="0" err="1" smtClean="0">
                <a:solidFill>
                  <a:schemeClr val="accent2"/>
                </a:solidFill>
              </a:rPr>
              <a:t>kadarlık</a:t>
            </a:r>
            <a:r>
              <a:rPr lang="tr-TR" sz="2400" dirty="0" smtClean="0">
                <a:solidFill>
                  <a:schemeClr val="accent2"/>
                </a:solidFill>
              </a:rPr>
              <a:t> kupon ödemesi yapacaktır? </a:t>
            </a:r>
          </a:p>
          <a:p>
            <a:pPr eaLnBrk="1" hangingPunct="1"/>
            <a:endParaRPr lang="tr-TR" sz="2400" dirty="0" smtClean="0">
              <a:solidFill>
                <a:schemeClr val="accent2"/>
              </a:solidFill>
            </a:endParaRPr>
          </a:p>
          <a:p>
            <a:pPr eaLnBrk="1" hangingPunct="1"/>
            <a:r>
              <a:rPr lang="tr-TR" sz="2400" dirty="0" smtClean="0">
                <a:solidFill>
                  <a:schemeClr val="accent2"/>
                </a:solidFill>
              </a:rPr>
              <a:t>Kupon Ödemesi = (Nominal Toplamı)*(Kupon Faiz Oranı)</a:t>
            </a:r>
          </a:p>
          <a:p>
            <a:pPr eaLnBrk="1" hangingPunct="1">
              <a:buFontTx/>
              <a:buNone/>
            </a:pPr>
            <a:r>
              <a:rPr lang="tr-TR" sz="2400" dirty="0" smtClean="0">
                <a:solidFill>
                  <a:schemeClr val="accent2"/>
                </a:solidFill>
              </a:rPr>
              <a:t>	Kupon Ödemesi = 130,000 * 0.1175/2</a:t>
            </a:r>
          </a:p>
          <a:p>
            <a:pPr eaLnBrk="1" hangingPunct="1">
              <a:spcBef>
                <a:spcPct val="0"/>
              </a:spcBef>
              <a:buFontTx/>
              <a:buNone/>
            </a:pPr>
            <a:r>
              <a:rPr lang="tr-TR" sz="2500" dirty="0" smtClean="0">
                <a:solidFill>
                  <a:schemeClr val="accent2"/>
                </a:solidFill>
              </a:rPr>
              <a:t>	Kupon Ödemesi = 15,275/2 USD</a:t>
            </a:r>
          </a:p>
          <a:p>
            <a:pPr eaLnBrk="1" hangingPunct="1"/>
            <a:endParaRPr lang="tr-TR" sz="2400" dirty="0" smtClean="0">
              <a:solidFill>
                <a:schemeClr val="accent2"/>
              </a:solidFill>
            </a:endParaRPr>
          </a:p>
          <a:p>
            <a:pPr eaLnBrk="1" hangingPunct="1"/>
            <a:endParaRPr lang="tr-TR" sz="2400" dirty="0" smtClean="0">
              <a:solidFill>
                <a:schemeClr val="accent2"/>
              </a:solidFill>
            </a:endParaRPr>
          </a:p>
        </p:txBody>
      </p:sp>
      <p:sp>
        <p:nvSpPr>
          <p:cNvPr id="97284" name="Rectangle 4"/>
          <p:cNvSpPr>
            <a:spLocks noChangeArrowheads="1"/>
          </p:cNvSpPr>
          <p:nvPr/>
        </p:nvSpPr>
        <p:spPr bwMode="auto">
          <a:xfrm>
            <a:off x="611188" y="4437063"/>
            <a:ext cx="184150" cy="457200"/>
          </a:xfrm>
          <a:prstGeom prst="rect">
            <a:avLst/>
          </a:prstGeom>
          <a:noFill/>
          <a:ln w="12700" cap="sq">
            <a:noFill/>
            <a:miter lim="800000"/>
            <a:headEnd type="none" w="sm" len="sm"/>
            <a:tailEnd type="none" w="sm" len="sm"/>
          </a:ln>
        </p:spPr>
        <p:txBody>
          <a:bodyPr wrap="none">
            <a:spAutoFit/>
          </a:bodyPr>
          <a:lstStyle/>
          <a:p>
            <a:endParaRPr lang="tr-TR" sz="2400">
              <a:solidFill>
                <a:srgbClr val="3333CC"/>
              </a:solidFill>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hangingPunct="1"/>
            <a:r>
              <a:rPr lang="tr-TR" sz="3200" smtClean="0">
                <a:solidFill>
                  <a:schemeClr val="accent2"/>
                </a:solidFill>
              </a:rPr>
              <a:t>FORWARD KUR HESAPLAMALARI</a:t>
            </a:r>
          </a:p>
        </p:txBody>
      </p:sp>
      <p:sp>
        <p:nvSpPr>
          <p:cNvPr id="98307" name="Rectangle 3"/>
          <p:cNvSpPr>
            <a:spLocks noGrp="1" noChangeArrowheads="1"/>
          </p:cNvSpPr>
          <p:nvPr>
            <p:ph idx="1"/>
          </p:nvPr>
        </p:nvSpPr>
        <p:spPr/>
        <p:txBody>
          <a:bodyPr/>
          <a:lstStyle/>
          <a:p>
            <a:pPr eaLnBrk="1" hangingPunct="1"/>
            <a:r>
              <a:rPr lang="tr-TR" sz="2400" smtClean="0">
                <a:solidFill>
                  <a:schemeClr val="accent2"/>
                </a:solidFill>
              </a:rPr>
              <a:t>Forward Fiyatı =  (S  </a:t>
            </a:r>
            <a:r>
              <a:rPr lang="en-US" sz="2400" smtClean="0">
                <a:solidFill>
                  <a:schemeClr val="accent2"/>
                </a:solidFill>
              </a:rPr>
              <a:t>*</a:t>
            </a:r>
            <a:r>
              <a:rPr lang="tr-TR" sz="2400" smtClean="0">
                <a:solidFill>
                  <a:schemeClr val="accent2"/>
                </a:solidFill>
              </a:rPr>
              <a:t> (</a:t>
            </a:r>
            <a:r>
              <a:rPr lang="en-US" sz="2400" smtClean="0">
                <a:solidFill>
                  <a:schemeClr val="accent2"/>
                </a:solidFill>
              </a:rPr>
              <a:t>1</a:t>
            </a:r>
            <a:r>
              <a:rPr lang="tr-TR" sz="2400" smtClean="0">
                <a:solidFill>
                  <a:schemeClr val="accent2"/>
                </a:solidFill>
              </a:rPr>
              <a:t> </a:t>
            </a:r>
            <a:r>
              <a:rPr lang="en-US" sz="2400" smtClean="0">
                <a:solidFill>
                  <a:schemeClr val="accent2"/>
                </a:solidFill>
              </a:rPr>
              <a:t>+</a:t>
            </a:r>
            <a:r>
              <a:rPr lang="tr-TR" sz="2400" smtClean="0">
                <a:solidFill>
                  <a:schemeClr val="accent2"/>
                </a:solidFill>
              </a:rPr>
              <a:t> (r</a:t>
            </a:r>
            <a:r>
              <a:rPr lang="en-US" sz="2400" smtClean="0">
                <a:solidFill>
                  <a:schemeClr val="accent2"/>
                </a:solidFill>
              </a:rPr>
              <a:t>k</a:t>
            </a:r>
            <a:r>
              <a:rPr lang="tr-TR" sz="2400" smtClean="0">
                <a:solidFill>
                  <a:schemeClr val="accent2"/>
                </a:solidFill>
              </a:rPr>
              <a:t> - r</a:t>
            </a:r>
            <a:r>
              <a:rPr lang="en-US" sz="2400" smtClean="0">
                <a:solidFill>
                  <a:schemeClr val="accent2"/>
                </a:solidFill>
              </a:rPr>
              <a:t>b</a:t>
            </a:r>
            <a:r>
              <a:rPr lang="tr-TR" sz="2400" smtClean="0">
                <a:solidFill>
                  <a:schemeClr val="accent2"/>
                </a:solidFill>
              </a:rPr>
              <a:t>) * n / 36000))  </a:t>
            </a:r>
          </a:p>
          <a:p>
            <a:pPr eaLnBrk="1" hangingPunct="1"/>
            <a:r>
              <a:rPr lang="tr-TR" sz="2400" smtClean="0">
                <a:solidFill>
                  <a:schemeClr val="accent2"/>
                </a:solidFill>
              </a:rPr>
              <a:t>Forward Kur     = Spot kur + Forward puan </a:t>
            </a:r>
          </a:p>
          <a:p>
            <a:pPr eaLnBrk="1" hangingPunct="1"/>
            <a:endParaRPr lang="tr-TR" sz="2400" smtClean="0">
              <a:solidFill>
                <a:schemeClr val="accent2"/>
              </a:solidFill>
            </a:endParaRPr>
          </a:p>
          <a:p>
            <a:pPr eaLnBrk="1" hangingPunct="1"/>
            <a:r>
              <a:rPr lang="tr-TR" sz="2400" smtClean="0">
                <a:solidFill>
                  <a:schemeClr val="accent2"/>
                </a:solidFill>
              </a:rPr>
              <a:t>r</a:t>
            </a:r>
            <a:r>
              <a:rPr lang="en-US" sz="2400" smtClean="0">
                <a:solidFill>
                  <a:schemeClr val="accent2"/>
                </a:solidFill>
              </a:rPr>
              <a:t>b = baz paran</a:t>
            </a:r>
            <a:r>
              <a:rPr lang="tr-TR" sz="2400" smtClean="0">
                <a:solidFill>
                  <a:schemeClr val="accent2"/>
                </a:solidFill>
              </a:rPr>
              <a:t>ı</a:t>
            </a:r>
            <a:r>
              <a:rPr lang="en-US" sz="2400" smtClean="0">
                <a:solidFill>
                  <a:schemeClr val="accent2"/>
                </a:solidFill>
              </a:rPr>
              <a:t>n faizi</a:t>
            </a:r>
          </a:p>
          <a:p>
            <a:pPr eaLnBrk="1" hangingPunct="1"/>
            <a:r>
              <a:rPr lang="tr-TR" sz="2400" smtClean="0">
                <a:solidFill>
                  <a:schemeClr val="accent2"/>
                </a:solidFill>
              </a:rPr>
              <a:t>r</a:t>
            </a:r>
            <a:r>
              <a:rPr lang="en-US" sz="2400" smtClean="0">
                <a:solidFill>
                  <a:schemeClr val="accent2"/>
                </a:solidFill>
              </a:rPr>
              <a:t>k = kotasyon paran</a:t>
            </a:r>
            <a:r>
              <a:rPr lang="tr-TR" sz="2400" smtClean="0">
                <a:solidFill>
                  <a:schemeClr val="accent2"/>
                </a:solidFill>
              </a:rPr>
              <a:t>ı</a:t>
            </a:r>
            <a:r>
              <a:rPr lang="en-US" sz="2400" smtClean="0">
                <a:solidFill>
                  <a:schemeClr val="accent2"/>
                </a:solidFill>
              </a:rPr>
              <a:t>n faizi</a:t>
            </a:r>
          </a:p>
          <a:p>
            <a:pPr eaLnBrk="1" hangingPunct="1"/>
            <a:r>
              <a:rPr lang="en-US" sz="2400" smtClean="0">
                <a:solidFill>
                  <a:schemeClr val="accent2"/>
                </a:solidFill>
              </a:rPr>
              <a:t>S = spot fiyat</a:t>
            </a:r>
          </a:p>
          <a:p>
            <a:pPr eaLnBrk="1" hangingPunct="1"/>
            <a:r>
              <a:rPr lang="en-US" sz="2400" smtClean="0">
                <a:solidFill>
                  <a:schemeClr val="accent2"/>
                </a:solidFill>
              </a:rPr>
              <a:t>n = vadeye kalan g</a:t>
            </a:r>
            <a:r>
              <a:rPr lang="tr-TR" sz="2400" smtClean="0">
                <a:solidFill>
                  <a:schemeClr val="accent2"/>
                </a:solidFill>
              </a:rPr>
              <a:t>ü</a:t>
            </a:r>
            <a:r>
              <a:rPr lang="en-US" sz="2400" smtClean="0">
                <a:solidFill>
                  <a:schemeClr val="accent2"/>
                </a:solidFill>
              </a:rPr>
              <a:t>n say</a:t>
            </a:r>
            <a:r>
              <a:rPr lang="tr-TR" sz="2400" smtClean="0">
                <a:solidFill>
                  <a:schemeClr val="accent2"/>
                </a:solidFill>
              </a:rPr>
              <a:t>ı</a:t>
            </a:r>
            <a:r>
              <a:rPr lang="en-US" sz="2400" smtClean="0">
                <a:solidFill>
                  <a:schemeClr val="accent2"/>
                </a:solidFill>
              </a:rPr>
              <a:t>s</a:t>
            </a:r>
            <a:r>
              <a:rPr lang="tr-TR" sz="2400" smtClean="0">
                <a:solidFill>
                  <a:schemeClr val="accent2"/>
                </a:solidFill>
              </a:rPr>
              <a:t>ı</a:t>
            </a:r>
            <a:endParaRPr lang="en-US" sz="2400" smtClean="0">
              <a:solidFill>
                <a:schemeClr val="accent2"/>
              </a:solidFill>
            </a:endParaRPr>
          </a:p>
          <a:p>
            <a:pPr>
              <a:spcBef>
                <a:spcPct val="0"/>
              </a:spcBef>
              <a:buFontTx/>
              <a:buNone/>
            </a:pPr>
            <a:r>
              <a:rPr lang="tr-TR" sz="2400" smtClean="0">
                <a:solidFill>
                  <a:schemeClr val="accent2"/>
                </a:solidFill>
              </a:rPr>
              <a:t>	 </a:t>
            </a:r>
          </a:p>
          <a:p>
            <a:pPr eaLnBrk="1" hangingPunct="1">
              <a:buFontTx/>
              <a:buNone/>
            </a:pPr>
            <a:r>
              <a:rPr lang="tr-TR" smtClean="0">
                <a:solidFill>
                  <a:schemeClr val="accent2"/>
                </a:solidFill>
              </a:rPr>
              <a:t> </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2268538" y="189727"/>
            <a:ext cx="1461939" cy="553998"/>
          </a:xfrm>
          <a:noFill/>
        </p:spPr>
        <p:txBody>
          <a:bodyPr wrap="none" lIns="0" tIns="0" rIns="0" bIns="0">
            <a:spAutoFit/>
          </a:bodyPr>
          <a:lstStyle/>
          <a:p>
            <a:pPr defTabSz="1196975" eaLnBrk="1" hangingPunct="1"/>
            <a:r>
              <a:rPr lang="tr-TR" dirty="0" smtClean="0">
                <a:solidFill>
                  <a:schemeClr val="accent2"/>
                </a:solidFill>
              </a:rPr>
              <a:t>Örnek </a:t>
            </a:r>
            <a:endParaRPr lang="en-US" dirty="0" smtClean="0">
              <a:solidFill>
                <a:schemeClr val="accent2"/>
              </a:solidFill>
            </a:endParaRPr>
          </a:p>
        </p:txBody>
      </p:sp>
      <p:sp>
        <p:nvSpPr>
          <p:cNvPr id="99331" name="Rectangle 3"/>
          <p:cNvSpPr>
            <a:spLocks noGrp="1" noChangeArrowheads="1"/>
          </p:cNvSpPr>
          <p:nvPr>
            <p:ph idx="1"/>
          </p:nvPr>
        </p:nvSpPr>
        <p:spPr>
          <a:xfrm>
            <a:off x="755650" y="1484313"/>
            <a:ext cx="7737475" cy="3946525"/>
          </a:xfrm>
        </p:spPr>
        <p:txBody>
          <a:bodyPr lIns="0" tIns="0" rIns="0" bIns="0">
            <a:spAutoFit/>
          </a:bodyPr>
          <a:lstStyle/>
          <a:p>
            <a:pPr marL="449263" indent="-449263" defTabSz="1196975" eaLnBrk="1" hangingPunct="1">
              <a:buFontTx/>
              <a:buNone/>
            </a:pPr>
            <a:r>
              <a:rPr lang="tr-TR" dirty="0" smtClean="0">
                <a:solidFill>
                  <a:schemeClr val="accent2"/>
                </a:solidFill>
              </a:rPr>
              <a:t>İ</a:t>
            </a:r>
            <a:r>
              <a:rPr lang="en-US" sz="2400" dirty="0" err="1" smtClean="0">
                <a:solidFill>
                  <a:schemeClr val="accent2"/>
                </a:solidFill>
              </a:rPr>
              <a:t>hracat</a:t>
            </a:r>
            <a:r>
              <a:rPr lang="tr-TR" sz="2400" dirty="0" err="1" smtClean="0">
                <a:solidFill>
                  <a:schemeClr val="accent2"/>
                </a:solidFill>
              </a:rPr>
              <a:t>çı</a:t>
            </a:r>
            <a:r>
              <a:rPr lang="en-US" sz="2400" dirty="0" smtClean="0">
                <a:solidFill>
                  <a:schemeClr val="accent2"/>
                </a:solidFill>
              </a:rPr>
              <a:t>/</a:t>
            </a:r>
            <a:r>
              <a:rPr lang="tr-TR" sz="2400" dirty="0" smtClean="0">
                <a:solidFill>
                  <a:schemeClr val="accent2"/>
                </a:solidFill>
              </a:rPr>
              <a:t>İ</a:t>
            </a:r>
            <a:r>
              <a:rPr lang="en-US" sz="2400" dirty="0" err="1" smtClean="0">
                <a:solidFill>
                  <a:schemeClr val="accent2"/>
                </a:solidFill>
              </a:rPr>
              <a:t>thalat</a:t>
            </a:r>
            <a:r>
              <a:rPr lang="tr-TR" sz="2400" dirty="0" err="1" smtClean="0">
                <a:solidFill>
                  <a:schemeClr val="accent2"/>
                </a:solidFill>
              </a:rPr>
              <a:t>çı</a:t>
            </a:r>
            <a:r>
              <a:rPr lang="en-US" sz="2400" dirty="0" smtClean="0">
                <a:solidFill>
                  <a:schemeClr val="accent2"/>
                </a:solidFill>
              </a:rPr>
              <a:t> </a:t>
            </a:r>
            <a:r>
              <a:rPr lang="en-US" sz="2400" dirty="0" err="1" smtClean="0">
                <a:solidFill>
                  <a:schemeClr val="accent2"/>
                </a:solidFill>
              </a:rPr>
              <a:t>bir</a:t>
            </a:r>
            <a:r>
              <a:rPr lang="en-US" sz="2400" dirty="0" smtClean="0">
                <a:solidFill>
                  <a:schemeClr val="accent2"/>
                </a:solidFill>
              </a:rPr>
              <a:t> firma </a:t>
            </a:r>
            <a:r>
              <a:rPr lang="en-US" sz="2400" dirty="0" err="1" smtClean="0">
                <a:solidFill>
                  <a:schemeClr val="accent2"/>
                </a:solidFill>
              </a:rPr>
              <a:t>iki</a:t>
            </a:r>
            <a:r>
              <a:rPr lang="en-US" sz="2400" dirty="0" smtClean="0">
                <a:solidFill>
                  <a:schemeClr val="accent2"/>
                </a:solidFill>
              </a:rPr>
              <a:t> ay </a:t>
            </a:r>
            <a:r>
              <a:rPr lang="en-US" sz="2400" dirty="0" err="1" smtClean="0">
                <a:solidFill>
                  <a:schemeClr val="accent2"/>
                </a:solidFill>
              </a:rPr>
              <a:t>vadeli</a:t>
            </a:r>
            <a:r>
              <a:rPr lang="en-US" sz="2400" dirty="0" smtClean="0">
                <a:solidFill>
                  <a:schemeClr val="accent2"/>
                </a:solidFill>
              </a:rPr>
              <a:t> (60 g</a:t>
            </a:r>
            <a:r>
              <a:rPr lang="tr-TR" sz="2400" dirty="0" smtClean="0">
                <a:solidFill>
                  <a:schemeClr val="accent2"/>
                </a:solidFill>
              </a:rPr>
              <a:t>ü</a:t>
            </a:r>
            <a:r>
              <a:rPr lang="en-US" sz="2400" dirty="0" smtClean="0">
                <a:solidFill>
                  <a:schemeClr val="accent2"/>
                </a:solidFill>
              </a:rPr>
              <a:t>n)</a:t>
            </a:r>
          </a:p>
          <a:p>
            <a:pPr marL="449263" indent="-449263" defTabSz="1196975" eaLnBrk="1" hangingPunct="1">
              <a:buFontTx/>
              <a:buNone/>
            </a:pPr>
            <a:r>
              <a:rPr lang="en-US" sz="2400" dirty="0" err="1" smtClean="0">
                <a:solidFill>
                  <a:schemeClr val="accent2"/>
                </a:solidFill>
              </a:rPr>
              <a:t>gelecek</a:t>
            </a:r>
            <a:r>
              <a:rPr lang="en-US" sz="2400" dirty="0" smtClean="0">
                <a:solidFill>
                  <a:schemeClr val="accent2"/>
                </a:solidFill>
              </a:rPr>
              <a:t> </a:t>
            </a:r>
            <a:r>
              <a:rPr lang="en-US" sz="2400" dirty="0" err="1" smtClean="0">
                <a:solidFill>
                  <a:schemeClr val="accent2"/>
                </a:solidFill>
              </a:rPr>
              <a:t>olan</a:t>
            </a:r>
            <a:r>
              <a:rPr lang="en-US" sz="2400" dirty="0" smtClean="0">
                <a:solidFill>
                  <a:schemeClr val="accent2"/>
                </a:solidFill>
              </a:rPr>
              <a:t> </a:t>
            </a:r>
            <a:r>
              <a:rPr lang="en-US" sz="2400" dirty="0" err="1" smtClean="0">
                <a:solidFill>
                  <a:schemeClr val="accent2"/>
                </a:solidFill>
              </a:rPr>
              <a:t>ihracat</a:t>
            </a:r>
            <a:r>
              <a:rPr lang="en-US" sz="2400" dirty="0" smtClean="0">
                <a:solidFill>
                  <a:schemeClr val="accent2"/>
                </a:solidFill>
              </a:rPr>
              <a:t>/</a:t>
            </a:r>
            <a:r>
              <a:rPr lang="en-US" sz="2400" dirty="0" err="1" smtClean="0">
                <a:solidFill>
                  <a:schemeClr val="accent2"/>
                </a:solidFill>
              </a:rPr>
              <a:t>ithalat</a:t>
            </a:r>
            <a:r>
              <a:rPr lang="en-US" sz="2400" dirty="0" smtClean="0">
                <a:solidFill>
                  <a:schemeClr val="accent2"/>
                </a:solidFill>
              </a:rPr>
              <a:t> </a:t>
            </a:r>
            <a:r>
              <a:rPr lang="en-US" sz="2400" dirty="0" err="1" smtClean="0">
                <a:solidFill>
                  <a:schemeClr val="accent2"/>
                </a:solidFill>
              </a:rPr>
              <a:t>bedeli</a:t>
            </a:r>
            <a:r>
              <a:rPr lang="en-US" sz="2400" dirty="0" smtClean="0">
                <a:solidFill>
                  <a:schemeClr val="accent2"/>
                </a:solidFill>
              </a:rPr>
              <a:t> </a:t>
            </a:r>
            <a:r>
              <a:rPr lang="en-US" sz="2400" dirty="0" err="1" smtClean="0">
                <a:solidFill>
                  <a:schemeClr val="accent2"/>
                </a:solidFill>
              </a:rPr>
              <a:t>i</a:t>
            </a:r>
            <a:r>
              <a:rPr lang="tr-TR" sz="2400" dirty="0" smtClean="0">
                <a:solidFill>
                  <a:schemeClr val="accent2"/>
                </a:solidFill>
              </a:rPr>
              <a:t>ç</a:t>
            </a:r>
            <a:r>
              <a:rPr lang="en-US" sz="2400" dirty="0" smtClean="0">
                <a:solidFill>
                  <a:schemeClr val="accent2"/>
                </a:solidFill>
              </a:rPr>
              <a:t>in forward</a:t>
            </a:r>
          </a:p>
          <a:p>
            <a:pPr marL="449263" indent="-449263" defTabSz="1196975" eaLnBrk="1" hangingPunct="1">
              <a:buFontTx/>
              <a:buNone/>
            </a:pPr>
            <a:r>
              <a:rPr lang="en-US" sz="2400" dirty="0" err="1" smtClean="0">
                <a:solidFill>
                  <a:schemeClr val="accent2"/>
                </a:solidFill>
              </a:rPr>
              <a:t>kurlar</a:t>
            </a:r>
            <a:r>
              <a:rPr lang="en-US" sz="2400" dirty="0" smtClean="0">
                <a:solidFill>
                  <a:schemeClr val="accent2"/>
                </a:solidFill>
              </a:rPr>
              <a:t> </a:t>
            </a:r>
            <a:r>
              <a:rPr lang="en-US" sz="2400" dirty="0" err="1" smtClean="0">
                <a:solidFill>
                  <a:schemeClr val="accent2"/>
                </a:solidFill>
              </a:rPr>
              <a:t>istemektedir</a:t>
            </a:r>
            <a:r>
              <a:rPr lang="en-US" sz="2400" dirty="0" smtClean="0">
                <a:solidFill>
                  <a:schemeClr val="accent2"/>
                </a:solidFill>
              </a:rPr>
              <a:t>. </a:t>
            </a:r>
            <a:r>
              <a:rPr lang="en-US" sz="2400" dirty="0" err="1" smtClean="0">
                <a:solidFill>
                  <a:schemeClr val="accent2"/>
                </a:solidFill>
              </a:rPr>
              <a:t>Piyasadaki</a:t>
            </a:r>
            <a:r>
              <a:rPr lang="en-US" sz="2400" dirty="0" smtClean="0">
                <a:solidFill>
                  <a:schemeClr val="accent2"/>
                </a:solidFill>
              </a:rPr>
              <a:t> </a:t>
            </a:r>
            <a:r>
              <a:rPr lang="en-US" sz="2400" dirty="0" err="1" smtClean="0">
                <a:solidFill>
                  <a:schemeClr val="accent2"/>
                </a:solidFill>
              </a:rPr>
              <a:t>faiz</a:t>
            </a:r>
            <a:r>
              <a:rPr lang="en-US" sz="2400" dirty="0" smtClean="0">
                <a:solidFill>
                  <a:schemeClr val="accent2"/>
                </a:solidFill>
              </a:rPr>
              <a:t> </a:t>
            </a:r>
            <a:r>
              <a:rPr lang="en-US" sz="2400" dirty="0" err="1" smtClean="0">
                <a:solidFill>
                  <a:schemeClr val="accent2"/>
                </a:solidFill>
              </a:rPr>
              <a:t>oranlar</a:t>
            </a:r>
            <a:r>
              <a:rPr lang="tr-TR" sz="2400" dirty="0" smtClean="0">
                <a:solidFill>
                  <a:schemeClr val="accent2"/>
                </a:solidFill>
              </a:rPr>
              <a:t>ı</a:t>
            </a:r>
            <a:endParaRPr lang="en-US" sz="2400" dirty="0" smtClean="0">
              <a:solidFill>
                <a:schemeClr val="accent2"/>
              </a:solidFill>
            </a:endParaRPr>
          </a:p>
          <a:p>
            <a:pPr marL="449263" indent="-449263" defTabSz="1196975" eaLnBrk="1" hangingPunct="1">
              <a:buFontTx/>
              <a:buNone/>
            </a:pPr>
            <a:r>
              <a:rPr lang="en-US" sz="2400" dirty="0" smtClean="0">
                <a:solidFill>
                  <a:schemeClr val="accent2"/>
                </a:solidFill>
              </a:rPr>
              <a:t>a</a:t>
            </a:r>
            <a:r>
              <a:rPr lang="tr-TR" sz="2400" dirty="0" smtClean="0">
                <a:solidFill>
                  <a:schemeClr val="accent2"/>
                </a:solidFill>
              </a:rPr>
              <a:t>ş</a:t>
            </a:r>
            <a:r>
              <a:rPr lang="en-US" sz="2400" dirty="0" smtClean="0">
                <a:solidFill>
                  <a:schemeClr val="accent2"/>
                </a:solidFill>
              </a:rPr>
              <a:t>a</a:t>
            </a:r>
            <a:r>
              <a:rPr lang="tr-TR" sz="2400" dirty="0" err="1" smtClean="0">
                <a:solidFill>
                  <a:schemeClr val="accent2"/>
                </a:solidFill>
              </a:rPr>
              <a:t>ğı</a:t>
            </a:r>
            <a:r>
              <a:rPr lang="en-US" sz="2400" dirty="0" err="1" smtClean="0">
                <a:solidFill>
                  <a:schemeClr val="accent2"/>
                </a:solidFill>
              </a:rPr>
              <a:t>daki</a:t>
            </a:r>
            <a:r>
              <a:rPr lang="en-US" sz="2400" dirty="0" smtClean="0">
                <a:solidFill>
                  <a:schemeClr val="accent2"/>
                </a:solidFill>
              </a:rPr>
              <a:t> </a:t>
            </a:r>
            <a:r>
              <a:rPr lang="en-US" sz="2400" dirty="0" err="1" smtClean="0">
                <a:solidFill>
                  <a:schemeClr val="accent2"/>
                </a:solidFill>
              </a:rPr>
              <a:t>gibidir</a:t>
            </a:r>
            <a:r>
              <a:rPr lang="en-US" sz="2400" dirty="0" smtClean="0">
                <a:solidFill>
                  <a:schemeClr val="accent2"/>
                </a:solidFill>
              </a:rPr>
              <a:t>. Forward </a:t>
            </a:r>
            <a:r>
              <a:rPr lang="en-US" sz="2400" dirty="0" err="1" smtClean="0">
                <a:solidFill>
                  <a:schemeClr val="accent2"/>
                </a:solidFill>
              </a:rPr>
              <a:t>ali</a:t>
            </a:r>
            <a:r>
              <a:rPr lang="tr-TR" sz="2400" dirty="0" smtClean="0">
                <a:solidFill>
                  <a:schemeClr val="accent2"/>
                </a:solidFill>
              </a:rPr>
              <a:t>ş</a:t>
            </a:r>
            <a:r>
              <a:rPr lang="en-US" sz="2400" dirty="0" smtClean="0">
                <a:solidFill>
                  <a:schemeClr val="accent2"/>
                </a:solidFill>
              </a:rPr>
              <a:t> </a:t>
            </a:r>
            <a:r>
              <a:rPr lang="en-US" sz="2400" dirty="0" err="1" smtClean="0">
                <a:solidFill>
                  <a:schemeClr val="accent2"/>
                </a:solidFill>
              </a:rPr>
              <a:t>ve</a:t>
            </a:r>
            <a:r>
              <a:rPr lang="en-US" sz="2400" dirty="0" smtClean="0">
                <a:solidFill>
                  <a:schemeClr val="accent2"/>
                </a:solidFill>
              </a:rPr>
              <a:t> sat</a:t>
            </a:r>
            <a:r>
              <a:rPr lang="tr-TR" sz="2400" dirty="0" err="1" smtClean="0">
                <a:solidFill>
                  <a:schemeClr val="accent2"/>
                </a:solidFill>
              </a:rPr>
              <a:t>ış</a:t>
            </a:r>
            <a:r>
              <a:rPr lang="en-US" sz="2400" dirty="0" smtClean="0">
                <a:solidFill>
                  <a:schemeClr val="accent2"/>
                </a:solidFill>
              </a:rPr>
              <a:t> </a:t>
            </a:r>
            <a:r>
              <a:rPr lang="en-US" sz="2400" dirty="0" err="1" smtClean="0">
                <a:solidFill>
                  <a:schemeClr val="accent2"/>
                </a:solidFill>
              </a:rPr>
              <a:t>kurlar</a:t>
            </a:r>
            <a:r>
              <a:rPr lang="tr-TR" sz="2400" dirty="0" smtClean="0">
                <a:solidFill>
                  <a:schemeClr val="accent2"/>
                </a:solidFill>
              </a:rPr>
              <a:t>ı nedir</a:t>
            </a:r>
            <a:r>
              <a:rPr lang="en-US" sz="2400" dirty="0" smtClean="0">
                <a:solidFill>
                  <a:schemeClr val="accent2"/>
                </a:solidFill>
              </a:rPr>
              <a:t>?</a:t>
            </a:r>
          </a:p>
          <a:p>
            <a:pPr marL="449263" indent="-449263" defTabSz="1196975" eaLnBrk="1" hangingPunct="1">
              <a:buFontTx/>
              <a:buNone/>
            </a:pPr>
            <a:endParaRPr lang="en-US" sz="2400" dirty="0" smtClean="0">
              <a:solidFill>
                <a:schemeClr val="accent2"/>
              </a:solidFill>
            </a:endParaRPr>
          </a:p>
          <a:p>
            <a:pPr marL="449263" indent="-449263" defTabSz="1196975" eaLnBrk="1" hangingPunct="1">
              <a:buFontTx/>
              <a:buNone/>
            </a:pPr>
            <a:r>
              <a:rPr lang="en-US" sz="2400" dirty="0" smtClean="0">
                <a:solidFill>
                  <a:schemeClr val="accent2"/>
                </a:solidFill>
              </a:rPr>
              <a:t>$/TRL	= 1.</a:t>
            </a:r>
            <a:r>
              <a:rPr lang="tr-TR" sz="2400" dirty="0" smtClean="0">
                <a:solidFill>
                  <a:schemeClr val="accent2"/>
                </a:solidFill>
              </a:rPr>
              <a:t>525</a:t>
            </a:r>
          </a:p>
          <a:p>
            <a:pPr marL="449263" indent="-449263" defTabSz="1196975" eaLnBrk="1" hangingPunct="1">
              <a:buFontTx/>
              <a:buNone/>
            </a:pPr>
            <a:r>
              <a:rPr lang="tr-TR" sz="2400" dirty="0" smtClean="0">
                <a:solidFill>
                  <a:schemeClr val="accent2"/>
                </a:solidFill>
              </a:rPr>
              <a:t>r</a:t>
            </a:r>
            <a:r>
              <a:rPr lang="en-US" sz="2400" baseline="-25000" dirty="0" smtClean="0">
                <a:solidFill>
                  <a:schemeClr val="accent2"/>
                </a:solidFill>
              </a:rPr>
              <a:t>$		</a:t>
            </a:r>
            <a:r>
              <a:rPr lang="en-US" sz="2400" dirty="0" smtClean="0">
                <a:solidFill>
                  <a:schemeClr val="accent2"/>
                </a:solidFill>
              </a:rPr>
              <a:t>= 3.0% / 3.5%</a:t>
            </a:r>
          </a:p>
          <a:p>
            <a:pPr marL="449263" indent="-449263" defTabSz="1196975" eaLnBrk="1" hangingPunct="1">
              <a:buFontTx/>
              <a:buNone/>
            </a:pPr>
            <a:r>
              <a:rPr lang="tr-TR" sz="2400" dirty="0" smtClean="0">
                <a:solidFill>
                  <a:schemeClr val="accent2"/>
                </a:solidFill>
              </a:rPr>
              <a:t>r</a:t>
            </a:r>
            <a:r>
              <a:rPr lang="en-US" sz="2400" baseline="-25000" dirty="0" smtClean="0">
                <a:solidFill>
                  <a:schemeClr val="accent2"/>
                </a:solidFill>
              </a:rPr>
              <a:t>TRL	</a:t>
            </a:r>
            <a:r>
              <a:rPr lang="en-US" sz="2400" dirty="0" smtClean="0">
                <a:solidFill>
                  <a:schemeClr val="accent2"/>
                </a:solidFill>
              </a:rPr>
              <a:t>= 26% / 30%</a:t>
            </a:r>
          </a:p>
          <a:p>
            <a:pPr marL="449263" indent="-449263" defTabSz="1196975" eaLnBrk="1" hangingPunct="1">
              <a:buFontTx/>
              <a:buNone/>
            </a:pPr>
            <a:endParaRPr lang="en-US" sz="2400" dirty="0" smtClean="0">
              <a:solidFill>
                <a:schemeClr val="accent2"/>
              </a:solidFill>
            </a:endParaRPr>
          </a:p>
        </p:txBody>
      </p:sp>
    </p:spTree>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tr-TR"/>
              <a:t>RİSK &amp; GETİRİ KAVRAMLARI</a:t>
            </a:r>
          </a:p>
        </p:txBody>
      </p:sp>
      <p:sp>
        <p:nvSpPr>
          <p:cNvPr id="105475" name="Rectangle 3"/>
          <p:cNvSpPr>
            <a:spLocks noGrp="1" noChangeArrowheads="1"/>
          </p:cNvSpPr>
          <p:nvPr>
            <p:ph type="body" idx="1"/>
          </p:nvPr>
        </p:nvSpPr>
        <p:spPr>
          <a:xfrm>
            <a:off x="495300" y="1628775"/>
            <a:ext cx="8648700" cy="3890963"/>
          </a:xfrm>
        </p:spPr>
        <p:txBody>
          <a:bodyPr/>
          <a:lstStyle/>
          <a:p>
            <a:pPr>
              <a:buFontTx/>
              <a:buNone/>
            </a:pPr>
            <a:r>
              <a:rPr lang="tr-TR" b="1"/>
              <a:t>	Bu bölümde işlenecek konular</a:t>
            </a:r>
          </a:p>
          <a:p>
            <a:pPr>
              <a:buFontTx/>
              <a:buNone/>
            </a:pPr>
            <a:endParaRPr lang="tr-TR" b="1"/>
          </a:p>
          <a:p>
            <a:r>
              <a:rPr lang="tr-TR"/>
              <a:t>Sistematik Risk ve Sistematik olmayan risk </a:t>
            </a:r>
          </a:p>
          <a:p>
            <a:r>
              <a:rPr lang="tr-TR"/>
              <a:t>Beklenen Getiri, Varyans</a:t>
            </a:r>
          </a:p>
          <a:p>
            <a:r>
              <a:rPr lang="tr-TR"/>
              <a:t>Standart Sapma ve Korelasyon</a:t>
            </a:r>
          </a:p>
          <a:p>
            <a:r>
              <a:rPr lang="tr-TR"/>
              <a:t>Portföyün beklenen getirisi</a:t>
            </a:r>
          </a:p>
          <a:p>
            <a:r>
              <a:rPr lang="tr-TR"/>
              <a:t>Finansal Varlık Fiyatlama Modeli (CAPM)</a:t>
            </a:r>
          </a:p>
          <a:p>
            <a:endParaRPr lang="tr-T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tr-TR"/>
              <a:t>Risk &amp; Getiri İlişkisi</a:t>
            </a:r>
          </a:p>
        </p:txBody>
      </p:sp>
      <p:sp>
        <p:nvSpPr>
          <p:cNvPr id="88067" name="Rectangle 3"/>
          <p:cNvSpPr>
            <a:spLocks noGrp="1" noChangeArrowheads="1"/>
          </p:cNvSpPr>
          <p:nvPr>
            <p:ph type="body" idx="1"/>
          </p:nvPr>
        </p:nvSpPr>
        <p:spPr/>
        <p:txBody>
          <a:bodyPr/>
          <a:lstStyle/>
          <a:p>
            <a:pPr lvl="1">
              <a:buFontTx/>
              <a:buNone/>
            </a:pPr>
            <a:r>
              <a:rPr lang="tr-TR" sz="2900" b="1"/>
              <a:t>Risk ve Getiri Kavramları</a:t>
            </a:r>
            <a:endParaRPr lang="tr-TR" b="1"/>
          </a:p>
          <a:p>
            <a:pPr lvl="1">
              <a:buFontTx/>
              <a:buNone/>
            </a:pPr>
            <a:endParaRPr lang="tr-TR"/>
          </a:p>
          <a:p>
            <a:pPr>
              <a:buFontTx/>
              <a:buNone/>
            </a:pPr>
            <a:r>
              <a:rPr lang="tr-TR" sz="2500"/>
              <a:t>Risk gelecekteki olayların tamamen tahmin edilememesinden doğan, buna ilişkin yapılan belirli bir olasılık tahminidir.</a:t>
            </a:r>
          </a:p>
          <a:p>
            <a:pPr>
              <a:buFontTx/>
              <a:buNone/>
            </a:pPr>
            <a:r>
              <a:rPr lang="tr-TR" sz="2500"/>
              <a:t>Risk ile getiri arasında doğru orantılı ilişki vardır. Ne kadar yüksek getiri amaçlanırsa, o kadar yüksek bir risk düzeyi sözkonusudur. </a:t>
            </a:r>
          </a:p>
          <a:p>
            <a:pPr>
              <a:buFontTx/>
              <a:buNone/>
            </a:pPr>
            <a:r>
              <a:rPr lang="tr-TR" sz="2500"/>
              <a:t>Ancak ideal olan, optimum risk &amp; getiri düzeyidir. Bu da, hedeflenen getiriyi mümkün olan en düşük risk düzeyinde elde etmektir. </a:t>
            </a:r>
          </a:p>
          <a:p>
            <a:pPr>
              <a:buFontTx/>
              <a:buNone/>
            </a:pPr>
            <a:endParaRPr lang="tr-TR" sz="2500"/>
          </a:p>
          <a:p>
            <a:endParaRPr lang="tr-TR" sz="2500" b="1"/>
          </a:p>
          <a:p>
            <a:pPr>
              <a:buFontTx/>
              <a:buNone/>
            </a:pPr>
            <a:endParaRPr lang="tr-TR" sz="2500"/>
          </a:p>
          <a:p>
            <a:endParaRPr lang="tr-TR" sz="2500"/>
          </a:p>
          <a:p>
            <a:endParaRPr lang="tr-TR" sz="2500"/>
          </a:p>
          <a:p>
            <a:endParaRPr lang="tr-TR" sz="2500"/>
          </a:p>
          <a:p>
            <a:endParaRPr lang="tr-TR" sz="250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tr-TR"/>
              <a:t>Portföyün Riski</a:t>
            </a:r>
          </a:p>
        </p:txBody>
      </p:sp>
      <p:sp>
        <p:nvSpPr>
          <p:cNvPr id="89091" name="Rectangle 3"/>
          <p:cNvSpPr>
            <a:spLocks noGrp="1" noChangeArrowheads="1"/>
          </p:cNvSpPr>
          <p:nvPr>
            <p:ph type="body" idx="1"/>
          </p:nvPr>
        </p:nvSpPr>
        <p:spPr/>
        <p:txBody>
          <a:bodyPr/>
          <a:lstStyle/>
          <a:p>
            <a:pPr>
              <a:lnSpc>
                <a:spcPct val="80000"/>
              </a:lnSpc>
            </a:pPr>
            <a:r>
              <a:rPr lang="tr-TR" sz="2500" b="1"/>
              <a:t>Portföyün Riski ; </a:t>
            </a:r>
            <a:r>
              <a:rPr lang="tr-TR" sz="2500"/>
              <a:t>Sistematik risk ve sistematik olmayan risk olmak üzere iki bileşenden oluşur.   </a:t>
            </a:r>
          </a:p>
          <a:p>
            <a:pPr lvl="1">
              <a:lnSpc>
                <a:spcPct val="80000"/>
              </a:lnSpc>
              <a:buFontTx/>
              <a:buNone/>
            </a:pPr>
            <a:endParaRPr lang="tr-TR" u="sng"/>
          </a:p>
          <a:p>
            <a:pPr lvl="1">
              <a:lnSpc>
                <a:spcPct val="80000"/>
              </a:lnSpc>
              <a:buFontTx/>
              <a:buNone/>
            </a:pPr>
            <a:endParaRPr lang="tr-TR" b="1" u="sng"/>
          </a:p>
          <a:p>
            <a:pPr lvl="1">
              <a:lnSpc>
                <a:spcPct val="80000"/>
              </a:lnSpc>
              <a:buFontTx/>
              <a:buNone/>
            </a:pPr>
            <a:r>
              <a:rPr lang="tr-TR" b="1" u="sng"/>
              <a:t>Sistematik Risk</a:t>
            </a:r>
          </a:p>
          <a:p>
            <a:pPr lvl="1">
              <a:lnSpc>
                <a:spcPct val="80000"/>
              </a:lnSpc>
              <a:buFontTx/>
              <a:buNone/>
            </a:pPr>
            <a:r>
              <a:rPr lang="tr-TR" sz="2100"/>
              <a:t>Kaçınılamayan riski ifade eder. Varlık sayısını artırmak</a:t>
            </a:r>
          </a:p>
          <a:p>
            <a:pPr lvl="1">
              <a:lnSpc>
                <a:spcPct val="80000"/>
              </a:lnSpc>
              <a:buFontTx/>
              <a:buNone/>
            </a:pPr>
            <a:r>
              <a:rPr lang="tr-TR" sz="2100"/>
              <a:t>veya çeşitlendirme ile azaltılamaz. Makro ekonomik ve</a:t>
            </a:r>
          </a:p>
          <a:p>
            <a:pPr lvl="1">
              <a:lnSpc>
                <a:spcPct val="80000"/>
              </a:lnSpc>
              <a:buFontTx/>
              <a:buNone/>
            </a:pPr>
            <a:r>
              <a:rPr lang="tr-TR" sz="2100"/>
              <a:t>politik gelişmeler gibi firma dışı faktörlerden kaynaklanır. Türleri,</a:t>
            </a:r>
          </a:p>
          <a:p>
            <a:pPr>
              <a:lnSpc>
                <a:spcPct val="80000"/>
              </a:lnSpc>
              <a:buFontTx/>
              <a:buNone/>
            </a:pPr>
            <a:r>
              <a:rPr lang="tr-TR" sz="2500"/>
              <a:t>		</a:t>
            </a:r>
            <a:r>
              <a:rPr lang="tr-TR" sz="1900" b="1"/>
              <a:t>Kur Riski, </a:t>
            </a:r>
          </a:p>
          <a:p>
            <a:pPr>
              <a:lnSpc>
                <a:spcPct val="80000"/>
              </a:lnSpc>
              <a:buFontTx/>
              <a:buNone/>
            </a:pPr>
            <a:r>
              <a:rPr lang="tr-TR" sz="1900" b="1"/>
              <a:t>		Faiz Oranı Riski, </a:t>
            </a:r>
          </a:p>
          <a:p>
            <a:pPr>
              <a:lnSpc>
                <a:spcPct val="80000"/>
              </a:lnSpc>
              <a:buFontTx/>
              <a:buNone/>
            </a:pPr>
            <a:r>
              <a:rPr lang="tr-TR" sz="1900" b="1"/>
              <a:t>		Piyasa Riski, </a:t>
            </a:r>
          </a:p>
          <a:p>
            <a:pPr>
              <a:lnSpc>
                <a:spcPct val="80000"/>
              </a:lnSpc>
              <a:buFontTx/>
              <a:buNone/>
            </a:pPr>
            <a:r>
              <a:rPr lang="tr-TR" sz="1900" b="1"/>
              <a:t>		Satın Alma Gücü Riski,</a:t>
            </a:r>
          </a:p>
          <a:p>
            <a:pPr>
              <a:lnSpc>
                <a:spcPct val="80000"/>
              </a:lnSpc>
              <a:buFontTx/>
              <a:buNone/>
            </a:pPr>
            <a:r>
              <a:rPr lang="tr-TR" sz="1900" b="1"/>
              <a:t>		Politik Risk, </a:t>
            </a:r>
          </a:p>
          <a:p>
            <a:pPr>
              <a:lnSpc>
                <a:spcPct val="80000"/>
              </a:lnSpc>
              <a:buFontTx/>
              <a:buNone/>
            </a:pPr>
            <a:r>
              <a:rPr lang="tr-TR" sz="1900"/>
              <a:t>		</a:t>
            </a:r>
          </a:p>
          <a:p>
            <a:pPr lvl="1">
              <a:lnSpc>
                <a:spcPct val="80000"/>
              </a:lnSpc>
            </a:pPr>
            <a:endParaRPr lang="tr-TR" sz="1700"/>
          </a:p>
          <a:p>
            <a:pPr lvl="1">
              <a:lnSpc>
                <a:spcPct val="80000"/>
              </a:lnSpc>
              <a:buFontTx/>
              <a:buNone/>
            </a:pPr>
            <a:endParaRPr lang="tr-TR" sz="210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tr-TR"/>
              <a:t>Portföyün Riski</a:t>
            </a:r>
          </a:p>
        </p:txBody>
      </p:sp>
      <p:sp>
        <p:nvSpPr>
          <p:cNvPr id="90115" name="Rectangle 3"/>
          <p:cNvSpPr>
            <a:spLocks noGrp="1" noChangeArrowheads="1"/>
          </p:cNvSpPr>
          <p:nvPr>
            <p:ph type="body" idx="1"/>
          </p:nvPr>
        </p:nvSpPr>
        <p:spPr/>
        <p:txBody>
          <a:bodyPr/>
          <a:lstStyle/>
          <a:p>
            <a:pPr lvl="1">
              <a:buFontTx/>
              <a:buNone/>
            </a:pPr>
            <a:r>
              <a:rPr lang="tr-TR" b="1" u="sng"/>
              <a:t>Sistematik olmayan risk</a:t>
            </a:r>
            <a:r>
              <a:rPr lang="tr-TR"/>
              <a:t> </a:t>
            </a:r>
          </a:p>
          <a:p>
            <a:pPr lvl="1">
              <a:buFontTx/>
              <a:buNone/>
            </a:pPr>
            <a:r>
              <a:rPr lang="tr-TR"/>
              <a:t>Menkul kıymete özgü, kaçınılabilir risktir. Firma içi</a:t>
            </a:r>
          </a:p>
          <a:p>
            <a:pPr lvl="1">
              <a:buFontTx/>
              <a:buNone/>
            </a:pPr>
            <a:r>
              <a:rPr lang="tr-TR"/>
              <a:t>faktörlere bağlı risklerden kaynaklanması nedeniyle;</a:t>
            </a:r>
          </a:p>
          <a:p>
            <a:pPr lvl="1">
              <a:buFontTx/>
              <a:buNone/>
            </a:pPr>
            <a:r>
              <a:rPr lang="tr-TR"/>
              <a:t>varlık sayısını artırarak veya çeşitlendirme ile</a:t>
            </a:r>
          </a:p>
          <a:p>
            <a:pPr lvl="1">
              <a:buFontTx/>
              <a:buNone/>
            </a:pPr>
            <a:r>
              <a:rPr lang="tr-TR"/>
              <a:t>azaltılabilir. (Tüm yumurtaları bir sepete koymamak)</a:t>
            </a:r>
          </a:p>
          <a:p>
            <a:pPr lvl="1">
              <a:buFontTx/>
              <a:buNone/>
            </a:pPr>
            <a:endParaRPr lang="tr-TR"/>
          </a:p>
          <a:p>
            <a:pPr lvl="1">
              <a:buFontTx/>
              <a:buNone/>
            </a:pPr>
            <a:r>
              <a:rPr lang="tr-TR"/>
              <a:t>Türleri;</a:t>
            </a:r>
          </a:p>
          <a:p>
            <a:pPr algn="just">
              <a:spcBef>
                <a:spcPct val="0"/>
              </a:spcBef>
              <a:buFontTx/>
              <a:buNone/>
            </a:pPr>
            <a:r>
              <a:rPr lang="tr-TR" sz="2500">
                <a:solidFill>
                  <a:srgbClr val="000000"/>
                </a:solidFill>
              </a:rPr>
              <a:t>		</a:t>
            </a:r>
            <a:r>
              <a:rPr lang="tr-TR" sz="2100">
                <a:solidFill>
                  <a:srgbClr val="000000"/>
                </a:solidFill>
              </a:rPr>
              <a:t>Finansal Risk, </a:t>
            </a:r>
          </a:p>
          <a:p>
            <a:pPr algn="just">
              <a:spcBef>
                <a:spcPct val="0"/>
              </a:spcBef>
              <a:buFontTx/>
              <a:buNone/>
            </a:pPr>
            <a:r>
              <a:rPr lang="tr-TR" sz="2100">
                <a:solidFill>
                  <a:srgbClr val="000000"/>
                </a:solidFill>
              </a:rPr>
              <a:t>		Yönetim Riski </a:t>
            </a:r>
          </a:p>
          <a:p>
            <a:pPr algn="just">
              <a:spcBef>
                <a:spcPct val="0"/>
              </a:spcBef>
              <a:buFontTx/>
              <a:buNone/>
            </a:pPr>
            <a:r>
              <a:rPr lang="tr-TR" sz="2100">
                <a:solidFill>
                  <a:srgbClr val="000000"/>
                </a:solidFill>
              </a:rPr>
              <a:t>		İş ve Endüstri Riskidir. </a:t>
            </a:r>
          </a:p>
          <a:p>
            <a:pPr lvl="1">
              <a:buFontTx/>
              <a:buNone/>
            </a:pPr>
            <a:endParaRPr lang="tr-TR" sz="2100">
              <a:solidFill>
                <a:srgbClr val="000000"/>
              </a:solidFill>
            </a:endParaRPr>
          </a:p>
          <a:p>
            <a:pPr lvl="1">
              <a:buFontTx/>
              <a:buNone/>
            </a:pPr>
            <a:endParaRPr lang="tr-TR"/>
          </a:p>
          <a:p>
            <a:endParaRPr lang="tr-TR"/>
          </a:p>
          <a:p>
            <a:endParaRPr lang="tr-T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tr-TR"/>
              <a:t>TOPLAM RİSKİN BİLEŞENLERİ</a:t>
            </a:r>
          </a:p>
        </p:txBody>
      </p:sp>
      <p:sp>
        <p:nvSpPr>
          <p:cNvPr id="87043" name="Rectangle 3"/>
          <p:cNvSpPr>
            <a:spLocks noGrp="1" noChangeArrowheads="1"/>
          </p:cNvSpPr>
          <p:nvPr>
            <p:ph type="body" idx="1"/>
          </p:nvPr>
        </p:nvSpPr>
        <p:spPr/>
        <p:txBody>
          <a:bodyPr/>
          <a:lstStyle/>
          <a:p>
            <a:endParaRPr lang="tr-TR"/>
          </a:p>
        </p:txBody>
      </p:sp>
      <p:pic>
        <p:nvPicPr>
          <p:cNvPr id="87044" name="Picture 4"/>
          <p:cNvPicPr>
            <a:picLocks noChangeAspect="1" noChangeArrowheads="1"/>
          </p:cNvPicPr>
          <p:nvPr/>
        </p:nvPicPr>
        <p:blipFill>
          <a:blip r:embed="rId2" cstate="print"/>
          <a:srcRect/>
          <a:stretch>
            <a:fillRect/>
          </a:stretch>
        </p:blipFill>
        <p:spPr bwMode="auto">
          <a:xfrm>
            <a:off x="323850" y="1200150"/>
            <a:ext cx="8640763" cy="510857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403350" y="188913"/>
            <a:ext cx="7551738" cy="827087"/>
          </a:xfrm>
        </p:spPr>
        <p:txBody>
          <a:bodyPr/>
          <a:lstStyle/>
          <a:p>
            <a:pPr eaLnBrk="1" hangingPunct="1"/>
            <a:r>
              <a:rPr lang="tr-TR" smtClean="0">
                <a:solidFill>
                  <a:schemeClr val="accent2"/>
                </a:solidFill>
              </a:rPr>
              <a:t>DÖNEM SONU DEĞER</a:t>
            </a:r>
          </a:p>
        </p:txBody>
      </p:sp>
      <p:sp>
        <p:nvSpPr>
          <p:cNvPr id="28675" name="Rectangle 3"/>
          <p:cNvSpPr>
            <a:spLocks noGrp="1" noChangeArrowheads="1"/>
          </p:cNvSpPr>
          <p:nvPr>
            <p:ph idx="1"/>
          </p:nvPr>
        </p:nvSpPr>
        <p:spPr/>
        <p:txBody>
          <a:bodyPr/>
          <a:lstStyle/>
          <a:p>
            <a:pPr eaLnBrk="1" hangingPunct="1">
              <a:buFontTx/>
              <a:buNone/>
            </a:pPr>
            <a:r>
              <a:rPr lang="tr-TR" sz="2800" smtClean="0"/>
              <a:t>	</a:t>
            </a:r>
            <a:r>
              <a:rPr lang="tr-TR" sz="3200" b="1" smtClean="0"/>
              <a:t>	</a:t>
            </a:r>
            <a:r>
              <a:rPr lang="tr-TR" sz="3200" b="1" smtClean="0">
                <a:solidFill>
                  <a:schemeClr val="accent2"/>
                </a:solidFill>
              </a:rPr>
              <a:t>F = PV * i     Anaparanın Faizi</a:t>
            </a:r>
          </a:p>
          <a:p>
            <a:pPr eaLnBrk="1" hangingPunct="1">
              <a:buFontTx/>
              <a:buNone/>
            </a:pPr>
            <a:r>
              <a:rPr lang="tr-TR" sz="2800" smtClean="0">
                <a:solidFill>
                  <a:schemeClr val="accent2"/>
                </a:solidFill>
              </a:rPr>
              <a:t>	</a:t>
            </a:r>
          </a:p>
          <a:p>
            <a:pPr eaLnBrk="1" hangingPunct="1">
              <a:buFontTx/>
              <a:buNone/>
            </a:pPr>
            <a:r>
              <a:rPr lang="tr-TR" sz="2800" smtClean="0">
                <a:solidFill>
                  <a:schemeClr val="accent2"/>
                </a:solidFill>
              </a:rPr>
              <a:t>	Faize anapara eklenirse gelecekteki değere ulaşılır</a:t>
            </a:r>
          </a:p>
          <a:p>
            <a:pPr eaLnBrk="1" hangingPunct="1">
              <a:buFontTx/>
              <a:buNone/>
            </a:pPr>
            <a:r>
              <a:rPr lang="tr-TR" sz="2800" smtClean="0">
                <a:solidFill>
                  <a:schemeClr val="accent2"/>
                </a:solidFill>
              </a:rPr>
              <a:t>	</a:t>
            </a:r>
          </a:p>
          <a:p>
            <a:pPr eaLnBrk="1" hangingPunct="1">
              <a:buFontTx/>
              <a:buNone/>
            </a:pPr>
            <a:r>
              <a:rPr lang="tr-TR" sz="2800" smtClean="0">
                <a:solidFill>
                  <a:schemeClr val="accent2"/>
                </a:solidFill>
              </a:rPr>
              <a:t>		F + PV  =  FV   (Dönem Sonu Toplam Para)</a:t>
            </a:r>
          </a:p>
          <a:p>
            <a:pPr eaLnBrk="1" hangingPunct="1">
              <a:buFontTx/>
              <a:buNone/>
            </a:pPr>
            <a:r>
              <a:rPr lang="tr-TR" sz="2800" smtClean="0">
                <a:solidFill>
                  <a:schemeClr val="accent2"/>
                </a:solidFill>
              </a:rPr>
              <a:t>		PV + F  =  PV + PV * i</a:t>
            </a:r>
          </a:p>
          <a:p>
            <a:pPr eaLnBrk="1" hangingPunct="1">
              <a:buFontTx/>
              <a:buNone/>
            </a:pPr>
            <a:endParaRPr lang="tr-TR" sz="2800" smtClean="0">
              <a:solidFill>
                <a:schemeClr val="accent2"/>
              </a:solidFill>
            </a:endParaRPr>
          </a:p>
          <a:p>
            <a:pPr eaLnBrk="1" hangingPunct="1">
              <a:buFontTx/>
              <a:buNone/>
            </a:pPr>
            <a:r>
              <a:rPr lang="tr-TR" sz="3200" b="1" smtClean="0">
                <a:solidFill>
                  <a:schemeClr val="accent2"/>
                </a:solidFill>
              </a:rPr>
              <a:t>	   	FV = PV * ( 1 + i ) Gelecekteki Değer</a:t>
            </a:r>
            <a:endParaRPr lang="tr-TR" smtClean="0">
              <a:solidFill>
                <a:schemeClr val="accent2"/>
              </a:solidFill>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tr-TR" sz="3200"/>
              <a:t>Beklenen Getiri, Varyans   </a:t>
            </a:r>
            <a:endParaRPr lang="tr-TR" sz="3200" b="0"/>
          </a:p>
        </p:txBody>
      </p:sp>
      <p:sp>
        <p:nvSpPr>
          <p:cNvPr id="91139" name="Rectangle 3"/>
          <p:cNvSpPr>
            <a:spLocks noGrp="1" noChangeArrowheads="1"/>
          </p:cNvSpPr>
          <p:nvPr>
            <p:ph type="body" idx="1"/>
          </p:nvPr>
        </p:nvSpPr>
        <p:spPr/>
        <p:txBody>
          <a:bodyPr/>
          <a:lstStyle/>
          <a:p>
            <a:pPr lvl="1">
              <a:buFontTx/>
              <a:buNone/>
            </a:pPr>
            <a:r>
              <a:rPr lang="tr-TR" sz="2100" b="1"/>
              <a:t>Beklenen Getiri</a:t>
            </a:r>
            <a:r>
              <a:rPr lang="tr-TR" sz="1900" b="1"/>
              <a:t> </a:t>
            </a:r>
          </a:p>
          <a:p>
            <a:pPr lvl="1">
              <a:buFontTx/>
              <a:buNone/>
            </a:pPr>
            <a:endParaRPr lang="tr-TR" sz="1000" b="1"/>
          </a:p>
          <a:p>
            <a:pPr algn="just">
              <a:spcBef>
                <a:spcPct val="0"/>
              </a:spcBef>
              <a:buFontTx/>
              <a:buNone/>
            </a:pPr>
            <a:r>
              <a:rPr lang="tr-TR" sz="2100"/>
              <a:t>	Beklenen getiri, herhangi bir menkul kıymetin olası getirilerinin ağırlıklı ortalamasıdır</a:t>
            </a:r>
          </a:p>
          <a:p>
            <a:pPr algn="just">
              <a:spcBef>
                <a:spcPct val="0"/>
              </a:spcBef>
              <a:buFontTx/>
              <a:buNone/>
            </a:pPr>
            <a:r>
              <a:rPr lang="tr-TR" sz="2100"/>
              <a:t> 	</a:t>
            </a:r>
            <a:r>
              <a:rPr lang="tr-TR" sz="1700"/>
              <a:t> </a:t>
            </a:r>
            <a:r>
              <a:rPr lang="tr-TR" sz="1900" b="1"/>
              <a:t>E (r) =  (P</a:t>
            </a:r>
            <a:r>
              <a:rPr lang="tr-TR" sz="1900" b="1" baseline="-25000"/>
              <a:t>ı</a:t>
            </a:r>
            <a:r>
              <a:rPr lang="tr-TR" sz="1900" b="1"/>
              <a:t> . r</a:t>
            </a:r>
            <a:r>
              <a:rPr lang="tr-TR" sz="1900" b="1" baseline="-25000"/>
              <a:t>ı </a:t>
            </a:r>
            <a:r>
              <a:rPr lang="tr-TR" sz="1900" b="1"/>
              <a:t>) + (P</a:t>
            </a:r>
            <a:r>
              <a:rPr lang="tr-TR" sz="1900" b="1" baseline="-25000"/>
              <a:t>2</a:t>
            </a:r>
            <a:r>
              <a:rPr lang="tr-TR" sz="1900" b="1"/>
              <a:t> . r</a:t>
            </a:r>
            <a:r>
              <a:rPr lang="tr-TR" sz="1900" b="1" baseline="-25000"/>
              <a:t>2</a:t>
            </a:r>
            <a:r>
              <a:rPr lang="tr-TR" sz="1900" b="1"/>
              <a:t> ) + ... + (P</a:t>
            </a:r>
            <a:r>
              <a:rPr lang="tr-TR" sz="1900" b="1" baseline="-25000"/>
              <a:t>n</a:t>
            </a:r>
            <a:r>
              <a:rPr lang="tr-TR" sz="1900" b="1"/>
              <a:t> . r</a:t>
            </a:r>
            <a:r>
              <a:rPr lang="tr-TR" sz="1900" b="1" baseline="-25000"/>
              <a:t>n</a:t>
            </a:r>
            <a:r>
              <a:rPr lang="tr-TR" sz="1900" b="1"/>
              <a:t>)</a:t>
            </a:r>
          </a:p>
          <a:p>
            <a:pPr algn="just">
              <a:spcBef>
                <a:spcPct val="0"/>
              </a:spcBef>
              <a:buFontTx/>
              <a:buNone/>
            </a:pPr>
            <a:endParaRPr lang="tr-TR" sz="1000" b="1"/>
          </a:p>
          <a:p>
            <a:pPr algn="just">
              <a:spcBef>
                <a:spcPct val="0"/>
              </a:spcBef>
              <a:buFontTx/>
              <a:buNone/>
            </a:pPr>
            <a:r>
              <a:rPr lang="tr-TR" sz="2500" b="1"/>
              <a:t>	</a:t>
            </a:r>
            <a:r>
              <a:rPr lang="tr-TR" sz="2100" b="1"/>
              <a:t>Varyans</a:t>
            </a:r>
          </a:p>
          <a:p>
            <a:pPr algn="just">
              <a:spcBef>
                <a:spcPct val="0"/>
              </a:spcBef>
              <a:buFontTx/>
              <a:buNone/>
            </a:pPr>
            <a:endParaRPr lang="tr-TR" sz="1000" b="1"/>
          </a:p>
          <a:p>
            <a:pPr algn="just">
              <a:spcBef>
                <a:spcPct val="0"/>
              </a:spcBef>
              <a:buFontTx/>
              <a:buNone/>
            </a:pPr>
            <a:r>
              <a:rPr lang="tr-TR" sz="2100"/>
              <a:t>	Getiri olasılığının beklenen getiriden sapmasının karesinin, getiri olasılığı ile çarpımının toplamına eşittir. Riskin bir ölçüsüdür</a:t>
            </a:r>
          </a:p>
          <a:p>
            <a:pPr algn="just">
              <a:spcBef>
                <a:spcPct val="0"/>
              </a:spcBef>
              <a:buFontTx/>
              <a:buNone/>
            </a:pPr>
            <a:endParaRPr lang="tr-TR" sz="2100"/>
          </a:p>
          <a:p>
            <a:pPr algn="just">
              <a:spcBef>
                <a:spcPct val="0"/>
              </a:spcBef>
              <a:buFontTx/>
              <a:buNone/>
            </a:pPr>
            <a:r>
              <a:rPr lang="tr-TR" sz="2100"/>
              <a:t>	</a:t>
            </a:r>
            <a:r>
              <a:rPr lang="pt-BR" sz="2100" b="1"/>
              <a:t>Var (r) = P</a:t>
            </a:r>
            <a:r>
              <a:rPr lang="tr-TR" sz="1900" b="1" baseline="-25000"/>
              <a:t>ı</a:t>
            </a:r>
            <a:r>
              <a:rPr lang="pt-BR" sz="2100" b="1"/>
              <a:t> [ r</a:t>
            </a:r>
            <a:r>
              <a:rPr lang="tr-TR" sz="1900" b="1" baseline="-25000"/>
              <a:t>ı</a:t>
            </a:r>
            <a:r>
              <a:rPr lang="pt-BR" sz="2100" b="1"/>
              <a:t> – E (r</a:t>
            </a:r>
            <a:r>
              <a:rPr lang="tr-TR" sz="1900" b="1" baseline="-25000"/>
              <a:t>ı</a:t>
            </a:r>
            <a:r>
              <a:rPr lang="pt-BR" sz="2100" b="1"/>
              <a:t>) ]</a:t>
            </a:r>
            <a:r>
              <a:rPr lang="pt-BR" sz="2100" b="1" baseline="40000"/>
              <a:t>2</a:t>
            </a:r>
            <a:r>
              <a:rPr lang="pt-BR" sz="2100" b="1"/>
              <a:t> + P</a:t>
            </a:r>
            <a:r>
              <a:rPr lang="tr-TR" sz="1900" b="1" baseline="-25000"/>
              <a:t>2</a:t>
            </a:r>
            <a:r>
              <a:rPr lang="pt-BR" sz="2100" b="1"/>
              <a:t> [ r</a:t>
            </a:r>
            <a:r>
              <a:rPr lang="tr-TR" sz="1900" b="1" baseline="-25000"/>
              <a:t>2</a:t>
            </a:r>
            <a:r>
              <a:rPr lang="pt-BR" sz="2100" b="1"/>
              <a:t> – E (r </a:t>
            </a:r>
            <a:r>
              <a:rPr lang="tr-TR" sz="1900" b="1" baseline="-25000"/>
              <a:t>2</a:t>
            </a:r>
            <a:r>
              <a:rPr lang="pt-BR" sz="2100" b="1"/>
              <a:t>) ]</a:t>
            </a:r>
            <a:r>
              <a:rPr lang="pt-BR" sz="2100" b="1" baseline="40000"/>
              <a:t>2</a:t>
            </a:r>
            <a:r>
              <a:rPr lang="pt-BR" sz="2100" b="1"/>
              <a:t> + .......+ P</a:t>
            </a:r>
            <a:r>
              <a:rPr lang="pt-BR" sz="2100" b="1" baseline="-30000"/>
              <a:t>n</a:t>
            </a:r>
            <a:r>
              <a:rPr lang="pt-BR" sz="2100" b="1"/>
              <a:t> [ r</a:t>
            </a:r>
            <a:r>
              <a:rPr lang="pt-BR" sz="2100" b="1" baseline="-30000"/>
              <a:t>n</a:t>
            </a:r>
            <a:r>
              <a:rPr lang="pt-BR" sz="2100" b="1"/>
              <a:t> – E (r</a:t>
            </a:r>
            <a:r>
              <a:rPr lang="pt-BR" sz="2100" b="1" baseline="-30000"/>
              <a:t>n</a:t>
            </a:r>
            <a:r>
              <a:rPr lang="pt-BR" sz="2100" b="1"/>
              <a:t>) ]</a:t>
            </a:r>
            <a:r>
              <a:rPr lang="pt-BR" sz="2100" b="1" baseline="40000"/>
              <a:t>2</a:t>
            </a:r>
            <a:endParaRPr lang="tr-TR" sz="2100" b="1" baseline="40000"/>
          </a:p>
          <a:p>
            <a:pPr lvl="1"/>
            <a:endParaRPr lang="tr-TR" sz="1900" b="1"/>
          </a:p>
          <a:p>
            <a:endParaRPr lang="tr-TR" sz="2100"/>
          </a:p>
        </p:txBody>
      </p:sp>
      <p:pic>
        <p:nvPicPr>
          <p:cNvPr id="91140" name="Picture 4"/>
          <p:cNvPicPr>
            <a:picLocks noChangeAspect="1" noChangeArrowheads="1"/>
          </p:cNvPicPr>
          <p:nvPr/>
        </p:nvPicPr>
        <p:blipFill>
          <a:blip r:embed="rId2" cstate="print"/>
          <a:srcRect/>
          <a:stretch>
            <a:fillRect/>
          </a:stretch>
        </p:blipFill>
        <p:spPr bwMode="auto">
          <a:xfrm>
            <a:off x="2195513" y="5157788"/>
            <a:ext cx="4171950" cy="1008062"/>
          </a:xfrm>
          <a:prstGeom prst="rect">
            <a:avLst/>
          </a:prstGeom>
          <a:noFill/>
        </p:spPr>
      </p:pic>
      <p:pic>
        <p:nvPicPr>
          <p:cNvPr id="91141" name="Picture 5"/>
          <p:cNvPicPr>
            <a:picLocks noChangeAspect="1" noChangeArrowheads="1"/>
          </p:cNvPicPr>
          <p:nvPr/>
        </p:nvPicPr>
        <p:blipFill>
          <a:blip r:embed="rId3" cstate="print"/>
          <a:srcRect/>
          <a:stretch>
            <a:fillRect/>
          </a:stretch>
        </p:blipFill>
        <p:spPr bwMode="auto">
          <a:xfrm>
            <a:off x="5724525" y="2276475"/>
            <a:ext cx="2676525" cy="876300"/>
          </a:xfrm>
          <a:prstGeom prst="rect">
            <a:avLst/>
          </a:prstGeom>
          <a:noFill/>
        </p:spPr>
      </p:pic>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tr-TR" sz="3200"/>
              <a:t> Standart Sapma ve Korelasyon</a:t>
            </a:r>
          </a:p>
        </p:txBody>
      </p:sp>
      <p:sp>
        <p:nvSpPr>
          <p:cNvPr id="92163" name="Rectangle 3"/>
          <p:cNvSpPr>
            <a:spLocks noGrp="1" noChangeArrowheads="1"/>
          </p:cNvSpPr>
          <p:nvPr>
            <p:ph type="body" idx="1"/>
          </p:nvPr>
        </p:nvSpPr>
        <p:spPr>
          <a:xfrm>
            <a:off x="274638" y="1125538"/>
            <a:ext cx="8648700" cy="5111750"/>
          </a:xfrm>
        </p:spPr>
        <p:txBody>
          <a:bodyPr/>
          <a:lstStyle/>
          <a:p>
            <a:pPr>
              <a:buFontTx/>
              <a:buNone/>
            </a:pPr>
            <a:r>
              <a:rPr lang="tr-TR"/>
              <a:t>	</a:t>
            </a:r>
            <a:r>
              <a:rPr lang="tr-TR" sz="2500"/>
              <a:t>Standart Sapma: Varyansın kareköküdür. Dolayısıyla standart sapma da riskin bir ölçüsüdür. </a:t>
            </a:r>
          </a:p>
          <a:p>
            <a:pPr>
              <a:buFontTx/>
              <a:buNone/>
            </a:pPr>
            <a:r>
              <a:rPr lang="tr-TR" sz="2500"/>
              <a:t>	 		 </a:t>
            </a:r>
            <a:r>
              <a:rPr lang="tr-TR" sz="3300"/>
              <a:t>σ</a:t>
            </a:r>
            <a:r>
              <a:rPr lang="tr-TR" sz="3300" baseline="-20000"/>
              <a:t>r</a:t>
            </a:r>
            <a:r>
              <a:rPr lang="tr-TR" sz="2500"/>
              <a:t> = </a:t>
            </a:r>
          </a:p>
          <a:p>
            <a:pPr>
              <a:buFontTx/>
              <a:buNone/>
            </a:pPr>
            <a:endParaRPr lang="tr-TR" sz="800"/>
          </a:p>
          <a:p>
            <a:pPr>
              <a:buFontTx/>
              <a:buNone/>
            </a:pPr>
            <a:r>
              <a:rPr lang="tr-TR" sz="2500"/>
              <a:t>	</a:t>
            </a:r>
            <a:r>
              <a:rPr lang="tr-TR" sz="2700">
                <a:solidFill>
                  <a:srgbClr val="000000"/>
                </a:solidFill>
              </a:rPr>
              <a:t>Korelasyon :</a:t>
            </a:r>
            <a:r>
              <a:rPr lang="tr-TR" sz="2100">
                <a:solidFill>
                  <a:srgbClr val="000000"/>
                </a:solidFill>
              </a:rPr>
              <a:t> İk</a:t>
            </a:r>
            <a:r>
              <a:rPr lang="tr-TR" sz="1900">
                <a:solidFill>
                  <a:srgbClr val="000000"/>
                </a:solidFill>
              </a:rPr>
              <a:t>i</a:t>
            </a:r>
            <a:r>
              <a:rPr lang="tr-TR" sz="2500">
                <a:solidFill>
                  <a:srgbClr val="000000"/>
                </a:solidFill>
              </a:rPr>
              <a:t> </a:t>
            </a:r>
            <a:r>
              <a:rPr lang="tr-TR" sz="2100">
                <a:solidFill>
                  <a:srgbClr val="000000"/>
                </a:solidFill>
              </a:rPr>
              <a:t>değişkenin birlikte hareket etme derecesini gösterir. Korelasyon katsayısı -1 ile +1 arasında değer alır. Aynı yönde tam korelasyon olduğunda değer(+1), farklı yönde tam korelasyon olduğunda (-1) olur. Birbirinden tamamen bağımsız ise “sıfır” olur. </a:t>
            </a:r>
            <a:r>
              <a:rPr lang="tr-TR">
                <a:solidFill>
                  <a:srgbClr val="000000"/>
                </a:solidFill>
              </a:rPr>
              <a:t> </a:t>
            </a:r>
          </a:p>
          <a:p>
            <a:pPr algn="just">
              <a:spcBef>
                <a:spcPct val="0"/>
              </a:spcBef>
              <a:buFontTx/>
              <a:buNone/>
            </a:pPr>
            <a:r>
              <a:rPr lang="tr-TR" sz="3100">
                <a:solidFill>
                  <a:srgbClr val="000000"/>
                </a:solidFill>
              </a:rPr>
              <a:t> </a:t>
            </a:r>
            <a:endParaRPr lang="tr-TR" sz="2500"/>
          </a:p>
          <a:p>
            <a:pPr>
              <a:buFontTx/>
              <a:buNone/>
            </a:pPr>
            <a:endParaRPr lang="tr-TR" sz="2500"/>
          </a:p>
        </p:txBody>
      </p:sp>
      <p:pic>
        <p:nvPicPr>
          <p:cNvPr id="92164" name="Picture 4"/>
          <p:cNvPicPr>
            <a:picLocks noChangeAspect="1" noChangeArrowheads="1"/>
          </p:cNvPicPr>
          <p:nvPr/>
        </p:nvPicPr>
        <p:blipFill>
          <a:blip r:embed="rId2" cstate="print"/>
          <a:srcRect/>
          <a:stretch>
            <a:fillRect/>
          </a:stretch>
        </p:blipFill>
        <p:spPr bwMode="auto">
          <a:xfrm>
            <a:off x="3132138" y="2060575"/>
            <a:ext cx="1419225" cy="552450"/>
          </a:xfrm>
          <a:prstGeom prst="rect">
            <a:avLst/>
          </a:prstGeom>
          <a:noFill/>
        </p:spPr>
      </p:pic>
      <p:pic>
        <p:nvPicPr>
          <p:cNvPr id="92165" name="Picture 5"/>
          <p:cNvPicPr>
            <a:picLocks noChangeAspect="1" noChangeArrowheads="1"/>
          </p:cNvPicPr>
          <p:nvPr/>
        </p:nvPicPr>
        <p:blipFill>
          <a:blip r:embed="rId3" cstate="print"/>
          <a:srcRect/>
          <a:stretch>
            <a:fillRect/>
          </a:stretch>
        </p:blipFill>
        <p:spPr bwMode="auto">
          <a:xfrm>
            <a:off x="1258888" y="4941888"/>
            <a:ext cx="5903912" cy="792162"/>
          </a:xfrm>
          <a:prstGeom prst="rect">
            <a:avLst/>
          </a:prstGeom>
          <a:noFill/>
        </p:spPr>
      </p:pic>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tr-TR"/>
              <a:t>Örnek</a:t>
            </a:r>
          </a:p>
        </p:txBody>
      </p:sp>
      <p:sp>
        <p:nvSpPr>
          <p:cNvPr id="93187" name="Rectangle 3"/>
          <p:cNvSpPr>
            <a:spLocks noGrp="1" noChangeArrowheads="1"/>
          </p:cNvSpPr>
          <p:nvPr>
            <p:ph type="body" idx="1"/>
          </p:nvPr>
        </p:nvSpPr>
        <p:spPr/>
        <p:txBody>
          <a:bodyPr/>
          <a:lstStyle/>
          <a:p>
            <a:pPr>
              <a:buFontTx/>
              <a:buNone/>
            </a:pPr>
            <a:r>
              <a:rPr lang="tr-TR"/>
              <a:t>AAA şirketinin hisse senetlerinin piyasa koşulları ile ilgili beklentileri doğrultusunda beklenen getiri ve riskini (standart sapma) hesaplayınız. </a:t>
            </a:r>
          </a:p>
        </p:txBody>
      </p:sp>
      <p:pic>
        <p:nvPicPr>
          <p:cNvPr id="93188" name="Picture 4"/>
          <p:cNvPicPr>
            <a:picLocks noChangeAspect="1" noChangeArrowheads="1"/>
          </p:cNvPicPr>
          <p:nvPr/>
        </p:nvPicPr>
        <p:blipFill>
          <a:blip r:embed="rId2" cstate="print"/>
          <a:srcRect/>
          <a:stretch>
            <a:fillRect/>
          </a:stretch>
        </p:blipFill>
        <p:spPr bwMode="auto">
          <a:xfrm>
            <a:off x="323850" y="3213100"/>
            <a:ext cx="8535988" cy="2619375"/>
          </a:xfrm>
          <a:prstGeom prst="rect">
            <a:avLst/>
          </a:prstGeom>
          <a:noFill/>
        </p:spPr>
      </p:pic>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tr-TR" sz="4000"/>
              <a:t>Markowitz Modeli</a:t>
            </a:r>
            <a:r>
              <a:rPr lang="tr-TR"/>
              <a:t> </a:t>
            </a:r>
            <a:endParaRPr lang="tr-TR" b="0"/>
          </a:p>
        </p:txBody>
      </p:sp>
      <p:sp>
        <p:nvSpPr>
          <p:cNvPr id="94211" name="Rectangle 3"/>
          <p:cNvSpPr>
            <a:spLocks noGrp="1" noChangeArrowheads="1"/>
          </p:cNvSpPr>
          <p:nvPr>
            <p:ph type="body" sz="half" idx="1"/>
          </p:nvPr>
        </p:nvSpPr>
        <p:spPr>
          <a:xfrm>
            <a:off x="0" y="1376363"/>
            <a:ext cx="8893175" cy="2413000"/>
          </a:xfrm>
        </p:spPr>
        <p:txBody>
          <a:bodyPr/>
          <a:lstStyle/>
          <a:p>
            <a:pPr>
              <a:lnSpc>
                <a:spcPct val="80000"/>
              </a:lnSpc>
              <a:buFontTx/>
              <a:buNone/>
            </a:pPr>
            <a:endParaRPr lang="tr-TR" sz="900"/>
          </a:p>
          <a:p>
            <a:pPr>
              <a:lnSpc>
                <a:spcPct val="80000"/>
              </a:lnSpc>
              <a:buFontTx/>
              <a:buNone/>
            </a:pPr>
            <a:r>
              <a:rPr lang="tr-TR" sz="2100" b="1"/>
              <a:t>Portföyün beklenen getirisi</a:t>
            </a:r>
          </a:p>
          <a:p>
            <a:pPr>
              <a:lnSpc>
                <a:spcPct val="80000"/>
              </a:lnSpc>
              <a:buFontTx/>
              <a:buNone/>
            </a:pPr>
            <a:r>
              <a:rPr lang="tr-TR" sz="1900"/>
              <a:t> </a:t>
            </a:r>
          </a:p>
          <a:p>
            <a:pPr>
              <a:lnSpc>
                <a:spcPct val="80000"/>
              </a:lnSpc>
              <a:buFontTx/>
              <a:buNone/>
            </a:pPr>
            <a:r>
              <a:rPr lang="tr-TR" sz="2000"/>
              <a:t>E(r</a:t>
            </a:r>
            <a:r>
              <a:rPr lang="tr-TR" sz="2000" baseline="-20000"/>
              <a:t>p</a:t>
            </a:r>
            <a:r>
              <a:rPr lang="tr-TR" sz="2000"/>
              <a:t>): Portföyün beklenen getirisi </a:t>
            </a:r>
          </a:p>
          <a:p>
            <a:pPr>
              <a:lnSpc>
                <a:spcPct val="80000"/>
              </a:lnSpc>
              <a:buFontTx/>
              <a:buNone/>
            </a:pPr>
            <a:r>
              <a:rPr lang="tr-TR" sz="2000"/>
              <a:t>N	  : Portföydeki finansal varlık 	sayısı </a:t>
            </a:r>
          </a:p>
          <a:p>
            <a:pPr>
              <a:lnSpc>
                <a:spcPct val="80000"/>
              </a:lnSpc>
              <a:buFontTx/>
              <a:buNone/>
            </a:pPr>
            <a:r>
              <a:rPr lang="tr-TR" sz="2000"/>
              <a:t>w</a:t>
            </a:r>
            <a:r>
              <a:rPr lang="tr-TR" sz="2000" baseline="-25000"/>
              <a:t>i</a:t>
            </a:r>
            <a:r>
              <a:rPr lang="tr-TR" sz="2000"/>
              <a:t>   : i finansal varlığının porföydeki ağırlığı </a:t>
            </a:r>
          </a:p>
          <a:p>
            <a:pPr>
              <a:lnSpc>
                <a:spcPct val="80000"/>
              </a:lnSpc>
              <a:buFontTx/>
              <a:buNone/>
            </a:pPr>
            <a:r>
              <a:rPr lang="tr-TR" sz="2000"/>
              <a:t>E(r</a:t>
            </a:r>
            <a:r>
              <a:rPr lang="tr-TR" sz="2000" baseline="-25000"/>
              <a:t>i</a:t>
            </a:r>
            <a:r>
              <a:rPr lang="tr-TR" sz="2000"/>
              <a:t>) : i finansal varlığının beklenen getirisi </a:t>
            </a:r>
          </a:p>
          <a:p>
            <a:pPr>
              <a:lnSpc>
                <a:spcPct val="80000"/>
              </a:lnSpc>
              <a:buFontTx/>
              <a:buNone/>
            </a:pPr>
            <a:endParaRPr lang="tr-TR" sz="2000"/>
          </a:p>
          <a:p>
            <a:pPr>
              <a:lnSpc>
                <a:spcPct val="80000"/>
              </a:lnSpc>
              <a:buFontTx/>
              <a:buNone/>
            </a:pPr>
            <a:endParaRPr lang="tr-TR"/>
          </a:p>
          <a:p>
            <a:pPr>
              <a:lnSpc>
                <a:spcPct val="80000"/>
              </a:lnSpc>
              <a:buFontTx/>
              <a:buNone/>
            </a:pPr>
            <a:endParaRPr lang="tr-TR" sz="800"/>
          </a:p>
          <a:p>
            <a:pPr>
              <a:lnSpc>
                <a:spcPct val="80000"/>
              </a:lnSpc>
            </a:pPr>
            <a:endParaRPr lang="tr-TR" sz="800"/>
          </a:p>
        </p:txBody>
      </p:sp>
      <p:sp>
        <p:nvSpPr>
          <p:cNvPr id="94213" name="Rectangle 5"/>
          <p:cNvSpPr>
            <a:spLocks noGrp="1" noChangeArrowheads="1"/>
          </p:cNvSpPr>
          <p:nvPr>
            <p:ph type="body" sz="half" idx="2"/>
          </p:nvPr>
        </p:nvSpPr>
        <p:spPr>
          <a:xfrm>
            <a:off x="179388" y="3644900"/>
            <a:ext cx="8743950" cy="2451100"/>
          </a:xfrm>
        </p:spPr>
        <p:txBody>
          <a:bodyPr/>
          <a:lstStyle/>
          <a:p>
            <a:pPr lvl="2">
              <a:lnSpc>
                <a:spcPct val="80000"/>
              </a:lnSpc>
              <a:buFontTx/>
              <a:buNone/>
            </a:pPr>
            <a:r>
              <a:rPr lang="tr-TR" sz="1800" b="1"/>
              <a:t>İki Finansal Varlık İçeren Portföylerde korelasyon ile satandart sapma ilişkisi </a:t>
            </a:r>
            <a:endParaRPr lang="tr-TR" sz="1800"/>
          </a:p>
          <a:p>
            <a:pPr>
              <a:lnSpc>
                <a:spcPct val="80000"/>
              </a:lnSpc>
            </a:pPr>
            <a:r>
              <a:rPr lang="tr-TR" sz="2000"/>
              <a:t>Korelasyon = -1 ve ise, portföy getirisinin standart sapması 0 olur. Diğer bir ifadeyle, çeşitlendirme sonucu portföy getirisinin riski tamamen ortadan kalkar. </a:t>
            </a:r>
          </a:p>
          <a:p>
            <a:pPr>
              <a:lnSpc>
                <a:spcPct val="80000"/>
              </a:lnSpc>
            </a:pPr>
            <a:r>
              <a:rPr lang="tr-TR" sz="2000"/>
              <a:t>Korelasyon = +1 ise, çeşitlendirme ile riskin azaltılması mümkün değildir. Bu durumda portföy getirisinin standart sapması varlıkların standart sapmalarının ağırlıklı ortalamasına eşittir</a:t>
            </a:r>
            <a:endParaRPr lang="tr-TR" sz="1600"/>
          </a:p>
        </p:txBody>
      </p:sp>
      <p:pic>
        <p:nvPicPr>
          <p:cNvPr id="94212" name="Picture 4"/>
          <p:cNvPicPr>
            <a:picLocks noChangeAspect="1" noChangeArrowheads="1"/>
          </p:cNvPicPr>
          <p:nvPr/>
        </p:nvPicPr>
        <p:blipFill>
          <a:blip r:embed="rId2" cstate="print"/>
          <a:srcRect/>
          <a:stretch>
            <a:fillRect/>
          </a:stretch>
        </p:blipFill>
        <p:spPr bwMode="auto">
          <a:xfrm>
            <a:off x="4284663" y="1412875"/>
            <a:ext cx="3240087" cy="719138"/>
          </a:xfrm>
          <a:prstGeom prst="rect">
            <a:avLst/>
          </a:prstGeom>
          <a:noFill/>
          <a:ln w="9525">
            <a:noFill/>
            <a:miter lim="800000"/>
            <a:headEnd/>
            <a:tailEnd/>
          </a:ln>
          <a:effectLst/>
        </p:spPr>
      </p:pic>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tr-TR"/>
              <a:t>Örnek</a:t>
            </a:r>
          </a:p>
        </p:txBody>
      </p:sp>
      <p:sp>
        <p:nvSpPr>
          <p:cNvPr id="95235" name="Rectangle 3"/>
          <p:cNvSpPr>
            <a:spLocks noGrp="1" noChangeArrowheads="1"/>
          </p:cNvSpPr>
          <p:nvPr>
            <p:ph type="body" idx="1"/>
          </p:nvPr>
        </p:nvSpPr>
        <p:spPr/>
        <p:txBody>
          <a:bodyPr/>
          <a:lstStyle/>
          <a:p>
            <a:pPr>
              <a:buFontTx/>
              <a:buNone/>
            </a:pPr>
            <a:r>
              <a:rPr lang="tr-TR"/>
              <a:t>	</a:t>
            </a:r>
            <a:r>
              <a:rPr lang="tr-TR" sz="2100"/>
              <a:t>Beklenen getirisi %6 olan hazine bonosuna 400,000 $ ve beklenen getirisi %14.6 olan piyasa portföyüne 600,000 $   yatırıldığı takdirde, oluşturulan portföyün beklenen getirisini hesaplayınız. </a:t>
            </a:r>
          </a:p>
          <a:p>
            <a:endParaRPr lang="tr-TR" sz="210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tr-TR"/>
              <a:t>Örnek</a:t>
            </a:r>
          </a:p>
        </p:txBody>
      </p:sp>
      <p:sp>
        <p:nvSpPr>
          <p:cNvPr id="98307" name="Rectangle 3"/>
          <p:cNvSpPr>
            <a:spLocks noGrp="1" noChangeArrowheads="1"/>
          </p:cNvSpPr>
          <p:nvPr>
            <p:ph type="body" idx="1"/>
          </p:nvPr>
        </p:nvSpPr>
        <p:spPr/>
        <p:txBody>
          <a:bodyPr/>
          <a:lstStyle/>
          <a:p>
            <a:pPr>
              <a:buFontTx/>
              <a:buNone/>
            </a:pPr>
            <a:r>
              <a:rPr lang="tr-TR"/>
              <a:t>	</a:t>
            </a:r>
            <a:r>
              <a:rPr lang="tr-TR" sz="2100"/>
              <a:t>Çeşitli finansal varlıklardan oluşan bir portföyün 6 aylık getiri oranları aşağıdaki gibidir. Bu porföyün ortalama getirisi ve riski (standart sapması) yüzde kaç olur? </a:t>
            </a:r>
          </a:p>
          <a:p>
            <a:pPr>
              <a:buFontTx/>
              <a:buNone/>
            </a:pPr>
            <a:endParaRPr lang="tr-TR" sz="2100"/>
          </a:p>
        </p:txBody>
      </p:sp>
      <p:pic>
        <p:nvPicPr>
          <p:cNvPr id="98308" name="Picture 4"/>
          <p:cNvPicPr>
            <a:picLocks noChangeAspect="1" noChangeArrowheads="1"/>
          </p:cNvPicPr>
          <p:nvPr/>
        </p:nvPicPr>
        <p:blipFill>
          <a:blip r:embed="rId2" cstate="print"/>
          <a:srcRect/>
          <a:stretch>
            <a:fillRect/>
          </a:stretch>
        </p:blipFill>
        <p:spPr bwMode="auto">
          <a:xfrm>
            <a:off x="1258888" y="2636838"/>
            <a:ext cx="6021387" cy="863600"/>
          </a:xfrm>
          <a:prstGeom prst="rect">
            <a:avLst/>
          </a:prstGeom>
          <a:noFill/>
        </p:spPr>
      </p:pic>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tr-TR" sz="3200"/>
              <a:t>FİNANSAL VARLIKLARI FİYATLAMA MODELI (CAPM) </a:t>
            </a:r>
            <a:endParaRPr lang="tr-TR" sz="3200" b="0"/>
          </a:p>
        </p:txBody>
      </p:sp>
      <p:sp>
        <p:nvSpPr>
          <p:cNvPr id="99331" name="Rectangle 3"/>
          <p:cNvSpPr>
            <a:spLocks noGrp="1" noChangeArrowheads="1"/>
          </p:cNvSpPr>
          <p:nvPr>
            <p:ph type="body" idx="1"/>
          </p:nvPr>
        </p:nvSpPr>
        <p:spPr/>
        <p:txBody>
          <a:bodyPr/>
          <a:lstStyle/>
          <a:p>
            <a:pPr>
              <a:buFontTx/>
              <a:buNone/>
            </a:pPr>
            <a:r>
              <a:rPr lang="tr-TR"/>
              <a:t>	</a:t>
            </a:r>
            <a:r>
              <a:rPr lang="tr-TR" sz="2500"/>
              <a:t>CAPM, bir menkul kıymetin beklenen getirisi ile riski arasındaki ilişkiyi belirleyen bir modeldir. Bir menkul kıymetin beklenen getirisi risksiz faiz oranına, pazar risk primine ve menkul kıymetin beta katsayısına bağlıdır.</a:t>
            </a:r>
            <a:r>
              <a:rPr lang="tr-TR" sz="2100"/>
              <a:t> </a:t>
            </a:r>
          </a:p>
          <a:p>
            <a:pPr>
              <a:buFontTx/>
              <a:buNone/>
            </a:pPr>
            <a:r>
              <a:rPr lang="tr-TR" sz="2100"/>
              <a:t>	</a:t>
            </a:r>
            <a:r>
              <a:rPr lang="tr-TR" sz="2100" b="1"/>
              <a:t>CAPM Formülü</a:t>
            </a:r>
            <a:r>
              <a:rPr lang="tr-TR" b="1"/>
              <a:t> </a:t>
            </a:r>
            <a:endParaRPr lang="tr-TR"/>
          </a:p>
          <a:p>
            <a:endParaRPr lang="tr-TR"/>
          </a:p>
          <a:p>
            <a:pPr>
              <a:buFontTx/>
              <a:buNone/>
            </a:pPr>
            <a:endParaRPr lang="tr-TR"/>
          </a:p>
          <a:p>
            <a:pPr>
              <a:buFontTx/>
              <a:buNone/>
            </a:pPr>
            <a:r>
              <a:rPr lang="tr-TR"/>
              <a:t> </a:t>
            </a:r>
          </a:p>
        </p:txBody>
      </p:sp>
      <p:pic>
        <p:nvPicPr>
          <p:cNvPr id="99336" name="Picture 8"/>
          <p:cNvPicPr>
            <a:picLocks noChangeAspect="1" noChangeArrowheads="1"/>
          </p:cNvPicPr>
          <p:nvPr/>
        </p:nvPicPr>
        <p:blipFill>
          <a:blip r:embed="rId2" cstate="print"/>
          <a:srcRect/>
          <a:stretch>
            <a:fillRect/>
          </a:stretch>
        </p:blipFill>
        <p:spPr bwMode="auto">
          <a:xfrm>
            <a:off x="539750" y="3716338"/>
            <a:ext cx="4229100" cy="866775"/>
          </a:xfrm>
          <a:prstGeom prst="rect">
            <a:avLst/>
          </a:prstGeom>
          <a:noFill/>
        </p:spPr>
      </p:pic>
      <p:pic>
        <p:nvPicPr>
          <p:cNvPr id="99337" name="Picture 9"/>
          <p:cNvPicPr>
            <a:picLocks noChangeAspect="1" noChangeArrowheads="1"/>
          </p:cNvPicPr>
          <p:nvPr/>
        </p:nvPicPr>
        <p:blipFill>
          <a:blip r:embed="rId3" cstate="print"/>
          <a:srcRect/>
          <a:stretch>
            <a:fillRect/>
          </a:stretch>
        </p:blipFill>
        <p:spPr bwMode="auto">
          <a:xfrm>
            <a:off x="4716463" y="3141663"/>
            <a:ext cx="4211637" cy="1527175"/>
          </a:xfrm>
          <a:prstGeom prst="rect">
            <a:avLst/>
          </a:prstGeom>
          <a:noFill/>
        </p:spPr>
      </p:pic>
      <p:sp>
        <p:nvSpPr>
          <p:cNvPr id="99338" name="Rectangle 10"/>
          <p:cNvSpPr>
            <a:spLocks noChangeArrowheads="1"/>
          </p:cNvSpPr>
          <p:nvPr/>
        </p:nvSpPr>
        <p:spPr bwMode="auto">
          <a:xfrm>
            <a:off x="611188" y="4797425"/>
            <a:ext cx="8135937" cy="1187450"/>
          </a:xfrm>
          <a:prstGeom prst="rect">
            <a:avLst/>
          </a:prstGeom>
          <a:noFill/>
          <a:ln w="9525">
            <a:noFill/>
            <a:miter lim="800000"/>
            <a:headEnd/>
            <a:tailEnd/>
          </a:ln>
          <a:effectLst/>
        </p:spPr>
        <p:txBody>
          <a:bodyPr>
            <a:spAutoFit/>
          </a:bodyPr>
          <a:lstStyle/>
          <a:p>
            <a:r>
              <a:rPr lang="tr-TR" sz="2400"/>
              <a:t>CAPM, herhangi bir hisse senedinden yatırımcıların beklediği getiri oranının risksiz faiz oranı ile  risk primi toplamına eşit olacağını savunan bir   modeldir. </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tr-TR" sz="3200"/>
              <a:t>FİNANSAL VARLIKLARI FİYATLAMA MODELI (CAPM)</a:t>
            </a:r>
          </a:p>
        </p:txBody>
      </p:sp>
      <p:sp>
        <p:nvSpPr>
          <p:cNvPr id="100355" name="Rectangle 3"/>
          <p:cNvSpPr>
            <a:spLocks noGrp="1" noChangeArrowheads="1"/>
          </p:cNvSpPr>
          <p:nvPr>
            <p:ph type="body" idx="1"/>
          </p:nvPr>
        </p:nvSpPr>
        <p:spPr/>
        <p:txBody>
          <a:bodyPr/>
          <a:lstStyle/>
          <a:p>
            <a:pPr lvl="1">
              <a:buFontTx/>
              <a:buNone/>
            </a:pPr>
            <a:r>
              <a:rPr lang="tr-TR" sz="2100" b="1"/>
              <a:t>Risksiz Faiz Oranı </a:t>
            </a:r>
            <a:endParaRPr lang="tr-TR" sz="2100"/>
          </a:p>
          <a:p>
            <a:pPr>
              <a:buFontTx/>
              <a:buNone/>
            </a:pPr>
            <a:r>
              <a:rPr lang="tr-TR" sz="2500"/>
              <a:t>	</a:t>
            </a:r>
            <a:r>
              <a:rPr lang="tr-TR" sz="1900"/>
              <a:t>Model açıklanırken risksiz yatırım olarak devlet tahvilleri ele alınmıştır. Oysa ki devlet tahvilleri yalnızca ödememe riski açısından risksiz kabul edilebilir. Piyasa faiz oranlarındaki dalgalanma riski gözardı edilmiştir.</a:t>
            </a:r>
          </a:p>
          <a:p>
            <a:pPr>
              <a:buFontTx/>
              <a:buNone/>
            </a:pPr>
            <a:r>
              <a:rPr lang="tr-TR" sz="2100" b="1"/>
              <a:t>	Risk Primi </a:t>
            </a:r>
            <a:endParaRPr lang="tr-TR" sz="700"/>
          </a:p>
          <a:p>
            <a:pPr>
              <a:buFontTx/>
              <a:buNone/>
            </a:pPr>
            <a:r>
              <a:rPr lang="tr-TR" sz="2500"/>
              <a:t>	</a:t>
            </a:r>
            <a:r>
              <a:rPr lang="tr-TR" sz="1900"/>
              <a:t>Belirli bir riskli varlıkla daha az riskli varlığın beklenen getirileri arasındaki farktır. Burada, pazarın beklenen getirisi ile risksiz faiz oranı arasındaki fark olarak ifade edilmektedir.</a:t>
            </a:r>
          </a:p>
          <a:p>
            <a:pPr>
              <a:buFontTx/>
              <a:buNone/>
            </a:pPr>
            <a:r>
              <a:rPr lang="tr-TR" sz="2100" b="1"/>
              <a:t>	Beta </a:t>
            </a:r>
            <a:endParaRPr lang="tr-TR" sz="2100"/>
          </a:p>
          <a:p>
            <a:pPr>
              <a:buFontTx/>
              <a:buNone/>
            </a:pPr>
            <a:r>
              <a:rPr lang="tr-TR" sz="2100"/>
              <a:t>	CAPM’de bir kıymetin sistematik riski beta ( β ) ile ölçülür. Beta katsayısı belirli bir hisse senedinin ne ölçüde pazarla birlikte hareket ettiğini gösteren bir ölçüttür. </a:t>
            </a:r>
          </a:p>
          <a:p>
            <a:pPr algn="just">
              <a:spcBef>
                <a:spcPct val="0"/>
              </a:spcBef>
              <a:buFontTx/>
              <a:buNone/>
            </a:pPr>
            <a:endParaRPr lang="tr-TR" sz="1700"/>
          </a:p>
          <a:p>
            <a:endParaRPr lang="tr-TR" sz="130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tr-TR" sz="3200"/>
              <a:t>FİNANSAL VARLIKLARI FİYATLAMA MODELI (CAPM)</a:t>
            </a:r>
          </a:p>
        </p:txBody>
      </p:sp>
      <p:sp>
        <p:nvSpPr>
          <p:cNvPr id="101379" name="Rectangle 3"/>
          <p:cNvSpPr>
            <a:spLocks noGrp="1" noChangeArrowheads="1"/>
          </p:cNvSpPr>
          <p:nvPr>
            <p:ph type="body" idx="1"/>
          </p:nvPr>
        </p:nvSpPr>
        <p:spPr/>
        <p:txBody>
          <a:bodyPr/>
          <a:lstStyle/>
          <a:p>
            <a:pPr>
              <a:lnSpc>
                <a:spcPct val="90000"/>
              </a:lnSpc>
              <a:buFontTx/>
              <a:buNone/>
            </a:pPr>
            <a:r>
              <a:rPr lang="tr-TR" sz="1900"/>
              <a:t>Beta değeri = 1 olan menkul kıymetlerin orta risk grubunda (pazar portföyü düzeyinde) yer aldığı ve getirilerinin orta düzeyde olduğu; </a:t>
            </a:r>
          </a:p>
          <a:p>
            <a:pPr>
              <a:lnSpc>
                <a:spcPct val="90000"/>
              </a:lnSpc>
              <a:buFontTx/>
              <a:buNone/>
            </a:pPr>
            <a:r>
              <a:rPr lang="tr-TR" sz="1900"/>
              <a:t>Beta değeri &gt; 1 olan finansal varlıkların yüksek sistematik riske sahip ve beklenen getirileri yüksek yatırımlar olduğu; (atak)</a:t>
            </a:r>
          </a:p>
          <a:p>
            <a:pPr>
              <a:lnSpc>
                <a:spcPct val="90000"/>
              </a:lnSpc>
              <a:buFontTx/>
              <a:buNone/>
            </a:pPr>
            <a:r>
              <a:rPr lang="tr-TR" sz="1900"/>
              <a:t>Beta değeri &lt; 1 olan finansal varlıkların düşük sistematik riske sahip ve beklenen getirileri düşük yatırımlar olduğudur. (çekingen)</a:t>
            </a:r>
          </a:p>
          <a:p>
            <a:pPr>
              <a:lnSpc>
                <a:spcPct val="90000"/>
              </a:lnSpc>
              <a:buFontTx/>
              <a:buNone/>
            </a:pPr>
            <a:endParaRPr lang="tr-TR" sz="2100" b="1"/>
          </a:p>
          <a:p>
            <a:pPr>
              <a:lnSpc>
                <a:spcPct val="90000"/>
              </a:lnSpc>
              <a:buFontTx/>
              <a:buNone/>
            </a:pPr>
            <a:r>
              <a:rPr lang="tr-TR" sz="2100" b="1"/>
              <a:t>Portföyün Betası </a:t>
            </a:r>
          </a:p>
          <a:p>
            <a:pPr algn="just">
              <a:lnSpc>
                <a:spcPct val="90000"/>
              </a:lnSpc>
              <a:spcBef>
                <a:spcPct val="0"/>
              </a:spcBef>
              <a:buFontTx/>
              <a:buNone/>
            </a:pPr>
            <a:r>
              <a:rPr lang="tr-TR" sz="1900"/>
              <a:t>Bir menkul değerler setinin betası o seti oluşturan menkul değerlerin</a:t>
            </a:r>
          </a:p>
          <a:p>
            <a:pPr algn="just">
              <a:lnSpc>
                <a:spcPct val="90000"/>
              </a:lnSpc>
              <a:spcBef>
                <a:spcPct val="0"/>
              </a:spcBef>
              <a:buFontTx/>
              <a:buNone/>
            </a:pPr>
            <a:r>
              <a:rPr lang="tr-TR" sz="1900"/>
              <a:t>betalarının ağırlıklı ortalamasına eşittir</a:t>
            </a:r>
            <a:r>
              <a:rPr lang="tr-TR" sz="2500"/>
              <a:t>. </a:t>
            </a:r>
          </a:p>
          <a:p>
            <a:pPr algn="just">
              <a:lnSpc>
                <a:spcPct val="90000"/>
              </a:lnSpc>
              <a:spcBef>
                <a:spcPct val="0"/>
              </a:spcBef>
              <a:buFontTx/>
              <a:buNone/>
            </a:pPr>
            <a:endParaRPr lang="tr-TR" sz="2500"/>
          </a:p>
          <a:p>
            <a:pPr algn="just">
              <a:lnSpc>
                <a:spcPct val="90000"/>
              </a:lnSpc>
              <a:spcBef>
                <a:spcPct val="0"/>
              </a:spcBef>
              <a:buFontTx/>
              <a:buNone/>
            </a:pPr>
            <a:endParaRPr lang="tr-TR" sz="2500"/>
          </a:p>
          <a:p>
            <a:pPr algn="just">
              <a:lnSpc>
                <a:spcPct val="90000"/>
              </a:lnSpc>
              <a:spcBef>
                <a:spcPct val="0"/>
              </a:spcBef>
              <a:buFontTx/>
              <a:buNone/>
            </a:pPr>
            <a:endParaRPr lang="tr-TR" sz="1700"/>
          </a:p>
          <a:p>
            <a:pPr algn="just">
              <a:lnSpc>
                <a:spcPct val="90000"/>
              </a:lnSpc>
              <a:spcBef>
                <a:spcPct val="0"/>
              </a:spcBef>
              <a:buFontTx/>
              <a:buNone/>
            </a:pPr>
            <a:endParaRPr lang="tr-TR" sz="1700"/>
          </a:p>
          <a:p>
            <a:pPr algn="just">
              <a:lnSpc>
                <a:spcPct val="90000"/>
              </a:lnSpc>
              <a:spcBef>
                <a:spcPct val="0"/>
              </a:spcBef>
              <a:buFontTx/>
              <a:buNone/>
            </a:pPr>
            <a:r>
              <a:rPr lang="tr-TR" sz="1700"/>
              <a:t>(Wi) i inci hisse senedinin portföydeki ağırlığı, (βi) de i inci hisse senedinin betası</a:t>
            </a:r>
            <a:r>
              <a:rPr lang="tr-TR" sz="2500"/>
              <a:t> </a:t>
            </a:r>
          </a:p>
          <a:p>
            <a:pPr algn="just">
              <a:lnSpc>
                <a:spcPct val="90000"/>
              </a:lnSpc>
              <a:spcBef>
                <a:spcPct val="0"/>
              </a:spcBef>
              <a:buFontTx/>
              <a:buNone/>
            </a:pPr>
            <a:endParaRPr lang="tr-TR" sz="2500"/>
          </a:p>
          <a:p>
            <a:pPr>
              <a:lnSpc>
                <a:spcPct val="90000"/>
              </a:lnSpc>
              <a:buFontTx/>
              <a:buNone/>
            </a:pPr>
            <a:endParaRPr lang="tr-TR" sz="1900"/>
          </a:p>
        </p:txBody>
      </p:sp>
      <p:pic>
        <p:nvPicPr>
          <p:cNvPr id="101380" name="Picture 4"/>
          <p:cNvPicPr>
            <a:picLocks noChangeAspect="1" noChangeArrowheads="1"/>
          </p:cNvPicPr>
          <p:nvPr/>
        </p:nvPicPr>
        <p:blipFill>
          <a:blip r:embed="rId2" cstate="print"/>
          <a:srcRect/>
          <a:stretch>
            <a:fillRect/>
          </a:stretch>
        </p:blipFill>
        <p:spPr bwMode="auto">
          <a:xfrm>
            <a:off x="539750" y="4508500"/>
            <a:ext cx="2736850" cy="936625"/>
          </a:xfrm>
          <a:prstGeom prst="rect">
            <a:avLst/>
          </a:prstGeom>
          <a:noFill/>
          <a:ln w="9525">
            <a:noFill/>
            <a:miter lim="800000"/>
            <a:headEnd/>
            <a:tailEnd/>
          </a:ln>
          <a:effectLst/>
        </p:spPr>
      </p:pic>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1592263" y="0"/>
            <a:ext cx="7551737" cy="827088"/>
          </a:xfrm>
        </p:spPr>
        <p:txBody>
          <a:bodyPr/>
          <a:lstStyle/>
          <a:p>
            <a:r>
              <a:rPr lang="tr-TR" sz="3200"/>
              <a:t>FİNANSAL VARLIKLARI FİYATLAMA MODELI (CAPM)</a:t>
            </a:r>
          </a:p>
        </p:txBody>
      </p:sp>
      <p:sp>
        <p:nvSpPr>
          <p:cNvPr id="103427" name="Rectangle 3"/>
          <p:cNvSpPr>
            <a:spLocks noGrp="1" noChangeArrowheads="1"/>
          </p:cNvSpPr>
          <p:nvPr>
            <p:ph type="body" idx="1"/>
          </p:nvPr>
        </p:nvSpPr>
        <p:spPr>
          <a:xfrm>
            <a:off x="274638" y="1125538"/>
            <a:ext cx="8648700" cy="4970462"/>
          </a:xfrm>
        </p:spPr>
        <p:txBody>
          <a:bodyPr/>
          <a:lstStyle/>
          <a:p>
            <a:pPr lvl="1">
              <a:lnSpc>
                <a:spcPct val="80000"/>
              </a:lnSpc>
              <a:buFontTx/>
              <a:buNone/>
            </a:pPr>
            <a:r>
              <a:rPr lang="tr-TR" sz="1800" b="1"/>
              <a:t>CAPM’in Varsayımları</a:t>
            </a:r>
          </a:p>
          <a:p>
            <a:pPr lvl="1">
              <a:lnSpc>
                <a:spcPct val="80000"/>
              </a:lnSpc>
              <a:buFontTx/>
              <a:buNone/>
            </a:pPr>
            <a:endParaRPr lang="tr-TR" sz="500"/>
          </a:p>
          <a:p>
            <a:pPr>
              <a:lnSpc>
                <a:spcPct val="80000"/>
              </a:lnSpc>
              <a:buFontTx/>
              <a:buNone/>
            </a:pPr>
            <a:r>
              <a:rPr lang="tr-TR" sz="1200"/>
              <a:t>1. </a:t>
            </a:r>
            <a:r>
              <a:rPr lang="tr-TR" sz="2000"/>
              <a:t>Piyasada çok sayıda alıcı ve satıcı bulunmaktadır. Bu nedenle menkul kıymetlerin piyasa fiyatı bireysel davranışlardan etkilenmemektedir. </a:t>
            </a:r>
          </a:p>
          <a:p>
            <a:pPr>
              <a:lnSpc>
                <a:spcPct val="80000"/>
              </a:lnSpc>
              <a:buFontTx/>
              <a:buNone/>
            </a:pPr>
            <a:r>
              <a:rPr lang="tr-TR" sz="2000"/>
              <a:t>2. Herbir yatırımcı için yatırım dönemi aynıdır ve menkul kıymetler bir ay, üç ay gibi aynı tek dönem süresince elde tutulur. </a:t>
            </a:r>
          </a:p>
          <a:p>
            <a:pPr>
              <a:lnSpc>
                <a:spcPct val="80000"/>
              </a:lnSpc>
              <a:buFontTx/>
              <a:buNone/>
            </a:pPr>
            <a:r>
              <a:rPr lang="tr-TR" sz="2000"/>
              <a:t>3.  Risksiz bir varlığın bulunduğu varsayılmıştır. Bütün yatırımcılar risksiz faiz oranından istedikleri kadar borç alabilmekte ve verebilmektedirler. </a:t>
            </a:r>
          </a:p>
          <a:p>
            <a:pPr>
              <a:lnSpc>
                <a:spcPct val="80000"/>
              </a:lnSpc>
              <a:buFontTx/>
              <a:buNone/>
            </a:pPr>
            <a:r>
              <a:rPr lang="tr-TR" sz="2000"/>
              <a:t>4. İşlem giderleri yoktur. Aynı zamanda verginin de sıfır olduğu varsayılır. </a:t>
            </a:r>
          </a:p>
          <a:p>
            <a:pPr>
              <a:lnSpc>
                <a:spcPct val="80000"/>
              </a:lnSpc>
              <a:buFontTx/>
              <a:buNone/>
            </a:pPr>
            <a:r>
              <a:rPr lang="tr-TR" sz="2000"/>
              <a:t>5. Bütün yatırımcılar dönem sonundaki servetlerinden bekledikleri faydayı ençoklaştırmaya çalışmakta ve riskten kaçınmaktadırlar. Aynı beklenen getiriye sahip iki yatırım seçeneğinden getirisinin varyansı küçük olanı tercih edeceklerdir.  Varyansı aynı olan iki yatırım seçeneği varsa, beklenen getirisi yüksek olan seçenek tercih edilecektir. </a:t>
            </a:r>
          </a:p>
          <a:p>
            <a:pPr>
              <a:lnSpc>
                <a:spcPct val="80000"/>
              </a:lnSpc>
              <a:buFontTx/>
              <a:buNone/>
            </a:pPr>
            <a:r>
              <a:rPr lang="tr-TR" sz="2000"/>
              <a:t>6. Bütün yatırımcılar yatırım kararlarını getirilerin olasılık dağılımına dayanarak almaktadırlar.  Çünkü hepsi hiçbir giderle karşılaşmaksızın tüm bilgileri elde edebilme olanağına sahiptir.</a:t>
            </a:r>
            <a:r>
              <a:rPr lang="tr-TR" sz="1600"/>
              <a:t> </a:t>
            </a:r>
            <a:endParaRPr lang="tr-TR" sz="12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6658" name="Rectangle 2"/>
          <p:cNvSpPr>
            <a:spLocks noGrp="1" noChangeArrowheads="1"/>
          </p:cNvSpPr>
          <p:nvPr>
            <p:ph type="title"/>
          </p:nvPr>
        </p:nvSpPr>
        <p:spPr/>
        <p:txBody>
          <a:bodyPr/>
          <a:lstStyle/>
          <a:p>
            <a:pPr eaLnBrk="1" hangingPunct="1"/>
            <a:r>
              <a:rPr lang="tr-TR" dirty="0" smtClean="0">
                <a:solidFill>
                  <a:schemeClr val="accent2"/>
                </a:solidFill>
              </a:rPr>
              <a:t>Örnek </a:t>
            </a:r>
          </a:p>
        </p:txBody>
      </p:sp>
      <p:sp>
        <p:nvSpPr>
          <p:cNvPr id="326659" name="Rectangle 3"/>
          <p:cNvSpPr>
            <a:spLocks noGrp="1" noChangeArrowheads="1"/>
          </p:cNvSpPr>
          <p:nvPr>
            <p:ph idx="1"/>
          </p:nvPr>
        </p:nvSpPr>
        <p:spPr/>
        <p:txBody>
          <a:bodyPr/>
          <a:lstStyle/>
          <a:p>
            <a:pPr marL="552450" indent="-552450" eaLnBrk="1" hangingPunct="1">
              <a:buFontTx/>
              <a:buNone/>
            </a:pPr>
            <a:r>
              <a:rPr lang="tr-TR" dirty="0" smtClean="0">
                <a:solidFill>
                  <a:schemeClr val="accent2"/>
                </a:solidFill>
              </a:rPr>
              <a:t>5.000 TL’nin %24 basit faiz oranı ile;</a:t>
            </a:r>
          </a:p>
          <a:p>
            <a:pPr marL="552450" indent="-552450" eaLnBrk="1" hangingPunct="1">
              <a:buFontTx/>
              <a:buAutoNum type="alphaLcParenR"/>
            </a:pPr>
            <a:r>
              <a:rPr lang="tr-TR" dirty="0" smtClean="0">
                <a:solidFill>
                  <a:schemeClr val="accent2"/>
                </a:solidFill>
              </a:rPr>
              <a:t>100 günlük faizi nedir?</a:t>
            </a:r>
          </a:p>
          <a:p>
            <a:pPr marL="552450" indent="-552450" eaLnBrk="1" hangingPunct="1">
              <a:buFontTx/>
              <a:buAutoNum type="alphaLcParenR"/>
            </a:pPr>
            <a:r>
              <a:rPr lang="tr-TR" dirty="0" smtClean="0">
                <a:solidFill>
                  <a:schemeClr val="accent2"/>
                </a:solidFill>
              </a:rPr>
              <a:t>100 gün sonraki toplam değeri kaç TL’dir?</a:t>
            </a:r>
          </a:p>
          <a:p>
            <a:pPr marL="552450" indent="-552450" eaLnBrk="1" hangingPunct="1">
              <a:buFontTx/>
              <a:buAutoNum type="alphaLcParenR"/>
            </a:pPr>
            <a:endParaRPr lang="tr-TR" dirty="0" smtClean="0">
              <a:solidFill>
                <a:schemeClr val="accent2"/>
              </a:solidFill>
            </a:endParaRPr>
          </a:p>
          <a:p>
            <a:pPr marL="552450" indent="-552450" eaLnBrk="1" hangingPunct="1">
              <a:buFontTx/>
              <a:buNone/>
            </a:pPr>
            <a:r>
              <a:rPr lang="tr-TR" dirty="0" smtClean="0">
                <a:solidFill>
                  <a:schemeClr val="accent2"/>
                </a:solidFill>
              </a:rPr>
              <a:t>	Çözümü şematik olarak yaparsak……</a:t>
            </a:r>
          </a:p>
          <a:p>
            <a:pPr marL="552450" indent="-552450" eaLnBrk="1" hangingPunct="1">
              <a:buFontTx/>
              <a:buNone/>
            </a:pPr>
            <a:r>
              <a:rPr lang="tr-TR" dirty="0" smtClean="0">
                <a:solidFill>
                  <a:schemeClr val="accent2"/>
                </a:solidFill>
              </a:rPr>
              <a:t>		</a:t>
            </a:r>
          </a:p>
          <a:p>
            <a:pPr marL="933450" lvl="1" indent="-476250" eaLnBrk="1" hangingPunct="1">
              <a:buFontTx/>
              <a:buNone/>
            </a:pPr>
            <a:r>
              <a:rPr lang="tr-TR" sz="2700" dirty="0" smtClean="0"/>
              <a:t> </a:t>
            </a:r>
            <a:endParaRPr lang="tr-T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26658"/>
                                        </p:tgtEl>
                                        <p:attrNameLst>
                                          <p:attrName>style.visibility</p:attrName>
                                        </p:attrNameLst>
                                      </p:cBhvr>
                                      <p:to>
                                        <p:strVal val="visible"/>
                                      </p:to>
                                    </p:set>
                                    <p:animEffect transition="in" filter="fade">
                                      <p:cBhvr>
                                        <p:cTn id="7" dur="2000"/>
                                        <p:tgtEl>
                                          <p:spTgt spid="32665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26659">
                                            <p:txEl>
                                              <p:pRg st="0" end="0"/>
                                            </p:txEl>
                                          </p:spTgt>
                                        </p:tgtEl>
                                        <p:attrNameLst>
                                          <p:attrName>style.visibility</p:attrName>
                                        </p:attrNameLst>
                                      </p:cBhvr>
                                      <p:to>
                                        <p:strVal val="visible"/>
                                      </p:to>
                                    </p:set>
                                    <p:animEffect transition="in" filter="fade">
                                      <p:cBhvr>
                                        <p:cTn id="10" dur="2000"/>
                                        <p:tgtEl>
                                          <p:spTgt spid="326659">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26659">
                                            <p:txEl>
                                              <p:pRg st="1" end="1"/>
                                            </p:txEl>
                                          </p:spTgt>
                                        </p:tgtEl>
                                        <p:attrNameLst>
                                          <p:attrName>style.visibility</p:attrName>
                                        </p:attrNameLst>
                                      </p:cBhvr>
                                      <p:to>
                                        <p:strVal val="visible"/>
                                      </p:to>
                                    </p:set>
                                    <p:animEffect transition="in" filter="fade">
                                      <p:cBhvr>
                                        <p:cTn id="13" dur="2000"/>
                                        <p:tgtEl>
                                          <p:spTgt spid="326659">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26659">
                                            <p:txEl>
                                              <p:pRg st="2" end="2"/>
                                            </p:txEl>
                                          </p:spTgt>
                                        </p:tgtEl>
                                        <p:attrNameLst>
                                          <p:attrName>style.visibility</p:attrName>
                                        </p:attrNameLst>
                                      </p:cBhvr>
                                      <p:to>
                                        <p:strVal val="visible"/>
                                      </p:to>
                                    </p:set>
                                    <p:animEffect transition="in" filter="fade">
                                      <p:cBhvr>
                                        <p:cTn id="18" dur="2000"/>
                                        <p:tgtEl>
                                          <p:spTgt spid="326659">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26659">
                                            <p:txEl>
                                              <p:pRg st="4" end="4"/>
                                            </p:txEl>
                                          </p:spTgt>
                                        </p:tgtEl>
                                        <p:attrNameLst>
                                          <p:attrName>style.visibility</p:attrName>
                                        </p:attrNameLst>
                                      </p:cBhvr>
                                      <p:to>
                                        <p:strVal val="visible"/>
                                      </p:to>
                                    </p:set>
                                    <p:animEffect transition="in" filter="fade">
                                      <p:cBhvr>
                                        <p:cTn id="23" dur="2000"/>
                                        <p:tgtEl>
                                          <p:spTgt spid="326659">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26659">
                                            <p:txEl>
                                              <p:pRg st="6" end="6"/>
                                            </p:txEl>
                                          </p:spTgt>
                                        </p:tgtEl>
                                        <p:attrNameLst>
                                          <p:attrName>style.visibility</p:attrName>
                                        </p:attrNameLst>
                                      </p:cBhvr>
                                      <p:to>
                                        <p:strVal val="visible"/>
                                      </p:to>
                                    </p:set>
                                    <p:animEffect transition="in" filter="fade">
                                      <p:cBhvr>
                                        <p:cTn id="28" dur="2000"/>
                                        <p:tgtEl>
                                          <p:spTgt spid="3266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6658" grpId="0"/>
      <p:bldP spid="326659"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tr-TR"/>
              <a:t>Örnek</a:t>
            </a:r>
          </a:p>
        </p:txBody>
      </p:sp>
      <p:sp>
        <p:nvSpPr>
          <p:cNvPr id="102403" name="Rectangle 3"/>
          <p:cNvSpPr>
            <a:spLocks noGrp="1" noChangeArrowheads="1"/>
          </p:cNvSpPr>
          <p:nvPr>
            <p:ph type="body" idx="1"/>
          </p:nvPr>
        </p:nvSpPr>
        <p:spPr/>
        <p:txBody>
          <a:bodyPr/>
          <a:lstStyle/>
          <a:p>
            <a:pPr>
              <a:buFontTx/>
              <a:buNone/>
            </a:pPr>
            <a:r>
              <a:rPr lang="tr-TR"/>
              <a:t>	</a:t>
            </a:r>
            <a:r>
              <a:rPr lang="tr-TR" sz="2500"/>
              <a:t>1 yıllık hazine bonosunun (risksiz menkul kıymet) beklenen getirisi %15, piyasanın beklenen getirisi %22 ise, yatırım için düşünülen ve betası 1.8 olan menkul kıymetin beklenen getirisi % kaçtır? </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endParaRPr lang="tr-TR"/>
          </a:p>
        </p:txBody>
      </p:sp>
      <p:sp>
        <p:nvSpPr>
          <p:cNvPr id="106499" name="Rectangle 3"/>
          <p:cNvSpPr>
            <a:spLocks noGrp="1" noChangeArrowheads="1"/>
          </p:cNvSpPr>
          <p:nvPr>
            <p:ph type="body" idx="1"/>
          </p:nvPr>
        </p:nvSpPr>
        <p:spPr/>
        <p:txBody>
          <a:bodyPr/>
          <a:lstStyle/>
          <a:p>
            <a:pPr>
              <a:buFontTx/>
              <a:buNone/>
            </a:pPr>
            <a:r>
              <a:rPr lang="tr-TR" sz="3700"/>
              <a:t>	</a:t>
            </a:r>
            <a:r>
              <a:rPr lang="tr-TR" sz="4500"/>
              <a:t>Sermaye Maliyeti, Optimal Sermaye Yapısı ve Temettü Politikası</a:t>
            </a:r>
          </a:p>
          <a:p>
            <a:endParaRPr lang="tr-TR" sz="450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tr-TR" sz="4000"/>
              <a:t>Sermaye Yapısı</a:t>
            </a:r>
          </a:p>
        </p:txBody>
      </p:sp>
      <p:sp>
        <p:nvSpPr>
          <p:cNvPr id="107523" name="Rectangle 3"/>
          <p:cNvSpPr>
            <a:spLocks noGrp="1" noChangeArrowheads="1"/>
          </p:cNvSpPr>
          <p:nvPr>
            <p:ph type="body" idx="1"/>
          </p:nvPr>
        </p:nvSpPr>
        <p:spPr>
          <a:xfrm>
            <a:off x="179388" y="1052513"/>
            <a:ext cx="8713787" cy="5329237"/>
          </a:xfrm>
        </p:spPr>
        <p:txBody>
          <a:bodyPr/>
          <a:lstStyle/>
          <a:p>
            <a:pPr>
              <a:lnSpc>
                <a:spcPct val="80000"/>
              </a:lnSpc>
              <a:buFontTx/>
              <a:buNone/>
            </a:pPr>
            <a:r>
              <a:rPr lang="tr-TR" sz="500" b="1"/>
              <a:t> </a:t>
            </a:r>
            <a:r>
              <a:rPr lang="tr-TR" sz="1900" b="1"/>
              <a:t>Sermaye yapısı, bir firmanın uzun dönem finansman bileşimidir.</a:t>
            </a:r>
          </a:p>
          <a:p>
            <a:pPr>
              <a:lnSpc>
                <a:spcPct val="80000"/>
              </a:lnSpc>
              <a:buFontTx/>
              <a:buNone/>
            </a:pPr>
            <a:r>
              <a:rPr lang="tr-TR" sz="1900" b="1"/>
              <a:t>Dolayısıyla borç ve özsermaye finansmanıdır.  Firmanın yatırımları için</a:t>
            </a:r>
          </a:p>
          <a:p>
            <a:pPr>
              <a:lnSpc>
                <a:spcPct val="80000"/>
              </a:lnSpc>
              <a:buFontTx/>
              <a:buNone/>
            </a:pPr>
            <a:r>
              <a:rPr lang="tr-TR" sz="1900" b="1"/>
              <a:t>ihtiyaç duyduğu iki tür finansman kaynağının birisi yabancı kaynakken,</a:t>
            </a:r>
          </a:p>
          <a:p>
            <a:pPr>
              <a:lnSpc>
                <a:spcPct val="80000"/>
              </a:lnSpc>
              <a:buFontTx/>
              <a:buNone/>
            </a:pPr>
            <a:r>
              <a:rPr lang="tr-TR" sz="1900" b="1"/>
              <a:t>diğeri özkaynaktır. Her ikisinin de sağlayıcısı açısından farklı beklenen</a:t>
            </a:r>
          </a:p>
          <a:p>
            <a:pPr>
              <a:lnSpc>
                <a:spcPct val="80000"/>
              </a:lnSpc>
              <a:buFontTx/>
              <a:buNone/>
            </a:pPr>
            <a:r>
              <a:rPr lang="tr-TR" sz="1900" b="1"/>
              <a:t>getirileri vardır. Bu fonları talep eden firma için ise bahsedilen getiri o</a:t>
            </a:r>
          </a:p>
          <a:p>
            <a:pPr>
              <a:lnSpc>
                <a:spcPct val="80000"/>
              </a:lnSpc>
              <a:buFontTx/>
              <a:buNone/>
            </a:pPr>
            <a:r>
              <a:rPr lang="tr-TR" sz="1900" b="1"/>
              <a:t>kaynağın maliyetidir.</a:t>
            </a:r>
          </a:p>
          <a:p>
            <a:pPr>
              <a:lnSpc>
                <a:spcPct val="80000"/>
              </a:lnSpc>
              <a:buFontTx/>
              <a:buNone/>
            </a:pPr>
            <a:endParaRPr lang="tr-TR" sz="1900" b="1"/>
          </a:p>
          <a:p>
            <a:pPr>
              <a:lnSpc>
                <a:spcPct val="80000"/>
              </a:lnSpc>
              <a:buFontTx/>
              <a:buNone/>
            </a:pPr>
            <a:r>
              <a:rPr lang="tr-TR" sz="1900" b="1"/>
              <a:t>Sermaye yapısı terimi, firmalar tarafından kullanılan, tahvil (“debt”),</a:t>
            </a:r>
          </a:p>
          <a:p>
            <a:pPr>
              <a:lnSpc>
                <a:spcPct val="80000"/>
              </a:lnSpc>
              <a:buFontTx/>
              <a:buNone/>
            </a:pPr>
            <a:r>
              <a:rPr lang="tr-TR" sz="1900" b="1"/>
              <a:t>rüçhanlı hisse senetleri “preferred stock” ve adi hisse senetleri “common</a:t>
            </a:r>
          </a:p>
          <a:p>
            <a:pPr>
              <a:lnSpc>
                <a:spcPct val="80000"/>
              </a:lnSpc>
              <a:buFontTx/>
              <a:buNone/>
            </a:pPr>
            <a:r>
              <a:rPr lang="tr-TR" sz="1900" b="1"/>
              <a:t>equity” gibi çeşitli sermaye kalemlerinin değişik oranda birleşmesinden</a:t>
            </a:r>
          </a:p>
          <a:p>
            <a:pPr>
              <a:lnSpc>
                <a:spcPct val="80000"/>
              </a:lnSpc>
              <a:buFontTx/>
              <a:buNone/>
            </a:pPr>
            <a:r>
              <a:rPr lang="tr-TR" sz="1900" b="1"/>
              <a:t>oluşmaktadır.   </a:t>
            </a:r>
          </a:p>
          <a:p>
            <a:pPr>
              <a:lnSpc>
                <a:spcPct val="80000"/>
              </a:lnSpc>
              <a:buFontTx/>
              <a:buNone/>
            </a:pPr>
            <a:endParaRPr lang="tr-TR" sz="1900" b="1"/>
          </a:p>
          <a:p>
            <a:pPr>
              <a:lnSpc>
                <a:spcPct val="80000"/>
              </a:lnSpc>
              <a:buFontTx/>
              <a:buNone/>
            </a:pPr>
            <a:r>
              <a:rPr lang="tr-TR" sz="1900" b="1"/>
              <a:t>Finansal Yapı – Kısa Vadeli Borçlar = Sermaye Yapısı</a:t>
            </a:r>
          </a:p>
          <a:p>
            <a:pPr>
              <a:lnSpc>
                <a:spcPct val="80000"/>
              </a:lnSpc>
              <a:buFontTx/>
              <a:buNone/>
            </a:pPr>
            <a:endParaRPr lang="tr-TR" sz="1900" b="1"/>
          </a:p>
          <a:p>
            <a:pPr>
              <a:lnSpc>
                <a:spcPct val="80000"/>
              </a:lnSpc>
              <a:buFontTx/>
              <a:buNone/>
            </a:pPr>
            <a:r>
              <a:rPr lang="tr-TR" sz="1900" b="1"/>
              <a:t>Sermaye yapısı içinde; uzun dönemli borçlar, adi hisse senetleri ve</a:t>
            </a:r>
          </a:p>
          <a:p>
            <a:pPr>
              <a:lnSpc>
                <a:spcPct val="80000"/>
              </a:lnSpc>
              <a:buFontTx/>
              <a:buNone/>
            </a:pPr>
            <a:r>
              <a:rPr lang="tr-TR" sz="1900" b="1"/>
              <a:t>rüçhanlı hisse senetleri yer alır.</a:t>
            </a:r>
          </a:p>
          <a:p>
            <a:pPr>
              <a:lnSpc>
                <a:spcPct val="80000"/>
              </a:lnSpc>
              <a:buFontTx/>
              <a:buNone/>
            </a:pPr>
            <a:r>
              <a:rPr lang="tr-TR" sz="1000"/>
              <a:t> </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tr-TR" sz="4000"/>
              <a:t>Sermaye Maliyeti</a:t>
            </a:r>
            <a:endParaRPr lang="tr-TR" sz="4000" b="0"/>
          </a:p>
        </p:txBody>
      </p:sp>
      <p:sp>
        <p:nvSpPr>
          <p:cNvPr id="108547" name="Rectangle 3"/>
          <p:cNvSpPr>
            <a:spLocks noGrp="1" noChangeArrowheads="1"/>
          </p:cNvSpPr>
          <p:nvPr>
            <p:ph type="body" idx="1"/>
          </p:nvPr>
        </p:nvSpPr>
        <p:spPr>
          <a:xfrm>
            <a:off x="179388" y="1341438"/>
            <a:ext cx="8785225" cy="4895850"/>
          </a:xfrm>
        </p:spPr>
        <p:txBody>
          <a:bodyPr/>
          <a:lstStyle/>
          <a:p>
            <a:pPr>
              <a:lnSpc>
                <a:spcPct val="90000"/>
              </a:lnSpc>
              <a:buFontTx/>
              <a:buNone/>
            </a:pPr>
            <a:r>
              <a:rPr lang="tr-TR" sz="1900"/>
              <a:t>Sermaye maliyeti, şirketin ihraç ettiği tüm menkul kıymetlerden beklenen getiri</a:t>
            </a:r>
          </a:p>
          <a:p>
            <a:pPr>
              <a:lnSpc>
                <a:spcPct val="90000"/>
              </a:lnSpc>
              <a:buFontTx/>
              <a:buNone/>
            </a:pPr>
            <a:r>
              <a:rPr lang="tr-TR" sz="1900"/>
              <a:t>oranlarına dayanır. Firmanın sermaye maliyeti</a:t>
            </a:r>
            <a:r>
              <a:rPr lang="tr-TR" sz="1900" u="sng"/>
              <a:t> borç </a:t>
            </a:r>
            <a:r>
              <a:rPr lang="tr-TR" sz="1900"/>
              <a:t>yatırımcıları ile </a:t>
            </a:r>
            <a:r>
              <a:rPr lang="tr-TR" sz="1900" u="sng"/>
              <a:t>öz sermaye</a:t>
            </a:r>
          </a:p>
          <a:p>
            <a:pPr>
              <a:lnSpc>
                <a:spcPct val="90000"/>
              </a:lnSpc>
              <a:buFontTx/>
              <a:buNone/>
            </a:pPr>
            <a:r>
              <a:rPr lang="tr-TR" sz="1900"/>
              <a:t>yatırımcılarının talep ettiği </a:t>
            </a:r>
            <a:r>
              <a:rPr lang="tr-TR" sz="1900" u="sng"/>
              <a:t>getirilerin ağırlıklı ortalaması</a:t>
            </a:r>
            <a:r>
              <a:rPr lang="tr-TR" sz="1900"/>
              <a:t> anlamına gelir.  </a:t>
            </a:r>
          </a:p>
          <a:p>
            <a:pPr>
              <a:lnSpc>
                <a:spcPct val="90000"/>
              </a:lnSpc>
              <a:buFontTx/>
              <a:buNone/>
            </a:pPr>
            <a:endParaRPr lang="tr-TR" sz="1900"/>
          </a:p>
          <a:p>
            <a:pPr>
              <a:lnSpc>
                <a:spcPct val="90000"/>
              </a:lnSpc>
              <a:buFontTx/>
              <a:buNone/>
            </a:pPr>
            <a:r>
              <a:rPr lang="tr-TR" sz="1900"/>
              <a:t>Bir finansman kaynağının maliyeti (sermaye maliyeti) bu kaynağın firmaya</a:t>
            </a:r>
          </a:p>
          <a:p>
            <a:pPr>
              <a:lnSpc>
                <a:spcPct val="90000"/>
              </a:lnSpc>
              <a:buFontTx/>
              <a:buNone/>
            </a:pPr>
            <a:r>
              <a:rPr lang="tr-TR" sz="1900"/>
              <a:t>sağladığı para girişinin bugünkü değeri ile, gerektirdiği para çıkışlarının bugünkü</a:t>
            </a:r>
          </a:p>
          <a:p>
            <a:pPr>
              <a:lnSpc>
                <a:spcPct val="90000"/>
              </a:lnSpc>
              <a:buFontTx/>
              <a:buNone/>
            </a:pPr>
            <a:r>
              <a:rPr lang="tr-TR" sz="1900"/>
              <a:t>değerini eşit kılan iskonto oranıdır. Bir finansman kaynağının gerektireceği para</a:t>
            </a:r>
          </a:p>
          <a:p>
            <a:pPr>
              <a:lnSpc>
                <a:spcPct val="90000"/>
              </a:lnSpc>
              <a:buFontTx/>
              <a:buNone/>
            </a:pPr>
            <a:r>
              <a:rPr lang="tr-TR" sz="1900"/>
              <a:t>çıkışları kaynağın niteliğine göre faiz, anapara ödemeleri veya dividant olabilir.</a:t>
            </a:r>
          </a:p>
          <a:p>
            <a:pPr>
              <a:lnSpc>
                <a:spcPct val="90000"/>
              </a:lnSpc>
              <a:buFontTx/>
              <a:buNone/>
            </a:pPr>
            <a:r>
              <a:rPr lang="tr-TR" sz="1900"/>
              <a:t>Şirketin sermaye maliyeti, firmanın mevcut varlıkları için sermayenin fırsat</a:t>
            </a:r>
          </a:p>
          <a:p>
            <a:pPr>
              <a:lnSpc>
                <a:spcPct val="90000"/>
              </a:lnSpc>
              <a:buFontTx/>
              <a:buNone/>
            </a:pPr>
            <a:r>
              <a:rPr lang="tr-TR" sz="1900"/>
              <a:t>maliyeti olarak da tanımlanabilir. Sermaye maliyeti hesaplamasının amacı,</a:t>
            </a:r>
          </a:p>
          <a:p>
            <a:pPr>
              <a:lnSpc>
                <a:spcPct val="90000"/>
              </a:lnSpc>
              <a:buFontTx/>
              <a:buNone/>
            </a:pPr>
            <a:r>
              <a:rPr lang="tr-TR" sz="1900"/>
              <a:t>firmanın kaynak bileşiminin ortaya konulmasıdır.</a:t>
            </a:r>
          </a:p>
          <a:p>
            <a:pPr>
              <a:lnSpc>
                <a:spcPct val="90000"/>
              </a:lnSpc>
              <a:buFontTx/>
              <a:buNone/>
            </a:pPr>
            <a:endParaRPr lang="tr-TR" sz="1900"/>
          </a:p>
          <a:p>
            <a:pPr>
              <a:lnSpc>
                <a:spcPct val="90000"/>
              </a:lnSpc>
              <a:buFontTx/>
              <a:buNone/>
            </a:pPr>
            <a:r>
              <a:rPr lang="tr-TR" sz="1900"/>
              <a:t>Sermaye maliyeti bileşiminde yalnızca uzun vadeli kaynaklar değil, maliyeti olan</a:t>
            </a:r>
          </a:p>
          <a:p>
            <a:pPr>
              <a:lnSpc>
                <a:spcPct val="90000"/>
              </a:lnSpc>
              <a:buFontTx/>
              <a:buNone/>
            </a:pPr>
            <a:r>
              <a:rPr lang="tr-TR" sz="1900"/>
              <a:t>tüm bileşenler dikkate alınmalıdır.</a:t>
            </a:r>
          </a:p>
          <a:p>
            <a:pPr>
              <a:lnSpc>
                <a:spcPct val="90000"/>
              </a:lnSpc>
              <a:buFontTx/>
              <a:buNone/>
            </a:pPr>
            <a:endParaRPr lang="tr-TR" sz="190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tr-TR" sz="4000"/>
              <a:t>Sermaye Türlerinin Maliyeti</a:t>
            </a:r>
          </a:p>
        </p:txBody>
      </p:sp>
      <p:sp>
        <p:nvSpPr>
          <p:cNvPr id="111619" name="Rectangle 3"/>
          <p:cNvSpPr>
            <a:spLocks noGrp="1" noChangeArrowheads="1"/>
          </p:cNvSpPr>
          <p:nvPr>
            <p:ph type="body" idx="1"/>
          </p:nvPr>
        </p:nvSpPr>
        <p:spPr>
          <a:xfrm>
            <a:off x="274638" y="1196975"/>
            <a:ext cx="8648700" cy="4899025"/>
          </a:xfrm>
        </p:spPr>
        <p:txBody>
          <a:bodyPr/>
          <a:lstStyle/>
          <a:p>
            <a:pPr>
              <a:buFontTx/>
              <a:buNone/>
            </a:pPr>
            <a:endParaRPr lang="tr-TR"/>
          </a:p>
          <a:p>
            <a:pPr>
              <a:buFontTx/>
              <a:buNone/>
            </a:pPr>
            <a:r>
              <a:rPr lang="tr-TR"/>
              <a:t>3 tür sermaye maliyeti hesaplanma yöntemi vardır</a:t>
            </a:r>
          </a:p>
          <a:p>
            <a:pPr>
              <a:buFontTx/>
              <a:buNone/>
            </a:pPr>
            <a:endParaRPr lang="tr-TR"/>
          </a:p>
          <a:p>
            <a:r>
              <a:rPr lang="tr-TR" sz="2500" b="1">
                <a:latin typeface="Arial,Bold" charset="-94"/>
              </a:rPr>
              <a:t>Borçlanma Maliyeti</a:t>
            </a:r>
          </a:p>
          <a:p>
            <a:r>
              <a:rPr lang="tr-TR" sz="2500" b="1">
                <a:latin typeface="Arial,Bold" charset="-94"/>
              </a:rPr>
              <a:t>Öncelikli Pay Senedi Maliyeti</a:t>
            </a:r>
            <a:endParaRPr lang="tr-TR" sz="2500">
              <a:latin typeface="Arial,Bold" charset="-94"/>
            </a:endParaRPr>
          </a:p>
          <a:p>
            <a:r>
              <a:rPr lang="tr-TR" sz="2500" b="1">
                <a:latin typeface="Arial,Bold" charset="-94"/>
              </a:rPr>
              <a:t>Adi Hisse Senedi Maliyeti</a:t>
            </a:r>
            <a:endParaRPr lang="tr-TR" sz="2500">
              <a:latin typeface="Arial,Bold" charset="-94"/>
            </a:endParaRPr>
          </a:p>
          <a:p>
            <a:endParaRPr lang="tr-TR" sz="2500" b="1">
              <a:latin typeface="Arial,Bold" charset="-94"/>
            </a:endParaRPr>
          </a:p>
          <a:p>
            <a:pPr>
              <a:buFontTx/>
              <a:buNone/>
            </a:pPr>
            <a:endParaRPr lang="tr-T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tr-TR" sz="4000"/>
              <a:t>Sermaye Türlerinin Maliyeti</a:t>
            </a:r>
            <a:endParaRPr lang="tr-TR" sz="4000" b="0"/>
          </a:p>
        </p:txBody>
      </p:sp>
      <p:sp>
        <p:nvSpPr>
          <p:cNvPr id="109571" name="Rectangle 3"/>
          <p:cNvSpPr>
            <a:spLocks noGrp="1" noChangeArrowheads="1"/>
          </p:cNvSpPr>
          <p:nvPr>
            <p:ph type="body" idx="1"/>
          </p:nvPr>
        </p:nvSpPr>
        <p:spPr/>
        <p:txBody>
          <a:bodyPr/>
          <a:lstStyle/>
          <a:p>
            <a:r>
              <a:rPr lang="tr-TR" sz="2500" b="1">
                <a:latin typeface="Arial,Bold" charset="-94"/>
              </a:rPr>
              <a:t>Borçlanma Maliyeti</a:t>
            </a:r>
          </a:p>
          <a:p>
            <a:pPr>
              <a:buFontTx/>
              <a:buNone/>
            </a:pPr>
            <a:r>
              <a:rPr lang="tr-TR" sz="1900"/>
              <a:t>Firma faaliyetlerinin dış kaynakla finansmanı halinde sağlanan sermayenin</a:t>
            </a:r>
          </a:p>
          <a:p>
            <a:pPr>
              <a:buFontTx/>
              <a:buNone/>
            </a:pPr>
            <a:r>
              <a:rPr lang="tr-TR" sz="1900"/>
              <a:t>maliyetidir. Nihai boçlanma maliyeti, finansman gideri vergi matrahından</a:t>
            </a:r>
          </a:p>
          <a:p>
            <a:pPr>
              <a:buFontTx/>
              <a:buNone/>
            </a:pPr>
            <a:r>
              <a:rPr lang="tr-TR" sz="1900"/>
              <a:t>düşülebildiği için, vergi sonrası borçlanma maliyetidir. Dolayısıyla, borçlanma</a:t>
            </a:r>
          </a:p>
          <a:p>
            <a:pPr>
              <a:buFontTx/>
              <a:buNone/>
            </a:pPr>
            <a:r>
              <a:rPr lang="tr-TR" sz="1900"/>
              <a:t>maliyetini vergi yükü kadar azaltacaktır. Genel olarak borçlanma maliyeti;</a:t>
            </a:r>
          </a:p>
          <a:p>
            <a:pPr>
              <a:buFontTx/>
              <a:buNone/>
            </a:pPr>
            <a:endParaRPr lang="tr-TR" sz="1900"/>
          </a:p>
          <a:p>
            <a:pPr>
              <a:buFontTx/>
              <a:buNone/>
            </a:pPr>
            <a:r>
              <a:rPr lang="tr-TR" sz="1900"/>
              <a:t>Borç. Maliyeti (r) = R * (1 - v)</a:t>
            </a:r>
          </a:p>
          <a:p>
            <a:pPr>
              <a:buFontTx/>
              <a:buNone/>
            </a:pPr>
            <a:endParaRPr lang="tr-TR" sz="1900"/>
          </a:p>
          <a:p>
            <a:pPr>
              <a:buFontTx/>
              <a:buNone/>
            </a:pPr>
            <a:r>
              <a:rPr lang="tr-TR" sz="1900"/>
              <a:t>Bir tahvil finansmanının maliyeti aşağıdaki formülle hesaplanır</a:t>
            </a:r>
          </a:p>
          <a:p>
            <a:pPr>
              <a:buFontTx/>
              <a:buNone/>
            </a:pPr>
            <a:endParaRPr lang="tr-TR" sz="1900"/>
          </a:p>
          <a:p>
            <a:pPr>
              <a:buFontTx/>
              <a:buNone/>
            </a:pPr>
            <a:endParaRPr lang="tr-TR" sz="1900">
              <a:latin typeface="Arial,Bold" charset="-94"/>
            </a:endParaRPr>
          </a:p>
          <a:p>
            <a:pPr>
              <a:buFontTx/>
              <a:buNone/>
            </a:pPr>
            <a:endParaRPr lang="tr-TR" sz="1900"/>
          </a:p>
        </p:txBody>
      </p:sp>
      <p:pic>
        <p:nvPicPr>
          <p:cNvPr id="109574" name="Picture 6"/>
          <p:cNvPicPr>
            <a:picLocks noChangeAspect="1" noChangeArrowheads="1"/>
          </p:cNvPicPr>
          <p:nvPr/>
        </p:nvPicPr>
        <p:blipFill>
          <a:blip r:embed="rId2" cstate="print"/>
          <a:srcRect/>
          <a:stretch>
            <a:fillRect/>
          </a:stretch>
        </p:blipFill>
        <p:spPr bwMode="auto">
          <a:xfrm>
            <a:off x="4716463" y="3429000"/>
            <a:ext cx="2520950" cy="749300"/>
          </a:xfrm>
          <a:prstGeom prst="rect">
            <a:avLst/>
          </a:prstGeom>
          <a:noFill/>
        </p:spPr>
      </p:pic>
      <p:pic>
        <p:nvPicPr>
          <p:cNvPr id="109579" name="Picture 11"/>
          <p:cNvPicPr>
            <a:picLocks noChangeAspect="1" noChangeArrowheads="1"/>
          </p:cNvPicPr>
          <p:nvPr/>
        </p:nvPicPr>
        <p:blipFill>
          <a:blip r:embed="rId3" cstate="print"/>
          <a:srcRect/>
          <a:stretch>
            <a:fillRect/>
          </a:stretch>
        </p:blipFill>
        <p:spPr bwMode="auto">
          <a:xfrm>
            <a:off x="4643438" y="4868863"/>
            <a:ext cx="2952750" cy="1114425"/>
          </a:xfrm>
          <a:prstGeom prst="rect">
            <a:avLst/>
          </a:prstGeom>
          <a:noFill/>
        </p:spPr>
      </p:pic>
      <p:pic>
        <p:nvPicPr>
          <p:cNvPr id="109580" name="Picture 12"/>
          <p:cNvPicPr>
            <a:picLocks noChangeAspect="1" noChangeArrowheads="1"/>
          </p:cNvPicPr>
          <p:nvPr/>
        </p:nvPicPr>
        <p:blipFill>
          <a:blip r:embed="rId4" cstate="print"/>
          <a:srcRect/>
          <a:stretch>
            <a:fillRect/>
          </a:stretch>
        </p:blipFill>
        <p:spPr bwMode="auto">
          <a:xfrm>
            <a:off x="179388" y="4941888"/>
            <a:ext cx="3960812" cy="1008062"/>
          </a:xfrm>
          <a:prstGeom prst="rect">
            <a:avLst/>
          </a:prstGeom>
          <a:noFill/>
        </p:spPr>
      </p:pic>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tr-TR"/>
              <a:t>Örnek</a:t>
            </a:r>
          </a:p>
        </p:txBody>
      </p:sp>
      <p:sp>
        <p:nvSpPr>
          <p:cNvPr id="110595" name="Rectangle 3"/>
          <p:cNvSpPr>
            <a:spLocks noGrp="1" noChangeArrowheads="1"/>
          </p:cNvSpPr>
          <p:nvPr>
            <p:ph type="body" idx="1"/>
          </p:nvPr>
        </p:nvSpPr>
        <p:spPr/>
        <p:txBody>
          <a:bodyPr/>
          <a:lstStyle/>
          <a:p>
            <a:pPr>
              <a:buFontTx/>
              <a:buNone/>
            </a:pPr>
            <a:r>
              <a:rPr lang="tr-TR" sz="2500"/>
              <a:t>Nominal değeri 1,000 YTL, satış fiyatı 962 YTL, vadesi 5 yıl</a:t>
            </a:r>
          </a:p>
          <a:p>
            <a:pPr>
              <a:buFontTx/>
              <a:buNone/>
            </a:pPr>
            <a:r>
              <a:rPr lang="tr-TR" sz="2500"/>
              <a:t>ve faiz oranı % 18 olan tahvilin maliyeti nedir?</a:t>
            </a:r>
          </a:p>
          <a:p>
            <a:pPr>
              <a:buFontTx/>
              <a:buNone/>
            </a:pPr>
            <a:endParaRPr lang="tr-TR" sz="2500"/>
          </a:p>
          <a:p>
            <a:pPr>
              <a:buFontTx/>
              <a:buNone/>
            </a:pPr>
            <a:endParaRPr lang="tr-TR" sz="2500"/>
          </a:p>
          <a:p>
            <a:pPr>
              <a:buFontTx/>
              <a:buNone/>
            </a:pPr>
            <a:endParaRPr lang="tr-TR" sz="2500"/>
          </a:p>
          <a:p>
            <a:pPr>
              <a:buFontTx/>
              <a:buNone/>
            </a:pPr>
            <a:endParaRPr lang="tr-TR" sz="2500"/>
          </a:p>
          <a:p>
            <a:pPr>
              <a:buFontTx/>
              <a:buNone/>
            </a:pPr>
            <a:r>
              <a:rPr lang="tr-TR" sz="2500"/>
              <a:t>Burada tahvilin maliyeti (r), deneme yanılma yoluyla</a:t>
            </a:r>
          </a:p>
          <a:p>
            <a:pPr>
              <a:buFontTx/>
              <a:buNone/>
            </a:pPr>
            <a:r>
              <a:rPr lang="tr-TR" sz="2500"/>
              <a:t>r =  % 19.2 olarak hesaplanır.</a:t>
            </a:r>
          </a:p>
          <a:p>
            <a:pPr>
              <a:buFontTx/>
              <a:buNone/>
            </a:pPr>
            <a:endParaRPr lang="tr-TR" sz="2500"/>
          </a:p>
        </p:txBody>
      </p:sp>
      <p:pic>
        <p:nvPicPr>
          <p:cNvPr id="110596" name="Picture 4"/>
          <p:cNvPicPr>
            <a:picLocks noChangeAspect="1" noChangeArrowheads="1"/>
          </p:cNvPicPr>
          <p:nvPr/>
        </p:nvPicPr>
        <p:blipFill>
          <a:blip r:embed="rId2" cstate="print"/>
          <a:srcRect/>
          <a:stretch>
            <a:fillRect/>
          </a:stretch>
        </p:blipFill>
        <p:spPr bwMode="auto">
          <a:xfrm>
            <a:off x="468313" y="2636838"/>
            <a:ext cx="4391025" cy="1106487"/>
          </a:xfrm>
          <a:prstGeom prst="rect">
            <a:avLst/>
          </a:prstGeom>
          <a:noFill/>
        </p:spPr>
      </p:pic>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tr-TR" sz="4000"/>
              <a:t>Sermaye Türlerinin Maliyeti</a:t>
            </a:r>
          </a:p>
        </p:txBody>
      </p:sp>
      <p:sp>
        <p:nvSpPr>
          <p:cNvPr id="112643" name="Rectangle 3"/>
          <p:cNvSpPr>
            <a:spLocks noGrp="1" noChangeArrowheads="1"/>
          </p:cNvSpPr>
          <p:nvPr>
            <p:ph type="body" idx="1"/>
          </p:nvPr>
        </p:nvSpPr>
        <p:spPr/>
        <p:txBody>
          <a:bodyPr/>
          <a:lstStyle/>
          <a:p>
            <a:r>
              <a:rPr lang="tr-TR" sz="2500" b="1"/>
              <a:t>Öncelikli Pay Senedi Maliyeti</a:t>
            </a:r>
          </a:p>
          <a:p>
            <a:pPr>
              <a:buFontTx/>
              <a:buNone/>
            </a:pPr>
            <a:r>
              <a:rPr lang="tr-TR" sz="1900"/>
              <a:t>Öncelikli pay senedi, borç ile özkaynak arasında yeralan bir fon kaynağıdır.</a:t>
            </a:r>
          </a:p>
          <a:p>
            <a:pPr>
              <a:buFontTx/>
              <a:buNone/>
            </a:pPr>
            <a:r>
              <a:rPr lang="tr-TR" sz="1900"/>
              <a:t>Öncelikli pay senetlerinin maliyetini, senet üzerinde saptanan kar payı, yani</a:t>
            </a:r>
          </a:p>
          <a:p>
            <a:pPr>
              <a:buFontTx/>
              <a:buNone/>
            </a:pPr>
            <a:r>
              <a:rPr lang="tr-TR" sz="1900"/>
              <a:t>temettü (dividant) belirler. Pay senedinin vadesini sonsuz olarak düşünürsek,</a:t>
            </a:r>
          </a:p>
          <a:p>
            <a:pPr>
              <a:buFontTx/>
              <a:buNone/>
            </a:pPr>
            <a:endParaRPr lang="tr-TR" sz="1900"/>
          </a:p>
          <a:p>
            <a:pPr>
              <a:buFontTx/>
              <a:buNone/>
            </a:pPr>
            <a:endParaRPr lang="tr-TR" sz="1900"/>
          </a:p>
          <a:p>
            <a:pPr>
              <a:buFontTx/>
              <a:buNone/>
            </a:pPr>
            <a:endParaRPr lang="tr-TR" sz="1900"/>
          </a:p>
          <a:p>
            <a:pPr>
              <a:buFontTx/>
              <a:buNone/>
            </a:pPr>
            <a:endParaRPr lang="tr-TR" sz="1900"/>
          </a:p>
          <a:p>
            <a:pPr>
              <a:buFontTx/>
              <a:buNone/>
            </a:pPr>
            <a:r>
              <a:rPr lang="tr-TR" sz="2500" b="1" u="sng"/>
              <a:t>Örnek :</a:t>
            </a:r>
            <a:r>
              <a:rPr lang="tr-TR" sz="1900"/>
              <a:t> 1 YTL nominal değerli öncelikli pay senedi için 0.07 YTL lik bir ihraç</a:t>
            </a:r>
          </a:p>
          <a:p>
            <a:pPr>
              <a:buFontTx/>
              <a:buNone/>
            </a:pPr>
            <a:r>
              <a:rPr lang="tr-TR" sz="1900"/>
              <a:t>gideri sözkonusu olsun. Dividant oranı % 26 iken maliyet nedir?</a:t>
            </a:r>
          </a:p>
          <a:p>
            <a:pPr>
              <a:buFontTx/>
              <a:buNone/>
            </a:pPr>
            <a:endParaRPr lang="tr-TR" sz="1900"/>
          </a:p>
          <a:p>
            <a:pPr>
              <a:buFontTx/>
              <a:buNone/>
            </a:pPr>
            <a:r>
              <a:rPr lang="tr-TR" sz="2400"/>
              <a:t>k</a:t>
            </a:r>
            <a:r>
              <a:rPr lang="tr-TR" sz="2400" b="1" baseline="-25000"/>
              <a:t>p</a:t>
            </a:r>
            <a:r>
              <a:rPr lang="tr-TR" sz="2400" baseline="-25000"/>
              <a:t> </a:t>
            </a:r>
            <a:r>
              <a:rPr lang="tr-TR" sz="2400"/>
              <a:t>= 0.26 / (1-0.07)  = 0.28   </a:t>
            </a:r>
            <a:r>
              <a:rPr lang="tr-TR" sz="2000"/>
              <a:t>olarak hesaplanır</a:t>
            </a:r>
          </a:p>
          <a:p>
            <a:pPr>
              <a:buFontTx/>
              <a:buNone/>
            </a:pPr>
            <a:endParaRPr lang="tr-TR" sz="2400"/>
          </a:p>
          <a:p>
            <a:pPr>
              <a:buFontTx/>
              <a:buNone/>
            </a:pPr>
            <a:endParaRPr lang="tr-TR" sz="1900"/>
          </a:p>
        </p:txBody>
      </p:sp>
      <p:pic>
        <p:nvPicPr>
          <p:cNvPr id="112644" name="Picture 4"/>
          <p:cNvPicPr>
            <a:picLocks noChangeAspect="1" noChangeArrowheads="1"/>
          </p:cNvPicPr>
          <p:nvPr/>
        </p:nvPicPr>
        <p:blipFill>
          <a:blip r:embed="rId2" cstate="print"/>
          <a:srcRect/>
          <a:stretch>
            <a:fillRect/>
          </a:stretch>
        </p:blipFill>
        <p:spPr bwMode="auto">
          <a:xfrm>
            <a:off x="468313" y="3068638"/>
            <a:ext cx="1439862" cy="860425"/>
          </a:xfrm>
          <a:prstGeom prst="rect">
            <a:avLst/>
          </a:prstGeom>
          <a:noFill/>
        </p:spPr>
      </p:pic>
      <p:pic>
        <p:nvPicPr>
          <p:cNvPr id="112645" name="Picture 5"/>
          <p:cNvPicPr>
            <a:picLocks noChangeAspect="1" noChangeArrowheads="1"/>
          </p:cNvPicPr>
          <p:nvPr/>
        </p:nvPicPr>
        <p:blipFill>
          <a:blip r:embed="rId3" cstate="print"/>
          <a:srcRect/>
          <a:stretch>
            <a:fillRect/>
          </a:stretch>
        </p:blipFill>
        <p:spPr bwMode="auto">
          <a:xfrm>
            <a:off x="2627313" y="3068638"/>
            <a:ext cx="4465637" cy="912812"/>
          </a:xfrm>
          <a:prstGeom prst="rect">
            <a:avLst/>
          </a:prstGeom>
          <a:noFill/>
        </p:spPr>
      </p:pic>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tr-TR" sz="4000"/>
              <a:t>Sermaye Türlerinin Maliyeti</a:t>
            </a:r>
          </a:p>
        </p:txBody>
      </p:sp>
      <p:sp>
        <p:nvSpPr>
          <p:cNvPr id="113667" name="Rectangle 3"/>
          <p:cNvSpPr>
            <a:spLocks noGrp="1" noChangeArrowheads="1"/>
          </p:cNvSpPr>
          <p:nvPr>
            <p:ph type="body" idx="1"/>
          </p:nvPr>
        </p:nvSpPr>
        <p:spPr>
          <a:xfrm>
            <a:off x="274638" y="1376363"/>
            <a:ext cx="8648700" cy="4932362"/>
          </a:xfrm>
        </p:spPr>
        <p:txBody>
          <a:bodyPr/>
          <a:lstStyle/>
          <a:p>
            <a:r>
              <a:rPr lang="tr-TR" b="1">
                <a:latin typeface="Arial,Bold" charset="-94"/>
              </a:rPr>
              <a:t>Adi Hisse Senedi Maliyeti</a:t>
            </a:r>
          </a:p>
          <a:p>
            <a:pPr>
              <a:buFontTx/>
              <a:buNone/>
            </a:pPr>
            <a:r>
              <a:rPr lang="tr-TR" sz="2500"/>
              <a:t>İki tür hesaplama yöntemi kullanılmaktadır.</a:t>
            </a:r>
          </a:p>
          <a:p>
            <a:pPr>
              <a:buFontTx/>
              <a:buNone/>
            </a:pPr>
            <a:r>
              <a:rPr lang="tr-TR"/>
              <a:t>-</a:t>
            </a:r>
            <a:r>
              <a:rPr lang="tr-TR" sz="2500" b="1"/>
              <a:t>Gordon Büyüme Modeli</a:t>
            </a:r>
          </a:p>
          <a:p>
            <a:pPr>
              <a:buFontTx/>
              <a:buNone/>
            </a:pPr>
            <a:endParaRPr lang="tr-TR" sz="2500" b="1"/>
          </a:p>
          <a:p>
            <a:pPr>
              <a:buFontTx/>
              <a:buNone/>
            </a:pPr>
            <a:endParaRPr lang="tr-TR" sz="2100"/>
          </a:p>
          <a:p>
            <a:pPr>
              <a:buFontTx/>
              <a:buNone/>
            </a:pPr>
            <a:endParaRPr lang="tr-TR" sz="2100"/>
          </a:p>
          <a:p>
            <a:pPr>
              <a:buFontTx/>
              <a:buNone/>
            </a:pPr>
            <a:endParaRPr lang="tr-TR" sz="2100"/>
          </a:p>
          <a:p>
            <a:pPr>
              <a:buFontTx/>
              <a:buNone/>
            </a:pPr>
            <a:r>
              <a:rPr lang="tr-TR" sz="2100"/>
              <a:t>Örnek : Bir firmanın hisse senetlerinin fiyatı 8.40 YTL; bir yıl sonraki hissebaşına dividant ise 0.80 YTL olsun. Büyüme oranını % 8 kabul edersek adi hisse senedinin maliyeti ne olur?</a:t>
            </a:r>
          </a:p>
          <a:p>
            <a:pPr>
              <a:buFontTx/>
              <a:buNone/>
            </a:pPr>
            <a:endParaRPr lang="tr-TR" sz="2100"/>
          </a:p>
          <a:p>
            <a:pPr>
              <a:buFontTx/>
              <a:buNone/>
            </a:pPr>
            <a:endParaRPr lang="tr-TR" sz="2100">
              <a:latin typeface="Arial,Bold" charset="-94"/>
            </a:endParaRPr>
          </a:p>
          <a:p>
            <a:endParaRPr lang="tr-TR" sz="2100"/>
          </a:p>
        </p:txBody>
      </p:sp>
      <p:pic>
        <p:nvPicPr>
          <p:cNvPr id="113668" name="Picture 4"/>
          <p:cNvPicPr>
            <a:picLocks noChangeAspect="1" noChangeArrowheads="1"/>
          </p:cNvPicPr>
          <p:nvPr/>
        </p:nvPicPr>
        <p:blipFill>
          <a:blip r:embed="rId2" cstate="print"/>
          <a:srcRect/>
          <a:stretch>
            <a:fillRect/>
          </a:stretch>
        </p:blipFill>
        <p:spPr bwMode="auto">
          <a:xfrm>
            <a:off x="539750" y="3068638"/>
            <a:ext cx="2232025" cy="966787"/>
          </a:xfrm>
          <a:prstGeom prst="rect">
            <a:avLst/>
          </a:prstGeom>
          <a:noFill/>
        </p:spPr>
      </p:pic>
      <p:pic>
        <p:nvPicPr>
          <p:cNvPr id="113669" name="Picture 5"/>
          <p:cNvPicPr>
            <a:picLocks noChangeAspect="1" noChangeArrowheads="1"/>
          </p:cNvPicPr>
          <p:nvPr/>
        </p:nvPicPr>
        <p:blipFill>
          <a:blip r:embed="rId3" cstate="print"/>
          <a:srcRect/>
          <a:stretch>
            <a:fillRect/>
          </a:stretch>
        </p:blipFill>
        <p:spPr bwMode="auto">
          <a:xfrm>
            <a:off x="3276600" y="2924175"/>
            <a:ext cx="4400550" cy="1171575"/>
          </a:xfrm>
          <a:prstGeom prst="rect">
            <a:avLst/>
          </a:prstGeom>
          <a:noFill/>
        </p:spPr>
      </p:pic>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tr-TR"/>
              <a:t>Örnek</a:t>
            </a:r>
          </a:p>
        </p:txBody>
      </p:sp>
      <p:sp>
        <p:nvSpPr>
          <p:cNvPr id="114691" name="Rectangle 3"/>
          <p:cNvSpPr>
            <a:spLocks noGrp="1" noChangeArrowheads="1"/>
          </p:cNvSpPr>
          <p:nvPr>
            <p:ph type="body" idx="1"/>
          </p:nvPr>
        </p:nvSpPr>
        <p:spPr/>
        <p:txBody>
          <a:bodyPr/>
          <a:lstStyle/>
          <a:p>
            <a:pPr>
              <a:buFontTx/>
              <a:buNone/>
            </a:pPr>
            <a:r>
              <a:rPr lang="tr-TR" sz="2100"/>
              <a:t>Bir firmanın hisse senetlerinin fiyatı 8.40 YTL; bir yıl sonraki hisse</a:t>
            </a:r>
          </a:p>
          <a:p>
            <a:pPr>
              <a:buFontTx/>
              <a:buNone/>
            </a:pPr>
            <a:r>
              <a:rPr lang="tr-TR" sz="2100"/>
              <a:t>başına dividant ise 0.80 YTL olsun. Büyüme oranını % 8 kabul</a:t>
            </a:r>
          </a:p>
          <a:p>
            <a:pPr>
              <a:buFontTx/>
              <a:buNone/>
            </a:pPr>
            <a:r>
              <a:rPr lang="tr-TR" sz="2100"/>
              <a:t>edersek adi hisse senedinin maliyeti ne olur?</a:t>
            </a:r>
          </a:p>
          <a:p>
            <a:pPr>
              <a:buFontTx/>
              <a:buNone/>
            </a:pPr>
            <a:endParaRPr lang="tr-TR" sz="2100"/>
          </a:p>
          <a:p>
            <a:pPr>
              <a:buFontTx/>
              <a:buNone/>
            </a:pPr>
            <a:endParaRPr lang="tr-TR" sz="2100"/>
          </a:p>
          <a:p>
            <a:endParaRPr lang="tr-TR"/>
          </a:p>
          <a:p>
            <a:pPr>
              <a:buFontTx/>
              <a:buNone/>
            </a:pPr>
            <a:r>
              <a:rPr lang="tr-TR" sz="2100"/>
              <a:t>Gordon Büyüme Modelinde verileri yerine koyarak, </a:t>
            </a:r>
          </a:p>
          <a:p>
            <a:pPr>
              <a:buFontTx/>
              <a:buNone/>
            </a:pPr>
            <a:endParaRPr lang="tr-TR" sz="2100"/>
          </a:p>
          <a:p>
            <a:pPr>
              <a:buFontTx/>
              <a:buNone/>
            </a:pPr>
            <a:r>
              <a:rPr lang="tr-TR" sz="2100"/>
              <a:t>					</a:t>
            </a:r>
            <a:r>
              <a:rPr lang="tr-TR" sz="2500"/>
              <a:t>k</a:t>
            </a:r>
            <a:r>
              <a:rPr lang="tr-TR" sz="2500" baseline="-25000"/>
              <a:t>e</a:t>
            </a:r>
            <a:r>
              <a:rPr lang="tr-TR" sz="2500"/>
              <a:t> = %17,52  olarak bulunur</a:t>
            </a:r>
          </a:p>
          <a:p>
            <a:pPr>
              <a:buFontTx/>
              <a:buNone/>
            </a:pPr>
            <a:endParaRPr lang="tr-TR" sz="1900"/>
          </a:p>
        </p:txBody>
      </p:sp>
      <p:pic>
        <p:nvPicPr>
          <p:cNvPr id="114692" name="Picture 4"/>
          <p:cNvPicPr>
            <a:picLocks noChangeAspect="1" noChangeArrowheads="1"/>
          </p:cNvPicPr>
          <p:nvPr/>
        </p:nvPicPr>
        <p:blipFill>
          <a:blip r:embed="rId2" cstate="print"/>
          <a:srcRect/>
          <a:stretch>
            <a:fillRect/>
          </a:stretch>
        </p:blipFill>
        <p:spPr bwMode="auto">
          <a:xfrm>
            <a:off x="539750" y="2852738"/>
            <a:ext cx="1905000" cy="933450"/>
          </a:xfrm>
          <a:prstGeom prst="rect">
            <a:avLst/>
          </a:prstGeom>
          <a:noFill/>
        </p:spPr>
      </p:pic>
      <p:pic>
        <p:nvPicPr>
          <p:cNvPr id="114693" name="Picture 5"/>
          <p:cNvPicPr>
            <a:picLocks noChangeAspect="1" noChangeArrowheads="1"/>
          </p:cNvPicPr>
          <p:nvPr/>
        </p:nvPicPr>
        <p:blipFill>
          <a:blip r:embed="rId3" cstate="print"/>
          <a:srcRect/>
          <a:stretch>
            <a:fillRect/>
          </a:stretch>
        </p:blipFill>
        <p:spPr bwMode="auto">
          <a:xfrm>
            <a:off x="468313" y="4652963"/>
            <a:ext cx="2114550" cy="685800"/>
          </a:xfrm>
          <a:prstGeom prst="rect">
            <a:avLst/>
          </a:prstGeom>
          <a:noFill/>
        </p:spPr>
      </p:pic>
    </p:spTree>
  </p:cSld>
  <p:clrMapOvr>
    <a:masterClrMapping/>
  </p:clrMapOvr>
</p:sld>
</file>

<file path=ppt/theme/theme1.xml><?xml version="1.0" encoding="utf-8"?>
<a:theme xmlns:a="http://schemas.openxmlformats.org/drawingml/2006/main" name="Worldwide design template">
  <a:themeElements>
    <a:clrScheme name="Worldwide design template 1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Worldwide design template">
      <a:majorFont>
        <a:latin typeface="Arial"/>
        <a:ea typeface=""/>
        <a:cs typeface="Arial"/>
      </a:majorFont>
      <a:minorFont>
        <a:latin typeface="Arial"/>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orldwide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orldwide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orldwide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orldwide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orldwide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orldwide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orldwide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orldwide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orldwide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orldwide desig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orldwide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orldwide desig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Worldwide design template 1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Worldwide design template">
  <a:themeElements>
    <a:clrScheme name="Worldwide design template 1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Worldwide design template">
      <a:majorFont>
        <a:latin typeface="Arial"/>
        <a:ea typeface=""/>
        <a:cs typeface="Arial"/>
      </a:majorFont>
      <a:minorFont>
        <a:latin typeface="Arial"/>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Worldwide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orldwide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orldwide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orldwide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orldwide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orldwide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orldwide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orldwide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orldwide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orldwide desig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orldwide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orldwide desig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Worldwide design template 1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Worldwide design template</Template>
  <TotalTime>2135</TotalTime>
  <Words>3369</Words>
  <Application>Microsoft Office PowerPoint</Application>
  <PresentationFormat>Ekran Gösterisi (4:3)</PresentationFormat>
  <Paragraphs>1050</Paragraphs>
  <Slides>110</Slides>
  <Notes>73</Notes>
  <HiddenSlides>1</HiddenSlides>
  <MMClips>0</MMClips>
  <ScaleCrop>false</ScaleCrop>
  <HeadingPairs>
    <vt:vector size="8" baseType="variant">
      <vt:variant>
        <vt:lpstr>Kullanılan Yazı Tipleri</vt:lpstr>
      </vt:variant>
      <vt:variant>
        <vt:i4>7</vt:i4>
      </vt:variant>
      <vt:variant>
        <vt:lpstr>Tema</vt:lpstr>
      </vt:variant>
      <vt:variant>
        <vt:i4>2</vt:i4>
      </vt:variant>
      <vt:variant>
        <vt:lpstr>Eklenmiş OLE Hizmet Programları</vt:lpstr>
      </vt:variant>
      <vt:variant>
        <vt:i4>2</vt:i4>
      </vt:variant>
      <vt:variant>
        <vt:lpstr>Slayt Başlıkları</vt:lpstr>
      </vt:variant>
      <vt:variant>
        <vt:i4>110</vt:i4>
      </vt:variant>
    </vt:vector>
  </HeadingPairs>
  <TitlesOfParts>
    <vt:vector size="121" baseType="lpstr">
      <vt:lpstr>Arial</vt:lpstr>
      <vt:lpstr>Arial Tur</vt:lpstr>
      <vt:lpstr>Arial,Bold</vt:lpstr>
      <vt:lpstr>Comic Sans MS</vt:lpstr>
      <vt:lpstr>Times New Roman</vt:lpstr>
      <vt:lpstr>Verdana</vt:lpstr>
      <vt:lpstr>Wingdings</vt:lpstr>
      <vt:lpstr>Worldwide design template</vt:lpstr>
      <vt:lpstr>1_Worldwide design template</vt:lpstr>
      <vt:lpstr>Equation</vt:lpstr>
      <vt:lpstr>Bit Eşlem Resmi</vt:lpstr>
      <vt:lpstr>PowerPoint Sunusu</vt:lpstr>
      <vt:lpstr>PowerPoint Sunusu</vt:lpstr>
      <vt:lpstr>FAİZ KAVRAMI</vt:lpstr>
      <vt:lpstr>FAİZ – VADE İLİŞKİSİ</vt:lpstr>
      <vt:lpstr>FAİZ TÜRLERİ</vt:lpstr>
      <vt:lpstr>BASİT FAİZ</vt:lpstr>
      <vt:lpstr>BASİT FAİZ </vt:lpstr>
      <vt:lpstr>DÖNEM SONU DEĞER</vt:lpstr>
      <vt:lpstr>Örnek </vt:lpstr>
      <vt:lpstr>ÇÖZÜM</vt:lpstr>
      <vt:lpstr>Örnek </vt:lpstr>
      <vt:lpstr>Örnek </vt:lpstr>
      <vt:lpstr>BİLEŞİK FAİZ ORANI</vt:lpstr>
      <vt:lpstr>Örnek </vt:lpstr>
      <vt:lpstr>Örnek </vt:lpstr>
      <vt:lpstr>Örnek 13</vt:lpstr>
      <vt:lpstr>EFEKTİF FAİZ</vt:lpstr>
      <vt:lpstr>Örnek </vt:lpstr>
      <vt:lpstr>FAİZ ORANI DÖNÜŞÜMLERİ</vt:lpstr>
      <vt:lpstr>BİLEŞİK VE EFEKTİF FAİZ</vt:lpstr>
      <vt:lpstr>Örnek </vt:lpstr>
      <vt:lpstr>Örnek </vt:lpstr>
      <vt:lpstr>Örnek </vt:lpstr>
      <vt:lpstr>Örnek 18</vt:lpstr>
      <vt:lpstr>REEL FAİZ</vt:lpstr>
      <vt:lpstr>Örnek </vt:lpstr>
      <vt:lpstr>O/N BAŞABAŞ FAİZ ORANI</vt:lpstr>
      <vt:lpstr>Örnek  </vt:lpstr>
      <vt:lpstr>PowerPoint Sunusu</vt:lpstr>
      <vt:lpstr>TANIM</vt:lpstr>
      <vt:lpstr>İSKONTOLAMA VE FAİZLENDİRME</vt:lpstr>
      <vt:lpstr>NELER BİLMELİYİZ</vt:lpstr>
      <vt:lpstr> </vt:lpstr>
      <vt:lpstr>BUGÜNKÜ DEĞER (İSKONTO)</vt:lpstr>
      <vt:lpstr>GELECEKTEKİ DEĞER (FAİZ)</vt:lpstr>
      <vt:lpstr>GELECEKTEKİ DEĞER</vt:lpstr>
      <vt:lpstr>Örnek </vt:lpstr>
      <vt:lpstr>Örnek </vt:lpstr>
      <vt:lpstr>Örnek   </vt:lpstr>
      <vt:lpstr>Örnek </vt:lpstr>
      <vt:lpstr>Örnek </vt:lpstr>
      <vt:lpstr>PowerPoint Sunusu</vt:lpstr>
      <vt:lpstr>KAVRAM OLARAK ANÜİTE</vt:lpstr>
      <vt:lpstr>ANÜİTE</vt:lpstr>
      <vt:lpstr>ANÜİTEDE BUGÜNKÜ DEĞER</vt:lpstr>
      <vt:lpstr>ANÜİTEDE BUGÜNKÜ DEĞER</vt:lpstr>
      <vt:lpstr>Bugünkü Değerin Taksitlendirilmesi</vt:lpstr>
      <vt:lpstr>Örnek </vt:lpstr>
      <vt:lpstr>Örnek </vt:lpstr>
      <vt:lpstr>ANÜİTENİN GELECEKTEKİ DEĞERİ</vt:lpstr>
      <vt:lpstr>Gelecek Değer Hesaplanması</vt:lpstr>
      <vt:lpstr>Örnek </vt:lpstr>
      <vt:lpstr>Örnek </vt:lpstr>
      <vt:lpstr>Örnek </vt:lpstr>
      <vt:lpstr>Örnek </vt:lpstr>
      <vt:lpstr>Örnek </vt:lpstr>
      <vt:lpstr>Örnek </vt:lpstr>
      <vt:lpstr>Örnek </vt:lpstr>
      <vt:lpstr>Kredi Ödeme Tablosu </vt:lpstr>
      <vt:lpstr>Örnek </vt:lpstr>
      <vt:lpstr>PowerPoint Sunusu</vt:lpstr>
      <vt:lpstr>MENKUL KIYMETLERİN DEĞERLENDİRİLMESİ</vt:lpstr>
      <vt:lpstr>HAZİNE BONOSU-BASİT FAİZ</vt:lpstr>
      <vt:lpstr>HAZİNE BONOSU-BİLEŞİK FAİZ</vt:lpstr>
      <vt:lpstr>PowerPoint Sunusu</vt:lpstr>
      <vt:lpstr>Örnek </vt:lpstr>
      <vt:lpstr>Örnek </vt:lpstr>
      <vt:lpstr>Örnek </vt:lpstr>
      <vt:lpstr>EUROBOND</vt:lpstr>
      <vt:lpstr>PowerPoint Sunusu</vt:lpstr>
      <vt:lpstr>Örnek </vt:lpstr>
      <vt:lpstr>Örnek </vt:lpstr>
      <vt:lpstr>FORWARD KUR HESAPLAMALARI</vt:lpstr>
      <vt:lpstr>Örnek </vt:lpstr>
      <vt:lpstr>RİSK &amp; GETİRİ KAVRAMLARI</vt:lpstr>
      <vt:lpstr>Risk &amp; Getiri İlişkisi</vt:lpstr>
      <vt:lpstr>Portföyün Riski</vt:lpstr>
      <vt:lpstr>Portföyün Riski</vt:lpstr>
      <vt:lpstr>TOPLAM RİSKİN BİLEŞENLERİ</vt:lpstr>
      <vt:lpstr>Beklenen Getiri, Varyans   </vt:lpstr>
      <vt:lpstr> Standart Sapma ve Korelasyon</vt:lpstr>
      <vt:lpstr>Örnek</vt:lpstr>
      <vt:lpstr>Markowitz Modeli </vt:lpstr>
      <vt:lpstr>Örnek</vt:lpstr>
      <vt:lpstr>Örnek</vt:lpstr>
      <vt:lpstr>FİNANSAL VARLIKLARI FİYATLAMA MODELI (CAPM) </vt:lpstr>
      <vt:lpstr>FİNANSAL VARLIKLARI FİYATLAMA MODELI (CAPM)</vt:lpstr>
      <vt:lpstr>FİNANSAL VARLIKLARI FİYATLAMA MODELI (CAPM)</vt:lpstr>
      <vt:lpstr>FİNANSAL VARLIKLARI FİYATLAMA MODELI (CAPM)</vt:lpstr>
      <vt:lpstr>Örnek</vt:lpstr>
      <vt:lpstr>PowerPoint Sunusu</vt:lpstr>
      <vt:lpstr>Sermaye Yapısı</vt:lpstr>
      <vt:lpstr>Sermaye Maliyeti</vt:lpstr>
      <vt:lpstr>Sermaye Türlerinin Maliyeti</vt:lpstr>
      <vt:lpstr>Sermaye Türlerinin Maliyeti</vt:lpstr>
      <vt:lpstr>Örnek</vt:lpstr>
      <vt:lpstr>Sermaye Türlerinin Maliyeti</vt:lpstr>
      <vt:lpstr>Sermaye Türlerinin Maliyeti</vt:lpstr>
      <vt:lpstr>Örnek</vt:lpstr>
      <vt:lpstr>Sermaye Türlerinin Maliyeti</vt:lpstr>
      <vt:lpstr>Ağırlıklı Ortalama Sermaye Maliyeti</vt:lpstr>
      <vt:lpstr>Örnek </vt:lpstr>
      <vt:lpstr>Optimal Sermaye Yapısı</vt:lpstr>
      <vt:lpstr>Net Gelir Yaklaşımı</vt:lpstr>
      <vt:lpstr>Net Gelir Yaklaşımı</vt:lpstr>
      <vt:lpstr>Örnek (Net Gelir Yaklaşımı)</vt:lpstr>
      <vt:lpstr>Örnek (Net Gelir Yaklaşımı)</vt:lpstr>
      <vt:lpstr>Net Faaliyet Geliri Yaklaşımı</vt:lpstr>
      <vt:lpstr>Geleneksel Yaklaşım</vt:lpstr>
      <vt:lpstr>Modigliani-Miller Yaklaşımı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Bülent İLHAN</dc:creator>
  <cp:lastModifiedBy>hocal</cp:lastModifiedBy>
  <cp:revision>62</cp:revision>
  <dcterms:created xsi:type="dcterms:W3CDTF">2004-10-08T07:39:59Z</dcterms:created>
  <dcterms:modified xsi:type="dcterms:W3CDTF">2020-03-01T11:19:43Z</dcterms:modified>
</cp:coreProperties>
</file>