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2"/>
    <p:sldId id="320" r:id="rId3"/>
    <p:sldId id="321" r:id="rId4"/>
    <p:sldId id="32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9" r:id="rId66"/>
    <p:sldId id="330" r:id="rId6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4D235-3EA5-2042-B109-598F1DFF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4EA8C9-7D9E-BA4D-BE51-7385C83ED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2FDB5B-4D06-8048-98B1-77E7F123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22.02.2023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EE0D76-2AAE-EB4F-ABB4-3CB0654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9C1BD2-26A9-CF4D-ADE8-410FD30E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5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34439"/>
            <a:ext cx="11771630" cy="635635"/>
          </a:xfrm>
          <a:custGeom>
            <a:avLst/>
            <a:gdLst/>
            <a:ahLst/>
            <a:cxnLst/>
            <a:rect l="l" t="t" r="r" b="b"/>
            <a:pathLst>
              <a:path w="11771630" h="635635">
                <a:moveTo>
                  <a:pt x="11771122" y="0"/>
                </a:moveTo>
                <a:lnTo>
                  <a:pt x="0" y="0"/>
                </a:lnTo>
                <a:lnTo>
                  <a:pt x="0" y="635508"/>
                </a:lnTo>
                <a:lnTo>
                  <a:pt x="11771122" y="635508"/>
                </a:lnTo>
                <a:lnTo>
                  <a:pt x="11771122" y="0"/>
                </a:lnTo>
                <a:close/>
              </a:path>
            </a:pathLst>
          </a:custGeom>
          <a:solidFill>
            <a:srgbClr val="44C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01511"/>
            <a:ext cx="8224520" cy="856615"/>
          </a:xfrm>
          <a:custGeom>
            <a:avLst/>
            <a:gdLst/>
            <a:ahLst/>
            <a:cxnLst/>
            <a:rect l="l" t="t" r="r" b="b"/>
            <a:pathLst>
              <a:path w="8224520" h="856615">
                <a:moveTo>
                  <a:pt x="8224520" y="0"/>
                </a:moveTo>
                <a:lnTo>
                  <a:pt x="0" y="0"/>
                </a:lnTo>
                <a:lnTo>
                  <a:pt x="0" y="856297"/>
                </a:lnTo>
                <a:lnTo>
                  <a:pt x="8224520" y="856297"/>
                </a:lnTo>
                <a:lnTo>
                  <a:pt x="8224520" y="0"/>
                </a:lnTo>
                <a:close/>
              </a:path>
            </a:pathLst>
          </a:custGeom>
          <a:solidFill>
            <a:srgbClr val="2362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70660" y="6675122"/>
            <a:ext cx="6640195" cy="3175"/>
          </a:xfrm>
          <a:custGeom>
            <a:avLst/>
            <a:gdLst/>
            <a:ahLst/>
            <a:cxnLst/>
            <a:rect l="l" t="t" r="r" b="b"/>
            <a:pathLst>
              <a:path w="6640195" h="3175">
                <a:moveTo>
                  <a:pt x="6640068" y="0"/>
                </a:moveTo>
                <a:lnTo>
                  <a:pt x="0" y="0"/>
                </a:lnTo>
                <a:lnTo>
                  <a:pt x="0" y="2791"/>
                </a:lnTo>
                <a:lnTo>
                  <a:pt x="6640068" y="2791"/>
                </a:lnTo>
                <a:lnTo>
                  <a:pt x="664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639" y="6205728"/>
            <a:ext cx="1246632" cy="5135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223504" y="6397750"/>
            <a:ext cx="3970020" cy="460375"/>
          </a:xfrm>
          <a:custGeom>
            <a:avLst/>
            <a:gdLst/>
            <a:ahLst/>
            <a:cxnLst/>
            <a:rect l="l" t="t" r="r" b="b"/>
            <a:pathLst>
              <a:path w="3970020" h="460375">
                <a:moveTo>
                  <a:pt x="3969765" y="0"/>
                </a:moveTo>
                <a:lnTo>
                  <a:pt x="0" y="0"/>
                </a:lnTo>
                <a:lnTo>
                  <a:pt x="0" y="459892"/>
                </a:lnTo>
                <a:lnTo>
                  <a:pt x="3969765" y="459892"/>
                </a:lnTo>
                <a:lnTo>
                  <a:pt x="3969765" y="0"/>
                </a:lnTo>
                <a:close/>
              </a:path>
            </a:pathLst>
          </a:custGeom>
          <a:solidFill>
            <a:srgbClr val="ED4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6019" y="6566915"/>
            <a:ext cx="65531" cy="12649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25811" y="6592825"/>
            <a:ext cx="89916" cy="761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378952" y="6557771"/>
            <a:ext cx="1203960" cy="152400"/>
          </a:xfrm>
          <a:custGeom>
            <a:avLst/>
            <a:gdLst/>
            <a:ahLst/>
            <a:cxnLst/>
            <a:rect l="l" t="t" r="r" b="b"/>
            <a:pathLst>
              <a:path w="1203959" h="152400">
                <a:moveTo>
                  <a:pt x="130810" y="41402"/>
                </a:moveTo>
                <a:lnTo>
                  <a:pt x="118110" y="41402"/>
                </a:lnTo>
                <a:lnTo>
                  <a:pt x="94869" y="105460"/>
                </a:lnTo>
                <a:lnTo>
                  <a:pt x="71628" y="41402"/>
                </a:lnTo>
                <a:lnTo>
                  <a:pt x="59690" y="41402"/>
                </a:lnTo>
                <a:lnTo>
                  <a:pt x="36195" y="105181"/>
                </a:lnTo>
                <a:lnTo>
                  <a:pt x="13462" y="41402"/>
                </a:lnTo>
                <a:lnTo>
                  <a:pt x="0" y="41402"/>
                </a:lnTo>
                <a:lnTo>
                  <a:pt x="29083" y="121488"/>
                </a:lnTo>
                <a:lnTo>
                  <a:pt x="42672" y="121488"/>
                </a:lnTo>
                <a:lnTo>
                  <a:pt x="65532" y="60744"/>
                </a:lnTo>
                <a:lnTo>
                  <a:pt x="88011" y="121488"/>
                </a:lnTo>
                <a:lnTo>
                  <a:pt x="101600" y="121488"/>
                </a:lnTo>
                <a:lnTo>
                  <a:pt x="130810" y="41402"/>
                </a:lnTo>
                <a:close/>
              </a:path>
              <a:path w="1203959" h="152400">
                <a:moveTo>
                  <a:pt x="262128" y="41402"/>
                </a:moveTo>
                <a:lnTo>
                  <a:pt x="249428" y="41402"/>
                </a:lnTo>
                <a:lnTo>
                  <a:pt x="226187" y="105460"/>
                </a:lnTo>
                <a:lnTo>
                  <a:pt x="202946" y="41402"/>
                </a:lnTo>
                <a:lnTo>
                  <a:pt x="191008" y="41402"/>
                </a:lnTo>
                <a:lnTo>
                  <a:pt x="167513" y="105181"/>
                </a:lnTo>
                <a:lnTo>
                  <a:pt x="144780" y="41402"/>
                </a:lnTo>
                <a:lnTo>
                  <a:pt x="131318" y="41402"/>
                </a:lnTo>
                <a:lnTo>
                  <a:pt x="160401" y="121488"/>
                </a:lnTo>
                <a:lnTo>
                  <a:pt x="173990" y="121488"/>
                </a:lnTo>
                <a:lnTo>
                  <a:pt x="196850" y="60744"/>
                </a:lnTo>
                <a:lnTo>
                  <a:pt x="219329" y="121488"/>
                </a:lnTo>
                <a:lnTo>
                  <a:pt x="232918" y="121488"/>
                </a:lnTo>
                <a:lnTo>
                  <a:pt x="262128" y="41402"/>
                </a:lnTo>
                <a:close/>
              </a:path>
              <a:path w="1203959" h="152400">
                <a:moveTo>
                  <a:pt x="393446" y="41402"/>
                </a:moveTo>
                <a:lnTo>
                  <a:pt x="380746" y="41402"/>
                </a:lnTo>
                <a:lnTo>
                  <a:pt x="357505" y="105460"/>
                </a:lnTo>
                <a:lnTo>
                  <a:pt x="334264" y="41402"/>
                </a:lnTo>
                <a:lnTo>
                  <a:pt x="322326" y="41402"/>
                </a:lnTo>
                <a:lnTo>
                  <a:pt x="298831" y="105181"/>
                </a:lnTo>
                <a:lnTo>
                  <a:pt x="276098" y="41402"/>
                </a:lnTo>
                <a:lnTo>
                  <a:pt x="262636" y="41402"/>
                </a:lnTo>
                <a:lnTo>
                  <a:pt x="291719" y="121488"/>
                </a:lnTo>
                <a:lnTo>
                  <a:pt x="305308" y="121488"/>
                </a:lnTo>
                <a:lnTo>
                  <a:pt x="328168" y="60744"/>
                </a:lnTo>
                <a:lnTo>
                  <a:pt x="350647" y="121488"/>
                </a:lnTo>
                <a:lnTo>
                  <a:pt x="364236" y="121488"/>
                </a:lnTo>
                <a:lnTo>
                  <a:pt x="393446" y="41402"/>
                </a:lnTo>
                <a:close/>
              </a:path>
              <a:path w="1203959" h="152400">
                <a:moveTo>
                  <a:pt x="415925" y="105918"/>
                </a:moveTo>
                <a:lnTo>
                  <a:pt x="411480" y="101701"/>
                </a:lnTo>
                <a:lnTo>
                  <a:pt x="400685" y="101701"/>
                </a:lnTo>
                <a:lnTo>
                  <a:pt x="396113" y="105918"/>
                </a:lnTo>
                <a:lnTo>
                  <a:pt x="396113" y="118021"/>
                </a:lnTo>
                <a:lnTo>
                  <a:pt x="400685" y="122389"/>
                </a:lnTo>
                <a:lnTo>
                  <a:pt x="411480" y="122389"/>
                </a:lnTo>
                <a:lnTo>
                  <a:pt x="415925" y="118021"/>
                </a:lnTo>
                <a:lnTo>
                  <a:pt x="415925" y="105918"/>
                </a:lnTo>
                <a:close/>
              </a:path>
              <a:path w="1203959" h="152400">
                <a:moveTo>
                  <a:pt x="517779" y="39585"/>
                </a:moveTo>
                <a:lnTo>
                  <a:pt x="491109" y="39585"/>
                </a:lnTo>
                <a:lnTo>
                  <a:pt x="491109" y="49555"/>
                </a:lnTo>
                <a:lnTo>
                  <a:pt x="490093" y="48450"/>
                </a:lnTo>
                <a:lnTo>
                  <a:pt x="490093" y="67703"/>
                </a:lnTo>
                <a:lnTo>
                  <a:pt x="490093" y="87630"/>
                </a:lnTo>
                <a:lnTo>
                  <a:pt x="482727" y="94437"/>
                </a:lnTo>
                <a:lnTo>
                  <a:pt x="462661" y="94437"/>
                </a:lnTo>
                <a:lnTo>
                  <a:pt x="455168" y="87630"/>
                </a:lnTo>
                <a:lnTo>
                  <a:pt x="455168" y="67703"/>
                </a:lnTo>
                <a:lnTo>
                  <a:pt x="462661" y="61048"/>
                </a:lnTo>
                <a:lnTo>
                  <a:pt x="482727" y="61048"/>
                </a:lnTo>
                <a:lnTo>
                  <a:pt x="490093" y="67703"/>
                </a:lnTo>
                <a:lnTo>
                  <a:pt x="490093" y="48450"/>
                </a:lnTo>
                <a:lnTo>
                  <a:pt x="486410" y="44526"/>
                </a:lnTo>
                <a:lnTo>
                  <a:pt x="480695" y="41008"/>
                </a:lnTo>
                <a:lnTo>
                  <a:pt x="473837" y="38912"/>
                </a:lnTo>
                <a:lnTo>
                  <a:pt x="466090" y="38227"/>
                </a:lnTo>
                <a:lnTo>
                  <a:pt x="450977" y="41021"/>
                </a:lnTo>
                <a:lnTo>
                  <a:pt x="438531" y="48945"/>
                </a:lnTo>
                <a:lnTo>
                  <a:pt x="430022" y="61379"/>
                </a:lnTo>
                <a:lnTo>
                  <a:pt x="426847" y="77660"/>
                </a:lnTo>
                <a:lnTo>
                  <a:pt x="430022" y="94056"/>
                </a:lnTo>
                <a:lnTo>
                  <a:pt x="438531" y="106527"/>
                </a:lnTo>
                <a:lnTo>
                  <a:pt x="450977" y="114465"/>
                </a:lnTo>
                <a:lnTo>
                  <a:pt x="466090" y="117259"/>
                </a:lnTo>
                <a:lnTo>
                  <a:pt x="473329" y="116662"/>
                </a:lnTo>
                <a:lnTo>
                  <a:pt x="479679" y="114858"/>
                </a:lnTo>
                <a:lnTo>
                  <a:pt x="485267" y="111836"/>
                </a:lnTo>
                <a:lnTo>
                  <a:pt x="489839" y="107581"/>
                </a:lnTo>
                <a:lnTo>
                  <a:pt x="489839" y="110312"/>
                </a:lnTo>
                <a:lnTo>
                  <a:pt x="488569" y="118821"/>
                </a:lnTo>
                <a:lnTo>
                  <a:pt x="484759" y="125018"/>
                </a:lnTo>
                <a:lnTo>
                  <a:pt x="478155" y="128816"/>
                </a:lnTo>
                <a:lnTo>
                  <a:pt x="468376" y="130098"/>
                </a:lnTo>
                <a:lnTo>
                  <a:pt x="461137" y="129501"/>
                </a:lnTo>
                <a:lnTo>
                  <a:pt x="453898" y="127762"/>
                </a:lnTo>
                <a:lnTo>
                  <a:pt x="447167" y="125006"/>
                </a:lnTo>
                <a:lnTo>
                  <a:pt x="441452" y="121335"/>
                </a:lnTo>
                <a:lnTo>
                  <a:pt x="431292" y="141439"/>
                </a:lnTo>
                <a:lnTo>
                  <a:pt x="439420" y="146113"/>
                </a:lnTo>
                <a:lnTo>
                  <a:pt x="448945" y="149466"/>
                </a:lnTo>
                <a:lnTo>
                  <a:pt x="459613" y="151485"/>
                </a:lnTo>
                <a:lnTo>
                  <a:pt x="470916" y="152171"/>
                </a:lnTo>
                <a:lnTo>
                  <a:pt x="490855" y="149390"/>
                </a:lnTo>
                <a:lnTo>
                  <a:pt x="505587" y="140970"/>
                </a:lnTo>
                <a:lnTo>
                  <a:pt x="512559" y="130098"/>
                </a:lnTo>
                <a:lnTo>
                  <a:pt x="514731" y="126733"/>
                </a:lnTo>
                <a:lnTo>
                  <a:pt x="517652" y="107581"/>
                </a:lnTo>
                <a:lnTo>
                  <a:pt x="517779" y="94437"/>
                </a:lnTo>
                <a:lnTo>
                  <a:pt x="517779" y="49555"/>
                </a:lnTo>
                <a:lnTo>
                  <a:pt x="517779" y="39585"/>
                </a:lnTo>
                <a:close/>
              </a:path>
              <a:path w="1203959" h="152400">
                <a:moveTo>
                  <a:pt x="617347" y="80378"/>
                </a:moveTo>
                <a:lnTo>
                  <a:pt x="591312" y="41059"/>
                </a:lnTo>
                <a:lnTo>
                  <a:pt x="591185" y="41033"/>
                </a:lnTo>
                <a:lnTo>
                  <a:pt x="591185" y="72669"/>
                </a:lnTo>
                <a:lnTo>
                  <a:pt x="558419" y="72669"/>
                </a:lnTo>
                <a:lnTo>
                  <a:pt x="560070" y="64058"/>
                </a:lnTo>
                <a:lnTo>
                  <a:pt x="566166" y="58635"/>
                </a:lnTo>
                <a:lnTo>
                  <a:pt x="583565" y="58635"/>
                </a:lnTo>
                <a:lnTo>
                  <a:pt x="589788" y="64058"/>
                </a:lnTo>
                <a:lnTo>
                  <a:pt x="591185" y="72669"/>
                </a:lnTo>
                <a:lnTo>
                  <a:pt x="591185" y="41033"/>
                </a:lnTo>
                <a:lnTo>
                  <a:pt x="543306" y="50076"/>
                </a:lnTo>
                <a:lnTo>
                  <a:pt x="530733" y="80378"/>
                </a:lnTo>
                <a:lnTo>
                  <a:pt x="534035" y="97345"/>
                </a:lnTo>
                <a:lnTo>
                  <a:pt x="543560" y="110794"/>
                </a:lnTo>
                <a:lnTo>
                  <a:pt x="558292" y="119659"/>
                </a:lnTo>
                <a:lnTo>
                  <a:pt x="577596" y="122847"/>
                </a:lnTo>
                <a:lnTo>
                  <a:pt x="588264" y="121996"/>
                </a:lnTo>
                <a:lnTo>
                  <a:pt x="597535" y="119481"/>
                </a:lnTo>
                <a:lnTo>
                  <a:pt x="605282" y="115316"/>
                </a:lnTo>
                <a:lnTo>
                  <a:pt x="611759" y="109537"/>
                </a:lnTo>
                <a:lnTo>
                  <a:pt x="603605" y="100926"/>
                </a:lnTo>
                <a:lnTo>
                  <a:pt x="596900" y="93840"/>
                </a:lnTo>
                <a:lnTo>
                  <a:pt x="591566" y="98679"/>
                </a:lnTo>
                <a:lnTo>
                  <a:pt x="586359" y="100926"/>
                </a:lnTo>
                <a:lnTo>
                  <a:pt x="568198" y="100926"/>
                </a:lnTo>
                <a:lnTo>
                  <a:pt x="561213" y="96100"/>
                </a:lnTo>
                <a:lnTo>
                  <a:pt x="558927" y="87782"/>
                </a:lnTo>
                <a:lnTo>
                  <a:pt x="616966" y="87782"/>
                </a:lnTo>
                <a:lnTo>
                  <a:pt x="617220" y="85521"/>
                </a:lnTo>
                <a:lnTo>
                  <a:pt x="617347" y="80378"/>
                </a:lnTo>
                <a:close/>
              </a:path>
              <a:path w="1203959" h="152400">
                <a:moveTo>
                  <a:pt x="658456" y="9359"/>
                </a:moveTo>
                <a:lnTo>
                  <a:pt x="630428" y="9359"/>
                </a:lnTo>
                <a:lnTo>
                  <a:pt x="630428" y="121475"/>
                </a:lnTo>
                <a:lnTo>
                  <a:pt x="658456" y="121475"/>
                </a:lnTo>
                <a:lnTo>
                  <a:pt x="658456" y="9359"/>
                </a:lnTo>
                <a:close/>
              </a:path>
              <a:path w="1203959" h="152400">
                <a:moveTo>
                  <a:pt x="704557" y="39585"/>
                </a:moveTo>
                <a:lnTo>
                  <a:pt x="676529" y="39585"/>
                </a:lnTo>
                <a:lnTo>
                  <a:pt x="676529" y="121488"/>
                </a:lnTo>
                <a:lnTo>
                  <a:pt x="704557" y="121488"/>
                </a:lnTo>
                <a:lnTo>
                  <a:pt x="704557" y="39585"/>
                </a:lnTo>
                <a:close/>
              </a:path>
              <a:path w="1203959" h="152400">
                <a:moveTo>
                  <a:pt x="707644" y="6184"/>
                </a:moveTo>
                <a:lnTo>
                  <a:pt x="700786" y="0"/>
                </a:lnTo>
                <a:lnTo>
                  <a:pt x="680212" y="0"/>
                </a:lnTo>
                <a:lnTo>
                  <a:pt x="673481" y="6642"/>
                </a:lnTo>
                <a:lnTo>
                  <a:pt x="673481" y="23863"/>
                </a:lnTo>
                <a:lnTo>
                  <a:pt x="680212" y="30518"/>
                </a:lnTo>
                <a:lnTo>
                  <a:pt x="700786" y="30518"/>
                </a:lnTo>
                <a:lnTo>
                  <a:pt x="707644" y="23863"/>
                </a:lnTo>
                <a:lnTo>
                  <a:pt x="707644" y="6184"/>
                </a:lnTo>
                <a:close/>
              </a:path>
              <a:path w="1203959" h="152400">
                <a:moveTo>
                  <a:pt x="791210" y="95948"/>
                </a:moveTo>
                <a:lnTo>
                  <a:pt x="783844" y="78905"/>
                </a:lnTo>
                <a:lnTo>
                  <a:pt x="767715" y="72224"/>
                </a:lnTo>
                <a:lnTo>
                  <a:pt x="751459" y="69507"/>
                </a:lnTo>
                <a:lnTo>
                  <a:pt x="744220" y="64363"/>
                </a:lnTo>
                <a:lnTo>
                  <a:pt x="744220" y="61353"/>
                </a:lnTo>
                <a:lnTo>
                  <a:pt x="747522" y="58635"/>
                </a:lnTo>
                <a:lnTo>
                  <a:pt x="764159" y="58635"/>
                </a:lnTo>
                <a:lnTo>
                  <a:pt x="772033" y="60134"/>
                </a:lnTo>
                <a:lnTo>
                  <a:pt x="780034" y="64668"/>
                </a:lnTo>
                <a:lnTo>
                  <a:pt x="788416" y="45173"/>
                </a:lnTo>
                <a:lnTo>
                  <a:pt x="781685" y="42176"/>
                </a:lnTo>
                <a:lnTo>
                  <a:pt x="773811" y="40005"/>
                </a:lnTo>
                <a:lnTo>
                  <a:pt x="765429" y="38684"/>
                </a:lnTo>
                <a:lnTo>
                  <a:pt x="756920" y="38227"/>
                </a:lnTo>
                <a:lnTo>
                  <a:pt x="740156" y="40322"/>
                </a:lnTo>
                <a:lnTo>
                  <a:pt x="727964" y="46050"/>
                </a:lnTo>
                <a:lnTo>
                  <a:pt x="720471" y="54673"/>
                </a:lnTo>
                <a:lnTo>
                  <a:pt x="717931" y="65430"/>
                </a:lnTo>
                <a:lnTo>
                  <a:pt x="725297" y="82600"/>
                </a:lnTo>
                <a:lnTo>
                  <a:pt x="741553" y="89230"/>
                </a:lnTo>
                <a:lnTo>
                  <a:pt x="757809" y="91782"/>
                </a:lnTo>
                <a:lnTo>
                  <a:pt x="765175" y="96723"/>
                </a:lnTo>
                <a:lnTo>
                  <a:pt x="765175" y="100177"/>
                </a:lnTo>
                <a:lnTo>
                  <a:pt x="762000" y="102285"/>
                </a:lnTo>
                <a:lnTo>
                  <a:pt x="752602" y="102285"/>
                </a:lnTo>
                <a:lnTo>
                  <a:pt x="745109" y="101777"/>
                </a:lnTo>
                <a:lnTo>
                  <a:pt x="737743" y="100266"/>
                </a:lnTo>
                <a:lnTo>
                  <a:pt x="730758" y="97904"/>
                </a:lnTo>
                <a:lnTo>
                  <a:pt x="724662" y="94742"/>
                </a:lnTo>
                <a:lnTo>
                  <a:pt x="716280" y="114376"/>
                </a:lnTo>
                <a:lnTo>
                  <a:pt x="723265" y="117805"/>
                </a:lnTo>
                <a:lnTo>
                  <a:pt x="731901" y="120484"/>
                </a:lnTo>
                <a:lnTo>
                  <a:pt x="741553" y="122224"/>
                </a:lnTo>
                <a:lnTo>
                  <a:pt x="751713" y="122847"/>
                </a:lnTo>
                <a:lnTo>
                  <a:pt x="768858" y="120764"/>
                </a:lnTo>
                <a:lnTo>
                  <a:pt x="781177" y="115062"/>
                </a:lnTo>
                <a:lnTo>
                  <a:pt x="788670" y="106527"/>
                </a:lnTo>
                <a:lnTo>
                  <a:pt x="791210" y="95948"/>
                </a:lnTo>
                <a:close/>
              </a:path>
              <a:path w="1203959" h="152400">
                <a:moveTo>
                  <a:pt x="831291" y="39585"/>
                </a:moveTo>
                <a:lnTo>
                  <a:pt x="803275" y="39585"/>
                </a:lnTo>
                <a:lnTo>
                  <a:pt x="803275" y="121488"/>
                </a:lnTo>
                <a:lnTo>
                  <a:pt x="831291" y="121488"/>
                </a:lnTo>
                <a:lnTo>
                  <a:pt x="831291" y="39585"/>
                </a:lnTo>
                <a:close/>
              </a:path>
              <a:path w="1203959" h="152400">
                <a:moveTo>
                  <a:pt x="834390" y="6184"/>
                </a:moveTo>
                <a:lnTo>
                  <a:pt x="827659" y="0"/>
                </a:lnTo>
                <a:lnTo>
                  <a:pt x="806958" y="0"/>
                </a:lnTo>
                <a:lnTo>
                  <a:pt x="800227" y="6642"/>
                </a:lnTo>
                <a:lnTo>
                  <a:pt x="800227" y="23863"/>
                </a:lnTo>
                <a:lnTo>
                  <a:pt x="806958" y="30518"/>
                </a:lnTo>
                <a:lnTo>
                  <a:pt x="827659" y="30518"/>
                </a:lnTo>
                <a:lnTo>
                  <a:pt x="834390" y="23863"/>
                </a:lnTo>
                <a:lnTo>
                  <a:pt x="834390" y="6184"/>
                </a:lnTo>
                <a:close/>
              </a:path>
              <a:path w="1203959" h="152400">
                <a:moveTo>
                  <a:pt x="985774" y="74637"/>
                </a:moveTo>
                <a:lnTo>
                  <a:pt x="983361" y="58242"/>
                </a:lnTo>
                <a:lnTo>
                  <a:pt x="976630" y="46913"/>
                </a:lnTo>
                <a:lnTo>
                  <a:pt x="966343" y="40347"/>
                </a:lnTo>
                <a:lnTo>
                  <a:pt x="953516" y="38227"/>
                </a:lnTo>
                <a:lnTo>
                  <a:pt x="945261" y="39090"/>
                </a:lnTo>
                <a:lnTo>
                  <a:pt x="937768" y="41579"/>
                </a:lnTo>
                <a:lnTo>
                  <a:pt x="931164" y="45618"/>
                </a:lnTo>
                <a:lnTo>
                  <a:pt x="925830" y="51079"/>
                </a:lnTo>
                <a:lnTo>
                  <a:pt x="920877" y="45364"/>
                </a:lnTo>
                <a:lnTo>
                  <a:pt x="914908" y="41351"/>
                </a:lnTo>
                <a:lnTo>
                  <a:pt x="907796" y="39001"/>
                </a:lnTo>
                <a:lnTo>
                  <a:pt x="899922" y="38227"/>
                </a:lnTo>
                <a:lnTo>
                  <a:pt x="893064" y="38849"/>
                </a:lnTo>
                <a:lnTo>
                  <a:pt x="886714" y="40728"/>
                </a:lnTo>
                <a:lnTo>
                  <a:pt x="880999" y="43840"/>
                </a:lnTo>
                <a:lnTo>
                  <a:pt x="876046" y="48196"/>
                </a:lnTo>
                <a:lnTo>
                  <a:pt x="876046" y="39598"/>
                </a:lnTo>
                <a:lnTo>
                  <a:pt x="849376" y="39598"/>
                </a:lnTo>
                <a:lnTo>
                  <a:pt x="849376" y="121488"/>
                </a:lnTo>
                <a:lnTo>
                  <a:pt x="877443" y="121488"/>
                </a:lnTo>
                <a:lnTo>
                  <a:pt x="877443" y="68148"/>
                </a:lnTo>
                <a:lnTo>
                  <a:pt x="883285" y="62560"/>
                </a:lnTo>
                <a:lnTo>
                  <a:pt x="899033" y="62560"/>
                </a:lnTo>
                <a:lnTo>
                  <a:pt x="903605" y="67538"/>
                </a:lnTo>
                <a:lnTo>
                  <a:pt x="903605" y="121488"/>
                </a:lnTo>
                <a:lnTo>
                  <a:pt x="931672" y="121488"/>
                </a:lnTo>
                <a:lnTo>
                  <a:pt x="931672" y="68148"/>
                </a:lnTo>
                <a:lnTo>
                  <a:pt x="937641" y="62560"/>
                </a:lnTo>
                <a:lnTo>
                  <a:pt x="953008" y="62560"/>
                </a:lnTo>
                <a:lnTo>
                  <a:pt x="957834" y="67538"/>
                </a:lnTo>
                <a:lnTo>
                  <a:pt x="957834" y="121488"/>
                </a:lnTo>
                <a:lnTo>
                  <a:pt x="985774" y="121488"/>
                </a:lnTo>
                <a:lnTo>
                  <a:pt x="985774" y="74637"/>
                </a:lnTo>
                <a:close/>
              </a:path>
              <a:path w="1203959" h="152400">
                <a:moveTo>
                  <a:pt x="1020953" y="105918"/>
                </a:moveTo>
                <a:lnTo>
                  <a:pt x="1016508" y="101701"/>
                </a:lnTo>
                <a:lnTo>
                  <a:pt x="1005713" y="101701"/>
                </a:lnTo>
                <a:lnTo>
                  <a:pt x="1001141" y="105918"/>
                </a:lnTo>
                <a:lnTo>
                  <a:pt x="1001141" y="118021"/>
                </a:lnTo>
                <a:lnTo>
                  <a:pt x="1005713" y="122389"/>
                </a:lnTo>
                <a:lnTo>
                  <a:pt x="1016508" y="122389"/>
                </a:lnTo>
                <a:lnTo>
                  <a:pt x="1020953" y="118021"/>
                </a:lnTo>
                <a:lnTo>
                  <a:pt x="1020953" y="105918"/>
                </a:lnTo>
                <a:close/>
              </a:path>
              <a:path w="1203959" h="152400">
                <a:moveTo>
                  <a:pt x="1110107" y="81432"/>
                </a:moveTo>
                <a:lnTo>
                  <a:pt x="1109091" y="75844"/>
                </a:lnTo>
                <a:lnTo>
                  <a:pt x="1107313" y="65062"/>
                </a:lnTo>
                <a:lnTo>
                  <a:pt x="1099820" y="52895"/>
                </a:lnTo>
                <a:lnTo>
                  <a:pt x="1099312" y="52031"/>
                </a:lnTo>
                <a:lnTo>
                  <a:pt x="1096645" y="50165"/>
                </a:lnTo>
                <a:lnTo>
                  <a:pt x="1096645" y="75844"/>
                </a:lnTo>
                <a:lnTo>
                  <a:pt x="1046480" y="75844"/>
                </a:lnTo>
                <a:lnTo>
                  <a:pt x="1049147" y="66522"/>
                </a:lnTo>
                <a:lnTo>
                  <a:pt x="1054481" y="59283"/>
                </a:lnTo>
                <a:lnTo>
                  <a:pt x="1062101" y="54571"/>
                </a:lnTo>
                <a:lnTo>
                  <a:pt x="1071499" y="52895"/>
                </a:lnTo>
                <a:lnTo>
                  <a:pt x="1081024" y="54584"/>
                </a:lnTo>
                <a:lnTo>
                  <a:pt x="1088644" y="59321"/>
                </a:lnTo>
                <a:lnTo>
                  <a:pt x="1093978" y="66586"/>
                </a:lnTo>
                <a:lnTo>
                  <a:pt x="1096645" y="75844"/>
                </a:lnTo>
                <a:lnTo>
                  <a:pt x="1096645" y="50165"/>
                </a:lnTo>
                <a:lnTo>
                  <a:pt x="1087120" y="43637"/>
                </a:lnTo>
                <a:lnTo>
                  <a:pt x="1071499" y="40652"/>
                </a:lnTo>
                <a:lnTo>
                  <a:pt x="1055878" y="43688"/>
                </a:lnTo>
                <a:lnTo>
                  <a:pt x="1043432" y="52146"/>
                </a:lnTo>
                <a:lnTo>
                  <a:pt x="1035304" y="65062"/>
                </a:lnTo>
                <a:lnTo>
                  <a:pt x="1032256" y="81432"/>
                </a:lnTo>
                <a:lnTo>
                  <a:pt x="1035304" y="97917"/>
                </a:lnTo>
                <a:lnTo>
                  <a:pt x="1043813" y="110871"/>
                </a:lnTo>
                <a:lnTo>
                  <a:pt x="1057148" y="119354"/>
                </a:lnTo>
                <a:lnTo>
                  <a:pt x="1074293" y="122389"/>
                </a:lnTo>
                <a:lnTo>
                  <a:pt x="1083564" y="121551"/>
                </a:lnTo>
                <a:lnTo>
                  <a:pt x="1091946" y="119062"/>
                </a:lnTo>
                <a:lnTo>
                  <a:pt x="1099185" y="114985"/>
                </a:lnTo>
                <a:lnTo>
                  <a:pt x="1104773" y="109702"/>
                </a:lnTo>
                <a:lnTo>
                  <a:pt x="1105154" y="109385"/>
                </a:lnTo>
                <a:lnTo>
                  <a:pt x="1097280" y="100025"/>
                </a:lnTo>
                <a:lnTo>
                  <a:pt x="1091565" y="106527"/>
                </a:lnTo>
                <a:lnTo>
                  <a:pt x="1083945" y="109702"/>
                </a:lnTo>
                <a:lnTo>
                  <a:pt x="1074801" y="109702"/>
                </a:lnTo>
                <a:lnTo>
                  <a:pt x="1064006" y="108026"/>
                </a:lnTo>
                <a:lnTo>
                  <a:pt x="1055497" y="103263"/>
                </a:lnTo>
                <a:lnTo>
                  <a:pt x="1049401" y="95872"/>
                </a:lnTo>
                <a:lnTo>
                  <a:pt x="1046480" y="86271"/>
                </a:lnTo>
                <a:lnTo>
                  <a:pt x="1109853" y="86271"/>
                </a:lnTo>
                <a:lnTo>
                  <a:pt x="1109980" y="84912"/>
                </a:lnTo>
                <a:lnTo>
                  <a:pt x="1110107" y="81432"/>
                </a:lnTo>
                <a:close/>
              </a:path>
              <a:path w="1203959" h="152400">
                <a:moveTo>
                  <a:pt x="1203452" y="9372"/>
                </a:moveTo>
                <a:lnTo>
                  <a:pt x="1189482" y="9372"/>
                </a:lnTo>
                <a:lnTo>
                  <a:pt x="1189355" y="9372"/>
                </a:lnTo>
                <a:lnTo>
                  <a:pt x="1189355" y="53492"/>
                </a:lnTo>
                <a:lnTo>
                  <a:pt x="1189482" y="53492"/>
                </a:lnTo>
                <a:lnTo>
                  <a:pt x="1189482" y="81445"/>
                </a:lnTo>
                <a:lnTo>
                  <a:pt x="1187450" y="93065"/>
                </a:lnTo>
                <a:lnTo>
                  <a:pt x="1181862" y="101981"/>
                </a:lnTo>
                <a:lnTo>
                  <a:pt x="1173607" y="107683"/>
                </a:lnTo>
                <a:lnTo>
                  <a:pt x="1163193" y="109702"/>
                </a:lnTo>
                <a:lnTo>
                  <a:pt x="1152779" y="107683"/>
                </a:lnTo>
                <a:lnTo>
                  <a:pt x="1144397" y="101981"/>
                </a:lnTo>
                <a:lnTo>
                  <a:pt x="1138809" y="93065"/>
                </a:lnTo>
                <a:lnTo>
                  <a:pt x="1136777" y="81445"/>
                </a:lnTo>
                <a:lnTo>
                  <a:pt x="1138809" y="69837"/>
                </a:lnTo>
                <a:lnTo>
                  <a:pt x="1144397" y="60985"/>
                </a:lnTo>
                <a:lnTo>
                  <a:pt x="1152779" y="55321"/>
                </a:lnTo>
                <a:lnTo>
                  <a:pt x="1163193" y="53327"/>
                </a:lnTo>
                <a:lnTo>
                  <a:pt x="1173607" y="55321"/>
                </a:lnTo>
                <a:lnTo>
                  <a:pt x="1181862" y="60985"/>
                </a:lnTo>
                <a:lnTo>
                  <a:pt x="1187450" y="69837"/>
                </a:lnTo>
                <a:lnTo>
                  <a:pt x="1189482" y="81445"/>
                </a:lnTo>
                <a:lnTo>
                  <a:pt x="1189355" y="53492"/>
                </a:lnTo>
                <a:lnTo>
                  <a:pt x="1189101" y="53327"/>
                </a:lnTo>
                <a:lnTo>
                  <a:pt x="1183894" y="47840"/>
                </a:lnTo>
                <a:lnTo>
                  <a:pt x="1177417" y="43840"/>
                </a:lnTo>
                <a:lnTo>
                  <a:pt x="1170051" y="41440"/>
                </a:lnTo>
                <a:lnTo>
                  <a:pt x="1162050" y="40652"/>
                </a:lnTo>
                <a:lnTo>
                  <a:pt x="1146175" y="43586"/>
                </a:lnTo>
                <a:lnTo>
                  <a:pt x="1133729" y="51866"/>
                </a:lnTo>
                <a:lnTo>
                  <a:pt x="1125474" y="64744"/>
                </a:lnTo>
                <a:lnTo>
                  <a:pt x="1122553" y="81445"/>
                </a:lnTo>
                <a:lnTo>
                  <a:pt x="1125474" y="98171"/>
                </a:lnTo>
                <a:lnTo>
                  <a:pt x="1133729" y="111099"/>
                </a:lnTo>
                <a:lnTo>
                  <a:pt x="1146175" y="119430"/>
                </a:lnTo>
                <a:lnTo>
                  <a:pt x="1162050" y="122389"/>
                </a:lnTo>
                <a:lnTo>
                  <a:pt x="1170305" y="121539"/>
                </a:lnTo>
                <a:lnTo>
                  <a:pt x="1177925" y="118986"/>
                </a:lnTo>
                <a:lnTo>
                  <a:pt x="1184529" y="114731"/>
                </a:lnTo>
                <a:lnTo>
                  <a:pt x="1189101" y="109702"/>
                </a:lnTo>
                <a:lnTo>
                  <a:pt x="1189863" y="108788"/>
                </a:lnTo>
                <a:lnTo>
                  <a:pt x="1189863" y="121488"/>
                </a:lnTo>
                <a:lnTo>
                  <a:pt x="1203452" y="121488"/>
                </a:lnTo>
                <a:lnTo>
                  <a:pt x="1203452" y="108788"/>
                </a:lnTo>
                <a:lnTo>
                  <a:pt x="1203452" y="9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07295" y="6598920"/>
            <a:ext cx="74674" cy="822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701783" y="6582155"/>
            <a:ext cx="141731" cy="9905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90147" y="6566915"/>
            <a:ext cx="123444" cy="126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8890" y="461848"/>
            <a:ext cx="455421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2888" y="1289380"/>
            <a:ext cx="5876925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171303" y="6525675"/>
            <a:ext cx="72644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251818" y="6528723"/>
            <a:ext cx="67373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dagtekin@gelisim.edu.t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F7F3D86-6131-B0EF-BAA6-129AD5AA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9818" y="2438400"/>
            <a:ext cx="965200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Uyaran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sonucunda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MSS’de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ortaya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çıkan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elektriksel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aktivitelerin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kaydedilmesi.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MSS’de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duyusal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iletim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hakkında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bilgi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verir.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duyu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yollarındaki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iletim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hakkında </a:t>
            </a:r>
            <a:r>
              <a:rPr sz="2000" spc="-10" dirty="0">
                <a:latin typeface="Microsoft Sans Serif"/>
                <a:cs typeface="Microsoft Sans Serif"/>
              </a:rPr>
              <a:t>bilgi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verir.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Visual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evoked </a:t>
            </a:r>
            <a:r>
              <a:rPr sz="2000" spc="-5" dirty="0">
                <a:latin typeface="Microsoft Sans Serif"/>
                <a:cs typeface="Microsoft Sans Serif"/>
              </a:rPr>
              <a:t>potentials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(VEP)</a:t>
            </a:r>
          </a:p>
          <a:p>
            <a:pPr marL="12700" marR="4552315">
              <a:lnSpc>
                <a:spcPct val="150000"/>
              </a:lnSpc>
            </a:pPr>
            <a:r>
              <a:rPr sz="2000" dirty="0">
                <a:latin typeface="Microsoft Sans Serif"/>
                <a:cs typeface="Microsoft Sans Serif"/>
              </a:rPr>
              <a:t>Brainstem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auditory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evoked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potentials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(BAEP)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Somatosensory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evoked </a:t>
            </a:r>
            <a:r>
              <a:rPr sz="2000" spc="-5" dirty="0">
                <a:latin typeface="Microsoft Sans Serif"/>
                <a:cs typeface="Microsoft Sans Serif"/>
              </a:rPr>
              <a:t>potentials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(SEP)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1447800"/>
            <a:ext cx="5482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Uyarılmış</a:t>
            </a:r>
            <a:r>
              <a:rPr spc="-40" dirty="0"/>
              <a:t> </a:t>
            </a:r>
            <a:r>
              <a:rPr spc="-10" dirty="0"/>
              <a:t>potansiyel</a:t>
            </a:r>
            <a:r>
              <a:rPr spc="-20" dirty="0"/>
              <a:t> </a:t>
            </a:r>
            <a:r>
              <a:rPr dirty="0"/>
              <a:t>incelemeleri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0" y="2895600"/>
            <a:ext cx="6273800" cy="18554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5" dirty="0">
                <a:latin typeface="Microsoft Sans Serif"/>
                <a:cs typeface="Microsoft Sans Serif"/>
              </a:rPr>
              <a:t>Uyku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bozukluklarının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tanısında </a:t>
            </a:r>
            <a:r>
              <a:rPr sz="2000" dirty="0">
                <a:latin typeface="Microsoft Sans Serif"/>
                <a:cs typeface="Microsoft Sans Serif"/>
              </a:rPr>
              <a:t>kullanılır.</a:t>
            </a: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Microsoft Sans Serif"/>
                <a:cs typeface="Microsoft Sans Serif"/>
              </a:rPr>
              <a:t>Gece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uykusu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boyunca</a:t>
            </a:r>
          </a:p>
          <a:p>
            <a:pPr marL="82550" marR="5080" indent="-70485">
              <a:lnSpc>
                <a:spcPct val="150000"/>
              </a:lnSpc>
            </a:pPr>
            <a:r>
              <a:rPr sz="2000" dirty="0">
                <a:latin typeface="Microsoft Sans Serif"/>
                <a:cs typeface="Microsoft Sans Serif"/>
              </a:rPr>
              <a:t>solunum,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beyin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dalgaları, </a:t>
            </a:r>
            <a:r>
              <a:rPr sz="2000" spc="-5" dirty="0">
                <a:latin typeface="Microsoft Sans Serif"/>
                <a:cs typeface="Microsoft Sans Serif"/>
              </a:rPr>
              <a:t>kalp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ritmi,</a:t>
            </a:r>
            <a:r>
              <a:rPr sz="2000" dirty="0">
                <a:latin typeface="Microsoft Sans Serif"/>
                <a:cs typeface="Microsoft Sans Serif"/>
              </a:rPr>
              <a:t> vücut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hareketleri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ve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kandaki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oksijen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düzeyi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çeşitli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elektrotlar </a:t>
            </a:r>
            <a:r>
              <a:rPr sz="2000" spc="-10" dirty="0">
                <a:latin typeface="Microsoft Sans Serif"/>
                <a:cs typeface="Microsoft Sans Serif"/>
              </a:rPr>
              <a:t>ile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kaydedilir.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0" y="1524000"/>
            <a:ext cx="2489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Polisomnografi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394" y="2822803"/>
            <a:ext cx="84950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7915">
              <a:lnSpc>
                <a:spcPct val="150000"/>
              </a:lnSpc>
              <a:spcBef>
                <a:spcPts val="100"/>
              </a:spcBef>
            </a:pPr>
            <a:r>
              <a:rPr sz="2000" spc="10" dirty="0">
                <a:latin typeface="Microsoft Sans Serif"/>
                <a:cs typeface="Microsoft Sans Serif"/>
              </a:rPr>
              <a:t>Hastanın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yaşına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ve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hastalığına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göre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farklı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uygulamalar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mevcuttur.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Bulguların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mutlaka kaydedilmesi </a:t>
            </a:r>
            <a:r>
              <a:rPr sz="2000" spc="-15" dirty="0">
                <a:latin typeface="Microsoft Sans Serif"/>
                <a:cs typeface="Microsoft Sans Serif"/>
              </a:rPr>
              <a:t>gerekir.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30" dirty="0">
                <a:latin typeface="Microsoft Sans Serif"/>
                <a:cs typeface="Microsoft Sans Serif"/>
              </a:rPr>
              <a:t>Varsa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patolojik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bulgular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anatomik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lokalizasyonları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ile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birlikte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kaydedilmelidir.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0" y="1295400"/>
            <a:ext cx="3149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Nörolojik</a:t>
            </a:r>
            <a:r>
              <a:rPr spc="-70" dirty="0"/>
              <a:t> </a:t>
            </a:r>
            <a:r>
              <a:rPr spc="-15" dirty="0"/>
              <a:t>muayene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0600" y="2514600"/>
            <a:ext cx="27933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8205">
              <a:lnSpc>
                <a:spcPct val="150000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Bilinç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Düzeyi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Koordinasyon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Kranial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Sinirler </a:t>
            </a:r>
            <a:r>
              <a:rPr sz="2000" dirty="0">
                <a:latin typeface="Microsoft Sans Serif"/>
                <a:cs typeface="Microsoft Sans Serif"/>
              </a:rPr>
              <a:t> Motor Muayene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Duyu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Muayenesi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Derin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Tendon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Refleksleri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0" y="914400"/>
            <a:ext cx="3172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Nörolojik</a:t>
            </a:r>
            <a:r>
              <a:rPr spc="-70" dirty="0"/>
              <a:t> </a:t>
            </a:r>
            <a:r>
              <a:rPr spc="-15" dirty="0"/>
              <a:t>Muayene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61616"/>
            <a:ext cx="4572000" cy="3429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514600"/>
            <a:ext cx="8382000" cy="266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7613" y="2267479"/>
            <a:ext cx="9374205" cy="29141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9334" y="2133600"/>
            <a:ext cx="7108409" cy="29893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5629656" cy="32247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7878" y="2514600"/>
            <a:ext cx="7393940" cy="2769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15" dirty="0">
                <a:latin typeface="Microsoft Sans Serif"/>
                <a:cs typeface="Microsoft Sans Serif"/>
              </a:rPr>
              <a:t>Uyanıklık </a:t>
            </a:r>
            <a:r>
              <a:rPr sz="2000" spc="-5" dirty="0">
                <a:latin typeface="Microsoft Sans Serif"/>
                <a:cs typeface="Microsoft Sans Serif"/>
              </a:rPr>
              <a:t>düzeyi </a:t>
            </a:r>
            <a:r>
              <a:rPr sz="2000" spc="-20" dirty="0">
                <a:latin typeface="Microsoft Sans Serif"/>
                <a:cs typeface="Microsoft Sans Serif"/>
              </a:rPr>
              <a:t>belirlenir.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latin typeface="Microsoft Sans Serif"/>
                <a:cs typeface="Microsoft Sans Serif"/>
              </a:rPr>
              <a:t>Kişi/yer/zaman</a:t>
            </a:r>
            <a:r>
              <a:rPr sz="2000" dirty="0">
                <a:latin typeface="Microsoft Sans Serif"/>
                <a:cs typeface="Microsoft Sans Serif"/>
              </a:rPr>
              <a:t> orientasyonu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belirlenir.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</a:pPr>
            <a:r>
              <a:rPr sz="2000" dirty="0">
                <a:latin typeface="Microsoft Sans Serif"/>
                <a:cs typeface="Microsoft Sans Serif"/>
              </a:rPr>
              <a:t>Glaskow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Koma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Skalası: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standardizasyon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sağlamak </a:t>
            </a:r>
            <a:r>
              <a:rPr sz="2000" spc="-10" dirty="0">
                <a:latin typeface="Microsoft Sans Serif"/>
                <a:cs typeface="Microsoft Sans Serif"/>
              </a:rPr>
              <a:t>için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önemlidir.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Bellek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muayenesi.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Dikkat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muayenesi.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Konuşma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muayenesi.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4273" y="1270347"/>
            <a:ext cx="2060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Bilinç</a:t>
            </a:r>
            <a:r>
              <a:rPr spc="-50" dirty="0"/>
              <a:t> </a:t>
            </a:r>
            <a:r>
              <a:rPr spc="-20" dirty="0"/>
              <a:t>düzeyi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V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9AC6FFEC-BBDB-AE60-488B-01464C00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40"/>
            <a:ext cx="12192000" cy="6843742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798320" y="3211619"/>
            <a:ext cx="6156960" cy="503984"/>
          </a:xfrm>
          <a:prstGeom prst="rect">
            <a:avLst/>
          </a:prstGeom>
        </p:spPr>
        <p:txBody>
          <a:bodyPr vert="horz" wrap="square" lIns="0" tIns="114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Montserrat-SemiBold"/>
                <a:ea typeface="+mj-ea"/>
                <a:cs typeface="Montserrat-SemiBold"/>
              </a:defRPr>
            </a:lvl1pPr>
          </a:lstStyle>
          <a:p>
            <a:pPr marL="12700" marR="5080">
              <a:spcBef>
                <a:spcPts val="90"/>
              </a:spcBef>
            </a:pPr>
            <a:r>
              <a:rPr lang="tr-T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NÖROFİZYOLOJİ </a:t>
            </a:r>
            <a:endParaRPr lang="tr-T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124200" y="3962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Montserrat-ExtraBold"/>
                <a:cs typeface="Montserrat-Medium"/>
              </a:rPr>
              <a:t>13.</a:t>
            </a:r>
            <a:r>
              <a:rPr lang="tr-TR" b="1" spc="30" dirty="0" smtClean="0">
                <a:latin typeface="Montserrat-ExtraBold"/>
                <a:cs typeface="Montserrat-ExtraBold"/>
              </a:rPr>
              <a:t> </a:t>
            </a:r>
            <a:r>
              <a:rPr lang="tr-TR" b="1" spc="-10" dirty="0">
                <a:latin typeface="Montserrat-ExtraBold"/>
                <a:cs typeface="Montserrat-ExtraBold"/>
              </a:rPr>
              <a:t>Hafta</a:t>
            </a:r>
            <a:endParaRPr lang="tr-TR" dirty="0">
              <a:latin typeface="Montserrat-ExtraBold"/>
              <a:cs typeface="Montserrat-ExtraBold"/>
            </a:endParaRP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886200" y="466991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tr-TR" b="1" spc="-15" dirty="0">
                <a:latin typeface="Montserrat-ExtraBold"/>
                <a:cs typeface="Montserrat-ExtraBold"/>
              </a:rPr>
              <a:t>Dr. </a:t>
            </a:r>
            <a:r>
              <a:rPr lang="tr-TR" b="1" spc="-15" dirty="0" err="1">
                <a:latin typeface="Montserrat-ExtraBold"/>
                <a:cs typeface="Montserrat-ExtraBold"/>
              </a:rPr>
              <a:t>Öğr</a:t>
            </a:r>
            <a:r>
              <a:rPr lang="tr-TR" b="1" spc="-15" dirty="0">
                <a:latin typeface="Montserrat-ExtraBold"/>
                <a:cs typeface="Montserrat-ExtraBold"/>
              </a:rPr>
              <a:t>. Üyesi TURGAY </a:t>
            </a:r>
            <a:r>
              <a:rPr lang="tr-TR" b="1" spc="-15" dirty="0" smtClean="0">
                <a:latin typeface="Montserrat-ExtraBold"/>
                <a:cs typeface="Montserrat-ExtraBold"/>
              </a:rPr>
              <a:t>DAĞTEKİN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endParaRPr lang="tr-TR" b="1" spc="-15" dirty="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tr-TR" b="1" spc="-15" dirty="0" smtClean="0">
                <a:latin typeface="Montserrat-ExtraBold"/>
                <a:cs typeface="Montserrat-ExtraBold"/>
                <a:hlinkClick r:id="rId3"/>
              </a:rPr>
              <a:t>tdagtekin@gelisim.edu.tr</a:t>
            </a:r>
            <a:endParaRPr lang="tr-TR" b="1" spc="-15" dirty="0" smtClean="0">
              <a:latin typeface="Montserrat-ExtraBold"/>
              <a:cs typeface="Montserrat-ExtraBold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390130" y="3112710"/>
            <a:ext cx="53670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7005">
              <a:lnSpc>
                <a:spcPct val="100000"/>
              </a:lnSpc>
              <a:spcBef>
                <a:spcPts val="95"/>
              </a:spcBef>
            </a:pPr>
            <a:r>
              <a:rPr sz="2400" b="1" spc="-30" dirty="0">
                <a:latin typeface="Arial"/>
                <a:cs typeface="Arial"/>
              </a:rPr>
              <a:t>Nörolojik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muayene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ve </a:t>
            </a:r>
            <a:r>
              <a:rPr sz="2400" b="1" spc="-1095" dirty="0">
                <a:latin typeface="Arial"/>
                <a:cs typeface="Arial"/>
              </a:rPr>
              <a:t> </a:t>
            </a:r>
            <a:r>
              <a:rPr sz="2400" b="1" spc="-25" dirty="0" err="1">
                <a:latin typeface="Arial"/>
                <a:cs typeface="Arial"/>
              </a:rPr>
              <a:t>tanı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30" dirty="0" err="1" smtClean="0">
                <a:latin typeface="Arial"/>
                <a:cs typeface="Arial"/>
              </a:rPr>
              <a:t>yöntemleri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074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3890" y="838200"/>
            <a:ext cx="3850004" cy="942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51000">
              <a:lnSpc>
                <a:spcPct val="100499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2000" dirty="0">
                <a:latin typeface="Microsoft Sans Serif"/>
                <a:cs typeface="Microsoft Sans Serif"/>
              </a:rPr>
              <a:t>. </a:t>
            </a:r>
            <a:r>
              <a:rPr sz="2000" spc="-5" dirty="0">
                <a:latin typeface="Microsoft Sans Serif"/>
                <a:cs typeface="Microsoft Sans Serif"/>
              </a:rPr>
              <a:t>Olfactorius: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koku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 .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Opticus: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görme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N.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Oculomotorius: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Göz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hareketleri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027745" y="1905000"/>
            <a:ext cx="587692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N.</a:t>
            </a:r>
            <a:r>
              <a:rPr spc="-30" dirty="0"/>
              <a:t> </a:t>
            </a:r>
            <a:r>
              <a:rPr spc="-5" dirty="0"/>
              <a:t>Trochlearis:</a:t>
            </a:r>
            <a:r>
              <a:rPr spc="-20" dirty="0"/>
              <a:t> </a:t>
            </a:r>
            <a:r>
              <a:rPr dirty="0"/>
              <a:t>Gözün</a:t>
            </a:r>
            <a:r>
              <a:rPr spc="-10" dirty="0"/>
              <a:t> </a:t>
            </a:r>
            <a:r>
              <a:rPr spc="-5" dirty="0"/>
              <a:t>üst</a:t>
            </a:r>
            <a:r>
              <a:rPr spc="10" dirty="0"/>
              <a:t> </a:t>
            </a:r>
            <a:r>
              <a:rPr dirty="0"/>
              <a:t>çapraz</a:t>
            </a:r>
            <a:r>
              <a:rPr spc="-10" dirty="0"/>
              <a:t> </a:t>
            </a:r>
            <a:r>
              <a:rPr spc="10" dirty="0"/>
              <a:t>kasları-dışa</a:t>
            </a:r>
            <a:r>
              <a:rPr spc="-10" dirty="0"/>
              <a:t> </a:t>
            </a:r>
            <a:r>
              <a:rPr spc="-5" dirty="0"/>
              <a:t>ve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5" dirty="0"/>
              <a:t>aşağı</a:t>
            </a:r>
            <a:r>
              <a:rPr spc="-25" dirty="0"/>
              <a:t> </a:t>
            </a:r>
            <a:r>
              <a:rPr dirty="0"/>
              <a:t>hareket</a:t>
            </a:r>
            <a:r>
              <a:rPr spc="-35" dirty="0"/>
              <a:t> </a:t>
            </a:r>
            <a:r>
              <a:rPr spc="-10" dirty="0"/>
              <a:t>ettiren</a:t>
            </a:r>
          </a:p>
          <a:p>
            <a:pPr marL="12700">
              <a:lnSpc>
                <a:spcPct val="100000"/>
              </a:lnSpc>
            </a:pPr>
            <a:r>
              <a:rPr dirty="0"/>
              <a:t>N.</a:t>
            </a:r>
            <a:r>
              <a:rPr spc="-35" dirty="0"/>
              <a:t> </a:t>
            </a:r>
            <a:r>
              <a:rPr spc="-10" dirty="0"/>
              <a:t>Trigeminalis:</a:t>
            </a:r>
            <a:r>
              <a:rPr spc="-35" dirty="0"/>
              <a:t> </a:t>
            </a:r>
            <a:r>
              <a:rPr dirty="0"/>
              <a:t>Yüz,</a:t>
            </a:r>
            <a:r>
              <a:rPr spc="5" dirty="0"/>
              <a:t> </a:t>
            </a:r>
            <a:r>
              <a:rPr spc="-10" dirty="0"/>
              <a:t>dil,</a:t>
            </a:r>
            <a:r>
              <a:rPr spc="20" dirty="0"/>
              <a:t> </a:t>
            </a:r>
            <a:r>
              <a:rPr spc="-5" dirty="0"/>
              <a:t>diş,</a:t>
            </a:r>
            <a:r>
              <a:rPr dirty="0"/>
              <a:t> </a:t>
            </a:r>
            <a:r>
              <a:rPr spc="-5" dirty="0"/>
              <a:t>çiğneme </a:t>
            </a:r>
            <a:r>
              <a:rPr spc="15" dirty="0"/>
              <a:t>kasları</a:t>
            </a:r>
          </a:p>
          <a:p>
            <a:pPr marL="12700">
              <a:lnSpc>
                <a:spcPct val="100000"/>
              </a:lnSpc>
            </a:pPr>
            <a:r>
              <a:rPr dirty="0"/>
              <a:t>N.</a:t>
            </a:r>
            <a:r>
              <a:rPr spc="-100" dirty="0"/>
              <a:t> </a:t>
            </a:r>
            <a:r>
              <a:rPr dirty="0"/>
              <a:t>Abducens:</a:t>
            </a:r>
            <a:r>
              <a:rPr spc="-5" dirty="0"/>
              <a:t> </a:t>
            </a:r>
            <a:r>
              <a:rPr dirty="0"/>
              <a:t>Gözün</a:t>
            </a:r>
            <a:r>
              <a:rPr spc="-15" dirty="0"/>
              <a:t> </a:t>
            </a:r>
            <a:r>
              <a:rPr spc="-5" dirty="0"/>
              <a:t>lateral</a:t>
            </a:r>
            <a:r>
              <a:rPr spc="15" dirty="0"/>
              <a:t> </a:t>
            </a:r>
            <a:r>
              <a:rPr dirty="0"/>
              <a:t>rektus</a:t>
            </a:r>
            <a:r>
              <a:rPr spc="-5" dirty="0"/>
              <a:t> </a:t>
            </a:r>
            <a:r>
              <a:rPr spc="5" dirty="0"/>
              <a:t>kasları-gözü</a:t>
            </a:r>
            <a:r>
              <a:rPr spc="-25" dirty="0"/>
              <a:t> </a:t>
            </a:r>
            <a:r>
              <a:rPr spc="20" dirty="0"/>
              <a:t>dışa</a:t>
            </a:r>
          </a:p>
          <a:p>
            <a:pPr marL="12700">
              <a:lnSpc>
                <a:spcPct val="100000"/>
              </a:lnSpc>
            </a:pPr>
            <a:r>
              <a:rPr spc="10" dirty="0"/>
              <a:t>baktıran</a:t>
            </a:r>
          </a:p>
          <a:p>
            <a:pPr marL="12700">
              <a:lnSpc>
                <a:spcPct val="100000"/>
              </a:lnSpc>
            </a:pPr>
            <a:r>
              <a:rPr dirty="0"/>
              <a:t>N.</a:t>
            </a:r>
            <a:r>
              <a:rPr spc="-10" dirty="0"/>
              <a:t> </a:t>
            </a:r>
            <a:r>
              <a:rPr spc="-5" dirty="0"/>
              <a:t>Facialis:</a:t>
            </a:r>
            <a:r>
              <a:rPr spc="-35" dirty="0"/>
              <a:t> </a:t>
            </a:r>
            <a:r>
              <a:rPr dirty="0"/>
              <a:t>Yüz </a:t>
            </a:r>
            <a:r>
              <a:rPr spc="15" dirty="0"/>
              <a:t>kasları</a:t>
            </a:r>
          </a:p>
          <a:p>
            <a:pPr marL="12700">
              <a:lnSpc>
                <a:spcPct val="100000"/>
              </a:lnSpc>
            </a:pPr>
            <a:r>
              <a:rPr dirty="0"/>
              <a:t>N.</a:t>
            </a:r>
            <a:r>
              <a:rPr spc="10" dirty="0"/>
              <a:t> </a:t>
            </a:r>
            <a:r>
              <a:rPr spc="-10" dirty="0"/>
              <a:t>Vestibulocochlearis:</a:t>
            </a:r>
            <a:r>
              <a:rPr spc="-25" dirty="0"/>
              <a:t> </a:t>
            </a:r>
            <a:r>
              <a:rPr spc="-10" dirty="0"/>
              <a:t>işitme</a:t>
            </a:r>
            <a:r>
              <a:rPr spc="30" dirty="0"/>
              <a:t> </a:t>
            </a:r>
            <a:r>
              <a:rPr spc="-10" dirty="0"/>
              <a:t>ve</a:t>
            </a:r>
            <a:r>
              <a:rPr spc="35" dirty="0"/>
              <a:t> </a:t>
            </a:r>
            <a:r>
              <a:rPr spc="-5" dirty="0"/>
              <a:t>denge</a:t>
            </a:r>
          </a:p>
          <a:p>
            <a:pPr marL="12700" marR="105410">
              <a:lnSpc>
                <a:spcPct val="100000"/>
              </a:lnSpc>
            </a:pPr>
            <a:r>
              <a:rPr dirty="0"/>
              <a:t>N. Glossopharyngeus: Farenksin kas ve mükoz </a:t>
            </a:r>
            <a:r>
              <a:rPr spc="5" dirty="0"/>
              <a:t> membranları, </a:t>
            </a:r>
            <a:r>
              <a:rPr spc="15" dirty="0"/>
              <a:t>ağzın </a:t>
            </a:r>
            <a:r>
              <a:rPr spc="25" dirty="0"/>
              <a:t>açılıp </a:t>
            </a:r>
            <a:r>
              <a:rPr spc="5" dirty="0"/>
              <a:t>kapanması, </a:t>
            </a:r>
            <a:r>
              <a:rPr spc="-10" dirty="0"/>
              <a:t>dilin </a:t>
            </a:r>
            <a:r>
              <a:rPr dirty="0"/>
              <a:t>arka </a:t>
            </a:r>
            <a:r>
              <a:rPr spc="-5" dirty="0"/>
              <a:t>1/3 </a:t>
            </a:r>
            <a:r>
              <a:rPr spc="-520" dirty="0"/>
              <a:t> </a:t>
            </a:r>
            <a:r>
              <a:rPr dirty="0"/>
              <a:t>ü</a:t>
            </a:r>
          </a:p>
          <a:p>
            <a:pPr marL="12700" marR="215265">
              <a:lnSpc>
                <a:spcPct val="100000"/>
              </a:lnSpc>
            </a:pPr>
            <a:r>
              <a:rPr dirty="0"/>
              <a:t>N.</a:t>
            </a:r>
            <a:r>
              <a:rPr spc="10" dirty="0"/>
              <a:t> </a:t>
            </a:r>
            <a:r>
              <a:rPr spc="-25" dirty="0"/>
              <a:t>Vagus:</a:t>
            </a:r>
            <a:r>
              <a:rPr spc="5" dirty="0"/>
              <a:t> </a:t>
            </a:r>
            <a:r>
              <a:rPr dirty="0"/>
              <a:t>Farenks,</a:t>
            </a:r>
            <a:r>
              <a:rPr spc="-30" dirty="0"/>
              <a:t> </a:t>
            </a:r>
            <a:r>
              <a:rPr dirty="0"/>
              <a:t>larenks,</a:t>
            </a:r>
            <a:r>
              <a:rPr spc="-5" dirty="0"/>
              <a:t> kalp,</a:t>
            </a:r>
            <a:r>
              <a:rPr spc="10" dirty="0"/>
              <a:t> </a:t>
            </a:r>
            <a:r>
              <a:rPr spc="-15" dirty="0"/>
              <a:t>akciğerler, </a:t>
            </a:r>
            <a:r>
              <a:rPr dirty="0"/>
              <a:t>mide, </a:t>
            </a:r>
            <a:r>
              <a:rPr spc="-520" dirty="0"/>
              <a:t> </a:t>
            </a:r>
            <a:r>
              <a:rPr dirty="0"/>
              <a:t>barsak,</a:t>
            </a:r>
            <a:r>
              <a:rPr spc="-20" dirty="0"/>
              <a:t> </a:t>
            </a:r>
            <a:r>
              <a:rPr dirty="0"/>
              <a:t>böbrek,</a:t>
            </a:r>
            <a:r>
              <a:rPr spc="-20" dirty="0"/>
              <a:t> </a:t>
            </a:r>
            <a:r>
              <a:rPr spc="-5" dirty="0"/>
              <a:t>dalak</a:t>
            </a:r>
            <a:r>
              <a:rPr spc="15" dirty="0"/>
              <a:t> </a:t>
            </a:r>
            <a:r>
              <a:rPr spc="869" dirty="0"/>
              <a:t>…</a:t>
            </a:r>
          </a:p>
          <a:p>
            <a:pPr marL="12700">
              <a:lnSpc>
                <a:spcPct val="100000"/>
              </a:lnSpc>
            </a:pPr>
            <a:r>
              <a:rPr dirty="0"/>
              <a:t>N.</a:t>
            </a:r>
            <a:r>
              <a:rPr spc="-105" dirty="0"/>
              <a:t> </a:t>
            </a:r>
            <a:r>
              <a:rPr dirty="0"/>
              <a:t>Accesorius:</a:t>
            </a:r>
            <a:r>
              <a:rPr spc="-25" dirty="0"/>
              <a:t> </a:t>
            </a:r>
            <a:r>
              <a:rPr dirty="0"/>
              <a:t>Baş</a:t>
            </a:r>
            <a:r>
              <a:rPr spc="10" dirty="0"/>
              <a:t> </a:t>
            </a:r>
            <a:r>
              <a:rPr dirty="0"/>
              <a:t>ve</a:t>
            </a:r>
            <a:r>
              <a:rPr spc="10" dirty="0"/>
              <a:t> </a:t>
            </a:r>
            <a:r>
              <a:rPr spc="5" dirty="0"/>
              <a:t>omuzların</a:t>
            </a:r>
            <a:r>
              <a:rPr spc="-5" dirty="0"/>
              <a:t> dönmesi</a:t>
            </a:r>
          </a:p>
          <a:p>
            <a:pPr marL="12700">
              <a:lnSpc>
                <a:spcPct val="100000"/>
              </a:lnSpc>
            </a:pPr>
            <a:r>
              <a:rPr dirty="0"/>
              <a:t>N.</a:t>
            </a:r>
            <a:r>
              <a:rPr spc="-5" dirty="0"/>
              <a:t> </a:t>
            </a:r>
            <a:r>
              <a:rPr dirty="0"/>
              <a:t>Hypoglossus:</a:t>
            </a:r>
            <a:r>
              <a:rPr spc="-30" dirty="0"/>
              <a:t> </a:t>
            </a:r>
            <a:r>
              <a:rPr spc="-10" dirty="0"/>
              <a:t>Dil</a:t>
            </a:r>
            <a:r>
              <a:rPr spc="20" dirty="0"/>
              <a:t> </a:t>
            </a:r>
            <a:r>
              <a:rPr spc="15" dirty="0"/>
              <a:t>kaslarının</a:t>
            </a:r>
            <a:r>
              <a:rPr dirty="0"/>
              <a:t> motor</a:t>
            </a:r>
            <a:r>
              <a:rPr spc="-10" dirty="0"/>
              <a:t> </a:t>
            </a:r>
            <a:r>
              <a:rPr dirty="0"/>
              <a:t>kontrolü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0" y="2590800"/>
            <a:ext cx="23850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Kranial</a:t>
            </a:r>
            <a:r>
              <a:rPr spc="-70" dirty="0"/>
              <a:t> </a:t>
            </a:r>
            <a:r>
              <a:rPr spc="-5" dirty="0"/>
              <a:t>sinirler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164" y="0"/>
            <a:ext cx="5757672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972055"/>
            <a:ext cx="6096000" cy="34853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079491"/>
            <a:ext cx="7411211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752" y="1371600"/>
            <a:ext cx="9067800" cy="56205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130334"/>
            <a:ext cx="7478268" cy="5591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191768"/>
            <a:ext cx="7620000" cy="5666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77"/>
            <a:ext cx="7520940" cy="51374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1981200"/>
            <a:ext cx="4847844" cy="4038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0544" y="457200"/>
            <a:ext cx="6848856" cy="55443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28D8D21-5B8E-FAF5-BD1E-1CD1C65D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74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624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Sağlık Bilimleri Fakültesi – B Blok – 1. Kat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13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2234771"/>
            <a:ext cx="7444105" cy="32264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gücü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muayenesi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0/5’den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5/5’e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kadar </a:t>
            </a:r>
            <a:r>
              <a:rPr sz="2000" spc="-15" dirty="0">
                <a:latin typeface="Microsoft Sans Serif"/>
                <a:cs typeface="Microsoft Sans Serif"/>
              </a:rPr>
              <a:t>derecelendirilir.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Büyük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grupları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halinde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değerlendirilir.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ts val="3600"/>
              </a:lnSpc>
              <a:spcBef>
                <a:spcPts val="320"/>
              </a:spcBef>
            </a:pP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hastalığı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gibi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durumlarda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tek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tek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muayenesi </a:t>
            </a:r>
            <a:r>
              <a:rPr sz="2000" spc="-5" dirty="0">
                <a:latin typeface="Microsoft Sans Serif"/>
                <a:cs typeface="Microsoft Sans Serif"/>
              </a:rPr>
              <a:t>de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yapılabilir.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tonusu muayene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edilir.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-5" dirty="0">
                <a:latin typeface="Microsoft Sans Serif"/>
                <a:cs typeface="Microsoft Sans Serif"/>
              </a:rPr>
              <a:t> atrofisi </a:t>
            </a:r>
            <a:r>
              <a:rPr sz="2000" dirty="0">
                <a:latin typeface="Microsoft Sans Serif"/>
                <a:cs typeface="Microsoft Sans Serif"/>
              </a:rPr>
              <a:t>kontrol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edilir.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İstemsiz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-5" dirty="0">
                <a:latin typeface="Microsoft Sans Serif"/>
                <a:cs typeface="Microsoft Sans Serif"/>
              </a:rPr>
              <a:t> hareketlerinin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olup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olmadığı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araştırılır.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Motor</a:t>
            </a:r>
            <a:r>
              <a:rPr spc="-45" dirty="0"/>
              <a:t> </a:t>
            </a:r>
            <a:r>
              <a:rPr spc="-15" dirty="0"/>
              <a:t>sistem</a:t>
            </a:r>
            <a:r>
              <a:rPr spc="-25" dirty="0"/>
              <a:t> </a:t>
            </a:r>
            <a:r>
              <a:rPr spc="-10" dirty="0"/>
              <a:t>muayenesi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2319247"/>
            <a:ext cx="1623695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834" algn="just">
              <a:lnSpc>
                <a:spcPct val="150000"/>
              </a:lnSpc>
              <a:spcBef>
                <a:spcPts val="105"/>
              </a:spcBef>
            </a:pPr>
            <a:r>
              <a:rPr sz="2000" spc="-5" dirty="0">
                <a:latin typeface="Microsoft Sans Serif"/>
                <a:cs typeface="Microsoft Sans Serif"/>
              </a:rPr>
              <a:t>Yüzeyel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duyu: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Dokunma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Ağrı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302895" indent="457200">
              <a:lnSpc>
                <a:spcPct val="150000"/>
              </a:lnSpc>
            </a:pPr>
            <a:r>
              <a:rPr sz="2000" spc="30" dirty="0">
                <a:latin typeface="Microsoft Sans Serif"/>
                <a:cs typeface="Microsoft Sans Serif"/>
              </a:rPr>
              <a:t>Isı 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Derin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duyu:</a:t>
            </a:r>
          </a:p>
          <a:p>
            <a:pPr marL="469900" marR="18415">
              <a:lnSpc>
                <a:spcPts val="3600"/>
              </a:lnSpc>
              <a:spcBef>
                <a:spcPts val="120"/>
              </a:spcBef>
            </a:pPr>
            <a:r>
              <a:rPr sz="2000" dirty="0">
                <a:latin typeface="Microsoft Sans Serif"/>
                <a:cs typeface="Microsoft Sans Serif"/>
              </a:rPr>
              <a:t>Pozisyon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V</a:t>
            </a:r>
            <a:r>
              <a:rPr sz="2000" spc="-5" dirty="0">
                <a:latin typeface="Microsoft Sans Serif"/>
                <a:cs typeface="Microsoft Sans Serif"/>
              </a:rPr>
              <a:t>ibr</a:t>
            </a:r>
            <a:r>
              <a:rPr sz="2000" dirty="0">
                <a:latin typeface="Microsoft Sans Serif"/>
                <a:cs typeface="Microsoft Sans Serif"/>
              </a:rPr>
              <a:t>asyon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1623" y="2438400"/>
            <a:ext cx="251968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82625" indent="-45720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Kortikal </a:t>
            </a:r>
            <a:r>
              <a:rPr sz="2000" dirty="0">
                <a:latin typeface="Microsoft Sans Serif"/>
                <a:cs typeface="Microsoft Sans Serif"/>
              </a:rPr>
              <a:t>duyu: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dirty="0">
                <a:latin typeface="Microsoft Sans Serif"/>
                <a:cs typeface="Microsoft Sans Serif"/>
              </a:rPr>
              <a:t>ereog</a:t>
            </a:r>
            <a:r>
              <a:rPr sz="2000" spc="5" dirty="0">
                <a:latin typeface="Microsoft Sans Serif"/>
                <a:cs typeface="Microsoft Sans Serif"/>
              </a:rPr>
              <a:t>n</a:t>
            </a:r>
            <a:r>
              <a:rPr sz="2000" dirty="0">
                <a:latin typeface="Microsoft Sans Serif"/>
                <a:cs typeface="Microsoft Sans Serif"/>
              </a:rPr>
              <a:t>o</a:t>
            </a:r>
            <a:r>
              <a:rPr sz="2000" spc="5" dirty="0">
                <a:latin typeface="Microsoft Sans Serif"/>
                <a:cs typeface="Microsoft Sans Serif"/>
              </a:rPr>
              <a:t>z</a:t>
            </a:r>
            <a:r>
              <a:rPr sz="2000" spc="-15" dirty="0">
                <a:latin typeface="Microsoft Sans Serif"/>
                <a:cs typeface="Microsoft Sans Serif"/>
              </a:rPr>
              <a:t>i  </a:t>
            </a:r>
            <a:r>
              <a:rPr sz="2000" spc="-5" dirty="0">
                <a:latin typeface="Microsoft Sans Serif"/>
                <a:cs typeface="Microsoft Sans Serif"/>
              </a:rPr>
              <a:t>İki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nokta</a:t>
            </a:r>
          </a:p>
          <a:p>
            <a:pPr marL="469900" marR="5080">
              <a:lnSpc>
                <a:spcPct val="15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diskriminasyonu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Taktil </a:t>
            </a:r>
            <a:r>
              <a:rPr sz="2000" spc="-5" dirty="0">
                <a:latin typeface="Microsoft Sans Serif"/>
                <a:cs typeface="Microsoft Sans Serif"/>
              </a:rPr>
              <a:t>lokalizasyon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58461" y="540765"/>
            <a:ext cx="2757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Duyu</a:t>
            </a:r>
            <a:r>
              <a:rPr spc="-65" dirty="0"/>
              <a:t> </a:t>
            </a:r>
            <a:r>
              <a:rPr spc="-10" dirty="0"/>
              <a:t>muayenesi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0732" y="2438400"/>
            <a:ext cx="9354820" cy="2769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5" dirty="0">
                <a:latin typeface="Microsoft Sans Serif"/>
                <a:cs typeface="Microsoft Sans Serif"/>
              </a:rPr>
              <a:t>Örnekler;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7188834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latin typeface="Microsoft Sans Serif"/>
                <a:cs typeface="Microsoft Sans Serif"/>
              </a:rPr>
              <a:t>Parmak-burun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testi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Diz-topuk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testi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25" dirty="0">
                <a:latin typeface="Microsoft Sans Serif"/>
                <a:cs typeface="Microsoft Sans Serif"/>
              </a:rPr>
              <a:t>Ardışık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hareketler: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Hasta </a:t>
            </a:r>
            <a:r>
              <a:rPr sz="2000" spc="-10" dirty="0">
                <a:latin typeface="Microsoft Sans Serif"/>
                <a:cs typeface="Microsoft Sans Serif"/>
              </a:rPr>
              <a:t>bir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elini,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avucu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yukarı</a:t>
            </a:r>
            <a:r>
              <a:rPr sz="2000" spc="-5" dirty="0">
                <a:latin typeface="Microsoft Sans Serif"/>
                <a:cs typeface="Microsoft Sans Serif"/>
              </a:rPr>
              <a:t> gelecek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şekilde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açar.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 indent="69850">
              <a:lnSpc>
                <a:spcPct val="15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Diğer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elinin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sırtını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palmar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yüzünü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ön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kolun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ard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arda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hızlı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pronasyon-supinasyon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hareketleriyle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açık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avucuna </a:t>
            </a:r>
            <a:r>
              <a:rPr sz="2000" spc="-20" dirty="0">
                <a:latin typeface="Microsoft Sans Serif"/>
                <a:cs typeface="Microsoft Sans Serif"/>
              </a:rPr>
              <a:t>değdirir.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0" y="1447800"/>
            <a:ext cx="4140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Koordinasyon</a:t>
            </a:r>
            <a:r>
              <a:rPr spc="-55" dirty="0"/>
              <a:t> </a:t>
            </a:r>
            <a:r>
              <a:rPr spc="-10" dirty="0"/>
              <a:t>muayenesi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6994" y="2521387"/>
            <a:ext cx="271716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latin typeface="Microsoft Sans Serif"/>
                <a:cs typeface="Microsoft Sans Serif"/>
              </a:rPr>
              <a:t>Denge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muayenesi:</a:t>
            </a:r>
            <a:endParaRPr sz="20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Romberg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testi</a:t>
            </a:r>
            <a:endParaRPr sz="20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Düz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çizgide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yürüme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2503" y="1295400"/>
            <a:ext cx="4140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Koordinasyon</a:t>
            </a:r>
            <a:r>
              <a:rPr spc="-55" dirty="0"/>
              <a:t> </a:t>
            </a:r>
            <a:r>
              <a:rPr spc="-10" dirty="0"/>
              <a:t>muayenesi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858011"/>
            <a:ext cx="6858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295400"/>
            <a:ext cx="9144000" cy="60015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2601823"/>
            <a:ext cx="3066415" cy="2769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Microsoft Sans Serif"/>
                <a:cs typeface="Microsoft Sans Serif"/>
              </a:rPr>
              <a:t>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Kayıp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veya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alınamıyor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70" dirty="0">
                <a:latin typeface="Microsoft Sans Serif"/>
                <a:cs typeface="Microsoft Sans Serif"/>
              </a:rPr>
              <a:t>±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Azalmış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Normal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++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Canlı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5" dirty="0">
                <a:latin typeface="Microsoft Sans Serif"/>
                <a:cs typeface="Microsoft Sans Serif"/>
              </a:rPr>
              <a:t>+++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Artmış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++++</a:t>
            </a: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Microsoft Sans Serif"/>
                <a:cs typeface="Microsoft Sans Serif"/>
              </a:rPr>
              <a:t>Birden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fazla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yanıt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29600" y="2601823"/>
            <a:ext cx="114236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000" spc="-5" dirty="0">
                <a:latin typeface="Microsoft Sans Serif"/>
                <a:cs typeface="Microsoft Sans Serif"/>
              </a:rPr>
              <a:t>Biceps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Triceps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5" dirty="0">
                <a:latin typeface="Microsoft Sans Serif"/>
                <a:cs typeface="Microsoft Sans Serif"/>
              </a:rPr>
              <a:t>iloradial  Patella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Aşil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0" y="1295400"/>
            <a:ext cx="39293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Derin</a:t>
            </a:r>
            <a:r>
              <a:rPr spc="-30" dirty="0"/>
              <a:t> </a:t>
            </a:r>
            <a:r>
              <a:rPr spc="-5" dirty="0"/>
              <a:t>tendon</a:t>
            </a:r>
            <a:r>
              <a:rPr spc="-40" dirty="0"/>
              <a:t> </a:t>
            </a:r>
            <a:r>
              <a:rPr spc="-10" dirty="0"/>
              <a:t>refleksleri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600" y="3048000"/>
            <a:ext cx="456120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15" dirty="0">
                <a:latin typeface="Microsoft Sans Serif"/>
                <a:cs typeface="Microsoft Sans Serif"/>
              </a:rPr>
              <a:t>Karın</a:t>
            </a:r>
            <a:r>
              <a:rPr sz="2000" spc="-5" dirty="0">
                <a:latin typeface="Microsoft Sans Serif"/>
                <a:cs typeface="Microsoft Sans Serif"/>
              </a:rPr>
              <a:t> cildi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refleksi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Plantar refleks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Patolojik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refleks</a:t>
            </a:r>
            <a:r>
              <a:rPr sz="2000" spc="-5" dirty="0">
                <a:latin typeface="Microsoft Sans Serif"/>
                <a:cs typeface="Microsoft Sans Serif"/>
              </a:rPr>
              <a:t> örneği:</a:t>
            </a:r>
            <a:r>
              <a:rPr sz="2000" dirty="0">
                <a:latin typeface="Microsoft Sans Serif"/>
                <a:cs typeface="Microsoft Sans Serif"/>
              </a:rPr>
              <a:t> Babinski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refleksi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4745" y="1143000"/>
            <a:ext cx="2869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Yüzeyel</a:t>
            </a:r>
            <a:r>
              <a:rPr spc="-40" dirty="0"/>
              <a:t> </a:t>
            </a:r>
            <a:r>
              <a:rPr spc="-15" dirty="0"/>
              <a:t>refleksler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1604772"/>
            <a:ext cx="8839200" cy="52532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824" y="1577247"/>
            <a:ext cx="8266176" cy="49484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ÖĞRENİM KAZANIMLARI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FCA0595D-69C4-B5C8-FFF1-050E2EAF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19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0024" y="1237488"/>
            <a:ext cx="8951976" cy="56205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975582"/>
            <a:ext cx="7086600" cy="4648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7711"/>
            <a:ext cx="7502236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299972"/>
            <a:ext cx="9483852" cy="55580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544862"/>
            <a:ext cx="8763000" cy="51770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1188997"/>
            <a:ext cx="8610600" cy="56967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4290" y="1282318"/>
            <a:ext cx="8186928" cy="5474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4224" y="2302290"/>
            <a:ext cx="9101328" cy="441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1828800"/>
            <a:ext cx="8229600" cy="5213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101378"/>
            <a:ext cx="8872728" cy="56205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1384808"/>
            <a:ext cx="78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Microsoft Sans Serif"/>
                <a:cs typeface="Microsoft Sans Serif"/>
              </a:rPr>
              <a:t>*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2400" y="2514600"/>
            <a:ext cx="47428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0895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Elektromiyografi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(EMG)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Elektronörografi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Elektroensefalografi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(EEG)</a:t>
            </a:r>
          </a:p>
          <a:p>
            <a:pPr marL="12700" marR="5080">
              <a:lnSpc>
                <a:spcPct val="150000"/>
              </a:lnSpc>
            </a:pPr>
            <a:r>
              <a:rPr sz="2000" spc="10" dirty="0">
                <a:latin typeface="Microsoft Sans Serif"/>
                <a:cs typeface="Microsoft Sans Serif"/>
              </a:rPr>
              <a:t>Uyarılmış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potansiyel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incelemeleri</a:t>
            </a:r>
            <a:r>
              <a:rPr sz="2000" dirty="0">
                <a:latin typeface="Microsoft Sans Serif"/>
                <a:cs typeface="Microsoft Sans Serif"/>
              </a:rPr>
              <a:t> (Evoked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Potentials)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Polisomnografi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0" y="1384808"/>
            <a:ext cx="4914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Nörofizyolojik</a:t>
            </a:r>
            <a:r>
              <a:rPr spc="-10" dirty="0"/>
              <a:t> tanı</a:t>
            </a:r>
            <a:r>
              <a:rPr spc="15" dirty="0"/>
              <a:t> </a:t>
            </a:r>
            <a:r>
              <a:rPr spc="-15" dirty="0"/>
              <a:t>yöntemleri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295400"/>
            <a:ext cx="8420352" cy="56550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799"/>
            <a:ext cx="7315200" cy="62208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885" y="1676400"/>
            <a:ext cx="8686800" cy="54863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474446"/>
            <a:ext cx="8484108" cy="50581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1624" y="2127982"/>
            <a:ext cx="7580376" cy="449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1296" y="2416590"/>
            <a:ext cx="8144256" cy="430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295400"/>
            <a:ext cx="9144000" cy="5811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2060926"/>
            <a:ext cx="8915400" cy="4562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1578390"/>
            <a:ext cx="6858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1143000"/>
            <a:ext cx="7620000" cy="571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1384808"/>
            <a:ext cx="78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Microsoft Sans Serif"/>
                <a:cs typeface="Microsoft Sans Serif"/>
              </a:rPr>
              <a:t>*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0" y="2466213"/>
            <a:ext cx="10439069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Microsoft Sans Serif"/>
                <a:cs typeface="Microsoft Sans Serif"/>
              </a:rPr>
              <a:t>Sinir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ve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kas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hücrelerinin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oluşturdukları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aksiyon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potansiyellerİ</a:t>
            </a:r>
            <a:r>
              <a:rPr sz="2000" dirty="0">
                <a:latin typeface="Microsoft Sans Serif"/>
                <a:cs typeface="Microsoft Sans Serif"/>
              </a:rPr>
              <a:t> uygun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ekipman</a:t>
            </a:r>
            <a:r>
              <a:rPr sz="2000" dirty="0">
                <a:latin typeface="Microsoft Sans Serif"/>
                <a:cs typeface="Microsoft Sans Serif"/>
              </a:rPr>
              <a:t> kullanılarak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kaydedilebilir.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Biyoelektrik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potansiyellerin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normal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değerlerinden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farklı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olması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klinik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elektrofizyoloji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bilimi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tarafından</a:t>
            </a:r>
            <a:endParaRPr sz="2000" dirty="0">
              <a:latin typeface="Microsoft Sans Serif"/>
              <a:cs typeface="Microsoft Sans Serif"/>
            </a:endParaRPr>
          </a:p>
          <a:p>
            <a:pPr marR="62230" algn="ctr">
              <a:lnSpc>
                <a:spcPct val="100000"/>
              </a:lnSpc>
              <a:spcBef>
                <a:spcPts val="1200"/>
              </a:spcBef>
            </a:pPr>
            <a:r>
              <a:rPr sz="2000" spc="10" dirty="0">
                <a:latin typeface="Microsoft Sans Serif"/>
                <a:cs typeface="Microsoft Sans Serif"/>
              </a:rPr>
              <a:t>hastalıkların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tanısı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ve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tedaviye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yanıtın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izlenmesinde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kullanılmaktadır.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05832" y="1221295"/>
            <a:ext cx="3875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Elektromiyografi</a:t>
            </a:r>
            <a:r>
              <a:rPr spc="-70" dirty="0"/>
              <a:t> </a:t>
            </a:r>
            <a:r>
              <a:rPr spc="-5" dirty="0"/>
              <a:t>(EMG)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9897" y="1798320"/>
            <a:ext cx="6781800" cy="50596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3425" y="1583619"/>
            <a:ext cx="7882127" cy="4989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225774"/>
            <a:ext cx="8763000" cy="5398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164" y="1534869"/>
            <a:ext cx="6172200" cy="5061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8145" y="862445"/>
            <a:ext cx="7620000" cy="5981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BİR SONRAKİ DERS HAKKINDA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60DFB05D-398F-F66A-9215-7BF4C166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30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0F82B3-904B-4717-BDC1-55BCE757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3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1384808"/>
            <a:ext cx="78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Microsoft Sans Serif"/>
                <a:cs typeface="Microsoft Sans Serif"/>
              </a:rPr>
              <a:t>*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800536"/>
            <a:ext cx="10459720" cy="401456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-5" dirty="0">
                <a:latin typeface="Microsoft Sans Serif"/>
                <a:cs typeface="Microsoft Sans Serif"/>
              </a:rPr>
              <a:t>Elektromiyografi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ile;</a:t>
            </a:r>
            <a:endParaRPr sz="2000" dirty="0">
              <a:latin typeface="Microsoft Sans Serif"/>
              <a:cs typeface="Microsoft Sans Serif"/>
            </a:endParaRPr>
          </a:p>
          <a:p>
            <a:pPr marL="469900" marR="8409305" indent="-457200">
              <a:lnSpc>
                <a:spcPct val="15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Sinir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iletisi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incelenebilir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Duyusal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sinir </a:t>
            </a:r>
            <a:r>
              <a:rPr sz="2000" dirty="0">
                <a:latin typeface="Microsoft Sans Serif"/>
                <a:cs typeface="Microsoft Sans Serif"/>
              </a:rPr>
              <a:t> Motor</a:t>
            </a:r>
            <a:r>
              <a:rPr sz="2000" spc="-5" dirty="0">
                <a:latin typeface="Microsoft Sans Serif"/>
                <a:cs typeface="Microsoft Sans Serif"/>
              </a:rPr>
              <a:t> sinir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İğne </a:t>
            </a:r>
            <a:r>
              <a:rPr sz="2000" spc="-5" dirty="0">
                <a:latin typeface="Microsoft Sans Serif"/>
                <a:cs typeface="Microsoft Sans Serif"/>
              </a:rPr>
              <a:t>Elektromiyografisi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ile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çizgili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kasların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istirahat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kasılma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sırasında </a:t>
            </a:r>
            <a:r>
              <a:rPr sz="2000" spc="5" dirty="0">
                <a:latin typeface="Microsoft Sans Serif"/>
                <a:cs typeface="Microsoft Sans Serif"/>
              </a:rPr>
              <a:t>oluşturdukları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biyoelektrik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potansiyeller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kaydedilebilir.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Nöromuskuler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kavşakta</a:t>
            </a:r>
            <a:r>
              <a:rPr sz="2000" spc="-10" dirty="0">
                <a:latin typeface="Microsoft Sans Serif"/>
                <a:cs typeface="Microsoft Sans Serif"/>
              </a:rPr>
              <a:t> iletim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kusurları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gösterilebilir.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5883" y="621283"/>
            <a:ext cx="3876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Elektromiyografi</a:t>
            </a:r>
            <a:r>
              <a:rPr spc="-65" dirty="0"/>
              <a:t> </a:t>
            </a:r>
            <a:r>
              <a:rPr spc="-5" dirty="0"/>
              <a:t>(EMG)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1384808"/>
            <a:ext cx="78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Microsoft Sans Serif"/>
                <a:cs typeface="Microsoft Sans Serif"/>
              </a:rPr>
              <a:t>*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0732" y="2362200"/>
            <a:ext cx="94087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Sinir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liflerinde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oluşan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aksiyon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potansiyellerinin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oluşturduğu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sinyallerin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kaydedilmesi.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Genellikle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EMG </a:t>
            </a:r>
            <a:r>
              <a:rPr sz="2000" spc="-10" dirty="0">
                <a:latin typeface="Microsoft Sans Serif"/>
                <a:cs typeface="Microsoft Sans Serif"/>
              </a:rPr>
              <a:t>ile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birlikte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ENMG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şeklinde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kullanılır.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Örnek: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Fasial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sinirin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değerlendirilmesi.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4484" y="1043928"/>
            <a:ext cx="270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Elektronörografi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0134" y="2743200"/>
            <a:ext cx="84410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10" dirty="0">
                <a:latin typeface="Microsoft Sans Serif"/>
                <a:cs typeface="Microsoft Sans Serif"/>
              </a:rPr>
              <a:t>Kafatası</a:t>
            </a:r>
            <a:r>
              <a:rPr sz="2000" spc="-5" dirty="0">
                <a:latin typeface="Microsoft Sans Serif"/>
                <a:cs typeface="Microsoft Sans Serif"/>
              </a:rPr>
              <a:t> üzerine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yerleştirilen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elektrotlarla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beyin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işlevleri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sırasında 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kendiliğinden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oluşan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elektriksel potansiyel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değişiklikleri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reseptör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işlevleri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sırasında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uyarılma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ile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oluşan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potansiyel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değişiklikleri</a:t>
            </a:r>
            <a:r>
              <a:rPr sz="2000" dirty="0">
                <a:latin typeface="Microsoft Sans Serif"/>
                <a:cs typeface="Microsoft Sans Serif"/>
              </a:rPr>
              <a:t> yazdırılabilir.</a:t>
            </a:r>
          </a:p>
          <a:p>
            <a:pPr marL="8255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Buna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EEG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ismi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verilir.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30" dirty="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0" dirty="0"/>
              <a:t>ig</a:t>
            </a:r>
            <a:r>
              <a:rPr spc="-25" dirty="0"/>
              <a:t>u</a:t>
            </a:r>
            <a:r>
              <a:rPr spc="-40" dirty="0"/>
              <a:t>g</a:t>
            </a:r>
            <a:r>
              <a:rPr spc="-25" dirty="0"/>
              <a:t>e</a:t>
            </a:r>
            <a:r>
              <a:rPr spc="-40" dirty="0"/>
              <a:t>li</a:t>
            </a:r>
            <a:r>
              <a:rPr spc="-25" dirty="0"/>
              <a:t>s</a:t>
            </a:r>
            <a:r>
              <a:rPr spc="-40" dirty="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9600" y="1295400"/>
            <a:ext cx="4302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Elektroensefalografi</a:t>
            </a:r>
            <a:r>
              <a:rPr spc="-80" dirty="0"/>
              <a:t> </a:t>
            </a:r>
            <a:r>
              <a:rPr spc="-10" dirty="0"/>
              <a:t>(EEG)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720</Words>
  <Application>Microsoft Office PowerPoint</Application>
  <PresentationFormat>Geniş ekran</PresentationFormat>
  <Paragraphs>224</Paragraphs>
  <Slides>66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74" baseType="lpstr">
      <vt:lpstr>Arial</vt:lpstr>
      <vt:lpstr>Calibri</vt:lpstr>
      <vt:lpstr>Microsoft Sans Serif</vt:lpstr>
      <vt:lpstr>Montserrat-ExtraBold</vt:lpstr>
      <vt:lpstr>Montserrat-Medium</vt:lpstr>
      <vt:lpstr>Times New Roman</vt:lpstr>
      <vt:lpstr>Wingdings</vt:lpstr>
      <vt:lpstr>Office Theme</vt:lpstr>
      <vt:lpstr>PowerPoint Sunusu</vt:lpstr>
      <vt:lpstr>V</vt:lpstr>
      <vt:lpstr>PowerPoint Sunusu</vt:lpstr>
      <vt:lpstr>PowerPoint Sunusu</vt:lpstr>
      <vt:lpstr>Nörofizyolojik tanı yöntemleri</vt:lpstr>
      <vt:lpstr>Elektromiyografi (EMG)</vt:lpstr>
      <vt:lpstr>Elektromiyografi (EMG)</vt:lpstr>
      <vt:lpstr>Elektronörografi</vt:lpstr>
      <vt:lpstr>Elektroensefalografi (EEG)</vt:lpstr>
      <vt:lpstr>Uyarılmış potansiyel incelemeleri</vt:lpstr>
      <vt:lpstr>Polisomnografi</vt:lpstr>
      <vt:lpstr>Nörolojik muayene</vt:lpstr>
      <vt:lpstr>Nörolojik Muayene</vt:lpstr>
      <vt:lpstr>PowerPoint Sunusu</vt:lpstr>
      <vt:lpstr>PowerPoint Sunusu</vt:lpstr>
      <vt:lpstr>PowerPoint Sunusu</vt:lpstr>
      <vt:lpstr>PowerPoint Sunusu</vt:lpstr>
      <vt:lpstr>PowerPoint Sunusu</vt:lpstr>
      <vt:lpstr>Bilinç düzeyi</vt:lpstr>
      <vt:lpstr>Kranial sinirler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Motor sistem muayenesi</vt:lpstr>
      <vt:lpstr>Duyu muayenesi</vt:lpstr>
      <vt:lpstr>Koordinasyon muayenesi</vt:lpstr>
      <vt:lpstr>Koordinasyon muayenesi</vt:lpstr>
      <vt:lpstr>PowerPoint Sunusu</vt:lpstr>
      <vt:lpstr>PowerPoint Sunusu</vt:lpstr>
      <vt:lpstr>Derin tendon refleksleri</vt:lpstr>
      <vt:lpstr>Yüzeyel refleksler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ders_sunum_sablonu_3</dc:title>
  <dc:creator>Lenovo</dc:creator>
  <cp:lastModifiedBy>tdagtekin</cp:lastModifiedBy>
  <cp:revision>3</cp:revision>
  <dcterms:created xsi:type="dcterms:W3CDTF">2022-09-02T09:56:01Z</dcterms:created>
  <dcterms:modified xsi:type="dcterms:W3CDTF">2023-02-22T09:41:01Z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2022-09-02T00:00:00Z</vt:filetime>
  </property>
</Properties>
</file>