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34439"/>
            <a:ext cx="11771630" cy="635635"/>
          </a:xfrm>
          <a:custGeom>
            <a:avLst/>
            <a:gdLst/>
            <a:ahLst/>
            <a:cxnLst/>
            <a:rect l="l" t="t" r="r" b="b"/>
            <a:pathLst>
              <a:path w="11771630" h="635635">
                <a:moveTo>
                  <a:pt x="11771122" y="0"/>
                </a:moveTo>
                <a:lnTo>
                  <a:pt x="0" y="0"/>
                </a:lnTo>
                <a:lnTo>
                  <a:pt x="0" y="635508"/>
                </a:lnTo>
                <a:lnTo>
                  <a:pt x="11771122" y="635508"/>
                </a:lnTo>
                <a:lnTo>
                  <a:pt x="11771122" y="0"/>
                </a:lnTo>
                <a:close/>
              </a:path>
            </a:pathLst>
          </a:custGeom>
          <a:solidFill>
            <a:srgbClr val="44C3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001511"/>
            <a:ext cx="8224520" cy="856615"/>
          </a:xfrm>
          <a:custGeom>
            <a:avLst/>
            <a:gdLst/>
            <a:ahLst/>
            <a:cxnLst/>
            <a:rect l="l" t="t" r="r" b="b"/>
            <a:pathLst>
              <a:path w="8224520" h="856615">
                <a:moveTo>
                  <a:pt x="8224520" y="0"/>
                </a:moveTo>
                <a:lnTo>
                  <a:pt x="0" y="0"/>
                </a:lnTo>
                <a:lnTo>
                  <a:pt x="0" y="856297"/>
                </a:lnTo>
                <a:lnTo>
                  <a:pt x="8224520" y="856297"/>
                </a:lnTo>
                <a:lnTo>
                  <a:pt x="8224520" y="0"/>
                </a:lnTo>
                <a:close/>
              </a:path>
            </a:pathLst>
          </a:custGeom>
          <a:solidFill>
            <a:srgbClr val="236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470660" y="6675122"/>
            <a:ext cx="6640195" cy="3175"/>
          </a:xfrm>
          <a:custGeom>
            <a:avLst/>
            <a:gdLst/>
            <a:ahLst/>
            <a:cxnLst/>
            <a:rect l="l" t="t" r="r" b="b"/>
            <a:pathLst>
              <a:path w="6640195" h="3175">
                <a:moveTo>
                  <a:pt x="6640068" y="0"/>
                </a:moveTo>
                <a:lnTo>
                  <a:pt x="0" y="0"/>
                </a:lnTo>
                <a:lnTo>
                  <a:pt x="0" y="2791"/>
                </a:lnTo>
                <a:lnTo>
                  <a:pt x="6640068" y="2791"/>
                </a:lnTo>
                <a:lnTo>
                  <a:pt x="6640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639" y="6205728"/>
            <a:ext cx="1246632" cy="5135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223504" y="6397750"/>
            <a:ext cx="3970020" cy="460375"/>
          </a:xfrm>
          <a:custGeom>
            <a:avLst/>
            <a:gdLst/>
            <a:ahLst/>
            <a:cxnLst/>
            <a:rect l="l" t="t" r="r" b="b"/>
            <a:pathLst>
              <a:path w="3970020" h="460375">
                <a:moveTo>
                  <a:pt x="3969765" y="0"/>
                </a:moveTo>
                <a:lnTo>
                  <a:pt x="0" y="0"/>
                </a:lnTo>
                <a:lnTo>
                  <a:pt x="0" y="459892"/>
                </a:lnTo>
                <a:lnTo>
                  <a:pt x="3969765" y="459892"/>
                </a:lnTo>
                <a:lnTo>
                  <a:pt x="3969765" y="0"/>
                </a:lnTo>
                <a:close/>
              </a:path>
            </a:pathLst>
          </a:custGeom>
          <a:solidFill>
            <a:srgbClr val="ED484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66019" y="6566915"/>
            <a:ext cx="65531" cy="12649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25811" y="6592825"/>
            <a:ext cx="89916" cy="761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378952" y="6557771"/>
            <a:ext cx="1203960" cy="152400"/>
          </a:xfrm>
          <a:custGeom>
            <a:avLst/>
            <a:gdLst/>
            <a:ahLst/>
            <a:cxnLst/>
            <a:rect l="l" t="t" r="r" b="b"/>
            <a:pathLst>
              <a:path w="1203959" h="152400">
                <a:moveTo>
                  <a:pt x="130810" y="41402"/>
                </a:moveTo>
                <a:lnTo>
                  <a:pt x="118110" y="41402"/>
                </a:lnTo>
                <a:lnTo>
                  <a:pt x="94869" y="105460"/>
                </a:lnTo>
                <a:lnTo>
                  <a:pt x="71628" y="41402"/>
                </a:lnTo>
                <a:lnTo>
                  <a:pt x="59690" y="41402"/>
                </a:lnTo>
                <a:lnTo>
                  <a:pt x="36195" y="105181"/>
                </a:lnTo>
                <a:lnTo>
                  <a:pt x="13462" y="41402"/>
                </a:lnTo>
                <a:lnTo>
                  <a:pt x="0" y="41402"/>
                </a:lnTo>
                <a:lnTo>
                  <a:pt x="29083" y="121488"/>
                </a:lnTo>
                <a:lnTo>
                  <a:pt x="42672" y="121488"/>
                </a:lnTo>
                <a:lnTo>
                  <a:pt x="65532" y="60744"/>
                </a:lnTo>
                <a:lnTo>
                  <a:pt x="88011" y="121488"/>
                </a:lnTo>
                <a:lnTo>
                  <a:pt x="101600" y="121488"/>
                </a:lnTo>
                <a:lnTo>
                  <a:pt x="130810" y="41402"/>
                </a:lnTo>
                <a:close/>
              </a:path>
              <a:path w="1203959" h="152400">
                <a:moveTo>
                  <a:pt x="262128" y="41402"/>
                </a:moveTo>
                <a:lnTo>
                  <a:pt x="249428" y="41402"/>
                </a:lnTo>
                <a:lnTo>
                  <a:pt x="226187" y="105460"/>
                </a:lnTo>
                <a:lnTo>
                  <a:pt x="202946" y="41402"/>
                </a:lnTo>
                <a:lnTo>
                  <a:pt x="191008" y="41402"/>
                </a:lnTo>
                <a:lnTo>
                  <a:pt x="167513" y="105181"/>
                </a:lnTo>
                <a:lnTo>
                  <a:pt x="144780" y="41402"/>
                </a:lnTo>
                <a:lnTo>
                  <a:pt x="131318" y="41402"/>
                </a:lnTo>
                <a:lnTo>
                  <a:pt x="160401" y="121488"/>
                </a:lnTo>
                <a:lnTo>
                  <a:pt x="173990" y="121488"/>
                </a:lnTo>
                <a:lnTo>
                  <a:pt x="196850" y="60744"/>
                </a:lnTo>
                <a:lnTo>
                  <a:pt x="219329" y="121488"/>
                </a:lnTo>
                <a:lnTo>
                  <a:pt x="232918" y="121488"/>
                </a:lnTo>
                <a:lnTo>
                  <a:pt x="262128" y="41402"/>
                </a:lnTo>
                <a:close/>
              </a:path>
              <a:path w="1203959" h="152400">
                <a:moveTo>
                  <a:pt x="393446" y="41402"/>
                </a:moveTo>
                <a:lnTo>
                  <a:pt x="380746" y="41402"/>
                </a:lnTo>
                <a:lnTo>
                  <a:pt x="357505" y="105460"/>
                </a:lnTo>
                <a:lnTo>
                  <a:pt x="334264" y="41402"/>
                </a:lnTo>
                <a:lnTo>
                  <a:pt x="322326" y="41402"/>
                </a:lnTo>
                <a:lnTo>
                  <a:pt x="298831" y="105181"/>
                </a:lnTo>
                <a:lnTo>
                  <a:pt x="276098" y="41402"/>
                </a:lnTo>
                <a:lnTo>
                  <a:pt x="262636" y="41402"/>
                </a:lnTo>
                <a:lnTo>
                  <a:pt x="291719" y="121488"/>
                </a:lnTo>
                <a:lnTo>
                  <a:pt x="305308" y="121488"/>
                </a:lnTo>
                <a:lnTo>
                  <a:pt x="328168" y="60744"/>
                </a:lnTo>
                <a:lnTo>
                  <a:pt x="350647" y="121488"/>
                </a:lnTo>
                <a:lnTo>
                  <a:pt x="364236" y="121488"/>
                </a:lnTo>
                <a:lnTo>
                  <a:pt x="393446" y="41402"/>
                </a:lnTo>
                <a:close/>
              </a:path>
              <a:path w="1203959" h="152400">
                <a:moveTo>
                  <a:pt x="415925" y="105918"/>
                </a:moveTo>
                <a:lnTo>
                  <a:pt x="411480" y="101701"/>
                </a:lnTo>
                <a:lnTo>
                  <a:pt x="400685" y="101701"/>
                </a:lnTo>
                <a:lnTo>
                  <a:pt x="396113" y="105918"/>
                </a:lnTo>
                <a:lnTo>
                  <a:pt x="396113" y="118021"/>
                </a:lnTo>
                <a:lnTo>
                  <a:pt x="400685" y="122389"/>
                </a:lnTo>
                <a:lnTo>
                  <a:pt x="411480" y="122389"/>
                </a:lnTo>
                <a:lnTo>
                  <a:pt x="415925" y="118021"/>
                </a:lnTo>
                <a:lnTo>
                  <a:pt x="415925" y="105918"/>
                </a:lnTo>
                <a:close/>
              </a:path>
              <a:path w="1203959" h="152400">
                <a:moveTo>
                  <a:pt x="517779" y="39585"/>
                </a:moveTo>
                <a:lnTo>
                  <a:pt x="491109" y="39585"/>
                </a:lnTo>
                <a:lnTo>
                  <a:pt x="491109" y="49555"/>
                </a:lnTo>
                <a:lnTo>
                  <a:pt x="490093" y="48450"/>
                </a:lnTo>
                <a:lnTo>
                  <a:pt x="490093" y="67703"/>
                </a:lnTo>
                <a:lnTo>
                  <a:pt x="490093" y="87630"/>
                </a:lnTo>
                <a:lnTo>
                  <a:pt x="482727" y="94437"/>
                </a:lnTo>
                <a:lnTo>
                  <a:pt x="462661" y="94437"/>
                </a:lnTo>
                <a:lnTo>
                  <a:pt x="455168" y="87630"/>
                </a:lnTo>
                <a:lnTo>
                  <a:pt x="455168" y="67703"/>
                </a:lnTo>
                <a:lnTo>
                  <a:pt x="462661" y="61048"/>
                </a:lnTo>
                <a:lnTo>
                  <a:pt x="482727" y="61048"/>
                </a:lnTo>
                <a:lnTo>
                  <a:pt x="490093" y="67703"/>
                </a:lnTo>
                <a:lnTo>
                  <a:pt x="490093" y="48450"/>
                </a:lnTo>
                <a:lnTo>
                  <a:pt x="486410" y="44526"/>
                </a:lnTo>
                <a:lnTo>
                  <a:pt x="480695" y="41008"/>
                </a:lnTo>
                <a:lnTo>
                  <a:pt x="473837" y="38912"/>
                </a:lnTo>
                <a:lnTo>
                  <a:pt x="466090" y="38227"/>
                </a:lnTo>
                <a:lnTo>
                  <a:pt x="450977" y="41021"/>
                </a:lnTo>
                <a:lnTo>
                  <a:pt x="438531" y="48945"/>
                </a:lnTo>
                <a:lnTo>
                  <a:pt x="430022" y="61379"/>
                </a:lnTo>
                <a:lnTo>
                  <a:pt x="426847" y="77660"/>
                </a:lnTo>
                <a:lnTo>
                  <a:pt x="430022" y="94056"/>
                </a:lnTo>
                <a:lnTo>
                  <a:pt x="438531" y="106527"/>
                </a:lnTo>
                <a:lnTo>
                  <a:pt x="450977" y="114465"/>
                </a:lnTo>
                <a:lnTo>
                  <a:pt x="466090" y="117259"/>
                </a:lnTo>
                <a:lnTo>
                  <a:pt x="473329" y="116662"/>
                </a:lnTo>
                <a:lnTo>
                  <a:pt x="479679" y="114858"/>
                </a:lnTo>
                <a:lnTo>
                  <a:pt x="485267" y="111836"/>
                </a:lnTo>
                <a:lnTo>
                  <a:pt x="489839" y="107581"/>
                </a:lnTo>
                <a:lnTo>
                  <a:pt x="489839" y="110312"/>
                </a:lnTo>
                <a:lnTo>
                  <a:pt x="488569" y="118821"/>
                </a:lnTo>
                <a:lnTo>
                  <a:pt x="484759" y="125018"/>
                </a:lnTo>
                <a:lnTo>
                  <a:pt x="478155" y="128816"/>
                </a:lnTo>
                <a:lnTo>
                  <a:pt x="468376" y="130098"/>
                </a:lnTo>
                <a:lnTo>
                  <a:pt x="461137" y="129501"/>
                </a:lnTo>
                <a:lnTo>
                  <a:pt x="453898" y="127762"/>
                </a:lnTo>
                <a:lnTo>
                  <a:pt x="447167" y="125006"/>
                </a:lnTo>
                <a:lnTo>
                  <a:pt x="441452" y="121335"/>
                </a:lnTo>
                <a:lnTo>
                  <a:pt x="431292" y="141439"/>
                </a:lnTo>
                <a:lnTo>
                  <a:pt x="439420" y="146113"/>
                </a:lnTo>
                <a:lnTo>
                  <a:pt x="448945" y="149466"/>
                </a:lnTo>
                <a:lnTo>
                  <a:pt x="459613" y="151485"/>
                </a:lnTo>
                <a:lnTo>
                  <a:pt x="470916" y="152171"/>
                </a:lnTo>
                <a:lnTo>
                  <a:pt x="490855" y="149390"/>
                </a:lnTo>
                <a:lnTo>
                  <a:pt x="505587" y="140970"/>
                </a:lnTo>
                <a:lnTo>
                  <a:pt x="512559" y="130098"/>
                </a:lnTo>
                <a:lnTo>
                  <a:pt x="514731" y="126733"/>
                </a:lnTo>
                <a:lnTo>
                  <a:pt x="517652" y="107581"/>
                </a:lnTo>
                <a:lnTo>
                  <a:pt x="517779" y="94437"/>
                </a:lnTo>
                <a:lnTo>
                  <a:pt x="517779" y="49555"/>
                </a:lnTo>
                <a:lnTo>
                  <a:pt x="517779" y="39585"/>
                </a:lnTo>
                <a:close/>
              </a:path>
              <a:path w="1203959" h="152400">
                <a:moveTo>
                  <a:pt x="617347" y="80378"/>
                </a:moveTo>
                <a:lnTo>
                  <a:pt x="591312" y="41059"/>
                </a:lnTo>
                <a:lnTo>
                  <a:pt x="591185" y="41033"/>
                </a:lnTo>
                <a:lnTo>
                  <a:pt x="591185" y="72669"/>
                </a:lnTo>
                <a:lnTo>
                  <a:pt x="558419" y="72669"/>
                </a:lnTo>
                <a:lnTo>
                  <a:pt x="560070" y="64058"/>
                </a:lnTo>
                <a:lnTo>
                  <a:pt x="566166" y="58635"/>
                </a:lnTo>
                <a:lnTo>
                  <a:pt x="583565" y="58635"/>
                </a:lnTo>
                <a:lnTo>
                  <a:pt x="589788" y="64058"/>
                </a:lnTo>
                <a:lnTo>
                  <a:pt x="591185" y="72669"/>
                </a:lnTo>
                <a:lnTo>
                  <a:pt x="591185" y="41033"/>
                </a:lnTo>
                <a:lnTo>
                  <a:pt x="543306" y="50076"/>
                </a:lnTo>
                <a:lnTo>
                  <a:pt x="530733" y="80378"/>
                </a:lnTo>
                <a:lnTo>
                  <a:pt x="534035" y="97345"/>
                </a:lnTo>
                <a:lnTo>
                  <a:pt x="543560" y="110794"/>
                </a:lnTo>
                <a:lnTo>
                  <a:pt x="558292" y="119659"/>
                </a:lnTo>
                <a:lnTo>
                  <a:pt x="577596" y="122847"/>
                </a:lnTo>
                <a:lnTo>
                  <a:pt x="588264" y="121996"/>
                </a:lnTo>
                <a:lnTo>
                  <a:pt x="597535" y="119481"/>
                </a:lnTo>
                <a:lnTo>
                  <a:pt x="605282" y="115316"/>
                </a:lnTo>
                <a:lnTo>
                  <a:pt x="611759" y="109537"/>
                </a:lnTo>
                <a:lnTo>
                  <a:pt x="603605" y="100926"/>
                </a:lnTo>
                <a:lnTo>
                  <a:pt x="596900" y="93840"/>
                </a:lnTo>
                <a:lnTo>
                  <a:pt x="591566" y="98679"/>
                </a:lnTo>
                <a:lnTo>
                  <a:pt x="586359" y="100926"/>
                </a:lnTo>
                <a:lnTo>
                  <a:pt x="568198" y="100926"/>
                </a:lnTo>
                <a:lnTo>
                  <a:pt x="561213" y="96100"/>
                </a:lnTo>
                <a:lnTo>
                  <a:pt x="558927" y="87782"/>
                </a:lnTo>
                <a:lnTo>
                  <a:pt x="616966" y="87782"/>
                </a:lnTo>
                <a:lnTo>
                  <a:pt x="617220" y="85521"/>
                </a:lnTo>
                <a:lnTo>
                  <a:pt x="617347" y="80378"/>
                </a:lnTo>
                <a:close/>
              </a:path>
              <a:path w="1203959" h="152400">
                <a:moveTo>
                  <a:pt x="658456" y="9359"/>
                </a:moveTo>
                <a:lnTo>
                  <a:pt x="630428" y="9359"/>
                </a:lnTo>
                <a:lnTo>
                  <a:pt x="630428" y="121475"/>
                </a:lnTo>
                <a:lnTo>
                  <a:pt x="658456" y="121475"/>
                </a:lnTo>
                <a:lnTo>
                  <a:pt x="658456" y="9359"/>
                </a:lnTo>
                <a:close/>
              </a:path>
              <a:path w="1203959" h="152400">
                <a:moveTo>
                  <a:pt x="704557" y="39585"/>
                </a:moveTo>
                <a:lnTo>
                  <a:pt x="676529" y="39585"/>
                </a:lnTo>
                <a:lnTo>
                  <a:pt x="676529" y="121488"/>
                </a:lnTo>
                <a:lnTo>
                  <a:pt x="704557" y="121488"/>
                </a:lnTo>
                <a:lnTo>
                  <a:pt x="704557" y="39585"/>
                </a:lnTo>
                <a:close/>
              </a:path>
              <a:path w="1203959" h="152400">
                <a:moveTo>
                  <a:pt x="707644" y="6184"/>
                </a:moveTo>
                <a:lnTo>
                  <a:pt x="700786" y="0"/>
                </a:lnTo>
                <a:lnTo>
                  <a:pt x="680212" y="0"/>
                </a:lnTo>
                <a:lnTo>
                  <a:pt x="673481" y="6642"/>
                </a:lnTo>
                <a:lnTo>
                  <a:pt x="673481" y="23863"/>
                </a:lnTo>
                <a:lnTo>
                  <a:pt x="680212" y="30518"/>
                </a:lnTo>
                <a:lnTo>
                  <a:pt x="700786" y="30518"/>
                </a:lnTo>
                <a:lnTo>
                  <a:pt x="707644" y="23863"/>
                </a:lnTo>
                <a:lnTo>
                  <a:pt x="707644" y="6184"/>
                </a:lnTo>
                <a:close/>
              </a:path>
              <a:path w="1203959" h="152400">
                <a:moveTo>
                  <a:pt x="791210" y="95948"/>
                </a:moveTo>
                <a:lnTo>
                  <a:pt x="783844" y="78905"/>
                </a:lnTo>
                <a:lnTo>
                  <a:pt x="767715" y="72224"/>
                </a:lnTo>
                <a:lnTo>
                  <a:pt x="751459" y="69507"/>
                </a:lnTo>
                <a:lnTo>
                  <a:pt x="744220" y="64363"/>
                </a:lnTo>
                <a:lnTo>
                  <a:pt x="744220" y="61353"/>
                </a:lnTo>
                <a:lnTo>
                  <a:pt x="747522" y="58635"/>
                </a:lnTo>
                <a:lnTo>
                  <a:pt x="764159" y="58635"/>
                </a:lnTo>
                <a:lnTo>
                  <a:pt x="772033" y="60134"/>
                </a:lnTo>
                <a:lnTo>
                  <a:pt x="780034" y="64668"/>
                </a:lnTo>
                <a:lnTo>
                  <a:pt x="788416" y="45173"/>
                </a:lnTo>
                <a:lnTo>
                  <a:pt x="781685" y="42176"/>
                </a:lnTo>
                <a:lnTo>
                  <a:pt x="773811" y="40005"/>
                </a:lnTo>
                <a:lnTo>
                  <a:pt x="765429" y="38684"/>
                </a:lnTo>
                <a:lnTo>
                  <a:pt x="756920" y="38227"/>
                </a:lnTo>
                <a:lnTo>
                  <a:pt x="740156" y="40322"/>
                </a:lnTo>
                <a:lnTo>
                  <a:pt x="727964" y="46050"/>
                </a:lnTo>
                <a:lnTo>
                  <a:pt x="720471" y="54673"/>
                </a:lnTo>
                <a:lnTo>
                  <a:pt x="717931" y="65430"/>
                </a:lnTo>
                <a:lnTo>
                  <a:pt x="725297" y="82600"/>
                </a:lnTo>
                <a:lnTo>
                  <a:pt x="741553" y="89230"/>
                </a:lnTo>
                <a:lnTo>
                  <a:pt x="757809" y="91782"/>
                </a:lnTo>
                <a:lnTo>
                  <a:pt x="765175" y="96723"/>
                </a:lnTo>
                <a:lnTo>
                  <a:pt x="765175" y="100177"/>
                </a:lnTo>
                <a:lnTo>
                  <a:pt x="762000" y="102285"/>
                </a:lnTo>
                <a:lnTo>
                  <a:pt x="752602" y="102285"/>
                </a:lnTo>
                <a:lnTo>
                  <a:pt x="745109" y="101777"/>
                </a:lnTo>
                <a:lnTo>
                  <a:pt x="737743" y="100266"/>
                </a:lnTo>
                <a:lnTo>
                  <a:pt x="730758" y="97904"/>
                </a:lnTo>
                <a:lnTo>
                  <a:pt x="724662" y="94742"/>
                </a:lnTo>
                <a:lnTo>
                  <a:pt x="716280" y="114376"/>
                </a:lnTo>
                <a:lnTo>
                  <a:pt x="723265" y="117805"/>
                </a:lnTo>
                <a:lnTo>
                  <a:pt x="731901" y="120484"/>
                </a:lnTo>
                <a:lnTo>
                  <a:pt x="741553" y="122224"/>
                </a:lnTo>
                <a:lnTo>
                  <a:pt x="751713" y="122847"/>
                </a:lnTo>
                <a:lnTo>
                  <a:pt x="768858" y="120764"/>
                </a:lnTo>
                <a:lnTo>
                  <a:pt x="781177" y="115062"/>
                </a:lnTo>
                <a:lnTo>
                  <a:pt x="788670" y="106527"/>
                </a:lnTo>
                <a:lnTo>
                  <a:pt x="791210" y="95948"/>
                </a:lnTo>
                <a:close/>
              </a:path>
              <a:path w="1203959" h="152400">
                <a:moveTo>
                  <a:pt x="831291" y="39585"/>
                </a:moveTo>
                <a:lnTo>
                  <a:pt x="803275" y="39585"/>
                </a:lnTo>
                <a:lnTo>
                  <a:pt x="803275" y="121488"/>
                </a:lnTo>
                <a:lnTo>
                  <a:pt x="831291" y="121488"/>
                </a:lnTo>
                <a:lnTo>
                  <a:pt x="831291" y="39585"/>
                </a:lnTo>
                <a:close/>
              </a:path>
              <a:path w="1203959" h="152400">
                <a:moveTo>
                  <a:pt x="834390" y="6184"/>
                </a:moveTo>
                <a:lnTo>
                  <a:pt x="827659" y="0"/>
                </a:lnTo>
                <a:lnTo>
                  <a:pt x="806958" y="0"/>
                </a:lnTo>
                <a:lnTo>
                  <a:pt x="800227" y="6642"/>
                </a:lnTo>
                <a:lnTo>
                  <a:pt x="800227" y="23863"/>
                </a:lnTo>
                <a:lnTo>
                  <a:pt x="806958" y="30518"/>
                </a:lnTo>
                <a:lnTo>
                  <a:pt x="827659" y="30518"/>
                </a:lnTo>
                <a:lnTo>
                  <a:pt x="834390" y="23863"/>
                </a:lnTo>
                <a:lnTo>
                  <a:pt x="834390" y="6184"/>
                </a:lnTo>
                <a:close/>
              </a:path>
              <a:path w="1203959" h="152400">
                <a:moveTo>
                  <a:pt x="985774" y="74637"/>
                </a:moveTo>
                <a:lnTo>
                  <a:pt x="983361" y="58242"/>
                </a:lnTo>
                <a:lnTo>
                  <a:pt x="976630" y="46913"/>
                </a:lnTo>
                <a:lnTo>
                  <a:pt x="966343" y="40347"/>
                </a:lnTo>
                <a:lnTo>
                  <a:pt x="953516" y="38227"/>
                </a:lnTo>
                <a:lnTo>
                  <a:pt x="945261" y="39090"/>
                </a:lnTo>
                <a:lnTo>
                  <a:pt x="937768" y="41579"/>
                </a:lnTo>
                <a:lnTo>
                  <a:pt x="931164" y="45618"/>
                </a:lnTo>
                <a:lnTo>
                  <a:pt x="925830" y="51079"/>
                </a:lnTo>
                <a:lnTo>
                  <a:pt x="920877" y="45364"/>
                </a:lnTo>
                <a:lnTo>
                  <a:pt x="914908" y="41351"/>
                </a:lnTo>
                <a:lnTo>
                  <a:pt x="907796" y="39001"/>
                </a:lnTo>
                <a:lnTo>
                  <a:pt x="899922" y="38227"/>
                </a:lnTo>
                <a:lnTo>
                  <a:pt x="893064" y="38849"/>
                </a:lnTo>
                <a:lnTo>
                  <a:pt x="886714" y="40728"/>
                </a:lnTo>
                <a:lnTo>
                  <a:pt x="880999" y="43840"/>
                </a:lnTo>
                <a:lnTo>
                  <a:pt x="876046" y="48196"/>
                </a:lnTo>
                <a:lnTo>
                  <a:pt x="876046" y="39598"/>
                </a:lnTo>
                <a:lnTo>
                  <a:pt x="849376" y="39598"/>
                </a:lnTo>
                <a:lnTo>
                  <a:pt x="849376" y="121488"/>
                </a:lnTo>
                <a:lnTo>
                  <a:pt x="877443" y="121488"/>
                </a:lnTo>
                <a:lnTo>
                  <a:pt x="877443" y="68148"/>
                </a:lnTo>
                <a:lnTo>
                  <a:pt x="883285" y="62560"/>
                </a:lnTo>
                <a:lnTo>
                  <a:pt x="899033" y="62560"/>
                </a:lnTo>
                <a:lnTo>
                  <a:pt x="903605" y="67538"/>
                </a:lnTo>
                <a:lnTo>
                  <a:pt x="903605" y="121488"/>
                </a:lnTo>
                <a:lnTo>
                  <a:pt x="931672" y="121488"/>
                </a:lnTo>
                <a:lnTo>
                  <a:pt x="931672" y="68148"/>
                </a:lnTo>
                <a:lnTo>
                  <a:pt x="937641" y="62560"/>
                </a:lnTo>
                <a:lnTo>
                  <a:pt x="953008" y="62560"/>
                </a:lnTo>
                <a:lnTo>
                  <a:pt x="957834" y="67538"/>
                </a:lnTo>
                <a:lnTo>
                  <a:pt x="957834" y="121488"/>
                </a:lnTo>
                <a:lnTo>
                  <a:pt x="985774" y="121488"/>
                </a:lnTo>
                <a:lnTo>
                  <a:pt x="985774" y="74637"/>
                </a:lnTo>
                <a:close/>
              </a:path>
              <a:path w="1203959" h="152400">
                <a:moveTo>
                  <a:pt x="1020953" y="105918"/>
                </a:moveTo>
                <a:lnTo>
                  <a:pt x="1016508" y="101701"/>
                </a:lnTo>
                <a:lnTo>
                  <a:pt x="1005713" y="101701"/>
                </a:lnTo>
                <a:lnTo>
                  <a:pt x="1001141" y="105918"/>
                </a:lnTo>
                <a:lnTo>
                  <a:pt x="1001141" y="118021"/>
                </a:lnTo>
                <a:lnTo>
                  <a:pt x="1005713" y="122389"/>
                </a:lnTo>
                <a:lnTo>
                  <a:pt x="1016508" y="122389"/>
                </a:lnTo>
                <a:lnTo>
                  <a:pt x="1020953" y="118021"/>
                </a:lnTo>
                <a:lnTo>
                  <a:pt x="1020953" y="105918"/>
                </a:lnTo>
                <a:close/>
              </a:path>
              <a:path w="1203959" h="152400">
                <a:moveTo>
                  <a:pt x="1110107" y="81432"/>
                </a:moveTo>
                <a:lnTo>
                  <a:pt x="1109091" y="75844"/>
                </a:lnTo>
                <a:lnTo>
                  <a:pt x="1107313" y="65062"/>
                </a:lnTo>
                <a:lnTo>
                  <a:pt x="1099820" y="52895"/>
                </a:lnTo>
                <a:lnTo>
                  <a:pt x="1099312" y="52031"/>
                </a:lnTo>
                <a:lnTo>
                  <a:pt x="1096645" y="50165"/>
                </a:lnTo>
                <a:lnTo>
                  <a:pt x="1096645" y="75844"/>
                </a:lnTo>
                <a:lnTo>
                  <a:pt x="1046480" y="75844"/>
                </a:lnTo>
                <a:lnTo>
                  <a:pt x="1049147" y="66522"/>
                </a:lnTo>
                <a:lnTo>
                  <a:pt x="1054481" y="59283"/>
                </a:lnTo>
                <a:lnTo>
                  <a:pt x="1062101" y="54571"/>
                </a:lnTo>
                <a:lnTo>
                  <a:pt x="1071499" y="52895"/>
                </a:lnTo>
                <a:lnTo>
                  <a:pt x="1081024" y="54584"/>
                </a:lnTo>
                <a:lnTo>
                  <a:pt x="1088644" y="59321"/>
                </a:lnTo>
                <a:lnTo>
                  <a:pt x="1093978" y="66586"/>
                </a:lnTo>
                <a:lnTo>
                  <a:pt x="1096645" y="75844"/>
                </a:lnTo>
                <a:lnTo>
                  <a:pt x="1096645" y="50165"/>
                </a:lnTo>
                <a:lnTo>
                  <a:pt x="1087120" y="43637"/>
                </a:lnTo>
                <a:lnTo>
                  <a:pt x="1071499" y="40652"/>
                </a:lnTo>
                <a:lnTo>
                  <a:pt x="1055878" y="43688"/>
                </a:lnTo>
                <a:lnTo>
                  <a:pt x="1043432" y="52146"/>
                </a:lnTo>
                <a:lnTo>
                  <a:pt x="1035304" y="65062"/>
                </a:lnTo>
                <a:lnTo>
                  <a:pt x="1032256" y="81432"/>
                </a:lnTo>
                <a:lnTo>
                  <a:pt x="1035304" y="97917"/>
                </a:lnTo>
                <a:lnTo>
                  <a:pt x="1043813" y="110871"/>
                </a:lnTo>
                <a:lnTo>
                  <a:pt x="1057148" y="119354"/>
                </a:lnTo>
                <a:lnTo>
                  <a:pt x="1074293" y="122389"/>
                </a:lnTo>
                <a:lnTo>
                  <a:pt x="1083564" y="121551"/>
                </a:lnTo>
                <a:lnTo>
                  <a:pt x="1091946" y="119062"/>
                </a:lnTo>
                <a:lnTo>
                  <a:pt x="1099185" y="114985"/>
                </a:lnTo>
                <a:lnTo>
                  <a:pt x="1104773" y="109702"/>
                </a:lnTo>
                <a:lnTo>
                  <a:pt x="1105154" y="109385"/>
                </a:lnTo>
                <a:lnTo>
                  <a:pt x="1097280" y="100025"/>
                </a:lnTo>
                <a:lnTo>
                  <a:pt x="1091565" y="106527"/>
                </a:lnTo>
                <a:lnTo>
                  <a:pt x="1083945" y="109702"/>
                </a:lnTo>
                <a:lnTo>
                  <a:pt x="1074801" y="109702"/>
                </a:lnTo>
                <a:lnTo>
                  <a:pt x="1064006" y="108026"/>
                </a:lnTo>
                <a:lnTo>
                  <a:pt x="1055497" y="103263"/>
                </a:lnTo>
                <a:lnTo>
                  <a:pt x="1049401" y="95872"/>
                </a:lnTo>
                <a:lnTo>
                  <a:pt x="1046480" y="86271"/>
                </a:lnTo>
                <a:lnTo>
                  <a:pt x="1109853" y="86271"/>
                </a:lnTo>
                <a:lnTo>
                  <a:pt x="1109980" y="84912"/>
                </a:lnTo>
                <a:lnTo>
                  <a:pt x="1110107" y="81432"/>
                </a:lnTo>
                <a:close/>
              </a:path>
              <a:path w="1203959" h="152400">
                <a:moveTo>
                  <a:pt x="1203452" y="9372"/>
                </a:moveTo>
                <a:lnTo>
                  <a:pt x="1189482" y="9372"/>
                </a:lnTo>
                <a:lnTo>
                  <a:pt x="1189355" y="9372"/>
                </a:lnTo>
                <a:lnTo>
                  <a:pt x="1189355" y="53492"/>
                </a:lnTo>
                <a:lnTo>
                  <a:pt x="1189482" y="53492"/>
                </a:lnTo>
                <a:lnTo>
                  <a:pt x="1189482" y="81445"/>
                </a:lnTo>
                <a:lnTo>
                  <a:pt x="1187450" y="93065"/>
                </a:lnTo>
                <a:lnTo>
                  <a:pt x="1181862" y="101981"/>
                </a:lnTo>
                <a:lnTo>
                  <a:pt x="1173607" y="107683"/>
                </a:lnTo>
                <a:lnTo>
                  <a:pt x="1163193" y="109702"/>
                </a:lnTo>
                <a:lnTo>
                  <a:pt x="1152779" y="107683"/>
                </a:lnTo>
                <a:lnTo>
                  <a:pt x="1144397" y="101981"/>
                </a:lnTo>
                <a:lnTo>
                  <a:pt x="1138809" y="93065"/>
                </a:lnTo>
                <a:lnTo>
                  <a:pt x="1136777" y="81445"/>
                </a:lnTo>
                <a:lnTo>
                  <a:pt x="1138809" y="69837"/>
                </a:lnTo>
                <a:lnTo>
                  <a:pt x="1144397" y="60985"/>
                </a:lnTo>
                <a:lnTo>
                  <a:pt x="1152779" y="55321"/>
                </a:lnTo>
                <a:lnTo>
                  <a:pt x="1163193" y="53327"/>
                </a:lnTo>
                <a:lnTo>
                  <a:pt x="1173607" y="55321"/>
                </a:lnTo>
                <a:lnTo>
                  <a:pt x="1181862" y="60985"/>
                </a:lnTo>
                <a:lnTo>
                  <a:pt x="1187450" y="69837"/>
                </a:lnTo>
                <a:lnTo>
                  <a:pt x="1189482" y="81445"/>
                </a:lnTo>
                <a:lnTo>
                  <a:pt x="1189355" y="53492"/>
                </a:lnTo>
                <a:lnTo>
                  <a:pt x="1189101" y="53327"/>
                </a:lnTo>
                <a:lnTo>
                  <a:pt x="1183894" y="47840"/>
                </a:lnTo>
                <a:lnTo>
                  <a:pt x="1177417" y="43840"/>
                </a:lnTo>
                <a:lnTo>
                  <a:pt x="1170051" y="41440"/>
                </a:lnTo>
                <a:lnTo>
                  <a:pt x="1162050" y="40652"/>
                </a:lnTo>
                <a:lnTo>
                  <a:pt x="1146175" y="43586"/>
                </a:lnTo>
                <a:lnTo>
                  <a:pt x="1133729" y="51866"/>
                </a:lnTo>
                <a:lnTo>
                  <a:pt x="1125474" y="64744"/>
                </a:lnTo>
                <a:lnTo>
                  <a:pt x="1122553" y="81445"/>
                </a:lnTo>
                <a:lnTo>
                  <a:pt x="1125474" y="98171"/>
                </a:lnTo>
                <a:lnTo>
                  <a:pt x="1133729" y="111099"/>
                </a:lnTo>
                <a:lnTo>
                  <a:pt x="1146175" y="119430"/>
                </a:lnTo>
                <a:lnTo>
                  <a:pt x="1162050" y="122389"/>
                </a:lnTo>
                <a:lnTo>
                  <a:pt x="1170305" y="121539"/>
                </a:lnTo>
                <a:lnTo>
                  <a:pt x="1177925" y="118986"/>
                </a:lnTo>
                <a:lnTo>
                  <a:pt x="1184529" y="114731"/>
                </a:lnTo>
                <a:lnTo>
                  <a:pt x="1189101" y="109702"/>
                </a:lnTo>
                <a:lnTo>
                  <a:pt x="1189863" y="108788"/>
                </a:lnTo>
                <a:lnTo>
                  <a:pt x="1189863" y="121488"/>
                </a:lnTo>
                <a:lnTo>
                  <a:pt x="1203452" y="121488"/>
                </a:lnTo>
                <a:lnTo>
                  <a:pt x="1203452" y="108788"/>
                </a:lnTo>
                <a:lnTo>
                  <a:pt x="1203452" y="9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07295" y="6598919"/>
            <a:ext cx="74674" cy="822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01783" y="6582156"/>
            <a:ext cx="141731" cy="9905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90147" y="6566915"/>
            <a:ext cx="123444" cy="1264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637" y="457580"/>
            <a:ext cx="308673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9422" y="2818338"/>
            <a:ext cx="5457825" cy="277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1251818" y="6528723"/>
            <a:ext cx="67373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171303" y="6525675"/>
            <a:ext cx="72644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Relationship Id="rId3" Type="http://schemas.openxmlformats.org/officeDocument/2006/relationships/image" Target="../media/image98.pn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1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image" Target="../media/image110.png"/><Relationship Id="rId16" Type="http://schemas.openxmlformats.org/officeDocument/2006/relationships/image" Target="../media/image111.png"/><Relationship Id="rId17" Type="http://schemas.openxmlformats.org/officeDocument/2006/relationships/image" Target="../media/image112.png"/><Relationship Id="rId18" Type="http://schemas.openxmlformats.org/officeDocument/2006/relationships/image" Target="../media/image113.png"/><Relationship Id="rId19" Type="http://schemas.openxmlformats.org/officeDocument/2006/relationships/image" Target="../media/image114.png"/><Relationship Id="rId20" Type="http://schemas.openxmlformats.org/officeDocument/2006/relationships/image" Target="../media/image115.png"/><Relationship Id="rId21" Type="http://schemas.openxmlformats.org/officeDocument/2006/relationships/image" Target="../media/image116.png"/><Relationship Id="rId22" Type="http://schemas.openxmlformats.org/officeDocument/2006/relationships/image" Target="../media/image117.png"/><Relationship Id="rId23" Type="http://schemas.openxmlformats.org/officeDocument/2006/relationships/image" Target="../media/image118.png"/><Relationship Id="rId24" Type="http://schemas.openxmlformats.org/officeDocument/2006/relationships/image" Target="../media/image119.png"/><Relationship Id="rId25" Type="http://schemas.openxmlformats.org/officeDocument/2006/relationships/image" Target="../media/image12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izyoterapi.co/index.php/2020/12/10/reseptorler/" TargetMode="Externa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Relationship Id="rId3" Type="http://schemas.openxmlformats.org/officeDocument/2006/relationships/image" Target="../media/image79.pn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Relationship Id="rId3" Type="http://schemas.openxmlformats.org/officeDocument/2006/relationships/image" Target="../media/image81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jp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9.jp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jpg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270" cy="6858000"/>
            <a:chOff x="0" y="0"/>
            <a:chExt cx="1219327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625330" cy="6858000"/>
            </a:xfrm>
            <a:custGeom>
              <a:avLst/>
              <a:gdLst/>
              <a:ahLst/>
              <a:cxnLst/>
              <a:rect l="l" t="t" r="r" b="b"/>
              <a:pathLst>
                <a:path w="9625330" h="6858000">
                  <a:moveTo>
                    <a:pt x="96250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625076" y="6858000"/>
                  </a:lnTo>
                  <a:lnTo>
                    <a:pt x="9625076" y="0"/>
                  </a:lnTo>
                  <a:close/>
                </a:path>
              </a:pathLst>
            </a:custGeom>
            <a:solidFill>
              <a:srgbClr val="2362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9359" y="525780"/>
              <a:ext cx="5457444" cy="58064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048" y="499871"/>
              <a:ext cx="791210" cy="1159510"/>
            </a:xfrm>
            <a:custGeom>
              <a:avLst/>
              <a:gdLst/>
              <a:ahLst/>
              <a:cxnLst/>
              <a:rect l="l" t="t" r="r" b="b"/>
              <a:pathLst>
                <a:path w="791210" h="1159510">
                  <a:moveTo>
                    <a:pt x="320154" y="953135"/>
                  </a:moveTo>
                  <a:lnTo>
                    <a:pt x="209169" y="953135"/>
                  </a:lnTo>
                  <a:lnTo>
                    <a:pt x="210032" y="975995"/>
                  </a:lnTo>
                  <a:lnTo>
                    <a:pt x="292925" y="964311"/>
                  </a:lnTo>
                  <a:lnTo>
                    <a:pt x="320154" y="953135"/>
                  </a:lnTo>
                  <a:close/>
                </a:path>
                <a:path w="791210" h="1159510">
                  <a:moveTo>
                    <a:pt x="660146" y="807593"/>
                  </a:moveTo>
                  <a:lnTo>
                    <a:pt x="635635" y="687832"/>
                  </a:lnTo>
                  <a:lnTo>
                    <a:pt x="599440" y="638556"/>
                  </a:lnTo>
                  <a:lnTo>
                    <a:pt x="599440" y="731774"/>
                  </a:lnTo>
                  <a:lnTo>
                    <a:pt x="593471" y="851281"/>
                  </a:lnTo>
                  <a:lnTo>
                    <a:pt x="583565" y="892556"/>
                  </a:lnTo>
                  <a:lnTo>
                    <a:pt x="570357" y="800735"/>
                  </a:lnTo>
                  <a:lnTo>
                    <a:pt x="530987" y="680847"/>
                  </a:lnTo>
                  <a:lnTo>
                    <a:pt x="530987" y="1029462"/>
                  </a:lnTo>
                  <a:lnTo>
                    <a:pt x="516255" y="1053846"/>
                  </a:lnTo>
                  <a:lnTo>
                    <a:pt x="471906" y="1095502"/>
                  </a:lnTo>
                  <a:lnTo>
                    <a:pt x="452361" y="1107694"/>
                  </a:lnTo>
                  <a:lnTo>
                    <a:pt x="456946" y="1103122"/>
                  </a:lnTo>
                  <a:lnTo>
                    <a:pt x="530987" y="1029462"/>
                  </a:lnTo>
                  <a:lnTo>
                    <a:pt x="530987" y="680847"/>
                  </a:lnTo>
                  <a:lnTo>
                    <a:pt x="501878" y="592074"/>
                  </a:lnTo>
                  <a:lnTo>
                    <a:pt x="499872" y="584200"/>
                  </a:lnTo>
                  <a:lnTo>
                    <a:pt x="561467" y="623189"/>
                  </a:lnTo>
                  <a:lnTo>
                    <a:pt x="591693" y="664083"/>
                  </a:lnTo>
                  <a:lnTo>
                    <a:pt x="599440" y="731774"/>
                  </a:lnTo>
                  <a:lnTo>
                    <a:pt x="599440" y="638556"/>
                  </a:lnTo>
                  <a:lnTo>
                    <a:pt x="573278" y="602996"/>
                  </a:lnTo>
                  <a:lnTo>
                    <a:pt x="549402" y="584200"/>
                  </a:lnTo>
                  <a:lnTo>
                    <a:pt x="509397" y="552704"/>
                  </a:lnTo>
                  <a:lnTo>
                    <a:pt x="479971" y="536067"/>
                  </a:lnTo>
                  <a:lnTo>
                    <a:pt x="460108" y="550418"/>
                  </a:lnTo>
                  <a:lnTo>
                    <a:pt x="463880" y="560070"/>
                  </a:lnTo>
                  <a:lnTo>
                    <a:pt x="466293" y="566039"/>
                  </a:lnTo>
                  <a:lnTo>
                    <a:pt x="468401" y="570484"/>
                  </a:lnTo>
                  <a:lnTo>
                    <a:pt x="471233" y="575691"/>
                  </a:lnTo>
                  <a:lnTo>
                    <a:pt x="478828" y="593852"/>
                  </a:lnTo>
                  <a:lnTo>
                    <a:pt x="492493" y="634238"/>
                  </a:lnTo>
                  <a:lnTo>
                    <a:pt x="507238" y="691388"/>
                  </a:lnTo>
                  <a:lnTo>
                    <a:pt x="518287" y="759968"/>
                  </a:lnTo>
                  <a:lnTo>
                    <a:pt x="520446" y="832739"/>
                  </a:lnTo>
                  <a:lnTo>
                    <a:pt x="520446" y="835279"/>
                  </a:lnTo>
                  <a:lnTo>
                    <a:pt x="514223" y="911479"/>
                  </a:lnTo>
                  <a:lnTo>
                    <a:pt x="499605" y="974344"/>
                  </a:lnTo>
                  <a:lnTo>
                    <a:pt x="479958" y="1024001"/>
                  </a:lnTo>
                  <a:lnTo>
                    <a:pt x="458546" y="1061466"/>
                  </a:lnTo>
                  <a:lnTo>
                    <a:pt x="423595" y="1103122"/>
                  </a:lnTo>
                  <a:lnTo>
                    <a:pt x="423595" y="549910"/>
                  </a:lnTo>
                  <a:lnTo>
                    <a:pt x="437629" y="534416"/>
                  </a:lnTo>
                  <a:lnTo>
                    <a:pt x="457441" y="510921"/>
                  </a:lnTo>
                  <a:lnTo>
                    <a:pt x="484847" y="475742"/>
                  </a:lnTo>
                  <a:lnTo>
                    <a:pt x="513969" y="433959"/>
                  </a:lnTo>
                  <a:lnTo>
                    <a:pt x="544068" y="385064"/>
                  </a:lnTo>
                  <a:lnTo>
                    <a:pt x="573151" y="329565"/>
                  </a:lnTo>
                  <a:lnTo>
                    <a:pt x="599186" y="268478"/>
                  </a:lnTo>
                  <a:lnTo>
                    <a:pt x="615696" y="220091"/>
                  </a:lnTo>
                  <a:lnTo>
                    <a:pt x="640334" y="129667"/>
                  </a:lnTo>
                  <a:lnTo>
                    <a:pt x="648462" y="68707"/>
                  </a:lnTo>
                  <a:lnTo>
                    <a:pt x="650621" y="22860"/>
                  </a:lnTo>
                  <a:lnTo>
                    <a:pt x="650240" y="889"/>
                  </a:lnTo>
                  <a:lnTo>
                    <a:pt x="650113" y="0"/>
                  </a:lnTo>
                  <a:lnTo>
                    <a:pt x="628142" y="0"/>
                  </a:lnTo>
                  <a:lnTo>
                    <a:pt x="629793" y="82423"/>
                  </a:lnTo>
                  <a:lnTo>
                    <a:pt x="629793" y="85344"/>
                  </a:lnTo>
                  <a:lnTo>
                    <a:pt x="625856" y="130556"/>
                  </a:lnTo>
                  <a:lnTo>
                    <a:pt x="612140" y="154432"/>
                  </a:lnTo>
                  <a:lnTo>
                    <a:pt x="584581" y="172339"/>
                  </a:lnTo>
                  <a:lnTo>
                    <a:pt x="579374" y="172720"/>
                  </a:lnTo>
                  <a:lnTo>
                    <a:pt x="579374" y="193294"/>
                  </a:lnTo>
                  <a:lnTo>
                    <a:pt x="551561" y="225806"/>
                  </a:lnTo>
                  <a:lnTo>
                    <a:pt x="530860" y="240665"/>
                  </a:lnTo>
                  <a:lnTo>
                    <a:pt x="506857" y="241681"/>
                  </a:lnTo>
                  <a:lnTo>
                    <a:pt x="469315" y="232537"/>
                  </a:lnTo>
                  <a:lnTo>
                    <a:pt x="425843" y="203073"/>
                  </a:lnTo>
                  <a:lnTo>
                    <a:pt x="421855" y="198882"/>
                  </a:lnTo>
                  <a:lnTo>
                    <a:pt x="405587" y="181737"/>
                  </a:lnTo>
                  <a:lnTo>
                    <a:pt x="439343" y="152527"/>
                  </a:lnTo>
                  <a:lnTo>
                    <a:pt x="467868" y="182626"/>
                  </a:lnTo>
                  <a:lnTo>
                    <a:pt x="486117" y="198120"/>
                  </a:lnTo>
                  <a:lnTo>
                    <a:pt x="501942" y="203962"/>
                  </a:lnTo>
                  <a:lnTo>
                    <a:pt x="523240" y="204851"/>
                  </a:lnTo>
                  <a:lnTo>
                    <a:pt x="546989" y="203200"/>
                  </a:lnTo>
                  <a:lnTo>
                    <a:pt x="564642" y="199136"/>
                  </a:lnTo>
                  <a:lnTo>
                    <a:pt x="575564" y="195072"/>
                  </a:lnTo>
                  <a:lnTo>
                    <a:pt x="579374" y="193294"/>
                  </a:lnTo>
                  <a:lnTo>
                    <a:pt x="579374" y="172720"/>
                  </a:lnTo>
                  <a:lnTo>
                    <a:pt x="557022" y="174625"/>
                  </a:lnTo>
                  <a:lnTo>
                    <a:pt x="533781" y="160147"/>
                  </a:lnTo>
                  <a:lnTo>
                    <a:pt x="526923" y="152527"/>
                  </a:lnTo>
                  <a:lnTo>
                    <a:pt x="517144" y="141478"/>
                  </a:lnTo>
                  <a:lnTo>
                    <a:pt x="509651" y="130937"/>
                  </a:lnTo>
                  <a:lnTo>
                    <a:pt x="502437" y="122555"/>
                  </a:lnTo>
                  <a:lnTo>
                    <a:pt x="489635" y="107061"/>
                  </a:lnTo>
                  <a:lnTo>
                    <a:pt x="471919" y="85344"/>
                  </a:lnTo>
                  <a:lnTo>
                    <a:pt x="408787" y="149479"/>
                  </a:lnTo>
                  <a:lnTo>
                    <a:pt x="360705" y="190627"/>
                  </a:lnTo>
                  <a:lnTo>
                    <a:pt x="303364" y="226568"/>
                  </a:lnTo>
                  <a:lnTo>
                    <a:pt x="294284" y="231394"/>
                  </a:lnTo>
                  <a:lnTo>
                    <a:pt x="294271" y="259981"/>
                  </a:lnTo>
                  <a:lnTo>
                    <a:pt x="294208" y="920877"/>
                  </a:lnTo>
                  <a:lnTo>
                    <a:pt x="259359" y="938657"/>
                  </a:lnTo>
                  <a:lnTo>
                    <a:pt x="254050" y="940562"/>
                  </a:lnTo>
                  <a:lnTo>
                    <a:pt x="252310" y="293370"/>
                  </a:lnTo>
                  <a:lnTo>
                    <a:pt x="252298" y="284988"/>
                  </a:lnTo>
                  <a:lnTo>
                    <a:pt x="294271" y="259981"/>
                  </a:lnTo>
                  <a:lnTo>
                    <a:pt x="294271" y="231406"/>
                  </a:lnTo>
                  <a:lnTo>
                    <a:pt x="212407" y="275209"/>
                  </a:lnTo>
                  <a:lnTo>
                    <a:pt x="208216" y="276225"/>
                  </a:lnTo>
                  <a:lnTo>
                    <a:pt x="208216" y="298450"/>
                  </a:lnTo>
                  <a:lnTo>
                    <a:pt x="226758" y="293370"/>
                  </a:lnTo>
                  <a:lnTo>
                    <a:pt x="226758" y="949325"/>
                  </a:lnTo>
                  <a:lnTo>
                    <a:pt x="212801" y="952627"/>
                  </a:lnTo>
                  <a:lnTo>
                    <a:pt x="321259" y="952627"/>
                  </a:lnTo>
                  <a:lnTo>
                    <a:pt x="335991" y="946658"/>
                  </a:lnTo>
                  <a:lnTo>
                    <a:pt x="338874" y="940562"/>
                  </a:lnTo>
                  <a:lnTo>
                    <a:pt x="353110" y="910463"/>
                  </a:lnTo>
                  <a:lnTo>
                    <a:pt x="358178" y="843407"/>
                  </a:lnTo>
                  <a:lnTo>
                    <a:pt x="358178" y="220599"/>
                  </a:lnTo>
                  <a:lnTo>
                    <a:pt x="383057" y="202438"/>
                  </a:lnTo>
                  <a:lnTo>
                    <a:pt x="386321" y="199898"/>
                  </a:lnTo>
                  <a:lnTo>
                    <a:pt x="387070" y="198882"/>
                  </a:lnTo>
                  <a:lnTo>
                    <a:pt x="397230" y="209423"/>
                  </a:lnTo>
                  <a:lnTo>
                    <a:pt x="423989" y="232918"/>
                  </a:lnTo>
                  <a:lnTo>
                    <a:pt x="463257" y="254254"/>
                  </a:lnTo>
                  <a:lnTo>
                    <a:pt x="510921" y="258064"/>
                  </a:lnTo>
                  <a:lnTo>
                    <a:pt x="549402" y="246634"/>
                  </a:lnTo>
                  <a:lnTo>
                    <a:pt x="559206" y="241681"/>
                  </a:lnTo>
                  <a:lnTo>
                    <a:pt x="574040" y="234188"/>
                  </a:lnTo>
                  <a:lnTo>
                    <a:pt x="587248" y="224155"/>
                  </a:lnTo>
                  <a:lnTo>
                    <a:pt x="591058" y="220091"/>
                  </a:lnTo>
                  <a:lnTo>
                    <a:pt x="558419" y="316865"/>
                  </a:lnTo>
                  <a:lnTo>
                    <a:pt x="530098" y="379349"/>
                  </a:lnTo>
                  <a:lnTo>
                    <a:pt x="490347" y="434975"/>
                  </a:lnTo>
                  <a:lnTo>
                    <a:pt x="423595" y="510921"/>
                  </a:lnTo>
                  <a:lnTo>
                    <a:pt x="423595" y="378333"/>
                  </a:lnTo>
                  <a:lnTo>
                    <a:pt x="397598" y="378333"/>
                  </a:lnTo>
                  <a:lnTo>
                    <a:pt x="397598" y="1120648"/>
                  </a:lnTo>
                  <a:lnTo>
                    <a:pt x="378929" y="1129411"/>
                  </a:lnTo>
                  <a:lnTo>
                    <a:pt x="363791" y="1132586"/>
                  </a:lnTo>
                  <a:lnTo>
                    <a:pt x="344182" y="1130554"/>
                  </a:lnTo>
                  <a:lnTo>
                    <a:pt x="312077" y="1123442"/>
                  </a:lnTo>
                  <a:lnTo>
                    <a:pt x="278091" y="1108456"/>
                  </a:lnTo>
                  <a:lnTo>
                    <a:pt x="272542" y="1103757"/>
                  </a:lnTo>
                  <a:lnTo>
                    <a:pt x="246519" y="1082167"/>
                  </a:lnTo>
                  <a:lnTo>
                    <a:pt x="235318" y="1067689"/>
                  </a:lnTo>
                  <a:lnTo>
                    <a:pt x="235318" y="1103757"/>
                  </a:lnTo>
                  <a:lnTo>
                    <a:pt x="166916" y="1069213"/>
                  </a:lnTo>
                  <a:lnTo>
                    <a:pt x="125780" y="1033272"/>
                  </a:lnTo>
                  <a:lnTo>
                    <a:pt x="95351" y="974090"/>
                  </a:lnTo>
                  <a:lnTo>
                    <a:pt x="59169" y="869696"/>
                  </a:lnTo>
                  <a:lnTo>
                    <a:pt x="27825" y="579628"/>
                  </a:lnTo>
                  <a:lnTo>
                    <a:pt x="75311" y="353314"/>
                  </a:lnTo>
                  <a:lnTo>
                    <a:pt x="145211" y="206375"/>
                  </a:lnTo>
                  <a:lnTo>
                    <a:pt x="181051" y="153924"/>
                  </a:lnTo>
                  <a:lnTo>
                    <a:pt x="186042" y="149987"/>
                  </a:lnTo>
                  <a:lnTo>
                    <a:pt x="177139" y="169926"/>
                  </a:lnTo>
                  <a:lnTo>
                    <a:pt x="155727" y="216916"/>
                  </a:lnTo>
                  <a:lnTo>
                    <a:pt x="147624" y="235712"/>
                  </a:lnTo>
                  <a:lnTo>
                    <a:pt x="127139" y="292862"/>
                  </a:lnTo>
                  <a:lnTo>
                    <a:pt x="116052" y="331216"/>
                  </a:lnTo>
                  <a:lnTo>
                    <a:pt x="105232" y="376047"/>
                  </a:lnTo>
                  <a:lnTo>
                    <a:pt x="95351" y="427355"/>
                  </a:lnTo>
                  <a:lnTo>
                    <a:pt x="87033" y="485140"/>
                  </a:lnTo>
                  <a:lnTo>
                    <a:pt x="80911" y="549275"/>
                  </a:lnTo>
                  <a:lnTo>
                    <a:pt x="77647" y="619760"/>
                  </a:lnTo>
                  <a:lnTo>
                    <a:pt x="77876" y="696722"/>
                  </a:lnTo>
                  <a:lnTo>
                    <a:pt x="105537" y="872998"/>
                  </a:lnTo>
                  <a:lnTo>
                    <a:pt x="159321" y="1000379"/>
                  </a:lnTo>
                  <a:lnTo>
                    <a:pt x="211734" y="1077722"/>
                  </a:lnTo>
                  <a:lnTo>
                    <a:pt x="235318" y="1103757"/>
                  </a:lnTo>
                  <a:lnTo>
                    <a:pt x="235318" y="1067689"/>
                  </a:lnTo>
                  <a:lnTo>
                    <a:pt x="218046" y="1045210"/>
                  </a:lnTo>
                  <a:lnTo>
                    <a:pt x="193395" y="998347"/>
                  </a:lnTo>
                  <a:lnTo>
                    <a:pt x="173266" y="941832"/>
                  </a:lnTo>
                  <a:lnTo>
                    <a:pt x="158356" y="874522"/>
                  </a:lnTo>
                  <a:lnTo>
                    <a:pt x="152057" y="832739"/>
                  </a:lnTo>
                  <a:lnTo>
                    <a:pt x="146799" y="786384"/>
                  </a:lnTo>
                  <a:lnTo>
                    <a:pt x="142773" y="735711"/>
                  </a:lnTo>
                  <a:lnTo>
                    <a:pt x="140157" y="681609"/>
                  </a:lnTo>
                  <a:lnTo>
                    <a:pt x="139319" y="634238"/>
                  </a:lnTo>
                  <a:lnTo>
                    <a:pt x="139204" y="619760"/>
                  </a:lnTo>
                  <a:lnTo>
                    <a:pt x="139941" y="564769"/>
                  </a:lnTo>
                  <a:lnTo>
                    <a:pt x="142722" y="503047"/>
                  </a:lnTo>
                  <a:lnTo>
                    <a:pt x="147688" y="439928"/>
                  </a:lnTo>
                  <a:lnTo>
                    <a:pt x="155028" y="375920"/>
                  </a:lnTo>
                  <a:lnTo>
                    <a:pt x="187833" y="228346"/>
                  </a:lnTo>
                  <a:lnTo>
                    <a:pt x="221996" y="149987"/>
                  </a:lnTo>
                  <a:lnTo>
                    <a:pt x="264769" y="82423"/>
                  </a:lnTo>
                  <a:lnTo>
                    <a:pt x="279831" y="67437"/>
                  </a:lnTo>
                  <a:lnTo>
                    <a:pt x="262280" y="51308"/>
                  </a:lnTo>
                  <a:lnTo>
                    <a:pt x="183603" y="130556"/>
                  </a:lnTo>
                  <a:lnTo>
                    <a:pt x="146621" y="175895"/>
                  </a:lnTo>
                  <a:lnTo>
                    <a:pt x="114846" y="222885"/>
                  </a:lnTo>
                  <a:lnTo>
                    <a:pt x="87947" y="271018"/>
                  </a:lnTo>
                  <a:lnTo>
                    <a:pt x="65493" y="319659"/>
                  </a:lnTo>
                  <a:lnTo>
                    <a:pt x="47117" y="368300"/>
                  </a:lnTo>
                  <a:lnTo>
                    <a:pt x="32410" y="416306"/>
                  </a:lnTo>
                  <a:lnTo>
                    <a:pt x="20955" y="463042"/>
                  </a:lnTo>
                  <a:lnTo>
                    <a:pt x="12395" y="508127"/>
                  </a:lnTo>
                  <a:lnTo>
                    <a:pt x="6311" y="550926"/>
                  </a:lnTo>
                  <a:lnTo>
                    <a:pt x="2311" y="590677"/>
                  </a:lnTo>
                  <a:lnTo>
                    <a:pt x="0" y="626999"/>
                  </a:lnTo>
                  <a:lnTo>
                    <a:pt x="3479" y="700659"/>
                  </a:lnTo>
                  <a:lnTo>
                    <a:pt x="10960" y="767461"/>
                  </a:lnTo>
                  <a:lnTo>
                    <a:pt x="22085" y="827786"/>
                  </a:lnTo>
                  <a:lnTo>
                    <a:pt x="36512" y="881888"/>
                  </a:lnTo>
                  <a:lnTo>
                    <a:pt x="53886" y="930275"/>
                  </a:lnTo>
                  <a:lnTo>
                    <a:pt x="73863" y="973074"/>
                  </a:lnTo>
                  <a:lnTo>
                    <a:pt x="96088" y="1010666"/>
                  </a:lnTo>
                  <a:lnTo>
                    <a:pt x="120205" y="1043432"/>
                  </a:lnTo>
                  <a:lnTo>
                    <a:pt x="145897" y="1071753"/>
                  </a:lnTo>
                  <a:lnTo>
                    <a:pt x="200482" y="1116076"/>
                  </a:lnTo>
                  <a:lnTo>
                    <a:pt x="249656" y="1142746"/>
                  </a:lnTo>
                  <a:lnTo>
                    <a:pt x="289013" y="1155827"/>
                  </a:lnTo>
                  <a:lnTo>
                    <a:pt x="307251" y="1159256"/>
                  </a:lnTo>
                  <a:lnTo>
                    <a:pt x="389483" y="1155573"/>
                  </a:lnTo>
                  <a:lnTo>
                    <a:pt x="452462" y="1132586"/>
                  </a:lnTo>
                  <a:lnTo>
                    <a:pt x="498538" y="1107694"/>
                  </a:lnTo>
                  <a:lnTo>
                    <a:pt x="531622" y="1085596"/>
                  </a:lnTo>
                  <a:lnTo>
                    <a:pt x="532003" y="1085342"/>
                  </a:lnTo>
                  <a:lnTo>
                    <a:pt x="531495" y="1085596"/>
                  </a:lnTo>
                  <a:lnTo>
                    <a:pt x="567055" y="1052957"/>
                  </a:lnTo>
                  <a:lnTo>
                    <a:pt x="597535" y="1014984"/>
                  </a:lnTo>
                  <a:lnTo>
                    <a:pt x="622554" y="971423"/>
                  </a:lnTo>
                  <a:lnTo>
                    <a:pt x="641604" y="922274"/>
                  </a:lnTo>
                  <a:lnTo>
                    <a:pt x="648512" y="892556"/>
                  </a:lnTo>
                  <a:lnTo>
                    <a:pt x="654304" y="867664"/>
                  </a:lnTo>
                  <a:lnTo>
                    <a:pt x="660146" y="807593"/>
                  </a:lnTo>
                  <a:close/>
                </a:path>
                <a:path w="791210" h="1159510">
                  <a:moveTo>
                    <a:pt x="787387" y="110363"/>
                  </a:moveTo>
                  <a:lnTo>
                    <a:pt x="767715" y="110363"/>
                  </a:lnTo>
                  <a:lnTo>
                    <a:pt x="767715" y="275463"/>
                  </a:lnTo>
                  <a:lnTo>
                    <a:pt x="787387" y="275463"/>
                  </a:lnTo>
                  <a:lnTo>
                    <a:pt x="787387" y="110363"/>
                  </a:lnTo>
                  <a:close/>
                </a:path>
                <a:path w="791210" h="1159510">
                  <a:moveTo>
                    <a:pt x="791083" y="71755"/>
                  </a:moveTo>
                  <a:lnTo>
                    <a:pt x="789813" y="68834"/>
                  </a:lnTo>
                  <a:lnTo>
                    <a:pt x="787019" y="66040"/>
                  </a:lnTo>
                  <a:lnTo>
                    <a:pt x="784352" y="63500"/>
                  </a:lnTo>
                  <a:lnTo>
                    <a:pt x="781177" y="62103"/>
                  </a:lnTo>
                  <a:lnTo>
                    <a:pt x="774192" y="62103"/>
                  </a:lnTo>
                  <a:lnTo>
                    <a:pt x="771144" y="63500"/>
                  </a:lnTo>
                  <a:lnTo>
                    <a:pt x="768350" y="66167"/>
                  </a:lnTo>
                  <a:lnTo>
                    <a:pt x="765810" y="68707"/>
                  </a:lnTo>
                  <a:lnTo>
                    <a:pt x="764540" y="71755"/>
                  </a:lnTo>
                  <a:lnTo>
                    <a:pt x="764540" y="79375"/>
                  </a:lnTo>
                  <a:lnTo>
                    <a:pt x="765810" y="82550"/>
                  </a:lnTo>
                  <a:lnTo>
                    <a:pt x="770890" y="87630"/>
                  </a:lnTo>
                  <a:lnTo>
                    <a:pt x="773938" y="88773"/>
                  </a:lnTo>
                  <a:lnTo>
                    <a:pt x="781558" y="88773"/>
                  </a:lnTo>
                  <a:lnTo>
                    <a:pt x="784733" y="87503"/>
                  </a:lnTo>
                  <a:lnTo>
                    <a:pt x="787400" y="84963"/>
                  </a:lnTo>
                  <a:lnTo>
                    <a:pt x="789813" y="82423"/>
                  </a:lnTo>
                  <a:lnTo>
                    <a:pt x="791083" y="79375"/>
                  </a:lnTo>
                  <a:lnTo>
                    <a:pt x="791083" y="71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1530" y="606298"/>
              <a:ext cx="103377" cy="1731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89583" y="603630"/>
              <a:ext cx="1664970" cy="702310"/>
            </a:xfrm>
            <a:custGeom>
              <a:avLst/>
              <a:gdLst/>
              <a:ahLst/>
              <a:cxnLst/>
              <a:rect l="l" t="t" r="r" b="b"/>
              <a:pathLst>
                <a:path w="1664970" h="702310">
                  <a:moveTo>
                    <a:pt x="306197" y="453771"/>
                  </a:moveTo>
                  <a:lnTo>
                    <a:pt x="305689" y="438150"/>
                  </a:lnTo>
                  <a:lnTo>
                    <a:pt x="165481" y="438150"/>
                  </a:lnTo>
                  <a:lnTo>
                    <a:pt x="165481" y="492506"/>
                  </a:lnTo>
                  <a:lnTo>
                    <a:pt x="239395" y="492506"/>
                  </a:lnTo>
                  <a:lnTo>
                    <a:pt x="239395" y="495808"/>
                  </a:lnTo>
                  <a:lnTo>
                    <a:pt x="219202" y="535686"/>
                  </a:lnTo>
                  <a:lnTo>
                    <a:pt x="181864" y="549783"/>
                  </a:lnTo>
                  <a:lnTo>
                    <a:pt x="166624" y="550672"/>
                  </a:lnTo>
                  <a:lnTo>
                    <a:pt x="145542" y="548894"/>
                  </a:lnTo>
                  <a:lnTo>
                    <a:pt x="109728" y="534670"/>
                  </a:lnTo>
                  <a:lnTo>
                    <a:pt x="82931" y="506603"/>
                  </a:lnTo>
                  <a:lnTo>
                    <a:pt x="69469" y="468884"/>
                  </a:lnTo>
                  <a:lnTo>
                    <a:pt x="67818" y="446659"/>
                  </a:lnTo>
                  <a:lnTo>
                    <a:pt x="69469" y="424180"/>
                  </a:lnTo>
                  <a:lnTo>
                    <a:pt x="83185" y="386334"/>
                  </a:lnTo>
                  <a:lnTo>
                    <a:pt x="110109" y="358521"/>
                  </a:lnTo>
                  <a:lnTo>
                    <a:pt x="146558" y="344297"/>
                  </a:lnTo>
                  <a:lnTo>
                    <a:pt x="168148" y="342519"/>
                  </a:lnTo>
                  <a:lnTo>
                    <a:pt x="179578" y="343027"/>
                  </a:lnTo>
                  <a:lnTo>
                    <a:pt x="219329" y="356997"/>
                  </a:lnTo>
                  <a:lnTo>
                    <a:pt x="245237" y="381254"/>
                  </a:lnTo>
                  <a:lnTo>
                    <a:pt x="289687" y="348615"/>
                  </a:lnTo>
                  <a:lnTo>
                    <a:pt x="263017" y="321183"/>
                  </a:lnTo>
                  <a:lnTo>
                    <a:pt x="217297" y="294640"/>
                  </a:lnTo>
                  <a:lnTo>
                    <a:pt x="164592" y="285750"/>
                  </a:lnTo>
                  <a:lnTo>
                    <a:pt x="130556" y="288671"/>
                  </a:lnTo>
                  <a:lnTo>
                    <a:pt x="71628" y="311404"/>
                  </a:lnTo>
                  <a:lnTo>
                    <a:pt x="26162" y="355727"/>
                  </a:lnTo>
                  <a:lnTo>
                    <a:pt x="2921" y="413385"/>
                  </a:lnTo>
                  <a:lnTo>
                    <a:pt x="0" y="446659"/>
                  </a:lnTo>
                  <a:lnTo>
                    <a:pt x="2921" y="480314"/>
                  </a:lnTo>
                  <a:lnTo>
                    <a:pt x="26035" y="538480"/>
                  </a:lnTo>
                  <a:lnTo>
                    <a:pt x="71120" y="582803"/>
                  </a:lnTo>
                  <a:lnTo>
                    <a:pt x="130302" y="605663"/>
                  </a:lnTo>
                  <a:lnTo>
                    <a:pt x="164592" y="608584"/>
                  </a:lnTo>
                  <a:lnTo>
                    <a:pt x="194437" y="605917"/>
                  </a:lnTo>
                  <a:lnTo>
                    <a:pt x="245618" y="584327"/>
                  </a:lnTo>
                  <a:lnTo>
                    <a:pt x="284226" y="542544"/>
                  </a:lnTo>
                  <a:lnTo>
                    <a:pt x="303784" y="486664"/>
                  </a:lnTo>
                  <a:lnTo>
                    <a:pt x="306197" y="453771"/>
                  </a:lnTo>
                  <a:close/>
                </a:path>
                <a:path w="1664970" h="702310">
                  <a:moveTo>
                    <a:pt x="316611" y="7239"/>
                  </a:moveTo>
                  <a:lnTo>
                    <a:pt x="203581" y="7239"/>
                  </a:lnTo>
                  <a:lnTo>
                    <a:pt x="203581" y="26289"/>
                  </a:lnTo>
                  <a:lnTo>
                    <a:pt x="250317" y="26289"/>
                  </a:lnTo>
                  <a:lnTo>
                    <a:pt x="250317" y="172339"/>
                  </a:lnTo>
                  <a:lnTo>
                    <a:pt x="270129" y="172339"/>
                  </a:lnTo>
                  <a:lnTo>
                    <a:pt x="270129" y="26289"/>
                  </a:lnTo>
                  <a:lnTo>
                    <a:pt x="316611" y="26289"/>
                  </a:lnTo>
                  <a:lnTo>
                    <a:pt x="316611" y="7239"/>
                  </a:lnTo>
                  <a:close/>
                </a:path>
                <a:path w="1664970" h="702310">
                  <a:moveTo>
                    <a:pt x="465709" y="171704"/>
                  </a:moveTo>
                  <a:lnTo>
                    <a:pt x="443471" y="121031"/>
                  </a:lnTo>
                  <a:lnTo>
                    <a:pt x="436118" y="104267"/>
                  </a:lnTo>
                  <a:lnTo>
                    <a:pt x="416814" y="60071"/>
                  </a:lnTo>
                  <a:lnTo>
                    <a:pt x="416814" y="104267"/>
                  </a:lnTo>
                  <a:lnTo>
                    <a:pt x="364363" y="104267"/>
                  </a:lnTo>
                  <a:lnTo>
                    <a:pt x="390652" y="43434"/>
                  </a:lnTo>
                  <a:lnTo>
                    <a:pt x="416814" y="104267"/>
                  </a:lnTo>
                  <a:lnTo>
                    <a:pt x="416814" y="60071"/>
                  </a:lnTo>
                  <a:lnTo>
                    <a:pt x="409562" y="43434"/>
                  </a:lnTo>
                  <a:lnTo>
                    <a:pt x="390652" y="0"/>
                  </a:lnTo>
                  <a:lnTo>
                    <a:pt x="315722" y="171704"/>
                  </a:lnTo>
                  <a:lnTo>
                    <a:pt x="337185" y="171704"/>
                  </a:lnTo>
                  <a:lnTo>
                    <a:pt x="358521" y="121031"/>
                  </a:lnTo>
                  <a:lnTo>
                    <a:pt x="422910" y="121031"/>
                  </a:lnTo>
                  <a:lnTo>
                    <a:pt x="444373" y="171704"/>
                  </a:lnTo>
                  <a:lnTo>
                    <a:pt x="465709" y="171704"/>
                  </a:lnTo>
                  <a:close/>
                </a:path>
                <a:path w="1664970" h="702310">
                  <a:moveTo>
                    <a:pt x="538861" y="292989"/>
                  </a:moveTo>
                  <a:lnTo>
                    <a:pt x="357886" y="292989"/>
                  </a:lnTo>
                  <a:lnTo>
                    <a:pt x="357886" y="347599"/>
                  </a:lnTo>
                  <a:lnTo>
                    <a:pt x="357886" y="411099"/>
                  </a:lnTo>
                  <a:lnTo>
                    <a:pt x="357886" y="466979"/>
                  </a:lnTo>
                  <a:lnTo>
                    <a:pt x="357886" y="544449"/>
                  </a:lnTo>
                  <a:lnTo>
                    <a:pt x="357886" y="600329"/>
                  </a:lnTo>
                  <a:lnTo>
                    <a:pt x="538861" y="600329"/>
                  </a:lnTo>
                  <a:lnTo>
                    <a:pt x="538861" y="544449"/>
                  </a:lnTo>
                  <a:lnTo>
                    <a:pt x="423418" y="544449"/>
                  </a:lnTo>
                  <a:lnTo>
                    <a:pt x="423418" y="466979"/>
                  </a:lnTo>
                  <a:lnTo>
                    <a:pt x="538861" y="466979"/>
                  </a:lnTo>
                  <a:lnTo>
                    <a:pt x="538861" y="411099"/>
                  </a:lnTo>
                  <a:lnTo>
                    <a:pt x="423418" y="411099"/>
                  </a:lnTo>
                  <a:lnTo>
                    <a:pt x="423418" y="347599"/>
                  </a:lnTo>
                  <a:lnTo>
                    <a:pt x="538861" y="347599"/>
                  </a:lnTo>
                  <a:lnTo>
                    <a:pt x="538861" y="292989"/>
                  </a:lnTo>
                  <a:close/>
                </a:path>
                <a:path w="1664970" h="702310">
                  <a:moveTo>
                    <a:pt x="622046" y="6604"/>
                  </a:moveTo>
                  <a:lnTo>
                    <a:pt x="603377" y="6604"/>
                  </a:lnTo>
                  <a:lnTo>
                    <a:pt x="603377" y="131953"/>
                  </a:lnTo>
                  <a:lnTo>
                    <a:pt x="482727" y="0"/>
                  </a:lnTo>
                  <a:lnTo>
                    <a:pt x="482727" y="171704"/>
                  </a:lnTo>
                  <a:lnTo>
                    <a:pt x="501396" y="171704"/>
                  </a:lnTo>
                  <a:lnTo>
                    <a:pt x="501396" y="47752"/>
                  </a:lnTo>
                  <a:lnTo>
                    <a:pt x="622046" y="178054"/>
                  </a:lnTo>
                  <a:lnTo>
                    <a:pt x="622046" y="6604"/>
                  </a:lnTo>
                  <a:close/>
                </a:path>
                <a:path w="1664970" h="702310">
                  <a:moveTo>
                    <a:pt x="777113" y="544449"/>
                  </a:moveTo>
                  <a:lnTo>
                    <a:pt x="672084" y="544449"/>
                  </a:lnTo>
                  <a:lnTo>
                    <a:pt x="672084" y="292989"/>
                  </a:lnTo>
                  <a:lnTo>
                    <a:pt x="606171" y="292989"/>
                  </a:lnTo>
                  <a:lnTo>
                    <a:pt x="606171" y="544449"/>
                  </a:lnTo>
                  <a:lnTo>
                    <a:pt x="606171" y="600329"/>
                  </a:lnTo>
                  <a:lnTo>
                    <a:pt x="777113" y="600329"/>
                  </a:lnTo>
                  <a:lnTo>
                    <a:pt x="777113" y="544449"/>
                  </a:lnTo>
                  <a:close/>
                </a:path>
                <a:path w="1664970" h="702310">
                  <a:moveTo>
                    <a:pt x="1145413" y="513715"/>
                  </a:moveTo>
                  <a:lnTo>
                    <a:pt x="1134745" y="474091"/>
                  </a:lnTo>
                  <a:lnTo>
                    <a:pt x="1102487" y="440944"/>
                  </a:lnTo>
                  <a:lnTo>
                    <a:pt x="1068705" y="422148"/>
                  </a:lnTo>
                  <a:lnTo>
                    <a:pt x="1054100" y="415798"/>
                  </a:lnTo>
                  <a:lnTo>
                    <a:pt x="1033272" y="405384"/>
                  </a:lnTo>
                  <a:lnTo>
                    <a:pt x="1018540" y="394462"/>
                  </a:lnTo>
                  <a:lnTo>
                    <a:pt x="1009650" y="383159"/>
                  </a:lnTo>
                  <a:lnTo>
                    <a:pt x="1006729" y="371221"/>
                  </a:lnTo>
                  <a:lnTo>
                    <a:pt x="1007364" y="363728"/>
                  </a:lnTo>
                  <a:lnTo>
                    <a:pt x="1040638" y="336804"/>
                  </a:lnTo>
                  <a:lnTo>
                    <a:pt x="1050036" y="336169"/>
                  </a:lnTo>
                  <a:lnTo>
                    <a:pt x="1057783" y="336677"/>
                  </a:lnTo>
                  <a:lnTo>
                    <a:pt x="1092454" y="356870"/>
                  </a:lnTo>
                  <a:lnTo>
                    <a:pt x="1096137" y="362966"/>
                  </a:lnTo>
                  <a:lnTo>
                    <a:pt x="1134872" y="325882"/>
                  </a:lnTo>
                  <a:lnTo>
                    <a:pt x="1126871" y="315976"/>
                  </a:lnTo>
                  <a:lnTo>
                    <a:pt x="1118235" y="307594"/>
                  </a:lnTo>
                  <a:lnTo>
                    <a:pt x="1084580" y="289179"/>
                  </a:lnTo>
                  <a:lnTo>
                    <a:pt x="1050798" y="285369"/>
                  </a:lnTo>
                  <a:lnTo>
                    <a:pt x="1027938" y="286893"/>
                  </a:lnTo>
                  <a:lnTo>
                    <a:pt x="988822" y="299085"/>
                  </a:lnTo>
                  <a:lnTo>
                    <a:pt x="949833" y="337566"/>
                  </a:lnTo>
                  <a:lnTo>
                    <a:pt x="942340" y="372364"/>
                  </a:lnTo>
                  <a:lnTo>
                    <a:pt x="943356" y="385699"/>
                  </a:lnTo>
                  <a:lnTo>
                    <a:pt x="967740" y="430530"/>
                  </a:lnTo>
                  <a:lnTo>
                    <a:pt x="1013968" y="461137"/>
                  </a:lnTo>
                  <a:lnTo>
                    <a:pt x="1036828" y="472694"/>
                  </a:lnTo>
                  <a:lnTo>
                    <a:pt x="1056513" y="483489"/>
                  </a:lnTo>
                  <a:lnTo>
                    <a:pt x="1070483" y="494411"/>
                  </a:lnTo>
                  <a:lnTo>
                    <a:pt x="1078865" y="505206"/>
                  </a:lnTo>
                  <a:lnTo>
                    <a:pt x="1081659" y="516128"/>
                  </a:lnTo>
                  <a:lnTo>
                    <a:pt x="1080770" y="524891"/>
                  </a:lnTo>
                  <a:lnTo>
                    <a:pt x="1052322" y="553720"/>
                  </a:lnTo>
                  <a:lnTo>
                    <a:pt x="1031621" y="556387"/>
                  </a:lnTo>
                  <a:lnTo>
                    <a:pt x="1022350" y="555752"/>
                  </a:lnTo>
                  <a:lnTo>
                    <a:pt x="983869" y="535051"/>
                  </a:lnTo>
                  <a:lnTo>
                    <a:pt x="974852" y="519938"/>
                  </a:lnTo>
                  <a:lnTo>
                    <a:pt x="938149" y="561213"/>
                  </a:lnTo>
                  <a:lnTo>
                    <a:pt x="964057" y="589788"/>
                  </a:lnTo>
                  <a:lnTo>
                    <a:pt x="1003427" y="605536"/>
                  </a:lnTo>
                  <a:lnTo>
                    <a:pt x="1024255" y="608076"/>
                  </a:lnTo>
                  <a:lnTo>
                    <a:pt x="1024255" y="644906"/>
                  </a:lnTo>
                  <a:lnTo>
                    <a:pt x="1045464" y="644906"/>
                  </a:lnTo>
                  <a:lnTo>
                    <a:pt x="1052068" y="645922"/>
                  </a:lnTo>
                  <a:lnTo>
                    <a:pt x="1055878" y="648081"/>
                  </a:lnTo>
                  <a:lnTo>
                    <a:pt x="1059688" y="650748"/>
                  </a:lnTo>
                  <a:lnTo>
                    <a:pt x="1061720" y="654304"/>
                  </a:lnTo>
                  <a:lnTo>
                    <a:pt x="1061720" y="664337"/>
                  </a:lnTo>
                  <a:lnTo>
                    <a:pt x="1060069" y="668274"/>
                  </a:lnTo>
                  <a:lnTo>
                    <a:pt x="1053211" y="673608"/>
                  </a:lnTo>
                  <a:lnTo>
                    <a:pt x="1047877" y="675005"/>
                  </a:lnTo>
                  <a:lnTo>
                    <a:pt x="1037463" y="675005"/>
                  </a:lnTo>
                  <a:lnTo>
                    <a:pt x="999744" y="669163"/>
                  </a:lnTo>
                  <a:lnTo>
                    <a:pt x="989584" y="666877"/>
                  </a:lnTo>
                  <a:lnTo>
                    <a:pt x="986536" y="665861"/>
                  </a:lnTo>
                  <a:lnTo>
                    <a:pt x="986536" y="692658"/>
                  </a:lnTo>
                  <a:lnTo>
                    <a:pt x="991743" y="694309"/>
                  </a:lnTo>
                  <a:lnTo>
                    <a:pt x="1007491" y="697865"/>
                  </a:lnTo>
                  <a:lnTo>
                    <a:pt x="1026541" y="700913"/>
                  </a:lnTo>
                  <a:lnTo>
                    <a:pt x="1034923" y="701802"/>
                  </a:lnTo>
                  <a:lnTo>
                    <a:pt x="1042289" y="701802"/>
                  </a:lnTo>
                  <a:lnTo>
                    <a:pt x="1084072" y="691388"/>
                  </a:lnTo>
                  <a:lnTo>
                    <a:pt x="1098296" y="660019"/>
                  </a:lnTo>
                  <a:lnTo>
                    <a:pt x="1097534" y="650494"/>
                  </a:lnTo>
                  <a:lnTo>
                    <a:pt x="1070102" y="622173"/>
                  </a:lnTo>
                  <a:lnTo>
                    <a:pt x="1048893" y="619633"/>
                  </a:lnTo>
                  <a:lnTo>
                    <a:pt x="1045845" y="619633"/>
                  </a:lnTo>
                  <a:lnTo>
                    <a:pt x="1045845" y="607949"/>
                  </a:lnTo>
                  <a:lnTo>
                    <a:pt x="1115949" y="582676"/>
                  </a:lnTo>
                  <a:lnTo>
                    <a:pt x="1143508" y="534162"/>
                  </a:lnTo>
                  <a:lnTo>
                    <a:pt x="1145413" y="513715"/>
                  </a:lnTo>
                  <a:close/>
                </a:path>
                <a:path w="1664970" h="702310">
                  <a:moveTo>
                    <a:pt x="1664716" y="600583"/>
                  </a:moveTo>
                  <a:lnTo>
                    <a:pt x="1617599" y="292735"/>
                  </a:lnTo>
                  <a:lnTo>
                    <a:pt x="1549654" y="292735"/>
                  </a:lnTo>
                  <a:lnTo>
                    <a:pt x="1489456" y="473583"/>
                  </a:lnTo>
                  <a:lnTo>
                    <a:pt x="1487932" y="477012"/>
                  </a:lnTo>
                  <a:lnTo>
                    <a:pt x="1486408" y="482473"/>
                  </a:lnTo>
                  <a:lnTo>
                    <a:pt x="1482344" y="508889"/>
                  </a:lnTo>
                  <a:lnTo>
                    <a:pt x="1481582" y="515620"/>
                  </a:lnTo>
                  <a:lnTo>
                    <a:pt x="1477264" y="490220"/>
                  </a:lnTo>
                  <a:lnTo>
                    <a:pt x="1474470" y="477266"/>
                  </a:lnTo>
                  <a:lnTo>
                    <a:pt x="1473200" y="473964"/>
                  </a:lnTo>
                  <a:lnTo>
                    <a:pt x="1414018" y="292735"/>
                  </a:lnTo>
                  <a:lnTo>
                    <a:pt x="1344930" y="292735"/>
                  </a:lnTo>
                  <a:lnTo>
                    <a:pt x="1298194" y="600583"/>
                  </a:lnTo>
                  <a:lnTo>
                    <a:pt x="1360678" y="600583"/>
                  </a:lnTo>
                  <a:lnTo>
                    <a:pt x="1382776" y="414782"/>
                  </a:lnTo>
                  <a:lnTo>
                    <a:pt x="1383030" y="414147"/>
                  </a:lnTo>
                  <a:lnTo>
                    <a:pt x="1386713" y="372745"/>
                  </a:lnTo>
                  <a:lnTo>
                    <a:pt x="1386967" y="352298"/>
                  </a:lnTo>
                  <a:lnTo>
                    <a:pt x="1394587" y="388493"/>
                  </a:lnTo>
                  <a:lnTo>
                    <a:pt x="1398524" y="403733"/>
                  </a:lnTo>
                  <a:lnTo>
                    <a:pt x="1462532" y="600583"/>
                  </a:lnTo>
                  <a:lnTo>
                    <a:pt x="1499616" y="600583"/>
                  </a:lnTo>
                  <a:lnTo>
                    <a:pt x="1566545" y="398907"/>
                  </a:lnTo>
                  <a:lnTo>
                    <a:pt x="1569974" y="384937"/>
                  </a:lnTo>
                  <a:lnTo>
                    <a:pt x="1571371" y="377063"/>
                  </a:lnTo>
                  <a:lnTo>
                    <a:pt x="1572768" y="370967"/>
                  </a:lnTo>
                  <a:lnTo>
                    <a:pt x="1575562" y="354965"/>
                  </a:lnTo>
                  <a:lnTo>
                    <a:pt x="1575562" y="366141"/>
                  </a:lnTo>
                  <a:lnTo>
                    <a:pt x="1576451" y="383667"/>
                  </a:lnTo>
                  <a:lnTo>
                    <a:pt x="1579753" y="414782"/>
                  </a:lnTo>
                  <a:lnTo>
                    <a:pt x="1602232" y="600583"/>
                  </a:lnTo>
                  <a:lnTo>
                    <a:pt x="1664716" y="600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0364" y="609600"/>
              <a:ext cx="100583" cy="166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9904" y="609600"/>
              <a:ext cx="128016" cy="1706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1139" y="1288541"/>
              <a:ext cx="194436" cy="303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11781" y="609599"/>
              <a:ext cx="434340" cy="594360"/>
            </a:xfrm>
            <a:custGeom>
              <a:avLst/>
              <a:gdLst/>
              <a:ahLst/>
              <a:cxnLst/>
              <a:rect l="l" t="t" r="r" b="b"/>
              <a:pathLst>
                <a:path w="434339" h="594360">
                  <a:moveTo>
                    <a:pt x="61849" y="237109"/>
                  </a:moveTo>
                  <a:lnTo>
                    <a:pt x="59055" y="230251"/>
                  </a:lnTo>
                  <a:lnTo>
                    <a:pt x="53213" y="224663"/>
                  </a:lnTo>
                  <a:lnTo>
                    <a:pt x="47752" y="218821"/>
                  </a:lnTo>
                  <a:lnTo>
                    <a:pt x="41021" y="215900"/>
                  </a:lnTo>
                  <a:lnTo>
                    <a:pt x="25781" y="215900"/>
                  </a:lnTo>
                  <a:lnTo>
                    <a:pt x="19304" y="218821"/>
                  </a:lnTo>
                  <a:lnTo>
                    <a:pt x="7747" y="230632"/>
                  </a:lnTo>
                  <a:lnTo>
                    <a:pt x="4826" y="237363"/>
                  </a:lnTo>
                  <a:lnTo>
                    <a:pt x="4826" y="252603"/>
                  </a:lnTo>
                  <a:lnTo>
                    <a:pt x="7747" y="259461"/>
                  </a:lnTo>
                  <a:lnTo>
                    <a:pt x="19050" y="270637"/>
                  </a:lnTo>
                  <a:lnTo>
                    <a:pt x="25527" y="273558"/>
                  </a:lnTo>
                  <a:lnTo>
                    <a:pt x="41529" y="273558"/>
                  </a:lnTo>
                  <a:lnTo>
                    <a:pt x="48514" y="270637"/>
                  </a:lnTo>
                  <a:lnTo>
                    <a:pt x="59309" y="259461"/>
                  </a:lnTo>
                  <a:lnTo>
                    <a:pt x="61849" y="252603"/>
                  </a:lnTo>
                  <a:lnTo>
                    <a:pt x="61849" y="237109"/>
                  </a:lnTo>
                  <a:close/>
                </a:path>
                <a:path w="434339" h="594360">
                  <a:moveTo>
                    <a:pt x="65773" y="286067"/>
                  </a:moveTo>
                  <a:lnTo>
                    <a:pt x="0" y="286067"/>
                  </a:lnTo>
                  <a:lnTo>
                    <a:pt x="0" y="593852"/>
                  </a:lnTo>
                  <a:lnTo>
                    <a:pt x="65773" y="593852"/>
                  </a:lnTo>
                  <a:lnTo>
                    <a:pt x="65773" y="286067"/>
                  </a:lnTo>
                  <a:close/>
                </a:path>
                <a:path w="434339" h="594360">
                  <a:moveTo>
                    <a:pt x="216916" y="146050"/>
                  </a:moveTo>
                  <a:lnTo>
                    <a:pt x="154559" y="146050"/>
                  </a:lnTo>
                  <a:lnTo>
                    <a:pt x="154559" y="0"/>
                  </a:lnTo>
                  <a:lnTo>
                    <a:pt x="135001" y="0"/>
                  </a:lnTo>
                  <a:lnTo>
                    <a:pt x="135001" y="146050"/>
                  </a:lnTo>
                  <a:lnTo>
                    <a:pt x="135001" y="165100"/>
                  </a:lnTo>
                  <a:lnTo>
                    <a:pt x="216916" y="165100"/>
                  </a:lnTo>
                  <a:lnTo>
                    <a:pt x="216916" y="146050"/>
                  </a:lnTo>
                  <a:close/>
                </a:path>
                <a:path w="434339" h="594360">
                  <a:moveTo>
                    <a:pt x="430403" y="237109"/>
                  </a:moveTo>
                  <a:lnTo>
                    <a:pt x="427482" y="230251"/>
                  </a:lnTo>
                  <a:lnTo>
                    <a:pt x="421767" y="224663"/>
                  </a:lnTo>
                  <a:lnTo>
                    <a:pt x="416052" y="218821"/>
                  </a:lnTo>
                  <a:lnTo>
                    <a:pt x="409448" y="215900"/>
                  </a:lnTo>
                  <a:lnTo>
                    <a:pt x="394335" y="215900"/>
                  </a:lnTo>
                  <a:lnTo>
                    <a:pt x="387477" y="218821"/>
                  </a:lnTo>
                  <a:lnTo>
                    <a:pt x="381762" y="224790"/>
                  </a:lnTo>
                  <a:lnTo>
                    <a:pt x="375920" y="230632"/>
                  </a:lnTo>
                  <a:lnTo>
                    <a:pt x="373253" y="237363"/>
                  </a:lnTo>
                  <a:lnTo>
                    <a:pt x="373253" y="252603"/>
                  </a:lnTo>
                  <a:lnTo>
                    <a:pt x="375920" y="259461"/>
                  </a:lnTo>
                  <a:lnTo>
                    <a:pt x="387477" y="270637"/>
                  </a:lnTo>
                  <a:lnTo>
                    <a:pt x="394081" y="273558"/>
                  </a:lnTo>
                  <a:lnTo>
                    <a:pt x="409829" y="273558"/>
                  </a:lnTo>
                  <a:lnTo>
                    <a:pt x="416687" y="270637"/>
                  </a:lnTo>
                  <a:lnTo>
                    <a:pt x="422275" y="265049"/>
                  </a:lnTo>
                  <a:lnTo>
                    <a:pt x="427482" y="259461"/>
                  </a:lnTo>
                  <a:lnTo>
                    <a:pt x="430403" y="252603"/>
                  </a:lnTo>
                  <a:lnTo>
                    <a:pt x="430403" y="237109"/>
                  </a:lnTo>
                  <a:close/>
                </a:path>
                <a:path w="434339" h="594360">
                  <a:moveTo>
                    <a:pt x="434301" y="286067"/>
                  </a:moveTo>
                  <a:lnTo>
                    <a:pt x="368173" y="286067"/>
                  </a:lnTo>
                  <a:lnTo>
                    <a:pt x="368173" y="593852"/>
                  </a:lnTo>
                  <a:lnTo>
                    <a:pt x="434301" y="593852"/>
                  </a:lnTo>
                  <a:lnTo>
                    <a:pt x="434301" y="286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2788" y="1351788"/>
              <a:ext cx="196595" cy="2377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62912" y="1289303"/>
              <a:ext cx="53340" cy="299720"/>
            </a:xfrm>
            <a:custGeom>
              <a:avLst/>
              <a:gdLst/>
              <a:ahLst/>
              <a:cxnLst/>
              <a:rect l="l" t="t" r="r" b="b"/>
              <a:pathLst>
                <a:path w="53339" h="299719">
                  <a:moveTo>
                    <a:pt x="50546" y="24384"/>
                  </a:moveTo>
                  <a:lnTo>
                    <a:pt x="48768" y="14732"/>
                  </a:lnTo>
                  <a:lnTo>
                    <a:pt x="43815" y="6985"/>
                  </a:lnTo>
                  <a:lnTo>
                    <a:pt x="36449" y="1905"/>
                  </a:lnTo>
                  <a:lnTo>
                    <a:pt x="27178" y="0"/>
                  </a:lnTo>
                  <a:lnTo>
                    <a:pt x="17653" y="1905"/>
                  </a:lnTo>
                  <a:lnTo>
                    <a:pt x="9906" y="6985"/>
                  </a:lnTo>
                  <a:lnTo>
                    <a:pt x="4699" y="14732"/>
                  </a:lnTo>
                  <a:lnTo>
                    <a:pt x="2794" y="24384"/>
                  </a:lnTo>
                  <a:lnTo>
                    <a:pt x="4699" y="33401"/>
                  </a:lnTo>
                  <a:lnTo>
                    <a:pt x="9779" y="41148"/>
                  </a:lnTo>
                  <a:lnTo>
                    <a:pt x="17526" y="46355"/>
                  </a:lnTo>
                  <a:lnTo>
                    <a:pt x="27178" y="48260"/>
                  </a:lnTo>
                  <a:lnTo>
                    <a:pt x="36449" y="46355"/>
                  </a:lnTo>
                  <a:lnTo>
                    <a:pt x="43815" y="41148"/>
                  </a:lnTo>
                  <a:lnTo>
                    <a:pt x="48768" y="33401"/>
                  </a:lnTo>
                  <a:lnTo>
                    <a:pt x="50546" y="24384"/>
                  </a:lnTo>
                  <a:close/>
                </a:path>
                <a:path w="53339" h="299719">
                  <a:moveTo>
                    <a:pt x="53340" y="62014"/>
                  </a:moveTo>
                  <a:lnTo>
                    <a:pt x="0" y="62014"/>
                  </a:lnTo>
                  <a:lnTo>
                    <a:pt x="0" y="299720"/>
                  </a:lnTo>
                  <a:lnTo>
                    <a:pt x="53340" y="299720"/>
                  </a:lnTo>
                  <a:lnTo>
                    <a:pt x="53340" y="62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3683" y="1351788"/>
              <a:ext cx="217931" cy="2377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87524" y="1351279"/>
              <a:ext cx="152400" cy="238760"/>
            </a:xfrm>
            <a:custGeom>
              <a:avLst/>
              <a:gdLst/>
              <a:ahLst/>
              <a:cxnLst/>
              <a:rect l="l" t="t" r="r" b="b"/>
              <a:pathLst>
                <a:path w="152400" h="238759">
                  <a:moveTo>
                    <a:pt x="152400" y="194310"/>
                  </a:moveTo>
                  <a:lnTo>
                    <a:pt x="54229" y="194310"/>
                  </a:lnTo>
                  <a:lnTo>
                    <a:pt x="54229" y="138430"/>
                  </a:lnTo>
                  <a:lnTo>
                    <a:pt x="142113" y="138430"/>
                  </a:lnTo>
                  <a:lnTo>
                    <a:pt x="142113" y="95250"/>
                  </a:lnTo>
                  <a:lnTo>
                    <a:pt x="54229" y="95250"/>
                  </a:lnTo>
                  <a:lnTo>
                    <a:pt x="54229" y="44450"/>
                  </a:lnTo>
                  <a:lnTo>
                    <a:pt x="147447" y="44450"/>
                  </a:lnTo>
                  <a:lnTo>
                    <a:pt x="147447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95250"/>
                  </a:lnTo>
                  <a:lnTo>
                    <a:pt x="0" y="138430"/>
                  </a:lnTo>
                  <a:lnTo>
                    <a:pt x="0" y="194310"/>
                  </a:lnTo>
                  <a:lnTo>
                    <a:pt x="0" y="238760"/>
                  </a:lnTo>
                  <a:lnTo>
                    <a:pt x="152400" y="238760"/>
                  </a:lnTo>
                  <a:lnTo>
                    <a:pt x="152400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6500" y="1350263"/>
              <a:ext cx="179831" cy="2392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6144" y="1347216"/>
              <a:ext cx="163068" cy="2453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62072" y="1289303"/>
              <a:ext cx="431165" cy="300990"/>
            </a:xfrm>
            <a:custGeom>
              <a:avLst/>
              <a:gdLst/>
              <a:ahLst/>
              <a:cxnLst/>
              <a:rect l="l" t="t" r="r" b="b"/>
              <a:pathLst>
                <a:path w="431164" h="300990">
                  <a:moveTo>
                    <a:pt x="51054" y="24384"/>
                  </a:moveTo>
                  <a:lnTo>
                    <a:pt x="49276" y="14732"/>
                  </a:lnTo>
                  <a:lnTo>
                    <a:pt x="44323" y="6985"/>
                  </a:lnTo>
                  <a:lnTo>
                    <a:pt x="36830" y="1905"/>
                  </a:lnTo>
                  <a:lnTo>
                    <a:pt x="27432" y="0"/>
                  </a:lnTo>
                  <a:lnTo>
                    <a:pt x="17780" y="1905"/>
                  </a:lnTo>
                  <a:lnTo>
                    <a:pt x="10033" y="6985"/>
                  </a:lnTo>
                  <a:lnTo>
                    <a:pt x="4699" y="14732"/>
                  </a:lnTo>
                  <a:lnTo>
                    <a:pt x="2794" y="24384"/>
                  </a:lnTo>
                  <a:lnTo>
                    <a:pt x="4699" y="33401"/>
                  </a:lnTo>
                  <a:lnTo>
                    <a:pt x="9906" y="41021"/>
                  </a:lnTo>
                  <a:lnTo>
                    <a:pt x="17653" y="46355"/>
                  </a:lnTo>
                  <a:lnTo>
                    <a:pt x="27432" y="48260"/>
                  </a:lnTo>
                  <a:lnTo>
                    <a:pt x="36830" y="46355"/>
                  </a:lnTo>
                  <a:lnTo>
                    <a:pt x="44323" y="41021"/>
                  </a:lnTo>
                  <a:lnTo>
                    <a:pt x="49276" y="33401"/>
                  </a:lnTo>
                  <a:lnTo>
                    <a:pt x="51054" y="24384"/>
                  </a:lnTo>
                  <a:close/>
                </a:path>
                <a:path w="431164" h="300990">
                  <a:moveTo>
                    <a:pt x="53911" y="62014"/>
                  </a:moveTo>
                  <a:lnTo>
                    <a:pt x="0" y="62014"/>
                  </a:lnTo>
                  <a:lnTo>
                    <a:pt x="0" y="299720"/>
                  </a:lnTo>
                  <a:lnTo>
                    <a:pt x="53911" y="299720"/>
                  </a:lnTo>
                  <a:lnTo>
                    <a:pt x="53911" y="62014"/>
                  </a:lnTo>
                  <a:close/>
                </a:path>
                <a:path w="431164" h="300990">
                  <a:moveTo>
                    <a:pt x="265049" y="61976"/>
                  </a:moveTo>
                  <a:lnTo>
                    <a:pt x="82423" y="61976"/>
                  </a:lnTo>
                  <a:lnTo>
                    <a:pt x="82423" y="107696"/>
                  </a:lnTo>
                  <a:lnTo>
                    <a:pt x="146177" y="107696"/>
                  </a:lnTo>
                  <a:lnTo>
                    <a:pt x="146177" y="300736"/>
                  </a:lnTo>
                  <a:lnTo>
                    <a:pt x="200152" y="300736"/>
                  </a:lnTo>
                  <a:lnTo>
                    <a:pt x="200152" y="107696"/>
                  </a:lnTo>
                  <a:lnTo>
                    <a:pt x="265049" y="107696"/>
                  </a:lnTo>
                  <a:lnTo>
                    <a:pt x="265049" y="61976"/>
                  </a:lnTo>
                  <a:close/>
                </a:path>
                <a:path w="431164" h="300990">
                  <a:moveTo>
                    <a:pt x="430911" y="255016"/>
                  </a:moveTo>
                  <a:lnTo>
                    <a:pt x="333375" y="255016"/>
                  </a:lnTo>
                  <a:lnTo>
                    <a:pt x="333375" y="199136"/>
                  </a:lnTo>
                  <a:lnTo>
                    <a:pt x="420751" y="199136"/>
                  </a:lnTo>
                  <a:lnTo>
                    <a:pt x="420751" y="155956"/>
                  </a:lnTo>
                  <a:lnTo>
                    <a:pt x="333375" y="155956"/>
                  </a:lnTo>
                  <a:lnTo>
                    <a:pt x="333375" y="106426"/>
                  </a:lnTo>
                  <a:lnTo>
                    <a:pt x="426085" y="106426"/>
                  </a:lnTo>
                  <a:lnTo>
                    <a:pt x="426085" y="61976"/>
                  </a:lnTo>
                  <a:lnTo>
                    <a:pt x="279400" y="61976"/>
                  </a:lnTo>
                  <a:lnTo>
                    <a:pt x="279400" y="106426"/>
                  </a:lnTo>
                  <a:lnTo>
                    <a:pt x="279400" y="155956"/>
                  </a:lnTo>
                  <a:lnTo>
                    <a:pt x="279400" y="199136"/>
                  </a:lnTo>
                  <a:lnTo>
                    <a:pt x="279400" y="255016"/>
                  </a:lnTo>
                  <a:lnTo>
                    <a:pt x="279400" y="299466"/>
                  </a:lnTo>
                  <a:lnTo>
                    <a:pt x="430911" y="299466"/>
                  </a:lnTo>
                  <a:lnTo>
                    <a:pt x="430911" y="2550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20796" y="1347216"/>
              <a:ext cx="163067" cy="2453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1289303"/>
              <a:ext cx="7376159" cy="3476625"/>
            </a:xfrm>
            <a:custGeom>
              <a:avLst/>
              <a:gdLst/>
              <a:ahLst/>
              <a:cxnLst/>
              <a:rect l="l" t="t" r="r" b="b"/>
              <a:pathLst>
                <a:path w="7376159" h="3476625">
                  <a:moveTo>
                    <a:pt x="3571748" y="24384"/>
                  </a:moveTo>
                  <a:lnTo>
                    <a:pt x="3569970" y="14732"/>
                  </a:lnTo>
                  <a:lnTo>
                    <a:pt x="3564890" y="6985"/>
                  </a:lnTo>
                  <a:lnTo>
                    <a:pt x="3557397" y="1905"/>
                  </a:lnTo>
                  <a:lnTo>
                    <a:pt x="3548126" y="0"/>
                  </a:lnTo>
                  <a:lnTo>
                    <a:pt x="3538347" y="1905"/>
                  </a:lnTo>
                  <a:lnTo>
                    <a:pt x="3530600" y="6985"/>
                  </a:lnTo>
                  <a:lnTo>
                    <a:pt x="3525266" y="14732"/>
                  </a:lnTo>
                  <a:lnTo>
                    <a:pt x="3523361" y="24384"/>
                  </a:lnTo>
                  <a:lnTo>
                    <a:pt x="3525266" y="33401"/>
                  </a:lnTo>
                  <a:lnTo>
                    <a:pt x="3530473" y="41148"/>
                  </a:lnTo>
                  <a:lnTo>
                    <a:pt x="3538220" y="46355"/>
                  </a:lnTo>
                  <a:lnTo>
                    <a:pt x="3548126" y="48387"/>
                  </a:lnTo>
                  <a:lnTo>
                    <a:pt x="3557397" y="46355"/>
                  </a:lnTo>
                  <a:lnTo>
                    <a:pt x="3564890" y="41148"/>
                  </a:lnTo>
                  <a:lnTo>
                    <a:pt x="3569970" y="33401"/>
                  </a:lnTo>
                  <a:lnTo>
                    <a:pt x="3571748" y="24384"/>
                  </a:lnTo>
                  <a:close/>
                </a:path>
                <a:path w="7376159" h="3476625">
                  <a:moveTo>
                    <a:pt x="3574542" y="62153"/>
                  </a:moveTo>
                  <a:lnTo>
                    <a:pt x="3520567" y="62153"/>
                  </a:lnTo>
                  <a:lnTo>
                    <a:pt x="3520567" y="299974"/>
                  </a:lnTo>
                  <a:lnTo>
                    <a:pt x="3574542" y="299974"/>
                  </a:lnTo>
                  <a:lnTo>
                    <a:pt x="3574542" y="62153"/>
                  </a:lnTo>
                  <a:close/>
                </a:path>
                <a:path w="7376159" h="3476625">
                  <a:moveTo>
                    <a:pt x="7376160" y="1288034"/>
                  </a:moveTo>
                  <a:lnTo>
                    <a:pt x="0" y="1288034"/>
                  </a:lnTo>
                  <a:lnTo>
                    <a:pt x="0" y="3476117"/>
                  </a:lnTo>
                  <a:lnTo>
                    <a:pt x="7376160" y="3476117"/>
                  </a:lnTo>
                  <a:lnTo>
                    <a:pt x="7376160" y="1288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652004" y="6332219"/>
              <a:ext cx="4541520" cy="525780"/>
            </a:xfrm>
            <a:custGeom>
              <a:avLst/>
              <a:gdLst/>
              <a:ahLst/>
              <a:cxnLst/>
              <a:rect l="l" t="t" r="r" b="b"/>
              <a:pathLst>
                <a:path w="4541520" h="525779">
                  <a:moveTo>
                    <a:pt x="4541265" y="0"/>
                  </a:moveTo>
                  <a:lnTo>
                    <a:pt x="0" y="0"/>
                  </a:lnTo>
                  <a:lnTo>
                    <a:pt x="0" y="525678"/>
                  </a:lnTo>
                  <a:lnTo>
                    <a:pt x="4541265" y="525678"/>
                  </a:lnTo>
                  <a:lnTo>
                    <a:pt x="4541265" y="0"/>
                  </a:lnTo>
                  <a:close/>
                </a:path>
              </a:pathLst>
            </a:custGeom>
            <a:solidFill>
              <a:srgbClr val="ED48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59695" y="6524243"/>
              <a:ext cx="74674" cy="1463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8152" y="6553200"/>
              <a:ext cx="105155" cy="8839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881361" y="6465214"/>
            <a:ext cx="833119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solidFill>
                  <a:srgbClr val="FFFFFF"/>
                </a:solidFill>
                <a:latin typeface="Microsoft Sans Serif"/>
                <a:cs typeface="Microsoft Sans Serif"/>
              </a:rPr>
              <a:t>ge</a:t>
            </a:r>
            <a:r>
              <a:rPr dirty="0" sz="1350" spc="-25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dirty="0" sz="1350" spc="-1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1350" spc="-25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1350" spc="-25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dirty="0" sz="1350" spc="-2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350" spc="-1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135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8368" y="3147060"/>
            <a:ext cx="10414000" cy="3543300"/>
            <a:chOff x="658368" y="3147060"/>
            <a:chExt cx="10414000" cy="3543300"/>
          </a:xfrm>
        </p:grpSpPr>
        <p:sp>
          <p:nvSpPr>
            <p:cNvPr id="26" name="object 26"/>
            <p:cNvSpPr/>
            <p:nvPr/>
          </p:nvSpPr>
          <p:spPr>
            <a:xfrm>
              <a:off x="7828788" y="6515100"/>
              <a:ext cx="1376045" cy="175260"/>
            </a:xfrm>
            <a:custGeom>
              <a:avLst/>
              <a:gdLst/>
              <a:ahLst/>
              <a:cxnLst/>
              <a:rect l="l" t="t" r="r" b="b"/>
              <a:pathLst>
                <a:path w="1376045" h="175259">
                  <a:moveTo>
                    <a:pt x="149606" y="47574"/>
                  </a:moveTo>
                  <a:lnTo>
                    <a:pt x="135001" y="47574"/>
                  </a:lnTo>
                  <a:lnTo>
                    <a:pt x="108458" y="121183"/>
                  </a:lnTo>
                  <a:lnTo>
                    <a:pt x="81915" y="47574"/>
                  </a:lnTo>
                  <a:lnTo>
                    <a:pt x="68326" y="47574"/>
                  </a:lnTo>
                  <a:lnTo>
                    <a:pt x="41275" y="120840"/>
                  </a:lnTo>
                  <a:lnTo>
                    <a:pt x="15367" y="47574"/>
                  </a:lnTo>
                  <a:lnTo>
                    <a:pt x="0" y="47574"/>
                  </a:lnTo>
                  <a:lnTo>
                    <a:pt x="33274" y="139585"/>
                  </a:lnTo>
                  <a:lnTo>
                    <a:pt x="48768" y="139585"/>
                  </a:lnTo>
                  <a:lnTo>
                    <a:pt x="74803" y="69799"/>
                  </a:lnTo>
                  <a:lnTo>
                    <a:pt x="100711" y="139585"/>
                  </a:lnTo>
                  <a:lnTo>
                    <a:pt x="116205" y="139585"/>
                  </a:lnTo>
                  <a:lnTo>
                    <a:pt x="149606" y="47574"/>
                  </a:lnTo>
                  <a:close/>
                </a:path>
                <a:path w="1376045" h="175259">
                  <a:moveTo>
                    <a:pt x="299720" y="47574"/>
                  </a:moveTo>
                  <a:lnTo>
                    <a:pt x="285115" y="47574"/>
                  </a:lnTo>
                  <a:lnTo>
                    <a:pt x="258572" y="121183"/>
                  </a:lnTo>
                  <a:lnTo>
                    <a:pt x="232029" y="47574"/>
                  </a:lnTo>
                  <a:lnTo>
                    <a:pt x="218440" y="47574"/>
                  </a:lnTo>
                  <a:lnTo>
                    <a:pt x="191389" y="120840"/>
                  </a:lnTo>
                  <a:lnTo>
                    <a:pt x="165481" y="47574"/>
                  </a:lnTo>
                  <a:lnTo>
                    <a:pt x="150114" y="47574"/>
                  </a:lnTo>
                  <a:lnTo>
                    <a:pt x="183388" y="139585"/>
                  </a:lnTo>
                  <a:lnTo>
                    <a:pt x="198882" y="139585"/>
                  </a:lnTo>
                  <a:lnTo>
                    <a:pt x="225044" y="69799"/>
                  </a:lnTo>
                  <a:lnTo>
                    <a:pt x="250825" y="139585"/>
                  </a:lnTo>
                  <a:lnTo>
                    <a:pt x="266319" y="139585"/>
                  </a:lnTo>
                  <a:lnTo>
                    <a:pt x="299720" y="47574"/>
                  </a:lnTo>
                  <a:close/>
                </a:path>
                <a:path w="1376045" h="175259">
                  <a:moveTo>
                    <a:pt x="449834" y="47574"/>
                  </a:moveTo>
                  <a:lnTo>
                    <a:pt x="435229" y="47574"/>
                  </a:lnTo>
                  <a:lnTo>
                    <a:pt x="408686" y="121183"/>
                  </a:lnTo>
                  <a:lnTo>
                    <a:pt x="382143" y="47574"/>
                  </a:lnTo>
                  <a:lnTo>
                    <a:pt x="368554" y="47574"/>
                  </a:lnTo>
                  <a:lnTo>
                    <a:pt x="341503" y="120840"/>
                  </a:lnTo>
                  <a:lnTo>
                    <a:pt x="315595" y="47574"/>
                  </a:lnTo>
                  <a:lnTo>
                    <a:pt x="300228" y="47574"/>
                  </a:lnTo>
                  <a:lnTo>
                    <a:pt x="333502" y="139585"/>
                  </a:lnTo>
                  <a:lnTo>
                    <a:pt x="348996" y="139585"/>
                  </a:lnTo>
                  <a:lnTo>
                    <a:pt x="375158" y="69799"/>
                  </a:lnTo>
                  <a:lnTo>
                    <a:pt x="400939" y="139585"/>
                  </a:lnTo>
                  <a:lnTo>
                    <a:pt x="416433" y="139585"/>
                  </a:lnTo>
                  <a:lnTo>
                    <a:pt x="449834" y="47574"/>
                  </a:lnTo>
                  <a:close/>
                </a:path>
                <a:path w="1376045" h="175259">
                  <a:moveTo>
                    <a:pt x="475488" y="121691"/>
                  </a:moveTo>
                  <a:lnTo>
                    <a:pt x="470408" y="116827"/>
                  </a:lnTo>
                  <a:lnTo>
                    <a:pt x="458089" y="116827"/>
                  </a:lnTo>
                  <a:lnTo>
                    <a:pt x="452882" y="121691"/>
                  </a:lnTo>
                  <a:lnTo>
                    <a:pt x="452882" y="135585"/>
                  </a:lnTo>
                  <a:lnTo>
                    <a:pt x="458089" y="140601"/>
                  </a:lnTo>
                  <a:lnTo>
                    <a:pt x="470408" y="140601"/>
                  </a:lnTo>
                  <a:lnTo>
                    <a:pt x="475488" y="135585"/>
                  </a:lnTo>
                  <a:lnTo>
                    <a:pt x="475488" y="121691"/>
                  </a:lnTo>
                  <a:close/>
                </a:path>
                <a:path w="1376045" h="175259">
                  <a:moveTo>
                    <a:pt x="591947" y="45491"/>
                  </a:moveTo>
                  <a:lnTo>
                    <a:pt x="561467" y="45491"/>
                  </a:lnTo>
                  <a:lnTo>
                    <a:pt x="561467" y="56934"/>
                  </a:lnTo>
                  <a:lnTo>
                    <a:pt x="560324" y="55664"/>
                  </a:lnTo>
                  <a:lnTo>
                    <a:pt x="560324" y="89230"/>
                  </a:lnTo>
                  <a:lnTo>
                    <a:pt x="558800" y="97078"/>
                  </a:lnTo>
                  <a:lnTo>
                    <a:pt x="554609" y="103162"/>
                  </a:lnTo>
                  <a:lnTo>
                    <a:pt x="548386" y="107111"/>
                  </a:lnTo>
                  <a:lnTo>
                    <a:pt x="540385" y="108508"/>
                  </a:lnTo>
                  <a:lnTo>
                    <a:pt x="532384" y="107111"/>
                  </a:lnTo>
                  <a:lnTo>
                    <a:pt x="526034" y="103162"/>
                  </a:lnTo>
                  <a:lnTo>
                    <a:pt x="521843" y="97078"/>
                  </a:lnTo>
                  <a:lnTo>
                    <a:pt x="520319" y="89230"/>
                  </a:lnTo>
                  <a:lnTo>
                    <a:pt x="521843" y="81419"/>
                  </a:lnTo>
                  <a:lnTo>
                    <a:pt x="560324" y="89230"/>
                  </a:lnTo>
                  <a:lnTo>
                    <a:pt x="560324" y="55664"/>
                  </a:lnTo>
                  <a:lnTo>
                    <a:pt x="556133" y="51168"/>
                  </a:lnTo>
                  <a:lnTo>
                    <a:pt x="549529" y="47117"/>
                  </a:lnTo>
                  <a:lnTo>
                    <a:pt x="541782" y="44716"/>
                  </a:lnTo>
                  <a:lnTo>
                    <a:pt x="532765" y="43929"/>
                  </a:lnTo>
                  <a:lnTo>
                    <a:pt x="515620" y="47129"/>
                  </a:lnTo>
                  <a:lnTo>
                    <a:pt x="501269" y="56235"/>
                  </a:lnTo>
                  <a:lnTo>
                    <a:pt x="491617" y="70510"/>
                  </a:lnTo>
                  <a:lnTo>
                    <a:pt x="487934" y="89230"/>
                  </a:lnTo>
                  <a:lnTo>
                    <a:pt x="491617" y="108064"/>
                  </a:lnTo>
                  <a:lnTo>
                    <a:pt x="501269" y="122389"/>
                  </a:lnTo>
                  <a:lnTo>
                    <a:pt x="515620" y="131508"/>
                  </a:lnTo>
                  <a:lnTo>
                    <a:pt x="532765" y="134708"/>
                  </a:lnTo>
                  <a:lnTo>
                    <a:pt x="541020" y="134023"/>
                  </a:lnTo>
                  <a:lnTo>
                    <a:pt x="548386" y="131953"/>
                  </a:lnTo>
                  <a:lnTo>
                    <a:pt x="554736" y="128485"/>
                  </a:lnTo>
                  <a:lnTo>
                    <a:pt x="559943" y="123596"/>
                  </a:lnTo>
                  <a:lnTo>
                    <a:pt x="559943" y="126733"/>
                  </a:lnTo>
                  <a:lnTo>
                    <a:pt x="558546" y="136512"/>
                  </a:lnTo>
                  <a:lnTo>
                    <a:pt x="554228" y="143637"/>
                  </a:lnTo>
                  <a:lnTo>
                    <a:pt x="546608" y="147993"/>
                  </a:lnTo>
                  <a:lnTo>
                    <a:pt x="535559" y="149466"/>
                  </a:lnTo>
                  <a:lnTo>
                    <a:pt x="527177" y="148767"/>
                  </a:lnTo>
                  <a:lnTo>
                    <a:pt x="518922" y="146773"/>
                  </a:lnTo>
                  <a:lnTo>
                    <a:pt x="511175" y="143611"/>
                  </a:lnTo>
                  <a:lnTo>
                    <a:pt x="504698" y="139407"/>
                  </a:lnTo>
                  <a:lnTo>
                    <a:pt x="493014" y="162496"/>
                  </a:lnTo>
                  <a:lnTo>
                    <a:pt x="502285" y="167868"/>
                  </a:lnTo>
                  <a:lnTo>
                    <a:pt x="513334" y="171716"/>
                  </a:lnTo>
                  <a:lnTo>
                    <a:pt x="525399" y="174053"/>
                  </a:lnTo>
                  <a:lnTo>
                    <a:pt x="538353" y="174828"/>
                  </a:lnTo>
                  <a:lnTo>
                    <a:pt x="561086" y="171640"/>
                  </a:lnTo>
                  <a:lnTo>
                    <a:pt x="591820" y="123596"/>
                  </a:lnTo>
                  <a:lnTo>
                    <a:pt x="591947" y="108508"/>
                  </a:lnTo>
                  <a:lnTo>
                    <a:pt x="591947" y="56934"/>
                  </a:lnTo>
                  <a:lnTo>
                    <a:pt x="591947" y="45491"/>
                  </a:lnTo>
                  <a:close/>
                </a:path>
                <a:path w="1376045" h="175259">
                  <a:moveTo>
                    <a:pt x="705866" y="92354"/>
                  </a:moveTo>
                  <a:lnTo>
                    <a:pt x="704202" y="83502"/>
                  </a:lnTo>
                  <a:lnTo>
                    <a:pt x="702056" y="71970"/>
                  </a:lnTo>
                  <a:lnTo>
                    <a:pt x="691515" y="56667"/>
                  </a:lnTo>
                  <a:lnTo>
                    <a:pt x="676021" y="47180"/>
                  </a:lnTo>
                  <a:lnTo>
                    <a:pt x="675894" y="47155"/>
                  </a:lnTo>
                  <a:lnTo>
                    <a:pt x="675894" y="83502"/>
                  </a:lnTo>
                  <a:lnTo>
                    <a:pt x="638429" y="83502"/>
                  </a:lnTo>
                  <a:lnTo>
                    <a:pt x="640334" y="73609"/>
                  </a:lnTo>
                  <a:lnTo>
                    <a:pt x="647192" y="67360"/>
                  </a:lnTo>
                  <a:lnTo>
                    <a:pt x="667131" y="67360"/>
                  </a:lnTo>
                  <a:lnTo>
                    <a:pt x="674116" y="73609"/>
                  </a:lnTo>
                  <a:lnTo>
                    <a:pt x="675894" y="83502"/>
                  </a:lnTo>
                  <a:lnTo>
                    <a:pt x="675894" y="47155"/>
                  </a:lnTo>
                  <a:lnTo>
                    <a:pt x="637032" y="47510"/>
                  </a:lnTo>
                  <a:lnTo>
                    <a:pt x="606806" y="92354"/>
                  </a:lnTo>
                  <a:lnTo>
                    <a:pt x="610616" y="111848"/>
                  </a:lnTo>
                  <a:lnTo>
                    <a:pt x="621411" y="127292"/>
                  </a:lnTo>
                  <a:lnTo>
                    <a:pt x="638302" y="137477"/>
                  </a:lnTo>
                  <a:lnTo>
                    <a:pt x="660400" y="141147"/>
                  </a:lnTo>
                  <a:lnTo>
                    <a:pt x="672592" y="140169"/>
                  </a:lnTo>
                  <a:lnTo>
                    <a:pt x="683133" y="137287"/>
                  </a:lnTo>
                  <a:lnTo>
                    <a:pt x="692023" y="132499"/>
                  </a:lnTo>
                  <a:lnTo>
                    <a:pt x="699262" y="125857"/>
                  </a:lnTo>
                  <a:lnTo>
                    <a:pt x="690118" y="115976"/>
                  </a:lnTo>
                  <a:lnTo>
                    <a:pt x="682498" y="107810"/>
                  </a:lnTo>
                  <a:lnTo>
                    <a:pt x="676275" y="113372"/>
                  </a:lnTo>
                  <a:lnTo>
                    <a:pt x="670306" y="115976"/>
                  </a:lnTo>
                  <a:lnTo>
                    <a:pt x="661416" y="115976"/>
                  </a:lnTo>
                  <a:lnTo>
                    <a:pt x="653288" y="114960"/>
                  </a:lnTo>
                  <a:lnTo>
                    <a:pt x="646811" y="112001"/>
                  </a:lnTo>
                  <a:lnTo>
                    <a:pt x="641985" y="107251"/>
                  </a:lnTo>
                  <a:lnTo>
                    <a:pt x="638937" y="100863"/>
                  </a:lnTo>
                  <a:lnTo>
                    <a:pt x="705358" y="100863"/>
                  </a:lnTo>
                  <a:lnTo>
                    <a:pt x="705485" y="98259"/>
                  </a:lnTo>
                  <a:lnTo>
                    <a:pt x="705866" y="95135"/>
                  </a:lnTo>
                  <a:lnTo>
                    <a:pt x="705866" y="92354"/>
                  </a:lnTo>
                  <a:close/>
                </a:path>
                <a:path w="1376045" h="175259">
                  <a:moveTo>
                    <a:pt x="752627" y="10756"/>
                  </a:moveTo>
                  <a:lnTo>
                    <a:pt x="720598" y="10756"/>
                  </a:lnTo>
                  <a:lnTo>
                    <a:pt x="720598" y="139585"/>
                  </a:lnTo>
                  <a:lnTo>
                    <a:pt x="752627" y="139585"/>
                  </a:lnTo>
                  <a:lnTo>
                    <a:pt x="752627" y="10756"/>
                  </a:lnTo>
                  <a:close/>
                </a:path>
                <a:path w="1376045" h="175259">
                  <a:moveTo>
                    <a:pt x="805459" y="45478"/>
                  </a:moveTo>
                  <a:lnTo>
                    <a:pt x="773430" y="45478"/>
                  </a:lnTo>
                  <a:lnTo>
                    <a:pt x="773430" y="139573"/>
                  </a:lnTo>
                  <a:lnTo>
                    <a:pt x="805459" y="139573"/>
                  </a:lnTo>
                  <a:lnTo>
                    <a:pt x="805459" y="45478"/>
                  </a:lnTo>
                  <a:close/>
                </a:path>
                <a:path w="1376045" h="175259">
                  <a:moveTo>
                    <a:pt x="808990" y="17018"/>
                  </a:moveTo>
                  <a:lnTo>
                    <a:pt x="807593" y="10185"/>
                  </a:lnTo>
                  <a:lnTo>
                    <a:pt x="803656" y="4800"/>
                  </a:lnTo>
                  <a:lnTo>
                    <a:pt x="797433" y="1270"/>
                  </a:lnTo>
                  <a:lnTo>
                    <a:pt x="789432" y="0"/>
                  </a:lnTo>
                  <a:lnTo>
                    <a:pt x="781431" y="1358"/>
                  </a:lnTo>
                  <a:lnTo>
                    <a:pt x="775208" y="5054"/>
                  </a:lnTo>
                  <a:lnTo>
                    <a:pt x="771271" y="10617"/>
                  </a:lnTo>
                  <a:lnTo>
                    <a:pt x="769874" y="17526"/>
                  </a:lnTo>
                  <a:lnTo>
                    <a:pt x="771271" y="24447"/>
                  </a:lnTo>
                  <a:lnTo>
                    <a:pt x="775208" y="30010"/>
                  </a:lnTo>
                  <a:lnTo>
                    <a:pt x="781431" y="33718"/>
                  </a:lnTo>
                  <a:lnTo>
                    <a:pt x="789432" y="35064"/>
                  </a:lnTo>
                  <a:lnTo>
                    <a:pt x="797433" y="33718"/>
                  </a:lnTo>
                  <a:lnTo>
                    <a:pt x="803656" y="29946"/>
                  </a:lnTo>
                  <a:lnTo>
                    <a:pt x="807593" y="24231"/>
                  </a:lnTo>
                  <a:lnTo>
                    <a:pt x="808990" y="17018"/>
                  </a:lnTo>
                  <a:close/>
                </a:path>
                <a:path w="1376045" h="175259">
                  <a:moveTo>
                    <a:pt x="904494" y="110236"/>
                  </a:moveTo>
                  <a:lnTo>
                    <a:pt x="896112" y="90652"/>
                  </a:lnTo>
                  <a:lnTo>
                    <a:pt x="877697" y="82981"/>
                  </a:lnTo>
                  <a:lnTo>
                    <a:pt x="859155" y="79870"/>
                  </a:lnTo>
                  <a:lnTo>
                    <a:pt x="850773" y="73952"/>
                  </a:lnTo>
                  <a:lnTo>
                    <a:pt x="850773" y="70485"/>
                  </a:lnTo>
                  <a:lnTo>
                    <a:pt x="854583" y="67360"/>
                  </a:lnTo>
                  <a:lnTo>
                    <a:pt x="865378" y="67360"/>
                  </a:lnTo>
                  <a:lnTo>
                    <a:pt x="871728" y="67716"/>
                  </a:lnTo>
                  <a:lnTo>
                    <a:pt x="878205" y="68884"/>
                  </a:lnTo>
                  <a:lnTo>
                    <a:pt x="884936" y="71031"/>
                  </a:lnTo>
                  <a:lnTo>
                    <a:pt x="891667" y="74307"/>
                  </a:lnTo>
                  <a:lnTo>
                    <a:pt x="901319" y="51904"/>
                  </a:lnTo>
                  <a:lnTo>
                    <a:pt x="893699" y="48463"/>
                  </a:lnTo>
                  <a:lnTo>
                    <a:pt x="884682" y="45961"/>
                  </a:lnTo>
                  <a:lnTo>
                    <a:pt x="875030" y="44437"/>
                  </a:lnTo>
                  <a:lnTo>
                    <a:pt x="865251" y="43916"/>
                  </a:lnTo>
                  <a:lnTo>
                    <a:pt x="846201" y="46316"/>
                  </a:lnTo>
                  <a:lnTo>
                    <a:pt x="832231" y="52908"/>
                  </a:lnTo>
                  <a:lnTo>
                    <a:pt x="823722" y="62814"/>
                  </a:lnTo>
                  <a:lnTo>
                    <a:pt x="820801" y="75158"/>
                  </a:lnTo>
                  <a:lnTo>
                    <a:pt x="829183" y="94894"/>
                  </a:lnTo>
                  <a:lnTo>
                    <a:pt x="847725" y="102514"/>
                  </a:lnTo>
                  <a:lnTo>
                    <a:pt x="866267" y="105435"/>
                  </a:lnTo>
                  <a:lnTo>
                    <a:pt x="874649" y="111099"/>
                  </a:lnTo>
                  <a:lnTo>
                    <a:pt x="874649" y="115100"/>
                  </a:lnTo>
                  <a:lnTo>
                    <a:pt x="871093" y="117525"/>
                  </a:lnTo>
                  <a:lnTo>
                    <a:pt x="860425" y="117525"/>
                  </a:lnTo>
                  <a:lnTo>
                    <a:pt x="851916" y="116928"/>
                  </a:lnTo>
                  <a:lnTo>
                    <a:pt x="843407" y="115214"/>
                  </a:lnTo>
                  <a:lnTo>
                    <a:pt x="835533" y="112483"/>
                  </a:lnTo>
                  <a:lnTo>
                    <a:pt x="828548" y="108864"/>
                  </a:lnTo>
                  <a:lnTo>
                    <a:pt x="818896" y="131419"/>
                  </a:lnTo>
                  <a:lnTo>
                    <a:pt x="826770" y="135369"/>
                  </a:lnTo>
                  <a:lnTo>
                    <a:pt x="836676" y="138430"/>
                  </a:lnTo>
                  <a:lnTo>
                    <a:pt x="847725" y="140436"/>
                  </a:lnTo>
                  <a:lnTo>
                    <a:pt x="859409" y="141147"/>
                  </a:lnTo>
                  <a:lnTo>
                    <a:pt x="878967" y="138760"/>
                  </a:lnTo>
                  <a:lnTo>
                    <a:pt x="893064" y="132207"/>
                  </a:lnTo>
                  <a:lnTo>
                    <a:pt x="901700" y="122389"/>
                  </a:lnTo>
                  <a:lnTo>
                    <a:pt x="904494" y="110236"/>
                  </a:lnTo>
                  <a:close/>
                </a:path>
                <a:path w="1376045" h="175259">
                  <a:moveTo>
                    <a:pt x="950353" y="45478"/>
                  </a:moveTo>
                  <a:lnTo>
                    <a:pt x="918337" y="45478"/>
                  </a:lnTo>
                  <a:lnTo>
                    <a:pt x="918337" y="139573"/>
                  </a:lnTo>
                  <a:lnTo>
                    <a:pt x="950353" y="139573"/>
                  </a:lnTo>
                  <a:lnTo>
                    <a:pt x="950353" y="45478"/>
                  </a:lnTo>
                  <a:close/>
                </a:path>
                <a:path w="1376045" h="175259">
                  <a:moveTo>
                    <a:pt x="953897" y="17018"/>
                  </a:moveTo>
                  <a:lnTo>
                    <a:pt x="952500" y="10185"/>
                  </a:lnTo>
                  <a:lnTo>
                    <a:pt x="948563" y="4800"/>
                  </a:lnTo>
                  <a:lnTo>
                    <a:pt x="942340" y="1270"/>
                  </a:lnTo>
                  <a:lnTo>
                    <a:pt x="934339" y="0"/>
                  </a:lnTo>
                  <a:lnTo>
                    <a:pt x="926338" y="1358"/>
                  </a:lnTo>
                  <a:lnTo>
                    <a:pt x="920115" y="5054"/>
                  </a:lnTo>
                  <a:lnTo>
                    <a:pt x="916178" y="10617"/>
                  </a:lnTo>
                  <a:lnTo>
                    <a:pt x="914781" y="17526"/>
                  </a:lnTo>
                  <a:lnTo>
                    <a:pt x="916178" y="24447"/>
                  </a:lnTo>
                  <a:lnTo>
                    <a:pt x="920115" y="30010"/>
                  </a:lnTo>
                  <a:lnTo>
                    <a:pt x="926338" y="33718"/>
                  </a:lnTo>
                  <a:lnTo>
                    <a:pt x="934339" y="35064"/>
                  </a:lnTo>
                  <a:lnTo>
                    <a:pt x="942340" y="33718"/>
                  </a:lnTo>
                  <a:lnTo>
                    <a:pt x="948563" y="29946"/>
                  </a:lnTo>
                  <a:lnTo>
                    <a:pt x="952500" y="24231"/>
                  </a:lnTo>
                  <a:lnTo>
                    <a:pt x="953897" y="17018"/>
                  </a:lnTo>
                  <a:close/>
                </a:path>
                <a:path w="1376045" h="175259">
                  <a:moveTo>
                    <a:pt x="1126998" y="85763"/>
                  </a:moveTo>
                  <a:lnTo>
                    <a:pt x="1124204" y="66916"/>
                  </a:lnTo>
                  <a:lnTo>
                    <a:pt x="1116457" y="53911"/>
                  </a:lnTo>
                  <a:lnTo>
                    <a:pt x="1104773" y="46355"/>
                  </a:lnTo>
                  <a:lnTo>
                    <a:pt x="1090041" y="43929"/>
                  </a:lnTo>
                  <a:lnTo>
                    <a:pt x="1080643" y="44907"/>
                  </a:lnTo>
                  <a:lnTo>
                    <a:pt x="1072007" y="47790"/>
                  </a:lnTo>
                  <a:lnTo>
                    <a:pt x="1064514" y="52425"/>
                  </a:lnTo>
                  <a:lnTo>
                    <a:pt x="1058418" y="58686"/>
                  </a:lnTo>
                  <a:lnTo>
                    <a:pt x="1052830" y="52120"/>
                  </a:lnTo>
                  <a:lnTo>
                    <a:pt x="1045845" y="47523"/>
                  </a:lnTo>
                  <a:lnTo>
                    <a:pt x="1037844" y="44818"/>
                  </a:lnTo>
                  <a:lnTo>
                    <a:pt x="1028827" y="43929"/>
                  </a:lnTo>
                  <a:lnTo>
                    <a:pt x="1021080" y="44640"/>
                  </a:lnTo>
                  <a:lnTo>
                    <a:pt x="1013714" y="46786"/>
                  </a:lnTo>
                  <a:lnTo>
                    <a:pt x="1007237" y="50368"/>
                  </a:lnTo>
                  <a:lnTo>
                    <a:pt x="1001522" y="55372"/>
                  </a:lnTo>
                  <a:lnTo>
                    <a:pt x="1001522" y="45491"/>
                  </a:lnTo>
                  <a:lnTo>
                    <a:pt x="971042" y="45491"/>
                  </a:lnTo>
                  <a:lnTo>
                    <a:pt x="971042" y="139585"/>
                  </a:lnTo>
                  <a:lnTo>
                    <a:pt x="1003046" y="139585"/>
                  </a:lnTo>
                  <a:lnTo>
                    <a:pt x="1003046" y="92887"/>
                  </a:lnTo>
                  <a:lnTo>
                    <a:pt x="1004316" y="83439"/>
                  </a:lnTo>
                  <a:lnTo>
                    <a:pt x="1007618" y="76911"/>
                  </a:lnTo>
                  <a:lnTo>
                    <a:pt x="1012698" y="73101"/>
                  </a:lnTo>
                  <a:lnTo>
                    <a:pt x="1019302" y="71882"/>
                  </a:lnTo>
                  <a:lnTo>
                    <a:pt x="1027811" y="71882"/>
                  </a:lnTo>
                  <a:lnTo>
                    <a:pt x="1033145" y="77597"/>
                  </a:lnTo>
                  <a:lnTo>
                    <a:pt x="1033145" y="139585"/>
                  </a:lnTo>
                  <a:lnTo>
                    <a:pt x="1065149" y="139585"/>
                  </a:lnTo>
                  <a:lnTo>
                    <a:pt x="1065149" y="92887"/>
                  </a:lnTo>
                  <a:lnTo>
                    <a:pt x="1066292" y="83439"/>
                  </a:lnTo>
                  <a:lnTo>
                    <a:pt x="1069594" y="76911"/>
                  </a:lnTo>
                  <a:lnTo>
                    <a:pt x="1074674" y="73101"/>
                  </a:lnTo>
                  <a:lnTo>
                    <a:pt x="1081151" y="71882"/>
                  </a:lnTo>
                  <a:lnTo>
                    <a:pt x="1089533" y="71882"/>
                  </a:lnTo>
                  <a:lnTo>
                    <a:pt x="1094994" y="77597"/>
                  </a:lnTo>
                  <a:lnTo>
                    <a:pt x="1094994" y="139585"/>
                  </a:lnTo>
                  <a:lnTo>
                    <a:pt x="1126998" y="139585"/>
                  </a:lnTo>
                  <a:lnTo>
                    <a:pt x="1126998" y="85763"/>
                  </a:lnTo>
                  <a:close/>
                </a:path>
                <a:path w="1376045" h="175259">
                  <a:moveTo>
                    <a:pt x="1167130" y="121691"/>
                  </a:moveTo>
                  <a:lnTo>
                    <a:pt x="1162177" y="116827"/>
                  </a:lnTo>
                  <a:lnTo>
                    <a:pt x="1149858" y="116827"/>
                  </a:lnTo>
                  <a:lnTo>
                    <a:pt x="1144651" y="121691"/>
                  </a:lnTo>
                  <a:lnTo>
                    <a:pt x="1144651" y="135585"/>
                  </a:lnTo>
                  <a:lnTo>
                    <a:pt x="1149858" y="140601"/>
                  </a:lnTo>
                  <a:lnTo>
                    <a:pt x="1162177" y="140601"/>
                  </a:lnTo>
                  <a:lnTo>
                    <a:pt x="1167130" y="135585"/>
                  </a:lnTo>
                  <a:lnTo>
                    <a:pt x="1167130" y="121691"/>
                  </a:lnTo>
                  <a:close/>
                </a:path>
                <a:path w="1376045" h="175259">
                  <a:moveTo>
                    <a:pt x="1269111" y="93573"/>
                  </a:moveTo>
                  <a:lnTo>
                    <a:pt x="1267968" y="87147"/>
                  </a:lnTo>
                  <a:lnTo>
                    <a:pt x="1265936" y="74739"/>
                  </a:lnTo>
                  <a:lnTo>
                    <a:pt x="1257300" y="60769"/>
                  </a:lnTo>
                  <a:lnTo>
                    <a:pt x="1256792" y="59778"/>
                  </a:lnTo>
                  <a:lnTo>
                    <a:pt x="1253617" y="57645"/>
                  </a:lnTo>
                  <a:lnTo>
                    <a:pt x="1253617" y="87147"/>
                  </a:lnTo>
                  <a:lnTo>
                    <a:pt x="1196340" y="87147"/>
                  </a:lnTo>
                  <a:lnTo>
                    <a:pt x="1224915" y="60769"/>
                  </a:lnTo>
                  <a:lnTo>
                    <a:pt x="1253617" y="87147"/>
                  </a:lnTo>
                  <a:lnTo>
                    <a:pt x="1253617" y="57645"/>
                  </a:lnTo>
                  <a:lnTo>
                    <a:pt x="1242822" y="50126"/>
                  </a:lnTo>
                  <a:lnTo>
                    <a:pt x="1224915" y="46697"/>
                  </a:lnTo>
                  <a:lnTo>
                    <a:pt x="1207135" y="50190"/>
                  </a:lnTo>
                  <a:lnTo>
                    <a:pt x="1192911" y="59905"/>
                  </a:lnTo>
                  <a:lnTo>
                    <a:pt x="1183513" y="74752"/>
                  </a:lnTo>
                  <a:lnTo>
                    <a:pt x="1180084" y="93573"/>
                  </a:lnTo>
                  <a:lnTo>
                    <a:pt x="1183640" y="112496"/>
                  </a:lnTo>
                  <a:lnTo>
                    <a:pt x="1193292" y="127381"/>
                  </a:lnTo>
                  <a:lnTo>
                    <a:pt x="1208532" y="137121"/>
                  </a:lnTo>
                  <a:lnTo>
                    <a:pt x="1228217" y="140614"/>
                  </a:lnTo>
                  <a:lnTo>
                    <a:pt x="1238758" y="139649"/>
                  </a:lnTo>
                  <a:lnTo>
                    <a:pt x="1248283" y="136791"/>
                  </a:lnTo>
                  <a:lnTo>
                    <a:pt x="1256538" y="132118"/>
                  </a:lnTo>
                  <a:lnTo>
                    <a:pt x="1263015" y="126047"/>
                  </a:lnTo>
                  <a:lnTo>
                    <a:pt x="1263396" y="125691"/>
                  </a:lnTo>
                  <a:lnTo>
                    <a:pt x="1254506" y="114935"/>
                  </a:lnTo>
                  <a:lnTo>
                    <a:pt x="1249172" y="119811"/>
                  </a:lnTo>
                  <a:lnTo>
                    <a:pt x="1243076" y="123291"/>
                  </a:lnTo>
                  <a:lnTo>
                    <a:pt x="1236218" y="125361"/>
                  </a:lnTo>
                  <a:lnTo>
                    <a:pt x="1228725" y="126047"/>
                  </a:lnTo>
                  <a:lnTo>
                    <a:pt x="1216406" y="124117"/>
                  </a:lnTo>
                  <a:lnTo>
                    <a:pt x="1206627" y="118643"/>
                  </a:lnTo>
                  <a:lnTo>
                    <a:pt x="1199769" y="110147"/>
                  </a:lnTo>
                  <a:lnTo>
                    <a:pt x="1196340" y="99123"/>
                  </a:lnTo>
                  <a:lnTo>
                    <a:pt x="1268857" y="99123"/>
                  </a:lnTo>
                  <a:lnTo>
                    <a:pt x="1268984" y="97561"/>
                  </a:lnTo>
                  <a:lnTo>
                    <a:pt x="1269111" y="93573"/>
                  </a:lnTo>
                  <a:close/>
                </a:path>
                <a:path w="1376045" h="175259">
                  <a:moveTo>
                    <a:pt x="1375791" y="10756"/>
                  </a:moveTo>
                  <a:lnTo>
                    <a:pt x="1359789" y="10756"/>
                  </a:lnTo>
                  <a:lnTo>
                    <a:pt x="1359662" y="10756"/>
                  </a:lnTo>
                  <a:lnTo>
                    <a:pt x="1359662" y="61468"/>
                  </a:lnTo>
                  <a:lnTo>
                    <a:pt x="1359789" y="61468"/>
                  </a:lnTo>
                  <a:lnTo>
                    <a:pt x="1359789" y="93573"/>
                  </a:lnTo>
                  <a:lnTo>
                    <a:pt x="1357503" y="106921"/>
                  </a:lnTo>
                  <a:lnTo>
                    <a:pt x="1351153" y="117170"/>
                  </a:lnTo>
                  <a:lnTo>
                    <a:pt x="1341628" y="123736"/>
                  </a:lnTo>
                  <a:lnTo>
                    <a:pt x="1329817" y="126047"/>
                  </a:lnTo>
                  <a:lnTo>
                    <a:pt x="1317752" y="123736"/>
                  </a:lnTo>
                  <a:lnTo>
                    <a:pt x="1308227" y="117170"/>
                  </a:lnTo>
                  <a:lnTo>
                    <a:pt x="1301877" y="106921"/>
                  </a:lnTo>
                  <a:lnTo>
                    <a:pt x="1299591" y="93573"/>
                  </a:lnTo>
                  <a:lnTo>
                    <a:pt x="1301877" y="80251"/>
                  </a:lnTo>
                  <a:lnTo>
                    <a:pt x="1308227" y="70065"/>
                  </a:lnTo>
                  <a:lnTo>
                    <a:pt x="1317752" y="63563"/>
                  </a:lnTo>
                  <a:lnTo>
                    <a:pt x="1329817" y="61277"/>
                  </a:lnTo>
                  <a:lnTo>
                    <a:pt x="1341628" y="63563"/>
                  </a:lnTo>
                  <a:lnTo>
                    <a:pt x="1351153" y="70065"/>
                  </a:lnTo>
                  <a:lnTo>
                    <a:pt x="1357503" y="80251"/>
                  </a:lnTo>
                  <a:lnTo>
                    <a:pt x="1359789" y="93573"/>
                  </a:lnTo>
                  <a:lnTo>
                    <a:pt x="1359662" y="61468"/>
                  </a:lnTo>
                  <a:lnTo>
                    <a:pt x="1359408" y="61277"/>
                  </a:lnTo>
                  <a:lnTo>
                    <a:pt x="1353439" y="54978"/>
                  </a:lnTo>
                  <a:lnTo>
                    <a:pt x="1345946" y="50368"/>
                  </a:lnTo>
                  <a:lnTo>
                    <a:pt x="1337564" y="47625"/>
                  </a:lnTo>
                  <a:lnTo>
                    <a:pt x="1328420" y="46710"/>
                  </a:lnTo>
                  <a:lnTo>
                    <a:pt x="1310386" y="50076"/>
                  </a:lnTo>
                  <a:lnTo>
                    <a:pt x="1296035" y="59601"/>
                  </a:lnTo>
                  <a:lnTo>
                    <a:pt x="1286637" y="74383"/>
                  </a:lnTo>
                  <a:lnTo>
                    <a:pt x="1283208" y="93573"/>
                  </a:lnTo>
                  <a:lnTo>
                    <a:pt x="1286637" y="112788"/>
                  </a:lnTo>
                  <a:lnTo>
                    <a:pt x="1296035" y="127635"/>
                  </a:lnTo>
                  <a:lnTo>
                    <a:pt x="1310386" y="137223"/>
                  </a:lnTo>
                  <a:lnTo>
                    <a:pt x="1328420" y="140614"/>
                  </a:lnTo>
                  <a:lnTo>
                    <a:pt x="1337945" y="139649"/>
                  </a:lnTo>
                  <a:lnTo>
                    <a:pt x="1346581" y="136702"/>
                  </a:lnTo>
                  <a:lnTo>
                    <a:pt x="1354074" y="131826"/>
                  </a:lnTo>
                  <a:lnTo>
                    <a:pt x="1359281" y="126047"/>
                  </a:lnTo>
                  <a:lnTo>
                    <a:pt x="1360297" y="124993"/>
                  </a:lnTo>
                  <a:lnTo>
                    <a:pt x="1360297" y="139585"/>
                  </a:lnTo>
                  <a:lnTo>
                    <a:pt x="1375791" y="139585"/>
                  </a:lnTo>
                  <a:lnTo>
                    <a:pt x="1375791" y="124993"/>
                  </a:lnTo>
                  <a:lnTo>
                    <a:pt x="1375791" y="10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35439" y="6562345"/>
              <a:ext cx="83820" cy="929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42120" y="6542533"/>
              <a:ext cx="96011" cy="11277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56420" y="6560819"/>
              <a:ext cx="48895" cy="94615"/>
            </a:xfrm>
            <a:custGeom>
              <a:avLst/>
              <a:gdLst/>
              <a:ahLst/>
              <a:cxnLst/>
              <a:rect l="l" t="t" r="r" b="b"/>
              <a:pathLst>
                <a:path w="48895" h="94615">
                  <a:moveTo>
                    <a:pt x="48640" y="0"/>
                  </a:moveTo>
                  <a:lnTo>
                    <a:pt x="37591" y="1041"/>
                  </a:lnTo>
                  <a:lnTo>
                    <a:pt x="28321" y="4165"/>
                  </a:lnTo>
                  <a:lnTo>
                    <a:pt x="21081" y="9334"/>
                  </a:lnTo>
                  <a:lnTo>
                    <a:pt x="15748" y="16522"/>
                  </a:lnTo>
                  <a:lnTo>
                    <a:pt x="15748" y="876"/>
                  </a:lnTo>
                  <a:lnTo>
                    <a:pt x="0" y="876"/>
                  </a:lnTo>
                  <a:lnTo>
                    <a:pt x="0" y="94018"/>
                  </a:lnTo>
                  <a:lnTo>
                    <a:pt x="16382" y="94018"/>
                  </a:lnTo>
                  <a:lnTo>
                    <a:pt x="16382" y="47612"/>
                  </a:lnTo>
                  <a:lnTo>
                    <a:pt x="18414" y="34099"/>
                  </a:lnTo>
                  <a:lnTo>
                    <a:pt x="24002" y="24244"/>
                  </a:lnTo>
                  <a:lnTo>
                    <a:pt x="33020" y="18211"/>
                  </a:lnTo>
                  <a:lnTo>
                    <a:pt x="44830" y="16154"/>
                  </a:lnTo>
                  <a:lnTo>
                    <a:pt x="48640" y="16332"/>
                  </a:lnTo>
                  <a:lnTo>
                    <a:pt x="48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30127" y="6524244"/>
              <a:ext cx="141731" cy="1463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27048" y="3147060"/>
              <a:ext cx="5419344" cy="11993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80006" y="3230753"/>
              <a:ext cx="1692529" cy="18821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33750" y="3215894"/>
              <a:ext cx="506095" cy="168910"/>
            </a:xfrm>
            <a:custGeom>
              <a:avLst/>
              <a:gdLst/>
              <a:ahLst/>
              <a:cxnLst/>
              <a:rect l="l" t="t" r="r" b="b"/>
              <a:pathLst>
                <a:path w="506095" h="168910">
                  <a:moveTo>
                    <a:pt x="15875" y="93852"/>
                  </a:moveTo>
                  <a:lnTo>
                    <a:pt x="0" y="95503"/>
                  </a:lnTo>
                  <a:lnTo>
                    <a:pt x="380" y="104012"/>
                  </a:lnTo>
                  <a:lnTo>
                    <a:pt x="2794" y="111632"/>
                  </a:lnTo>
                  <a:lnTo>
                    <a:pt x="7365" y="118236"/>
                  </a:lnTo>
                  <a:lnTo>
                    <a:pt x="11937" y="124967"/>
                  </a:lnTo>
                  <a:lnTo>
                    <a:pt x="55117" y="137667"/>
                  </a:lnTo>
                  <a:lnTo>
                    <a:pt x="64262" y="137540"/>
                  </a:lnTo>
                  <a:lnTo>
                    <a:pt x="72389" y="135762"/>
                  </a:lnTo>
                  <a:lnTo>
                    <a:pt x="79628" y="132206"/>
                  </a:lnTo>
                  <a:lnTo>
                    <a:pt x="86867" y="128777"/>
                  </a:lnTo>
                  <a:lnTo>
                    <a:pt x="92328" y="124078"/>
                  </a:lnTo>
                  <a:lnTo>
                    <a:pt x="93202" y="122681"/>
                  </a:lnTo>
                  <a:lnTo>
                    <a:pt x="46862" y="122681"/>
                  </a:lnTo>
                  <a:lnTo>
                    <a:pt x="40259" y="121538"/>
                  </a:lnTo>
                  <a:lnTo>
                    <a:pt x="16763" y="100202"/>
                  </a:lnTo>
                  <a:lnTo>
                    <a:pt x="15875" y="93852"/>
                  </a:lnTo>
                  <a:close/>
                </a:path>
                <a:path w="506095" h="168910">
                  <a:moveTo>
                    <a:pt x="48133" y="5841"/>
                  </a:moveTo>
                  <a:lnTo>
                    <a:pt x="9016" y="23621"/>
                  </a:lnTo>
                  <a:lnTo>
                    <a:pt x="5461" y="29209"/>
                  </a:lnTo>
                  <a:lnTo>
                    <a:pt x="3878" y="35051"/>
                  </a:lnTo>
                  <a:lnTo>
                    <a:pt x="3937" y="47625"/>
                  </a:lnTo>
                  <a:lnTo>
                    <a:pt x="5587" y="52958"/>
                  </a:lnTo>
                  <a:lnTo>
                    <a:pt x="8636" y="57530"/>
                  </a:lnTo>
                  <a:lnTo>
                    <a:pt x="11684" y="62229"/>
                  </a:lnTo>
                  <a:lnTo>
                    <a:pt x="59054" y="79375"/>
                  </a:lnTo>
                  <a:lnTo>
                    <a:pt x="66675" y="81279"/>
                  </a:lnTo>
                  <a:lnTo>
                    <a:pt x="70103" y="82550"/>
                  </a:lnTo>
                  <a:lnTo>
                    <a:pt x="75437" y="84581"/>
                  </a:lnTo>
                  <a:lnTo>
                    <a:pt x="79375" y="86994"/>
                  </a:lnTo>
                  <a:lnTo>
                    <a:pt x="81661" y="89915"/>
                  </a:lnTo>
                  <a:lnTo>
                    <a:pt x="84074" y="92836"/>
                  </a:lnTo>
                  <a:lnTo>
                    <a:pt x="85344" y="96392"/>
                  </a:lnTo>
                  <a:lnTo>
                    <a:pt x="85471" y="104266"/>
                  </a:lnTo>
                  <a:lnTo>
                    <a:pt x="84327" y="107950"/>
                  </a:lnTo>
                  <a:lnTo>
                    <a:pt x="81914" y="111378"/>
                  </a:lnTo>
                  <a:lnTo>
                    <a:pt x="79628" y="114680"/>
                  </a:lnTo>
                  <a:lnTo>
                    <a:pt x="46862" y="122681"/>
                  </a:lnTo>
                  <a:lnTo>
                    <a:pt x="93202" y="122681"/>
                  </a:lnTo>
                  <a:lnTo>
                    <a:pt x="99949" y="111886"/>
                  </a:lnTo>
                  <a:lnTo>
                    <a:pt x="101726" y="105409"/>
                  </a:lnTo>
                  <a:lnTo>
                    <a:pt x="101473" y="91820"/>
                  </a:lnTo>
                  <a:lnTo>
                    <a:pt x="68325" y="64293"/>
                  </a:lnTo>
                  <a:lnTo>
                    <a:pt x="41542" y="58080"/>
                  </a:lnTo>
                  <a:lnTo>
                    <a:pt x="34147" y="55927"/>
                  </a:lnTo>
                  <a:lnTo>
                    <a:pt x="20065" y="35051"/>
                  </a:lnTo>
                  <a:lnTo>
                    <a:pt x="22351" y="30479"/>
                  </a:lnTo>
                  <a:lnTo>
                    <a:pt x="31496" y="22859"/>
                  </a:lnTo>
                  <a:lnTo>
                    <a:pt x="38988" y="20827"/>
                  </a:lnTo>
                  <a:lnTo>
                    <a:pt x="58927" y="20573"/>
                  </a:lnTo>
                  <a:lnTo>
                    <a:pt x="88458" y="20573"/>
                  </a:lnTo>
                  <a:lnTo>
                    <a:pt x="86233" y="17271"/>
                  </a:lnTo>
                  <a:lnTo>
                    <a:pt x="55062" y="5959"/>
                  </a:lnTo>
                  <a:lnTo>
                    <a:pt x="48133" y="5841"/>
                  </a:lnTo>
                  <a:close/>
                </a:path>
                <a:path w="506095" h="168910">
                  <a:moveTo>
                    <a:pt x="88458" y="20573"/>
                  </a:moveTo>
                  <a:lnTo>
                    <a:pt x="58927" y="20573"/>
                  </a:lnTo>
                  <a:lnTo>
                    <a:pt x="66421" y="22478"/>
                  </a:lnTo>
                  <a:lnTo>
                    <a:pt x="71500" y="26542"/>
                  </a:lnTo>
                  <a:lnTo>
                    <a:pt x="76580" y="30479"/>
                  </a:lnTo>
                  <a:lnTo>
                    <a:pt x="79628" y="36575"/>
                  </a:lnTo>
                  <a:lnTo>
                    <a:pt x="80645" y="44576"/>
                  </a:lnTo>
                  <a:lnTo>
                    <a:pt x="96774" y="43052"/>
                  </a:lnTo>
                  <a:lnTo>
                    <a:pt x="96392" y="35686"/>
                  </a:lnTo>
                  <a:lnTo>
                    <a:pt x="94234" y="28955"/>
                  </a:lnTo>
                  <a:lnTo>
                    <a:pt x="90170" y="23113"/>
                  </a:lnTo>
                  <a:lnTo>
                    <a:pt x="88458" y="20573"/>
                  </a:lnTo>
                  <a:close/>
                </a:path>
                <a:path w="506095" h="168910">
                  <a:moveTo>
                    <a:pt x="157607" y="39115"/>
                  </a:moveTo>
                  <a:lnTo>
                    <a:pt x="122580" y="57082"/>
                  </a:lnTo>
                  <a:lnTo>
                    <a:pt x="115062" y="88264"/>
                  </a:lnTo>
                  <a:lnTo>
                    <a:pt x="115990" y="99270"/>
                  </a:lnTo>
                  <a:lnTo>
                    <a:pt x="141636" y="133000"/>
                  </a:lnTo>
                  <a:lnTo>
                    <a:pt x="159258" y="135762"/>
                  </a:lnTo>
                  <a:lnTo>
                    <a:pt x="167386" y="135635"/>
                  </a:lnTo>
                  <a:lnTo>
                    <a:pt x="174751" y="133603"/>
                  </a:lnTo>
                  <a:lnTo>
                    <a:pt x="181483" y="129793"/>
                  </a:lnTo>
                  <a:lnTo>
                    <a:pt x="188213" y="125856"/>
                  </a:lnTo>
                  <a:lnTo>
                    <a:pt x="190941" y="123062"/>
                  </a:lnTo>
                  <a:lnTo>
                    <a:pt x="151257" y="123062"/>
                  </a:lnTo>
                  <a:lnTo>
                    <a:pt x="144652" y="120268"/>
                  </a:lnTo>
                  <a:lnTo>
                    <a:pt x="131210" y="88264"/>
                  </a:lnTo>
                  <a:lnTo>
                    <a:pt x="131290" y="85470"/>
                  </a:lnTo>
                  <a:lnTo>
                    <a:pt x="157861" y="52196"/>
                  </a:lnTo>
                  <a:lnTo>
                    <a:pt x="165480" y="51942"/>
                  </a:lnTo>
                  <a:lnTo>
                    <a:pt x="189592" y="51942"/>
                  </a:lnTo>
                  <a:lnTo>
                    <a:pt x="188975" y="51180"/>
                  </a:lnTo>
                  <a:lnTo>
                    <a:pt x="182377" y="45795"/>
                  </a:lnTo>
                  <a:lnTo>
                    <a:pt x="174899" y="41989"/>
                  </a:lnTo>
                  <a:lnTo>
                    <a:pt x="166705" y="39786"/>
                  </a:lnTo>
                  <a:lnTo>
                    <a:pt x="157607" y="39115"/>
                  </a:lnTo>
                  <a:close/>
                </a:path>
                <a:path w="506095" h="168910">
                  <a:moveTo>
                    <a:pt x="189592" y="51942"/>
                  </a:moveTo>
                  <a:lnTo>
                    <a:pt x="165480" y="51942"/>
                  </a:lnTo>
                  <a:lnTo>
                    <a:pt x="172085" y="54863"/>
                  </a:lnTo>
                  <a:lnTo>
                    <a:pt x="177291" y="60578"/>
                  </a:lnTo>
                  <a:lnTo>
                    <a:pt x="185482" y="88264"/>
                  </a:lnTo>
                  <a:lnTo>
                    <a:pt x="185237" y="95037"/>
                  </a:lnTo>
                  <a:lnTo>
                    <a:pt x="151257" y="123062"/>
                  </a:lnTo>
                  <a:lnTo>
                    <a:pt x="190941" y="123062"/>
                  </a:lnTo>
                  <a:lnTo>
                    <a:pt x="201675" y="85470"/>
                  </a:lnTo>
                  <a:lnTo>
                    <a:pt x="200745" y="75041"/>
                  </a:lnTo>
                  <a:lnTo>
                    <a:pt x="198326" y="65849"/>
                  </a:lnTo>
                  <a:lnTo>
                    <a:pt x="194407" y="57896"/>
                  </a:lnTo>
                  <a:lnTo>
                    <a:pt x="189592" y="51942"/>
                  </a:lnTo>
                  <a:close/>
                </a:path>
                <a:path w="506095" h="168910">
                  <a:moveTo>
                    <a:pt x="227964" y="102488"/>
                  </a:moveTo>
                  <a:lnTo>
                    <a:pt x="212471" y="105155"/>
                  </a:lnTo>
                  <a:lnTo>
                    <a:pt x="214375" y="114934"/>
                  </a:lnTo>
                  <a:lnTo>
                    <a:pt x="218566" y="122300"/>
                  </a:lnTo>
                  <a:lnTo>
                    <a:pt x="252602" y="134111"/>
                  </a:lnTo>
                  <a:lnTo>
                    <a:pt x="259841" y="133984"/>
                  </a:lnTo>
                  <a:lnTo>
                    <a:pt x="283566" y="121411"/>
                  </a:lnTo>
                  <a:lnTo>
                    <a:pt x="245110" y="121411"/>
                  </a:lnTo>
                  <a:lnTo>
                    <a:pt x="239522" y="119887"/>
                  </a:lnTo>
                  <a:lnTo>
                    <a:pt x="235458" y="116585"/>
                  </a:lnTo>
                  <a:lnTo>
                    <a:pt x="231394" y="113410"/>
                  </a:lnTo>
                  <a:lnTo>
                    <a:pt x="228980" y="108711"/>
                  </a:lnTo>
                  <a:lnTo>
                    <a:pt x="227964" y="102488"/>
                  </a:lnTo>
                  <a:close/>
                </a:path>
                <a:path w="506095" h="168910">
                  <a:moveTo>
                    <a:pt x="255270" y="37464"/>
                  </a:moveTo>
                  <a:lnTo>
                    <a:pt x="243204" y="37718"/>
                  </a:lnTo>
                  <a:lnTo>
                    <a:pt x="238633" y="38353"/>
                  </a:lnTo>
                  <a:lnTo>
                    <a:pt x="234441" y="39750"/>
                  </a:lnTo>
                  <a:lnTo>
                    <a:pt x="230250" y="41020"/>
                  </a:lnTo>
                  <a:lnTo>
                    <a:pt x="226949" y="42544"/>
                  </a:lnTo>
                  <a:lnTo>
                    <a:pt x="224536" y="44450"/>
                  </a:lnTo>
                  <a:lnTo>
                    <a:pt x="221361" y="46862"/>
                  </a:lnTo>
                  <a:lnTo>
                    <a:pt x="218821" y="49783"/>
                  </a:lnTo>
                  <a:lnTo>
                    <a:pt x="215264" y="56895"/>
                  </a:lnTo>
                  <a:lnTo>
                    <a:pt x="214435" y="60451"/>
                  </a:lnTo>
                  <a:lnTo>
                    <a:pt x="214502" y="69341"/>
                  </a:lnTo>
                  <a:lnTo>
                    <a:pt x="228346" y="85725"/>
                  </a:lnTo>
                  <a:lnTo>
                    <a:pt x="232790" y="87883"/>
                  </a:lnTo>
                  <a:lnTo>
                    <a:pt x="240791" y="90169"/>
                  </a:lnTo>
                  <a:lnTo>
                    <a:pt x="260858" y="94868"/>
                  </a:lnTo>
                  <a:lnTo>
                    <a:pt x="266319" y="96519"/>
                  </a:lnTo>
                  <a:lnTo>
                    <a:pt x="268477" y="97916"/>
                  </a:lnTo>
                  <a:lnTo>
                    <a:pt x="271525" y="99948"/>
                  </a:lnTo>
                  <a:lnTo>
                    <a:pt x="273176" y="102615"/>
                  </a:lnTo>
                  <a:lnTo>
                    <a:pt x="273303" y="110108"/>
                  </a:lnTo>
                  <a:lnTo>
                    <a:pt x="271652" y="113664"/>
                  </a:lnTo>
                  <a:lnTo>
                    <a:pt x="268224" y="116585"/>
                  </a:lnTo>
                  <a:lnTo>
                    <a:pt x="264795" y="119633"/>
                  </a:lnTo>
                  <a:lnTo>
                    <a:pt x="259461" y="121157"/>
                  </a:lnTo>
                  <a:lnTo>
                    <a:pt x="245110" y="121411"/>
                  </a:lnTo>
                  <a:lnTo>
                    <a:pt x="283566" y="121411"/>
                  </a:lnTo>
                  <a:lnTo>
                    <a:pt x="287909" y="114426"/>
                  </a:lnTo>
                  <a:lnTo>
                    <a:pt x="289433" y="109473"/>
                  </a:lnTo>
                  <a:lnTo>
                    <a:pt x="289178" y="98932"/>
                  </a:lnTo>
                  <a:lnTo>
                    <a:pt x="274827" y="82930"/>
                  </a:lnTo>
                  <a:lnTo>
                    <a:pt x="270383" y="81025"/>
                  </a:lnTo>
                  <a:lnTo>
                    <a:pt x="262636" y="78739"/>
                  </a:lnTo>
                  <a:lnTo>
                    <a:pt x="251587" y="76072"/>
                  </a:lnTo>
                  <a:lnTo>
                    <a:pt x="239140" y="72770"/>
                  </a:lnTo>
                  <a:lnTo>
                    <a:pt x="229488" y="59562"/>
                  </a:lnTo>
                  <a:lnTo>
                    <a:pt x="231012" y="56768"/>
                  </a:lnTo>
                  <a:lnTo>
                    <a:pt x="236982" y="51815"/>
                  </a:lnTo>
                  <a:lnTo>
                    <a:pt x="242188" y="50545"/>
                  </a:lnTo>
                  <a:lnTo>
                    <a:pt x="255397" y="50291"/>
                  </a:lnTo>
                  <a:lnTo>
                    <a:pt x="280638" y="50291"/>
                  </a:lnTo>
                  <a:lnTo>
                    <a:pt x="276733" y="45084"/>
                  </a:lnTo>
                  <a:lnTo>
                    <a:pt x="272669" y="42417"/>
                  </a:lnTo>
                  <a:lnTo>
                    <a:pt x="261620" y="38353"/>
                  </a:lnTo>
                  <a:lnTo>
                    <a:pt x="255270" y="37464"/>
                  </a:lnTo>
                  <a:close/>
                </a:path>
                <a:path w="506095" h="168910">
                  <a:moveTo>
                    <a:pt x="280638" y="50291"/>
                  </a:moveTo>
                  <a:lnTo>
                    <a:pt x="255397" y="50291"/>
                  </a:lnTo>
                  <a:lnTo>
                    <a:pt x="260223" y="51561"/>
                  </a:lnTo>
                  <a:lnTo>
                    <a:pt x="263525" y="54228"/>
                  </a:lnTo>
                  <a:lnTo>
                    <a:pt x="266953" y="56768"/>
                  </a:lnTo>
                  <a:lnTo>
                    <a:pt x="268986" y="60451"/>
                  </a:lnTo>
                  <a:lnTo>
                    <a:pt x="269748" y="65277"/>
                  </a:lnTo>
                  <a:lnTo>
                    <a:pt x="285114" y="62864"/>
                  </a:lnTo>
                  <a:lnTo>
                    <a:pt x="283972" y="56895"/>
                  </a:lnTo>
                  <a:lnTo>
                    <a:pt x="282066" y="52196"/>
                  </a:lnTo>
                  <a:lnTo>
                    <a:pt x="280638" y="50291"/>
                  </a:lnTo>
                  <a:close/>
                </a:path>
                <a:path w="506095" h="168910">
                  <a:moveTo>
                    <a:pt x="305562" y="152018"/>
                  </a:moveTo>
                  <a:lnTo>
                    <a:pt x="307594" y="166750"/>
                  </a:lnTo>
                  <a:lnTo>
                    <a:pt x="311276" y="167893"/>
                  </a:lnTo>
                  <a:lnTo>
                    <a:pt x="314705" y="168528"/>
                  </a:lnTo>
                  <a:lnTo>
                    <a:pt x="317626" y="168528"/>
                  </a:lnTo>
                  <a:lnTo>
                    <a:pt x="322707" y="168401"/>
                  </a:lnTo>
                  <a:lnTo>
                    <a:pt x="326898" y="167131"/>
                  </a:lnTo>
                  <a:lnTo>
                    <a:pt x="330453" y="164591"/>
                  </a:lnTo>
                  <a:lnTo>
                    <a:pt x="334010" y="162178"/>
                  </a:lnTo>
                  <a:lnTo>
                    <a:pt x="337185" y="158368"/>
                  </a:lnTo>
                  <a:lnTo>
                    <a:pt x="339795" y="153288"/>
                  </a:lnTo>
                  <a:lnTo>
                    <a:pt x="312038" y="153288"/>
                  </a:lnTo>
                  <a:lnTo>
                    <a:pt x="308990" y="152907"/>
                  </a:lnTo>
                  <a:lnTo>
                    <a:pt x="305562" y="152018"/>
                  </a:lnTo>
                  <a:close/>
                </a:path>
                <a:path w="506095" h="168910">
                  <a:moveTo>
                    <a:pt x="314071" y="38480"/>
                  </a:moveTo>
                  <a:lnTo>
                    <a:pt x="297179" y="38861"/>
                  </a:lnTo>
                  <a:lnTo>
                    <a:pt x="333883" y="130809"/>
                  </a:lnTo>
                  <a:lnTo>
                    <a:pt x="333248" y="132587"/>
                  </a:lnTo>
                  <a:lnTo>
                    <a:pt x="332739" y="133857"/>
                  </a:lnTo>
                  <a:lnTo>
                    <a:pt x="332486" y="134746"/>
                  </a:lnTo>
                  <a:lnTo>
                    <a:pt x="330453" y="140969"/>
                  </a:lnTo>
                  <a:lnTo>
                    <a:pt x="328929" y="144906"/>
                  </a:lnTo>
                  <a:lnTo>
                    <a:pt x="327913" y="146430"/>
                  </a:lnTo>
                  <a:lnTo>
                    <a:pt x="326644" y="148589"/>
                  </a:lnTo>
                  <a:lnTo>
                    <a:pt x="324992" y="150240"/>
                  </a:lnTo>
                  <a:lnTo>
                    <a:pt x="322834" y="151383"/>
                  </a:lnTo>
                  <a:lnTo>
                    <a:pt x="320801" y="152653"/>
                  </a:lnTo>
                  <a:lnTo>
                    <a:pt x="318008" y="153288"/>
                  </a:lnTo>
                  <a:lnTo>
                    <a:pt x="339795" y="153288"/>
                  </a:lnTo>
                  <a:lnTo>
                    <a:pt x="341884" y="149225"/>
                  </a:lnTo>
                  <a:lnTo>
                    <a:pt x="344677" y="142239"/>
                  </a:lnTo>
                  <a:lnTo>
                    <a:pt x="348361" y="131952"/>
                  </a:lnTo>
                  <a:lnTo>
                    <a:pt x="355066" y="113029"/>
                  </a:lnTo>
                  <a:lnTo>
                    <a:pt x="341249" y="113029"/>
                  </a:lnTo>
                  <a:lnTo>
                    <a:pt x="339216" y="105536"/>
                  </a:lnTo>
                  <a:lnTo>
                    <a:pt x="336803" y="98425"/>
                  </a:lnTo>
                  <a:lnTo>
                    <a:pt x="334137" y="91693"/>
                  </a:lnTo>
                  <a:lnTo>
                    <a:pt x="314071" y="38480"/>
                  </a:lnTo>
                  <a:close/>
                </a:path>
                <a:path w="506095" h="168910">
                  <a:moveTo>
                    <a:pt x="381888" y="37337"/>
                  </a:moveTo>
                  <a:lnTo>
                    <a:pt x="366140" y="37591"/>
                  </a:lnTo>
                  <a:lnTo>
                    <a:pt x="347345" y="91820"/>
                  </a:lnTo>
                  <a:lnTo>
                    <a:pt x="344932" y="98678"/>
                  </a:lnTo>
                  <a:lnTo>
                    <a:pt x="342900" y="105790"/>
                  </a:lnTo>
                  <a:lnTo>
                    <a:pt x="341249" y="113029"/>
                  </a:lnTo>
                  <a:lnTo>
                    <a:pt x="355066" y="113029"/>
                  </a:lnTo>
                  <a:lnTo>
                    <a:pt x="381888" y="37337"/>
                  </a:lnTo>
                  <a:close/>
                </a:path>
                <a:path w="506095" h="168910">
                  <a:moveTo>
                    <a:pt x="463395" y="47243"/>
                  </a:moveTo>
                  <a:lnTo>
                    <a:pt x="436245" y="47243"/>
                  </a:lnTo>
                  <a:lnTo>
                    <a:pt x="442213" y="48894"/>
                  </a:lnTo>
                  <a:lnTo>
                    <a:pt x="446277" y="52450"/>
                  </a:lnTo>
                  <a:lnTo>
                    <a:pt x="449325" y="54990"/>
                  </a:lnTo>
                  <a:lnTo>
                    <a:pt x="450850" y="59435"/>
                  </a:lnTo>
                  <a:lnTo>
                    <a:pt x="450976" y="69976"/>
                  </a:lnTo>
                  <a:lnTo>
                    <a:pt x="445881" y="71550"/>
                  </a:lnTo>
                  <a:lnTo>
                    <a:pt x="439547" y="73040"/>
                  </a:lnTo>
                  <a:lnTo>
                    <a:pt x="431974" y="74459"/>
                  </a:lnTo>
                  <a:lnTo>
                    <a:pt x="423163" y="75818"/>
                  </a:lnTo>
                  <a:lnTo>
                    <a:pt x="416940" y="76707"/>
                  </a:lnTo>
                  <a:lnTo>
                    <a:pt x="412241" y="77596"/>
                  </a:lnTo>
                  <a:lnTo>
                    <a:pt x="390144" y="92836"/>
                  </a:lnTo>
                  <a:lnTo>
                    <a:pt x="388112" y="96646"/>
                  </a:lnTo>
                  <a:lnTo>
                    <a:pt x="387280" y="100075"/>
                  </a:lnTo>
                  <a:lnTo>
                    <a:pt x="387223" y="105409"/>
                  </a:lnTo>
                  <a:lnTo>
                    <a:pt x="387350" y="113029"/>
                  </a:lnTo>
                  <a:lnTo>
                    <a:pt x="390144" y="119379"/>
                  </a:lnTo>
                  <a:lnTo>
                    <a:pt x="401320" y="129031"/>
                  </a:lnTo>
                  <a:lnTo>
                    <a:pt x="409194" y="131444"/>
                  </a:lnTo>
                  <a:lnTo>
                    <a:pt x="425450" y="131190"/>
                  </a:lnTo>
                  <a:lnTo>
                    <a:pt x="431164" y="130047"/>
                  </a:lnTo>
                  <a:lnTo>
                    <a:pt x="441833" y="125729"/>
                  </a:lnTo>
                  <a:lnTo>
                    <a:pt x="447421" y="122173"/>
                  </a:lnTo>
                  <a:lnTo>
                    <a:pt x="451084" y="118998"/>
                  </a:lnTo>
                  <a:lnTo>
                    <a:pt x="416687" y="118998"/>
                  </a:lnTo>
                  <a:lnTo>
                    <a:pt x="412114" y="117728"/>
                  </a:lnTo>
                  <a:lnTo>
                    <a:pt x="405638" y="112267"/>
                  </a:lnTo>
                  <a:lnTo>
                    <a:pt x="403987" y="108838"/>
                  </a:lnTo>
                  <a:lnTo>
                    <a:pt x="403860" y="101853"/>
                  </a:lnTo>
                  <a:lnTo>
                    <a:pt x="404622" y="99440"/>
                  </a:lnTo>
                  <a:lnTo>
                    <a:pt x="407415" y="94868"/>
                  </a:lnTo>
                  <a:lnTo>
                    <a:pt x="409448" y="93090"/>
                  </a:lnTo>
                  <a:lnTo>
                    <a:pt x="412114" y="91947"/>
                  </a:lnTo>
                  <a:lnTo>
                    <a:pt x="414782" y="90677"/>
                  </a:lnTo>
                  <a:lnTo>
                    <a:pt x="419226" y="89661"/>
                  </a:lnTo>
                  <a:lnTo>
                    <a:pt x="433657" y="87116"/>
                  </a:lnTo>
                  <a:lnTo>
                    <a:pt x="440563" y="85582"/>
                  </a:lnTo>
                  <a:lnTo>
                    <a:pt x="446420" y="83929"/>
                  </a:lnTo>
                  <a:lnTo>
                    <a:pt x="451230" y="82168"/>
                  </a:lnTo>
                  <a:lnTo>
                    <a:pt x="466971" y="82168"/>
                  </a:lnTo>
                  <a:lnTo>
                    <a:pt x="466748" y="69976"/>
                  </a:lnTo>
                  <a:lnTo>
                    <a:pt x="466725" y="61721"/>
                  </a:lnTo>
                  <a:lnTo>
                    <a:pt x="466344" y="56895"/>
                  </a:lnTo>
                  <a:lnTo>
                    <a:pt x="464692" y="50037"/>
                  </a:lnTo>
                  <a:lnTo>
                    <a:pt x="463395" y="47243"/>
                  </a:lnTo>
                  <a:close/>
                </a:path>
                <a:path w="506095" h="168910">
                  <a:moveTo>
                    <a:pt x="468629" y="117220"/>
                  </a:moveTo>
                  <a:lnTo>
                    <a:pt x="453136" y="117220"/>
                  </a:lnTo>
                  <a:lnTo>
                    <a:pt x="453644" y="121538"/>
                  </a:lnTo>
                  <a:lnTo>
                    <a:pt x="454787" y="125348"/>
                  </a:lnTo>
                  <a:lnTo>
                    <a:pt x="456438" y="128523"/>
                  </a:lnTo>
                  <a:lnTo>
                    <a:pt x="472821" y="128269"/>
                  </a:lnTo>
                  <a:lnTo>
                    <a:pt x="470788" y="124713"/>
                  </a:lnTo>
                  <a:lnTo>
                    <a:pt x="469391" y="121030"/>
                  </a:lnTo>
                  <a:lnTo>
                    <a:pt x="468629" y="117220"/>
                  </a:lnTo>
                  <a:close/>
                </a:path>
                <a:path w="506095" h="168910">
                  <a:moveTo>
                    <a:pt x="466971" y="82168"/>
                  </a:moveTo>
                  <a:lnTo>
                    <a:pt x="451230" y="82168"/>
                  </a:lnTo>
                  <a:lnTo>
                    <a:pt x="451254" y="89153"/>
                  </a:lnTo>
                  <a:lnTo>
                    <a:pt x="451358" y="94868"/>
                  </a:lnTo>
                  <a:lnTo>
                    <a:pt x="450596" y="100075"/>
                  </a:lnTo>
                  <a:lnTo>
                    <a:pt x="428878" y="118871"/>
                  </a:lnTo>
                  <a:lnTo>
                    <a:pt x="422783" y="118871"/>
                  </a:lnTo>
                  <a:lnTo>
                    <a:pt x="416687" y="118998"/>
                  </a:lnTo>
                  <a:lnTo>
                    <a:pt x="451084" y="118998"/>
                  </a:lnTo>
                  <a:lnTo>
                    <a:pt x="453136" y="117220"/>
                  </a:lnTo>
                  <a:lnTo>
                    <a:pt x="468629" y="117220"/>
                  </a:lnTo>
                  <a:lnTo>
                    <a:pt x="468106" y="113341"/>
                  </a:lnTo>
                  <a:lnTo>
                    <a:pt x="467677" y="107426"/>
                  </a:lnTo>
                  <a:lnTo>
                    <a:pt x="467343" y="99440"/>
                  </a:lnTo>
                  <a:lnTo>
                    <a:pt x="467109" y="89661"/>
                  </a:lnTo>
                  <a:lnTo>
                    <a:pt x="466971" y="82168"/>
                  </a:lnTo>
                  <a:close/>
                </a:path>
                <a:path w="506095" h="168910">
                  <a:moveTo>
                    <a:pt x="438276" y="34289"/>
                  </a:moveTo>
                  <a:lnTo>
                    <a:pt x="422401" y="34543"/>
                  </a:lnTo>
                  <a:lnTo>
                    <a:pt x="415416" y="35813"/>
                  </a:lnTo>
                  <a:lnTo>
                    <a:pt x="409448" y="38100"/>
                  </a:lnTo>
                  <a:lnTo>
                    <a:pt x="403478" y="40258"/>
                  </a:lnTo>
                  <a:lnTo>
                    <a:pt x="398907" y="43560"/>
                  </a:lnTo>
                  <a:lnTo>
                    <a:pt x="395859" y="47625"/>
                  </a:lnTo>
                  <a:lnTo>
                    <a:pt x="392684" y="51688"/>
                  </a:lnTo>
                  <a:lnTo>
                    <a:pt x="390525" y="57022"/>
                  </a:lnTo>
                  <a:lnTo>
                    <a:pt x="389254" y="63626"/>
                  </a:lnTo>
                  <a:lnTo>
                    <a:pt x="404495" y="65404"/>
                  </a:lnTo>
                  <a:lnTo>
                    <a:pt x="406146" y="58800"/>
                  </a:lnTo>
                  <a:lnTo>
                    <a:pt x="408686" y="54228"/>
                  </a:lnTo>
                  <a:lnTo>
                    <a:pt x="415544" y="48894"/>
                  </a:lnTo>
                  <a:lnTo>
                    <a:pt x="421004" y="47497"/>
                  </a:lnTo>
                  <a:lnTo>
                    <a:pt x="436245" y="47243"/>
                  </a:lnTo>
                  <a:lnTo>
                    <a:pt x="463395" y="47243"/>
                  </a:lnTo>
                  <a:lnTo>
                    <a:pt x="463041" y="46481"/>
                  </a:lnTo>
                  <a:lnTo>
                    <a:pt x="460525" y="43560"/>
                  </a:lnTo>
                  <a:lnTo>
                    <a:pt x="458342" y="40893"/>
                  </a:lnTo>
                  <a:lnTo>
                    <a:pt x="454660" y="38607"/>
                  </a:lnTo>
                  <a:lnTo>
                    <a:pt x="444753" y="35051"/>
                  </a:lnTo>
                  <a:lnTo>
                    <a:pt x="438276" y="34289"/>
                  </a:lnTo>
                  <a:close/>
                </a:path>
                <a:path w="506095" h="168910">
                  <a:moveTo>
                    <a:pt x="503554" y="0"/>
                  </a:moveTo>
                  <a:lnTo>
                    <a:pt x="487934" y="253"/>
                  </a:lnTo>
                  <a:lnTo>
                    <a:pt x="490092" y="127888"/>
                  </a:lnTo>
                  <a:lnTo>
                    <a:pt x="505840" y="127634"/>
                  </a:lnTo>
                  <a:lnTo>
                    <a:pt x="503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08170" y="3160268"/>
              <a:ext cx="1520952" cy="1891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368" y="3610356"/>
              <a:ext cx="908304" cy="6522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95628" y="3534156"/>
              <a:ext cx="739140" cy="6781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85644" y="3509772"/>
              <a:ext cx="1636776" cy="81381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1117706" y="6468567"/>
            <a:ext cx="7785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5">
                <a:solidFill>
                  <a:srgbClr val="FFFFFF"/>
                </a:solidFill>
                <a:latin typeface="Microsoft Sans Serif"/>
                <a:cs typeface="Microsoft Sans Serif"/>
              </a:rPr>
              <a:t>igugelisim</a:t>
            </a:r>
            <a:endParaRPr sz="13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1321" y="510362"/>
            <a:ext cx="30600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UYKU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SÜRESİNCE;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539" y="2742925"/>
            <a:ext cx="6373495" cy="1671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2400" spc="-5">
                <a:latin typeface="Microsoft Sans Serif"/>
                <a:cs typeface="Microsoft Sans Serif"/>
              </a:rPr>
              <a:t>REM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nonREM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dönemleri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birbirini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takip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eder,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siklus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90-110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dk.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sürer,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Microsoft Sans Serif"/>
                <a:cs typeface="Microsoft Sans Serif"/>
              </a:rPr>
              <a:t>Gece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uykusu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boyunca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4-6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kez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tekrarlanır.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4709" y="2578989"/>
            <a:ext cx="868743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0">
                <a:latin typeface="Microsoft Sans Serif"/>
                <a:cs typeface="Microsoft Sans Serif"/>
              </a:rPr>
              <a:t>Sayıları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100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milyon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kadar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Koku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MSS’den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köken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almış,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bipolar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hücreleridir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Olfaktor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membranda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sustentakular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hücreler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arasına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yayılmıştır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0775" y="481329"/>
            <a:ext cx="25146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Koku</a:t>
            </a:r>
            <a:r>
              <a:rPr dirty="0" spc="-55"/>
              <a:t> </a:t>
            </a:r>
            <a:r>
              <a:rPr dirty="0" spc="-5"/>
              <a:t>hücreleri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9835" y="1755648"/>
            <a:ext cx="4956048" cy="4305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261" y="2736341"/>
            <a:ext cx="59264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0">
                <a:latin typeface="Microsoft Sans Serif"/>
                <a:cs typeface="Microsoft Sans Serif"/>
              </a:rPr>
              <a:t>Koku</a:t>
            </a:r>
            <a:r>
              <a:rPr dirty="0" sz="2400" spc="20" b="0">
                <a:latin typeface="Microsoft Sans Serif"/>
                <a:cs typeface="Microsoft Sans Serif"/>
              </a:rPr>
              <a:t> </a:t>
            </a:r>
            <a:r>
              <a:rPr dirty="0" sz="2400" spc="-10" b="0">
                <a:latin typeface="Microsoft Sans Serif"/>
                <a:cs typeface="Microsoft Sans Serif"/>
              </a:rPr>
              <a:t>hücrelerinin</a:t>
            </a:r>
            <a:r>
              <a:rPr dirty="0" sz="2400" spc="75" b="0">
                <a:latin typeface="Microsoft Sans Serif"/>
                <a:cs typeface="Microsoft Sans Serif"/>
              </a:rPr>
              <a:t> </a:t>
            </a:r>
            <a:r>
              <a:rPr dirty="0" sz="2400" spc="5" b="0">
                <a:latin typeface="Microsoft Sans Serif"/>
                <a:cs typeface="Microsoft Sans Serif"/>
              </a:rPr>
              <a:t>silyumları</a:t>
            </a:r>
            <a:r>
              <a:rPr dirty="0" sz="2400" spc="45" b="0">
                <a:latin typeface="Microsoft Sans Serif"/>
                <a:cs typeface="Microsoft Sans Serif"/>
              </a:rPr>
              <a:t> </a:t>
            </a:r>
            <a:r>
              <a:rPr dirty="0" sz="2400" spc="10" b="0">
                <a:latin typeface="Microsoft Sans Serif"/>
                <a:cs typeface="Microsoft Sans Serif"/>
              </a:rPr>
              <a:t>mukozayı</a:t>
            </a:r>
            <a:r>
              <a:rPr dirty="0" sz="2400" spc="25" b="0">
                <a:latin typeface="Microsoft Sans Serif"/>
                <a:cs typeface="Microsoft Sans Serif"/>
              </a:rPr>
              <a:t> </a:t>
            </a:r>
            <a:r>
              <a:rPr dirty="0" sz="2400" spc="-5" b="0">
                <a:latin typeface="Microsoft Sans Serif"/>
                <a:cs typeface="Microsoft Sans Serif"/>
              </a:rPr>
              <a:t>örten </a:t>
            </a:r>
            <a:r>
              <a:rPr dirty="0" sz="2400" spc="-625" b="0">
                <a:latin typeface="Microsoft Sans Serif"/>
                <a:cs typeface="Microsoft Sans Serif"/>
              </a:rPr>
              <a:t> </a:t>
            </a:r>
            <a:r>
              <a:rPr dirty="0" sz="2400" b="0">
                <a:latin typeface="Microsoft Sans Serif"/>
                <a:cs typeface="Microsoft Sans Serif"/>
              </a:rPr>
              <a:t>mukus</a:t>
            </a:r>
            <a:r>
              <a:rPr dirty="0" sz="2400" spc="20" b="0">
                <a:latin typeface="Microsoft Sans Serif"/>
                <a:cs typeface="Microsoft Sans Serif"/>
              </a:rPr>
              <a:t> </a:t>
            </a:r>
            <a:r>
              <a:rPr dirty="0" sz="2400" spc="15" b="0">
                <a:latin typeface="Microsoft Sans Serif"/>
                <a:cs typeface="Microsoft Sans Serif"/>
              </a:rPr>
              <a:t>tabakasının</a:t>
            </a:r>
            <a:r>
              <a:rPr dirty="0" sz="2400" spc="60" b="0">
                <a:latin typeface="Microsoft Sans Serif"/>
                <a:cs typeface="Microsoft Sans Serif"/>
              </a:rPr>
              <a:t> </a:t>
            </a:r>
            <a:r>
              <a:rPr dirty="0" sz="2400" spc="-15" b="0">
                <a:latin typeface="Microsoft Sans Serif"/>
                <a:cs typeface="Microsoft Sans Serif"/>
              </a:rPr>
              <a:t>içine</a:t>
            </a:r>
            <a:r>
              <a:rPr dirty="0" sz="2400" spc="45" b="0">
                <a:latin typeface="Microsoft Sans Serif"/>
                <a:cs typeface="Microsoft Sans Serif"/>
              </a:rPr>
              <a:t> </a:t>
            </a:r>
            <a:r>
              <a:rPr dirty="0" sz="2400" spc="-5" b="0">
                <a:latin typeface="Microsoft Sans Serif"/>
                <a:cs typeface="Microsoft Sans Serif"/>
              </a:rPr>
              <a:t>doğru</a:t>
            </a:r>
            <a:r>
              <a:rPr dirty="0" sz="2400" spc="40" b="0">
                <a:latin typeface="Microsoft Sans Serif"/>
                <a:cs typeface="Microsoft Sans Serif"/>
              </a:rPr>
              <a:t> </a:t>
            </a:r>
            <a:r>
              <a:rPr dirty="0" sz="2400" spc="10" b="0">
                <a:latin typeface="Microsoft Sans Serif"/>
                <a:cs typeface="Microsoft Sans Serif"/>
              </a:rPr>
              <a:t>uzanır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8261" y="3833876"/>
            <a:ext cx="61785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Microsoft Sans Serif"/>
                <a:cs typeface="Microsoft Sans Serif"/>
              </a:rPr>
              <a:t>Silyumlar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hava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etkileşerek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koku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hücrelerini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aktive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eder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3417" y="479805"/>
            <a:ext cx="30886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Koku</a:t>
            </a:r>
            <a:r>
              <a:rPr dirty="0" spc="-35"/>
              <a:t> </a:t>
            </a:r>
            <a:r>
              <a:rPr dirty="0" spc="-5"/>
              <a:t>reseptörleri;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6516" y="1412747"/>
            <a:ext cx="4084320" cy="44637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740" y="2237358"/>
            <a:ext cx="5908675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48740">
              <a:lnSpc>
                <a:spcPct val="130000"/>
              </a:lnSpc>
              <a:spcBef>
                <a:spcPts val="100"/>
              </a:spcBef>
            </a:pPr>
            <a:r>
              <a:rPr dirty="0" sz="2400">
                <a:latin typeface="Microsoft Sans Serif"/>
                <a:cs typeface="Microsoft Sans Serif"/>
              </a:rPr>
              <a:t>G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proteini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aracılığı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etki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gösterir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cAMP</a:t>
            </a:r>
            <a:r>
              <a:rPr dirty="0" sz="2400" spc="-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molekülleri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aktive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olur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3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Na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kanalı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aktivasyonu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koku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hücresinin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yüzünde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pozitif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yük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sağlanır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400" spc="-5">
                <a:latin typeface="Microsoft Sans Serif"/>
                <a:cs typeface="Microsoft Sans Serif"/>
              </a:rPr>
              <a:t>Nöronda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oluşan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aksiyon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potansiyeli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400" spc="-5">
                <a:latin typeface="Microsoft Sans Serif"/>
                <a:cs typeface="Microsoft Sans Serif"/>
              </a:rPr>
              <a:t>MSS’ne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iletilir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476249"/>
            <a:ext cx="70662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Uyarılmanın</a:t>
            </a:r>
            <a:r>
              <a:rPr dirty="0" spc="50"/>
              <a:t> </a:t>
            </a:r>
            <a:r>
              <a:rPr dirty="0" spc="-5"/>
              <a:t>derecesini</a:t>
            </a:r>
            <a:r>
              <a:rPr dirty="0" spc="25"/>
              <a:t> </a:t>
            </a:r>
            <a:r>
              <a:rPr dirty="0" spc="-10"/>
              <a:t>etkileyen</a:t>
            </a:r>
            <a:r>
              <a:rPr dirty="0" spc="55"/>
              <a:t> </a:t>
            </a:r>
            <a:r>
              <a:rPr dirty="0" spc="-5"/>
              <a:t>faktörler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8108" y="2733067"/>
            <a:ext cx="9158605" cy="240474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97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2400" spc="25">
                <a:latin typeface="Microsoft Sans Serif"/>
                <a:cs typeface="Microsoft Sans Serif"/>
              </a:rPr>
              <a:t>Uyarıcı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maddenin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mukus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tabakasını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geçebilmesi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için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suda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erir</a:t>
            </a:r>
            <a:endParaRPr sz="2400">
              <a:latin typeface="Microsoft Sans Serif"/>
              <a:cs typeface="Microsoft Sans Serif"/>
            </a:endParaRPr>
          </a:p>
          <a:p>
            <a:pPr marL="622300">
              <a:lnSpc>
                <a:spcPct val="100000"/>
              </a:lnSpc>
              <a:spcBef>
                <a:spcPts val="865"/>
              </a:spcBef>
            </a:pPr>
            <a:r>
              <a:rPr dirty="0" sz="2400" spc="-10">
                <a:latin typeface="Microsoft Sans Serif"/>
                <a:cs typeface="Microsoft Sans Serif"/>
              </a:rPr>
              <a:t>özellikte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olması </a:t>
            </a:r>
            <a:r>
              <a:rPr dirty="0" sz="2400" spc="-10">
                <a:latin typeface="Microsoft Sans Serif"/>
                <a:cs typeface="Microsoft Sans Serif"/>
              </a:rPr>
              <a:t>gerekir</a:t>
            </a:r>
            <a:endParaRPr sz="2400">
              <a:latin typeface="Microsoft Sans Serif"/>
              <a:cs typeface="Microsoft Sans Serif"/>
            </a:endParaRPr>
          </a:p>
          <a:p>
            <a:pPr marL="622300" indent="-610235">
              <a:lnSpc>
                <a:spcPct val="100000"/>
              </a:lnSpc>
              <a:spcBef>
                <a:spcPts val="865"/>
              </a:spcBef>
              <a:buAutoNum type="arabicPeriod" startAt="2"/>
              <a:tabLst>
                <a:tab pos="622300" algn="l"/>
                <a:tab pos="622935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Sadece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uçucu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maddeler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koklanabilir</a:t>
            </a:r>
            <a:endParaRPr sz="2400">
              <a:latin typeface="Microsoft Sans Serif"/>
              <a:cs typeface="Microsoft Sans Serif"/>
            </a:endParaRPr>
          </a:p>
          <a:p>
            <a:pPr marL="622300" marR="5080" indent="-610235">
              <a:lnSpc>
                <a:spcPct val="130000"/>
              </a:lnSpc>
              <a:buAutoNum type="arabicPeriod" startAt="2"/>
              <a:tabLst>
                <a:tab pos="622300" algn="l"/>
                <a:tab pos="622935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Membran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reseptörlerinin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uyarılması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uyarıcının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miktar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yağda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çözünebilir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özellikte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olması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gerekir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76200"/>
            <a:ext cx="6629400" cy="59253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3657600" cy="58232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" y="4583"/>
            <a:ext cx="12184380" cy="6853555"/>
            <a:chOff x="9144" y="4583"/>
            <a:chExt cx="12184380" cy="6853555"/>
          </a:xfrm>
        </p:grpSpPr>
        <p:sp>
          <p:nvSpPr>
            <p:cNvPr id="3" name="object 3"/>
            <p:cNvSpPr/>
            <p:nvPr/>
          </p:nvSpPr>
          <p:spPr>
            <a:xfrm>
              <a:off x="9144" y="4583"/>
              <a:ext cx="9625330" cy="6852920"/>
            </a:xfrm>
            <a:custGeom>
              <a:avLst/>
              <a:gdLst/>
              <a:ahLst/>
              <a:cxnLst/>
              <a:rect l="l" t="t" r="r" b="b"/>
              <a:pathLst>
                <a:path w="9625330" h="6852920">
                  <a:moveTo>
                    <a:pt x="9625076" y="0"/>
                  </a:moveTo>
                  <a:lnTo>
                    <a:pt x="0" y="0"/>
                  </a:lnTo>
                  <a:lnTo>
                    <a:pt x="0" y="6852793"/>
                  </a:lnTo>
                  <a:lnTo>
                    <a:pt x="9625076" y="6852793"/>
                  </a:lnTo>
                  <a:lnTo>
                    <a:pt x="9625076" y="0"/>
                  </a:lnTo>
                  <a:close/>
                </a:path>
              </a:pathLst>
            </a:custGeom>
            <a:solidFill>
              <a:srgbClr val="2362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8503" y="530351"/>
              <a:ext cx="5455920" cy="58049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40" y="5244084"/>
              <a:ext cx="4680204" cy="10363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9524" y="5316601"/>
              <a:ext cx="1267587" cy="160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7879" y="5303773"/>
              <a:ext cx="647319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8410" y="5252466"/>
              <a:ext cx="1305178" cy="1615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631" y="5643372"/>
              <a:ext cx="783336" cy="5638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3876" y="5579364"/>
              <a:ext cx="638556" cy="5852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2668" y="504443"/>
              <a:ext cx="791210" cy="1159510"/>
            </a:xfrm>
            <a:custGeom>
              <a:avLst/>
              <a:gdLst/>
              <a:ahLst/>
              <a:cxnLst/>
              <a:rect l="l" t="t" r="r" b="b"/>
              <a:pathLst>
                <a:path w="791210" h="1159510">
                  <a:moveTo>
                    <a:pt x="320141" y="953135"/>
                  </a:moveTo>
                  <a:lnTo>
                    <a:pt x="209169" y="953135"/>
                  </a:lnTo>
                  <a:lnTo>
                    <a:pt x="210032" y="975995"/>
                  </a:lnTo>
                  <a:lnTo>
                    <a:pt x="292938" y="964311"/>
                  </a:lnTo>
                  <a:lnTo>
                    <a:pt x="320141" y="953135"/>
                  </a:lnTo>
                  <a:close/>
                </a:path>
                <a:path w="791210" h="1159510">
                  <a:moveTo>
                    <a:pt x="660146" y="807593"/>
                  </a:moveTo>
                  <a:lnTo>
                    <a:pt x="635635" y="687832"/>
                  </a:lnTo>
                  <a:lnTo>
                    <a:pt x="599440" y="638556"/>
                  </a:lnTo>
                  <a:lnTo>
                    <a:pt x="599440" y="731774"/>
                  </a:lnTo>
                  <a:lnTo>
                    <a:pt x="593471" y="851281"/>
                  </a:lnTo>
                  <a:lnTo>
                    <a:pt x="583565" y="892556"/>
                  </a:lnTo>
                  <a:lnTo>
                    <a:pt x="570357" y="800862"/>
                  </a:lnTo>
                  <a:lnTo>
                    <a:pt x="530987" y="680847"/>
                  </a:lnTo>
                  <a:lnTo>
                    <a:pt x="530987" y="1029462"/>
                  </a:lnTo>
                  <a:lnTo>
                    <a:pt x="516255" y="1053846"/>
                  </a:lnTo>
                  <a:lnTo>
                    <a:pt x="471906" y="1095502"/>
                  </a:lnTo>
                  <a:lnTo>
                    <a:pt x="452361" y="1107694"/>
                  </a:lnTo>
                  <a:lnTo>
                    <a:pt x="456946" y="1103122"/>
                  </a:lnTo>
                  <a:lnTo>
                    <a:pt x="530987" y="1029462"/>
                  </a:lnTo>
                  <a:lnTo>
                    <a:pt x="530987" y="680847"/>
                  </a:lnTo>
                  <a:lnTo>
                    <a:pt x="501904" y="592074"/>
                  </a:lnTo>
                  <a:lnTo>
                    <a:pt x="499872" y="584200"/>
                  </a:lnTo>
                  <a:lnTo>
                    <a:pt x="561340" y="623316"/>
                  </a:lnTo>
                  <a:lnTo>
                    <a:pt x="591693" y="664083"/>
                  </a:lnTo>
                  <a:lnTo>
                    <a:pt x="599440" y="731774"/>
                  </a:lnTo>
                  <a:lnTo>
                    <a:pt x="599440" y="638556"/>
                  </a:lnTo>
                  <a:lnTo>
                    <a:pt x="573278" y="603123"/>
                  </a:lnTo>
                  <a:lnTo>
                    <a:pt x="549402" y="584200"/>
                  </a:lnTo>
                  <a:lnTo>
                    <a:pt x="509397" y="552704"/>
                  </a:lnTo>
                  <a:lnTo>
                    <a:pt x="479971" y="536067"/>
                  </a:lnTo>
                  <a:lnTo>
                    <a:pt x="460108" y="550418"/>
                  </a:lnTo>
                  <a:lnTo>
                    <a:pt x="463867" y="560070"/>
                  </a:lnTo>
                  <a:lnTo>
                    <a:pt x="466280" y="566039"/>
                  </a:lnTo>
                  <a:lnTo>
                    <a:pt x="468388" y="570484"/>
                  </a:lnTo>
                  <a:lnTo>
                    <a:pt x="471220" y="575818"/>
                  </a:lnTo>
                  <a:lnTo>
                    <a:pt x="478815" y="593852"/>
                  </a:lnTo>
                  <a:lnTo>
                    <a:pt x="492493" y="634238"/>
                  </a:lnTo>
                  <a:lnTo>
                    <a:pt x="507238" y="691388"/>
                  </a:lnTo>
                  <a:lnTo>
                    <a:pt x="518287" y="759968"/>
                  </a:lnTo>
                  <a:lnTo>
                    <a:pt x="520446" y="832739"/>
                  </a:lnTo>
                  <a:lnTo>
                    <a:pt x="520446" y="835279"/>
                  </a:lnTo>
                  <a:lnTo>
                    <a:pt x="514223" y="911479"/>
                  </a:lnTo>
                  <a:lnTo>
                    <a:pt x="499618" y="974344"/>
                  </a:lnTo>
                  <a:lnTo>
                    <a:pt x="479958" y="1024001"/>
                  </a:lnTo>
                  <a:lnTo>
                    <a:pt x="458558" y="1061593"/>
                  </a:lnTo>
                  <a:lnTo>
                    <a:pt x="423595" y="1103122"/>
                  </a:lnTo>
                  <a:lnTo>
                    <a:pt x="423595" y="549910"/>
                  </a:lnTo>
                  <a:lnTo>
                    <a:pt x="437642" y="534416"/>
                  </a:lnTo>
                  <a:lnTo>
                    <a:pt x="457441" y="510921"/>
                  </a:lnTo>
                  <a:lnTo>
                    <a:pt x="484847" y="475742"/>
                  </a:lnTo>
                  <a:lnTo>
                    <a:pt x="513969" y="433959"/>
                  </a:lnTo>
                  <a:lnTo>
                    <a:pt x="544068" y="385064"/>
                  </a:lnTo>
                  <a:lnTo>
                    <a:pt x="573151" y="329692"/>
                  </a:lnTo>
                  <a:lnTo>
                    <a:pt x="599186" y="268605"/>
                  </a:lnTo>
                  <a:lnTo>
                    <a:pt x="615696" y="220091"/>
                  </a:lnTo>
                  <a:lnTo>
                    <a:pt x="640334" y="129667"/>
                  </a:lnTo>
                  <a:lnTo>
                    <a:pt x="648462" y="68707"/>
                  </a:lnTo>
                  <a:lnTo>
                    <a:pt x="650621" y="22987"/>
                  </a:lnTo>
                  <a:lnTo>
                    <a:pt x="650240" y="889"/>
                  </a:lnTo>
                  <a:lnTo>
                    <a:pt x="650113" y="0"/>
                  </a:lnTo>
                  <a:lnTo>
                    <a:pt x="628142" y="0"/>
                  </a:lnTo>
                  <a:lnTo>
                    <a:pt x="629793" y="82550"/>
                  </a:lnTo>
                  <a:lnTo>
                    <a:pt x="629793" y="85344"/>
                  </a:lnTo>
                  <a:lnTo>
                    <a:pt x="625856" y="130556"/>
                  </a:lnTo>
                  <a:lnTo>
                    <a:pt x="612140" y="154432"/>
                  </a:lnTo>
                  <a:lnTo>
                    <a:pt x="584581" y="172339"/>
                  </a:lnTo>
                  <a:lnTo>
                    <a:pt x="579374" y="172720"/>
                  </a:lnTo>
                  <a:lnTo>
                    <a:pt x="579374" y="193294"/>
                  </a:lnTo>
                  <a:lnTo>
                    <a:pt x="551561" y="225806"/>
                  </a:lnTo>
                  <a:lnTo>
                    <a:pt x="530860" y="240665"/>
                  </a:lnTo>
                  <a:lnTo>
                    <a:pt x="506857" y="241681"/>
                  </a:lnTo>
                  <a:lnTo>
                    <a:pt x="469315" y="232537"/>
                  </a:lnTo>
                  <a:lnTo>
                    <a:pt x="425831" y="203073"/>
                  </a:lnTo>
                  <a:lnTo>
                    <a:pt x="405574" y="181737"/>
                  </a:lnTo>
                  <a:lnTo>
                    <a:pt x="439343" y="152527"/>
                  </a:lnTo>
                  <a:lnTo>
                    <a:pt x="467868" y="182626"/>
                  </a:lnTo>
                  <a:lnTo>
                    <a:pt x="486105" y="198120"/>
                  </a:lnTo>
                  <a:lnTo>
                    <a:pt x="501904" y="203962"/>
                  </a:lnTo>
                  <a:lnTo>
                    <a:pt x="523240" y="204851"/>
                  </a:lnTo>
                  <a:lnTo>
                    <a:pt x="546989" y="203200"/>
                  </a:lnTo>
                  <a:lnTo>
                    <a:pt x="564642" y="199136"/>
                  </a:lnTo>
                  <a:lnTo>
                    <a:pt x="575564" y="195072"/>
                  </a:lnTo>
                  <a:lnTo>
                    <a:pt x="579374" y="193294"/>
                  </a:lnTo>
                  <a:lnTo>
                    <a:pt x="579374" y="172720"/>
                  </a:lnTo>
                  <a:lnTo>
                    <a:pt x="557022" y="174625"/>
                  </a:lnTo>
                  <a:lnTo>
                    <a:pt x="533654" y="160274"/>
                  </a:lnTo>
                  <a:lnTo>
                    <a:pt x="526923" y="152527"/>
                  </a:lnTo>
                  <a:lnTo>
                    <a:pt x="517144" y="141478"/>
                  </a:lnTo>
                  <a:lnTo>
                    <a:pt x="509524" y="130937"/>
                  </a:lnTo>
                  <a:lnTo>
                    <a:pt x="502412" y="122555"/>
                  </a:lnTo>
                  <a:lnTo>
                    <a:pt x="489623" y="107061"/>
                  </a:lnTo>
                  <a:lnTo>
                    <a:pt x="471919" y="85344"/>
                  </a:lnTo>
                  <a:lnTo>
                    <a:pt x="408800" y="149479"/>
                  </a:lnTo>
                  <a:lnTo>
                    <a:pt x="360718" y="190627"/>
                  </a:lnTo>
                  <a:lnTo>
                    <a:pt x="303364" y="226568"/>
                  </a:lnTo>
                  <a:lnTo>
                    <a:pt x="294284" y="231394"/>
                  </a:lnTo>
                  <a:lnTo>
                    <a:pt x="294271" y="259981"/>
                  </a:lnTo>
                  <a:lnTo>
                    <a:pt x="294208" y="920877"/>
                  </a:lnTo>
                  <a:lnTo>
                    <a:pt x="259359" y="938657"/>
                  </a:lnTo>
                  <a:lnTo>
                    <a:pt x="254038" y="940562"/>
                  </a:lnTo>
                  <a:lnTo>
                    <a:pt x="252298" y="293497"/>
                  </a:lnTo>
                  <a:lnTo>
                    <a:pt x="252285" y="284988"/>
                  </a:lnTo>
                  <a:lnTo>
                    <a:pt x="294271" y="259981"/>
                  </a:lnTo>
                  <a:lnTo>
                    <a:pt x="294271" y="231406"/>
                  </a:lnTo>
                  <a:lnTo>
                    <a:pt x="212407" y="275209"/>
                  </a:lnTo>
                  <a:lnTo>
                    <a:pt x="208203" y="276225"/>
                  </a:lnTo>
                  <a:lnTo>
                    <a:pt x="208203" y="298450"/>
                  </a:lnTo>
                  <a:lnTo>
                    <a:pt x="226745" y="293497"/>
                  </a:lnTo>
                  <a:lnTo>
                    <a:pt x="226745" y="949325"/>
                  </a:lnTo>
                  <a:lnTo>
                    <a:pt x="212839" y="952627"/>
                  </a:lnTo>
                  <a:lnTo>
                    <a:pt x="321284" y="952627"/>
                  </a:lnTo>
                  <a:lnTo>
                    <a:pt x="336003" y="946658"/>
                  </a:lnTo>
                  <a:lnTo>
                    <a:pt x="338886" y="940562"/>
                  </a:lnTo>
                  <a:lnTo>
                    <a:pt x="353123" y="910463"/>
                  </a:lnTo>
                  <a:lnTo>
                    <a:pt x="358178" y="843407"/>
                  </a:lnTo>
                  <a:lnTo>
                    <a:pt x="358178" y="220599"/>
                  </a:lnTo>
                  <a:lnTo>
                    <a:pt x="383070" y="202438"/>
                  </a:lnTo>
                  <a:lnTo>
                    <a:pt x="386321" y="199898"/>
                  </a:lnTo>
                  <a:lnTo>
                    <a:pt x="387070" y="198882"/>
                  </a:lnTo>
                  <a:lnTo>
                    <a:pt x="397230" y="209423"/>
                  </a:lnTo>
                  <a:lnTo>
                    <a:pt x="423989" y="232918"/>
                  </a:lnTo>
                  <a:lnTo>
                    <a:pt x="463257" y="254254"/>
                  </a:lnTo>
                  <a:lnTo>
                    <a:pt x="510921" y="258191"/>
                  </a:lnTo>
                  <a:lnTo>
                    <a:pt x="549402" y="246634"/>
                  </a:lnTo>
                  <a:lnTo>
                    <a:pt x="559206" y="241681"/>
                  </a:lnTo>
                  <a:lnTo>
                    <a:pt x="574040" y="234188"/>
                  </a:lnTo>
                  <a:lnTo>
                    <a:pt x="587248" y="224282"/>
                  </a:lnTo>
                  <a:lnTo>
                    <a:pt x="591058" y="220091"/>
                  </a:lnTo>
                  <a:lnTo>
                    <a:pt x="558419" y="316865"/>
                  </a:lnTo>
                  <a:lnTo>
                    <a:pt x="530098" y="379349"/>
                  </a:lnTo>
                  <a:lnTo>
                    <a:pt x="490359" y="434975"/>
                  </a:lnTo>
                  <a:lnTo>
                    <a:pt x="423595" y="510921"/>
                  </a:lnTo>
                  <a:lnTo>
                    <a:pt x="423595" y="378333"/>
                  </a:lnTo>
                  <a:lnTo>
                    <a:pt x="397598" y="378333"/>
                  </a:lnTo>
                  <a:lnTo>
                    <a:pt x="397598" y="1120648"/>
                  </a:lnTo>
                  <a:lnTo>
                    <a:pt x="378929" y="1129411"/>
                  </a:lnTo>
                  <a:lnTo>
                    <a:pt x="363791" y="1132586"/>
                  </a:lnTo>
                  <a:lnTo>
                    <a:pt x="344170" y="1130554"/>
                  </a:lnTo>
                  <a:lnTo>
                    <a:pt x="278091" y="1108456"/>
                  </a:lnTo>
                  <a:lnTo>
                    <a:pt x="272440" y="1103757"/>
                  </a:lnTo>
                  <a:lnTo>
                    <a:pt x="246507" y="1082167"/>
                  </a:lnTo>
                  <a:lnTo>
                    <a:pt x="235318" y="1067689"/>
                  </a:lnTo>
                  <a:lnTo>
                    <a:pt x="235318" y="1103757"/>
                  </a:lnTo>
                  <a:lnTo>
                    <a:pt x="166916" y="1069213"/>
                  </a:lnTo>
                  <a:lnTo>
                    <a:pt x="125755" y="1033399"/>
                  </a:lnTo>
                  <a:lnTo>
                    <a:pt x="95351" y="974090"/>
                  </a:lnTo>
                  <a:lnTo>
                    <a:pt x="59156" y="869696"/>
                  </a:lnTo>
                  <a:lnTo>
                    <a:pt x="27825" y="579628"/>
                  </a:lnTo>
                  <a:lnTo>
                    <a:pt x="75323" y="353314"/>
                  </a:lnTo>
                  <a:lnTo>
                    <a:pt x="145211" y="206375"/>
                  </a:lnTo>
                  <a:lnTo>
                    <a:pt x="181051" y="153924"/>
                  </a:lnTo>
                  <a:lnTo>
                    <a:pt x="186029" y="149987"/>
                  </a:lnTo>
                  <a:lnTo>
                    <a:pt x="177126" y="169926"/>
                  </a:lnTo>
                  <a:lnTo>
                    <a:pt x="155714" y="216916"/>
                  </a:lnTo>
                  <a:lnTo>
                    <a:pt x="147624" y="235712"/>
                  </a:lnTo>
                  <a:lnTo>
                    <a:pt x="127139" y="292862"/>
                  </a:lnTo>
                  <a:lnTo>
                    <a:pt x="116052" y="331216"/>
                  </a:lnTo>
                  <a:lnTo>
                    <a:pt x="105244" y="376047"/>
                  </a:lnTo>
                  <a:lnTo>
                    <a:pt x="95351" y="427355"/>
                  </a:lnTo>
                  <a:lnTo>
                    <a:pt x="87033" y="485140"/>
                  </a:lnTo>
                  <a:lnTo>
                    <a:pt x="80911" y="549275"/>
                  </a:lnTo>
                  <a:lnTo>
                    <a:pt x="77647" y="619760"/>
                  </a:lnTo>
                  <a:lnTo>
                    <a:pt x="77863" y="696722"/>
                  </a:lnTo>
                  <a:lnTo>
                    <a:pt x="105537" y="872998"/>
                  </a:lnTo>
                  <a:lnTo>
                    <a:pt x="159321" y="1000379"/>
                  </a:lnTo>
                  <a:lnTo>
                    <a:pt x="211747" y="1077722"/>
                  </a:lnTo>
                  <a:lnTo>
                    <a:pt x="235318" y="1103757"/>
                  </a:lnTo>
                  <a:lnTo>
                    <a:pt x="235318" y="1067689"/>
                  </a:lnTo>
                  <a:lnTo>
                    <a:pt x="218046" y="1045337"/>
                  </a:lnTo>
                  <a:lnTo>
                    <a:pt x="193395" y="998347"/>
                  </a:lnTo>
                  <a:lnTo>
                    <a:pt x="173253" y="941832"/>
                  </a:lnTo>
                  <a:lnTo>
                    <a:pt x="158343" y="874522"/>
                  </a:lnTo>
                  <a:lnTo>
                    <a:pt x="152057" y="832739"/>
                  </a:lnTo>
                  <a:lnTo>
                    <a:pt x="146799" y="786384"/>
                  </a:lnTo>
                  <a:lnTo>
                    <a:pt x="142760" y="735838"/>
                  </a:lnTo>
                  <a:lnTo>
                    <a:pt x="140144" y="681609"/>
                  </a:lnTo>
                  <a:lnTo>
                    <a:pt x="139306" y="634238"/>
                  </a:lnTo>
                  <a:lnTo>
                    <a:pt x="139204" y="619760"/>
                  </a:lnTo>
                  <a:lnTo>
                    <a:pt x="139928" y="564769"/>
                  </a:lnTo>
                  <a:lnTo>
                    <a:pt x="142709" y="503047"/>
                  </a:lnTo>
                  <a:lnTo>
                    <a:pt x="147675" y="439928"/>
                  </a:lnTo>
                  <a:lnTo>
                    <a:pt x="155016" y="375920"/>
                  </a:lnTo>
                  <a:lnTo>
                    <a:pt x="187833" y="228346"/>
                  </a:lnTo>
                  <a:lnTo>
                    <a:pt x="222008" y="149987"/>
                  </a:lnTo>
                  <a:lnTo>
                    <a:pt x="264769" y="82550"/>
                  </a:lnTo>
                  <a:lnTo>
                    <a:pt x="279831" y="67437"/>
                  </a:lnTo>
                  <a:lnTo>
                    <a:pt x="262280" y="51308"/>
                  </a:lnTo>
                  <a:lnTo>
                    <a:pt x="183591" y="130556"/>
                  </a:lnTo>
                  <a:lnTo>
                    <a:pt x="146608" y="175895"/>
                  </a:lnTo>
                  <a:lnTo>
                    <a:pt x="114846" y="222885"/>
                  </a:lnTo>
                  <a:lnTo>
                    <a:pt x="87947" y="271018"/>
                  </a:lnTo>
                  <a:lnTo>
                    <a:pt x="65493" y="319659"/>
                  </a:lnTo>
                  <a:lnTo>
                    <a:pt x="47117" y="368300"/>
                  </a:lnTo>
                  <a:lnTo>
                    <a:pt x="32397" y="416306"/>
                  </a:lnTo>
                  <a:lnTo>
                    <a:pt x="20955" y="463169"/>
                  </a:lnTo>
                  <a:lnTo>
                    <a:pt x="12395" y="508127"/>
                  </a:lnTo>
                  <a:lnTo>
                    <a:pt x="6311" y="550926"/>
                  </a:lnTo>
                  <a:lnTo>
                    <a:pt x="2311" y="590677"/>
                  </a:lnTo>
                  <a:lnTo>
                    <a:pt x="0" y="626999"/>
                  </a:lnTo>
                  <a:lnTo>
                    <a:pt x="3479" y="700659"/>
                  </a:lnTo>
                  <a:lnTo>
                    <a:pt x="10960" y="767461"/>
                  </a:lnTo>
                  <a:lnTo>
                    <a:pt x="22085" y="827786"/>
                  </a:lnTo>
                  <a:lnTo>
                    <a:pt x="36512" y="881888"/>
                  </a:lnTo>
                  <a:lnTo>
                    <a:pt x="53886" y="930275"/>
                  </a:lnTo>
                  <a:lnTo>
                    <a:pt x="73863" y="973074"/>
                  </a:lnTo>
                  <a:lnTo>
                    <a:pt x="96075" y="1010666"/>
                  </a:lnTo>
                  <a:lnTo>
                    <a:pt x="120205" y="1043432"/>
                  </a:lnTo>
                  <a:lnTo>
                    <a:pt x="145884" y="1071753"/>
                  </a:lnTo>
                  <a:lnTo>
                    <a:pt x="200482" y="1116076"/>
                  </a:lnTo>
                  <a:lnTo>
                    <a:pt x="249643" y="1142873"/>
                  </a:lnTo>
                  <a:lnTo>
                    <a:pt x="289013" y="1155827"/>
                  </a:lnTo>
                  <a:lnTo>
                    <a:pt x="307251" y="1159256"/>
                  </a:lnTo>
                  <a:lnTo>
                    <a:pt x="389483" y="1155573"/>
                  </a:lnTo>
                  <a:lnTo>
                    <a:pt x="452424" y="1132586"/>
                  </a:lnTo>
                  <a:lnTo>
                    <a:pt x="461479" y="1129284"/>
                  </a:lnTo>
                  <a:lnTo>
                    <a:pt x="498589" y="1107694"/>
                  </a:lnTo>
                  <a:lnTo>
                    <a:pt x="512572" y="1099566"/>
                  </a:lnTo>
                  <a:lnTo>
                    <a:pt x="531622" y="1085596"/>
                  </a:lnTo>
                  <a:lnTo>
                    <a:pt x="532003" y="1085342"/>
                  </a:lnTo>
                  <a:lnTo>
                    <a:pt x="531495" y="1085596"/>
                  </a:lnTo>
                  <a:lnTo>
                    <a:pt x="567055" y="1052957"/>
                  </a:lnTo>
                  <a:lnTo>
                    <a:pt x="597535" y="1014984"/>
                  </a:lnTo>
                  <a:lnTo>
                    <a:pt x="622554" y="971423"/>
                  </a:lnTo>
                  <a:lnTo>
                    <a:pt x="641604" y="922274"/>
                  </a:lnTo>
                  <a:lnTo>
                    <a:pt x="648512" y="892556"/>
                  </a:lnTo>
                  <a:lnTo>
                    <a:pt x="654304" y="867664"/>
                  </a:lnTo>
                  <a:lnTo>
                    <a:pt x="660146" y="807593"/>
                  </a:lnTo>
                  <a:close/>
                </a:path>
                <a:path w="791210" h="1159510">
                  <a:moveTo>
                    <a:pt x="787387" y="110363"/>
                  </a:moveTo>
                  <a:lnTo>
                    <a:pt x="767715" y="110363"/>
                  </a:lnTo>
                  <a:lnTo>
                    <a:pt x="767715" y="275463"/>
                  </a:lnTo>
                  <a:lnTo>
                    <a:pt x="787387" y="275463"/>
                  </a:lnTo>
                  <a:lnTo>
                    <a:pt x="787387" y="110363"/>
                  </a:lnTo>
                  <a:close/>
                </a:path>
                <a:path w="791210" h="1159510">
                  <a:moveTo>
                    <a:pt x="791083" y="71882"/>
                  </a:moveTo>
                  <a:lnTo>
                    <a:pt x="789813" y="68834"/>
                  </a:lnTo>
                  <a:lnTo>
                    <a:pt x="787019" y="66167"/>
                  </a:lnTo>
                  <a:lnTo>
                    <a:pt x="784352" y="63500"/>
                  </a:lnTo>
                  <a:lnTo>
                    <a:pt x="781177" y="62103"/>
                  </a:lnTo>
                  <a:lnTo>
                    <a:pt x="774192" y="62103"/>
                  </a:lnTo>
                  <a:lnTo>
                    <a:pt x="771144" y="63500"/>
                  </a:lnTo>
                  <a:lnTo>
                    <a:pt x="765810" y="68707"/>
                  </a:lnTo>
                  <a:lnTo>
                    <a:pt x="764540" y="71882"/>
                  </a:lnTo>
                  <a:lnTo>
                    <a:pt x="764540" y="79375"/>
                  </a:lnTo>
                  <a:lnTo>
                    <a:pt x="765810" y="82550"/>
                  </a:lnTo>
                  <a:lnTo>
                    <a:pt x="770890" y="87630"/>
                  </a:lnTo>
                  <a:lnTo>
                    <a:pt x="773938" y="88900"/>
                  </a:lnTo>
                  <a:lnTo>
                    <a:pt x="781558" y="88900"/>
                  </a:lnTo>
                  <a:lnTo>
                    <a:pt x="784733" y="87630"/>
                  </a:lnTo>
                  <a:lnTo>
                    <a:pt x="787400" y="84963"/>
                  </a:lnTo>
                  <a:lnTo>
                    <a:pt x="789813" y="82423"/>
                  </a:lnTo>
                  <a:lnTo>
                    <a:pt x="791083" y="79375"/>
                  </a:lnTo>
                  <a:lnTo>
                    <a:pt x="791083" y="718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9151" y="610869"/>
              <a:ext cx="103378" cy="1731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97203" y="608202"/>
              <a:ext cx="1664970" cy="702310"/>
            </a:xfrm>
            <a:custGeom>
              <a:avLst/>
              <a:gdLst/>
              <a:ahLst/>
              <a:cxnLst/>
              <a:rect l="l" t="t" r="r" b="b"/>
              <a:pathLst>
                <a:path w="1664970" h="702310">
                  <a:moveTo>
                    <a:pt x="306197" y="453771"/>
                  </a:moveTo>
                  <a:lnTo>
                    <a:pt x="305689" y="438150"/>
                  </a:lnTo>
                  <a:lnTo>
                    <a:pt x="165468" y="438150"/>
                  </a:lnTo>
                  <a:lnTo>
                    <a:pt x="165468" y="492506"/>
                  </a:lnTo>
                  <a:lnTo>
                    <a:pt x="239395" y="492506"/>
                  </a:lnTo>
                  <a:lnTo>
                    <a:pt x="239395" y="495808"/>
                  </a:lnTo>
                  <a:lnTo>
                    <a:pt x="219202" y="535686"/>
                  </a:lnTo>
                  <a:lnTo>
                    <a:pt x="181864" y="549783"/>
                  </a:lnTo>
                  <a:lnTo>
                    <a:pt x="166611" y="550672"/>
                  </a:lnTo>
                  <a:lnTo>
                    <a:pt x="145542" y="548894"/>
                  </a:lnTo>
                  <a:lnTo>
                    <a:pt x="109728" y="534670"/>
                  </a:lnTo>
                  <a:lnTo>
                    <a:pt x="82931" y="506603"/>
                  </a:lnTo>
                  <a:lnTo>
                    <a:pt x="69469" y="468884"/>
                  </a:lnTo>
                  <a:lnTo>
                    <a:pt x="67818" y="446659"/>
                  </a:lnTo>
                  <a:lnTo>
                    <a:pt x="69469" y="424180"/>
                  </a:lnTo>
                  <a:lnTo>
                    <a:pt x="83185" y="386334"/>
                  </a:lnTo>
                  <a:lnTo>
                    <a:pt x="110109" y="358648"/>
                  </a:lnTo>
                  <a:lnTo>
                    <a:pt x="146558" y="344297"/>
                  </a:lnTo>
                  <a:lnTo>
                    <a:pt x="168148" y="342519"/>
                  </a:lnTo>
                  <a:lnTo>
                    <a:pt x="179578" y="343027"/>
                  </a:lnTo>
                  <a:lnTo>
                    <a:pt x="219329" y="356997"/>
                  </a:lnTo>
                  <a:lnTo>
                    <a:pt x="245237" y="381254"/>
                  </a:lnTo>
                  <a:lnTo>
                    <a:pt x="289687" y="348615"/>
                  </a:lnTo>
                  <a:lnTo>
                    <a:pt x="263017" y="321183"/>
                  </a:lnTo>
                  <a:lnTo>
                    <a:pt x="217297" y="294640"/>
                  </a:lnTo>
                  <a:lnTo>
                    <a:pt x="164592" y="285877"/>
                  </a:lnTo>
                  <a:lnTo>
                    <a:pt x="130543" y="288671"/>
                  </a:lnTo>
                  <a:lnTo>
                    <a:pt x="71628" y="311404"/>
                  </a:lnTo>
                  <a:lnTo>
                    <a:pt x="26162" y="355727"/>
                  </a:lnTo>
                  <a:lnTo>
                    <a:pt x="2921" y="413385"/>
                  </a:lnTo>
                  <a:lnTo>
                    <a:pt x="0" y="446659"/>
                  </a:lnTo>
                  <a:lnTo>
                    <a:pt x="2921" y="480441"/>
                  </a:lnTo>
                  <a:lnTo>
                    <a:pt x="26035" y="538480"/>
                  </a:lnTo>
                  <a:lnTo>
                    <a:pt x="71120" y="582803"/>
                  </a:lnTo>
                  <a:lnTo>
                    <a:pt x="130302" y="605790"/>
                  </a:lnTo>
                  <a:lnTo>
                    <a:pt x="164592" y="608584"/>
                  </a:lnTo>
                  <a:lnTo>
                    <a:pt x="194437" y="605917"/>
                  </a:lnTo>
                  <a:lnTo>
                    <a:pt x="245618" y="584327"/>
                  </a:lnTo>
                  <a:lnTo>
                    <a:pt x="284226" y="542544"/>
                  </a:lnTo>
                  <a:lnTo>
                    <a:pt x="303784" y="486791"/>
                  </a:lnTo>
                  <a:lnTo>
                    <a:pt x="306197" y="453771"/>
                  </a:lnTo>
                  <a:close/>
                </a:path>
                <a:path w="1664970" h="702310">
                  <a:moveTo>
                    <a:pt x="316611" y="6477"/>
                  </a:moveTo>
                  <a:lnTo>
                    <a:pt x="203581" y="6477"/>
                  </a:lnTo>
                  <a:lnTo>
                    <a:pt x="203581" y="25527"/>
                  </a:lnTo>
                  <a:lnTo>
                    <a:pt x="250317" y="25527"/>
                  </a:lnTo>
                  <a:lnTo>
                    <a:pt x="250317" y="171577"/>
                  </a:lnTo>
                  <a:lnTo>
                    <a:pt x="270129" y="171577"/>
                  </a:lnTo>
                  <a:lnTo>
                    <a:pt x="270129" y="25527"/>
                  </a:lnTo>
                  <a:lnTo>
                    <a:pt x="316611" y="25527"/>
                  </a:lnTo>
                  <a:lnTo>
                    <a:pt x="316611" y="6477"/>
                  </a:lnTo>
                  <a:close/>
                </a:path>
                <a:path w="1664970" h="702310">
                  <a:moveTo>
                    <a:pt x="465709" y="171704"/>
                  </a:moveTo>
                  <a:lnTo>
                    <a:pt x="443471" y="121031"/>
                  </a:lnTo>
                  <a:lnTo>
                    <a:pt x="436118" y="104267"/>
                  </a:lnTo>
                  <a:lnTo>
                    <a:pt x="416814" y="60071"/>
                  </a:lnTo>
                  <a:lnTo>
                    <a:pt x="416814" y="104267"/>
                  </a:lnTo>
                  <a:lnTo>
                    <a:pt x="364363" y="104267"/>
                  </a:lnTo>
                  <a:lnTo>
                    <a:pt x="390652" y="43434"/>
                  </a:lnTo>
                  <a:lnTo>
                    <a:pt x="416814" y="104267"/>
                  </a:lnTo>
                  <a:lnTo>
                    <a:pt x="416814" y="60071"/>
                  </a:lnTo>
                  <a:lnTo>
                    <a:pt x="409575" y="43434"/>
                  </a:lnTo>
                  <a:lnTo>
                    <a:pt x="390652" y="127"/>
                  </a:lnTo>
                  <a:lnTo>
                    <a:pt x="315722" y="171704"/>
                  </a:lnTo>
                  <a:lnTo>
                    <a:pt x="337185" y="171831"/>
                  </a:lnTo>
                  <a:lnTo>
                    <a:pt x="358521" y="121031"/>
                  </a:lnTo>
                  <a:lnTo>
                    <a:pt x="422910" y="121031"/>
                  </a:lnTo>
                  <a:lnTo>
                    <a:pt x="444373" y="171704"/>
                  </a:lnTo>
                  <a:lnTo>
                    <a:pt x="465709" y="171704"/>
                  </a:lnTo>
                  <a:close/>
                </a:path>
                <a:path w="1664970" h="702310">
                  <a:moveTo>
                    <a:pt x="538861" y="293497"/>
                  </a:moveTo>
                  <a:lnTo>
                    <a:pt x="357886" y="293497"/>
                  </a:lnTo>
                  <a:lnTo>
                    <a:pt x="357886" y="348107"/>
                  </a:lnTo>
                  <a:lnTo>
                    <a:pt x="357886" y="411607"/>
                  </a:lnTo>
                  <a:lnTo>
                    <a:pt x="357886" y="467487"/>
                  </a:lnTo>
                  <a:lnTo>
                    <a:pt x="357886" y="544957"/>
                  </a:lnTo>
                  <a:lnTo>
                    <a:pt x="357886" y="600837"/>
                  </a:lnTo>
                  <a:lnTo>
                    <a:pt x="538861" y="600837"/>
                  </a:lnTo>
                  <a:lnTo>
                    <a:pt x="538861" y="544957"/>
                  </a:lnTo>
                  <a:lnTo>
                    <a:pt x="423418" y="544957"/>
                  </a:lnTo>
                  <a:lnTo>
                    <a:pt x="423418" y="467487"/>
                  </a:lnTo>
                  <a:lnTo>
                    <a:pt x="538861" y="467487"/>
                  </a:lnTo>
                  <a:lnTo>
                    <a:pt x="538861" y="411607"/>
                  </a:lnTo>
                  <a:lnTo>
                    <a:pt x="423418" y="411607"/>
                  </a:lnTo>
                  <a:lnTo>
                    <a:pt x="423418" y="348107"/>
                  </a:lnTo>
                  <a:lnTo>
                    <a:pt x="538861" y="348107"/>
                  </a:lnTo>
                  <a:lnTo>
                    <a:pt x="538861" y="293497"/>
                  </a:lnTo>
                  <a:close/>
                </a:path>
                <a:path w="1664970" h="702310">
                  <a:moveTo>
                    <a:pt x="622046" y="6604"/>
                  </a:moveTo>
                  <a:lnTo>
                    <a:pt x="603377" y="6604"/>
                  </a:lnTo>
                  <a:lnTo>
                    <a:pt x="603377" y="131953"/>
                  </a:lnTo>
                  <a:lnTo>
                    <a:pt x="482727" y="0"/>
                  </a:lnTo>
                  <a:lnTo>
                    <a:pt x="482727" y="171704"/>
                  </a:lnTo>
                  <a:lnTo>
                    <a:pt x="501396" y="171704"/>
                  </a:lnTo>
                  <a:lnTo>
                    <a:pt x="501396" y="47752"/>
                  </a:lnTo>
                  <a:lnTo>
                    <a:pt x="622046" y="178054"/>
                  </a:lnTo>
                  <a:lnTo>
                    <a:pt x="622046" y="6604"/>
                  </a:lnTo>
                  <a:close/>
                </a:path>
                <a:path w="1664970" h="702310">
                  <a:moveTo>
                    <a:pt x="777113" y="544957"/>
                  </a:moveTo>
                  <a:lnTo>
                    <a:pt x="672084" y="544957"/>
                  </a:lnTo>
                  <a:lnTo>
                    <a:pt x="672084" y="293497"/>
                  </a:lnTo>
                  <a:lnTo>
                    <a:pt x="606171" y="293497"/>
                  </a:lnTo>
                  <a:lnTo>
                    <a:pt x="606171" y="544957"/>
                  </a:lnTo>
                  <a:lnTo>
                    <a:pt x="606171" y="600837"/>
                  </a:lnTo>
                  <a:lnTo>
                    <a:pt x="777113" y="600837"/>
                  </a:lnTo>
                  <a:lnTo>
                    <a:pt x="777113" y="544957"/>
                  </a:lnTo>
                  <a:close/>
                </a:path>
                <a:path w="1664970" h="702310">
                  <a:moveTo>
                    <a:pt x="1145413" y="513715"/>
                  </a:moveTo>
                  <a:lnTo>
                    <a:pt x="1134745" y="474091"/>
                  </a:lnTo>
                  <a:lnTo>
                    <a:pt x="1102487" y="440944"/>
                  </a:lnTo>
                  <a:lnTo>
                    <a:pt x="1068705" y="422148"/>
                  </a:lnTo>
                  <a:lnTo>
                    <a:pt x="1054100" y="415798"/>
                  </a:lnTo>
                  <a:lnTo>
                    <a:pt x="1033272" y="405384"/>
                  </a:lnTo>
                  <a:lnTo>
                    <a:pt x="1018540" y="394462"/>
                  </a:lnTo>
                  <a:lnTo>
                    <a:pt x="1009650" y="383159"/>
                  </a:lnTo>
                  <a:lnTo>
                    <a:pt x="1006729" y="371221"/>
                  </a:lnTo>
                  <a:lnTo>
                    <a:pt x="1007364" y="363728"/>
                  </a:lnTo>
                  <a:lnTo>
                    <a:pt x="1040638" y="336804"/>
                  </a:lnTo>
                  <a:lnTo>
                    <a:pt x="1050036" y="336169"/>
                  </a:lnTo>
                  <a:lnTo>
                    <a:pt x="1057783" y="336677"/>
                  </a:lnTo>
                  <a:lnTo>
                    <a:pt x="1092454" y="356870"/>
                  </a:lnTo>
                  <a:lnTo>
                    <a:pt x="1096137" y="362966"/>
                  </a:lnTo>
                  <a:lnTo>
                    <a:pt x="1134872" y="325882"/>
                  </a:lnTo>
                  <a:lnTo>
                    <a:pt x="1126871" y="315976"/>
                  </a:lnTo>
                  <a:lnTo>
                    <a:pt x="1118235" y="307594"/>
                  </a:lnTo>
                  <a:lnTo>
                    <a:pt x="1084580" y="289179"/>
                  </a:lnTo>
                  <a:lnTo>
                    <a:pt x="1050798" y="285369"/>
                  </a:lnTo>
                  <a:lnTo>
                    <a:pt x="1027938" y="286893"/>
                  </a:lnTo>
                  <a:lnTo>
                    <a:pt x="988822" y="299085"/>
                  </a:lnTo>
                  <a:lnTo>
                    <a:pt x="949833" y="337566"/>
                  </a:lnTo>
                  <a:lnTo>
                    <a:pt x="942340" y="372364"/>
                  </a:lnTo>
                  <a:lnTo>
                    <a:pt x="943356" y="385699"/>
                  </a:lnTo>
                  <a:lnTo>
                    <a:pt x="967740" y="430530"/>
                  </a:lnTo>
                  <a:lnTo>
                    <a:pt x="1013968" y="461137"/>
                  </a:lnTo>
                  <a:lnTo>
                    <a:pt x="1036828" y="472694"/>
                  </a:lnTo>
                  <a:lnTo>
                    <a:pt x="1056513" y="483616"/>
                  </a:lnTo>
                  <a:lnTo>
                    <a:pt x="1070483" y="494411"/>
                  </a:lnTo>
                  <a:lnTo>
                    <a:pt x="1078865" y="505333"/>
                  </a:lnTo>
                  <a:lnTo>
                    <a:pt x="1081659" y="516128"/>
                  </a:lnTo>
                  <a:lnTo>
                    <a:pt x="1080770" y="524891"/>
                  </a:lnTo>
                  <a:lnTo>
                    <a:pt x="1052322" y="553720"/>
                  </a:lnTo>
                  <a:lnTo>
                    <a:pt x="1031621" y="556387"/>
                  </a:lnTo>
                  <a:lnTo>
                    <a:pt x="1022350" y="555752"/>
                  </a:lnTo>
                  <a:lnTo>
                    <a:pt x="983869" y="535051"/>
                  </a:lnTo>
                  <a:lnTo>
                    <a:pt x="974852" y="519938"/>
                  </a:lnTo>
                  <a:lnTo>
                    <a:pt x="938149" y="561213"/>
                  </a:lnTo>
                  <a:lnTo>
                    <a:pt x="964057" y="589788"/>
                  </a:lnTo>
                  <a:lnTo>
                    <a:pt x="1003427" y="605536"/>
                  </a:lnTo>
                  <a:lnTo>
                    <a:pt x="1024255" y="608076"/>
                  </a:lnTo>
                  <a:lnTo>
                    <a:pt x="1024255" y="644906"/>
                  </a:lnTo>
                  <a:lnTo>
                    <a:pt x="1045464" y="644906"/>
                  </a:lnTo>
                  <a:lnTo>
                    <a:pt x="1052068" y="645922"/>
                  </a:lnTo>
                  <a:lnTo>
                    <a:pt x="1059688" y="650748"/>
                  </a:lnTo>
                  <a:lnTo>
                    <a:pt x="1061720" y="654304"/>
                  </a:lnTo>
                  <a:lnTo>
                    <a:pt x="1061720" y="664464"/>
                  </a:lnTo>
                  <a:lnTo>
                    <a:pt x="1060069" y="668274"/>
                  </a:lnTo>
                  <a:lnTo>
                    <a:pt x="1053211" y="673608"/>
                  </a:lnTo>
                  <a:lnTo>
                    <a:pt x="1047877" y="675005"/>
                  </a:lnTo>
                  <a:lnTo>
                    <a:pt x="1037463" y="675005"/>
                  </a:lnTo>
                  <a:lnTo>
                    <a:pt x="999744" y="669163"/>
                  </a:lnTo>
                  <a:lnTo>
                    <a:pt x="993775" y="668020"/>
                  </a:lnTo>
                  <a:lnTo>
                    <a:pt x="986536" y="665861"/>
                  </a:lnTo>
                  <a:lnTo>
                    <a:pt x="986536" y="692658"/>
                  </a:lnTo>
                  <a:lnTo>
                    <a:pt x="991743" y="694309"/>
                  </a:lnTo>
                  <a:lnTo>
                    <a:pt x="1007491" y="697865"/>
                  </a:lnTo>
                  <a:lnTo>
                    <a:pt x="1026541" y="700913"/>
                  </a:lnTo>
                  <a:lnTo>
                    <a:pt x="1034923" y="701802"/>
                  </a:lnTo>
                  <a:lnTo>
                    <a:pt x="1042289" y="701802"/>
                  </a:lnTo>
                  <a:lnTo>
                    <a:pt x="1084072" y="691388"/>
                  </a:lnTo>
                  <a:lnTo>
                    <a:pt x="1095756" y="675005"/>
                  </a:lnTo>
                  <a:lnTo>
                    <a:pt x="1097407" y="669925"/>
                  </a:lnTo>
                  <a:lnTo>
                    <a:pt x="1098296" y="660146"/>
                  </a:lnTo>
                  <a:lnTo>
                    <a:pt x="1097534" y="650621"/>
                  </a:lnTo>
                  <a:lnTo>
                    <a:pt x="1095121" y="642239"/>
                  </a:lnTo>
                  <a:lnTo>
                    <a:pt x="1060196" y="620268"/>
                  </a:lnTo>
                  <a:lnTo>
                    <a:pt x="1048893" y="619633"/>
                  </a:lnTo>
                  <a:lnTo>
                    <a:pt x="1045845" y="619633"/>
                  </a:lnTo>
                  <a:lnTo>
                    <a:pt x="1045845" y="607949"/>
                  </a:lnTo>
                  <a:lnTo>
                    <a:pt x="1059942" y="606933"/>
                  </a:lnTo>
                  <a:lnTo>
                    <a:pt x="1081151" y="602107"/>
                  </a:lnTo>
                  <a:lnTo>
                    <a:pt x="1115949" y="582676"/>
                  </a:lnTo>
                  <a:lnTo>
                    <a:pt x="1143508" y="534162"/>
                  </a:lnTo>
                  <a:lnTo>
                    <a:pt x="1145413" y="513715"/>
                  </a:lnTo>
                  <a:close/>
                </a:path>
                <a:path w="1664970" h="702310">
                  <a:moveTo>
                    <a:pt x="1664716" y="600583"/>
                  </a:moveTo>
                  <a:lnTo>
                    <a:pt x="1617599" y="292735"/>
                  </a:lnTo>
                  <a:lnTo>
                    <a:pt x="1549654" y="292735"/>
                  </a:lnTo>
                  <a:lnTo>
                    <a:pt x="1489456" y="473583"/>
                  </a:lnTo>
                  <a:lnTo>
                    <a:pt x="1487932" y="477012"/>
                  </a:lnTo>
                  <a:lnTo>
                    <a:pt x="1486408" y="482473"/>
                  </a:lnTo>
                  <a:lnTo>
                    <a:pt x="1485265" y="490601"/>
                  </a:lnTo>
                  <a:lnTo>
                    <a:pt x="1483233" y="502412"/>
                  </a:lnTo>
                  <a:lnTo>
                    <a:pt x="1481582" y="515620"/>
                  </a:lnTo>
                  <a:lnTo>
                    <a:pt x="1480312" y="508889"/>
                  </a:lnTo>
                  <a:lnTo>
                    <a:pt x="1478534" y="497078"/>
                  </a:lnTo>
                  <a:lnTo>
                    <a:pt x="1477264" y="490220"/>
                  </a:lnTo>
                  <a:lnTo>
                    <a:pt x="1474470" y="477266"/>
                  </a:lnTo>
                  <a:lnTo>
                    <a:pt x="1473200" y="473964"/>
                  </a:lnTo>
                  <a:lnTo>
                    <a:pt x="1414018" y="292735"/>
                  </a:lnTo>
                  <a:lnTo>
                    <a:pt x="1344930" y="292735"/>
                  </a:lnTo>
                  <a:lnTo>
                    <a:pt x="1298194" y="600583"/>
                  </a:lnTo>
                  <a:lnTo>
                    <a:pt x="1360678" y="600583"/>
                  </a:lnTo>
                  <a:lnTo>
                    <a:pt x="1382776" y="414782"/>
                  </a:lnTo>
                  <a:lnTo>
                    <a:pt x="1383030" y="414147"/>
                  </a:lnTo>
                  <a:lnTo>
                    <a:pt x="1386713" y="372745"/>
                  </a:lnTo>
                  <a:lnTo>
                    <a:pt x="1386967" y="352425"/>
                  </a:lnTo>
                  <a:lnTo>
                    <a:pt x="1394587" y="388493"/>
                  </a:lnTo>
                  <a:lnTo>
                    <a:pt x="1398524" y="403733"/>
                  </a:lnTo>
                  <a:lnTo>
                    <a:pt x="1462532" y="600583"/>
                  </a:lnTo>
                  <a:lnTo>
                    <a:pt x="1499616" y="600583"/>
                  </a:lnTo>
                  <a:lnTo>
                    <a:pt x="1566545" y="398907"/>
                  </a:lnTo>
                  <a:lnTo>
                    <a:pt x="1569974" y="384937"/>
                  </a:lnTo>
                  <a:lnTo>
                    <a:pt x="1571371" y="377063"/>
                  </a:lnTo>
                  <a:lnTo>
                    <a:pt x="1572768" y="370967"/>
                  </a:lnTo>
                  <a:lnTo>
                    <a:pt x="1575435" y="355219"/>
                  </a:lnTo>
                  <a:lnTo>
                    <a:pt x="1575562" y="366141"/>
                  </a:lnTo>
                  <a:lnTo>
                    <a:pt x="1576451" y="383667"/>
                  </a:lnTo>
                  <a:lnTo>
                    <a:pt x="1579753" y="414782"/>
                  </a:lnTo>
                  <a:lnTo>
                    <a:pt x="1602232" y="600583"/>
                  </a:lnTo>
                  <a:lnTo>
                    <a:pt x="1664716" y="600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7523" y="614172"/>
              <a:ext cx="128016" cy="1706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59508" y="614172"/>
              <a:ext cx="99060" cy="1661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8760" y="1293113"/>
              <a:ext cx="194437" cy="3037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9401" y="614679"/>
              <a:ext cx="434340" cy="593725"/>
            </a:xfrm>
            <a:custGeom>
              <a:avLst/>
              <a:gdLst/>
              <a:ahLst/>
              <a:cxnLst/>
              <a:rect l="l" t="t" r="r" b="b"/>
              <a:pathLst>
                <a:path w="434339" h="593725">
                  <a:moveTo>
                    <a:pt x="61849" y="236601"/>
                  </a:moveTo>
                  <a:lnTo>
                    <a:pt x="59055" y="229743"/>
                  </a:lnTo>
                  <a:lnTo>
                    <a:pt x="53213" y="224155"/>
                  </a:lnTo>
                  <a:lnTo>
                    <a:pt x="47752" y="218313"/>
                  </a:lnTo>
                  <a:lnTo>
                    <a:pt x="41021" y="215392"/>
                  </a:lnTo>
                  <a:lnTo>
                    <a:pt x="25781" y="215392"/>
                  </a:lnTo>
                  <a:lnTo>
                    <a:pt x="19304" y="218313"/>
                  </a:lnTo>
                  <a:lnTo>
                    <a:pt x="7747" y="230124"/>
                  </a:lnTo>
                  <a:lnTo>
                    <a:pt x="4826" y="236855"/>
                  </a:lnTo>
                  <a:lnTo>
                    <a:pt x="4826" y="252095"/>
                  </a:lnTo>
                  <a:lnTo>
                    <a:pt x="7747" y="258953"/>
                  </a:lnTo>
                  <a:lnTo>
                    <a:pt x="19050" y="270129"/>
                  </a:lnTo>
                  <a:lnTo>
                    <a:pt x="25654" y="273050"/>
                  </a:lnTo>
                  <a:lnTo>
                    <a:pt x="41529" y="273050"/>
                  </a:lnTo>
                  <a:lnTo>
                    <a:pt x="48514" y="270129"/>
                  </a:lnTo>
                  <a:lnTo>
                    <a:pt x="59309" y="258953"/>
                  </a:lnTo>
                  <a:lnTo>
                    <a:pt x="61849" y="252095"/>
                  </a:lnTo>
                  <a:lnTo>
                    <a:pt x="61849" y="236601"/>
                  </a:lnTo>
                  <a:close/>
                </a:path>
                <a:path w="434339" h="593725">
                  <a:moveTo>
                    <a:pt x="65773" y="285559"/>
                  </a:moveTo>
                  <a:lnTo>
                    <a:pt x="0" y="285559"/>
                  </a:lnTo>
                  <a:lnTo>
                    <a:pt x="0" y="593344"/>
                  </a:lnTo>
                  <a:lnTo>
                    <a:pt x="65773" y="593344"/>
                  </a:lnTo>
                  <a:lnTo>
                    <a:pt x="65773" y="285559"/>
                  </a:lnTo>
                  <a:close/>
                </a:path>
                <a:path w="434339" h="593725">
                  <a:moveTo>
                    <a:pt x="216916" y="146050"/>
                  </a:moveTo>
                  <a:lnTo>
                    <a:pt x="154559" y="146050"/>
                  </a:lnTo>
                  <a:lnTo>
                    <a:pt x="154559" y="0"/>
                  </a:lnTo>
                  <a:lnTo>
                    <a:pt x="135001" y="0"/>
                  </a:lnTo>
                  <a:lnTo>
                    <a:pt x="135001" y="146050"/>
                  </a:lnTo>
                  <a:lnTo>
                    <a:pt x="135001" y="165100"/>
                  </a:lnTo>
                  <a:lnTo>
                    <a:pt x="216916" y="165100"/>
                  </a:lnTo>
                  <a:lnTo>
                    <a:pt x="216916" y="146050"/>
                  </a:lnTo>
                  <a:close/>
                </a:path>
                <a:path w="434339" h="593725">
                  <a:moveTo>
                    <a:pt x="430403" y="236601"/>
                  </a:moveTo>
                  <a:lnTo>
                    <a:pt x="427482" y="229743"/>
                  </a:lnTo>
                  <a:lnTo>
                    <a:pt x="421767" y="224155"/>
                  </a:lnTo>
                  <a:lnTo>
                    <a:pt x="416052" y="218313"/>
                  </a:lnTo>
                  <a:lnTo>
                    <a:pt x="409448" y="215392"/>
                  </a:lnTo>
                  <a:lnTo>
                    <a:pt x="394335" y="215392"/>
                  </a:lnTo>
                  <a:lnTo>
                    <a:pt x="387477" y="218313"/>
                  </a:lnTo>
                  <a:lnTo>
                    <a:pt x="381762" y="224282"/>
                  </a:lnTo>
                  <a:lnTo>
                    <a:pt x="375920" y="230124"/>
                  </a:lnTo>
                  <a:lnTo>
                    <a:pt x="373253" y="236855"/>
                  </a:lnTo>
                  <a:lnTo>
                    <a:pt x="373253" y="252095"/>
                  </a:lnTo>
                  <a:lnTo>
                    <a:pt x="375920" y="258953"/>
                  </a:lnTo>
                  <a:lnTo>
                    <a:pt x="387477" y="270129"/>
                  </a:lnTo>
                  <a:lnTo>
                    <a:pt x="394081" y="273050"/>
                  </a:lnTo>
                  <a:lnTo>
                    <a:pt x="409829" y="273050"/>
                  </a:lnTo>
                  <a:lnTo>
                    <a:pt x="416687" y="270129"/>
                  </a:lnTo>
                  <a:lnTo>
                    <a:pt x="422275" y="264541"/>
                  </a:lnTo>
                  <a:lnTo>
                    <a:pt x="427482" y="258953"/>
                  </a:lnTo>
                  <a:lnTo>
                    <a:pt x="430403" y="252095"/>
                  </a:lnTo>
                  <a:lnTo>
                    <a:pt x="430403" y="236601"/>
                  </a:lnTo>
                  <a:close/>
                </a:path>
                <a:path w="434339" h="593725">
                  <a:moveTo>
                    <a:pt x="434314" y="285559"/>
                  </a:moveTo>
                  <a:lnTo>
                    <a:pt x="368173" y="285559"/>
                  </a:lnTo>
                  <a:lnTo>
                    <a:pt x="368173" y="593344"/>
                  </a:lnTo>
                  <a:lnTo>
                    <a:pt x="434314" y="593344"/>
                  </a:lnTo>
                  <a:lnTo>
                    <a:pt x="434314" y="285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0408" y="1356359"/>
              <a:ext cx="196595" cy="2377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72056" y="1293875"/>
              <a:ext cx="53340" cy="299720"/>
            </a:xfrm>
            <a:custGeom>
              <a:avLst/>
              <a:gdLst/>
              <a:ahLst/>
              <a:cxnLst/>
              <a:rect l="l" t="t" r="r" b="b"/>
              <a:pathLst>
                <a:path w="53339" h="299719">
                  <a:moveTo>
                    <a:pt x="50546" y="24384"/>
                  </a:moveTo>
                  <a:lnTo>
                    <a:pt x="48768" y="14732"/>
                  </a:lnTo>
                  <a:lnTo>
                    <a:pt x="43815" y="6985"/>
                  </a:lnTo>
                  <a:lnTo>
                    <a:pt x="36449" y="1905"/>
                  </a:lnTo>
                  <a:lnTo>
                    <a:pt x="27178" y="0"/>
                  </a:lnTo>
                  <a:lnTo>
                    <a:pt x="17653" y="1905"/>
                  </a:lnTo>
                  <a:lnTo>
                    <a:pt x="9906" y="6985"/>
                  </a:lnTo>
                  <a:lnTo>
                    <a:pt x="4699" y="14732"/>
                  </a:lnTo>
                  <a:lnTo>
                    <a:pt x="2794" y="24384"/>
                  </a:lnTo>
                  <a:lnTo>
                    <a:pt x="4699" y="33401"/>
                  </a:lnTo>
                  <a:lnTo>
                    <a:pt x="9779" y="41148"/>
                  </a:lnTo>
                  <a:lnTo>
                    <a:pt x="17526" y="46355"/>
                  </a:lnTo>
                  <a:lnTo>
                    <a:pt x="27178" y="48387"/>
                  </a:lnTo>
                  <a:lnTo>
                    <a:pt x="36449" y="46355"/>
                  </a:lnTo>
                  <a:lnTo>
                    <a:pt x="43815" y="41148"/>
                  </a:lnTo>
                  <a:lnTo>
                    <a:pt x="48768" y="33401"/>
                  </a:lnTo>
                  <a:lnTo>
                    <a:pt x="50546" y="24384"/>
                  </a:lnTo>
                  <a:close/>
                </a:path>
                <a:path w="53339" h="299719">
                  <a:moveTo>
                    <a:pt x="53340" y="62026"/>
                  </a:moveTo>
                  <a:lnTo>
                    <a:pt x="0" y="62026"/>
                  </a:lnTo>
                  <a:lnTo>
                    <a:pt x="0" y="299720"/>
                  </a:lnTo>
                  <a:lnTo>
                    <a:pt x="53340" y="299720"/>
                  </a:lnTo>
                  <a:lnTo>
                    <a:pt x="53340" y="620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1304" y="1356359"/>
              <a:ext cx="219456" cy="2377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96668" y="1356359"/>
              <a:ext cx="151130" cy="237490"/>
            </a:xfrm>
            <a:custGeom>
              <a:avLst/>
              <a:gdLst/>
              <a:ahLst/>
              <a:cxnLst/>
              <a:rect l="l" t="t" r="r" b="b"/>
              <a:pathLst>
                <a:path w="151130" h="237490">
                  <a:moveTo>
                    <a:pt x="150876" y="193040"/>
                  </a:moveTo>
                  <a:lnTo>
                    <a:pt x="53721" y="193040"/>
                  </a:lnTo>
                  <a:lnTo>
                    <a:pt x="53721" y="137160"/>
                  </a:lnTo>
                  <a:lnTo>
                    <a:pt x="140589" y="137160"/>
                  </a:lnTo>
                  <a:lnTo>
                    <a:pt x="140589" y="93980"/>
                  </a:lnTo>
                  <a:lnTo>
                    <a:pt x="53721" y="93980"/>
                  </a:lnTo>
                  <a:lnTo>
                    <a:pt x="53721" y="44450"/>
                  </a:lnTo>
                  <a:lnTo>
                    <a:pt x="145923" y="44450"/>
                  </a:lnTo>
                  <a:lnTo>
                    <a:pt x="145923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93980"/>
                  </a:lnTo>
                  <a:lnTo>
                    <a:pt x="0" y="13716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50876" y="237490"/>
                  </a:lnTo>
                  <a:lnTo>
                    <a:pt x="150876" y="193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84120" y="1354835"/>
              <a:ext cx="179831" cy="2392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85288" y="1351787"/>
              <a:ext cx="163068" cy="2453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869692" y="1293875"/>
              <a:ext cx="432434" cy="300355"/>
            </a:xfrm>
            <a:custGeom>
              <a:avLst/>
              <a:gdLst/>
              <a:ahLst/>
              <a:cxnLst/>
              <a:rect l="l" t="t" r="r" b="b"/>
              <a:pathLst>
                <a:path w="432435" h="300355">
                  <a:moveTo>
                    <a:pt x="51308" y="24384"/>
                  </a:moveTo>
                  <a:lnTo>
                    <a:pt x="49530" y="14732"/>
                  </a:lnTo>
                  <a:lnTo>
                    <a:pt x="44450" y="6985"/>
                  </a:lnTo>
                  <a:lnTo>
                    <a:pt x="36957" y="1905"/>
                  </a:lnTo>
                  <a:lnTo>
                    <a:pt x="27559" y="0"/>
                  </a:lnTo>
                  <a:lnTo>
                    <a:pt x="17907" y="1905"/>
                  </a:lnTo>
                  <a:lnTo>
                    <a:pt x="10033" y="6985"/>
                  </a:lnTo>
                  <a:lnTo>
                    <a:pt x="4699" y="14732"/>
                  </a:lnTo>
                  <a:lnTo>
                    <a:pt x="2794" y="24384"/>
                  </a:lnTo>
                  <a:lnTo>
                    <a:pt x="4699" y="33401"/>
                  </a:lnTo>
                  <a:lnTo>
                    <a:pt x="9906" y="41148"/>
                  </a:lnTo>
                  <a:lnTo>
                    <a:pt x="17780" y="46355"/>
                  </a:lnTo>
                  <a:lnTo>
                    <a:pt x="27559" y="48387"/>
                  </a:lnTo>
                  <a:lnTo>
                    <a:pt x="36957" y="46355"/>
                  </a:lnTo>
                  <a:lnTo>
                    <a:pt x="44450" y="41148"/>
                  </a:lnTo>
                  <a:lnTo>
                    <a:pt x="49530" y="33401"/>
                  </a:lnTo>
                  <a:lnTo>
                    <a:pt x="51308" y="24384"/>
                  </a:lnTo>
                  <a:close/>
                </a:path>
                <a:path w="432435" h="300355">
                  <a:moveTo>
                    <a:pt x="54102" y="62026"/>
                  </a:moveTo>
                  <a:lnTo>
                    <a:pt x="0" y="62026"/>
                  </a:lnTo>
                  <a:lnTo>
                    <a:pt x="0" y="299720"/>
                  </a:lnTo>
                  <a:lnTo>
                    <a:pt x="54102" y="299720"/>
                  </a:lnTo>
                  <a:lnTo>
                    <a:pt x="54102" y="62026"/>
                  </a:lnTo>
                  <a:close/>
                </a:path>
                <a:path w="432435" h="300355">
                  <a:moveTo>
                    <a:pt x="265938" y="61214"/>
                  </a:moveTo>
                  <a:lnTo>
                    <a:pt x="82804" y="61214"/>
                  </a:lnTo>
                  <a:lnTo>
                    <a:pt x="82804" y="106934"/>
                  </a:lnTo>
                  <a:lnTo>
                    <a:pt x="146685" y="106934"/>
                  </a:lnTo>
                  <a:lnTo>
                    <a:pt x="146685" y="299974"/>
                  </a:lnTo>
                  <a:lnTo>
                    <a:pt x="200914" y="299974"/>
                  </a:lnTo>
                  <a:lnTo>
                    <a:pt x="200914" y="106934"/>
                  </a:lnTo>
                  <a:lnTo>
                    <a:pt x="265938" y="106934"/>
                  </a:lnTo>
                  <a:lnTo>
                    <a:pt x="265938" y="61214"/>
                  </a:lnTo>
                  <a:close/>
                </a:path>
                <a:path w="432435" h="300355">
                  <a:moveTo>
                    <a:pt x="432435" y="255524"/>
                  </a:moveTo>
                  <a:lnTo>
                    <a:pt x="334518" y="255524"/>
                  </a:lnTo>
                  <a:lnTo>
                    <a:pt x="334518" y="199644"/>
                  </a:lnTo>
                  <a:lnTo>
                    <a:pt x="422148" y="199644"/>
                  </a:lnTo>
                  <a:lnTo>
                    <a:pt x="422148" y="156464"/>
                  </a:lnTo>
                  <a:lnTo>
                    <a:pt x="334518" y="156464"/>
                  </a:lnTo>
                  <a:lnTo>
                    <a:pt x="334518" y="106934"/>
                  </a:lnTo>
                  <a:lnTo>
                    <a:pt x="427482" y="106934"/>
                  </a:lnTo>
                  <a:lnTo>
                    <a:pt x="427482" y="62484"/>
                  </a:lnTo>
                  <a:lnTo>
                    <a:pt x="280416" y="62484"/>
                  </a:lnTo>
                  <a:lnTo>
                    <a:pt x="280416" y="106934"/>
                  </a:lnTo>
                  <a:lnTo>
                    <a:pt x="280416" y="156464"/>
                  </a:lnTo>
                  <a:lnTo>
                    <a:pt x="280416" y="199644"/>
                  </a:lnTo>
                  <a:lnTo>
                    <a:pt x="280416" y="255524"/>
                  </a:lnTo>
                  <a:lnTo>
                    <a:pt x="280416" y="299974"/>
                  </a:lnTo>
                  <a:lnTo>
                    <a:pt x="432435" y="299974"/>
                  </a:lnTo>
                  <a:lnTo>
                    <a:pt x="432435" y="255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28415" y="1351787"/>
              <a:ext cx="164591" cy="2453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44" y="1293875"/>
              <a:ext cx="7374890" cy="3476625"/>
            </a:xfrm>
            <a:custGeom>
              <a:avLst/>
              <a:gdLst/>
              <a:ahLst/>
              <a:cxnLst/>
              <a:rect l="l" t="t" r="r" b="b"/>
              <a:pathLst>
                <a:path w="7374890" h="3476625">
                  <a:moveTo>
                    <a:pt x="3570986" y="24384"/>
                  </a:moveTo>
                  <a:lnTo>
                    <a:pt x="3569208" y="14732"/>
                  </a:lnTo>
                  <a:lnTo>
                    <a:pt x="3564128" y="6985"/>
                  </a:lnTo>
                  <a:lnTo>
                    <a:pt x="3556635" y="1905"/>
                  </a:lnTo>
                  <a:lnTo>
                    <a:pt x="3547364" y="0"/>
                  </a:lnTo>
                  <a:lnTo>
                    <a:pt x="3537712" y="1905"/>
                  </a:lnTo>
                  <a:lnTo>
                    <a:pt x="3529838" y="6985"/>
                  </a:lnTo>
                  <a:lnTo>
                    <a:pt x="3524631" y="14732"/>
                  </a:lnTo>
                  <a:lnTo>
                    <a:pt x="3522599" y="24384"/>
                  </a:lnTo>
                  <a:lnTo>
                    <a:pt x="3524504" y="33401"/>
                  </a:lnTo>
                  <a:lnTo>
                    <a:pt x="3529711" y="41148"/>
                  </a:lnTo>
                  <a:lnTo>
                    <a:pt x="3537585" y="46355"/>
                  </a:lnTo>
                  <a:lnTo>
                    <a:pt x="3547364" y="48387"/>
                  </a:lnTo>
                  <a:lnTo>
                    <a:pt x="3556635" y="46355"/>
                  </a:lnTo>
                  <a:lnTo>
                    <a:pt x="3564128" y="41148"/>
                  </a:lnTo>
                  <a:lnTo>
                    <a:pt x="3569208" y="33401"/>
                  </a:lnTo>
                  <a:lnTo>
                    <a:pt x="3570986" y="24384"/>
                  </a:lnTo>
                  <a:close/>
                </a:path>
                <a:path w="7374890" h="3476625">
                  <a:moveTo>
                    <a:pt x="3573767" y="62153"/>
                  </a:moveTo>
                  <a:lnTo>
                    <a:pt x="3519805" y="62153"/>
                  </a:lnTo>
                  <a:lnTo>
                    <a:pt x="3519805" y="299974"/>
                  </a:lnTo>
                  <a:lnTo>
                    <a:pt x="3573767" y="299974"/>
                  </a:lnTo>
                  <a:lnTo>
                    <a:pt x="3573767" y="62153"/>
                  </a:lnTo>
                  <a:close/>
                </a:path>
                <a:path w="7374890" h="3476625">
                  <a:moveTo>
                    <a:pt x="7374636" y="1288034"/>
                  </a:moveTo>
                  <a:lnTo>
                    <a:pt x="0" y="1288034"/>
                  </a:lnTo>
                  <a:lnTo>
                    <a:pt x="0" y="3476117"/>
                  </a:lnTo>
                  <a:lnTo>
                    <a:pt x="7374636" y="3476117"/>
                  </a:lnTo>
                  <a:lnTo>
                    <a:pt x="7374636" y="1288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3335" y="2819399"/>
              <a:ext cx="3334512" cy="15864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6364" y="3070859"/>
              <a:ext cx="2400299" cy="13716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31151" y="3965447"/>
              <a:ext cx="71627" cy="6705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691627" y="6336791"/>
              <a:ext cx="4502150" cy="521334"/>
            </a:xfrm>
            <a:custGeom>
              <a:avLst/>
              <a:gdLst/>
              <a:ahLst/>
              <a:cxnLst/>
              <a:rect l="l" t="t" r="r" b="b"/>
              <a:pathLst>
                <a:path w="4502150" h="521334">
                  <a:moveTo>
                    <a:pt x="4501769" y="0"/>
                  </a:moveTo>
                  <a:lnTo>
                    <a:pt x="0" y="0"/>
                  </a:lnTo>
                  <a:lnTo>
                    <a:pt x="0" y="521004"/>
                  </a:lnTo>
                  <a:lnTo>
                    <a:pt x="4501769" y="521004"/>
                  </a:lnTo>
                  <a:lnTo>
                    <a:pt x="4501769" y="0"/>
                  </a:lnTo>
                  <a:close/>
                </a:path>
              </a:pathLst>
            </a:custGeom>
            <a:solidFill>
              <a:srgbClr val="ED48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81032" y="6527291"/>
              <a:ext cx="73150" cy="1447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21012" y="6556248"/>
              <a:ext cx="103631" cy="86868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9901555" y="6466738"/>
            <a:ext cx="822960" cy="233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solidFill>
                  <a:srgbClr val="FFFFFF"/>
                </a:solidFill>
                <a:latin typeface="Microsoft Sans Serif"/>
                <a:cs typeface="Microsoft Sans Serif"/>
              </a:rPr>
              <a:t>gelisimedu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866888" y="6518147"/>
            <a:ext cx="3214370" cy="172720"/>
            <a:chOff x="7866888" y="6518147"/>
            <a:chExt cx="3214370" cy="172720"/>
          </a:xfrm>
        </p:grpSpPr>
        <p:sp>
          <p:nvSpPr>
            <p:cNvPr id="35" name="object 35"/>
            <p:cNvSpPr/>
            <p:nvPr/>
          </p:nvSpPr>
          <p:spPr>
            <a:xfrm>
              <a:off x="7866888" y="6518147"/>
              <a:ext cx="1363980" cy="172720"/>
            </a:xfrm>
            <a:custGeom>
              <a:avLst/>
              <a:gdLst/>
              <a:ahLst/>
              <a:cxnLst/>
              <a:rect l="l" t="t" r="r" b="b"/>
              <a:pathLst>
                <a:path w="1363979" h="172720">
                  <a:moveTo>
                    <a:pt x="148209" y="46837"/>
                  </a:moveTo>
                  <a:lnTo>
                    <a:pt x="133858" y="46837"/>
                  </a:lnTo>
                  <a:lnTo>
                    <a:pt x="107442" y="119341"/>
                  </a:lnTo>
                  <a:lnTo>
                    <a:pt x="81153" y="46837"/>
                  </a:lnTo>
                  <a:lnTo>
                    <a:pt x="67691" y="46837"/>
                  </a:lnTo>
                  <a:lnTo>
                    <a:pt x="40894" y="118999"/>
                  </a:lnTo>
                  <a:lnTo>
                    <a:pt x="15240" y="46837"/>
                  </a:lnTo>
                  <a:lnTo>
                    <a:pt x="0" y="46837"/>
                  </a:lnTo>
                  <a:lnTo>
                    <a:pt x="32893" y="137464"/>
                  </a:lnTo>
                  <a:lnTo>
                    <a:pt x="48260" y="137464"/>
                  </a:lnTo>
                  <a:lnTo>
                    <a:pt x="74168" y="68732"/>
                  </a:lnTo>
                  <a:lnTo>
                    <a:pt x="99822" y="137464"/>
                  </a:lnTo>
                  <a:lnTo>
                    <a:pt x="115189" y="137464"/>
                  </a:lnTo>
                  <a:lnTo>
                    <a:pt x="148209" y="46837"/>
                  </a:lnTo>
                  <a:close/>
                </a:path>
                <a:path w="1363979" h="172720">
                  <a:moveTo>
                    <a:pt x="297053" y="46837"/>
                  </a:moveTo>
                  <a:lnTo>
                    <a:pt x="282702" y="46837"/>
                  </a:lnTo>
                  <a:lnTo>
                    <a:pt x="256286" y="119341"/>
                  </a:lnTo>
                  <a:lnTo>
                    <a:pt x="229997" y="46837"/>
                  </a:lnTo>
                  <a:lnTo>
                    <a:pt x="216408" y="46837"/>
                  </a:lnTo>
                  <a:lnTo>
                    <a:pt x="189738" y="118999"/>
                  </a:lnTo>
                  <a:lnTo>
                    <a:pt x="163957" y="46837"/>
                  </a:lnTo>
                  <a:lnTo>
                    <a:pt x="148844" y="46837"/>
                  </a:lnTo>
                  <a:lnTo>
                    <a:pt x="181737" y="137464"/>
                  </a:lnTo>
                  <a:lnTo>
                    <a:pt x="197104" y="137464"/>
                  </a:lnTo>
                  <a:lnTo>
                    <a:pt x="223012" y="68732"/>
                  </a:lnTo>
                  <a:lnTo>
                    <a:pt x="248539" y="137464"/>
                  </a:lnTo>
                  <a:lnTo>
                    <a:pt x="263906" y="137464"/>
                  </a:lnTo>
                  <a:lnTo>
                    <a:pt x="297053" y="46837"/>
                  </a:lnTo>
                  <a:close/>
                </a:path>
                <a:path w="1363979" h="172720">
                  <a:moveTo>
                    <a:pt x="445897" y="46837"/>
                  </a:moveTo>
                  <a:lnTo>
                    <a:pt x="431419" y="46837"/>
                  </a:lnTo>
                  <a:lnTo>
                    <a:pt x="405130" y="119341"/>
                  </a:lnTo>
                  <a:lnTo>
                    <a:pt x="378841" y="46837"/>
                  </a:lnTo>
                  <a:lnTo>
                    <a:pt x="365252" y="46837"/>
                  </a:lnTo>
                  <a:lnTo>
                    <a:pt x="338582" y="118999"/>
                  </a:lnTo>
                  <a:lnTo>
                    <a:pt x="312801" y="46837"/>
                  </a:lnTo>
                  <a:lnTo>
                    <a:pt x="297561" y="46837"/>
                  </a:lnTo>
                  <a:lnTo>
                    <a:pt x="330581" y="137464"/>
                  </a:lnTo>
                  <a:lnTo>
                    <a:pt x="345948" y="137464"/>
                  </a:lnTo>
                  <a:lnTo>
                    <a:pt x="371856" y="68732"/>
                  </a:lnTo>
                  <a:lnTo>
                    <a:pt x="397383" y="137464"/>
                  </a:lnTo>
                  <a:lnTo>
                    <a:pt x="412750" y="137464"/>
                  </a:lnTo>
                  <a:lnTo>
                    <a:pt x="445897" y="46837"/>
                  </a:lnTo>
                  <a:close/>
                </a:path>
                <a:path w="1363979" h="172720">
                  <a:moveTo>
                    <a:pt x="471297" y="119849"/>
                  </a:moveTo>
                  <a:lnTo>
                    <a:pt x="466344" y="115062"/>
                  </a:lnTo>
                  <a:lnTo>
                    <a:pt x="454152" y="115062"/>
                  </a:lnTo>
                  <a:lnTo>
                    <a:pt x="448945" y="119849"/>
                  </a:lnTo>
                  <a:lnTo>
                    <a:pt x="448945" y="133540"/>
                  </a:lnTo>
                  <a:lnTo>
                    <a:pt x="454152" y="138493"/>
                  </a:lnTo>
                  <a:lnTo>
                    <a:pt x="466344" y="138493"/>
                  </a:lnTo>
                  <a:lnTo>
                    <a:pt x="471297" y="133540"/>
                  </a:lnTo>
                  <a:lnTo>
                    <a:pt x="471297" y="119849"/>
                  </a:lnTo>
                  <a:close/>
                </a:path>
                <a:path w="1363979" h="172720">
                  <a:moveTo>
                    <a:pt x="586867" y="44792"/>
                  </a:moveTo>
                  <a:lnTo>
                    <a:pt x="556514" y="44792"/>
                  </a:lnTo>
                  <a:lnTo>
                    <a:pt x="556514" y="56070"/>
                  </a:lnTo>
                  <a:lnTo>
                    <a:pt x="555371" y="54813"/>
                  </a:lnTo>
                  <a:lnTo>
                    <a:pt x="555371" y="87871"/>
                  </a:lnTo>
                  <a:lnTo>
                    <a:pt x="553847" y="95605"/>
                  </a:lnTo>
                  <a:lnTo>
                    <a:pt x="549783" y="101600"/>
                  </a:lnTo>
                  <a:lnTo>
                    <a:pt x="543560" y="105486"/>
                  </a:lnTo>
                  <a:lnTo>
                    <a:pt x="535686" y="106857"/>
                  </a:lnTo>
                  <a:lnTo>
                    <a:pt x="527812" y="105486"/>
                  </a:lnTo>
                  <a:lnTo>
                    <a:pt x="521462" y="101600"/>
                  </a:lnTo>
                  <a:lnTo>
                    <a:pt x="517271" y="95605"/>
                  </a:lnTo>
                  <a:lnTo>
                    <a:pt x="515747" y="87871"/>
                  </a:lnTo>
                  <a:lnTo>
                    <a:pt x="517271" y="80175"/>
                  </a:lnTo>
                  <a:lnTo>
                    <a:pt x="555371" y="87871"/>
                  </a:lnTo>
                  <a:lnTo>
                    <a:pt x="555371" y="54813"/>
                  </a:lnTo>
                  <a:lnTo>
                    <a:pt x="551307" y="50393"/>
                  </a:lnTo>
                  <a:lnTo>
                    <a:pt x="544703" y="46405"/>
                  </a:lnTo>
                  <a:lnTo>
                    <a:pt x="536956" y="44043"/>
                  </a:lnTo>
                  <a:lnTo>
                    <a:pt x="528193" y="43256"/>
                  </a:lnTo>
                  <a:lnTo>
                    <a:pt x="511048" y="46418"/>
                  </a:lnTo>
                  <a:lnTo>
                    <a:pt x="496951" y="55384"/>
                  </a:lnTo>
                  <a:lnTo>
                    <a:pt x="487299" y="69443"/>
                  </a:lnTo>
                  <a:lnTo>
                    <a:pt x="483743" y="87871"/>
                  </a:lnTo>
                  <a:lnTo>
                    <a:pt x="487299" y="106413"/>
                  </a:lnTo>
                  <a:lnTo>
                    <a:pt x="496951" y="120535"/>
                  </a:lnTo>
                  <a:lnTo>
                    <a:pt x="511048" y="129514"/>
                  </a:lnTo>
                  <a:lnTo>
                    <a:pt x="528193" y="132689"/>
                  </a:lnTo>
                  <a:lnTo>
                    <a:pt x="536321" y="132003"/>
                  </a:lnTo>
                  <a:lnTo>
                    <a:pt x="543560" y="129959"/>
                  </a:lnTo>
                  <a:lnTo>
                    <a:pt x="549783" y="126555"/>
                  </a:lnTo>
                  <a:lnTo>
                    <a:pt x="554990" y="121729"/>
                  </a:lnTo>
                  <a:lnTo>
                    <a:pt x="554990" y="124815"/>
                  </a:lnTo>
                  <a:lnTo>
                    <a:pt x="553593" y="134442"/>
                  </a:lnTo>
                  <a:lnTo>
                    <a:pt x="549275" y="141452"/>
                  </a:lnTo>
                  <a:lnTo>
                    <a:pt x="541782" y="145745"/>
                  </a:lnTo>
                  <a:lnTo>
                    <a:pt x="530860" y="147193"/>
                  </a:lnTo>
                  <a:lnTo>
                    <a:pt x="522605" y="146507"/>
                  </a:lnTo>
                  <a:lnTo>
                    <a:pt x="514350" y="144538"/>
                  </a:lnTo>
                  <a:lnTo>
                    <a:pt x="506730" y="141427"/>
                  </a:lnTo>
                  <a:lnTo>
                    <a:pt x="500253" y="137287"/>
                  </a:lnTo>
                  <a:lnTo>
                    <a:pt x="488696" y="160032"/>
                  </a:lnTo>
                  <a:lnTo>
                    <a:pt x="497967" y="165328"/>
                  </a:lnTo>
                  <a:lnTo>
                    <a:pt x="508762" y="169125"/>
                  </a:lnTo>
                  <a:lnTo>
                    <a:pt x="520827" y="171399"/>
                  </a:lnTo>
                  <a:lnTo>
                    <a:pt x="533654" y="172173"/>
                  </a:lnTo>
                  <a:lnTo>
                    <a:pt x="556260" y="169037"/>
                  </a:lnTo>
                  <a:lnTo>
                    <a:pt x="572897" y="159512"/>
                  </a:lnTo>
                  <a:lnTo>
                    <a:pt x="580771" y="147193"/>
                  </a:lnTo>
                  <a:lnTo>
                    <a:pt x="583311" y="143395"/>
                  </a:lnTo>
                  <a:lnTo>
                    <a:pt x="586613" y="121729"/>
                  </a:lnTo>
                  <a:lnTo>
                    <a:pt x="586867" y="120535"/>
                  </a:lnTo>
                  <a:lnTo>
                    <a:pt x="586867" y="106857"/>
                  </a:lnTo>
                  <a:lnTo>
                    <a:pt x="586867" y="56070"/>
                  </a:lnTo>
                  <a:lnTo>
                    <a:pt x="586867" y="44792"/>
                  </a:lnTo>
                  <a:close/>
                </a:path>
                <a:path w="1363979" h="172720">
                  <a:moveTo>
                    <a:pt x="699643" y="90944"/>
                  </a:moveTo>
                  <a:lnTo>
                    <a:pt x="697979" y="82232"/>
                  </a:lnTo>
                  <a:lnTo>
                    <a:pt x="695833" y="70891"/>
                  </a:lnTo>
                  <a:lnTo>
                    <a:pt x="692785" y="66344"/>
                  </a:lnTo>
                  <a:lnTo>
                    <a:pt x="685546" y="55803"/>
                  </a:lnTo>
                  <a:lnTo>
                    <a:pt x="670052" y="46469"/>
                  </a:lnTo>
                  <a:lnTo>
                    <a:pt x="669925" y="46456"/>
                  </a:lnTo>
                  <a:lnTo>
                    <a:pt x="669925" y="82232"/>
                  </a:lnTo>
                  <a:lnTo>
                    <a:pt x="632841" y="82232"/>
                  </a:lnTo>
                  <a:lnTo>
                    <a:pt x="634746" y="72504"/>
                  </a:lnTo>
                  <a:lnTo>
                    <a:pt x="641604" y="66344"/>
                  </a:lnTo>
                  <a:lnTo>
                    <a:pt x="661289" y="66344"/>
                  </a:lnTo>
                  <a:lnTo>
                    <a:pt x="668274" y="72504"/>
                  </a:lnTo>
                  <a:lnTo>
                    <a:pt x="669925" y="82232"/>
                  </a:lnTo>
                  <a:lnTo>
                    <a:pt x="669925" y="46456"/>
                  </a:lnTo>
                  <a:lnTo>
                    <a:pt x="631444" y="46786"/>
                  </a:lnTo>
                  <a:lnTo>
                    <a:pt x="601472" y="90944"/>
                  </a:lnTo>
                  <a:lnTo>
                    <a:pt x="605155" y="110147"/>
                  </a:lnTo>
                  <a:lnTo>
                    <a:pt x="615950" y="125361"/>
                  </a:lnTo>
                  <a:lnTo>
                    <a:pt x="632714" y="135394"/>
                  </a:lnTo>
                  <a:lnTo>
                    <a:pt x="654558" y="139001"/>
                  </a:lnTo>
                  <a:lnTo>
                    <a:pt x="666623" y="138049"/>
                  </a:lnTo>
                  <a:lnTo>
                    <a:pt x="677037" y="135204"/>
                  </a:lnTo>
                  <a:lnTo>
                    <a:pt x="685927" y="130492"/>
                  </a:lnTo>
                  <a:lnTo>
                    <a:pt x="693166" y="123952"/>
                  </a:lnTo>
                  <a:lnTo>
                    <a:pt x="684022" y="114198"/>
                  </a:lnTo>
                  <a:lnTo>
                    <a:pt x="676402" y="106159"/>
                  </a:lnTo>
                  <a:lnTo>
                    <a:pt x="670306" y="111658"/>
                  </a:lnTo>
                  <a:lnTo>
                    <a:pt x="664464" y="114198"/>
                  </a:lnTo>
                  <a:lnTo>
                    <a:pt x="655574" y="114198"/>
                  </a:lnTo>
                  <a:lnTo>
                    <a:pt x="647573" y="113207"/>
                  </a:lnTo>
                  <a:lnTo>
                    <a:pt x="641096" y="110299"/>
                  </a:lnTo>
                  <a:lnTo>
                    <a:pt x="636270" y="105638"/>
                  </a:lnTo>
                  <a:lnTo>
                    <a:pt x="633349" y="99339"/>
                  </a:lnTo>
                  <a:lnTo>
                    <a:pt x="699135" y="99339"/>
                  </a:lnTo>
                  <a:lnTo>
                    <a:pt x="699389" y="96761"/>
                  </a:lnTo>
                  <a:lnTo>
                    <a:pt x="699643" y="93687"/>
                  </a:lnTo>
                  <a:lnTo>
                    <a:pt x="699643" y="90944"/>
                  </a:lnTo>
                  <a:close/>
                </a:path>
                <a:path w="1363979" h="172720">
                  <a:moveTo>
                    <a:pt x="746125" y="10604"/>
                  </a:moveTo>
                  <a:lnTo>
                    <a:pt x="714375" y="10604"/>
                  </a:lnTo>
                  <a:lnTo>
                    <a:pt x="714375" y="137464"/>
                  </a:lnTo>
                  <a:lnTo>
                    <a:pt x="746125" y="137464"/>
                  </a:lnTo>
                  <a:lnTo>
                    <a:pt x="746125" y="10604"/>
                  </a:lnTo>
                  <a:close/>
                </a:path>
                <a:path w="1363979" h="172720">
                  <a:moveTo>
                    <a:pt x="798334" y="44805"/>
                  </a:moveTo>
                  <a:lnTo>
                    <a:pt x="766572" y="44805"/>
                  </a:lnTo>
                  <a:lnTo>
                    <a:pt x="766572" y="137464"/>
                  </a:lnTo>
                  <a:lnTo>
                    <a:pt x="798334" y="137464"/>
                  </a:lnTo>
                  <a:lnTo>
                    <a:pt x="798334" y="44805"/>
                  </a:lnTo>
                  <a:close/>
                </a:path>
                <a:path w="1363979" h="172720">
                  <a:moveTo>
                    <a:pt x="801878" y="16751"/>
                  </a:moveTo>
                  <a:lnTo>
                    <a:pt x="800481" y="10033"/>
                  </a:lnTo>
                  <a:lnTo>
                    <a:pt x="796544" y="4724"/>
                  </a:lnTo>
                  <a:lnTo>
                    <a:pt x="790448" y="1244"/>
                  </a:lnTo>
                  <a:lnTo>
                    <a:pt x="782447" y="0"/>
                  </a:lnTo>
                  <a:lnTo>
                    <a:pt x="774573" y="1333"/>
                  </a:lnTo>
                  <a:lnTo>
                    <a:pt x="768477" y="4978"/>
                  </a:lnTo>
                  <a:lnTo>
                    <a:pt x="764540" y="10452"/>
                  </a:lnTo>
                  <a:lnTo>
                    <a:pt x="763143" y="17259"/>
                  </a:lnTo>
                  <a:lnTo>
                    <a:pt x="764540" y="24079"/>
                  </a:lnTo>
                  <a:lnTo>
                    <a:pt x="768477" y="29565"/>
                  </a:lnTo>
                  <a:lnTo>
                    <a:pt x="774573" y="33210"/>
                  </a:lnTo>
                  <a:lnTo>
                    <a:pt x="782447" y="34531"/>
                  </a:lnTo>
                  <a:lnTo>
                    <a:pt x="790448" y="33210"/>
                  </a:lnTo>
                  <a:lnTo>
                    <a:pt x="796544" y="29502"/>
                  </a:lnTo>
                  <a:lnTo>
                    <a:pt x="800481" y="23863"/>
                  </a:lnTo>
                  <a:lnTo>
                    <a:pt x="801878" y="16751"/>
                  </a:lnTo>
                  <a:close/>
                </a:path>
                <a:path w="1363979" h="172720">
                  <a:moveTo>
                    <a:pt x="896620" y="108559"/>
                  </a:moveTo>
                  <a:lnTo>
                    <a:pt x="888238" y="89281"/>
                  </a:lnTo>
                  <a:lnTo>
                    <a:pt x="869950" y="81724"/>
                  </a:lnTo>
                  <a:lnTo>
                    <a:pt x="851662" y="78663"/>
                  </a:lnTo>
                  <a:lnTo>
                    <a:pt x="843280" y="72834"/>
                  </a:lnTo>
                  <a:lnTo>
                    <a:pt x="843280" y="69418"/>
                  </a:lnTo>
                  <a:lnTo>
                    <a:pt x="847090" y="66344"/>
                  </a:lnTo>
                  <a:lnTo>
                    <a:pt x="857885" y="66344"/>
                  </a:lnTo>
                  <a:lnTo>
                    <a:pt x="863981" y="66700"/>
                  </a:lnTo>
                  <a:lnTo>
                    <a:pt x="870458" y="67830"/>
                  </a:lnTo>
                  <a:lnTo>
                    <a:pt x="877189" y="69938"/>
                  </a:lnTo>
                  <a:lnTo>
                    <a:pt x="883920" y="73177"/>
                  </a:lnTo>
                  <a:lnTo>
                    <a:pt x="893445" y="51117"/>
                  </a:lnTo>
                  <a:lnTo>
                    <a:pt x="885825" y="47739"/>
                  </a:lnTo>
                  <a:lnTo>
                    <a:pt x="876935" y="45262"/>
                  </a:lnTo>
                  <a:lnTo>
                    <a:pt x="867283" y="43764"/>
                  </a:lnTo>
                  <a:lnTo>
                    <a:pt x="857631" y="43256"/>
                  </a:lnTo>
                  <a:lnTo>
                    <a:pt x="838835" y="45618"/>
                  </a:lnTo>
                  <a:lnTo>
                    <a:pt x="824992" y="52108"/>
                  </a:lnTo>
                  <a:lnTo>
                    <a:pt x="816483" y="61874"/>
                  </a:lnTo>
                  <a:lnTo>
                    <a:pt x="813562" y="74015"/>
                  </a:lnTo>
                  <a:lnTo>
                    <a:pt x="821944" y="93459"/>
                  </a:lnTo>
                  <a:lnTo>
                    <a:pt x="840232" y="100952"/>
                  </a:lnTo>
                  <a:lnTo>
                    <a:pt x="858647" y="103847"/>
                  </a:lnTo>
                  <a:lnTo>
                    <a:pt x="867029" y="109423"/>
                  </a:lnTo>
                  <a:lnTo>
                    <a:pt x="867029" y="113360"/>
                  </a:lnTo>
                  <a:lnTo>
                    <a:pt x="863473" y="115735"/>
                  </a:lnTo>
                  <a:lnTo>
                    <a:pt x="852805" y="115735"/>
                  </a:lnTo>
                  <a:lnTo>
                    <a:pt x="844423" y="115150"/>
                  </a:lnTo>
                  <a:lnTo>
                    <a:pt x="836041" y="113461"/>
                  </a:lnTo>
                  <a:lnTo>
                    <a:pt x="828167" y="110769"/>
                  </a:lnTo>
                  <a:lnTo>
                    <a:pt x="821182" y="107200"/>
                  </a:lnTo>
                  <a:lnTo>
                    <a:pt x="811657" y="129425"/>
                  </a:lnTo>
                  <a:lnTo>
                    <a:pt x="819531" y="133299"/>
                  </a:lnTo>
                  <a:lnTo>
                    <a:pt x="829310" y="136347"/>
                  </a:lnTo>
                  <a:lnTo>
                    <a:pt x="840359" y="138303"/>
                  </a:lnTo>
                  <a:lnTo>
                    <a:pt x="851789" y="139001"/>
                  </a:lnTo>
                  <a:lnTo>
                    <a:pt x="871220" y="136664"/>
                  </a:lnTo>
                  <a:lnTo>
                    <a:pt x="885190" y="130200"/>
                  </a:lnTo>
                  <a:lnTo>
                    <a:pt x="893699" y="120535"/>
                  </a:lnTo>
                  <a:lnTo>
                    <a:pt x="896620" y="108559"/>
                  </a:lnTo>
                  <a:close/>
                </a:path>
                <a:path w="1363979" h="172720">
                  <a:moveTo>
                    <a:pt x="941971" y="44805"/>
                  </a:moveTo>
                  <a:lnTo>
                    <a:pt x="910209" y="44805"/>
                  </a:lnTo>
                  <a:lnTo>
                    <a:pt x="910209" y="137464"/>
                  </a:lnTo>
                  <a:lnTo>
                    <a:pt x="941971" y="137464"/>
                  </a:lnTo>
                  <a:lnTo>
                    <a:pt x="941971" y="44805"/>
                  </a:lnTo>
                  <a:close/>
                </a:path>
                <a:path w="1363979" h="172720">
                  <a:moveTo>
                    <a:pt x="945515" y="16751"/>
                  </a:moveTo>
                  <a:lnTo>
                    <a:pt x="944118" y="10033"/>
                  </a:lnTo>
                  <a:lnTo>
                    <a:pt x="940181" y="4724"/>
                  </a:lnTo>
                  <a:lnTo>
                    <a:pt x="934085" y="1244"/>
                  </a:lnTo>
                  <a:lnTo>
                    <a:pt x="926084" y="0"/>
                  </a:lnTo>
                  <a:lnTo>
                    <a:pt x="918210" y="1333"/>
                  </a:lnTo>
                  <a:lnTo>
                    <a:pt x="912114" y="4978"/>
                  </a:lnTo>
                  <a:lnTo>
                    <a:pt x="908177" y="10452"/>
                  </a:lnTo>
                  <a:lnTo>
                    <a:pt x="906780" y="17259"/>
                  </a:lnTo>
                  <a:lnTo>
                    <a:pt x="908177" y="24079"/>
                  </a:lnTo>
                  <a:lnTo>
                    <a:pt x="912114" y="29565"/>
                  </a:lnTo>
                  <a:lnTo>
                    <a:pt x="918210" y="33210"/>
                  </a:lnTo>
                  <a:lnTo>
                    <a:pt x="926084" y="34531"/>
                  </a:lnTo>
                  <a:lnTo>
                    <a:pt x="934085" y="33210"/>
                  </a:lnTo>
                  <a:lnTo>
                    <a:pt x="940181" y="29502"/>
                  </a:lnTo>
                  <a:lnTo>
                    <a:pt x="944118" y="23863"/>
                  </a:lnTo>
                  <a:lnTo>
                    <a:pt x="945515" y="16751"/>
                  </a:lnTo>
                  <a:close/>
                </a:path>
                <a:path w="1363979" h="172720">
                  <a:moveTo>
                    <a:pt x="1117092" y="84467"/>
                  </a:moveTo>
                  <a:lnTo>
                    <a:pt x="1114298" y="65900"/>
                  </a:lnTo>
                  <a:lnTo>
                    <a:pt x="1106678" y="53086"/>
                  </a:lnTo>
                  <a:lnTo>
                    <a:pt x="1095121" y="45656"/>
                  </a:lnTo>
                  <a:lnTo>
                    <a:pt x="1080516" y="43256"/>
                  </a:lnTo>
                  <a:lnTo>
                    <a:pt x="1071118" y="44234"/>
                  </a:lnTo>
                  <a:lnTo>
                    <a:pt x="1062609" y="47053"/>
                  </a:lnTo>
                  <a:lnTo>
                    <a:pt x="1055243" y="51625"/>
                  </a:lnTo>
                  <a:lnTo>
                    <a:pt x="1049147" y="57797"/>
                  </a:lnTo>
                  <a:lnTo>
                    <a:pt x="1043559" y="51333"/>
                  </a:lnTo>
                  <a:lnTo>
                    <a:pt x="1036701" y="46799"/>
                  </a:lnTo>
                  <a:lnTo>
                    <a:pt x="1028700" y="44132"/>
                  </a:lnTo>
                  <a:lnTo>
                    <a:pt x="1019810" y="43256"/>
                  </a:lnTo>
                  <a:lnTo>
                    <a:pt x="1012063" y="43967"/>
                  </a:lnTo>
                  <a:lnTo>
                    <a:pt x="1004824" y="46075"/>
                  </a:lnTo>
                  <a:lnTo>
                    <a:pt x="998347" y="49606"/>
                  </a:lnTo>
                  <a:lnTo>
                    <a:pt x="992759" y="54533"/>
                  </a:lnTo>
                  <a:lnTo>
                    <a:pt x="992759" y="44792"/>
                  </a:lnTo>
                  <a:lnTo>
                    <a:pt x="962533" y="44792"/>
                  </a:lnTo>
                  <a:lnTo>
                    <a:pt x="962533" y="137464"/>
                  </a:lnTo>
                  <a:lnTo>
                    <a:pt x="994283" y="137464"/>
                  </a:lnTo>
                  <a:lnTo>
                    <a:pt x="994283" y="91478"/>
                  </a:lnTo>
                  <a:lnTo>
                    <a:pt x="995426" y="82181"/>
                  </a:lnTo>
                  <a:lnTo>
                    <a:pt x="998855" y="75742"/>
                  </a:lnTo>
                  <a:lnTo>
                    <a:pt x="1003935" y="71996"/>
                  </a:lnTo>
                  <a:lnTo>
                    <a:pt x="1010285" y="70789"/>
                  </a:lnTo>
                  <a:lnTo>
                    <a:pt x="1018794" y="70789"/>
                  </a:lnTo>
                  <a:lnTo>
                    <a:pt x="1024001" y="76415"/>
                  </a:lnTo>
                  <a:lnTo>
                    <a:pt x="1024001" y="137464"/>
                  </a:lnTo>
                  <a:lnTo>
                    <a:pt x="1055751" y="137464"/>
                  </a:lnTo>
                  <a:lnTo>
                    <a:pt x="1055751" y="91478"/>
                  </a:lnTo>
                  <a:lnTo>
                    <a:pt x="1057021" y="82181"/>
                  </a:lnTo>
                  <a:lnTo>
                    <a:pt x="1060323" y="75742"/>
                  </a:lnTo>
                  <a:lnTo>
                    <a:pt x="1065276" y="71996"/>
                  </a:lnTo>
                  <a:lnTo>
                    <a:pt x="1071626" y="70789"/>
                  </a:lnTo>
                  <a:lnTo>
                    <a:pt x="1080008" y="70789"/>
                  </a:lnTo>
                  <a:lnTo>
                    <a:pt x="1085342" y="76415"/>
                  </a:lnTo>
                  <a:lnTo>
                    <a:pt x="1085342" y="137464"/>
                  </a:lnTo>
                  <a:lnTo>
                    <a:pt x="1117092" y="137464"/>
                  </a:lnTo>
                  <a:lnTo>
                    <a:pt x="1117092" y="84467"/>
                  </a:lnTo>
                  <a:close/>
                </a:path>
                <a:path w="1363979" h="172720">
                  <a:moveTo>
                    <a:pt x="1156970" y="119849"/>
                  </a:moveTo>
                  <a:lnTo>
                    <a:pt x="1151890" y="115062"/>
                  </a:lnTo>
                  <a:lnTo>
                    <a:pt x="1139698" y="115062"/>
                  </a:lnTo>
                  <a:lnTo>
                    <a:pt x="1134491" y="119849"/>
                  </a:lnTo>
                  <a:lnTo>
                    <a:pt x="1134491" y="133540"/>
                  </a:lnTo>
                  <a:lnTo>
                    <a:pt x="1139698" y="138493"/>
                  </a:lnTo>
                  <a:lnTo>
                    <a:pt x="1151890" y="138493"/>
                  </a:lnTo>
                  <a:lnTo>
                    <a:pt x="1156970" y="133540"/>
                  </a:lnTo>
                  <a:lnTo>
                    <a:pt x="1156970" y="119849"/>
                  </a:lnTo>
                  <a:close/>
                </a:path>
                <a:path w="1363979" h="172720">
                  <a:moveTo>
                    <a:pt x="1257935" y="92163"/>
                  </a:moveTo>
                  <a:lnTo>
                    <a:pt x="1256792" y="85826"/>
                  </a:lnTo>
                  <a:lnTo>
                    <a:pt x="1254760" y="73609"/>
                  </a:lnTo>
                  <a:lnTo>
                    <a:pt x="1246251" y="59842"/>
                  </a:lnTo>
                  <a:lnTo>
                    <a:pt x="1245743" y="58877"/>
                  </a:lnTo>
                  <a:lnTo>
                    <a:pt x="1242695" y="56769"/>
                  </a:lnTo>
                  <a:lnTo>
                    <a:pt x="1242695" y="85826"/>
                  </a:lnTo>
                  <a:lnTo>
                    <a:pt x="1185799" y="85826"/>
                  </a:lnTo>
                  <a:lnTo>
                    <a:pt x="1188847" y="75285"/>
                  </a:lnTo>
                  <a:lnTo>
                    <a:pt x="1194943" y="67068"/>
                  </a:lnTo>
                  <a:lnTo>
                    <a:pt x="1203579" y="61734"/>
                  </a:lnTo>
                  <a:lnTo>
                    <a:pt x="1214247" y="59842"/>
                  </a:lnTo>
                  <a:lnTo>
                    <a:pt x="1225042" y="61760"/>
                  </a:lnTo>
                  <a:lnTo>
                    <a:pt x="1233678" y="67132"/>
                  </a:lnTo>
                  <a:lnTo>
                    <a:pt x="1239647" y="75349"/>
                  </a:lnTo>
                  <a:lnTo>
                    <a:pt x="1242695" y="85826"/>
                  </a:lnTo>
                  <a:lnTo>
                    <a:pt x="1242695" y="56769"/>
                  </a:lnTo>
                  <a:lnTo>
                    <a:pt x="1231900" y="49364"/>
                  </a:lnTo>
                  <a:lnTo>
                    <a:pt x="1214247" y="45999"/>
                  </a:lnTo>
                  <a:lnTo>
                    <a:pt x="1196467" y="49441"/>
                  </a:lnTo>
                  <a:lnTo>
                    <a:pt x="1182370" y="59016"/>
                  </a:lnTo>
                  <a:lnTo>
                    <a:pt x="1173099" y="73621"/>
                  </a:lnTo>
                  <a:lnTo>
                    <a:pt x="1169797" y="92163"/>
                  </a:lnTo>
                  <a:lnTo>
                    <a:pt x="1173226" y="110794"/>
                  </a:lnTo>
                  <a:lnTo>
                    <a:pt x="1182878" y="125450"/>
                  </a:lnTo>
                  <a:lnTo>
                    <a:pt x="1197864" y="135051"/>
                  </a:lnTo>
                  <a:lnTo>
                    <a:pt x="1217422" y="138493"/>
                  </a:lnTo>
                  <a:lnTo>
                    <a:pt x="1227963" y="137541"/>
                  </a:lnTo>
                  <a:lnTo>
                    <a:pt x="1237361" y="134734"/>
                  </a:lnTo>
                  <a:lnTo>
                    <a:pt x="1245616" y="130111"/>
                  </a:lnTo>
                  <a:lnTo>
                    <a:pt x="1251966" y="124129"/>
                  </a:lnTo>
                  <a:lnTo>
                    <a:pt x="1252347" y="123774"/>
                  </a:lnTo>
                  <a:lnTo>
                    <a:pt x="1243457" y="113195"/>
                  </a:lnTo>
                  <a:lnTo>
                    <a:pt x="1238250" y="117995"/>
                  </a:lnTo>
                  <a:lnTo>
                    <a:pt x="1232154" y="121412"/>
                  </a:lnTo>
                  <a:lnTo>
                    <a:pt x="1225423" y="123444"/>
                  </a:lnTo>
                  <a:lnTo>
                    <a:pt x="1217930" y="124129"/>
                  </a:lnTo>
                  <a:lnTo>
                    <a:pt x="1205738" y="122224"/>
                  </a:lnTo>
                  <a:lnTo>
                    <a:pt x="1196086" y="116840"/>
                  </a:lnTo>
                  <a:lnTo>
                    <a:pt x="1189228" y="108470"/>
                  </a:lnTo>
                  <a:lnTo>
                    <a:pt x="1185799" y="97624"/>
                  </a:lnTo>
                  <a:lnTo>
                    <a:pt x="1257681" y="97624"/>
                  </a:lnTo>
                  <a:lnTo>
                    <a:pt x="1257808" y="96075"/>
                  </a:lnTo>
                  <a:lnTo>
                    <a:pt x="1257935" y="92163"/>
                  </a:lnTo>
                  <a:close/>
                </a:path>
                <a:path w="1363979" h="172720">
                  <a:moveTo>
                    <a:pt x="1363726" y="10591"/>
                  </a:moveTo>
                  <a:lnTo>
                    <a:pt x="1347851" y="10591"/>
                  </a:lnTo>
                  <a:lnTo>
                    <a:pt x="1347851" y="92163"/>
                  </a:lnTo>
                  <a:lnTo>
                    <a:pt x="1345565" y="105308"/>
                  </a:lnTo>
                  <a:lnTo>
                    <a:pt x="1339342" y="115392"/>
                  </a:lnTo>
                  <a:lnTo>
                    <a:pt x="1329944" y="121843"/>
                  </a:lnTo>
                  <a:lnTo>
                    <a:pt x="1318133" y="124129"/>
                  </a:lnTo>
                  <a:lnTo>
                    <a:pt x="1306322" y="121843"/>
                  </a:lnTo>
                  <a:lnTo>
                    <a:pt x="1296797" y="115392"/>
                  </a:lnTo>
                  <a:lnTo>
                    <a:pt x="1290447" y="105308"/>
                  </a:lnTo>
                  <a:lnTo>
                    <a:pt x="1288288" y="92163"/>
                  </a:lnTo>
                  <a:lnTo>
                    <a:pt x="1290447" y="79044"/>
                  </a:lnTo>
                  <a:lnTo>
                    <a:pt x="1296797" y="69011"/>
                  </a:lnTo>
                  <a:lnTo>
                    <a:pt x="1306322" y="62611"/>
                  </a:lnTo>
                  <a:lnTo>
                    <a:pt x="1318133" y="60350"/>
                  </a:lnTo>
                  <a:lnTo>
                    <a:pt x="1329944" y="62611"/>
                  </a:lnTo>
                  <a:lnTo>
                    <a:pt x="1339342" y="69011"/>
                  </a:lnTo>
                  <a:lnTo>
                    <a:pt x="1345565" y="79044"/>
                  </a:lnTo>
                  <a:lnTo>
                    <a:pt x="1347851" y="92163"/>
                  </a:lnTo>
                  <a:lnTo>
                    <a:pt x="1347851" y="10591"/>
                  </a:lnTo>
                  <a:lnTo>
                    <a:pt x="1347724" y="10591"/>
                  </a:lnTo>
                  <a:lnTo>
                    <a:pt x="1347724" y="60528"/>
                  </a:lnTo>
                  <a:lnTo>
                    <a:pt x="1347597" y="60350"/>
                  </a:lnTo>
                  <a:lnTo>
                    <a:pt x="1341501" y="54152"/>
                  </a:lnTo>
                  <a:lnTo>
                    <a:pt x="1334262" y="49606"/>
                  </a:lnTo>
                  <a:lnTo>
                    <a:pt x="1325880" y="46888"/>
                  </a:lnTo>
                  <a:lnTo>
                    <a:pt x="1316863" y="45999"/>
                  </a:lnTo>
                  <a:lnTo>
                    <a:pt x="1298829" y="49314"/>
                  </a:lnTo>
                  <a:lnTo>
                    <a:pt x="1284732" y="58686"/>
                  </a:lnTo>
                  <a:lnTo>
                    <a:pt x="1275334" y="73266"/>
                  </a:lnTo>
                  <a:lnTo>
                    <a:pt x="1272032" y="92163"/>
                  </a:lnTo>
                  <a:lnTo>
                    <a:pt x="1275334" y="111086"/>
                  </a:lnTo>
                  <a:lnTo>
                    <a:pt x="1284732" y="125704"/>
                  </a:lnTo>
                  <a:lnTo>
                    <a:pt x="1298829" y="135140"/>
                  </a:lnTo>
                  <a:lnTo>
                    <a:pt x="1316863" y="138493"/>
                  </a:lnTo>
                  <a:lnTo>
                    <a:pt x="1326261" y="137528"/>
                  </a:lnTo>
                  <a:lnTo>
                    <a:pt x="1334770" y="134645"/>
                  </a:lnTo>
                  <a:lnTo>
                    <a:pt x="1342263" y="129832"/>
                  </a:lnTo>
                  <a:lnTo>
                    <a:pt x="1347470" y="124129"/>
                  </a:lnTo>
                  <a:lnTo>
                    <a:pt x="1348359" y="123101"/>
                  </a:lnTo>
                  <a:lnTo>
                    <a:pt x="1348359" y="137464"/>
                  </a:lnTo>
                  <a:lnTo>
                    <a:pt x="1363726" y="137464"/>
                  </a:lnTo>
                  <a:lnTo>
                    <a:pt x="1363726" y="123101"/>
                  </a:lnTo>
                  <a:lnTo>
                    <a:pt x="1363726" y="105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61348" y="6565391"/>
              <a:ext cx="82296" cy="914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68027" y="6544057"/>
              <a:ext cx="92962" cy="11277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480804" y="6563867"/>
              <a:ext cx="48260" cy="91440"/>
            </a:xfrm>
            <a:custGeom>
              <a:avLst/>
              <a:gdLst/>
              <a:ahLst/>
              <a:cxnLst/>
              <a:rect l="l" t="t" r="r" b="b"/>
              <a:pathLst>
                <a:path w="48259" h="91440">
                  <a:moveTo>
                    <a:pt x="48132" y="0"/>
                  </a:moveTo>
                  <a:lnTo>
                    <a:pt x="37211" y="1015"/>
                  </a:lnTo>
                  <a:lnTo>
                    <a:pt x="28067" y="4063"/>
                  </a:lnTo>
                  <a:lnTo>
                    <a:pt x="20827" y="9080"/>
                  </a:lnTo>
                  <a:lnTo>
                    <a:pt x="15494" y="16052"/>
                  </a:lnTo>
                  <a:lnTo>
                    <a:pt x="15494" y="838"/>
                  </a:lnTo>
                  <a:lnTo>
                    <a:pt x="0" y="838"/>
                  </a:lnTo>
                  <a:lnTo>
                    <a:pt x="0" y="91439"/>
                  </a:lnTo>
                  <a:lnTo>
                    <a:pt x="16255" y="91439"/>
                  </a:lnTo>
                  <a:lnTo>
                    <a:pt x="16255" y="46316"/>
                  </a:lnTo>
                  <a:lnTo>
                    <a:pt x="18161" y="33172"/>
                  </a:lnTo>
                  <a:lnTo>
                    <a:pt x="23749" y="23583"/>
                  </a:lnTo>
                  <a:lnTo>
                    <a:pt x="32639" y="17703"/>
                  </a:lnTo>
                  <a:lnTo>
                    <a:pt x="44450" y="15709"/>
                  </a:lnTo>
                  <a:lnTo>
                    <a:pt x="48132" y="15887"/>
                  </a:lnTo>
                  <a:lnTo>
                    <a:pt x="48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940795" y="6527291"/>
              <a:ext cx="140207" cy="14477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1126851" y="6469481"/>
            <a:ext cx="765175" cy="233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1350" spc="-25">
                <a:solidFill>
                  <a:srgbClr val="FFFFFF"/>
                </a:solidFill>
                <a:latin typeface="Microsoft Sans Serif"/>
                <a:cs typeface="Microsoft Sans Serif"/>
              </a:rPr>
              <a:t>guge</a:t>
            </a:r>
            <a:r>
              <a:rPr dirty="0" sz="1350" spc="-4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dirty="0" sz="1350" spc="-2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1350" spc="-4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1350" spc="5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endParaRPr sz="13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357" y="444830"/>
            <a:ext cx="648716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UYKU</a:t>
            </a:r>
            <a:r>
              <a:rPr dirty="0" sz="3200" spc="-25"/>
              <a:t> </a:t>
            </a:r>
            <a:r>
              <a:rPr dirty="0" sz="3200"/>
              <a:t>VE</a:t>
            </a:r>
            <a:r>
              <a:rPr dirty="0" sz="3200" spc="-5"/>
              <a:t> UYANIKLIK</a:t>
            </a:r>
            <a:r>
              <a:rPr dirty="0" sz="3200" spc="-45"/>
              <a:t> </a:t>
            </a:r>
            <a:r>
              <a:rPr dirty="0" sz="3200" spc="-5"/>
              <a:t>DÖNGÜSÜ;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119122"/>
            <a:ext cx="975995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5885" marR="3212465" indent="-83820">
              <a:lnSpc>
                <a:spcPct val="150000"/>
              </a:lnSpc>
              <a:spcBef>
                <a:spcPts val="100"/>
              </a:spcBef>
            </a:pPr>
            <a:r>
              <a:rPr dirty="0" sz="2400" spc="-10">
                <a:latin typeface="Microsoft Sans Serif"/>
                <a:cs typeface="Microsoft Sans Serif"/>
              </a:rPr>
              <a:t>Saatlerce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uyanık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kalma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durumunda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RAS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yorulur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merkezlerinin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inhibitör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etkisi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uyuruz.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Microsoft Sans Serif"/>
              <a:cs typeface="Microsoft Sans Serif"/>
            </a:endParaRPr>
          </a:p>
          <a:p>
            <a:pPr marL="95885" marR="5080" indent="-83820">
              <a:lnSpc>
                <a:spcPct val="15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Uyku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süresince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RAS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eksitatör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nöronlarının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uyarılabilirlikleri</a:t>
            </a:r>
            <a:r>
              <a:rPr dirty="0" sz="2400" spc="9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gittikçe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artar,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merkezlerinin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inhibitör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nöronlarının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etkinliği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azalır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uyanırız.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010" y="2515848"/>
            <a:ext cx="8902700" cy="2769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2400" spc="-5">
                <a:latin typeface="Microsoft Sans Serif"/>
                <a:cs typeface="Microsoft Sans Serif"/>
              </a:rPr>
              <a:t>Uyku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sistemi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vücut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fonksiyonları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üzerinde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etkilere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sahiptir.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sistemi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üzerindeki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etkileri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daha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belirgindir.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Microsoft Sans Serif"/>
              <a:cs typeface="Microsoft Sans Serif"/>
            </a:endParaRPr>
          </a:p>
          <a:p>
            <a:pPr marL="12700" marR="2001520">
              <a:lnSpc>
                <a:spcPct val="1501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Uykunun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temel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görevi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,nöron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merkezleri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arasındaki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doğal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dengeyi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yeniden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oluşturmaktır.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7266" y="388365"/>
            <a:ext cx="53765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latin typeface="Calibri"/>
                <a:cs typeface="Calibri"/>
              </a:rPr>
              <a:t>UYKUNUN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FİZYOLOJİK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ETKİLERİ;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945" y="444830"/>
            <a:ext cx="43218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UYKU</a:t>
            </a:r>
            <a:r>
              <a:rPr dirty="0" sz="3200" spc="-60"/>
              <a:t> </a:t>
            </a:r>
            <a:r>
              <a:rPr dirty="0" sz="3200"/>
              <a:t>YOKSUNLUĞU;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06021"/>
            <a:ext cx="9302750" cy="4415155"/>
          </a:xfrm>
          <a:prstGeom prst="rect">
            <a:avLst/>
          </a:prstGeom>
        </p:spPr>
        <p:txBody>
          <a:bodyPr wrap="square" lIns="0" tIns="194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2400" spc="-5">
                <a:latin typeface="Microsoft Sans Serif"/>
                <a:cs typeface="Microsoft Sans Serif"/>
              </a:rPr>
              <a:t>Uzun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süren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uyanıklık;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dirty="0" sz="2400" spc="-10">
                <a:latin typeface="Microsoft Sans Serif"/>
                <a:cs typeface="Microsoft Sans Serif"/>
              </a:rPr>
              <a:t>İrritabilite,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bilinç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bulanıklığı,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psikotik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bulgulara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sebep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olabilir,</a:t>
            </a:r>
            <a:endParaRPr sz="2400">
              <a:latin typeface="Microsoft Sans Serif"/>
              <a:cs typeface="Microsoft Sans Serif"/>
            </a:endParaRPr>
          </a:p>
          <a:p>
            <a:pPr marL="469900" marR="4963160">
              <a:lnSpc>
                <a:spcPct val="150000"/>
              </a:lnSpc>
            </a:pPr>
            <a:r>
              <a:rPr dirty="0" sz="2400" spc="-30">
                <a:latin typeface="Microsoft Sans Serif"/>
                <a:cs typeface="Microsoft Sans Serif"/>
              </a:rPr>
              <a:t>Yorgunluk,</a:t>
            </a:r>
            <a:r>
              <a:rPr dirty="0" sz="2400" spc="57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bezginlik, </a:t>
            </a:r>
            <a:r>
              <a:rPr dirty="0" sz="2400" spc="-5">
                <a:latin typeface="Microsoft Sans Serif"/>
                <a:cs typeface="Microsoft Sans Serif"/>
              </a:rPr>
              <a:t> Dikkatin </a:t>
            </a:r>
            <a:r>
              <a:rPr dirty="0" sz="2400" spc="-10">
                <a:latin typeface="Microsoft Sans Serif"/>
                <a:cs typeface="Microsoft Sans Serif"/>
              </a:rPr>
              <a:t>yönlendirilememesi,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Ağrıya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karşı </a:t>
            </a:r>
            <a:r>
              <a:rPr dirty="0" sz="2400" spc="10">
                <a:latin typeface="Microsoft Sans Serif"/>
                <a:cs typeface="Microsoft Sans Serif"/>
              </a:rPr>
              <a:t>duyarlılık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artışı,</a:t>
            </a:r>
            <a:endParaRPr sz="2400">
              <a:latin typeface="Microsoft Sans Serif"/>
              <a:cs typeface="Microsoft Sans Serif"/>
            </a:endParaRPr>
          </a:p>
          <a:p>
            <a:pPr marL="469900" marR="1894839">
              <a:lnSpc>
                <a:spcPct val="150000"/>
              </a:lnSpc>
            </a:pPr>
            <a:r>
              <a:rPr dirty="0" sz="2400" spc="10">
                <a:latin typeface="Microsoft Sans Serif"/>
                <a:cs typeface="Microsoft Sans Serif"/>
              </a:rPr>
              <a:t>İştahsızlık,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boşaltım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zorlukları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gibi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visseral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sorunlar,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İmmün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işlevlerde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bozulma,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latin typeface="Microsoft Sans Serif"/>
                <a:cs typeface="Microsoft Sans Serif"/>
              </a:rPr>
              <a:t>Deri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onarımında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bozulma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(Kollajen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liflerin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esnekliğini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kaybetmesi)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4132" y="2895567"/>
            <a:ext cx="2590800" cy="1609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853183"/>
            <a:ext cx="2857500" cy="1600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2903" y="2060448"/>
            <a:ext cx="1647825" cy="1600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7131" y="1981200"/>
            <a:ext cx="2857500" cy="1600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6976" y="1880616"/>
            <a:ext cx="2618231" cy="174193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449324"/>
            <a:ext cx="4876800" cy="48676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2848355" cy="1600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7162800" cy="4070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752600"/>
            <a:ext cx="9180576" cy="3962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6626352" cy="3733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494" y="1262253"/>
            <a:ext cx="613854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35">
                <a:solidFill>
                  <a:srgbClr val="2362F7"/>
                </a:solidFill>
              </a:rPr>
              <a:t>NÖROFİZYOLOJİ</a:t>
            </a:r>
            <a:r>
              <a:rPr dirty="0" sz="5400" spc="-105">
                <a:solidFill>
                  <a:srgbClr val="2362F7"/>
                </a:solidFill>
              </a:rPr>
              <a:t> </a:t>
            </a:r>
            <a:r>
              <a:rPr dirty="0" sz="5400" spc="-20">
                <a:solidFill>
                  <a:srgbClr val="2362F7"/>
                </a:solidFill>
              </a:rPr>
              <a:t>II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793494" y="2913125"/>
            <a:ext cx="392493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25" b="1">
                <a:solidFill>
                  <a:srgbClr val="2362F7"/>
                </a:solidFill>
                <a:latin typeface="Arial"/>
                <a:cs typeface="Arial"/>
              </a:rPr>
              <a:t>Uyku </a:t>
            </a:r>
            <a:r>
              <a:rPr dirty="0" sz="4000" spc="-30" b="1">
                <a:solidFill>
                  <a:srgbClr val="2362F7"/>
                </a:solidFill>
                <a:latin typeface="Arial"/>
                <a:cs typeface="Arial"/>
              </a:rPr>
              <a:t>fizyolojisi </a:t>
            </a:r>
            <a:r>
              <a:rPr dirty="0" sz="4000" spc="-25" b="1">
                <a:solidFill>
                  <a:srgbClr val="2362F7"/>
                </a:solidFill>
                <a:latin typeface="Arial"/>
                <a:cs typeface="Arial"/>
              </a:rPr>
              <a:t> </a:t>
            </a:r>
            <a:r>
              <a:rPr dirty="0" sz="4000" spc="-30" b="1">
                <a:solidFill>
                  <a:srgbClr val="2362F7"/>
                </a:solidFill>
                <a:latin typeface="Arial"/>
                <a:cs typeface="Arial"/>
              </a:rPr>
              <a:t>Somatik</a:t>
            </a:r>
            <a:r>
              <a:rPr dirty="0" sz="4000" spc="-125" b="1">
                <a:solidFill>
                  <a:srgbClr val="2362F7"/>
                </a:solidFill>
                <a:latin typeface="Arial"/>
                <a:cs typeface="Arial"/>
              </a:rPr>
              <a:t> </a:t>
            </a:r>
            <a:r>
              <a:rPr dirty="0" sz="4000" spc="-30" b="1">
                <a:solidFill>
                  <a:srgbClr val="2362F7"/>
                </a:solidFill>
                <a:latin typeface="Arial"/>
                <a:cs typeface="Arial"/>
              </a:rPr>
              <a:t>duyular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680" y="4424577"/>
            <a:ext cx="5598160" cy="66548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20">
                <a:latin typeface="Microsoft Sans Serif"/>
                <a:cs typeface="Microsoft Sans Serif"/>
              </a:rPr>
              <a:t>Dersin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Haftası: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5" b="1">
                <a:latin typeface="Arial"/>
                <a:cs typeface="Arial"/>
              </a:rPr>
              <a:t>.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Hafta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Microsoft Sans Serif"/>
                <a:cs typeface="Microsoft Sans Serif"/>
              </a:rPr>
              <a:t>Dersin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Öğr.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Üyesinin</a:t>
            </a:r>
            <a:r>
              <a:rPr dirty="0" sz="1600" spc="-80">
                <a:latin typeface="Microsoft Sans Serif"/>
                <a:cs typeface="Microsoft Sans Serif"/>
              </a:rPr>
              <a:t> </a:t>
            </a:r>
            <a:r>
              <a:rPr dirty="0" sz="1600" spc="5">
                <a:latin typeface="Microsoft Sans Serif"/>
                <a:cs typeface="Microsoft Sans Serif"/>
              </a:rPr>
              <a:t>Adı: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40" b="1">
                <a:latin typeface="Arial"/>
                <a:cs typeface="Arial"/>
              </a:rPr>
              <a:t>Dr.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Öğr.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Üyesi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0" b="1">
                <a:latin typeface="Arial"/>
                <a:cs typeface="Arial"/>
              </a:rPr>
              <a:t>TURGAY</a:t>
            </a:r>
            <a:r>
              <a:rPr dirty="0" sz="1600" spc="-25" b="1">
                <a:latin typeface="Arial"/>
                <a:cs typeface="Arial"/>
              </a:rPr>
              <a:t> DAĞTEKİN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0431" y="4430039"/>
            <a:ext cx="793750" cy="690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600" spc="-15">
                <a:latin typeface="Microsoft Sans Serif"/>
                <a:cs typeface="Microsoft Sans Serif"/>
              </a:rPr>
              <a:t>E</a:t>
            </a:r>
            <a:r>
              <a:rPr dirty="0" sz="1600" spc="-25">
                <a:latin typeface="Microsoft Sans Serif"/>
                <a:cs typeface="Microsoft Sans Serif"/>
              </a:rPr>
              <a:t>-</a:t>
            </a:r>
            <a:r>
              <a:rPr dirty="0" sz="1600" spc="-15">
                <a:latin typeface="Microsoft Sans Serif"/>
                <a:cs typeface="Microsoft Sans Serif"/>
              </a:rPr>
              <a:t>P</a:t>
            </a:r>
            <a:r>
              <a:rPr dirty="0" sz="1600" spc="-20">
                <a:latin typeface="Microsoft Sans Serif"/>
                <a:cs typeface="Microsoft Sans Serif"/>
              </a:rPr>
              <a:t>o</a:t>
            </a:r>
            <a:r>
              <a:rPr dirty="0" sz="1600" spc="-15">
                <a:latin typeface="Microsoft Sans Serif"/>
                <a:cs typeface="Microsoft Sans Serif"/>
              </a:rPr>
              <a:t>s</a:t>
            </a:r>
            <a:r>
              <a:rPr dirty="0" sz="1600" spc="-20">
                <a:latin typeface="Microsoft Sans Serif"/>
                <a:cs typeface="Microsoft Sans Serif"/>
              </a:rPr>
              <a:t>t</a:t>
            </a:r>
            <a:r>
              <a:rPr dirty="0" sz="1600" spc="-20">
                <a:latin typeface="Microsoft Sans Serif"/>
                <a:cs typeface="Microsoft Sans Serif"/>
              </a:rPr>
              <a:t>a</a:t>
            </a:r>
            <a:r>
              <a:rPr dirty="0" sz="1600" spc="-5">
                <a:latin typeface="Microsoft Sans Serif"/>
                <a:cs typeface="Microsoft Sans Serif"/>
              </a:rPr>
              <a:t>:  </a:t>
            </a:r>
            <a:r>
              <a:rPr dirty="0" sz="1600" spc="-50">
                <a:latin typeface="Microsoft Sans Serif"/>
                <a:cs typeface="Microsoft Sans Serif"/>
              </a:rPr>
              <a:t>Telefon: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517916"/>
            <a:ext cx="1529715" cy="306705"/>
          </a:xfrm>
          <a:custGeom>
            <a:avLst/>
            <a:gdLst/>
            <a:ahLst/>
            <a:cxnLst/>
            <a:rect l="l" t="t" r="r" b="b"/>
            <a:pathLst>
              <a:path w="1529715" h="306705">
                <a:moveTo>
                  <a:pt x="1529715" y="0"/>
                </a:moveTo>
                <a:lnTo>
                  <a:pt x="0" y="0"/>
                </a:lnTo>
                <a:lnTo>
                  <a:pt x="0" y="306184"/>
                </a:lnTo>
                <a:lnTo>
                  <a:pt x="1529715" y="306184"/>
                </a:lnTo>
                <a:lnTo>
                  <a:pt x="1529715" y="0"/>
                </a:lnTo>
                <a:close/>
              </a:path>
            </a:pathLst>
          </a:custGeom>
          <a:solidFill>
            <a:srgbClr val="ED4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81768"/>
            <a:ext cx="1529715" cy="306705"/>
          </a:xfrm>
          <a:custGeom>
            <a:avLst/>
            <a:gdLst/>
            <a:ahLst/>
            <a:cxnLst/>
            <a:rect l="l" t="t" r="r" b="b"/>
            <a:pathLst>
              <a:path w="1529715" h="306704">
                <a:moveTo>
                  <a:pt x="1529715" y="0"/>
                </a:moveTo>
                <a:lnTo>
                  <a:pt x="0" y="0"/>
                </a:lnTo>
                <a:lnTo>
                  <a:pt x="0" y="306184"/>
                </a:lnTo>
                <a:lnTo>
                  <a:pt x="1529715" y="306184"/>
                </a:lnTo>
                <a:lnTo>
                  <a:pt x="1529715" y="0"/>
                </a:lnTo>
                <a:close/>
              </a:path>
            </a:pathLst>
          </a:custGeom>
          <a:solidFill>
            <a:srgbClr val="ED4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5038" y="1527428"/>
            <a:ext cx="8826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Bö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ı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449" y="3382771"/>
            <a:ext cx="8826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ı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6001511"/>
            <a:ext cx="12193270" cy="856615"/>
            <a:chOff x="0" y="6001511"/>
            <a:chExt cx="12193270" cy="856615"/>
          </a:xfrm>
        </p:grpSpPr>
        <p:sp>
          <p:nvSpPr>
            <p:cNvPr id="11" name="object 11"/>
            <p:cNvSpPr/>
            <p:nvPr/>
          </p:nvSpPr>
          <p:spPr>
            <a:xfrm>
              <a:off x="0" y="6001511"/>
              <a:ext cx="8224520" cy="856615"/>
            </a:xfrm>
            <a:custGeom>
              <a:avLst/>
              <a:gdLst/>
              <a:ahLst/>
              <a:cxnLst/>
              <a:rect l="l" t="t" r="r" b="b"/>
              <a:pathLst>
                <a:path w="8224520" h="856615">
                  <a:moveTo>
                    <a:pt x="8224520" y="0"/>
                  </a:moveTo>
                  <a:lnTo>
                    <a:pt x="0" y="0"/>
                  </a:lnTo>
                  <a:lnTo>
                    <a:pt x="0" y="856297"/>
                  </a:lnTo>
                  <a:lnTo>
                    <a:pt x="8224520" y="856297"/>
                  </a:lnTo>
                  <a:lnTo>
                    <a:pt x="8224520" y="0"/>
                  </a:lnTo>
                  <a:close/>
                </a:path>
              </a:pathLst>
            </a:custGeom>
            <a:solidFill>
              <a:srgbClr val="2362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70660" y="6675122"/>
              <a:ext cx="6640195" cy="3175"/>
            </a:xfrm>
            <a:custGeom>
              <a:avLst/>
              <a:gdLst/>
              <a:ahLst/>
              <a:cxnLst/>
              <a:rect l="l" t="t" r="r" b="b"/>
              <a:pathLst>
                <a:path w="6640195" h="3175">
                  <a:moveTo>
                    <a:pt x="6640068" y="0"/>
                  </a:moveTo>
                  <a:lnTo>
                    <a:pt x="0" y="0"/>
                  </a:lnTo>
                  <a:lnTo>
                    <a:pt x="0" y="2778"/>
                  </a:lnTo>
                  <a:lnTo>
                    <a:pt x="6640068" y="2778"/>
                  </a:lnTo>
                  <a:lnTo>
                    <a:pt x="6640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6205728"/>
              <a:ext cx="1246632" cy="5135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223504" y="6397751"/>
              <a:ext cx="3970020" cy="460375"/>
            </a:xfrm>
            <a:custGeom>
              <a:avLst/>
              <a:gdLst/>
              <a:ahLst/>
              <a:cxnLst/>
              <a:rect l="l" t="t" r="r" b="b"/>
              <a:pathLst>
                <a:path w="3970020" h="460375">
                  <a:moveTo>
                    <a:pt x="3969765" y="0"/>
                  </a:moveTo>
                  <a:lnTo>
                    <a:pt x="0" y="0"/>
                  </a:lnTo>
                  <a:lnTo>
                    <a:pt x="0" y="459892"/>
                  </a:lnTo>
                  <a:lnTo>
                    <a:pt x="3969765" y="459892"/>
                  </a:lnTo>
                  <a:lnTo>
                    <a:pt x="3969765" y="0"/>
                  </a:lnTo>
                  <a:close/>
                </a:path>
              </a:pathLst>
            </a:custGeom>
            <a:solidFill>
              <a:srgbClr val="ED48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6019" y="6566916"/>
              <a:ext cx="65531" cy="1264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5811" y="6592825"/>
              <a:ext cx="89916" cy="761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78952" y="6557772"/>
              <a:ext cx="1203960" cy="152400"/>
            </a:xfrm>
            <a:custGeom>
              <a:avLst/>
              <a:gdLst/>
              <a:ahLst/>
              <a:cxnLst/>
              <a:rect l="l" t="t" r="r" b="b"/>
              <a:pathLst>
                <a:path w="1203959" h="152400">
                  <a:moveTo>
                    <a:pt x="130810" y="41389"/>
                  </a:moveTo>
                  <a:lnTo>
                    <a:pt x="118110" y="41389"/>
                  </a:lnTo>
                  <a:lnTo>
                    <a:pt x="94869" y="105448"/>
                  </a:lnTo>
                  <a:lnTo>
                    <a:pt x="71628" y="41389"/>
                  </a:lnTo>
                  <a:lnTo>
                    <a:pt x="59690" y="41389"/>
                  </a:lnTo>
                  <a:lnTo>
                    <a:pt x="36195" y="105168"/>
                  </a:lnTo>
                  <a:lnTo>
                    <a:pt x="13462" y="41389"/>
                  </a:lnTo>
                  <a:lnTo>
                    <a:pt x="0" y="41389"/>
                  </a:lnTo>
                  <a:lnTo>
                    <a:pt x="29083" y="121475"/>
                  </a:lnTo>
                  <a:lnTo>
                    <a:pt x="42672" y="121475"/>
                  </a:lnTo>
                  <a:lnTo>
                    <a:pt x="65532" y="60731"/>
                  </a:lnTo>
                  <a:lnTo>
                    <a:pt x="88011" y="121475"/>
                  </a:lnTo>
                  <a:lnTo>
                    <a:pt x="101600" y="121475"/>
                  </a:lnTo>
                  <a:lnTo>
                    <a:pt x="130810" y="41389"/>
                  </a:lnTo>
                  <a:close/>
                </a:path>
                <a:path w="1203959" h="152400">
                  <a:moveTo>
                    <a:pt x="262128" y="41389"/>
                  </a:moveTo>
                  <a:lnTo>
                    <a:pt x="249428" y="41389"/>
                  </a:lnTo>
                  <a:lnTo>
                    <a:pt x="226187" y="105448"/>
                  </a:lnTo>
                  <a:lnTo>
                    <a:pt x="202946" y="41389"/>
                  </a:lnTo>
                  <a:lnTo>
                    <a:pt x="191008" y="41389"/>
                  </a:lnTo>
                  <a:lnTo>
                    <a:pt x="167513" y="105168"/>
                  </a:lnTo>
                  <a:lnTo>
                    <a:pt x="144780" y="41389"/>
                  </a:lnTo>
                  <a:lnTo>
                    <a:pt x="131318" y="41389"/>
                  </a:lnTo>
                  <a:lnTo>
                    <a:pt x="160401" y="121475"/>
                  </a:lnTo>
                  <a:lnTo>
                    <a:pt x="173990" y="121475"/>
                  </a:lnTo>
                  <a:lnTo>
                    <a:pt x="196850" y="60731"/>
                  </a:lnTo>
                  <a:lnTo>
                    <a:pt x="219329" y="121475"/>
                  </a:lnTo>
                  <a:lnTo>
                    <a:pt x="232918" y="121475"/>
                  </a:lnTo>
                  <a:lnTo>
                    <a:pt x="262128" y="41389"/>
                  </a:lnTo>
                  <a:close/>
                </a:path>
                <a:path w="1203959" h="152400">
                  <a:moveTo>
                    <a:pt x="393446" y="41389"/>
                  </a:moveTo>
                  <a:lnTo>
                    <a:pt x="380746" y="41389"/>
                  </a:lnTo>
                  <a:lnTo>
                    <a:pt x="357505" y="105448"/>
                  </a:lnTo>
                  <a:lnTo>
                    <a:pt x="334264" y="41389"/>
                  </a:lnTo>
                  <a:lnTo>
                    <a:pt x="322326" y="41389"/>
                  </a:lnTo>
                  <a:lnTo>
                    <a:pt x="298831" y="105168"/>
                  </a:lnTo>
                  <a:lnTo>
                    <a:pt x="276098" y="41389"/>
                  </a:lnTo>
                  <a:lnTo>
                    <a:pt x="262636" y="41389"/>
                  </a:lnTo>
                  <a:lnTo>
                    <a:pt x="291719" y="121475"/>
                  </a:lnTo>
                  <a:lnTo>
                    <a:pt x="305308" y="121475"/>
                  </a:lnTo>
                  <a:lnTo>
                    <a:pt x="328168" y="60731"/>
                  </a:lnTo>
                  <a:lnTo>
                    <a:pt x="350647" y="121475"/>
                  </a:lnTo>
                  <a:lnTo>
                    <a:pt x="364236" y="121475"/>
                  </a:lnTo>
                  <a:lnTo>
                    <a:pt x="393446" y="41389"/>
                  </a:lnTo>
                  <a:close/>
                </a:path>
                <a:path w="1203959" h="152400">
                  <a:moveTo>
                    <a:pt x="415925" y="105918"/>
                  </a:moveTo>
                  <a:lnTo>
                    <a:pt x="411480" y="101701"/>
                  </a:lnTo>
                  <a:lnTo>
                    <a:pt x="400685" y="101701"/>
                  </a:lnTo>
                  <a:lnTo>
                    <a:pt x="396113" y="105918"/>
                  </a:lnTo>
                  <a:lnTo>
                    <a:pt x="396113" y="118021"/>
                  </a:lnTo>
                  <a:lnTo>
                    <a:pt x="400685" y="122389"/>
                  </a:lnTo>
                  <a:lnTo>
                    <a:pt x="411480" y="122389"/>
                  </a:lnTo>
                  <a:lnTo>
                    <a:pt x="415925" y="118021"/>
                  </a:lnTo>
                  <a:lnTo>
                    <a:pt x="415925" y="105918"/>
                  </a:lnTo>
                  <a:close/>
                </a:path>
                <a:path w="1203959" h="152400">
                  <a:moveTo>
                    <a:pt x="517779" y="39585"/>
                  </a:moveTo>
                  <a:lnTo>
                    <a:pt x="491109" y="39585"/>
                  </a:lnTo>
                  <a:lnTo>
                    <a:pt x="491109" y="49555"/>
                  </a:lnTo>
                  <a:lnTo>
                    <a:pt x="490093" y="48450"/>
                  </a:lnTo>
                  <a:lnTo>
                    <a:pt x="490093" y="67703"/>
                  </a:lnTo>
                  <a:lnTo>
                    <a:pt x="490093" y="87630"/>
                  </a:lnTo>
                  <a:lnTo>
                    <a:pt x="482727" y="94437"/>
                  </a:lnTo>
                  <a:lnTo>
                    <a:pt x="462661" y="94437"/>
                  </a:lnTo>
                  <a:lnTo>
                    <a:pt x="455168" y="87630"/>
                  </a:lnTo>
                  <a:lnTo>
                    <a:pt x="455168" y="67703"/>
                  </a:lnTo>
                  <a:lnTo>
                    <a:pt x="462661" y="61048"/>
                  </a:lnTo>
                  <a:lnTo>
                    <a:pt x="482727" y="61048"/>
                  </a:lnTo>
                  <a:lnTo>
                    <a:pt x="490093" y="67703"/>
                  </a:lnTo>
                  <a:lnTo>
                    <a:pt x="490093" y="48450"/>
                  </a:lnTo>
                  <a:lnTo>
                    <a:pt x="486410" y="44526"/>
                  </a:lnTo>
                  <a:lnTo>
                    <a:pt x="480695" y="41008"/>
                  </a:lnTo>
                  <a:lnTo>
                    <a:pt x="473837" y="38912"/>
                  </a:lnTo>
                  <a:lnTo>
                    <a:pt x="466090" y="38227"/>
                  </a:lnTo>
                  <a:lnTo>
                    <a:pt x="450977" y="41021"/>
                  </a:lnTo>
                  <a:lnTo>
                    <a:pt x="438531" y="48945"/>
                  </a:lnTo>
                  <a:lnTo>
                    <a:pt x="430022" y="61366"/>
                  </a:lnTo>
                  <a:lnTo>
                    <a:pt x="426847" y="77660"/>
                  </a:lnTo>
                  <a:lnTo>
                    <a:pt x="430022" y="94043"/>
                  </a:lnTo>
                  <a:lnTo>
                    <a:pt x="438531" y="106527"/>
                  </a:lnTo>
                  <a:lnTo>
                    <a:pt x="450977" y="114465"/>
                  </a:lnTo>
                  <a:lnTo>
                    <a:pt x="466090" y="117259"/>
                  </a:lnTo>
                  <a:lnTo>
                    <a:pt x="473329" y="116662"/>
                  </a:lnTo>
                  <a:lnTo>
                    <a:pt x="479679" y="114846"/>
                  </a:lnTo>
                  <a:lnTo>
                    <a:pt x="485267" y="111823"/>
                  </a:lnTo>
                  <a:lnTo>
                    <a:pt x="489839" y="107581"/>
                  </a:lnTo>
                  <a:lnTo>
                    <a:pt x="489839" y="110312"/>
                  </a:lnTo>
                  <a:lnTo>
                    <a:pt x="488569" y="118821"/>
                  </a:lnTo>
                  <a:lnTo>
                    <a:pt x="484759" y="125018"/>
                  </a:lnTo>
                  <a:lnTo>
                    <a:pt x="478155" y="128816"/>
                  </a:lnTo>
                  <a:lnTo>
                    <a:pt x="468376" y="130098"/>
                  </a:lnTo>
                  <a:lnTo>
                    <a:pt x="461137" y="129501"/>
                  </a:lnTo>
                  <a:lnTo>
                    <a:pt x="453898" y="127749"/>
                  </a:lnTo>
                  <a:lnTo>
                    <a:pt x="447167" y="124993"/>
                  </a:lnTo>
                  <a:lnTo>
                    <a:pt x="441452" y="121335"/>
                  </a:lnTo>
                  <a:lnTo>
                    <a:pt x="431292" y="141439"/>
                  </a:lnTo>
                  <a:lnTo>
                    <a:pt x="439420" y="146100"/>
                  </a:lnTo>
                  <a:lnTo>
                    <a:pt x="448945" y="149466"/>
                  </a:lnTo>
                  <a:lnTo>
                    <a:pt x="459613" y="151485"/>
                  </a:lnTo>
                  <a:lnTo>
                    <a:pt x="470916" y="152171"/>
                  </a:lnTo>
                  <a:lnTo>
                    <a:pt x="490855" y="149390"/>
                  </a:lnTo>
                  <a:lnTo>
                    <a:pt x="505587" y="140970"/>
                  </a:lnTo>
                  <a:lnTo>
                    <a:pt x="512559" y="130098"/>
                  </a:lnTo>
                  <a:lnTo>
                    <a:pt x="514731" y="126733"/>
                  </a:lnTo>
                  <a:lnTo>
                    <a:pt x="517652" y="107581"/>
                  </a:lnTo>
                  <a:lnTo>
                    <a:pt x="517779" y="94437"/>
                  </a:lnTo>
                  <a:lnTo>
                    <a:pt x="517779" y="49555"/>
                  </a:lnTo>
                  <a:lnTo>
                    <a:pt x="517779" y="39585"/>
                  </a:lnTo>
                  <a:close/>
                </a:path>
                <a:path w="1203959" h="152400">
                  <a:moveTo>
                    <a:pt x="617347" y="80378"/>
                  </a:moveTo>
                  <a:lnTo>
                    <a:pt x="591312" y="41059"/>
                  </a:lnTo>
                  <a:lnTo>
                    <a:pt x="591185" y="41033"/>
                  </a:lnTo>
                  <a:lnTo>
                    <a:pt x="591185" y="72669"/>
                  </a:lnTo>
                  <a:lnTo>
                    <a:pt x="558419" y="72669"/>
                  </a:lnTo>
                  <a:lnTo>
                    <a:pt x="560070" y="64058"/>
                  </a:lnTo>
                  <a:lnTo>
                    <a:pt x="566166" y="58635"/>
                  </a:lnTo>
                  <a:lnTo>
                    <a:pt x="583565" y="58635"/>
                  </a:lnTo>
                  <a:lnTo>
                    <a:pt x="589788" y="64058"/>
                  </a:lnTo>
                  <a:lnTo>
                    <a:pt x="591185" y="72669"/>
                  </a:lnTo>
                  <a:lnTo>
                    <a:pt x="591185" y="41033"/>
                  </a:lnTo>
                  <a:lnTo>
                    <a:pt x="543306" y="50076"/>
                  </a:lnTo>
                  <a:lnTo>
                    <a:pt x="530733" y="80378"/>
                  </a:lnTo>
                  <a:lnTo>
                    <a:pt x="534035" y="97345"/>
                  </a:lnTo>
                  <a:lnTo>
                    <a:pt x="543560" y="110794"/>
                  </a:lnTo>
                  <a:lnTo>
                    <a:pt x="558292" y="119659"/>
                  </a:lnTo>
                  <a:lnTo>
                    <a:pt x="577596" y="122847"/>
                  </a:lnTo>
                  <a:lnTo>
                    <a:pt x="588264" y="121996"/>
                  </a:lnTo>
                  <a:lnTo>
                    <a:pt x="597535" y="119481"/>
                  </a:lnTo>
                  <a:lnTo>
                    <a:pt x="605282" y="115316"/>
                  </a:lnTo>
                  <a:lnTo>
                    <a:pt x="611759" y="109537"/>
                  </a:lnTo>
                  <a:lnTo>
                    <a:pt x="603605" y="100926"/>
                  </a:lnTo>
                  <a:lnTo>
                    <a:pt x="596900" y="93840"/>
                  </a:lnTo>
                  <a:lnTo>
                    <a:pt x="591566" y="98679"/>
                  </a:lnTo>
                  <a:lnTo>
                    <a:pt x="586359" y="100926"/>
                  </a:lnTo>
                  <a:lnTo>
                    <a:pt x="568198" y="100926"/>
                  </a:lnTo>
                  <a:lnTo>
                    <a:pt x="561213" y="96100"/>
                  </a:lnTo>
                  <a:lnTo>
                    <a:pt x="558927" y="87782"/>
                  </a:lnTo>
                  <a:lnTo>
                    <a:pt x="616966" y="87782"/>
                  </a:lnTo>
                  <a:lnTo>
                    <a:pt x="617220" y="85521"/>
                  </a:lnTo>
                  <a:lnTo>
                    <a:pt x="617347" y="80378"/>
                  </a:lnTo>
                  <a:close/>
                </a:path>
                <a:path w="1203959" h="152400">
                  <a:moveTo>
                    <a:pt x="658456" y="9359"/>
                  </a:moveTo>
                  <a:lnTo>
                    <a:pt x="630428" y="9359"/>
                  </a:lnTo>
                  <a:lnTo>
                    <a:pt x="630428" y="121475"/>
                  </a:lnTo>
                  <a:lnTo>
                    <a:pt x="658456" y="121475"/>
                  </a:lnTo>
                  <a:lnTo>
                    <a:pt x="658456" y="9359"/>
                  </a:lnTo>
                  <a:close/>
                </a:path>
                <a:path w="1203959" h="152400">
                  <a:moveTo>
                    <a:pt x="704557" y="39573"/>
                  </a:moveTo>
                  <a:lnTo>
                    <a:pt x="676529" y="39573"/>
                  </a:lnTo>
                  <a:lnTo>
                    <a:pt x="676529" y="121475"/>
                  </a:lnTo>
                  <a:lnTo>
                    <a:pt x="704557" y="121475"/>
                  </a:lnTo>
                  <a:lnTo>
                    <a:pt x="704557" y="39573"/>
                  </a:lnTo>
                  <a:close/>
                </a:path>
                <a:path w="1203959" h="152400">
                  <a:moveTo>
                    <a:pt x="707644" y="6184"/>
                  </a:moveTo>
                  <a:lnTo>
                    <a:pt x="700786" y="0"/>
                  </a:lnTo>
                  <a:lnTo>
                    <a:pt x="680212" y="0"/>
                  </a:lnTo>
                  <a:lnTo>
                    <a:pt x="673481" y="6642"/>
                  </a:lnTo>
                  <a:lnTo>
                    <a:pt x="673481" y="23863"/>
                  </a:lnTo>
                  <a:lnTo>
                    <a:pt x="680212" y="30518"/>
                  </a:lnTo>
                  <a:lnTo>
                    <a:pt x="700786" y="30518"/>
                  </a:lnTo>
                  <a:lnTo>
                    <a:pt x="707644" y="23863"/>
                  </a:lnTo>
                  <a:lnTo>
                    <a:pt x="707644" y="6184"/>
                  </a:lnTo>
                  <a:close/>
                </a:path>
                <a:path w="1203959" h="152400">
                  <a:moveTo>
                    <a:pt x="791210" y="95948"/>
                  </a:moveTo>
                  <a:lnTo>
                    <a:pt x="783844" y="78892"/>
                  </a:lnTo>
                  <a:lnTo>
                    <a:pt x="767715" y="72212"/>
                  </a:lnTo>
                  <a:lnTo>
                    <a:pt x="751459" y="69507"/>
                  </a:lnTo>
                  <a:lnTo>
                    <a:pt x="744220" y="64363"/>
                  </a:lnTo>
                  <a:lnTo>
                    <a:pt x="744220" y="61353"/>
                  </a:lnTo>
                  <a:lnTo>
                    <a:pt x="747522" y="58635"/>
                  </a:lnTo>
                  <a:lnTo>
                    <a:pt x="764159" y="58635"/>
                  </a:lnTo>
                  <a:lnTo>
                    <a:pt x="772033" y="60134"/>
                  </a:lnTo>
                  <a:lnTo>
                    <a:pt x="780034" y="64668"/>
                  </a:lnTo>
                  <a:lnTo>
                    <a:pt x="788416" y="45173"/>
                  </a:lnTo>
                  <a:lnTo>
                    <a:pt x="781685" y="42176"/>
                  </a:lnTo>
                  <a:lnTo>
                    <a:pt x="773811" y="40005"/>
                  </a:lnTo>
                  <a:lnTo>
                    <a:pt x="765429" y="38671"/>
                  </a:lnTo>
                  <a:lnTo>
                    <a:pt x="756920" y="38227"/>
                  </a:lnTo>
                  <a:lnTo>
                    <a:pt x="740156" y="40322"/>
                  </a:lnTo>
                  <a:lnTo>
                    <a:pt x="727964" y="46050"/>
                  </a:lnTo>
                  <a:lnTo>
                    <a:pt x="720471" y="54673"/>
                  </a:lnTo>
                  <a:lnTo>
                    <a:pt x="717931" y="65430"/>
                  </a:lnTo>
                  <a:lnTo>
                    <a:pt x="725297" y="82600"/>
                  </a:lnTo>
                  <a:lnTo>
                    <a:pt x="741553" y="89230"/>
                  </a:lnTo>
                  <a:lnTo>
                    <a:pt x="757809" y="91770"/>
                  </a:lnTo>
                  <a:lnTo>
                    <a:pt x="765175" y="96723"/>
                  </a:lnTo>
                  <a:lnTo>
                    <a:pt x="765175" y="100177"/>
                  </a:lnTo>
                  <a:lnTo>
                    <a:pt x="762000" y="102285"/>
                  </a:lnTo>
                  <a:lnTo>
                    <a:pt x="752602" y="102285"/>
                  </a:lnTo>
                  <a:lnTo>
                    <a:pt x="745109" y="101777"/>
                  </a:lnTo>
                  <a:lnTo>
                    <a:pt x="737743" y="100266"/>
                  </a:lnTo>
                  <a:lnTo>
                    <a:pt x="730758" y="97891"/>
                  </a:lnTo>
                  <a:lnTo>
                    <a:pt x="724662" y="94742"/>
                  </a:lnTo>
                  <a:lnTo>
                    <a:pt x="716280" y="114376"/>
                  </a:lnTo>
                  <a:lnTo>
                    <a:pt x="723265" y="117805"/>
                  </a:lnTo>
                  <a:lnTo>
                    <a:pt x="731901" y="120484"/>
                  </a:lnTo>
                  <a:lnTo>
                    <a:pt x="741553" y="122224"/>
                  </a:lnTo>
                  <a:lnTo>
                    <a:pt x="751713" y="122847"/>
                  </a:lnTo>
                  <a:lnTo>
                    <a:pt x="768858" y="120764"/>
                  </a:lnTo>
                  <a:lnTo>
                    <a:pt x="781177" y="115062"/>
                  </a:lnTo>
                  <a:lnTo>
                    <a:pt x="788670" y="106514"/>
                  </a:lnTo>
                  <a:lnTo>
                    <a:pt x="791210" y="95948"/>
                  </a:lnTo>
                  <a:close/>
                </a:path>
                <a:path w="1203959" h="152400">
                  <a:moveTo>
                    <a:pt x="831291" y="39573"/>
                  </a:moveTo>
                  <a:lnTo>
                    <a:pt x="803275" y="39573"/>
                  </a:lnTo>
                  <a:lnTo>
                    <a:pt x="803275" y="121475"/>
                  </a:lnTo>
                  <a:lnTo>
                    <a:pt x="831291" y="121475"/>
                  </a:lnTo>
                  <a:lnTo>
                    <a:pt x="831291" y="39573"/>
                  </a:lnTo>
                  <a:close/>
                </a:path>
                <a:path w="1203959" h="152400">
                  <a:moveTo>
                    <a:pt x="834390" y="6184"/>
                  </a:moveTo>
                  <a:lnTo>
                    <a:pt x="827659" y="0"/>
                  </a:lnTo>
                  <a:lnTo>
                    <a:pt x="806958" y="0"/>
                  </a:lnTo>
                  <a:lnTo>
                    <a:pt x="800227" y="6642"/>
                  </a:lnTo>
                  <a:lnTo>
                    <a:pt x="800227" y="23863"/>
                  </a:lnTo>
                  <a:lnTo>
                    <a:pt x="806958" y="30518"/>
                  </a:lnTo>
                  <a:lnTo>
                    <a:pt x="827659" y="30518"/>
                  </a:lnTo>
                  <a:lnTo>
                    <a:pt x="834390" y="23863"/>
                  </a:lnTo>
                  <a:lnTo>
                    <a:pt x="834390" y="6184"/>
                  </a:lnTo>
                  <a:close/>
                </a:path>
                <a:path w="1203959" h="152400">
                  <a:moveTo>
                    <a:pt x="985774" y="74637"/>
                  </a:moveTo>
                  <a:lnTo>
                    <a:pt x="983361" y="58242"/>
                  </a:lnTo>
                  <a:lnTo>
                    <a:pt x="976630" y="46913"/>
                  </a:lnTo>
                  <a:lnTo>
                    <a:pt x="966343" y="40347"/>
                  </a:lnTo>
                  <a:lnTo>
                    <a:pt x="953516" y="38214"/>
                  </a:lnTo>
                  <a:lnTo>
                    <a:pt x="945261" y="39077"/>
                  </a:lnTo>
                  <a:lnTo>
                    <a:pt x="937768" y="41579"/>
                  </a:lnTo>
                  <a:lnTo>
                    <a:pt x="931164" y="45618"/>
                  </a:lnTo>
                  <a:lnTo>
                    <a:pt x="925830" y="51066"/>
                  </a:lnTo>
                  <a:lnTo>
                    <a:pt x="920877" y="45364"/>
                  </a:lnTo>
                  <a:lnTo>
                    <a:pt x="914908" y="41351"/>
                  </a:lnTo>
                  <a:lnTo>
                    <a:pt x="907796" y="39001"/>
                  </a:lnTo>
                  <a:lnTo>
                    <a:pt x="899922" y="38214"/>
                  </a:lnTo>
                  <a:lnTo>
                    <a:pt x="893064" y="38849"/>
                  </a:lnTo>
                  <a:lnTo>
                    <a:pt x="886714" y="40728"/>
                  </a:lnTo>
                  <a:lnTo>
                    <a:pt x="880999" y="43840"/>
                  </a:lnTo>
                  <a:lnTo>
                    <a:pt x="876046" y="48183"/>
                  </a:lnTo>
                  <a:lnTo>
                    <a:pt x="876046" y="39585"/>
                  </a:lnTo>
                  <a:lnTo>
                    <a:pt x="849376" y="39585"/>
                  </a:lnTo>
                  <a:lnTo>
                    <a:pt x="849376" y="121475"/>
                  </a:lnTo>
                  <a:lnTo>
                    <a:pt x="877443" y="121475"/>
                  </a:lnTo>
                  <a:lnTo>
                    <a:pt x="877443" y="68135"/>
                  </a:lnTo>
                  <a:lnTo>
                    <a:pt x="883285" y="62547"/>
                  </a:lnTo>
                  <a:lnTo>
                    <a:pt x="899033" y="62547"/>
                  </a:lnTo>
                  <a:lnTo>
                    <a:pt x="903605" y="67525"/>
                  </a:lnTo>
                  <a:lnTo>
                    <a:pt x="903605" y="121475"/>
                  </a:lnTo>
                  <a:lnTo>
                    <a:pt x="931672" y="121475"/>
                  </a:lnTo>
                  <a:lnTo>
                    <a:pt x="931672" y="68135"/>
                  </a:lnTo>
                  <a:lnTo>
                    <a:pt x="937641" y="62547"/>
                  </a:lnTo>
                  <a:lnTo>
                    <a:pt x="953008" y="62547"/>
                  </a:lnTo>
                  <a:lnTo>
                    <a:pt x="957834" y="67525"/>
                  </a:lnTo>
                  <a:lnTo>
                    <a:pt x="957834" y="121475"/>
                  </a:lnTo>
                  <a:lnTo>
                    <a:pt x="985774" y="121475"/>
                  </a:lnTo>
                  <a:lnTo>
                    <a:pt x="985774" y="74637"/>
                  </a:lnTo>
                  <a:close/>
                </a:path>
                <a:path w="1203959" h="152400">
                  <a:moveTo>
                    <a:pt x="1020953" y="105918"/>
                  </a:moveTo>
                  <a:lnTo>
                    <a:pt x="1016508" y="101701"/>
                  </a:lnTo>
                  <a:lnTo>
                    <a:pt x="1005713" y="101701"/>
                  </a:lnTo>
                  <a:lnTo>
                    <a:pt x="1001141" y="105918"/>
                  </a:lnTo>
                  <a:lnTo>
                    <a:pt x="1001141" y="118021"/>
                  </a:lnTo>
                  <a:lnTo>
                    <a:pt x="1005713" y="122389"/>
                  </a:lnTo>
                  <a:lnTo>
                    <a:pt x="1016508" y="122389"/>
                  </a:lnTo>
                  <a:lnTo>
                    <a:pt x="1020953" y="118021"/>
                  </a:lnTo>
                  <a:lnTo>
                    <a:pt x="1020953" y="105918"/>
                  </a:lnTo>
                  <a:close/>
                </a:path>
                <a:path w="1203959" h="152400">
                  <a:moveTo>
                    <a:pt x="1110107" y="81432"/>
                  </a:moveTo>
                  <a:lnTo>
                    <a:pt x="1109091" y="75844"/>
                  </a:lnTo>
                  <a:lnTo>
                    <a:pt x="1107313" y="65062"/>
                  </a:lnTo>
                  <a:lnTo>
                    <a:pt x="1099820" y="52895"/>
                  </a:lnTo>
                  <a:lnTo>
                    <a:pt x="1099312" y="52031"/>
                  </a:lnTo>
                  <a:lnTo>
                    <a:pt x="1096645" y="50165"/>
                  </a:lnTo>
                  <a:lnTo>
                    <a:pt x="1096645" y="75844"/>
                  </a:lnTo>
                  <a:lnTo>
                    <a:pt x="1046480" y="75844"/>
                  </a:lnTo>
                  <a:lnTo>
                    <a:pt x="1049147" y="66522"/>
                  </a:lnTo>
                  <a:lnTo>
                    <a:pt x="1054481" y="59270"/>
                  </a:lnTo>
                  <a:lnTo>
                    <a:pt x="1062101" y="54571"/>
                  </a:lnTo>
                  <a:lnTo>
                    <a:pt x="1071499" y="52895"/>
                  </a:lnTo>
                  <a:lnTo>
                    <a:pt x="1081024" y="54584"/>
                  </a:lnTo>
                  <a:lnTo>
                    <a:pt x="1088644" y="59321"/>
                  </a:lnTo>
                  <a:lnTo>
                    <a:pt x="1093978" y="66586"/>
                  </a:lnTo>
                  <a:lnTo>
                    <a:pt x="1096645" y="75844"/>
                  </a:lnTo>
                  <a:lnTo>
                    <a:pt x="1096645" y="50165"/>
                  </a:lnTo>
                  <a:lnTo>
                    <a:pt x="1087120" y="43637"/>
                  </a:lnTo>
                  <a:lnTo>
                    <a:pt x="1071499" y="40652"/>
                  </a:lnTo>
                  <a:lnTo>
                    <a:pt x="1055878" y="43688"/>
                  </a:lnTo>
                  <a:lnTo>
                    <a:pt x="1043432" y="52146"/>
                  </a:lnTo>
                  <a:lnTo>
                    <a:pt x="1035304" y="65062"/>
                  </a:lnTo>
                  <a:lnTo>
                    <a:pt x="1032256" y="81432"/>
                  </a:lnTo>
                  <a:lnTo>
                    <a:pt x="1035304" y="97917"/>
                  </a:lnTo>
                  <a:lnTo>
                    <a:pt x="1043813" y="110871"/>
                  </a:lnTo>
                  <a:lnTo>
                    <a:pt x="1057148" y="119354"/>
                  </a:lnTo>
                  <a:lnTo>
                    <a:pt x="1074293" y="122389"/>
                  </a:lnTo>
                  <a:lnTo>
                    <a:pt x="1083564" y="121551"/>
                  </a:lnTo>
                  <a:lnTo>
                    <a:pt x="1091946" y="119062"/>
                  </a:lnTo>
                  <a:lnTo>
                    <a:pt x="1099185" y="114985"/>
                  </a:lnTo>
                  <a:lnTo>
                    <a:pt x="1104773" y="109702"/>
                  </a:lnTo>
                  <a:lnTo>
                    <a:pt x="1105154" y="109385"/>
                  </a:lnTo>
                  <a:lnTo>
                    <a:pt x="1097280" y="100025"/>
                  </a:lnTo>
                  <a:lnTo>
                    <a:pt x="1091565" y="106527"/>
                  </a:lnTo>
                  <a:lnTo>
                    <a:pt x="1083945" y="109702"/>
                  </a:lnTo>
                  <a:lnTo>
                    <a:pt x="1074801" y="109702"/>
                  </a:lnTo>
                  <a:lnTo>
                    <a:pt x="1064006" y="108026"/>
                  </a:lnTo>
                  <a:lnTo>
                    <a:pt x="1055497" y="103263"/>
                  </a:lnTo>
                  <a:lnTo>
                    <a:pt x="1049401" y="95872"/>
                  </a:lnTo>
                  <a:lnTo>
                    <a:pt x="1046480" y="86271"/>
                  </a:lnTo>
                  <a:lnTo>
                    <a:pt x="1109853" y="86271"/>
                  </a:lnTo>
                  <a:lnTo>
                    <a:pt x="1109980" y="84912"/>
                  </a:lnTo>
                  <a:lnTo>
                    <a:pt x="1110107" y="81432"/>
                  </a:lnTo>
                  <a:close/>
                </a:path>
                <a:path w="1203959" h="152400">
                  <a:moveTo>
                    <a:pt x="1203452" y="9359"/>
                  </a:moveTo>
                  <a:lnTo>
                    <a:pt x="1189482" y="9359"/>
                  </a:lnTo>
                  <a:lnTo>
                    <a:pt x="1189355" y="9359"/>
                  </a:lnTo>
                  <a:lnTo>
                    <a:pt x="1189355" y="53479"/>
                  </a:lnTo>
                  <a:lnTo>
                    <a:pt x="1189482" y="53479"/>
                  </a:lnTo>
                  <a:lnTo>
                    <a:pt x="1189482" y="81432"/>
                  </a:lnTo>
                  <a:lnTo>
                    <a:pt x="1187450" y="93065"/>
                  </a:lnTo>
                  <a:lnTo>
                    <a:pt x="1181862" y="101981"/>
                  </a:lnTo>
                  <a:lnTo>
                    <a:pt x="1173607" y="107683"/>
                  </a:lnTo>
                  <a:lnTo>
                    <a:pt x="1163193" y="109689"/>
                  </a:lnTo>
                  <a:lnTo>
                    <a:pt x="1152779" y="107683"/>
                  </a:lnTo>
                  <a:lnTo>
                    <a:pt x="1144397" y="101981"/>
                  </a:lnTo>
                  <a:lnTo>
                    <a:pt x="1138809" y="93065"/>
                  </a:lnTo>
                  <a:lnTo>
                    <a:pt x="1136777" y="81432"/>
                  </a:lnTo>
                  <a:lnTo>
                    <a:pt x="1138809" y="69837"/>
                  </a:lnTo>
                  <a:lnTo>
                    <a:pt x="1144397" y="60972"/>
                  </a:lnTo>
                  <a:lnTo>
                    <a:pt x="1152779" y="55321"/>
                  </a:lnTo>
                  <a:lnTo>
                    <a:pt x="1163193" y="53327"/>
                  </a:lnTo>
                  <a:lnTo>
                    <a:pt x="1173607" y="55321"/>
                  </a:lnTo>
                  <a:lnTo>
                    <a:pt x="1181862" y="60972"/>
                  </a:lnTo>
                  <a:lnTo>
                    <a:pt x="1187450" y="69837"/>
                  </a:lnTo>
                  <a:lnTo>
                    <a:pt x="1189482" y="81432"/>
                  </a:lnTo>
                  <a:lnTo>
                    <a:pt x="1189355" y="53479"/>
                  </a:lnTo>
                  <a:lnTo>
                    <a:pt x="1189101" y="53327"/>
                  </a:lnTo>
                  <a:lnTo>
                    <a:pt x="1183894" y="47840"/>
                  </a:lnTo>
                  <a:lnTo>
                    <a:pt x="1177417" y="43840"/>
                  </a:lnTo>
                  <a:lnTo>
                    <a:pt x="1170051" y="41427"/>
                  </a:lnTo>
                  <a:lnTo>
                    <a:pt x="1162050" y="40640"/>
                  </a:lnTo>
                  <a:lnTo>
                    <a:pt x="1146175" y="43573"/>
                  </a:lnTo>
                  <a:lnTo>
                    <a:pt x="1133729" y="51854"/>
                  </a:lnTo>
                  <a:lnTo>
                    <a:pt x="1125474" y="64744"/>
                  </a:lnTo>
                  <a:lnTo>
                    <a:pt x="1122553" y="81432"/>
                  </a:lnTo>
                  <a:lnTo>
                    <a:pt x="1125474" y="98171"/>
                  </a:lnTo>
                  <a:lnTo>
                    <a:pt x="1133729" y="111099"/>
                  </a:lnTo>
                  <a:lnTo>
                    <a:pt x="1146175" y="119430"/>
                  </a:lnTo>
                  <a:lnTo>
                    <a:pt x="1162050" y="122377"/>
                  </a:lnTo>
                  <a:lnTo>
                    <a:pt x="1170305" y="121526"/>
                  </a:lnTo>
                  <a:lnTo>
                    <a:pt x="1177925" y="118986"/>
                  </a:lnTo>
                  <a:lnTo>
                    <a:pt x="1184529" y="114731"/>
                  </a:lnTo>
                  <a:lnTo>
                    <a:pt x="1189101" y="109689"/>
                  </a:lnTo>
                  <a:lnTo>
                    <a:pt x="1189863" y="108775"/>
                  </a:lnTo>
                  <a:lnTo>
                    <a:pt x="1189863" y="121475"/>
                  </a:lnTo>
                  <a:lnTo>
                    <a:pt x="1203452" y="121475"/>
                  </a:lnTo>
                  <a:lnTo>
                    <a:pt x="1203452" y="108775"/>
                  </a:lnTo>
                  <a:lnTo>
                    <a:pt x="1203452" y="93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7295" y="6598920"/>
              <a:ext cx="74674" cy="822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1783" y="6582156"/>
              <a:ext cx="141731" cy="990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0147" y="6566916"/>
              <a:ext cx="123444" cy="126492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914400"/>
            <a:ext cx="7086600" cy="441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533400"/>
            <a:ext cx="7949183" cy="52898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545" y="434162"/>
            <a:ext cx="54603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ELEKTROENSEFALOGRAM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(EEG);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5459" y="1905761"/>
            <a:ext cx="10380980" cy="386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400" spc="15">
                <a:latin typeface="Microsoft Sans Serif"/>
                <a:cs typeface="Microsoft Sans Serif"/>
              </a:rPr>
              <a:t>Kafatasının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dış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yüzeyinden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elde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edilen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kayıtlar,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beyinde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sürekli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elektriksel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aktivite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olduğunu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göstermektedir.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Microsoft Sans Serif"/>
              <a:cs typeface="Microsoft Sans Serif"/>
            </a:endParaRPr>
          </a:p>
          <a:p>
            <a:pPr marL="12700" marR="273685">
              <a:lnSpc>
                <a:spcPct val="15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Beyin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dalgalarının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kafatası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yüzeyindeki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genlikleri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0-200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mikrovolt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arasında,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frekansı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ise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birkaç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saniyede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50/sn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arasında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değişmektedir.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Microsoft Sans Serif"/>
                <a:cs typeface="Microsoft Sans Serif"/>
              </a:rPr>
              <a:t>Dalgaların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karakteri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ise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korteksin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etkinlik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düzeyine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bağlıdır.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0445" y="693165"/>
            <a:ext cx="31642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BEYİN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DALGALARI;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033" y="2536271"/>
            <a:ext cx="10772775" cy="331914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-5">
                <a:solidFill>
                  <a:srgbClr val="800080"/>
                </a:solidFill>
                <a:latin typeface="Microsoft Sans Serif"/>
                <a:cs typeface="Microsoft Sans Serif"/>
              </a:rPr>
              <a:t>Alfa:</a:t>
            </a:r>
            <a:r>
              <a:rPr dirty="0" sz="2400" spc="30">
                <a:solidFill>
                  <a:srgbClr val="80008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Düşük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amplitüdlü,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yüksek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frekanslı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dalgalardır.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Sakin,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dinlenme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halindeki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15">
                <a:latin typeface="Microsoft Sans Serif"/>
                <a:cs typeface="Microsoft Sans Serif"/>
              </a:rPr>
              <a:t>uyanıklık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durumunda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izlenir.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Derin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uykuda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alfa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dalgası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izlenmez.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solidFill>
                  <a:srgbClr val="800080"/>
                </a:solidFill>
                <a:latin typeface="Microsoft Sans Serif"/>
                <a:cs typeface="Microsoft Sans Serif"/>
              </a:rPr>
              <a:t>Beta:</a:t>
            </a:r>
            <a:r>
              <a:rPr dirty="0" sz="2400" spc="30">
                <a:solidFill>
                  <a:srgbClr val="80008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Düşük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amlitüdlü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dalgalardır.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Gerginlik,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görsel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uyarı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gibi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durumlarda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izlenir.</a:t>
            </a:r>
            <a:endParaRPr sz="2400">
              <a:latin typeface="Microsoft Sans Serif"/>
              <a:cs typeface="Microsoft Sans Serif"/>
            </a:endParaRPr>
          </a:p>
          <a:p>
            <a:pPr marL="12700" marR="351155">
              <a:lnSpc>
                <a:spcPct val="150000"/>
              </a:lnSpc>
              <a:spcBef>
                <a:spcPts val="5"/>
              </a:spcBef>
              <a:tabLst>
                <a:tab pos="3772535" algn="l"/>
              </a:tabLst>
            </a:pPr>
            <a:r>
              <a:rPr dirty="0" sz="2400" spc="-55">
                <a:solidFill>
                  <a:srgbClr val="800080"/>
                </a:solidFill>
                <a:latin typeface="Microsoft Sans Serif"/>
                <a:cs typeface="Microsoft Sans Serif"/>
              </a:rPr>
              <a:t>Teta:</a:t>
            </a:r>
            <a:r>
              <a:rPr dirty="0" sz="2400" spc="20">
                <a:solidFill>
                  <a:srgbClr val="80008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Orta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amplitüd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orta	</a:t>
            </a:r>
            <a:r>
              <a:rPr dirty="0" sz="2400" spc="5">
                <a:latin typeface="Microsoft Sans Serif"/>
                <a:cs typeface="Microsoft Sans Serif"/>
              </a:rPr>
              <a:t>frekanslı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dalgalardır.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Çocukluk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çağında,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erişkinde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duygusal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stres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durumunda,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bazı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beyin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hastalıklarında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izlenir.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solidFill>
                  <a:srgbClr val="800080"/>
                </a:solidFill>
                <a:latin typeface="Microsoft Sans Serif"/>
                <a:cs typeface="Microsoft Sans Serif"/>
              </a:rPr>
              <a:t>Delta:</a:t>
            </a:r>
            <a:r>
              <a:rPr dirty="0" sz="2400" spc="-20">
                <a:solidFill>
                  <a:srgbClr val="80008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Yüksek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amplitüd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düşük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frekanslı.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Derin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uykuda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izlenir.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170" y="444830"/>
            <a:ext cx="454914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0">
                <a:latin typeface="Microsoft Sans Serif"/>
                <a:cs typeface="Microsoft Sans Serif"/>
              </a:rPr>
              <a:t>BELLEK</a:t>
            </a:r>
            <a:r>
              <a:rPr dirty="0" sz="3200" spc="10" b="0">
                <a:latin typeface="Microsoft Sans Serif"/>
                <a:cs typeface="Microsoft Sans Serif"/>
              </a:rPr>
              <a:t> </a:t>
            </a:r>
            <a:r>
              <a:rPr dirty="0" sz="3200" b="0">
                <a:latin typeface="Microsoft Sans Serif"/>
                <a:cs typeface="Microsoft Sans Serif"/>
              </a:rPr>
              <a:t>VE</a:t>
            </a:r>
            <a:r>
              <a:rPr dirty="0" sz="3200" spc="25" b="0">
                <a:latin typeface="Microsoft Sans Serif"/>
                <a:cs typeface="Microsoft Sans Serif"/>
              </a:rPr>
              <a:t> </a:t>
            </a:r>
            <a:r>
              <a:rPr dirty="0" sz="3200" b="0">
                <a:latin typeface="Microsoft Sans Serif"/>
                <a:cs typeface="Microsoft Sans Serif"/>
              </a:rPr>
              <a:t>ÖĞRENME;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594945"/>
            <a:ext cx="9006840" cy="277050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-5">
                <a:latin typeface="Microsoft Sans Serif"/>
                <a:cs typeface="Microsoft Sans Serif"/>
              </a:rPr>
              <a:t>Düşünce;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Korteks,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talamus,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limbik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sistem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retiküler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formasyonun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 spc="25">
                <a:latin typeface="Microsoft Sans Serif"/>
                <a:cs typeface="Microsoft Sans Serif"/>
              </a:rPr>
              <a:t>aynı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anda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uyarılma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kalıbıdır.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Microsoft Sans Serif"/>
              <a:cs typeface="Microsoft Sans Serif"/>
            </a:endParaRPr>
          </a:p>
          <a:p>
            <a:pPr marL="95885" marR="1696085" indent="-83820">
              <a:lnSpc>
                <a:spcPct val="150000"/>
              </a:lnSpc>
            </a:pPr>
            <a:r>
              <a:rPr dirty="0" sz="2400" spc="-15">
                <a:latin typeface="Microsoft Sans Serif"/>
                <a:cs typeface="Microsoft Sans Serif"/>
              </a:rPr>
              <a:t>Bilinç;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Çevremizin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birbirini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izleyen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düşüncelerimizin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sürekli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farkında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olma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durumudur.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184" y="1577802"/>
            <a:ext cx="10993120" cy="441642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-10">
                <a:latin typeface="Microsoft Sans Serif"/>
                <a:cs typeface="Microsoft Sans Serif"/>
              </a:rPr>
              <a:t>Beynimizin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,anlam,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önem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süreklilik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göstermeyen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bilgiyi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yadsıma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özelliği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vardır.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>
                <a:latin typeface="Microsoft Sans Serif"/>
                <a:cs typeface="Microsoft Sans Serif"/>
              </a:rPr>
              <a:t>Bu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tür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bilgilerde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sinaptik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yolaklar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inhibe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olur</a:t>
            </a:r>
            <a:endParaRPr sz="2400">
              <a:latin typeface="Microsoft Sans Serif"/>
              <a:cs typeface="Microsoft Sans Serif"/>
            </a:endParaRPr>
          </a:p>
          <a:p>
            <a:pPr marL="9652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10">
                <a:latin typeface="Microsoft Sans Serif"/>
                <a:cs typeface="Microsoft Sans Serif"/>
              </a:rPr>
              <a:t> kanıksama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(alışma/habitüasyon)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olarak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adlandırılır.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Microsoft Sans Serif"/>
              <a:cs typeface="Microsoft Sans Serif"/>
            </a:endParaRPr>
          </a:p>
          <a:p>
            <a:pPr marL="12700" marR="4608830">
              <a:lnSpc>
                <a:spcPct val="15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Eğer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gelen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bilgi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önemli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sonuç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doğuruyorsa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,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bilgi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bellek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izi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şeklinde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depolanır.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Microsoft Sans Serif"/>
                <a:cs typeface="Microsoft Sans Serif"/>
              </a:rPr>
              <a:t>Bu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sinaptik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yolakların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kolaylaştırılması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sonucudur</a:t>
            </a:r>
            <a:endParaRPr sz="2400">
              <a:latin typeface="Microsoft Sans Serif"/>
              <a:cs typeface="Microsoft Sans Serif"/>
            </a:endParaRPr>
          </a:p>
          <a:p>
            <a:pPr marL="9652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bu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sürece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kolaylaştırma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(sensitizasyon)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adı </a:t>
            </a:r>
            <a:r>
              <a:rPr dirty="0" sz="2400" spc="-10">
                <a:latin typeface="Microsoft Sans Serif"/>
                <a:cs typeface="Microsoft Sans Serif"/>
              </a:rPr>
              <a:t>verilir.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2775" y="630682"/>
            <a:ext cx="12458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0">
                <a:latin typeface="Microsoft Sans Serif"/>
                <a:cs typeface="Microsoft Sans Serif"/>
              </a:rPr>
              <a:t>Bellek;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127" y="444830"/>
            <a:ext cx="23279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0">
                <a:latin typeface="Microsoft Sans Serif"/>
                <a:cs typeface="Microsoft Sans Serif"/>
              </a:rPr>
              <a:t>Bellek</a:t>
            </a:r>
            <a:r>
              <a:rPr dirty="0" sz="3200" spc="-25" b="0">
                <a:latin typeface="Microsoft Sans Serif"/>
                <a:cs typeface="Microsoft Sans Serif"/>
              </a:rPr>
              <a:t> </a:t>
            </a:r>
            <a:r>
              <a:rPr dirty="0" sz="3200" spc="-10" b="0">
                <a:latin typeface="Microsoft Sans Serif"/>
                <a:cs typeface="Microsoft Sans Serif"/>
              </a:rPr>
              <a:t>tipleri;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65913"/>
            <a:ext cx="10529570" cy="2769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270760">
              <a:lnSpc>
                <a:spcPct val="150000"/>
              </a:lnSpc>
              <a:spcBef>
                <a:spcPts val="95"/>
              </a:spcBef>
            </a:pPr>
            <a:r>
              <a:rPr dirty="0" sz="2400" spc="20">
                <a:latin typeface="Microsoft Sans Serif"/>
                <a:cs typeface="Microsoft Sans Serif"/>
              </a:rPr>
              <a:t>Kısa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süreli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bellek;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Daha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uzun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süreli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belleğe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dönüştürülmediği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sürece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ancak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saniyeler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veya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dakikalarla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ölçülür.</a:t>
            </a:r>
            <a:endParaRPr sz="2400">
              <a:latin typeface="Microsoft Sans Serif"/>
              <a:cs typeface="Microsoft Sans Serif"/>
            </a:endParaRPr>
          </a:p>
          <a:p>
            <a:pPr marL="95885" marR="2865120" indent="-83820">
              <a:lnSpc>
                <a:spcPct val="150000"/>
              </a:lnSpc>
            </a:pPr>
            <a:r>
              <a:rPr dirty="0" sz="2400">
                <a:latin typeface="Microsoft Sans Serif"/>
                <a:cs typeface="Microsoft Sans Serif"/>
              </a:rPr>
              <a:t>Orta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süreli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bellek;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Günler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haftalar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süresince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kalıcı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olur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ancak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sonra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giderek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yok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olur.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latin typeface="Microsoft Sans Serif"/>
                <a:cs typeface="Microsoft Sans Serif"/>
              </a:rPr>
              <a:t>Uzun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süreli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bellek;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kez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depolandığında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yıllarca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hatta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ömür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boyu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kalıcı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olur.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999" y="1622298"/>
            <a:ext cx="8689975" cy="441515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2400" spc="20">
                <a:latin typeface="Microsoft Sans Serif"/>
                <a:cs typeface="Microsoft Sans Serif"/>
              </a:rPr>
              <a:t>Kısa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orta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süreli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bellek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oluşumunda,</a:t>
            </a:r>
            <a:endParaRPr sz="2400">
              <a:latin typeface="Microsoft Sans Serif"/>
              <a:cs typeface="Microsoft Sans Serif"/>
            </a:endParaRPr>
          </a:p>
          <a:p>
            <a:pPr marL="12700" marR="5080" indent="83820">
              <a:lnSpc>
                <a:spcPct val="150000"/>
              </a:lnSpc>
            </a:pPr>
            <a:r>
              <a:rPr dirty="0" sz="2400" spc="-10">
                <a:latin typeface="Microsoft Sans Serif"/>
                <a:cs typeface="Microsoft Sans Serif"/>
              </a:rPr>
              <a:t>sinaplarda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kolaylaştırma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inhibisyon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mekanizmaları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etkili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olur.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Uzun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süreli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bellek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ise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kimyasal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değişikliklerin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değil,</a:t>
            </a:r>
            <a:endParaRPr sz="2400">
              <a:latin typeface="Microsoft Sans Serif"/>
              <a:cs typeface="Microsoft Sans Serif"/>
            </a:endParaRPr>
          </a:p>
          <a:p>
            <a:pPr marL="12700" marR="1842770">
              <a:lnSpc>
                <a:spcPct val="150000"/>
              </a:lnSpc>
            </a:pPr>
            <a:r>
              <a:rPr dirty="0" sz="2400" spc="-10">
                <a:latin typeface="Microsoft Sans Serif"/>
                <a:cs typeface="Microsoft Sans Serif"/>
              </a:rPr>
              <a:t>genellikle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gerçek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yapısal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değişikliklerin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sonucudur;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Nörotransmitter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salgısının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artması,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10">
                <a:latin typeface="Microsoft Sans Serif"/>
                <a:cs typeface="Microsoft Sans Serif"/>
              </a:rPr>
              <a:t>Vesikül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sayısının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artması,</a:t>
            </a:r>
            <a:endParaRPr sz="2400">
              <a:latin typeface="Microsoft Sans Serif"/>
              <a:cs typeface="Microsoft Sans Serif"/>
            </a:endParaRPr>
          </a:p>
          <a:p>
            <a:pPr marL="12700" marR="3265170">
              <a:lnSpc>
                <a:spcPct val="15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Presinaptik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sonlanma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sayısının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artması,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Dentrit</a:t>
            </a:r>
            <a:r>
              <a:rPr dirty="0" sz="2400" spc="30">
                <a:latin typeface="Microsoft Sans Serif"/>
                <a:cs typeface="Microsoft Sans Serif"/>
              </a:rPr>
              <a:t> yapısının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değişmesi.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945" y="597230"/>
            <a:ext cx="332359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0">
                <a:latin typeface="Microsoft Sans Serif"/>
                <a:cs typeface="Microsoft Sans Serif"/>
              </a:rPr>
              <a:t>BELLEK</a:t>
            </a:r>
            <a:r>
              <a:rPr dirty="0" sz="3200" spc="-15" b="0">
                <a:latin typeface="Microsoft Sans Serif"/>
                <a:cs typeface="Microsoft Sans Serif"/>
              </a:rPr>
              <a:t> </a:t>
            </a:r>
            <a:r>
              <a:rPr dirty="0" sz="3200" spc="-5" b="0">
                <a:latin typeface="Microsoft Sans Serif"/>
                <a:cs typeface="Microsoft Sans Serif"/>
              </a:rPr>
              <a:t>TİPLERİ;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961621"/>
            <a:ext cx="10968355" cy="2769235"/>
          </a:xfrm>
          <a:prstGeom prst="rect">
            <a:avLst/>
          </a:prstGeom>
        </p:spPr>
        <p:txBody>
          <a:bodyPr wrap="square" lIns="0" tIns="194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2400" spc="-10">
                <a:latin typeface="Microsoft Sans Serif"/>
                <a:cs typeface="Microsoft Sans Serif"/>
              </a:rPr>
              <a:t>Depolanan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bilginin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türüne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göre;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  <a:tabLst>
                <a:tab pos="9350375" algn="l"/>
              </a:tabLst>
            </a:pPr>
            <a:r>
              <a:rPr dirty="0" sz="2400" spc="15">
                <a:latin typeface="Microsoft Sans Serif"/>
                <a:cs typeface="Microsoft Sans Serif"/>
              </a:rPr>
              <a:t>Açıklamalı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(dekleratif)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bellek;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düşüncenin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çeşitli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ayrıntılarının	</a:t>
            </a:r>
            <a:r>
              <a:rPr dirty="0" sz="2400" spc="-5">
                <a:latin typeface="Microsoft Sans Serif"/>
                <a:cs typeface="Microsoft Sans Serif"/>
              </a:rPr>
              <a:t>açıklanabilir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445"/>
              </a:spcBef>
              <a:tabLst>
                <a:tab pos="1536700" algn="l"/>
              </a:tabLst>
            </a:pPr>
            <a:r>
              <a:rPr dirty="0" sz="2400" spc="15">
                <a:latin typeface="Microsoft Sans Serif"/>
                <a:cs typeface="Microsoft Sans Serif"/>
              </a:rPr>
              <a:t>olması	</a:t>
            </a:r>
            <a:r>
              <a:rPr dirty="0" sz="2400" spc="-5">
                <a:latin typeface="Microsoft Sans Serif"/>
                <a:cs typeface="Microsoft Sans Serif"/>
              </a:rPr>
              <a:t>(bir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deneyimin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nedeni,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anlamı,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önemi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kişinin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çıkarım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çıkarımları).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Beceri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belleği;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Kişinin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bedensel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motor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etkinlikleri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ilişkilidir.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327" y="597230"/>
            <a:ext cx="224345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0">
                <a:latin typeface="Microsoft Sans Serif"/>
                <a:cs typeface="Microsoft Sans Serif"/>
              </a:rPr>
              <a:t>ÖĞRENME;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015341"/>
            <a:ext cx="10934700" cy="3317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592195">
              <a:lnSpc>
                <a:spcPct val="150000"/>
              </a:lnSpc>
              <a:spcBef>
                <a:spcPts val="95"/>
              </a:spcBef>
            </a:pPr>
            <a:r>
              <a:rPr dirty="0" sz="2400" spc="-65">
                <a:latin typeface="Microsoft Sans Serif"/>
                <a:cs typeface="Microsoft Sans Serif"/>
              </a:rPr>
              <a:t>Yeni</a:t>
            </a:r>
            <a:r>
              <a:rPr dirty="0" sz="2400" spc="10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bilgi,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beceri,</a:t>
            </a:r>
            <a:r>
              <a:rPr dirty="0" sz="2400" spc="10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davranış,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düşünce</a:t>
            </a:r>
            <a:r>
              <a:rPr dirty="0" sz="2400" spc="10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edinme. 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Öğrenme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sırasında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nöron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sayıları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bağlantıları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artar.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10">
                <a:latin typeface="Microsoft Sans Serif"/>
                <a:cs typeface="Microsoft Sans Serif"/>
              </a:rPr>
              <a:t>Özellikle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doğumdan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sonra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«kullan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ya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kaybet»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ilkesi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önemlidir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ts val="4320"/>
              </a:lnSpc>
              <a:spcBef>
                <a:spcPts val="385"/>
              </a:spcBef>
              <a:tabLst>
                <a:tab pos="2710180" algn="l"/>
              </a:tabLst>
            </a:pPr>
            <a:r>
              <a:rPr dirty="0" sz="2400">
                <a:latin typeface="Microsoft Sans Serif"/>
                <a:cs typeface="Microsoft Sans Serif"/>
              </a:rPr>
              <a:t>.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Sinir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sistemindeki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son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kalıcı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nöron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sayısı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nöronlar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arasındaki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bağlantıların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nitelik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nicelikleri	</a:t>
            </a:r>
            <a:r>
              <a:rPr dirty="0" sz="2400" spc="-25">
                <a:latin typeface="Microsoft Sans Serif"/>
                <a:cs typeface="Microsoft Sans Serif"/>
              </a:rPr>
              <a:t>belirler.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2400" spc="-5">
                <a:latin typeface="Microsoft Sans Serif"/>
                <a:cs typeface="Microsoft Sans Serif"/>
              </a:rPr>
              <a:t>Pekiştirme,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kısa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süreli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belleğin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uzun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süreli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belleğe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dönüşmesine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yardımcı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olur.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008632"/>
            <a:ext cx="4648200" cy="3657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3228" y="2008632"/>
            <a:ext cx="5715000" cy="3657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1022603"/>
            <a:ext cx="11539855" cy="1521460"/>
            <a:chOff x="-4572" y="1022603"/>
            <a:chExt cx="11539855" cy="1521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01380"/>
              <a:ext cx="11535155" cy="380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995" y="1022603"/>
              <a:ext cx="5460491" cy="1520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28799"/>
              <a:ext cx="11492484" cy="2910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828799"/>
              <a:ext cx="11492865" cy="291465"/>
            </a:xfrm>
            <a:custGeom>
              <a:avLst/>
              <a:gdLst/>
              <a:ahLst/>
              <a:cxnLst/>
              <a:rect l="l" t="t" r="r" b="b"/>
              <a:pathLst>
                <a:path w="11492865" h="291464">
                  <a:moveTo>
                    <a:pt x="0" y="291084"/>
                  </a:moveTo>
                  <a:lnTo>
                    <a:pt x="11492484" y="291084"/>
                  </a:lnTo>
                  <a:lnTo>
                    <a:pt x="11492484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58717" y="1194308"/>
            <a:ext cx="442595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40" b="0">
                <a:latin typeface="Calibri"/>
                <a:cs typeface="Calibri"/>
              </a:rPr>
              <a:t>NÖROFİZYOLOJİ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57298" y="3064755"/>
            <a:ext cx="9215755" cy="1727200"/>
            <a:chOff x="1257298" y="3064755"/>
            <a:chExt cx="9215755" cy="17272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298" y="3064755"/>
              <a:ext cx="9215631" cy="17267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399" y="3083051"/>
              <a:ext cx="9144000" cy="165506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5400" y="3083051"/>
            <a:ext cx="9144000" cy="165544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Somatik duyular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 sz="2400" spc="-5">
                <a:latin typeface="Microsoft Sans Serif"/>
                <a:cs typeface="Microsoft Sans Serif"/>
              </a:rPr>
              <a:t>Özel</a:t>
            </a:r>
            <a:r>
              <a:rPr dirty="0" sz="2400" spc="-10">
                <a:latin typeface="Microsoft Sans Serif"/>
                <a:cs typeface="Microsoft Sans Serif"/>
              </a:rPr>
              <a:t> duyular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707" y="322529"/>
            <a:ext cx="41116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FF0000"/>
                </a:solidFill>
              </a:rPr>
              <a:t>SOMATODUYU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SİSTEMİ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751459"/>
            <a:ext cx="11111865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2298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3’e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ayrılır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Microsoft Sans Serif"/>
              <a:cs typeface="Microsoft Sans Serif"/>
            </a:endParaRPr>
          </a:p>
          <a:p>
            <a:pPr algn="just" marL="1022985" marR="83185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Proprioseptif </a:t>
            </a:r>
            <a:r>
              <a:rPr dirty="0" sz="2400" spc="-6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Eksteroseptif  </a:t>
            </a:r>
            <a:r>
              <a:rPr dirty="0" sz="2400" spc="-5">
                <a:latin typeface="Microsoft Sans Serif"/>
                <a:cs typeface="Microsoft Sans Serif"/>
              </a:rPr>
              <a:t>İnteroseptif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PROPRİOSEPTİF DUYU</a:t>
            </a:r>
            <a:endParaRPr sz="2400">
              <a:latin typeface="Microsoft Sans Serif"/>
              <a:cs typeface="Microsoft Sans Serif"/>
            </a:endParaRPr>
          </a:p>
          <a:p>
            <a:pPr marL="12700" marR="259079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Vücudumuzun</a:t>
            </a:r>
            <a:r>
              <a:rPr dirty="0" sz="2400" spc="4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ve</a:t>
            </a:r>
            <a:r>
              <a:rPr dirty="0" sz="2400" spc="3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vücut</a:t>
            </a:r>
            <a:r>
              <a:rPr dirty="0" sz="2400" spc="2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ekstremitelerimizin,</a:t>
            </a:r>
            <a:r>
              <a:rPr dirty="0" sz="2400" spc="6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uzaydaki</a:t>
            </a:r>
            <a:r>
              <a:rPr dirty="0" sz="2400" spc="5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pozisyon</a:t>
            </a:r>
            <a:r>
              <a:rPr dirty="0" sz="2400" spc="5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ve</a:t>
            </a:r>
            <a:r>
              <a:rPr dirty="0" sz="2400" spc="2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hareketlerimiz </a:t>
            </a:r>
            <a:r>
              <a:rPr dirty="0" sz="2400" spc="-6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">
                <a:solidFill>
                  <a:srgbClr val="464646"/>
                </a:solidFill>
                <a:latin typeface="Microsoft Sans Serif"/>
                <a:cs typeface="Microsoft Sans Serif"/>
              </a:rPr>
              <a:t>hakkında,</a:t>
            </a:r>
            <a:r>
              <a:rPr dirty="0" sz="2400" spc="6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gerekli</a:t>
            </a:r>
            <a:r>
              <a:rPr dirty="0" sz="2400" spc="5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464646"/>
                </a:solidFill>
                <a:latin typeface="Microsoft Sans Serif"/>
                <a:cs typeface="Microsoft Sans Serif"/>
              </a:rPr>
              <a:t>bilgiyi</a:t>
            </a:r>
            <a:r>
              <a:rPr dirty="0" sz="2400" spc="5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beynimize</a:t>
            </a:r>
            <a:r>
              <a:rPr dirty="0" sz="2400" spc="4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veren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duyu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sistemidir.</a:t>
            </a:r>
            <a:endParaRPr sz="2400">
              <a:latin typeface="Microsoft Sans Serif"/>
              <a:cs typeface="Microsoft Sans Serif"/>
            </a:endParaRPr>
          </a:p>
          <a:p>
            <a:pPr marL="12700" marR="401320">
              <a:lnSpc>
                <a:spcPct val="100000"/>
              </a:lnSpc>
              <a:tabLst>
                <a:tab pos="5456555" algn="l"/>
              </a:tabLst>
            </a:pP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Eklem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pozisyon</a:t>
            </a:r>
            <a:r>
              <a:rPr dirty="0" sz="2400" spc="6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hissi:</a:t>
            </a:r>
            <a:r>
              <a:rPr dirty="0" sz="2400" spc="6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Kişinin</a:t>
            </a:r>
            <a:r>
              <a:rPr dirty="0" sz="2400" spc="7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ekleminin	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uzaydaki</a:t>
            </a:r>
            <a:r>
              <a:rPr dirty="0" sz="2400" spc="5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pozisyon</a:t>
            </a:r>
            <a:r>
              <a:rPr dirty="0" sz="2400" spc="5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ya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da</a:t>
            </a:r>
            <a:r>
              <a:rPr dirty="0" sz="2400" spc="1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oryantasyonu </a:t>
            </a:r>
            <a:r>
              <a:rPr dirty="0" sz="2400" spc="-6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">
                <a:solidFill>
                  <a:srgbClr val="464646"/>
                </a:solidFill>
                <a:latin typeface="Microsoft Sans Serif"/>
                <a:cs typeface="Microsoft Sans Serif"/>
              </a:rPr>
              <a:t>hakkındaki</a:t>
            </a:r>
            <a:r>
              <a:rPr dirty="0" sz="2400" spc="5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464646"/>
                </a:solidFill>
                <a:latin typeface="Microsoft Sans Serif"/>
                <a:cs typeface="Microsoft Sans Serif"/>
              </a:rPr>
              <a:t>bilgi</a:t>
            </a:r>
            <a:r>
              <a:rPr dirty="0" sz="2400" spc="6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ya</a:t>
            </a:r>
            <a:r>
              <a:rPr dirty="0" sz="2400" spc="3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da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tahmini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Kinestezi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: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Eklem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hareketlerinin</a:t>
            </a:r>
            <a:r>
              <a:rPr dirty="0" sz="2400" spc="6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tahmin</a:t>
            </a:r>
            <a:r>
              <a:rPr dirty="0" sz="2400" spc="1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edilebilme</a:t>
            </a:r>
            <a:r>
              <a:rPr dirty="0" sz="2400" spc="6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kapasitesi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tabLst>
                <a:tab pos="2893060" algn="l"/>
                <a:tab pos="4536440" algn="l"/>
              </a:tabLst>
            </a:pP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Proprioseptif</a:t>
            </a:r>
            <a:r>
              <a:rPr dirty="0" sz="2400" spc="6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duyu	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Kas</a:t>
            </a:r>
            <a:r>
              <a:rPr dirty="0" sz="2400" spc="5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464646"/>
                </a:solidFill>
                <a:latin typeface="Microsoft Sans Serif"/>
                <a:cs typeface="Microsoft Sans Serif"/>
              </a:rPr>
              <a:t>iğciği,	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golgi</a:t>
            </a:r>
            <a:r>
              <a:rPr dirty="0" sz="2400" spc="4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tendon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">
                <a:solidFill>
                  <a:srgbClr val="464646"/>
                </a:solidFill>
                <a:latin typeface="Microsoft Sans Serif"/>
                <a:cs typeface="Microsoft Sans Serif"/>
              </a:rPr>
              <a:t>organı</a:t>
            </a:r>
            <a:r>
              <a:rPr dirty="0" sz="2400" spc="2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ve</a:t>
            </a:r>
            <a:r>
              <a:rPr dirty="0" sz="2400" spc="1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ve</a:t>
            </a:r>
            <a:r>
              <a:rPr dirty="0" sz="2400" spc="2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2"/>
              </a:rPr>
              <a:t>mekanoreseptörlerden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oluşan</a:t>
            </a:r>
            <a:r>
              <a:rPr dirty="0" sz="2400" spc="5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proprioseptif</a:t>
            </a:r>
            <a:r>
              <a:rPr dirty="0" sz="2400" spc="5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reseptörler</a:t>
            </a:r>
            <a:r>
              <a:rPr dirty="0" sz="2400" spc="4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">
                <a:solidFill>
                  <a:srgbClr val="464646"/>
                </a:solidFill>
                <a:latin typeface="Microsoft Sans Serif"/>
                <a:cs typeface="Microsoft Sans Serif"/>
              </a:rPr>
              <a:t>tarafından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">
                <a:solidFill>
                  <a:srgbClr val="464646"/>
                </a:solidFill>
                <a:latin typeface="Microsoft Sans Serif"/>
                <a:cs typeface="Microsoft Sans Serif"/>
              </a:rPr>
              <a:t>algılanır.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534" y="1494535"/>
            <a:ext cx="10631805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30303"/>
                </a:solidFill>
                <a:latin typeface="Microsoft Sans Serif"/>
                <a:cs typeface="Microsoft Sans Serif"/>
              </a:rPr>
              <a:t>EKSTEROSEPTİF</a:t>
            </a:r>
            <a:r>
              <a:rPr dirty="0" sz="2400" spc="-15">
                <a:solidFill>
                  <a:srgbClr val="03030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30303"/>
                </a:solidFill>
                <a:latin typeface="Microsoft Sans Serif"/>
                <a:cs typeface="Microsoft Sans Serif"/>
              </a:rPr>
              <a:t>DUYU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96520" marR="5080" indent="-83820">
              <a:lnSpc>
                <a:spcPct val="100000"/>
              </a:lnSpc>
              <a:tabLst>
                <a:tab pos="637540" algn="l"/>
              </a:tabLst>
            </a:pP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Kişinin</a:t>
            </a:r>
            <a:r>
              <a:rPr dirty="0" sz="2400" spc="6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direkt</a:t>
            </a:r>
            <a:r>
              <a:rPr dirty="0" sz="2400" spc="3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olarak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5">
                <a:solidFill>
                  <a:srgbClr val="464646"/>
                </a:solidFill>
                <a:latin typeface="Microsoft Sans Serif"/>
                <a:cs typeface="Microsoft Sans Serif"/>
              </a:rPr>
              <a:t>dış</a:t>
            </a:r>
            <a:r>
              <a:rPr dirty="0" sz="2400" spc="4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dünya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464646"/>
                </a:solidFill>
                <a:latin typeface="Microsoft Sans Serif"/>
                <a:cs typeface="Microsoft Sans Serif"/>
              </a:rPr>
              <a:t>ile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etkileşimi</a:t>
            </a:r>
            <a:r>
              <a:rPr dirty="0" sz="2400" spc="5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sonucunda</a:t>
            </a:r>
            <a:r>
              <a:rPr dirty="0" sz="2400" spc="4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ortaya</a:t>
            </a:r>
            <a:r>
              <a:rPr dirty="0" sz="2400" spc="2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çıkan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duyulardır. </a:t>
            </a:r>
            <a:r>
              <a:rPr dirty="0" sz="2400" spc="-6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En	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önemli</a:t>
            </a:r>
            <a:r>
              <a:rPr dirty="0" sz="2400" spc="5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eksteroseptif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duyu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dokunma</a:t>
            </a:r>
            <a:r>
              <a:rPr dirty="0" sz="2400" spc="5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duyusudur</a:t>
            </a:r>
            <a:endParaRPr sz="2400">
              <a:latin typeface="Microsoft Sans Serif"/>
              <a:cs typeface="Microsoft Sans Serif"/>
            </a:endParaRPr>
          </a:p>
          <a:p>
            <a:pPr marL="96520" marR="1875155" indent="-83820">
              <a:lnSpc>
                <a:spcPct val="100000"/>
              </a:lnSpc>
            </a:pPr>
            <a:r>
              <a:rPr dirty="0" sz="2400" spc="10">
                <a:solidFill>
                  <a:srgbClr val="464646"/>
                </a:solidFill>
                <a:latin typeface="Microsoft Sans Serif"/>
                <a:cs typeface="Microsoft Sans Serif"/>
              </a:rPr>
              <a:t>.Aynı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zamanda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">
                <a:solidFill>
                  <a:srgbClr val="464646"/>
                </a:solidFill>
                <a:latin typeface="Microsoft Sans Serif"/>
                <a:cs typeface="Microsoft Sans Serif"/>
              </a:rPr>
              <a:t>sıcak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ve</a:t>
            </a:r>
            <a:r>
              <a:rPr dirty="0" sz="2400" spc="3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soğuğu</a:t>
            </a:r>
            <a:r>
              <a:rPr dirty="0" sz="2400" spc="3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algılayan</a:t>
            </a:r>
            <a:r>
              <a:rPr dirty="0" sz="2400" spc="9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termoreseptif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">
                <a:solidFill>
                  <a:srgbClr val="464646"/>
                </a:solidFill>
                <a:latin typeface="Microsoft Sans Serif"/>
                <a:cs typeface="Microsoft Sans Serif"/>
              </a:rPr>
              <a:t>duyuları, </a:t>
            </a:r>
            <a:r>
              <a:rPr dirty="0" sz="2400" spc="-62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">
                <a:solidFill>
                  <a:srgbClr val="464646"/>
                </a:solidFill>
                <a:latin typeface="Microsoft Sans Serif"/>
                <a:cs typeface="Microsoft Sans Serif"/>
              </a:rPr>
              <a:t>ağrı,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">
                <a:solidFill>
                  <a:srgbClr val="464646"/>
                </a:solidFill>
                <a:latin typeface="Microsoft Sans Serif"/>
                <a:cs typeface="Microsoft Sans Serif"/>
              </a:rPr>
              <a:t>basınç,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görme,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işitme,</a:t>
            </a:r>
            <a:r>
              <a:rPr dirty="0" sz="2400" spc="2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koku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ve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tat</a:t>
            </a:r>
            <a:r>
              <a:rPr dirty="0" sz="2400" spc="1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">
                <a:solidFill>
                  <a:srgbClr val="464646"/>
                </a:solidFill>
                <a:latin typeface="Microsoft Sans Serif"/>
                <a:cs typeface="Microsoft Sans Serif"/>
              </a:rPr>
              <a:t>duyularını</a:t>
            </a:r>
            <a:r>
              <a:rPr dirty="0" sz="2400" spc="5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da</a:t>
            </a:r>
            <a:r>
              <a:rPr dirty="0" sz="2400" spc="2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içerir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30303"/>
                </a:solidFill>
                <a:latin typeface="Microsoft Sans Serif"/>
                <a:cs typeface="Microsoft Sans Serif"/>
              </a:rPr>
              <a:t>İNTEROSEPTİF</a:t>
            </a:r>
            <a:r>
              <a:rPr dirty="0" sz="2400" spc="5">
                <a:solidFill>
                  <a:srgbClr val="03030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30303"/>
                </a:solidFill>
                <a:latin typeface="Microsoft Sans Serif"/>
                <a:cs typeface="Microsoft Sans Serif"/>
              </a:rPr>
              <a:t>DUYU(VİSSERAL</a:t>
            </a:r>
            <a:r>
              <a:rPr dirty="0" sz="2400" spc="-20">
                <a:solidFill>
                  <a:srgbClr val="03030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30303"/>
                </a:solidFill>
                <a:latin typeface="Microsoft Sans Serif"/>
                <a:cs typeface="Microsoft Sans Serif"/>
              </a:rPr>
              <a:t>DUYULAR)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Vücudun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iç</a:t>
            </a:r>
            <a:r>
              <a:rPr dirty="0" sz="2400" spc="2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organlarından</a:t>
            </a:r>
            <a:r>
              <a:rPr dirty="0" sz="2400" spc="8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gelen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64646"/>
                </a:solidFill>
                <a:latin typeface="Microsoft Sans Serif"/>
                <a:cs typeface="Microsoft Sans Serif"/>
              </a:rPr>
              <a:t>duyulardır.</a:t>
            </a:r>
            <a:endParaRPr sz="2400">
              <a:latin typeface="Microsoft Sans Serif"/>
              <a:cs typeface="Microsoft Sans Serif"/>
            </a:endParaRPr>
          </a:p>
          <a:p>
            <a:pPr marL="79375">
              <a:lnSpc>
                <a:spcPct val="100000"/>
              </a:lnSpc>
            </a:pPr>
            <a:r>
              <a:rPr dirty="0" sz="2400" spc="10">
                <a:solidFill>
                  <a:srgbClr val="464646"/>
                </a:solidFill>
                <a:latin typeface="Microsoft Sans Serif"/>
                <a:cs typeface="Microsoft Sans Serif"/>
              </a:rPr>
              <a:t>Açlık,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susuzluk,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yorgunluk,</a:t>
            </a:r>
            <a:r>
              <a:rPr dirty="0" sz="2400" spc="3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5">
                <a:solidFill>
                  <a:srgbClr val="464646"/>
                </a:solidFill>
                <a:latin typeface="Microsoft Sans Serif"/>
                <a:cs typeface="Microsoft Sans Serif"/>
              </a:rPr>
              <a:t>ağrı</a:t>
            </a:r>
            <a:r>
              <a:rPr dirty="0" sz="2400" spc="15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Microsoft Sans Serif"/>
                <a:cs typeface="Microsoft Sans Serif"/>
              </a:rPr>
              <a:t>hissetmek,</a:t>
            </a:r>
            <a:r>
              <a:rPr dirty="0" sz="2400" spc="40">
                <a:solidFill>
                  <a:srgbClr val="46464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64646"/>
                </a:solidFill>
                <a:latin typeface="Microsoft Sans Serif"/>
                <a:cs typeface="Microsoft Sans Serif"/>
              </a:rPr>
              <a:t>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1302" y="2310129"/>
            <a:ext cx="457009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solidFill>
                  <a:srgbClr val="FF0000"/>
                </a:solidFill>
                <a:latin typeface="Microsoft Sans Serif"/>
                <a:cs typeface="Microsoft Sans Serif"/>
              </a:rPr>
              <a:t>Duyuların</a:t>
            </a:r>
            <a:r>
              <a:rPr dirty="0" sz="2400" spc="5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ortak</a:t>
            </a:r>
            <a:r>
              <a:rPr dirty="0" sz="2400" spc="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FF0000"/>
                </a:solidFill>
                <a:latin typeface="Microsoft Sans Serif"/>
                <a:cs typeface="Microsoft Sans Serif"/>
              </a:rPr>
              <a:t>özellikleri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Beyinde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uyarılan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bölge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Duyu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modalitesi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Reseptör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potansiyeline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çevrilmesi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511" y="214884"/>
            <a:ext cx="8572500" cy="6428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511" y="214884"/>
            <a:ext cx="8572500" cy="6428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588263"/>
            <a:ext cx="8610600" cy="5681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8229" y="1911807"/>
            <a:ext cx="5264785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Duyu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sinirlerinin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dendritik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sonlanmaları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700">
              <a:latin typeface="Microsoft Sans Serif"/>
              <a:cs typeface="Microsoft Sans Serif"/>
            </a:endParaRPr>
          </a:p>
          <a:p>
            <a:pPr marL="12700" marR="3940810">
              <a:lnSpc>
                <a:spcPct val="90000"/>
              </a:lnSpc>
              <a:spcBef>
                <a:spcPts val="2130"/>
              </a:spcBef>
            </a:pPr>
            <a:r>
              <a:rPr dirty="0" sz="2400" spc="-5">
                <a:latin typeface="Microsoft Sans Serif"/>
                <a:cs typeface="Microsoft Sans Serif"/>
              </a:rPr>
              <a:t>Serbest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Ağrı, </a:t>
            </a:r>
            <a:r>
              <a:rPr dirty="0" sz="2400" spc="70">
                <a:latin typeface="Microsoft Sans Serif"/>
                <a:cs typeface="Microsoft Sans Serif"/>
              </a:rPr>
              <a:t>ısı 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Kapsüllü 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Basınç 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</a:t>
            </a:r>
            <a:r>
              <a:rPr dirty="0" sz="2400" spc="-15">
                <a:latin typeface="Microsoft Sans Serif"/>
                <a:cs typeface="Microsoft Sans Serif"/>
              </a:rPr>
              <a:t>o</a:t>
            </a:r>
            <a:r>
              <a:rPr dirty="0" sz="2400" spc="-5">
                <a:latin typeface="Microsoft Sans Serif"/>
                <a:cs typeface="Microsoft Sans Serif"/>
              </a:rPr>
              <a:t>kunma</a:t>
            </a:r>
            <a:endParaRPr sz="2400">
              <a:latin typeface="Microsoft Sans Serif"/>
              <a:cs typeface="Microsoft Sans Serif"/>
            </a:endParaRPr>
          </a:p>
          <a:p>
            <a:pPr marL="12700" marR="2040889">
              <a:lnSpc>
                <a:spcPct val="9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Rodlar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koniler </a:t>
            </a:r>
            <a:r>
              <a:rPr dirty="0" sz="2400" spc="-5">
                <a:latin typeface="Microsoft Sans Serif"/>
                <a:cs typeface="Microsoft Sans Serif"/>
              </a:rPr>
              <a:t> Modifiye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epitel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hücreleri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Tad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4660" y="541731"/>
            <a:ext cx="52444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DUYU</a:t>
            </a:r>
            <a:r>
              <a:rPr dirty="0" sz="32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FF0000"/>
                </a:solidFill>
                <a:latin typeface="Calibri"/>
                <a:cs typeface="Calibri"/>
              </a:rPr>
              <a:t>RESEPTÖRLERİ</a:t>
            </a:r>
            <a:r>
              <a:rPr dirty="0" sz="32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35">
                <a:solidFill>
                  <a:srgbClr val="FF0000"/>
                </a:solidFill>
                <a:latin typeface="Calibri"/>
                <a:cs typeface="Calibri"/>
              </a:rPr>
              <a:t>(YAPISAL)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8415528" cy="42230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30124"/>
            <a:ext cx="9144000" cy="62773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606" y="2963417"/>
            <a:ext cx="1091565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Uyku;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kişinin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duysal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veya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diğer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uyaranlarla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uyanabileceği,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bilinçsizlik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durumudur.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Uykunun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çok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hafif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uykudan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,derin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uykuya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kadar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değişen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düzeyleri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vardır.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6794" y="464565"/>
            <a:ext cx="32467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latin typeface="Calibri"/>
                <a:cs typeface="Calibri"/>
              </a:rPr>
              <a:t>UYKUNUN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TANIMI;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7415783" cy="4299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3660" y="2434590"/>
            <a:ext cx="222758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Kemoreseptör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Meka</a:t>
            </a:r>
            <a:r>
              <a:rPr dirty="0" sz="2400" spc="-10">
                <a:latin typeface="Microsoft Sans Serif"/>
                <a:cs typeface="Microsoft Sans Serif"/>
              </a:rPr>
              <a:t>n</a:t>
            </a:r>
            <a:r>
              <a:rPr dirty="0" sz="2400" spc="-5">
                <a:latin typeface="Microsoft Sans Serif"/>
                <a:cs typeface="Microsoft Sans Serif"/>
              </a:rPr>
              <a:t>ores</a:t>
            </a:r>
            <a:r>
              <a:rPr dirty="0" sz="2400" spc="-10">
                <a:latin typeface="Microsoft Sans Serif"/>
                <a:cs typeface="Microsoft Sans Serif"/>
              </a:rPr>
              <a:t>e</a:t>
            </a:r>
            <a:r>
              <a:rPr dirty="0" sz="2400" spc="-5">
                <a:latin typeface="Microsoft Sans Serif"/>
                <a:cs typeface="Microsoft Sans Serif"/>
              </a:rPr>
              <a:t>ptör  </a:t>
            </a:r>
            <a:r>
              <a:rPr dirty="0" sz="2400" spc="-5">
                <a:latin typeface="Microsoft Sans Serif"/>
                <a:cs typeface="Microsoft Sans Serif"/>
              </a:rPr>
              <a:t>Termoreseptör </a:t>
            </a:r>
            <a:r>
              <a:rPr dirty="0" sz="2400">
                <a:latin typeface="Microsoft Sans Serif"/>
                <a:cs typeface="Microsoft Sans Serif"/>
              </a:rPr>
              <a:t> Fotoreseptör 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Nosiseptör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Proprioseptör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9394" y="388365"/>
            <a:ext cx="53581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DUYU</a:t>
            </a:r>
            <a:r>
              <a:rPr dirty="0" sz="32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FF0000"/>
                </a:solidFill>
                <a:latin typeface="Calibri"/>
                <a:cs typeface="Calibri"/>
              </a:rPr>
              <a:t>RESEPTÖRLERİ</a:t>
            </a:r>
            <a:r>
              <a:rPr dirty="0" sz="32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(İŞLEVSEL)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932813"/>
            <a:ext cx="1140460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Reseptör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(jeneratör)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potansiyeli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Duyusal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sonlanmaları,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uyarana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cevap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olarak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aksiyon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potansiyeline</a:t>
            </a:r>
            <a:r>
              <a:rPr dirty="0" sz="2400" spc="9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dönüşebilen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yerel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dereceli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potansiyeller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oluştururlar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•EPSP benzeri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potansiyellerdir.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3054095"/>
            <a:ext cx="6172200" cy="34061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020" y="268224"/>
            <a:ext cx="8756904" cy="62956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419" y="1996262"/>
            <a:ext cx="9719945" cy="371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Uyaran</a:t>
            </a:r>
            <a:r>
              <a:rPr dirty="0" sz="2400" spc="4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şiddeti</a:t>
            </a:r>
            <a:r>
              <a:rPr dirty="0" sz="2400" spc="5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">
                <a:solidFill>
                  <a:srgbClr val="FF0000"/>
                </a:solidFill>
                <a:latin typeface="Microsoft Sans Serif"/>
                <a:cs typeface="Microsoft Sans Serif"/>
              </a:rPr>
              <a:t>arttıkça,</a:t>
            </a:r>
            <a:r>
              <a:rPr dirty="0" sz="2400" spc="3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reseptör</a:t>
            </a:r>
            <a:r>
              <a:rPr dirty="0" sz="2400" spc="4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potansiyelinin</a:t>
            </a:r>
            <a:r>
              <a:rPr dirty="0" sz="2400" spc="7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amplitüdü</a:t>
            </a:r>
            <a:r>
              <a:rPr dirty="0" sz="2400" spc="6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FF0000"/>
                </a:solidFill>
                <a:latin typeface="Microsoft Sans Serif"/>
                <a:cs typeface="Microsoft Sans Serif"/>
              </a:rPr>
              <a:t>artar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</a:pP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Reseptör</a:t>
            </a:r>
            <a:r>
              <a:rPr dirty="0" sz="2400" spc="4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potansiyeli</a:t>
            </a:r>
            <a:r>
              <a:rPr dirty="0" sz="2400" spc="6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FF0000"/>
                </a:solidFill>
                <a:latin typeface="Microsoft Sans Serif"/>
                <a:cs typeface="Microsoft Sans Serif"/>
              </a:rPr>
              <a:t>için</a:t>
            </a:r>
            <a:r>
              <a:rPr dirty="0" sz="2400" spc="4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de</a:t>
            </a:r>
            <a:r>
              <a:rPr dirty="0" sz="240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eşik</a:t>
            </a:r>
            <a:r>
              <a:rPr dirty="0" sz="2400" spc="4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değer</a:t>
            </a:r>
            <a:r>
              <a:rPr dirty="0" sz="240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FF0000"/>
                </a:solidFill>
                <a:latin typeface="Microsoft Sans Serif"/>
                <a:cs typeface="Microsoft Sans Serif"/>
              </a:rPr>
              <a:t>söz</a:t>
            </a:r>
            <a:r>
              <a:rPr dirty="0" sz="2400" spc="1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konusudur.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Microsoft Sans Serif"/>
              <a:cs typeface="Microsoft Sans Serif"/>
            </a:endParaRPr>
          </a:p>
          <a:p>
            <a:pPr marL="278765" marR="941705" indent="-83820">
              <a:lnSpc>
                <a:spcPct val="120000"/>
              </a:lnSpc>
            </a:pP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Eşik</a:t>
            </a:r>
            <a:r>
              <a:rPr dirty="0" sz="2400" spc="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değerden</a:t>
            </a:r>
            <a:r>
              <a:rPr dirty="0" sz="2400" spc="4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FF0000"/>
                </a:solidFill>
                <a:latin typeface="Microsoft Sans Serif"/>
                <a:cs typeface="Microsoft Sans Serif"/>
              </a:rPr>
              <a:t>sonra</a:t>
            </a:r>
            <a:r>
              <a:rPr dirty="0" sz="2400" spc="5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reseptör</a:t>
            </a:r>
            <a:r>
              <a:rPr dirty="0" sz="2400" spc="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potansiyelinin</a:t>
            </a:r>
            <a:r>
              <a:rPr dirty="0" sz="2400" spc="5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şiddetinin</a:t>
            </a:r>
            <a:r>
              <a:rPr dirty="0" sz="2400" spc="6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">
                <a:solidFill>
                  <a:srgbClr val="FF0000"/>
                </a:solidFill>
                <a:latin typeface="Microsoft Sans Serif"/>
                <a:cs typeface="Microsoft Sans Serif"/>
              </a:rPr>
              <a:t>artması </a:t>
            </a:r>
            <a:r>
              <a:rPr dirty="0" sz="2400" spc="1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aksiyon</a:t>
            </a:r>
            <a:r>
              <a:rPr dirty="0" sz="2400" spc="6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potansiyelinin</a:t>
            </a:r>
            <a:r>
              <a:rPr dirty="0" sz="2400" spc="9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">
                <a:solidFill>
                  <a:srgbClr val="FF0000"/>
                </a:solidFill>
                <a:latin typeface="Microsoft Sans Serif"/>
                <a:cs typeface="Microsoft Sans Serif"/>
              </a:rPr>
              <a:t>frekansını</a:t>
            </a:r>
            <a:r>
              <a:rPr dirty="0" sz="2400" spc="6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">
                <a:solidFill>
                  <a:srgbClr val="FF0000"/>
                </a:solidFill>
                <a:latin typeface="Microsoft Sans Serif"/>
                <a:cs typeface="Microsoft Sans Serif"/>
              </a:rPr>
              <a:t>arttırır,</a:t>
            </a:r>
            <a:r>
              <a:rPr dirty="0" sz="2400" spc="4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amplitüdünü</a:t>
            </a:r>
            <a:r>
              <a:rPr dirty="0" sz="2400" spc="7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Microsoft Sans Serif"/>
                <a:cs typeface="Microsoft Sans Serif"/>
              </a:rPr>
              <a:t>etkilemez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Microsoft Sans Serif"/>
              <a:cs typeface="Microsoft Sans Serif"/>
            </a:endParaRPr>
          </a:p>
          <a:p>
            <a:pPr marL="1984375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Duyusal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adaptasyon: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10">
                <a:latin typeface="Microsoft Sans Serif"/>
                <a:cs typeface="Microsoft Sans Serif"/>
              </a:rPr>
              <a:t>Sabit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uyaran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durumunda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uyaran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algısının</a:t>
            </a:r>
            <a:r>
              <a:rPr dirty="0" sz="2400" spc="9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giderek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azalması,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yok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olması.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6317" y="464565"/>
            <a:ext cx="67754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solidFill>
                  <a:srgbClr val="FF0000"/>
                </a:solidFill>
                <a:latin typeface="Calibri"/>
                <a:cs typeface="Calibri"/>
              </a:rPr>
              <a:t>RESEPTÖR</a:t>
            </a:r>
            <a:r>
              <a:rPr dirty="0" sz="3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"/>
                <a:cs typeface="Calibri"/>
              </a:rPr>
              <a:t>POTANSİYELİNİN</a:t>
            </a:r>
            <a:r>
              <a:rPr dirty="0" sz="32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0000"/>
                </a:solidFill>
                <a:latin typeface="Calibri"/>
                <a:cs typeface="Calibri"/>
              </a:rPr>
              <a:t>ÖZELLİKLERİ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216" y="356615"/>
            <a:ext cx="9848088" cy="30723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5156" y="3616832"/>
            <a:ext cx="10097770" cy="2367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0269">
              <a:lnSpc>
                <a:spcPts val="2735"/>
              </a:lnSpc>
              <a:spcBef>
                <a:spcPts val="100"/>
              </a:spcBef>
            </a:pPr>
            <a:r>
              <a:rPr dirty="0" sz="2400" spc="-50" i="1">
                <a:solidFill>
                  <a:srgbClr val="1F487C"/>
                </a:solidFill>
                <a:latin typeface="Arial"/>
                <a:cs typeface="Arial"/>
              </a:rPr>
              <a:t>Tonik</a:t>
            </a:r>
            <a:r>
              <a:rPr dirty="0" sz="2400" spc="-15" i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1F487C"/>
                </a:solidFill>
                <a:latin typeface="Arial"/>
                <a:cs typeface="Arial"/>
              </a:rPr>
              <a:t>reseptörler (yavaş</a:t>
            </a:r>
            <a:r>
              <a:rPr dirty="0" sz="2400" spc="-20" i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1F487C"/>
                </a:solidFill>
                <a:latin typeface="Arial"/>
                <a:cs typeface="Arial"/>
              </a:rPr>
              <a:t>adaptasyon)</a:t>
            </a:r>
            <a:endParaRPr sz="2400">
              <a:latin typeface="Arial"/>
              <a:cs typeface="Arial"/>
            </a:endParaRPr>
          </a:p>
          <a:p>
            <a:pPr marL="12700" marR="923290">
              <a:lnSpc>
                <a:spcPts val="2590"/>
              </a:lnSpc>
              <a:spcBef>
                <a:spcPts val="185"/>
              </a:spcBef>
            </a:pPr>
            <a:r>
              <a:rPr dirty="0" sz="2400" spc="15">
                <a:latin typeface="Microsoft Sans Serif"/>
                <a:cs typeface="Microsoft Sans Serif"/>
              </a:rPr>
              <a:t>Uyarı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süresince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sabit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hızda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ateşleme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oluşturan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(ağrı,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kemoreseptör,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baroreseptör)</a:t>
            </a:r>
            <a:endParaRPr sz="2400">
              <a:latin typeface="Microsoft Sans Serif"/>
              <a:cs typeface="Microsoft Sans Serif"/>
            </a:endParaRPr>
          </a:p>
          <a:p>
            <a:pPr marL="926465">
              <a:lnSpc>
                <a:spcPts val="2735"/>
              </a:lnSpc>
              <a:spcBef>
                <a:spcPts val="2270"/>
              </a:spcBef>
            </a:pPr>
            <a:r>
              <a:rPr dirty="0" sz="2400" spc="-5" i="1">
                <a:solidFill>
                  <a:srgbClr val="1F487C"/>
                </a:solidFill>
                <a:latin typeface="Arial"/>
                <a:cs typeface="Arial"/>
              </a:rPr>
              <a:t>Fazik</a:t>
            </a:r>
            <a:r>
              <a:rPr dirty="0" sz="2400" spc="-10" i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1F487C"/>
                </a:solidFill>
                <a:latin typeface="Arial"/>
                <a:cs typeface="Arial"/>
              </a:rPr>
              <a:t>reseptörler</a:t>
            </a:r>
            <a:r>
              <a:rPr dirty="0" sz="2400" spc="15" i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1F487C"/>
                </a:solidFill>
                <a:latin typeface="Arial"/>
                <a:cs typeface="Arial"/>
              </a:rPr>
              <a:t>(hareket/hız</a:t>
            </a:r>
            <a:r>
              <a:rPr dirty="0" sz="2400" spc="-30" i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1F487C"/>
                </a:solidFill>
                <a:latin typeface="Arial"/>
                <a:cs typeface="Arial"/>
              </a:rPr>
              <a:t>reseptörü)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180"/>
              </a:spcBef>
            </a:pPr>
            <a:r>
              <a:rPr dirty="0" sz="2400" spc="15">
                <a:latin typeface="Microsoft Sans Serif"/>
                <a:cs typeface="Microsoft Sans Serif"/>
              </a:rPr>
              <a:t>Uyarı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sürerse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başlangıçta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oluşan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ateşlemeleri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giderek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azalan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(semisirküler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kanal,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eklem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kapsülü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reseptörü)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4056" y="393191"/>
            <a:ext cx="5405628" cy="5903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6494" y="616965"/>
            <a:ext cx="29997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latin typeface="Calibri"/>
                <a:cs typeface="Calibri"/>
              </a:rPr>
              <a:t>Lateral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inhibisyon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134" y="2592704"/>
            <a:ext cx="522859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Microsoft Sans Serif"/>
                <a:cs typeface="Microsoft Sans Serif"/>
              </a:rPr>
              <a:t>Merkezde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uyaran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şiddeti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fazla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Çevreye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doğru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azalır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Merkezde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daha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fazla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uyarılan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nöronlar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çevre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komşu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nöronları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baskılar.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Microsoft Sans Serif"/>
                <a:cs typeface="Microsoft Sans Serif"/>
              </a:rPr>
              <a:t>MSS </a:t>
            </a:r>
            <a:r>
              <a:rPr dirty="0" sz="2400" spc="-5">
                <a:latin typeface="Microsoft Sans Serif"/>
                <a:cs typeface="Microsoft Sans Serif"/>
              </a:rPr>
              <a:t>de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oluşur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411" y="819911"/>
            <a:ext cx="10061448" cy="57622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1254" y="58292"/>
            <a:ext cx="26263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latin typeface="Calibri"/>
                <a:cs typeface="Calibri"/>
              </a:rPr>
              <a:t>Lateral </a:t>
            </a:r>
            <a:r>
              <a:rPr dirty="0" spc="-15">
                <a:latin typeface="Calibri"/>
                <a:cs typeface="Calibri"/>
              </a:rPr>
              <a:t>inhibisyon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008" y="2276728"/>
            <a:ext cx="11354435" cy="266001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spc="20">
                <a:latin typeface="Microsoft Sans Serif"/>
                <a:cs typeface="Microsoft Sans Serif"/>
              </a:rPr>
              <a:t>Uyarıldığında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nöronun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ateşleme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hızında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değişikliğe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neden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olan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bölge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Her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reseptörün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alanının</a:t>
            </a:r>
            <a:r>
              <a:rPr dirty="0" sz="2400" spc="9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büyüklüğü,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bulunduğu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bölgedeki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yoğunluğuyla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ters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orantılıdır.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Microsoft Sans Serif"/>
              <a:cs typeface="Microsoft Sans Serif"/>
            </a:endParaRPr>
          </a:p>
          <a:p>
            <a:pPr marL="12700" marR="839469">
              <a:lnSpc>
                <a:spcPct val="120000"/>
              </a:lnSpc>
            </a:pPr>
            <a:r>
              <a:rPr dirty="0" sz="2400" spc="20">
                <a:latin typeface="Microsoft Sans Serif"/>
                <a:cs typeface="Microsoft Sans Serif"/>
              </a:rPr>
              <a:t>Sırt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bacaklar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daha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seyrek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duyusal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sonlanmalar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içerir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reseptif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alan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büyüktür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Parmak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uçlarında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çok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sayıda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reseptör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bulunur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reseptif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alan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küçüktür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8975" y="391413"/>
            <a:ext cx="2254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C00000"/>
                </a:solidFill>
                <a:latin typeface="Calibri"/>
                <a:cs typeface="Calibri"/>
              </a:rPr>
              <a:t>RESEPTİF</a:t>
            </a:r>
            <a:r>
              <a:rPr dirty="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C00000"/>
                </a:solidFill>
                <a:latin typeface="Calibri"/>
                <a:cs typeface="Calibri"/>
              </a:rPr>
              <a:t>ALAN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4003" y="6538375"/>
            <a:ext cx="70104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1200" spc="-2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20" y="304800"/>
            <a:ext cx="8225028" cy="6324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4394" y="625602"/>
            <a:ext cx="716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C00000"/>
                </a:solidFill>
                <a:latin typeface="Calibri"/>
                <a:cs typeface="Calibri"/>
              </a:rPr>
              <a:t>DERİ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49" y="2220214"/>
            <a:ext cx="6619875" cy="1415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68300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Yavaş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dalga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uykusu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(nonREM)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AutoNum type="arabicParenR"/>
            </a:pPr>
            <a:endParaRPr sz="27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2125"/>
              </a:spcBef>
              <a:buAutoNum type="arabicParenR"/>
              <a:tabLst>
                <a:tab pos="368300" algn="l"/>
              </a:tabLst>
            </a:pPr>
            <a:r>
              <a:rPr dirty="0" sz="2400" spc="35">
                <a:latin typeface="Microsoft Sans Serif"/>
                <a:cs typeface="Microsoft Sans Serif"/>
              </a:rPr>
              <a:t>Hızlı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göz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hareketlerinin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görüldüğü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(REM)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749" y="4781169"/>
            <a:ext cx="67176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REM: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Rapid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Eye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Movement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(hızlı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göz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hareketleri)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3517" y="387476"/>
            <a:ext cx="28498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UYKU</a:t>
            </a:r>
            <a:r>
              <a:rPr dirty="0" sz="3200" spc="-75"/>
              <a:t> </a:t>
            </a:r>
            <a:r>
              <a:rPr dirty="0" sz="3200"/>
              <a:t>TİPLERİ</a:t>
            </a:r>
            <a:endParaRPr sz="3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377" y="2413838"/>
            <a:ext cx="8571230" cy="302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Dokunma</a:t>
            </a:r>
            <a:r>
              <a:rPr dirty="0" sz="2400" spc="-5">
                <a:latin typeface="Microsoft Sans Serif"/>
                <a:cs typeface="Microsoft Sans Serif"/>
              </a:rPr>
              <a:t>: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Deri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deri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altında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bulunan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dokunma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ile</a:t>
            </a:r>
            <a:endParaRPr sz="2400">
              <a:latin typeface="Microsoft Sans Serif"/>
              <a:cs typeface="Microsoft Sans Serif"/>
            </a:endParaRPr>
          </a:p>
          <a:p>
            <a:pPr marL="12700" marR="1495425">
              <a:lnSpc>
                <a:spcPct val="240099"/>
              </a:lnSpc>
            </a:pPr>
            <a:r>
              <a:rPr dirty="0" sz="2400" spc="10">
                <a:solidFill>
                  <a:srgbClr val="C00000"/>
                </a:solidFill>
                <a:latin typeface="Microsoft Sans Serif"/>
                <a:cs typeface="Microsoft Sans Serif"/>
              </a:rPr>
              <a:t>Basınç</a:t>
            </a:r>
            <a:r>
              <a:rPr dirty="0" sz="2400" spc="10">
                <a:latin typeface="Microsoft Sans Serif"/>
                <a:cs typeface="Microsoft Sans Serif"/>
              </a:rPr>
              <a:t>: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Daha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derin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dokulardaki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şekil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değişiklikleri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Microsoft Sans Serif"/>
                <a:cs typeface="Microsoft Sans Serif"/>
              </a:rPr>
              <a:t>Vibrasyon</a:t>
            </a:r>
            <a:r>
              <a:rPr dirty="0" sz="2400" spc="-10">
                <a:latin typeface="Microsoft Sans Serif"/>
                <a:cs typeface="Microsoft Sans Serif"/>
              </a:rPr>
              <a:t>: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Hızlı,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tekrarlayıcı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duyusal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sinyallerle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10" i="1">
                <a:latin typeface="Arial"/>
                <a:cs typeface="Arial"/>
              </a:rPr>
              <a:t>Aynı</a:t>
            </a:r>
            <a:r>
              <a:rPr dirty="0" sz="2400" spc="-2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tip</a:t>
            </a:r>
            <a:r>
              <a:rPr dirty="0" sz="2400" spc="-1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reseptörler</a:t>
            </a:r>
            <a:r>
              <a:rPr dirty="0" sz="2400" spc="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tarafından</a:t>
            </a:r>
            <a:r>
              <a:rPr dirty="0" sz="2400" spc="-2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algılanırlar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155447"/>
            <a:ext cx="6019800" cy="57043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59422" y="1990090"/>
            <a:ext cx="1393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RESEPTÖRLERİ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59422" y="2445765"/>
            <a:ext cx="367537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C00000"/>
                </a:solidFill>
                <a:latin typeface="Georgia"/>
                <a:cs typeface="Georgia"/>
              </a:rPr>
              <a:t>1.</a:t>
            </a:r>
            <a:r>
              <a:rPr dirty="0" sz="2400" spc="-5" b="0">
                <a:solidFill>
                  <a:srgbClr val="C00000"/>
                </a:solidFill>
                <a:latin typeface="Georgia"/>
                <a:cs typeface="Georgia"/>
              </a:rPr>
              <a:t>SERBEST</a:t>
            </a:r>
            <a:r>
              <a:rPr dirty="0" sz="2400" spc="-30" b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400" spc="-5" b="0">
                <a:solidFill>
                  <a:srgbClr val="C00000"/>
                </a:solidFill>
                <a:latin typeface="Georgia"/>
                <a:cs typeface="Georgia"/>
              </a:rPr>
              <a:t>SINIR</a:t>
            </a:r>
            <a:r>
              <a:rPr dirty="0" sz="2400" spc="-30" b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2400" b="0">
                <a:solidFill>
                  <a:srgbClr val="C00000"/>
                </a:solidFill>
                <a:latin typeface="Georgia"/>
                <a:cs typeface="Georgia"/>
              </a:rPr>
              <a:t>U</a:t>
            </a:r>
            <a:r>
              <a:rPr dirty="0" sz="2400" b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dirty="0" sz="2400" b="0">
                <a:solidFill>
                  <a:srgbClr val="C00000"/>
                </a:solidFill>
                <a:latin typeface="Georgia"/>
                <a:cs typeface="Georgia"/>
              </a:rPr>
              <a:t>LARI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6215" rIns="0" bIns="0" rtlCol="0" vert="horz">
            <a:spAutoFit/>
          </a:bodyPr>
          <a:lstStyle/>
          <a:p>
            <a:pPr marL="266065" indent="-254000">
              <a:lnSpc>
                <a:spcPct val="100000"/>
              </a:lnSpc>
              <a:spcBef>
                <a:spcPts val="1545"/>
              </a:spcBef>
              <a:buSzPct val="95833"/>
              <a:buAutoNum type="arabicPeriod" startAt="2"/>
              <a:tabLst>
                <a:tab pos="266700" algn="l"/>
              </a:tabLst>
            </a:pPr>
            <a:r>
              <a:rPr dirty="0"/>
              <a:t>KIL</a:t>
            </a:r>
            <a:r>
              <a:rPr dirty="0" spc="-30"/>
              <a:t> </a:t>
            </a:r>
            <a:r>
              <a:rPr dirty="0" spc="-5"/>
              <a:t>DIBI</a:t>
            </a:r>
            <a:r>
              <a:rPr dirty="0" spc="-35"/>
              <a:t> </a:t>
            </a:r>
            <a:r>
              <a:rPr dirty="0" spc="-5"/>
              <a:t>ORGANLARI</a:t>
            </a:r>
          </a:p>
          <a:p>
            <a:pPr marL="263525" indent="-251460">
              <a:lnSpc>
                <a:spcPct val="100000"/>
              </a:lnSpc>
              <a:spcBef>
                <a:spcPts val="1445"/>
              </a:spcBef>
              <a:buSzPct val="95833"/>
              <a:buAutoNum type="arabicPeriod" startAt="2"/>
              <a:tabLst>
                <a:tab pos="264160" algn="l"/>
              </a:tabLst>
            </a:pPr>
            <a:r>
              <a:rPr dirty="0"/>
              <a:t>PACINI</a:t>
            </a:r>
            <a:r>
              <a:rPr dirty="0" spc="-35"/>
              <a:t> </a:t>
            </a:r>
            <a:r>
              <a:rPr dirty="0" spc="-5"/>
              <a:t>CISIMCIĞI</a:t>
            </a:r>
            <a:r>
              <a:rPr dirty="0" spc="-10"/>
              <a:t> </a:t>
            </a:r>
            <a:r>
              <a:rPr dirty="0"/>
              <a:t>(basınç)</a:t>
            </a:r>
          </a:p>
          <a:p>
            <a:pPr marL="267335" indent="-255270">
              <a:lnSpc>
                <a:spcPct val="100000"/>
              </a:lnSpc>
              <a:spcBef>
                <a:spcPts val="1440"/>
              </a:spcBef>
              <a:buSzPct val="95833"/>
              <a:buAutoNum type="arabicPeriod" startAt="2"/>
              <a:tabLst>
                <a:tab pos="267970" algn="l"/>
              </a:tabLst>
            </a:pPr>
            <a:r>
              <a:rPr dirty="0"/>
              <a:t>KRAUSE</a:t>
            </a:r>
            <a:r>
              <a:rPr dirty="0" spc="-45"/>
              <a:t> </a:t>
            </a:r>
            <a:r>
              <a:rPr dirty="0" spc="-5"/>
              <a:t>CISIMCIĞI(soğuk)</a:t>
            </a:r>
          </a:p>
          <a:p>
            <a:pPr marL="256540" indent="-244475">
              <a:lnSpc>
                <a:spcPct val="100000"/>
              </a:lnSpc>
              <a:spcBef>
                <a:spcPts val="1440"/>
              </a:spcBef>
              <a:buSzPct val="95833"/>
              <a:buAutoNum type="arabicPeriod" startAt="2"/>
              <a:tabLst>
                <a:tab pos="257175" algn="l"/>
              </a:tabLst>
            </a:pPr>
            <a:r>
              <a:rPr dirty="0"/>
              <a:t>MEISSNER</a:t>
            </a:r>
            <a:r>
              <a:rPr dirty="0" spc="-50"/>
              <a:t> </a:t>
            </a:r>
            <a:r>
              <a:rPr dirty="0" spc="-5"/>
              <a:t>CISIMCIĞI(Titreşim)</a:t>
            </a:r>
          </a:p>
          <a:p>
            <a:pPr marL="267970" indent="-255904">
              <a:lnSpc>
                <a:spcPct val="100000"/>
              </a:lnSpc>
              <a:spcBef>
                <a:spcPts val="1440"/>
              </a:spcBef>
              <a:buSzPct val="95833"/>
              <a:buAutoNum type="arabicPeriod" startAt="2"/>
              <a:tabLst>
                <a:tab pos="268605" algn="l"/>
              </a:tabLst>
            </a:pPr>
            <a:r>
              <a:rPr dirty="0"/>
              <a:t>RUFFINI</a:t>
            </a:r>
            <a:r>
              <a:rPr dirty="0" spc="-50"/>
              <a:t> </a:t>
            </a:r>
            <a:r>
              <a:rPr dirty="0" spc="-5"/>
              <a:t>SONLANMALARI</a:t>
            </a:r>
            <a:r>
              <a:rPr dirty="0" spc="-10"/>
              <a:t> </a:t>
            </a:r>
            <a:r>
              <a:rPr dirty="0"/>
              <a:t>(Sıcaklık)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7391400" cy="43251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6934200" cy="39944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0888"/>
            <a:ext cx="6248400" cy="40523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6371" y="1973579"/>
            <a:ext cx="4320540" cy="33695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5684" y="495680"/>
            <a:ext cx="16611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SOMATİK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202" y="495680"/>
            <a:ext cx="14833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Y</a:t>
            </a:r>
            <a:r>
              <a:rPr dirty="0" sz="2800" spc="-15" b="1">
                <a:latin typeface="Arial"/>
                <a:cs typeface="Arial"/>
              </a:rPr>
              <a:t>O</a:t>
            </a:r>
            <a:r>
              <a:rPr dirty="0" sz="2800" spc="-5" b="1">
                <a:latin typeface="Arial"/>
                <a:cs typeface="Arial"/>
              </a:rPr>
              <a:t>L</a:t>
            </a:r>
            <a:r>
              <a:rPr dirty="0" sz="2800" spc="-15" b="1">
                <a:latin typeface="Arial"/>
                <a:cs typeface="Arial"/>
              </a:rPr>
              <a:t>L</a:t>
            </a:r>
            <a:r>
              <a:rPr dirty="0" sz="2800" spc="-10" b="1">
                <a:latin typeface="Arial"/>
                <a:cs typeface="Arial"/>
              </a:rPr>
              <a:t>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6836" y="2123059"/>
            <a:ext cx="3073400" cy="3354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Reseptör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590"/>
              </a:lnSpc>
            </a:pPr>
            <a:r>
              <a:rPr dirty="0" sz="2400" spc="-10">
                <a:latin typeface="Microsoft Sans Serif"/>
                <a:cs typeface="Microsoft Sans Serif"/>
              </a:rPr>
              <a:t>Eşik </a:t>
            </a:r>
            <a:r>
              <a:rPr dirty="0" sz="2400" spc="-5">
                <a:latin typeface="Microsoft Sans Serif"/>
                <a:cs typeface="Microsoft Sans Serif"/>
              </a:rPr>
              <a:t>değer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595"/>
              </a:lnSpc>
            </a:pPr>
            <a:r>
              <a:rPr dirty="0" sz="2400" spc="-5">
                <a:latin typeface="Microsoft Sans Serif"/>
                <a:cs typeface="Microsoft Sans Serif"/>
              </a:rPr>
              <a:t>Aksiyon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potansiyeli</a:t>
            </a:r>
            <a:endParaRPr sz="2400">
              <a:latin typeface="Microsoft Sans Serif"/>
              <a:cs typeface="Microsoft Sans Serif"/>
            </a:endParaRPr>
          </a:p>
          <a:p>
            <a:pPr marL="469900" marR="55880" indent="-457200">
              <a:lnSpc>
                <a:spcPts val="2590"/>
              </a:lnSpc>
              <a:spcBef>
                <a:spcPts val="185"/>
              </a:spcBef>
            </a:pP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Duysal</a:t>
            </a:r>
            <a:r>
              <a:rPr dirty="0" sz="2400" spc="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Microsoft Sans Serif"/>
                <a:cs typeface="Microsoft Sans Serif"/>
              </a:rPr>
              <a:t>nöronlar </a:t>
            </a: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40">
                <a:latin typeface="Microsoft Sans Serif"/>
                <a:cs typeface="Microsoft Sans Serif"/>
              </a:rPr>
              <a:t>Primer–medulla 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</a:t>
            </a:r>
            <a:r>
              <a:rPr dirty="0" sz="2400" spc="-15">
                <a:latin typeface="Microsoft Sans Serif"/>
                <a:cs typeface="Microsoft Sans Serif"/>
              </a:rPr>
              <a:t>e</a:t>
            </a:r>
            <a:r>
              <a:rPr dirty="0" sz="2400" spc="-5">
                <a:latin typeface="Microsoft Sans Serif"/>
                <a:cs typeface="Microsoft Sans Serif"/>
              </a:rPr>
              <a:t>kond</a:t>
            </a:r>
            <a:r>
              <a:rPr dirty="0" sz="2400" spc="-15">
                <a:latin typeface="Microsoft Sans Serif"/>
                <a:cs typeface="Microsoft Sans Serif"/>
              </a:rPr>
              <a:t>e</a:t>
            </a:r>
            <a:r>
              <a:rPr dirty="0" sz="2400" spc="5">
                <a:latin typeface="Microsoft Sans Serif"/>
                <a:cs typeface="Microsoft Sans Serif"/>
              </a:rPr>
              <a:t>r</a:t>
            </a:r>
            <a:r>
              <a:rPr dirty="0" sz="2400" spc="625">
                <a:latin typeface="Microsoft Sans Serif"/>
                <a:cs typeface="Microsoft Sans Serif"/>
              </a:rPr>
              <a:t>–</a:t>
            </a:r>
            <a:r>
              <a:rPr dirty="0" sz="2400" spc="-5">
                <a:latin typeface="Microsoft Sans Serif"/>
                <a:cs typeface="Microsoft Sans Serif"/>
              </a:rPr>
              <a:t>talamus  </a:t>
            </a:r>
            <a:r>
              <a:rPr dirty="0" sz="2400" spc="20">
                <a:latin typeface="Microsoft Sans Serif"/>
                <a:cs typeface="Microsoft Sans Serif"/>
              </a:rPr>
              <a:t>Tersiyer–korteks</a:t>
            </a:r>
            <a:endParaRPr sz="2400">
              <a:latin typeface="Microsoft Sans Serif"/>
              <a:cs typeface="Microsoft Sans Serif"/>
            </a:endParaRPr>
          </a:p>
          <a:p>
            <a:pPr marL="469900" marR="139700" indent="-457200">
              <a:lnSpc>
                <a:spcPts val="2590"/>
              </a:lnSpc>
              <a:spcBef>
                <a:spcPts val="10"/>
              </a:spcBef>
            </a:pP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Bütünleştirme </a:t>
            </a:r>
            <a:r>
              <a:rPr dirty="0" sz="240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Reseptif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alan 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Çeşitli</a:t>
            </a:r>
            <a:r>
              <a:rPr dirty="0" sz="2400" spc="-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seviyelerde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9872" y="2446985"/>
            <a:ext cx="7078345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DORSAL</a:t>
            </a:r>
            <a:r>
              <a:rPr dirty="0" sz="2400" spc="-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KOLON-MEDİAL</a:t>
            </a:r>
            <a:r>
              <a:rPr dirty="0" sz="2400" spc="-6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Microsoft Sans Serif"/>
                <a:cs typeface="Microsoft Sans Serif"/>
              </a:rPr>
              <a:t>LEMiNİSKAL</a:t>
            </a:r>
            <a:r>
              <a:rPr dirty="0" sz="2400" spc="-3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SİSTEM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Lokalizasyonu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şiddeti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ayrıntılan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dokunma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duyusu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Vibrasyon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latin typeface="Microsoft Sans Serif"/>
                <a:cs typeface="Microsoft Sans Serif"/>
              </a:rPr>
              <a:t>Deri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üzerindeki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hareket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duyusu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Pozisyon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duyuları</a:t>
            </a:r>
            <a:endParaRPr sz="2400">
              <a:latin typeface="Microsoft Sans Serif"/>
              <a:cs typeface="Microsoft Sans Serif"/>
            </a:endParaRPr>
          </a:p>
          <a:p>
            <a:pPr marL="12700" marR="127254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Hassas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derecelendirilebilen</a:t>
            </a:r>
            <a:r>
              <a:rPr dirty="0" sz="2400" spc="10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basınç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duyusu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İki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nokta</a:t>
            </a:r>
            <a:r>
              <a:rPr dirty="0" sz="2400" spc="30">
                <a:latin typeface="Microsoft Sans Serif"/>
                <a:cs typeface="Microsoft Sans Serif"/>
              </a:rPr>
              <a:t> ayrımı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0295" y="390524"/>
            <a:ext cx="26085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latin typeface="Calibri"/>
                <a:cs typeface="Calibri"/>
              </a:rPr>
              <a:t>SOMATİK </a:t>
            </a:r>
            <a:r>
              <a:rPr dirty="0" spc="-25">
                <a:latin typeface="Calibri"/>
                <a:cs typeface="Calibri"/>
              </a:rPr>
              <a:t>YOLLAR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3954" y="2372614"/>
            <a:ext cx="463486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ANTEROLATERAL</a:t>
            </a:r>
            <a:r>
              <a:rPr dirty="0" sz="2400" spc="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SİSTEM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25">
                <a:latin typeface="Microsoft Sans Serif"/>
                <a:cs typeface="Microsoft Sans Serif"/>
              </a:rPr>
              <a:t>Ağrı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Soğuk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sıcak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duyuları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Kaba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dokunma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basınç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duyuları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Gıdıklanma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kaşınma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duyuları 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Cinsel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duyular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3204" y="48767"/>
            <a:ext cx="10052304" cy="66751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932" y="2330272"/>
            <a:ext cx="653415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İki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noktaya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dokunuşun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ayrı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ayrı </a:t>
            </a:r>
            <a:r>
              <a:rPr dirty="0" sz="2400" spc="-10">
                <a:latin typeface="Microsoft Sans Serif"/>
                <a:cs typeface="Microsoft Sans Serif"/>
              </a:rPr>
              <a:t>hissedilmesi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için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noktalar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arasında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olması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gereken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minimum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mesafenin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saptanması</a:t>
            </a:r>
            <a:endParaRPr sz="2400">
              <a:latin typeface="Microsoft Sans Serif"/>
              <a:cs typeface="Microsoft Sans Serif"/>
            </a:endParaRPr>
          </a:p>
          <a:p>
            <a:pPr marL="12700" marR="1444625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Reseptif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alanlar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arası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mesafe 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Dokunma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duyarlılığının</a:t>
            </a:r>
            <a:r>
              <a:rPr dirty="0" sz="2400" spc="9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saptanması 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Mesafe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minimum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aralıktan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daha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azsa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2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nokta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tek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nokta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gibi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algılanır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12" y="397205"/>
            <a:ext cx="55613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solidFill>
                  <a:srgbClr val="C00000"/>
                </a:solidFill>
                <a:latin typeface="Calibri"/>
                <a:cs typeface="Calibri"/>
              </a:rPr>
              <a:t>İki </a:t>
            </a:r>
            <a:r>
              <a:rPr dirty="0" spc="-10">
                <a:solidFill>
                  <a:srgbClr val="C00000"/>
                </a:solidFill>
                <a:latin typeface="Calibri"/>
                <a:cs typeface="Calibri"/>
              </a:rPr>
              <a:t>nokta</a:t>
            </a:r>
            <a:r>
              <a:rPr dirty="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C00000"/>
                </a:solidFill>
                <a:latin typeface="Calibri"/>
                <a:cs typeface="Calibri"/>
              </a:rPr>
              <a:t>duyarlılığı</a:t>
            </a:r>
            <a:r>
              <a:rPr dirty="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C00000"/>
                </a:solidFill>
                <a:latin typeface="Calibri"/>
                <a:cs typeface="Calibri"/>
              </a:rPr>
              <a:t>(diskriminasyonu)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7956" y="647700"/>
            <a:ext cx="4538472" cy="59710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2391987"/>
            <a:ext cx="6568440" cy="309816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2400" spc="-15">
                <a:latin typeface="Microsoft Sans Serif"/>
                <a:cs typeface="Microsoft Sans Serif"/>
              </a:rPr>
              <a:t>Dinlendirici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dönemi,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400" spc="-10">
                <a:latin typeface="Microsoft Sans Serif"/>
                <a:cs typeface="Microsoft Sans Serif"/>
              </a:rPr>
              <a:t>Genellikle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düş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görülür,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ama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hatırlanmaz,</a:t>
            </a:r>
            <a:endParaRPr sz="2400">
              <a:latin typeface="Microsoft Sans Serif"/>
              <a:cs typeface="Microsoft Sans Serif"/>
            </a:endParaRPr>
          </a:p>
          <a:p>
            <a:pPr marL="96520" marR="3394710" indent="-83820">
              <a:lnSpc>
                <a:spcPct val="14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Periferik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damar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tonusu,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kan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basıncı,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400" spc="-5">
                <a:latin typeface="Microsoft Sans Serif"/>
                <a:cs typeface="Microsoft Sans Serif"/>
              </a:rPr>
              <a:t>solunum</a:t>
            </a:r>
            <a:r>
              <a:rPr dirty="0" sz="2400" spc="-50">
                <a:latin typeface="Microsoft Sans Serif"/>
                <a:cs typeface="Microsoft Sans Serif"/>
              </a:rPr>
              <a:t> </a:t>
            </a:r>
            <a:r>
              <a:rPr dirty="0" sz="2400" spc="50">
                <a:latin typeface="Microsoft Sans Serif"/>
                <a:cs typeface="Microsoft Sans Serif"/>
              </a:rPr>
              <a:t>hızı</a:t>
            </a:r>
            <a:endParaRPr sz="2400">
              <a:latin typeface="Microsoft Sans Serif"/>
              <a:cs typeface="Microsoft Sans Serif"/>
            </a:endParaRPr>
          </a:p>
          <a:p>
            <a:pPr marL="96520">
              <a:lnSpc>
                <a:spcPct val="100000"/>
              </a:lnSpc>
              <a:spcBef>
                <a:spcPts val="1155"/>
              </a:spcBef>
            </a:pP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bazal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metabolizmada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%10-30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azalma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izlenir.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2294" y="388365"/>
            <a:ext cx="56838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25">
                <a:latin typeface="Calibri"/>
                <a:cs typeface="Calibri"/>
              </a:rPr>
              <a:t>YAVAŞ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DALGA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UYKUSU;(Non</a:t>
            </a:r>
            <a:r>
              <a:rPr dirty="0" sz="3200" spc="-15">
                <a:latin typeface="Calibri"/>
                <a:cs typeface="Calibri"/>
              </a:rPr>
              <a:t> rem)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2533776"/>
            <a:ext cx="3992879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Korunma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mekanizmasıdır. 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Doku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hasarı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oluşumuna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karşı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reaksiyon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vermemizi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sağlar.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9578" y="2375153"/>
            <a:ext cx="441325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RESEPTÖRLERİ</a:t>
            </a:r>
            <a:r>
              <a:rPr dirty="0" sz="2400" spc="-5"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469900" marR="1517015" indent="-4572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Serbest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uçlarıdır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Deride</a:t>
            </a:r>
            <a:endParaRPr sz="2400">
              <a:latin typeface="Microsoft Sans Serif"/>
              <a:cs typeface="Microsoft Sans Serif"/>
            </a:endParaRPr>
          </a:p>
          <a:p>
            <a:pPr marL="469900" marR="2003425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Periostta </a:t>
            </a:r>
            <a:r>
              <a:rPr dirty="0" sz="2400">
                <a:latin typeface="Microsoft Sans Serif"/>
                <a:cs typeface="Microsoft Sans Serif"/>
              </a:rPr>
              <a:t> Arter</a:t>
            </a:r>
            <a:r>
              <a:rPr dirty="0" sz="2400" spc="-4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duvarları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Eklemler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Falks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tentoriumda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bulunur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8975" y="388365"/>
            <a:ext cx="86486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>
                <a:latin typeface="Calibri"/>
                <a:cs typeface="Calibri"/>
              </a:rPr>
              <a:t>A</a:t>
            </a:r>
            <a:r>
              <a:rPr dirty="0" sz="3200" spc="-5">
                <a:latin typeface="Calibri"/>
                <a:cs typeface="Calibri"/>
              </a:rPr>
              <a:t>ĞRI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755" y="400811"/>
            <a:ext cx="6190488" cy="6057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0116" y="2382011"/>
            <a:ext cx="8153400" cy="3619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50135"/>
            <a:ext cx="12193270" cy="5008245"/>
            <a:chOff x="0" y="1850135"/>
            <a:chExt cx="12193270" cy="5008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1885187"/>
              <a:ext cx="4250435" cy="42397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628" y="1850135"/>
              <a:ext cx="6934200" cy="44775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0"/>
            <a:ext cx="9087612" cy="228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3716" y="1821256"/>
            <a:ext cx="1002665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77062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Mekanik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Termal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K</a:t>
            </a:r>
            <a:r>
              <a:rPr dirty="0" sz="2400" spc="-15">
                <a:latin typeface="Microsoft Sans Serif"/>
                <a:cs typeface="Microsoft Sans Serif"/>
              </a:rPr>
              <a:t>i</a:t>
            </a:r>
            <a:r>
              <a:rPr dirty="0" sz="2400" spc="-5">
                <a:latin typeface="Microsoft Sans Serif"/>
                <a:cs typeface="Microsoft Sans Serif"/>
              </a:rPr>
              <a:t>myasal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Microsoft Sans Serif"/>
                <a:cs typeface="Microsoft Sans Serif"/>
              </a:rPr>
              <a:t>PG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Substans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P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sonlanmalarının</a:t>
            </a:r>
            <a:r>
              <a:rPr dirty="0" sz="2400" spc="10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duyarlılığını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attırır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latin typeface="Microsoft Sans Serif"/>
                <a:cs typeface="Microsoft Sans Serif"/>
              </a:rPr>
              <a:t>Bradikinin,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serotonin,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histamin,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K,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noradrenalin,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asitler,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proteolitik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enzimler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3378" y="501777"/>
            <a:ext cx="1838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latin typeface="Calibri"/>
                <a:cs typeface="Calibri"/>
              </a:rPr>
              <a:t>UYARANLAR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00" y="2426589"/>
            <a:ext cx="619569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0883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0.1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sn </a:t>
            </a:r>
            <a:r>
              <a:rPr dirty="0" sz="2400">
                <a:latin typeface="Microsoft Sans Serif"/>
                <a:cs typeface="Microsoft Sans Serif"/>
              </a:rPr>
              <a:t> Keskin/batıcı/akut/elektrik</a:t>
            </a:r>
            <a:r>
              <a:rPr dirty="0" sz="2400" spc="10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ağrı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Mekanik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yada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termal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ağrı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uyaranları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oluşur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İnce,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6-30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m/sn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hızlı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delta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lifler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taşınır 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Hassas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lokalizasyon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1375" y="581024"/>
            <a:ext cx="15716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Calibri"/>
                <a:cs typeface="Calibri"/>
              </a:rPr>
              <a:t>HIZLI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 spc="-20">
                <a:latin typeface="Calibri"/>
                <a:cs typeface="Calibri"/>
              </a:rPr>
              <a:t>AĞRI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943" y="2424683"/>
            <a:ext cx="2093812" cy="21579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804" y="2117801"/>
            <a:ext cx="463232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146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Microsoft Sans Serif"/>
                <a:cs typeface="Microsoft Sans Serif"/>
              </a:rPr>
              <a:t>1</a:t>
            </a:r>
            <a:r>
              <a:rPr dirty="0" sz="2400" spc="6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sn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Yanıcı/sızı/zonklama/kronik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ağrı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Kimyasal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uyaranlar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etkilidir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0.5-2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m/sn</a:t>
            </a:r>
            <a:r>
              <a:rPr dirty="0" sz="2400" spc="15">
                <a:latin typeface="Microsoft Sans Serif"/>
                <a:cs typeface="Microsoft Sans Serif"/>
              </a:rPr>
              <a:t> hızla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C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tipi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liflerle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iletilir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Kaba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lokalizasyon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1794" y="359740"/>
            <a:ext cx="17627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latin typeface="Calibri"/>
                <a:cs typeface="Calibri"/>
              </a:rPr>
              <a:t>Y</a:t>
            </a:r>
            <a:r>
              <a:rPr dirty="0" spc="-155">
                <a:latin typeface="Calibri"/>
                <a:cs typeface="Calibri"/>
              </a:rPr>
              <a:t>A</a:t>
            </a:r>
            <a:r>
              <a:rPr dirty="0" spc="-150">
                <a:latin typeface="Calibri"/>
                <a:cs typeface="Calibri"/>
              </a:rPr>
              <a:t>V</a:t>
            </a:r>
            <a:r>
              <a:rPr dirty="0" spc="-5">
                <a:latin typeface="Calibri"/>
                <a:cs typeface="Calibri"/>
              </a:rPr>
              <a:t>AŞ</a:t>
            </a:r>
            <a:r>
              <a:rPr dirty="0" spc="-5">
                <a:latin typeface="Calibri"/>
                <a:cs typeface="Calibri"/>
              </a:rPr>
              <a:t> </a:t>
            </a:r>
            <a:r>
              <a:rPr dirty="0" spc="-40">
                <a:latin typeface="Calibri"/>
                <a:cs typeface="Calibri"/>
              </a:rPr>
              <a:t>A</a:t>
            </a:r>
            <a:r>
              <a:rPr dirty="0" spc="-10">
                <a:latin typeface="Calibri"/>
                <a:cs typeface="Calibri"/>
              </a:rPr>
              <a:t>Ğ</a:t>
            </a:r>
            <a:r>
              <a:rPr dirty="0" spc="-20">
                <a:latin typeface="Calibri"/>
                <a:cs typeface="Calibri"/>
              </a:rPr>
              <a:t>R</a:t>
            </a:r>
            <a:r>
              <a:rPr dirty="0" spc="-5">
                <a:latin typeface="Calibri"/>
                <a:cs typeface="Calibri"/>
              </a:rPr>
              <a:t>I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727" y="323468"/>
            <a:ext cx="22739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AĞRI</a:t>
            </a:r>
            <a:r>
              <a:rPr dirty="0" spc="-65"/>
              <a:t> </a:t>
            </a:r>
            <a:r>
              <a:rPr dirty="0" spc="-5"/>
              <a:t>ILETIMI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621" y="2383663"/>
            <a:ext cx="10184130" cy="23666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4398010">
              <a:lnSpc>
                <a:spcPts val="2590"/>
              </a:lnSpc>
              <a:spcBef>
                <a:spcPts val="425"/>
              </a:spcBef>
            </a:pPr>
            <a:r>
              <a:rPr dirty="0" sz="2400" spc="-10">
                <a:latin typeface="Microsoft Sans Serif"/>
                <a:cs typeface="Microsoft Sans Serif"/>
              </a:rPr>
              <a:t>Neospinotalamik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yol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(hızlı):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Glutamat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Paleospinotalamik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yol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(yavaş):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Substans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P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735"/>
              </a:lnSpc>
              <a:spcBef>
                <a:spcPts val="2270"/>
              </a:spcBef>
            </a:pP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40">
                <a:latin typeface="Microsoft Sans Serif"/>
                <a:cs typeface="Microsoft Sans Serif"/>
              </a:rPr>
              <a:t>kısmı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retiküler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formasyon,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tektal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alanlar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83820">
              <a:lnSpc>
                <a:spcPts val="2590"/>
              </a:lnSpc>
              <a:spcBef>
                <a:spcPts val="185"/>
              </a:spcBef>
            </a:pPr>
            <a:r>
              <a:rPr dirty="0" sz="2400" spc="-5">
                <a:latin typeface="Microsoft Sans Serif"/>
                <a:cs typeface="Microsoft Sans Serif"/>
              </a:rPr>
              <a:t>periakuaductal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gri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bölgede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yani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beyin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sapında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geniş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alanda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sonlanır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Diğerleri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talamus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ventrobazal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komplekse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geçer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555"/>
              </a:lnSpc>
            </a:pPr>
            <a:r>
              <a:rPr dirty="0" sz="2400" spc="-5">
                <a:latin typeface="Microsoft Sans Serif"/>
                <a:cs typeface="Microsoft Sans Serif"/>
              </a:rPr>
              <a:t>Son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olarak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somatik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duysal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kortekse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iletilir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3807" y="8991"/>
            <a:ext cx="7507135" cy="68490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368" y="2285746"/>
            <a:ext cx="1079309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8895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Talamus/retiküler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formasyon/duysal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korteks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Duysal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korteksin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etkisi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(ağrının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niteliği)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latin typeface="Microsoft Sans Serif"/>
                <a:cs typeface="Microsoft Sans Serif"/>
              </a:rPr>
              <a:t>Retiküler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formasyonun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etkisi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(ağrı </a:t>
            </a:r>
            <a:r>
              <a:rPr dirty="0" sz="2400" spc="-10">
                <a:latin typeface="Microsoft Sans Serif"/>
                <a:cs typeface="Microsoft Sans Serif"/>
              </a:rPr>
              <a:t>sinyalleri</a:t>
            </a:r>
            <a:r>
              <a:rPr dirty="0" sz="2400" spc="9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tüm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beyinde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uyarılmaya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neden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olur)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8065" y="373506"/>
            <a:ext cx="44608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>
                <a:latin typeface="Calibri"/>
                <a:cs typeface="Calibri"/>
              </a:rPr>
              <a:t>AĞRININ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DEĞERLENDIRILMESI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951" y="2321814"/>
            <a:ext cx="9112250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5-30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dakika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sürer,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90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dakikada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ortaya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çıkar,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REM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uykusunun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önemli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özellikleri;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Aktif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düş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görülen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uyanınca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hatırlanan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dönemdir,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Microsoft Sans Serif"/>
                <a:cs typeface="Microsoft Sans Serif"/>
              </a:rPr>
              <a:t>Bu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dönemde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serebral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kan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40">
                <a:latin typeface="Microsoft Sans Serif"/>
                <a:cs typeface="Microsoft Sans Serif"/>
              </a:rPr>
              <a:t>akımı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beyin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metabolizması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%20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artar,</a:t>
            </a:r>
            <a:endParaRPr sz="2400">
              <a:latin typeface="Microsoft Sans Serif"/>
              <a:cs typeface="Microsoft Sans Serif"/>
            </a:endParaRPr>
          </a:p>
          <a:p>
            <a:pPr marL="12700" marR="223139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Kas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tonusu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azalır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ama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aktif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kas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hareketleri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görülür,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Kalp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0">
                <a:latin typeface="Microsoft Sans Serif"/>
                <a:cs typeface="Microsoft Sans Serif"/>
              </a:rPr>
              <a:t>hızı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kan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basıncı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düzensizdir,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REM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uykunda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olan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kişiyi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uzandırmak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zordur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ama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sabah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REM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uykusu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sırasında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kendiliğinden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uyanılır.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8259" y="388365"/>
            <a:ext cx="23190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REM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UYKUSU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394" y="470661"/>
            <a:ext cx="64115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latin typeface="Calibri"/>
                <a:cs typeface="Calibri"/>
              </a:rPr>
              <a:t>Beyin</a:t>
            </a:r>
            <a:r>
              <a:rPr dirty="0" spc="25">
                <a:latin typeface="Calibri"/>
                <a:cs typeface="Calibri"/>
              </a:rPr>
              <a:t> </a:t>
            </a:r>
            <a:r>
              <a:rPr dirty="0" spc="-5"/>
              <a:t>ve</a:t>
            </a:r>
            <a:r>
              <a:rPr dirty="0" spc="-140"/>
              <a:t> </a:t>
            </a:r>
            <a:r>
              <a:rPr dirty="0" spc="-10">
                <a:latin typeface="Calibri"/>
                <a:cs typeface="Calibri"/>
              </a:rPr>
              <a:t>medulla</a:t>
            </a:r>
            <a:r>
              <a:rPr dirty="0" spc="40">
                <a:latin typeface="Calibri"/>
                <a:cs typeface="Calibri"/>
              </a:rPr>
              <a:t> </a:t>
            </a:r>
            <a:r>
              <a:rPr dirty="0" spc="-15">
                <a:latin typeface="Calibri"/>
                <a:cs typeface="Calibri"/>
              </a:rPr>
              <a:t>spinaliste</a:t>
            </a:r>
            <a:r>
              <a:rPr dirty="0" spc="3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analjezi</a:t>
            </a:r>
            <a:r>
              <a:rPr dirty="0" spc="30">
                <a:latin typeface="Calibri"/>
                <a:cs typeface="Calibri"/>
              </a:rPr>
              <a:t> </a:t>
            </a:r>
            <a:r>
              <a:rPr dirty="0" spc="-15">
                <a:latin typeface="Calibri"/>
                <a:cs typeface="Calibri"/>
              </a:rPr>
              <a:t>sistemi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661920"/>
            <a:ext cx="7875905" cy="2696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Microsoft Sans Serif"/>
                <a:cs typeface="Microsoft Sans Serif"/>
              </a:rPr>
              <a:t>Kişisel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farklılıklar: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ağrıya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dayanıklılık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735"/>
              </a:lnSpc>
              <a:spcBef>
                <a:spcPts val="2300"/>
              </a:spcBef>
            </a:pPr>
            <a:r>
              <a:rPr dirty="0" sz="2400" spc="-5">
                <a:latin typeface="Microsoft Sans Serif"/>
                <a:cs typeface="Microsoft Sans Serif"/>
              </a:rPr>
              <a:t>Mezensefalon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periakuaduktal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gri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cevher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595"/>
              </a:lnSpc>
            </a:pPr>
            <a:r>
              <a:rPr dirty="0" sz="2400" spc="-5">
                <a:latin typeface="Microsoft Sans Serif"/>
                <a:cs typeface="Microsoft Sans Serif"/>
              </a:rPr>
              <a:t>Rafe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magnus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çekirdeği</a:t>
            </a:r>
            <a:endParaRPr sz="2400">
              <a:latin typeface="Microsoft Sans Serif"/>
              <a:cs typeface="Microsoft Sans Serif"/>
            </a:endParaRPr>
          </a:p>
          <a:p>
            <a:pPr marL="927100" marR="5080" indent="-457200">
              <a:lnSpc>
                <a:spcPts val="2590"/>
              </a:lnSpc>
              <a:spcBef>
                <a:spcPts val="185"/>
              </a:spcBef>
            </a:pPr>
            <a:r>
              <a:rPr dirty="0" sz="2400" spc="-10">
                <a:latin typeface="Microsoft Sans Serif"/>
                <a:cs typeface="Microsoft Sans Serif"/>
              </a:rPr>
              <a:t>Omurilik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dorsal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boynuzlarındaki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ağrı </a:t>
            </a:r>
            <a:r>
              <a:rPr dirty="0" sz="2400" spc="-10">
                <a:latin typeface="Microsoft Sans Serif"/>
                <a:cs typeface="Microsoft Sans Serif"/>
              </a:rPr>
              <a:t>inhibitör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kompleks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Hipotalamus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hipofiz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2270"/>
              </a:spcBef>
            </a:pPr>
            <a:r>
              <a:rPr dirty="0" sz="2400" spc="-10">
                <a:latin typeface="Microsoft Sans Serif"/>
                <a:cs typeface="Microsoft Sans Serif"/>
              </a:rPr>
              <a:t>Rol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oynayan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NT: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enkefalinler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serotonin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500" y="2150440"/>
            <a:ext cx="9147810" cy="3355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spc="-10">
                <a:latin typeface="Microsoft Sans Serif"/>
                <a:cs typeface="Microsoft Sans Serif"/>
              </a:rPr>
              <a:t>Lokalize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hasar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ağrı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uyandırmazken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,geniş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uyaran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ağrıya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neden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595"/>
              </a:lnSpc>
            </a:pPr>
            <a:r>
              <a:rPr dirty="0" sz="2400" spc="-5">
                <a:latin typeface="Microsoft Sans Serif"/>
                <a:cs typeface="Microsoft Sans Serif"/>
              </a:rPr>
              <a:t>İskemi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590"/>
              </a:lnSpc>
            </a:pPr>
            <a:r>
              <a:rPr dirty="0" sz="2400" spc="-5">
                <a:latin typeface="Microsoft Sans Serif"/>
                <a:cs typeface="Microsoft Sans Serif"/>
              </a:rPr>
              <a:t>Kimyasal</a:t>
            </a:r>
            <a:r>
              <a:rPr dirty="0" sz="2400" spc="-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irritasyon</a:t>
            </a:r>
            <a:endParaRPr sz="2400">
              <a:latin typeface="Microsoft Sans Serif"/>
              <a:cs typeface="Microsoft Sans Serif"/>
            </a:endParaRPr>
          </a:p>
          <a:p>
            <a:pPr marL="12700" marR="2753360">
              <a:lnSpc>
                <a:spcPts val="2590"/>
              </a:lnSpc>
              <a:spcBef>
                <a:spcPts val="185"/>
              </a:spcBef>
            </a:pPr>
            <a:r>
              <a:rPr dirty="0" sz="2400" spc="-5">
                <a:latin typeface="Microsoft Sans Serif"/>
                <a:cs typeface="Microsoft Sans Serif"/>
              </a:rPr>
              <a:t>İçi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boş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organların</a:t>
            </a:r>
            <a:r>
              <a:rPr dirty="0" sz="2400" spc="9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çeperlerinin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gerilmesi/spazmı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Ligament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gerginliği</a:t>
            </a:r>
            <a:endParaRPr sz="2400">
              <a:latin typeface="Microsoft Sans Serif"/>
              <a:cs typeface="Microsoft Sans Serif"/>
            </a:endParaRPr>
          </a:p>
          <a:p>
            <a:pPr marL="12700" marR="1196340">
              <a:lnSpc>
                <a:spcPts val="5180"/>
              </a:lnSpc>
              <a:spcBef>
                <a:spcPts val="525"/>
              </a:spcBef>
            </a:pPr>
            <a:r>
              <a:rPr dirty="0" sz="2400" spc="-5">
                <a:latin typeface="Microsoft Sans Serif"/>
                <a:cs typeface="Microsoft Sans Serif"/>
              </a:rPr>
              <a:t>Tamamen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duyarsız: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Karaciger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parankimi,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akciger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alveolleri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Batın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oluşumlar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için;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Parietal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periton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ağrıya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duyarlı,</a:t>
            </a:r>
            <a:endParaRPr sz="2400">
              <a:latin typeface="Microsoft Sans Serif"/>
              <a:cs typeface="Microsoft Sans Serif"/>
            </a:endParaRPr>
          </a:p>
          <a:p>
            <a:pPr marL="3293745">
              <a:lnSpc>
                <a:spcPts val="2039"/>
              </a:lnSpc>
            </a:pPr>
            <a:r>
              <a:rPr dirty="0" sz="2400" spc="-5">
                <a:latin typeface="Microsoft Sans Serif"/>
                <a:cs typeface="Microsoft Sans Serif"/>
              </a:rPr>
              <a:t>visseral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periton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çok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az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duyarlı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2442" y="631062"/>
            <a:ext cx="22155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latin typeface="Calibri"/>
                <a:cs typeface="Calibri"/>
              </a:rPr>
              <a:t>VISSERAL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 spc="-20">
                <a:latin typeface="Calibri"/>
                <a:cs typeface="Calibri"/>
              </a:rPr>
              <a:t>AĞRI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895302"/>
            <a:ext cx="3974465" cy="331914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10">
                <a:latin typeface="Microsoft Sans Serif"/>
                <a:cs typeface="Microsoft Sans Serif"/>
              </a:rPr>
              <a:t>Yansıyan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ağrı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Microsoft Sans Serif"/>
                <a:cs typeface="Microsoft Sans Serif"/>
              </a:rPr>
              <a:t>İntrakranial: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Microsoft Sans Serif"/>
                <a:cs typeface="Microsoft Sans Serif"/>
              </a:rPr>
              <a:t>Venöz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sinüslerin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gerilmesi</a:t>
            </a:r>
            <a:endParaRPr sz="2400">
              <a:latin typeface="Microsoft Sans Serif"/>
              <a:cs typeface="Microsoft Sans Serif"/>
            </a:endParaRPr>
          </a:p>
          <a:p>
            <a:pPr marL="12700" marR="1565275">
              <a:lnSpc>
                <a:spcPct val="15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Tentorium </a:t>
            </a:r>
            <a:r>
              <a:rPr dirty="0" sz="2400" spc="15">
                <a:latin typeface="Microsoft Sans Serif"/>
                <a:cs typeface="Microsoft Sans Serif"/>
              </a:rPr>
              <a:t>hasarı 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Duranın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gerilmesi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Microsoft Sans Serif"/>
                <a:cs typeface="Microsoft Sans Serif"/>
              </a:rPr>
              <a:t>Meninx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damarlarında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gerilme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0696" y="446608"/>
            <a:ext cx="19970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BAŞAĞRISI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9941" y="2125471"/>
            <a:ext cx="643191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>
                <a:latin typeface="Microsoft Sans Serif"/>
                <a:cs typeface="Microsoft Sans Serif"/>
              </a:rPr>
              <a:t>Sıcak/soğuk/ağrı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2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termal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reseptörlerin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reseptif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alanı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yaklaşık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1mm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Soğuk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reseptörlerinin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sayısı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daha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fazla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6767" y="447802"/>
            <a:ext cx="33375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TERMAL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DUYULAR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7239000" cy="43251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4003" y="6538375"/>
            <a:ext cx="172910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50"/>
              </a:lnSpc>
              <a:tabLst>
                <a:tab pos="1080135" algn="l"/>
              </a:tabLst>
            </a:pP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1200" spc="-2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dirty="0" sz="1200" spc="-25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1200" spc="-4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120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167" y="1525436"/>
            <a:ext cx="4649482" cy="51426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792" y="2298953"/>
            <a:ext cx="7631430" cy="373697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948055">
              <a:lnSpc>
                <a:spcPts val="2590"/>
              </a:lnSpc>
              <a:spcBef>
                <a:spcPts val="425"/>
              </a:spcBef>
            </a:pPr>
            <a:r>
              <a:rPr dirty="0" sz="2400" spc="15">
                <a:latin typeface="Microsoft Sans Serif"/>
                <a:cs typeface="Microsoft Sans Serif"/>
              </a:rPr>
              <a:t>Sıcak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serbest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uçları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olarak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kabul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edilmektedir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555"/>
              </a:lnSpc>
            </a:pPr>
            <a:r>
              <a:rPr dirty="0" sz="2400">
                <a:latin typeface="Microsoft Sans Serif"/>
                <a:cs typeface="Microsoft Sans Serif"/>
              </a:rPr>
              <a:t>C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tipi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lifleri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ile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iletilir</a:t>
            </a:r>
            <a:endParaRPr sz="2400">
              <a:latin typeface="Microsoft Sans Serif"/>
              <a:cs typeface="Microsoft Sans Serif"/>
            </a:endParaRPr>
          </a:p>
          <a:p>
            <a:pPr marL="344805" marR="5080" indent="-332740">
              <a:lnSpc>
                <a:spcPct val="154400"/>
              </a:lnSpc>
              <a:spcBef>
                <a:spcPts val="740"/>
              </a:spcBef>
            </a:pPr>
            <a:r>
              <a:rPr dirty="0" sz="2400" spc="-5">
                <a:latin typeface="Microsoft Sans Serif"/>
                <a:cs typeface="Microsoft Sans Serif"/>
              </a:rPr>
              <a:t>Soğuk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ise</a:t>
            </a:r>
            <a:r>
              <a:rPr dirty="0" sz="2400" spc="-9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A</a:t>
            </a:r>
            <a:r>
              <a:rPr dirty="0" sz="2400" spc="-114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delta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lifi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sonlanmalarıdır 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Ağrı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10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derecenin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altında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40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derecenin</a:t>
            </a:r>
            <a:endParaRPr sz="2400">
              <a:latin typeface="Microsoft Sans Serif"/>
              <a:cs typeface="Microsoft Sans Serif"/>
            </a:endParaRPr>
          </a:p>
          <a:p>
            <a:pPr marL="34480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Microsoft Sans Serif"/>
                <a:cs typeface="Microsoft Sans Serif"/>
              </a:rPr>
              <a:t>üzerinde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uyaran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aktive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olur</a:t>
            </a:r>
            <a:endParaRPr sz="2400">
              <a:latin typeface="Microsoft Sans Serif"/>
              <a:cs typeface="Microsoft Sans Serif"/>
            </a:endParaRPr>
          </a:p>
          <a:p>
            <a:pPr marL="344805" marR="478790">
              <a:lnSpc>
                <a:spcPct val="100000"/>
              </a:lnSpc>
            </a:pPr>
            <a:r>
              <a:rPr dirty="0" sz="2400" spc="-50">
                <a:latin typeface="Microsoft Sans Serif"/>
                <a:cs typeface="Microsoft Sans Serif"/>
              </a:rPr>
              <a:t>Termal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30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dk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içerisinde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adapte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olurlar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Sıcak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odadan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soğuğa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çıkınca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anda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daha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soğuk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85">
                <a:latin typeface="Microsoft Sans Serif"/>
                <a:cs typeface="Microsoft Sans Serif"/>
              </a:rPr>
              <a:t>hissedilir…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8065" y="405129"/>
            <a:ext cx="42557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TERMAL</a:t>
            </a:r>
            <a:r>
              <a:rPr dirty="0" spc="-55"/>
              <a:t> </a:t>
            </a:r>
            <a:r>
              <a:rPr dirty="0" spc="-10"/>
              <a:t>DUYU</a:t>
            </a:r>
            <a:r>
              <a:rPr dirty="0" spc="-55"/>
              <a:t> </a:t>
            </a:r>
            <a:r>
              <a:rPr dirty="0" spc="-10"/>
              <a:t>YOLLARI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663" y="2325959"/>
            <a:ext cx="9232900" cy="277050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-10">
                <a:latin typeface="Microsoft Sans Serif"/>
                <a:cs typeface="Microsoft Sans Serif"/>
              </a:rPr>
              <a:t>Omuriliğe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girişte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Lissauer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traktusu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içinde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birkaç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segment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aşağı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veya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15">
                <a:latin typeface="Microsoft Sans Serif"/>
                <a:cs typeface="Microsoft Sans Serif"/>
              </a:rPr>
              <a:t>yukarı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ilerleyerek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dorsal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boynuzda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sonlanır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Microsoft Sans Serif"/>
                <a:cs typeface="Microsoft Sans Serif"/>
              </a:rPr>
              <a:t>Çapraz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yaparak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karşı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taraf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anterolateral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yola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geçer</a:t>
            </a:r>
            <a:endParaRPr sz="2400">
              <a:latin typeface="Microsoft Sans Serif"/>
              <a:cs typeface="Microsoft Sans Serif"/>
            </a:endParaRPr>
          </a:p>
          <a:p>
            <a:pPr marL="12700" marR="1921510">
              <a:lnSpc>
                <a:spcPct val="150000"/>
              </a:lnSpc>
              <a:spcBef>
                <a:spcPts val="5"/>
              </a:spcBef>
            </a:pPr>
            <a:r>
              <a:rPr dirty="0" sz="2400" spc="-45">
                <a:latin typeface="Microsoft Sans Serif"/>
                <a:cs typeface="Microsoft Sans Serif"/>
              </a:rPr>
              <a:t>Talamus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ventrobazal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kompleksinde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2.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Sinapsını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yapar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Duysal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kortekste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sonlanır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3295"/>
            <a:ext cx="5487923" cy="59298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11417" y="271504"/>
            <a:ext cx="4529455" cy="2586355"/>
          </a:xfrm>
          <a:prstGeom prst="rect">
            <a:avLst/>
          </a:prstGeom>
        </p:spPr>
        <p:txBody>
          <a:bodyPr wrap="square" lIns="0" tIns="194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2400" spc="-5">
                <a:latin typeface="Microsoft Sans Serif"/>
                <a:cs typeface="Microsoft Sans Serif"/>
              </a:rPr>
              <a:t>Havada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300000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km/sn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15">
                <a:latin typeface="Microsoft Sans Serif"/>
                <a:cs typeface="Microsoft Sans Serif"/>
              </a:rPr>
              <a:t>Kırma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indeksi: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havadaki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hız/cisim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Microsoft Sans Serif"/>
                <a:cs typeface="Microsoft Sans Serif"/>
              </a:rPr>
              <a:t>içerisindeki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hız</a:t>
            </a:r>
            <a:endParaRPr sz="2400">
              <a:latin typeface="Microsoft Sans Serif"/>
              <a:cs typeface="Microsoft Sans Serif"/>
            </a:endParaRPr>
          </a:p>
          <a:p>
            <a:pPr marL="12700" marR="1153160">
              <a:lnSpc>
                <a:spcPts val="4320"/>
              </a:lnSpc>
              <a:spcBef>
                <a:spcPts val="180"/>
              </a:spcBef>
            </a:pPr>
            <a:r>
              <a:rPr dirty="0" sz="2400" spc="10">
                <a:latin typeface="Microsoft Sans Serif"/>
                <a:cs typeface="Microsoft Sans Serif"/>
              </a:rPr>
              <a:t>Havanın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kırma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indeksi: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1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Işığın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kırılması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3335" y="3200399"/>
            <a:ext cx="3657600" cy="3657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025" y="1927682"/>
            <a:ext cx="6583045" cy="302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spc="25">
                <a:latin typeface="Microsoft Sans Serif"/>
                <a:cs typeface="Microsoft Sans Serif"/>
              </a:rPr>
              <a:t>Dış </a:t>
            </a:r>
            <a:r>
              <a:rPr dirty="0" sz="2400" spc="-5">
                <a:latin typeface="Microsoft Sans Serif"/>
                <a:cs typeface="Microsoft Sans Serif"/>
              </a:rPr>
              <a:t>bükey=konveks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mercek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735"/>
              </a:lnSpc>
            </a:pPr>
            <a:r>
              <a:rPr dirty="0" sz="2400" spc="20">
                <a:latin typeface="Microsoft Sans Serif"/>
                <a:cs typeface="Microsoft Sans Serif"/>
              </a:rPr>
              <a:t>Işınları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merkeze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toplayan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(konverjens)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Microsoft Sans Serif"/>
              <a:cs typeface="Microsoft Sans Serif"/>
            </a:endParaRPr>
          </a:p>
          <a:p>
            <a:pPr marL="12700" marR="3192780">
              <a:lnSpc>
                <a:spcPts val="2590"/>
              </a:lnSpc>
            </a:pPr>
            <a:r>
              <a:rPr dirty="0" sz="2400">
                <a:latin typeface="Microsoft Sans Serif"/>
                <a:cs typeface="Microsoft Sans Serif"/>
              </a:rPr>
              <a:t>İç</a:t>
            </a:r>
            <a:r>
              <a:rPr dirty="0" sz="2400" spc="-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bükey=konkav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mercek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Işınları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dağıtır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(diverjens)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ts val="5180"/>
              </a:lnSpc>
              <a:spcBef>
                <a:spcPts val="325"/>
              </a:spcBef>
            </a:pPr>
            <a:r>
              <a:rPr dirty="0" sz="2400" spc="-15">
                <a:latin typeface="Microsoft Sans Serif"/>
                <a:cs typeface="Microsoft Sans Serif"/>
              </a:rPr>
              <a:t>Silindirik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mercek: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ışınları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sadece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yönde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büker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Odak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uzaklığı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???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8940" y="487680"/>
            <a:ext cx="4924044" cy="27142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3549396"/>
            <a:ext cx="5207508" cy="31409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1850" y="324992"/>
            <a:ext cx="43078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0">
                <a:solidFill>
                  <a:srgbClr val="C00000"/>
                </a:solidFill>
                <a:latin typeface="Microsoft Sans Serif"/>
                <a:cs typeface="Microsoft Sans Serif"/>
              </a:rPr>
              <a:t>KIRMA</a:t>
            </a:r>
            <a:r>
              <a:rPr dirty="0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pc="-10" b="0">
                <a:solidFill>
                  <a:srgbClr val="C00000"/>
                </a:solidFill>
                <a:latin typeface="Microsoft Sans Serif"/>
                <a:cs typeface="Microsoft Sans Serif"/>
              </a:rPr>
              <a:t>GÜCÜ</a:t>
            </a:r>
            <a:r>
              <a:rPr dirty="0" spc="30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pc="-5" b="0">
                <a:solidFill>
                  <a:srgbClr val="C00000"/>
                </a:solidFill>
                <a:latin typeface="Microsoft Sans Serif"/>
                <a:cs typeface="Microsoft Sans Serif"/>
              </a:rPr>
              <a:t>(DİYOPTRİ</a:t>
            </a:r>
            <a:r>
              <a:rPr dirty="0" spc="-5" b="0">
                <a:latin typeface="Microsoft Sans Serif"/>
                <a:cs typeface="Microsoft Sans Serif"/>
              </a:rPr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4" y="2269363"/>
            <a:ext cx="691832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mercek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ışınları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kadar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bükülmeye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uğratıyorsa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o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kadar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yüksek</a:t>
            </a:r>
            <a:r>
              <a:rPr dirty="0" sz="2400" spc="20">
                <a:latin typeface="Microsoft Sans Serif"/>
                <a:cs typeface="Microsoft Sans Serif"/>
              </a:rPr>
              <a:t> kırma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gücü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vardır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f</a:t>
            </a:r>
            <a:r>
              <a:rPr dirty="0" sz="2400" spc="-25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=</a:t>
            </a:r>
            <a:r>
              <a:rPr dirty="0" sz="2400" spc="-10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1</a:t>
            </a:r>
            <a:r>
              <a:rPr dirty="0" sz="2400" spc="-15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m</a:t>
            </a:r>
            <a:r>
              <a:rPr dirty="0" sz="2400" spc="-10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ise; 1</a:t>
            </a:r>
            <a:r>
              <a:rPr dirty="0" sz="2400" spc="-15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dioptri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f</a:t>
            </a:r>
            <a:r>
              <a:rPr dirty="0" sz="2400" spc="-30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=</a:t>
            </a:r>
            <a:r>
              <a:rPr dirty="0" sz="2400" spc="-10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0.5 </a:t>
            </a: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m</a:t>
            </a:r>
            <a:r>
              <a:rPr dirty="0" sz="2400" spc="-25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ise;</a:t>
            </a: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 2</a:t>
            </a:r>
            <a:r>
              <a:rPr dirty="0" sz="2400" spc="-10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dioptri</a:t>
            </a:r>
            <a:endParaRPr sz="2400">
              <a:latin typeface="Arial"/>
              <a:cs typeface="Arial"/>
            </a:endParaRPr>
          </a:p>
          <a:p>
            <a:pPr marL="12700" marR="3082925">
              <a:lnSpc>
                <a:spcPct val="100000"/>
              </a:lnSpc>
              <a:spcBef>
                <a:spcPts val="5"/>
              </a:spcBef>
            </a:pP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f =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5 </a:t>
            </a: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m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ise; 0.2 dioptri </a:t>
            </a:r>
            <a:r>
              <a:rPr dirty="0" sz="2400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Konkav mercekler</a:t>
            </a:r>
            <a:r>
              <a:rPr dirty="0" sz="2400" spc="15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için</a:t>
            </a:r>
            <a:r>
              <a:rPr dirty="0" sz="2400" spc="10" i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33"/>
                </a:solidFill>
                <a:latin typeface="Arial"/>
                <a:cs typeface="Arial"/>
              </a:rPr>
              <a:t>“eksi”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010" y="1892249"/>
            <a:ext cx="402336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Microsoft Sans Serif"/>
                <a:cs typeface="Microsoft Sans Serif"/>
              </a:rPr>
              <a:t>Mercek=lens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Hava/kornea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ön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yüz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Microsoft Sans Serif"/>
                <a:cs typeface="Microsoft Sans Serif"/>
              </a:rPr>
              <a:t>Kornea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arka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yüz/aköz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humor </a:t>
            </a:r>
            <a:r>
              <a:rPr dirty="0" sz="2400">
                <a:latin typeface="Microsoft Sans Serif"/>
                <a:cs typeface="Microsoft Sans Serif"/>
              </a:rPr>
              <a:t> Aköz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humor/mercek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ön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yüz 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Mercek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arka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yüz/vitröz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humor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Açıklık=pupilla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Fotoğraf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filmi=retina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4828" y="3485850"/>
            <a:ext cx="2510790" cy="277050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-5">
                <a:latin typeface="Microsoft Sans Serif"/>
                <a:cs typeface="Microsoft Sans Serif"/>
              </a:rPr>
              <a:t>Hava:1</a:t>
            </a:r>
            <a:endParaRPr sz="2400">
              <a:latin typeface="Microsoft Sans Serif"/>
              <a:cs typeface="Microsoft Sans Serif"/>
            </a:endParaRPr>
          </a:p>
          <a:p>
            <a:pPr marL="12700" marR="100965">
              <a:lnSpc>
                <a:spcPct val="15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Kornea: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1.38n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Aköz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humor: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1.33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Microsoft Sans Serif"/>
                <a:cs typeface="Microsoft Sans Serif"/>
              </a:rPr>
              <a:t>Mercek: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1.40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15">
                <a:latin typeface="Microsoft Sans Serif"/>
                <a:cs typeface="Microsoft Sans Serif"/>
              </a:rPr>
              <a:t>Vitröz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humor: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1.34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8323" y="59435"/>
            <a:ext cx="7042404" cy="39319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010" y="2134361"/>
            <a:ext cx="1144587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352425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Uykunun </a:t>
            </a:r>
            <a:r>
              <a:rPr dirty="0" sz="2400" spc="-10">
                <a:latin typeface="Microsoft Sans Serif"/>
                <a:cs typeface="Microsoft Sans Serif"/>
              </a:rPr>
              <a:t>pasif </a:t>
            </a:r>
            <a:r>
              <a:rPr dirty="0" sz="2400" spc="10">
                <a:latin typeface="Microsoft Sans Serif"/>
                <a:cs typeface="Microsoft Sans Serif"/>
              </a:rPr>
              <a:t>kuramı; </a:t>
            </a:r>
            <a:r>
              <a:rPr dirty="0" sz="2400" spc="-5">
                <a:latin typeface="Microsoft Sans Serif"/>
                <a:cs typeface="Microsoft Sans Serif"/>
              </a:rPr>
              <a:t>RAS </a:t>
            </a:r>
            <a:r>
              <a:rPr dirty="0" sz="2400" spc="-10">
                <a:latin typeface="Microsoft Sans Serif"/>
                <a:cs typeface="Microsoft Sans Serif"/>
              </a:rPr>
              <a:t>(Retiküler </a:t>
            </a:r>
            <a:r>
              <a:rPr dirty="0" sz="2400" spc="-5">
                <a:latin typeface="Microsoft Sans Serif"/>
                <a:cs typeface="Microsoft Sans Serif"/>
              </a:rPr>
              <a:t>Aktive </a:t>
            </a:r>
            <a:r>
              <a:rPr dirty="0" sz="2400" spc="-10">
                <a:latin typeface="Microsoft Sans Serif"/>
                <a:cs typeface="Microsoft Sans Serif"/>
              </a:rPr>
              <a:t>Edici </a:t>
            </a:r>
            <a:r>
              <a:rPr dirty="0" sz="2400" spc="-5">
                <a:latin typeface="Microsoft Sans Serif"/>
                <a:cs typeface="Microsoft Sans Serif"/>
              </a:rPr>
              <a:t>Sistem) gün boyunca yoruluyor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inaktif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hale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geçiyor.</a:t>
            </a:r>
            <a:endParaRPr sz="2400">
              <a:latin typeface="Microsoft Sans Serif"/>
              <a:cs typeface="Microsoft Sans Serif"/>
            </a:endParaRPr>
          </a:p>
          <a:p>
            <a:pPr algn="just" marL="12700" marR="1092200">
              <a:lnSpc>
                <a:spcPct val="150000"/>
              </a:lnSpc>
              <a:buAutoNum type="arabicPeriod"/>
              <a:tabLst>
                <a:tab pos="351790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Güncel </a:t>
            </a:r>
            <a:r>
              <a:rPr dirty="0" sz="2400" spc="20">
                <a:latin typeface="Microsoft Sans Serif"/>
                <a:cs typeface="Microsoft Sans Serif"/>
              </a:rPr>
              <a:t>kanı; </a:t>
            </a:r>
            <a:r>
              <a:rPr dirty="0" sz="2400" spc="-5">
                <a:latin typeface="Microsoft Sans Serif"/>
                <a:cs typeface="Microsoft Sans Serif"/>
              </a:rPr>
              <a:t>uykunun </a:t>
            </a:r>
            <a:r>
              <a:rPr dirty="0" sz="2400" spc="-10">
                <a:latin typeface="Microsoft Sans Serif"/>
                <a:cs typeface="Microsoft Sans Serif"/>
              </a:rPr>
              <a:t>aktif inhibitör </a:t>
            </a:r>
            <a:r>
              <a:rPr dirty="0" sz="2400" spc="-5">
                <a:latin typeface="Microsoft Sans Serif"/>
                <a:cs typeface="Microsoft Sans Serif"/>
              </a:rPr>
              <a:t>süreçlerin </a:t>
            </a:r>
            <a:r>
              <a:rPr dirty="0" sz="2400">
                <a:latin typeface="Microsoft Sans Serif"/>
                <a:cs typeface="Microsoft Sans Serif"/>
              </a:rPr>
              <a:t>sonucu </a:t>
            </a:r>
            <a:r>
              <a:rPr dirty="0" sz="2400" spc="-10">
                <a:latin typeface="Microsoft Sans Serif"/>
                <a:cs typeface="Microsoft Sans Serif"/>
              </a:rPr>
              <a:t>olduğu </a:t>
            </a:r>
            <a:r>
              <a:rPr dirty="0" sz="2400" spc="-5">
                <a:latin typeface="Microsoft Sans Serif"/>
                <a:cs typeface="Microsoft Sans Serif"/>
              </a:rPr>
              <a:t>yönündedir.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Yani; </a:t>
            </a:r>
            <a:r>
              <a:rPr dirty="0" sz="2400" spc="-15">
                <a:latin typeface="Microsoft Sans Serif"/>
                <a:cs typeface="Microsoft Sans Serif"/>
              </a:rPr>
              <a:t>belli </a:t>
            </a:r>
            <a:r>
              <a:rPr dirty="0" sz="2400" spc="-5">
                <a:latin typeface="Microsoft Sans Serif"/>
                <a:cs typeface="Microsoft Sans Serif"/>
              </a:rPr>
              <a:t>merkezler (beyin </a:t>
            </a:r>
            <a:r>
              <a:rPr dirty="0" sz="2400">
                <a:latin typeface="Microsoft Sans Serif"/>
                <a:cs typeface="Microsoft Sans Serif"/>
              </a:rPr>
              <a:t>sapı-pons) </a:t>
            </a:r>
            <a:r>
              <a:rPr dirty="0" sz="2400" spc="-10">
                <a:latin typeface="Microsoft Sans Serif"/>
                <a:cs typeface="Microsoft Sans Serif"/>
              </a:rPr>
              <a:t>beynin diğer bölgelerini inhibe </a:t>
            </a:r>
            <a:r>
              <a:rPr dirty="0" sz="2400" spc="-5">
                <a:latin typeface="Microsoft Sans Serif"/>
                <a:cs typeface="Microsoft Sans Serif"/>
              </a:rPr>
              <a:t>ederek </a:t>
            </a:r>
            <a:r>
              <a:rPr dirty="0" sz="2400">
                <a:latin typeface="Microsoft Sans Serif"/>
                <a:cs typeface="Microsoft Sans Serif"/>
              </a:rPr>
              <a:t> uykuya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yol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açıyor.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0445" y="388365"/>
            <a:ext cx="44761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latin typeface="Calibri"/>
                <a:cs typeface="Calibri"/>
              </a:rPr>
              <a:t>TEMEL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UYKU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KURAMLARI;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4954" y="1752422"/>
            <a:ext cx="722884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3333"/>
                </a:solidFill>
                <a:latin typeface="Arial"/>
                <a:cs typeface="Arial"/>
              </a:rPr>
              <a:t>IŞIK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CN</a:t>
            </a: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 II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2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Edinger</a:t>
            </a:r>
            <a:r>
              <a:rPr dirty="0" sz="2400" spc="5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Westphal</a:t>
            </a:r>
            <a:r>
              <a:rPr dirty="0" sz="2400" spc="4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çekirdeği</a:t>
            </a:r>
            <a:r>
              <a:rPr dirty="0" sz="2400" spc="5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(Pons</a:t>
            </a:r>
            <a:r>
              <a:rPr dirty="0" sz="2400" spc="3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Pretektal</a:t>
            </a:r>
            <a:r>
              <a:rPr dirty="0" sz="2400" spc="3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bölge)</a:t>
            </a:r>
            <a:endParaRPr sz="2400">
              <a:latin typeface="Microsoft Sans Serif"/>
              <a:cs typeface="Microsoft Sans Serif"/>
            </a:endParaRPr>
          </a:p>
          <a:p>
            <a:pPr marL="95885">
              <a:lnSpc>
                <a:spcPct val="100000"/>
              </a:lnSpc>
            </a:pP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CN</a:t>
            </a: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 III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→ 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Siliyer</a:t>
            </a:r>
            <a:r>
              <a:rPr dirty="0" sz="2400" spc="4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gangliyon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N.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 ciliare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1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Siliyer</a:t>
            </a:r>
            <a:r>
              <a:rPr dirty="0" sz="2400" spc="5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kaslar</a:t>
            </a:r>
            <a:r>
              <a:rPr dirty="0" sz="2400" spc="4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+</a:t>
            </a:r>
            <a:r>
              <a:rPr dirty="0" sz="2400" spc="2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M.</a:t>
            </a:r>
            <a:r>
              <a:rPr dirty="0" sz="2400" spc="1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constrictor</a:t>
            </a:r>
            <a:r>
              <a:rPr dirty="0" sz="2400" spc="2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03333"/>
                </a:solidFill>
                <a:latin typeface="Microsoft Sans Serif"/>
                <a:cs typeface="Microsoft Sans Serif"/>
              </a:rPr>
              <a:t>iridis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1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 b="1">
                <a:solidFill>
                  <a:srgbClr val="003333"/>
                </a:solidFill>
                <a:latin typeface="Arial"/>
                <a:cs typeface="Arial"/>
              </a:rPr>
              <a:t>Pupillanın</a:t>
            </a:r>
            <a:r>
              <a:rPr dirty="0" sz="2400" spc="-30" b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3333"/>
                </a:solidFill>
                <a:latin typeface="Arial"/>
                <a:cs typeface="Arial"/>
              </a:rPr>
              <a:t>daralması</a:t>
            </a:r>
            <a:r>
              <a:rPr dirty="0" sz="2400" spc="-20" b="1">
                <a:solidFill>
                  <a:srgbClr val="003333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3333"/>
                </a:solidFill>
                <a:latin typeface="Arial"/>
                <a:cs typeface="Arial"/>
              </a:rPr>
              <a:t>(Miyozis)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8264" y="328929"/>
            <a:ext cx="32823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0">
                <a:solidFill>
                  <a:srgbClr val="C00000"/>
                </a:solidFill>
                <a:latin typeface="Microsoft Sans Serif"/>
                <a:cs typeface="Microsoft Sans Serif"/>
              </a:rPr>
              <a:t>PUPİLLA</a:t>
            </a:r>
            <a:r>
              <a:rPr dirty="0" spc="-165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pc="-10" b="0">
                <a:solidFill>
                  <a:srgbClr val="C00000"/>
                </a:solidFill>
                <a:latin typeface="Microsoft Sans Serif"/>
                <a:cs typeface="Microsoft Sans Serif"/>
              </a:rPr>
              <a:t>REFLEKSİ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751" y="1752600"/>
            <a:ext cx="3810000" cy="42489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346" y="371983"/>
            <a:ext cx="415797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solidFill>
                  <a:srgbClr val="C00000"/>
                </a:solidFill>
              </a:rPr>
              <a:t>AK</a:t>
            </a:r>
            <a:r>
              <a:rPr dirty="0" spc="-15">
                <a:solidFill>
                  <a:srgbClr val="C00000"/>
                </a:solidFill>
              </a:rPr>
              <a:t>O</a:t>
            </a:r>
            <a:r>
              <a:rPr dirty="0" spc="-5">
                <a:solidFill>
                  <a:srgbClr val="C00000"/>
                </a:solidFill>
              </a:rPr>
              <a:t>MOD</a:t>
            </a:r>
            <a:r>
              <a:rPr dirty="0" spc="-15">
                <a:solidFill>
                  <a:srgbClr val="C00000"/>
                </a:solidFill>
              </a:rPr>
              <a:t>A</a:t>
            </a:r>
            <a:r>
              <a:rPr dirty="0" spc="-5">
                <a:solidFill>
                  <a:srgbClr val="C00000"/>
                </a:solidFill>
              </a:rPr>
              <a:t>S</a:t>
            </a:r>
            <a:r>
              <a:rPr dirty="0" spc="-20">
                <a:solidFill>
                  <a:srgbClr val="C00000"/>
                </a:solidFill>
              </a:rPr>
              <a:t>Y</a:t>
            </a:r>
            <a:r>
              <a:rPr dirty="0">
                <a:solidFill>
                  <a:srgbClr val="C00000"/>
                </a:solidFill>
              </a:rPr>
              <a:t>O</a:t>
            </a:r>
            <a:r>
              <a:rPr dirty="0" spc="-5">
                <a:solidFill>
                  <a:srgbClr val="C00000"/>
                </a:solidFill>
              </a:rPr>
              <a:t>N</a:t>
            </a:r>
            <a:r>
              <a:rPr dirty="0">
                <a:solidFill>
                  <a:srgbClr val="C00000"/>
                </a:solidFill>
              </a:rPr>
              <a:t>=</a:t>
            </a:r>
            <a:r>
              <a:rPr dirty="0" spc="-5">
                <a:solidFill>
                  <a:srgbClr val="C00000"/>
                </a:solidFill>
              </a:rPr>
              <a:t>UY</a:t>
            </a:r>
            <a:r>
              <a:rPr dirty="0" spc="5">
                <a:solidFill>
                  <a:srgbClr val="C00000"/>
                </a:solidFill>
              </a:rPr>
              <a:t>U</a:t>
            </a:r>
            <a:r>
              <a:rPr dirty="0" spc="-5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15176" y="2577541"/>
            <a:ext cx="489966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Microsoft Sans Serif"/>
                <a:cs typeface="Microsoft Sans Serif"/>
              </a:rPr>
              <a:t>Silier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kas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PS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kontrol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edilir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PS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impuls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frekansının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artması </a:t>
            </a:r>
            <a:r>
              <a:rPr dirty="0" sz="2400" spc="15">
                <a:latin typeface="Microsoft Sans Serif"/>
                <a:cs typeface="Microsoft Sans Serif"/>
              </a:rPr>
              <a:t>yakın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odaklanmayı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sağlar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latin typeface="Microsoft Sans Serif"/>
                <a:cs typeface="Microsoft Sans Serif"/>
              </a:rPr>
              <a:t>Pupilla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çapındaki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değişiklikler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latin typeface="Microsoft Sans Serif"/>
                <a:cs typeface="Microsoft Sans Serif"/>
              </a:rPr>
              <a:t>Presbiyopi???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359" y="464946"/>
            <a:ext cx="13150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0">
                <a:latin typeface="Microsoft Sans Serif"/>
                <a:cs typeface="Microsoft Sans Serif"/>
              </a:rPr>
              <a:t>Özetle;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794" y="1931873"/>
            <a:ext cx="6706870" cy="3684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Akomodasyon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üç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bileseni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olan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bir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refleksle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olusur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buAutoNum type="alphaUcPeriod"/>
              <a:tabLst>
                <a:tab pos="384810" algn="l"/>
              </a:tabLst>
            </a:pPr>
            <a:r>
              <a:rPr dirty="0" sz="2400" spc="-10">
                <a:latin typeface="Microsoft Sans Serif"/>
                <a:cs typeface="Microsoft Sans Serif"/>
              </a:rPr>
              <a:t>lensin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egriliginin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arttırılması,</a:t>
            </a:r>
            <a:endParaRPr sz="2400">
              <a:latin typeface="Microsoft Sans Serif"/>
              <a:cs typeface="Microsoft Sans Serif"/>
            </a:endParaRPr>
          </a:p>
          <a:p>
            <a:pPr marL="384175" indent="-372110">
              <a:lnSpc>
                <a:spcPct val="100000"/>
              </a:lnSpc>
              <a:buAutoNum type="alphaUcPeriod"/>
              <a:tabLst>
                <a:tab pos="384810" algn="l"/>
              </a:tabLst>
            </a:pPr>
            <a:r>
              <a:rPr dirty="0" sz="2400" spc="-10">
                <a:latin typeface="Microsoft Sans Serif"/>
                <a:cs typeface="Microsoft Sans Serif"/>
              </a:rPr>
              <a:t>pupilla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konstriksiyonu,</a:t>
            </a:r>
            <a:endParaRPr sz="2400">
              <a:latin typeface="Microsoft Sans Serif"/>
              <a:cs typeface="Microsoft Sans Serif"/>
            </a:endParaRPr>
          </a:p>
          <a:p>
            <a:pPr marL="401320" indent="-388620">
              <a:lnSpc>
                <a:spcPct val="100000"/>
              </a:lnSpc>
              <a:buAutoNum type="alphaUcPeriod"/>
              <a:tabLst>
                <a:tab pos="401320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konvergens.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95885">
              <a:lnSpc>
                <a:spcPct val="100000"/>
              </a:lnSpc>
            </a:pPr>
            <a:r>
              <a:rPr dirty="0" sz="2400" spc="-10">
                <a:solidFill>
                  <a:srgbClr val="C00000"/>
                </a:solidFill>
                <a:latin typeface="Microsoft Sans Serif"/>
                <a:cs typeface="Microsoft Sans Serif"/>
              </a:rPr>
              <a:t>Derinlik</a:t>
            </a:r>
            <a:r>
              <a:rPr dirty="0" sz="2400" spc="1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30">
                <a:solidFill>
                  <a:srgbClr val="C00000"/>
                </a:solidFill>
                <a:latin typeface="Microsoft Sans Serif"/>
                <a:cs typeface="Microsoft Sans Serif"/>
              </a:rPr>
              <a:t>algısı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550">
              <a:latin typeface="Microsoft Sans Serif"/>
              <a:cs typeface="Microsoft Sans Serif"/>
            </a:endParaRPr>
          </a:p>
          <a:p>
            <a:pPr marL="12700" marR="2786380">
              <a:lnSpc>
                <a:spcPct val="100000"/>
              </a:lnSpc>
            </a:pPr>
            <a:r>
              <a:rPr dirty="0" sz="2400" spc="-15">
                <a:latin typeface="Microsoft Sans Serif"/>
                <a:cs typeface="Microsoft Sans Serif"/>
              </a:rPr>
              <a:t>Bilinen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nesnelerin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büyüklüğü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Binoküler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görme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(stereopsis)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5471" y="1277012"/>
            <a:ext cx="4582967" cy="47240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55750" y="2104771"/>
            <a:ext cx="3484879" cy="112268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RETİNA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Microsoft Sans Serif"/>
                <a:cs typeface="Microsoft Sans Serif"/>
              </a:rPr>
              <a:t>Gözün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ışığa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duyarlı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45">
                <a:latin typeface="Microsoft Sans Serif"/>
                <a:cs typeface="Microsoft Sans Serif"/>
              </a:rPr>
              <a:t>kısmı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750" y="4298776"/>
            <a:ext cx="5245100" cy="1672589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-5">
                <a:latin typeface="Microsoft Sans Serif"/>
                <a:cs typeface="Microsoft Sans Serif"/>
              </a:rPr>
              <a:t>Fotoreseptörler: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latin typeface="Microsoft Sans Serif"/>
                <a:cs typeface="Microsoft Sans Serif"/>
              </a:rPr>
              <a:t>Koni: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renkli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görme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2400" spc="-10">
                <a:latin typeface="Microsoft Sans Serif"/>
                <a:cs typeface="Microsoft Sans Serif"/>
              </a:rPr>
              <a:t>Basil: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siyah-beyaz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karanlıkta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görme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928" y="2159888"/>
            <a:ext cx="4493895" cy="3680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2997200">
              <a:lnSpc>
                <a:spcPts val="2510"/>
              </a:lnSpc>
              <a:spcBef>
                <a:spcPts val="95"/>
              </a:spcBef>
            </a:pPr>
            <a:r>
              <a:rPr dirty="0" sz="2200" spc="-5">
                <a:latin typeface="Microsoft Sans Serif"/>
                <a:cs typeface="Microsoft Sans Serif"/>
              </a:rPr>
              <a:t>Pigment</a:t>
            </a:r>
            <a:r>
              <a:rPr dirty="0" sz="2200" spc="-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tbk</a:t>
            </a:r>
            <a:endParaRPr sz="2200">
              <a:latin typeface="Microsoft Sans Serif"/>
              <a:cs typeface="Microsoft Sans Serif"/>
            </a:endParaRPr>
          </a:p>
          <a:p>
            <a:pPr algn="r" marR="3038475">
              <a:lnSpc>
                <a:spcPts val="2375"/>
              </a:lnSpc>
            </a:pPr>
            <a:r>
              <a:rPr dirty="0" sz="2200" spc="-10">
                <a:latin typeface="Microsoft Sans Serif"/>
                <a:cs typeface="Microsoft Sans Serif"/>
              </a:rPr>
              <a:t>Melanin</a:t>
            </a:r>
            <a:endParaRPr sz="2200">
              <a:latin typeface="Microsoft Sans Serif"/>
              <a:cs typeface="Microsoft Sans Serif"/>
            </a:endParaRPr>
          </a:p>
          <a:p>
            <a:pPr marL="12700" marR="2110105" indent="457200">
              <a:lnSpc>
                <a:spcPts val="2380"/>
              </a:lnSpc>
              <a:spcBef>
                <a:spcPts val="165"/>
              </a:spcBef>
            </a:pPr>
            <a:r>
              <a:rPr dirty="0" sz="2200" spc="-5">
                <a:latin typeface="Microsoft Sans Serif"/>
                <a:cs typeface="Microsoft Sans Serif"/>
              </a:rPr>
              <a:t>A </a:t>
            </a:r>
            <a:r>
              <a:rPr dirty="0" sz="2200" spc="-10">
                <a:latin typeface="Microsoft Sans Serif"/>
                <a:cs typeface="Microsoft Sans Serif"/>
              </a:rPr>
              <a:t>vitamini </a:t>
            </a:r>
            <a:r>
              <a:rPr dirty="0" sz="2200" spc="-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Reseptör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hücre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tbk </a:t>
            </a:r>
            <a:r>
              <a:rPr dirty="0" sz="2200" spc="-570">
                <a:latin typeface="Microsoft Sans Serif"/>
                <a:cs typeface="Microsoft Sans Serif"/>
              </a:rPr>
              <a:t> </a:t>
            </a:r>
            <a:r>
              <a:rPr dirty="0" sz="2200" spc="25">
                <a:latin typeface="Microsoft Sans Serif"/>
                <a:cs typeface="Microsoft Sans Serif"/>
              </a:rPr>
              <a:t>Dış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nükleer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tbk</a:t>
            </a:r>
            <a:endParaRPr sz="2200">
              <a:latin typeface="Microsoft Sans Serif"/>
              <a:cs typeface="Microsoft Sans Serif"/>
            </a:endParaRPr>
          </a:p>
          <a:p>
            <a:pPr marL="469900">
              <a:lnSpc>
                <a:spcPts val="2200"/>
              </a:lnSpc>
            </a:pPr>
            <a:r>
              <a:rPr dirty="0" sz="2200" spc="-5">
                <a:latin typeface="Microsoft Sans Serif"/>
                <a:cs typeface="Microsoft Sans Serif"/>
              </a:rPr>
              <a:t>fotoreseptörlerin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hücre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gövdeleri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375"/>
              </a:lnSpc>
            </a:pPr>
            <a:r>
              <a:rPr dirty="0" sz="2200" spc="25">
                <a:latin typeface="Microsoft Sans Serif"/>
                <a:cs typeface="Microsoft Sans Serif"/>
              </a:rPr>
              <a:t>Dış </a:t>
            </a:r>
            <a:r>
              <a:rPr dirty="0" sz="2200" spc="-5">
                <a:latin typeface="Microsoft Sans Serif"/>
                <a:cs typeface="Microsoft Sans Serif"/>
              </a:rPr>
              <a:t>pleksiform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tbk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375"/>
              </a:lnSpc>
            </a:pPr>
            <a:r>
              <a:rPr dirty="0" sz="2200" spc="-5">
                <a:latin typeface="Microsoft Sans Serif"/>
                <a:cs typeface="Microsoft Sans Serif"/>
              </a:rPr>
              <a:t>İç</a:t>
            </a:r>
            <a:r>
              <a:rPr dirty="0" sz="2200" spc="1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nükleer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tbk</a:t>
            </a:r>
            <a:endParaRPr sz="2200">
              <a:latin typeface="Microsoft Sans Serif"/>
              <a:cs typeface="Microsoft Sans Serif"/>
            </a:endParaRPr>
          </a:p>
          <a:p>
            <a:pPr marL="12700" marR="2453005">
              <a:lnSpc>
                <a:spcPts val="2380"/>
              </a:lnSpc>
              <a:spcBef>
                <a:spcPts val="165"/>
              </a:spcBef>
            </a:pPr>
            <a:r>
              <a:rPr dirty="0" sz="2200" spc="-5">
                <a:latin typeface="Microsoft Sans Serif"/>
                <a:cs typeface="Microsoft Sans Serif"/>
              </a:rPr>
              <a:t>İç</a:t>
            </a:r>
            <a:r>
              <a:rPr dirty="0" sz="220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pleksiform</a:t>
            </a:r>
            <a:r>
              <a:rPr dirty="0" sz="220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tbk </a:t>
            </a:r>
            <a:r>
              <a:rPr dirty="0" sz="2200" spc="-57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Ganglion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tbk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205"/>
              </a:lnSpc>
            </a:pPr>
            <a:r>
              <a:rPr dirty="0" sz="2200" spc="-5">
                <a:latin typeface="Microsoft Sans Serif"/>
                <a:cs typeface="Microsoft Sans Serif"/>
              </a:rPr>
              <a:t>Optik</a:t>
            </a:r>
            <a:r>
              <a:rPr dirty="0" sz="2200" spc="1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sinir</a:t>
            </a:r>
            <a:r>
              <a:rPr dirty="0" sz="2200" spc="1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lifleri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tbk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dirty="0" sz="2200" spc="-5">
                <a:latin typeface="Microsoft Sans Serif"/>
                <a:cs typeface="Microsoft Sans Serif"/>
              </a:rPr>
              <a:t>İç</a:t>
            </a:r>
            <a:r>
              <a:rPr dirty="0" sz="2200" spc="10">
                <a:latin typeface="Microsoft Sans Serif"/>
                <a:cs typeface="Microsoft Sans Serif"/>
              </a:rPr>
              <a:t> </a:t>
            </a:r>
            <a:r>
              <a:rPr dirty="0" sz="2200" spc="30">
                <a:latin typeface="Microsoft Sans Serif"/>
                <a:cs typeface="Microsoft Sans Serif"/>
              </a:rPr>
              <a:t>sınırlayıcı</a:t>
            </a:r>
            <a:r>
              <a:rPr dirty="0" sz="2200" spc="6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membran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7815" y="0"/>
            <a:ext cx="5663184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4252" y="3322446"/>
            <a:ext cx="305498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Microsoft Sans Serif"/>
                <a:cs typeface="Microsoft Sans Serif"/>
              </a:rPr>
              <a:t>Retinanın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kanlanması: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Sentral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retinal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arter 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Koroid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tbk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990600"/>
            <a:ext cx="5562600" cy="48219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1928" y="615695"/>
            <a:ext cx="5562600" cy="5681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6516" y="2552446"/>
            <a:ext cx="390207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003333"/>
                </a:solidFill>
                <a:latin typeface="Microsoft Sans Serif"/>
                <a:cs typeface="Microsoft Sans Serif"/>
              </a:rPr>
              <a:t>Yalnız</a:t>
            </a:r>
            <a:r>
              <a:rPr dirty="0" sz="2400" spc="4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koniler</a:t>
            </a:r>
            <a:endParaRPr sz="2400">
              <a:latin typeface="Microsoft Sans Serif"/>
              <a:cs typeface="Microsoft Sans Serif"/>
            </a:endParaRPr>
          </a:p>
          <a:p>
            <a:pPr marL="203200" indent="-190500">
              <a:lnSpc>
                <a:spcPct val="100000"/>
              </a:lnSpc>
              <a:buClr>
                <a:srgbClr val="33339B"/>
              </a:buClr>
              <a:buChar char="•"/>
              <a:tabLst>
                <a:tab pos="203200" algn="l"/>
              </a:tabLst>
            </a:pP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Renk</a:t>
            </a:r>
            <a:r>
              <a:rPr dirty="0" sz="2400" spc="3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">
                <a:solidFill>
                  <a:srgbClr val="003333"/>
                </a:solidFill>
                <a:latin typeface="Microsoft Sans Serif"/>
                <a:cs typeface="Microsoft Sans Serif"/>
              </a:rPr>
              <a:t>duyarlılığı</a:t>
            </a:r>
            <a:r>
              <a:rPr dirty="0" sz="2400" spc="5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yüksek</a:t>
            </a:r>
            <a:endParaRPr sz="2400">
              <a:latin typeface="Microsoft Sans Serif"/>
              <a:cs typeface="Microsoft Sans Serif"/>
            </a:endParaRPr>
          </a:p>
          <a:p>
            <a:pPr marL="203200" indent="-190500">
              <a:lnSpc>
                <a:spcPct val="100000"/>
              </a:lnSpc>
              <a:buClr>
                <a:srgbClr val="33339B"/>
              </a:buClr>
              <a:buChar char="•"/>
              <a:tabLst>
                <a:tab pos="203200" algn="l"/>
              </a:tabLst>
            </a:pPr>
            <a:r>
              <a:rPr dirty="0" sz="2400" spc="25">
                <a:solidFill>
                  <a:srgbClr val="003333"/>
                </a:solidFill>
                <a:latin typeface="Microsoft Sans Serif"/>
                <a:cs typeface="Microsoft Sans Serif"/>
              </a:rPr>
              <a:t>Işık</a:t>
            </a:r>
            <a:r>
              <a:rPr dirty="0" sz="2400" spc="10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">
                <a:solidFill>
                  <a:srgbClr val="003333"/>
                </a:solidFill>
                <a:latin typeface="Microsoft Sans Serif"/>
                <a:cs typeface="Microsoft Sans Serif"/>
              </a:rPr>
              <a:t>duyarlılığı</a:t>
            </a:r>
            <a:r>
              <a:rPr dirty="0" sz="2400" spc="6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düşük</a:t>
            </a:r>
            <a:endParaRPr sz="2400">
              <a:latin typeface="Microsoft Sans Serif"/>
              <a:cs typeface="Microsoft Sans Serif"/>
            </a:endParaRPr>
          </a:p>
          <a:p>
            <a:pPr marL="203200" indent="-190500">
              <a:lnSpc>
                <a:spcPct val="100000"/>
              </a:lnSpc>
              <a:buClr>
                <a:srgbClr val="33339B"/>
              </a:buClr>
              <a:buChar char="•"/>
              <a:tabLst>
                <a:tab pos="203200" algn="l"/>
              </a:tabLst>
            </a:pP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En</a:t>
            </a: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 net</a:t>
            </a: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 görüntü</a:t>
            </a:r>
            <a:endParaRPr sz="2400">
              <a:latin typeface="Microsoft Sans Serif"/>
              <a:cs typeface="Microsoft Sans Serif"/>
            </a:endParaRPr>
          </a:p>
          <a:p>
            <a:pPr marL="196850" indent="-184785">
              <a:lnSpc>
                <a:spcPct val="100000"/>
              </a:lnSpc>
              <a:buClr>
                <a:srgbClr val="33339B"/>
              </a:buClr>
              <a:buChar char="•"/>
              <a:tabLst>
                <a:tab pos="197485" algn="l"/>
              </a:tabLst>
            </a:pPr>
            <a:r>
              <a:rPr dirty="0" sz="2400" spc="-5">
                <a:solidFill>
                  <a:srgbClr val="003333"/>
                </a:solidFill>
                <a:latin typeface="Microsoft Sans Serif"/>
                <a:cs typeface="Microsoft Sans Serif"/>
              </a:rPr>
              <a:t>Yüksek</a:t>
            </a:r>
            <a:r>
              <a:rPr dirty="0" sz="2400" spc="2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33"/>
                </a:solidFill>
                <a:latin typeface="Microsoft Sans Serif"/>
                <a:cs typeface="Microsoft Sans Serif"/>
              </a:rPr>
              <a:t>reseptör</a:t>
            </a:r>
            <a:r>
              <a:rPr dirty="0" sz="2400" spc="5">
                <a:solidFill>
                  <a:srgbClr val="00333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33"/>
                </a:solidFill>
                <a:latin typeface="Microsoft Sans Serif"/>
                <a:cs typeface="Microsoft Sans Serif"/>
              </a:rPr>
              <a:t>yoğunluğu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339" y="1043939"/>
            <a:ext cx="8223504" cy="51739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5830" y="406146"/>
            <a:ext cx="30200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GÖRME</a:t>
            </a:r>
            <a:r>
              <a:rPr dirty="0" spc="-85"/>
              <a:t> </a:t>
            </a:r>
            <a:r>
              <a:rPr dirty="0" spc="-10"/>
              <a:t>YOLLARI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830" y="406146"/>
            <a:ext cx="30200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GÖRME</a:t>
            </a:r>
            <a:r>
              <a:rPr dirty="0" spc="-85"/>
              <a:t> </a:t>
            </a:r>
            <a:r>
              <a:rPr dirty="0" spc="-10"/>
              <a:t>YOLLARI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36" y="1633726"/>
            <a:ext cx="8872727" cy="5105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9394" y="2589657"/>
            <a:ext cx="347408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2824480" algn="l"/>
              </a:tabLst>
            </a:pPr>
            <a:r>
              <a:rPr dirty="0" sz="2400" spc="-5" b="0">
                <a:latin typeface="Microsoft Sans Serif"/>
                <a:cs typeface="Microsoft Sans Serif"/>
              </a:rPr>
              <a:t>Primer</a:t>
            </a:r>
            <a:r>
              <a:rPr dirty="0" sz="2400" spc="15" b="0">
                <a:latin typeface="Microsoft Sans Serif"/>
                <a:cs typeface="Microsoft Sans Serif"/>
              </a:rPr>
              <a:t> </a:t>
            </a:r>
            <a:r>
              <a:rPr dirty="0" sz="2400" b="0">
                <a:latin typeface="Microsoft Sans Serif"/>
                <a:cs typeface="Microsoft Sans Serif"/>
              </a:rPr>
              <a:t>Görme</a:t>
            </a:r>
            <a:r>
              <a:rPr dirty="0" sz="2400" spc="-5" b="0">
                <a:latin typeface="Microsoft Sans Serif"/>
                <a:cs typeface="Microsoft Sans Serif"/>
              </a:rPr>
              <a:t> Korteksi; </a:t>
            </a:r>
            <a:r>
              <a:rPr dirty="0" sz="2400" b="0">
                <a:latin typeface="Microsoft Sans Serif"/>
                <a:cs typeface="Microsoft Sans Serif"/>
              </a:rPr>
              <a:t> </a:t>
            </a:r>
            <a:r>
              <a:rPr dirty="0" sz="2400" spc="-5" b="0">
                <a:latin typeface="Microsoft Sans Serif"/>
                <a:cs typeface="Microsoft Sans Serif"/>
              </a:rPr>
              <a:t>BROADMAN</a:t>
            </a:r>
            <a:r>
              <a:rPr dirty="0" sz="2400" spc="45" b="0">
                <a:latin typeface="Microsoft Sans Serif"/>
                <a:cs typeface="Microsoft Sans Serif"/>
              </a:rPr>
              <a:t> </a:t>
            </a:r>
            <a:r>
              <a:rPr dirty="0" sz="2400" b="0">
                <a:latin typeface="Microsoft Sans Serif"/>
                <a:cs typeface="Microsoft Sans Serif"/>
              </a:rPr>
              <a:t>17	=</a:t>
            </a:r>
            <a:r>
              <a:rPr dirty="0" sz="2400" spc="-65" b="0">
                <a:latin typeface="Microsoft Sans Serif"/>
                <a:cs typeface="Microsoft Sans Serif"/>
              </a:rPr>
              <a:t> </a:t>
            </a:r>
            <a:r>
              <a:rPr dirty="0" sz="2400" b="0">
                <a:latin typeface="Microsoft Sans Serif"/>
                <a:cs typeface="Microsoft Sans Serif"/>
              </a:rPr>
              <a:t>V1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9394" y="4052773"/>
            <a:ext cx="558419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Sekonder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görme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alanı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(asosiasyon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alanı)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BROADMAN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18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= </a:t>
            </a:r>
            <a:r>
              <a:rPr dirty="0" sz="2400" spc="-5">
                <a:latin typeface="Microsoft Sans Serif"/>
                <a:cs typeface="Microsoft Sans Serif"/>
              </a:rPr>
              <a:t>V2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213" y="434162"/>
            <a:ext cx="61728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UYKUYA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YOL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AÇABİLEN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MERKEZLER;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032" y="2604851"/>
            <a:ext cx="9512935" cy="222186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-5">
                <a:latin typeface="Microsoft Sans Serif"/>
                <a:cs typeface="Microsoft Sans Serif"/>
              </a:rPr>
              <a:t>Ponsun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alt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yarısı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medullada</a:t>
            </a:r>
            <a:r>
              <a:rPr dirty="0" sz="2400" spc="9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bulunan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Rafe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çekirdeklerinden</a:t>
            </a:r>
            <a:r>
              <a:rPr dirty="0" sz="2400" spc="9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salınan</a:t>
            </a:r>
            <a:endParaRPr sz="2400">
              <a:latin typeface="Microsoft Sans Serif"/>
              <a:cs typeface="Microsoft Sans Serif"/>
            </a:endParaRPr>
          </a:p>
          <a:p>
            <a:pPr marL="12700" marR="1446530">
              <a:lnSpc>
                <a:spcPct val="15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serotonin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oluşumu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ilgili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temel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nörotransmitterdir. </a:t>
            </a:r>
            <a:r>
              <a:rPr dirty="0" sz="2400" spc="-10">
                <a:latin typeface="Microsoft Sans Serif"/>
                <a:cs typeface="Microsoft Sans Serif"/>
              </a:rPr>
              <a:t> Nucleus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traktus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solitarius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uyarımı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uykuya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neden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olmaktadır.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latin typeface="Microsoft Sans Serif"/>
                <a:cs typeface="Microsoft Sans Serif"/>
              </a:rPr>
              <a:t>Diensefalondaki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bazı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bölgelerin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uyarılması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uykuyu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kolaylaştırmaktadır.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3154" y="2134361"/>
            <a:ext cx="361378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Sekonder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görme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alanında;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3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boyutlu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algılama</a:t>
            </a:r>
            <a:endParaRPr sz="2400">
              <a:latin typeface="Microsoft Sans Serif"/>
              <a:cs typeface="Microsoft Sans Serif"/>
            </a:endParaRPr>
          </a:p>
          <a:p>
            <a:pPr marL="12700" marR="426084">
              <a:lnSpc>
                <a:spcPct val="150000"/>
              </a:lnSpc>
            </a:pPr>
            <a:r>
              <a:rPr dirty="0" sz="2400" spc="-5">
                <a:latin typeface="Microsoft Sans Serif"/>
                <a:cs typeface="Microsoft Sans Serif"/>
              </a:rPr>
              <a:t>Kaba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şekil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algılama 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Renklerin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ayırdedilmesi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Cismin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tanınması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5867" y="0"/>
            <a:ext cx="8508492" cy="647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491" y="205231"/>
            <a:ext cx="296608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 b="0">
                <a:solidFill>
                  <a:srgbClr val="C00000"/>
                </a:solidFill>
                <a:latin typeface="Microsoft Sans Serif"/>
                <a:cs typeface="Microsoft Sans Serif"/>
              </a:rPr>
              <a:t>GÖZ KASLARI VE </a:t>
            </a:r>
            <a:r>
              <a:rPr dirty="0" spc="-730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pc="-5" b="0">
                <a:solidFill>
                  <a:srgbClr val="C00000"/>
                </a:solidFill>
                <a:latin typeface="Microsoft Sans Serif"/>
                <a:cs typeface="Microsoft Sans Serif"/>
              </a:rPr>
              <a:t>SİNİRLERİ</a:t>
            </a:r>
            <a:r>
              <a:rPr dirty="0" spc="35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pc="1215" b="0">
                <a:solidFill>
                  <a:srgbClr val="C00000"/>
                </a:solidFill>
                <a:latin typeface="Microsoft Sans Serif"/>
                <a:cs typeface="Microsoft Sans Serif"/>
              </a:rPr>
              <a:t>…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6111" y="2491816"/>
            <a:ext cx="592582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Tat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tomurcuklarının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işlevidir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Koku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önemli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latin typeface="Microsoft Sans Serif"/>
                <a:cs typeface="Microsoft Sans Serif"/>
              </a:rPr>
              <a:t>Metabolik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gereksinimler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önemli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Microsoft Sans Serif"/>
                <a:cs typeface="Microsoft Sans Serif"/>
              </a:rPr>
              <a:t>Ama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en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önemlisi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9900FF"/>
                </a:solidFill>
                <a:latin typeface="Microsoft Sans Serif"/>
                <a:cs typeface="Microsoft Sans Serif"/>
              </a:rPr>
              <a:t>damak</a:t>
            </a:r>
            <a:r>
              <a:rPr dirty="0" sz="2400" spc="45">
                <a:solidFill>
                  <a:srgbClr val="9900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">
                <a:solidFill>
                  <a:srgbClr val="9900FF"/>
                </a:solidFill>
                <a:latin typeface="Microsoft Sans Serif"/>
                <a:cs typeface="Microsoft Sans Serif"/>
              </a:rPr>
              <a:t>tadı,</a:t>
            </a:r>
            <a:r>
              <a:rPr dirty="0" sz="2400" spc="30">
                <a:solidFill>
                  <a:srgbClr val="9900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9900FF"/>
                </a:solidFill>
                <a:latin typeface="Microsoft Sans Serif"/>
                <a:cs typeface="Microsoft Sans Serif"/>
              </a:rPr>
              <a:t>deneyimler</a:t>
            </a:r>
            <a:r>
              <a:rPr dirty="0" sz="2400" spc="65">
                <a:solidFill>
                  <a:srgbClr val="9900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45">
                <a:solidFill>
                  <a:srgbClr val="9900FF"/>
                </a:solidFill>
                <a:latin typeface="Microsoft Sans Serif"/>
                <a:cs typeface="Microsoft Sans Serif"/>
              </a:rPr>
              <a:t>…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653" y="387223"/>
            <a:ext cx="20104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5"/>
              <a:t>Tat </a:t>
            </a:r>
            <a:r>
              <a:rPr dirty="0" spc="-5"/>
              <a:t>duyusu;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236" y="2240660"/>
            <a:ext cx="9629775" cy="2696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Kimyasal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tarafından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uyarılırlar</a:t>
            </a:r>
            <a:endParaRPr sz="2400">
              <a:latin typeface="Microsoft Sans Serif"/>
              <a:cs typeface="Microsoft Sans Serif"/>
            </a:endParaRPr>
          </a:p>
          <a:p>
            <a:pPr marL="927100">
              <a:lnSpc>
                <a:spcPts val="2735"/>
              </a:lnSpc>
            </a:pPr>
            <a:r>
              <a:rPr dirty="0" sz="2400" spc="-5">
                <a:latin typeface="Microsoft Sans Serif"/>
                <a:cs typeface="Microsoft Sans Serif"/>
              </a:rPr>
              <a:t>(Na,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K,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Cl,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adenozin,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inozin,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glutamat,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tatlı,</a:t>
            </a:r>
            <a:r>
              <a:rPr dirty="0" sz="2400" spc="35">
                <a:latin typeface="Microsoft Sans Serif"/>
                <a:cs typeface="Microsoft Sans Serif"/>
              </a:rPr>
              <a:t> acı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H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reseptörleri)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735"/>
              </a:lnSpc>
              <a:spcBef>
                <a:spcPts val="2305"/>
              </a:spcBef>
            </a:pPr>
            <a:r>
              <a:rPr dirty="0" sz="2400" spc="-5">
                <a:latin typeface="Microsoft Sans Serif"/>
                <a:cs typeface="Microsoft Sans Serif"/>
              </a:rPr>
              <a:t>Temel</a:t>
            </a:r>
            <a:r>
              <a:rPr dirty="0" sz="2400">
                <a:latin typeface="Microsoft Sans Serif"/>
                <a:cs typeface="Microsoft Sans Serif"/>
              </a:rPr>
              <a:t> tat</a:t>
            </a:r>
            <a:r>
              <a:rPr dirty="0" sz="2400" spc="5">
                <a:latin typeface="Microsoft Sans Serif"/>
                <a:cs typeface="Microsoft Sans Serif"/>
              </a:rPr>
              <a:t> duyuları;</a:t>
            </a:r>
            <a:endParaRPr sz="2400">
              <a:latin typeface="Microsoft Sans Serif"/>
              <a:cs typeface="Microsoft Sans Serif"/>
            </a:endParaRPr>
          </a:p>
          <a:p>
            <a:pPr marL="12700" marR="6136640">
              <a:lnSpc>
                <a:spcPts val="2590"/>
              </a:lnSpc>
              <a:spcBef>
                <a:spcPts val="185"/>
              </a:spcBef>
            </a:pPr>
            <a:r>
              <a:rPr dirty="0" sz="2400" spc="-5">
                <a:latin typeface="Microsoft Sans Serif"/>
                <a:cs typeface="Microsoft Sans Serif"/>
              </a:rPr>
              <a:t>Ekşi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(H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iyon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yoğunluğu) </a:t>
            </a:r>
            <a:r>
              <a:rPr dirty="0" sz="2400" spc="-5">
                <a:latin typeface="Microsoft Sans Serif"/>
                <a:cs typeface="Microsoft Sans Serif"/>
              </a:rPr>
              <a:t> Tuzlu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(Katyon </a:t>
            </a:r>
            <a:r>
              <a:rPr dirty="0" sz="2400" spc="-10">
                <a:latin typeface="Microsoft Sans Serif"/>
                <a:cs typeface="Microsoft Sans Serif"/>
              </a:rPr>
              <a:t>yoğunluğu)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415"/>
              </a:lnSpc>
            </a:pPr>
            <a:r>
              <a:rPr dirty="0" sz="2400" spc="20">
                <a:latin typeface="Microsoft Sans Serif"/>
                <a:cs typeface="Microsoft Sans Serif"/>
              </a:rPr>
              <a:t>Tatlı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(organik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kimyasal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maddeler)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735"/>
              </a:lnSpc>
            </a:pPr>
            <a:r>
              <a:rPr dirty="0" sz="2400" spc="35">
                <a:latin typeface="Microsoft Sans Serif"/>
                <a:cs typeface="Microsoft Sans Serif"/>
              </a:rPr>
              <a:t>Acı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(azot,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kinin,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kafein,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nikotin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içeren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alkaloidler)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5594" y="458469"/>
            <a:ext cx="377697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TAT</a:t>
            </a:r>
            <a:r>
              <a:rPr dirty="0" spc="-30"/>
              <a:t> </a:t>
            </a:r>
            <a:r>
              <a:rPr dirty="0" spc="-10"/>
              <a:t>TOMURCUKLARI;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2247" y="504825"/>
            <a:ext cx="2816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TAT</a:t>
            </a:r>
            <a:r>
              <a:rPr dirty="0" sz="2400" spc="-60"/>
              <a:t> </a:t>
            </a:r>
            <a:r>
              <a:rPr dirty="0" sz="2400" spc="-5"/>
              <a:t>TOMURCUĞU;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3008" y="2330195"/>
            <a:ext cx="10534015" cy="222123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spc="-5">
                <a:latin typeface="Microsoft Sans Serif"/>
                <a:cs typeface="Microsoft Sans Serif"/>
              </a:rPr>
              <a:t>Destek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hücreleri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arasına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yerleşmişlerdir.</a:t>
            </a:r>
            <a:endParaRPr sz="2400">
              <a:latin typeface="Microsoft Sans Serif"/>
              <a:cs typeface="Microsoft Sans Serif"/>
            </a:endParaRPr>
          </a:p>
          <a:p>
            <a:pPr marL="12700" marR="441959">
              <a:lnSpc>
                <a:spcPct val="120000"/>
              </a:lnSpc>
              <a:spcBef>
                <a:spcPts val="5"/>
              </a:spcBef>
            </a:pPr>
            <a:r>
              <a:rPr dirty="0" sz="2400" spc="-10">
                <a:latin typeface="Microsoft Sans Serif"/>
                <a:cs typeface="Microsoft Sans Serif"/>
              </a:rPr>
              <a:t>Kendilerini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çevreleyen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epitel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hücrelerinden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devamlı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mitoz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yolu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çoğalırlar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Terminal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sinir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liflerinin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oluşturduğu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zengin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ağ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çevrilmişlerdir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15">
                <a:latin typeface="Microsoft Sans Serif"/>
                <a:cs typeface="Microsoft Sans Serif"/>
              </a:rPr>
              <a:t>Dil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papillalarında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yerleşmişlerdir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(sirkumvallata,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fungiform,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foliat)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">
                <a:latin typeface="Microsoft Sans Serif"/>
                <a:cs typeface="Microsoft Sans Serif"/>
              </a:rPr>
              <a:t>Damak,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tonsiller,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epiglottis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hatta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esophagus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başlangıcında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bulunabilirler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594" y="328929"/>
            <a:ext cx="2901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5"/>
              <a:t>Tat</a:t>
            </a:r>
            <a:r>
              <a:rPr dirty="0" spc="-50"/>
              <a:t> </a:t>
            </a:r>
            <a:r>
              <a:rPr dirty="0" spc="-5"/>
              <a:t>tomurcukları;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237" y="2777997"/>
            <a:ext cx="509016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3000-10000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taneler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45">
                <a:latin typeface="Microsoft Sans Serif"/>
                <a:cs typeface="Microsoft Sans Serif"/>
              </a:rPr>
              <a:t>Yaşla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birlikte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sayıları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azalır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95">
                <a:latin typeface="Microsoft Sans Serif"/>
                <a:cs typeface="Microsoft Sans Serif"/>
              </a:rPr>
              <a:t>Tat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tomurcukları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özelleşmiştir</a:t>
            </a:r>
            <a:endParaRPr sz="2400">
              <a:latin typeface="Microsoft Sans Serif"/>
              <a:cs typeface="Microsoft Sans Serif"/>
            </a:endParaRPr>
          </a:p>
          <a:p>
            <a:pPr marL="469900" marR="482600">
              <a:lnSpc>
                <a:spcPct val="100000"/>
              </a:lnSpc>
            </a:pPr>
            <a:r>
              <a:rPr dirty="0" sz="2400" spc="-40">
                <a:latin typeface="Microsoft Sans Serif"/>
                <a:cs typeface="Microsoft Sans Serif"/>
              </a:rPr>
              <a:t>Tatlı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tuzlu: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dilin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uç</a:t>
            </a:r>
            <a:r>
              <a:rPr dirty="0" sz="2400" spc="20">
                <a:latin typeface="Microsoft Sans Serif"/>
                <a:cs typeface="Microsoft Sans Serif"/>
              </a:rPr>
              <a:t> kısmında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Ekşi: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dilin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yanlarında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dirty="0" sz="2400" spc="20">
                <a:latin typeface="Microsoft Sans Serif"/>
                <a:cs typeface="Microsoft Sans Serif"/>
              </a:rPr>
              <a:t>Acı: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dil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kökü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yumuşak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damakta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937260"/>
            <a:ext cx="3607307" cy="49011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8402" y="447878"/>
            <a:ext cx="53187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Tat</a:t>
            </a:r>
            <a:r>
              <a:rPr dirty="0" spc="-25"/>
              <a:t> </a:t>
            </a:r>
            <a:r>
              <a:rPr dirty="0" spc="-5"/>
              <a:t>tomurcuklarının</a:t>
            </a:r>
            <a:r>
              <a:rPr dirty="0" spc="-20"/>
              <a:t> </a:t>
            </a:r>
            <a:r>
              <a:rPr dirty="0" spc="-5"/>
              <a:t>uyarılması;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5244" y="2652776"/>
            <a:ext cx="7802245" cy="236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Microsoft Sans Serif"/>
                <a:cs typeface="Microsoft Sans Serif"/>
              </a:rPr>
              <a:t>Reseptörde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depolarizasyon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ile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Microsoft Sans Serif"/>
              <a:cs typeface="Microsoft Sans Serif"/>
            </a:endParaRPr>
          </a:p>
          <a:p>
            <a:pPr marL="12700" marR="5080">
              <a:lnSpc>
                <a:spcPts val="2590"/>
              </a:lnSpc>
            </a:pPr>
            <a:r>
              <a:rPr dirty="0" sz="2400" spc="-5">
                <a:latin typeface="Microsoft Sans Serif"/>
                <a:cs typeface="Microsoft Sans Serif"/>
              </a:rPr>
              <a:t>Ekşi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kanallarının,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tuzlu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için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kanallarının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açılması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depolarizasyona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neden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olur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Microsoft Sans Serif"/>
              <a:cs typeface="Microsoft Sans Serif"/>
            </a:endParaRPr>
          </a:p>
          <a:p>
            <a:pPr marL="12700" marR="581025">
              <a:lnSpc>
                <a:spcPts val="2590"/>
              </a:lnSpc>
            </a:pPr>
            <a:r>
              <a:rPr dirty="0" sz="2400" spc="-40">
                <a:latin typeface="Microsoft Sans Serif"/>
                <a:cs typeface="Microsoft Sans Serif"/>
              </a:rPr>
              <a:t>Tatlı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acı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için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ise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ikinci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haberci</a:t>
            </a:r>
            <a:r>
              <a:rPr dirty="0" sz="2400" spc="7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transmitter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maddeler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15">
                <a:latin typeface="Microsoft Sans Serif"/>
                <a:cs typeface="Microsoft Sans Serif"/>
              </a:rPr>
              <a:t>aracılık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eder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794" y="557529"/>
            <a:ext cx="5949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5"/>
              <a:t>Tat</a:t>
            </a:r>
            <a:r>
              <a:rPr dirty="0" spc="-15"/>
              <a:t> </a:t>
            </a:r>
            <a:r>
              <a:rPr dirty="0" spc="-5"/>
              <a:t>sinyallerinin</a:t>
            </a:r>
            <a:r>
              <a:rPr dirty="0" spc="35"/>
              <a:t> </a:t>
            </a:r>
            <a:r>
              <a:rPr dirty="0" spc="-5"/>
              <a:t>MSS’ne</a:t>
            </a:r>
            <a:r>
              <a:rPr dirty="0" spc="15"/>
              <a:t> </a:t>
            </a:r>
            <a:r>
              <a:rPr dirty="0" spc="-5"/>
              <a:t>taşınması;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551934"/>
            <a:ext cx="9109075" cy="1781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Dil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ön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2/3: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N lingualis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(5)+Chorda tympani-N7-traktus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solitarius </a:t>
            </a:r>
            <a:r>
              <a:rPr dirty="0" sz="2400" spc="-6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Dil</a:t>
            </a:r>
            <a:r>
              <a:rPr dirty="0" sz="2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arka</a:t>
            </a:r>
            <a:r>
              <a:rPr dirty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1/3: N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 Glossopharyngeus-traktus</a:t>
            </a:r>
            <a:r>
              <a:rPr dirty="0" sz="2400" spc="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solitarius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Hepsi beraber</a:t>
            </a:r>
            <a:r>
              <a:rPr dirty="0" sz="2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talamus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VPM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Oradan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da</a:t>
            </a:r>
            <a:r>
              <a:rPr dirty="0" sz="24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parietal korteks</a:t>
            </a:r>
            <a:r>
              <a:rPr dirty="0" sz="24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postsentral</a:t>
            </a:r>
            <a:r>
              <a:rPr dirty="0" sz="24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gyrus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46364" y="4035552"/>
            <a:ext cx="3054350" cy="62865"/>
            <a:chOff x="8246364" y="4035552"/>
            <a:chExt cx="3054350" cy="62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9412" y="4038600"/>
              <a:ext cx="3048000" cy="563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47888" y="4037076"/>
              <a:ext cx="3051175" cy="59690"/>
            </a:xfrm>
            <a:custGeom>
              <a:avLst/>
              <a:gdLst/>
              <a:ahLst/>
              <a:cxnLst/>
              <a:rect l="l" t="t" r="r" b="b"/>
              <a:pathLst>
                <a:path w="3051175" h="59689">
                  <a:moveTo>
                    <a:pt x="0" y="59436"/>
                  </a:moveTo>
                  <a:lnTo>
                    <a:pt x="3051048" y="59436"/>
                  </a:lnTo>
                  <a:lnTo>
                    <a:pt x="3051048" y="0"/>
                  </a:lnTo>
                  <a:lnTo>
                    <a:pt x="0" y="0"/>
                  </a:lnTo>
                  <a:lnTo>
                    <a:pt x="0" y="59436"/>
                  </a:lnTo>
                  <a:close/>
                </a:path>
              </a:pathLst>
            </a:custGeom>
            <a:ln w="3175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379" y="0"/>
            <a:ext cx="7705344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5505" y="2808223"/>
            <a:ext cx="48399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Microsoft Sans Serif"/>
                <a:cs typeface="Microsoft Sans Serif"/>
              </a:rPr>
              <a:t>Yaklaşık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2.4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cm</a:t>
            </a:r>
            <a:r>
              <a:rPr dirty="0" baseline="24305" sz="2400">
                <a:latin typeface="Microsoft Sans Serif"/>
                <a:cs typeface="Microsoft Sans Serif"/>
              </a:rPr>
              <a:t>2</a:t>
            </a:r>
            <a:endParaRPr baseline="24305" sz="2400">
              <a:latin typeface="Microsoft Sans Serif"/>
              <a:cs typeface="Microsoft Sans Serif"/>
            </a:endParaRPr>
          </a:p>
          <a:p>
            <a:pPr marL="38100">
              <a:lnSpc>
                <a:spcPct val="100000"/>
              </a:lnSpc>
            </a:pPr>
            <a:r>
              <a:rPr dirty="0" sz="2400" spc="-10">
                <a:latin typeface="Microsoft Sans Serif"/>
                <a:cs typeface="Microsoft Sans Serif"/>
              </a:rPr>
              <a:t>Medialde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superior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septum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üzerinde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Olfaktor</a:t>
            </a:r>
            <a:r>
              <a:rPr dirty="0" spc="-45"/>
              <a:t> </a:t>
            </a:r>
            <a:r>
              <a:rPr dirty="0" spc="-5"/>
              <a:t>membran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72332" y="503917"/>
            <a:ext cx="11874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90"/>
              </a:lnSpc>
            </a:pPr>
            <a:r>
              <a:rPr dirty="0" sz="2800" spc="-5" b="1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164" y="89915"/>
            <a:ext cx="4014216" cy="62011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0"/>
              <a:t>gelisimedu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40"/>
              <a:t>i</a:t>
            </a:r>
            <a:r>
              <a:rPr dirty="0" spc="-40"/>
              <a:t>g</a:t>
            </a:r>
            <a:r>
              <a:rPr dirty="0" spc="-25"/>
              <a:t>u</a:t>
            </a:r>
            <a:r>
              <a:rPr dirty="0" spc="-40"/>
              <a:t>g</a:t>
            </a:r>
            <a:r>
              <a:rPr dirty="0" spc="-25"/>
              <a:t>e</a:t>
            </a:r>
            <a:r>
              <a:rPr dirty="0" spc="-40"/>
              <a:t>li</a:t>
            </a:r>
            <a:r>
              <a:rPr dirty="0" spc="-25"/>
              <a:t>s</a:t>
            </a:r>
            <a:r>
              <a:rPr dirty="0" spc="-40"/>
              <a:t>i</a:t>
            </a:r>
            <a:r>
              <a:rPr dirty="0"/>
              <a:t>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:title>ders_sunum_sablonu_3</dc:title>
  <dcterms:created xsi:type="dcterms:W3CDTF">2022-09-02T09:52:19Z</dcterms:created>
  <dcterms:modified xsi:type="dcterms:W3CDTF">2022-09-02T09:52:19Z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2022-09-02T00:00:00Z</vt:filetime>
  </property>
</Properties>
</file>