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2"/>
  </p:notesMasterIdLst>
  <p:sldIdLst>
    <p:sldId id="381" r:id="rId2"/>
    <p:sldId id="382" r:id="rId3"/>
    <p:sldId id="383" r:id="rId4"/>
    <p:sldId id="384" r:id="rId5"/>
    <p:sldId id="354" r:id="rId6"/>
    <p:sldId id="363" r:id="rId7"/>
    <p:sldId id="360" r:id="rId8"/>
    <p:sldId id="289" r:id="rId9"/>
    <p:sldId id="299" r:id="rId10"/>
    <p:sldId id="298" r:id="rId11"/>
    <p:sldId id="297" r:id="rId12"/>
    <p:sldId id="291" r:id="rId13"/>
    <p:sldId id="290" r:id="rId14"/>
    <p:sldId id="287" r:id="rId15"/>
    <p:sldId id="284" r:id="rId16"/>
    <p:sldId id="288" r:id="rId17"/>
    <p:sldId id="286" r:id="rId18"/>
    <p:sldId id="283" r:id="rId19"/>
    <p:sldId id="313" r:id="rId20"/>
    <p:sldId id="356" r:id="rId21"/>
    <p:sldId id="362" r:id="rId22"/>
    <p:sldId id="359" r:id="rId23"/>
    <p:sldId id="352" r:id="rId24"/>
    <p:sldId id="314" r:id="rId25"/>
    <p:sldId id="315" r:id="rId26"/>
    <p:sldId id="322" r:id="rId27"/>
    <p:sldId id="321" r:id="rId28"/>
    <p:sldId id="318" r:id="rId29"/>
    <p:sldId id="317" r:id="rId30"/>
    <p:sldId id="370" r:id="rId31"/>
    <p:sldId id="371" r:id="rId32"/>
    <p:sldId id="279" r:id="rId33"/>
    <p:sldId id="369" r:id="rId34"/>
    <p:sldId id="368" r:id="rId35"/>
    <p:sldId id="320" r:id="rId36"/>
    <p:sldId id="380" r:id="rId37"/>
    <p:sldId id="312" r:id="rId38"/>
    <p:sldId id="311" r:id="rId39"/>
    <p:sldId id="310" r:id="rId40"/>
    <p:sldId id="308" r:id="rId41"/>
    <p:sldId id="306" r:id="rId42"/>
    <p:sldId id="358" r:id="rId43"/>
    <p:sldId id="366" r:id="rId44"/>
    <p:sldId id="304" r:id="rId45"/>
    <p:sldId id="305" r:id="rId46"/>
    <p:sldId id="350" r:id="rId47"/>
    <p:sldId id="349" r:id="rId48"/>
    <p:sldId id="303" r:id="rId49"/>
    <p:sldId id="302" r:id="rId50"/>
    <p:sldId id="301" r:id="rId51"/>
    <p:sldId id="327" r:id="rId52"/>
    <p:sldId id="375" r:id="rId53"/>
    <p:sldId id="326" r:id="rId54"/>
    <p:sldId id="330" r:id="rId55"/>
    <p:sldId id="329" r:id="rId56"/>
    <p:sldId id="324" r:id="rId57"/>
    <p:sldId id="331" r:id="rId58"/>
    <p:sldId id="336" r:id="rId59"/>
    <p:sldId id="364" r:id="rId60"/>
    <p:sldId id="333" r:id="rId61"/>
    <p:sldId id="334" r:id="rId62"/>
    <p:sldId id="341" r:id="rId63"/>
    <p:sldId id="367" r:id="rId64"/>
    <p:sldId id="365" r:id="rId65"/>
    <p:sldId id="373" r:id="rId66"/>
    <p:sldId id="379" r:id="rId67"/>
    <p:sldId id="339" r:id="rId68"/>
    <p:sldId id="337" r:id="rId69"/>
    <p:sldId id="344" r:id="rId70"/>
    <p:sldId id="347" r:id="rId71"/>
    <p:sldId id="346" r:id="rId72"/>
    <p:sldId id="372" r:id="rId73"/>
    <p:sldId id="378" r:id="rId74"/>
    <p:sldId id="377" r:id="rId75"/>
    <p:sldId id="385" r:id="rId76"/>
    <p:sldId id="386" r:id="rId77"/>
    <p:sldId id="387" r:id="rId78"/>
    <p:sldId id="388" r:id="rId79"/>
    <p:sldId id="389" r:id="rId80"/>
    <p:sldId id="390" r:id="rId81"/>
  </p:sldIdLst>
  <p:sldSz cx="12192000" cy="6858000"/>
  <p:notesSz cx="12192000" cy="6858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4660"/>
  </p:normalViewPr>
  <p:slideViewPr>
    <p:cSldViewPr>
      <p:cViewPr varScale="1">
        <p:scale>
          <a:sx n="42" d="100"/>
          <a:sy n="42" d="100"/>
        </p:scale>
        <p:origin x="924" y="4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3BA10481-5C33-49E8-97C4-28A7563FA8A7}" type="datetimeFigureOut">
              <a:rPr lang="tr-TR" smtClean="0"/>
              <a:t>27.04.2023</a:t>
            </a:fld>
            <a:endParaRPr lang="tr-TR"/>
          </a:p>
        </p:txBody>
      </p:sp>
      <p:sp>
        <p:nvSpPr>
          <p:cNvPr id="4" name="Slayt Görüntüsü Yer Tutucusu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737A4975-0D9C-4E46-86A3-1681732AA9DA}" type="slidenum">
              <a:rPr lang="tr-TR" smtClean="0"/>
              <a:t>‹#›</a:t>
            </a:fld>
            <a:endParaRPr lang="tr-TR"/>
          </a:p>
        </p:txBody>
      </p:sp>
    </p:spTree>
    <p:extLst>
      <p:ext uri="{BB962C8B-B14F-4D97-AF65-F5344CB8AC3E}">
        <p14:creationId xmlns:p14="http://schemas.microsoft.com/office/powerpoint/2010/main" val="658555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37A4975-0D9C-4E46-86A3-1681732AA9DA}" type="slidenum">
              <a:rPr lang="tr-TR" smtClean="0"/>
              <a:t>6</a:t>
            </a:fld>
            <a:endParaRPr lang="tr-TR"/>
          </a:p>
        </p:txBody>
      </p:sp>
    </p:spTree>
    <p:extLst>
      <p:ext uri="{BB962C8B-B14F-4D97-AF65-F5344CB8AC3E}">
        <p14:creationId xmlns:p14="http://schemas.microsoft.com/office/powerpoint/2010/main" val="1717024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66612" y="1971749"/>
            <a:ext cx="9129395" cy="1122680"/>
          </a:xfrm>
          <a:prstGeom prst="rect">
            <a:avLst/>
          </a:prstGeom>
        </p:spPr>
        <p:txBody>
          <a:bodyPr wrap="square" lIns="0" tIns="0" rIns="0" bIns="0">
            <a:spAutoFit/>
          </a:bodyPr>
          <a:lstStyle>
            <a:lvl1pPr>
              <a:defRPr sz="3600" b="0" i="0">
                <a:solidFill>
                  <a:schemeClr val="tx1"/>
                </a:solidFill>
                <a:latin typeface="Myriad Pro"/>
                <a:cs typeface="Myriad Pro"/>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bg1"/>
                </a:solidFill>
                <a:latin typeface="Montserrat-Medium"/>
                <a:cs typeface="Montserrat-Medium"/>
              </a:defRPr>
            </a:lvl1pPr>
          </a:lstStyle>
          <a:p>
            <a:pPr marL="12700">
              <a:lnSpc>
                <a:spcPct val="100000"/>
              </a:lnSpc>
              <a:spcBef>
                <a:spcPts val="155"/>
              </a:spcBef>
            </a:pPr>
            <a:r>
              <a:rPr spc="-25" dirty="0"/>
              <a:t>gelisimedu</a:t>
            </a:r>
          </a:p>
        </p:txBody>
      </p:sp>
      <p:sp>
        <p:nvSpPr>
          <p:cNvPr id="5" name="Holder 5"/>
          <p:cNvSpPr>
            <a:spLocks noGrp="1"/>
          </p:cNvSpPr>
          <p:nvPr>
            <p:ph type="dt" sz="half" idx="6"/>
          </p:nvPr>
        </p:nvSpPr>
        <p:spPr/>
        <p:txBody>
          <a:bodyPr lIns="0" tIns="0" rIns="0" bIns="0"/>
          <a:lstStyle>
            <a:lvl1pPr>
              <a:defRPr sz="1200" b="0" i="0">
                <a:solidFill>
                  <a:schemeClr val="bg1"/>
                </a:solidFill>
                <a:latin typeface="Montserrat-Medium"/>
                <a:cs typeface="Montserrat-Medium"/>
              </a:defRPr>
            </a:lvl1pPr>
          </a:lstStyle>
          <a:p>
            <a:pPr marL="12700">
              <a:lnSpc>
                <a:spcPct val="100000"/>
              </a:lnSpc>
              <a:spcBef>
                <a:spcPts val="160"/>
              </a:spcBef>
            </a:pPr>
            <a:r>
              <a:rPr spc="-20" dirty="0"/>
              <a:t>igugelisim</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50" b="1" i="0">
                <a:solidFill>
                  <a:schemeClr val="bg1"/>
                </a:solidFill>
                <a:latin typeface="Montserrat-SemiBold"/>
                <a:cs typeface="Montserrat-SemiBold"/>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bg1"/>
                </a:solidFill>
                <a:latin typeface="Montserrat-Medium"/>
                <a:cs typeface="Montserrat-Medium"/>
              </a:defRPr>
            </a:lvl1pPr>
          </a:lstStyle>
          <a:p>
            <a:pPr marL="12700">
              <a:lnSpc>
                <a:spcPct val="100000"/>
              </a:lnSpc>
              <a:spcBef>
                <a:spcPts val="155"/>
              </a:spcBef>
            </a:pPr>
            <a:r>
              <a:rPr spc="-25" dirty="0"/>
              <a:t>gelisimedu</a:t>
            </a:r>
          </a:p>
        </p:txBody>
      </p:sp>
      <p:sp>
        <p:nvSpPr>
          <p:cNvPr id="5" name="Holder 5"/>
          <p:cNvSpPr>
            <a:spLocks noGrp="1"/>
          </p:cNvSpPr>
          <p:nvPr>
            <p:ph type="dt" sz="half" idx="6"/>
          </p:nvPr>
        </p:nvSpPr>
        <p:spPr/>
        <p:txBody>
          <a:bodyPr lIns="0" tIns="0" rIns="0" bIns="0"/>
          <a:lstStyle>
            <a:lvl1pPr>
              <a:defRPr sz="1200" b="0" i="0">
                <a:solidFill>
                  <a:schemeClr val="bg1"/>
                </a:solidFill>
                <a:latin typeface="Montserrat-Medium"/>
                <a:cs typeface="Montserrat-Medium"/>
              </a:defRPr>
            </a:lvl1pPr>
          </a:lstStyle>
          <a:p>
            <a:pPr marL="12700">
              <a:lnSpc>
                <a:spcPct val="100000"/>
              </a:lnSpc>
              <a:spcBef>
                <a:spcPts val="160"/>
              </a:spcBef>
            </a:pPr>
            <a:r>
              <a:rPr spc="-20" dirty="0"/>
              <a:t>igugelisim</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50" b="1" i="0">
                <a:solidFill>
                  <a:schemeClr val="bg1"/>
                </a:solidFill>
                <a:latin typeface="Montserrat-SemiBold"/>
                <a:cs typeface="Montserrat-SemiBold"/>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chemeClr val="bg1"/>
                </a:solidFill>
                <a:latin typeface="Montserrat-Medium"/>
                <a:cs typeface="Montserrat-Medium"/>
              </a:defRPr>
            </a:lvl1pPr>
          </a:lstStyle>
          <a:p>
            <a:pPr marL="12700">
              <a:lnSpc>
                <a:spcPct val="100000"/>
              </a:lnSpc>
              <a:spcBef>
                <a:spcPts val="155"/>
              </a:spcBef>
            </a:pPr>
            <a:r>
              <a:rPr spc="-25" dirty="0"/>
              <a:t>gelisimedu</a:t>
            </a:r>
          </a:p>
        </p:txBody>
      </p:sp>
      <p:sp>
        <p:nvSpPr>
          <p:cNvPr id="6" name="Holder 6"/>
          <p:cNvSpPr>
            <a:spLocks noGrp="1"/>
          </p:cNvSpPr>
          <p:nvPr>
            <p:ph type="dt" sz="half" idx="6"/>
          </p:nvPr>
        </p:nvSpPr>
        <p:spPr/>
        <p:txBody>
          <a:bodyPr lIns="0" tIns="0" rIns="0" bIns="0"/>
          <a:lstStyle>
            <a:lvl1pPr>
              <a:defRPr sz="1200" b="0" i="0">
                <a:solidFill>
                  <a:schemeClr val="bg1"/>
                </a:solidFill>
                <a:latin typeface="Montserrat-Medium"/>
                <a:cs typeface="Montserrat-Medium"/>
              </a:defRPr>
            </a:lvl1pPr>
          </a:lstStyle>
          <a:p>
            <a:pPr marL="12700">
              <a:lnSpc>
                <a:spcPct val="100000"/>
              </a:lnSpc>
              <a:spcBef>
                <a:spcPts val="160"/>
              </a:spcBef>
            </a:pPr>
            <a:r>
              <a:rPr spc="-20" dirty="0"/>
              <a:t>igugelisim</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50" b="1" i="0">
                <a:solidFill>
                  <a:schemeClr val="bg1"/>
                </a:solidFill>
                <a:latin typeface="Montserrat-SemiBold"/>
                <a:cs typeface="Montserrat-SemiBold"/>
              </a:defRPr>
            </a:lvl1pPr>
          </a:lstStyle>
          <a:p>
            <a:endParaRPr/>
          </a:p>
        </p:txBody>
      </p:sp>
      <p:sp>
        <p:nvSpPr>
          <p:cNvPr id="3" name="Holder 3"/>
          <p:cNvSpPr>
            <a:spLocks noGrp="1"/>
          </p:cNvSpPr>
          <p:nvPr>
            <p:ph type="ftr" sz="quarter" idx="5"/>
          </p:nvPr>
        </p:nvSpPr>
        <p:spPr/>
        <p:txBody>
          <a:bodyPr lIns="0" tIns="0" rIns="0" bIns="0"/>
          <a:lstStyle>
            <a:lvl1pPr>
              <a:defRPr sz="1200" b="0" i="0">
                <a:solidFill>
                  <a:schemeClr val="bg1"/>
                </a:solidFill>
                <a:latin typeface="Montserrat-Medium"/>
                <a:cs typeface="Montserrat-Medium"/>
              </a:defRPr>
            </a:lvl1pPr>
          </a:lstStyle>
          <a:p>
            <a:pPr marL="12700">
              <a:lnSpc>
                <a:spcPct val="100000"/>
              </a:lnSpc>
              <a:spcBef>
                <a:spcPts val="155"/>
              </a:spcBef>
            </a:pPr>
            <a:r>
              <a:rPr spc="-25" dirty="0"/>
              <a:t>gelisimedu</a:t>
            </a:r>
          </a:p>
        </p:txBody>
      </p:sp>
      <p:sp>
        <p:nvSpPr>
          <p:cNvPr id="4" name="Holder 4"/>
          <p:cNvSpPr>
            <a:spLocks noGrp="1"/>
          </p:cNvSpPr>
          <p:nvPr>
            <p:ph type="dt" sz="half" idx="6"/>
          </p:nvPr>
        </p:nvSpPr>
        <p:spPr/>
        <p:txBody>
          <a:bodyPr lIns="0" tIns="0" rIns="0" bIns="0"/>
          <a:lstStyle>
            <a:lvl1pPr>
              <a:defRPr sz="1200" b="0" i="0">
                <a:solidFill>
                  <a:schemeClr val="bg1"/>
                </a:solidFill>
                <a:latin typeface="Montserrat-Medium"/>
                <a:cs typeface="Montserrat-Medium"/>
              </a:defRPr>
            </a:lvl1pPr>
          </a:lstStyle>
          <a:p>
            <a:pPr marL="12700">
              <a:lnSpc>
                <a:spcPct val="100000"/>
              </a:lnSpc>
              <a:spcBef>
                <a:spcPts val="160"/>
              </a:spcBef>
            </a:pPr>
            <a:r>
              <a:rPr spc="-20" dirty="0"/>
              <a:t>igugelisim</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chemeClr val="bg1"/>
                </a:solidFill>
                <a:latin typeface="Montserrat-Medium"/>
                <a:cs typeface="Montserrat-Medium"/>
              </a:defRPr>
            </a:lvl1pPr>
          </a:lstStyle>
          <a:p>
            <a:pPr marL="12700">
              <a:lnSpc>
                <a:spcPct val="100000"/>
              </a:lnSpc>
              <a:spcBef>
                <a:spcPts val="155"/>
              </a:spcBef>
            </a:pPr>
            <a:r>
              <a:rPr spc="-25" dirty="0"/>
              <a:t>gelisimedu</a:t>
            </a:r>
          </a:p>
        </p:txBody>
      </p:sp>
      <p:sp>
        <p:nvSpPr>
          <p:cNvPr id="3" name="Holder 3"/>
          <p:cNvSpPr>
            <a:spLocks noGrp="1"/>
          </p:cNvSpPr>
          <p:nvPr>
            <p:ph type="dt" sz="half" idx="6"/>
          </p:nvPr>
        </p:nvSpPr>
        <p:spPr/>
        <p:txBody>
          <a:bodyPr lIns="0" tIns="0" rIns="0" bIns="0"/>
          <a:lstStyle>
            <a:lvl1pPr>
              <a:defRPr sz="1200" b="0" i="0">
                <a:solidFill>
                  <a:schemeClr val="bg1"/>
                </a:solidFill>
                <a:latin typeface="Montserrat-Medium"/>
                <a:cs typeface="Montserrat-Medium"/>
              </a:defRPr>
            </a:lvl1pPr>
          </a:lstStyle>
          <a:p>
            <a:pPr marL="12700">
              <a:lnSpc>
                <a:spcPct val="100000"/>
              </a:lnSpc>
              <a:spcBef>
                <a:spcPts val="160"/>
              </a:spcBef>
            </a:pPr>
            <a:r>
              <a:rPr spc="-20" dirty="0"/>
              <a:t>igugelisim</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56DD26-32A4-2A43-990A-6F7E5E73786E}"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2323259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16" name="bg object 16"/>
          <p:cNvSpPr/>
          <p:nvPr/>
        </p:nvSpPr>
        <p:spPr>
          <a:xfrm>
            <a:off x="0" y="1234287"/>
            <a:ext cx="11770995" cy="635000"/>
          </a:xfrm>
          <a:custGeom>
            <a:avLst/>
            <a:gdLst/>
            <a:ahLst/>
            <a:cxnLst/>
            <a:rect l="l" t="t" r="r" b="b"/>
            <a:pathLst>
              <a:path w="11770995" h="635000">
                <a:moveTo>
                  <a:pt x="11770753" y="0"/>
                </a:moveTo>
                <a:lnTo>
                  <a:pt x="0" y="0"/>
                </a:lnTo>
                <a:lnTo>
                  <a:pt x="0" y="635000"/>
                </a:lnTo>
                <a:lnTo>
                  <a:pt x="11770753" y="635000"/>
                </a:lnTo>
                <a:lnTo>
                  <a:pt x="11770753" y="0"/>
                </a:lnTo>
                <a:close/>
              </a:path>
            </a:pathLst>
          </a:custGeom>
          <a:solidFill>
            <a:srgbClr val="44C3D7"/>
          </a:solidFill>
        </p:spPr>
        <p:txBody>
          <a:bodyPr wrap="square" lIns="0" tIns="0" rIns="0" bIns="0" rtlCol="0"/>
          <a:lstStyle/>
          <a:p>
            <a:endParaRPr/>
          </a:p>
        </p:txBody>
      </p:sp>
      <p:sp>
        <p:nvSpPr>
          <p:cNvPr id="2" name="Holder 2"/>
          <p:cNvSpPr>
            <a:spLocks noGrp="1"/>
          </p:cNvSpPr>
          <p:nvPr>
            <p:ph type="title"/>
          </p:nvPr>
        </p:nvSpPr>
        <p:spPr>
          <a:xfrm>
            <a:off x="453442" y="1058567"/>
            <a:ext cx="11291465" cy="368934"/>
          </a:xfrm>
          <a:prstGeom prst="rect">
            <a:avLst/>
          </a:prstGeom>
        </p:spPr>
        <p:txBody>
          <a:bodyPr wrap="square" lIns="0" tIns="0" rIns="0" bIns="0">
            <a:spAutoFit/>
          </a:bodyPr>
          <a:lstStyle>
            <a:lvl1pPr>
              <a:defRPr sz="2250" b="1" i="0">
                <a:solidFill>
                  <a:schemeClr val="bg1"/>
                </a:solidFill>
                <a:latin typeface="Montserrat-SemiBold"/>
                <a:cs typeface="Montserrat-SemiBold"/>
              </a:defRPr>
            </a:lvl1pPr>
          </a:lstStyle>
          <a:p>
            <a:endParaRPr/>
          </a:p>
        </p:txBody>
      </p:sp>
      <p:sp>
        <p:nvSpPr>
          <p:cNvPr id="3" name="Holder 3"/>
          <p:cNvSpPr>
            <a:spLocks noGrp="1"/>
          </p:cNvSpPr>
          <p:nvPr>
            <p:ph type="body" idx="1"/>
          </p:nvPr>
        </p:nvSpPr>
        <p:spPr>
          <a:xfrm>
            <a:off x="1793911" y="1281293"/>
            <a:ext cx="8610526" cy="166941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10170579" y="6507364"/>
            <a:ext cx="861695" cy="225425"/>
          </a:xfrm>
          <a:prstGeom prst="rect">
            <a:avLst/>
          </a:prstGeom>
        </p:spPr>
        <p:txBody>
          <a:bodyPr wrap="square" lIns="0" tIns="0" rIns="0" bIns="0">
            <a:spAutoFit/>
          </a:bodyPr>
          <a:lstStyle>
            <a:lvl1pPr>
              <a:defRPr sz="1200" b="0" i="0">
                <a:solidFill>
                  <a:schemeClr val="bg1"/>
                </a:solidFill>
                <a:latin typeface="Montserrat-Medium"/>
                <a:cs typeface="Montserrat-Medium"/>
              </a:defRPr>
            </a:lvl1pPr>
          </a:lstStyle>
          <a:p>
            <a:pPr marL="12700">
              <a:lnSpc>
                <a:spcPct val="100000"/>
              </a:lnSpc>
              <a:spcBef>
                <a:spcPts val="155"/>
              </a:spcBef>
            </a:pPr>
            <a:r>
              <a:rPr spc="-25" dirty="0"/>
              <a:t>gelisimedu</a:t>
            </a:r>
          </a:p>
        </p:txBody>
      </p:sp>
      <p:sp>
        <p:nvSpPr>
          <p:cNvPr id="5" name="Holder 5"/>
          <p:cNvSpPr>
            <a:spLocks noGrp="1"/>
          </p:cNvSpPr>
          <p:nvPr>
            <p:ph type="dt" sz="half" idx="6"/>
          </p:nvPr>
        </p:nvSpPr>
        <p:spPr>
          <a:xfrm>
            <a:off x="11250797" y="6509760"/>
            <a:ext cx="815340" cy="226059"/>
          </a:xfrm>
          <a:prstGeom prst="rect">
            <a:avLst/>
          </a:prstGeom>
        </p:spPr>
        <p:txBody>
          <a:bodyPr wrap="square" lIns="0" tIns="0" rIns="0" bIns="0">
            <a:spAutoFit/>
          </a:bodyPr>
          <a:lstStyle>
            <a:lvl1pPr>
              <a:defRPr sz="1200" b="0" i="0">
                <a:solidFill>
                  <a:schemeClr val="bg1"/>
                </a:solidFill>
                <a:latin typeface="Montserrat-Medium"/>
                <a:cs typeface="Montserrat-Medium"/>
              </a:defRPr>
            </a:lvl1pPr>
          </a:lstStyle>
          <a:p>
            <a:pPr marL="12700">
              <a:lnSpc>
                <a:spcPct val="100000"/>
              </a:lnSpc>
              <a:spcBef>
                <a:spcPts val="160"/>
              </a:spcBef>
            </a:pPr>
            <a:r>
              <a:rPr spc="-20" dirty="0"/>
              <a:t>igugelisim</a:t>
            </a:r>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9.jpg"/><Relationship Id="rId4" Type="http://schemas.openxmlformats.org/officeDocument/2006/relationships/image" Target="../media/image38.wmf"/></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 Id="rId11" Type="http://schemas.openxmlformats.org/officeDocument/2006/relationships/image" Target="../media/image44.png"/><Relationship Id="rId10" Type="http://schemas.openxmlformats.org/officeDocument/2006/relationships/slide" Target="slide43.xml"/><Relationship Id="rId9"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5B64CA-7063-A746-9139-E86473057250}"/>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871E7A3F-C96E-C840-9E19-EEF3167F9CE7}"/>
              </a:ext>
            </a:extLst>
          </p:cNvPr>
          <p:cNvSpPr>
            <a:spLocks noGrp="1"/>
          </p:cNvSpPr>
          <p:nvPr>
            <p:ph type="subTitle" idx="1"/>
          </p:nvPr>
        </p:nvSpPr>
        <p:spPr/>
        <p:txBody>
          <a:bodyPr/>
          <a:lstStyle/>
          <a:p>
            <a:endParaRPr lang="tr-TR"/>
          </a:p>
        </p:txBody>
      </p:sp>
      <p:pic>
        <p:nvPicPr>
          <p:cNvPr id="5" name="Resim 4">
            <a:extLst>
              <a:ext uri="{FF2B5EF4-FFF2-40B4-BE49-F238E27FC236}">
                <a16:creationId xmlns:a16="http://schemas.microsoft.com/office/drawing/2014/main" id="{9F7F3D86-6131-B0EF-BAA6-129AD5AADEA0}"/>
              </a:ext>
            </a:extLst>
          </p:cNvPr>
          <p:cNvPicPr>
            <a:picLocks noChangeAspect="1"/>
          </p:cNvPicPr>
          <p:nvPr/>
        </p:nvPicPr>
        <p:blipFill>
          <a:blip r:embed="rId2"/>
          <a:stretch>
            <a:fillRect/>
          </a:stretch>
        </p:blipFill>
        <p:spPr>
          <a:xfrm>
            <a:off x="0" y="7129"/>
            <a:ext cx="12192000" cy="6843742"/>
          </a:xfrm>
          <a:prstGeom prst="rect">
            <a:avLst/>
          </a:prstGeom>
        </p:spPr>
      </p:pic>
    </p:spTree>
    <p:extLst>
      <p:ext uri="{BB962C8B-B14F-4D97-AF65-F5344CB8AC3E}">
        <p14:creationId xmlns:p14="http://schemas.microsoft.com/office/powerpoint/2010/main" val="898594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143000" y="1358530"/>
            <a:ext cx="6096000" cy="5183470"/>
          </a:xfrm>
          <a:prstGeom prst="rect">
            <a:avLst/>
          </a:prstGeom>
        </p:spPr>
        <p:txBody>
          <a:bodyPr vert="horz" wrap="square" lIns="0" tIns="12700" rIns="0" bIns="0" rtlCol="0">
            <a:spAutoFit/>
          </a:bodyPr>
          <a:lstStyle/>
          <a:p>
            <a:pPr marL="0" indent="3823464">
              <a:lnSpc>
                <a:spcPct val="100000"/>
              </a:lnSpc>
            </a:pPr>
            <a:r>
              <a:rPr lang="en-US" altLang="zh-CN" sz="2400" dirty="0">
                <a:solidFill>
                  <a:srgbClr val="FF0000"/>
                </a:solidFill>
                <a:latin typeface="Arial"/>
                <a:ea typeface="Arial"/>
              </a:rPr>
              <a:t>SALGI</a:t>
            </a:r>
            <a:r>
              <a:rPr lang="en-US" altLang="zh-CN" sz="2400" spc="20" dirty="0">
                <a:solidFill>
                  <a:srgbClr val="FF0000"/>
                </a:solidFill>
                <a:latin typeface="Arial"/>
                <a:cs typeface="Arial"/>
              </a:rPr>
              <a:t> </a:t>
            </a:r>
            <a:r>
              <a:rPr lang="en-US" altLang="zh-CN" sz="2400" dirty="0">
                <a:solidFill>
                  <a:srgbClr val="FF0000"/>
                </a:solidFill>
                <a:latin typeface="Arial"/>
                <a:ea typeface="Arial"/>
              </a:rPr>
              <a:t>BEZLERI</a:t>
            </a: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sz="2400" dirty="0"/>
              <a:t/>
            </a:r>
            <a:br>
              <a:rPr lang="en-US" sz="2400" dirty="0"/>
            </a:br>
            <a:r>
              <a:rPr lang="en-US" sz="2400" dirty="0"/>
              <a:t/>
            </a:r>
            <a:br>
              <a:rPr lang="en-US" sz="2400" dirty="0"/>
            </a:br>
            <a:r>
              <a:rPr lang="en-US" sz="2400" dirty="0"/>
              <a:t/>
            </a:r>
            <a:br>
              <a:rPr lang="en-US" sz="2400" dirty="0"/>
            </a:br>
            <a:r>
              <a:rPr lang="en-US" altLang="zh-CN" sz="2400" dirty="0">
                <a:solidFill>
                  <a:srgbClr val="000000"/>
                </a:solidFill>
                <a:latin typeface="Arial"/>
                <a:ea typeface="Arial"/>
              </a:rPr>
              <a:t>•</a:t>
            </a:r>
            <a:r>
              <a:rPr lang="en-US" altLang="zh-CN" sz="2400" spc="114" dirty="0">
                <a:solidFill>
                  <a:srgbClr val="000000"/>
                </a:solidFill>
                <a:latin typeface="Arial"/>
                <a:cs typeface="Arial"/>
              </a:rPr>
              <a:t> </a:t>
            </a:r>
            <a:r>
              <a:rPr lang="en-US" altLang="zh-CN" sz="2400" dirty="0" err="1">
                <a:solidFill>
                  <a:srgbClr val="FF0000"/>
                </a:solidFill>
                <a:latin typeface="Arial"/>
                <a:ea typeface="Arial"/>
              </a:rPr>
              <a:t>Endokrin</a:t>
            </a:r>
            <a:r>
              <a:rPr lang="en-US" altLang="zh-CN" sz="2400" spc="120" dirty="0">
                <a:solidFill>
                  <a:srgbClr val="FF0000"/>
                </a:solidFill>
                <a:latin typeface="Arial"/>
                <a:cs typeface="Arial"/>
              </a:rPr>
              <a:t> </a:t>
            </a:r>
            <a:r>
              <a:rPr lang="en-US" altLang="zh-CN" sz="2400" dirty="0" err="1">
                <a:solidFill>
                  <a:srgbClr val="FF0000"/>
                </a:solidFill>
                <a:latin typeface="Arial"/>
                <a:ea typeface="Arial"/>
              </a:rPr>
              <a:t>bezler</a:t>
            </a:r>
            <a:r>
              <a:rPr lang="en-US" altLang="zh-CN" sz="2400" spc="120" dirty="0">
                <a:solidFill>
                  <a:srgbClr val="FF0000"/>
                </a:solidFill>
                <a:latin typeface="Arial"/>
                <a:cs typeface="Arial"/>
              </a:rPr>
              <a:t> </a:t>
            </a:r>
            <a:r>
              <a:rPr lang="en-US" altLang="zh-CN" sz="2400" dirty="0">
                <a:solidFill>
                  <a:srgbClr val="000000"/>
                </a:solidFill>
                <a:latin typeface="Arial"/>
                <a:ea typeface="Arial"/>
              </a:rPr>
              <a:t>(</a:t>
            </a:r>
            <a:r>
              <a:rPr lang="en-US" altLang="zh-CN" sz="2400" dirty="0" err="1">
                <a:solidFill>
                  <a:srgbClr val="000000"/>
                </a:solidFill>
                <a:latin typeface="Arial"/>
                <a:ea typeface="Arial"/>
              </a:rPr>
              <a:t>iç</a:t>
            </a:r>
            <a:r>
              <a:rPr lang="en-US" altLang="zh-CN" sz="2400" spc="120" dirty="0">
                <a:solidFill>
                  <a:srgbClr val="000000"/>
                </a:solidFill>
                <a:latin typeface="Arial"/>
                <a:cs typeface="Arial"/>
              </a:rPr>
              <a:t> </a:t>
            </a:r>
            <a:r>
              <a:rPr lang="en-US" altLang="zh-CN" sz="2400" dirty="0" err="1">
                <a:solidFill>
                  <a:srgbClr val="000000"/>
                </a:solidFill>
                <a:latin typeface="Arial"/>
                <a:ea typeface="Arial"/>
              </a:rPr>
              <a:t>salgı</a:t>
            </a:r>
            <a:r>
              <a:rPr lang="en-US" altLang="zh-CN" sz="2400" spc="120" dirty="0">
                <a:solidFill>
                  <a:srgbClr val="000000"/>
                </a:solidFill>
                <a:latin typeface="Arial"/>
                <a:cs typeface="Arial"/>
              </a:rPr>
              <a:t> </a:t>
            </a:r>
            <a:r>
              <a:rPr lang="en-US" altLang="zh-CN" sz="2400" dirty="0" err="1">
                <a:solidFill>
                  <a:srgbClr val="000000"/>
                </a:solidFill>
                <a:latin typeface="Arial"/>
                <a:ea typeface="Arial"/>
              </a:rPr>
              <a:t>bezleri</a:t>
            </a:r>
            <a:r>
              <a:rPr lang="en-US" altLang="zh-CN" sz="2400" dirty="0">
                <a:solidFill>
                  <a:srgbClr val="000000"/>
                </a:solidFill>
                <a:latin typeface="Arial"/>
                <a:ea typeface="Arial"/>
              </a:rPr>
              <a:t>):</a:t>
            </a:r>
            <a:r>
              <a:rPr lang="en-US" altLang="zh-CN" sz="2400" dirty="0">
                <a:solidFill>
                  <a:srgbClr val="000000"/>
                </a:solidFill>
                <a:latin typeface="Arial"/>
                <a:cs typeface="Arial"/>
              </a:rPr>
              <a:t> </a:t>
            </a:r>
            <a:r>
              <a:rPr lang="en-US" altLang="zh-CN" sz="2400" dirty="0" err="1">
                <a:solidFill>
                  <a:srgbClr val="000000"/>
                </a:solidFill>
                <a:latin typeface="Arial"/>
                <a:ea typeface="Arial"/>
              </a:rPr>
              <a:t>Kanalsız</a:t>
            </a:r>
            <a:r>
              <a:rPr lang="en-US" altLang="zh-CN" sz="2400" dirty="0">
                <a:solidFill>
                  <a:srgbClr val="000000"/>
                </a:solidFill>
                <a:latin typeface="Arial"/>
                <a:cs typeface="Arial"/>
              </a:rPr>
              <a:t> </a:t>
            </a:r>
            <a:r>
              <a:rPr lang="en-US" altLang="zh-CN" sz="2400" dirty="0" err="1">
                <a:solidFill>
                  <a:srgbClr val="000000"/>
                </a:solidFill>
                <a:latin typeface="Arial"/>
                <a:ea typeface="Arial"/>
              </a:rPr>
              <a:t>bezlerdir</a:t>
            </a:r>
            <a:r>
              <a:rPr lang="en-US" altLang="zh-CN" sz="2400" dirty="0">
                <a:solidFill>
                  <a:srgbClr val="000000"/>
                </a:solidFill>
                <a:latin typeface="Arial"/>
                <a:ea typeface="Arial"/>
              </a:rPr>
              <a:t>,</a:t>
            </a:r>
            <a:r>
              <a:rPr lang="en-US" altLang="zh-CN" sz="2400" dirty="0">
                <a:solidFill>
                  <a:srgbClr val="000000"/>
                </a:solidFill>
                <a:latin typeface="Arial"/>
                <a:cs typeface="Arial"/>
              </a:rPr>
              <a:t> </a:t>
            </a:r>
            <a:r>
              <a:rPr lang="en-US" altLang="zh-CN" sz="2400" dirty="0" err="1">
                <a:solidFill>
                  <a:srgbClr val="000000"/>
                </a:solidFill>
                <a:latin typeface="Arial"/>
                <a:ea typeface="Arial"/>
              </a:rPr>
              <a:t>iç</a:t>
            </a:r>
            <a:r>
              <a:rPr lang="en-US" altLang="zh-CN" sz="2400" spc="-200" dirty="0">
                <a:solidFill>
                  <a:srgbClr val="000000"/>
                </a:solidFill>
                <a:latin typeface="Arial"/>
                <a:cs typeface="Arial"/>
              </a:rPr>
              <a:t> </a:t>
            </a:r>
            <a:r>
              <a:rPr lang="en-US" altLang="zh-CN" sz="2400" dirty="0" err="1">
                <a:solidFill>
                  <a:srgbClr val="000000"/>
                </a:solidFill>
                <a:latin typeface="Arial"/>
                <a:ea typeface="Arial"/>
              </a:rPr>
              <a:t>ortama</a:t>
            </a:r>
            <a:r>
              <a:rPr lang="en-US" altLang="zh-CN" sz="2400" dirty="0">
                <a:solidFill>
                  <a:srgbClr val="000000"/>
                </a:solidFill>
                <a:latin typeface="Arial"/>
                <a:cs typeface="Arial"/>
              </a:rPr>
              <a:t> </a:t>
            </a:r>
            <a:r>
              <a:rPr lang="tr-TR" altLang="zh-CN" sz="2400" dirty="0">
                <a:solidFill>
                  <a:srgbClr val="000000"/>
                </a:solidFill>
                <a:latin typeface="Arial"/>
                <a:cs typeface="Arial"/>
              </a:rPr>
              <a:t> s</a:t>
            </a:r>
            <a:r>
              <a:rPr lang="en-US" altLang="zh-CN" sz="2400" spc="-15" dirty="0" err="1">
                <a:solidFill>
                  <a:srgbClr val="000000"/>
                </a:solidFill>
                <a:latin typeface="Arial"/>
                <a:ea typeface="Arial"/>
              </a:rPr>
              <a:t>algı</a:t>
            </a:r>
            <a:r>
              <a:rPr lang="en-US" altLang="zh-CN" sz="2400" spc="-45" dirty="0">
                <a:solidFill>
                  <a:srgbClr val="000000"/>
                </a:solidFill>
                <a:latin typeface="Arial"/>
                <a:cs typeface="Arial"/>
              </a:rPr>
              <a:t> </a:t>
            </a:r>
            <a:r>
              <a:rPr lang="en-US" altLang="zh-CN" sz="2400" spc="-10" dirty="0" err="1">
                <a:solidFill>
                  <a:srgbClr val="000000"/>
                </a:solidFill>
                <a:latin typeface="Arial"/>
                <a:ea typeface="Arial"/>
              </a:rPr>
              <a:t>yaparlar</a:t>
            </a:r>
            <a:r>
              <a:rPr lang="en-US" altLang="zh-CN" sz="2400" spc="-10" dirty="0">
                <a:solidFill>
                  <a:srgbClr val="000000"/>
                </a:solidFill>
                <a:latin typeface="Arial"/>
                <a:ea typeface="Arial"/>
              </a:rPr>
              <a:t>.</a:t>
            </a:r>
            <a:r>
              <a:rPr lang="tr-TR" altLang="zh-CN" sz="2400" spc="-10" dirty="0">
                <a:solidFill>
                  <a:srgbClr val="000000"/>
                </a:solidFill>
                <a:latin typeface="Arial"/>
                <a:ea typeface="Arial"/>
              </a:rPr>
              <a:t/>
            </a:r>
            <a:br>
              <a:rPr lang="tr-TR" altLang="zh-CN" sz="2400" spc="-10" dirty="0">
                <a:solidFill>
                  <a:srgbClr val="000000"/>
                </a:solidFill>
                <a:latin typeface="Arial"/>
                <a:ea typeface="Arial"/>
              </a:rPr>
            </a:br>
            <a:r>
              <a:rPr lang="en-US" altLang="zh-CN" sz="2400" spc="-10" dirty="0">
                <a:solidFill>
                  <a:srgbClr val="000000"/>
                </a:solidFill>
                <a:latin typeface="Arial"/>
                <a:ea typeface="Arial"/>
              </a:rPr>
              <a:t/>
            </a:r>
            <a:br>
              <a:rPr lang="en-US" altLang="zh-CN" sz="2400" spc="-10" dirty="0">
                <a:solidFill>
                  <a:srgbClr val="000000"/>
                </a:solidFill>
                <a:latin typeface="Arial"/>
                <a:ea typeface="Arial"/>
              </a:rPr>
            </a:br>
            <a:r>
              <a:rPr lang="en-US" altLang="zh-CN" sz="2400" dirty="0">
                <a:solidFill>
                  <a:srgbClr val="000000"/>
                </a:solidFill>
                <a:latin typeface="Arial"/>
                <a:ea typeface="Arial"/>
              </a:rPr>
              <a:t>•</a:t>
            </a:r>
            <a:r>
              <a:rPr lang="en-US" altLang="zh-CN" sz="2400" spc="129" dirty="0">
                <a:solidFill>
                  <a:srgbClr val="000000"/>
                </a:solidFill>
                <a:latin typeface="Arial"/>
                <a:cs typeface="Arial"/>
              </a:rPr>
              <a:t> </a:t>
            </a:r>
            <a:r>
              <a:rPr lang="en-US" altLang="zh-CN" sz="2400" dirty="0" err="1">
                <a:solidFill>
                  <a:srgbClr val="FF0000"/>
                </a:solidFill>
                <a:latin typeface="Arial"/>
                <a:ea typeface="Arial"/>
              </a:rPr>
              <a:t>Ekzokrin</a:t>
            </a:r>
            <a:r>
              <a:rPr lang="en-US" altLang="zh-CN" sz="2400" spc="129" dirty="0">
                <a:solidFill>
                  <a:srgbClr val="FF0000"/>
                </a:solidFill>
                <a:latin typeface="Arial"/>
                <a:cs typeface="Arial"/>
              </a:rPr>
              <a:t> </a:t>
            </a:r>
            <a:r>
              <a:rPr lang="en-US" altLang="zh-CN" sz="2400" dirty="0" err="1">
                <a:solidFill>
                  <a:srgbClr val="FF0000"/>
                </a:solidFill>
                <a:latin typeface="Arial"/>
                <a:ea typeface="Arial"/>
              </a:rPr>
              <a:t>bezler</a:t>
            </a:r>
            <a:r>
              <a:rPr lang="en-US" altLang="zh-CN" sz="2400" spc="129" dirty="0">
                <a:solidFill>
                  <a:srgbClr val="FF0000"/>
                </a:solidFill>
                <a:latin typeface="Arial"/>
                <a:cs typeface="Arial"/>
              </a:rPr>
              <a:t> </a:t>
            </a:r>
            <a:r>
              <a:rPr lang="en-US" altLang="zh-CN" sz="2400" dirty="0">
                <a:solidFill>
                  <a:srgbClr val="000000"/>
                </a:solidFill>
                <a:latin typeface="Arial"/>
                <a:ea typeface="Arial"/>
              </a:rPr>
              <a:t>(</a:t>
            </a:r>
            <a:r>
              <a:rPr lang="en-US" altLang="zh-CN" sz="2400" dirty="0" err="1">
                <a:solidFill>
                  <a:srgbClr val="000000"/>
                </a:solidFill>
                <a:latin typeface="Arial"/>
                <a:ea typeface="Arial"/>
              </a:rPr>
              <a:t>dış</a:t>
            </a:r>
            <a:r>
              <a:rPr lang="en-US" altLang="zh-CN" sz="2400" spc="135" dirty="0">
                <a:solidFill>
                  <a:srgbClr val="000000"/>
                </a:solidFill>
                <a:latin typeface="Arial"/>
                <a:cs typeface="Arial"/>
              </a:rPr>
              <a:t> </a:t>
            </a:r>
            <a:r>
              <a:rPr lang="en-US" altLang="zh-CN" sz="2400" dirty="0" err="1">
                <a:solidFill>
                  <a:srgbClr val="000000"/>
                </a:solidFill>
                <a:latin typeface="Arial"/>
                <a:ea typeface="Arial"/>
              </a:rPr>
              <a:t>salgı</a:t>
            </a:r>
            <a:r>
              <a:rPr lang="en-US" altLang="zh-CN" sz="2400" spc="129" dirty="0">
                <a:solidFill>
                  <a:srgbClr val="000000"/>
                </a:solidFill>
                <a:latin typeface="Arial"/>
                <a:cs typeface="Arial"/>
              </a:rPr>
              <a:t> </a:t>
            </a:r>
            <a:r>
              <a:rPr lang="en-US" altLang="zh-CN" sz="2400" dirty="0" err="1">
                <a:solidFill>
                  <a:srgbClr val="000000"/>
                </a:solidFill>
                <a:latin typeface="Arial"/>
                <a:ea typeface="Arial"/>
              </a:rPr>
              <a:t>bezleri</a:t>
            </a:r>
            <a:r>
              <a:rPr lang="en-US" altLang="zh-CN" sz="2400" dirty="0">
                <a:solidFill>
                  <a:srgbClr val="000000"/>
                </a:solidFill>
                <a:latin typeface="Arial"/>
                <a:ea typeface="Arial"/>
              </a:rPr>
              <a:t>):</a:t>
            </a:r>
            <a:r>
              <a:rPr lang="en-US" altLang="zh-CN" sz="2400" dirty="0">
                <a:solidFill>
                  <a:srgbClr val="000000"/>
                </a:solidFill>
                <a:latin typeface="Arial"/>
                <a:cs typeface="Arial"/>
              </a:rPr>
              <a:t> </a:t>
            </a:r>
            <a:r>
              <a:rPr lang="en-US" altLang="zh-CN" sz="2400" dirty="0" err="1">
                <a:solidFill>
                  <a:srgbClr val="000000"/>
                </a:solidFill>
                <a:latin typeface="Arial"/>
                <a:ea typeface="Arial"/>
              </a:rPr>
              <a:t>Kanallı</a:t>
            </a:r>
            <a:r>
              <a:rPr lang="en-US" altLang="zh-CN" sz="2400" dirty="0">
                <a:solidFill>
                  <a:srgbClr val="000000"/>
                </a:solidFill>
                <a:latin typeface="Arial"/>
                <a:cs typeface="Arial"/>
              </a:rPr>
              <a:t> </a:t>
            </a:r>
            <a:r>
              <a:rPr lang="en-US" altLang="zh-CN" sz="2400" dirty="0" err="1">
                <a:solidFill>
                  <a:srgbClr val="000000"/>
                </a:solidFill>
                <a:latin typeface="Arial"/>
                <a:ea typeface="Arial"/>
              </a:rPr>
              <a:t>bezlerdir</a:t>
            </a:r>
            <a:r>
              <a:rPr lang="en-US" altLang="zh-CN" sz="2400" dirty="0">
                <a:solidFill>
                  <a:srgbClr val="000000"/>
                </a:solidFill>
                <a:latin typeface="Arial"/>
                <a:cs typeface="Arial"/>
              </a:rPr>
              <a:t> </a:t>
            </a:r>
            <a:r>
              <a:rPr lang="en-US" altLang="zh-CN" sz="2400" dirty="0" err="1">
                <a:solidFill>
                  <a:srgbClr val="000000"/>
                </a:solidFill>
                <a:latin typeface="Arial"/>
                <a:ea typeface="Arial"/>
              </a:rPr>
              <a:t>vücut</a:t>
            </a:r>
            <a:r>
              <a:rPr lang="en-US" altLang="zh-CN" sz="2400" dirty="0">
                <a:solidFill>
                  <a:srgbClr val="000000"/>
                </a:solidFill>
                <a:latin typeface="Arial"/>
                <a:cs typeface="Arial"/>
              </a:rPr>
              <a:t> </a:t>
            </a:r>
            <a:r>
              <a:rPr lang="en-US" altLang="zh-CN" sz="2400" dirty="0" err="1">
                <a:solidFill>
                  <a:srgbClr val="000000"/>
                </a:solidFill>
                <a:latin typeface="Arial"/>
                <a:ea typeface="Arial"/>
              </a:rPr>
              <a:t>dışına</a:t>
            </a:r>
            <a:r>
              <a:rPr lang="en-US" altLang="zh-CN" sz="2400" dirty="0">
                <a:solidFill>
                  <a:srgbClr val="000000"/>
                </a:solidFill>
                <a:latin typeface="Arial"/>
                <a:cs typeface="Arial"/>
              </a:rPr>
              <a:t> </a:t>
            </a:r>
            <a:r>
              <a:rPr lang="en-US" altLang="zh-CN" sz="2400" dirty="0" err="1">
                <a:solidFill>
                  <a:srgbClr val="000000"/>
                </a:solidFill>
                <a:latin typeface="Arial"/>
                <a:ea typeface="Arial"/>
              </a:rPr>
              <a:t>ya</a:t>
            </a:r>
            <a:r>
              <a:rPr lang="en-US" altLang="zh-CN" sz="2400" spc="-125" dirty="0">
                <a:solidFill>
                  <a:srgbClr val="000000"/>
                </a:solidFill>
                <a:latin typeface="Arial"/>
                <a:cs typeface="Arial"/>
              </a:rPr>
              <a:t> </a:t>
            </a:r>
            <a:r>
              <a:rPr lang="en-US" altLang="zh-CN" sz="2400" dirty="0">
                <a:solidFill>
                  <a:srgbClr val="000000"/>
                </a:solidFill>
                <a:latin typeface="Arial"/>
                <a:ea typeface="Arial"/>
              </a:rPr>
              <a:t>da</a:t>
            </a:r>
            <a:r>
              <a:rPr lang="en-US" altLang="zh-CN" sz="2400" dirty="0">
                <a:solidFill>
                  <a:srgbClr val="000000"/>
                </a:solidFill>
                <a:latin typeface="Arial"/>
                <a:cs typeface="Arial"/>
              </a:rPr>
              <a:t> </a:t>
            </a:r>
            <a:r>
              <a:rPr lang="en-US" altLang="zh-CN" sz="2400" dirty="0" err="1">
                <a:solidFill>
                  <a:srgbClr val="000000"/>
                </a:solidFill>
                <a:latin typeface="Arial"/>
                <a:ea typeface="Arial"/>
              </a:rPr>
              <a:t>vücut</a:t>
            </a:r>
            <a:r>
              <a:rPr lang="en-US" altLang="zh-CN" sz="2400" dirty="0">
                <a:solidFill>
                  <a:srgbClr val="000000"/>
                </a:solidFill>
                <a:latin typeface="Arial"/>
                <a:cs typeface="Arial"/>
              </a:rPr>
              <a:t> </a:t>
            </a:r>
            <a:r>
              <a:rPr lang="en-US" altLang="zh-CN" sz="2400" dirty="0" err="1">
                <a:solidFill>
                  <a:srgbClr val="000000"/>
                </a:solidFill>
                <a:latin typeface="Arial"/>
                <a:ea typeface="Arial"/>
              </a:rPr>
              <a:t>boşluklarına</a:t>
            </a:r>
            <a:r>
              <a:rPr lang="en-US" altLang="zh-CN" sz="2400" dirty="0">
                <a:solidFill>
                  <a:srgbClr val="000000"/>
                </a:solidFill>
                <a:latin typeface="Arial"/>
                <a:cs typeface="Arial"/>
              </a:rPr>
              <a:t> </a:t>
            </a:r>
            <a:r>
              <a:rPr lang="en-US" altLang="zh-CN" sz="2400" dirty="0" err="1">
                <a:solidFill>
                  <a:srgbClr val="000000"/>
                </a:solidFill>
                <a:latin typeface="Arial"/>
                <a:ea typeface="Arial"/>
              </a:rPr>
              <a:t>yani</a:t>
            </a:r>
            <a:r>
              <a:rPr lang="en-US" altLang="zh-CN" sz="2400" dirty="0">
                <a:solidFill>
                  <a:srgbClr val="000000"/>
                </a:solidFill>
                <a:latin typeface="Arial"/>
                <a:cs typeface="Arial"/>
              </a:rPr>
              <a:t> </a:t>
            </a:r>
            <a:r>
              <a:rPr lang="en-US" altLang="zh-CN" sz="2400" dirty="0" err="1">
                <a:solidFill>
                  <a:srgbClr val="000000"/>
                </a:solidFill>
                <a:latin typeface="Arial"/>
                <a:ea typeface="Arial"/>
              </a:rPr>
              <a:t>dış</a:t>
            </a:r>
            <a:r>
              <a:rPr lang="en-US" altLang="zh-CN" sz="2400" spc="-60" dirty="0">
                <a:solidFill>
                  <a:srgbClr val="000000"/>
                </a:solidFill>
                <a:latin typeface="Arial"/>
                <a:cs typeface="Arial"/>
              </a:rPr>
              <a:t> </a:t>
            </a:r>
            <a:r>
              <a:rPr lang="en-US" altLang="zh-CN" sz="2400" dirty="0" err="1">
                <a:solidFill>
                  <a:srgbClr val="000000"/>
                </a:solidFill>
                <a:latin typeface="Arial"/>
                <a:ea typeface="Arial"/>
              </a:rPr>
              <a:t>ortama</a:t>
            </a:r>
            <a:r>
              <a:rPr lang="en-US" altLang="zh-CN" sz="2400" dirty="0">
                <a:solidFill>
                  <a:srgbClr val="000000"/>
                </a:solidFill>
                <a:latin typeface="Arial"/>
                <a:cs typeface="Arial"/>
              </a:rPr>
              <a:t> </a:t>
            </a:r>
            <a:r>
              <a:rPr lang="en-US" altLang="zh-CN" sz="2400" spc="-15" dirty="0" err="1">
                <a:solidFill>
                  <a:srgbClr val="000000"/>
                </a:solidFill>
                <a:latin typeface="Arial"/>
                <a:ea typeface="Arial"/>
              </a:rPr>
              <a:t>salgı</a:t>
            </a:r>
            <a:r>
              <a:rPr lang="en-US" altLang="zh-CN" sz="2400" spc="-5" dirty="0">
                <a:solidFill>
                  <a:srgbClr val="000000"/>
                </a:solidFill>
                <a:latin typeface="Arial"/>
                <a:cs typeface="Arial"/>
              </a:rPr>
              <a:t> </a:t>
            </a:r>
            <a:r>
              <a:rPr lang="en-US" altLang="zh-CN" sz="2400" spc="-15" dirty="0" err="1">
                <a:solidFill>
                  <a:srgbClr val="000000"/>
                </a:solidFill>
                <a:latin typeface="Arial"/>
                <a:ea typeface="Arial"/>
              </a:rPr>
              <a:t>yaparlar</a:t>
            </a:r>
            <a:r>
              <a:rPr lang="en-US" altLang="zh-CN" sz="2400" spc="-15" dirty="0">
                <a:solidFill>
                  <a:srgbClr val="000000"/>
                </a:solidFill>
                <a:latin typeface="Arial"/>
                <a:ea typeface="Arial"/>
              </a:rPr>
              <a:t>.</a:t>
            </a:r>
            <a:r>
              <a:rPr lang="tr-TR" altLang="zh-CN" sz="2400" spc="-15" dirty="0">
                <a:solidFill>
                  <a:srgbClr val="000000"/>
                </a:solidFill>
                <a:latin typeface="Arial"/>
                <a:ea typeface="Arial"/>
              </a:rPr>
              <a:t/>
            </a:r>
            <a:br>
              <a:rPr lang="tr-TR" altLang="zh-CN" sz="2400" spc="-15" dirty="0">
                <a:solidFill>
                  <a:srgbClr val="000000"/>
                </a:solidFill>
                <a:latin typeface="Arial"/>
                <a:ea typeface="Arial"/>
              </a:rPr>
            </a:br>
            <a:r>
              <a:rPr lang="en-US" altLang="zh-CN" sz="2400" spc="-15" dirty="0">
                <a:solidFill>
                  <a:srgbClr val="000000"/>
                </a:solidFill>
                <a:latin typeface="Arial"/>
                <a:ea typeface="Arial"/>
              </a:rPr>
              <a:t/>
            </a:r>
            <a:br>
              <a:rPr lang="en-US" altLang="zh-CN" sz="2400" spc="-15" dirty="0">
                <a:solidFill>
                  <a:srgbClr val="000000"/>
                </a:solidFill>
                <a:latin typeface="Arial"/>
                <a:ea typeface="Arial"/>
              </a:rPr>
            </a:br>
            <a:r>
              <a:rPr lang="en-US" altLang="zh-CN" sz="2400" dirty="0">
                <a:solidFill>
                  <a:srgbClr val="000000"/>
                </a:solidFill>
                <a:latin typeface="Arial"/>
                <a:ea typeface="Arial"/>
              </a:rPr>
              <a:t>•</a:t>
            </a:r>
            <a:r>
              <a:rPr lang="en-US" altLang="zh-CN" sz="2400" spc="100" dirty="0">
                <a:solidFill>
                  <a:srgbClr val="000000"/>
                </a:solidFill>
                <a:latin typeface="Arial"/>
                <a:cs typeface="Arial"/>
              </a:rPr>
              <a:t> </a:t>
            </a:r>
            <a:r>
              <a:rPr lang="en-US" altLang="zh-CN" sz="2400" dirty="0" err="1">
                <a:solidFill>
                  <a:srgbClr val="FF0000"/>
                </a:solidFill>
                <a:latin typeface="Arial"/>
                <a:ea typeface="Arial"/>
              </a:rPr>
              <a:t>Pankreas</a:t>
            </a:r>
            <a:r>
              <a:rPr lang="en-US" altLang="zh-CN" sz="2400" spc="104" dirty="0">
                <a:solidFill>
                  <a:srgbClr val="FF0000"/>
                </a:solidFill>
                <a:latin typeface="Arial"/>
                <a:cs typeface="Arial"/>
              </a:rPr>
              <a:t> </a:t>
            </a:r>
            <a:r>
              <a:rPr lang="en-US" altLang="zh-CN" sz="2400" dirty="0">
                <a:solidFill>
                  <a:srgbClr val="FF0000"/>
                </a:solidFill>
                <a:latin typeface="Arial"/>
                <a:ea typeface="Arial"/>
              </a:rPr>
              <a:t>hem</a:t>
            </a:r>
            <a:r>
              <a:rPr lang="en-US" altLang="zh-CN" sz="2400" spc="104" dirty="0">
                <a:solidFill>
                  <a:srgbClr val="FF0000"/>
                </a:solidFill>
                <a:latin typeface="Arial"/>
                <a:cs typeface="Arial"/>
              </a:rPr>
              <a:t> </a:t>
            </a:r>
            <a:r>
              <a:rPr lang="en-US" altLang="zh-CN" sz="2400" dirty="0" err="1">
                <a:solidFill>
                  <a:srgbClr val="FF0000"/>
                </a:solidFill>
                <a:latin typeface="Arial"/>
                <a:ea typeface="Arial"/>
              </a:rPr>
              <a:t>iç</a:t>
            </a:r>
            <a:r>
              <a:rPr lang="en-US" altLang="zh-CN" sz="2400" spc="104" dirty="0">
                <a:solidFill>
                  <a:srgbClr val="FF0000"/>
                </a:solidFill>
                <a:latin typeface="Arial"/>
                <a:cs typeface="Arial"/>
              </a:rPr>
              <a:t> </a:t>
            </a:r>
            <a:r>
              <a:rPr lang="en-US" altLang="zh-CN" sz="2400" dirty="0">
                <a:solidFill>
                  <a:srgbClr val="FF0000"/>
                </a:solidFill>
                <a:latin typeface="Arial"/>
                <a:ea typeface="Arial"/>
              </a:rPr>
              <a:t>hem</a:t>
            </a:r>
            <a:r>
              <a:rPr lang="en-US" altLang="zh-CN" sz="2400" spc="104" dirty="0">
                <a:solidFill>
                  <a:srgbClr val="FF0000"/>
                </a:solidFill>
                <a:latin typeface="Arial"/>
                <a:cs typeface="Arial"/>
              </a:rPr>
              <a:t> </a:t>
            </a:r>
            <a:r>
              <a:rPr lang="en-US" altLang="zh-CN" sz="2400" dirty="0" err="1">
                <a:solidFill>
                  <a:srgbClr val="FF0000"/>
                </a:solidFill>
                <a:latin typeface="Arial"/>
                <a:ea typeface="Arial"/>
              </a:rPr>
              <a:t>dış</a:t>
            </a:r>
            <a:r>
              <a:rPr lang="en-US" altLang="zh-CN" sz="2400" spc="104" dirty="0">
                <a:solidFill>
                  <a:srgbClr val="FF0000"/>
                </a:solidFill>
                <a:latin typeface="Arial"/>
                <a:cs typeface="Arial"/>
              </a:rPr>
              <a:t> </a:t>
            </a:r>
            <a:r>
              <a:rPr lang="en-US" altLang="zh-CN" sz="2400" dirty="0" err="1">
                <a:solidFill>
                  <a:srgbClr val="FF0000"/>
                </a:solidFill>
                <a:latin typeface="Arial"/>
                <a:ea typeface="Arial"/>
              </a:rPr>
              <a:t>salgı</a:t>
            </a:r>
            <a:r>
              <a:rPr lang="en-US" altLang="zh-CN" sz="2400" dirty="0">
                <a:solidFill>
                  <a:srgbClr val="FF0000"/>
                </a:solidFill>
                <a:latin typeface="Arial"/>
                <a:ea typeface="Arial"/>
              </a:rPr>
              <a:t/>
            </a:r>
            <a:br>
              <a:rPr lang="en-US" altLang="zh-CN" sz="2400" dirty="0">
                <a:solidFill>
                  <a:srgbClr val="FF0000"/>
                </a:solidFill>
                <a:latin typeface="Arial"/>
                <a:ea typeface="Arial"/>
              </a:rPr>
            </a:br>
            <a:r>
              <a:rPr lang="en-US" altLang="zh-CN" sz="2400" dirty="0" err="1">
                <a:solidFill>
                  <a:srgbClr val="FF0000"/>
                </a:solidFill>
                <a:latin typeface="Arial"/>
                <a:ea typeface="Arial"/>
              </a:rPr>
              <a:t>yapan</a:t>
            </a:r>
            <a:r>
              <a:rPr lang="en-US" altLang="zh-CN" sz="2400" dirty="0">
                <a:solidFill>
                  <a:srgbClr val="FF0000"/>
                </a:solidFill>
                <a:latin typeface="Arial"/>
                <a:cs typeface="Arial"/>
              </a:rPr>
              <a:t> </a:t>
            </a:r>
            <a:r>
              <a:rPr lang="en-US" altLang="zh-CN" sz="2400" dirty="0" err="1">
                <a:solidFill>
                  <a:srgbClr val="FF0000"/>
                </a:solidFill>
                <a:latin typeface="Arial"/>
                <a:ea typeface="Arial"/>
              </a:rPr>
              <a:t>mikst</a:t>
            </a:r>
            <a:r>
              <a:rPr lang="en-US" altLang="zh-CN" sz="2400" dirty="0">
                <a:solidFill>
                  <a:srgbClr val="FF0000"/>
                </a:solidFill>
                <a:latin typeface="Arial"/>
                <a:cs typeface="Arial"/>
              </a:rPr>
              <a:t> </a:t>
            </a:r>
            <a:r>
              <a:rPr lang="en-US" altLang="zh-CN" sz="2400" dirty="0" err="1">
                <a:solidFill>
                  <a:srgbClr val="FF0000"/>
                </a:solidFill>
                <a:latin typeface="Arial"/>
                <a:ea typeface="Arial"/>
              </a:rPr>
              <a:t>bir</a:t>
            </a:r>
            <a:r>
              <a:rPr lang="en-US" altLang="zh-CN" sz="2400" dirty="0">
                <a:solidFill>
                  <a:srgbClr val="FF0000"/>
                </a:solidFill>
                <a:latin typeface="Arial"/>
                <a:cs typeface="Arial"/>
              </a:rPr>
              <a:t> </a:t>
            </a:r>
            <a:r>
              <a:rPr lang="en-US" altLang="zh-CN" sz="2400" dirty="0" err="1">
                <a:solidFill>
                  <a:srgbClr val="FF0000"/>
                </a:solidFill>
                <a:latin typeface="Arial"/>
                <a:ea typeface="Arial"/>
              </a:rPr>
              <a:t>salgı</a:t>
            </a:r>
            <a:r>
              <a:rPr lang="en-US" altLang="zh-CN" sz="2400" spc="-245" dirty="0">
                <a:solidFill>
                  <a:srgbClr val="FF0000"/>
                </a:solidFill>
                <a:latin typeface="Arial"/>
                <a:cs typeface="Arial"/>
              </a:rPr>
              <a:t> </a:t>
            </a:r>
            <a:r>
              <a:rPr lang="en-US" altLang="zh-CN" sz="2400" dirty="0" err="1">
                <a:solidFill>
                  <a:srgbClr val="FF0000"/>
                </a:solidFill>
                <a:latin typeface="Arial"/>
                <a:ea typeface="Arial"/>
              </a:rPr>
              <a:t>bezidir</a:t>
            </a:r>
            <a:r>
              <a:rPr lang="en-US" altLang="zh-CN" sz="2400" dirty="0">
                <a:solidFill>
                  <a:srgbClr val="FF0000"/>
                </a:solidFill>
                <a:latin typeface="Arial"/>
                <a:ea typeface="Arial"/>
              </a:rPr>
              <a:t>.</a:t>
            </a:r>
            <a:br>
              <a:rPr lang="en-US" altLang="zh-CN" sz="2400" dirty="0">
                <a:solidFill>
                  <a:srgbClr val="FF0000"/>
                </a:solidFill>
                <a:latin typeface="Arial"/>
                <a:ea typeface="Arial"/>
              </a:rPr>
            </a:br>
            <a:endParaRPr sz="2400" spc="-15" dirty="0">
              <a:solidFill>
                <a:srgbClr val="FF0000"/>
              </a:solidFill>
            </a:endParaRPr>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8" name="Picture 18">
            <a:extLst>
              <a:ext uri="{FF2B5EF4-FFF2-40B4-BE49-F238E27FC236}">
                <a16:creationId xmlns:a16="http://schemas.microsoft.com/office/drawing/2014/main" id="{D95CF16A-9CAB-4691-877C-C86D88AC4EA9}"/>
              </a:ext>
            </a:extLst>
          </p:cNvPr>
          <p:cNvPicPr>
            <a:picLocks noChangeAspect="1"/>
          </p:cNvPicPr>
          <p:nvPr/>
        </p:nvPicPr>
        <p:blipFill>
          <a:blip r:embed="rId2"/>
          <a:stretch>
            <a:fillRect/>
          </a:stretch>
        </p:blipFill>
        <p:spPr>
          <a:xfrm rot="5400000">
            <a:off x="8572500" y="-419100"/>
            <a:ext cx="3048000" cy="4191000"/>
          </a:xfrm>
          <a:prstGeom prst="rect">
            <a:avLst/>
          </a:prstGeom>
        </p:spPr>
      </p:pic>
      <p:pic>
        <p:nvPicPr>
          <p:cNvPr id="19" name="Picture 17">
            <a:extLst>
              <a:ext uri="{FF2B5EF4-FFF2-40B4-BE49-F238E27FC236}">
                <a16:creationId xmlns:a16="http://schemas.microsoft.com/office/drawing/2014/main" id="{1AAD2667-1E7B-4874-A6FE-72241C9D1710}"/>
              </a:ext>
            </a:extLst>
          </p:cNvPr>
          <p:cNvPicPr>
            <a:picLocks noChangeAspect="1"/>
          </p:cNvPicPr>
          <p:nvPr/>
        </p:nvPicPr>
        <p:blipFill>
          <a:blip r:embed="rId3"/>
          <a:stretch>
            <a:fillRect/>
          </a:stretch>
        </p:blipFill>
        <p:spPr>
          <a:xfrm rot="5400000">
            <a:off x="8296785" y="3093885"/>
            <a:ext cx="3379990" cy="3953238"/>
          </a:xfrm>
          <a:prstGeom prst="rect">
            <a:avLst/>
          </a:prstGeom>
        </p:spPr>
      </p:pic>
    </p:spTree>
    <p:extLst>
      <p:ext uri="{BB962C8B-B14F-4D97-AF65-F5344CB8AC3E}">
        <p14:creationId xmlns:p14="http://schemas.microsoft.com/office/powerpoint/2010/main" val="2305726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896952" y="1682224"/>
            <a:ext cx="11176112" cy="5175776"/>
          </a:xfrm>
          <a:prstGeom prst="rect">
            <a:avLst/>
          </a:prstGeom>
        </p:spPr>
        <p:txBody>
          <a:bodyPr vert="horz" wrap="square" lIns="0" tIns="12700" rIns="0" bIns="0" rtlCol="0">
            <a:spAutoFit/>
          </a:bodyPr>
          <a:lstStyle/>
          <a:p>
            <a:pPr marL="0" indent="3017268">
              <a:lnSpc>
                <a:spcPct val="100000"/>
              </a:lnSpc>
            </a:pPr>
            <a:r>
              <a:rPr lang="en-US" altLang="zh-CN" sz="2800" dirty="0">
                <a:solidFill>
                  <a:srgbClr val="FF0000"/>
                </a:solidFill>
                <a:latin typeface="Arial"/>
                <a:ea typeface="Arial"/>
              </a:rPr>
              <a:t>Hormonal</a:t>
            </a:r>
            <a:r>
              <a:rPr lang="en-US" altLang="zh-CN" sz="2800" spc="-15" dirty="0">
                <a:solidFill>
                  <a:srgbClr val="FF0000"/>
                </a:solidFill>
                <a:latin typeface="Arial"/>
                <a:cs typeface="Arial"/>
              </a:rPr>
              <a:t> </a:t>
            </a:r>
            <a:r>
              <a:rPr lang="en-US" altLang="zh-CN" sz="2800" spc="5" dirty="0" err="1">
                <a:solidFill>
                  <a:srgbClr val="FF0000"/>
                </a:solidFill>
                <a:latin typeface="Arial"/>
                <a:ea typeface="Arial"/>
              </a:rPr>
              <a:t>etkileşim</a:t>
            </a:r>
            <a:r>
              <a:rPr lang="en-US" altLang="zh-CN" sz="2800" spc="5" dirty="0">
                <a:solidFill>
                  <a:srgbClr val="FF0000"/>
                </a:solidFill>
                <a:latin typeface="Arial"/>
                <a:ea typeface="Arial"/>
              </a:rPr>
              <a:t/>
            </a:r>
            <a:br>
              <a:rPr lang="en-US" altLang="zh-CN" sz="2800" spc="5" dirty="0">
                <a:solidFill>
                  <a:srgbClr val="FF0000"/>
                </a:solidFill>
                <a:latin typeface="Arial"/>
                <a:ea typeface="Arial"/>
              </a:rPr>
            </a:br>
            <a:r>
              <a:rPr lang="en-US" sz="1050" dirty="0">
                <a:solidFill>
                  <a:srgbClr val="FF0000"/>
                </a:solidFill>
              </a:rPr>
              <a:t/>
            </a:r>
            <a:br>
              <a:rPr lang="en-US" sz="1050" dirty="0">
                <a:solidFill>
                  <a:srgbClr val="FF0000"/>
                </a:solidFill>
              </a:rPr>
            </a:br>
            <a:r>
              <a:rPr lang="en-US" sz="1050" dirty="0"/>
              <a:t/>
            </a:r>
            <a:br>
              <a:rPr lang="en-US" sz="1050" dirty="0"/>
            </a:br>
            <a:r>
              <a:rPr lang="en-US" sz="1050" dirty="0"/>
              <a:t/>
            </a:r>
            <a:br>
              <a:rPr lang="en-US" sz="1050" dirty="0"/>
            </a:br>
            <a:r>
              <a:rPr lang="en-US" altLang="zh-CN" sz="2400" dirty="0">
                <a:solidFill>
                  <a:srgbClr val="000000"/>
                </a:solidFill>
                <a:latin typeface="Arial"/>
                <a:ea typeface="Arial"/>
              </a:rPr>
              <a:t>•</a:t>
            </a:r>
            <a:r>
              <a:rPr lang="en-US" altLang="zh-CN" sz="2400" dirty="0" err="1">
                <a:solidFill>
                  <a:srgbClr val="FF0000"/>
                </a:solidFill>
                <a:latin typeface="Arial"/>
                <a:ea typeface="Arial"/>
              </a:rPr>
              <a:t>Sinerjik</a:t>
            </a:r>
            <a:r>
              <a:rPr lang="en-US" altLang="zh-CN" sz="2400" spc="220" dirty="0">
                <a:solidFill>
                  <a:srgbClr val="000000"/>
                </a:solidFill>
                <a:latin typeface="Arial"/>
                <a:cs typeface="Arial"/>
              </a:rPr>
              <a:t> </a:t>
            </a:r>
            <a:r>
              <a:rPr lang="en-US" altLang="zh-CN" sz="2400" dirty="0">
                <a:solidFill>
                  <a:srgbClr val="000000"/>
                </a:solidFill>
                <a:latin typeface="Arial"/>
                <a:ea typeface="Arial"/>
              </a:rPr>
              <a:t>(</a:t>
            </a:r>
            <a:r>
              <a:rPr lang="en-US" altLang="zh-CN" sz="2400" dirty="0" err="1">
                <a:solidFill>
                  <a:srgbClr val="000000"/>
                </a:solidFill>
                <a:latin typeface="Arial"/>
                <a:ea typeface="Arial"/>
              </a:rPr>
              <a:t>aynı</a:t>
            </a:r>
            <a:r>
              <a:rPr lang="en-US" altLang="zh-CN" sz="2400" spc="225" dirty="0">
                <a:solidFill>
                  <a:srgbClr val="000000"/>
                </a:solidFill>
                <a:latin typeface="Arial"/>
                <a:cs typeface="Arial"/>
              </a:rPr>
              <a:t> </a:t>
            </a:r>
            <a:r>
              <a:rPr lang="en-US" altLang="zh-CN" sz="2400" dirty="0" err="1">
                <a:solidFill>
                  <a:srgbClr val="000000"/>
                </a:solidFill>
                <a:latin typeface="Arial"/>
                <a:ea typeface="Arial"/>
              </a:rPr>
              <a:t>yönde</a:t>
            </a:r>
            <a:r>
              <a:rPr lang="en-US" altLang="zh-CN" sz="2400" dirty="0">
                <a:solidFill>
                  <a:srgbClr val="000000"/>
                </a:solidFill>
                <a:latin typeface="Arial"/>
                <a:ea typeface="Arial"/>
              </a:rPr>
              <a:t>)</a:t>
            </a:r>
            <a:r>
              <a:rPr lang="tr-TR" altLang="zh-CN" sz="2400" dirty="0">
                <a:solidFill>
                  <a:srgbClr val="000000"/>
                </a:solidFill>
                <a:latin typeface="Arial"/>
                <a:ea typeface="Arial"/>
              </a:rPr>
              <a:t> </a:t>
            </a:r>
            <a:r>
              <a:rPr lang="en-US" altLang="zh-CN" sz="2400" dirty="0" err="1">
                <a:solidFill>
                  <a:srgbClr val="000000"/>
                </a:solidFill>
                <a:latin typeface="Arial"/>
                <a:ea typeface="Arial"/>
              </a:rPr>
              <a:t>Aynı</a:t>
            </a:r>
            <a:r>
              <a:rPr lang="en-US" altLang="zh-CN" sz="2400" spc="64" dirty="0">
                <a:solidFill>
                  <a:srgbClr val="000000"/>
                </a:solidFill>
                <a:latin typeface="Arial"/>
                <a:cs typeface="Arial"/>
              </a:rPr>
              <a:t> </a:t>
            </a:r>
            <a:r>
              <a:rPr lang="en-US" altLang="zh-CN" sz="2400" dirty="0" err="1">
                <a:solidFill>
                  <a:srgbClr val="000000"/>
                </a:solidFill>
                <a:latin typeface="Arial"/>
                <a:ea typeface="Arial"/>
              </a:rPr>
              <a:t>dokuyu</a:t>
            </a:r>
            <a:r>
              <a:rPr lang="en-US" altLang="zh-CN" sz="2400" spc="64" dirty="0">
                <a:solidFill>
                  <a:srgbClr val="000000"/>
                </a:solidFill>
                <a:latin typeface="Arial"/>
                <a:cs typeface="Arial"/>
              </a:rPr>
              <a:t> </a:t>
            </a:r>
            <a:r>
              <a:rPr lang="en-US" altLang="zh-CN" sz="2400" dirty="0" err="1">
                <a:solidFill>
                  <a:srgbClr val="000000"/>
                </a:solidFill>
                <a:latin typeface="Arial"/>
                <a:ea typeface="Arial"/>
              </a:rPr>
              <a:t>hedef</a:t>
            </a:r>
            <a:r>
              <a:rPr lang="en-US" altLang="zh-CN" sz="2400" spc="69" dirty="0">
                <a:solidFill>
                  <a:srgbClr val="000000"/>
                </a:solidFill>
                <a:latin typeface="Arial"/>
                <a:cs typeface="Arial"/>
              </a:rPr>
              <a:t> </a:t>
            </a:r>
            <a:r>
              <a:rPr lang="en-US" altLang="zh-CN" sz="2400" dirty="0" err="1">
                <a:solidFill>
                  <a:srgbClr val="000000"/>
                </a:solidFill>
                <a:latin typeface="Arial"/>
                <a:ea typeface="Arial"/>
              </a:rPr>
              <a:t>kabul</a:t>
            </a:r>
            <a:r>
              <a:rPr lang="en-US" altLang="zh-CN" sz="2400" spc="64" dirty="0">
                <a:solidFill>
                  <a:srgbClr val="000000"/>
                </a:solidFill>
                <a:latin typeface="Arial"/>
                <a:cs typeface="Arial"/>
              </a:rPr>
              <a:t> </a:t>
            </a:r>
            <a:r>
              <a:rPr lang="en-US" altLang="zh-CN" sz="2400" dirty="0" err="1">
                <a:solidFill>
                  <a:srgbClr val="000000"/>
                </a:solidFill>
                <a:latin typeface="Arial"/>
                <a:ea typeface="Arial"/>
              </a:rPr>
              <a:t>eden</a:t>
            </a:r>
            <a:r>
              <a:rPr lang="en-US" altLang="zh-CN" sz="2400" spc="64" dirty="0">
                <a:solidFill>
                  <a:srgbClr val="000000"/>
                </a:solidFill>
                <a:latin typeface="Arial"/>
                <a:cs typeface="Arial"/>
              </a:rPr>
              <a:t> </a:t>
            </a:r>
            <a:r>
              <a:rPr lang="en-US" altLang="zh-CN" sz="2400" dirty="0" err="1">
                <a:solidFill>
                  <a:srgbClr val="000000"/>
                </a:solidFill>
                <a:latin typeface="Arial"/>
                <a:ea typeface="Arial"/>
              </a:rPr>
              <a:t>iki</a:t>
            </a:r>
            <a:r>
              <a:rPr lang="en-US" altLang="zh-CN" sz="2400" spc="64" dirty="0">
                <a:solidFill>
                  <a:srgbClr val="000000"/>
                </a:solidFill>
                <a:latin typeface="Arial"/>
                <a:cs typeface="Arial"/>
              </a:rPr>
              <a:t> </a:t>
            </a:r>
            <a:r>
              <a:rPr lang="en-US" altLang="zh-CN" sz="2400" dirty="0" err="1">
                <a:solidFill>
                  <a:srgbClr val="000000"/>
                </a:solidFill>
                <a:latin typeface="Arial"/>
                <a:ea typeface="Arial"/>
              </a:rPr>
              <a:t>hormon</a:t>
            </a:r>
            <a:r>
              <a:rPr lang="en-US" altLang="zh-CN" sz="2400" spc="69" dirty="0">
                <a:solidFill>
                  <a:srgbClr val="000000"/>
                </a:solidFill>
                <a:latin typeface="Arial"/>
                <a:cs typeface="Arial"/>
              </a:rPr>
              <a:t> </a:t>
            </a:r>
            <a:r>
              <a:rPr lang="en-US" altLang="zh-CN" sz="2400" dirty="0" err="1">
                <a:solidFill>
                  <a:srgbClr val="000000"/>
                </a:solidFill>
                <a:latin typeface="Arial"/>
                <a:ea typeface="Arial"/>
              </a:rPr>
              <a:t>varsa</a:t>
            </a:r>
            <a:r>
              <a:rPr lang="en-US" altLang="zh-CN" sz="2400" dirty="0">
                <a:solidFill>
                  <a:srgbClr val="000000"/>
                </a:solidFill>
                <a:latin typeface="Arial"/>
                <a:ea typeface="Arial"/>
              </a:rPr>
              <a:t>;</a:t>
            </a:r>
            <a:r>
              <a:rPr lang="tr-TR" altLang="zh-CN" sz="2400" dirty="0">
                <a:solidFill>
                  <a:srgbClr val="000000"/>
                </a:solidFill>
                <a:latin typeface="Arial"/>
                <a:ea typeface="Arial"/>
              </a:rPr>
              <a:t> </a:t>
            </a:r>
            <a:r>
              <a:rPr lang="en-US" altLang="zh-CN" sz="2400" spc="220" dirty="0">
                <a:solidFill>
                  <a:srgbClr val="000000"/>
                </a:solidFill>
                <a:latin typeface="Arial"/>
                <a:cs typeface="Arial"/>
              </a:rPr>
              <a:t> </a:t>
            </a: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sz="2400" dirty="0"/>
              <a:t/>
            </a:r>
            <a:br>
              <a:rPr lang="en-US" sz="2400" dirty="0"/>
            </a:br>
            <a:r>
              <a:rPr lang="en-US" altLang="zh-CN" sz="2400" dirty="0">
                <a:solidFill>
                  <a:srgbClr val="000000"/>
                </a:solidFill>
                <a:latin typeface="Arial"/>
                <a:ea typeface="Arial"/>
              </a:rPr>
              <a:t>•</a:t>
            </a:r>
            <a:r>
              <a:rPr lang="en-US" altLang="zh-CN" sz="2400" dirty="0">
                <a:solidFill>
                  <a:srgbClr val="FF0000"/>
                </a:solidFill>
                <a:latin typeface="Arial"/>
                <a:ea typeface="Arial"/>
              </a:rPr>
              <a:t>Antagonist</a:t>
            </a:r>
            <a:r>
              <a:rPr lang="en-US" altLang="zh-CN" sz="2400" spc="120" dirty="0">
                <a:solidFill>
                  <a:srgbClr val="000000"/>
                </a:solidFill>
                <a:latin typeface="Arial"/>
                <a:cs typeface="Arial"/>
              </a:rPr>
              <a:t> </a:t>
            </a:r>
            <a:r>
              <a:rPr lang="en-US" altLang="zh-CN" sz="2400" dirty="0">
                <a:solidFill>
                  <a:srgbClr val="000000"/>
                </a:solidFill>
                <a:latin typeface="Arial"/>
                <a:ea typeface="Arial"/>
              </a:rPr>
              <a:t>(</a:t>
            </a:r>
            <a:r>
              <a:rPr lang="en-US" altLang="zh-CN" sz="2400" dirty="0" err="1">
                <a:solidFill>
                  <a:srgbClr val="000000"/>
                </a:solidFill>
                <a:latin typeface="Arial"/>
                <a:ea typeface="Arial"/>
              </a:rPr>
              <a:t>zıt</a:t>
            </a:r>
            <a:r>
              <a:rPr lang="en-US" altLang="zh-CN" sz="2400" spc="120" dirty="0">
                <a:solidFill>
                  <a:srgbClr val="000000"/>
                </a:solidFill>
                <a:latin typeface="Arial"/>
                <a:cs typeface="Arial"/>
              </a:rPr>
              <a:t> </a:t>
            </a:r>
            <a:r>
              <a:rPr lang="en-US" altLang="zh-CN" sz="2400" dirty="0" err="1">
                <a:solidFill>
                  <a:srgbClr val="000000"/>
                </a:solidFill>
                <a:latin typeface="Arial"/>
                <a:ea typeface="Arial"/>
              </a:rPr>
              <a:t>yönde</a:t>
            </a:r>
            <a:r>
              <a:rPr lang="en-US" altLang="zh-CN" sz="2400" dirty="0">
                <a:solidFill>
                  <a:srgbClr val="000000"/>
                </a:solidFill>
                <a:latin typeface="Arial"/>
                <a:ea typeface="Arial"/>
              </a:rPr>
              <a:t>)</a:t>
            </a:r>
            <a:r>
              <a:rPr lang="en-US" altLang="zh-CN" sz="2400" spc="120" dirty="0">
                <a:solidFill>
                  <a:srgbClr val="000000"/>
                </a:solidFill>
                <a:latin typeface="Arial"/>
                <a:cs typeface="Arial"/>
              </a:rPr>
              <a:t> </a:t>
            </a:r>
            <a:r>
              <a:rPr lang="en-US" altLang="zh-CN" sz="2400" dirty="0" err="1">
                <a:solidFill>
                  <a:srgbClr val="000000"/>
                </a:solidFill>
                <a:latin typeface="Arial"/>
                <a:ea typeface="Arial"/>
              </a:rPr>
              <a:t>etkileşim</a:t>
            </a:r>
            <a:r>
              <a:rPr lang="en-US" altLang="zh-CN" sz="2400" spc="120" dirty="0">
                <a:solidFill>
                  <a:srgbClr val="000000"/>
                </a:solidFill>
                <a:latin typeface="Arial"/>
                <a:cs typeface="Arial"/>
              </a:rPr>
              <a:t> </a:t>
            </a:r>
            <a:r>
              <a:rPr lang="en-US" altLang="zh-CN" sz="2400" dirty="0" err="1">
                <a:solidFill>
                  <a:srgbClr val="000000"/>
                </a:solidFill>
                <a:latin typeface="Arial"/>
                <a:ea typeface="Arial"/>
              </a:rPr>
              <a:t>oluşturabilirler</a:t>
            </a:r>
            <a:r>
              <a:rPr lang="tr-TR" altLang="zh-CN" sz="2400" dirty="0">
                <a:solidFill>
                  <a:srgbClr val="000000"/>
                </a:solidFill>
                <a:latin typeface="Arial"/>
                <a:ea typeface="Arial"/>
              </a:rPr>
              <a:t/>
            </a:r>
            <a:br>
              <a:rPr lang="tr-TR" altLang="zh-CN" sz="2400" dirty="0">
                <a:solidFill>
                  <a:srgbClr val="000000"/>
                </a:solidFill>
                <a:latin typeface="Arial"/>
                <a:ea typeface="Arial"/>
              </a:rPr>
            </a:br>
            <a:r>
              <a:rPr lang="tr-TR" altLang="zh-CN" sz="2400" dirty="0">
                <a:solidFill>
                  <a:srgbClr val="000000"/>
                </a:solidFill>
                <a:latin typeface="Arial"/>
                <a:ea typeface="Arial"/>
              </a:rPr>
              <a:t/>
            </a:r>
            <a:br>
              <a:rPr lang="tr-TR" altLang="zh-CN" sz="2400" dirty="0">
                <a:solidFill>
                  <a:srgbClr val="000000"/>
                </a:solidFill>
                <a:latin typeface="Arial"/>
                <a:ea typeface="Arial"/>
              </a:rPr>
            </a:br>
            <a:r>
              <a:rPr lang="en-US" altLang="zh-CN" sz="2400" dirty="0">
                <a:solidFill>
                  <a:srgbClr val="000000"/>
                </a:solidFill>
                <a:latin typeface="Arial"/>
                <a:ea typeface="Arial"/>
              </a:rPr>
              <a:t>Bir</a:t>
            </a:r>
            <a:r>
              <a:rPr lang="en-US" altLang="zh-CN" sz="2400" spc="55" dirty="0">
                <a:solidFill>
                  <a:srgbClr val="000000"/>
                </a:solidFill>
                <a:latin typeface="Arial"/>
                <a:cs typeface="Arial"/>
              </a:rPr>
              <a:t> </a:t>
            </a:r>
            <a:r>
              <a:rPr lang="en-US" altLang="zh-CN" sz="2400" dirty="0" err="1">
                <a:solidFill>
                  <a:srgbClr val="000000"/>
                </a:solidFill>
                <a:latin typeface="Arial"/>
                <a:ea typeface="Arial"/>
              </a:rPr>
              <a:t>hücreyi</a:t>
            </a:r>
            <a:r>
              <a:rPr lang="en-US" altLang="zh-CN" sz="2400" spc="55" dirty="0">
                <a:solidFill>
                  <a:srgbClr val="000000"/>
                </a:solidFill>
                <a:latin typeface="Arial"/>
                <a:cs typeface="Arial"/>
              </a:rPr>
              <a:t> </a:t>
            </a:r>
            <a:r>
              <a:rPr lang="en-US" altLang="zh-CN" sz="2400" dirty="0" err="1">
                <a:solidFill>
                  <a:srgbClr val="000000"/>
                </a:solidFill>
                <a:latin typeface="Arial"/>
                <a:ea typeface="Arial"/>
              </a:rPr>
              <a:t>bir</a:t>
            </a:r>
            <a:r>
              <a:rPr lang="en-US" altLang="zh-CN" sz="2400" spc="55" dirty="0">
                <a:solidFill>
                  <a:srgbClr val="000000"/>
                </a:solidFill>
                <a:latin typeface="Arial"/>
                <a:cs typeface="Arial"/>
              </a:rPr>
              <a:t> </a:t>
            </a:r>
            <a:r>
              <a:rPr lang="en-US" altLang="zh-CN" sz="2400" dirty="0" err="1">
                <a:solidFill>
                  <a:srgbClr val="000000"/>
                </a:solidFill>
                <a:latin typeface="Arial"/>
                <a:ea typeface="Arial"/>
              </a:rPr>
              <a:t>hormona</a:t>
            </a:r>
            <a:r>
              <a:rPr lang="en-US" altLang="zh-CN" sz="2400" spc="55" dirty="0">
                <a:solidFill>
                  <a:srgbClr val="000000"/>
                </a:solidFill>
                <a:latin typeface="Arial"/>
                <a:cs typeface="Arial"/>
              </a:rPr>
              <a:t> </a:t>
            </a:r>
            <a:r>
              <a:rPr lang="en-US" altLang="zh-CN" sz="2400" dirty="0" err="1">
                <a:solidFill>
                  <a:srgbClr val="000000"/>
                </a:solidFill>
                <a:latin typeface="Arial"/>
                <a:ea typeface="Arial"/>
              </a:rPr>
              <a:t>hedef</a:t>
            </a:r>
            <a:r>
              <a:rPr lang="en-US" altLang="zh-CN" sz="2400" spc="55" dirty="0">
                <a:solidFill>
                  <a:srgbClr val="000000"/>
                </a:solidFill>
                <a:latin typeface="Arial"/>
                <a:cs typeface="Arial"/>
              </a:rPr>
              <a:t> </a:t>
            </a:r>
            <a:r>
              <a:rPr lang="en-US" altLang="zh-CN" sz="2400" dirty="0" err="1">
                <a:solidFill>
                  <a:srgbClr val="000000"/>
                </a:solidFill>
                <a:latin typeface="Arial"/>
                <a:ea typeface="Arial"/>
              </a:rPr>
              <a:t>yapan</a:t>
            </a:r>
            <a:r>
              <a:rPr lang="en-US" altLang="zh-CN" sz="2400" spc="55" dirty="0">
                <a:solidFill>
                  <a:srgbClr val="000000"/>
                </a:solidFill>
                <a:latin typeface="Arial"/>
                <a:cs typeface="Arial"/>
              </a:rPr>
              <a:t> </a:t>
            </a:r>
            <a:r>
              <a:rPr lang="en-US" altLang="zh-CN" sz="2400" dirty="0" err="1">
                <a:solidFill>
                  <a:srgbClr val="000000"/>
                </a:solidFill>
                <a:latin typeface="Arial"/>
                <a:ea typeface="Arial"/>
              </a:rPr>
              <a:t>şey</a:t>
            </a:r>
            <a:r>
              <a:rPr lang="en-US" altLang="zh-CN" sz="2400" spc="55" dirty="0">
                <a:solidFill>
                  <a:srgbClr val="000000"/>
                </a:solidFill>
                <a:latin typeface="Arial"/>
                <a:cs typeface="Arial"/>
              </a:rPr>
              <a:t> </a:t>
            </a:r>
            <a:r>
              <a:rPr lang="en-US" altLang="zh-CN" sz="2400" dirty="0">
                <a:solidFill>
                  <a:srgbClr val="000000"/>
                </a:solidFill>
                <a:latin typeface="Arial"/>
                <a:ea typeface="Arial"/>
              </a:rPr>
              <a:t>o</a:t>
            </a:r>
            <a:r>
              <a:rPr lang="en-US" altLang="zh-CN" sz="2400" spc="55" dirty="0">
                <a:solidFill>
                  <a:srgbClr val="000000"/>
                </a:solidFill>
                <a:latin typeface="Arial"/>
                <a:cs typeface="Arial"/>
              </a:rPr>
              <a:t> </a:t>
            </a:r>
            <a:r>
              <a:rPr lang="en-US" altLang="zh-CN" sz="2400" dirty="0" err="1">
                <a:solidFill>
                  <a:srgbClr val="000000"/>
                </a:solidFill>
                <a:latin typeface="Arial"/>
                <a:ea typeface="Arial"/>
              </a:rPr>
              <a:t>hücredeki</a:t>
            </a:r>
            <a:r>
              <a:rPr lang="en-US" altLang="zh-CN" sz="2400" spc="55" dirty="0">
                <a:solidFill>
                  <a:srgbClr val="000000"/>
                </a:solidFill>
                <a:latin typeface="Arial"/>
                <a:cs typeface="Arial"/>
              </a:rPr>
              <a:t> </a:t>
            </a:r>
            <a:r>
              <a:rPr lang="en-US" altLang="zh-CN" sz="2400" dirty="0">
                <a:solidFill>
                  <a:srgbClr val="000000"/>
                </a:solidFill>
                <a:latin typeface="Arial"/>
                <a:ea typeface="Arial"/>
              </a:rPr>
              <a:t>o</a:t>
            </a:r>
            <a:r>
              <a:rPr lang="tr-TR" altLang="zh-CN" sz="2400" dirty="0">
                <a:solidFill>
                  <a:srgbClr val="000000"/>
                </a:solidFill>
                <a:latin typeface="Arial"/>
                <a:ea typeface="Arial"/>
              </a:rPr>
              <a:t> </a:t>
            </a:r>
            <a:r>
              <a:rPr lang="en-US" altLang="zh-CN" sz="2400" dirty="0" err="1">
                <a:solidFill>
                  <a:srgbClr val="000000"/>
                </a:solidFill>
                <a:latin typeface="Arial"/>
                <a:ea typeface="Arial"/>
              </a:rPr>
              <a:t>hormona</a:t>
            </a:r>
            <a:r>
              <a:rPr lang="en-US" altLang="zh-CN" sz="2400" spc="-94" dirty="0">
                <a:solidFill>
                  <a:srgbClr val="000000"/>
                </a:solidFill>
                <a:latin typeface="Arial"/>
                <a:cs typeface="Arial"/>
              </a:rPr>
              <a:t> </a:t>
            </a:r>
            <a:r>
              <a:rPr lang="en-US" altLang="zh-CN" sz="2400" dirty="0" err="1">
                <a:solidFill>
                  <a:srgbClr val="000000"/>
                </a:solidFill>
                <a:latin typeface="Arial"/>
                <a:ea typeface="Arial"/>
              </a:rPr>
              <a:t>özgü</a:t>
            </a:r>
            <a:r>
              <a:rPr lang="en-US" altLang="zh-CN" sz="2400" spc="-94" dirty="0">
                <a:solidFill>
                  <a:srgbClr val="000000"/>
                </a:solidFill>
                <a:latin typeface="Arial"/>
                <a:cs typeface="Arial"/>
              </a:rPr>
              <a:t> </a:t>
            </a:r>
            <a:r>
              <a:rPr lang="en-US" altLang="zh-CN" sz="2400" dirty="0" err="1">
                <a:solidFill>
                  <a:srgbClr val="000000"/>
                </a:solidFill>
                <a:latin typeface="Arial"/>
                <a:ea typeface="Arial"/>
              </a:rPr>
              <a:t>reseptörlerin</a:t>
            </a:r>
            <a:r>
              <a:rPr lang="en-US" altLang="zh-CN" sz="2400" spc="-104" dirty="0">
                <a:solidFill>
                  <a:srgbClr val="000000"/>
                </a:solidFill>
                <a:latin typeface="Arial"/>
                <a:cs typeface="Arial"/>
              </a:rPr>
              <a:t> </a:t>
            </a:r>
            <a:r>
              <a:rPr lang="en-US" altLang="zh-CN" sz="2400" dirty="0" err="1">
                <a:solidFill>
                  <a:srgbClr val="000000"/>
                </a:solidFill>
                <a:latin typeface="Arial"/>
                <a:ea typeface="Arial"/>
              </a:rPr>
              <a:t>bulunmasıdır</a:t>
            </a:r>
            <a:r>
              <a:rPr lang="en-US" altLang="zh-CN" sz="2400" dirty="0">
                <a:solidFill>
                  <a:srgbClr val="000000"/>
                </a:solidFill>
                <a:latin typeface="Arial"/>
                <a:ea typeface="Arial"/>
              </a:rPr>
              <a:t>.</a:t>
            </a:r>
            <a:r>
              <a:rPr lang="tr-TR" altLang="zh-CN" sz="2400" dirty="0">
                <a:solidFill>
                  <a:srgbClr val="000000"/>
                </a:solidFill>
                <a:latin typeface="Arial"/>
                <a:ea typeface="Arial"/>
              </a:rPr>
              <a:t/>
            </a:r>
            <a:br>
              <a:rPr lang="tr-TR" altLang="zh-CN" sz="2400" dirty="0">
                <a:solidFill>
                  <a:srgbClr val="000000"/>
                </a:solidFill>
                <a:latin typeface="Arial"/>
                <a:ea typeface="Arial"/>
              </a:rPr>
            </a:b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altLang="zh-CN" sz="2400" spc="89" dirty="0">
                <a:solidFill>
                  <a:srgbClr val="000000"/>
                </a:solidFill>
                <a:latin typeface="Arial"/>
                <a:cs typeface="Arial"/>
              </a:rPr>
              <a:t> </a:t>
            </a:r>
            <a:r>
              <a:rPr lang="en-US" altLang="zh-CN" sz="2400" dirty="0" err="1">
                <a:solidFill>
                  <a:srgbClr val="FF0000"/>
                </a:solidFill>
                <a:latin typeface="Arial"/>
                <a:ea typeface="Arial"/>
              </a:rPr>
              <a:t>Bazı</a:t>
            </a:r>
            <a:r>
              <a:rPr lang="en-US" altLang="zh-CN" sz="2400" spc="89" dirty="0">
                <a:solidFill>
                  <a:srgbClr val="FF0000"/>
                </a:solidFill>
                <a:latin typeface="Arial"/>
                <a:cs typeface="Arial"/>
              </a:rPr>
              <a:t> </a:t>
            </a:r>
            <a:r>
              <a:rPr lang="en-US" altLang="zh-CN" sz="2400" dirty="0" err="1">
                <a:solidFill>
                  <a:srgbClr val="FF0000"/>
                </a:solidFill>
                <a:latin typeface="Arial"/>
                <a:ea typeface="Arial"/>
              </a:rPr>
              <a:t>hormonların</a:t>
            </a:r>
            <a:r>
              <a:rPr lang="en-US" altLang="zh-CN" sz="2400" spc="94" dirty="0">
                <a:solidFill>
                  <a:srgbClr val="FF0000"/>
                </a:solidFill>
                <a:latin typeface="Arial"/>
                <a:cs typeface="Arial"/>
              </a:rPr>
              <a:t> </a:t>
            </a:r>
            <a:r>
              <a:rPr lang="en-US" altLang="zh-CN" sz="2400" dirty="0" err="1">
                <a:solidFill>
                  <a:srgbClr val="FF0000"/>
                </a:solidFill>
                <a:latin typeface="Arial"/>
                <a:ea typeface="Arial"/>
              </a:rPr>
              <a:t>reseptörleri</a:t>
            </a:r>
            <a:r>
              <a:rPr lang="en-US" altLang="zh-CN" sz="2400" spc="89" dirty="0">
                <a:solidFill>
                  <a:srgbClr val="FF0000"/>
                </a:solidFill>
                <a:latin typeface="Arial"/>
                <a:cs typeface="Arial"/>
              </a:rPr>
              <a:t> </a:t>
            </a:r>
            <a:r>
              <a:rPr lang="en-US" altLang="zh-CN" sz="2400" dirty="0" err="1">
                <a:solidFill>
                  <a:srgbClr val="FF0000"/>
                </a:solidFill>
                <a:latin typeface="Arial"/>
                <a:ea typeface="Arial"/>
              </a:rPr>
              <a:t>hücre</a:t>
            </a:r>
            <a:r>
              <a:rPr lang="en-US" altLang="zh-CN" sz="2400" spc="94" dirty="0">
                <a:solidFill>
                  <a:srgbClr val="FF0000"/>
                </a:solidFill>
                <a:latin typeface="Arial"/>
                <a:cs typeface="Arial"/>
              </a:rPr>
              <a:t> </a:t>
            </a:r>
            <a:r>
              <a:rPr lang="en-US" altLang="zh-CN" sz="2400" dirty="0" err="1">
                <a:solidFill>
                  <a:srgbClr val="FF0000"/>
                </a:solidFill>
                <a:latin typeface="Arial"/>
                <a:ea typeface="Arial"/>
              </a:rPr>
              <a:t>zarında</a:t>
            </a:r>
            <a:r>
              <a:rPr lang="en-US" altLang="zh-CN" sz="2400" dirty="0">
                <a:solidFill>
                  <a:srgbClr val="FF0000"/>
                </a:solidFill>
                <a:latin typeface="Arial"/>
                <a:ea typeface="Arial"/>
              </a:rPr>
              <a:t>,</a:t>
            </a:r>
            <a:r>
              <a:rPr lang="en-US" altLang="zh-CN" sz="2400" spc="89" dirty="0">
                <a:solidFill>
                  <a:srgbClr val="FF0000"/>
                </a:solidFill>
                <a:latin typeface="Arial"/>
                <a:cs typeface="Arial"/>
              </a:rPr>
              <a:t> </a:t>
            </a:r>
            <a:r>
              <a:rPr lang="en-US" altLang="zh-CN" sz="2400" dirty="0" err="1">
                <a:solidFill>
                  <a:srgbClr val="FF0000"/>
                </a:solidFill>
                <a:latin typeface="Arial"/>
                <a:ea typeface="Arial"/>
              </a:rPr>
              <a:t>baz</a:t>
            </a:r>
            <a:r>
              <a:rPr lang="tr-TR" altLang="zh-CN" sz="2400" dirty="0">
                <a:solidFill>
                  <a:srgbClr val="FF0000"/>
                </a:solidFill>
                <a:latin typeface="Arial"/>
                <a:ea typeface="Arial"/>
              </a:rPr>
              <a:t>ı </a:t>
            </a:r>
            <a:r>
              <a:rPr lang="en-US" altLang="zh-CN" sz="2400" dirty="0" err="1">
                <a:solidFill>
                  <a:srgbClr val="FF0000"/>
                </a:solidFill>
                <a:latin typeface="Arial"/>
                <a:ea typeface="Arial"/>
              </a:rPr>
              <a:t>hormonların</a:t>
            </a:r>
            <a:r>
              <a:rPr lang="en-US" altLang="zh-CN" sz="2400" spc="-89" dirty="0">
                <a:solidFill>
                  <a:srgbClr val="FF0000"/>
                </a:solidFill>
                <a:latin typeface="Arial"/>
                <a:cs typeface="Arial"/>
              </a:rPr>
              <a:t> </a:t>
            </a:r>
            <a:r>
              <a:rPr lang="en-US" altLang="zh-CN" sz="2400" dirty="0" err="1">
                <a:solidFill>
                  <a:srgbClr val="FF0000"/>
                </a:solidFill>
                <a:latin typeface="Arial"/>
                <a:ea typeface="Arial"/>
              </a:rPr>
              <a:t>reseptörleri</a:t>
            </a:r>
            <a:r>
              <a:rPr lang="en-US" altLang="zh-CN" sz="2400" spc="-94" dirty="0">
                <a:solidFill>
                  <a:srgbClr val="FF0000"/>
                </a:solidFill>
                <a:latin typeface="Arial"/>
                <a:cs typeface="Arial"/>
              </a:rPr>
              <a:t> </a:t>
            </a:r>
            <a:r>
              <a:rPr lang="en-US" altLang="zh-CN" sz="2400" dirty="0" err="1">
                <a:solidFill>
                  <a:srgbClr val="FF0000"/>
                </a:solidFill>
                <a:latin typeface="Arial"/>
                <a:ea typeface="Arial"/>
              </a:rPr>
              <a:t>hücre</a:t>
            </a:r>
            <a:r>
              <a:rPr lang="en-US" altLang="zh-CN" sz="2400" spc="-100" dirty="0">
                <a:solidFill>
                  <a:srgbClr val="FF0000"/>
                </a:solidFill>
                <a:latin typeface="Arial"/>
                <a:cs typeface="Arial"/>
              </a:rPr>
              <a:t> </a:t>
            </a:r>
            <a:r>
              <a:rPr lang="en-US" altLang="zh-CN" sz="2400" dirty="0" err="1">
                <a:solidFill>
                  <a:srgbClr val="FF0000"/>
                </a:solidFill>
                <a:latin typeface="Arial"/>
                <a:ea typeface="Arial"/>
              </a:rPr>
              <a:t>içindedir</a:t>
            </a:r>
            <a:r>
              <a:rPr lang="en-US" altLang="zh-CN" sz="2400" dirty="0">
                <a:solidFill>
                  <a:srgbClr val="FF0000"/>
                </a:solidFill>
                <a:latin typeface="Arial"/>
                <a:ea typeface="Arial"/>
              </a:rPr>
              <a:t>.</a:t>
            </a:r>
            <a:br>
              <a:rPr lang="en-US" altLang="zh-CN" sz="2400" dirty="0">
                <a:solidFill>
                  <a:srgbClr val="FF0000"/>
                </a:solidFill>
                <a:latin typeface="Arial"/>
                <a:ea typeface="Arial"/>
              </a:rPr>
            </a:br>
            <a:r>
              <a:rPr lang="en-US" sz="1200" dirty="0"/>
              <a:t/>
            </a:r>
            <a:br>
              <a:rPr lang="en-US" sz="1200" dirty="0"/>
            </a:br>
            <a:r>
              <a:rPr lang="en-US" altLang="zh-CN" sz="2400" dirty="0">
                <a:solidFill>
                  <a:srgbClr val="000000"/>
                </a:solidFill>
                <a:latin typeface="Arial"/>
                <a:ea typeface="Arial"/>
              </a:rPr>
              <a:t>•</a:t>
            </a:r>
            <a:r>
              <a:rPr lang="en-US" altLang="zh-CN" sz="2400" spc="55" dirty="0">
                <a:solidFill>
                  <a:srgbClr val="000000"/>
                </a:solidFill>
                <a:latin typeface="Arial"/>
                <a:cs typeface="Arial"/>
              </a:rPr>
              <a:t> </a:t>
            </a:r>
            <a:r>
              <a:rPr lang="en-US" altLang="zh-CN" sz="2400" dirty="0" err="1">
                <a:solidFill>
                  <a:srgbClr val="000000"/>
                </a:solidFill>
                <a:latin typeface="Arial"/>
                <a:ea typeface="Arial"/>
              </a:rPr>
              <a:t>Bazı</a:t>
            </a:r>
            <a:r>
              <a:rPr lang="en-US" altLang="zh-CN" sz="2400" spc="55" dirty="0">
                <a:solidFill>
                  <a:srgbClr val="000000"/>
                </a:solidFill>
                <a:latin typeface="Arial"/>
                <a:cs typeface="Arial"/>
              </a:rPr>
              <a:t> </a:t>
            </a:r>
            <a:r>
              <a:rPr lang="en-US" altLang="zh-CN" sz="2400" dirty="0" err="1">
                <a:solidFill>
                  <a:srgbClr val="000000"/>
                </a:solidFill>
                <a:latin typeface="Arial"/>
                <a:ea typeface="Arial"/>
              </a:rPr>
              <a:t>hormonların</a:t>
            </a:r>
            <a:r>
              <a:rPr lang="en-US" altLang="zh-CN" sz="2400" spc="60" dirty="0">
                <a:solidFill>
                  <a:srgbClr val="000000"/>
                </a:solidFill>
                <a:latin typeface="Arial"/>
                <a:cs typeface="Arial"/>
              </a:rPr>
              <a:t> </a:t>
            </a:r>
            <a:r>
              <a:rPr lang="en-US" altLang="zh-CN" sz="2400" dirty="0" err="1">
                <a:solidFill>
                  <a:srgbClr val="000000"/>
                </a:solidFill>
                <a:latin typeface="Arial"/>
                <a:ea typeface="Arial"/>
              </a:rPr>
              <a:t>hedefi</a:t>
            </a:r>
            <a:r>
              <a:rPr lang="en-US" altLang="zh-CN" sz="2400" spc="55" dirty="0">
                <a:solidFill>
                  <a:srgbClr val="000000"/>
                </a:solidFill>
                <a:latin typeface="Arial"/>
                <a:cs typeface="Arial"/>
              </a:rPr>
              <a:t> </a:t>
            </a:r>
            <a:r>
              <a:rPr lang="en-US" altLang="zh-CN" sz="2400" dirty="0" err="1">
                <a:solidFill>
                  <a:srgbClr val="000000"/>
                </a:solidFill>
                <a:latin typeface="Arial"/>
                <a:ea typeface="Arial"/>
              </a:rPr>
              <a:t>çok</a:t>
            </a:r>
            <a:r>
              <a:rPr lang="en-US" altLang="zh-CN" sz="2400" spc="55" dirty="0">
                <a:solidFill>
                  <a:srgbClr val="000000"/>
                </a:solidFill>
                <a:latin typeface="Arial"/>
                <a:cs typeface="Arial"/>
              </a:rPr>
              <a:t> </a:t>
            </a:r>
            <a:r>
              <a:rPr lang="en-US" altLang="zh-CN" sz="2400" dirty="0" err="1">
                <a:solidFill>
                  <a:srgbClr val="000000"/>
                </a:solidFill>
                <a:latin typeface="Arial"/>
                <a:ea typeface="Arial"/>
              </a:rPr>
              <a:t>dardır</a:t>
            </a:r>
            <a:r>
              <a:rPr lang="en-US" altLang="zh-CN" sz="2400" dirty="0">
                <a:solidFill>
                  <a:srgbClr val="000000"/>
                </a:solidFill>
                <a:latin typeface="Arial"/>
                <a:ea typeface="Arial"/>
              </a:rPr>
              <a:t>.</a:t>
            </a:r>
            <a:r>
              <a:rPr lang="en-US" altLang="zh-CN" sz="2400" spc="60" dirty="0">
                <a:solidFill>
                  <a:srgbClr val="000000"/>
                </a:solidFill>
                <a:latin typeface="Arial"/>
                <a:cs typeface="Arial"/>
              </a:rPr>
              <a:t> </a:t>
            </a:r>
            <a:r>
              <a:rPr lang="en-US" altLang="zh-CN" sz="2400" dirty="0" err="1">
                <a:solidFill>
                  <a:srgbClr val="000000"/>
                </a:solidFill>
                <a:latin typeface="Arial"/>
                <a:ea typeface="Arial"/>
              </a:rPr>
              <a:t>Bazılarınınki</a:t>
            </a:r>
            <a:r>
              <a:rPr lang="en-US" altLang="zh-CN" sz="2400" spc="55" dirty="0">
                <a:solidFill>
                  <a:srgbClr val="000000"/>
                </a:solidFill>
                <a:latin typeface="Arial"/>
                <a:cs typeface="Arial"/>
              </a:rPr>
              <a:t> </a:t>
            </a:r>
            <a:r>
              <a:rPr lang="en-US" altLang="zh-CN" sz="2400" dirty="0" err="1">
                <a:solidFill>
                  <a:srgbClr val="000000"/>
                </a:solidFill>
                <a:latin typeface="Arial"/>
                <a:ea typeface="Arial"/>
              </a:rPr>
              <a:t>çok</a:t>
            </a:r>
            <a:r>
              <a:rPr lang="tr-TR" altLang="zh-CN" sz="2400" dirty="0">
                <a:solidFill>
                  <a:srgbClr val="000000"/>
                </a:solidFill>
                <a:latin typeface="Arial"/>
                <a:ea typeface="Arial"/>
              </a:rPr>
              <a:t>  </a:t>
            </a:r>
            <a:r>
              <a:rPr lang="en-US" altLang="zh-CN" sz="2400" spc="-25" dirty="0" err="1">
                <a:solidFill>
                  <a:srgbClr val="000000"/>
                </a:solidFill>
                <a:latin typeface="Arial"/>
                <a:ea typeface="Arial"/>
              </a:rPr>
              <a:t>geni</a:t>
            </a:r>
            <a:r>
              <a:rPr lang="en-US" altLang="zh-CN" sz="2400" spc="-20" dirty="0" err="1">
                <a:solidFill>
                  <a:srgbClr val="000000"/>
                </a:solidFill>
                <a:latin typeface="Arial"/>
                <a:ea typeface="Arial"/>
              </a:rPr>
              <a:t>ştir</a:t>
            </a:r>
            <a:r>
              <a:rPr lang="en-US" altLang="zh-CN" sz="2400" spc="-20" dirty="0" smtClean="0">
                <a:solidFill>
                  <a:srgbClr val="000000"/>
                </a:solidFill>
                <a:latin typeface="Arial"/>
                <a:ea typeface="Arial"/>
              </a:rPr>
              <a:t>.</a:t>
            </a:r>
            <a:br>
              <a:rPr lang="en-US" altLang="zh-CN" sz="2400" spc="-20" dirty="0" smtClean="0">
                <a:solidFill>
                  <a:srgbClr val="000000"/>
                </a:solidFill>
                <a:latin typeface="Arial"/>
                <a:ea typeface="Arial"/>
              </a:rPr>
            </a:b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Tree>
    <p:extLst>
      <p:ext uri="{BB962C8B-B14F-4D97-AF65-F5344CB8AC3E}">
        <p14:creationId xmlns:p14="http://schemas.microsoft.com/office/powerpoint/2010/main" val="4180069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137351" y="2900771"/>
            <a:ext cx="6967306" cy="3706143"/>
          </a:xfrm>
          <a:prstGeom prst="rect">
            <a:avLst/>
          </a:prstGeom>
        </p:spPr>
        <p:txBody>
          <a:bodyPr vert="horz" wrap="square" lIns="0" tIns="12700" rIns="0" bIns="0" rtlCol="0">
            <a:spAutoFit/>
          </a:bodyPr>
          <a:lstStyle/>
          <a:p>
            <a:pPr marL="0">
              <a:lnSpc>
                <a:spcPct val="100000"/>
              </a:lnSpc>
            </a:pPr>
            <a:r>
              <a:rPr lang="en-US" altLang="zh-CN" sz="2400" dirty="0">
                <a:solidFill>
                  <a:srgbClr val="FF0000"/>
                </a:solidFill>
                <a:latin typeface="Arial"/>
                <a:ea typeface="Arial"/>
              </a:rPr>
              <a:t>-</a:t>
            </a:r>
            <a:r>
              <a:rPr lang="en-US" altLang="zh-CN" sz="2400" spc="175" dirty="0">
                <a:solidFill>
                  <a:srgbClr val="FF0000"/>
                </a:solidFill>
                <a:latin typeface="Arial"/>
                <a:cs typeface="Arial"/>
              </a:rPr>
              <a:t> </a:t>
            </a:r>
            <a:r>
              <a:rPr lang="en-US" altLang="zh-CN" sz="2400" dirty="0">
                <a:solidFill>
                  <a:srgbClr val="FF0000"/>
                </a:solidFill>
                <a:latin typeface="Arial"/>
                <a:ea typeface="Arial"/>
              </a:rPr>
              <a:t>feedback</a:t>
            </a: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altLang="zh-CN" sz="2400" dirty="0">
                <a:solidFill>
                  <a:srgbClr val="000000"/>
                </a:solidFill>
                <a:latin typeface="Arial"/>
                <a:ea typeface="Arial"/>
              </a:rPr>
              <a:t>A</a:t>
            </a:r>
            <a:r>
              <a:rPr lang="en-US" altLang="zh-CN" sz="2400" dirty="0">
                <a:solidFill>
                  <a:srgbClr val="000000"/>
                </a:solidFill>
                <a:latin typeface="Arial"/>
                <a:cs typeface="Arial"/>
              </a:rPr>
              <a:t> </a:t>
            </a:r>
            <a:r>
              <a:rPr lang="en-US" altLang="zh-CN" sz="2400" dirty="0" err="1">
                <a:solidFill>
                  <a:srgbClr val="000000"/>
                </a:solidFill>
                <a:latin typeface="Arial"/>
                <a:ea typeface="Arial"/>
              </a:rPr>
              <a:t>hormonu</a:t>
            </a:r>
            <a:r>
              <a:rPr lang="en-US" altLang="zh-CN" sz="2400" dirty="0">
                <a:solidFill>
                  <a:srgbClr val="000000"/>
                </a:solidFill>
                <a:latin typeface="Arial"/>
                <a:cs typeface="Arial"/>
              </a:rPr>
              <a:t> </a:t>
            </a:r>
            <a:r>
              <a:rPr lang="en-US" altLang="zh-CN" sz="2400" dirty="0">
                <a:solidFill>
                  <a:srgbClr val="000000"/>
                </a:solidFill>
                <a:latin typeface="Arial"/>
                <a:ea typeface="Arial"/>
              </a:rPr>
              <a:t>B</a:t>
            </a:r>
            <a:r>
              <a:rPr lang="en-US" altLang="zh-CN" sz="2400" dirty="0">
                <a:solidFill>
                  <a:srgbClr val="000000"/>
                </a:solidFill>
                <a:latin typeface="Arial"/>
                <a:cs typeface="Arial"/>
              </a:rPr>
              <a:t> </a:t>
            </a:r>
            <a:r>
              <a:rPr lang="en-US" altLang="zh-CN" sz="2400" dirty="0" err="1">
                <a:solidFill>
                  <a:srgbClr val="000000"/>
                </a:solidFill>
                <a:latin typeface="Arial"/>
                <a:ea typeface="Arial"/>
              </a:rPr>
              <a:t>hormonunun</a:t>
            </a:r>
            <a:r>
              <a:rPr lang="en-US" altLang="zh-CN" sz="2400" dirty="0">
                <a:solidFill>
                  <a:srgbClr val="000000"/>
                </a:solidFill>
                <a:latin typeface="Arial"/>
                <a:cs typeface="Arial"/>
              </a:rPr>
              <a:t> </a:t>
            </a:r>
            <a:r>
              <a:rPr lang="en-US" altLang="zh-CN" sz="2400" dirty="0" err="1">
                <a:solidFill>
                  <a:srgbClr val="000000"/>
                </a:solidFill>
                <a:latin typeface="Arial"/>
                <a:ea typeface="Arial"/>
              </a:rPr>
              <a:t>salınımını</a:t>
            </a:r>
            <a:r>
              <a:rPr lang="en-US" altLang="zh-CN" sz="2400" dirty="0">
                <a:solidFill>
                  <a:srgbClr val="000000"/>
                </a:solidFill>
                <a:latin typeface="Arial"/>
                <a:cs typeface="Arial"/>
              </a:rPr>
              <a:t> </a:t>
            </a:r>
            <a:r>
              <a:rPr lang="en-US" altLang="zh-CN" sz="2400" dirty="0" err="1">
                <a:solidFill>
                  <a:srgbClr val="000000"/>
                </a:solidFill>
                <a:latin typeface="Arial"/>
                <a:ea typeface="Arial"/>
              </a:rPr>
              <a:t>uyarıyorsa</a:t>
            </a:r>
            <a:r>
              <a:rPr lang="en-US" altLang="zh-CN" sz="2400" spc="-120" dirty="0">
                <a:solidFill>
                  <a:srgbClr val="000000"/>
                </a:solidFill>
                <a:latin typeface="Arial"/>
                <a:cs typeface="Arial"/>
              </a:rPr>
              <a:t> </a:t>
            </a:r>
            <a:r>
              <a:rPr lang="en-US" altLang="zh-CN" sz="2400" dirty="0" err="1">
                <a:solidFill>
                  <a:srgbClr val="000000"/>
                </a:solidFill>
                <a:latin typeface="Arial"/>
                <a:ea typeface="Arial"/>
              </a:rPr>
              <a:t>ve</a:t>
            </a:r>
            <a:r>
              <a:rPr lang="en-US" altLang="zh-CN" sz="2400" dirty="0">
                <a:solidFill>
                  <a:srgbClr val="000000"/>
                </a:solidFill>
                <a:latin typeface="Arial"/>
                <a:cs typeface="Arial"/>
              </a:rPr>
              <a:t> </a:t>
            </a:r>
            <a:r>
              <a:rPr lang="en-US" altLang="zh-CN" sz="2400" dirty="0">
                <a:solidFill>
                  <a:srgbClr val="000000"/>
                </a:solidFill>
                <a:latin typeface="Arial"/>
                <a:ea typeface="Arial"/>
              </a:rPr>
              <a:t>serum</a:t>
            </a:r>
            <a:r>
              <a:rPr lang="en-US" altLang="zh-CN" sz="2400" spc="-44" dirty="0">
                <a:solidFill>
                  <a:srgbClr val="000000"/>
                </a:solidFill>
                <a:latin typeface="Arial"/>
                <a:cs typeface="Arial"/>
              </a:rPr>
              <a:t> </a:t>
            </a:r>
            <a:r>
              <a:rPr lang="en-US" altLang="zh-CN" sz="2400" dirty="0">
                <a:solidFill>
                  <a:srgbClr val="000000"/>
                </a:solidFill>
                <a:latin typeface="Arial"/>
                <a:ea typeface="Arial"/>
              </a:rPr>
              <a:t>B</a:t>
            </a:r>
            <a:r>
              <a:rPr lang="en-US" altLang="zh-CN" sz="2400" spc="-50" dirty="0">
                <a:solidFill>
                  <a:srgbClr val="000000"/>
                </a:solidFill>
                <a:latin typeface="Arial"/>
                <a:cs typeface="Arial"/>
              </a:rPr>
              <a:t> </a:t>
            </a:r>
            <a:r>
              <a:rPr lang="en-US" altLang="zh-CN" sz="2400" dirty="0" err="1">
                <a:solidFill>
                  <a:srgbClr val="000000"/>
                </a:solidFill>
                <a:latin typeface="Arial"/>
                <a:ea typeface="Arial"/>
              </a:rPr>
              <a:t>hormonu</a:t>
            </a:r>
            <a:r>
              <a:rPr lang="en-US" altLang="zh-CN" sz="2400" spc="-44" dirty="0">
                <a:solidFill>
                  <a:srgbClr val="000000"/>
                </a:solidFill>
                <a:latin typeface="Arial"/>
                <a:cs typeface="Arial"/>
              </a:rPr>
              <a:t> </a:t>
            </a:r>
            <a:r>
              <a:rPr lang="en-US" altLang="zh-CN" sz="2400" dirty="0" err="1">
                <a:solidFill>
                  <a:srgbClr val="000000"/>
                </a:solidFill>
                <a:latin typeface="Arial"/>
                <a:ea typeface="Arial"/>
              </a:rPr>
              <a:t>düzeyinin</a:t>
            </a:r>
            <a:r>
              <a:rPr lang="en-US" altLang="zh-CN" sz="2400" spc="-50" dirty="0">
                <a:solidFill>
                  <a:srgbClr val="000000"/>
                </a:solidFill>
                <a:latin typeface="Arial"/>
                <a:cs typeface="Arial"/>
              </a:rPr>
              <a:t> </a:t>
            </a:r>
            <a:r>
              <a:rPr lang="en-US" altLang="zh-CN" sz="2400" dirty="0" err="1">
                <a:solidFill>
                  <a:srgbClr val="000000"/>
                </a:solidFill>
                <a:latin typeface="Arial"/>
                <a:ea typeface="Arial"/>
              </a:rPr>
              <a:t>yükselmesi</a:t>
            </a:r>
            <a:r>
              <a:rPr lang="en-US" altLang="zh-CN" sz="2400" spc="-50" dirty="0">
                <a:solidFill>
                  <a:srgbClr val="000000"/>
                </a:solidFill>
                <a:latin typeface="Arial"/>
                <a:cs typeface="Arial"/>
              </a:rPr>
              <a:t> </a:t>
            </a:r>
            <a:r>
              <a:rPr lang="en-US" altLang="zh-CN" sz="2400" dirty="0">
                <a:solidFill>
                  <a:srgbClr val="000000"/>
                </a:solidFill>
                <a:latin typeface="Arial"/>
                <a:ea typeface="Arial"/>
              </a:rPr>
              <a:t>A</a:t>
            </a:r>
            <a:r>
              <a:rPr lang="en-US" altLang="zh-CN" sz="2400" spc="-50" dirty="0">
                <a:solidFill>
                  <a:srgbClr val="000000"/>
                </a:solidFill>
                <a:latin typeface="Arial"/>
                <a:cs typeface="Arial"/>
              </a:rPr>
              <a:t> </a:t>
            </a:r>
            <a:r>
              <a:rPr lang="en-US" altLang="zh-CN" sz="2400" dirty="0" err="1">
                <a:solidFill>
                  <a:srgbClr val="000000"/>
                </a:solidFill>
                <a:latin typeface="Arial"/>
                <a:ea typeface="Arial"/>
              </a:rPr>
              <a:t>hormonu</a:t>
            </a:r>
            <a:r>
              <a:rPr lang="en-US" altLang="zh-CN" sz="2400" dirty="0">
                <a:solidFill>
                  <a:srgbClr val="000000"/>
                </a:solidFill>
                <a:latin typeface="Arial"/>
                <a:cs typeface="Arial"/>
              </a:rPr>
              <a:t> </a:t>
            </a:r>
            <a:r>
              <a:rPr lang="en-US" altLang="zh-CN" sz="2400" dirty="0" err="1">
                <a:solidFill>
                  <a:srgbClr val="000000"/>
                </a:solidFill>
                <a:latin typeface="Arial"/>
                <a:ea typeface="Arial"/>
              </a:rPr>
              <a:t>salınımını</a:t>
            </a:r>
            <a:r>
              <a:rPr lang="en-US" altLang="zh-CN" sz="2400" dirty="0">
                <a:solidFill>
                  <a:srgbClr val="000000"/>
                </a:solidFill>
                <a:latin typeface="Arial"/>
                <a:cs typeface="Arial"/>
              </a:rPr>
              <a:t> </a:t>
            </a:r>
            <a:r>
              <a:rPr lang="en-US" altLang="zh-CN" sz="2400" dirty="0" err="1">
                <a:solidFill>
                  <a:srgbClr val="000000"/>
                </a:solidFill>
                <a:latin typeface="Arial"/>
                <a:ea typeface="Arial"/>
              </a:rPr>
              <a:t>olumsuz</a:t>
            </a:r>
            <a:r>
              <a:rPr lang="en-US" altLang="zh-CN" sz="2400" spc="-34" dirty="0">
                <a:solidFill>
                  <a:srgbClr val="000000"/>
                </a:solidFill>
                <a:latin typeface="Arial"/>
                <a:cs typeface="Arial"/>
              </a:rPr>
              <a:t> </a:t>
            </a:r>
            <a:r>
              <a:rPr lang="en-US" altLang="zh-CN" sz="2400" dirty="0" err="1">
                <a:solidFill>
                  <a:srgbClr val="000000"/>
                </a:solidFill>
                <a:latin typeface="Arial"/>
                <a:ea typeface="Arial"/>
              </a:rPr>
              <a:t>etkiliyorsa</a:t>
            </a:r>
            <a:r>
              <a:rPr lang="tr-TR" altLang="zh-CN" sz="2400" dirty="0">
                <a:solidFill>
                  <a:srgbClr val="000000"/>
                </a:solidFill>
                <a:latin typeface="Arial"/>
                <a:ea typeface="Arial"/>
              </a:rPr>
              <a:t> - </a:t>
            </a:r>
            <a:r>
              <a:rPr lang="en-US" altLang="zh-CN" sz="2400" dirty="0">
                <a:solidFill>
                  <a:srgbClr val="000000"/>
                </a:solidFill>
                <a:latin typeface="Arial"/>
                <a:cs typeface="Arial"/>
              </a:rPr>
              <a:t> </a:t>
            </a:r>
            <a:r>
              <a:rPr lang="en-US" altLang="zh-CN" sz="2400" dirty="0">
                <a:solidFill>
                  <a:srgbClr val="000000"/>
                </a:solidFill>
                <a:latin typeface="Arial"/>
                <a:ea typeface="Arial"/>
              </a:rPr>
              <a:t>feedback</a:t>
            </a:r>
            <a:r>
              <a:rPr lang="en-US" altLang="zh-CN" sz="2400" dirty="0">
                <a:solidFill>
                  <a:srgbClr val="000000"/>
                </a:solidFill>
                <a:latin typeface="Arial"/>
                <a:cs typeface="Arial"/>
              </a:rPr>
              <a:t> </a:t>
            </a:r>
            <a:r>
              <a:rPr lang="en-US" altLang="zh-CN" sz="2400" dirty="0" err="1">
                <a:solidFill>
                  <a:srgbClr val="000000"/>
                </a:solidFill>
                <a:latin typeface="Arial"/>
                <a:ea typeface="Arial"/>
              </a:rPr>
              <a:t>söz</a:t>
            </a:r>
            <a:r>
              <a:rPr lang="en-US" altLang="zh-CN" sz="2400" spc="-30" dirty="0">
                <a:solidFill>
                  <a:srgbClr val="000000"/>
                </a:solidFill>
                <a:latin typeface="Arial"/>
                <a:cs typeface="Arial"/>
              </a:rPr>
              <a:t> </a:t>
            </a:r>
            <a:r>
              <a:rPr lang="en-US" altLang="zh-CN" sz="2400" dirty="0" err="1">
                <a:solidFill>
                  <a:srgbClr val="000000"/>
                </a:solidFill>
                <a:latin typeface="Arial"/>
                <a:ea typeface="Arial"/>
              </a:rPr>
              <a:t>konusudur</a:t>
            </a:r>
            <a:r>
              <a:rPr lang="tr-TR" altLang="zh-CN" sz="2400" dirty="0">
                <a:solidFill>
                  <a:srgbClr val="000000"/>
                </a:solidFill>
                <a:latin typeface="Arial"/>
                <a:ea typeface="Arial"/>
              </a:rPr>
              <a:t>.</a:t>
            </a:r>
            <a:br>
              <a:rPr lang="tr-TR" altLang="zh-CN" sz="2400" dirty="0">
                <a:solidFill>
                  <a:srgbClr val="000000"/>
                </a:solidFill>
                <a:latin typeface="Arial"/>
                <a:ea typeface="Arial"/>
              </a:rPr>
            </a:br>
            <a:r>
              <a:rPr lang="tr-TR" altLang="zh-CN" sz="2400" dirty="0">
                <a:solidFill>
                  <a:srgbClr val="000000"/>
                </a:solidFill>
                <a:latin typeface="Arial"/>
                <a:ea typeface="Arial"/>
              </a:rPr>
              <a:t/>
            </a:r>
            <a:br>
              <a:rPr lang="tr-TR" altLang="zh-CN" sz="2400" dirty="0">
                <a:solidFill>
                  <a:srgbClr val="000000"/>
                </a:solidFill>
                <a:latin typeface="Arial"/>
                <a:ea typeface="Arial"/>
              </a:rPr>
            </a:br>
            <a:r>
              <a:rPr lang="tr-TR" altLang="zh-CN" sz="2400" dirty="0">
                <a:solidFill>
                  <a:srgbClr val="FF0000"/>
                </a:solidFill>
                <a:latin typeface="Arial"/>
                <a:ea typeface="Arial"/>
              </a:rPr>
              <a:t>+ </a:t>
            </a:r>
            <a:r>
              <a:rPr lang="tr-TR" altLang="zh-CN" sz="2400" dirty="0" err="1">
                <a:solidFill>
                  <a:srgbClr val="FF0000"/>
                </a:solidFill>
                <a:latin typeface="Arial"/>
                <a:ea typeface="Arial"/>
              </a:rPr>
              <a:t>feed</a:t>
            </a:r>
            <a:r>
              <a:rPr lang="tr-TR" altLang="zh-CN" sz="2400" dirty="0">
                <a:solidFill>
                  <a:srgbClr val="FF0000"/>
                </a:solidFill>
                <a:latin typeface="Arial"/>
                <a:ea typeface="Arial"/>
              </a:rPr>
              <a:t> </a:t>
            </a:r>
            <a:r>
              <a:rPr lang="tr-TR" altLang="zh-CN" sz="2400" dirty="0" err="1">
                <a:solidFill>
                  <a:srgbClr val="FF0000"/>
                </a:solidFill>
                <a:latin typeface="Arial"/>
                <a:ea typeface="Arial"/>
              </a:rPr>
              <a:t>back</a:t>
            </a: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altLang="zh-CN" sz="2400" dirty="0">
                <a:solidFill>
                  <a:srgbClr val="000000"/>
                </a:solidFill>
                <a:latin typeface="Arial"/>
                <a:ea typeface="Arial"/>
              </a:rPr>
              <a:t>B</a:t>
            </a:r>
            <a:r>
              <a:rPr lang="en-US" altLang="zh-CN" sz="2400" spc="-55" dirty="0">
                <a:solidFill>
                  <a:srgbClr val="000000"/>
                </a:solidFill>
                <a:latin typeface="Arial"/>
                <a:cs typeface="Arial"/>
              </a:rPr>
              <a:t> </a:t>
            </a:r>
            <a:r>
              <a:rPr lang="en-US" altLang="zh-CN" sz="2400" dirty="0" err="1">
                <a:solidFill>
                  <a:srgbClr val="000000"/>
                </a:solidFill>
                <a:latin typeface="Arial"/>
                <a:ea typeface="Arial"/>
              </a:rPr>
              <a:t>hormonu</a:t>
            </a:r>
            <a:r>
              <a:rPr lang="en-US" altLang="zh-CN" sz="2400" spc="-60" dirty="0">
                <a:solidFill>
                  <a:srgbClr val="000000"/>
                </a:solidFill>
                <a:latin typeface="Arial"/>
                <a:cs typeface="Arial"/>
              </a:rPr>
              <a:t> </a:t>
            </a:r>
            <a:r>
              <a:rPr lang="en-US" altLang="zh-CN" sz="2400" dirty="0" err="1">
                <a:solidFill>
                  <a:srgbClr val="000000"/>
                </a:solidFill>
                <a:latin typeface="Arial"/>
                <a:ea typeface="Arial"/>
              </a:rPr>
              <a:t>düzeyinin</a:t>
            </a:r>
            <a:r>
              <a:rPr lang="en-US" altLang="zh-CN" sz="2400" spc="-55" dirty="0">
                <a:solidFill>
                  <a:srgbClr val="000000"/>
                </a:solidFill>
                <a:latin typeface="Arial"/>
                <a:cs typeface="Arial"/>
              </a:rPr>
              <a:t> </a:t>
            </a:r>
            <a:r>
              <a:rPr lang="en-US" altLang="zh-CN" sz="2400" dirty="0" err="1">
                <a:solidFill>
                  <a:srgbClr val="000000"/>
                </a:solidFill>
                <a:latin typeface="Arial"/>
                <a:ea typeface="Arial"/>
              </a:rPr>
              <a:t>yükselmesi</a:t>
            </a:r>
            <a:r>
              <a:rPr lang="en-US" altLang="zh-CN" sz="2400" spc="-60" dirty="0">
                <a:solidFill>
                  <a:srgbClr val="000000"/>
                </a:solidFill>
                <a:latin typeface="Arial"/>
                <a:cs typeface="Arial"/>
              </a:rPr>
              <a:t> </a:t>
            </a:r>
            <a:r>
              <a:rPr lang="en-US" altLang="zh-CN" sz="2400" dirty="0">
                <a:solidFill>
                  <a:srgbClr val="000000"/>
                </a:solidFill>
                <a:latin typeface="Arial"/>
                <a:ea typeface="Arial"/>
              </a:rPr>
              <a:t>A</a:t>
            </a:r>
            <a:r>
              <a:rPr lang="en-US" altLang="zh-CN" sz="2400" spc="-60" dirty="0">
                <a:solidFill>
                  <a:srgbClr val="000000"/>
                </a:solidFill>
                <a:latin typeface="Arial"/>
                <a:cs typeface="Arial"/>
              </a:rPr>
              <a:t> </a:t>
            </a:r>
            <a:r>
              <a:rPr lang="en-US" altLang="zh-CN" sz="2400" dirty="0" err="1">
                <a:solidFill>
                  <a:srgbClr val="000000"/>
                </a:solidFill>
                <a:latin typeface="Arial"/>
                <a:ea typeface="Arial"/>
              </a:rPr>
              <a:t>hormonunun</a:t>
            </a:r>
            <a:r>
              <a:rPr lang="en-US" altLang="zh-CN" sz="2400" dirty="0">
                <a:solidFill>
                  <a:srgbClr val="000000"/>
                </a:solidFill>
                <a:latin typeface="Arial"/>
                <a:cs typeface="Arial"/>
              </a:rPr>
              <a:t> </a:t>
            </a:r>
            <a:r>
              <a:rPr lang="en-US" altLang="zh-CN" sz="2400" dirty="0" err="1">
                <a:solidFill>
                  <a:srgbClr val="000000"/>
                </a:solidFill>
                <a:latin typeface="Arial"/>
                <a:ea typeface="Arial"/>
              </a:rPr>
              <a:t>salınımını</a:t>
            </a:r>
            <a:r>
              <a:rPr lang="en-US" altLang="zh-CN" sz="2400" dirty="0">
                <a:solidFill>
                  <a:srgbClr val="000000"/>
                </a:solidFill>
                <a:latin typeface="Arial"/>
                <a:cs typeface="Arial"/>
              </a:rPr>
              <a:t> </a:t>
            </a:r>
            <a:r>
              <a:rPr lang="en-US" altLang="zh-CN" sz="2400" dirty="0" err="1">
                <a:solidFill>
                  <a:srgbClr val="000000"/>
                </a:solidFill>
                <a:latin typeface="Arial"/>
                <a:ea typeface="Arial"/>
              </a:rPr>
              <a:t>uyarıyorsa</a:t>
            </a:r>
            <a:r>
              <a:rPr lang="en-US" altLang="zh-CN" sz="2400" dirty="0">
                <a:solidFill>
                  <a:srgbClr val="000000"/>
                </a:solidFill>
                <a:latin typeface="Arial"/>
                <a:cs typeface="Arial"/>
              </a:rPr>
              <a:t> </a:t>
            </a:r>
            <a:r>
              <a:rPr lang="en-US" altLang="zh-CN" sz="2400" dirty="0">
                <a:solidFill>
                  <a:srgbClr val="000000"/>
                </a:solidFill>
                <a:latin typeface="Arial"/>
                <a:ea typeface="Arial"/>
              </a:rPr>
              <a:t>+</a:t>
            </a:r>
            <a:r>
              <a:rPr lang="en-US" altLang="zh-CN" sz="2400" dirty="0">
                <a:solidFill>
                  <a:srgbClr val="000000"/>
                </a:solidFill>
                <a:latin typeface="Arial"/>
                <a:cs typeface="Arial"/>
              </a:rPr>
              <a:t> </a:t>
            </a:r>
            <a:r>
              <a:rPr lang="en-US" altLang="zh-CN" sz="2400" dirty="0">
                <a:solidFill>
                  <a:srgbClr val="000000"/>
                </a:solidFill>
                <a:latin typeface="Arial"/>
                <a:ea typeface="Arial"/>
              </a:rPr>
              <a:t>feedback</a:t>
            </a:r>
            <a:r>
              <a:rPr lang="en-US" altLang="zh-CN" sz="2400" dirty="0">
                <a:solidFill>
                  <a:srgbClr val="000000"/>
                </a:solidFill>
                <a:latin typeface="Arial"/>
                <a:cs typeface="Arial"/>
              </a:rPr>
              <a:t> </a:t>
            </a:r>
            <a:r>
              <a:rPr lang="en-US" altLang="zh-CN" sz="2400" dirty="0" err="1">
                <a:solidFill>
                  <a:srgbClr val="000000"/>
                </a:solidFill>
                <a:latin typeface="Arial"/>
                <a:ea typeface="Arial"/>
              </a:rPr>
              <a:t>söz</a:t>
            </a:r>
            <a:r>
              <a:rPr lang="en-US" altLang="zh-CN" sz="2400" spc="-30" dirty="0">
                <a:solidFill>
                  <a:srgbClr val="000000"/>
                </a:solidFill>
                <a:latin typeface="Arial"/>
                <a:cs typeface="Arial"/>
              </a:rPr>
              <a:t> </a:t>
            </a:r>
            <a:r>
              <a:rPr lang="en-US" altLang="zh-CN" sz="2400" dirty="0" err="1">
                <a:solidFill>
                  <a:srgbClr val="000000"/>
                </a:solidFill>
                <a:latin typeface="Arial"/>
                <a:ea typeface="Arial"/>
              </a:rPr>
              <a:t>konusudur</a:t>
            </a:r>
            <a:r>
              <a:rPr lang="tr-TR" altLang="zh-CN" sz="2400" dirty="0">
                <a:solidFill>
                  <a:srgbClr val="000000"/>
                </a:solidFill>
                <a:latin typeface="Arial"/>
                <a:ea typeface="Arial"/>
              </a:rPr>
              <a:t>.</a:t>
            </a:r>
            <a:r>
              <a:rPr lang="en-US" altLang="zh-CN" sz="2400" dirty="0">
                <a:solidFill>
                  <a:srgbClr val="000000"/>
                </a:solidFill>
                <a:latin typeface="Arial"/>
                <a:ea typeface="Arial"/>
              </a:rPr>
              <a:t/>
            </a:r>
            <a:br>
              <a:rPr lang="en-US" altLang="zh-CN" sz="2400" dirty="0">
                <a:solidFill>
                  <a:srgbClr val="000000"/>
                </a:solidFill>
                <a:latin typeface="Arial"/>
                <a:ea typeface="Arial"/>
              </a:rPr>
            </a:b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
        <p:nvSpPr>
          <p:cNvPr id="18" name="Metin kutusu 17">
            <a:extLst>
              <a:ext uri="{FF2B5EF4-FFF2-40B4-BE49-F238E27FC236}">
                <a16:creationId xmlns:a16="http://schemas.microsoft.com/office/drawing/2014/main" id="{8EFD5FE1-C983-48EF-8CC5-D7C88B8BFEBB}"/>
              </a:ext>
            </a:extLst>
          </p:cNvPr>
          <p:cNvSpPr txBox="1"/>
          <p:nvPr/>
        </p:nvSpPr>
        <p:spPr>
          <a:xfrm>
            <a:off x="2971800" y="1752600"/>
            <a:ext cx="4191000" cy="584775"/>
          </a:xfrm>
          <a:prstGeom prst="rect">
            <a:avLst/>
          </a:prstGeom>
          <a:noFill/>
        </p:spPr>
        <p:txBody>
          <a:bodyPr wrap="square">
            <a:spAutoFit/>
          </a:bodyPr>
          <a:lstStyle/>
          <a:p>
            <a:pPr marL="0">
              <a:lnSpc>
                <a:spcPct val="100000"/>
              </a:lnSpc>
            </a:pPr>
            <a:r>
              <a:rPr lang="tr-TR" altLang="zh-CN" sz="3200" spc="5" dirty="0">
                <a:solidFill>
                  <a:srgbClr val="FF0000"/>
                </a:solidFill>
                <a:latin typeface="Arial"/>
                <a:ea typeface="Arial"/>
              </a:rPr>
              <a:t>F</a:t>
            </a:r>
            <a:r>
              <a:rPr lang="en-US" altLang="zh-CN" sz="3200" spc="5" dirty="0" err="1">
                <a:solidFill>
                  <a:srgbClr val="FF0000"/>
                </a:solidFill>
                <a:latin typeface="Arial"/>
                <a:ea typeface="Arial"/>
              </a:rPr>
              <a:t>ee</a:t>
            </a:r>
            <a:r>
              <a:rPr lang="en-US" altLang="zh-CN" sz="3200" dirty="0" err="1">
                <a:solidFill>
                  <a:srgbClr val="FF0000"/>
                </a:solidFill>
                <a:latin typeface="Arial"/>
                <a:ea typeface="Arial"/>
              </a:rPr>
              <a:t>dback</a:t>
            </a:r>
            <a:endParaRPr lang="en-US" altLang="zh-CN" sz="3200" dirty="0">
              <a:solidFill>
                <a:srgbClr val="FF0000"/>
              </a:solidFill>
              <a:latin typeface="Arial"/>
              <a:ea typeface="Arial"/>
            </a:endParaRPr>
          </a:p>
        </p:txBody>
      </p:sp>
      <p:pic>
        <p:nvPicPr>
          <p:cNvPr id="19" name="Picture 57">
            <a:extLst>
              <a:ext uri="{FF2B5EF4-FFF2-40B4-BE49-F238E27FC236}">
                <a16:creationId xmlns:a16="http://schemas.microsoft.com/office/drawing/2014/main" id="{44580582-D57C-4951-AC3D-1A624E4DCBEB}"/>
              </a:ext>
            </a:extLst>
          </p:cNvPr>
          <p:cNvPicPr>
            <a:picLocks noChangeAspect="1"/>
          </p:cNvPicPr>
          <p:nvPr/>
        </p:nvPicPr>
        <p:blipFill>
          <a:blip r:embed="rId2"/>
          <a:stretch>
            <a:fillRect/>
          </a:stretch>
        </p:blipFill>
        <p:spPr>
          <a:xfrm>
            <a:off x="8526780" y="304800"/>
            <a:ext cx="3665220" cy="6427989"/>
          </a:xfrm>
          <a:prstGeom prst="rect">
            <a:avLst/>
          </a:prstGeom>
        </p:spPr>
      </p:pic>
    </p:spTree>
    <p:extLst>
      <p:ext uri="{BB962C8B-B14F-4D97-AF65-F5344CB8AC3E}">
        <p14:creationId xmlns:p14="http://schemas.microsoft.com/office/powerpoint/2010/main" val="1399231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6612" y="1971748"/>
            <a:ext cx="11644388" cy="289823"/>
          </a:xfrm>
          <a:prstGeom prst="rect">
            <a:avLst/>
          </a:prstGeom>
        </p:spPr>
        <p:txBody>
          <a:bodyPr vert="horz" wrap="square" lIns="0" tIns="12700" rIns="0" bIns="0" rtlCol="0">
            <a:spAutoFit/>
          </a:bodyPr>
          <a:lstStyle/>
          <a:p>
            <a:pPr marL="12700">
              <a:lnSpc>
                <a:spcPct val="100000"/>
              </a:lnSpc>
              <a:spcBef>
                <a:spcPts val="100"/>
              </a:spcBef>
            </a:pPr>
            <a:endParaRPr sz="18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8" name="Picture 61">
            <a:extLst>
              <a:ext uri="{FF2B5EF4-FFF2-40B4-BE49-F238E27FC236}">
                <a16:creationId xmlns:a16="http://schemas.microsoft.com/office/drawing/2014/main" id="{E124321D-069B-4EC9-AFA2-36A54CA9AC6D}"/>
              </a:ext>
            </a:extLst>
          </p:cNvPr>
          <p:cNvPicPr>
            <a:picLocks noChangeAspect="1"/>
          </p:cNvPicPr>
          <p:nvPr/>
        </p:nvPicPr>
        <p:blipFill>
          <a:blip r:embed="rId2"/>
          <a:stretch>
            <a:fillRect/>
          </a:stretch>
        </p:blipFill>
        <p:spPr>
          <a:xfrm>
            <a:off x="3837709" y="152400"/>
            <a:ext cx="8001000" cy="7028137"/>
          </a:xfrm>
          <a:prstGeom prst="rect">
            <a:avLst/>
          </a:prstGeom>
        </p:spPr>
      </p:pic>
    </p:spTree>
    <p:extLst>
      <p:ext uri="{BB962C8B-B14F-4D97-AF65-F5344CB8AC3E}">
        <p14:creationId xmlns:p14="http://schemas.microsoft.com/office/powerpoint/2010/main" val="2776412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949960" y="3087902"/>
            <a:ext cx="6324600" cy="2167260"/>
          </a:xfrm>
          <a:prstGeom prst="rect">
            <a:avLst/>
          </a:prstGeom>
        </p:spPr>
        <p:txBody>
          <a:bodyPr vert="horz" wrap="square" lIns="0" tIns="12700" rIns="0" bIns="0" rtlCol="0">
            <a:spAutoFit/>
          </a:bodyPr>
          <a:lstStyle/>
          <a:p>
            <a:pPr marL="342900" indent="-342900" hangingPunct="0">
              <a:lnSpc>
                <a:spcPct val="100000"/>
              </a:lnSpc>
            </a:pPr>
            <a:r>
              <a:rPr lang="tr-TR" altLang="zh-CN" sz="2000" dirty="0">
                <a:solidFill>
                  <a:srgbClr val="000000"/>
                </a:solidFill>
                <a:latin typeface="Arial"/>
                <a:ea typeface="Arial"/>
              </a:rPr>
              <a:t>      </a:t>
            </a:r>
            <a:r>
              <a:rPr lang="en-US" altLang="zh-CN" sz="2000" dirty="0" err="1">
                <a:solidFill>
                  <a:srgbClr val="000000"/>
                </a:solidFill>
                <a:latin typeface="Arial"/>
                <a:ea typeface="Arial"/>
              </a:rPr>
              <a:t>Hipotalamusa</a:t>
            </a:r>
            <a:r>
              <a:rPr lang="en-US" altLang="zh-CN" sz="2000" spc="220" dirty="0">
                <a:solidFill>
                  <a:srgbClr val="000000"/>
                </a:solidFill>
                <a:latin typeface="Arial"/>
                <a:cs typeface="Arial"/>
              </a:rPr>
              <a:t> </a:t>
            </a:r>
            <a:r>
              <a:rPr lang="en-US" altLang="zh-CN" sz="2000" dirty="0" err="1">
                <a:solidFill>
                  <a:srgbClr val="000000"/>
                </a:solidFill>
                <a:latin typeface="Arial"/>
                <a:ea typeface="Arial"/>
              </a:rPr>
              <a:t>bilgiler</a:t>
            </a:r>
            <a:r>
              <a:rPr lang="en-US" altLang="zh-CN" sz="2000" spc="220" dirty="0">
                <a:solidFill>
                  <a:srgbClr val="000000"/>
                </a:solidFill>
                <a:latin typeface="Arial"/>
                <a:cs typeface="Arial"/>
              </a:rPr>
              <a:t> </a:t>
            </a:r>
            <a:r>
              <a:rPr lang="en-US" altLang="zh-CN" sz="2000" dirty="0" err="1">
                <a:solidFill>
                  <a:srgbClr val="000000"/>
                </a:solidFill>
                <a:latin typeface="Arial"/>
                <a:ea typeface="Arial"/>
              </a:rPr>
              <a:t>talamus</a:t>
            </a:r>
            <a:r>
              <a:rPr lang="en-US" altLang="zh-CN" sz="2000" dirty="0">
                <a:solidFill>
                  <a:srgbClr val="000000"/>
                </a:solidFill>
                <a:latin typeface="Arial"/>
                <a:ea typeface="Arial"/>
              </a:rPr>
              <a:t>,</a:t>
            </a:r>
            <a:r>
              <a:rPr lang="en-US" altLang="zh-CN" sz="2000" dirty="0">
                <a:solidFill>
                  <a:srgbClr val="000000"/>
                </a:solidFill>
                <a:latin typeface="Arial"/>
                <a:cs typeface="Arial"/>
              </a:rPr>
              <a:t> </a:t>
            </a:r>
            <a:r>
              <a:rPr lang="en-US" altLang="zh-CN" sz="2000" dirty="0" err="1">
                <a:solidFill>
                  <a:srgbClr val="000000"/>
                </a:solidFill>
                <a:latin typeface="Arial"/>
                <a:ea typeface="Arial"/>
              </a:rPr>
              <a:t>retiküler</a:t>
            </a:r>
            <a:r>
              <a:rPr lang="en-US" altLang="zh-CN" sz="2000" dirty="0">
                <a:solidFill>
                  <a:srgbClr val="000000"/>
                </a:solidFill>
                <a:latin typeface="Arial"/>
                <a:cs typeface="Arial"/>
              </a:rPr>
              <a:t> </a:t>
            </a:r>
            <a:r>
              <a:rPr lang="en-US" altLang="zh-CN" sz="2000" dirty="0" err="1">
                <a:solidFill>
                  <a:srgbClr val="000000"/>
                </a:solidFill>
                <a:latin typeface="Arial"/>
                <a:ea typeface="Arial"/>
              </a:rPr>
              <a:t>formasyon</a:t>
            </a:r>
            <a:r>
              <a:rPr lang="en-US" altLang="zh-CN" sz="2000" dirty="0">
                <a:solidFill>
                  <a:srgbClr val="000000"/>
                </a:solidFill>
                <a:latin typeface="Arial"/>
                <a:ea typeface="Arial"/>
              </a:rPr>
              <a:t>,</a:t>
            </a:r>
            <a:r>
              <a:rPr lang="tr-TR" altLang="zh-CN" sz="2000" dirty="0">
                <a:solidFill>
                  <a:srgbClr val="000000"/>
                </a:solidFill>
                <a:latin typeface="Arial"/>
                <a:ea typeface="Arial"/>
              </a:rPr>
              <a:t/>
            </a:r>
            <a:br>
              <a:rPr lang="tr-TR" altLang="zh-CN" sz="2000" dirty="0">
                <a:solidFill>
                  <a:srgbClr val="000000"/>
                </a:solidFill>
                <a:latin typeface="Arial"/>
                <a:ea typeface="Arial"/>
              </a:rPr>
            </a:br>
            <a:r>
              <a:rPr lang="en-US" altLang="zh-CN" sz="2000" dirty="0">
                <a:solidFill>
                  <a:srgbClr val="000000"/>
                </a:solidFill>
                <a:latin typeface="Arial"/>
                <a:cs typeface="Arial"/>
              </a:rPr>
              <a:t> </a:t>
            </a:r>
            <a:r>
              <a:rPr lang="en-US" altLang="zh-CN" sz="2000" dirty="0" err="1">
                <a:solidFill>
                  <a:srgbClr val="000000"/>
                </a:solidFill>
                <a:latin typeface="Arial"/>
                <a:ea typeface="Arial"/>
              </a:rPr>
              <a:t>limbik</a:t>
            </a:r>
            <a:r>
              <a:rPr lang="en-US" altLang="zh-CN" sz="2000" dirty="0">
                <a:solidFill>
                  <a:srgbClr val="000000"/>
                </a:solidFill>
                <a:latin typeface="Arial"/>
                <a:cs typeface="Arial"/>
              </a:rPr>
              <a:t> </a:t>
            </a:r>
            <a:r>
              <a:rPr lang="en-US" altLang="zh-CN" sz="2000" dirty="0" err="1">
                <a:solidFill>
                  <a:srgbClr val="000000"/>
                </a:solidFill>
                <a:latin typeface="Arial"/>
                <a:ea typeface="Arial"/>
              </a:rPr>
              <a:t>sistem</a:t>
            </a:r>
            <a:r>
              <a:rPr lang="en-US" altLang="zh-CN" sz="2000" spc="-114" dirty="0">
                <a:solidFill>
                  <a:srgbClr val="000000"/>
                </a:solidFill>
                <a:latin typeface="Arial"/>
                <a:cs typeface="Arial"/>
              </a:rPr>
              <a:t> </a:t>
            </a:r>
            <a:r>
              <a:rPr lang="en-US" altLang="zh-CN" sz="2000" dirty="0" err="1">
                <a:solidFill>
                  <a:srgbClr val="000000"/>
                </a:solidFill>
                <a:latin typeface="Arial"/>
                <a:ea typeface="Arial"/>
              </a:rPr>
              <a:t>ve</a:t>
            </a:r>
            <a:r>
              <a:rPr lang="en-US" altLang="zh-CN" sz="2000" dirty="0">
                <a:solidFill>
                  <a:srgbClr val="000000"/>
                </a:solidFill>
                <a:latin typeface="Arial"/>
                <a:cs typeface="Arial"/>
              </a:rPr>
              <a:t> </a:t>
            </a:r>
            <a:r>
              <a:rPr lang="en-US" altLang="zh-CN" sz="2000" dirty="0">
                <a:solidFill>
                  <a:srgbClr val="000000"/>
                </a:solidFill>
                <a:latin typeface="Arial"/>
                <a:ea typeface="Arial"/>
              </a:rPr>
              <a:t>optic</a:t>
            </a:r>
            <a:r>
              <a:rPr lang="tr-TR" altLang="zh-CN" sz="2000" dirty="0">
                <a:solidFill>
                  <a:srgbClr val="000000"/>
                </a:solidFill>
                <a:latin typeface="Arial"/>
                <a:ea typeface="Arial"/>
                <a:cs typeface="Arial"/>
              </a:rPr>
              <a:t> </a:t>
            </a:r>
            <a:r>
              <a:rPr lang="en-US" altLang="zh-CN" sz="2000" dirty="0" err="1">
                <a:solidFill>
                  <a:srgbClr val="000000"/>
                </a:solidFill>
                <a:latin typeface="Arial"/>
                <a:ea typeface="Arial"/>
              </a:rPr>
              <a:t>sinirden</a:t>
            </a:r>
            <a:r>
              <a:rPr lang="en-US" altLang="zh-CN" sz="2000" spc="-50" dirty="0">
                <a:solidFill>
                  <a:srgbClr val="000000"/>
                </a:solidFill>
                <a:latin typeface="Arial"/>
                <a:cs typeface="Arial"/>
              </a:rPr>
              <a:t> </a:t>
            </a:r>
            <a:r>
              <a:rPr lang="tr-TR" altLang="zh-CN" sz="2000" spc="-50" dirty="0">
                <a:solidFill>
                  <a:srgbClr val="000000"/>
                </a:solidFill>
                <a:latin typeface="Arial"/>
                <a:cs typeface="Arial"/>
              </a:rPr>
              <a:t>  </a:t>
            </a:r>
            <a:r>
              <a:rPr lang="en-US" altLang="zh-CN" sz="2000" dirty="0" err="1">
                <a:solidFill>
                  <a:srgbClr val="000000"/>
                </a:solidFill>
                <a:latin typeface="Arial"/>
                <a:ea typeface="Arial"/>
              </a:rPr>
              <a:t>gelir</a:t>
            </a:r>
            <a:r>
              <a:rPr lang="tr-TR" altLang="zh-CN" sz="2000" dirty="0">
                <a:solidFill>
                  <a:srgbClr val="000000"/>
                </a:solidFill>
                <a:latin typeface="Arial"/>
                <a:ea typeface="Arial"/>
              </a:rPr>
              <a:t/>
            </a:r>
            <a:br>
              <a:rPr lang="tr-TR" altLang="zh-CN" sz="2000" dirty="0">
                <a:solidFill>
                  <a:srgbClr val="000000"/>
                </a:solidFill>
                <a:latin typeface="Arial"/>
                <a:ea typeface="Arial"/>
              </a:rPr>
            </a:br>
            <a:r>
              <a:rPr lang="en-US" altLang="zh-CN" sz="2000" dirty="0">
                <a:solidFill>
                  <a:srgbClr val="FF0000"/>
                </a:solidFill>
                <a:latin typeface="Arial"/>
                <a:ea typeface="Arial"/>
              </a:rPr>
              <a:t/>
            </a:r>
            <a:br>
              <a:rPr lang="en-US" altLang="zh-CN" sz="2000" dirty="0">
                <a:solidFill>
                  <a:srgbClr val="FF0000"/>
                </a:solidFill>
                <a:latin typeface="Arial"/>
                <a:ea typeface="Arial"/>
              </a:rPr>
            </a:br>
            <a:r>
              <a:rPr lang="en-US" altLang="zh-CN" sz="2000" dirty="0">
                <a:solidFill>
                  <a:srgbClr val="FF0000"/>
                </a:solidFill>
                <a:latin typeface="Arial"/>
                <a:ea typeface="Arial"/>
              </a:rPr>
              <a:t>•</a:t>
            </a:r>
            <a:r>
              <a:rPr lang="en-US" altLang="zh-CN" sz="2000" dirty="0" err="1">
                <a:solidFill>
                  <a:srgbClr val="FF0000"/>
                </a:solidFill>
                <a:latin typeface="Arial"/>
                <a:ea typeface="Arial"/>
              </a:rPr>
              <a:t>Vücutta</a:t>
            </a:r>
            <a:r>
              <a:rPr lang="en-US" altLang="zh-CN" sz="2000" spc="164" dirty="0">
                <a:solidFill>
                  <a:srgbClr val="FF0000"/>
                </a:solidFill>
                <a:latin typeface="Arial"/>
                <a:cs typeface="Arial"/>
              </a:rPr>
              <a:t> </a:t>
            </a:r>
            <a:r>
              <a:rPr lang="en-US" altLang="zh-CN" sz="2000" dirty="0" err="1">
                <a:solidFill>
                  <a:srgbClr val="FF0000"/>
                </a:solidFill>
                <a:latin typeface="Arial"/>
                <a:ea typeface="Arial"/>
              </a:rPr>
              <a:t>başlıca</a:t>
            </a:r>
            <a:r>
              <a:rPr lang="en-US" altLang="zh-CN" sz="2000" spc="160" dirty="0">
                <a:solidFill>
                  <a:srgbClr val="FF0000"/>
                </a:solidFill>
                <a:latin typeface="Arial"/>
                <a:cs typeface="Arial"/>
              </a:rPr>
              <a:t> </a:t>
            </a:r>
            <a:r>
              <a:rPr lang="en-US" altLang="zh-CN" sz="2000" dirty="0" err="1">
                <a:solidFill>
                  <a:srgbClr val="FF0000"/>
                </a:solidFill>
                <a:latin typeface="Arial"/>
                <a:ea typeface="Arial"/>
              </a:rPr>
              <a:t>ısı</a:t>
            </a:r>
            <a:r>
              <a:rPr lang="en-US" altLang="zh-CN" sz="2000" spc="164" dirty="0">
                <a:solidFill>
                  <a:srgbClr val="FF0000"/>
                </a:solidFill>
                <a:latin typeface="Arial"/>
                <a:cs typeface="Arial"/>
              </a:rPr>
              <a:t> </a:t>
            </a:r>
            <a:r>
              <a:rPr lang="en-US" altLang="zh-CN" sz="2000" dirty="0" err="1">
                <a:solidFill>
                  <a:srgbClr val="FF0000"/>
                </a:solidFill>
                <a:latin typeface="Arial"/>
                <a:ea typeface="Arial"/>
              </a:rPr>
              <a:t>düzenlenmesi</a:t>
            </a:r>
            <a:r>
              <a:rPr lang="en-US" altLang="zh-CN" sz="2000" dirty="0">
                <a:solidFill>
                  <a:srgbClr val="FF0000"/>
                </a:solidFill>
                <a:latin typeface="Arial"/>
                <a:ea typeface="Arial"/>
              </a:rPr>
              <a:t>,</a:t>
            </a:r>
            <a:r>
              <a:rPr lang="en-US" altLang="zh-CN" sz="2000" dirty="0">
                <a:solidFill>
                  <a:srgbClr val="FF0000"/>
                </a:solidFill>
                <a:latin typeface="Arial"/>
                <a:cs typeface="Arial"/>
              </a:rPr>
              <a:t> </a:t>
            </a:r>
            <a:r>
              <a:rPr lang="en-US" altLang="zh-CN" sz="2000" dirty="0" err="1">
                <a:solidFill>
                  <a:srgbClr val="FF0000"/>
                </a:solidFill>
                <a:latin typeface="Arial"/>
                <a:ea typeface="Arial"/>
              </a:rPr>
              <a:t>açlık</a:t>
            </a:r>
            <a:r>
              <a:rPr lang="en-US" altLang="zh-CN" sz="2000" dirty="0">
                <a:solidFill>
                  <a:srgbClr val="FF0000"/>
                </a:solidFill>
                <a:latin typeface="Arial"/>
                <a:ea typeface="Arial"/>
              </a:rPr>
              <a:t>/</a:t>
            </a:r>
            <a:r>
              <a:rPr lang="en-US" altLang="zh-CN" sz="2000" dirty="0" err="1">
                <a:solidFill>
                  <a:srgbClr val="FF0000"/>
                </a:solidFill>
                <a:latin typeface="Arial"/>
                <a:ea typeface="Arial"/>
              </a:rPr>
              <a:t>tokluk</a:t>
            </a:r>
            <a:r>
              <a:rPr lang="en-US" altLang="zh-CN" sz="2000" dirty="0">
                <a:solidFill>
                  <a:srgbClr val="FF0000"/>
                </a:solidFill>
                <a:latin typeface="Arial"/>
                <a:cs typeface="Arial"/>
              </a:rPr>
              <a:t> </a:t>
            </a:r>
            <a:r>
              <a:rPr lang="en-US" altLang="zh-CN" sz="2000" dirty="0" err="1">
                <a:solidFill>
                  <a:srgbClr val="FF0000"/>
                </a:solidFill>
                <a:latin typeface="Arial"/>
                <a:ea typeface="Arial"/>
              </a:rPr>
              <a:t>hissi</a:t>
            </a:r>
            <a:r>
              <a:rPr lang="en-US" altLang="zh-CN" sz="2000" dirty="0">
                <a:solidFill>
                  <a:srgbClr val="FF0000"/>
                </a:solidFill>
                <a:latin typeface="Arial"/>
                <a:ea typeface="Arial"/>
              </a:rPr>
              <a:t>,</a:t>
            </a:r>
            <a:r>
              <a:rPr lang="en-US" altLang="zh-CN" sz="2000" dirty="0">
                <a:solidFill>
                  <a:srgbClr val="FF0000"/>
                </a:solidFill>
                <a:latin typeface="Arial"/>
                <a:cs typeface="Arial"/>
              </a:rPr>
              <a:t> </a:t>
            </a:r>
            <a:r>
              <a:rPr lang="en-US" altLang="zh-CN" sz="2000" dirty="0" err="1">
                <a:solidFill>
                  <a:srgbClr val="FF0000"/>
                </a:solidFill>
                <a:latin typeface="Arial"/>
                <a:ea typeface="Arial"/>
              </a:rPr>
              <a:t>enerji</a:t>
            </a:r>
            <a:r>
              <a:rPr lang="en-US" altLang="zh-CN" sz="2000" dirty="0">
                <a:solidFill>
                  <a:srgbClr val="FF0000"/>
                </a:solidFill>
                <a:latin typeface="Arial"/>
                <a:cs typeface="Arial"/>
              </a:rPr>
              <a:t> </a:t>
            </a:r>
            <a:r>
              <a:rPr lang="en-US" altLang="zh-CN" sz="2000" dirty="0" err="1">
                <a:solidFill>
                  <a:srgbClr val="FF0000"/>
                </a:solidFill>
                <a:latin typeface="Arial"/>
                <a:ea typeface="Arial"/>
              </a:rPr>
              <a:t>ve</a:t>
            </a:r>
            <a:r>
              <a:rPr lang="en-US" altLang="zh-CN" sz="2000" spc="-30" dirty="0">
                <a:solidFill>
                  <a:srgbClr val="FF0000"/>
                </a:solidFill>
                <a:latin typeface="Arial"/>
                <a:cs typeface="Arial"/>
              </a:rPr>
              <a:t> </a:t>
            </a:r>
            <a:r>
              <a:rPr lang="en-US" altLang="zh-CN" sz="2000" dirty="0" err="1">
                <a:solidFill>
                  <a:srgbClr val="FF0000"/>
                </a:solidFill>
                <a:latin typeface="Arial"/>
                <a:ea typeface="Arial"/>
              </a:rPr>
              <a:t>su</a:t>
            </a:r>
            <a:r>
              <a:rPr lang="en-US" altLang="zh-CN" sz="2000" dirty="0">
                <a:solidFill>
                  <a:srgbClr val="FF0000"/>
                </a:solidFill>
                <a:latin typeface="Arial"/>
                <a:cs typeface="Arial"/>
              </a:rPr>
              <a:t> </a:t>
            </a:r>
            <a:r>
              <a:rPr lang="en-US" altLang="zh-CN" sz="2000" dirty="0" err="1">
                <a:solidFill>
                  <a:srgbClr val="FF0000"/>
                </a:solidFill>
                <a:latin typeface="Arial"/>
                <a:ea typeface="Arial"/>
              </a:rPr>
              <a:t>dengesi</a:t>
            </a:r>
            <a:r>
              <a:rPr lang="en-US" altLang="zh-CN" sz="2000" dirty="0">
                <a:solidFill>
                  <a:srgbClr val="FF0000"/>
                </a:solidFill>
                <a:latin typeface="Arial"/>
                <a:ea typeface="Arial"/>
              </a:rPr>
              <a:t>,</a:t>
            </a:r>
            <a:r>
              <a:rPr lang="en-US" altLang="zh-CN" sz="2000" dirty="0">
                <a:solidFill>
                  <a:srgbClr val="FF0000"/>
                </a:solidFill>
                <a:latin typeface="Arial"/>
                <a:cs typeface="Arial"/>
              </a:rPr>
              <a:t> </a:t>
            </a:r>
            <a:r>
              <a:rPr lang="tr-TR" altLang="zh-CN" sz="2000" dirty="0">
                <a:solidFill>
                  <a:srgbClr val="FF0000"/>
                </a:solidFill>
                <a:latin typeface="Arial"/>
                <a:cs typeface="Arial"/>
              </a:rPr>
              <a:t>    </a:t>
            </a:r>
            <a:r>
              <a:rPr lang="en-US" altLang="zh-CN" sz="2000" dirty="0" err="1">
                <a:solidFill>
                  <a:srgbClr val="FF0000"/>
                </a:solidFill>
                <a:latin typeface="Arial"/>
                <a:ea typeface="Arial"/>
              </a:rPr>
              <a:t>cinsel</a:t>
            </a:r>
            <a:r>
              <a:rPr lang="en-US" altLang="zh-CN" sz="2000" dirty="0">
                <a:solidFill>
                  <a:srgbClr val="FF0000"/>
                </a:solidFill>
                <a:latin typeface="Arial"/>
                <a:cs typeface="Arial"/>
              </a:rPr>
              <a:t> </a:t>
            </a:r>
            <a:r>
              <a:rPr lang="en-US" altLang="zh-CN" sz="2000" dirty="0" err="1">
                <a:solidFill>
                  <a:srgbClr val="FF0000"/>
                </a:solidFill>
                <a:latin typeface="Arial"/>
                <a:ea typeface="Arial"/>
              </a:rPr>
              <a:t>davranışlar</a:t>
            </a:r>
            <a:r>
              <a:rPr lang="en-US" altLang="zh-CN" sz="2000" dirty="0">
                <a:solidFill>
                  <a:srgbClr val="FF0000"/>
                </a:solidFill>
                <a:latin typeface="Arial"/>
                <a:cs typeface="Arial"/>
              </a:rPr>
              <a:t> </a:t>
            </a:r>
            <a:r>
              <a:rPr lang="en-US" altLang="zh-CN" sz="2000" dirty="0" err="1">
                <a:solidFill>
                  <a:srgbClr val="FF0000"/>
                </a:solidFill>
                <a:latin typeface="Arial"/>
                <a:ea typeface="Arial"/>
              </a:rPr>
              <a:t>gibi</a:t>
            </a:r>
            <a:r>
              <a:rPr lang="en-US" altLang="zh-CN" sz="2000" spc="-114" dirty="0">
                <a:solidFill>
                  <a:srgbClr val="FF0000"/>
                </a:solidFill>
                <a:latin typeface="Arial"/>
                <a:cs typeface="Arial"/>
              </a:rPr>
              <a:t> </a:t>
            </a:r>
            <a:r>
              <a:rPr lang="en-US" altLang="zh-CN" sz="2000" dirty="0" err="1">
                <a:solidFill>
                  <a:srgbClr val="FF0000"/>
                </a:solidFill>
                <a:latin typeface="Arial"/>
                <a:ea typeface="Arial"/>
              </a:rPr>
              <a:t>birçok</a:t>
            </a:r>
            <a:r>
              <a:rPr lang="en-US" altLang="zh-CN" sz="2000" dirty="0">
                <a:solidFill>
                  <a:srgbClr val="FF0000"/>
                </a:solidFill>
                <a:latin typeface="Arial"/>
                <a:cs typeface="Arial"/>
              </a:rPr>
              <a:t> </a:t>
            </a:r>
            <a:r>
              <a:rPr lang="en-US" altLang="zh-CN" sz="2000" dirty="0" err="1">
                <a:solidFill>
                  <a:srgbClr val="FF0000"/>
                </a:solidFill>
                <a:latin typeface="Arial"/>
                <a:ea typeface="Arial"/>
              </a:rPr>
              <a:t>işlevin</a:t>
            </a:r>
            <a:r>
              <a:rPr lang="en-US" altLang="zh-CN" sz="2000" dirty="0">
                <a:solidFill>
                  <a:srgbClr val="FF0000"/>
                </a:solidFill>
                <a:latin typeface="Arial"/>
                <a:cs typeface="Arial"/>
              </a:rPr>
              <a:t> </a:t>
            </a:r>
            <a:r>
              <a:rPr lang="en-US" altLang="zh-CN" sz="2000" dirty="0" err="1">
                <a:solidFill>
                  <a:srgbClr val="FF0000"/>
                </a:solidFill>
                <a:latin typeface="Arial"/>
                <a:ea typeface="Arial"/>
              </a:rPr>
              <a:t>düzenlenmesi</a:t>
            </a:r>
            <a:r>
              <a:rPr lang="en-US" altLang="zh-CN" sz="2000" dirty="0">
                <a:solidFill>
                  <a:srgbClr val="FF0000"/>
                </a:solidFill>
                <a:latin typeface="Arial"/>
                <a:cs typeface="Arial"/>
              </a:rPr>
              <a:t> </a:t>
            </a:r>
            <a:r>
              <a:rPr lang="en-US" altLang="zh-CN" sz="2000" dirty="0" err="1">
                <a:solidFill>
                  <a:srgbClr val="FF0000"/>
                </a:solidFill>
                <a:latin typeface="Arial"/>
                <a:ea typeface="Arial"/>
              </a:rPr>
              <a:t>ile</a:t>
            </a:r>
            <a:r>
              <a:rPr lang="en-US" altLang="zh-CN" sz="2000" spc="-75" dirty="0">
                <a:solidFill>
                  <a:srgbClr val="FF0000"/>
                </a:solidFill>
                <a:latin typeface="Arial"/>
                <a:cs typeface="Arial"/>
              </a:rPr>
              <a:t> </a:t>
            </a:r>
            <a:r>
              <a:rPr lang="en-US" altLang="zh-CN" sz="2000" dirty="0" err="1">
                <a:solidFill>
                  <a:srgbClr val="FF0000"/>
                </a:solidFill>
                <a:latin typeface="Arial"/>
                <a:ea typeface="Arial"/>
              </a:rPr>
              <a:t>ilgilidir</a:t>
            </a:r>
            <a:r>
              <a:rPr lang="en-US" altLang="zh-CN" sz="2000" dirty="0">
                <a:solidFill>
                  <a:srgbClr val="FF0000"/>
                </a:solidFill>
                <a:latin typeface="Arial"/>
                <a:ea typeface="Arial"/>
              </a:rPr>
              <a:t/>
            </a:r>
            <a:br>
              <a:rPr lang="en-US" altLang="zh-CN" sz="2000" dirty="0">
                <a:solidFill>
                  <a:srgbClr val="FF0000"/>
                </a:solidFill>
                <a:latin typeface="Arial"/>
                <a:ea typeface="Arial"/>
              </a:rPr>
            </a:br>
            <a:endParaRPr sz="2000" spc="-15" dirty="0">
              <a:solidFill>
                <a:srgbClr val="FF0000"/>
              </a:solidFill>
            </a:endParaRPr>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
        <p:nvSpPr>
          <p:cNvPr id="18" name="Metin kutusu 17">
            <a:extLst>
              <a:ext uri="{FF2B5EF4-FFF2-40B4-BE49-F238E27FC236}">
                <a16:creationId xmlns:a16="http://schemas.microsoft.com/office/drawing/2014/main" id="{90652B7A-F621-4F0E-8CE6-DF2FA2A482E1}"/>
              </a:ext>
            </a:extLst>
          </p:cNvPr>
          <p:cNvSpPr txBox="1"/>
          <p:nvPr/>
        </p:nvSpPr>
        <p:spPr>
          <a:xfrm>
            <a:off x="-496007" y="1828800"/>
            <a:ext cx="7770567" cy="461665"/>
          </a:xfrm>
          <a:prstGeom prst="rect">
            <a:avLst/>
          </a:prstGeom>
          <a:noFill/>
        </p:spPr>
        <p:txBody>
          <a:bodyPr wrap="square">
            <a:spAutoFit/>
          </a:bodyPr>
          <a:lstStyle/>
          <a:p>
            <a:pPr marL="0" indent="2427098">
              <a:lnSpc>
                <a:spcPct val="100000"/>
              </a:lnSpc>
            </a:pPr>
            <a:r>
              <a:rPr lang="en-US" altLang="zh-CN" sz="2400" dirty="0">
                <a:solidFill>
                  <a:srgbClr val="FF0000"/>
                </a:solidFill>
                <a:latin typeface="Arial"/>
                <a:ea typeface="Arial"/>
              </a:rPr>
              <a:t>HIPOTALAMUS</a:t>
            </a:r>
            <a:r>
              <a:rPr lang="en-US" altLang="zh-CN" sz="2400" spc="-15" dirty="0">
                <a:solidFill>
                  <a:srgbClr val="FF0000"/>
                </a:solidFill>
                <a:latin typeface="Arial"/>
                <a:cs typeface="Arial"/>
              </a:rPr>
              <a:t> </a:t>
            </a:r>
            <a:r>
              <a:rPr lang="en-US" altLang="zh-CN" sz="2400" spc="5" dirty="0">
                <a:solidFill>
                  <a:srgbClr val="FF0000"/>
                </a:solidFill>
                <a:latin typeface="Arial"/>
                <a:ea typeface="Arial"/>
              </a:rPr>
              <a:t>HORMONLARI</a:t>
            </a:r>
          </a:p>
        </p:txBody>
      </p:sp>
      <p:pic>
        <p:nvPicPr>
          <p:cNvPr id="19" name="Picture 65">
            <a:extLst>
              <a:ext uri="{FF2B5EF4-FFF2-40B4-BE49-F238E27FC236}">
                <a16:creationId xmlns:a16="http://schemas.microsoft.com/office/drawing/2014/main" id="{4EF4DBEC-C023-49A7-8F89-125BBAE6AB78}"/>
              </a:ext>
            </a:extLst>
          </p:cNvPr>
          <p:cNvPicPr>
            <a:picLocks noChangeAspect="1"/>
          </p:cNvPicPr>
          <p:nvPr/>
        </p:nvPicPr>
        <p:blipFill>
          <a:blip r:embed="rId2"/>
          <a:stretch>
            <a:fillRect/>
          </a:stretch>
        </p:blipFill>
        <p:spPr>
          <a:xfrm>
            <a:off x="8029426" y="0"/>
            <a:ext cx="4203015" cy="6858000"/>
          </a:xfrm>
          <a:prstGeom prst="rect">
            <a:avLst/>
          </a:prstGeom>
        </p:spPr>
      </p:pic>
    </p:spTree>
    <p:extLst>
      <p:ext uri="{BB962C8B-B14F-4D97-AF65-F5344CB8AC3E}">
        <p14:creationId xmlns:p14="http://schemas.microsoft.com/office/powerpoint/2010/main" val="805812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990600" y="1761694"/>
            <a:ext cx="10868181" cy="4998804"/>
          </a:xfrm>
          <a:prstGeom prst="rect">
            <a:avLst/>
          </a:prstGeom>
        </p:spPr>
        <p:txBody>
          <a:bodyPr vert="horz" wrap="square" lIns="0" tIns="12700" rIns="0" bIns="0" rtlCol="0">
            <a:spAutoFit/>
          </a:bodyPr>
          <a:lstStyle/>
          <a:p>
            <a:pPr marL="0" indent="2427102">
              <a:lnSpc>
                <a:spcPct val="100000"/>
              </a:lnSpc>
            </a:pPr>
            <a:r>
              <a:rPr lang="tr-TR" altLang="zh-CN" sz="2400" dirty="0">
                <a:solidFill>
                  <a:srgbClr val="FF0000"/>
                </a:solidFill>
                <a:latin typeface="Arial"/>
                <a:ea typeface="Arial"/>
              </a:rPr>
              <a:t>          </a:t>
            </a:r>
            <a:r>
              <a:rPr lang="en-US" altLang="zh-CN" sz="2400" dirty="0">
                <a:solidFill>
                  <a:srgbClr val="FF0000"/>
                </a:solidFill>
                <a:latin typeface="Arial"/>
                <a:ea typeface="Arial"/>
              </a:rPr>
              <a:t>HIPOTALAMUS</a:t>
            </a:r>
            <a:r>
              <a:rPr lang="en-US" altLang="zh-CN" sz="2400" spc="-15" dirty="0">
                <a:solidFill>
                  <a:srgbClr val="FF0000"/>
                </a:solidFill>
                <a:latin typeface="Arial"/>
                <a:cs typeface="Arial"/>
              </a:rPr>
              <a:t> </a:t>
            </a:r>
            <a:r>
              <a:rPr lang="en-US" altLang="zh-CN" sz="2400" spc="5" dirty="0">
                <a:solidFill>
                  <a:srgbClr val="FF0000"/>
                </a:solidFill>
                <a:latin typeface="Arial"/>
                <a:ea typeface="Arial"/>
              </a:rPr>
              <a:t>HORMONLARI</a:t>
            </a:r>
            <a:r>
              <a:rPr lang="en-US" altLang="zh-CN" sz="2000" spc="5" dirty="0">
                <a:solidFill>
                  <a:srgbClr val="000000"/>
                </a:solidFill>
                <a:latin typeface="Arial"/>
                <a:ea typeface="Arial"/>
              </a:rPr>
              <a:t/>
            </a:r>
            <a:br>
              <a:rPr lang="en-US" altLang="zh-CN" sz="2000" spc="5" dirty="0">
                <a:solidFill>
                  <a:srgbClr val="000000"/>
                </a:solidFill>
                <a:latin typeface="Arial"/>
                <a:ea typeface="Arial"/>
              </a:rPr>
            </a:br>
            <a:r>
              <a:rPr lang="en-US" sz="2000" dirty="0"/>
              <a:t/>
            </a:r>
            <a:br>
              <a:rPr lang="en-US" sz="2000" dirty="0"/>
            </a:br>
            <a:r>
              <a:rPr lang="en-US" sz="2000" dirty="0"/>
              <a:t/>
            </a:r>
            <a:br>
              <a:rPr lang="en-US" sz="2000" dirty="0"/>
            </a:b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Hipotalamustaki</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bazı</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sinir</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hücreleri</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hormon</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üretebilme</a:t>
            </a:r>
            <a:r>
              <a:rPr lang="tr-TR" altLang="zh-CN" sz="2000" dirty="0">
                <a:solidFill>
                  <a:srgbClr val="000000"/>
                </a:solidFill>
                <a:latin typeface="Arial"/>
                <a:ea typeface="Arial"/>
              </a:rPr>
              <a:t> y</a:t>
            </a:r>
            <a:r>
              <a:rPr lang="en-US" altLang="zh-CN" sz="2000" dirty="0" err="1">
                <a:solidFill>
                  <a:srgbClr val="000000"/>
                </a:solidFill>
                <a:latin typeface="Arial"/>
                <a:ea typeface="Arial"/>
              </a:rPr>
              <a:t>eteneğine</a:t>
            </a:r>
            <a:r>
              <a:rPr lang="en-US" altLang="zh-CN" sz="2000" spc="-60" dirty="0">
                <a:solidFill>
                  <a:srgbClr val="000000"/>
                </a:solidFill>
                <a:latin typeface="Arial"/>
                <a:cs typeface="Arial"/>
              </a:rPr>
              <a:t> </a:t>
            </a:r>
            <a:r>
              <a:rPr lang="en-US" altLang="zh-CN" sz="2000" dirty="0" err="1">
                <a:solidFill>
                  <a:srgbClr val="000000"/>
                </a:solidFill>
                <a:latin typeface="Arial"/>
                <a:ea typeface="Arial"/>
              </a:rPr>
              <a:t>sahiptir</a:t>
            </a:r>
            <a:r>
              <a:rPr lang="en-US" altLang="zh-CN" sz="2000" dirty="0">
                <a:solidFill>
                  <a:srgbClr val="000000"/>
                </a:solidFill>
                <a:latin typeface="Arial"/>
                <a:ea typeface="Arial"/>
              </a:rPr>
              <a:t>.</a:t>
            </a:r>
            <a:r>
              <a:rPr lang="tr-TR" altLang="zh-CN" sz="2000" dirty="0">
                <a:solidFill>
                  <a:srgbClr val="000000"/>
                </a:solidFill>
                <a:latin typeface="Arial"/>
                <a:ea typeface="Arial"/>
              </a:rPr>
              <a:t/>
            </a:r>
            <a:br>
              <a:rPr lang="tr-TR" altLang="zh-CN" sz="2000" dirty="0">
                <a:solidFill>
                  <a:srgbClr val="000000"/>
                </a:solidFill>
                <a:latin typeface="Arial"/>
                <a:ea typeface="Arial"/>
              </a:rPr>
            </a:br>
            <a:r>
              <a:rPr lang="en-US" altLang="zh-CN" sz="2000" spc="-60" dirty="0">
                <a:solidFill>
                  <a:srgbClr val="000000"/>
                </a:solidFill>
                <a:latin typeface="Arial"/>
                <a:cs typeface="Arial"/>
              </a:rPr>
              <a:t> </a:t>
            </a:r>
            <a:r>
              <a:rPr lang="en-US" altLang="zh-CN" sz="2000" dirty="0" err="1">
                <a:solidFill>
                  <a:srgbClr val="000000"/>
                </a:solidFill>
                <a:latin typeface="Arial"/>
                <a:ea typeface="Arial"/>
              </a:rPr>
              <a:t>Bunlara</a:t>
            </a:r>
            <a:r>
              <a:rPr lang="en-US" altLang="zh-CN" sz="2000" spc="-64" dirty="0">
                <a:solidFill>
                  <a:srgbClr val="000000"/>
                </a:solidFill>
                <a:latin typeface="Arial"/>
                <a:cs typeface="Arial"/>
              </a:rPr>
              <a:t> </a:t>
            </a:r>
            <a:r>
              <a:rPr lang="en-US" altLang="zh-CN" sz="2000" dirty="0" err="1">
                <a:solidFill>
                  <a:srgbClr val="FF0000"/>
                </a:solidFill>
                <a:latin typeface="Arial"/>
                <a:ea typeface="Arial"/>
              </a:rPr>
              <a:t>nöroendokrin</a:t>
            </a:r>
            <a:r>
              <a:rPr lang="en-US" altLang="zh-CN" sz="2000" spc="-60" dirty="0">
                <a:solidFill>
                  <a:srgbClr val="FF0000"/>
                </a:solidFill>
                <a:latin typeface="Arial"/>
                <a:cs typeface="Arial"/>
              </a:rPr>
              <a:t> </a:t>
            </a:r>
            <a:r>
              <a:rPr lang="en-US" altLang="zh-CN" sz="2000" dirty="0" err="1">
                <a:solidFill>
                  <a:srgbClr val="FF0000"/>
                </a:solidFill>
                <a:latin typeface="Arial"/>
                <a:ea typeface="Arial"/>
              </a:rPr>
              <a:t>hücre</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denir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89" dirty="0">
                <a:solidFill>
                  <a:srgbClr val="000000"/>
                </a:solidFill>
                <a:latin typeface="Arial"/>
                <a:cs typeface="Arial"/>
              </a:rPr>
              <a:t> </a:t>
            </a:r>
            <a:r>
              <a:rPr lang="en-US" altLang="zh-CN" sz="2000" dirty="0">
                <a:solidFill>
                  <a:srgbClr val="000000"/>
                </a:solidFill>
                <a:latin typeface="Arial"/>
                <a:ea typeface="Arial"/>
              </a:rPr>
              <a:t>Bu</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hücrelerin</a:t>
            </a:r>
            <a:r>
              <a:rPr lang="en-US" altLang="zh-CN" sz="2000" spc="89" dirty="0">
                <a:solidFill>
                  <a:srgbClr val="000000"/>
                </a:solidFill>
                <a:latin typeface="Arial"/>
                <a:cs typeface="Arial"/>
              </a:rPr>
              <a:t> </a:t>
            </a:r>
            <a:r>
              <a:rPr lang="en-US" altLang="zh-CN" sz="2000" dirty="0" err="1">
                <a:solidFill>
                  <a:srgbClr val="000000"/>
                </a:solidFill>
                <a:latin typeface="Arial"/>
                <a:ea typeface="Arial"/>
              </a:rPr>
              <a:t>gövdesinde</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sentezlenen</a:t>
            </a:r>
            <a:r>
              <a:rPr lang="en-US" altLang="zh-CN" sz="2000" spc="89" dirty="0">
                <a:solidFill>
                  <a:srgbClr val="000000"/>
                </a:solidFill>
                <a:latin typeface="Arial"/>
                <a:cs typeface="Arial"/>
              </a:rPr>
              <a:t> </a:t>
            </a:r>
            <a:r>
              <a:rPr lang="en-US" altLang="zh-CN" sz="2000" dirty="0" err="1">
                <a:solidFill>
                  <a:srgbClr val="000000"/>
                </a:solidFill>
                <a:latin typeface="Arial"/>
                <a:ea typeface="Arial"/>
              </a:rPr>
              <a:t>hormonlar</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akson</a:t>
            </a:r>
            <a:r>
              <a:rPr lang="tr-TR" altLang="zh-CN" sz="2000" dirty="0">
                <a:solidFill>
                  <a:srgbClr val="000000"/>
                </a:solidFill>
                <a:latin typeface="Arial"/>
                <a:ea typeface="Arial"/>
              </a:rPr>
              <a:t> </a:t>
            </a:r>
            <a:r>
              <a:rPr lang="en-US" altLang="zh-CN" sz="2000" dirty="0" err="1">
                <a:solidFill>
                  <a:srgbClr val="000000"/>
                </a:solidFill>
                <a:latin typeface="Arial"/>
                <a:ea typeface="Arial"/>
              </a:rPr>
              <a:t>boyunca</a:t>
            </a:r>
            <a:r>
              <a:rPr lang="en-US" altLang="zh-CN" sz="2000" dirty="0">
                <a:solidFill>
                  <a:srgbClr val="000000"/>
                </a:solidFill>
                <a:latin typeface="Arial"/>
                <a:cs typeface="Arial"/>
              </a:rPr>
              <a:t> </a:t>
            </a:r>
            <a:r>
              <a:rPr lang="en-US" altLang="zh-CN" sz="2000" dirty="0" err="1">
                <a:solidFill>
                  <a:srgbClr val="000000"/>
                </a:solidFill>
                <a:latin typeface="Arial"/>
                <a:ea typeface="Arial"/>
              </a:rPr>
              <a:t>taşınarak</a:t>
            </a:r>
            <a:r>
              <a:rPr lang="en-US" altLang="zh-CN" sz="2000" dirty="0">
                <a:solidFill>
                  <a:srgbClr val="000000"/>
                </a:solidFill>
                <a:latin typeface="Arial"/>
                <a:cs typeface="Arial"/>
              </a:rPr>
              <a:t> </a:t>
            </a:r>
            <a:r>
              <a:rPr lang="en-US" altLang="zh-CN" sz="2000" dirty="0" err="1">
                <a:solidFill>
                  <a:srgbClr val="000000"/>
                </a:solidFill>
                <a:latin typeface="Arial"/>
                <a:ea typeface="Arial"/>
              </a:rPr>
              <a:t>akson</a:t>
            </a:r>
            <a:r>
              <a:rPr lang="en-US" altLang="zh-CN" sz="2000" dirty="0">
                <a:solidFill>
                  <a:srgbClr val="000000"/>
                </a:solidFill>
                <a:latin typeface="Arial"/>
                <a:cs typeface="Arial"/>
              </a:rPr>
              <a:t> </a:t>
            </a:r>
            <a:r>
              <a:rPr lang="en-US" altLang="zh-CN" sz="2000" dirty="0" err="1">
                <a:solidFill>
                  <a:srgbClr val="000000"/>
                </a:solidFill>
                <a:latin typeface="Arial"/>
                <a:ea typeface="Arial"/>
              </a:rPr>
              <a:t>sonlanmasından</a:t>
            </a:r>
            <a:r>
              <a:rPr lang="tr-TR" altLang="zh-CN" sz="2000" dirty="0">
                <a:solidFill>
                  <a:srgbClr val="000000"/>
                </a:solidFill>
                <a:latin typeface="Arial"/>
                <a:ea typeface="Arial"/>
              </a:rPr>
              <a:t/>
            </a:r>
            <a:br>
              <a:rPr lang="tr-TR" altLang="zh-CN" sz="2000" dirty="0">
                <a:solidFill>
                  <a:srgbClr val="000000"/>
                </a:solidFill>
                <a:latin typeface="Arial"/>
                <a:ea typeface="Arial"/>
              </a:rPr>
            </a:br>
            <a:r>
              <a:rPr lang="en-US" altLang="zh-CN" sz="2000" dirty="0">
                <a:solidFill>
                  <a:srgbClr val="000000"/>
                </a:solidFill>
                <a:latin typeface="Arial"/>
                <a:cs typeface="Arial"/>
              </a:rPr>
              <a:t> </a:t>
            </a:r>
            <a:r>
              <a:rPr lang="en-US" altLang="zh-CN" sz="2000" dirty="0">
                <a:solidFill>
                  <a:srgbClr val="000000"/>
                </a:solidFill>
                <a:latin typeface="Arial"/>
                <a:ea typeface="Arial"/>
              </a:rPr>
              <a:t>kana</a:t>
            </a:r>
            <a:r>
              <a:rPr lang="en-US" altLang="zh-CN" sz="2000" spc="-154" dirty="0">
                <a:solidFill>
                  <a:srgbClr val="000000"/>
                </a:solidFill>
                <a:latin typeface="Arial"/>
                <a:cs typeface="Arial"/>
              </a:rPr>
              <a:t> </a:t>
            </a:r>
            <a:r>
              <a:rPr lang="en-US" altLang="zh-CN" sz="2000" dirty="0" err="1">
                <a:solidFill>
                  <a:srgbClr val="000000"/>
                </a:solidFill>
                <a:latin typeface="Arial"/>
                <a:ea typeface="Arial"/>
              </a:rPr>
              <a:t>verilir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Bazı</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hipotalamus</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hormonlarının</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hedef</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hücreleri</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ön</a:t>
            </a:r>
            <a:r>
              <a:rPr lang="en-US" altLang="zh-CN" sz="2000" dirty="0">
                <a:solidFill>
                  <a:srgbClr val="000000"/>
                </a:solidFill>
                <a:latin typeface="Arial"/>
                <a:cs typeface="Arial"/>
              </a:rPr>
              <a:t> </a:t>
            </a:r>
            <a:r>
              <a:rPr lang="en-US" altLang="zh-CN" sz="2000" dirty="0" err="1">
                <a:solidFill>
                  <a:srgbClr val="000000"/>
                </a:solidFill>
                <a:latin typeface="Arial"/>
                <a:ea typeface="Arial"/>
              </a:rPr>
              <a:t>hipofizdedir</a:t>
            </a:r>
            <a:r>
              <a:rPr lang="tr-TR" altLang="zh-CN" sz="2000" dirty="0">
                <a:solidFill>
                  <a:srgbClr val="000000"/>
                </a:solidFill>
                <a:latin typeface="Arial"/>
                <a:ea typeface="Arial"/>
              </a:rPr>
              <a:t>.</a:t>
            </a:r>
            <a:r>
              <a:rPr lang="en-US" altLang="zh-CN" sz="2000" dirty="0">
                <a:solidFill>
                  <a:srgbClr val="000000"/>
                </a:solidFill>
                <a:latin typeface="Arial"/>
                <a:ea typeface="Arial"/>
              </a:rPr>
              <a:t>.</a:t>
            </a:r>
            <a:r>
              <a:rPr lang="en-US" altLang="zh-CN" sz="2000" spc="-60" dirty="0">
                <a:solidFill>
                  <a:srgbClr val="000000"/>
                </a:solidFill>
                <a:latin typeface="Arial"/>
                <a:cs typeface="Arial"/>
              </a:rPr>
              <a:t> </a:t>
            </a:r>
            <a:r>
              <a:rPr lang="tr-TR" altLang="zh-CN" sz="2000" spc="-60" dirty="0">
                <a:solidFill>
                  <a:srgbClr val="000000"/>
                </a:solidFill>
                <a:latin typeface="Arial"/>
                <a:cs typeface="Arial"/>
              </a:rPr>
              <a:t/>
            </a:r>
            <a:br>
              <a:rPr lang="tr-TR" altLang="zh-CN" sz="2000" spc="-60" dirty="0">
                <a:solidFill>
                  <a:srgbClr val="000000"/>
                </a:solidFill>
                <a:latin typeface="Arial"/>
                <a:cs typeface="Arial"/>
              </a:rPr>
            </a:br>
            <a:r>
              <a:rPr lang="tr-TR" altLang="zh-CN" sz="2000" spc="-60" dirty="0">
                <a:solidFill>
                  <a:srgbClr val="000000"/>
                </a:solidFill>
                <a:latin typeface="Arial"/>
                <a:cs typeface="Arial"/>
              </a:rPr>
              <a:t/>
            </a:r>
            <a:br>
              <a:rPr lang="tr-TR" altLang="zh-CN" sz="2000" spc="-60" dirty="0">
                <a:solidFill>
                  <a:srgbClr val="000000"/>
                </a:solidFill>
                <a:latin typeface="Arial"/>
                <a:cs typeface="Arial"/>
              </a:rPr>
            </a:br>
            <a:r>
              <a:rPr lang="en-US" altLang="zh-CN" sz="2000" dirty="0">
                <a:solidFill>
                  <a:srgbClr val="000000"/>
                </a:solidFill>
                <a:latin typeface="Arial"/>
                <a:ea typeface="Arial"/>
              </a:rPr>
              <a:t>Bu</a:t>
            </a:r>
            <a:r>
              <a:rPr lang="en-US" altLang="zh-CN" sz="2000" spc="-60" dirty="0">
                <a:solidFill>
                  <a:srgbClr val="000000"/>
                </a:solidFill>
                <a:latin typeface="Arial"/>
                <a:cs typeface="Arial"/>
              </a:rPr>
              <a:t> </a:t>
            </a:r>
            <a:r>
              <a:rPr lang="en-US" altLang="zh-CN" sz="2000" dirty="0" err="1">
                <a:solidFill>
                  <a:srgbClr val="000000"/>
                </a:solidFill>
                <a:latin typeface="Arial"/>
                <a:ea typeface="Arial"/>
              </a:rPr>
              <a:t>hormonlar</a:t>
            </a:r>
            <a:r>
              <a:rPr lang="en-US" altLang="zh-CN" sz="2000" spc="-60" dirty="0">
                <a:solidFill>
                  <a:srgbClr val="000000"/>
                </a:solidFill>
                <a:latin typeface="Arial"/>
                <a:cs typeface="Arial"/>
              </a:rPr>
              <a:t> </a:t>
            </a:r>
            <a:r>
              <a:rPr lang="en-US" altLang="zh-CN" sz="2000" dirty="0" err="1">
                <a:solidFill>
                  <a:srgbClr val="000000"/>
                </a:solidFill>
                <a:latin typeface="Arial"/>
                <a:ea typeface="Arial"/>
              </a:rPr>
              <a:t>hipofizde</a:t>
            </a:r>
            <a:r>
              <a:rPr lang="en-US" altLang="zh-CN" sz="2000" spc="-60" dirty="0">
                <a:solidFill>
                  <a:srgbClr val="000000"/>
                </a:solidFill>
                <a:latin typeface="Arial"/>
                <a:cs typeface="Arial"/>
              </a:rPr>
              <a:t> </a:t>
            </a:r>
            <a:r>
              <a:rPr lang="en-US" altLang="zh-CN" sz="2000" dirty="0" err="1">
                <a:solidFill>
                  <a:srgbClr val="000000"/>
                </a:solidFill>
                <a:latin typeface="Arial"/>
                <a:ea typeface="Arial"/>
              </a:rPr>
              <a:t>hormon</a:t>
            </a:r>
            <a:r>
              <a:rPr lang="en-US" altLang="zh-CN" sz="2000" spc="-60" dirty="0">
                <a:solidFill>
                  <a:srgbClr val="000000"/>
                </a:solidFill>
                <a:latin typeface="Arial"/>
                <a:cs typeface="Arial"/>
              </a:rPr>
              <a:t> </a:t>
            </a:r>
            <a:r>
              <a:rPr lang="en-US" altLang="zh-CN" sz="2000" dirty="0" err="1">
                <a:solidFill>
                  <a:srgbClr val="000000"/>
                </a:solidFill>
                <a:latin typeface="Arial"/>
                <a:ea typeface="Arial"/>
              </a:rPr>
              <a:t>yapımını</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ve</a:t>
            </a:r>
            <a:r>
              <a:rPr lang="en-US" altLang="zh-CN" sz="2000" dirty="0">
                <a:solidFill>
                  <a:srgbClr val="000000"/>
                </a:solidFill>
                <a:latin typeface="Arial"/>
                <a:cs typeface="Arial"/>
              </a:rPr>
              <a:t> </a:t>
            </a:r>
            <a:r>
              <a:rPr lang="en-US" altLang="zh-CN" sz="2000" dirty="0" err="1">
                <a:solidFill>
                  <a:srgbClr val="000000"/>
                </a:solidFill>
                <a:latin typeface="Arial"/>
                <a:ea typeface="Arial"/>
              </a:rPr>
              <a:t>salınımını</a:t>
            </a:r>
            <a:r>
              <a:rPr lang="en-US" altLang="zh-CN" sz="2000" dirty="0">
                <a:solidFill>
                  <a:srgbClr val="000000"/>
                </a:solidFill>
                <a:latin typeface="Arial"/>
                <a:cs typeface="Arial"/>
              </a:rPr>
              <a:t> </a:t>
            </a:r>
            <a:r>
              <a:rPr lang="en-US" altLang="zh-CN" sz="2000" dirty="0" err="1">
                <a:solidFill>
                  <a:srgbClr val="000000"/>
                </a:solidFill>
                <a:latin typeface="Arial"/>
                <a:ea typeface="Arial"/>
              </a:rPr>
              <a:t>uyarıcı</a:t>
            </a:r>
            <a:r>
              <a:rPr lang="en-US" altLang="zh-CN" sz="2000" dirty="0">
                <a:solidFill>
                  <a:srgbClr val="000000"/>
                </a:solidFill>
                <a:latin typeface="Arial"/>
                <a:cs typeface="Arial"/>
              </a:rPr>
              <a:t> </a:t>
            </a:r>
            <a:r>
              <a:rPr lang="en-US" altLang="zh-CN" sz="2000" dirty="0">
                <a:solidFill>
                  <a:srgbClr val="000000"/>
                </a:solidFill>
                <a:latin typeface="Arial"/>
                <a:ea typeface="Arial"/>
              </a:rPr>
              <a:t>yada</a:t>
            </a:r>
            <a:r>
              <a:rPr lang="en-US" altLang="zh-CN" sz="2000" dirty="0">
                <a:solidFill>
                  <a:srgbClr val="000000"/>
                </a:solidFill>
                <a:latin typeface="Arial"/>
                <a:cs typeface="Arial"/>
              </a:rPr>
              <a:t> </a:t>
            </a:r>
            <a:r>
              <a:rPr lang="en-US" altLang="zh-CN" sz="2000" dirty="0" err="1">
                <a:solidFill>
                  <a:srgbClr val="000000"/>
                </a:solidFill>
                <a:latin typeface="Arial"/>
                <a:ea typeface="Arial"/>
              </a:rPr>
              <a:t>baskılayıcı</a:t>
            </a:r>
            <a:r>
              <a:rPr lang="en-US" altLang="zh-CN" sz="2000" dirty="0">
                <a:solidFill>
                  <a:srgbClr val="000000"/>
                </a:solidFill>
                <a:latin typeface="Arial"/>
                <a:cs typeface="Arial"/>
              </a:rPr>
              <a:t> </a:t>
            </a:r>
            <a:r>
              <a:rPr lang="en-US" altLang="zh-CN" sz="2000" dirty="0" err="1">
                <a:solidFill>
                  <a:srgbClr val="000000"/>
                </a:solidFill>
                <a:latin typeface="Arial"/>
                <a:ea typeface="Arial"/>
              </a:rPr>
              <a:t>etkiler</a:t>
            </a:r>
            <a:r>
              <a:rPr lang="en-US" altLang="zh-CN" sz="2000" spc="-110" dirty="0">
                <a:solidFill>
                  <a:srgbClr val="000000"/>
                </a:solidFill>
                <a:latin typeface="Arial"/>
                <a:cs typeface="Arial"/>
              </a:rPr>
              <a:t> </a:t>
            </a:r>
            <a:r>
              <a:rPr lang="en-US" altLang="zh-CN" sz="2000" dirty="0" err="1">
                <a:solidFill>
                  <a:srgbClr val="000000"/>
                </a:solidFill>
                <a:latin typeface="Arial"/>
                <a:ea typeface="Arial"/>
              </a:rPr>
              <a:t>gösterirler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spc="-10" dirty="0">
                <a:solidFill>
                  <a:srgbClr val="000000"/>
                </a:solidFill>
                <a:latin typeface="Arial"/>
                <a:ea typeface="Arial"/>
              </a:rPr>
              <a:t/>
            </a:r>
            <a:br>
              <a:rPr lang="en-US" altLang="zh-CN" sz="2000" spc="-10" dirty="0">
                <a:solidFill>
                  <a:srgbClr val="000000"/>
                </a:solidFill>
                <a:latin typeface="Arial"/>
                <a:ea typeface="Arial"/>
              </a:rPr>
            </a:br>
            <a:endParaRPr sz="20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Tree>
    <p:extLst>
      <p:ext uri="{BB962C8B-B14F-4D97-AF65-F5344CB8AC3E}">
        <p14:creationId xmlns:p14="http://schemas.microsoft.com/office/powerpoint/2010/main" val="2153524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066800" y="1777871"/>
            <a:ext cx="6400801" cy="4044697"/>
          </a:xfrm>
          <a:prstGeom prst="rect">
            <a:avLst/>
          </a:prstGeom>
        </p:spPr>
        <p:txBody>
          <a:bodyPr vert="horz" wrap="square" lIns="0" tIns="12700" rIns="0" bIns="0" rtlCol="0">
            <a:spAutoFit/>
          </a:bodyPr>
          <a:lstStyle/>
          <a:p>
            <a:pPr marL="0" indent="2427098">
              <a:lnSpc>
                <a:spcPct val="100000"/>
              </a:lnSpc>
            </a:pPr>
            <a:r>
              <a:rPr lang="en-US" altLang="zh-CN" sz="2800" dirty="0" err="1">
                <a:solidFill>
                  <a:srgbClr val="000000"/>
                </a:solidFill>
                <a:latin typeface="Arial"/>
                <a:ea typeface="Arial"/>
              </a:rPr>
              <a:t>Hipotalamus</a:t>
            </a:r>
            <a:r>
              <a:rPr lang="en-US" altLang="zh-CN" sz="2800" spc="-15" dirty="0">
                <a:solidFill>
                  <a:srgbClr val="000000"/>
                </a:solidFill>
                <a:latin typeface="Arial"/>
                <a:cs typeface="Arial"/>
              </a:rPr>
              <a:t> </a:t>
            </a:r>
            <a:r>
              <a:rPr lang="en-US" altLang="zh-CN" sz="2800" spc="5" dirty="0" err="1">
                <a:solidFill>
                  <a:srgbClr val="000000"/>
                </a:solidFill>
                <a:latin typeface="Arial"/>
                <a:ea typeface="Arial"/>
              </a:rPr>
              <a:t>hormonları</a:t>
            </a:r>
            <a:r>
              <a:rPr lang="en-US" altLang="zh-CN" sz="2800" spc="5" dirty="0">
                <a:solidFill>
                  <a:srgbClr val="000000"/>
                </a:solidFill>
                <a:latin typeface="Arial"/>
                <a:ea typeface="Arial"/>
              </a:rPr>
              <a:t/>
            </a:r>
            <a:br>
              <a:rPr lang="en-US" altLang="zh-CN" sz="2800" spc="5" dirty="0">
                <a:solidFill>
                  <a:srgbClr val="000000"/>
                </a:solidFill>
                <a:latin typeface="Arial"/>
                <a:ea typeface="Arial"/>
              </a:rPr>
            </a:br>
            <a:r>
              <a:rPr lang="en-US" sz="1050" dirty="0"/>
              <a:t/>
            </a:r>
            <a:br>
              <a:rPr lang="en-US" sz="1050" dirty="0"/>
            </a:br>
            <a:r>
              <a:rPr lang="en-US" sz="1050" dirty="0"/>
              <a:t/>
            </a:r>
            <a:br>
              <a:rPr lang="en-US" sz="1050" dirty="0"/>
            </a:br>
            <a:r>
              <a:rPr lang="en-US" sz="1050" dirty="0"/>
              <a:t/>
            </a:r>
            <a:br>
              <a:rPr lang="en-US" sz="1050" dirty="0"/>
            </a:br>
            <a:r>
              <a:rPr lang="en-US" sz="1050" dirty="0"/>
              <a:t/>
            </a:r>
            <a:br>
              <a:rPr lang="en-US" sz="1050" dirty="0"/>
            </a:br>
            <a:r>
              <a:rPr lang="en-US" altLang="zh-CN" sz="1800" dirty="0">
                <a:solidFill>
                  <a:srgbClr val="FF0000"/>
                </a:solidFill>
                <a:latin typeface="Arial"/>
                <a:ea typeface="Arial"/>
              </a:rPr>
              <a:t>•</a:t>
            </a:r>
            <a:r>
              <a:rPr lang="en-US" altLang="zh-CN" sz="1800" spc="139" dirty="0">
                <a:solidFill>
                  <a:srgbClr val="FF0000"/>
                </a:solidFill>
                <a:latin typeface="Arial"/>
                <a:cs typeface="Arial"/>
              </a:rPr>
              <a:t> </a:t>
            </a:r>
            <a:r>
              <a:rPr lang="en-US" altLang="zh-CN" sz="2400" dirty="0" err="1">
                <a:solidFill>
                  <a:srgbClr val="FF0000"/>
                </a:solidFill>
                <a:latin typeface="Arial"/>
                <a:ea typeface="Arial"/>
              </a:rPr>
              <a:t>Hipotalamusta</a:t>
            </a:r>
            <a:r>
              <a:rPr lang="en-US" altLang="zh-CN" sz="2400" spc="139" dirty="0">
                <a:solidFill>
                  <a:srgbClr val="FF0000"/>
                </a:solidFill>
                <a:latin typeface="Arial"/>
                <a:cs typeface="Arial"/>
              </a:rPr>
              <a:t> </a:t>
            </a:r>
            <a:r>
              <a:rPr lang="en-US" altLang="zh-CN" sz="2400" dirty="0" err="1">
                <a:solidFill>
                  <a:srgbClr val="FF0000"/>
                </a:solidFill>
                <a:latin typeface="Arial"/>
                <a:ea typeface="Arial"/>
              </a:rPr>
              <a:t>sentezlenen</a:t>
            </a:r>
            <a:r>
              <a:rPr lang="en-US" altLang="zh-CN" sz="2400" spc="139" dirty="0">
                <a:solidFill>
                  <a:srgbClr val="FF0000"/>
                </a:solidFill>
                <a:latin typeface="Arial"/>
                <a:cs typeface="Arial"/>
              </a:rPr>
              <a:t> </a:t>
            </a:r>
            <a:r>
              <a:rPr lang="en-US" altLang="zh-CN" sz="2400" dirty="0" err="1">
                <a:solidFill>
                  <a:srgbClr val="FF0000"/>
                </a:solidFill>
                <a:latin typeface="Arial"/>
                <a:ea typeface="Arial"/>
              </a:rPr>
              <a:t>hormonlar</a:t>
            </a:r>
            <a:r>
              <a:rPr lang="en-US" altLang="zh-CN" sz="2400" spc="139" dirty="0">
                <a:solidFill>
                  <a:srgbClr val="FF0000"/>
                </a:solidFill>
                <a:latin typeface="Arial"/>
                <a:cs typeface="Arial"/>
              </a:rPr>
              <a:t> </a:t>
            </a:r>
            <a:r>
              <a:rPr lang="tr-TR" altLang="zh-CN" sz="2400" spc="139" dirty="0">
                <a:solidFill>
                  <a:srgbClr val="FF0000"/>
                </a:solidFill>
                <a:latin typeface="Arial"/>
                <a:cs typeface="Arial"/>
              </a:rPr>
              <a:t/>
            </a:r>
            <a:br>
              <a:rPr lang="tr-TR" altLang="zh-CN" sz="2400" spc="139" dirty="0">
                <a:solidFill>
                  <a:srgbClr val="FF0000"/>
                </a:solidFill>
                <a:latin typeface="Arial"/>
                <a:cs typeface="Arial"/>
              </a:rPr>
            </a:br>
            <a:r>
              <a:rPr lang="en-US" altLang="zh-CN" sz="2400" dirty="0" err="1">
                <a:solidFill>
                  <a:srgbClr val="FF0000"/>
                </a:solidFill>
                <a:latin typeface="Arial"/>
                <a:ea typeface="Arial"/>
              </a:rPr>
              <a:t>hipotalamo</a:t>
            </a:r>
            <a:r>
              <a:rPr lang="en-US" altLang="zh-CN" sz="2400" dirty="0">
                <a:solidFill>
                  <a:srgbClr val="FF0000"/>
                </a:solidFill>
                <a:latin typeface="Arial"/>
                <a:ea typeface="Arial"/>
              </a:rPr>
              <a:t>-</a:t>
            </a:r>
            <a:r>
              <a:rPr lang="tr-TR" altLang="zh-CN" sz="2400" dirty="0">
                <a:solidFill>
                  <a:srgbClr val="FF0000"/>
                </a:solidFill>
                <a:latin typeface="Arial"/>
                <a:ea typeface="Arial"/>
              </a:rPr>
              <a:t> h</a:t>
            </a:r>
            <a:r>
              <a:rPr lang="en-US" altLang="zh-CN" sz="2400" dirty="0" err="1">
                <a:solidFill>
                  <a:srgbClr val="FF0000"/>
                </a:solidFill>
                <a:latin typeface="Arial"/>
                <a:ea typeface="Arial"/>
              </a:rPr>
              <a:t>ipofizer</a:t>
            </a:r>
            <a:r>
              <a:rPr lang="en-US" altLang="zh-CN" sz="2400" dirty="0">
                <a:solidFill>
                  <a:srgbClr val="FF0000"/>
                </a:solidFill>
                <a:latin typeface="Arial"/>
                <a:cs typeface="Arial"/>
              </a:rPr>
              <a:t> </a:t>
            </a:r>
            <a:r>
              <a:rPr lang="en-US" altLang="zh-CN" sz="2400" dirty="0">
                <a:solidFill>
                  <a:srgbClr val="FF0000"/>
                </a:solidFill>
                <a:latin typeface="Arial"/>
                <a:ea typeface="Arial"/>
              </a:rPr>
              <a:t>portal</a:t>
            </a:r>
            <a:r>
              <a:rPr lang="en-US" altLang="zh-CN" sz="2400" dirty="0">
                <a:solidFill>
                  <a:srgbClr val="FF0000"/>
                </a:solidFill>
                <a:latin typeface="Arial"/>
                <a:cs typeface="Arial"/>
              </a:rPr>
              <a:t> </a:t>
            </a:r>
            <a:r>
              <a:rPr lang="en-US" altLang="zh-CN" sz="2400" dirty="0" err="1">
                <a:solidFill>
                  <a:srgbClr val="FF0000"/>
                </a:solidFill>
                <a:latin typeface="Arial"/>
                <a:ea typeface="Arial"/>
              </a:rPr>
              <a:t>sistem</a:t>
            </a:r>
            <a:r>
              <a:rPr lang="en-US" altLang="zh-CN" sz="2400" dirty="0">
                <a:solidFill>
                  <a:srgbClr val="FF0000"/>
                </a:solidFill>
                <a:latin typeface="Arial"/>
                <a:cs typeface="Arial"/>
              </a:rPr>
              <a:t> </a:t>
            </a:r>
            <a:r>
              <a:rPr lang="en-US" altLang="zh-CN" sz="2400" dirty="0" err="1">
                <a:solidFill>
                  <a:srgbClr val="FF0000"/>
                </a:solidFill>
                <a:latin typeface="Arial"/>
                <a:ea typeface="Arial"/>
              </a:rPr>
              <a:t>ile</a:t>
            </a:r>
            <a:r>
              <a:rPr lang="en-US" altLang="zh-CN" sz="2400" dirty="0">
                <a:solidFill>
                  <a:srgbClr val="FF0000"/>
                </a:solidFill>
                <a:latin typeface="Arial"/>
                <a:cs typeface="Arial"/>
              </a:rPr>
              <a:t> </a:t>
            </a:r>
            <a:r>
              <a:rPr lang="en-US" altLang="zh-CN" sz="2400" dirty="0" err="1">
                <a:solidFill>
                  <a:srgbClr val="FF0000"/>
                </a:solidFill>
                <a:latin typeface="Arial"/>
                <a:ea typeface="Arial"/>
              </a:rPr>
              <a:t>ön</a:t>
            </a:r>
            <a:r>
              <a:rPr lang="en-US" altLang="zh-CN" sz="2400" dirty="0">
                <a:solidFill>
                  <a:srgbClr val="FF0000"/>
                </a:solidFill>
                <a:latin typeface="Arial"/>
                <a:cs typeface="Arial"/>
              </a:rPr>
              <a:t> </a:t>
            </a:r>
            <a:r>
              <a:rPr lang="en-US" altLang="zh-CN" sz="2400" dirty="0" err="1">
                <a:solidFill>
                  <a:srgbClr val="FF0000"/>
                </a:solidFill>
                <a:latin typeface="Arial"/>
                <a:ea typeface="Arial"/>
              </a:rPr>
              <a:t>hipofize</a:t>
            </a:r>
            <a:r>
              <a:rPr lang="en-US" altLang="zh-CN" sz="2400" spc="-270" dirty="0">
                <a:solidFill>
                  <a:srgbClr val="FF0000"/>
                </a:solidFill>
                <a:latin typeface="Arial"/>
                <a:cs typeface="Arial"/>
              </a:rPr>
              <a:t> </a:t>
            </a:r>
            <a:r>
              <a:rPr lang="en-US" altLang="zh-CN" sz="2400" dirty="0" err="1">
                <a:solidFill>
                  <a:srgbClr val="FF0000"/>
                </a:solidFill>
                <a:latin typeface="Arial"/>
                <a:ea typeface="Arial"/>
              </a:rPr>
              <a:t>taşınır</a:t>
            </a:r>
            <a:r>
              <a:rPr lang="en-US" altLang="zh-CN" sz="2400" dirty="0">
                <a:solidFill>
                  <a:srgbClr val="FF0000"/>
                </a:solidFill>
                <a:latin typeface="Arial"/>
                <a:ea typeface="Arial"/>
              </a:rPr>
              <a:t>.</a:t>
            </a:r>
            <a:br>
              <a:rPr lang="en-US" altLang="zh-CN" sz="2400" dirty="0">
                <a:solidFill>
                  <a:srgbClr val="FF0000"/>
                </a:solidFill>
                <a:latin typeface="Arial"/>
                <a:ea typeface="Arial"/>
              </a:rPr>
            </a:br>
            <a:r>
              <a:rPr lang="en-US" sz="2400" dirty="0">
                <a:solidFill>
                  <a:srgbClr val="FF0000"/>
                </a:solidFill>
              </a:rPr>
              <a:t/>
            </a:r>
            <a:br>
              <a:rPr lang="en-US" sz="2400" dirty="0">
                <a:solidFill>
                  <a:srgbClr val="FF0000"/>
                </a:solidFill>
              </a:rPr>
            </a:br>
            <a:r>
              <a:rPr lang="en-US" sz="2400" dirty="0"/>
              <a:t/>
            </a:r>
            <a:br>
              <a:rPr lang="en-US" sz="2400" dirty="0"/>
            </a:br>
            <a:r>
              <a:rPr lang="en-US" altLang="zh-CN" sz="2400" dirty="0">
                <a:solidFill>
                  <a:srgbClr val="FF0000"/>
                </a:solidFill>
                <a:latin typeface="Arial"/>
                <a:ea typeface="Arial"/>
              </a:rPr>
              <a:t>•</a:t>
            </a:r>
            <a:r>
              <a:rPr lang="en-US" altLang="zh-CN" sz="2400" spc="89" dirty="0">
                <a:solidFill>
                  <a:srgbClr val="FF0000"/>
                </a:solidFill>
                <a:latin typeface="Arial"/>
                <a:cs typeface="Arial"/>
              </a:rPr>
              <a:t> </a:t>
            </a:r>
            <a:r>
              <a:rPr lang="en-US" altLang="zh-CN" sz="2400" dirty="0" err="1">
                <a:solidFill>
                  <a:srgbClr val="FF0000"/>
                </a:solidFill>
                <a:latin typeface="Arial"/>
                <a:ea typeface="Arial"/>
              </a:rPr>
              <a:t>Arka</a:t>
            </a:r>
            <a:r>
              <a:rPr lang="en-US" altLang="zh-CN" sz="2400" spc="94" dirty="0">
                <a:solidFill>
                  <a:srgbClr val="FF0000"/>
                </a:solidFill>
                <a:latin typeface="Arial"/>
                <a:cs typeface="Arial"/>
              </a:rPr>
              <a:t> </a:t>
            </a:r>
            <a:r>
              <a:rPr lang="en-US" altLang="zh-CN" sz="2400" dirty="0" err="1">
                <a:solidFill>
                  <a:srgbClr val="FF0000"/>
                </a:solidFill>
                <a:latin typeface="Arial"/>
                <a:ea typeface="Arial"/>
              </a:rPr>
              <a:t>hipofizde</a:t>
            </a:r>
            <a:r>
              <a:rPr lang="en-US" altLang="zh-CN" sz="2400" spc="94" dirty="0">
                <a:solidFill>
                  <a:srgbClr val="FF0000"/>
                </a:solidFill>
                <a:latin typeface="Arial"/>
                <a:cs typeface="Arial"/>
              </a:rPr>
              <a:t> </a:t>
            </a:r>
            <a:r>
              <a:rPr lang="en-US" altLang="zh-CN" sz="2400" dirty="0" err="1">
                <a:solidFill>
                  <a:srgbClr val="FF0000"/>
                </a:solidFill>
                <a:latin typeface="Arial"/>
                <a:ea typeface="Arial"/>
              </a:rPr>
              <a:t>uzantıları</a:t>
            </a:r>
            <a:r>
              <a:rPr lang="en-US" altLang="zh-CN" sz="2400" spc="94" dirty="0">
                <a:solidFill>
                  <a:srgbClr val="FF0000"/>
                </a:solidFill>
                <a:latin typeface="Arial"/>
                <a:cs typeface="Arial"/>
              </a:rPr>
              <a:t> </a:t>
            </a:r>
            <a:r>
              <a:rPr lang="en-US" altLang="zh-CN" sz="2400" dirty="0" err="1">
                <a:solidFill>
                  <a:srgbClr val="FF0000"/>
                </a:solidFill>
                <a:latin typeface="Arial"/>
                <a:ea typeface="Arial"/>
              </a:rPr>
              <a:t>bulunan</a:t>
            </a:r>
            <a:r>
              <a:rPr lang="en-US" altLang="zh-CN" sz="2400" spc="94" dirty="0">
                <a:solidFill>
                  <a:srgbClr val="FF0000"/>
                </a:solidFill>
                <a:latin typeface="Arial"/>
                <a:cs typeface="Arial"/>
              </a:rPr>
              <a:t> </a:t>
            </a:r>
            <a:r>
              <a:rPr lang="en-US" altLang="zh-CN" sz="2400" dirty="0" err="1">
                <a:solidFill>
                  <a:srgbClr val="FF0000"/>
                </a:solidFill>
                <a:latin typeface="Arial"/>
                <a:ea typeface="Arial"/>
              </a:rPr>
              <a:t>nöronların</a:t>
            </a:r>
            <a:r>
              <a:rPr lang="en-US" altLang="zh-CN" sz="2400" spc="94" dirty="0">
                <a:solidFill>
                  <a:srgbClr val="FF0000"/>
                </a:solidFill>
                <a:latin typeface="Arial"/>
                <a:cs typeface="Arial"/>
              </a:rPr>
              <a:t> </a:t>
            </a:r>
            <a:r>
              <a:rPr lang="tr-TR" altLang="zh-CN" sz="2400" spc="94" dirty="0">
                <a:solidFill>
                  <a:srgbClr val="FF0000"/>
                </a:solidFill>
                <a:latin typeface="Arial"/>
                <a:cs typeface="Arial"/>
              </a:rPr>
              <a:t/>
            </a:r>
            <a:br>
              <a:rPr lang="tr-TR" altLang="zh-CN" sz="2400" spc="94" dirty="0">
                <a:solidFill>
                  <a:srgbClr val="FF0000"/>
                </a:solidFill>
                <a:latin typeface="Arial"/>
                <a:cs typeface="Arial"/>
              </a:rPr>
            </a:br>
            <a:r>
              <a:rPr lang="en-US" altLang="zh-CN" sz="2400" dirty="0" err="1">
                <a:solidFill>
                  <a:srgbClr val="FF0000"/>
                </a:solidFill>
                <a:latin typeface="Arial"/>
                <a:ea typeface="Arial"/>
              </a:rPr>
              <a:t>hücre</a:t>
            </a:r>
            <a:r>
              <a:rPr lang="tr-TR" altLang="zh-CN" sz="2400" dirty="0">
                <a:solidFill>
                  <a:srgbClr val="FF0000"/>
                </a:solidFill>
                <a:latin typeface="Arial"/>
                <a:ea typeface="Arial"/>
              </a:rPr>
              <a:t>  </a:t>
            </a:r>
            <a:r>
              <a:rPr lang="en-US" altLang="zh-CN" sz="2400" spc="-10" dirty="0" err="1">
                <a:solidFill>
                  <a:srgbClr val="FF0000"/>
                </a:solidFill>
                <a:latin typeface="Arial"/>
                <a:ea typeface="Arial"/>
              </a:rPr>
              <a:t>gövdeleri</a:t>
            </a:r>
            <a:r>
              <a:rPr lang="en-US" altLang="zh-CN" sz="2400" spc="-15" dirty="0">
                <a:solidFill>
                  <a:srgbClr val="FF0000"/>
                </a:solidFill>
                <a:latin typeface="Arial"/>
                <a:cs typeface="Arial"/>
              </a:rPr>
              <a:t> </a:t>
            </a:r>
            <a:r>
              <a:rPr lang="en-US" altLang="zh-CN" sz="2400" spc="-10" dirty="0" err="1">
                <a:solidFill>
                  <a:srgbClr val="FF0000"/>
                </a:solidFill>
                <a:latin typeface="Arial"/>
                <a:ea typeface="Arial"/>
              </a:rPr>
              <a:t>hipotalamustadır</a:t>
            </a:r>
            <a:r>
              <a:rPr lang="en-US" altLang="zh-CN" sz="2400" spc="25" dirty="0">
                <a:solidFill>
                  <a:srgbClr val="FF0000"/>
                </a:solidFill>
                <a:latin typeface="Arial"/>
                <a:ea typeface="Arial"/>
              </a:rPr>
              <a:t>.</a:t>
            </a:r>
            <a:br>
              <a:rPr lang="en-US" altLang="zh-CN" sz="2400" spc="25" dirty="0">
                <a:solidFill>
                  <a:srgbClr val="FF0000"/>
                </a:solidFill>
                <a:latin typeface="Arial"/>
                <a:ea typeface="Arial"/>
              </a:rPr>
            </a:br>
            <a:endParaRPr sz="2400" spc="-15" dirty="0">
              <a:solidFill>
                <a:srgbClr val="FF0000"/>
              </a:solidFill>
            </a:endParaRPr>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8" name="Picture 83">
            <a:extLst>
              <a:ext uri="{FF2B5EF4-FFF2-40B4-BE49-F238E27FC236}">
                <a16:creationId xmlns:a16="http://schemas.microsoft.com/office/drawing/2014/main" id="{63E68FBE-04A6-430A-A33D-5C477D76CC0C}"/>
              </a:ext>
            </a:extLst>
          </p:cNvPr>
          <p:cNvPicPr>
            <a:picLocks noChangeAspect="1"/>
          </p:cNvPicPr>
          <p:nvPr/>
        </p:nvPicPr>
        <p:blipFill>
          <a:blip r:embed="rId2"/>
          <a:stretch>
            <a:fillRect/>
          </a:stretch>
        </p:blipFill>
        <p:spPr>
          <a:xfrm>
            <a:off x="7696200" y="0"/>
            <a:ext cx="4595734" cy="6858000"/>
          </a:xfrm>
          <a:prstGeom prst="rect">
            <a:avLst/>
          </a:prstGeom>
        </p:spPr>
      </p:pic>
    </p:spTree>
    <p:extLst>
      <p:ext uri="{BB962C8B-B14F-4D97-AF65-F5344CB8AC3E}">
        <p14:creationId xmlns:p14="http://schemas.microsoft.com/office/powerpoint/2010/main" val="246735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219200" y="1971748"/>
            <a:ext cx="7004862" cy="3275256"/>
          </a:xfrm>
          <a:prstGeom prst="rect">
            <a:avLst/>
          </a:prstGeom>
        </p:spPr>
        <p:txBody>
          <a:bodyPr vert="horz" wrap="square" lIns="0" tIns="12700" rIns="0" bIns="0" rtlCol="0">
            <a:spAutoFit/>
          </a:bodyPr>
          <a:lstStyle/>
          <a:p>
            <a:pPr marL="0">
              <a:lnSpc>
                <a:spcPct val="100000"/>
              </a:lnSpc>
            </a:pPr>
            <a:r>
              <a:rPr lang="en-US" altLang="zh-CN" sz="2400" spc="34" dirty="0">
                <a:solidFill>
                  <a:srgbClr val="FF0000"/>
                </a:solidFill>
                <a:latin typeface="Arial"/>
                <a:ea typeface="Arial"/>
              </a:rPr>
              <a:t>HIPOTALAMUS:</a:t>
            </a:r>
            <a:r>
              <a:rPr lang="tr-TR" altLang="zh-CN" sz="2000" spc="34" dirty="0">
                <a:solidFill>
                  <a:srgbClr val="000000"/>
                </a:solidFill>
                <a:latin typeface="Arial"/>
                <a:ea typeface="Arial"/>
              </a:rPr>
              <a:t/>
            </a:r>
            <a:br>
              <a:rPr lang="tr-TR" altLang="zh-CN" sz="2000" spc="34" dirty="0">
                <a:solidFill>
                  <a:srgbClr val="000000"/>
                </a:solidFill>
                <a:latin typeface="Arial"/>
                <a:ea typeface="Arial"/>
              </a:rPr>
            </a:br>
            <a:r>
              <a:rPr lang="en-US" altLang="zh-CN" sz="2000" spc="34" dirty="0">
                <a:solidFill>
                  <a:srgbClr val="000000"/>
                </a:solidFill>
                <a:latin typeface="Arial"/>
                <a:ea typeface="Arial"/>
              </a:rPr>
              <a:t/>
            </a:r>
            <a:br>
              <a:rPr lang="en-US" altLang="zh-CN" sz="2000" spc="34" dirty="0">
                <a:solidFill>
                  <a:srgbClr val="000000"/>
                </a:solidFill>
                <a:latin typeface="Arial"/>
                <a:ea typeface="Arial"/>
              </a:rPr>
            </a:br>
            <a:r>
              <a:rPr lang="en-US" altLang="zh-CN" sz="2400" dirty="0" err="1">
                <a:solidFill>
                  <a:srgbClr val="000000"/>
                </a:solidFill>
                <a:latin typeface="Arial"/>
                <a:ea typeface="Arial"/>
              </a:rPr>
              <a:t>Kortikotropin</a:t>
            </a:r>
            <a:r>
              <a:rPr lang="en-US" altLang="zh-CN" sz="2400" spc="85" dirty="0">
                <a:solidFill>
                  <a:srgbClr val="000000"/>
                </a:solidFill>
                <a:latin typeface="Arial"/>
                <a:cs typeface="Arial"/>
              </a:rPr>
              <a:t> </a:t>
            </a:r>
            <a:r>
              <a:rPr lang="en-US" altLang="zh-CN" sz="2400" dirty="0" err="1">
                <a:solidFill>
                  <a:srgbClr val="000000"/>
                </a:solidFill>
                <a:latin typeface="Arial"/>
                <a:ea typeface="Arial"/>
              </a:rPr>
              <a:t>salgılatıcı</a:t>
            </a:r>
            <a:r>
              <a:rPr lang="en-US" altLang="zh-CN" sz="2400" spc="89" dirty="0">
                <a:solidFill>
                  <a:srgbClr val="000000"/>
                </a:solidFill>
                <a:latin typeface="Arial"/>
                <a:cs typeface="Arial"/>
              </a:rPr>
              <a:t> </a:t>
            </a:r>
            <a:r>
              <a:rPr lang="en-US" altLang="zh-CN" sz="2400" dirty="0" err="1">
                <a:solidFill>
                  <a:srgbClr val="000000"/>
                </a:solidFill>
                <a:latin typeface="Arial"/>
                <a:ea typeface="Arial"/>
              </a:rPr>
              <a:t>hormon</a:t>
            </a:r>
            <a:r>
              <a:rPr lang="en-US" altLang="zh-CN" sz="2400" dirty="0">
                <a:solidFill>
                  <a:srgbClr val="000000"/>
                </a:solidFill>
                <a:latin typeface="Arial"/>
                <a:cs typeface="Arial"/>
              </a:rPr>
              <a:t> </a:t>
            </a:r>
            <a:r>
              <a:rPr lang="en-US" altLang="zh-CN" sz="2400" dirty="0">
                <a:solidFill>
                  <a:srgbClr val="000000"/>
                </a:solidFill>
                <a:latin typeface="Arial"/>
                <a:ea typeface="Arial"/>
              </a:rPr>
              <a:t>–</a:t>
            </a:r>
            <a:r>
              <a:rPr lang="tr-TR" altLang="zh-CN" sz="2400" dirty="0">
                <a:solidFill>
                  <a:srgbClr val="000000"/>
                </a:solidFill>
                <a:latin typeface="Arial"/>
                <a:ea typeface="Arial"/>
              </a:rPr>
              <a:t/>
            </a:r>
            <a:br>
              <a:rPr lang="tr-TR" altLang="zh-CN" sz="2400" dirty="0">
                <a:solidFill>
                  <a:srgbClr val="000000"/>
                </a:solidFill>
                <a:latin typeface="Arial"/>
                <a:ea typeface="Arial"/>
              </a:rPr>
            </a:br>
            <a:r>
              <a:rPr lang="en-US" altLang="zh-CN" sz="2400" dirty="0">
                <a:solidFill>
                  <a:srgbClr val="000000"/>
                </a:solidFill>
                <a:latin typeface="Arial"/>
                <a:ea typeface="Arial"/>
              </a:rPr>
              <a:t>Gonadotropin</a:t>
            </a:r>
            <a:r>
              <a:rPr lang="en-US" altLang="zh-CN" sz="2400" spc="69" dirty="0">
                <a:solidFill>
                  <a:srgbClr val="000000"/>
                </a:solidFill>
                <a:latin typeface="Arial"/>
                <a:cs typeface="Arial"/>
              </a:rPr>
              <a:t> </a:t>
            </a:r>
            <a:r>
              <a:rPr lang="en-US" altLang="zh-CN" sz="2400" dirty="0" err="1">
                <a:solidFill>
                  <a:srgbClr val="000000"/>
                </a:solidFill>
                <a:latin typeface="Arial"/>
                <a:ea typeface="Arial"/>
              </a:rPr>
              <a:t>salgılatıcı</a:t>
            </a:r>
            <a:r>
              <a:rPr lang="en-US" altLang="zh-CN" sz="2400" spc="69" dirty="0">
                <a:solidFill>
                  <a:srgbClr val="000000"/>
                </a:solidFill>
                <a:latin typeface="Arial"/>
                <a:cs typeface="Arial"/>
              </a:rPr>
              <a:t> </a:t>
            </a:r>
            <a:r>
              <a:rPr lang="en-US" altLang="zh-CN" sz="2400" dirty="0" err="1">
                <a:solidFill>
                  <a:srgbClr val="000000"/>
                </a:solidFill>
                <a:latin typeface="Arial"/>
                <a:ea typeface="Arial"/>
              </a:rPr>
              <a:t>hormon</a:t>
            </a:r>
            <a:r>
              <a:rPr lang="en-US" altLang="zh-CN" sz="2400" dirty="0">
                <a:solidFill>
                  <a:srgbClr val="000000"/>
                </a:solidFill>
                <a:latin typeface="Arial"/>
                <a:cs typeface="Arial"/>
              </a:rPr>
              <a:t> </a:t>
            </a:r>
            <a:r>
              <a:rPr lang="en-US" altLang="zh-CN" sz="2400" dirty="0">
                <a:solidFill>
                  <a:srgbClr val="000000"/>
                </a:solidFill>
                <a:latin typeface="Arial"/>
                <a:ea typeface="Arial"/>
              </a:rPr>
              <a:t>–</a:t>
            </a:r>
            <a:r>
              <a:rPr lang="tr-TR" altLang="zh-CN" sz="2400" dirty="0">
                <a:solidFill>
                  <a:srgbClr val="000000"/>
                </a:solidFill>
                <a:latin typeface="Arial"/>
                <a:ea typeface="Arial"/>
              </a:rPr>
              <a:t/>
            </a:r>
            <a:br>
              <a:rPr lang="tr-TR" altLang="zh-CN" sz="2400" dirty="0">
                <a:solidFill>
                  <a:srgbClr val="000000"/>
                </a:solidFill>
                <a:latin typeface="Arial"/>
                <a:ea typeface="Arial"/>
              </a:rPr>
            </a:br>
            <a:r>
              <a:rPr lang="en-US" altLang="zh-CN" sz="2400" spc="60" dirty="0">
                <a:solidFill>
                  <a:srgbClr val="000000"/>
                </a:solidFill>
                <a:latin typeface="Arial"/>
                <a:cs typeface="Arial"/>
              </a:rPr>
              <a:t> </a:t>
            </a:r>
            <a:r>
              <a:rPr lang="en-US" altLang="zh-CN" sz="2400" dirty="0" err="1">
                <a:solidFill>
                  <a:srgbClr val="000000"/>
                </a:solidFill>
                <a:latin typeface="Arial"/>
                <a:ea typeface="Arial"/>
              </a:rPr>
              <a:t>Büyüme</a:t>
            </a:r>
            <a:r>
              <a:rPr lang="en-US" altLang="zh-CN" sz="2400" spc="60" dirty="0">
                <a:solidFill>
                  <a:srgbClr val="000000"/>
                </a:solidFill>
                <a:latin typeface="Arial"/>
                <a:cs typeface="Arial"/>
              </a:rPr>
              <a:t> </a:t>
            </a:r>
            <a:r>
              <a:rPr lang="en-US" altLang="zh-CN" sz="2400" dirty="0" err="1">
                <a:solidFill>
                  <a:srgbClr val="000000"/>
                </a:solidFill>
                <a:latin typeface="Arial"/>
                <a:ea typeface="Arial"/>
              </a:rPr>
              <a:t>hormonu</a:t>
            </a:r>
            <a:r>
              <a:rPr lang="en-US" altLang="zh-CN" sz="2400" spc="60" dirty="0">
                <a:solidFill>
                  <a:srgbClr val="000000"/>
                </a:solidFill>
                <a:latin typeface="Arial"/>
                <a:cs typeface="Arial"/>
              </a:rPr>
              <a:t> </a:t>
            </a:r>
            <a:r>
              <a:rPr lang="en-US" altLang="zh-CN" sz="2400" dirty="0" err="1">
                <a:solidFill>
                  <a:srgbClr val="000000"/>
                </a:solidFill>
                <a:latin typeface="Arial"/>
                <a:ea typeface="Arial"/>
              </a:rPr>
              <a:t>salgılatıcı</a:t>
            </a:r>
            <a:r>
              <a:rPr lang="en-US" altLang="zh-CN" sz="2400" spc="60" dirty="0">
                <a:solidFill>
                  <a:srgbClr val="000000"/>
                </a:solidFill>
                <a:latin typeface="Arial"/>
                <a:cs typeface="Arial"/>
              </a:rPr>
              <a:t> </a:t>
            </a:r>
            <a:r>
              <a:rPr lang="en-US" altLang="zh-CN" sz="2400" dirty="0" err="1">
                <a:solidFill>
                  <a:srgbClr val="000000"/>
                </a:solidFill>
                <a:latin typeface="Arial"/>
                <a:ea typeface="Arial"/>
              </a:rPr>
              <a:t>ve</a:t>
            </a:r>
            <a:r>
              <a:rPr lang="tr-TR" altLang="zh-CN" sz="2400" dirty="0">
                <a:solidFill>
                  <a:srgbClr val="000000"/>
                </a:solidFill>
                <a:latin typeface="Arial"/>
                <a:ea typeface="Arial"/>
              </a:rPr>
              <a:t> b</a:t>
            </a:r>
            <a:r>
              <a:rPr lang="en-US" altLang="zh-CN" sz="2400" spc="-5" dirty="0" err="1">
                <a:solidFill>
                  <a:srgbClr val="000000"/>
                </a:solidFill>
                <a:latin typeface="Arial"/>
                <a:ea typeface="Arial"/>
              </a:rPr>
              <a:t>askılayıcı</a:t>
            </a:r>
            <a:r>
              <a:rPr lang="en-US" altLang="zh-CN" sz="2400" spc="30" dirty="0">
                <a:solidFill>
                  <a:srgbClr val="000000"/>
                </a:solidFill>
                <a:latin typeface="Arial"/>
                <a:cs typeface="Arial"/>
              </a:rPr>
              <a:t> </a:t>
            </a:r>
            <a:r>
              <a:rPr lang="en-US" altLang="zh-CN" sz="2400" dirty="0" err="1">
                <a:solidFill>
                  <a:srgbClr val="000000"/>
                </a:solidFill>
                <a:latin typeface="Arial"/>
                <a:ea typeface="Arial"/>
              </a:rPr>
              <a:t>hormon</a:t>
            </a: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altLang="zh-CN" sz="2400" dirty="0">
                <a:solidFill>
                  <a:srgbClr val="000000"/>
                </a:solidFill>
                <a:latin typeface="Arial"/>
                <a:cs typeface="Arial"/>
              </a:rPr>
              <a:t> </a:t>
            </a:r>
            <a:r>
              <a:rPr lang="en-US" altLang="zh-CN" sz="2400" dirty="0" err="1">
                <a:solidFill>
                  <a:srgbClr val="000000"/>
                </a:solidFill>
                <a:latin typeface="Arial"/>
                <a:ea typeface="Arial"/>
              </a:rPr>
              <a:t>Tirotropin</a:t>
            </a:r>
            <a:r>
              <a:rPr lang="en-US" altLang="zh-CN" sz="2400" dirty="0">
                <a:solidFill>
                  <a:srgbClr val="000000"/>
                </a:solidFill>
                <a:latin typeface="Arial"/>
                <a:cs typeface="Arial"/>
              </a:rPr>
              <a:t> </a:t>
            </a:r>
            <a:r>
              <a:rPr lang="en-US" altLang="zh-CN" sz="2400" dirty="0" err="1">
                <a:solidFill>
                  <a:srgbClr val="000000"/>
                </a:solidFill>
                <a:latin typeface="Arial"/>
                <a:ea typeface="Arial"/>
              </a:rPr>
              <a:t>salgılatıcı</a:t>
            </a:r>
            <a:r>
              <a:rPr lang="en-US" altLang="zh-CN" sz="2400" spc="160" dirty="0">
                <a:solidFill>
                  <a:srgbClr val="000000"/>
                </a:solidFill>
                <a:latin typeface="Arial"/>
                <a:cs typeface="Arial"/>
              </a:rPr>
              <a:t> </a:t>
            </a:r>
            <a:r>
              <a:rPr lang="en-US" altLang="zh-CN" sz="2400" dirty="0" err="1">
                <a:solidFill>
                  <a:srgbClr val="000000"/>
                </a:solidFill>
                <a:latin typeface="Arial"/>
                <a:ea typeface="Arial"/>
              </a:rPr>
              <a:t>hormon</a:t>
            </a: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altLang="zh-CN" sz="2400" spc="75" dirty="0">
                <a:solidFill>
                  <a:srgbClr val="000000"/>
                </a:solidFill>
                <a:latin typeface="Arial"/>
                <a:cs typeface="Arial"/>
              </a:rPr>
              <a:t> </a:t>
            </a:r>
            <a:r>
              <a:rPr lang="en-US" altLang="zh-CN" sz="2400" dirty="0" err="1">
                <a:solidFill>
                  <a:srgbClr val="000000"/>
                </a:solidFill>
                <a:latin typeface="Arial"/>
                <a:ea typeface="Arial"/>
              </a:rPr>
              <a:t>Prolaktin</a:t>
            </a:r>
            <a:r>
              <a:rPr lang="en-US" altLang="zh-CN" sz="2400" spc="80" dirty="0">
                <a:solidFill>
                  <a:srgbClr val="000000"/>
                </a:solidFill>
                <a:latin typeface="Arial"/>
                <a:cs typeface="Arial"/>
              </a:rPr>
              <a:t> </a:t>
            </a:r>
            <a:r>
              <a:rPr lang="en-US" altLang="zh-CN" sz="2400" dirty="0" err="1">
                <a:solidFill>
                  <a:srgbClr val="000000"/>
                </a:solidFill>
                <a:latin typeface="Arial"/>
                <a:ea typeface="Arial"/>
              </a:rPr>
              <a:t>salgılatıcı</a:t>
            </a:r>
            <a:r>
              <a:rPr lang="en-US" altLang="zh-CN" sz="2400" spc="80" dirty="0">
                <a:solidFill>
                  <a:srgbClr val="000000"/>
                </a:solidFill>
                <a:latin typeface="Arial"/>
                <a:cs typeface="Arial"/>
              </a:rPr>
              <a:t> </a:t>
            </a:r>
            <a:r>
              <a:rPr lang="en-US" altLang="zh-CN" sz="2400" dirty="0" err="1">
                <a:solidFill>
                  <a:srgbClr val="000000"/>
                </a:solidFill>
                <a:latin typeface="Arial"/>
                <a:ea typeface="Arial"/>
              </a:rPr>
              <a:t>ve</a:t>
            </a:r>
            <a:r>
              <a:rPr lang="tr-TR" altLang="zh-CN" sz="2400" dirty="0">
                <a:solidFill>
                  <a:srgbClr val="000000"/>
                </a:solidFill>
                <a:latin typeface="Arial"/>
                <a:ea typeface="Arial"/>
              </a:rPr>
              <a:t> b</a:t>
            </a:r>
            <a:r>
              <a:rPr lang="en-US" altLang="zh-CN" sz="2400" spc="-5" dirty="0" err="1">
                <a:solidFill>
                  <a:srgbClr val="000000"/>
                </a:solidFill>
                <a:latin typeface="Arial"/>
                <a:ea typeface="Arial"/>
              </a:rPr>
              <a:t>askılayıcı</a:t>
            </a:r>
            <a:r>
              <a:rPr lang="en-US" altLang="zh-CN" sz="2400" spc="34" dirty="0">
                <a:solidFill>
                  <a:srgbClr val="000000"/>
                </a:solidFill>
                <a:latin typeface="Arial"/>
                <a:cs typeface="Arial"/>
              </a:rPr>
              <a:t> </a:t>
            </a:r>
            <a:r>
              <a:rPr lang="en-US" altLang="zh-CN" sz="2400" dirty="0" err="1">
                <a:solidFill>
                  <a:srgbClr val="000000"/>
                </a:solidFill>
                <a:latin typeface="Arial"/>
                <a:ea typeface="Arial"/>
              </a:rPr>
              <a:t>hormon</a:t>
            </a: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altLang="zh-CN" sz="2400" dirty="0">
                <a:solidFill>
                  <a:srgbClr val="000000"/>
                </a:solidFill>
                <a:latin typeface="Arial"/>
                <a:cs typeface="Arial"/>
              </a:rPr>
              <a:t> </a:t>
            </a:r>
            <a:r>
              <a:rPr lang="en-US" altLang="zh-CN" sz="2400" dirty="0" err="1">
                <a:solidFill>
                  <a:srgbClr val="000000"/>
                </a:solidFill>
                <a:latin typeface="Arial"/>
                <a:ea typeface="Arial"/>
              </a:rPr>
              <a:t>Melanosit</a:t>
            </a:r>
            <a:r>
              <a:rPr lang="en-US" altLang="zh-CN" sz="2400" dirty="0">
                <a:solidFill>
                  <a:srgbClr val="000000"/>
                </a:solidFill>
                <a:latin typeface="Arial"/>
                <a:cs typeface="Arial"/>
              </a:rPr>
              <a:t> </a:t>
            </a:r>
            <a:r>
              <a:rPr lang="en-US" altLang="zh-CN" sz="2400" dirty="0" err="1">
                <a:solidFill>
                  <a:srgbClr val="000000"/>
                </a:solidFill>
                <a:latin typeface="Arial"/>
                <a:ea typeface="Arial"/>
              </a:rPr>
              <a:t>uyarıcı</a:t>
            </a:r>
            <a:r>
              <a:rPr lang="en-US" altLang="zh-CN" sz="2400" dirty="0">
                <a:solidFill>
                  <a:srgbClr val="000000"/>
                </a:solidFill>
                <a:latin typeface="Arial"/>
                <a:cs typeface="Arial"/>
              </a:rPr>
              <a:t> </a:t>
            </a:r>
            <a:r>
              <a:rPr lang="en-US" altLang="zh-CN" sz="2400" dirty="0" err="1">
                <a:solidFill>
                  <a:srgbClr val="000000"/>
                </a:solidFill>
                <a:latin typeface="Arial"/>
                <a:ea typeface="Arial"/>
              </a:rPr>
              <a:t>ve</a:t>
            </a:r>
            <a:r>
              <a:rPr lang="en-US" altLang="zh-CN" sz="2400" spc="195" dirty="0">
                <a:solidFill>
                  <a:srgbClr val="000000"/>
                </a:solidFill>
                <a:latin typeface="Arial"/>
                <a:cs typeface="Arial"/>
              </a:rPr>
              <a:t> </a:t>
            </a:r>
            <a:r>
              <a:rPr lang="en-US" altLang="zh-CN" sz="2400" dirty="0" err="1">
                <a:solidFill>
                  <a:srgbClr val="000000"/>
                </a:solidFill>
                <a:latin typeface="Arial"/>
                <a:ea typeface="Arial"/>
              </a:rPr>
              <a:t>baskılayıcı</a:t>
            </a:r>
            <a:r>
              <a:rPr lang="tr-TR" altLang="zh-CN" sz="2400" dirty="0">
                <a:solidFill>
                  <a:srgbClr val="000000"/>
                </a:solidFill>
                <a:latin typeface="Arial"/>
                <a:ea typeface="Arial"/>
              </a:rPr>
              <a:t>  </a:t>
            </a:r>
            <a:r>
              <a:rPr lang="en-US" altLang="zh-CN" sz="2400" spc="-5" dirty="0" err="1">
                <a:solidFill>
                  <a:srgbClr val="000000"/>
                </a:solidFill>
                <a:latin typeface="Arial"/>
                <a:ea typeface="Arial"/>
              </a:rPr>
              <a:t>hor</a:t>
            </a:r>
            <a:r>
              <a:rPr lang="en-US" altLang="zh-CN" sz="2400" dirty="0" err="1">
                <a:solidFill>
                  <a:srgbClr val="000000"/>
                </a:solidFill>
                <a:latin typeface="Arial"/>
                <a:ea typeface="Arial"/>
              </a:rPr>
              <a:t>mon</a:t>
            </a:r>
            <a:r>
              <a:rPr lang="en-US" altLang="zh-CN" sz="2400" dirty="0">
                <a:solidFill>
                  <a:srgbClr val="000000"/>
                </a:solidFill>
                <a:latin typeface="Arial"/>
                <a:ea typeface="Arial"/>
              </a:rPr>
              <a:t/>
            </a:r>
            <a:br>
              <a:rPr lang="en-US" altLang="zh-CN" sz="2400" dirty="0">
                <a:solidFill>
                  <a:srgbClr val="000000"/>
                </a:solidFill>
                <a:latin typeface="Arial"/>
                <a:ea typeface="Arial"/>
              </a:rPr>
            </a:b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
        <p:nvSpPr>
          <p:cNvPr id="18" name="Metin kutusu 17">
            <a:extLst>
              <a:ext uri="{FF2B5EF4-FFF2-40B4-BE49-F238E27FC236}">
                <a16:creationId xmlns:a16="http://schemas.microsoft.com/office/drawing/2014/main" id="{4834A7BA-4619-4A51-A3BF-E50E2091DF20}"/>
              </a:ext>
            </a:extLst>
          </p:cNvPr>
          <p:cNvSpPr txBox="1"/>
          <p:nvPr/>
        </p:nvSpPr>
        <p:spPr>
          <a:xfrm>
            <a:off x="8584263" y="1494021"/>
            <a:ext cx="2773235" cy="3570208"/>
          </a:xfrm>
          <a:prstGeom prst="rect">
            <a:avLst/>
          </a:prstGeom>
          <a:noFill/>
        </p:spPr>
        <p:txBody>
          <a:bodyPr wrap="square">
            <a:spAutoFit/>
          </a:bodyPr>
          <a:lstStyle/>
          <a:p>
            <a:pPr marL="0">
              <a:lnSpc>
                <a:spcPct val="100000"/>
              </a:lnSpc>
            </a:pPr>
            <a:r>
              <a:rPr lang="en-US" altLang="zh-CN" sz="2400" spc="55" dirty="0">
                <a:solidFill>
                  <a:srgbClr val="FF0000"/>
                </a:solidFill>
                <a:latin typeface="Arial"/>
                <a:ea typeface="Arial"/>
              </a:rPr>
              <a:t>HIPOFIZ</a:t>
            </a:r>
            <a:endParaRPr lang="tr-TR" altLang="zh-CN" sz="2400" spc="55" dirty="0">
              <a:solidFill>
                <a:srgbClr val="FF0000"/>
              </a:solidFill>
              <a:latin typeface="Arial"/>
              <a:ea typeface="Arial"/>
            </a:endParaRPr>
          </a:p>
          <a:p>
            <a:pPr marL="0">
              <a:lnSpc>
                <a:spcPct val="100000"/>
              </a:lnSpc>
            </a:pPr>
            <a:endParaRPr lang="en-US" altLang="zh-CN" sz="1800" spc="55" dirty="0">
              <a:solidFill>
                <a:srgbClr val="000000"/>
              </a:solidFill>
              <a:latin typeface="Arial"/>
              <a:ea typeface="Arial"/>
            </a:endParaRPr>
          </a:p>
          <a:p>
            <a:pPr>
              <a:lnSpc>
                <a:spcPts val="575"/>
              </a:lnSpc>
            </a:pPr>
            <a:endParaRPr lang="en-US" dirty="0"/>
          </a:p>
          <a:p>
            <a:pPr marL="0">
              <a:lnSpc>
                <a:spcPct val="100000"/>
              </a:lnSpc>
            </a:pPr>
            <a:r>
              <a:rPr lang="en-US" altLang="zh-CN" sz="1800" dirty="0">
                <a:solidFill>
                  <a:srgbClr val="000000"/>
                </a:solidFill>
                <a:latin typeface="Arial"/>
                <a:ea typeface="Arial"/>
              </a:rPr>
              <a:t>•</a:t>
            </a:r>
            <a:r>
              <a:rPr lang="en-US" altLang="zh-CN" sz="1800" spc="175" dirty="0">
                <a:solidFill>
                  <a:srgbClr val="000000"/>
                </a:solidFill>
                <a:latin typeface="Arial"/>
                <a:cs typeface="Arial"/>
              </a:rPr>
              <a:t>  </a:t>
            </a:r>
            <a:r>
              <a:rPr lang="en-US" altLang="zh-CN" sz="2200" dirty="0" err="1">
                <a:solidFill>
                  <a:srgbClr val="FF0000"/>
                </a:solidFill>
                <a:latin typeface="Arial"/>
                <a:ea typeface="Arial"/>
              </a:rPr>
              <a:t>Adrenokortikotrop</a:t>
            </a:r>
            <a:r>
              <a:rPr lang="en-US" altLang="zh-CN" sz="2200" spc="175" dirty="0">
                <a:solidFill>
                  <a:srgbClr val="FF0000"/>
                </a:solidFill>
                <a:latin typeface="Arial"/>
                <a:cs typeface="Arial"/>
              </a:rPr>
              <a:t> </a:t>
            </a:r>
            <a:r>
              <a:rPr lang="en-US" altLang="zh-CN" sz="2200" dirty="0" err="1">
                <a:solidFill>
                  <a:srgbClr val="FF0000"/>
                </a:solidFill>
                <a:latin typeface="Arial"/>
                <a:ea typeface="Arial"/>
              </a:rPr>
              <a:t>hormon</a:t>
            </a:r>
            <a:r>
              <a:rPr lang="tr-TR" altLang="zh-CN" sz="2200" dirty="0">
                <a:solidFill>
                  <a:srgbClr val="FF0000"/>
                </a:solidFill>
                <a:latin typeface="Arial"/>
                <a:ea typeface="Arial"/>
              </a:rPr>
              <a:t>(ACTH)</a:t>
            </a:r>
            <a:endParaRPr lang="en-US" altLang="zh-CN" sz="2200" dirty="0">
              <a:solidFill>
                <a:srgbClr val="FF0000"/>
              </a:solidFill>
              <a:latin typeface="Arial"/>
              <a:ea typeface="Arial"/>
            </a:endParaRPr>
          </a:p>
          <a:p>
            <a:pPr>
              <a:lnSpc>
                <a:spcPts val="575"/>
              </a:lnSpc>
            </a:pPr>
            <a:endParaRPr lang="en-US" sz="2200" dirty="0">
              <a:solidFill>
                <a:srgbClr val="FF0000"/>
              </a:solidFill>
            </a:endParaRPr>
          </a:p>
          <a:p>
            <a:pPr marL="0">
              <a:lnSpc>
                <a:spcPct val="100000"/>
              </a:lnSpc>
            </a:pPr>
            <a:r>
              <a:rPr lang="en-US" altLang="zh-CN" sz="2200" dirty="0">
                <a:solidFill>
                  <a:srgbClr val="FF0000"/>
                </a:solidFill>
                <a:latin typeface="Arial"/>
                <a:ea typeface="Arial"/>
              </a:rPr>
              <a:t>•</a:t>
            </a:r>
            <a:r>
              <a:rPr lang="en-US" altLang="zh-CN" sz="2200" spc="125" dirty="0">
                <a:solidFill>
                  <a:srgbClr val="FF0000"/>
                </a:solidFill>
                <a:latin typeface="Arial"/>
                <a:cs typeface="Arial"/>
              </a:rPr>
              <a:t>  </a:t>
            </a:r>
            <a:r>
              <a:rPr lang="en-US" altLang="zh-CN" sz="2200" dirty="0">
                <a:solidFill>
                  <a:srgbClr val="FF0000"/>
                </a:solidFill>
                <a:latin typeface="Arial"/>
                <a:ea typeface="Arial"/>
              </a:rPr>
              <a:t>FSH</a:t>
            </a:r>
            <a:r>
              <a:rPr lang="en-US" altLang="zh-CN" sz="2200" spc="129" dirty="0">
                <a:solidFill>
                  <a:srgbClr val="FF0000"/>
                </a:solidFill>
                <a:latin typeface="Arial"/>
                <a:cs typeface="Arial"/>
              </a:rPr>
              <a:t> </a:t>
            </a:r>
            <a:r>
              <a:rPr lang="en-US" altLang="zh-CN" sz="2200" dirty="0" err="1">
                <a:solidFill>
                  <a:srgbClr val="FF0000"/>
                </a:solidFill>
                <a:latin typeface="Arial"/>
                <a:ea typeface="Arial"/>
              </a:rPr>
              <a:t>ve</a:t>
            </a:r>
            <a:r>
              <a:rPr lang="en-US" altLang="zh-CN" sz="2200" spc="125" dirty="0">
                <a:solidFill>
                  <a:srgbClr val="FF0000"/>
                </a:solidFill>
                <a:latin typeface="Arial"/>
                <a:cs typeface="Arial"/>
              </a:rPr>
              <a:t> </a:t>
            </a:r>
            <a:r>
              <a:rPr lang="en-US" altLang="zh-CN" sz="2200" dirty="0">
                <a:solidFill>
                  <a:srgbClr val="FF0000"/>
                </a:solidFill>
                <a:latin typeface="Arial"/>
                <a:ea typeface="Arial"/>
              </a:rPr>
              <a:t>LH</a:t>
            </a:r>
          </a:p>
          <a:p>
            <a:pPr>
              <a:lnSpc>
                <a:spcPts val="575"/>
              </a:lnSpc>
            </a:pPr>
            <a:endParaRPr lang="en-US" sz="2200" dirty="0">
              <a:solidFill>
                <a:srgbClr val="FF0000"/>
              </a:solidFill>
            </a:endParaRPr>
          </a:p>
          <a:p>
            <a:pPr marL="0">
              <a:lnSpc>
                <a:spcPct val="100000"/>
              </a:lnSpc>
            </a:pPr>
            <a:r>
              <a:rPr lang="en-US" altLang="zh-CN" sz="2200" dirty="0">
                <a:solidFill>
                  <a:srgbClr val="FF0000"/>
                </a:solidFill>
                <a:latin typeface="Arial"/>
                <a:ea typeface="Arial"/>
              </a:rPr>
              <a:t>•</a:t>
            </a:r>
            <a:r>
              <a:rPr lang="en-US" altLang="zh-CN" sz="2200" spc="170" dirty="0">
                <a:solidFill>
                  <a:srgbClr val="FF0000"/>
                </a:solidFill>
                <a:latin typeface="Arial"/>
                <a:cs typeface="Arial"/>
              </a:rPr>
              <a:t>  </a:t>
            </a:r>
            <a:r>
              <a:rPr lang="en-US" altLang="zh-CN" sz="2200" dirty="0" err="1">
                <a:solidFill>
                  <a:srgbClr val="FF0000"/>
                </a:solidFill>
                <a:latin typeface="Arial"/>
                <a:ea typeface="Arial"/>
              </a:rPr>
              <a:t>Büyüme</a:t>
            </a:r>
            <a:r>
              <a:rPr lang="en-US" altLang="zh-CN" sz="2200" spc="179" dirty="0">
                <a:solidFill>
                  <a:srgbClr val="FF0000"/>
                </a:solidFill>
                <a:latin typeface="Arial"/>
                <a:cs typeface="Arial"/>
              </a:rPr>
              <a:t> </a:t>
            </a:r>
            <a:r>
              <a:rPr lang="en-US" altLang="zh-CN" sz="2200" dirty="0" err="1">
                <a:solidFill>
                  <a:srgbClr val="FF0000"/>
                </a:solidFill>
                <a:latin typeface="Arial"/>
                <a:ea typeface="Arial"/>
              </a:rPr>
              <a:t>hormonu</a:t>
            </a:r>
            <a:endParaRPr lang="en-US" altLang="zh-CN" sz="2200" dirty="0">
              <a:solidFill>
                <a:srgbClr val="FF0000"/>
              </a:solidFill>
              <a:latin typeface="Arial"/>
              <a:ea typeface="Arial"/>
            </a:endParaRPr>
          </a:p>
          <a:p>
            <a:pPr>
              <a:lnSpc>
                <a:spcPts val="575"/>
              </a:lnSpc>
            </a:pPr>
            <a:endParaRPr lang="en-US" sz="2200" dirty="0">
              <a:solidFill>
                <a:srgbClr val="FF0000"/>
              </a:solidFill>
            </a:endParaRPr>
          </a:p>
          <a:p>
            <a:pPr marL="0">
              <a:lnSpc>
                <a:spcPct val="100000"/>
              </a:lnSpc>
            </a:pPr>
            <a:r>
              <a:rPr lang="en-US" altLang="zh-CN" sz="2200" spc="60" dirty="0">
                <a:solidFill>
                  <a:srgbClr val="FF0000"/>
                </a:solidFill>
                <a:latin typeface="Arial"/>
                <a:ea typeface="Arial"/>
              </a:rPr>
              <a:t>•</a:t>
            </a:r>
            <a:r>
              <a:rPr lang="en-US" altLang="zh-CN" sz="2200" spc="50" dirty="0">
                <a:solidFill>
                  <a:srgbClr val="FF0000"/>
                </a:solidFill>
                <a:latin typeface="Arial"/>
                <a:cs typeface="Arial"/>
              </a:rPr>
              <a:t>  </a:t>
            </a:r>
            <a:r>
              <a:rPr lang="en-US" altLang="zh-CN" sz="2200" spc="114" dirty="0">
                <a:solidFill>
                  <a:srgbClr val="FF0000"/>
                </a:solidFill>
                <a:latin typeface="Arial"/>
                <a:ea typeface="Arial"/>
              </a:rPr>
              <a:t>TSH</a:t>
            </a:r>
          </a:p>
          <a:p>
            <a:pPr>
              <a:lnSpc>
                <a:spcPts val="575"/>
              </a:lnSpc>
            </a:pPr>
            <a:endParaRPr lang="en-US" sz="2200" dirty="0">
              <a:solidFill>
                <a:srgbClr val="FF0000"/>
              </a:solidFill>
            </a:endParaRPr>
          </a:p>
          <a:p>
            <a:pPr marL="0">
              <a:lnSpc>
                <a:spcPct val="100000"/>
              </a:lnSpc>
            </a:pPr>
            <a:r>
              <a:rPr lang="en-US" altLang="zh-CN" sz="2200" spc="34" dirty="0">
                <a:solidFill>
                  <a:srgbClr val="FF0000"/>
                </a:solidFill>
                <a:latin typeface="Arial"/>
                <a:ea typeface="Arial"/>
              </a:rPr>
              <a:t>•</a:t>
            </a:r>
            <a:r>
              <a:rPr lang="en-US" altLang="zh-CN" sz="2200" spc="30" dirty="0">
                <a:solidFill>
                  <a:srgbClr val="FF0000"/>
                </a:solidFill>
                <a:latin typeface="Arial"/>
                <a:cs typeface="Arial"/>
              </a:rPr>
              <a:t>  </a:t>
            </a:r>
            <a:r>
              <a:rPr lang="en-US" altLang="zh-CN" sz="2200" spc="44" dirty="0" err="1">
                <a:solidFill>
                  <a:srgbClr val="FF0000"/>
                </a:solidFill>
                <a:latin typeface="Arial"/>
                <a:ea typeface="Arial"/>
              </a:rPr>
              <a:t>Prolaktin</a:t>
            </a:r>
            <a:endParaRPr lang="en-US" altLang="zh-CN" sz="2200" spc="44" dirty="0">
              <a:solidFill>
                <a:srgbClr val="FF0000"/>
              </a:solidFill>
              <a:latin typeface="Arial"/>
              <a:ea typeface="Arial"/>
            </a:endParaRPr>
          </a:p>
          <a:p>
            <a:pPr>
              <a:lnSpc>
                <a:spcPts val="575"/>
              </a:lnSpc>
            </a:pPr>
            <a:endParaRPr lang="en-US" sz="2200" dirty="0">
              <a:solidFill>
                <a:srgbClr val="FF0000"/>
              </a:solidFill>
            </a:endParaRPr>
          </a:p>
          <a:p>
            <a:pPr marL="0">
              <a:lnSpc>
                <a:spcPct val="100000"/>
              </a:lnSpc>
            </a:pPr>
            <a:r>
              <a:rPr lang="en-US" altLang="zh-CN" sz="2200" spc="89" dirty="0">
                <a:solidFill>
                  <a:srgbClr val="FF0000"/>
                </a:solidFill>
                <a:latin typeface="Arial"/>
                <a:ea typeface="Arial"/>
              </a:rPr>
              <a:t>•</a:t>
            </a:r>
            <a:r>
              <a:rPr lang="en-US" altLang="zh-CN" sz="2200" spc="75" dirty="0">
                <a:solidFill>
                  <a:srgbClr val="FF0000"/>
                </a:solidFill>
                <a:latin typeface="Arial"/>
                <a:cs typeface="Arial"/>
              </a:rPr>
              <a:t>  </a:t>
            </a:r>
            <a:r>
              <a:rPr lang="en-US" altLang="zh-CN" sz="2200" spc="275" dirty="0">
                <a:solidFill>
                  <a:srgbClr val="FF0000"/>
                </a:solidFill>
                <a:latin typeface="Arial"/>
                <a:ea typeface="Arial"/>
              </a:rPr>
              <a:t>…</a:t>
            </a:r>
          </a:p>
        </p:txBody>
      </p:sp>
      <p:sp>
        <p:nvSpPr>
          <p:cNvPr id="19" name="Metin kutusu 18">
            <a:extLst>
              <a:ext uri="{FF2B5EF4-FFF2-40B4-BE49-F238E27FC236}">
                <a16:creationId xmlns:a16="http://schemas.microsoft.com/office/drawing/2014/main" id="{03C4CC74-DA96-46A3-BAF8-3CF40E357761}"/>
              </a:ext>
            </a:extLst>
          </p:cNvPr>
          <p:cNvSpPr txBox="1"/>
          <p:nvPr/>
        </p:nvSpPr>
        <p:spPr>
          <a:xfrm>
            <a:off x="1143000" y="1385771"/>
            <a:ext cx="7552149" cy="461665"/>
          </a:xfrm>
          <a:prstGeom prst="rect">
            <a:avLst/>
          </a:prstGeom>
          <a:noFill/>
        </p:spPr>
        <p:txBody>
          <a:bodyPr wrap="square">
            <a:spAutoFit/>
          </a:bodyPr>
          <a:lstStyle/>
          <a:p>
            <a:pPr marL="0">
              <a:lnSpc>
                <a:spcPct val="100000"/>
              </a:lnSpc>
            </a:pPr>
            <a:r>
              <a:rPr lang="tr-TR" altLang="zh-CN" sz="2400" b="1" dirty="0">
                <a:solidFill>
                  <a:srgbClr val="FF0000"/>
                </a:solidFill>
                <a:latin typeface="Arial"/>
                <a:ea typeface="Arial"/>
              </a:rPr>
              <a:t>          </a:t>
            </a:r>
            <a:r>
              <a:rPr lang="en-US" altLang="zh-CN" sz="2400" b="1" dirty="0">
                <a:solidFill>
                  <a:srgbClr val="FF0000"/>
                </a:solidFill>
                <a:latin typeface="Arial"/>
                <a:ea typeface="Arial"/>
              </a:rPr>
              <a:t>HI</a:t>
            </a:r>
            <a:r>
              <a:rPr lang="tr-TR" altLang="zh-CN" sz="2400" b="1" dirty="0">
                <a:solidFill>
                  <a:srgbClr val="FF0000"/>
                </a:solidFill>
                <a:latin typeface="Arial"/>
                <a:ea typeface="Arial"/>
              </a:rPr>
              <a:t>P</a:t>
            </a:r>
            <a:r>
              <a:rPr lang="en-US" altLang="zh-CN" sz="2400" b="1" dirty="0">
                <a:solidFill>
                  <a:srgbClr val="FF0000"/>
                </a:solidFill>
                <a:latin typeface="Arial"/>
                <a:ea typeface="Arial"/>
              </a:rPr>
              <a:t>OTALAMUS</a:t>
            </a:r>
            <a:r>
              <a:rPr lang="en-US" altLang="zh-CN" sz="2400" b="1" spc="-15" dirty="0">
                <a:solidFill>
                  <a:srgbClr val="FF0000"/>
                </a:solidFill>
                <a:latin typeface="Arial"/>
                <a:cs typeface="Arial"/>
              </a:rPr>
              <a:t> </a:t>
            </a:r>
            <a:r>
              <a:rPr lang="en-US" altLang="zh-CN" sz="2400" b="1" spc="5" dirty="0">
                <a:solidFill>
                  <a:srgbClr val="FF0000"/>
                </a:solidFill>
                <a:latin typeface="Arial"/>
                <a:ea typeface="Arial"/>
              </a:rPr>
              <a:t>HORMONLARI</a:t>
            </a:r>
          </a:p>
        </p:txBody>
      </p:sp>
    </p:spTree>
    <p:extLst>
      <p:ext uri="{BB962C8B-B14F-4D97-AF65-F5344CB8AC3E}">
        <p14:creationId xmlns:p14="http://schemas.microsoft.com/office/powerpoint/2010/main" val="1482210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219200" y="2667000"/>
            <a:ext cx="5562600" cy="3336811"/>
          </a:xfrm>
          <a:prstGeom prst="rect">
            <a:avLst/>
          </a:prstGeom>
        </p:spPr>
        <p:txBody>
          <a:bodyPr vert="horz" wrap="square" lIns="0" tIns="12700" rIns="0" bIns="0" rtlCol="0">
            <a:spAutoFit/>
          </a:bodyPr>
          <a:lstStyle/>
          <a:p>
            <a:pPr marL="342900" indent="-342900" hangingPunct="0">
              <a:lnSpc>
                <a:spcPct val="100000"/>
              </a:lnSpc>
            </a:pPr>
            <a:r>
              <a:rPr lang="en-US" altLang="zh-CN" sz="1800" dirty="0">
                <a:solidFill>
                  <a:srgbClr val="000000"/>
                </a:solidFill>
                <a:latin typeface="Arial"/>
                <a:ea typeface="Arial"/>
              </a:rPr>
              <a:t>•</a:t>
            </a:r>
            <a:r>
              <a:rPr lang="en-US" altLang="zh-CN" sz="1800" spc="229" dirty="0">
                <a:solidFill>
                  <a:srgbClr val="000000"/>
                </a:solidFill>
                <a:latin typeface="Arial"/>
                <a:cs typeface="Arial"/>
              </a:rPr>
              <a:t> </a:t>
            </a:r>
            <a:r>
              <a:rPr lang="en-US" altLang="zh-CN" sz="2400" dirty="0" err="1">
                <a:solidFill>
                  <a:srgbClr val="000000"/>
                </a:solidFill>
                <a:latin typeface="Arial"/>
                <a:ea typeface="Arial"/>
              </a:rPr>
              <a:t>Hipofiz</a:t>
            </a:r>
            <a:r>
              <a:rPr lang="en-US" altLang="zh-CN" sz="2400" spc="229" dirty="0">
                <a:solidFill>
                  <a:srgbClr val="000000"/>
                </a:solidFill>
                <a:latin typeface="Arial"/>
                <a:cs typeface="Arial"/>
              </a:rPr>
              <a:t> </a:t>
            </a:r>
            <a:r>
              <a:rPr lang="en-US" altLang="zh-CN" sz="2400" dirty="0" err="1">
                <a:solidFill>
                  <a:srgbClr val="FF0000"/>
                </a:solidFill>
                <a:latin typeface="Arial"/>
                <a:ea typeface="Arial"/>
              </a:rPr>
              <a:t>sella</a:t>
            </a:r>
            <a:r>
              <a:rPr lang="en-US" altLang="zh-CN" sz="2400" spc="229" dirty="0">
                <a:solidFill>
                  <a:srgbClr val="FF0000"/>
                </a:solidFill>
                <a:latin typeface="Arial"/>
                <a:cs typeface="Arial"/>
              </a:rPr>
              <a:t> </a:t>
            </a:r>
            <a:r>
              <a:rPr lang="en-US" altLang="zh-CN" sz="2400" dirty="0" err="1">
                <a:solidFill>
                  <a:srgbClr val="FF0000"/>
                </a:solidFill>
                <a:latin typeface="Arial"/>
                <a:ea typeface="Arial"/>
              </a:rPr>
              <a:t>tursika</a:t>
            </a:r>
            <a:r>
              <a:rPr lang="en-US" altLang="zh-CN" sz="2400" dirty="0">
                <a:solidFill>
                  <a:srgbClr val="000000"/>
                </a:solidFill>
                <a:latin typeface="Arial"/>
                <a:cs typeface="Arial"/>
              </a:rPr>
              <a:t> </a:t>
            </a:r>
            <a:r>
              <a:rPr lang="en-US" altLang="zh-CN" sz="2400" dirty="0" err="1">
                <a:solidFill>
                  <a:srgbClr val="000000"/>
                </a:solidFill>
                <a:latin typeface="Arial"/>
                <a:ea typeface="Arial"/>
              </a:rPr>
              <a:t>içerisinde</a:t>
            </a:r>
            <a:r>
              <a:rPr lang="en-US" altLang="zh-CN" sz="2400" dirty="0">
                <a:solidFill>
                  <a:srgbClr val="000000"/>
                </a:solidFill>
                <a:latin typeface="Arial"/>
                <a:cs typeface="Arial"/>
              </a:rPr>
              <a:t> </a:t>
            </a:r>
            <a:r>
              <a:rPr lang="en-US" altLang="zh-CN" sz="2400" dirty="0" err="1">
                <a:solidFill>
                  <a:srgbClr val="000000"/>
                </a:solidFill>
                <a:latin typeface="Arial"/>
                <a:ea typeface="Arial"/>
              </a:rPr>
              <a:t>yer</a:t>
            </a:r>
            <a:r>
              <a:rPr lang="en-US" altLang="zh-CN" sz="2400" dirty="0">
                <a:solidFill>
                  <a:srgbClr val="000000"/>
                </a:solidFill>
                <a:latin typeface="Arial"/>
                <a:cs typeface="Arial"/>
              </a:rPr>
              <a:t> </a:t>
            </a:r>
            <a:r>
              <a:rPr lang="en-US" altLang="zh-CN" sz="2400" dirty="0" err="1">
                <a:solidFill>
                  <a:srgbClr val="000000"/>
                </a:solidFill>
                <a:latin typeface="Arial"/>
                <a:ea typeface="Arial"/>
              </a:rPr>
              <a:t>alan</a:t>
            </a:r>
            <a:r>
              <a:rPr lang="en-US" altLang="zh-CN" sz="2400" spc="-94" dirty="0">
                <a:solidFill>
                  <a:srgbClr val="000000"/>
                </a:solidFill>
                <a:latin typeface="Arial"/>
                <a:cs typeface="Arial"/>
              </a:rPr>
              <a:t> </a:t>
            </a:r>
            <a:r>
              <a:rPr lang="en-US" altLang="zh-CN" sz="2400" dirty="0" err="1">
                <a:solidFill>
                  <a:srgbClr val="000000"/>
                </a:solidFill>
                <a:latin typeface="Arial"/>
                <a:ea typeface="Arial"/>
              </a:rPr>
              <a:t>bir</a:t>
            </a:r>
            <a:r>
              <a:rPr lang="en-US" altLang="zh-CN" sz="2400" dirty="0">
                <a:solidFill>
                  <a:srgbClr val="000000"/>
                </a:solidFill>
                <a:latin typeface="Arial"/>
                <a:cs typeface="Arial"/>
              </a:rPr>
              <a:t> </a:t>
            </a:r>
            <a:r>
              <a:rPr lang="en-US" altLang="zh-CN" sz="2400" dirty="0" err="1">
                <a:solidFill>
                  <a:srgbClr val="000000"/>
                </a:solidFill>
                <a:latin typeface="Arial"/>
                <a:ea typeface="Arial"/>
              </a:rPr>
              <a:t>endokrin</a:t>
            </a:r>
            <a:r>
              <a:rPr lang="en-US" altLang="zh-CN" sz="2400" spc="-5" dirty="0">
                <a:solidFill>
                  <a:srgbClr val="000000"/>
                </a:solidFill>
                <a:latin typeface="Arial"/>
                <a:cs typeface="Arial"/>
              </a:rPr>
              <a:t> </a:t>
            </a:r>
            <a:r>
              <a:rPr lang="en-US" altLang="zh-CN" sz="2400" spc="-5" dirty="0" err="1">
                <a:solidFill>
                  <a:srgbClr val="000000"/>
                </a:solidFill>
                <a:latin typeface="Arial"/>
                <a:ea typeface="Arial"/>
              </a:rPr>
              <a:t>bezdir</a:t>
            </a:r>
            <a:r>
              <a:rPr lang="en-US" altLang="zh-CN" sz="2400" spc="-5" dirty="0">
                <a:solidFill>
                  <a:srgbClr val="000000"/>
                </a:solidFill>
                <a:latin typeface="Arial"/>
                <a:ea typeface="Arial"/>
              </a:rPr>
              <a:t/>
            </a:r>
            <a:br>
              <a:rPr lang="en-US" altLang="zh-CN" sz="2400" spc="-5" dirty="0">
                <a:solidFill>
                  <a:srgbClr val="000000"/>
                </a:solidFill>
                <a:latin typeface="Arial"/>
                <a:ea typeface="Arial"/>
              </a:rPr>
            </a:br>
            <a:r>
              <a:rPr lang="en-US" sz="2400" dirty="0"/>
              <a:t/>
            </a:r>
            <a:br>
              <a:rPr lang="en-US" sz="2400" dirty="0"/>
            </a:br>
            <a:r>
              <a:rPr lang="en-US" altLang="zh-CN" sz="2400" dirty="0">
                <a:solidFill>
                  <a:srgbClr val="000000"/>
                </a:solidFill>
                <a:latin typeface="Arial"/>
                <a:ea typeface="Arial"/>
              </a:rPr>
              <a:t>•</a:t>
            </a:r>
            <a:r>
              <a:rPr lang="en-US" altLang="zh-CN" sz="2400" spc="215" dirty="0">
                <a:solidFill>
                  <a:srgbClr val="000000"/>
                </a:solidFill>
                <a:latin typeface="Arial"/>
                <a:cs typeface="Arial"/>
              </a:rPr>
              <a:t> </a:t>
            </a:r>
            <a:r>
              <a:rPr lang="en-US" altLang="zh-CN" sz="2400" dirty="0">
                <a:solidFill>
                  <a:srgbClr val="000000"/>
                </a:solidFill>
                <a:latin typeface="Arial"/>
                <a:ea typeface="Arial"/>
              </a:rPr>
              <a:t>3</a:t>
            </a:r>
            <a:r>
              <a:rPr lang="en-US" altLang="zh-CN" sz="2400" spc="215" dirty="0">
                <a:solidFill>
                  <a:srgbClr val="000000"/>
                </a:solidFill>
                <a:latin typeface="Arial"/>
                <a:cs typeface="Arial"/>
              </a:rPr>
              <a:t> </a:t>
            </a:r>
            <a:r>
              <a:rPr lang="en-US" altLang="zh-CN" sz="2400" dirty="0" err="1">
                <a:solidFill>
                  <a:srgbClr val="000000"/>
                </a:solidFill>
                <a:latin typeface="Arial"/>
                <a:ea typeface="Arial"/>
              </a:rPr>
              <a:t>bölümden</a:t>
            </a:r>
            <a:r>
              <a:rPr lang="en-US" altLang="zh-CN" sz="2400" spc="220" dirty="0">
                <a:solidFill>
                  <a:srgbClr val="000000"/>
                </a:solidFill>
                <a:latin typeface="Arial"/>
                <a:cs typeface="Arial"/>
              </a:rPr>
              <a:t> </a:t>
            </a:r>
            <a:r>
              <a:rPr lang="en-US" altLang="zh-CN" sz="2400" dirty="0" err="1">
                <a:solidFill>
                  <a:srgbClr val="000000"/>
                </a:solidFill>
                <a:latin typeface="Arial"/>
                <a:ea typeface="Arial"/>
              </a:rPr>
              <a:t>oluşur</a:t>
            </a: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sz="2400" dirty="0"/>
              <a:t/>
            </a:r>
            <a:br>
              <a:rPr lang="en-US" sz="2400" dirty="0"/>
            </a:br>
            <a:r>
              <a:rPr lang="en-US" altLang="zh-CN" sz="2400" dirty="0">
                <a:solidFill>
                  <a:srgbClr val="FF0000"/>
                </a:solidFill>
                <a:latin typeface="Arial"/>
                <a:ea typeface="Arial"/>
              </a:rPr>
              <a:t>–</a:t>
            </a:r>
            <a:r>
              <a:rPr lang="en-US" altLang="zh-CN" sz="2400" dirty="0">
                <a:solidFill>
                  <a:srgbClr val="FF0000"/>
                </a:solidFill>
                <a:latin typeface="Arial"/>
                <a:cs typeface="Arial"/>
              </a:rPr>
              <a:t> </a:t>
            </a:r>
            <a:r>
              <a:rPr lang="en-US" altLang="zh-CN" sz="2400" dirty="0" err="1">
                <a:solidFill>
                  <a:srgbClr val="FF0000"/>
                </a:solidFill>
                <a:latin typeface="Arial"/>
                <a:ea typeface="Arial"/>
              </a:rPr>
              <a:t>Ön</a:t>
            </a:r>
            <a:r>
              <a:rPr lang="en-US" altLang="zh-CN" sz="2400" dirty="0">
                <a:solidFill>
                  <a:srgbClr val="FF0000"/>
                </a:solidFill>
                <a:latin typeface="Arial"/>
                <a:cs typeface="Arial"/>
              </a:rPr>
              <a:t> </a:t>
            </a:r>
            <a:r>
              <a:rPr lang="en-US" altLang="zh-CN" sz="2400" dirty="0">
                <a:solidFill>
                  <a:srgbClr val="FF0000"/>
                </a:solidFill>
                <a:latin typeface="Arial"/>
                <a:ea typeface="Arial"/>
              </a:rPr>
              <a:t>lob</a:t>
            </a:r>
            <a:r>
              <a:rPr lang="en-US" altLang="zh-CN" sz="2400" spc="-50" dirty="0">
                <a:solidFill>
                  <a:srgbClr val="FF0000"/>
                </a:solidFill>
                <a:latin typeface="Arial"/>
                <a:cs typeface="Arial"/>
              </a:rPr>
              <a:t> </a:t>
            </a:r>
            <a:r>
              <a:rPr lang="en-US" altLang="zh-CN" sz="2400" dirty="0">
                <a:solidFill>
                  <a:srgbClr val="FF0000"/>
                </a:solidFill>
                <a:latin typeface="Arial"/>
                <a:ea typeface="Arial"/>
              </a:rPr>
              <a:t>(</a:t>
            </a:r>
            <a:r>
              <a:rPr lang="en-US" altLang="zh-CN" sz="2400" dirty="0" err="1">
                <a:solidFill>
                  <a:srgbClr val="FF0000"/>
                </a:solidFill>
                <a:latin typeface="Arial"/>
                <a:ea typeface="Arial"/>
              </a:rPr>
              <a:t>adenohipofiz</a:t>
            </a:r>
            <a:r>
              <a:rPr lang="en-US" altLang="zh-CN" sz="2400" dirty="0">
                <a:solidFill>
                  <a:srgbClr val="FF0000"/>
                </a:solidFill>
                <a:latin typeface="Arial"/>
                <a:ea typeface="Arial"/>
              </a:rPr>
              <a:t>)</a:t>
            </a:r>
            <a:br>
              <a:rPr lang="en-US" altLang="zh-CN" sz="2400" dirty="0">
                <a:solidFill>
                  <a:srgbClr val="FF0000"/>
                </a:solidFill>
                <a:latin typeface="Arial"/>
                <a:ea typeface="Arial"/>
              </a:rPr>
            </a:br>
            <a:r>
              <a:rPr lang="en-US" altLang="zh-CN" sz="2400" dirty="0">
                <a:solidFill>
                  <a:srgbClr val="000000"/>
                </a:solidFill>
                <a:latin typeface="Arial"/>
                <a:ea typeface="Arial"/>
              </a:rPr>
              <a:t>–</a:t>
            </a:r>
            <a:r>
              <a:rPr lang="en-US" altLang="zh-CN" sz="2400" dirty="0">
                <a:solidFill>
                  <a:srgbClr val="000000"/>
                </a:solidFill>
                <a:latin typeface="Arial"/>
                <a:cs typeface="Arial"/>
              </a:rPr>
              <a:t> </a:t>
            </a:r>
            <a:r>
              <a:rPr lang="en-US" altLang="zh-CN" sz="2400" dirty="0">
                <a:solidFill>
                  <a:srgbClr val="000000"/>
                </a:solidFill>
                <a:latin typeface="Arial"/>
                <a:ea typeface="Arial"/>
              </a:rPr>
              <a:t>Ara</a:t>
            </a:r>
            <a:r>
              <a:rPr lang="en-US" altLang="zh-CN" sz="2400" dirty="0">
                <a:solidFill>
                  <a:srgbClr val="000000"/>
                </a:solidFill>
                <a:latin typeface="Arial"/>
                <a:cs typeface="Arial"/>
              </a:rPr>
              <a:t> </a:t>
            </a:r>
            <a:r>
              <a:rPr lang="en-US" altLang="zh-CN" sz="2400" dirty="0">
                <a:solidFill>
                  <a:srgbClr val="000000"/>
                </a:solidFill>
                <a:latin typeface="Arial"/>
                <a:ea typeface="Arial"/>
              </a:rPr>
              <a:t>lob</a:t>
            </a:r>
            <a:r>
              <a:rPr lang="en-US" altLang="zh-CN" sz="2400" dirty="0">
                <a:solidFill>
                  <a:srgbClr val="000000"/>
                </a:solidFill>
                <a:latin typeface="Arial"/>
                <a:cs typeface="Arial"/>
              </a:rPr>
              <a:t> </a:t>
            </a:r>
            <a:r>
              <a:rPr lang="en-US" altLang="zh-CN" sz="2400" dirty="0">
                <a:solidFill>
                  <a:srgbClr val="000000"/>
                </a:solidFill>
                <a:latin typeface="Arial"/>
                <a:ea typeface="Arial"/>
              </a:rPr>
              <a:t>(pars</a:t>
            </a:r>
            <a:r>
              <a:rPr lang="en-US" altLang="zh-CN" sz="2400" spc="-85" dirty="0">
                <a:solidFill>
                  <a:srgbClr val="000000"/>
                </a:solidFill>
                <a:latin typeface="Arial"/>
                <a:cs typeface="Arial"/>
              </a:rPr>
              <a:t> </a:t>
            </a:r>
            <a:r>
              <a:rPr lang="en-US" altLang="zh-CN" sz="2400" dirty="0">
                <a:solidFill>
                  <a:srgbClr val="000000"/>
                </a:solidFill>
                <a:latin typeface="Arial"/>
                <a:ea typeface="Arial"/>
              </a:rPr>
              <a:t>intermedia)</a:t>
            </a:r>
            <a:r>
              <a:rPr lang="en-US" altLang="zh-CN" sz="2400" dirty="0">
                <a:solidFill>
                  <a:srgbClr val="000000"/>
                </a:solidFill>
                <a:latin typeface="Arial"/>
                <a:cs typeface="Arial"/>
              </a:rPr>
              <a:t> </a:t>
            </a:r>
            <a:r>
              <a:rPr lang="en-US" sz="2400" dirty="0"/>
              <a:t/>
            </a:r>
            <a:br>
              <a:rPr lang="en-US" sz="2400" dirty="0"/>
            </a:br>
            <a:r>
              <a:rPr lang="en-US" altLang="zh-CN" sz="2400" dirty="0">
                <a:solidFill>
                  <a:srgbClr val="000000"/>
                </a:solidFill>
                <a:latin typeface="Arial"/>
                <a:ea typeface="Arial"/>
              </a:rPr>
              <a:t>–</a:t>
            </a:r>
            <a:r>
              <a:rPr lang="en-US" altLang="zh-CN" sz="2400" dirty="0">
                <a:solidFill>
                  <a:srgbClr val="000000"/>
                </a:solidFill>
                <a:latin typeface="Arial"/>
                <a:cs typeface="Arial"/>
              </a:rPr>
              <a:t> </a:t>
            </a:r>
            <a:r>
              <a:rPr lang="en-US" altLang="zh-CN" sz="2400" dirty="0" err="1">
                <a:solidFill>
                  <a:srgbClr val="FF0000"/>
                </a:solidFill>
                <a:latin typeface="Arial"/>
                <a:ea typeface="Arial"/>
              </a:rPr>
              <a:t>Arka</a:t>
            </a:r>
            <a:r>
              <a:rPr lang="en-US" altLang="zh-CN" sz="2400" dirty="0">
                <a:solidFill>
                  <a:srgbClr val="FF0000"/>
                </a:solidFill>
                <a:latin typeface="Arial"/>
                <a:cs typeface="Arial"/>
              </a:rPr>
              <a:t> </a:t>
            </a:r>
            <a:r>
              <a:rPr lang="en-US" altLang="zh-CN" sz="2400" dirty="0">
                <a:solidFill>
                  <a:srgbClr val="FF0000"/>
                </a:solidFill>
                <a:latin typeface="Arial"/>
                <a:ea typeface="Arial"/>
              </a:rPr>
              <a:t>lob</a:t>
            </a:r>
            <a:r>
              <a:rPr lang="en-US" altLang="zh-CN" sz="2400" spc="-44" dirty="0">
                <a:solidFill>
                  <a:srgbClr val="FF0000"/>
                </a:solidFill>
                <a:latin typeface="Arial"/>
                <a:cs typeface="Arial"/>
              </a:rPr>
              <a:t> </a:t>
            </a:r>
            <a:r>
              <a:rPr lang="en-US" altLang="zh-CN" sz="2400" dirty="0">
                <a:solidFill>
                  <a:srgbClr val="FF0000"/>
                </a:solidFill>
                <a:latin typeface="Arial"/>
                <a:ea typeface="Arial"/>
              </a:rPr>
              <a:t>(</a:t>
            </a:r>
            <a:r>
              <a:rPr lang="en-US" altLang="zh-CN" sz="2400" dirty="0" err="1">
                <a:solidFill>
                  <a:srgbClr val="FF0000"/>
                </a:solidFill>
                <a:latin typeface="Arial"/>
                <a:ea typeface="Arial"/>
              </a:rPr>
              <a:t>nörohipofiz</a:t>
            </a:r>
            <a:r>
              <a:rPr lang="en-US" altLang="zh-CN" sz="2400" dirty="0">
                <a:solidFill>
                  <a:srgbClr val="FF0000"/>
                </a:solidFill>
                <a:latin typeface="Arial"/>
                <a:ea typeface="Arial"/>
              </a:rPr>
              <a:t>)</a:t>
            </a:r>
            <a:br>
              <a:rPr lang="en-US" altLang="zh-CN" sz="2400" dirty="0">
                <a:solidFill>
                  <a:srgbClr val="FF0000"/>
                </a:solidFill>
                <a:latin typeface="Arial"/>
                <a:ea typeface="Arial"/>
              </a:rPr>
            </a:br>
            <a:endParaRPr sz="2400" spc="-15" dirty="0">
              <a:solidFill>
                <a:srgbClr val="FF0000"/>
              </a:solidFill>
            </a:endParaRPr>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8" name="Picture 87">
            <a:extLst>
              <a:ext uri="{FF2B5EF4-FFF2-40B4-BE49-F238E27FC236}">
                <a16:creationId xmlns:a16="http://schemas.microsoft.com/office/drawing/2014/main" id="{2645DA65-7440-417E-8546-A465E6551DB6}"/>
              </a:ext>
            </a:extLst>
          </p:cNvPr>
          <p:cNvPicPr>
            <a:picLocks noChangeAspect="1"/>
          </p:cNvPicPr>
          <p:nvPr/>
        </p:nvPicPr>
        <p:blipFill>
          <a:blip r:embed="rId2"/>
          <a:stretch>
            <a:fillRect/>
          </a:stretch>
        </p:blipFill>
        <p:spPr>
          <a:xfrm>
            <a:off x="7516997" y="1066800"/>
            <a:ext cx="3733800" cy="4744679"/>
          </a:xfrm>
          <a:prstGeom prst="rect">
            <a:avLst/>
          </a:prstGeom>
        </p:spPr>
      </p:pic>
      <p:sp>
        <p:nvSpPr>
          <p:cNvPr id="19" name="Metin kutusu 18">
            <a:extLst>
              <a:ext uri="{FF2B5EF4-FFF2-40B4-BE49-F238E27FC236}">
                <a16:creationId xmlns:a16="http://schemas.microsoft.com/office/drawing/2014/main" id="{EE5C0B96-E484-4792-AA22-C5E308A37DE1}"/>
              </a:ext>
            </a:extLst>
          </p:cNvPr>
          <p:cNvSpPr txBox="1"/>
          <p:nvPr/>
        </p:nvSpPr>
        <p:spPr>
          <a:xfrm>
            <a:off x="1828800" y="1352989"/>
            <a:ext cx="6093500" cy="618759"/>
          </a:xfrm>
          <a:prstGeom prst="rect">
            <a:avLst/>
          </a:prstGeom>
          <a:noFill/>
        </p:spPr>
        <p:txBody>
          <a:bodyPr wrap="square">
            <a:spAutoFit/>
          </a:bodyPr>
          <a:lstStyle/>
          <a:p>
            <a:pPr marL="0">
              <a:lnSpc>
                <a:spcPct val="100000"/>
              </a:lnSpc>
            </a:pPr>
            <a:r>
              <a:rPr lang="en-US" altLang="zh-CN" sz="2400" dirty="0" err="1">
                <a:solidFill>
                  <a:srgbClr val="FF0000"/>
                </a:solidFill>
                <a:latin typeface="Arial"/>
                <a:ea typeface="Arial"/>
              </a:rPr>
              <a:t>Hipofiz</a:t>
            </a:r>
            <a:r>
              <a:rPr lang="en-US" altLang="zh-CN" sz="2400" dirty="0">
                <a:solidFill>
                  <a:srgbClr val="FF0000"/>
                </a:solidFill>
                <a:latin typeface="Arial"/>
                <a:cs typeface="Arial"/>
              </a:rPr>
              <a:t> </a:t>
            </a:r>
            <a:r>
              <a:rPr lang="en-US" altLang="zh-CN" sz="2400" dirty="0" err="1">
                <a:solidFill>
                  <a:srgbClr val="FF0000"/>
                </a:solidFill>
                <a:latin typeface="Arial"/>
                <a:ea typeface="Arial"/>
              </a:rPr>
              <a:t>bezi</a:t>
            </a:r>
            <a:r>
              <a:rPr lang="en-US" altLang="zh-CN" sz="2400" spc="20" dirty="0">
                <a:solidFill>
                  <a:srgbClr val="FF0000"/>
                </a:solidFill>
                <a:latin typeface="Arial"/>
                <a:cs typeface="Arial"/>
              </a:rPr>
              <a:t> </a:t>
            </a:r>
            <a:r>
              <a:rPr lang="en-US" altLang="zh-CN" sz="2400" dirty="0" err="1">
                <a:solidFill>
                  <a:srgbClr val="FF0000"/>
                </a:solidFill>
                <a:latin typeface="Arial"/>
                <a:ea typeface="Arial"/>
              </a:rPr>
              <a:t>hormonları</a:t>
            </a:r>
            <a:endParaRPr lang="en-US" altLang="zh-CN" sz="2400" dirty="0">
              <a:solidFill>
                <a:srgbClr val="FF0000"/>
              </a:solidFill>
              <a:latin typeface="Arial"/>
              <a:ea typeface="Arial"/>
            </a:endParaRPr>
          </a:p>
          <a:p>
            <a:pPr>
              <a:lnSpc>
                <a:spcPts val="1000"/>
              </a:lnSpc>
            </a:pPr>
            <a:endParaRPr lang="en-US" dirty="0"/>
          </a:p>
        </p:txBody>
      </p:sp>
    </p:spTree>
    <p:extLst>
      <p:ext uri="{BB962C8B-B14F-4D97-AF65-F5344CB8AC3E}">
        <p14:creationId xmlns:p14="http://schemas.microsoft.com/office/powerpoint/2010/main" val="2338127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169537" y="1447801"/>
            <a:ext cx="10896600" cy="4729500"/>
          </a:xfrm>
          <a:prstGeom prst="rect">
            <a:avLst/>
          </a:prstGeom>
        </p:spPr>
        <p:txBody>
          <a:bodyPr vert="horz" wrap="square" lIns="0" tIns="12700" rIns="0" bIns="0" rtlCol="0">
            <a:spAutoFit/>
          </a:bodyPr>
          <a:lstStyle/>
          <a:p>
            <a:pPr marL="0">
              <a:lnSpc>
                <a:spcPct val="100000"/>
              </a:lnSpc>
            </a:pPr>
            <a:r>
              <a:rPr lang="en-US" altLang="zh-CN" sz="3600" dirty="0" err="1">
                <a:solidFill>
                  <a:srgbClr val="FF0000"/>
                </a:solidFill>
                <a:latin typeface="Arial"/>
                <a:ea typeface="Arial"/>
              </a:rPr>
              <a:t>Ön</a:t>
            </a:r>
            <a:r>
              <a:rPr lang="en-US" altLang="zh-CN" sz="3600" dirty="0">
                <a:solidFill>
                  <a:srgbClr val="FF0000"/>
                </a:solidFill>
                <a:latin typeface="Arial"/>
                <a:cs typeface="Arial"/>
              </a:rPr>
              <a:t> </a:t>
            </a:r>
            <a:r>
              <a:rPr lang="en-US" altLang="zh-CN" sz="3600" dirty="0" err="1">
                <a:solidFill>
                  <a:srgbClr val="FF0000"/>
                </a:solidFill>
                <a:latin typeface="Arial"/>
                <a:ea typeface="Arial"/>
              </a:rPr>
              <a:t>Hipofiz</a:t>
            </a:r>
            <a:r>
              <a:rPr lang="en-US" altLang="zh-CN" sz="3600" spc="30" dirty="0">
                <a:solidFill>
                  <a:srgbClr val="FF0000"/>
                </a:solidFill>
                <a:latin typeface="Arial"/>
                <a:cs typeface="Arial"/>
              </a:rPr>
              <a:t> </a:t>
            </a:r>
            <a:r>
              <a:rPr lang="en-US" altLang="zh-CN" sz="3600" dirty="0" err="1">
                <a:solidFill>
                  <a:srgbClr val="FF0000"/>
                </a:solidFill>
                <a:latin typeface="Arial"/>
                <a:ea typeface="Arial"/>
              </a:rPr>
              <a:t>hormonları</a:t>
            </a:r>
            <a:r>
              <a:rPr lang="en-US" altLang="zh-CN" sz="3600" dirty="0">
                <a:solidFill>
                  <a:srgbClr val="FF0000"/>
                </a:solidFill>
                <a:latin typeface="Arial"/>
                <a:ea typeface="Arial"/>
              </a:rPr>
              <a:t/>
            </a:r>
            <a:br>
              <a:rPr lang="en-US" altLang="zh-CN" sz="3600" dirty="0">
                <a:solidFill>
                  <a:srgbClr val="FF0000"/>
                </a:solidFill>
                <a:latin typeface="Arial"/>
                <a:ea typeface="Arial"/>
              </a:rPr>
            </a:br>
            <a:r>
              <a:rPr lang="en-US" sz="1050" dirty="0"/>
              <a:t/>
            </a:r>
            <a:br>
              <a:rPr lang="en-US" sz="1050" dirty="0"/>
            </a:br>
            <a:r>
              <a:rPr lang="en-US" altLang="zh-CN" sz="2000" dirty="0" err="1">
                <a:solidFill>
                  <a:srgbClr val="000000"/>
                </a:solidFill>
                <a:latin typeface="Arial"/>
                <a:ea typeface="Arial"/>
              </a:rPr>
              <a:t>Hipofiz</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bezinin</a:t>
            </a:r>
            <a:r>
              <a:rPr lang="en-US" altLang="zh-CN" sz="2000" spc="64" dirty="0">
                <a:solidFill>
                  <a:srgbClr val="000000"/>
                </a:solidFill>
                <a:latin typeface="Arial"/>
                <a:cs typeface="Arial"/>
              </a:rPr>
              <a:t> </a:t>
            </a:r>
            <a:r>
              <a:rPr lang="en-US" altLang="zh-CN" sz="2000" dirty="0" err="1">
                <a:solidFill>
                  <a:srgbClr val="000000"/>
                </a:solidFill>
                <a:latin typeface="Arial"/>
                <a:ea typeface="Arial"/>
              </a:rPr>
              <a:t>ön</a:t>
            </a:r>
            <a:r>
              <a:rPr lang="en-US" altLang="zh-CN" sz="2000" spc="64" dirty="0">
                <a:solidFill>
                  <a:srgbClr val="000000"/>
                </a:solidFill>
                <a:latin typeface="Arial"/>
                <a:cs typeface="Arial"/>
              </a:rPr>
              <a:t> </a:t>
            </a:r>
            <a:r>
              <a:rPr lang="en-US" altLang="zh-CN" sz="2000" dirty="0" err="1">
                <a:solidFill>
                  <a:srgbClr val="000000"/>
                </a:solidFill>
                <a:latin typeface="Arial"/>
                <a:ea typeface="Arial"/>
              </a:rPr>
              <a:t>lobunda</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farklı</a:t>
            </a:r>
            <a:r>
              <a:rPr lang="en-US" altLang="zh-CN" sz="2000" spc="64" dirty="0">
                <a:solidFill>
                  <a:srgbClr val="000000"/>
                </a:solidFill>
                <a:latin typeface="Arial"/>
                <a:cs typeface="Arial"/>
              </a:rPr>
              <a:t> </a:t>
            </a:r>
            <a:r>
              <a:rPr lang="en-US" altLang="zh-CN" sz="2000" dirty="0" err="1">
                <a:solidFill>
                  <a:srgbClr val="000000"/>
                </a:solidFill>
                <a:latin typeface="Arial"/>
                <a:ea typeface="Arial"/>
              </a:rPr>
              <a:t>hücre</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tipleri</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altLang="zh-CN" sz="2000" spc="-15" dirty="0" err="1">
                <a:solidFill>
                  <a:srgbClr val="000000"/>
                </a:solidFill>
                <a:latin typeface="Arial"/>
                <a:ea typeface="Arial"/>
              </a:rPr>
              <a:t>bulunma</a:t>
            </a:r>
            <a:r>
              <a:rPr lang="en-US" altLang="zh-CN" sz="2000" spc="-10" dirty="0" err="1">
                <a:solidFill>
                  <a:srgbClr val="000000"/>
                </a:solidFill>
                <a:latin typeface="Arial"/>
                <a:ea typeface="Arial"/>
              </a:rPr>
              <a:t>ktadır</a:t>
            </a:r>
            <a:r>
              <a:rPr lang="en-US" altLang="zh-CN" sz="2000" spc="-10" dirty="0">
                <a:solidFill>
                  <a:srgbClr val="000000"/>
                </a:solidFill>
                <a:latin typeface="Arial"/>
                <a:ea typeface="Arial"/>
              </a:rPr>
              <a:t>.</a:t>
            </a:r>
            <a:br>
              <a:rPr lang="en-US" altLang="zh-CN" sz="2000" spc="-1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104" dirty="0">
                <a:solidFill>
                  <a:srgbClr val="000000"/>
                </a:solidFill>
                <a:latin typeface="Arial"/>
                <a:cs typeface="Arial"/>
              </a:rPr>
              <a:t>  </a:t>
            </a:r>
            <a:r>
              <a:rPr lang="en-US" altLang="zh-CN" sz="2000" dirty="0" err="1">
                <a:solidFill>
                  <a:srgbClr val="000000"/>
                </a:solidFill>
                <a:latin typeface="Arial"/>
                <a:ea typeface="Arial"/>
              </a:rPr>
              <a:t>Somatotrop</a:t>
            </a:r>
            <a:r>
              <a:rPr lang="en-US" altLang="zh-CN" sz="2000" dirty="0">
                <a:solidFill>
                  <a:srgbClr val="000000"/>
                </a:solidFill>
                <a:latin typeface="Arial"/>
                <a:ea typeface="Arial"/>
              </a:rPr>
              <a:t>:</a:t>
            </a:r>
            <a:r>
              <a:rPr lang="en-US" altLang="zh-CN" sz="2000" spc="104" dirty="0">
                <a:solidFill>
                  <a:srgbClr val="000000"/>
                </a:solidFill>
                <a:latin typeface="Arial"/>
                <a:cs typeface="Arial"/>
              </a:rPr>
              <a:t> </a:t>
            </a:r>
            <a:r>
              <a:rPr lang="en-US" altLang="zh-CN" sz="2000" dirty="0" err="1">
                <a:solidFill>
                  <a:srgbClr val="000000"/>
                </a:solidFill>
                <a:latin typeface="Arial"/>
                <a:ea typeface="Arial"/>
              </a:rPr>
              <a:t>Büyüme</a:t>
            </a:r>
            <a:r>
              <a:rPr lang="en-US" altLang="zh-CN" sz="2000" spc="104" dirty="0">
                <a:solidFill>
                  <a:srgbClr val="000000"/>
                </a:solidFill>
                <a:latin typeface="Arial"/>
                <a:cs typeface="Arial"/>
              </a:rPr>
              <a:t> </a:t>
            </a:r>
            <a:r>
              <a:rPr lang="en-US" altLang="zh-CN" sz="2000" dirty="0" err="1">
                <a:solidFill>
                  <a:srgbClr val="000000"/>
                </a:solidFill>
                <a:latin typeface="Arial"/>
                <a:ea typeface="Arial"/>
              </a:rPr>
              <a:t>hormonu</a:t>
            </a:r>
            <a:r>
              <a:rPr lang="en-US" altLang="zh-CN" sz="2000" spc="110" dirty="0">
                <a:solidFill>
                  <a:srgbClr val="000000"/>
                </a:solidFill>
                <a:latin typeface="Arial"/>
                <a:cs typeface="Arial"/>
              </a:rPr>
              <a:t> </a:t>
            </a:r>
            <a:r>
              <a:rPr lang="en-US" altLang="zh-CN" sz="2000" dirty="0">
                <a:solidFill>
                  <a:srgbClr val="000000"/>
                </a:solidFill>
                <a:latin typeface="Arial"/>
                <a:ea typeface="Arial"/>
              </a:rPr>
              <a:t>(</a:t>
            </a:r>
            <a:r>
              <a:rPr lang="en-US" altLang="zh-CN" sz="2000" dirty="0">
                <a:solidFill>
                  <a:srgbClr val="FF0000"/>
                </a:solidFill>
                <a:latin typeface="Arial"/>
                <a:ea typeface="Arial"/>
              </a:rPr>
              <a:t>GH</a:t>
            </a:r>
            <a:r>
              <a:rPr lang="en-US" altLang="zh-CN" sz="2000" dirty="0">
                <a:solidFill>
                  <a:srgbClr val="000000"/>
                </a:solidFill>
                <a:latin typeface="Arial"/>
                <a:ea typeface="Arial"/>
              </a:rPr>
              <a:t>)</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44" dirty="0">
                <a:solidFill>
                  <a:srgbClr val="000000"/>
                </a:solidFill>
                <a:latin typeface="Arial"/>
                <a:cs typeface="Arial"/>
              </a:rPr>
              <a:t>  </a:t>
            </a:r>
            <a:r>
              <a:rPr lang="en-US" altLang="zh-CN" sz="2000" dirty="0" err="1">
                <a:solidFill>
                  <a:srgbClr val="000000"/>
                </a:solidFill>
                <a:latin typeface="Arial"/>
                <a:ea typeface="Arial"/>
              </a:rPr>
              <a:t>Tirotrop</a:t>
            </a:r>
            <a:r>
              <a:rPr lang="en-US" altLang="zh-CN" sz="2000" dirty="0">
                <a:solidFill>
                  <a:srgbClr val="000000"/>
                </a:solidFill>
                <a:latin typeface="Arial"/>
                <a:ea typeface="Arial"/>
              </a:rPr>
              <a:t>:</a:t>
            </a:r>
            <a:r>
              <a:rPr lang="en-US" altLang="zh-CN" sz="2000" spc="55" dirty="0">
                <a:solidFill>
                  <a:srgbClr val="000000"/>
                </a:solidFill>
                <a:latin typeface="Arial"/>
                <a:cs typeface="Arial"/>
              </a:rPr>
              <a:t> </a:t>
            </a:r>
            <a:r>
              <a:rPr lang="en-US" altLang="zh-CN" sz="2000" dirty="0" err="1">
                <a:solidFill>
                  <a:srgbClr val="000000"/>
                </a:solidFill>
                <a:latin typeface="Arial"/>
                <a:ea typeface="Arial"/>
              </a:rPr>
              <a:t>Tiroid</a:t>
            </a:r>
            <a:r>
              <a:rPr lang="en-US" altLang="zh-CN" sz="2000" spc="44" dirty="0">
                <a:solidFill>
                  <a:srgbClr val="000000"/>
                </a:solidFill>
                <a:latin typeface="Arial"/>
                <a:cs typeface="Arial"/>
              </a:rPr>
              <a:t> </a:t>
            </a:r>
            <a:r>
              <a:rPr lang="en-US" altLang="zh-CN" sz="2000" dirty="0" err="1">
                <a:solidFill>
                  <a:srgbClr val="000000"/>
                </a:solidFill>
                <a:latin typeface="Arial"/>
                <a:ea typeface="Arial"/>
              </a:rPr>
              <a:t>uyarıcı</a:t>
            </a:r>
            <a:r>
              <a:rPr lang="en-US" altLang="zh-CN" sz="2000" spc="50" dirty="0">
                <a:solidFill>
                  <a:srgbClr val="000000"/>
                </a:solidFill>
                <a:latin typeface="Arial"/>
                <a:cs typeface="Arial"/>
              </a:rPr>
              <a:t> </a:t>
            </a:r>
            <a:r>
              <a:rPr lang="en-US" altLang="zh-CN" sz="2000" dirty="0" err="1">
                <a:solidFill>
                  <a:srgbClr val="000000"/>
                </a:solidFill>
                <a:latin typeface="Arial"/>
                <a:ea typeface="Arial"/>
              </a:rPr>
              <a:t>hormon</a:t>
            </a:r>
            <a:r>
              <a:rPr lang="en-US" altLang="zh-CN" sz="2000" spc="50" dirty="0">
                <a:solidFill>
                  <a:srgbClr val="000000"/>
                </a:solidFill>
                <a:latin typeface="Arial"/>
                <a:cs typeface="Arial"/>
              </a:rPr>
              <a:t> </a:t>
            </a:r>
            <a:r>
              <a:rPr lang="en-US" altLang="zh-CN" sz="2000" dirty="0">
                <a:solidFill>
                  <a:srgbClr val="000000"/>
                </a:solidFill>
                <a:latin typeface="Arial"/>
                <a:ea typeface="Arial"/>
              </a:rPr>
              <a:t>(</a:t>
            </a:r>
            <a:r>
              <a:rPr lang="en-US" altLang="zh-CN" sz="2000" dirty="0">
                <a:solidFill>
                  <a:srgbClr val="FF0000"/>
                </a:solidFill>
                <a:latin typeface="Arial"/>
                <a:ea typeface="Arial"/>
              </a:rPr>
              <a:t>TSH</a:t>
            </a:r>
            <a:r>
              <a:rPr lang="en-US" altLang="zh-CN" sz="2000" dirty="0">
                <a:solidFill>
                  <a:srgbClr val="000000"/>
                </a:solidFill>
                <a:latin typeface="Arial"/>
                <a:ea typeface="Arial"/>
              </a:rPr>
              <a:t>)</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75" dirty="0">
                <a:solidFill>
                  <a:srgbClr val="000000"/>
                </a:solidFill>
                <a:latin typeface="Arial"/>
                <a:cs typeface="Arial"/>
              </a:rPr>
              <a:t>  </a:t>
            </a:r>
            <a:r>
              <a:rPr lang="en-US" altLang="zh-CN" sz="2000" dirty="0" err="1">
                <a:solidFill>
                  <a:srgbClr val="000000"/>
                </a:solidFill>
                <a:latin typeface="Arial"/>
                <a:ea typeface="Arial"/>
              </a:rPr>
              <a:t>Kortikotrop</a:t>
            </a:r>
            <a:r>
              <a:rPr lang="en-US" altLang="zh-CN" sz="2000" dirty="0">
                <a:solidFill>
                  <a:srgbClr val="000000"/>
                </a:solidFill>
                <a:latin typeface="Arial"/>
                <a:ea typeface="Arial"/>
              </a:rPr>
              <a:t>:</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Adrenokortikotrop</a:t>
            </a:r>
            <a:r>
              <a:rPr lang="en-US" altLang="zh-CN" sz="2000" spc="80" dirty="0">
                <a:solidFill>
                  <a:srgbClr val="000000"/>
                </a:solidFill>
                <a:latin typeface="Arial"/>
                <a:cs typeface="Arial"/>
              </a:rPr>
              <a:t> </a:t>
            </a:r>
            <a:r>
              <a:rPr lang="en-US" altLang="zh-CN" sz="2000" dirty="0" err="1">
                <a:solidFill>
                  <a:srgbClr val="000000"/>
                </a:solidFill>
                <a:latin typeface="Arial"/>
                <a:ea typeface="Arial"/>
              </a:rPr>
              <a:t>hormon</a:t>
            </a:r>
            <a:r>
              <a:rPr lang="en-US" altLang="zh-CN" sz="2000" spc="80" dirty="0">
                <a:solidFill>
                  <a:srgbClr val="000000"/>
                </a:solidFill>
                <a:latin typeface="Arial"/>
                <a:cs typeface="Arial"/>
              </a:rPr>
              <a:t> </a:t>
            </a:r>
            <a:r>
              <a:rPr lang="en-US" altLang="zh-CN" sz="2000" dirty="0">
                <a:solidFill>
                  <a:srgbClr val="000000"/>
                </a:solidFill>
                <a:latin typeface="Arial"/>
                <a:ea typeface="Arial"/>
              </a:rPr>
              <a:t>(</a:t>
            </a:r>
            <a:r>
              <a:rPr lang="en-US" altLang="zh-CN" sz="2000" dirty="0">
                <a:solidFill>
                  <a:srgbClr val="FF0000"/>
                </a:solidFill>
                <a:latin typeface="Arial"/>
                <a:ea typeface="Arial"/>
              </a:rPr>
              <a:t>ACTH</a:t>
            </a:r>
            <a:r>
              <a:rPr lang="en-US" altLang="zh-CN" sz="2000" dirty="0">
                <a:solidFill>
                  <a:srgbClr val="000000"/>
                </a:solidFill>
                <a:latin typeface="Arial"/>
                <a:ea typeface="Arial"/>
              </a:rPr>
              <a:t>)</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75" dirty="0">
                <a:solidFill>
                  <a:srgbClr val="000000"/>
                </a:solidFill>
                <a:latin typeface="Arial"/>
                <a:cs typeface="Arial"/>
              </a:rPr>
              <a:t>  </a:t>
            </a:r>
            <a:r>
              <a:rPr lang="en-US" altLang="zh-CN" sz="2000" dirty="0" err="1">
                <a:solidFill>
                  <a:srgbClr val="000000"/>
                </a:solidFill>
                <a:latin typeface="Arial"/>
                <a:ea typeface="Arial"/>
              </a:rPr>
              <a:t>Gonadotrop</a:t>
            </a:r>
            <a:r>
              <a:rPr lang="en-US" altLang="zh-CN" sz="2000" dirty="0">
                <a:solidFill>
                  <a:srgbClr val="000000"/>
                </a:solidFill>
                <a:latin typeface="Arial"/>
                <a:ea typeface="Arial"/>
              </a:rPr>
              <a:t>:</a:t>
            </a:r>
            <a:r>
              <a:rPr lang="en-US" altLang="zh-CN" sz="2000" spc="80" dirty="0">
                <a:solidFill>
                  <a:srgbClr val="000000"/>
                </a:solidFill>
                <a:latin typeface="Arial"/>
                <a:cs typeface="Arial"/>
              </a:rPr>
              <a:t> </a:t>
            </a:r>
            <a:r>
              <a:rPr lang="en-US" altLang="zh-CN" sz="2000" dirty="0" err="1">
                <a:solidFill>
                  <a:srgbClr val="000000"/>
                </a:solidFill>
                <a:latin typeface="Arial"/>
                <a:ea typeface="Arial"/>
              </a:rPr>
              <a:t>Folikül</a:t>
            </a:r>
            <a:r>
              <a:rPr lang="en-US" altLang="zh-CN" sz="2000" spc="80" dirty="0">
                <a:solidFill>
                  <a:srgbClr val="000000"/>
                </a:solidFill>
                <a:latin typeface="Arial"/>
                <a:cs typeface="Arial"/>
              </a:rPr>
              <a:t> </a:t>
            </a:r>
            <a:r>
              <a:rPr lang="en-US" altLang="zh-CN" sz="2000" dirty="0" err="1">
                <a:solidFill>
                  <a:srgbClr val="000000"/>
                </a:solidFill>
                <a:latin typeface="Arial"/>
                <a:ea typeface="Arial"/>
              </a:rPr>
              <a:t>stimülan</a:t>
            </a:r>
            <a:r>
              <a:rPr lang="en-US" altLang="zh-CN" sz="2000" spc="80" dirty="0">
                <a:solidFill>
                  <a:srgbClr val="000000"/>
                </a:solidFill>
                <a:latin typeface="Arial"/>
                <a:cs typeface="Arial"/>
              </a:rPr>
              <a:t> </a:t>
            </a:r>
            <a:r>
              <a:rPr lang="en-US" altLang="zh-CN" sz="2000" dirty="0" err="1">
                <a:solidFill>
                  <a:srgbClr val="000000"/>
                </a:solidFill>
                <a:latin typeface="Arial"/>
                <a:ea typeface="Arial"/>
              </a:rPr>
              <a:t>hormon</a:t>
            </a:r>
            <a:r>
              <a:rPr lang="en-US" altLang="zh-CN" sz="2000" spc="75" dirty="0">
                <a:solidFill>
                  <a:srgbClr val="000000"/>
                </a:solidFill>
                <a:latin typeface="Arial"/>
                <a:cs typeface="Arial"/>
              </a:rPr>
              <a:t> </a:t>
            </a:r>
            <a:r>
              <a:rPr lang="en-US" altLang="zh-CN" sz="2000" dirty="0">
                <a:solidFill>
                  <a:srgbClr val="000000"/>
                </a:solidFill>
                <a:latin typeface="Arial"/>
                <a:ea typeface="Arial"/>
              </a:rPr>
              <a:t>(</a:t>
            </a:r>
            <a:r>
              <a:rPr lang="en-US" altLang="zh-CN" sz="2000" dirty="0">
                <a:solidFill>
                  <a:srgbClr val="FF0000"/>
                </a:solidFill>
                <a:latin typeface="Arial"/>
                <a:ea typeface="Arial"/>
              </a:rPr>
              <a:t>FSH</a:t>
            </a:r>
            <a:r>
              <a:rPr lang="en-US" altLang="zh-CN" sz="2000" dirty="0">
                <a:solidFill>
                  <a:srgbClr val="000000"/>
                </a:solidFill>
                <a:latin typeface="Arial"/>
                <a:ea typeface="Arial"/>
              </a:rPr>
              <a:t>)</a:t>
            </a:r>
            <a:r>
              <a:rPr lang="en-US" altLang="zh-CN" sz="2000" spc="80" dirty="0">
                <a:solidFill>
                  <a:srgbClr val="000000"/>
                </a:solidFill>
                <a:latin typeface="Arial"/>
                <a:cs typeface="Arial"/>
              </a:rPr>
              <a:t> </a:t>
            </a:r>
            <a:r>
              <a:rPr lang="en-US" altLang="zh-CN" sz="2000" dirty="0" err="1">
                <a:solidFill>
                  <a:srgbClr val="000000"/>
                </a:solidFill>
                <a:latin typeface="Arial"/>
                <a:ea typeface="Arial"/>
              </a:rPr>
              <a:t>ve</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altLang="zh-CN" sz="2000" dirty="0" err="1">
                <a:solidFill>
                  <a:srgbClr val="000000"/>
                </a:solidFill>
                <a:latin typeface="Arial"/>
                <a:ea typeface="Arial"/>
              </a:rPr>
              <a:t>Luteinizan</a:t>
            </a:r>
            <a:r>
              <a:rPr lang="en-US" altLang="zh-CN" sz="2000" dirty="0">
                <a:solidFill>
                  <a:srgbClr val="000000"/>
                </a:solidFill>
                <a:latin typeface="Arial"/>
                <a:cs typeface="Arial"/>
              </a:rPr>
              <a:t> </a:t>
            </a:r>
            <a:r>
              <a:rPr lang="en-US" altLang="zh-CN" sz="2000" dirty="0" err="1">
                <a:solidFill>
                  <a:srgbClr val="000000"/>
                </a:solidFill>
                <a:latin typeface="Arial"/>
                <a:ea typeface="Arial"/>
              </a:rPr>
              <a:t>hormon</a:t>
            </a:r>
            <a:r>
              <a:rPr lang="en-US" altLang="zh-CN" sz="2000" spc="15" dirty="0">
                <a:solidFill>
                  <a:srgbClr val="000000"/>
                </a:solidFill>
                <a:latin typeface="Arial"/>
                <a:cs typeface="Arial"/>
              </a:rPr>
              <a:t> </a:t>
            </a:r>
            <a:r>
              <a:rPr lang="en-US" altLang="zh-CN" sz="2000" dirty="0">
                <a:solidFill>
                  <a:srgbClr val="000000"/>
                </a:solidFill>
                <a:latin typeface="Arial"/>
                <a:ea typeface="Arial"/>
              </a:rPr>
              <a:t>(</a:t>
            </a:r>
            <a:r>
              <a:rPr lang="en-US" altLang="zh-CN" sz="2000" dirty="0">
                <a:solidFill>
                  <a:srgbClr val="FF0000"/>
                </a:solidFill>
                <a:latin typeface="Arial"/>
                <a:ea typeface="Arial"/>
              </a:rPr>
              <a:t>LH</a:t>
            </a:r>
            <a:r>
              <a:rPr lang="en-US" altLang="zh-CN" sz="2000" dirty="0">
                <a:solidFill>
                  <a:srgbClr val="000000"/>
                </a:solidFill>
                <a:latin typeface="Arial"/>
                <a:ea typeface="Arial"/>
              </a:rPr>
              <a:t>)</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104" dirty="0">
                <a:solidFill>
                  <a:srgbClr val="000000"/>
                </a:solidFill>
                <a:latin typeface="Arial"/>
                <a:cs typeface="Arial"/>
              </a:rPr>
              <a:t>  </a:t>
            </a:r>
            <a:r>
              <a:rPr lang="en-US" altLang="zh-CN" sz="2000" dirty="0" err="1">
                <a:solidFill>
                  <a:srgbClr val="000000"/>
                </a:solidFill>
                <a:latin typeface="Arial"/>
                <a:ea typeface="Arial"/>
              </a:rPr>
              <a:t>Laktotrop</a:t>
            </a:r>
            <a:r>
              <a:rPr lang="en-US" altLang="zh-CN" sz="2000" spc="104" dirty="0">
                <a:solidFill>
                  <a:srgbClr val="000000"/>
                </a:solidFill>
                <a:latin typeface="Arial"/>
                <a:cs typeface="Arial"/>
              </a:rPr>
              <a:t> </a:t>
            </a:r>
            <a:r>
              <a:rPr lang="en-US" altLang="zh-CN" sz="2000" dirty="0" err="1">
                <a:solidFill>
                  <a:srgbClr val="000000"/>
                </a:solidFill>
                <a:latin typeface="Arial"/>
                <a:ea typeface="Arial"/>
              </a:rPr>
              <a:t>hücreler</a:t>
            </a:r>
            <a:r>
              <a:rPr lang="en-US" altLang="zh-CN" sz="2000" dirty="0">
                <a:solidFill>
                  <a:srgbClr val="000000"/>
                </a:solidFill>
                <a:latin typeface="Arial"/>
                <a:ea typeface="Arial"/>
              </a:rPr>
              <a:t>:</a:t>
            </a:r>
            <a:r>
              <a:rPr lang="en-US" altLang="zh-CN" sz="2000" spc="104" dirty="0">
                <a:solidFill>
                  <a:srgbClr val="000000"/>
                </a:solidFill>
                <a:latin typeface="Arial"/>
                <a:cs typeface="Arial"/>
              </a:rPr>
              <a:t> </a:t>
            </a:r>
            <a:r>
              <a:rPr lang="en-US" altLang="zh-CN" sz="2000" dirty="0" err="1">
                <a:solidFill>
                  <a:srgbClr val="000000"/>
                </a:solidFill>
                <a:latin typeface="Arial"/>
                <a:ea typeface="Arial"/>
              </a:rPr>
              <a:t>Prolaktin</a:t>
            </a:r>
            <a:r>
              <a:rPr lang="en-US" altLang="zh-CN" sz="2000" spc="110" dirty="0">
                <a:solidFill>
                  <a:srgbClr val="000000"/>
                </a:solidFill>
                <a:latin typeface="Arial"/>
                <a:cs typeface="Arial"/>
              </a:rPr>
              <a:t> </a:t>
            </a:r>
            <a:r>
              <a:rPr lang="en-US" altLang="zh-CN" sz="2000" dirty="0">
                <a:solidFill>
                  <a:srgbClr val="000000"/>
                </a:solidFill>
                <a:latin typeface="Arial"/>
                <a:ea typeface="Arial"/>
              </a:rPr>
              <a:t>(</a:t>
            </a:r>
            <a:r>
              <a:rPr lang="en-US" altLang="zh-CN" sz="2000" dirty="0">
                <a:solidFill>
                  <a:srgbClr val="FF0000"/>
                </a:solidFill>
                <a:latin typeface="Arial"/>
                <a:ea typeface="Arial"/>
              </a:rPr>
              <a:t>PRL</a:t>
            </a:r>
            <a:r>
              <a:rPr lang="en-US" altLang="zh-CN" sz="2000" dirty="0">
                <a:solidFill>
                  <a:srgbClr val="000000"/>
                </a:solidFill>
                <a:latin typeface="Arial"/>
                <a:ea typeface="Arial"/>
              </a:rPr>
              <a:t>)</a:t>
            </a:r>
            <a:endParaRPr sz="20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8" name="Picture 89">
            <a:extLst>
              <a:ext uri="{FF2B5EF4-FFF2-40B4-BE49-F238E27FC236}">
                <a16:creationId xmlns:a16="http://schemas.microsoft.com/office/drawing/2014/main" id="{7F916ACF-E50D-423D-809D-0A03363EF04E}"/>
              </a:ext>
            </a:extLst>
          </p:cNvPr>
          <p:cNvPicPr>
            <a:picLocks noChangeAspect="1"/>
          </p:cNvPicPr>
          <p:nvPr/>
        </p:nvPicPr>
        <p:blipFill>
          <a:blip r:embed="rId2"/>
          <a:stretch>
            <a:fillRect/>
          </a:stretch>
        </p:blipFill>
        <p:spPr>
          <a:xfrm>
            <a:off x="8151914" y="1600199"/>
            <a:ext cx="4040086" cy="5132589"/>
          </a:xfrm>
          <a:prstGeom prst="rect">
            <a:avLst/>
          </a:prstGeom>
        </p:spPr>
      </p:pic>
    </p:spTree>
    <p:extLst>
      <p:ext uri="{BB962C8B-B14F-4D97-AF65-F5344CB8AC3E}">
        <p14:creationId xmlns:p14="http://schemas.microsoft.com/office/powerpoint/2010/main" val="1761551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5B64CA-7063-A746-9139-E86473057250}"/>
              </a:ext>
            </a:extLst>
          </p:cNvPr>
          <p:cNvSpPr>
            <a:spLocks noGrp="1"/>
          </p:cNvSpPr>
          <p:nvPr>
            <p:ph type="ctrTitle"/>
          </p:nvPr>
        </p:nvSpPr>
        <p:spPr/>
        <p:txBody>
          <a:bodyPr/>
          <a:lstStyle/>
          <a:p>
            <a:r>
              <a:rPr lang="tr-TR" dirty="0"/>
              <a:t>V</a:t>
            </a:r>
          </a:p>
        </p:txBody>
      </p:sp>
      <p:sp>
        <p:nvSpPr>
          <p:cNvPr id="3" name="Alt Başlık 2">
            <a:extLst>
              <a:ext uri="{FF2B5EF4-FFF2-40B4-BE49-F238E27FC236}">
                <a16:creationId xmlns:a16="http://schemas.microsoft.com/office/drawing/2014/main" id="{871E7A3F-C96E-C840-9E19-EEF3167F9CE7}"/>
              </a:ext>
            </a:extLst>
          </p:cNvPr>
          <p:cNvSpPr>
            <a:spLocks noGrp="1"/>
          </p:cNvSpPr>
          <p:nvPr>
            <p:ph type="subTitle" idx="1"/>
          </p:nvPr>
        </p:nvSpPr>
        <p:spPr/>
        <p:txBody>
          <a:bodyPr/>
          <a:lstStyle/>
          <a:p>
            <a:endParaRPr lang="tr-TR"/>
          </a:p>
        </p:txBody>
      </p:sp>
      <p:pic>
        <p:nvPicPr>
          <p:cNvPr id="5" name="Resim 4" descr="metin içeren bir resim&#10;&#10;Açıklama otomatik olarak oluşturuldu">
            <a:extLst>
              <a:ext uri="{FF2B5EF4-FFF2-40B4-BE49-F238E27FC236}">
                <a16:creationId xmlns:a16="http://schemas.microsoft.com/office/drawing/2014/main" id="{9AC6FFEC-BBDB-AE60-488B-01464C00E0ED}"/>
              </a:ext>
            </a:extLst>
          </p:cNvPr>
          <p:cNvPicPr>
            <a:picLocks noChangeAspect="1"/>
          </p:cNvPicPr>
          <p:nvPr/>
        </p:nvPicPr>
        <p:blipFill>
          <a:blip r:embed="rId2"/>
          <a:stretch>
            <a:fillRect/>
          </a:stretch>
        </p:blipFill>
        <p:spPr>
          <a:xfrm>
            <a:off x="0" y="7129"/>
            <a:ext cx="12192000" cy="6843742"/>
          </a:xfrm>
          <a:prstGeom prst="rect">
            <a:avLst/>
          </a:prstGeom>
        </p:spPr>
      </p:pic>
      <p:sp>
        <p:nvSpPr>
          <p:cNvPr id="6" name="object 2"/>
          <p:cNvSpPr txBox="1">
            <a:spLocks/>
          </p:cNvSpPr>
          <p:nvPr/>
        </p:nvSpPr>
        <p:spPr>
          <a:xfrm>
            <a:off x="2895600" y="3086628"/>
            <a:ext cx="5826089" cy="842538"/>
          </a:xfrm>
          <a:prstGeom prst="rect">
            <a:avLst/>
          </a:prstGeom>
        </p:spPr>
        <p:txBody>
          <a:bodyPr vert="horz" wrap="square" lIns="0" tIns="11430" rIns="0" bIns="0" rtlCol="0">
            <a:spAutoFit/>
          </a:bodyPr>
          <a:lstStyle>
            <a:lvl1pPr>
              <a:defRPr sz="2250" b="1" i="0">
                <a:solidFill>
                  <a:schemeClr val="bg1"/>
                </a:solidFill>
                <a:latin typeface="Montserrat-SemiBold"/>
                <a:ea typeface="+mj-ea"/>
                <a:cs typeface="Montserrat-SemiBold"/>
              </a:defRPr>
            </a:lvl1pPr>
          </a:lstStyle>
          <a:p>
            <a:pPr marL="12700" marR="5080">
              <a:spcBef>
                <a:spcPts val="90"/>
              </a:spcBef>
            </a:pPr>
            <a:r>
              <a:rPr lang="tr-TR" sz="5400" kern="0" spc="-30" dirty="0" smtClean="0">
                <a:solidFill>
                  <a:srgbClr val="2463F7"/>
                </a:solidFill>
                <a:latin typeface="Montserrat-Black"/>
                <a:cs typeface="Montserrat-Black"/>
              </a:rPr>
              <a:t>FİZYOLOJİ  II</a:t>
            </a:r>
            <a:endParaRPr lang="tr-TR" sz="5400" kern="0" dirty="0">
              <a:latin typeface="Montserrat-Black"/>
              <a:cs typeface="Montserrat-Black"/>
            </a:endParaRPr>
          </a:p>
        </p:txBody>
      </p:sp>
      <p:sp>
        <p:nvSpPr>
          <p:cNvPr id="8" name="object 4"/>
          <p:cNvSpPr txBox="1"/>
          <p:nvPr/>
        </p:nvSpPr>
        <p:spPr>
          <a:xfrm>
            <a:off x="4267200" y="4095553"/>
            <a:ext cx="5954835" cy="1055417"/>
          </a:xfrm>
          <a:prstGeom prst="rect">
            <a:avLst/>
          </a:prstGeom>
        </p:spPr>
        <p:txBody>
          <a:bodyPr vert="horz" wrap="square" lIns="0" tIns="87630" rIns="0" bIns="0" rtlCol="0">
            <a:spAutoFit/>
          </a:bodyPr>
          <a:lstStyle/>
          <a:p>
            <a:pPr marL="12700">
              <a:lnSpc>
                <a:spcPct val="100000"/>
              </a:lnSpc>
              <a:spcBef>
                <a:spcPts val="690"/>
              </a:spcBef>
            </a:pPr>
            <a:r>
              <a:rPr sz="1600" spc="-10" dirty="0">
                <a:latin typeface="Montserrat-Medium"/>
                <a:cs typeface="Montserrat-Medium"/>
              </a:rPr>
              <a:t>Dersin Haftası: </a:t>
            </a:r>
            <a:r>
              <a:rPr lang="tr-TR" sz="1600" b="1" spc="-10" dirty="0">
                <a:latin typeface="Montserrat-ExtraBold"/>
                <a:cs typeface="Montserrat-Medium"/>
              </a:rPr>
              <a:t>1</a:t>
            </a:r>
            <a:r>
              <a:rPr lang="tr-TR" sz="1600" b="1" spc="-10" dirty="0" smtClean="0">
                <a:latin typeface="Montserrat-ExtraBold"/>
                <a:cs typeface="Montserrat-Medium"/>
              </a:rPr>
              <a:t>.</a:t>
            </a:r>
            <a:r>
              <a:rPr sz="1600" b="1" spc="30" dirty="0" smtClean="0">
                <a:latin typeface="Montserrat-ExtraBold"/>
                <a:cs typeface="Montserrat-ExtraBold"/>
              </a:rPr>
              <a:t> </a:t>
            </a:r>
            <a:r>
              <a:rPr sz="1600" b="1" spc="-10" dirty="0" err="1" smtClean="0">
                <a:latin typeface="Montserrat-ExtraBold"/>
                <a:cs typeface="Montserrat-ExtraBold"/>
              </a:rPr>
              <a:t>Hafta</a:t>
            </a:r>
            <a:endParaRPr lang="tr-TR" sz="1600" b="1" spc="-10" dirty="0" smtClean="0">
              <a:latin typeface="Montserrat-ExtraBold"/>
              <a:cs typeface="Montserrat-ExtraBold"/>
            </a:endParaRPr>
          </a:p>
          <a:p>
            <a:pPr marL="12700">
              <a:lnSpc>
                <a:spcPct val="100000"/>
              </a:lnSpc>
              <a:spcBef>
                <a:spcPts val="690"/>
              </a:spcBef>
            </a:pPr>
            <a:endParaRPr sz="1600" dirty="0">
              <a:latin typeface="Montserrat-ExtraBold"/>
              <a:cs typeface="Montserrat-ExtraBold"/>
            </a:endParaRPr>
          </a:p>
          <a:p>
            <a:pPr marL="12700">
              <a:lnSpc>
                <a:spcPct val="100000"/>
              </a:lnSpc>
              <a:spcBef>
                <a:spcPts val="595"/>
              </a:spcBef>
            </a:pPr>
            <a:r>
              <a:rPr sz="1600" spc="-10" dirty="0">
                <a:latin typeface="Montserrat-Medium"/>
                <a:cs typeface="Montserrat-Medium"/>
              </a:rPr>
              <a:t>Dersin </a:t>
            </a:r>
            <a:r>
              <a:rPr sz="1600" spc="-15" dirty="0">
                <a:latin typeface="Montserrat-Medium"/>
                <a:cs typeface="Montserrat-Medium"/>
              </a:rPr>
              <a:t>Öğr. </a:t>
            </a:r>
            <a:r>
              <a:rPr sz="1600" spc="-10" dirty="0">
                <a:latin typeface="Montserrat-Medium"/>
                <a:cs typeface="Montserrat-Medium"/>
              </a:rPr>
              <a:t>Üyesinin Adı: </a:t>
            </a:r>
            <a:r>
              <a:rPr sz="1600" b="1" spc="-15" dirty="0">
                <a:latin typeface="Montserrat-ExtraBold"/>
                <a:cs typeface="Montserrat-ExtraBold"/>
              </a:rPr>
              <a:t>Dr. Öğr. </a:t>
            </a:r>
            <a:r>
              <a:rPr sz="1600" b="1" spc="-15" dirty="0" err="1">
                <a:latin typeface="Montserrat-ExtraBold"/>
                <a:cs typeface="Montserrat-ExtraBold"/>
              </a:rPr>
              <a:t>Üyesi</a:t>
            </a:r>
            <a:r>
              <a:rPr lang="tr-TR" sz="1600" b="1" spc="-15" dirty="0">
                <a:latin typeface="Montserrat-ExtraBold"/>
                <a:cs typeface="Montserrat-ExtraBold"/>
              </a:rPr>
              <a:t> Turgay </a:t>
            </a:r>
            <a:r>
              <a:rPr lang="tr-TR" sz="2000" b="1" i="1" spc="-15" dirty="0" smtClean="0">
                <a:latin typeface="Montserrat-ExtraBold"/>
                <a:cs typeface="Montserrat-ExtraBold"/>
              </a:rPr>
              <a:t>DAĞTEKİN</a:t>
            </a:r>
            <a:r>
              <a:rPr lang="tr-TR" sz="1600" b="1" spc="-15" dirty="0" smtClean="0">
                <a:latin typeface="Montserrat-ExtraBold"/>
                <a:cs typeface="Montserrat-ExtraBold"/>
              </a:rPr>
              <a:t> </a:t>
            </a:r>
            <a:endParaRPr sz="1600" dirty="0">
              <a:latin typeface="Montserrat-ExtraBold"/>
              <a:cs typeface="Montserrat-ExtraBold"/>
            </a:endParaRPr>
          </a:p>
        </p:txBody>
      </p:sp>
    </p:spTree>
    <p:extLst>
      <p:ext uri="{BB962C8B-B14F-4D97-AF65-F5344CB8AC3E}">
        <p14:creationId xmlns:p14="http://schemas.microsoft.com/office/powerpoint/2010/main" val="3628863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6612" y="1971748"/>
            <a:ext cx="11644388" cy="566822"/>
          </a:xfrm>
          <a:prstGeom prst="rect">
            <a:avLst/>
          </a:prstGeom>
        </p:spPr>
        <p:txBody>
          <a:bodyPr vert="horz" wrap="square" lIns="0" tIns="12700" rIns="0" bIns="0" rtlCol="0">
            <a:spAutoFit/>
          </a:bodyPr>
          <a:lstStyle/>
          <a:p>
            <a:pPr marL="12700">
              <a:lnSpc>
                <a:spcPct val="100000"/>
              </a:lnSpc>
              <a:spcBef>
                <a:spcPts val="100"/>
              </a:spcBef>
            </a:pPr>
            <a:r>
              <a:rPr lang="tr-TR" sz="1800" spc="-15" dirty="0" smtClean="0"/>
              <a:t>T4</a:t>
            </a:r>
            <a:br>
              <a:rPr lang="tr-TR" sz="1800" spc="-15" dirty="0" smtClean="0"/>
            </a:br>
            <a:endParaRPr sz="18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a:extLst>
              <a:ext uri="{FF2B5EF4-FFF2-40B4-BE49-F238E27FC236}">
                <a16:creationId xmlns:a16="http://schemas.microsoft.com/office/drawing/2014/main" id="{77570900-17A0-42C5-9270-DB8811074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447799"/>
            <a:ext cx="11201400" cy="5410201"/>
          </a:xfrm>
          <a:prstGeom prst="rect">
            <a:avLst/>
          </a:prstGeom>
        </p:spPr>
      </p:pic>
    </p:spTree>
    <p:extLst>
      <p:ext uri="{BB962C8B-B14F-4D97-AF65-F5344CB8AC3E}">
        <p14:creationId xmlns:p14="http://schemas.microsoft.com/office/powerpoint/2010/main" val="4110297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6002210"/>
            <a:ext cx="12193270" cy="855980"/>
            <a:chOff x="0" y="6002210"/>
            <a:chExt cx="12193270" cy="855980"/>
          </a:xfrm>
        </p:grpSpPr>
        <p:sp>
          <p:nvSpPr>
            <p:cNvPr id="4" name="object 4"/>
            <p:cNvSpPr/>
            <p:nvPr/>
          </p:nvSpPr>
          <p:spPr>
            <a:xfrm>
              <a:off x="0" y="6002210"/>
              <a:ext cx="8224520" cy="855980"/>
            </a:xfrm>
            <a:custGeom>
              <a:avLst/>
              <a:gdLst/>
              <a:ahLst/>
              <a:cxnLst/>
              <a:rect l="l" t="t" r="r" b="b"/>
              <a:pathLst>
                <a:path w="8224520" h="855979">
                  <a:moveTo>
                    <a:pt x="8224050" y="0"/>
                  </a:moveTo>
                  <a:lnTo>
                    <a:pt x="0" y="0"/>
                  </a:lnTo>
                  <a:lnTo>
                    <a:pt x="0" y="855789"/>
                  </a:lnTo>
                  <a:lnTo>
                    <a:pt x="8224050" y="855789"/>
                  </a:lnTo>
                  <a:lnTo>
                    <a:pt x="8224050" y="0"/>
                  </a:lnTo>
                  <a:close/>
                </a:path>
              </a:pathLst>
            </a:custGeom>
            <a:solidFill>
              <a:srgbClr val="2463F7"/>
            </a:solidFill>
          </p:spPr>
          <p:txBody>
            <a:bodyPr wrap="square" lIns="0" tIns="0" rIns="0" bIns="0" rtlCol="0"/>
            <a:lstStyle/>
            <a:p>
              <a:endParaRPr/>
            </a:p>
          </p:txBody>
        </p:sp>
        <p:sp>
          <p:nvSpPr>
            <p:cNvPr id="5" name="object 5"/>
            <p:cNvSpPr/>
            <p:nvPr/>
          </p:nvSpPr>
          <p:spPr>
            <a:xfrm>
              <a:off x="1470748" y="6675373"/>
              <a:ext cx="6639559" cy="3175"/>
            </a:xfrm>
            <a:custGeom>
              <a:avLst/>
              <a:gdLst/>
              <a:ahLst/>
              <a:cxnLst/>
              <a:rect l="l" t="t" r="r" b="b"/>
              <a:pathLst>
                <a:path w="6639559" h="3175">
                  <a:moveTo>
                    <a:pt x="6639559" y="0"/>
                  </a:moveTo>
                  <a:lnTo>
                    <a:pt x="0" y="0"/>
                  </a:lnTo>
                  <a:lnTo>
                    <a:pt x="0" y="2908"/>
                  </a:lnTo>
                  <a:lnTo>
                    <a:pt x="6639559" y="2908"/>
                  </a:lnTo>
                  <a:lnTo>
                    <a:pt x="6639559" y="0"/>
                  </a:lnTo>
                  <a:close/>
                </a:path>
              </a:pathLst>
            </a:custGeom>
            <a:solidFill>
              <a:srgbClr val="FFFFFF"/>
            </a:solidFill>
          </p:spPr>
          <p:txBody>
            <a:bodyPr wrap="square" lIns="0" tIns="0" rIns="0" bIns="0" rtlCol="0"/>
            <a:lstStyle/>
            <a:p>
              <a:endParaRPr/>
            </a:p>
          </p:txBody>
        </p:sp>
        <p:sp>
          <p:nvSpPr>
            <p:cNvPr id="6" name="object 6"/>
            <p:cNvSpPr/>
            <p:nvPr/>
          </p:nvSpPr>
          <p:spPr>
            <a:xfrm>
              <a:off x="167794" y="6205776"/>
              <a:ext cx="1245729" cy="51389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8224063" y="6397980"/>
              <a:ext cx="3969385" cy="460375"/>
            </a:xfrm>
            <a:custGeom>
              <a:avLst/>
              <a:gdLst/>
              <a:ahLst/>
              <a:cxnLst/>
              <a:rect l="l" t="t" r="r" b="b"/>
              <a:pathLst>
                <a:path w="3969384" h="460375">
                  <a:moveTo>
                    <a:pt x="3969130" y="0"/>
                  </a:moveTo>
                  <a:lnTo>
                    <a:pt x="0" y="0"/>
                  </a:lnTo>
                  <a:lnTo>
                    <a:pt x="0" y="460019"/>
                  </a:lnTo>
                  <a:lnTo>
                    <a:pt x="3969130" y="460019"/>
                  </a:lnTo>
                  <a:lnTo>
                    <a:pt x="3969130" y="0"/>
                  </a:lnTo>
                  <a:close/>
                </a:path>
              </a:pathLst>
            </a:custGeom>
            <a:solidFill>
              <a:srgbClr val="EE4941"/>
            </a:solidFill>
          </p:spPr>
          <p:txBody>
            <a:bodyPr wrap="square" lIns="0" tIns="0" rIns="0" bIns="0" rtlCol="0"/>
            <a:lstStyle/>
            <a:p>
              <a:endParaRPr/>
            </a:p>
          </p:txBody>
        </p:sp>
        <p:sp>
          <p:nvSpPr>
            <p:cNvPr id="8" name="object 8"/>
            <p:cNvSpPr/>
            <p:nvPr/>
          </p:nvSpPr>
          <p:spPr>
            <a:xfrm>
              <a:off x="10066749" y="6566644"/>
              <a:ext cx="64185" cy="127228"/>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9925371" y="6592200"/>
              <a:ext cx="91020" cy="76123"/>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378342" y="6557797"/>
              <a:ext cx="1203960" cy="153035"/>
            </a:xfrm>
            <a:custGeom>
              <a:avLst/>
              <a:gdLst/>
              <a:ahLst/>
              <a:cxnLst/>
              <a:rect l="l" t="t" r="r" b="b"/>
              <a:pathLst>
                <a:path w="1203959" h="153034">
                  <a:moveTo>
                    <a:pt x="130810" y="41579"/>
                  </a:moveTo>
                  <a:lnTo>
                    <a:pt x="118135" y="41579"/>
                  </a:lnTo>
                  <a:lnTo>
                    <a:pt x="94830" y="105905"/>
                  </a:lnTo>
                  <a:lnTo>
                    <a:pt x="71678" y="41579"/>
                  </a:lnTo>
                  <a:lnTo>
                    <a:pt x="59728" y="41579"/>
                  </a:lnTo>
                  <a:lnTo>
                    <a:pt x="36144" y="105613"/>
                  </a:lnTo>
                  <a:lnTo>
                    <a:pt x="13423" y="41579"/>
                  </a:lnTo>
                  <a:lnTo>
                    <a:pt x="0" y="41579"/>
                  </a:lnTo>
                  <a:lnTo>
                    <a:pt x="29057" y="121996"/>
                  </a:lnTo>
                  <a:lnTo>
                    <a:pt x="42633" y="121996"/>
                  </a:lnTo>
                  <a:lnTo>
                    <a:pt x="65481" y="60998"/>
                  </a:lnTo>
                  <a:lnTo>
                    <a:pt x="88049" y="121996"/>
                  </a:lnTo>
                  <a:lnTo>
                    <a:pt x="101612" y="121996"/>
                  </a:lnTo>
                  <a:lnTo>
                    <a:pt x="130810" y="41579"/>
                  </a:lnTo>
                  <a:close/>
                </a:path>
                <a:path w="1203959" h="153034">
                  <a:moveTo>
                    <a:pt x="262128" y="41579"/>
                  </a:moveTo>
                  <a:lnTo>
                    <a:pt x="249453" y="41579"/>
                  </a:lnTo>
                  <a:lnTo>
                    <a:pt x="226148" y="105905"/>
                  </a:lnTo>
                  <a:lnTo>
                    <a:pt x="202996" y="41579"/>
                  </a:lnTo>
                  <a:lnTo>
                    <a:pt x="191046" y="41579"/>
                  </a:lnTo>
                  <a:lnTo>
                    <a:pt x="167462" y="105613"/>
                  </a:lnTo>
                  <a:lnTo>
                    <a:pt x="144741" y="41579"/>
                  </a:lnTo>
                  <a:lnTo>
                    <a:pt x="131318" y="41579"/>
                  </a:lnTo>
                  <a:lnTo>
                    <a:pt x="160375" y="121996"/>
                  </a:lnTo>
                  <a:lnTo>
                    <a:pt x="173951" y="121996"/>
                  </a:lnTo>
                  <a:lnTo>
                    <a:pt x="196799" y="60998"/>
                  </a:lnTo>
                  <a:lnTo>
                    <a:pt x="219367" y="121996"/>
                  </a:lnTo>
                  <a:lnTo>
                    <a:pt x="232930" y="121996"/>
                  </a:lnTo>
                  <a:lnTo>
                    <a:pt x="262128" y="41579"/>
                  </a:lnTo>
                  <a:close/>
                </a:path>
                <a:path w="1203959" h="153034">
                  <a:moveTo>
                    <a:pt x="393446" y="41579"/>
                  </a:moveTo>
                  <a:lnTo>
                    <a:pt x="380771" y="41579"/>
                  </a:lnTo>
                  <a:lnTo>
                    <a:pt x="357466" y="105905"/>
                  </a:lnTo>
                  <a:lnTo>
                    <a:pt x="334314" y="41579"/>
                  </a:lnTo>
                  <a:lnTo>
                    <a:pt x="322364" y="41579"/>
                  </a:lnTo>
                  <a:lnTo>
                    <a:pt x="298780" y="105613"/>
                  </a:lnTo>
                  <a:lnTo>
                    <a:pt x="276059" y="41579"/>
                  </a:lnTo>
                  <a:lnTo>
                    <a:pt x="262636" y="41579"/>
                  </a:lnTo>
                  <a:lnTo>
                    <a:pt x="291693" y="121996"/>
                  </a:lnTo>
                  <a:lnTo>
                    <a:pt x="305269" y="121996"/>
                  </a:lnTo>
                  <a:lnTo>
                    <a:pt x="328117" y="60998"/>
                  </a:lnTo>
                  <a:lnTo>
                    <a:pt x="350685" y="121996"/>
                  </a:lnTo>
                  <a:lnTo>
                    <a:pt x="364248" y="121996"/>
                  </a:lnTo>
                  <a:lnTo>
                    <a:pt x="393446" y="41579"/>
                  </a:lnTo>
                  <a:close/>
                </a:path>
                <a:path w="1203959" h="153034">
                  <a:moveTo>
                    <a:pt x="415937" y="106362"/>
                  </a:moveTo>
                  <a:lnTo>
                    <a:pt x="411518" y="102120"/>
                  </a:lnTo>
                  <a:lnTo>
                    <a:pt x="400748" y="102120"/>
                  </a:lnTo>
                  <a:lnTo>
                    <a:pt x="396176" y="106362"/>
                  </a:lnTo>
                  <a:lnTo>
                    <a:pt x="396176" y="112433"/>
                  </a:lnTo>
                  <a:lnTo>
                    <a:pt x="396176" y="118516"/>
                  </a:lnTo>
                  <a:lnTo>
                    <a:pt x="400748" y="122897"/>
                  </a:lnTo>
                  <a:lnTo>
                    <a:pt x="411518" y="122897"/>
                  </a:lnTo>
                  <a:lnTo>
                    <a:pt x="415937" y="118516"/>
                  </a:lnTo>
                  <a:lnTo>
                    <a:pt x="415937" y="106362"/>
                  </a:lnTo>
                  <a:close/>
                </a:path>
                <a:path w="1203959" h="153034">
                  <a:moveTo>
                    <a:pt x="517842" y="39751"/>
                  </a:moveTo>
                  <a:lnTo>
                    <a:pt x="491134" y="39751"/>
                  </a:lnTo>
                  <a:lnTo>
                    <a:pt x="491134" y="49758"/>
                  </a:lnTo>
                  <a:lnTo>
                    <a:pt x="490105" y="48653"/>
                  </a:lnTo>
                  <a:lnTo>
                    <a:pt x="490105" y="67983"/>
                  </a:lnTo>
                  <a:lnTo>
                    <a:pt x="490105" y="87998"/>
                  </a:lnTo>
                  <a:lnTo>
                    <a:pt x="482739" y="94830"/>
                  </a:lnTo>
                  <a:lnTo>
                    <a:pt x="462673" y="94830"/>
                  </a:lnTo>
                  <a:lnTo>
                    <a:pt x="455155" y="87998"/>
                  </a:lnTo>
                  <a:lnTo>
                    <a:pt x="455155" y="67983"/>
                  </a:lnTo>
                  <a:lnTo>
                    <a:pt x="462673" y="61302"/>
                  </a:lnTo>
                  <a:lnTo>
                    <a:pt x="482739" y="61302"/>
                  </a:lnTo>
                  <a:lnTo>
                    <a:pt x="490105" y="67983"/>
                  </a:lnTo>
                  <a:lnTo>
                    <a:pt x="490105" y="48653"/>
                  </a:lnTo>
                  <a:lnTo>
                    <a:pt x="486473" y="44716"/>
                  </a:lnTo>
                  <a:lnTo>
                    <a:pt x="480707" y="41173"/>
                  </a:lnTo>
                  <a:lnTo>
                    <a:pt x="473887" y="39077"/>
                  </a:lnTo>
                  <a:lnTo>
                    <a:pt x="466064" y="38392"/>
                  </a:lnTo>
                  <a:lnTo>
                    <a:pt x="450989" y="41186"/>
                  </a:lnTo>
                  <a:lnTo>
                    <a:pt x="438505" y="49149"/>
                  </a:lnTo>
                  <a:lnTo>
                    <a:pt x="429996" y="61633"/>
                  </a:lnTo>
                  <a:lnTo>
                    <a:pt x="426847" y="77990"/>
                  </a:lnTo>
                  <a:lnTo>
                    <a:pt x="429996" y="94449"/>
                  </a:lnTo>
                  <a:lnTo>
                    <a:pt x="438505" y="106972"/>
                  </a:lnTo>
                  <a:lnTo>
                    <a:pt x="450989" y="114947"/>
                  </a:lnTo>
                  <a:lnTo>
                    <a:pt x="466064" y="117741"/>
                  </a:lnTo>
                  <a:lnTo>
                    <a:pt x="473303" y="117144"/>
                  </a:lnTo>
                  <a:lnTo>
                    <a:pt x="479704" y="115341"/>
                  </a:lnTo>
                  <a:lnTo>
                    <a:pt x="485228" y="112306"/>
                  </a:lnTo>
                  <a:lnTo>
                    <a:pt x="489813" y="108026"/>
                  </a:lnTo>
                  <a:lnTo>
                    <a:pt x="489813" y="110769"/>
                  </a:lnTo>
                  <a:lnTo>
                    <a:pt x="488594" y="119316"/>
                  </a:lnTo>
                  <a:lnTo>
                    <a:pt x="484771" y="125539"/>
                  </a:lnTo>
                  <a:lnTo>
                    <a:pt x="478116" y="129349"/>
                  </a:lnTo>
                  <a:lnTo>
                    <a:pt x="468426" y="130644"/>
                  </a:lnTo>
                  <a:lnTo>
                    <a:pt x="461162" y="130035"/>
                  </a:lnTo>
                  <a:lnTo>
                    <a:pt x="453885" y="128295"/>
                  </a:lnTo>
                  <a:lnTo>
                    <a:pt x="447128" y="125526"/>
                  </a:lnTo>
                  <a:lnTo>
                    <a:pt x="441439" y="121843"/>
                  </a:lnTo>
                  <a:lnTo>
                    <a:pt x="431266" y="142024"/>
                  </a:lnTo>
                  <a:lnTo>
                    <a:pt x="439420" y="146723"/>
                  </a:lnTo>
                  <a:lnTo>
                    <a:pt x="449008" y="150088"/>
                  </a:lnTo>
                  <a:lnTo>
                    <a:pt x="459638" y="152120"/>
                  </a:lnTo>
                  <a:lnTo>
                    <a:pt x="470928" y="152806"/>
                  </a:lnTo>
                  <a:lnTo>
                    <a:pt x="490829" y="150012"/>
                  </a:lnTo>
                  <a:lnTo>
                    <a:pt x="505561" y="141554"/>
                  </a:lnTo>
                  <a:lnTo>
                    <a:pt x="512533" y="130644"/>
                  </a:lnTo>
                  <a:lnTo>
                    <a:pt x="514705" y="127254"/>
                  </a:lnTo>
                  <a:lnTo>
                    <a:pt x="517677" y="108026"/>
                  </a:lnTo>
                  <a:lnTo>
                    <a:pt x="517842" y="106972"/>
                  </a:lnTo>
                  <a:lnTo>
                    <a:pt x="517842" y="94830"/>
                  </a:lnTo>
                  <a:lnTo>
                    <a:pt x="517842" y="61302"/>
                  </a:lnTo>
                  <a:lnTo>
                    <a:pt x="517842" y="49758"/>
                  </a:lnTo>
                  <a:lnTo>
                    <a:pt x="517842" y="39751"/>
                  </a:lnTo>
                  <a:close/>
                </a:path>
                <a:path w="1203959" h="153034">
                  <a:moveTo>
                    <a:pt x="617474" y="83146"/>
                  </a:moveTo>
                  <a:lnTo>
                    <a:pt x="617410" y="80708"/>
                  </a:lnTo>
                  <a:lnTo>
                    <a:pt x="615975" y="72974"/>
                  </a:lnTo>
                  <a:lnTo>
                    <a:pt x="614108" y="62903"/>
                  </a:lnTo>
                  <a:lnTo>
                    <a:pt x="611352" y="58877"/>
                  </a:lnTo>
                  <a:lnTo>
                    <a:pt x="604939" y="49517"/>
                  </a:lnTo>
                  <a:lnTo>
                    <a:pt x="591337" y="41224"/>
                  </a:lnTo>
                  <a:lnTo>
                    <a:pt x="591210" y="41211"/>
                  </a:lnTo>
                  <a:lnTo>
                    <a:pt x="591210" y="72974"/>
                  </a:lnTo>
                  <a:lnTo>
                    <a:pt x="558469" y="72974"/>
                  </a:lnTo>
                  <a:lnTo>
                    <a:pt x="560095" y="64325"/>
                  </a:lnTo>
                  <a:lnTo>
                    <a:pt x="566140" y="58877"/>
                  </a:lnTo>
                  <a:lnTo>
                    <a:pt x="583552" y="58877"/>
                  </a:lnTo>
                  <a:lnTo>
                    <a:pt x="589737" y="64325"/>
                  </a:lnTo>
                  <a:lnTo>
                    <a:pt x="591210" y="72974"/>
                  </a:lnTo>
                  <a:lnTo>
                    <a:pt x="591210" y="41211"/>
                  </a:lnTo>
                  <a:lnTo>
                    <a:pt x="543267" y="50279"/>
                  </a:lnTo>
                  <a:lnTo>
                    <a:pt x="530745" y="80708"/>
                  </a:lnTo>
                  <a:lnTo>
                    <a:pt x="534073" y="97751"/>
                  </a:lnTo>
                  <a:lnTo>
                    <a:pt x="543521" y="111252"/>
                  </a:lnTo>
                  <a:lnTo>
                    <a:pt x="558317" y="120154"/>
                  </a:lnTo>
                  <a:lnTo>
                    <a:pt x="577646" y="123355"/>
                  </a:lnTo>
                  <a:lnTo>
                    <a:pt x="588302" y="122504"/>
                  </a:lnTo>
                  <a:lnTo>
                    <a:pt x="597496" y="119976"/>
                  </a:lnTo>
                  <a:lnTo>
                    <a:pt x="605294" y="115798"/>
                  </a:lnTo>
                  <a:lnTo>
                    <a:pt x="611708" y="109994"/>
                  </a:lnTo>
                  <a:lnTo>
                    <a:pt x="603618" y="101346"/>
                  </a:lnTo>
                  <a:lnTo>
                    <a:pt x="596963" y="94221"/>
                  </a:lnTo>
                  <a:lnTo>
                    <a:pt x="591515" y="99085"/>
                  </a:lnTo>
                  <a:lnTo>
                    <a:pt x="586346" y="101346"/>
                  </a:lnTo>
                  <a:lnTo>
                    <a:pt x="568210" y="101346"/>
                  </a:lnTo>
                  <a:lnTo>
                    <a:pt x="561276" y="96507"/>
                  </a:lnTo>
                  <a:lnTo>
                    <a:pt x="558914" y="88150"/>
                  </a:lnTo>
                  <a:lnTo>
                    <a:pt x="617016" y="88150"/>
                  </a:lnTo>
                  <a:lnTo>
                    <a:pt x="617169" y="85877"/>
                  </a:lnTo>
                  <a:lnTo>
                    <a:pt x="617474" y="83146"/>
                  </a:lnTo>
                  <a:close/>
                </a:path>
                <a:path w="1203959" h="153034">
                  <a:moveTo>
                    <a:pt x="658418" y="9398"/>
                  </a:moveTo>
                  <a:lnTo>
                    <a:pt x="630389" y="9398"/>
                  </a:lnTo>
                  <a:lnTo>
                    <a:pt x="630389" y="121983"/>
                  </a:lnTo>
                  <a:lnTo>
                    <a:pt x="658418" y="121983"/>
                  </a:lnTo>
                  <a:lnTo>
                    <a:pt x="658418" y="9398"/>
                  </a:lnTo>
                  <a:close/>
                </a:path>
                <a:path w="1203959" h="153034">
                  <a:moveTo>
                    <a:pt x="704545" y="39751"/>
                  </a:moveTo>
                  <a:lnTo>
                    <a:pt x="676516" y="39751"/>
                  </a:lnTo>
                  <a:lnTo>
                    <a:pt x="676516" y="121996"/>
                  </a:lnTo>
                  <a:lnTo>
                    <a:pt x="704545" y="121996"/>
                  </a:lnTo>
                  <a:lnTo>
                    <a:pt x="704545" y="39751"/>
                  </a:lnTo>
                  <a:close/>
                </a:path>
                <a:path w="1203959" h="153034">
                  <a:moveTo>
                    <a:pt x="707644" y="6210"/>
                  </a:moveTo>
                  <a:lnTo>
                    <a:pt x="700849" y="0"/>
                  </a:lnTo>
                  <a:lnTo>
                    <a:pt x="680212" y="0"/>
                  </a:lnTo>
                  <a:lnTo>
                    <a:pt x="673430" y="6667"/>
                  </a:lnTo>
                  <a:lnTo>
                    <a:pt x="673430" y="23964"/>
                  </a:lnTo>
                  <a:lnTo>
                    <a:pt x="680212" y="30645"/>
                  </a:lnTo>
                  <a:lnTo>
                    <a:pt x="700849" y="30645"/>
                  </a:lnTo>
                  <a:lnTo>
                    <a:pt x="707644" y="23964"/>
                  </a:lnTo>
                  <a:lnTo>
                    <a:pt x="707644" y="6210"/>
                  </a:lnTo>
                  <a:close/>
                </a:path>
                <a:path w="1203959" h="153034">
                  <a:moveTo>
                    <a:pt x="791222" y="96342"/>
                  </a:moveTo>
                  <a:lnTo>
                    <a:pt x="783869" y="79235"/>
                  </a:lnTo>
                  <a:lnTo>
                    <a:pt x="767702" y="72529"/>
                  </a:lnTo>
                  <a:lnTo>
                    <a:pt x="751522" y="69799"/>
                  </a:lnTo>
                  <a:lnTo>
                    <a:pt x="744181" y="64630"/>
                  </a:lnTo>
                  <a:lnTo>
                    <a:pt x="744181" y="61607"/>
                  </a:lnTo>
                  <a:lnTo>
                    <a:pt x="747585" y="58877"/>
                  </a:lnTo>
                  <a:lnTo>
                    <a:pt x="764108" y="58877"/>
                  </a:lnTo>
                  <a:lnTo>
                    <a:pt x="772071" y="60388"/>
                  </a:lnTo>
                  <a:lnTo>
                    <a:pt x="780034" y="64935"/>
                  </a:lnTo>
                  <a:lnTo>
                    <a:pt x="788441" y="45364"/>
                  </a:lnTo>
                  <a:lnTo>
                    <a:pt x="781710" y="42354"/>
                  </a:lnTo>
                  <a:lnTo>
                    <a:pt x="773861" y="40170"/>
                  </a:lnTo>
                  <a:lnTo>
                    <a:pt x="765403" y="38849"/>
                  </a:lnTo>
                  <a:lnTo>
                    <a:pt x="756869" y="38392"/>
                  </a:lnTo>
                  <a:lnTo>
                    <a:pt x="740206" y="40487"/>
                  </a:lnTo>
                  <a:lnTo>
                    <a:pt x="728002" y="46240"/>
                  </a:lnTo>
                  <a:lnTo>
                    <a:pt x="720496" y="54902"/>
                  </a:lnTo>
                  <a:lnTo>
                    <a:pt x="717943" y="65697"/>
                  </a:lnTo>
                  <a:lnTo>
                    <a:pt x="725309" y="82943"/>
                  </a:lnTo>
                  <a:lnTo>
                    <a:pt x="741540" y="89598"/>
                  </a:lnTo>
                  <a:lnTo>
                    <a:pt x="757758" y="92163"/>
                  </a:lnTo>
                  <a:lnTo>
                    <a:pt x="765136" y="97116"/>
                  </a:lnTo>
                  <a:lnTo>
                    <a:pt x="765136" y="100596"/>
                  </a:lnTo>
                  <a:lnTo>
                    <a:pt x="762038" y="102717"/>
                  </a:lnTo>
                  <a:lnTo>
                    <a:pt x="752589" y="102717"/>
                  </a:lnTo>
                  <a:lnTo>
                    <a:pt x="745159" y="102196"/>
                  </a:lnTo>
                  <a:lnTo>
                    <a:pt x="737768" y="100685"/>
                  </a:lnTo>
                  <a:lnTo>
                    <a:pt x="730808" y="98310"/>
                  </a:lnTo>
                  <a:lnTo>
                    <a:pt x="724725" y="95135"/>
                  </a:lnTo>
                  <a:lnTo>
                    <a:pt x="716318" y="114858"/>
                  </a:lnTo>
                  <a:lnTo>
                    <a:pt x="723226" y="118300"/>
                  </a:lnTo>
                  <a:lnTo>
                    <a:pt x="731850" y="120992"/>
                  </a:lnTo>
                  <a:lnTo>
                    <a:pt x="741553" y="122732"/>
                  </a:lnTo>
                  <a:lnTo>
                    <a:pt x="751713" y="123355"/>
                  </a:lnTo>
                  <a:lnTo>
                    <a:pt x="768832" y="121272"/>
                  </a:lnTo>
                  <a:lnTo>
                    <a:pt x="781202" y="115544"/>
                  </a:lnTo>
                  <a:lnTo>
                    <a:pt x="788695" y="106972"/>
                  </a:lnTo>
                  <a:lnTo>
                    <a:pt x="791222" y="96342"/>
                  </a:lnTo>
                  <a:close/>
                </a:path>
                <a:path w="1203959" h="153034">
                  <a:moveTo>
                    <a:pt x="831303" y="39751"/>
                  </a:moveTo>
                  <a:lnTo>
                    <a:pt x="803275" y="39751"/>
                  </a:lnTo>
                  <a:lnTo>
                    <a:pt x="803275" y="121996"/>
                  </a:lnTo>
                  <a:lnTo>
                    <a:pt x="831303" y="121996"/>
                  </a:lnTo>
                  <a:lnTo>
                    <a:pt x="831303" y="39751"/>
                  </a:lnTo>
                  <a:close/>
                </a:path>
                <a:path w="1203959" h="153034">
                  <a:moveTo>
                    <a:pt x="834390" y="6210"/>
                  </a:moveTo>
                  <a:lnTo>
                    <a:pt x="827608" y="0"/>
                  </a:lnTo>
                  <a:lnTo>
                    <a:pt x="806970" y="0"/>
                  </a:lnTo>
                  <a:lnTo>
                    <a:pt x="800188" y="6667"/>
                  </a:lnTo>
                  <a:lnTo>
                    <a:pt x="800188" y="23964"/>
                  </a:lnTo>
                  <a:lnTo>
                    <a:pt x="806970" y="30645"/>
                  </a:lnTo>
                  <a:lnTo>
                    <a:pt x="827608" y="30645"/>
                  </a:lnTo>
                  <a:lnTo>
                    <a:pt x="834390" y="23964"/>
                  </a:lnTo>
                  <a:lnTo>
                    <a:pt x="834390" y="6210"/>
                  </a:lnTo>
                  <a:close/>
                </a:path>
                <a:path w="1203959" h="153034">
                  <a:moveTo>
                    <a:pt x="985812" y="74955"/>
                  </a:moveTo>
                  <a:lnTo>
                    <a:pt x="983386" y="58483"/>
                  </a:lnTo>
                  <a:lnTo>
                    <a:pt x="976642" y="47104"/>
                  </a:lnTo>
                  <a:lnTo>
                    <a:pt x="966406" y="40513"/>
                  </a:lnTo>
                  <a:lnTo>
                    <a:pt x="953516" y="38392"/>
                  </a:lnTo>
                  <a:lnTo>
                    <a:pt x="945235" y="39255"/>
                  </a:lnTo>
                  <a:lnTo>
                    <a:pt x="937729" y="41757"/>
                  </a:lnTo>
                  <a:lnTo>
                    <a:pt x="931189" y="45808"/>
                  </a:lnTo>
                  <a:lnTo>
                    <a:pt x="925791" y="51295"/>
                  </a:lnTo>
                  <a:lnTo>
                    <a:pt x="920940" y="45554"/>
                  </a:lnTo>
                  <a:lnTo>
                    <a:pt x="914895" y="41529"/>
                  </a:lnTo>
                  <a:lnTo>
                    <a:pt x="907846" y="39166"/>
                  </a:lnTo>
                  <a:lnTo>
                    <a:pt x="899985" y="38392"/>
                  </a:lnTo>
                  <a:lnTo>
                    <a:pt x="893127" y="39014"/>
                  </a:lnTo>
                  <a:lnTo>
                    <a:pt x="886777" y="40894"/>
                  </a:lnTo>
                  <a:lnTo>
                    <a:pt x="881062" y="44018"/>
                  </a:lnTo>
                  <a:lnTo>
                    <a:pt x="876096" y="48399"/>
                  </a:lnTo>
                  <a:lnTo>
                    <a:pt x="876096" y="39763"/>
                  </a:lnTo>
                  <a:lnTo>
                    <a:pt x="849401" y="39763"/>
                  </a:lnTo>
                  <a:lnTo>
                    <a:pt x="849401" y="121996"/>
                  </a:lnTo>
                  <a:lnTo>
                    <a:pt x="877430" y="121996"/>
                  </a:lnTo>
                  <a:lnTo>
                    <a:pt x="877430" y="68427"/>
                  </a:lnTo>
                  <a:lnTo>
                    <a:pt x="883323" y="62826"/>
                  </a:lnTo>
                  <a:lnTo>
                    <a:pt x="899096" y="62826"/>
                  </a:lnTo>
                  <a:lnTo>
                    <a:pt x="903668" y="67818"/>
                  </a:lnTo>
                  <a:lnTo>
                    <a:pt x="903668" y="121996"/>
                  </a:lnTo>
                  <a:lnTo>
                    <a:pt x="931684" y="121996"/>
                  </a:lnTo>
                  <a:lnTo>
                    <a:pt x="931684" y="68427"/>
                  </a:lnTo>
                  <a:lnTo>
                    <a:pt x="937590" y="62826"/>
                  </a:lnTo>
                  <a:lnTo>
                    <a:pt x="953071" y="62826"/>
                  </a:lnTo>
                  <a:lnTo>
                    <a:pt x="957795" y="67818"/>
                  </a:lnTo>
                  <a:lnTo>
                    <a:pt x="957795" y="121996"/>
                  </a:lnTo>
                  <a:lnTo>
                    <a:pt x="985812" y="121996"/>
                  </a:lnTo>
                  <a:lnTo>
                    <a:pt x="985812" y="74955"/>
                  </a:lnTo>
                  <a:close/>
                </a:path>
                <a:path w="1203959" h="153034">
                  <a:moveTo>
                    <a:pt x="1020965" y="106362"/>
                  </a:moveTo>
                  <a:lnTo>
                    <a:pt x="1016546" y="102120"/>
                  </a:lnTo>
                  <a:lnTo>
                    <a:pt x="1005776" y="102120"/>
                  </a:lnTo>
                  <a:lnTo>
                    <a:pt x="1001204" y="106362"/>
                  </a:lnTo>
                  <a:lnTo>
                    <a:pt x="1001204" y="112433"/>
                  </a:lnTo>
                  <a:lnTo>
                    <a:pt x="1001204" y="118516"/>
                  </a:lnTo>
                  <a:lnTo>
                    <a:pt x="1005776" y="122897"/>
                  </a:lnTo>
                  <a:lnTo>
                    <a:pt x="1016546" y="122897"/>
                  </a:lnTo>
                  <a:lnTo>
                    <a:pt x="1020965" y="118516"/>
                  </a:lnTo>
                  <a:lnTo>
                    <a:pt x="1020965" y="106362"/>
                  </a:lnTo>
                  <a:close/>
                </a:path>
                <a:path w="1203959" h="153034">
                  <a:moveTo>
                    <a:pt x="1110183" y="83439"/>
                  </a:moveTo>
                  <a:lnTo>
                    <a:pt x="1110107" y="81775"/>
                  </a:lnTo>
                  <a:lnTo>
                    <a:pt x="1109154" y="76161"/>
                  </a:lnTo>
                  <a:lnTo>
                    <a:pt x="1107313" y="65328"/>
                  </a:lnTo>
                  <a:lnTo>
                    <a:pt x="1099845" y="53111"/>
                  </a:lnTo>
                  <a:lnTo>
                    <a:pt x="1099324" y="52247"/>
                  </a:lnTo>
                  <a:lnTo>
                    <a:pt x="1096606" y="50380"/>
                  </a:lnTo>
                  <a:lnTo>
                    <a:pt x="1096606" y="76161"/>
                  </a:lnTo>
                  <a:lnTo>
                    <a:pt x="1046467" y="76161"/>
                  </a:lnTo>
                  <a:lnTo>
                    <a:pt x="1049096" y="66802"/>
                  </a:lnTo>
                  <a:lnTo>
                    <a:pt x="1054455" y="59524"/>
                  </a:lnTo>
                  <a:lnTo>
                    <a:pt x="1062101" y="54800"/>
                  </a:lnTo>
                  <a:lnTo>
                    <a:pt x="1071537" y="53111"/>
                  </a:lnTo>
                  <a:lnTo>
                    <a:pt x="1081036" y="54813"/>
                  </a:lnTo>
                  <a:lnTo>
                    <a:pt x="1088656" y="59575"/>
                  </a:lnTo>
                  <a:lnTo>
                    <a:pt x="1093990" y="66865"/>
                  </a:lnTo>
                  <a:lnTo>
                    <a:pt x="1096606" y="76161"/>
                  </a:lnTo>
                  <a:lnTo>
                    <a:pt x="1096606" y="50380"/>
                  </a:lnTo>
                  <a:lnTo>
                    <a:pt x="1087094" y="43815"/>
                  </a:lnTo>
                  <a:lnTo>
                    <a:pt x="1071537" y="40817"/>
                  </a:lnTo>
                  <a:lnTo>
                    <a:pt x="1055878" y="43865"/>
                  </a:lnTo>
                  <a:lnTo>
                    <a:pt x="1043457" y="52362"/>
                  </a:lnTo>
                  <a:lnTo>
                    <a:pt x="1035253" y="65328"/>
                  </a:lnTo>
                  <a:lnTo>
                    <a:pt x="1032306" y="81775"/>
                  </a:lnTo>
                  <a:lnTo>
                    <a:pt x="1035329" y="98323"/>
                  </a:lnTo>
                  <a:lnTo>
                    <a:pt x="1043863" y="111328"/>
                  </a:lnTo>
                  <a:lnTo>
                    <a:pt x="1057122" y="119849"/>
                  </a:lnTo>
                  <a:lnTo>
                    <a:pt x="1074331" y="122897"/>
                  </a:lnTo>
                  <a:lnTo>
                    <a:pt x="1083627" y="122059"/>
                  </a:lnTo>
                  <a:lnTo>
                    <a:pt x="1091958" y="119557"/>
                  </a:lnTo>
                  <a:lnTo>
                    <a:pt x="1099172" y="115468"/>
                  </a:lnTo>
                  <a:lnTo>
                    <a:pt x="1104811" y="110159"/>
                  </a:lnTo>
                  <a:lnTo>
                    <a:pt x="1105154" y="109842"/>
                  </a:lnTo>
                  <a:lnTo>
                    <a:pt x="1097343" y="100444"/>
                  </a:lnTo>
                  <a:lnTo>
                    <a:pt x="1091590" y="106972"/>
                  </a:lnTo>
                  <a:lnTo>
                    <a:pt x="1083919" y="110159"/>
                  </a:lnTo>
                  <a:lnTo>
                    <a:pt x="1074775" y="110159"/>
                  </a:lnTo>
                  <a:lnTo>
                    <a:pt x="1064069" y="108470"/>
                  </a:lnTo>
                  <a:lnTo>
                    <a:pt x="1055484" y="103695"/>
                  </a:lnTo>
                  <a:lnTo>
                    <a:pt x="1049464" y="96266"/>
                  </a:lnTo>
                  <a:lnTo>
                    <a:pt x="1046467" y="86626"/>
                  </a:lnTo>
                  <a:lnTo>
                    <a:pt x="1109878" y="86626"/>
                  </a:lnTo>
                  <a:lnTo>
                    <a:pt x="1110030" y="85267"/>
                  </a:lnTo>
                  <a:lnTo>
                    <a:pt x="1110183" y="83439"/>
                  </a:lnTo>
                  <a:close/>
                </a:path>
                <a:path w="1203959" h="153034">
                  <a:moveTo>
                    <a:pt x="1203477" y="9410"/>
                  </a:moveTo>
                  <a:lnTo>
                    <a:pt x="1189469" y="9410"/>
                  </a:lnTo>
                  <a:lnTo>
                    <a:pt x="1189469" y="81788"/>
                  </a:lnTo>
                  <a:lnTo>
                    <a:pt x="1187450" y="93446"/>
                  </a:lnTo>
                  <a:lnTo>
                    <a:pt x="1181925" y="102400"/>
                  </a:lnTo>
                  <a:lnTo>
                    <a:pt x="1173594" y="108127"/>
                  </a:lnTo>
                  <a:lnTo>
                    <a:pt x="1163218" y="110159"/>
                  </a:lnTo>
                  <a:lnTo>
                    <a:pt x="1152740" y="108127"/>
                  </a:lnTo>
                  <a:lnTo>
                    <a:pt x="1144371" y="102400"/>
                  </a:lnTo>
                  <a:lnTo>
                    <a:pt x="1138821" y="93446"/>
                  </a:lnTo>
                  <a:lnTo>
                    <a:pt x="1136815" y="81788"/>
                  </a:lnTo>
                  <a:lnTo>
                    <a:pt x="1138821" y="70129"/>
                  </a:lnTo>
                  <a:lnTo>
                    <a:pt x="1144371" y="61239"/>
                  </a:lnTo>
                  <a:lnTo>
                    <a:pt x="1152740" y="55549"/>
                  </a:lnTo>
                  <a:lnTo>
                    <a:pt x="1163218" y="53555"/>
                  </a:lnTo>
                  <a:lnTo>
                    <a:pt x="1173594" y="55549"/>
                  </a:lnTo>
                  <a:lnTo>
                    <a:pt x="1181925" y="61239"/>
                  </a:lnTo>
                  <a:lnTo>
                    <a:pt x="1187450" y="70129"/>
                  </a:lnTo>
                  <a:lnTo>
                    <a:pt x="1189469" y="81788"/>
                  </a:lnTo>
                  <a:lnTo>
                    <a:pt x="1189469" y="9410"/>
                  </a:lnTo>
                  <a:lnTo>
                    <a:pt x="1189316" y="9410"/>
                  </a:lnTo>
                  <a:lnTo>
                    <a:pt x="1189316" y="53721"/>
                  </a:lnTo>
                  <a:lnTo>
                    <a:pt x="1189151" y="53555"/>
                  </a:lnTo>
                  <a:lnTo>
                    <a:pt x="1183868" y="48044"/>
                  </a:lnTo>
                  <a:lnTo>
                    <a:pt x="1177391" y="44018"/>
                  </a:lnTo>
                  <a:lnTo>
                    <a:pt x="1170051" y="41617"/>
                  </a:lnTo>
                  <a:lnTo>
                    <a:pt x="1162037" y="40817"/>
                  </a:lnTo>
                  <a:lnTo>
                    <a:pt x="1146213" y="43764"/>
                  </a:lnTo>
                  <a:lnTo>
                    <a:pt x="1133703" y="52082"/>
                  </a:lnTo>
                  <a:lnTo>
                    <a:pt x="1125474" y="65011"/>
                  </a:lnTo>
                  <a:lnTo>
                    <a:pt x="1122514" y="81788"/>
                  </a:lnTo>
                  <a:lnTo>
                    <a:pt x="1125474" y="98577"/>
                  </a:lnTo>
                  <a:lnTo>
                    <a:pt x="1133703" y="111556"/>
                  </a:lnTo>
                  <a:lnTo>
                    <a:pt x="1146213" y="119926"/>
                  </a:lnTo>
                  <a:lnTo>
                    <a:pt x="1162037" y="122897"/>
                  </a:lnTo>
                  <a:lnTo>
                    <a:pt x="1170343" y="122047"/>
                  </a:lnTo>
                  <a:lnTo>
                    <a:pt x="1177899" y="119481"/>
                  </a:lnTo>
                  <a:lnTo>
                    <a:pt x="1184490" y="115214"/>
                  </a:lnTo>
                  <a:lnTo>
                    <a:pt x="1189062" y="110159"/>
                  </a:lnTo>
                  <a:lnTo>
                    <a:pt x="1189901" y="109245"/>
                  </a:lnTo>
                  <a:lnTo>
                    <a:pt x="1189901" y="121996"/>
                  </a:lnTo>
                  <a:lnTo>
                    <a:pt x="1203477" y="121996"/>
                  </a:lnTo>
                  <a:lnTo>
                    <a:pt x="1203477" y="109245"/>
                  </a:lnTo>
                  <a:lnTo>
                    <a:pt x="1203477" y="53721"/>
                  </a:lnTo>
                  <a:lnTo>
                    <a:pt x="1203477" y="9410"/>
                  </a:lnTo>
                  <a:close/>
                </a:path>
              </a:pathLst>
            </a:custGeom>
            <a:solidFill>
              <a:srgbClr val="FFFFFF"/>
            </a:solidFill>
          </p:spPr>
          <p:txBody>
            <a:bodyPr wrap="square" lIns="0" tIns="0" rIns="0" bIns="0" rtlCol="0"/>
            <a:lstStyle/>
            <a:p>
              <a:endParaRPr/>
            </a:p>
          </p:txBody>
        </p:sp>
        <p:sp>
          <p:nvSpPr>
            <p:cNvPr id="11" name="object 11"/>
            <p:cNvSpPr/>
            <p:nvPr/>
          </p:nvSpPr>
          <p:spPr>
            <a:xfrm>
              <a:off x="9607871" y="6599366"/>
              <a:ext cx="73583" cy="81318"/>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9701745" y="6581763"/>
              <a:ext cx="142118" cy="98922"/>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11089590" y="6566655"/>
              <a:ext cx="123634" cy="127215"/>
            </a:xfrm>
            <a:prstGeom prst="rect">
              <a:avLst/>
            </a:prstGeom>
            <a:blipFill>
              <a:blip r:embed="rId7" cstate="print"/>
              <a:stretch>
                <a:fillRect/>
              </a:stretch>
            </a:blipFill>
          </p:spPr>
          <p:txBody>
            <a:bodyPr wrap="square" lIns="0" tIns="0" rIns="0" bIns="0" rtlCol="0"/>
            <a:lstStyle/>
            <a:p>
              <a:endParaRPr/>
            </a:p>
          </p:txBody>
        </p:sp>
      </p:grpSp>
      <p:sp>
        <p:nvSpPr>
          <p:cNvPr id="14" name="object 14"/>
          <p:cNvSpPr txBox="1">
            <a:spLocks noGrp="1"/>
          </p:cNvSpPr>
          <p:nvPr>
            <p:ph type="ctrTitle"/>
          </p:nvPr>
        </p:nvSpPr>
        <p:spPr>
          <a:xfrm>
            <a:off x="166612" y="1971748"/>
            <a:ext cx="11644388" cy="289823"/>
          </a:xfrm>
          <a:prstGeom prst="rect">
            <a:avLst/>
          </a:prstGeom>
        </p:spPr>
        <p:txBody>
          <a:bodyPr vert="horz" wrap="square" lIns="0" tIns="12700" rIns="0" bIns="0" rtlCol="0">
            <a:spAutoFit/>
          </a:bodyPr>
          <a:lstStyle/>
          <a:p>
            <a:pPr marL="12700">
              <a:lnSpc>
                <a:spcPct val="100000"/>
              </a:lnSpc>
              <a:spcBef>
                <a:spcPts val="100"/>
              </a:spcBef>
            </a:pPr>
            <a:endParaRPr sz="18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a:extLst>
              <a:ext uri="{FF2B5EF4-FFF2-40B4-BE49-F238E27FC236}">
                <a16:creationId xmlns:a16="http://schemas.microsoft.com/office/drawing/2014/main" id="{87CEE617-6A3F-41B3-8930-477CD7F6F6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0"/>
            <a:ext cx="12066136" cy="6858000"/>
          </a:xfrm>
          <a:prstGeom prst="rect">
            <a:avLst/>
          </a:prstGeom>
        </p:spPr>
      </p:pic>
    </p:spTree>
    <p:extLst>
      <p:ext uri="{BB962C8B-B14F-4D97-AF65-F5344CB8AC3E}">
        <p14:creationId xmlns:p14="http://schemas.microsoft.com/office/powerpoint/2010/main" val="3746886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6002210"/>
            <a:ext cx="12193270" cy="855980"/>
            <a:chOff x="0" y="6002210"/>
            <a:chExt cx="12193270" cy="855980"/>
          </a:xfrm>
        </p:grpSpPr>
        <p:sp>
          <p:nvSpPr>
            <p:cNvPr id="4" name="object 4"/>
            <p:cNvSpPr/>
            <p:nvPr/>
          </p:nvSpPr>
          <p:spPr>
            <a:xfrm>
              <a:off x="0" y="6002210"/>
              <a:ext cx="8224520" cy="855980"/>
            </a:xfrm>
            <a:custGeom>
              <a:avLst/>
              <a:gdLst/>
              <a:ahLst/>
              <a:cxnLst/>
              <a:rect l="l" t="t" r="r" b="b"/>
              <a:pathLst>
                <a:path w="8224520" h="855979">
                  <a:moveTo>
                    <a:pt x="8224050" y="0"/>
                  </a:moveTo>
                  <a:lnTo>
                    <a:pt x="0" y="0"/>
                  </a:lnTo>
                  <a:lnTo>
                    <a:pt x="0" y="855789"/>
                  </a:lnTo>
                  <a:lnTo>
                    <a:pt x="8224050" y="855789"/>
                  </a:lnTo>
                  <a:lnTo>
                    <a:pt x="8224050" y="0"/>
                  </a:lnTo>
                  <a:close/>
                </a:path>
              </a:pathLst>
            </a:custGeom>
            <a:solidFill>
              <a:srgbClr val="2463F7"/>
            </a:solidFill>
          </p:spPr>
          <p:txBody>
            <a:bodyPr wrap="square" lIns="0" tIns="0" rIns="0" bIns="0" rtlCol="0"/>
            <a:lstStyle/>
            <a:p>
              <a:endParaRPr/>
            </a:p>
          </p:txBody>
        </p:sp>
        <p:sp>
          <p:nvSpPr>
            <p:cNvPr id="5" name="object 5"/>
            <p:cNvSpPr/>
            <p:nvPr/>
          </p:nvSpPr>
          <p:spPr>
            <a:xfrm>
              <a:off x="1470748" y="6675373"/>
              <a:ext cx="6639559" cy="3175"/>
            </a:xfrm>
            <a:custGeom>
              <a:avLst/>
              <a:gdLst/>
              <a:ahLst/>
              <a:cxnLst/>
              <a:rect l="l" t="t" r="r" b="b"/>
              <a:pathLst>
                <a:path w="6639559" h="3175">
                  <a:moveTo>
                    <a:pt x="6639559" y="0"/>
                  </a:moveTo>
                  <a:lnTo>
                    <a:pt x="0" y="0"/>
                  </a:lnTo>
                  <a:lnTo>
                    <a:pt x="0" y="2908"/>
                  </a:lnTo>
                  <a:lnTo>
                    <a:pt x="6639559" y="2908"/>
                  </a:lnTo>
                  <a:lnTo>
                    <a:pt x="6639559" y="0"/>
                  </a:lnTo>
                  <a:close/>
                </a:path>
              </a:pathLst>
            </a:custGeom>
            <a:solidFill>
              <a:srgbClr val="FFFFFF"/>
            </a:solidFill>
          </p:spPr>
          <p:txBody>
            <a:bodyPr wrap="square" lIns="0" tIns="0" rIns="0" bIns="0" rtlCol="0"/>
            <a:lstStyle/>
            <a:p>
              <a:endParaRPr/>
            </a:p>
          </p:txBody>
        </p:sp>
        <p:sp>
          <p:nvSpPr>
            <p:cNvPr id="6" name="object 6"/>
            <p:cNvSpPr/>
            <p:nvPr/>
          </p:nvSpPr>
          <p:spPr>
            <a:xfrm>
              <a:off x="167794" y="6205776"/>
              <a:ext cx="1245729" cy="51389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8224063" y="6397980"/>
              <a:ext cx="3969385" cy="460375"/>
            </a:xfrm>
            <a:custGeom>
              <a:avLst/>
              <a:gdLst/>
              <a:ahLst/>
              <a:cxnLst/>
              <a:rect l="l" t="t" r="r" b="b"/>
              <a:pathLst>
                <a:path w="3969384" h="460375">
                  <a:moveTo>
                    <a:pt x="3969130" y="0"/>
                  </a:moveTo>
                  <a:lnTo>
                    <a:pt x="0" y="0"/>
                  </a:lnTo>
                  <a:lnTo>
                    <a:pt x="0" y="460019"/>
                  </a:lnTo>
                  <a:lnTo>
                    <a:pt x="3969130" y="460019"/>
                  </a:lnTo>
                  <a:lnTo>
                    <a:pt x="3969130" y="0"/>
                  </a:lnTo>
                  <a:close/>
                </a:path>
              </a:pathLst>
            </a:custGeom>
            <a:solidFill>
              <a:srgbClr val="EE4941"/>
            </a:solidFill>
          </p:spPr>
          <p:txBody>
            <a:bodyPr wrap="square" lIns="0" tIns="0" rIns="0" bIns="0" rtlCol="0"/>
            <a:lstStyle/>
            <a:p>
              <a:endParaRPr/>
            </a:p>
          </p:txBody>
        </p:sp>
        <p:sp>
          <p:nvSpPr>
            <p:cNvPr id="8" name="object 8"/>
            <p:cNvSpPr/>
            <p:nvPr/>
          </p:nvSpPr>
          <p:spPr>
            <a:xfrm>
              <a:off x="10066749" y="6566644"/>
              <a:ext cx="64185" cy="127228"/>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9925371" y="6592200"/>
              <a:ext cx="91020" cy="76123"/>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378342" y="6557797"/>
              <a:ext cx="1203960" cy="153035"/>
            </a:xfrm>
            <a:custGeom>
              <a:avLst/>
              <a:gdLst/>
              <a:ahLst/>
              <a:cxnLst/>
              <a:rect l="l" t="t" r="r" b="b"/>
              <a:pathLst>
                <a:path w="1203959" h="153034">
                  <a:moveTo>
                    <a:pt x="130810" y="41579"/>
                  </a:moveTo>
                  <a:lnTo>
                    <a:pt x="118135" y="41579"/>
                  </a:lnTo>
                  <a:lnTo>
                    <a:pt x="94830" y="105905"/>
                  </a:lnTo>
                  <a:lnTo>
                    <a:pt x="71678" y="41579"/>
                  </a:lnTo>
                  <a:lnTo>
                    <a:pt x="59728" y="41579"/>
                  </a:lnTo>
                  <a:lnTo>
                    <a:pt x="36144" y="105613"/>
                  </a:lnTo>
                  <a:lnTo>
                    <a:pt x="13423" y="41579"/>
                  </a:lnTo>
                  <a:lnTo>
                    <a:pt x="0" y="41579"/>
                  </a:lnTo>
                  <a:lnTo>
                    <a:pt x="29057" y="121996"/>
                  </a:lnTo>
                  <a:lnTo>
                    <a:pt x="42633" y="121996"/>
                  </a:lnTo>
                  <a:lnTo>
                    <a:pt x="65481" y="60998"/>
                  </a:lnTo>
                  <a:lnTo>
                    <a:pt x="88049" y="121996"/>
                  </a:lnTo>
                  <a:lnTo>
                    <a:pt x="101612" y="121996"/>
                  </a:lnTo>
                  <a:lnTo>
                    <a:pt x="130810" y="41579"/>
                  </a:lnTo>
                  <a:close/>
                </a:path>
                <a:path w="1203959" h="153034">
                  <a:moveTo>
                    <a:pt x="262128" y="41579"/>
                  </a:moveTo>
                  <a:lnTo>
                    <a:pt x="249453" y="41579"/>
                  </a:lnTo>
                  <a:lnTo>
                    <a:pt x="226148" y="105905"/>
                  </a:lnTo>
                  <a:lnTo>
                    <a:pt x="202996" y="41579"/>
                  </a:lnTo>
                  <a:lnTo>
                    <a:pt x="191046" y="41579"/>
                  </a:lnTo>
                  <a:lnTo>
                    <a:pt x="167462" y="105613"/>
                  </a:lnTo>
                  <a:lnTo>
                    <a:pt x="144741" y="41579"/>
                  </a:lnTo>
                  <a:lnTo>
                    <a:pt x="131318" y="41579"/>
                  </a:lnTo>
                  <a:lnTo>
                    <a:pt x="160375" y="121996"/>
                  </a:lnTo>
                  <a:lnTo>
                    <a:pt x="173951" y="121996"/>
                  </a:lnTo>
                  <a:lnTo>
                    <a:pt x="196799" y="60998"/>
                  </a:lnTo>
                  <a:lnTo>
                    <a:pt x="219367" y="121996"/>
                  </a:lnTo>
                  <a:lnTo>
                    <a:pt x="232930" y="121996"/>
                  </a:lnTo>
                  <a:lnTo>
                    <a:pt x="262128" y="41579"/>
                  </a:lnTo>
                  <a:close/>
                </a:path>
                <a:path w="1203959" h="153034">
                  <a:moveTo>
                    <a:pt x="393446" y="41579"/>
                  </a:moveTo>
                  <a:lnTo>
                    <a:pt x="380771" y="41579"/>
                  </a:lnTo>
                  <a:lnTo>
                    <a:pt x="357466" y="105905"/>
                  </a:lnTo>
                  <a:lnTo>
                    <a:pt x="334314" y="41579"/>
                  </a:lnTo>
                  <a:lnTo>
                    <a:pt x="322364" y="41579"/>
                  </a:lnTo>
                  <a:lnTo>
                    <a:pt x="298780" y="105613"/>
                  </a:lnTo>
                  <a:lnTo>
                    <a:pt x="276059" y="41579"/>
                  </a:lnTo>
                  <a:lnTo>
                    <a:pt x="262636" y="41579"/>
                  </a:lnTo>
                  <a:lnTo>
                    <a:pt x="291693" y="121996"/>
                  </a:lnTo>
                  <a:lnTo>
                    <a:pt x="305269" y="121996"/>
                  </a:lnTo>
                  <a:lnTo>
                    <a:pt x="328117" y="60998"/>
                  </a:lnTo>
                  <a:lnTo>
                    <a:pt x="350685" y="121996"/>
                  </a:lnTo>
                  <a:lnTo>
                    <a:pt x="364248" y="121996"/>
                  </a:lnTo>
                  <a:lnTo>
                    <a:pt x="393446" y="41579"/>
                  </a:lnTo>
                  <a:close/>
                </a:path>
                <a:path w="1203959" h="153034">
                  <a:moveTo>
                    <a:pt x="415937" y="106362"/>
                  </a:moveTo>
                  <a:lnTo>
                    <a:pt x="411518" y="102120"/>
                  </a:lnTo>
                  <a:lnTo>
                    <a:pt x="400748" y="102120"/>
                  </a:lnTo>
                  <a:lnTo>
                    <a:pt x="396176" y="106362"/>
                  </a:lnTo>
                  <a:lnTo>
                    <a:pt x="396176" y="112433"/>
                  </a:lnTo>
                  <a:lnTo>
                    <a:pt x="396176" y="118516"/>
                  </a:lnTo>
                  <a:lnTo>
                    <a:pt x="400748" y="122897"/>
                  </a:lnTo>
                  <a:lnTo>
                    <a:pt x="411518" y="122897"/>
                  </a:lnTo>
                  <a:lnTo>
                    <a:pt x="415937" y="118516"/>
                  </a:lnTo>
                  <a:lnTo>
                    <a:pt x="415937" y="106362"/>
                  </a:lnTo>
                  <a:close/>
                </a:path>
                <a:path w="1203959" h="153034">
                  <a:moveTo>
                    <a:pt x="517842" y="39751"/>
                  </a:moveTo>
                  <a:lnTo>
                    <a:pt x="491134" y="39751"/>
                  </a:lnTo>
                  <a:lnTo>
                    <a:pt x="491134" y="49758"/>
                  </a:lnTo>
                  <a:lnTo>
                    <a:pt x="490105" y="48653"/>
                  </a:lnTo>
                  <a:lnTo>
                    <a:pt x="490105" y="67983"/>
                  </a:lnTo>
                  <a:lnTo>
                    <a:pt x="490105" y="87998"/>
                  </a:lnTo>
                  <a:lnTo>
                    <a:pt x="482739" y="94830"/>
                  </a:lnTo>
                  <a:lnTo>
                    <a:pt x="462673" y="94830"/>
                  </a:lnTo>
                  <a:lnTo>
                    <a:pt x="455155" y="87998"/>
                  </a:lnTo>
                  <a:lnTo>
                    <a:pt x="455155" y="67983"/>
                  </a:lnTo>
                  <a:lnTo>
                    <a:pt x="462673" y="61302"/>
                  </a:lnTo>
                  <a:lnTo>
                    <a:pt x="482739" y="61302"/>
                  </a:lnTo>
                  <a:lnTo>
                    <a:pt x="490105" y="67983"/>
                  </a:lnTo>
                  <a:lnTo>
                    <a:pt x="490105" y="48653"/>
                  </a:lnTo>
                  <a:lnTo>
                    <a:pt x="486473" y="44716"/>
                  </a:lnTo>
                  <a:lnTo>
                    <a:pt x="480707" y="41173"/>
                  </a:lnTo>
                  <a:lnTo>
                    <a:pt x="473887" y="39077"/>
                  </a:lnTo>
                  <a:lnTo>
                    <a:pt x="466064" y="38392"/>
                  </a:lnTo>
                  <a:lnTo>
                    <a:pt x="450989" y="41186"/>
                  </a:lnTo>
                  <a:lnTo>
                    <a:pt x="438505" y="49149"/>
                  </a:lnTo>
                  <a:lnTo>
                    <a:pt x="429996" y="61633"/>
                  </a:lnTo>
                  <a:lnTo>
                    <a:pt x="426847" y="77990"/>
                  </a:lnTo>
                  <a:lnTo>
                    <a:pt x="429996" y="94449"/>
                  </a:lnTo>
                  <a:lnTo>
                    <a:pt x="438505" y="106972"/>
                  </a:lnTo>
                  <a:lnTo>
                    <a:pt x="450989" y="114947"/>
                  </a:lnTo>
                  <a:lnTo>
                    <a:pt x="466064" y="117741"/>
                  </a:lnTo>
                  <a:lnTo>
                    <a:pt x="473303" y="117144"/>
                  </a:lnTo>
                  <a:lnTo>
                    <a:pt x="479704" y="115341"/>
                  </a:lnTo>
                  <a:lnTo>
                    <a:pt x="485228" y="112306"/>
                  </a:lnTo>
                  <a:lnTo>
                    <a:pt x="489813" y="108026"/>
                  </a:lnTo>
                  <a:lnTo>
                    <a:pt x="489813" y="110769"/>
                  </a:lnTo>
                  <a:lnTo>
                    <a:pt x="488594" y="119316"/>
                  </a:lnTo>
                  <a:lnTo>
                    <a:pt x="484771" y="125539"/>
                  </a:lnTo>
                  <a:lnTo>
                    <a:pt x="478116" y="129349"/>
                  </a:lnTo>
                  <a:lnTo>
                    <a:pt x="468426" y="130644"/>
                  </a:lnTo>
                  <a:lnTo>
                    <a:pt x="461162" y="130035"/>
                  </a:lnTo>
                  <a:lnTo>
                    <a:pt x="453885" y="128295"/>
                  </a:lnTo>
                  <a:lnTo>
                    <a:pt x="447128" y="125526"/>
                  </a:lnTo>
                  <a:lnTo>
                    <a:pt x="441439" y="121843"/>
                  </a:lnTo>
                  <a:lnTo>
                    <a:pt x="431266" y="142024"/>
                  </a:lnTo>
                  <a:lnTo>
                    <a:pt x="439420" y="146723"/>
                  </a:lnTo>
                  <a:lnTo>
                    <a:pt x="449008" y="150088"/>
                  </a:lnTo>
                  <a:lnTo>
                    <a:pt x="459638" y="152120"/>
                  </a:lnTo>
                  <a:lnTo>
                    <a:pt x="470928" y="152806"/>
                  </a:lnTo>
                  <a:lnTo>
                    <a:pt x="490829" y="150012"/>
                  </a:lnTo>
                  <a:lnTo>
                    <a:pt x="505561" y="141554"/>
                  </a:lnTo>
                  <a:lnTo>
                    <a:pt x="512533" y="130644"/>
                  </a:lnTo>
                  <a:lnTo>
                    <a:pt x="514705" y="127254"/>
                  </a:lnTo>
                  <a:lnTo>
                    <a:pt x="517677" y="108026"/>
                  </a:lnTo>
                  <a:lnTo>
                    <a:pt x="517842" y="106972"/>
                  </a:lnTo>
                  <a:lnTo>
                    <a:pt x="517842" y="94830"/>
                  </a:lnTo>
                  <a:lnTo>
                    <a:pt x="517842" y="61302"/>
                  </a:lnTo>
                  <a:lnTo>
                    <a:pt x="517842" y="49758"/>
                  </a:lnTo>
                  <a:lnTo>
                    <a:pt x="517842" y="39751"/>
                  </a:lnTo>
                  <a:close/>
                </a:path>
                <a:path w="1203959" h="153034">
                  <a:moveTo>
                    <a:pt x="617474" y="83146"/>
                  </a:moveTo>
                  <a:lnTo>
                    <a:pt x="617410" y="80708"/>
                  </a:lnTo>
                  <a:lnTo>
                    <a:pt x="615975" y="72974"/>
                  </a:lnTo>
                  <a:lnTo>
                    <a:pt x="614108" y="62903"/>
                  </a:lnTo>
                  <a:lnTo>
                    <a:pt x="611352" y="58877"/>
                  </a:lnTo>
                  <a:lnTo>
                    <a:pt x="604939" y="49517"/>
                  </a:lnTo>
                  <a:lnTo>
                    <a:pt x="591337" y="41224"/>
                  </a:lnTo>
                  <a:lnTo>
                    <a:pt x="591210" y="41211"/>
                  </a:lnTo>
                  <a:lnTo>
                    <a:pt x="591210" y="72974"/>
                  </a:lnTo>
                  <a:lnTo>
                    <a:pt x="558469" y="72974"/>
                  </a:lnTo>
                  <a:lnTo>
                    <a:pt x="560095" y="64325"/>
                  </a:lnTo>
                  <a:lnTo>
                    <a:pt x="566140" y="58877"/>
                  </a:lnTo>
                  <a:lnTo>
                    <a:pt x="583552" y="58877"/>
                  </a:lnTo>
                  <a:lnTo>
                    <a:pt x="589737" y="64325"/>
                  </a:lnTo>
                  <a:lnTo>
                    <a:pt x="591210" y="72974"/>
                  </a:lnTo>
                  <a:lnTo>
                    <a:pt x="591210" y="41211"/>
                  </a:lnTo>
                  <a:lnTo>
                    <a:pt x="543267" y="50279"/>
                  </a:lnTo>
                  <a:lnTo>
                    <a:pt x="530745" y="80708"/>
                  </a:lnTo>
                  <a:lnTo>
                    <a:pt x="534073" y="97751"/>
                  </a:lnTo>
                  <a:lnTo>
                    <a:pt x="543521" y="111252"/>
                  </a:lnTo>
                  <a:lnTo>
                    <a:pt x="558317" y="120154"/>
                  </a:lnTo>
                  <a:lnTo>
                    <a:pt x="577646" y="123355"/>
                  </a:lnTo>
                  <a:lnTo>
                    <a:pt x="588302" y="122504"/>
                  </a:lnTo>
                  <a:lnTo>
                    <a:pt x="597496" y="119976"/>
                  </a:lnTo>
                  <a:lnTo>
                    <a:pt x="605294" y="115798"/>
                  </a:lnTo>
                  <a:lnTo>
                    <a:pt x="611708" y="109994"/>
                  </a:lnTo>
                  <a:lnTo>
                    <a:pt x="603618" y="101346"/>
                  </a:lnTo>
                  <a:lnTo>
                    <a:pt x="596963" y="94221"/>
                  </a:lnTo>
                  <a:lnTo>
                    <a:pt x="591515" y="99085"/>
                  </a:lnTo>
                  <a:lnTo>
                    <a:pt x="586346" y="101346"/>
                  </a:lnTo>
                  <a:lnTo>
                    <a:pt x="568210" y="101346"/>
                  </a:lnTo>
                  <a:lnTo>
                    <a:pt x="561276" y="96507"/>
                  </a:lnTo>
                  <a:lnTo>
                    <a:pt x="558914" y="88150"/>
                  </a:lnTo>
                  <a:lnTo>
                    <a:pt x="617016" y="88150"/>
                  </a:lnTo>
                  <a:lnTo>
                    <a:pt x="617169" y="85877"/>
                  </a:lnTo>
                  <a:lnTo>
                    <a:pt x="617474" y="83146"/>
                  </a:lnTo>
                  <a:close/>
                </a:path>
                <a:path w="1203959" h="153034">
                  <a:moveTo>
                    <a:pt x="658418" y="9398"/>
                  </a:moveTo>
                  <a:lnTo>
                    <a:pt x="630389" y="9398"/>
                  </a:lnTo>
                  <a:lnTo>
                    <a:pt x="630389" y="121983"/>
                  </a:lnTo>
                  <a:lnTo>
                    <a:pt x="658418" y="121983"/>
                  </a:lnTo>
                  <a:lnTo>
                    <a:pt x="658418" y="9398"/>
                  </a:lnTo>
                  <a:close/>
                </a:path>
                <a:path w="1203959" h="153034">
                  <a:moveTo>
                    <a:pt x="704545" y="39751"/>
                  </a:moveTo>
                  <a:lnTo>
                    <a:pt x="676516" y="39751"/>
                  </a:lnTo>
                  <a:lnTo>
                    <a:pt x="676516" y="121996"/>
                  </a:lnTo>
                  <a:lnTo>
                    <a:pt x="704545" y="121996"/>
                  </a:lnTo>
                  <a:lnTo>
                    <a:pt x="704545" y="39751"/>
                  </a:lnTo>
                  <a:close/>
                </a:path>
                <a:path w="1203959" h="153034">
                  <a:moveTo>
                    <a:pt x="707644" y="6210"/>
                  </a:moveTo>
                  <a:lnTo>
                    <a:pt x="700849" y="0"/>
                  </a:lnTo>
                  <a:lnTo>
                    <a:pt x="680212" y="0"/>
                  </a:lnTo>
                  <a:lnTo>
                    <a:pt x="673430" y="6667"/>
                  </a:lnTo>
                  <a:lnTo>
                    <a:pt x="673430" y="23964"/>
                  </a:lnTo>
                  <a:lnTo>
                    <a:pt x="680212" y="30645"/>
                  </a:lnTo>
                  <a:lnTo>
                    <a:pt x="700849" y="30645"/>
                  </a:lnTo>
                  <a:lnTo>
                    <a:pt x="707644" y="23964"/>
                  </a:lnTo>
                  <a:lnTo>
                    <a:pt x="707644" y="6210"/>
                  </a:lnTo>
                  <a:close/>
                </a:path>
                <a:path w="1203959" h="153034">
                  <a:moveTo>
                    <a:pt x="791222" y="96342"/>
                  </a:moveTo>
                  <a:lnTo>
                    <a:pt x="783869" y="79235"/>
                  </a:lnTo>
                  <a:lnTo>
                    <a:pt x="767702" y="72529"/>
                  </a:lnTo>
                  <a:lnTo>
                    <a:pt x="751522" y="69799"/>
                  </a:lnTo>
                  <a:lnTo>
                    <a:pt x="744181" y="64630"/>
                  </a:lnTo>
                  <a:lnTo>
                    <a:pt x="744181" y="61607"/>
                  </a:lnTo>
                  <a:lnTo>
                    <a:pt x="747585" y="58877"/>
                  </a:lnTo>
                  <a:lnTo>
                    <a:pt x="764108" y="58877"/>
                  </a:lnTo>
                  <a:lnTo>
                    <a:pt x="772071" y="60388"/>
                  </a:lnTo>
                  <a:lnTo>
                    <a:pt x="780034" y="64935"/>
                  </a:lnTo>
                  <a:lnTo>
                    <a:pt x="788441" y="45364"/>
                  </a:lnTo>
                  <a:lnTo>
                    <a:pt x="781710" y="42354"/>
                  </a:lnTo>
                  <a:lnTo>
                    <a:pt x="773861" y="40170"/>
                  </a:lnTo>
                  <a:lnTo>
                    <a:pt x="765403" y="38849"/>
                  </a:lnTo>
                  <a:lnTo>
                    <a:pt x="756869" y="38392"/>
                  </a:lnTo>
                  <a:lnTo>
                    <a:pt x="740206" y="40487"/>
                  </a:lnTo>
                  <a:lnTo>
                    <a:pt x="728002" y="46240"/>
                  </a:lnTo>
                  <a:lnTo>
                    <a:pt x="720496" y="54902"/>
                  </a:lnTo>
                  <a:lnTo>
                    <a:pt x="717943" y="65697"/>
                  </a:lnTo>
                  <a:lnTo>
                    <a:pt x="725309" y="82943"/>
                  </a:lnTo>
                  <a:lnTo>
                    <a:pt x="741540" y="89598"/>
                  </a:lnTo>
                  <a:lnTo>
                    <a:pt x="757758" y="92163"/>
                  </a:lnTo>
                  <a:lnTo>
                    <a:pt x="765136" y="97116"/>
                  </a:lnTo>
                  <a:lnTo>
                    <a:pt x="765136" y="100596"/>
                  </a:lnTo>
                  <a:lnTo>
                    <a:pt x="762038" y="102717"/>
                  </a:lnTo>
                  <a:lnTo>
                    <a:pt x="752589" y="102717"/>
                  </a:lnTo>
                  <a:lnTo>
                    <a:pt x="745159" y="102196"/>
                  </a:lnTo>
                  <a:lnTo>
                    <a:pt x="737768" y="100685"/>
                  </a:lnTo>
                  <a:lnTo>
                    <a:pt x="730808" y="98310"/>
                  </a:lnTo>
                  <a:lnTo>
                    <a:pt x="724725" y="95135"/>
                  </a:lnTo>
                  <a:lnTo>
                    <a:pt x="716318" y="114858"/>
                  </a:lnTo>
                  <a:lnTo>
                    <a:pt x="723226" y="118300"/>
                  </a:lnTo>
                  <a:lnTo>
                    <a:pt x="731850" y="120992"/>
                  </a:lnTo>
                  <a:lnTo>
                    <a:pt x="741553" y="122732"/>
                  </a:lnTo>
                  <a:lnTo>
                    <a:pt x="751713" y="123355"/>
                  </a:lnTo>
                  <a:lnTo>
                    <a:pt x="768832" y="121272"/>
                  </a:lnTo>
                  <a:lnTo>
                    <a:pt x="781202" y="115544"/>
                  </a:lnTo>
                  <a:lnTo>
                    <a:pt x="788695" y="106972"/>
                  </a:lnTo>
                  <a:lnTo>
                    <a:pt x="791222" y="96342"/>
                  </a:lnTo>
                  <a:close/>
                </a:path>
                <a:path w="1203959" h="153034">
                  <a:moveTo>
                    <a:pt x="831303" y="39751"/>
                  </a:moveTo>
                  <a:lnTo>
                    <a:pt x="803275" y="39751"/>
                  </a:lnTo>
                  <a:lnTo>
                    <a:pt x="803275" y="121996"/>
                  </a:lnTo>
                  <a:lnTo>
                    <a:pt x="831303" y="121996"/>
                  </a:lnTo>
                  <a:lnTo>
                    <a:pt x="831303" y="39751"/>
                  </a:lnTo>
                  <a:close/>
                </a:path>
                <a:path w="1203959" h="153034">
                  <a:moveTo>
                    <a:pt x="834390" y="6210"/>
                  </a:moveTo>
                  <a:lnTo>
                    <a:pt x="827608" y="0"/>
                  </a:lnTo>
                  <a:lnTo>
                    <a:pt x="806970" y="0"/>
                  </a:lnTo>
                  <a:lnTo>
                    <a:pt x="800188" y="6667"/>
                  </a:lnTo>
                  <a:lnTo>
                    <a:pt x="800188" y="23964"/>
                  </a:lnTo>
                  <a:lnTo>
                    <a:pt x="806970" y="30645"/>
                  </a:lnTo>
                  <a:lnTo>
                    <a:pt x="827608" y="30645"/>
                  </a:lnTo>
                  <a:lnTo>
                    <a:pt x="834390" y="23964"/>
                  </a:lnTo>
                  <a:lnTo>
                    <a:pt x="834390" y="6210"/>
                  </a:lnTo>
                  <a:close/>
                </a:path>
                <a:path w="1203959" h="153034">
                  <a:moveTo>
                    <a:pt x="985812" y="74955"/>
                  </a:moveTo>
                  <a:lnTo>
                    <a:pt x="983386" y="58483"/>
                  </a:lnTo>
                  <a:lnTo>
                    <a:pt x="976642" y="47104"/>
                  </a:lnTo>
                  <a:lnTo>
                    <a:pt x="966406" y="40513"/>
                  </a:lnTo>
                  <a:lnTo>
                    <a:pt x="953516" y="38392"/>
                  </a:lnTo>
                  <a:lnTo>
                    <a:pt x="945235" y="39255"/>
                  </a:lnTo>
                  <a:lnTo>
                    <a:pt x="937729" y="41757"/>
                  </a:lnTo>
                  <a:lnTo>
                    <a:pt x="931189" y="45808"/>
                  </a:lnTo>
                  <a:lnTo>
                    <a:pt x="925791" y="51295"/>
                  </a:lnTo>
                  <a:lnTo>
                    <a:pt x="920940" y="45554"/>
                  </a:lnTo>
                  <a:lnTo>
                    <a:pt x="914895" y="41529"/>
                  </a:lnTo>
                  <a:lnTo>
                    <a:pt x="907846" y="39166"/>
                  </a:lnTo>
                  <a:lnTo>
                    <a:pt x="899985" y="38392"/>
                  </a:lnTo>
                  <a:lnTo>
                    <a:pt x="893127" y="39014"/>
                  </a:lnTo>
                  <a:lnTo>
                    <a:pt x="886777" y="40894"/>
                  </a:lnTo>
                  <a:lnTo>
                    <a:pt x="881062" y="44018"/>
                  </a:lnTo>
                  <a:lnTo>
                    <a:pt x="876096" y="48399"/>
                  </a:lnTo>
                  <a:lnTo>
                    <a:pt x="876096" y="39763"/>
                  </a:lnTo>
                  <a:lnTo>
                    <a:pt x="849401" y="39763"/>
                  </a:lnTo>
                  <a:lnTo>
                    <a:pt x="849401" y="121996"/>
                  </a:lnTo>
                  <a:lnTo>
                    <a:pt x="877430" y="121996"/>
                  </a:lnTo>
                  <a:lnTo>
                    <a:pt x="877430" y="68427"/>
                  </a:lnTo>
                  <a:lnTo>
                    <a:pt x="883323" y="62826"/>
                  </a:lnTo>
                  <a:lnTo>
                    <a:pt x="899096" y="62826"/>
                  </a:lnTo>
                  <a:lnTo>
                    <a:pt x="903668" y="67818"/>
                  </a:lnTo>
                  <a:lnTo>
                    <a:pt x="903668" y="121996"/>
                  </a:lnTo>
                  <a:lnTo>
                    <a:pt x="931684" y="121996"/>
                  </a:lnTo>
                  <a:lnTo>
                    <a:pt x="931684" y="68427"/>
                  </a:lnTo>
                  <a:lnTo>
                    <a:pt x="937590" y="62826"/>
                  </a:lnTo>
                  <a:lnTo>
                    <a:pt x="953071" y="62826"/>
                  </a:lnTo>
                  <a:lnTo>
                    <a:pt x="957795" y="67818"/>
                  </a:lnTo>
                  <a:lnTo>
                    <a:pt x="957795" y="121996"/>
                  </a:lnTo>
                  <a:lnTo>
                    <a:pt x="985812" y="121996"/>
                  </a:lnTo>
                  <a:lnTo>
                    <a:pt x="985812" y="74955"/>
                  </a:lnTo>
                  <a:close/>
                </a:path>
                <a:path w="1203959" h="153034">
                  <a:moveTo>
                    <a:pt x="1020965" y="106362"/>
                  </a:moveTo>
                  <a:lnTo>
                    <a:pt x="1016546" y="102120"/>
                  </a:lnTo>
                  <a:lnTo>
                    <a:pt x="1005776" y="102120"/>
                  </a:lnTo>
                  <a:lnTo>
                    <a:pt x="1001204" y="106362"/>
                  </a:lnTo>
                  <a:lnTo>
                    <a:pt x="1001204" y="112433"/>
                  </a:lnTo>
                  <a:lnTo>
                    <a:pt x="1001204" y="118516"/>
                  </a:lnTo>
                  <a:lnTo>
                    <a:pt x="1005776" y="122897"/>
                  </a:lnTo>
                  <a:lnTo>
                    <a:pt x="1016546" y="122897"/>
                  </a:lnTo>
                  <a:lnTo>
                    <a:pt x="1020965" y="118516"/>
                  </a:lnTo>
                  <a:lnTo>
                    <a:pt x="1020965" y="106362"/>
                  </a:lnTo>
                  <a:close/>
                </a:path>
                <a:path w="1203959" h="153034">
                  <a:moveTo>
                    <a:pt x="1110183" y="83439"/>
                  </a:moveTo>
                  <a:lnTo>
                    <a:pt x="1110107" y="81775"/>
                  </a:lnTo>
                  <a:lnTo>
                    <a:pt x="1109154" y="76161"/>
                  </a:lnTo>
                  <a:lnTo>
                    <a:pt x="1107313" y="65328"/>
                  </a:lnTo>
                  <a:lnTo>
                    <a:pt x="1099845" y="53111"/>
                  </a:lnTo>
                  <a:lnTo>
                    <a:pt x="1099324" y="52247"/>
                  </a:lnTo>
                  <a:lnTo>
                    <a:pt x="1096606" y="50380"/>
                  </a:lnTo>
                  <a:lnTo>
                    <a:pt x="1096606" y="76161"/>
                  </a:lnTo>
                  <a:lnTo>
                    <a:pt x="1046467" y="76161"/>
                  </a:lnTo>
                  <a:lnTo>
                    <a:pt x="1049096" y="66802"/>
                  </a:lnTo>
                  <a:lnTo>
                    <a:pt x="1054455" y="59524"/>
                  </a:lnTo>
                  <a:lnTo>
                    <a:pt x="1062101" y="54800"/>
                  </a:lnTo>
                  <a:lnTo>
                    <a:pt x="1071537" y="53111"/>
                  </a:lnTo>
                  <a:lnTo>
                    <a:pt x="1081036" y="54813"/>
                  </a:lnTo>
                  <a:lnTo>
                    <a:pt x="1088656" y="59575"/>
                  </a:lnTo>
                  <a:lnTo>
                    <a:pt x="1093990" y="66865"/>
                  </a:lnTo>
                  <a:lnTo>
                    <a:pt x="1096606" y="76161"/>
                  </a:lnTo>
                  <a:lnTo>
                    <a:pt x="1096606" y="50380"/>
                  </a:lnTo>
                  <a:lnTo>
                    <a:pt x="1087094" y="43815"/>
                  </a:lnTo>
                  <a:lnTo>
                    <a:pt x="1071537" y="40817"/>
                  </a:lnTo>
                  <a:lnTo>
                    <a:pt x="1055878" y="43865"/>
                  </a:lnTo>
                  <a:lnTo>
                    <a:pt x="1043457" y="52362"/>
                  </a:lnTo>
                  <a:lnTo>
                    <a:pt x="1035253" y="65328"/>
                  </a:lnTo>
                  <a:lnTo>
                    <a:pt x="1032306" y="81775"/>
                  </a:lnTo>
                  <a:lnTo>
                    <a:pt x="1035329" y="98323"/>
                  </a:lnTo>
                  <a:lnTo>
                    <a:pt x="1043863" y="111328"/>
                  </a:lnTo>
                  <a:lnTo>
                    <a:pt x="1057122" y="119849"/>
                  </a:lnTo>
                  <a:lnTo>
                    <a:pt x="1074331" y="122897"/>
                  </a:lnTo>
                  <a:lnTo>
                    <a:pt x="1083627" y="122059"/>
                  </a:lnTo>
                  <a:lnTo>
                    <a:pt x="1091958" y="119557"/>
                  </a:lnTo>
                  <a:lnTo>
                    <a:pt x="1099172" y="115468"/>
                  </a:lnTo>
                  <a:lnTo>
                    <a:pt x="1104811" y="110159"/>
                  </a:lnTo>
                  <a:lnTo>
                    <a:pt x="1105154" y="109842"/>
                  </a:lnTo>
                  <a:lnTo>
                    <a:pt x="1097343" y="100444"/>
                  </a:lnTo>
                  <a:lnTo>
                    <a:pt x="1091590" y="106972"/>
                  </a:lnTo>
                  <a:lnTo>
                    <a:pt x="1083919" y="110159"/>
                  </a:lnTo>
                  <a:lnTo>
                    <a:pt x="1074775" y="110159"/>
                  </a:lnTo>
                  <a:lnTo>
                    <a:pt x="1064069" y="108470"/>
                  </a:lnTo>
                  <a:lnTo>
                    <a:pt x="1055484" y="103695"/>
                  </a:lnTo>
                  <a:lnTo>
                    <a:pt x="1049464" y="96266"/>
                  </a:lnTo>
                  <a:lnTo>
                    <a:pt x="1046467" y="86626"/>
                  </a:lnTo>
                  <a:lnTo>
                    <a:pt x="1109878" y="86626"/>
                  </a:lnTo>
                  <a:lnTo>
                    <a:pt x="1110030" y="85267"/>
                  </a:lnTo>
                  <a:lnTo>
                    <a:pt x="1110183" y="83439"/>
                  </a:lnTo>
                  <a:close/>
                </a:path>
                <a:path w="1203959" h="153034">
                  <a:moveTo>
                    <a:pt x="1203477" y="9410"/>
                  </a:moveTo>
                  <a:lnTo>
                    <a:pt x="1189469" y="9410"/>
                  </a:lnTo>
                  <a:lnTo>
                    <a:pt x="1189469" y="81788"/>
                  </a:lnTo>
                  <a:lnTo>
                    <a:pt x="1187450" y="93446"/>
                  </a:lnTo>
                  <a:lnTo>
                    <a:pt x="1181925" y="102400"/>
                  </a:lnTo>
                  <a:lnTo>
                    <a:pt x="1173594" y="108127"/>
                  </a:lnTo>
                  <a:lnTo>
                    <a:pt x="1163218" y="110159"/>
                  </a:lnTo>
                  <a:lnTo>
                    <a:pt x="1152740" y="108127"/>
                  </a:lnTo>
                  <a:lnTo>
                    <a:pt x="1144371" y="102400"/>
                  </a:lnTo>
                  <a:lnTo>
                    <a:pt x="1138821" y="93446"/>
                  </a:lnTo>
                  <a:lnTo>
                    <a:pt x="1136815" y="81788"/>
                  </a:lnTo>
                  <a:lnTo>
                    <a:pt x="1138821" y="70129"/>
                  </a:lnTo>
                  <a:lnTo>
                    <a:pt x="1144371" y="61239"/>
                  </a:lnTo>
                  <a:lnTo>
                    <a:pt x="1152740" y="55549"/>
                  </a:lnTo>
                  <a:lnTo>
                    <a:pt x="1163218" y="53555"/>
                  </a:lnTo>
                  <a:lnTo>
                    <a:pt x="1173594" y="55549"/>
                  </a:lnTo>
                  <a:lnTo>
                    <a:pt x="1181925" y="61239"/>
                  </a:lnTo>
                  <a:lnTo>
                    <a:pt x="1187450" y="70129"/>
                  </a:lnTo>
                  <a:lnTo>
                    <a:pt x="1189469" y="81788"/>
                  </a:lnTo>
                  <a:lnTo>
                    <a:pt x="1189469" y="9410"/>
                  </a:lnTo>
                  <a:lnTo>
                    <a:pt x="1189316" y="9410"/>
                  </a:lnTo>
                  <a:lnTo>
                    <a:pt x="1189316" y="53721"/>
                  </a:lnTo>
                  <a:lnTo>
                    <a:pt x="1189151" y="53555"/>
                  </a:lnTo>
                  <a:lnTo>
                    <a:pt x="1183868" y="48044"/>
                  </a:lnTo>
                  <a:lnTo>
                    <a:pt x="1177391" y="44018"/>
                  </a:lnTo>
                  <a:lnTo>
                    <a:pt x="1170051" y="41617"/>
                  </a:lnTo>
                  <a:lnTo>
                    <a:pt x="1162037" y="40817"/>
                  </a:lnTo>
                  <a:lnTo>
                    <a:pt x="1146213" y="43764"/>
                  </a:lnTo>
                  <a:lnTo>
                    <a:pt x="1133703" y="52082"/>
                  </a:lnTo>
                  <a:lnTo>
                    <a:pt x="1125474" y="65011"/>
                  </a:lnTo>
                  <a:lnTo>
                    <a:pt x="1122514" y="81788"/>
                  </a:lnTo>
                  <a:lnTo>
                    <a:pt x="1125474" y="98577"/>
                  </a:lnTo>
                  <a:lnTo>
                    <a:pt x="1133703" y="111556"/>
                  </a:lnTo>
                  <a:lnTo>
                    <a:pt x="1146213" y="119926"/>
                  </a:lnTo>
                  <a:lnTo>
                    <a:pt x="1162037" y="122897"/>
                  </a:lnTo>
                  <a:lnTo>
                    <a:pt x="1170343" y="122047"/>
                  </a:lnTo>
                  <a:lnTo>
                    <a:pt x="1177899" y="119481"/>
                  </a:lnTo>
                  <a:lnTo>
                    <a:pt x="1184490" y="115214"/>
                  </a:lnTo>
                  <a:lnTo>
                    <a:pt x="1189062" y="110159"/>
                  </a:lnTo>
                  <a:lnTo>
                    <a:pt x="1189901" y="109245"/>
                  </a:lnTo>
                  <a:lnTo>
                    <a:pt x="1189901" y="121996"/>
                  </a:lnTo>
                  <a:lnTo>
                    <a:pt x="1203477" y="121996"/>
                  </a:lnTo>
                  <a:lnTo>
                    <a:pt x="1203477" y="109245"/>
                  </a:lnTo>
                  <a:lnTo>
                    <a:pt x="1203477" y="53721"/>
                  </a:lnTo>
                  <a:lnTo>
                    <a:pt x="1203477" y="9410"/>
                  </a:lnTo>
                  <a:close/>
                </a:path>
              </a:pathLst>
            </a:custGeom>
            <a:solidFill>
              <a:srgbClr val="FFFFFF"/>
            </a:solidFill>
          </p:spPr>
          <p:txBody>
            <a:bodyPr wrap="square" lIns="0" tIns="0" rIns="0" bIns="0" rtlCol="0"/>
            <a:lstStyle/>
            <a:p>
              <a:endParaRPr/>
            </a:p>
          </p:txBody>
        </p:sp>
        <p:sp>
          <p:nvSpPr>
            <p:cNvPr id="11" name="object 11"/>
            <p:cNvSpPr/>
            <p:nvPr/>
          </p:nvSpPr>
          <p:spPr>
            <a:xfrm>
              <a:off x="9607871" y="6599366"/>
              <a:ext cx="73583" cy="81318"/>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9701745" y="6581763"/>
              <a:ext cx="142118" cy="98922"/>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11089590" y="6566655"/>
              <a:ext cx="123634" cy="127215"/>
            </a:xfrm>
            <a:prstGeom prst="rect">
              <a:avLst/>
            </a:prstGeom>
            <a:blipFill>
              <a:blip r:embed="rId7" cstate="print"/>
              <a:stretch>
                <a:fillRect/>
              </a:stretch>
            </a:blipFill>
          </p:spPr>
          <p:txBody>
            <a:bodyPr wrap="square" lIns="0" tIns="0" rIns="0" bIns="0" rtlCol="0"/>
            <a:lstStyle/>
            <a:p>
              <a:endParaRPr/>
            </a:p>
          </p:txBody>
        </p:sp>
      </p:grpSp>
      <p:sp>
        <p:nvSpPr>
          <p:cNvPr id="14" name="object 14"/>
          <p:cNvSpPr txBox="1">
            <a:spLocks noGrp="1"/>
          </p:cNvSpPr>
          <p:nvPr>
            <p:ph type="ctrTitle"/>
          </p:nvPr>
        </p:nvSpPr>
        <p:spPr>
          <a:xfrm>
            <a:off x="166612" y="1971748"/>
            <a:ext cx="11644388" cy="289823"/>
          </a:xfrm>
          <a:prstGeom prst="rect">
            <a:avLst/>
          </a:prstGeom>
        </p:spPr>
        <p:txBody>
          <a:bodyPr vert="horz" wrap="square" lIns="0" tIns="12700" rIns="0" bIns="0" rtlCol="0">
            <a:spAutoFit/>
          </a:bodyPr>
          <a:lstStyle/>
          <a:p>
            <a:pPr marL="12700">
              <a:lnSpc>
                <a:spcPct val="100000"/>
              </a:lnSpc>
              <a:spcBef>
                <a:spcPts val="100"/>
              </a:spcBef>
            </a:pPr>
            <a:endParaRPr sz="18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a:extLst>
              <a:ext uri="{FF2B5EF4-FFF2-40B4-BE49-F238E27FC236}">
                <a16:creationId xmlns:a16="http://schemas.microsoft.com/office/drawing/2014/main" id="{41498009-8560-4C53-AFD1-E0D94BB58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066137" cy="6858000"/>
          </a:xfrm>
          <a:prstGeom prst="rect">
            <a:avLst/>
          </a:prstGeom>
        </p:spPr>
      </p:pic>
    </p:spTree>
    <p:extLst>
      <p:ext uri="{BB962C8B-B14F-4D97-AF65-F5344CB8AC3E}">
        <p14:creationId xmlns:p14="http://schemas.microsoft.com/office/powerpoint/2010/main" val="2424794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6002210"/>
            <a:ext cx="12193270" cy="855980"/>
            <a:chOff x="0" y="6002210"/>
            <a:chExt cx="12193270" cy="855980"/>
          </a:xfrm>
        </p:grpSpPr>
        <p:sp>
          <p:nvSpPr>
            <p:cNvPr id="4" name="object 4"/>
            <p:cNvSpPr/>
            <p:nvPr/>
          </p:nvSpPr>
          <p:spPr>
            <a:xfrm>
              <a:off x="0" y="6002210"/>
              <a:ext cx="8224520" cy="855980"/>
            </a:xfrm>
            <a:custGeom>
              <a:avLst/>
              <a:gdLst/>
              <a:ahLst/>
              <a:cxnLst/>
              <a:rect l="l" t="t" r="r" b="b"/>
              <a:pathLst>
                <a:path w="8224520" h="855979">
                  <a:moveTo>
                    <a:pt x="8224050" y="0"/>
                  </a:moveTo>
                  <a:lnTo>
                    <a:pt x="0" y="0"/>
                  </a:lnTo>
                  <a:lnTo>
                    <a:pt x="0" y="855789"/>
                  </a:lnTo>
                  <a:lnTo>
                    <a:pt x="8224050" y="855789"/>
                  </a:lnTo>
                  <a:lnTo>
                    <a:pt x="8224050" y="0"/>
                  </a:lnTo>
                  <a:close/>
                </a:path>
              </a:pathLst>
            </a:custGeom>
            <a:solidFill>
              <a:srgbClr val="2463F7"/>
            </a:solidFill>
          </p:spPr>
          <p:txBody>
            <a:bodyPr wrap="square" lIns="0" tIns="0" rIns="0" bIns="0" rtlCol="0"/>
            <a:lstStyle/>
            <a:p>
              <a:endParaRPr/>
            </a:p>
          </p:txBody>
        </p:sp>
        <p:sp>
          <p:nvSpPr>
            <p:cNvPr id="5" name="object 5"/>
            <p:cNvSpPr/>
            <p:nvPr/>
          </p:nvSpPr>
          <p:spPr>
            <a:xfrm>
              <a:off x="1470748" y="6675373"/>
              <a:ext cx="6639559" cy="3175"/>
            </a:xfrm>
            <a:custGeom>
              <a:avLst/>
              <a:gdLst/>
              <a:ahLst/>
              <a:cxnLst/>
              <a:rect l="l" t="t" r="r" b="b"/>
              <a:pathLst>
                <a:path w="6639559" h="3175">
                  <a:moveTo>
                    <a:pt x="6639559" y="0"/>
                  </a:moveTo>
                  <a:lnTo>
                    <a:pt x="0" y="0"/>
                  </a:lnTo>
                  <a:lnTo>
                    <a:pt x="0" y="2908"/>
                  </a:lnTo>
                  <a:lnTo>
                    <a:pt x="6639559" y="2908"/>
                  </a:lnTo>
                  <a:lnTo>
                    <a:pt x="6639559" y="0"/>
                  </a:lnTo>
                  <a:close/>
                </a:path>
              </a:pathLst>
            </a:custGeom>
            <a:solidFill>
              <a:srgbClr val="FFFFFF"/>
            </a:solidFill>
          </p:spPr>
          <p:txBody>
            <a:bodyPr wrap="square" lIns="0" tIns="0" rIns="0" bIns="0" rtlCol="0"/>
            <a:lstStyle/>
            <a:p>
              <a:endParaRPr/>
            </a:p>
          </p:txBody>
        </p:sp>
        <p:sp>
          <p:nvSpPr>
            <p:cNvPr id="6" name="object 6"/>
            <p:cNvSpPr/>
            <p:nvPr/>
          </p:nvSpPr>
          <p:spPr>
            <a:xfrm>
              <a:off x="167794" y="6205776"/>
              <a:ext cx="1245729" cy="51389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8224063" y="6397980"/>
              <a:ext cx="3969385" cy="460375"/>
            </a:xfrm>
            <a:custGeom>
              <a:avLst/>
              <a:gdLst/>
              <a:ahLst/>
              <a:cxnLst/>
              <a:rect l="l" t="t" r="r" b="b"/>
              <a:pathLst>
                <a:path w="3969384" h="460375">
                  <a:moveTo>
                    <a:pt x="3969130" y="0"/>
                  </a:moveTo>
                  <a:lnTo>
                    <a:pt x="0" y="0"/>
                  </a:lnTo>
                  <a:lnTo>
                    <a:pt x="0" y="460019"/>
                  </a:lnTo>
                  <a:lnTo>
                    <a:pt x="3969130" y="460019"/>
                  </a:lnTo>
                  <a:lnTo>
                    <a:pt x="3969130" y="0"/>
                  </a:lnTo>
                  <a:close/>
                </a:path>
              </a:pathLst>
            </a:custGeom>
            <a:solidFill>
              <a:srgbClr val="EE4941"/>
            </a:solidFill>
          </p:spPr>
          <p:txBody>
            <a:bodyPr wrap="square" lIns="0" tIns="0" rIns="0" bIns="0" rtlCol="0"/>
            <a:lstStyle/>
            <a:p>
              <a:endParaRPr/>
            </a:p>
          </p:txBody>
        </p:sp>
        <p:sp>
          <p:nvSpPr>
            <p:cNvPr id="8" name="object 8"/>
            <p:cNvSpPr/>
            <p:nvPr/>
          </p:nvSpPr>
          <p:spPr>
            <a:xfrm>
              <a:off x="10066749" y="6566644"/>
              <a:ext cx="64185" cy="127228"/>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9925371" y="6592200"/>
              <a:ext cx="91020" cy="76123"/>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378342" y="6557797"/>
              <a:ext cx="1203960" cy="153035"/>
            </a:xfrm>
            <a:custGeom>
              <a:avLst/>
              <a:gdLst/>
              <a:ahLst/>
              <a:cxnLst/>
              <a:rect l="l" t="t" r="r" b="b"/>
              <a:pathLst>
                <a:path w="1203959" h="153034">
                  <a:moveTo>
                    <a:pt x="130810" y="41579"/>
                  </a:moveTo>
                  <a:lnTo>
                    <a:pt x="118135" y="41579"/>
                  </a:lnTo>
                  <a:lnTo>
                    <a:pt x="94830" y="105905"/>
                  </a:lnTo>
                  <a:lnTo>
                    <a:pt x="71678" y="41579"/>
                  </a:lnTo>
                  <a:lnTo>
                    <a:pt x="59728" y="41579"/>
                  </a:lnTo>
                  <a:lnTo>
                    <a:pt x="36144" y="105613"/>
                  </a:lnTo>
                  <a:lnTo>
                    <a:pt x="13423" y="41579"/>
                  </a:lnTo>
                  <a:lnTo>
                    <a:pt x="0" y="41579"/>
                  </a:lnTo>
                  <a:lnTo>
                    <a:pt x="29057" y="121996"/>
                  </a:lnTo>
                  <a:lnTo>
                    <a:pt x="42633" y="121996"/>
                  </a:lnTo>
                  <a:lnTo>
                    <a:pt x="65481" y="60998"/>
                  </a:lnTo>
                  <a:lnTo>
                    <a:pt x="88049" y="121996"/>
                  </a:lnTo>
                  <a:lnTo>
                    <a:pt x="101612" y="121996"/>
                  </a:lnTo>
                  <a:lnTo>
                    <a:pt x="130810" y="41579"/>
                  </a:lnTo>
                  <a:close/>
                </a:path>
                <a:path w="1203959" h="153034">
                  <a:moveTo>
                    <a:pt x="262128" y="41579"/>
                  </a:moveTo>
                  <a:lnTo>
                    <a:pt x="249453" y="41579"/>
                  </a:lnTo>
                  <a:lnTo>
                    <a:pt x="226148" y="105905"/>
                  </a:lnTo>
                  <a:lnTo>
                    <a:pt x="202996" y="41579"/>
                  </a:lnTo>
                  <a:lnTo>
                    <a:pt x="191046" y="41579"/>
                  </a:lnTo>
                  <a:lnTo>
                    <a:pt x="167462" y="105613"/>
                  </a:lnTo>
                  <a:lnTo>
                    <a:pt x="144741" y="41579"/>
                  </a:lnTo>
                  <a:lnTo>
                    <a:pt x="131318" y="41579"/>
                  </a:lnTo>
                  <a:lnTo>
                    <a:pt x="160375" y="121996"/>
                  </a:lnTo>
                  <a:lnTo>
                    <a:pt x="173951" y="121996"/>
                  </a:lnTo>
                  <a:lnTo>
                    <a:pt x="196799" y="60998"/>
                  </a:lnTo>
                  <a:lnTo>
                    <a:pt x="219367" y="121996"/>
                  </a:lnTo>
                  <a:lnTo>
                    <a:pt x="232930" y="121996"/>
                  </a:lnTo>
                  <a:lnTo>
                    <a:pt x="262128" y="41579"/>
                  </a:lnTo>
                  <a:close/>
                </a:path>
                <a:path w="1203959" h="153034">
                  <a:moveTo>
                    <a:pt x="393446" y="41579"/>
                  </a:moveTo>
                  <a:lnTo>
                    <a:pt x="380771" y="41579"/>
                  </a:lnTo>
                  <a:lnTo>
                    <a:pt x="357466" y="105905"/>
                  </a:lnTo>
                  <a:lnTo>
                    <a:pt x="334314" y="41579"/>
                  </a:lnTo>
                  <a:lnTo>
                    <a:pt x="322364" y="41579"/>
                  </a:lnTo>
                  <a:lnTo>
                    <a:pt x="298780" y="105613"/>
                  </a:lnTo>
                  <a:lnTo>
                    <a:pt x="276059" y="41579"/>
                  </a:lnTo>
                  <a:lnTo>
                    <a:pt x="262636" y="41579"/>
                  </a:lnTo>
                  <a:lnTo>
                    <a:pt x="291693" y="121996"/>
                  </a:lnTo>
                  <a:lnTo>
                    <a:pt x="305269" y="121996"/>
                  </a:lnTo>
                  <a:lnTo>
                    <a:pt x="328117" y="60998"/>
                  </a:lnTo>
                  <a:lnTo>
                    <a:pt x="350685" y="121996"/>
                  </a:lnTo>
                  <a:lnTo>
                    <a:pt x="364248" y="121996"/>
                  </a:lnTo>
                  <a:lnTo>
                    <a:pt x="393446" y="41579"/>
                  </a:lnTo>
                  <a:close/>
                </a:path>
                <a:path w="1203959" h="153034">
                  <a:moveTo>
                    <a:pt x="415937" y="106362"/>
                  </a:moveTo>
                  <a:lnTo>
                    <a:pt x="411518" y="102120"/>
                  </a:lnTo>
                  <a:lnTo>
                    <a:pt x="400748" y="102120"/>
                  </a:lnTo>
                  <a:lnTo>
                    <a:pt x="396176" y="106362"/>
                  </a:lnTo>
                  <a:lnTo>
                    <a:pt x="396176" y="112433"/>
                  </a:lnTo>
                  <a:lnTo>
                    <a:pt x="396176" y="118516"/>
                  </a:lnTo>
                  <a:lnTo>
                    <a:pt x="400748" y="122897"/>
                  </a:lnTo>
                  <a:lnTo>
                    <a:pt x="411518" y="122897"/>
                  </a:lnTo>
                  <a:lnTo>
                    <a:pt x="415937" y="118516"/>
                  </a:lnTo>
                  <a:lnTo>
                    <a:pt x="415937" y="106362"/>
                  </a:lnTo>
                  <a:close/>
                </a:path>
                <a:path w="1203959" h="153034">
                  <a:moveTo>
                    <a:pt x="517842" y="39751"/>
                  </a:moveTo>
                  <a:lnTo>
                    <a:pt x="491134" y="39751"/>
                  </a:lnTo>
                  <a:lnTo>
                    <a:pt x="491134" y="49758"/>
                  </a:lnTo>
                  <a:lnTo>
                    <a:pt x="490105" y="48653"/>
                  </a:lnTo>
                  <a:lnTo>
                    <a:pt x="490105" y="67983"/>
                  </a:lnTo>
                  <a:lnTo>
                    <a:pt x="490105" y="87998"/>
                  </a:lnTo>
                  <a:lnTo>
                    <a:pt x="482739" y="94830"/>
                  </a:lnTo>
                  <a:lnTo>
                    <a:pt x="462673" y="94830"/>
                  </a:lnTo>
                  <a:lnTo>
                    <a:pt x="455155" y="87998"/>
                  </a:lnTo>
                  <a:lnTo>
                    <a:pt x="455155" y="67983"/>
                  </a:lnTo>
                  <a:lnTo>
                    <a:pt x="462673" y="61302"/>
                  </a:lnTo>
                  <a:lnTo>
                    <a:pt x="482739" y="61302"/>
                  </a:lnTo>
                  <a:lnTo>
                    <a:pt x="490105" y="67983"/>
                  </a:lnTo>
                  <a:lnTo>
                    <a:pt x="490105" y="48653"/>
                  </a:lnTo>
                  <a:lnTo>
                    <a:pt x="486473" y="44716"/>
                  </a:lnTo>
                  <a:lnTo>
                    <a:pt x="480707" y="41173"/>
                  </a:lnTo>
                  <a:lnTo>
                    <a:pt x="473887" y="39077"/>
                  </a:lnTo>
                  <a:lnTo>
                    <a:pt x="466064" y="38392"/>
                  </a:lnTo>
                  <a:lnTo>
                    <a:pt x="450989" y="41186"/>
                  </a:lnTo>
                  <a:lnTo>
                    <a:pt x="438505" y="49149"/>
                  </a:lnTo>
                  <a:lnTo>
                    <a:pt x="429996" y="61633"/>
                  </a:lnTo>
                  <a:lnTo>
                    <a:pt x="426847" y="77990"/>
                  </a:lnTo>
                  <a:lnTo>
                    <a:pt x="429996" y="94449"/>
                  </a:lnTo>
                  <a:lnTo>
                    <a:pt x="438505" y="106972"/>
                  </a:lnTo>
                  <a:lnTo>
                    <a:pt x="450989" y="114947"/>
                  </a:lnTo>
                  <a:lnTo>
                    <a:pt x="466064" y="117741"/>
                  </a:lnTo>
                  <a:lnTo>
                    <a:pt x="473303" y="117144"/>
                  </a:lnTo>
                  <a:lnTo>
                    <a:pt x="479704" y="115341"/>
                  </a:lnTo>
                  <a:lnTo>
                    <a:pt x="485228" y="112306"/>
                  </a:lnTo>
                  <a:lnTo>
                    <a:pt x="489813" y="108026"/>
                  </a:lnTo>
                  <a:lnTo>
                    <a:pt x="489813" y="110769"/>
                  </a:lnTo>
                  <a:lnTo>
                    <a:pt x="488594" y="119316"/>
                  </a:lnTo>
                  <a:lnTo>
                    <a:pt x="484771" y="125539"/>
                  </a:lnTo>
                  <a:lnTo>
                    <a:pt x="478116" y="129349"/>
                  </a:lnTo>
                  <a:lnTo>
                    <a:pt x="468426" y="130644"/>
                  </a:lnTo>
                  <a:lnTo>
                    <a:pt x="461162" y="130035"/>
                  </a:lnTo>
                  <a:lnTo>
                    <a:pt x="453885" y="128295"/>
                  </a:lnTo>
                  <a:lnTo>
                    <a:pt x="447128" y="125526"/>
                  </a:lnTo>
                  <a:lnTo>
                    <a:pt x="441439" y="121843"/>
                  </a:lnTo>
                  <a:lnTo>
                    <a:pt x="431266" y="142024"/>
                  </a:lnTo>
                  <a:lnTo>
                    <a:pt x="439420" y="146723"/>
                  </a:lnTo>
                  <a:lnTo>
                    <a:pt x="449008" y="150088"/>
                  </a:lnTo>
                  <a:lnTo>
                    <a:pt x="459638" y="152120"/>
                  </a:lnTo>
                  <a:lnTo>
                    <a:pt x="470928" y="152806"/>
                  </a:lnTo>
                  <a:lnTo>
                    <a:pt x="490829" y="150012"/>
                  </a:lnTo>
                  <a:lnTo>
                    <a:pt x="505561" y="141554"/>
                  </a:lnTo>
                  <a:lnTo>
                    <a:pt x="512533" y="130644"/>
                  </a:lnTo>
                  <a:lnTo>
                    <a:pt x="514705" y="127254"/>
                  </a:lnTo>
                  <a:lnTo>
                    <a:pt x="517677" y="108026"/>
                  </a:lnTo>
                  <a:lnTo>
                    <a:pt x="517842" y="106972"/>
                  </a:lnTo>
                  <a:lnTo>
                    <a:pt x="517842" y="94830"/>
                  </a:lnTo>
                  <a:lnTo>
                    <a:pt x="517842" y="61302"/>
                  </a:lnTo>
                  <a:lnTo>
                    <a:pt x="517842" y="49758"/>
                  </a:lnTo>
                  <a:lnTo>
                    <a:pt x="517842" y="39751"/>
                  </a:lnTo>
                  <a:close/>
                </a:path>
                <a:path w="1203959" h="153034">
                  <a:moveTo>
                    <a:pt x="617474" y="83146"/>
                  </a:moveTo>
                  <a:lnTo>
                    <a:pt x="617410" y="80708"/>
                  </a:lnTo>
                  <a:lnTo>
                    <a:pt x="615975" y="72974"/>
                  </a:lnTo>
                  <a:lnTo>
                    <a:pt x="614108" y="62903"/>
                  </a:lnTo>
                  <a:lnTo>
                    <a:pt x="611352" y="58877"/>
                  </a:lnTo>
                  <a:lnTo>
                    <a:pt x="604939" y="49517"/>
                  </a:lnTo>
                  <a:lnTo>
                    <a:pt x="591337" y="41224"/>
                  </a:lnTo>
                  <a:lnTo>
                    <a:pt x="591210" y="41211"/>
                  </a:lnTo>
                  <a:lnTo>
                    <a:pt x="591210" y="72974"/>
                  </a:lnTo>
                  <a:lnTo>
                    <a:pt x="558469" y="72974"/>
                  </a:lnTo>
                  <a:lnTo>
                    <a:pt x="560095" y="64325"/>
                  </a:lnTo>
                  <a:lnTo>
                    <a:pt x="566140" y="58877"/>
                  </a:lnTo>
                  <a:lnTo>
                    <a:pt x="583552" y="58877"/>
                  </a:lnTo>
                  <a:lnTo>
                    <a:pt x="589737" y="64325"/>
                  </a:lnTo>
                  <a:lnTo>
                    <a:pt x="591210" y="72974"/>
                  </a:lnTo>
                  <a:lnTo>
                    <a:pt x="591210" y="41211"/>
                  </a:lnTo>
                  <a:lnTo>
                    <a:pt x="543267" y="50279"/>
                  </a:lnTo>
                  <a:lnTo>
                    <a:pt x="530745" y="80708"/>
                  </a:lnTo>
                  <a:lnTo>
                    <a:pt x="534073" y="97751"/>
                  </a:lnTo>
                  <a:lnTo>
                    <a:pt x="543521" y="111252"/>
                  </a:lnTo>
                  <a:lnTo>
                    <a:pt x="558317" y="120154"/>
                  </a:lnTo>
                  <a:lnTo>
                    <a:pt x="577646" y="123355"/>
                  </a:lnTo>
                  <a:lnTo>
                    <a:pt x="588302" y="122504"/>
                  </a:lnTo>
                  <a:lnTo>
                    <a:pt x="597496" y="119976"/>
                  </a:lnTo>
                  <a:lnTo>
                    <a:pt x="605294" y="115798"/>
                  </a:lnTo>
                  <a:lnTo>
                    <a:pt x="611708" y="109994"/>
                  </a:lnTo>
                  <a:lnTo>
                    <a:pt x="603618" y="101346"/>
                  </a:lnTo>
                  <a:lnTo>
                    <a:pt x="596963" y="94221"/>
                  </a:lnTo>
                  <a:lnTo>
                    <a:pt x="591515" y="99085"/>
                  </a:lnTo>
                  <a:lnTo>
                    <a:pt x="586346" y="101346"/>
                  </a:lnTo>
                  <a:lnTo>
                    <a:pt x="568210" y="101346"/>
                  </a:lnTo>
                  <a:lnTo>
                    <a:pt x="561276" y="96507"/>
                  </a:lnTo>
                  <a:lnTo>
                    <a:pt x="558914" y="88150"/>
                  </a:lnTo>
                  <a:lnTo>
                    <a:pt x="617016" y="88150"/>
                  </a:lnTo>
                  <a:lnTo>
                    <a:pt x="617169" y="85877"/>
                  </a:lnTo>
                  <a:lnTo>
                    <a:pt x="617474" y="83146"/>
                  </a:lnTo>
                  <a:close/>
                </a:path>
                <a:path w="1203959" h="153034">
                  <a:moveTo>
                    <a:pt x="658418" y="9398"/>
                  </a:moveTo>
                  <a:lnTo>
                    <a:pt x="630389" y="9398"/>
                  </a:lnTo>
                  <a:lnTo>
                    <a:pt x="630389" y="121983"/>
                  </a:lnTo>
                  <a:lnTo>
                    <a:pt x="658418" y="121983"/>
                  </a:lnTo>
                  <a:lnTo>
                    <a:pt x="658418" y="9398"/>
                  </a:lnTo>
                  <a:close/>
                </a:path>
                <a:path w="1203959" h="153034">
                  <a:moveTo>
                    <a:pt x="704545" y="39751"/>
                  </a:moveTo>
                  <a:lnTo>
                    <a:pt x="676516" y="39751"/>
                  </a:lnTo>
                  <a:lnTo>
                    <a:pt x="676516" y="121996"/>
                  </a:lnTo>
                  <a:lnTo>
                    <a:pt x="704545" y="121996"/>
                  </a:lnTo>
                  <a:lnTo>
                    <a:pt x="704545" y="39751"/>
                  </a:lnTo>
                  <a:close/>
                </a:path>
                <a:path w="1203959" h="153034">
                  <a:moveTo>
                    <a:pt x="707644" y="6210"/>
                  </a:moveTo>
                  <a:lnTo>
                    <a:pt x="700849" y="0"/>
                  </a:lnTo>
                  <a:lnTo>
                    <a:pt x="680212" y="0"/>
                  </a:lnTo>
                  <a:lnTo>
                    <a:pt x="673430" y="6667"/>
                  </a:lnTo>
                  <a:lnTo>
                    <a:pt x="673430" y="23964"/>
                  </a:lnTo>
                  <a:lnTo>
                    <a:pt x="680212" y="30645"/>
                  </a:lnTo>
                  <a:lnTo>
                    <a:pt x="700849" y="30645"/>
                  </a:lnTo>
                  <a:lnTo>
                    <a:pt x="707644" y="23964"/>
                  </a:lnTo>
                  <a:lnTo>
                    <a:pt x="707644" y="6210"/>
                  </a:lnTo>
                  <a:close/>
                </a:path>
                <a:path w="1203959" h="153034">
                  <a:moveTo>
                    <a:pt x="791222" y="96342"/>
                  </a:moveTo>
                  <a:lnTo>
                    <a:pt x="783869" y="79235"/>
                  </a:lnTo>
                  <a:lnTo>
                    <a:pt x="767702" y="72529"/>
                  </a:lnTo>
                  <a:lnTo>
                    <a:pt x="751522" y="69799"/>
                  </a:lnTo>
                  <a:lnTo>
                    <a:pt x="744181" y="64630"/>
                  </a:lnTo>
                  <a:lnTo>
                    <a:pt x="744181" y="61607"/>
                  </a:lnTo>
                  <a:lnTo>
                    <a:pt x="747585" y="58877"/>
                  </a:lnTo>
                  <a:lnTo>
                    <a:pt x="764108" y="58877"/>
                  </a:lnTo>
                  <a:lnTo>
                    <a:pt x="772071" y="60388"/>
                  </a:lnTo>
                  <a:lnTo>
                    <a:pt x="780034" y="64935"/>
                  </a:lnTo>
                  <a:lnTo>
                    <a:pt x="788441" y="45364"/>
                  </a:lnTo>
                  <a:lnTo>
                    <a:pt x="781710" y="42354"/>
                  </a:lnTo>
                  <a:lnTo>
                    <a:pt x="773861" y="40170"/>
                  </a:lnTo>
                  <a:lnTo>
                    <a:pt x="765403" y="38849"/>
                  </a:lnTo>
                  <a:lnTo>
                    <a:pt x="756869" y="38392"/>
                  </a:lnTo>
                  <a:lnTo>
                    <a:pt x="740206" y="40487"/>
                  </a:lnTo>
                  <a:lnTo>
                    <a:pt x="728002" y="46240"/>
                  </a:lnTo>
                  <a:lnTo>
                    <a:pt x="720496" y="54902"/>
                  </a:lnTo>
                  <a:lnTo>
                    <a:pt x="717943" y="65697"/>
                  </a:lnTo>
                  <a:lnTo>
                    <a:pt x="725309" y="82943"/>
                  </a:lnTo>
                  <a:lnTo>
                    <a:pt x="741540" y="89598"/>
                  </a:lnTo>
                  <a:lnTo>
                    <a:pt x="757758" y="92163"/>
                  </a:lnTo>
                  <a:lnTo>
                    <a:pt x="765136" y="97116"/>
                  </a:lnTo>
                  <a:lnTo>
                    <a:pt x="765136" y="100596"/>
                  </a:lnTo>
                  <a:lnTo>
                    <a:pt x="762038" y="102717"/>
                  </a:lnTo>
                  <a:lnTo>
                    <a:pt x="752589" y="102717"/>
                  </a:lnTo>
                  <a:lnTo>
                    <a:pt x="745159" y="102196"/>
                  </a:lnTo>
                  <a:lnTo>
                    <a:pt x="737768" y="100685"/>
                  </a:lnTo>
                  <a:lnTo>
                    <a:pt x="730808" y="98310"/>
                  </a:lnTo>
                  <a:lnTo>
                    <a:pt x="724725" y="95135"/>
                  </a:lnTo>
                  <a:lnTo>
                    <a:pt x="716318" y="114858"/>
                  </a:lnTo>
                  <a:lnTo>
                    <a:pt x="723226" y="118300"/>
                  </a:lnTo>
                  <a:lnTo>
                    <a:pt x="731850" y="120992"/>
                  </a:lnTo>
                  <a:lnTo>
                    <a:pt x="741553" y="122732"/>
                  </a:lnTo>
                  <a:lnTo>
                    <a:pt x="751713" y="123355"/>
                  </a:lnTo>
                  <a:lnTo>
                    <a:pt x="768832" y="121272"/>
                  </a:lnTo>
                  <a:lnTo>
                    <a:pt x="781202" y="115544"/>
                  </a:lnTo>
                  <a:lnTo>
                    <a:pt x="788695" y="106972"/>
                  </a:lnTo>
                  <a:lnTo>
                    <a:pt x="791222" y="96342"/>
                  </a:lnTo>
                  <a:close/>
                </a:path>
                <a:path w="1203959" h="153034">
                  <a:moveTo>
                    <a:pt x="831303" y="39751"/>
                  </a:moveTo>
                  <a:lnTo>
                    <a:pt x="803275" y="39751"/>
                  </a:lnTo>
                  <a:lnTo>
                    <a:pt x="803275" y="121996"/>
                  </a:lnTo>
                  <a:lnTo>
                    <a:pt x="831303" y="121996"/>
                  </a:lnTo>
                  <a:lnTo>
                    <a:pt x="831303" y="39751"/>
                  </a:lnTo>
                  <a:close/>
                </a:path>
                <a:path w="1203959" h="153034">
                  <a:moveTo>
                    <a:pt x="834390" y="6210"/>
                  </a:moveTo>
                  <a:lnTo>
                    <a:pt x="827608" y="0"/>
                  </a:lnTo>
                  <a:lnTo>
                    <a:pt x="806970" y="0"/>
                  </a:lnTo>
                  <a:lnTo>
                    <a:pt x="800188" y="6667"/>
                  </a:lnTo>
                  <a:lnTo>
                    <a:pt x="800188" y="23964"/>
                  </a:lnTo>
                  <a:lnTo>
                    <a:pt x="806970" y="30645"/>
                  </a:lnTo>
                  <a:lnTo>
                    <a:pt x="827608" y="30645"/>
                  </a:lnTo>
                  <a:lnTo>
                    <a:pt x="834390" y="23964"/>
                  </a:lnTo>
                  <a:lnTo>
                    <a:pt x="834390" y="6210"/>
                  </a:lnTo>
                  <a:close/>
                </a:path>
                <a:path w="1203959" h="153034">
                  <a:moveTo>
                    <a:pt x="985812" y="74955"/>
                  </a:moveTo>
                  <a:lnTo>
                    <a:pt x="983386" y="58483"/>
                  </a:lnTo>
                  <a:lnTo>
                    <a:pt x="976642" y="47104"/>
                  </a:lnTo>
                  <a:lnTo>
                    <a:pt x="966406" y="40513"/>
                  </a:lnTo>
                  <a:lnTo>
                    <a:pt x="953516" y="38392"/>
                  </a:lnTo>
                  <a:lnTo>
                    <a:pt x="945235" y="39255"/>
                  </a:lnTo>
                  <a:lnTo>
                    <a:pt x="937729" y="41757"/>
                  </a:lnTo>
                  <a:lnTo>
                    <a:pt x="931189" y="45808"/>
                  </a:lnTo>
                  <a:lnTo>
                    <a:pt x="925791" y="51295"/>
                  </a:lnTo>
                  <a:lnTo>
                    <a:pt x="920940" y="45554"/>
                  </a:lnTo>
                  <a:lnTo>
                    <a:pt x="914895" y="41529"/>
                  </a:lnTo>
                  <a:lnTo>
                    <a:pt x="907846" y="39166"/>
                  </a:lnTo>
                  <a:lnTo>
                    <a:pt x="899985" y="38392"/>
                  </a:lnTo>
                  <a:lnTo>
                    <a:pt x="893127" y="39014"/>
                  </a:lnTo>
                  <a:lnTo>
                    <a:pt x="886777" y="40894"/>
                  </a:lnTo>
                  <a:lnTo>
                    <a:pt x="881062" y="44018"/>
                  </a:lnTo>
                  <a:lnTo>
                    <a:pt x="876096" y="48399"/>
                  </a:lnTo>
                  <a:lnTo>
                    <a:pt x="876096" y="39763"/>
                  </a:lnTo>
                  <a:lnTo>
                    <a:pt x="849401" y="39763"/>
                  </a:lnTo>
                  <a:lnTo>
                    <a:pt x="849401" y="121996"/>
                  </a:lnTo>
                  <a:lnTo>
                    <a:pt x="877430" y="121996"/>
                  </a:lnTo>
                  <a:lnTo>
                    <a:pt x="877430" y="68427"/>
                  </a:lnTo>
                  <a:lnTo>
                    <a:pt x="883323" y="62826"/>
                  </a:lnTo>
                  <a:lnTo>
                    <a:pt x="899096" y="62826"/>
                  </a:lnTo>
                  <a:lnTo>
                    <a:pt x="903668" y="67818"/>
                  </a:lnTo>
                  <a:lnTo>
                    <a:pt x="903668" y="121996"/>
                  </a:lnTo>
                  <a:lnTo>
                    <a:pt x="931684" y="121996"/>
                  </a:lnTo>
                  <a:lnTo>
                    <a:pt x="931684" y="68427"/>
                  </a:lnTo>
                  <a:lnTo>
                    <a:pt x="937590" y="62826"/>
                  </a:lnTo>
                  <a:lnTo>
                    <a:pt x="953071" y="62826"/>
                  </a:lnTo>
                  <a:lnTo>
                    <a:pt x="957795" y="67818"/>
                  </a:lnTo>
                  <a:lnTo>
                    <a:pt x="957795" y="121996"/>
                  </a:lnTo>
                  <a:lnTo>
                    <a:pt x="985812" y="121996"/>
                  </a:lnTo>
                  <a:lnTo>
                    <a:pt x="985812" y="74955"/>
                  </a:lnTo>
                  <a:close/>
                </a:path>
                <a:path w="1203959" h="153034">
                  <a:moveTo>
                    <a:pt x="1020965" y="106362"/>
                  </a:moveTo>
                  <a:lnTo>
                    <a:pt x="1016546" y="102120"/>
                  </a:lnTo>
                  <a:lnTo>
                    <a:pt x="1005776" y="102120"/>
                  </a:lnTo>
                  <a:lnTo>
                    <a:pt x="1001204" y="106362"/>
                  </a:lnTo>
                  <a:lnTo>
                    <a:pt x="1001204" y="112433"/>
                  </a:lnTo>
                  <a:lnTo>
                    <a:pt x="1001204" y="118516"/>
                  </a:lnTo>
                  <a:lnTo>
                    <a:pt x="1005776" y="122897"/>
                  </a:lnTo>
                  <a:lnTo>
                    <a:pt x="1016546" y="122897"/>
                  </a:lnTo>
                  <a:lnTo>
                    <a:pt x="1020965" y="118516"/>
                  </a:lnTo>
                  <a:lnTo>
                    <a:pt x="1020965" y="106362"/>
                  </a:lnTo>
                  <a:close/>
                </a:path>
                <a:path w="1203959" h="153034">
                  <a:moveTo>
                    <a:pt x="1110183" y="83439"/>
                  </a:moveTo>
                  <a:lnTo>
                    <a:pt x="1110107" y="81775"/>
                  </a:lnTo>
                  <a:lnTo>
                    <a:pt x="1109154" y="76161"/>
                  </a:lnTo>
                  <a:lnTo>
                    <a:pt x="1107313" y="65328"/>
                  </a:lnTo>
                  <a:lnTo>
                    <a:pt x="1099845" y="53111"/>
                  </a:lnTo>
                  <a:lnTo>
                    <a:pt x="1099324" y="52247"/>
                  </a:lnTo>
                  <a:lnTo>
                    <a:pt x="1096606" y="50380"/>
                  </a:lnTo>
                  <a:lnTo>
                    <a:pt x="1096606" y="76161"/>
                  </a:lnTo>
                  <a:lnTo>
                    <a:pt x="1046467" y="76161"/>
                  </a:lnTo>
                  <a:lnTo>
                    <a:pt x="1049096" y="66802"/>
                  </a:lnTo>
                  <a:lnTo>
                    <a:pt x="1054455" y="59524"/>
                  </a:lnTo>
                  <a:lnTo>
                    <a:pt x="1062101" y="54800"/>
                  </a:lnTo>
                  <a:lnTo>
                    <a:pt x="1071537" y="53111"/>
                  </a:lnTo>
                  <a:lnTo>
                    <a:pt x="1081036" y="54813"/>
                  </a:lnTo>
                  <a:lnTo>
                    <a:pt x="1088656" y="59575"/>
                  </a:lnTo>
                  <a:lnTo>
                    <a:pt x="1093990" y="66865"/>
                  </a:lnTo>
                  <a:lnTo>
                    <a:pt x="1096606" y="76161"/>
                  </a:lnTo>
                  <a:lnTo>
                    <a:pt x="1096606" y="50380"/>
                  </a:lnTo>
                  <a:lnTo>
                    <a:pt x="1087094" y="43815"/>
                  </a:lnTo>
                  <a:lnTo>
                    <a:pt x="1071537" y="40817"/>
                  </a:lnTo>
                  <a:lnTo>
                    <a:pt x="1055878" y="43865"/>
                  </a:lnTo>
                  <a:lnTo>
                    <a:pt x="1043457" y="52362"/>
                  </a:lnTo>
                  <a:lnTo>
                    <a:pt x="1035253" y="65328"/>
                  </a:lnTo>
                  <a:lnTo>
                    <a:pt x="1032306" y="81775"/>
                  </a:lnTo>
                  <a:lnTo>
                    <a:pt x="1035329" y="98323"/>
                  </a:lnTo>
                  <a:lnTo>
                    <a:pt x="1043863" y="111328"/>
                  </a:lnTo>
                  <a:lnTo>
                    <a:pt x="1057122" y="119849"/>
                  </a:lnTo>
                  <a:lnTo>
                    <a:pt x="1074331" y="122897"/>
                  </a:lnTo>
                  <a:lnTo>
                    <a:pt x="1083627" y="122059"/>
                  </a:lnTo>
                  <a:lnTo>
                    <a:pt x="1091958" y="119557"/>
                  </a:lnTo>
                  <a:lnTo>
                    <a:pt x="1099172" y="115468"/>
                  </a:lnTo>
                  <a:lnTo>
                    <a:pt x="1104811" y="110159"/>
                  </a:lnTo>
                  <a:lnTo>
                    <a:pt x="1105154" y="109842"/>
                  </a:lnTo>
                  <a:lnTo>
                    <a:pt x="1097343" y="100444"/>
                  </a:lnTo>
                  <a:lnTo>
                    <a:pt x="1091590" y="106972"/>
                  </a:lnTo>
                  <a:lnTo>
                    <a:pt x="1083919" y="110159"/>
                  </a:lnTo>
                  <a:lnTo>
                    <a:pt x="1074775" y="110159"/>
                  </a:lnTo>
                  <a:lnTo>
                    <a:pt x="1064069" y="108470"/>
                  </a:lnTo>
                  <a:lnTo>
                    <a:pt x="1055484" y="103695"/>
                  </a:lnTo>
                  <a:lnTo>
                    <a:pt x="1049464" y="96266"/>
                  </a:lnTo>
                  <a:lnTo>
                    <a:pt x="1046467" y="86626"/>
                  </a:lnTo>
                  <a:lnTo>
                    <a:pt x="1109878" y="86626"/>
                  </a:lnTo>
                  <a:lnTo>
                    <a:pt x="1110030" y="85267"/>
                  </a:lnTo>
                  <a:lnTo>
                    <a:pt x="1110183" y="83439"/>
                  </a:lnTo>
                  <a:close/>
                </a:path>
                <a:path w="1203959" h="153034">
                  <a:moveTo>
                    <a:pt x="1203477" y="9410"/>
                  </a:moveTo>
                  <a:lnTo>
                    <a:pt x="1189469" y="9410"/>
                  </a:lnTo>
                  <a:lnTo>
                    <a:pt x="1189469" y="81788"/>
                  </a:lnTo>
                  <a:lnTo>
                    <a:pt x="1187450" y="93446"/>
                  </a:lnTo>
                  <a:lnTo>
                    <a:pt x="1181925" y="102400"/>
                  </a:lnTo>
                  <a:lnTo>
                    <a:pt x="1173594" y="108127"/>
                  </a:lnTo>
                  <a:lnTo>
                    <a:pt x="1163218" y="110159"/>
                  </a:lnTo>
                  <a:lnTo>
                    <a:pt x="1152740" y="108127"/>
                  </a:lnTo>
                  <a:lnTo>
                    <a:pt x="1144371" y="102400"/>
                  </a:lnTo>
                  <a:lnTo>
                    <a:pt x="1138821" y="93446"/>
                  </a:lnTo>
                  <a:lnTo>
                    <a:pt x="1136815" y="81788"/>
                  </a:lnTo>
                  <a:lnTo>
                    <a:pt x="1138821" y="70129"/>
                  </a:lnTo>
                  <a:lnTo>
                    <a:pt x="1144371" y="61239"/>
                  </a:lnTo>
                  <a:lnTo>
                    <a:pt x="1152740" y="55549"/>
                  </a:lnTo>
                  <a:lnTo>
                    <a:pt x="1163218" y="53555"/>
                  </a:lnTo>
                  <a:lnTo>
                    <a:pt x="1173594" y="55549"/>
                  </a:lnTo>
                  <a:lnTo>
                    <a:pt x="1181925" y="61239"/>
                  </a:lnTo>
                  <a:lnTo>
                    <a:pt x="1187450" y="70129"/>
                  </a:lnTo>
                  <a:lnTo>
                    <a:pt x="1189469" y="81788"/>
                  </a:lnTo>
                  <a:lnTo>
                    <a:pt x="1189469" y="9410"/>
                  </a:lnTo>
                  <a:lnTo>
                    <a:pt x="1189316" y="9410"/>
                  </a:lnTo>
                  <a:lnTo>
                    <a:pt x="1189316" y="53721"/>
                  </a:lnTo>
                  <a:lnTo>
                    <a:pt x="1189151" y="53555"/>
                  </a:lnTo>
                  <a:lnTo>
                    <a:pt x="1183868" y="48044"/>
                  </a:lnTo>
                  <a:lnTo>
                    <a:pt x="1177391" y="44018"/>
                  </a:lnTo>
                  <a:lnTo>
                    <a:pt x="1170051" y="41617"/>
                  </a:lnTo>
                  <a:lnTo>
                    <a:pt x="1162037" y="40817"/>
                  </a:lnTo>
                  <a:lnTo>
                    <a:pt x="1146213" y="43764"/>
                  </a:lnTo>
                  <a:lnTo>
                    <a:pt x="1133703" y="52082"/>
                  </a:lnTo>
                  <a:lnTo>
                    <a:pt x="1125474" y="65011"/>
                  </a:lnTo>
                  <a:lnTo>
                    <a:pt x="1122514" y="81788"/>
                  </a:lnTo>
                  <a:lnTo>
                    <a:pt x="1125474" y="98577"/>
                  </a:lnTo>
                  <a:lnTo>
                    <a:pt x="1133703" y="111556"/>
                  </a:lnTo>
                  <a:lnTo>
                    <a:pt x="1146213" y="119926"/>
                  </a:lnTo>
                  <a:lnTo>
                    <a:pt x="1162037" y="122897"/>
                  </a:lnTo>
                  <a:lnTo>
                    <a:pt x="1170343" y="122047"/>
                  </a:lnTo>
                  <a:lnTo>
                    <a:pt x="1177899" y="119481"/>
                  </a:lnTo>
                  <a:lnTo>
                    <a:pt x="1184490" y="115214"/>
                  </a:lnTo>
                  <a:lnTo>
                    <a:pt x="1189062" y="110159"/>
                  </a:lnTo>
                  <a:lnTo>
                    <a:pt x="1189901" y="109245"/>
                  </a:lnTo>
                  <a:lnTo>
                    <a:pt x="1189901" y="121996"/>
                  </a:lnTo>
                  <a:lnTo>
                    <a:pt x="1203477" y="121996"/>
                  </a:lnTo>
                  <a:lnTo>
                    <a:pt x="1203477" y="109245"/>
                  </a:lnTo>
                  <a:lnTo>
                    <a:pt x="1203477" y="53721"/>
                  </a:lnTo>
                  <a:lnTo>
                    <a:pt x="1203477" y="9410"/>
                  </a:lnTo>
                  <a:close/>
                </a:path>
              </a:pathLst>
            </a:custGeom>
            <a:solidFill>
              <a:srgbClr val="FFFFFF"/>
            </a:solidFill>
          </p:spPr>
          <p:txBody>
            <a:bodyPr wrap="square" lIns="0" tIns="0" rIns="0" bIns="0" rtlCol="0"/>
            <a:lstStyle/>
            <a:p>
              <a:endParaRPr/>
            </a:p>
          </p:txBody>
        </p:sp>
        <p:sp>
          <p:nvSpPr>
            <p:cNvPr id="11" name="object 11"/>
            <p:cNvSpPr/>
            <p:nvPr/>
          </p:nvSpPr>
          <p:spPr>
            <a:xfrm>
              <a:off x="9607871" y="6599366"/>
              <a:ext cx="73583" cy="81318"/>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9701745" y="6581763"/>
              <a:ext cx="142118" cy="98922"/>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11089590" y="6566655"/>
              <a:ext cx="123634" cy="127215"/>
            </a:xfrm>
            <a:prstGeom prst="rect">
              <a:avLst/>
            </a:prstGeom>
            <a:blipFill>
              <a:blip r:embed="rId7" cstate="print"/>
              <a:stretch>
                <a:fillRect/>
              </a:stretch>
            </a:blipFill>
          </p:spPr>
          <p:txBody>
            <a:bodyPr wrap="square" lIns="0" tIns="0" rIns="0" bIns="0" rtlCol="0"/>
            <a:lstStyle/>
            <a:p>
              <a:endParaRPr/>
            </a:p>
          </p:txBody>
        </p:sp>
      </p:grpSp>
      <p:sp>
        <p:nvSpPr>
          <p:cNvPr id="14" name="object 14"/>
          <p:cNvSpPr txBox="1">
            <a:spLocks noGrp="1"/>
          </p:cNvSpPr>
          <p:nvPr>
            <p:ph type="ctrTitle"/>
          </p:nvPr>
        </p:nvSpPr>
        <p:spPr>
          <a:xfrm>
            <a:off x="166612" y="1971748"/>
            <a:ext cx="11644388" cy="289823"/>
          </a:xfrm>
          <a:prstGeom prst="rect">
            <a:avLst/>
          </a:prstGeom>
        </p:spPr>
        <p:txBody>
          <a:bodyPr vert="horz" wrap="square" lIns="0" tIns="12700" rIns="0" bIns="0" rtlCol="0">
            <a:spAutoFit/>
          </a:bodyPr>
          <a:lstStyle/>
          <a:p>
            <a:pPr marL="12700">
              <a:lnSpc>
                <a:spcPct val="100000"/>
              </a:lnSpc>
              <a:spcBef>
                <a:spcPts val="100"/>
              </a:spcBef>
            </a:pPr>
            <a:endParaRPr sz="18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a:extLst>
              <a:ext uri="{FF2B5EF4-FFF2-40B4-BE49-F238E27FC236}">
                <a16:creationId xmlns:a16="http://schemas.microsoft.com/office/drawing/2014/main" id="{EEB7E717-E68F-45D3-86C5-4B8352844E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7615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153304" y="3352800"/>
            <a:ext cx="6765694" cy="2167260"/>
          </a:xfrm>
          <a:prstGeom prst="rect">
            <a:avLst/>
          </a:prstGeom>
        </p:spPr>
        <p:txBody>
          <a:bodyPr vert="horz" wrap="square" lIns="0" tIns="12700" rIns="0" bIns="0" rtlCol="0">
            <a:spAutoFit/>
          </a:bodyPr>
          <a:lstStyle/>
          <a:p>
            <a:pPr marL="0">
              <a:lnSpc>
                <a:spcPct val="100000"/>
              </a:lnSpc>
            </a:pPr>
            <a:r>
              <a:rPr lang="en-US" altLang="zh-CN" sz="2000" spc="50" dirty="0">
                <a:solidFill>
                  <a:srgbClr val="000000"/>
                </a:solidFill>
                <a:latin typeface="Arial"/>
                <a:ea typeface="Arial"/>
              </a:rPr>
              <a:t>ACTH</a:t>
            </a:r>
            <a:r>
              <a:rPr lang="en-US" altLang="zh-CN" sz="2000" spc="20" dirty="0">
                <a:solidFill>
                  <a:srgbClr val="000000"/>
                </a:solidFill>
                <a:latin typeface="Arial"/>
                <a:cs typeface="Arial"/>
              </a:rPr>
              <a:t> </a:t>
            </a:r>
            <a:r>
              <a:rPr lang="en-US" altLang="zh-CN" sz="2000" spc="34" dirty="0" err="1">
                <a:solidFill>
                  <a:srgbClr val="000000"/>
                </a:solidFill>
                <a:latin typeface="Arial"/>
                <a:ea typeface="Arial"/>
              </a:rPr>
              <a:t>salınmasının</a:t>
            </a:r>
            <a:r>
              <a:rPr lang="tr-TR" altLang="zh-CN" sz="2000" spc="34" dirty="0">
                <a:solidFill>
                  <a:srgbClr val="000000"/>
                </a:solidFill>
                <a:latin typeface="Arial"/>
                <a:ea typeface="Arial"/>
              </a:rPr>
              <a:t>   </a:t>
            </a:r>
            <a:r>
              <a:rPr lang="en-US" altLang="zh-CN" sz="2000" spc="-5" dirty="0" err="1">
                <a:solidFill>
                  <a:srgbClr val="000000"/>
                </a:solidFill>
                <a:latin typeface="Arial"/>
                <a:ea typeface="Arial"/>
              </a:rPr>
              <a:t>düzen</a:t>
            </a:r>
            <a:r>
              <a:rPr lang="en-US" altLang="zh-CN" sz="2000" dirty="0" err="1">
                <a:solidFill>
                  <a:srgbClr val="000000"/>
                </a:solidFill>
                <a:latin typeface="Arial"/>
                <a:ea typeface="Arial"/>
              </a:rPr>
              <a:t>lenmesi</a:t>
            </a:r>
            <a:r>
              <a:rPr lang="en-US" altLang="zh-CN" sz="2000" dirty="0">
                <a:solidFill>
                  <a:srgbClr val="000000"/>
                </a:solidFill>
                <a:latin typeface="Arial"/>
                <a:ea typeface="Arial"/>
              </a:rPr>
              <a:t>;</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220" dirty="0">
                <a:solidFill>
                  <a:srgbClr val="000000"/>
                </a:solidFill>
                <a:latin typeface="Arial"/>
                <a:cs typeface="Arial"/>
              </a:rPr>
              <a:t> </a:t>
            </a:r>
            <a:r>
              <a:rPr lang="en-US" altLang="zh-CN" sz="2000" dirty="0">
                <a:solidFill>
                  <a:srgbClr val="000000"/>
                </a:solidFill>
                <a:latin typeface="Arial"/>
                <a:ea typeface="Arial"/>
              </a:rPr>
              <a:t>Kanda</a:t>
            </a:r>
            <a:r>
              <a:rPr lang="en-US" altLang="zh-CN" sz="2000" spc="225" dirty="0">
                <a:solidFill>
                  <a:srgbClr val="000000"/>
                </a:solidFill>
                <a:latin typeface="Arial"/>
                <a:cs typeface="Arial"/>
              </a:rPr>
              <a:t> </a:t>
            </a:r>
            <a:r>
              <a:rPr lang="en-US" altLang="zh-CN" sz="2000" dirty="0" err="1">
                <a:solidFill>
                  <a:srgbClr val="000000"/>
                </a:solidFill>
                <a:latin typeface="Arial"/>
                <a:ea typeface="Arial"/>
              </a:rPr>
              <a:t>kortizol</a:t>
            </a:r>
            <a:r>
              <a:rPr lang="en-US" altLang="zh-CN" sz="2000" spc="225" dirty="0">
                <a:solidFill>
                  <a:srgbClr val="000000"/>
                </a:solidFill>
                <a:latin typeface="Arial"/>
                <a:cs typeface="Arial"/>
              </a:rPr>
              <a:t> </a:t>
            </a:r>
            <a:r>
              <a:rPr lang="en-US" altLang="zh-CN" sz="2000" dirty="0" err="1">
                <a:solidFill>
                  <a:srgbClr val="000000"/>
                </a:solidFill>
                <a:latin typeface="Arial"/>
                <a:ea typeface="Arial"/>
              </a:rPr>
              <a:t>artınca</a:t>
            </a:r>
            <a:r>
              <a:rPr lang="en-US" altLang="zh-CN" sz="2000" dirty="0">
                <a:solidFill>
                  <a:srgbClr val="000000"/>
                </a:solidFill>
                <a:latin typeface="Arial"/>
                <a:cs typeface="Arial"/>
              </a:rPr>
              <a:t> </a:t>
            </a:r>
            <a:r>
              <a:rPr lang="en-US" altLang="zh-CN" sz="2000" spc="50" dirty="0" err="1">
                <a:solidFill>
                  <a:srgbClr val="000000"/>
                </a:solidFill>
                <a:latin typeface="Arial"/>
                <a:ea typeface="Arial"/>
              </a:rPr>
              <a:t>negati</a:t>
            </a:r>
            <a:r>
              <a:rPr lang="tr-TR" altLang="zh-CN" sz="2000" spc="50" dirty="0">
                <a:solidFill>
                  <a:srgbClr val="000000"/>
                </a:solidFill>
                <a:latin typeface="Arial"/>
                <a:ea typeface="Arial"/>
              </a:rPr>
              <a:t>f </a:t>
            </a:r>
            <a:r>
              <a:rPr lang="en-US" altLang="zh-CN" sz="2000" spc="-445" dirty="0">
                <a:solidFill>
                  <a:srgbClr val="000000"/>
                </a:solidFill>
                <a:latin typeface="Arial"/>
                <a:cs typeface="Arial"/>
              </a:rPr>
              <a:t> </a:t>
            </a:r>
            <a:r>
              <a:rPr lang="en-US" altLang="zh-CN" sz="2000" spc="64" dirty="0">
                <a:solidFill>
                  <a:srgbClr val="000000"/>
                </a:solidFill>
                <a:latin typeface="Arial"/>
                <a:ea typeface="Arial"/>
              </a:rPr>
              <a:t>feedback</a:t>
            </a:r>
            <a:r>
              <a:rPr lang="en-US" altLang="zh-CN" sz="2000" dirty="0">
                <a:solidFill>
                  <a:srgbClr val="000000"/>
                </a:solidFill>
                <a:latin typeface="Arial"/>
                <a:cs typeface="Arial"/>
              </a:rPr>
              <a:t> </a:t>
            </a:r>
            <a:r>
              <a:rPr lang="en-US" altLang="zh-CN" sz="2000" dirty="0" err="1">
                <a:solidFill>
                  <a:srgbClr val="000000"/>
                </a:solidFill>
                <a:latin typeface="Arial"/>
                <a:ea typeface="Arial"/>
              </a:rPr>
              <a:t>mekanizma</a:t>
            </a:r>
            <a:r>
              <a:rPr lang="en-US" altLang="zh-CN" sz="2000" dirty="0">
                <a:solidFill>
                  <a:srgbClr val="000000"/>
                </a:solidFill>
                <a:latin typeface="Arial"/>
                <a:cs typeface="Arial"/>
              </a:rPr>
              <a:t> </a:t>
            </a:r>
            <a:r>
              <a:rPr lang="en-US" altLang="zh-CN" sz="2000" dirty="0" err="1">
                <a:solidFill>
                  <a:srgbClr val="000000"/>
                </a:solidFill>
                <a:latin typeface="Arial"/>
                <a:ea typeface="Arial"/>
              </a:rPr>
              <a:t>ile</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salınım</a:t>
            </a:r>
            <a:r>
              <a:rPr lang="tr-TR" altLang="zh-CN" sz="2000" dirty="0">
                <a:solidFill>
                  <a:srgbClr val="000000"/>
                </a:solidFill>
                <a:latin typeface="Arial"/>
                <a:ea typeface="Arial"/>
              </a:rPr>
              <a:t>ı </a:t>
            </a:r>
            <a:r>
              <a:rPr lang="en-US" altLang="zh-CN" sz="2000" dirty="0">
                <a:solidFill>
                  <a:srgbClr val="000000"/>
                </a:solidFill>
                <a:latin typeface="Arial"/>
                <a:cs typeface="Arial"/>
              </a:rPr>
              <a:t> </a:t>
            </a:r>
            <a:r>
              <a:rPr lang="tr-TR" altLang="zh-CN" sz="2000" dirty="0">
                <a:solidFill>
                  <a:srgbClr val="000000"/>
                </a:solidFill>
                <a:latin typeface="Arial"/>
                <a:cs typeface="Arial"/>
              </a:rPr>
              <a:t>a</a:t>
            </a:r>
            <a:r>
              <a:rPr lang="en-US" altLang="zh-CN" sz="2000" spc="-5" dirty="0" err="1">
                <a:solidFill>
                  <a:srgbClr val="000000"/>
                </a:solidFill>
                <a:latin typeface="Arial"/>
                <a:ea typeface="Arial"/>
              </a:rPr>
              <a:t>za</a:t>
            </a:r>
            <a:r>
              <a:rPr lang="en-US" altLang="zh-CN" sz="2000" dirty="0" err="1">
                <a:solidFill>
                  <a:srgbClr val="000000"/>
                </a:solidFill>
                <a:latin typeface="Arial"/>
                <a:ea typeface="Arial"/>
              </a:rPr>
              <a:t>lır</a:t>
            </a:r>
            <a:r>
              <a:rPr lang="tr-TR" altLang="zh-CN" sz="2000" dirty="0">
                <a:solidFill>
                  <a:srgbClr val="000000"/>
                </a:solidFill>
                <a:latin typeface="Arial"/>
                <a:ea typeface="Arial"/>
              </a:rPr>
              <a:t>.</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164" dirty="0">
                <a:solidFill>
                  <a:srgbClr val="000000"/>
                </a:solidFill>
                <a:latin typeface="Arial"/>
                <a:cs typeface="Arial"/>
              </a:rPr>
              <a:t> </a:t>
            </a:r>
            <a:r>
              <a:rPr lang="en-US" altLang="zh-CN" sz="2000" dirty="0" err="1">
                <a:solidFill>
                  <a:srgbClr val="000000"/>
                </a:solidFill>
                <a:latin typeface="Arial"/>
                <a:ea typeface="Arial"/>
              </a:rPr>
              <a:t>Stres</a:t>
            </a:r>
            <a:r>
              <a:rPr lang="en-US" altLang="zh-CN" sz="2000" spc="164" dirty="0">
                <a:solidFill>
                  <a:srgbClr val="000000"/>
                </a:solidFill>
                <a:latin typeface="Arial"/>
                <a:cs typeface="Arial"/>
              </a:rPr>
              <a:t> </a:t>
            </a:r>
            <a:r>
              <a:rPr lang="en-US" altLang="zh-CN" sz="2000" dirty="0">
                <a:solidFill>
                  <a:srgbClr val="000000"/>
                </a:solidFill>
                <a:latin typeface="Arial"/>
                <a:ea typeface="Arial"/>
              </a:rPr>
              <a:t>ACTH</a:t>
            </a:r>
            <a:r>
              <a:rPr lang="en-US" altLang="zh-CN" sz="2000" spc="164" dirty="0">
                <a:solidFill>
                  <a:srgbClr val="000000"/>
                </a:solidFill>
                <a:latin typeface="Arial"/>
                <a:cs typeface="Arial"/>
              </a:rPr>
              <a:t> </a:t>
            </a:r>
            <a:r>
              <a:rPr lang="en-US" altLang="zh-CN" sz="2000" dirty="0" err="1">
                <a:solidFill>
                  <a:srgbClr val="000000"/>
                </a:solidFill>
                <a:latin typeface="Arial"/>
                <a:ea typeface="Arial"/>
              </a:rPr>
              <a:t>salınmasına</a:t>
            </a:r>
            <a:r>
              <a:rPr lang="tr-TR" altLang="zh-CN" sz="2000" dirty="0">
                <a:solidFill>
                  <a:srgbClr val="000000"/>
                </a:solidFill>
                <a:latin typeface="Arial"/>
                <a:ea typeface="Arial"/>
              </a:rPr>
              <a:t>  </a:t>
            </a:r>
            <a:r>
              <a:rPr lang="en-US" altLang="zh-CN" sz="2000" spc="-5" dirty="0" err="1">
                <a:solidFill>
                  <a:srgbClr val="000000"/>
                </a:solidFill>
                <a:latin typeface="Arial"/>
                <a:ea typeface="Arial"/>
              </a:rPr>
              <a:t>neden</a:t>
            </a:r>
            <a:r>
              <a:rPr lang="en-US" altLang="zh-CN" sz="2000" dirty="0">
                <a:solidFill>
                  <a:srgbClr val="000000"/>
                </a:solidFill>
                <a:latin typeface="Arial"/>
                <a:cs typeface="Arial"/>
              </a:rPr>
              <a:t> </a:t>
            </a:r>
            <a:r>
              <a:rPr lang="en-US" altLang="zh-CN" sz="2000" dirty="0" err="1">
                <a:solidFill>
                  <a:srgbClr val="000000"/>
                </a:solidFill>
                <a:latin typeface="Arial"/>
                <a:ea typeface="Arial"/>
              </a:rPr>
              <a:t>olur</a:t>
            </a:r>
            <a:r>
              <a:rPr lang="en-US" altLang="zh-CN" sz="2000" dirty="0">
                <a:solidFill>
                  <a:srgbClr val="000000"/>
                </a:solidFill>
                <a:latin typeface="Arial"/>
                <a:ea typeface="Arial"/>
              </a:rPr>
              <a:t/>
            </a:r>
            <a:br>
              <a:rPr lang="en-US" altLang="zh-CN" sz="2000" dirty="0">
                <a:solidFill>
                  <a:srgbClr val="000000"/>
                </a:solidFill>
                <a:latin typeface="Arial"/>
                <a:ea typeface="Arial"/>
              </a:rPr>
            </a:br>
            <a:endParaRPr sz="20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
        <p:nvSpPr>
          <p:cNvPr id="18" name="Freeform 99">
            <a:extLst>
              <a:ext uri="{FF2B5EF4-FFF2-40B4-BE49-F238E27FC236}">
                <a16:creationId xmlns:a16="http://schemas.microsoft.com/office/drawing/2014/main" id="{7CF9CD3F-B878-495C-9998-F307A143F5B8}"/>
              </a:ext>
            </a:extLst>
          </p:cNvPr>
          <p:cNvSpPr/>
          <p:nvPr/>
        </p:nvSpPr>
        <p:spPr>
          <a:xfrm>
            <a:off x="9925371" y="1539330"/>
            <a:ext cx="514029" cy="4819650"/>
          </a:xfrm>
          <a:custGeom>
            <a:avLst/>
            <a:gdLst>
              <a:gd name="connsiteX0" fmla="*/ 15483 w 3714750"/>
              <a:gd name="connsiteY0" fmla="*/ 4821448 h 4819650"/>
              <a:gd name="connsiteX1" fmla="*/ 3718925 w 3714750"/>
              <a:gd name="connsiteY1" fmla="*/ 4821448 h 4819650"/>
              <a:gd name="connsiteX2" fmla="*/ 3718925 w 3714750"/>
              <a:gd name="connsiteY2" fmla="*/ 12740 h 4819650"/>
              <a:gd name="connsiteX3" fmla="*/ 15483 w 3714750"/>
              <a:gd name="connsiteY3" fmla="*/ 12740 h 4819650"/>
              <a:gd name="connsiteX4" fmla="*/ 15483 w 3714750"/>
              <a:gd name="connsiteY4" fmla="*/ 4821448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0" h="4819650">
                <a:moveTo>
                  <a:pt x="15483" y="4821448"/>
                </a:moveTo>
                <a:lnTo>
                  <a:pt x="3718925" y="4821448"/>
                </a:lnTo>
                <a:lnTo>
                  <a:pt x="3718925" y="12740"/>
                </a:lnTo>
                <a:lnTo>
                  <a:pt x="15483" y="12740"/>
                </a:lnTo>
                <a:lnTo>
                  <a:pt x="15483" y="4821448"/>
                </a:lnTo>
                <a:close/>
              </a:path>
            </a:pathLst>
          </a:custGeom>
          <a:solidFill>
            <a:srgbClr val="000000">
              <a:alpha val="0"/>
            </a:srgbClr>
          </a:solidFill>
          <a:ln w="12700">
            <a:solidFill>
              <a:srgbClr val="313197">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99">
            <a:extLst>
              <a:ext uri="{FF2B5EF4-FFF2-40B4-BE49-F238E27FC236}">
                <a16:creationId xmlns:a16="http://schemas.microsoft.com/office/drawing/2014/main" id="{0AB6152B-6F6A-4E52-9CED-A0252AF09C5A}"/>
              </a:ext>
            </a:extLst>
          </p:cNvPr>
          <p:cNvSpPr/>
          <p:nvPr/>
        </p:nvSpPr>
        <p:spPr>
          <a:xfrm>
            <a:off x="10016390" y="1733550"/>
            <a:ext cx="971649" cy="4819650"/>
          </a:xfrm>
          <a:custGeom>
            <a:avLst/>
            <a:gdLst>
              <a:gd name="connsiteX0" fmla="*/ 15483 w 3714750"/>
              <a:gd name="connsiteY0" fmla="*/ 4821448 h 4819650"/>
              <a:gd name="connsiteX1" fmla="*/ 3718925 w 3714750"/>
              <a:gd name="connsiteY1" fmla="*/ 4821448 h 4819650"/>
              <a:gd name="connsiteX2" fmla="*/ 3718925 w 3714750"/>
              <a:gd name="connsiteY2" fmla="*/ 12740 h 4819650"/>
              <a:gd name="connsiteX3" fmla="*/ 15483 w 3714750"/>
              <a:gd name="connsiteY3" fmla="*/ 12740 h 4819650"/>
              <a:gd name="connsiteX4" fmla="*/ 15483 w 3714750"/>
              <a:gd name="connsiteY4" fmla="*/ 4821448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0" h="4819650">
                <a:moveTo>
                  <a:pt x="15483" y="4821448"/>
                </a:moveTo>
                <a:lnTo>
                  <a:pt x="3718925" y="4821448"/>
                </a:lnTo>
                <a:lnTo>
                  <a:pt x="3718925" y="12740"/>
                </a:lnTo>
                <a:lnTo>
                  <a:pt x="15483" y="12740"/>
                </a:lnTo>
                <a:lnTo>
                  <a:pt x="15483" y="4821448"/>
                </a:lnTo>
                <a:close/>
              </a:path>
            </a:pathLst>
          </a:custGeom>
          <a:solidFill>
            <a:srgbClr val="000000">
              <a:alpha val="0"/>
            </a:srgbClr>
          </a:solidFill>
          <a:ln w="12700">
            <a:solidFill>
              <a:srgbClr val="313197">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0" name="Picture 99">
            <a:extLst>
              <a:ext uri="{FF2B5EF4-FFF2-40B4-BE49-F238E27FC236}">
                <a16:creationId xmlns:a16="http://schemas.microsoft.com/office/drawing/2014/main" id="{B7E5A5D7-63B6-4ACE-8B74-F2532F375E9B}"/>
              </a:ext>
            </a:extLst>
          </p:cNvPr>
          <p:cNvPicPr>
            <a:picLocks noChangeAspect="1"/>
          </p:cNvPicPr>
          <p:nvPr/>
        </p:nvPicPr>
        <p:blipFill>
          <a:blip r:embed="rId2"/>
          <a:stretch>
            <a:fillRect/>
          </a:stretch>
        </p:blipFill>
        <p:spPr>
          <a:xfrm>
            <a:off x="8673824" y="228600"/>
            <a:ext cx="3518175" cy="6629400"/>
          </a:xfrm>
          <a:prstGeom prst="rect">
            <a:avLst/>
          </a:prstGeom>
        </p:spPr>
      </p:pic>
      <p:sp>
        <p:nvSpPr>
          <p:cNvPr id="21" name="Metin kutusu 20">
            <a:extLst>
              <a:ext uri="{FF2B5EF4-FFF2-40B4-BE49-F238E27FC236}">
                <a16:creationId xmlns:a16="http://schemas.microsoft.com/office/drawing/2014/main" id="{4FB34CC1-7A17-4DFB-B973-E20667FD4709}"/>
              </a:ext>
            </a:extLst>
          </p:cNvPr>
          <p:cNvSpPr txBox="1"/>
          <p:nvPr/>
        </p:nvSpPr>
        <p:spPr>
          <a:xfrm>
            <a:off x="309540" y="1981200"/>
            <a:ext cx="6705600" cy="746999"/>
          </a:xfrm>
          <a:prstGeom prst="rect">
            <a:avLst/>
          </a:prstGeom>
          <a:noFill/>
        </p:spPr>
        <p:txBody>
          <a:bodyPr wrap="square">
            <a:spAutoFit/>
          </a:bodyPr>
          <a:lstStyle/>
          <a:p>
            <a:pPr marL="0" indent="1137797">
              <a:lnSpc>
                <a:spcPct val="100000"/>
              </a:lnSpc>
            </a:pPr>
            <a:r>
              <a:rPr lang="en-US" altLang="zh-CN" sz="2400" dirty="0" err="1">
                <a:solidFill>
                  <a:srgbClr val="FF0000"/>
                </a:solidFill>
                <a:latin typeface="Arial"/>
                <a:ea typeface="Arial"/>
              </a:rPr>
              <a:t>Adrenokortikotrop</a:t>
            </a:r>
            <a:r>
              <a:rPr lang="en-US" altLang="zh-CN" sz="2400" dirty="0">
                <a:solidFill>
                  <a:srgbClr val="FF0000"/>
                </a:solidFill>
                <a:latin typeface="Arial"/>
                <a:cs typeface="Arial"/>
              </a:rPr>
              <a:t> </a:t>
            </a:r>
            <a:r>
              <a:rPr lang="en-US" altLang="zh-CN" sz="2400" dirty="0" err="1">
                <a:solidFill>
                  <a:srgbClr val="FF0000"/>
                </a:solidFill>
                <a:latin typeface="Arial"/>
                <a:ea typeface="Arial"/>
              </a:rPr>
              <a:t>hormon</a:t>
            </a:r>
            <a:r>
              <a:rPr lang="tr-TR" altLang="zh-CN" sz="2400" spc="60" dirty="0">
                <a:solidFill>
                  <a:srgbClr val="FF0000"/>
                </a:solidFill>
                <a:latin typeface="Arial"/>
                <a:cs typeface="Arial"/>
              </a:rPr>
              <a:t>  </a:t>
            </a:r>
            <a:r>
              <a:rPr lang="en-US" altLang="zh-CN" sz="2400" dirty="0">
                <a:solidFill>
                  <a:srgbClr val="FF0000"/>
                </a:solidFill>
                <a:latin typeface="Arial"/>
                <a:ea typeface="Arial"/>
              </a:rPr>
              <a:t>(ACTH)</a:t>
            </a:r>
          </a:p>
          <a:p>
            <a:pPr>
              <a:lnSpc>
                <a:spcPts val="1000"/>
              </a:lnSpc>
            </a:pPr>
            <a:endParaRPr lang="en-US" sz="2400" dirty="0">
              <a:solidFill>
                <a:srgbClr val="FF0000"/>
              </a:solidFill>
            </a:endParaRPr>
          </a:p>
          <a:p>
            <a:pPr>
              <a:lnSpc>
                <a:spcPts val="1000"/>
              </a:lnSpc>
            </a:pPr>
            <a:endParaRPr lang="en-US" dirty="0"/>
          </a:p>
        </p:txBody>
      </p:sp>
    </p:spTree>
    <p:extLst>
      <p:ext uri="{BB962C8B-B14F-4D97-AF65-F5344CB8AC3E}">
        <p14:creationId xmlns:p14="http://schemas.microsoft.com/office/powerpoint/2010/main" val="2041774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371600" y="2493445"/>
            <a:ext cx="4800600" cy="4013919"/>
          </a:xfrm>
          <a:prstGeom prst="rect">
            <a:avLst/>
          </a:prstGeom>
        </p:spPr>
        <p:txBody>
          <a:bodyPr vert="horz" wrap="square" lIns="0" tIns="12700" rIns="0" bIns="0" rtlCol="0">
            <a:spAutoFit/>
          </a:bodyPr>
          <a:lstStyle/>
          <a:p>
            <a:pPr marL="342900" indent="-342900" hangingPunct="0">
              <a:lnSpc>
                <a:spcPct val="100000"/>
              </a:lnSpc>
            </a:pPr>
            <a:r>
              <a:rPr lang="en-US" altLang="zh-CN" sz="2000" dirty="0" err="1">
                <a:solidFill>
                  <a:srgbClr val="000000"/>
                </a:solidFill>
                <a:latin typeface="Arial"/>
                <a:ea typeface="Arial"/>
              </a:rPr>
              <a:t>Hipotalamustan</a:t>
            </a:r>
            <a:r>
              <a:rPr lang="en-US" altLang="zh-CN" sz="2000" spc="104" dirty="0">
                <a:solidFill>
                  <a:srgbClr val="000000"/>
                </a:solidFill>
                <a:latin typeface="Arial"/>
                <a:cs typeface="Arial"/>
              </a:rPr>
              <a:t> </a:t>
            </a:r>
            <a:r>
              <a:rPr lang="en-US" altLang="zh-CN" sz="2000" dirty="0" err="1">
                <a:solidFill>
                  <a:srgbClr val="000000"/>
                </a:solidFill>
                <a:latin typeface="Arial"/>
                <a:ea typeface="Arial"/>
              </a:rPr>
              <a:t>salınan</a:t>
            </a:r>
            <a:r>
              <a:rPr lang="en-US" altLang="zh-CN" sz="2000" spc="104" dirty="0">
                <a:solidFill>
                  <a:srgbClr val="000000"/>
                </a:solidFill>
                <a:latin typeface="Arial"/>
                <a:cs typeface="Arial"/>
              </a:rPr>
              <a:t> </a:t>
            </a:r>
            <a:r>
              <a:rPr lang="en-US" altLang="zh-CN" sz="2000" dirty="0">
                <a:solidFill>
                  <a:srgbClr val="000000"/>
                </a:solidFill>
                <a:latin typeface="Arial"/>
                <a:ea typeface="Arial"/>
              </a:rPr>
              <a:t>CRH</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ön</a:t>
            </a:r>
            <a:r>
              <a:rPr lang="en-US" altLang="zh-CN" sz="2000" dirty="0">
                <a:solidFill>
                  <a:srgbClr val="000000"/>
                </a:solidFill>
                <a:latin typeface="Arial"/>
                <a:cs typeface="Arial"/>
              </a:rPr>
              <a:t> </a:t>
            </a:r>
            <a:r>
              <a:rPr lang="en-US" altLang="zh-CN" sz="2000" dirty="0" err="1">
                <a:solidFill>
                  <a:srgbClr val="000000"/>
                </a:solidFill>
                <a:latin typeface="Arial"/>
                <a:ea typeface="Arial"/>
              </a:rPr>
              <a:t>hipofizdeki</a:t>
            </a:r>
            <a:r>
              <a:rPr lang="en-US" altLang="zh-CN" sz="2000" dirty="0">
                <a:solidFill>
                  <a:srgbClr val="000000"/>
                </a:solidFill>
                <a:latin typeface="Arial"/>
                <a:cs typeface="Arial"/>
              </a:rPr>
              <a:t> </a:t>
            </a:r>
            <a:r>
              <a:rPr lang="en-US" altLang="zh-CN" sz="2000" dirty="0" err="1">
                <a:solidFill>
                  <a:srgbClr val="000000"/>
                </a:solidFill>
                <a:latin typeface="Arial"/>
                <a:ea typeface="Arial"/>
              </a:rPr>
              <a:t>kortikotrop</a:t>
            </a:r>
            <a:r>
              <a:rPr lang="en-US" altLang="zh-CN" sz="2000" spc="30" dirty="0">
                <a:solidFill>
                  <a:srgbClr val="000000"/>
                </a:solidFill>
                <a:latin typeface="Arial"/>
                <a:cs typeface="Arial"/>
              </a:rPr>
              <a:t> </a:t>
            </a:r>
            <a:r>
              <a:rPr lang="en-US" altLang="zh-CN" sz="2000" dirty="0" err="1">
                <a:solidFill>
                  <a:srgbClr val="000000"/>
                </a:solidFill>
                <a:latin typeface="Arial"/>
                <a:ea typeface="Arial"/>
              </a:rPr>
              <a:t>hücreleri</a:t>
            </a:r>
            <a:r>
              <a:rPr lang="en-US" altLang="zh-CN" sz="2000" dirty="0">
                <a:solidFill>
                  <a:srgbClr val="000000"/>
                </a:solidFill>
                <a:latin typeface="Arial"/>
                <a:cs typeface="Arial"/>
              </a:rPr>
              <a:t> </a:t>
            </a:r>
            <a:r>
              <a:rPr lang="en-US" altLang="zh-CN" sz="2000" spc="-10" dirty="0" err="1">
                <a:solidFill>
                  <a:srgbClr val="000000"/>
                </a:solidFill>
                <a:latin typeface="Arial"/>
                <a:ea typeface="Arial"/>
              </a:rPr>
              <a:t>uya</a:t>
            </a:r>
            <a:r>
              <a:rPr lang="en-US" altLang="zh-CN" sz="2000" dirty="0" err="1">
                <a:solidFill>
                  <a:srgbClr val="000000"/>
                </a:solidFill>
                <a:latin typeface="Arial"/>
                <a:ea typeface="Arial"/>
              </a:rPr>
              <a:t>rır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139" dirty="0">
                <a:solidFill>
                  <a:srgbClr val="000000"/>
                </a:solidFill>
                <a:latin typeface="Arial"/>
                <a:cs typeface="Arial"/>
              </a:rPr>
              <a:t>  </a:t>
            </a:r>
            <a:r>
              <a:rPr lang="en-US" altLang="zh-CN" sz="2000" dirty="0" err="1">
                <a:solidFill>
                  <a:srgbClr val="000000"/>
                </a:solidFill>
                <a:latin typeface="Arial"/>
                <a:ea typeface="Arial"/>
              </a:rPr>
              <a:t>Proopiomelanokortin</a:t>
            </a:r>
            <a:r>
              <a:rPr lang="en-US" altLang="zh-CN" sz="2000" spc="145" dirty="0">
                <a:solidFill>
                  <a:srgbClr val="000000"/>
                </a:solidFill>
                <a:latin typeface="Arial"/>
                <a:cs typeface="Arial"/>
              </a:rPr>
              <a:t> </a:t>
            </a:r>
            <a:r>
              <a:rPr lang="en-US" altLang="zh-CN" sz="2000" dirty="0" err="1">
                <a:solidFill>
                  <a:srgbClr val="000000"/>
                </a:solidFill>
                <a:latin typeface="Arial"/>
                <a:ea typeface="Arial"/>
              </a:rPr>
              <a:t>isimli</a:t>
            </a:r>
            <a:r>
              <a:rPr lang="en-US" altLang="zh-CN" sz="2000" spc="139" dirty="0">
                <a:solidFill>
                  <a:srgbClr val="000000"/>
                </a:solidFill>
                <a:latin typeface="Arial"/>
                <a:cs typeface="Arial"/>
              </a:rPr>
              <a:t> </a:t>
            </a:r>
            <a:r>
              <a:rPr lang="en-US" altLang="zh-CN" sz="2000" dirty="0" err="1">
                <a:solidFill>
                  <a:srgbClr val="000000"/>
                </a:solidFill>
                <a:latin typeface="Arial"/>
                <a:ea typeface="Arial"/>
              </a:rPr>
              <a:t>madde</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altLang="zh-CN" sz="2000" dirty="0" err="1">
                <a:solidFill>
                  <a:srgbClr val="000000"/>
                </a:solidFill>
                <a:latin typeface="Arial"/>
                <a:ea typeface="Arial"/>
              </a:rPr>
              <a:t>parçalanır</a:t>
            </a:r>
            <a:r>
              <a:rPr lang="en-US" altLang="zh-CN" sz="2000" dirty="0">
                <a:solidFill>
                  <a:srgbClr val="000000"/>
                </a:solidFill>
                <a:latin typeface="Arial"/>
                <a:cs typeface="Arial"/>
              </a:rPr>
              <a:t> </a:t>
            </a:r>
            <a:r>
              <a:rPr lang="en-US" altLang="zh-CN" sz="2000" dirty="0" err="1">
                <a:solidFill>
                  <a:srgbClr val="000000"/>
                </a:solidFill>
                <a:latin typeface="Arial"/>
                <a:ea typeface="Arial"/>
              </a:rPr>
              <a:t>ve</a:t>
            </a:r>
            <a:r>
              <a:rPr lang="en-US" altLang="zh-CN" sz="2000" dirty="0">
                <a:solidFill>
                  <a:srgbClr val="000000"/>
                </a:solidFill>
                <a:latin typeface="Arial"/>
                <a:cs typeface="Arial"/>
              </a:rPr>
              <a:t> </a:t>
            </a:r>
            <a:r>
              <a:rPr lang="en-US" altLang="zh-CN" sz="2000" dirty="0" err="1">
                <a:solidFill>
                  <a:srgbClr val="000000"/>
                </a:solidFill>
                <a:latin typeface="Arial"/>
                <a:ea typeface="Arial"/>
              </a:rPr>
              <a:t>şunları</a:t>
            </a:r>
            <a:r>
              <a:rPr lang="en-US" altLang="zh-CN" sz="2000" spc="-50" dirty="0">
                <a:solidFill>
                  <a:srgbClr val="000000"/>
                </a:solidFill>
                <a:latin typeface="Arial"/>
                <a:cs typeface="Arial"/>
              </a:rPr>
              <a:t> </a:t>
            </a:r>
            <a:r>
              <a:rPr lang="en-US" altLang="zh-CN" sz="2000" dirty="0" err="1">
                <a:solidFill>
                  <a:srgbClr val="000000"/>
                </a:solidFill>
                <a:latin typeface="Arial"/>
                <a:ea typeface="Arial"/>
              </a:rPr>
              <a:t>oluşturur</a:t>
            </a:r>
            <a:r>
              <a:rPr lang="en-US" altLang="zh-CN" sz="2000" dirty="0">
                <a:solidFill>
                  <a:srgbClr val="000000"/>
                </a:solidFill>
                <a:latin typeface="Arial"/>
                <a:ea typeface="Arial"/>
              </a:rPr>
              <a:t>:</a:t>
            </a:r>
            <a:r>
              <a:rPr lang="en-US" altLang="zh-CN" sz="2000" dirty="0">
                <a:solidFill>
                  <a:srgbClr val="000000"/>
                </a:solidFill>
                <a:latin typeface="Arial"/>
                <a:cs typeface="Arial"/>
              </a:rPr>
              <a:t> </a:t>
            </a:r>
            <a:r>
              <a:rPr lang="tr-TR" altLang="zh-CN" sz="2000" dirty="0">
                <a:solidFill>
                  <a:srgbClr val="000000"/>
                </a:solidFill>
                <a:latin typeface="Arial"/>
                <a:cs typeface="Arial"/>
              </a:rPr>
              <a:t/>
            </a:r>
            <a:br>
              <a:rPr lang="tr-TR" altLang="zh-CN" sz="2000" dirty="0">
                <a:solidFill>
                  <a:srgbClr val="000000"/>
                </a:solidFill>
                <a:latin typeface="Arial"/>
                <a:cs typeface="Arial"/>
              </a:rPr>
            </a:br>
            <a:r>
              <a:rPr lang="en-US" sz="2000" dirty="0"/>
              <a:t/>
            </a:r>
            <a:br>
              <a:rPr lang="en-US" sz="2000" dirty="0"/>
            </a:br>
            <a:r>
              <a:rPr lang="en-US" altLang="zh-CN" sz="2000" spc="-5" dirty="0">
                <a:solidFill>
                  <a:srgbClr val="000000"/>
                </a:solidFill>
                <a:latin typeface="Arial"/>
                <a:ea typeface="Arial"/>
              </a:rPr>
              <a:t>–</a:t>
            </a:r>
            <a:r>
              <a:rPr lang="en-US" altLang="zh-CN" sz="2000" spc="254" dirty="0">
                <a:solidFill>
                  <a:srgbClr val="000000"/>
                </a:solidFill>
                <a:latin typeface="Arial"/>
                <a:cs typeface="Arial"/>
              </a:rPr>
              <a:t> </a:t>
            </a:r>
            <a:r>
              <a:rPr lang="en-US" altLang="zh-CN" sz="2000" spc="-5" dirty="0">
                <a:solidFill>
                  <a:srgbClr val="000000"/>
                </a:solidFill>
                <a:latin typeface="Arial"/>
                <a:ea typeface="Arial"/>
              </a:rPr>
              <a:t>ACTH</a:t>
            </a:r>
            <a:br>
              <a:rPr lang="en-US" altLang="zh-CN" sz="2000" spc="-5" dirty="0">
                <a:solidFill>
                  <a:srgbClr val="000000"/>
                </a:solidFill>
                <a:latin typeface="Arial"/>
                <a:ea typeface="Arial"/>
              </a:rPr>
            </a:br>
            <a:r>
              <a:rPr lang="en-US" altLang="zh-CN" sz="2000" dirty="0">
                <a:solidFill>
                  <a:srgbClr val="000000"/>
                </a:solidFill>
                <a:latin typeface="Arial"/>
                <a:ea typeface="Arial"/>
              </a:rPr>
              <a:t>–</a:t>
            </a:r>
            <a:r>
              <a:rPr lang="en-US" altLang="zh-CN" sz="2000" spc="114" dirty="0">
                <a:solidFill>
                  <a:srgbClr val="000000"/>
                </a:solidFill>
                <a:latin typeface="Arial"/>
                <a:cs typeface="Arial"/>
              </a:rPr>
              <a:t> </a:t>
            </a:r>
            <a:r>
              <a:rPr lang="en-US" altLang="zh-CN" sz="2000" dirty="0">
                <a:solidFill>
                  <a:srgbClr val="000000"/>
                </a:solidFill>
                <a:latin typeface="Arial"/>
                <a:ea typeface="Arial"/>
              </a:rPr>
              <a:t>Beta</a:t>
            </a:r>
            <a:r>
              <a:rPr lang="en-US" altLang="zh-CN" sz="2000" spc="120" dirty="0">
                <a:solidFill>
                  <a:srgbClr val="000000"/>
                </a:solidFill>
                <a:latin typeface="Arial"/>
                <a:cs typeface="Arial"/>
              </a:rPr>
              <a:t> </a:t>
            </a:r>
            <a:r>
              <a:rPr lang="en-US" altLang="zh-CN" sz="2000" dirty="0" err="1">
                <a:solidFill>
                  <a:srgbClr val="000000"/>
                </a:solidFill>
                <a:latin typeface="Arial"/>
                <a:ea typeface="Arial"/>
              </a:rPr>
              <a:t>endorfin</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114" dirty="0">
                <a:solidFill>
                  <a:srgbClr val="000000"/>
                </a:solidFill>
                <a:latin typeface="Arial"/>
                <a:cs typeface="Arial"/>
              </a:rPr>
              <a:t> </a:t>
            </a:r>
            <a:r>
              <a:rPr lang="en-US" altLang="zh-CN" sz="2000" dirty="0">
                <a:solidFill>
                  <a:srgbClr val="000000"/>
                </a:solidFill>
                <a:latin typeface="Arial"/>
                <a:ea typeface="Arial"/>
              </a:rPr>
              <a:t>Beta</a:t>
            </a:r>
            <a:r>
              <a:rPr lang="en-US" altLang="zh-CN" sz="2000" spc="114" dirty="0">
                <a:solidFill>
                  <a:srgbClr val="000000"/>
                </a:solidFill>
                <a:latin typeface="Arial"/>
                <a:cs typeface="Arial"/>
              </a:rPr>
              <a:t> </a:t>
            </a:r>
            <a:r>
              <a:rPr lang="en-US" altLang="zh-CN" sz="2000" dirty="0">
                <a:solidFill>
                  <a:srgbClr val="000000"/>
                </a:solidFill>
                <a:latin typeface="Arial"/>
                <a:ea typeface="Arial"/>
              </a:rPr>
              <a:t>lipotropin</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89" dirty="0">
                <a:solidFill>
                  <a:srgbClr val="000000"/>
                </a:solidFill>
                <a:latin typeface="Arial"/>
                <a:cs typeface="Arial"/>
              </a:rPr>
              <a:t> </a:t>
            </a:r>
            <a:r>
              <a:rPr lang="en-US" altLang="zh-CN" sz="2000" dirty="0" err="1">
                <a:solidFill>
                  <a:srgbClr val="000000"/>
                </a:solidFill>
                <a:latin typeface="Arial"/>
                <a:ea typeface="Arial"/>
              </a:rPr>
              <a:t>Melanosit</a:t>
            </a:r>
            <a:r>
              <a:rPr lang="en-US" altLang="zh-CN" sz="2000" spc="89" dirty="0">
                <a:solidFill>
                  <a:srgbClr val="000000"/>
                </a:solidFill>
                <a:latin typeface="Arial"/>
                <a:cs typeface="Arial"/>
              </a:rPr>
              <a:t> </a:t>
            </a:r>
            <a:r>
              <a:rPr lang="en-US" altLang="zh-CN" sz="2000" dirty="0" err="1">
                <a:solidFill>
                  <a:srgbClr val="000000"/>
                </a:solidFill>
                <a:latin typeface="Arial"/>
                <a:ea typeface="Arial"/>
              </a:rPr>
              <a:t>stimülan</a:t>
            </a:r>
            <a:r>
              <a:rPr lang="en-US" altLang="zh-CN" sz="2000" spc="89" dirty="0">
                <a:solidFill>
                  <a:srgbClr val="000000"/>
                </a:solidFill>
                <a:latin typeface="Arial"/>
                <a:cs typeface="Arial"/>
              </a:rPr>
              <a:t> </a:t>
            </a:r>
            <a:r>
              <a:rPr lang="en-US" altLang="zh-CN" sz="2000" dirty="0">
                <a:solidFill>
                  <a:srgbClr val="000000"/>
                </a:solidFill>
                <a:latin typeface="Arial"/>
                <a:ea typeface="Arial"/>
              </a:rPr>
              <a:t>hormone</a:t>
            </a:r>
            <a:r>
              <a:rPr lang="tr-TR" altLang="zh-CN" sz="2000" dirty="0">
                <a:solidFill>
                  <a:srgbClr val="000000"/>
                </a:solidFill>
                <a:latin typeface="Arial"/>
                <a:ea typeface="Arial"/>
              </a:rPr>
              <a:t> </a:t>
            </a:r>
            <a:r>
              <a:rPr lang="en-US" altLang="zh-CN" sz="2000" spc="-5" dirty="0">
                <a:solidFill>
                  <a:srgbClr val="000000"/>
                </a:solidFill>
                <a:latin typeface="Arial"/>
                <a:ea typeface="Arial"/>
              </a:rPr>
              <a:t>(MS</a:t>
            </a:r>
            <a:r>
              <a:rPr lang="en-US" altLang="zh-CN" sz="2000" dirty="0">
                <a:solidFill>
                  <a:srgbClr val="000000"/>
                </a:solidFill>
                <a:latin typeface="Arial"/>
                <a:ea typeface="Arial"/>
              </a:rPr>
              <a:t>H)</a:t>
            </a:r>
            <a:br>
              <a:rPr lang="en-US" altLang="zh-CN" sz="2000" dirty="0">
                <a:solidFill>
                  <a:srgbClr val="000000"/>
                </a:solidFill>
                <a:latin typeface="Arial"/>
                <a:ea typeface="Arial"/>
              </a:rPr>
            </a:br>
            <a:endParaRPr sz="20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
        <p:nvSpPr>
          <p:cNvPr id="18" name="Metin kutusu 17">
            <a:extLst>
              <a:ext uri="{FF2B5EF4-FFF2-40B4-BE49-F238E27FC236}">
                <a16:creationId xmlns:a16="http://schemas.microsoft.com/office/drawing/2014/main" id="{8573B915-AAC9-4E25-AACE-BFC953F1E47C}"/>
              </a:ext>
            </a:extLst>
          </p:cNvPr>
          <p:cNvSpPr txBox="1"/>
          <p:nvPr/>
        </p:nvSpPr>
        <p:spPr>
          <a:xfrm>
            <a:off x="6977496" y="2493445"/>
            <a:ext cx="4937607" cy="3016210"/>
          </a:xfrm>
          <a:prstGeom prst="rect">
            <a:avLst/>
          </a:prstGeom>
          <a:noFill/>
        </p:spPr>
        <p:txBody>
          <a:bodyPr wrap="square">
            <a:spAutoFit/>
          </a:bodyPr>
          <a:lstStyle/>
          <a:p>
            <a:pPr marL="0">
              <a:lnSpc>
                <a:spcPct val="100000"/>
              </a:lnSpc>
            </a:pPr>
            <a:r>
              <a:rPr lang="en-US" altLang="zh-CN" sz="2000" dirty="0">
                <a:solidFill>
                  <a:srgbClr val="000000"/>
                </a:solidFill>
                <a:latin typeface="Arial"/>
                <a:ea typeface="Arial"/>
              </a:rPr>
              <a:t>ACTH</a:t>
            </a:r>
            <a:r>
              <a:rPr lang="en-US" altLang="zh-CN" sz="2000" spc="110" dirty="0">
                <a:solidFill>
                  <a:srgbClr val="000000"/>
                </a:solidFill>
                <a:latin typeface="Arial"/>
                <a:cs typeface="Arial"/>
              </a:rPr>
              <a:t> </a:t>
            </a:r>
            <a:r>
              <a:rPr lang="en-US" altLang="zh-CN" sz="2000" dirty="0" err="1">
                <a:solidFill>
                  <a:srgbClr val="000000"/>
                </a:solidFill>
                <a:latin typeface="Arial"/>
                <a:ea typeface="Arial"/>
              </a:rPr>
              <a:t>polipeptid</a:t>
            </a:r>
            <a:r>
              <a:rPr lang="en-US" altLang="zh-CN" sz="2000" spc="110" dirty="0">
                <a:solidFill>
                  <a:srgbClr val="000000"/>
                </a:solidFill>
                <a:latin typeface="Arial"/>
                <a:cs typeface="Arial"/>
              </a:rPr>
              <a:t> </a:t>
            </a:r>
            <a:r>
              <a:rPr lang="en-US" altLang="zh-CN" sz="2000" dirty="0" err="1">
                <a:solidFill>
                  <a:srgbClr val="000000"/>
                </a:solidFill>
                <a:latin typeface="Arial"/>
                <a:ea typeface="Arial"/>
              </a:rPr>
              <a:t>yapıda</a:t>
            </a:r>
            <a:r>
              <a:rPr lang="en-US" altLang="zh-CN" sz="2000" spc="110" dirty="0">
                <a:solidFill>
                  <a:srgbClr val="000000"/>
                </a:solidFill>
                <a:latin typeface="Arial"/>
                <a:cs typeface="Arial"/>
              </a:rPr>
              <a:t> </a:t>
            </a:r>
            <a:r>
              <a:rPr lang="en-US" altLang="zh-CN" sz="2000" dirty="0" err="1">
                <a:solidFill>
                  <a:srgbClr val="000000"/>
                </a:solidFill>
                <a:latin typeface="Arial"/>
                <a:ea typeface="Arial"/>
              </a:rPr>
              <a:t>bir</a:t>
            </a:r>
            <a:r>
              <a:rPr lang="tr-TR" altLang="zh-CN" sz="2000" dirty="0">
                <a:solidFill>
                  <a:srgbClr val="000000"/>
                </a:solidFill>
                <a:latin typeface="Arial"/>
                <a:ea typeface="Arial"/>
              </a:rPr>
              <a:t> </a:t>
            </a:r>
            <a:r>
              <a:rPr lang="en-US" altLang="zh-CN" sz="2000" spc="-5" dirty="0" err="1">
                <a:solidFill>
                  <a:srgbClr val="000000"/>
                </a:solidFill>
                <a:latin typeface="Arial"/>
                <a:ea typeface="Arial"/>
              </a:rPr>
              <a:t>hor</a:t>
            </a:r>
            <a:r>
              <a:rPr lang="en-US" altLang="zh-CN" sz="2000" dirty="0" err="1">
                <a:solidFill>
                  <a:srgbClr val="000000"/>
                </a:solidFill>
                <a:latin typeface="Arial"/>
                <a:ea typeface="Arial"/>
              </a:rPr>
              <a:t>mondur</a:t>
            </a:r>
            <a:endParaRPr lang="en-US" altLang="zh-CN" sz="2000" dirty="0">
              <a:solidFill>
                <a:srgbClr val="000000"/>
              </a:solidFill>
              <a:latin typeface="Arial"/>
              <a:ea typeface="Arial"/>
            </a:endParaRPr>
          </a:p>
          <a:p>
            <a:pPr>
              <a:lnSpc>
                <a:spcPts val="575"/>
              </a:lnSpc>
            </a:pPr>
            <a:endParaRPr lang="en-US" sz="2000" dirty="0"/>
          </a:p>
          <a:p>
            <a:pPr marL="0">
              <a:lnSpc>
                <a:spcPct val="100000"/>
              </a:lnSpc>
            </a:pPr>
            <a:r>
              <a:rPr lang="en-US" altLang="zh-CN" sz="2000" dirty="0">
                <a:solidFill>
                  <a:srgbClr val="FF0000"/>
                </a:solidFill>
                <a:latin typeface="Arial"/>
                <a:ea typeface="Arial"/>
              </a:rPr>
              <a:t>•</a:t>
            </a:r>
            <a:r>
              <a:rPr lang="en-US" altLang="zh-CN" sz="2000" spc="104" dirty="0">
                <a:solidFill>
                  <a:srgbClr val="FF0000"/>
                </a:solidFill>
                <a:latin typeface="Arial"/>
                <a:cs typeface="Arial"/>
              </a:rPr>
              <a:t>  </a:t>
            </a:r>
            <a:r>
              <a:rPr lang="en-US" altLang="zh-CN" sz="2000" dirty="0" err="1">
                <a:solidFill>
                  <a:srgbClr val="FF0000"/>
                </a:solidFill>
                <a:latin typeface="Arial"/>
                <a:ea typeface="Arial"/>
              </a:rPr>
              <a:t>Salınması</a:t>
            </a:r>
            <a:r>
              <a:rPr lang="en-US" altLang="zh-CN" sz="2000" spc="110" dirty="0">
                <a:solidFill>
                  <a:srgbClr val="FF0000"/>
                </a:solidFill>
                <a:latin typeface="Arial"/>
                <a:cs typeface="Arial"/>
              </a:rPr>
              <a:t> </a:t>
            </a:r>
            <a:r>
              <a:rPr lang="en-US" altLang="zh-CN" sz="2000" dirty="0" err="1">
                <a:solidFill>
                  <a:srgbClr val="FF0000"/>
                </a:solidFill>
                <a:latin typeface="Arial"/>
                <a:ea typeface="Arial"/>
              </a:rPr>
              <a:t>diürnal</a:t>
            </a:r>
            <a:r>
              <a:rPr lang="en-US" altLang="zh-CN" sz="2000" spc="110" dirty="0">
                <a:solidFill>
                  <a:srgbClr val="FF0000"/>
                </a:solidFill>
                <a:latin typeface="Arial"/>
                <a:cs typeface="Arial"/>
              </a:rPr>
              <a:t> </a:t>
            </a:r>
            <a:r>
              <a:rPr lang="en-US" altLang="zh-CN" sz="2000" dirty="0" err="1">
                <a:solidFill>
                  <a:srgbClr val="FF0000"/>
                </a:solidFill>
                <a:latin typeface="Arial"/>
                <a:ea typeface="Arial"/>
              </a:rPr>
              <a:t>ritm</a:t>
            </a:r>
            <a:r>
              <a:rPr lang="en-US" altLang="zh-CN" sz="2000" spc="104" dirty="0">
                <a:solidFill>
                  <a:srgbClr val="FF0000"/>
                </a:solidFill>
                <a:latin typeface="Arial"/>
                <a:cs typeface="Arial"/>
              </a:rPr>
              <a:t> </a:t>
            </a:r>
            <a:r>
              <a:rPr lang="en-US" altLang="zh-CN" sz="2000" dirty="0" err="1">
                <a:solidFill>
                  <a:srgbClr val="FF0000"/>
                </a:solidFill>
                <a:latin typeface="Arial"/>
                <a:ea typeface="Arial"/>
              </a:rPr>
              <a:t>gösterir</a:t>
            </a:r>
            <a:endParaRPr lang="en-US" altLang="zh-CN" sz="2000" dirty="0">
              <a:solidFill>
                <a:srgbClr val="FF0000"/>
              </a:solidFill>
              <a:latin typeface="Arial"/>
              <a:ea typeface="Arial"/>
            </a:endParaRPr>
          </a:p>
          <a:p>
            <a:pPr>
              <a:lnSpc>
                <a:spcPts val="575"/>
              </a:lnSpc>
            </a:pPr>
            <a:endParaRPr lang="en-US" sz="2000" dirty="0"/>
          </a:p>
          <a:p>
            <a:pPr marL="0">
              <a:lnSpc>
                <a:spcPct val="100000"/>
              </a:lnSpc>
            </a:pPr>
            <a:r>
              <a:rPr lang="en-US" altLang="zh-CN" sz="2000" dirty="0">
                <a:solidFill>
                  <a:srgbClr val="000000"/>
                </a:solidFill>
                <a:latin typeface="Arial"/>
                <a:ea typeface="Arial"/>
              </a:rPr>
              <a:t>•</a:t>
            </a:r>
            <a:r>
              <a:rPr lang="en-US" altLang="zh-CN" sz="2000" spc="80" dirty="0">
                <a:solidFill>
                  <a:srgbClr val="000000"/>
                </a:solidFill>
                <a:latin typeface="Arial"/>
                <a:cs typeface="Arial"/>
              </a:rPr>
              <a:t>  </a:t>
            </a:r>
            <a:r>
              <a:rPr lang="en-US" altLang="zh-CN" sz="2000" dirty="0" err="1">
                <a:solidFill>
                  <a:srgbClr val="FF0000"/>
                </a:solidFill>
                <a:latin typeface="Arial"/>
                <a:ea typeface="Arial"/>
              </a:rPr>
              <a:t>Hedef</a:t>
            </a:r>
            <a:r>
              <a:rPr lang="en-US" altLang="zh-CN" sz="2000" spc="85" dirty="0">
                <a:solidFill>
                  <a:srgbClr val="FF0000"/>
                </a:solidFill>
                <a:latin typeface="Arial"/>
                <a:cs typeface="Arial"/>
              </a:rPr>
              <a:t> </a:t>
            </a:r>
            <a:r>
              <a:rPr lang="en-US" altLang="zh-CN" sz="2000" dirty="0" err="1">
                <a:solidFill>
                  <a:srgbClr val="FF0000"/>
                </a:solidFill>
                <a:latin typeface="Arial"/>
                <a:ea typeface="Arial"/>
              </a:rPr>
              <a:t>dokusu</a:t>
            </a:r>
            <a:r>
              <a:rPr lang="en-US" altLang="zh-CN" sz="2000" spc="85" dirty="0">
                <a:solidFill>
                  <a:srgbClr val="FF0000"/>
                </a:solidFill>
                <a:latin typeface="Arial"/>
                <a:cs typeface="Arial"/>
              </a:rPr>
              <a:t> </a:t>
            </a:r>
            <a:r>
              <a:rPr lang="en-US" altLang="zh-CN" sz="2000" dirty="0">
                <a:solidFill>
                  <a:srgbClr val="FF0000"/>
                </a:solidFill>
                <a:latin typeface="Arial"/>
                <a:ea typeface="Arial"/>
              </a:rPr>
              <a:t>adrenal</a:t>
            </a:r>
            <a:r>
              <a:rPr lang="en-US" altLang="zh-CN" sz="2000" spc="80" dirty="0">
                <a:solidFill>
                  <a:srgbClr val="FF0000"/>
                </a:solidFill>
                <a:latin typeface="Arial"/>
                <a:cs typeface="Arial"/>
              </a:rPr>
              <a:t> </a:t>
            </a:r>
            <a:r>
              <a:rPr lang="en-US" altLang="zh-CN" sz="2000" dirty="0" err="1">
                <a:solidFill>
                  <a:srgbClr val="FF0000"/>
                </a:solidFill>
                <a:latin typeface="Arial"/>
                <a:ea typeface="Arial"/>
              </a:rPr>
              <a:t>kortekstir</a:t>
            </a:r>
            <a:r>
              <a:rPr lang="en-US" altLang="zh-CN" sz="2000" dirty="0">
                <a:solidFill>
                  <a:srgbClr val="FF0000"/>
                </a:solidFill>
                <a:latin typeface="Arial"/>
                <a:ea typeface="Arial"/>
              </a:rPr>
              <a:t>.</a:t>
            </a:r>
          </a:p>
          <a:p>
            <a:pPr>
              <a:lnSpc>
                <a:spcPts val="575"/>
              </a:lnSpc>
            </a:pPr>
            <a:endParaRPr lang="en-US" sz="2000" dirty="0"/>
          </a:p>
          <a:p>
            <a:pPr marL="0" indent="457200">
              <a:lnSpc>
                <a:spcPct val="100000"/>
              </a:lnSpc>
            </a:pPr>
            <a:r>
              <a:rPr lang="en-US" altLang="zh-CN" sz="2000" dirty="0">
                <a:solidFill>
                  <a:srgbClr val="000000"/>
                </a:solidFill>
                <a:latin typeface="Arial"/>
                <a:ea typeface="Arial"/>
              </a:rPr>
              <a:t>–</a:t>
            </a:r>
            <a:r>
              <a:rPr lang="en-US" altLang="zh-CN" sz="2000" spc="234" dirty="0">
                <a:solidFill>
                  <a:srgbClr val="000000"/>
                </a:solidFill>
                <a:latin typeface="Arial"/>
                <a:cs typeface="Arial"/>
              </a:rPr>
              <a:t> </a:t>
            </a:r>
            <a:r>
              <a:rPr lang="en-US" altLang="zh-CN" sz="2000" dirty="0" err="1">
                <a:solidFill>
                  <a:srgbClr val="000000"/>
                </a:solidFill>
                <a:latin typeface="Arial"/>
                <a:ea typeface="Arial"/>
              </a:rPr>
              <a:t>Kortizol</a:t>
            </a:r>
            <a:endParaRPr lang="en-US" altLang="zh-CN" sz="2000" dirty="0">
              <a:solidFill>
                <a:srgbClr val="000000"/>
              </a:solidFill>
              <a:latin typeface="Arial"/>
              <a:ea typeface="Arial"/>
            </a:endParaRPr>
          </a:p>
          <a:p>
            <a:pPr>
              <a:lnSpc>
                <a:spcPts val="575"/>
              </a:lnSpc>
            </a:pPr>
            <a:endParaRPr lang="en-US" sz="2000" dirty="0"/>
          </a:p>
          <a:p>
            <a:pPr marL="0" indent="457200">
              <a:lnSpc>
                <a:spcPct val="100000"/>
              </a:lnSpc>
            </a:pPr>
            <a:r>
              <a:rPr lang="en-US" altLang="zh-CN" sz="2000" dirty="0">
                <a:solidFill>
                  <a:srgbClr val="000000"/>
                </a:solidFill>
                <a:latin typeface="Arial"/>
                <a:ea typeface="Arial"/>
              </a:rPr>
              <a:t>–</a:t>
            </a:r>
            <a:r>
              <a:rPr lang="en-US" altLang="zh-CN" sz="2000" spc="215" dirty="0">
                <a:solidFill>
                  <a:srgbClr val="000000"/>
                </a:solidFill>
                <a:latin typeface="Arial"/>
                <a:cs typeface="Arial"/>
              </a:rPr>
              <a:t> </a:t>
            </a:r>
            <a:r>
              <a:rPr lang="en-US" altLang="zh-CN" sz="2000" dirty="0" err="1">
                <a:solidFill>
                  <a:srgbClr val="000000"/>
                </a:solidFill>
                <a:latin typeface="Arial"/>
                <a:ea typeface="Arial"/>
              </a:rPr>
              <a:t>Glukokortikoidler</a:t>
            </a:r>
            <a:endParaRPr lang="en-US" altLang="zh-CN" sz="2000" dirty="0">
              <a:solidFill>
                <a:srgbClr val="000000"/>
              </a:solidFill>
              <a:latin typeface="Arial"/>
              <a:ea typeface="Arial"/>
            </a:endParaRPr>
          </a:p>
          <a:p>
            <a:pPr>
              <a:lnSpc>
                <a:spcPts val="575"/>
              </a:lnSpc>
            </a:pPr>
            <a:endParaRPr lang="en-US" sz="2000" dirty="0"/>
          </a:p>
          <a:p>
            <a:pPr marL="0" indent="457200">
              <a:lnSpc>
                <a:spcPct val="100000"/>
              </a:lnSpc>
            </a:pPr>
            <a:r>
              <a:rPr lang="en-US" altLang="zh-CN" sz="2000" dirty="0">
                <a:solidFill>
                  <a:srgbClr val="000000"/>
                </a:solidFill>
                <a:latin typeface="Arial"/>
                <a:ea typeface="Arial"/>
              </a:rPr>
              <a:t>–</a:t>
            </a:r>
            <a:r>
              <a:rPr lang="en-US" altLang="zh-CN" sz="2000" spc="85" dirty="0">
                <a:solidFill>
                  <a:srgbClr val="000000"/>
                </a:solidFill>
                <a:latin typeface="Arial"/>
                <a:cs typeface="Arial"/>
              </a:rPr>
              <a:t> </a:t>
            </a:r>
            <a:r>
              <a:rPr lang="en-US" altLang="zh-CN" sz="2000" dirty="0">
                <a:solidFill>
                  <a:srgbClr val="000000"/>
                </a:solidFill>
                <a:latin typeface="Arial"/>
                <a:ea typeface="Arial"/>
              </a:rPr>
              <a:t>Adrenal</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cinsiyet</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hormonları</a:t>
            </a:r>
            <a:endParaRPr lang="en-US" altLang="zh-CN" sz="2000" dirty="0">
              <a:solidFill>
                <a:srgbClr val="000000"/>
              </a:solidFill>
              <a:latin typeface="Arial"/>
              <a:ea typeface="Arial"/>
            </a:endParaRPr>
          </a:p>
          <a:p>
            <a:pPr>
              <a:lnSpc>
                <a:spcPts val="575"/>
              </a:lnSpc>
            </a:pPr>
            <a:endParaRPr lang="en-US" sz="2000" dirty="0"/>
          </a:p>
          <a:p>
            <a:pPr marL="0" indent="457200">
              <a:lnSpc>
                <a:spcPct val="100000"/>
              </a:lnSpc>
            </a:pPr>
            <a:r>
              <a:rPr lang="en-US" altLang="zh-CN" sz="2000" dirty="0">
                <a:solidFill>
                  <a:srgbClr val="FF0000"/>
                </a:solidFill>
                <a:latin typeface="Arial"/>
                <a:ea typeface="Arial"/>
              </a:rPr>
              <a:t>–</a:t>
            </a:r>
            <a:r>
              <a:rPr lang="en-US" altLang="zh-CN" sz="2000" spc="80" dirty="0">
                <a:solidFill>
                  <a:srgbClr val="FF0000"/>
                </a:solidFill>
                <a:latin typeface="Arial"/>
                <a:cs typeface="Arial"/>
              </a:rPr>
              <a:t> </a:t>
            </a:r>
            <a:r>
              <a:rPr lang="en-US" altLang="zh-CN" sz="2000" dirty="0" err="1">
                <a:solidFill>
                  <a:srgbClr val="FF0000"/>
                </a:solidFill>
                <a:latin typeface="Arial"/>
                <a:ea typeface="Arial"/>
              </a:rPr>
              <a:t>Aldosteron</a:t>
            </a:r>
            <a:r>
              <a:rPr lang="en-US" altLang="zh-CN" sz="2000" spc="80" dirty="0">
                <a:solidFill>
                  <a:srgbClr val="FF0000"/>
                </a:solidFill>
                <a:latin typeface="Arial"/>
                <a:cs typeface="Arial"/>
              </a:rPr>
              <a:t> </a:t>
            </a:r>
            <a:r>
              <a:rPr lang="en-US" altLang="zh-CN" sz="2000" dirty="0" err="1">
                <a:solidFill>
                  <a:srgbClr val="FF0000"/>
                </a:solidFill>
                <a:latin typeface="Arial"/>
                <a:ea typeface="Arial"/>
              </a:rPr>
              <a:t>yapımını</a:t>
            </a:r>
            <a:r>
              <a:rPr lang="en-US" altLang="zh-CN" sz="2000" spc="80" dirty="0">
                <a:solidFill>
                  <a:srgbClr val="FF0000"/>
                </a:solidFill>
                <a:latin typeface="Arial"/>
                <a:cs typeface="Arial"/>
              </a:rPr>
              <a:t> </a:t>
            </a:r>
            <a:r>
              <a:rPr lang="en-US" altLang="zh-CN" sz="2000" dirty="0" err="1">
                <a:solidFill>
                  <a:srgbClr val="FF0000"/>
                </a:solidFill>
                <a:latin typeface="Arial"/>
                <a:ea typeface="Arial"/>
              </a:rPr>
              <a:t>ve</a:t>
            </a:r>
            <a:endParaRPr lang="en-US" altLang="zh-CN" sz="2000" dirty="0">
              <a:solidFill>
                <a:srgbClr val="FF0000"/>
              </a:solidFill>
              <a:latin typeface="Arial"/>
              <a:ea typeface="Arial"/>
            </a:endParaRPr>
          </a:p>
          <a:p>
            <a:pPr marL="0" indent="743712">
              <a:lnSpc>
                <a:spcPct val="100000"/>
              </a:lnSpc>
            </a:pPr>
            <a:r>
              <a:rPr lang="en-US" altLang="zh-CN" sz="2000" spc="-5" dirty="0" err="1">
                <a:solidFill>
                  <a:srgbClr val="FF0000"/>
                </a:solidFill>
                <a:latin typeface="Arial"/>
                <a:ea typeface="Arial"/>
              </a:rPr>
              <a:t>salınmasını</a:t>
            </a:r>
            <a:r>
              <a:rPr lang="en-US" altLang="zh-CN" sz="2000" spc="15" dirty="0">
                <a:solidFill>
                  <a:srgbClr val="FF0000"/>
                </a:solidFill>
                <a:latin typeface="Arial"/>
                <a:cs typeface="Arial"/>
              </a:rPr>
              <a:t> </a:t>
            </a:r>
            <a:r>
              <a:rPr lang="en-US" altLang="zh-CN" sz="2000" dirty="0" err="1">
                <a:solidFill>
                  <a:srgbClr val="FF0000"/>
                </a:solidFill>
                <a:latin typeface="Arial"/>
                <a:ea typeface="Arial"/>
              </a:rPr>
              <a:t>uyarır</a:t>
            </a:r>
            <a:endParaRPr lang="en-US" altLang="zh-CN" sz="2000" dirty="0">
              <a:solidFill>
                <a:srgbClr val="FF0000"/>
              </a:solidFill>
              <a:latin typeface="Arial"/>
              <a:ea typeface="Arial"/>
            </a:endParaRPr>
          </a:p>
        </p:txBody>
      </p:sp>
      <p:sp>
        <p:nvSpPr>
          <p:cNvPr id="19" name="Metin kutusu 18">
            <a:extLst>
              <a:ext uri="{FF2B5EF4-FFF2-40B4-BE49-F238E27FC236}">
                <a16:creationId xmlns:a16="http://schemas.microsoft.com/office/drawing/2014/main" id="{CEF377A2-F1A4-49D0-AEEB-E3F06675587F}"/>
              </a:ext>
            </a:extLst>
          </p:cNvPr>
          <p:cNvSpPr txBox="1"/>
          <p:nvPr/>
        </p:nvSpPr>
        <p:spPr>
          <a:xfrm>
            <a:off x="3581400" y="1676400"/>
            <a:ext cx="6093500" cy="461665"/>
          </a:xfrm>
          <a:prstGeom prst="rect">
            <a:avLst/>
          </a:prstGeom>
          <a:noFill/>
        </p:spPr>
        <p:txBody>
          <a:bodyPr wrap="square">
            <a:spAutoFit/>
          </a:bodyPr>
          <a:lstStyle/>
          <a:p>
            <a:pPr marL="0">
              <a:lnSpc>
                <a:spcPct val="100000"/>
              </a:lnSpc>
            </a:pPr>
            <a:r>
              <a:rPr lang="en-US" altLang="zh-CN" sz="2400" dirty="0" err="1">
                <a:solidFill>
                  <a:srgbClr val="FF0000"/>
                </a:solidFill>
                <a:latin typeface="Arial"/>
                <a:ea typeface="Arial"/>
              </a:rPr>
              <a:t>Adrenokortikotrop</a:t>
            </a:r>
            <a:r>
              <a:rPr lang="en-US" altLang="zh-CN" sz="2400" dirty="0">
                <a:solidFill>
                  <a:srgbClr val="FF0000"/>
                </a:solidFill>
                <a:latin typeface="Arial"/>
                <a:cs typeface="Arial"/>
              </a:rPr>
              <a:t> </a:t>
            </a:r>
            <a:r>
              <a:rPr lang="en-US" altLang="zh-CN" sz="2400" dirty="0" err="1">
                <a:solidFill>
                  <a:srgbClr val="FF0000"/>
                </a:solidFill>
                <a:latin typeface="Arial"/>
                <a:ea typeface="Arial"/>
              </a:rPr>
              <a:t>hormon</a:t>
            </a:r>
            <a:r>
              <a:rPr lang="en-US" altLang="zh-CN" sz="2400" spc="40" dirty="0">
                <a:solidFill>
                  <a:srgbClr val="FF0000"/>
                </a:solidFill>
                <a:latin typeface="Arial"/>
                <a:cs typeface="Arial"/>
              </a:rPr>
              <a:t> </a:t>
            </a:r>
            <a:r>
              <a:rPr lang="en-US" altLang="zh-CN" sz="2400" dirty="0">
                <a:solidFill>
                  <a:srgbClr val="FF0000"/>
                </a:solidFill>
                <a:latin typeface="Arial"/>
                <a:ea typeface="Arial"/>
              </a:rPr>
              <a:t>(ACTH)</a:t>
            </a:r>
          </a:p>
        </p:txBody>
      </p:sp>
    </p:spTree>
    <p:extLst>
      <p:ext uri="{BB962C8B-B14F-4D97-AF65-F5344CB8AC3E}">
        <p14:creationId xmlns:p14="http://schemas.microsoft.com/office/powerpoint/2010/main" val="785118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066800" y="2438400"/>
            <a:ext cx="10668000" cy="3706143"/>
          </a:xfrm>
          <a:prstGeom prst="rect">
            <a:avLst/>
          </a:prstGeom>
        </p:spPr>
        <p:txBody>
          <a:bodyPr vert="horz" wrap="square" lIns="0" tIns="12700" rIns="0" bIns="0" rtlCol="0">
            <a:spAutoFit/>
          </a:bodyPr>
          <a:lstStyle/>
          <a:p>
            <a:pPr marL="0" indent="134719">
              <a:lnSpc>
                <a:spcPct val="100000"/>
              </a:lnSpc>
            </a:pPr>
            <a:r>
              <a:rPr lang="en-US" altLang="zh-CN" sz="2000" dirty="0" err="1">
                <a:solidFill>
                  <a:srgbClr val="FF0000"/>
                </a:solidFill>
                <a:latin typeface="Arial"/>
                <a:ea typeface="Arial"/>
              </a:rPr>
              <a:t>Büyüme</a:t>
            </a:r>
            <a:r>
              <a:rPr lang="en-US" altLang="zh-CN" sz="2000" dirty="0">
                <a:solidFill>
                  <a:srgbClr val="FF0000"/>
                </a:solidFill>
                <a:latin typeface="Arial"/>
                <a:cs typeface="Arial"/>
              </a:rPr>
              <a:t> </a:t>
            </a:r>
            <a:r>
              <a:rPr lang="en-US" altLang="zh-CN" sz="2000" dirty="0" err="1">
                <a:solidFill>
                  <a:srgbClr val="FF0000"/>
                </a:solidFill>
                <a:latin typeface="Arial"/>
                <a:ea typeface="Arial"/>
              </a:rPr>
              <a:t>hormonu</a:t>
            </a:r>
            <a:r>
              <a:rPr lang="en-US" altLang="zh-CN" sz="2000" dirty="0">
                <a:solidFill>
                  <a:srgbClr val="FF0000"/>
                </a:solidFill>
                <a:latin typeface="Arial"/>
                <a:cs typeface="Arial"/>
              </a:rPr>
              <a:t> </a:t>
            </a:r>
            <a:r>
              <a:rPr lang="en-US" altLang="zh-CN" sz="2000" dirty="0">
                <a:solidFill>
                  <a:srgbClr val="FF0000"/>
                </a:solidFill>
                <a:latin typeface="Arial"/>
                <a:ea typeface="Arial"/>
              </a:rPr>
              <a:t>=</a:t>
            </a:r>
            <a:r>
              <a:rPr lang="en-US" altLang="zh-CN" sz="2000" dirty="0">
                <a:solidFill>
                  <a:srgbClr val="FF0000"/>
                </a:solidFill>
                <a:latin typeface="Arial"/>
                <a:cs typeface="Arial"/>
              </a:rPr>
              <a:t> </a:t>
            </a:r>
            <a:r>
              <a:rPr lang="en-US" altLang="zh-CN" sz="2000" dirty="0">
                <a:solidFill>
                  <a:srgbClr val="FF0000"/>
                </a:solidFill>
                <a:latin typeface="Arial"/>
                <a:ea typeface="Arial"/>
              </a:rPr>
              <a:t>Growth</a:t>
            </a:r>
            <a:r>
              <a:rPr lang="en-US" altLang="zh-CN" sz="2000" dirty="0">
                <a:solidFill>
                  <a:srgbClr val="FF0000"/>
                </a:solidFill>
                <a:latin typeface="Arial"/>
                <a:cs typeface="Arial"/>
              </a:rPr>
              <a:t> </a:t>
            </a:r>
            <a:r>
              <a:rPr lang="en-US" altLang="zh-CN" sz="2000" dirty="0" err="1">
                <a:solidFill>
                  <a:srgbClr val="FF0000"/>
                </a:solidFill>
                <a:latin typeface="Arial"/>
                <a:ea typeface="Arial"/>
              </a:rPr>
              <a:t>hormon</a:t>
            </a:r>
            <a:r>
              <a:rPr lang="en-US" altLang="zh-CN" sz="2000" dirty="0">
                <a:solidFill>
                  <a:srgbClr val="FF0000"/>
                </a:solidFill>
                <a:latin typeface="Arial"/>
                <a:cs typeface="Arial"/>
              </a:rPr>
              <a:t> </a:t>
            </a:r>
            <a:r>
              <a:rPr lang="en-US" altLang="zh-CN" sz="2000" dirty="0">
                <a:solidFill>
                  <a:srgbClr val="FF0000"/>
                </a:solidFill>
                <a:latin typeface="Arial"/>
                <a:ea typeface="Arial"/>
              </a:rPr>
              <a:t>=</a:t>
            </a:r>
            <a:r>
              <a:rPr lang="en-US" altLang="zh-CN" sz="2000" spc="-20" dirty="0">
                <a:solidFill>
                  <a:srgbClr val="FF0000"/>
                </a:solidFill>
                <a:latin typeface="Arial"/>
                <a:cs typeface="Arial"/>
              </a:rPr>
              <a:t> </a:t>
            </a:r>
            <a:r>
              <a:rPr lang="en-US" altLang="zh-CN" sz="2000" dirty="0">
                <a:solidFill>
                  <a:srgbClr val="FF0000"/>
                </a:solidFill>
                <a:latin typeface="Arial"/>
                <a:ea typeface="Arial"/>
              </a:rPr>
              <a:t>Somatotropin</a:t>
            </a:r>
            <a:r>
              <a:rPr lang="tr-TR" altLang="zh-CN" sz="2000" dirty="0">
                <a:solidFill>
                  <a:srgbClr val="FF0000"/>
                </a:solidFill>
                <a:latin typeface="Arial"/>
                <a:ea typeface="Arial"/>
              </a:rPr>
              <a:t/>
            </a:r>
            <a:br>
              <a:rPr lang="tr-TR" altLang="zh-CN" sz="2000" dirty="0">
                <a:solidFill>
                  <a:srgbClr val="FF0000"/>
                </a:solidFill>
                <a:latin typeface="Arial"/>
                <a:ea typeface="Arial"/>
              </a:rPr>
            </a:br>
            <a:r>
              <a:rPr lang="en-US" altLang="zh-CN" sz="2000" dirty="0">
                <a:solidFill>
                  <a:srgbClr val="FF0000"/>
                </a:solidFill>
                <a:latin typeface="Arial"/>
                <a:ea typeface="Arial"/>
              </a:rPr>
              <a:t/>
            </a:r>
            <a:br>
              <a:rPr lang="en-US" altLang="zh-CN" sz="2000" dirty="0">
                <a:solidFill>
                  <a:srgbClr val="FF0000"/>
                </a:solidFill>
                <a:latin typeface="Arial"/>
                <a:ea typeface="Arial"/>
              </a:rPr>
            </a:br>
            <a:r>
              <a:rPr lang="en-US" altLang="zh-CN" sz="2000" spc="94" dirty="0">
                <a:solidFill>
                  <a:srgbClr val="FF0000"/>
                </a:solidFill>
                <a:latin typeface="Arial"/>
                <a:cs typeface="Arial"/>
              </a:rPr>
              <a:t> </a:t>
            </a:r>
            <a:r>
              <a:rPr lang="en-US" altLang="zh-CN" sz="2000" dirty="0" err="1">
                <a:latin typeface="Arial"/>
                <a:ea typeface="Arial"/>
              </a:rPr>
              <a:t>Büyüme</a:t>
            </a:r>
            <a:r>
              <a:rPr lang="en-US" altLang="zh-CN" sz="2000" spc="94" dirty="0">
                <a:latin typeface="Arial"/>
                <a:cs typeface="Arial"/>
              </a:rPr>
              <a:t> </a:t>
            </a:r>
            <a:r>
              <a:rPr lang="en-US" altLang="zh-CN" sz="2000" dirty="0" err="1">
                <a:latin typeface="Arial"/>
                <a:ea typeface="Arial"/>
              </a:rPr>
              <a:t>hormonu</a:t>
            </a:r>
            <a:r>
              <a:rPr lang="en-US" altLang="zh-CN" sz="2000" spc="94" dirty="0">
                <a:latin typeface="Arial"/>
                <a:cs typeface="Arial"/>
              </a:rPr>
              <a:t> </a:t>
            </a:r>
            <a:r>
              <a:rPr lang="en-US" altLang="zh-CN" sz="2000" dirty="0" err="1">
                <a:latin typeface="Arial"/>
                <a:ea typeface="Arial"/>
              </a:rPr>
              <a:t>etkisini</a:t>
            </a:r>
            <a:r>
              <a:rPr lang="en-US" altLang="zh-CN" sz="2000" spc="94" dirty="0">
                <a:latin typeface="Arial"/>
                <a:cs typeface="Arial"/>
              </a:rPr>
              <a:t> </a:t>
            </a:r>
            <a:r>
              <a:rPr lang="en-US" altLang="zh-CN" sz="2000" dirty="0" err="1">
                <a:solidFill>
                  <a:srgbClr val="C00000"/>
                </a:solidFill>
                <a:latin typeface="Arial"/>
                <a:ea typeface="Arial"/>
              </a:rPr>
              <a:t>somatomedinler</a:t>
            </a:r>
            <a:r>
              <a:rPr lang="en-US" altLang="zh-CN" sz="2000" spc="94" dirty="0">
                <a:latin typeface="Arial"/>
                <a:cs typeface="Arial"/>
              </a:rPr>
              <a:t> </a:t>
            </a:r>
            <a:r>
              <a:rPr lang="en-US" altLang="zh-CN" sz="2000" dirty="0" err="1">
                <a:latin typeface="Arial"/>
                <a:ea typeface="Arial"/>
              </a:rPr>
              <a:t>aracılığı</a:t>
            </a:r>
            <a:r>
              <a:rPr lang="en-US" altLang="zh-CN" sz="2000" spc="100" dirty="0">
                <a:latin typeface="Arial"/>
                <a:cs typeface="Arial"/>
              </a:rPr>
              <a:t> </a:t>
            </a:r>
            <a:r>
              <a:rPr lang="en-US" altLang="zh-CN" sz="2000" dirty="0" err="1">
                <a:latin typeface="Arial"/>
                <a:ea typeface="Arial"/>
              </a:rPr>
              <a:t>ile</a:t>
            </a:r>
            <a:r>
              <a:rPr lang="tr-TR" altLang="zh-CN" sz="2000" dirty="0">
                <a:latin typeface="Arial"/>
                <a:ea typeface="Arial"/>
              </a:rPr>
              <a:t> </a:t>
            </a:r>
            <a:r>
              <a:rPr lang="en-US" altLang="zh-CN" sz="2000" spc="-5" dirty="0" err="1">
                <a:latin typeface="Arial"/>
                <a:ea typeface="Arial"/>
              </a:rPr>
              <a:t>gö</a:t>
            </a:r>
            <a:r>
              <a:rPr lang="en-US" altLang="zh-CN" sz="2000" dirty="0" err="1">
                <a:latin typeface="Arial"/>
                <a:ea typeface="Arial"/>
              </a:rPr>
              <a:t>sterir</a:t>
            </a:r>
            <a:r>
              <a:rPr lang="en-US" altLang="zh-CN" sz="2000" dirty="0">
                <a:latin typeface="Arial"/>
                <a:ea typeface="Arial"/>
              </a:rPr>
              <a:t/>
            </a:r>
            <a:br>
              <a:rPr lang="en-US" altLang="zh-CN" sz="2000" dirty="0">
                <a:latin typeface="Arial"/>
                <a:ea typeface="Arial"/>
              </a:rPr>
            </a:br>
            <a:r>
              <a:rPr lang="en-US" sz="2000" dirty="0"/>
              <a:t/>
            </a:r>
            <a:br>
              <a:rPr lang="en-US" sz="2000" dirty="0"/>
            </a:br>
            <a:r>
              <a:rPr lang="en-US" altLang="zh-CN" sz="2000" dirty="0">
                <a:solidFill>
                  <a:srgbClr val="FF0000"/>
                </a:solidFill>
                <a:latin typeface="Arial"/>
                <a:ea typeface="Arial"/>
              </a:rPr>
              <a:t>•</a:t>
            </a:r>
            <a:r>
              <a:rPr lang="en-US" altLang="zh-CN" sz="2000" spc="94" dirty="0">
                <a:solidFill>
                  <a:srgbClr val="FF0000"/>
                </a:solidFill>
                <a:latin typeface="Arial"/>
                <a:cs typeface="Arial"/>
              </a:rPr>
              <a:t> </a:t>
            </a:r>
            <a:r>
              <a:rPr lang="en-US" altLang="zh-CN" sz="2000" dirty="0" err="1">
                <a:solidFill>
                  <a:srgbClr val="FF0000"/>
                </a:solidFill>
                <a:latin typeface="Arial"/>
                <a:ea typeface="Arial"/>
              </a:rPr>
              <a:t>Büyüme</a:t>
            </a:r>
            <a:r>
              <a:rPr lang="en-US" altLang="zh-CN" sz="2000" spc="100" dirty="0">
                <a:solidFill>
                  <a:srgbClr val="FF0000"/>
                </a:solidFill>
                <a:latin typeface="Arial"/>
                <a:cs typeface="Arial"/>
              </a:rPr>
              <a:t> </a:t>
            </a:r>
            <a:r>
              <a:rPr lang="en-US" altLang="zh-CN" sz="2000" dirty="0" err="1">
                <a:solidFill>
                  <a:srgbClr val="FF0000"/>
                </a:solidFill>
                <a:latin typeface="Arial"/>
                <a:ea typeface="Arial"/>
              </a:rPr>
              <a:t>hormonu</a:t>
            </a:r>
            <a:r>
              <a:rPr lang="en-US" altLang="zh-CN" sz="2000" spc="100" dirty="0">
                <a:solidFill>
                  <a:srgbClr val="FF0000"/>
                </a:solidFill>
                <a:latin typeface="Arial"/>
                <a:cs typeface="Arial"/>
              </a:rPr>
              <a:t> </a:t>
            </a:r>
            <a:r>
              <a:rPr lang="en-US" altLang="zh-CN" sz="2000" dirty="0" err="1">
                <a:solidFill>
                  <a:srgbClr val="FF0000"/>
                </a:solidFill>
                <a:latin typeface="Arial"/>
                <a:ea typeface="Arial"/>
              </a:rPr>
              <a:t>sayesinde</a:t>
            </a:r>
            <a:r>
              <a:rPr lang="en-US" altLang="zh-CN" sz="2000" spc="94" dirty="0">
                <a:solidFill>
                  <a:srgbClr val="FF0000"/>
                </a:solidFill>
                <a:latin typeface="Arial"/>
                <a:cs typeface="Arial"/>
              </a:rPr>
              <a:t> </a:t>
            </a:r>
            <a:r>
              <a:rPr lang="en-US" altLang="zh-CN" sz="2000" dirty="0" err="1">
                <a:solidFill>
                  <a:srgbClr val="FF0000"/>
                </a:solidFill>
                <a:latin typeface="Arial"/>
                <a:ea typeface="Arial"/>
              </a:rPr>
              <a:t>kemikleşme</a:t>
            </a:r>
            <a:r>
              <a:rPr lang="en-US" altLang="zh-CN" sz="2000" spc="100" dirty="0">
                <a:solidFill>
                  <a:srgbClr val="FF0000"/>
                </a:solidFill>
                <a:latin typeface="Arial"/>
                <a:cs typeface="Arial"/>
              </a:rPr>
              <a:t> </a:t>
            </a:r>
            <a:r>
              <a:rPr lang="en-US" altLang="zh-CN" sz="2000" dirty="0" err="1">
                <a:solidFill>
                  <a:srgbClr val="FF0000"/>
                </a:solidFill>
                <a:latin typeface="Arial"/>
                <a:ea typeface="Arial"/>
              </a:rPr>
              <a:t>ve</a:t>
            </a:r>
            <a:r>
              <a:rPr lang="en-US" altLang="zh-CN" sz="2000" spc="100" dirty="0">
                <a:solidFill>
                  <a:srgbClr val="FF0000"/>
                </a:solidFill>
                <a:latin typeface="Arial"/>
                <a:cs typeface="Arial"/>
              </a:rPr>
              <a:t> </a:t>
            </a:r>
            <a:r>
              <a:rPr lang="en-US" altLang="zh-CN" sz="2000" dirty="0" err="1">
                <a:solidFill>
                  <a:srgbClr val="FF0000"/>
                </a:solidFill>
                <a:latin typeface="Arial"/>
                <a:ea typeface="Arial"/>
              </a:rPr>
              <a:t>kemiklerin</a:t>
            </a:r>
            <a:r>
              <a:rPr lang="tr-TR" altLang="zh-CN" sz="2000" dirty="0">
                <a:solidFill>
                  <a:srgbClr val="FF0000"/>
                </a:solidFill>
                <a:latin typeface="Arial"/>
                <a:ea typeface="Arial"/>
              </a:rPr>
              <a:t>    u</a:t>
            </a:r>
            <a:r>
              <a:rPr lang="en-US" altLang="zh-CN" sz="2000" dirty="0" err="1">
                <a:solidFill>
                  <a:srgbClr val="FF0000"/>
                </a:solidFill>
                <a:latin typeface="Arial"/>
                <a:ea typeface="Arial"/>
              </a:rPr>
              <a:t>zunlamasına</a:t>
            </a:r>
            <a:r>
              <a:rPr lang="en-US" altLang="zh-CN" sz="2000" dirty="0">
                <a:solidFill>
                  <a:srgbClr val="FF0000"/>
                </a:solidFill>
                <a:latin typeface="Arial"/>
                <a:cs typeface="Arial"/>
              </a:rPr>
              <a:t> </a:t>
            </a:r>
            <a:r>
              <a:rPr lang="en-US" altLang="zh-CN" sz="2000" dirty="0" err="1">
                <a:solidFill>
                  <a:srgbClr val="FF0000"/>
                </a:solidFill>
                <a:latin typeface="Arial"/>
                <a:ea typeface="Arial"/>
              </a:rPr>
              <a:t>uzaması</a:t>
            </a:r>
            <a:r>
              <a:rPr lang="en-US" altLang="zh-CN" sz="2000" spc="-85" dirty="0">
                <a:solidFill>
                  <a:srgbClr val="FF0000"/>
                </a:solidFill>
                <a:latin typeface="Arial"/>
                <a:cs typeface="Arial"/>
              </a:rPr>
              <a:t> </a:t>
            </a:r>
            <a:r>
              <a:rPr lang="en-US" altLang="zh-CN" sz="2000" dirty="0" err="1">
                <a:solidFill>
                  <a:srgbClr val="FF0000"/>
                </a:solidFill>
                <a:latin typeface="Arial"/>
                <a:ea typeface="Arial"/>
              </a:rPr>
              <a:t>sağlanır</a:t>
            </a:r>
            <a:r>
              <a:rPr lang="en-US" altLang="zh-CN" sz="2000" dirty="0">
                <a:solidFill>
                  <a:srgbClr val="FF0000"/>
                </a:solidFill>
                <a:latin typeface="Arial"/>
                <a:ea typeface="Arial"/>
              </a:rPr>
              <a:t/>
            </a:r>
            <a:br>
              <a:rPr lang="en-US" altLang="zh-CN" sz="2000" dirty="0">
                <a:solidFill>
                  <a:srgbClr val="FF0000"/>
                </a:solidFill>
                <a:latin typeface="Arial"/>
                <a:ea typeface="Arial"/>
              </a:rPr>
            </a:br>
            <a:r>
              <a:rPr lang="en-US" sz="2000" dirty="0">
                <a:solidFill>
                  <a:srgbClr val="FF0000"/>
                </a:solidFill>
              </a:rPr>
              <a:t/>
            </a:r>
            <a:br>
              <a:rPr lang="en-US" sz="2000" dirty="0">
                <a:solidFill>
                  <a:srgbClr val="FF0000"/>
                </a:solidFill>
              </a:rPr>
            </a:br>
            <a:r>
              <a:rPr lang="en-US" altLang="zh-CN" sz="2000" dirty="0">
                <a:solidFill>
                  <a:srgbClr val="FF0000"/>
                </a:solidFill>
                <a:latin typeface="Arial"/>
                <a:ea typeface="Arial"/>
              </a:rPr>
              <a:t>•</a:t>
            </a:r>
            <a:r>
              <a:rPr lang="en-US" altLang="zh-CN" sz="2000" spc="100" dirty="0">
                <a:solidFill>
                  <a:srgbClr val="FF0000"/>
                </a:solidFill>
                <a:latin typeface="Arial"/>
                <a:cs typeface="Arial"/>
              </a:rPr>
              <a:t> </a:t>
            </a:r>
            <a:r>
              <a:rPr lang="en-US" altLang="zh-CN" sz="2000" dirty="0" err="1">
                <a:latin typeface="Arial"/>
                <a:ea typeface="Arial"/>
              </a:rPr>
              <a:t>Büyüme</a:t>
            </a:r>
            <a:r>
              <a:rPr lang="en-US" altLang="zh-CN" sz="2000" spc="104" dirty="0">
                <a:latin typeface="Arial"/>
                <a:cs typeface="Arial"/>
              </a:rPr>
              <a:t> </a:t>
            </a:r>
            <a:r>
              <a:rPr lang="en-US" altLang="zh-CN" sz="2000" dirty="0" err="1">
                <a:latin typeface="Arial"/>
                <a:ea typeface="Arial"/>
              </a:rPr>
              <a:t>çağında</a:t>
            </a:r>
            <a:r>
              <a:rPr lang="en-US" altLang="zh-CN" sz="2000" spc="104" dirty="0">
                <a:latin typeface="Arial"/>
                <a:cs typeface="Arial"/>
              </a:rPr>
              <a:t> </a:t>
            </a:r>
            <a:r>
              <a:rPr lang="en-US" altLang="zh-CN" sz="2000" dirty="0">
                <a:latin typeface="Arial"/>
                <a:ea typeface="Arial"/>
              </a:rPr>
              <a:t>BH</a:t>
            </a:r>
            <a:r>
              <a:rPr lang="en-US" altLang="zh-CN" sz="2000" spc="104" dirty="0">
                <a:latin typeface="Arial"/>
                <a:cs typeface="Arial"/>
              </a:rPr>
              <a:t> </a:t>
            </a:r>
            <a:r>
              <a:rPr lang="en-US" altLang="zh-CN" sz="2000" dirty="0" err="1">
                <a:latin typeface="Arial"/>
                <a:ea typeface="Arial"/>
              </a:rPr>
              <a:t>fazlalığı</a:t>
            </a:r>
            <a:r>
              <a:rPr lang="en-US" altLang="zh-CN" sz="2000" dirty="0">
                <a:latin typeface="Arial"/>
                <a:ea typeface="Arial"/>
              </a:rPr>
              <a:t>:</a:t>
            </a:r>
            <a:r>
              <a:rPr lang="en-US" altLang="zh-CN" sz="2000" spc="104" dirty="0">
                <a:latin typeface="Arial"/>
                <a:cs typeface="Arial"/>
              </a:rPr>
              <a:t> </a:t>
            </a:r>
            <a:r>
              <a:rPr lang="en-US" altLang="zh-CN" sz="2000" dirty="0" err="1">
                <a:latin typeface="Arial"/>
                <a:ea typeface="Arial"/>
              </a:rPr>
              <a:t>Devlik</a:t>
            </a:r>
            <a:r>
              <a:rPr lang="en-US" altLang="zh-CN" sz="2000" spc="104" dirty="0">
                <a:latin typeface="Arial"/>
                <a:cs typeface="Arial"/>
              </a:rPr>
              <a:t> </a:t>
            </a:r>
            <a:r>
              <a:rPr lang="en-US" altLang="zh-CN" sz="2000" dirty="0">
                <a:latin typeface="Arial"/>
                <a:ea typeface="Arial"/>
              </a:rPr>
              <a:t>(</a:t>
            </a:r>
            <a:r>
              <a:rPr lang="en-US" altLang="zh-CN" sz="2000" dirty="0">
                <a:solidFill>
                  <a:srgbClr val="C00000"/>
                </a:solidFill>
                <a:latin typeface="Arial"/>
                <a:ea typeface="Arial"/>
              </a:rPr>
              <a:t>GIGANTIZM</a:t>
            </a:r>
            <a:r>
              <a:rPr lang="en-US" altLang="zh-CN" sz="2000" dirty="0">
                <a:latin typeface="Arial"/>
                <a:ea typeface="Arial"/>
              </a:rPr>
              <a:t>)</a:t>
            </a:r>
            <a:br>
              <a:rPr lang="en-US" altLang="zh-CN" sz="2000" dirty="0">
                <a:latin typeface="Arial"/>
                <a:ea typeface="Arial"/>
              </a:rPr>
            </a:br>
            <a:r>
              <a:rPr lang="en-US" sz="2000" dirty="0"/>
              <a:t/>
            </a:r>
            <a:br>
              <a:rPr lang="en-US" sz="2000" dirty="0"/>
            </a:br>
            <a:r>
              <a:rPr lang="en-US" altLang="zh-CN" sz="2000" dirty="0">
                <a:latin typeface="Arial"/>
                <a:ea typeface="Arial"/>
              </a:rPr>
              <a:t>•</a:t>
            </a:r>
            <a:r>
              <a:rPr lang="en-US" altLang="zh-CN" sz="2000" spc="104" dirty="0">
                <a:latin typeface="Arial"/>
                <a:cs typeface="Arial"/>
              </a:rPr>
              <a:t> </a:t>
            </a:r>
            <a:r>
              <a:rPr lang="en-US" altLang="zh-CN" sz="2000" dirty="0" err="1">
                <a:latin typeface="Arial"/>
                <a:ea typeface="Arial"/>
              </a:rPr>
              <a:t>Büyüme</a:t>
            </a:r>
            <a:r>
              <a:rPr lang="en-US" altLang="zh-CN" sz="2000" spc="110" dirty="0">
                <a:latin typeface="Arial"/>
                <a:cs typeface="Arial"/>
              </a:rPr>
              <a:t> </a:t>
            </a:r>
            <a:r>
              <a:rPr lang="en-US" altLang="zh-CN" sz="2000" dirty="0" err="1">
                <a:latin typeface="Arial"/>
                <a:ea typeface="Arial"/>
              </a:rPr>
              <a:t>çağında</a:t>
            </a:r>
            <a:r>
              <a:rPr lang="en-US" altLang="zh-CN" sz="2000" spc="104" dirty="0">
                <a:latin typeface="Arial"/>
                <a:cs typeface="Arial"/>
              </a:rPr>
              <a:t> </a:t>
            </a:r>
            <a:r>
              <a:rPr lang="en-US" altLang="zh-CN" sz="2000" dirty="0">
                <a:latin typeface="Arial"/>
                <a:ea typeface="Arial"/>
              </a:rPr>
              <a:t>BH</a:t>
            </a:r>
            <a:r>
              <a:rPr lang="en-US" altLang="zh-CN" sz="2000" spc="110" dirty="0">
                <a:latin typeface="Arial"/>
                <a:cs typeface="Arial"/>
              </a:rPr>
              <a:t> </a:t>
            </a:r>
            <a:r>
              <a:rPr lang="en-US" altLang="zh-CN" sz="2000" dirty="0" err="1">
                <a:latin typeface="Arial"/>
                <a:ea typeface="Arial"/>
              </a:rPr>
              <a:t>eksikliği</a:t>
            </a:r>
            <a:r>
              <a:rPr lang="en-US" altLang="zh-CN" sz="2000" dirty="0">
                <a:latin typeface="Arial"/>
                <a:ea typeface="Arial"/>
              </a:rPr>
              <a:t>:</a:t>
            </a:r>
            <a:r>
              <a:rPr lang="en-US" altLang="zh-CN" sz="2000" spc="104" dirty="0">
                <a:latin typeface="Arial"/>
                <a:cs typeface="Arial"/>
              </a:rPr>
              <a:t> </a:t>
            </a:r>
            <a:r>
              <a:rPr lang="en-US" altLang="zh-CN" sz="2000" dirty="0" err="1">
                <a:latin typeface="Arial"/>
                <a:ea typeface="Arial"/>
              </a:rPr>
              <a:t>cücelik</a:t>
            </a:r>
            <a:r>
              <a:rPr lang="en-US" altLang="zh-CN" sz="2000" spc="110" dirty="0">
                <a:latin typeface="Arial"/>
                <a:cs typeface="Arial"/>
              </a:rPr>
              <a:t> </a:t>
            </a:r>
            <a:r>
              <a:rPr lang="en-US" altLang="zh-CN" sz="2000" dirty="0">
                <a:latin typeface="Arial"/>
                <a:ea typeface="Arial"/>
              </a:rPr>
              <a:t>(</a:t>
            </a:r>
            <a:r>
              <a:rPr lang="en-US" altLang="zh-CN" sz="2000" dirty="0">
                <a:solidFill>
                  <a:srgbClr val="C00000"/>
                </a:solidFill>
                <a:latin typeface="Arial"/>
                <a:ea typeface="Arial"/>
              </a:rPr>
              <a:t>DWARFIZM</a:t>
            </a:r>
            <a:r>
              <a:rPr lang="en-US" altLang="zh-CN" sz="2000" dirty="0">
                <a:latin typeface="Arial"/>
                <a:ea typeface="Arial"/>
              </a:rPr>
              <a:t>)</a:t>
            </a:r>
            <a:br>
              <a:rPr lang="en-US" altLang="zh-CN" sz="2000" dirty="0">
                <a:latin typeface="Arial"/>
                <a:ea typeface="Arial"/>
              </a:rPr>
            </a:br>
            <a:r>
              <a:rPr lang="en-US" sz="2000" dirty="0"/>
              <a:t/>
            </a:r>
            <a:br>
              <a:rPr lang="en-US" sz="2000" dirty="0"/>
            </a:br>
            <a:r>
              <a:rPr lang="en-US" altLang="zh-CN" sz="2000" dirty="0">
                <a:latin typeface="Arial"/>
                <a:ea typeface="Arial"/>
              </a:rPr>
              <a:t>•</a:t>
            </a:r>
            <a:r>
              <a:rPr lang="en-US" altLang="zh-CN" sz="2000" spc="69" dirty="0">
                <a:latin typeface="Arial"/>
                <a:cs typeface="Arial"/>
              </a:rPr>
              <a:t> </a:t>
            </a:r>
            <a:r>
              <a:rPr lang="en-US" altLang="zh-CN" sz="2000" dirty="0" err="1">
                <a:latin typeface="Arial"/>
                <a:ea typeface="Arial"/>
              </a:rPr>
              <a:t>Büyüme</a:t>
            </a:r>
            <a:r>
              <a:rPr lang="en-US" altLang="zh-CN" sz="2000" spc="69" dirty="0">
                <a:latin typeface="Arial"/>
                <a:cs typeface="Arial"/>
              </a:rPr>
              <a:t> </a:t>
            </a:r>
            <a:r>
              <a:rPr lang="en-US" altLang="zh-CN" sz="2000" dirty="0" err="1">
                <a:latin typeface="Arial"/>
                <a:ea typeface="Arial"/>
              </a:rPr>
              <a:t>çağından</a:t>
            </a:r>
            <a:r>
              <a:rPr lang="en-US" altLang="zh-CN" sz="2000" spc="69" dirty="0">
                <a:latin typeface="Arial"/>
                <a:cs typeface="Arial"/>
              </a:rPr>
              <a:t> </a:t>
            </a:r>
            <a:r>
              <a:rPr lang="en-US" altLang="zh-CN" sz="2000" dirty="0" err="1">
                <a:latin typeface="Arial"/>
                <a:ea typeface="Arial"/>
              </a:rPr>
              <a:t>sonra</a:t>
            </a:r>
            <a:r>
              <a:rPr lang="en-US" altLang="zh-CN" sz="2000" spc="69" dirty="0">
                <a:latin typeface="Arial"/>
                <a:cs typeface="Arial"/>
              </a:rPr>
              <a:t> </a:t>
            </a:r>
            <a:r>
              <a:rPr lang="en-US" altLang="zh-CN" sz="2000" dirty="0">
                <a:latin typeface="Arial"/>
                <a:ea typeface="Arial"/>
              </a:rPr>
              <a:t>BH</a:t>
            </a:r>
            <a:r>
              <a:rPr lang="en-US" altLang="zh-CN" sz="2000" spc="69" dirty="0">
                <a:latin typeface="Arial"/>
                <a:cs typeface="Arial"/>
              </a:rPr>
              <a:t> </a:t>
            </a:r>
            <a:r>
              <a:rPr lang="en-US" altLang="zh-CN" sz="2000" dirty="0" err="1">
                <a:latin typeface="Arial"/>
                <a:ea typeface="Arial"/>
              </a:rPr>
              <a:t>fazlalığı</a:t>
            </a:r>
            <a:r>
              <a:rPr lang="tr-TR" altLang="zh-CN" sz="2000" dirty="0">
                <a:latin typeface="Arial"/>
                <a:ea typeface="Arial"/>
              </a:rPr>
              <a:t>(</a:t>
            </a:r>
            <a:r>
              <a:rPr lang="en-US" altLang="zh-CN" sz="2000" dirty="0">
                <a:latin typeface="Arial"/>
                <a:ea typeface="Arial"/>
              </a:rPr>
              <a:t>:</a:t>
            </a:r>
            <a:r>
              <a:rPr lang="en-US" altLang="zh-CN" sz="2000" spc="69" dirty="0">
                <a:latin typeface="Arial"/>
                <a:cs typeface="Arial"/>
              </a:rPr>
              <a:t> </a:t>
            </a:r>
            <a:r>
              <a:rPr lang="en-US" altLang="zh-CN" sz="2000" dirty="0">
                <a:solidFill>
                  <a:srgbClr val="C00000"/>
                </a:solidFill>
                <a:latin typeface="Arial"/>
                <a:ea typeface="Arial"/>
              </a:rPr>
              <a:t>AKROMEGALI</a:t>
            </a:r>
            <a:r>
              <a:rPr lang="tr-TR" altLang="zh-CN" sz="2000" dirty="0">
                <a:solidFill>
                  <a:srgbClr val="C00000"/>
                </a:solidFill>
                <a:latin typeface="Arial"/>
                <a:ea typeface="Arial"/>
              </a:rPr>
              <a:t>)</a:t>
            </a:r>
            <a:r>
              <a:rPr lang="en-US" altLang="zh-CN" sz="2000" dirty="0">
                <a:latin typeface="Arial"/>
                <a:ea typeface="Arial"/>
              </a:rPr>
              <a:t/>
            </a:r>
            <a:br>
              <a:rPr lang="en-US" altLang="zh-CN" sz="2000" dirty="0">
                <a:latin typeface="Arial"/>
                <a:ea typeface="Arial"/>
              </a:rPr>
            </a:br>
            <a:endParaRPr sz="20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Tree>
    <p:extLst>
      <p:ext uri="{BB962C8B-B14F-4D97-AF65-F5344CB8AC3E}">
        <p14:creationId xmlns:p14="http://schemas.microsoft.com/office/powerpoint/2010/main" val="3353063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219200" y="1437362"/>
            <a:ext cx="11644388" cy="751488"/>
          </a:xfrm>
          <a:prstGeom prst="rect">
            <a:avLst/>
          </a:prstGeom>
        </p:spPr>
        <p:txBody>
          <a:bodyPr vert="horz" wrap="square" lIns="0" tIns="12700" rIns="0" bIns="0" rtlCol="0">
            <a:spAutoFit/>
          </a:bodyPr>
          <a:lstStyle/>
          <a:p>
            <a:pPr marL="12700">
              <a:spcBef>
                <a:spcPts val="100"/>
              </a:spcBef>
            </a:pPr>
            <a:r>
              <a:rPr lang="en-US" altLang="zh-CN" sz="2400" dirty="0" err="1">
                <a:solidFill>
                  <a:srgbClr val="C00000"/>
                </a:solidFill>
                <a:latin typeface="Arial"/>
                <a:ea typeface="Arial"/>
              </a:rPr>
              <a:t>Büyüme</a:t>
            </a:r>
            <a:r>
              <a:rPr lang="en-US" altLang="zh-CN" sz="2400" dirty="0">
                <a:solidFill>
                  <a:srgbClr val="C00000"/>
                </a:solidFill>
                <a:latin typeface="Arial"/>
                <a:cs typeface="Arial"/>
              </a:rPr>
              <a:t> </a:t>
            </a:r>
            <a:r>
              <a:rPr lang="en-US" altLang="zh-CN" sz="2400" dirty="0" err="1">
                <a:solidFill>
                  <a:srgbClr val="C00000"/>
                </a:solidFill>
                <a:latin typeface="Arial"/>
                <a:ea typeface="Arial"/>
              </a:rPr>
              <a:t>hormonu</a:t>
            </a:r>
            <a:r>
              <a:rPr lang="en-US" altLang="zh-CN" sz="2400" dirty="0">
                <a:solidFill>
                  <a:srgbClr val="C00000"/>
                </a:solidFill>
                <a:latin typeface="Arial"/>
                <a:cs typeface="Arial"/>
              </a:rPr>
              <a:t> </a:t>
            </a:r>
            <a:r>
              <a:rPr lang="en-US" altLang="zh-CN" sz="2400" dirty="0">
                <a:solidFill>
                  <a:srgbClr val="C00000"/>
                </a:solidFill>
                <a:latin typeface="Arial"/>
                <a:ea typeface="Arial"/>
              </a:rPr>
              <a:t>=</a:t>
            </a:r>
            <a:r>
              <a:rPr lang="en-US" altLang="zh-CN" sz="2400" dirty="0">
                <a:solidFill>
                  <a:srgbClr val="C00000"/>
                </a:solidFill>
                <a:latin typeface="Arial"/>
                <a:cs typeface="Arial"/>
              </a:rPr>
              <a:t> </a:t>
            </a:r>
            <a:r>
              <a:rPr lang="en-US" altLang="zh-CN" sz="2400" dirty="0">
                <a:solidFill>
                  <a:srgbClr val="C00000"/>
                </a:solidFill>
                <a:latin typeface="Arial"/>
                <a:ea typeface="Arial"/>
              </a:rPr>
              <a:t>Growth</a:t>
            </a:r>
            <a:r>
              <a:rPr lang="en-US" altLang="zh-CN" sz="2400" dirty="0">
                <a:solidFill>
                  <a:srgbClr val="C00000"/>
                </a:solidFill>
                <a:latin typeface="Arial"/>
                <a:cs typeface="Arial"/>
              </a:rPr>
              <a:t> </a:t>
            </a:r>
            <a:r>
              <a:rPr lang="en-US" altLang="zh-CN" sz="2400" dirty="0" err="1">
                <a:solidFill>
                  <a:srgbClr val="C00000"/>
                </a:solidFill>
                <a:latin typeface="Arial"/>
                <a:ea typeface="Arial"/>
              </a:rPr>
              <a:t>hormon</a:t>
            </a:r>
            <a:r>
              <a:rPr lang="en-US" altLang="zh-CN" sz="2400" dirty="0">
                <a:solidFill>
                  <a:srgbClr val="C00000"/>
                </a:solidFill>
                <a:latin typeface="Arial"/>
                <a:cs typeface="Arial"/>
              </a:rPr>
              <a:t> </a:t>
            </a:r>
            <a:r>
              <a:rPr lang="en-US" altLang="zh-CN" sz="2400" dirty="0">
                <a:solidFill>
                  <a:srgbClr val="C00000"/>
                </a:solidFill>
                <a:latin typeface="Arial"/>
                <a:ea typeface="Arial"/>
              </a:rPr>
              <a:t>=</a:t>
            </a:r>
            <a:r>
              <a:rPr lang="en-US" altLang="zh-CN" sz="2400" spc="-20" dirty="0">
                <a:solidFill>
                  <a:srgbClr val="C00000"/>
                </a:solidFill>
                <a:latin typeface="Arial"/>
                <a:cs typeface="Arial"/>
              </a:rPr>
              <a:t> </a:t>
            </a:r>
            <a:r>
              <a:rPr lang="en-US" altLang="zh-CN" sz="2400" dirty="0">
                <a:solidFill>
                  <a:srgbClr val="C00000"/>
                </a:solidFill>
                <a:latin typeface="Arial"/>
                <a:ea typeface="Arial"/>
              </a:rPr>
              <a:t>Somatotropin</a:t>
            </a:r>
            <a:br>
              <a:rPr lang="en-US" altLang="zh-CN" sz="2400" dirty="0">
                <a:solidFill>
                  <a:srgbClr val="C00000"/>
                </a:solidFill>
                <a:latin typeface="Arial"/>
                <a:ea typeface="Arial"/>
              </a:rPr>
            </a:br>
            <a:endParaRPr sz="2400" spc="-15" dirty="0">
              <a:solidFill>
                <a:srgbClr val="C00000"/>
              </a:solidFill>
            </a:endParaRPr>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
        <p:nvSpPr>
          <p:cNvPr id="18" name="Metin kutusu 17">
            <a:extLst>
              <a:ext uri="{FF2B5EF4-FFF2-40B4-BE49-F238E27FC236}">
                <a16:creationId xmlns:a16="http://schemas.microsoft.com/office/drawing/2014/main" id="{BCEEB626-0F15-4442-B2E9-A082F2050C33}"/>
              </a:ext>
            </a:extLst>
          </p:cNvPr>
          <p:cNvSpPr txBox="1"/>
          <p:nvPr/>
        </p:nvSpPr>
        <p:spPr>
          <a:xfrm>
            <a:off x="986533" y="2441236"/>
            <a:ext cx="5714999" cy="797654"/>
          </a:xfrm>
          <a:prstGeom prst="rect">
            <a:avLst/>
          </a:prstGeom>
          <a:noFill/>
        </p:spPr>
        <p:txBody>
          <a:bodyPr wrap="square">
            <a:spAutoFit/>
          </a:bodyPr>
          <a:lstStyle/>
          <a:p>
            <a:pPr marL="0">
              <a:lnSpc>
                <a:spcPct val="100000"/>
              </a:lnSpc>
            </a:pPr>
            <a:r>
              <a:rPr lang="en-US" altLang="zh-CN" sz="2000" dirty="0" err="1">
                <a:solidFill>
                  <a:srgbClr val="000000"/>
                </a:solidFill>
                <a:latin typeface="Arial"/>
                <a:ea typeface="Arial"/>
              </a:rPr>
              <a:t>Ön</a:t>
            </a:r>
            <a:r>
              <a:rPr lang="en-US" altLang="zh-CN" sz="2000" dirty="0">
                <a:solidFill>
                  <a:srgbClr val="000000"/>
                </a:solidFill>
                <a:latin typeface="Arial"/>
                <a:cs typeface="Arial"/>
              </a:rPr>
              <a:t> </a:t>
            </a:r>
            <a:r>
              <a:rPr lang="en-US" altLang="zh-CN" sz="2000" dirty="0" err="1">
                <a:solidFill>
                  <a:srgbClr val="000000"/>
                </a:solidFill>
                <a:latin typeface="Arial"/>
                <a:ea typeface="Arial"/>
              </a:rPr>
              <a:t>hipofizdeki</a:t>
            </a:r>
            <a:r>
              <a:rPr lang="en-US" altLang="zh-CN" sz="2000" spc="189" dirty="0">
                <a:solidFill>
                  <a:srgbClr val="000000"/>
                </a:solidFill>
                <a:latin typeface="Arial"/>
                <a:cs typeface="Arial"/>
              </a:rPr>
              <a:t> </a:t>
            </a:r>
            <a:r>
              <a:rPr lang="en-US" altLang="zh-CN" sz="2000" dirty="0">
                <a:solidFill>
                  <a:srgbClr val="000000"/>
                </a:solidFill>
                <a:latin typeface="Arial"/>
                <a:ea typeface="Arial"/>
              </a:rPr>
              <a:t>somatotroph</a:t>
            </a:r>
            <a:r>
              <a:rPr lang="tr-TR" altLang="zh-CN" sz="2000" dirty="0">
                <a:solidFill>
                  <a:srgbClr val="000000"/>
                </a:solidFill>
                <a:latin typeface="Arial"/>
                <a:ea typeface="Arial"/>
              </a:rPr>
              <a:t>  </a:t>
            </a:r>
            <a:r>
              <a:rPr lang="en-US" altLang="zh-CN" sz="2000" dirty="0" err="1">
                <a:solidFill>
                  <a:srgbClr val="000000"/>
                </a:solidFill>
                <a:latin typeface="Arial"/>
                <a:ea typeface="Arial"/>
              </a:rPr>
              <a:t>hücrelerde</a:t>
            </a:r>
            <a:r>
              <a:rPr lang="en-US" altLang="zh-CN" sz="2000" spc="20" dirty="0">
                <a:solidFill>
                  <a:srgbClr val="000000"/>
                </a:solidFill>
                <a:latin typeface="Arial"/>
                <a:cs typeface="Arial"/>
              </a:rPr>
              <a:t> </a:t>
            </a:r>
            <a:r>
              <a:rPr lang="en-US" altLang="zh-CN" sz="2000" dirty="0" err="1">
                <a:solidFill>
                  <a:srgbClr val="000000"/>
                </a:solidFill>
                <a:latin typeface="Arial"/>
                <a:ea typeface="Arial"/>
              </a:rPr>
              <a:t>yapılır</a:t>
            </a:r>
            <a:endParaRPr lang="en-US" altLang="zh-CN" sz="2000" dirty="0">
              <a:solidFill>
                <a:srgbClr val="000000"/>
              </a:solidFill>
              <a:latin typeface="Arial"/>
              <a:ea typeface="Arial"/>
            </a:endParaRPr>
          </a:p>
          <a:p>
            <a:pPr>
              <a:lnSpc>
                <a:spcPts val="669"/>
              </a:lnSpc>
            </a:pPr>
            <a:endParaRPr lang="en-US" sz="2000" dirty="0"/>
          </a:p>
          <a:p>
            <a:pPr marL="0">
              <a:lnSpc>
                <a:spcPct val="100000"/>
              </a:lnSpc>
            </a:pPr>
            <a:r>
              <a:rPr lang="en-US" altLang="zh-CN" sz="2000" dirty="0">
                <a:solidFill>
                  <a:srgbClr val="000000"/>
                </a:solidFill>
                <a:latin typeface="Arial"/>
                <a:ea typeface="Arial"/>
              </a:rPr>
              <a:t>•</a:t>
            </a:r>
            <a:r>
              <a:rPr lang="en-US" altLang="zh-CN" sz="2000" dirty="0">
                <a:solidFill>
                  <a:srgbClr val="000000"/>
                </a:solidFill>
                <a:latin typeface="Arial"/>
                <a:cs typeface="Arial"/>
              </a:rPr>
              <a:t>  </a:t>
            </a:r>
            <a:r>
              <a:rPr lang="en-US" altLang="zh-CN" sz="2000" dirty="0" err="1">
                <a:solidFill>
                  <a:srgbClr val="000000"/>
                </a:solidFill>
                <a:latin typeface="Arial"/>
                <a:ea typeface="Arial"/>
              </a:rPr>
              <a:t>Hedefi</a:t>
            </a:r>
            <a:r>
              <a:rPr lang="en-US" altLang="zh-CN" sz="2000" dirty="0">
                <a:solidFill>
                  <a:srgbClr val="000000"/>
                </a:solidFill>
                <a:latin typeface="Arial"/>
                <a:cs typeface="Arial"/>
              </a:rPr>
              <a:t> </a:t>
            </a:r>
            <a:r>
              <a:rPr lang="en-US" altLang="zh-CN" sz="2000" dirty="0" err="1">
                <a:solidFill>
                  <a:srgbClr val="000000"/>
                </a:solidFill>
                <a:latin typeface="Arial"/>
                <a:ea typeface="Arial"/>
              </a:rPr>
              <a:t>tüm</a:t>
            </a:r>
            <a:r>
              <a:rPr lang="en-US" altLang="zh-CN" sz="2000" dirty="0">
                <a:solidFill>
                  <a:srgbClr val="000000"/>
                </a:solidFill>
                <a:latin typeface="Arial"/>
                <a:cs typeface="Arial"/>
              </a:rPr>
              <a:t> </a:t>
            </a:r>
            <a:r>
              <a:rPr lang="en-US" altLang="zh-CN" sz="2000" dirty="0" err="1">
                <a:solidFill>
                  <a:srgbClr val="000000"/>
                </a:solidFill>
                <a:latin typeface="Arial"/>
                <a:ea typeface="Arial"/>
              </a:rPr>
              <a:t>vücut</a:t>
            </a:r>
            <a:r>
              <a:rPr lang="en-US" altLang="zh-CN" sz="2000" spc="179" dirty="0">
                <a:solidFill>
                  <a:srgbClr val="000000"/>
                </a:solidFill>
                <a:latin typeface="Arial"/>
                <a:cs typeface="Arial"/>
              </a:rPr>
              <a:t> </a:t>
            </a:r>
            <a:r>
              <a:rPr lang="en-US" altLang="zh-CN" sz="2000" dirty="0" err="1">
                <a:solidFill>
                  <a:srgbClr val="000000"/>
                </a:solidFill>
                <a:latin typeface="Arial"/>
                <a:ea typeface="Arial"/>
              </a:rPr>
              <a:t>hücreleridir</a:t>
            </a:r>
            <a:endParaRPr lang="en-US" altLang="zh-CN" sz="2000" dirty="0">
              <a:solidFill>
                <a:srgbClr val="000000"/>
              </a:solidFill>
              <a:latin typeface="Arial"/>
              <a:ea typeface="Arial"/>
            </a:endParaRPr>
          </a:p>
        </p:txBody>
      </p:sp>
      <p:sp>
        <p:nvSpPr>
          <p:cNvPr id="19" name="Metin kutusu 18">
            <a:extLst>
              <a:ext uri="{FF2B5EF4-FFF2-40B4-BE49-F238E27FC236}">
                <a16:creationId xmlns:a16="http://schemas.microsoft.com/office/drawing/2014/main" id="{56D0AD76-9FC0-487C-A6F6-B9B438ABF2D9}"/>
              </a:ext>
            </a:extLst>
          </p:cNvPr>
          <p:cNvSpPr txBox="1"/>
          <p:nvPr/>
        </p:nvSpPr>
        <p:spPr>
          <a:xfrm>
            <a:off x="7620000" y="2057400"/>
            <a:ext cx="4688789" cy="3824380"/>
          </a:xfrm>
          <a:prstGeom prst="rect">
            <a:avLst/>
          </a:prstGeom>
          <a:noFill/>
        </p:spPr>
        <p:txBody>
          <a:bodyPr wrap="square">
            <a:spAutoFit/>
          </a:bodyPr>
          <a:lstStyle/>
          <a:p>
            <a:pPr marL="0" algn="ctr">
              <a:lnSpc>
                <a:spcPct val="100000"/>
              </a:lnSpc>
            </a:pPr>
            <a:r>
              <a:rPr lang="en-US" altLang="zh-CN" sz="2000" dirty="0">
                <a:solidFill>
                  <a:srgbClr val="C00000"/>
                </a:solidFill>
                <a:latin typeface="Arial"/>
                <a:ea typeface="Arial"/>
              </a:rPr>
              <a:t>•</a:t>
            </a:r>
            <a:r>
              <a:rPr lang="en-US" altLang="zh-CN" sz="2000" spc="160" dirty="0">
                <a:solidFill>
                  <a:srgbClr val="C00000"/>
                </a:solidFill>
                <a:latin typeface="Arial"/>
                <a:cs typeface="Arial"/>
              </a:rPr>
              <a:t>  </a:t>
            </a:r>
            <a:r>
              <a:rPr lang="en-US" altLang="zh-CN" sz="2000" dirty="0" err="1">
                <a:solidFill>
                  <a:srgbClr val="C00000"/>
                </a:solidFill>
                <a:latin typeface="Arial"/>
                <a:ea typeface="Arial"/>
              </a:rPr>
              <a:t>Salınmasını</a:t>
            </a:r>
            <a:r>
              <a:rPr lang="en-US" altLang="zh-CN" sz="2000" spc="170" dirty="0">
                <a:solidFill>
                  <a:srgbClr val="C00000"/>
                </a:solidFill>
                <a:latin typeface="Arial"/>
                <a:cs typeface="Arial"/>
              </a:rPr>
              <a:t> </a:t>
            </a:r>
            <a:r>
              <a:rPr lang="en-US" altLang="zh-CN" sz="2000" dirty="0" err="1">
                <a:solidFill>
                  <a:srgbClr val="C00000"/>
                </a:solidFill>
                <a:latin typeface="Arial"/>
                <a:ea typeface="Arial"/>
              </a:rPr>
              <a:t>uyaranlar</a:t>
            </a:r>
            <a:r>
              <a:rPr lang="en-US" altLang="zh-CN" sz="2000" dirty="0">
                <a:solidFill>
                  <a:srgbClr val="C00000"/>
                </a:solidFill>
                <a:latin typeface="Arial"/>
                <a:ea typeface="Arial"/>
              </a:rPr>
              <a:t>:</a:t>
            </a:r>
          </a:p>
          <a:p>
            <a:pPr>
              <a:lnSpc>
                <a:spcPts val="459"/>
              </a:lnSpc>
            </a:pPr>
            <a:endParaRPr lang="en-US" dirty="0"/>
          </a:p>
          <a:p>
            <a:pPr marL="0" indent="457200">
              <a:lnSpc>
                <a:spcPct val="100000"/>
              </a:lnSpc>
            </a:pPr>
            <a:r>
              <a:rPr lang="en-US" altLang="zh-CN" sz="1800" dirty="0">
                <a:solidFill>
                  <a:srgbClr val="000000"/>
                </a:solidFill>
                <a:latin typeface="Arial"/>
                <a:ea typeface="Arial"/>
              </a:rPr>
              <a:t>–</a:t>
            </a:r>
            <a:r>
              <a:rPr lang="en-US" altLang="zh-CN" sz="1800" dirty="0">
                <a:solidFill>
                  <a:srgbClr val="000000"/>
                </a:solidFill>
                <a:latin typeface="Arial"/>
                <a:cs typeface="Arial"/>
              </a:rPr>
              <a:t>  </a:t>
            </a:r>
            <a:r>
              <a:rPr lang="en-US" altLang="zh-CN" sz="1800" dirty="0">
                <a:solidFill>
                  <a:srgbClr val="000000"/>
                </a:solidFill>
                <a:latin typeface="Arial"/>
                <a:ea typeface="Arial"/>
              </a:rPr>
              <a:t>Kan</a:t>
            </a:r>
            <a:r>
              <a:rPr lang="en-US" altLang="zh-CN" sz="1800" dirty="0">
                <a:solidFill>
                  <a:srgbClr val="000000"/>
                </a:solidFill>
                <a:latin typeface="Arial"/>
                <a:cs typeface="Arial"/>
              </a:rPr>
              <a:t> </a:t>
            </a:r>
            <a:r>
              <a:rPr lang="en-US" altLang="zh-CN" sz="1800" dirty="0" err="1">
                <a:solidFill>
                  <a:srgbClr val="000000"/>
                </a:solidFill>
                <a:latin typeface="Arial"/>
                <a:ea typeface="Arial"/>
              </a:rPr>
              <a:t>glikozunun</a:t>
            </a:r>
            <a:r>
              <a:rPr lang="en-US" altLang="zh-CN" sz="1800" spc="44" dirty="0">
                <a:solidFill>
                  <a:srgbClr val="000000"/>
                </a:solidFill>
                <a:latin typeface="Arial"/>
                <a:cs typeface="Arial"/>
              </a:rPr>
              <a:t> </a:t>
            </a:r>
            <a:r>
              <a:rPr lang="en-US" altLang="zh-CN" sz="1800" dirty="0" err="1">
                <a:solidFill>
                  <a:srgbClr val="000000"/>
                </a:solidFill>
                <a:latin typeface="Arial"/>
                <a:ea typeface="Arial"/>
              </a:rPr>
              <a:t>azalması</a:t>
            </a:r>
            <a:endParaRPr lang="en-US" altLang="zh-CN" sz="1800" dirty="0">
              <a:solidFill>
                <a:srgbClr val="000000"/>
              </a:solidFill>
              <a:latin typeface="Arial"/>
              <a:ea typeface="Arial"/>
            </a:endParaRPr>
          </a:p>
          <a:p>
            <a:pPr>
              <a:lnSpc>
                <a:spcPts val="480"/>
              </a:lnSpc>
            </a:pPr>
            <a:endParaRPr lang="en-US" dirty="0"/>
          </a:p>
          <a:p>
            <a:pPr marL="0" indent="457200">
              <a:lnSpc>
                <a:spcPct val="100000"/>
              </a:lnSpc>
            </a:pPr>
            <a:r>
              <a:rPr lang="en-US" altLang="zh-CN" sz="1800" dirty="0">
                <a:solidFill>
                  <a:srgbClr val="000000"/>
                </a:solidFill>
                <a:latin typeface="Arial"/>
                <a:ea typeface="Arial"/>
              </a:rPr>
              <a:t>–</a:t>
            </a:r>
            <a:r>
              <a:rPr lang="en-US" altLang="zh-CN" sz="1800" dirty="0">
                <a:solidFill>
                  <a:srgbClr val="000000"/>
                </a:solidFill>
                <a:latin typeface="Arial"/>
                <a:cs typeface="Arial"/>
              </a:rPr>
              <a:t>  </a:t>
            </a:r>
            <a:r>
              <a:rPr lang="en-US" altLang="zh-CN" sz="1800" dirty="0" err="1">
                <a:solidFill>
                  <a:srgbClr val="000000"/>
                </a:solidFill>
                <a:latin typeface="Arial"/>
                <a:ea typeface="Arial"/>
              </a:rPr>
              <a:t>Aminoasit</a:t>
            </a:r>
            <a:r>
              <a:rPr lang="en-US" altLang="zh-CN" sz="1800" dirty="0">
                <a:solidFill>
                  <a:srgbClr val="000000"/>
                </a:solidFill>
                <a:latin typeface="Arial"/>
                <a:cs typeface="Arial"/>
              </a:rPr>
              <a:t> </a:t>
            </a:r>
            <a:r>
              <a:rPr lang="en-US" altLang="zh-CN" sz="1800" dirty="0" err="1">
                <a:solidFill>
                  <a:srgbClr val="000000"/>
                </a:solidFill>
                <a:latin typeface="Arial"/>
                <a:ea typeface="Arial"/>
              </a:rPr>
              <a:t>alımının</a:t>
            </a:r>
            <a:r>
              <a:rPr lang="en-US" altLang="zh-CN" sz="1800" spc="20" dirty="0">
                <a:solidFill>
                  <a:srgbClr val="000000"/>
                </a:solidFill>
                <a:latin typeface="Arial"/>
                <a:cs typeface="Arial"/>
              </a:rPr>
              <a:t> </a:t>
            </a:r>
            <a:r>
              <a:rPr lang="en-US" altLang="zh-CN" sz="1800" dirty="0" err="1">
                <a:solidFill>
                  <a:srgbClr val="000000"/>
                </a:solidFill>
                <a:latin typeface="Arial"/>
                <a:ea typeface="Arial"/>
              </a:rPr>
              <a:t>artması</a:t>
            </a:r>
            <a:endParaRPr lang="en-US" altLang="zh-CN" sz="1800" dirty="0">
              <a:solidFill>
                <a:srgbClr val="000000"/>
              </a:solidFill>
              <a:latin typeface="Arial"/>
              <a:ea typeface="Arial"/>
            </a:endParaRPr>
          </a:p>
          <a:p>
            <a:pPr>
              <a:lnSpc>
                <a:spcPts val="480"/>
              </a:lnSpc>
            </a:pPr>
            <a:endParaRPr lang="en-US" dirty="0"/>
          </a:p>
          <a:p>
            <a:pPr marL="0" indent="457200">
              <a:lnSpc>
                <a:spcPct val="100000"/>
              </a:lnSpc>
            </a:pPr>
            <a:r>
              <a:rPr lang="en-US" altLang="zh-CN" sz="1800" dirty="0">
                <a:solidFill>
                  <a:srgbClr val="000000"/>
                </a:solidFill>
                <a:latin typeface="Arial"/>
                <a:ea typeface="Arial"/>
              </a:rPr>
              <a:t>–</a:t>
            </a:r>
            <a:r>
              <a:rPr lang="en-US" altLang="zh-CN" sz="1800" spc="20" dirty="0">
                <a:solidFill>
                  <a:srgbClr val="000000"/>
                </a:solidFill>
                <a:latin typeface="Arial"/>
                <a:cs typeface="Arial"/>
              </a:rPr>
              <a:t>  </a:t>
            </a:r>
            <a:r>
              <a:rPr lang="en-US" altLang="zh-CN" sz="1800" dirty="0" err="1">
                <a:solidFill>
                  <a:srgbClr val="000000"/>
                </a:solidFill>
                <a:latin typeface="Arial"/>
                <a:ea typeface="Arial"/>
              </a:rPr>
              <a:t>Egzersiz</a:t>
            </a:r>
            <a:endParaRPr lang="en-US" altLang="zh-CN" sz="1800" dirty="0">
              <a:solidFill>
                <a:srgbClr val="000000"/>
              </a:solidFill>
              <a:latin typeface="Arial"/>
              <a:ea typeface="Arial"/>
            </a:endParaRPr>
          </a:p>
          <a:p>
            <a:pPr marL="457200" hangingPunct="0">
              <a:lnSpc>
                <a:spcPct val="120000"/>
              </a:lnSpc>
              <a:spcBef>
                <a:spcPts val="234"/>
              </a:spcBef>
            </a:pPr>
            <a:r>
              <a:rPr lang="en-US" altLang="zh-CN" sz="1800" dirty="0">
                <a:solidFill>
                  <a:srgbClr val="000000"/>
                </a:solidFill>
                <a:latin typeface="Arial"/>
                <a:ea typeface="Arial"/>
              </a:rPr>
              <a:t>–</a:t>
            </a:r>
            <a:r>
              <a:rPr lang="en-US" altLang="zh-CN" sz="1800" spc="-10" dirty="0">
                <a:solidFill>
                  <a:srgbClr val="000000"/>
                </a:solidFill>
                <a:latin typeface="Arial"/>
                <a:cs typeface="Arial"/>
              </a:rPr>
              <a:t>  </a:t>
            </a:r>
            <a:r>
              <a:rPr lang="en-US" altLang="zh-CN" sz="1800" dirty="0" err="1">
                <a:solidFill>
                  <a:srgbClr val="000000"/>
                </a:solidFill>
                <a:latin typeface="Arial"/>
                <a:ea typeface="Arial"/>
              </a:rPr>
              <a:t>Uyku</a:t>
            </a:r>
            <a:r>
              <a:rPr lang="en-US" altLang="zh-CN" sz="1800" dirty="0">
                <a:solidFill>
                  <a:srgbClr val="000000"/>
                </a:solidFill>
                <a:latin typeface="Arial"/>
                <a:cs typeface="Arial"/>
              </a:rPr>
              <a:t> </a:t>
            </a:r>
            <a:r>
              <a:rPr lang="en-US" dirty="0"/>
              <a:t/>
            </a:r>
            <a:br>
              <a:rPr lang="en-US" dirty="0"/>
            </a:br>
            <a:r>
              <a:rPr lang="en-US" altLang="zh-CN" sz="1800" dirty="0">
                <a:solidFill>
                  <a:srgbClr val="000000"/>
                </a:solidFill>
                <a:latin typeface="Arial"/>
                <a:ea typeface="Arial"/>
              </a:rPr>
              <a:t>–</a:t>
            </a:r>
            <a:r>
              <a:rPr lang="en-US" altLang="zh-CN" sz="1800" spc="10" dirty="0">
                <a:solidFill>
                  <a:srgbClr val="000000"/>
                </a:solidFill>
                <a:latin typeface="Arial"/>
                <a:cs typeface="Arial"/>
              </a:rPr>
              <a:t>  </a:t>
            </a:r>
            <a:r>
              <a:rPr lang="en-US" altLang="zh-CN" sz="1800" dirty="0" err="1">
                <a:solidFill>
                  <a:srgbClr val="000000"/>
                </a:solidFill>
                <a:latin typeface="Arial"/>
                <a:ea typeface="Arial"/>
              </a:rPr>
              <a:t>Stres</a:t>
            </a:r>
            <a:endParaRPr lang="en-US" altLang="zh-CN" sz="1800" dirty="0">
              <a:solidFill>
                <a:srgbClr val="000000"/>
              </a:solidFill>
              <a:latin typeface="Arial"/>
              <a:ea typeface="Arial"/>
            </a:endParaRPr>
          </a:p>
          <a:p>
            <a:pPr>
              <a:lnSpc>
                <a:spcPts val="1000"/>
              </a:lnSpc>
            </a:pPr>
            <a:endParaRPr lang="en-US" dirty="0"/>
          </a:p>
          <a:p>
            <a:pPr>
              <a:lnSpc>
                <a:spcPts val="1000"/>
              </a:lnSpc>
            </a:pPr>
            <a:endParaRPr lang="en-US" dirty="0"/>
          </a:p>
          <a:p>
            <a:pPr>
              <a:lnSpc>
                <a:spcPts val="1235"/>
              </a:lnSpc>
            </a:pPr>
            <a:endParaRPr lang="en-US" dirty="0"/>
          </a:p>
          <a:p>
            <a:pPr marL="0">
              <a:lnSpc>
                <a:spcPct val="100000"/>
              </a:lnSpc>
            </a:pPr>
            <a:r>
              <a:rPr lang="en-US" altLang="zh-CN" sz="2000" dirty="0">
                <a:solidFill>
                  <a:srgbClr val="000000"/>
                </a:solidFill>
                <a:latin typeface="Arial"/>
                <a:ea typeface="Arial"/>
              </a:rPr>
              <a:t>•</a:t>
            </a:r>
            <a:r>
              <a:rPr lang="en-US" altLang="zh-CN" sz="2000" spc="160" dirty="0">
                <a:solidFill>
                  <a:srgbClr val="000000"/>
                </a:solidFill>
                <a:latin typeface="Arial"/>
                <a:cs typeface="Arial"/>
              </a:rPr>
              <a:t> </a:t>
            </a:r>
            <a:r>
              <a:rPr lang="tr-TR" altLang="zh-CN" sz="2000" spc="160" dirty="0">
                <a:solidFill>
                  <a:srgbClr val="000000"/>
                </a:solidFill>
                <a:latin typeface="Arial"/>
                <a:cs typeface="Arial"/>
              </a:rPr>
              <a:t>          </a:t>
            </a:r>
            <a:r>
              <a:rPr lang="en-US" altLang="zh-CN" sz="2000" spc="160" dirty="0">
                <a:solidFill>
                  <a:srgbClr val="000000"/>
                </a:solidFill>
                <a:latin typeface="Arial"/>
                <a:cs typeface="Arial"/>
              </a:rPr>
              <a:t> </a:t>
            </a:r>
            <a:r>
              <a:rPr lang="en-US" altLang="zh-CN" sz="2000" dirty="0" err="1">
                <a:solidFill>
                  <a:srgbClr val="C00000"/>
                </a:solidFill>
                <a:latin typeface="Arial"/>
                <a:ea typeface="Arial"/>
              </a:rPr>
              <a:t>Salınmasını</a:t>
            </a:r>
            <a:r>
              <a:rPr lang="en-US" altLang="zh-CN" sz="2000" spc="160" dirty="0">
                <a:solidFill>
                  <a:srgbClr val="C00000"/>
                </a:solidFill>
                <a:latin typeface="Arial"/>
                <a:cs typeface="Arial"/>
              </a:rPr>
              <a:t> </a:t>
            </a:r>
            <a:r>
              <a:rPr lang="en-US" altLang="zh-CN" sz="2000" dirty="0" err="1">
                <a:solidFill>
                  <a:srgbClr val="C00000"/>
                </a:solidFill>
                <a:latin typeface="Arial"/>
                <a:ea typeface="Arial"/>
              </a:rPr>
              <a:t>azaltanlar</a:t>
            </a:r>
            <a:endParaRPr lang="en-US" altLang="zh-CN" sz="2000" dirty="0">
              <a:solidFill>
                <a:srgbClr val="C00000"/>
              </a:solidFill>
              <a:latin typeface="Arial"/>
              <a:ea typeface="Arial"/>
            </a:endParaRPr>
          </a:p>
          <a:p>
            <a:pPr marL="457200" hangingPunct="0">
              <a:lnSpc>
                <a:spcPct val="120000"/>
              </a:lnSpc>
              <a:spcBef>
                <a:spcPts val="220"/>
              </a:spcBef>
            </a:pPr>
            <a:r>
              <a:rPr lang="en-US" altLang="zh-CN" sz="1800" dirty="0">
                <a:solidFill>
                  <a:srgbClr val="000000"/>
                </a:solidFill>
                <a:latin typeface="Arial"/>
                <a:ea typeface="Arial"/>
              </a:rPr>
              <a:t>Kan</a:t>
            </a:r>
            <a:r>
              <a:rPr lang="en-US" altLang="zh-CN" sz="1800" dirty="0">
                <a:solidFill>
                  <a:srgbClr val="000000"/>
                </a:solidFill>
                <a:latin typeface="Arial"/>
                <a:cs typeface="Arial"/>
              </a:rPr>
              <a:t> </a:t>
            </a:r>
            <a:r>
              <a:rPr lang="en-US" altLang="zh-CN" sz="1800" dirty="0" err="1">
                <a:solidFill>
                  <a:srgbClr val="000000"/>
                </a:solidFill>
                <a:latin typeface="Arial"/>
                <a:ea typeface="Arial"/>
              </a:rPr>
              <a:t>glikoz</a:t>
            </a:r>
            <a:r>
              <a:rPr lang="en-US" altLang="zh-CN" sz="1800" dirty="0">
                <a:solidFill>
                  <a:srgbClr val="000000"/>
                </a:solidFill>
                <a:latin typeface="Arial"/>
                <a:cs typeface="Arial"/>
              </a:rPr>
              <a:t> </a:t>
            </a:r>
            <a:r>
              <a:rPr lang="en-US" altLang="zh-CN" sz="1800" dirty="0" err="1">
                <a:solidFill>
                  <a:srgbClr val="000000"/>
                </a:solidFill>
                <a:latin typeface="Arial"/>
                <a:ea typeface="Arial"/>
              </a:rPr>
              <a:t>düzeyinin</a:t>
            </a:r>
            <a:r>
              <a:rPr lang="en-US" altLang="zh-CN" sz="1800" spc="69" dirty="0">
                <a:solidFill>
                  <a:srgbClr val="000000"/>
                </a:solidFill>
                <a:latin typeface="Arial"/>
                <a:cs typeface="Arial"/>
              </a:rPr>
              <a:t> </a:t>
            </a:r>
            <a:r>
              <a:rPr lang="en-US" altLang="zh-CN" sz="1800" dirty="0" err="1">
                <a:solidFill>
                  <a:srgbClr val="000000"/>
                </a:solidFill>
                <a:latin typeface="Arial"/>
                <a:ea typeface="Arial"/>
              </a:rPr>
              <a:t>artması</a:t>
            </a:r>
            <a:r>
              <a:rPr lang="en-US" altLang="zh-CN" sz="1800" dirty="0">
                <a:solidFill>
                  <a:srgbClr val="000000"/>
                </a:solidFill>
                <a:latin typeface="Arial"/>
                <a:cs typeface="Arial"/>
              </a:rPr>
              <a:t>  </a:t>
            </a:r>
            <a:r>
              <a:rPr lang="en-US" altLang="zh-CN" sz="1800" dirty="0" err="1">
                <a:solidFill>
                  <a:srgbClr val="000000"/>
                </a:solidFill>
                <a:latin typeface="Arial"/>
                <a:ea typeface="Arial"/>
              </a:rPr>
              <a:t>Hipotalamustan</a:t>
            </a:r>
            <a:r>
              <a:rPr lang="en-US" altLang="zh-CN" sz="1800" dirty="0">
                <a:solidFill>
                  <a:srgbClr val="000000"/>
                </a:solidFill>
                <a:latin typeface="Arial"/>
                <a:cs typeface="Arial"/>
              </a:rPr>
              <a:t> </a:t>
            </a:r>
            <a:r>
              <a:rPr lang="en-US" altLang="zh-CN" sz="1800" dirty="0" err="1">
                <a:solidFill>
                  <a:srgbClr val="000000"/>
                </a:solidFill>
                <a:latin typeface="Arial"/>
                <a:ea typeface="Arial"/>
              </a:rPr>
              <a:t>salınan</a:t>
            </a:r>
            <a:r>
              <a:rPr lang="en-US" altLang="zh-CN" sz="1800" spc="-10" dirty="0">
                <a:solidFill>
                  <a:srgbClr val="000000"/>
                </a:solidFill>
                <a:latin typeface="Arial"/>
                <a:cs typeface="Arial"/>
              </a:rPr>
              <a:t> </a:t>
            </a:r>
            <a:r>
              <a:rPr lang="en-US" altLang="zh-CN" sz="1800" dirty="0">
                <a:solidFill>
                  <a:srgbClr val="000000"/>
                </a:solidFill>
                <a:latin typeface="Arial"/>
                <a:ea typeface="Arial"/>
              </a:rPr>
              <a:t>GHIH</a:t>
            </a:r>
            <a:r>
              <a:rPr lang="en-US" altLang="zh-CN" sz="1800" dirty="0">
                <a:solidFill>
                  <a:srgbClr val="000000"/>
                </a:solidFill>
                <a:latin typeface="Arial"/>
                <a:cs typeface="Arial"/>
              </a:rPr>
              <a:t> </a:t>
            </a:r>
            <a:r>
              <a:rPr lang="en-US" altLang="zh-CN" sz="1800" dirty="0">
                <a:solidFill>
                  <a:srgbClr val="000000"/>
                </a:solidFill>
                <a:latin typeface="Arial"/>
                <a:ea typeface="Arial"/>
              </a:rPr>
              <a:t>–</a:t>
            </a:r>
            <a:r>
              <a:rPr lang="en-US" altLang="zh-CN" sz="1800" spc="15" dirty="0">
                <a:solidFill>
                  <a:srgbClr val="000000"/>
                </a:solidFill>
                <a:latin typeface="Arial"/>
                <a:cs typeface="Arial"/>
              </a:rPr>
              <a:t>  </a:t>
            </a:r>
            <a:r>
              <a:rPr lang="tr-TR" altLang="zh-CN" sz="1800" spc="15" dirty="0">
                <a:solidFill>
                  <a:srgbClr val="000000"/>
                </a:solidFill>
                <a:latin typeface="Arial"/>
                <a:cs typeface="Arial"/>
              </a:rPr>
              <a:t>           </a:t>
            </a:r>
            <a:r>
              <a:rPr lang="tr-TR" altLang="zh-CN" spc="15" dirty="0">
                <a:solidFill>
                  <a:srgbClr val="000000"/>
                </a:solidFill>
                <a:latin typeface="Arial"/>
                <a:cs typeface="Arial"/>
              </a:rPr>
              <a:t>Y</a:t>
            </a:r>
            <a:r>
              <a:rPr lang="en-US" altLang="zh-CN" sz="1800" dirty="0" err="1">
                <a:solidFill>
                  <a:srgbClr val="000000"/>
                </a:solidFill>
                <a:latin typeface="Arial"/>
                <a:ea typeface="Arial"/>
              </a:rPr>
              <a:t>aşlanma</a:t>
            </a:r>
            <a:endParaRPr lang="en-US" altLang="zh-CN" sz="1800" dirty="0">
              <a:solidFill>
                <a:srgbClr val="000000"/>
              </a:solidFill>
              <a:latin typeface="Arial"/>
              <a:ea typeface="Arial"/>
            </a:endParaRPr>
          </a:p>
        </p:txBody>
      </p:sp>
    </p:spTree>
    <p:extLst>
      <p:ext uri="{BB962C8B-B14F-4D97-AF65-F5344CB8AC3E}">
        <p14:creationId xmlns:p14="http://schemas.microsoft.com/office/powerpoint/2010/main" val="1982404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524000" y="2514600"/>
            <a:ext cx="10210800" cy="4013919"/>
          </a:xfrm>
          <a:prstGeom prst="rect">
            <a:avLst/>
          </a:prstGeom>
        </p:spPr>
        <p:txBody>
          <a:bodyPr vert="horz" wrap="square" lIns="0" tIns="12700" rIns="0" bIns="0" rtlCol="0">
            <a:spAutoFit/>
          </a:bodyPr>
          <a:lstStyle/>
          <a:p>
            <a:pPr marL="0">
              <a:lnSpc>
                <a:spcPct val="100000"/>
              </a:lnSpc>
            </a:pPr>
            <a:r>
              <a:rPr lang="en-US" altLang="zh-CN" sz="2000" dirty="0" err="1">
                <a:solidFill>
                  <a:srgbClr val="000000"/>
                </a:solidFill>
                <a:latin typeface="Arial"/>
                <a:ea typeface="Arial"/>
              </a:rPr>
              <a:t>Tüm</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vücut</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hücrelerinde</a:t>
            </a:r>
            <a:r>
              <a:rPr lang="en-US" altLang="zh-CN" sz="2000" spc="94" dirty="0">
                <a:solidFill>
                  <a:srgbClr val="000000"/>
                </a:solidFill>
                <a:latin typeface="Arial"/>
                <a:cs typeface="Arial"/>
              </a:rPr>
              <a:t> </a:t>
            </a:r>
            <a:r>
              <a:rPr lang="en-US" altLang="zh-CN" sz="2000" dirty="0">
                <a:solidFill>
                  <a:srgbClr val="000000"/>
                </a:solidFill>
                <a:latin typeface="Arial"/>
                <a:ea typeface="Arial"/>
              </a:rPr>
              <a:t>protein</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yapımını</a:t>
            </a:r>
            <a:r>
              <a:rPr lang="en-US" altLang="zh-CN" sz="2000" spc="94" dirty="0">
                <a:solidFill>
                  <a:srgbClr val="000000"/>
                </a:solidFill>
                <a:latin typeface="Arial"/>
                <a:cs typeface="Arial"/>
              </a:rPr>
              <a:t> </a:t>
            </a:r>
            <a:r>
              <a:rPr lang="en-US" altLang="zh-CN" sz="2000" dirty="0">
                <a:solidFill>
                  <a:srgbClr val="000000"/>
                </a:solidFill>
                <a:latin typeface="Arial"/>
                <a:ea typeface="Arial"/>
              </a:rPr>
              <a:t>v</a:t>
            </a:r>
            <a:r>
              <a:rPr lang="tr-TR" altLang="zh-CN" sz="2000" dirty="0">
                <a:solidFill>
                  <a:srgbClr val="000000"/>
                </a:solidFill>
                <a:latin typeface="Arial"/>
                <a:ea typeface="Arial"/>
              </a:rPr>
              <a:t>e </a:t>
            </a:r>
            <a:r>
              <a:rPr lang="en-US" altLang="zh-CN" sz="2000" dirty="0" err="1">
                <a:solidFill>
                  <a:srgbClr val="000000"/>
                </a:solidFill>
                <a:latin typeface="Arial"/>
                <a:ea typeface="Arial"/>
              </a:rPr>
              <a:t>depolanmasını</a:t>
            </a:r>
            <a:r>
              <a:rPr lang="en-US" altLang="zh-CN" sz="2000" spc="-5" dirty="0">
                <a:solidFill>
                  <a:srgbClr val="000000"/>
                </a:solidFill>
                <a:latin typeface="Arial"/>
                <a:cs typeface="Arial"/>
              </a:rPr>
              <a:t> </a:t>
            </a:r>
            <a:r>
              <a:rPr lang="en-US" altLang="zh-CN" sz="2000" spc="-5" dirty="0" err="1">
                <a:solidFill>
                  <a:srgbClr val="000000"/>
                </a:solidFill>
                <a:latin typeface="Arial"/>
                <a:ea typeface="Arial"/>
              </a:rPr>
              <a:t>arttırır</a:t>
            </a:r>
            <a:r>
              <a:rPr lang="tr-TR" altLang="zh-CN" sz="2000" spc="-5" dirty="0">
                <a:solidFill>
                  <a:srgbClr val="000000"/>
                </a:solidFill>
                <a:latin typeface="Arial"/>
                <a:ea typeface="Arial"/>
              </a:rPr>
              <a:t/>
            </a:r>
            <a:br>
              <a:rPr lang="tr-TR" altLang="zh-CN" sz="2000" spc="-5" dirty="0">
                <a:solidFill>
                  <a:srgbClr val="000000"/>
                </a:solidFill>
                <a:latin typeface="Arial"/>
                <a:ea typeface="Arial"/>
              </a:rPr>
            </a:br>
            <a:r>
              <a:rPr lang="en-US" altLang="zh-CN" sz="2000" dirty="0" err="1">
                <a:solidFill>
                  <a:srgbClr val="000000"/>
                </a:solidFill>
                <a:latin typeface="Arial"/>
                <a:ea typeface="Arial"/>
              </a:rPr>
              <a:t>Aminoasitlerin</a:t>
            </a:r>
            <a:r>
              <a:rPr lang="en-US" altLang="zh-CN" sz="2000" dirty="0">
                <a:solidFill>
                  <a:srgbClr val="000000"/>
                </a:solidFill>
                <a:latin typeface="Arial"/>
                <a:cs typeface="Arial"/>
              </a:rPr>
              <a:t> </a:t>
            </a:r>
            <a:r>
              <a:rPr lang="en-US" altLang="zh-CN" sz="2000" dirty="0" err="1">
                <a:solidFill>
                  <a:srgbClr val="000000"/>
                </a:solidFill>
                <a:latin typeface="Arial"/>
                <a:ea typeface="Arial"/>
              </a:rPr>
              <a:t>hücre</a:t>
            </a:r>
            <a:r>
              <a:rPr lang="en-US" altLang="zh-CN" sz="2000" dirty="0">
                <a:solidFill>
                  <a:srgbClr val="000000"/>
                </a:solidFill>
                <a:latin typeface="Arial"/>
                <a:cs typeface="Arial"/>
              </a:rPr>
              <a:t> </a:t>
            </a:r>
            <a:r>
              <a:rPr lang="en-US" altLang="zh-CN" sz="2000" dirty="0" err="1">
                <a:solidFill>
                  <a:srgbClr val="000000"/>
                </a:solidFill>
                <a:latin typeface="Arial"/>
                <a:ea typeface="Arial"/>
              </a:rPr>
              <a:t>membranlarında</a:t>
            </a:r>
            <a:r>
              <a:rPr lang="en-US" altLang="zh-CN" sz="2000" dirty="0">
                <a:solidFill>
                  <a:srgbClr val="000000"/>
                </a:solidFill>
                <a:latin typeface="Arial"/>
                <a:cs typeface="Arial"/>
              </a:rPr>
              <a:t> </a:t>
            </a:r>
            <a:r>
              <a:rPr lang="en-US" altLang="zh-CN" sz="2000" dirty="0" err="1">
                <a:solidFill>
                  <a:srgbClr val="000000"/>
                </a:solidFill>
                <a:latin typeface="Arial"/>
                <a:ea typeface="Arial"/>
              </a:rPr>
              <a:t>taşınmasını</a:t>
            </a:r>
            <a:r>
              <a:rPr lang="en-US" altLang="zh-CN" sz="2000" dirty="0">
                <a:solidFill>
                  <a:srgbClr val="000000"/>
                </a:solidFill>
                <a:latin typeface="Arial"/>
                <a:cs typeface="Arial"/>
              </a:rPr>
              <a:t> </a:t>
            </a:r>
            <a:r>
              <a:rPr lang="en-US" altLang="zh-CN" sz="2000" dirty="0" err="1">
                <a:solidFill>
                  <a:srgbClr val="000000"/>
                </a:solidFill>
                <a:latin typeface="Arial"/>
                <a:ea typeface="Arial"/>
              </a:rPr>
              <a:t>arttırır</a:t>
            </a:r>
            <a:r>
              <a:rPr lang="en-US" altLang="zh-CN" sz="2000" dirty="0">
                <a:solidFill>
                  <a:srgbClr val="000000"/>
                </a:solidFill>
                <a:latin typeface="Arial"/>
                <a:cs typeface="Arial"/>
              </a:rPr>
              <a:t>  </a:t>
            </a:r>
            <a:r>
              <a:rPr lang="en-US" altLang="zh-CN" sz="2000" dirty="0" err="1">
                <a:solidFill>
                  <a:srgbClr val="000000"/>
                </a:solidFill>
                <a:latin typeface="Arial"/>
                <a:ea typeface="Arial"/>
              </a:rPr>
              <a:t>Ribozomlarda</a:t>
            </a:r>
            <a:r>
              <a:rPr lang="en-US" altLang="zh-CN" sz="2000" dirty="0">
                <a:solidFill>
                  <a:srgbClr val="000000"/>
                </a:solidFill>
                <a:latin typeface="Arial"/>
                <a:cs typeface="Arial"/>
              </a:rPr>
              <a:t> </a:t>
            </a:r>
            <a:r>
              <a:rPr lang="en-US" altLang="zh-CN" sz="2000" dirty="0">
                <a:solidFill>
                  <a:srgbClr val="000000"/>
                </a:solidFill>
                <a:latin typeface="Arial"/>
                <a:ea typeface="Arial"/>
              </a:rPr>
              <a:t>protein</a:t>
            </a:r>
            <a:r>
              <a:rPr lang="en-US" altLang="zh-CN" sz="2000" dirty="0">
                <a:solidFill>
                  <a:srgbClr val="000000"/>
                </a:solidFill>
                <a:latin typeface="Arial"/>
                <a:cs typeface="Arial"/>
              </a:rPr>
              <a:t> </a:t>
            </a:r>
            <a:r>
              <a:rPr lang="en-US" altLang="zh-CN" sz="2000" dirty="0" err="1">
                <a:solidFill>
                  <a:srgbClr val="000000"/>
                </a:solidFill>
                <a:latin typeface="Arial"/>
                <a:ea typeface="Arial"/>
              </a:rPr>
              <a:t>sentezini</a:t>
            </a:r>
            <a:r>
              <a:rPr lang="en-US" altLang="zh-CN" sz="2000" spc="-25" dirty="0">
                <a:solidFill>
                  <a:srgbClr val="000000"/>
                </a:solidFill>
                <a:latin typeface="Arial"/>
                <a:cs typeface="Arial"/>
              </a:rPr>
              <a:t> </a:t>
            </a:r>
            <a:r>
              <a:rPr lang="en-US" altLang="zh-CN" sz="2000" dirty="0" err="1">
                <a:solidFill>
                  <a:srgbClr val="000000"/>
                </a:solidFill>
                <a:latin typeface="Arial"/>
                <a:ea typeface="Arial"/>
              </a:rPr>
              <a:t>arttırır</a:t>
            </a:r>
            <a:r>
              <a:rPr lang="tr-TR" altLang="zh-CN" sz="2000" dirty="0">
                <a:solidFill>
                  <a:srgbClr val="000000"/>
                </a:solidFill>
                <a:latin typeface="Arial"/>
                <a:ea typeface="Arial"/>
              </a:rPr>
              <a:t/>
            </a:r>
            <a:br>
              <a:rPr lang="tr-TR" altLang="zh-CN" sz="2000" dirty="0">
                <a:solidFill>
                  <a:srgbClr val="000000"/>
                </a:solidFill>
                <a:latin typeface="Arial"/>
                <a:ea typeface="Arial"/>
              </a:rPr>
            </a:br>
            <a:r>
              <a:rPr lang="en-US" altLang="zh-CN" sz="2000" dirty="0">
                <a:solidFill>
                  <a:srgbClr val="000000"/>
                </a:solidFill>
                <a:latin typeface="Arial"/>
                <a:ea typeface="Arial"/>
              </a:rPr>
              <a:t>Protein</a:t>
            </a:r>
            <a:r>
              <a:rPr lang="en-US" altLang="zh-CN" sz="2000" spc="215" dirty="0">
                <a:solidFill>
                  <a:srgbClr val="000000"/>
                </a:solidFill>
                <a:latin typeface="Arial"/>
                <a:cs typeface="Arial"/>
              </a:rPr>
              <a:t> </a:t>
            </a:r>
            <a:r>
              <a:rPr lang="en-US" altLang="zh-CN" sz="2000" dirty="0" err="1">
                <a:solidFill>
                  <a:srgbClr val="000000"/>
                </a:solidFill>
                <a:latin typeface="Arial"/>
                <a:ea typeface="Arial"/>
              </a:rPr>
              <a:t>yıkımını</a:t>
            </a:r>
            <a:r>
              <a:rPr lang="en-US" altLang="zh-CN" sz="2000" spc="220" dirty="0">
                <a:solidFill>
                  <a:srgbClr val="000000"/>
                </a:solidFill>
                <a:latin typeface="Arial"/>
                <a:cs typeface="Arial"/>
              </a:rPr>
              <a:t> </a:t>
            </a:r>
            <a:r>
              <a:rPr lang="en-US" altLang="zh-CN" sz="2000" dirty="0" err="1">
                <a:solidFill>
                  <a:srgbClr val="000000"/>
                </a:solidFill>
                <a:latin typeface="Arial"/>
                <a:ea typeface="Arial"/>
              </a:rPr>
              <a:t>azaltır</a:t>
            </a:r>
            <a:r>
              <a:rPr lang="en-US" altLang="zh-CN" sz="2000" spc="20" dirty="0">
                <a:solidFill>
                  <a:srgbClr val="000000"/>
                </a:solidFill>
                <a:latin typeface="Arial"/>
                <a:cs typeface="Arial"/>
              </a:rPr>
              <a:t> </a:t>
            </a:r>
            <a:r>
              <a:rPr lang="en-US" altLang="zh-CN" sz="2000" spc="40" dirty="0">
                <a:solidFill>
                  <a:srgbClr val="C00000"/>
                </a:solidFill>
                <a:latin typeface="Arial"/>
                <a:ea typeface="Arial"/>
              </a:rPr>
              <a:t>PROTEİN</a:t>
            </a:r>
            <a:r>
              <a:rPr lang="en-US" altLang="zh-CN" sz="2000" spc="25" dirty="0">
                <a:solidFill>
                  <a:srgbClr val="C00000"/>
                </a:solidFill>
                <a:latin typeface="Arial"/>
                <a:cs typeface="Arial"/>
              </a:rPr>
              <a:t> </a:t>
            </a:r>
            <a:r>
              <a:rPr lang="en-US" altLang="zh-CN" sz="2000" spc="44" dirty="0">
                <a:solidFill>
                  <a:srgbClr val="C00000"/>
                </a:solidFill>
                <a:latin typeface="Arial"/>
                <a:ea typeface="Arial"/>
              </a:rPr>
              <a:t>KORUYUCU</a:t>
            </a:r>
            <a:r>
              <a:rPr lang="tr-TR" altLang="zh-CN" sz="2000" spc="44" dirty="0">
                <a:solidFill>
                  <a:srgbClr val="C00000"/>
                </a:solidFill>
                <a:latin typeface="Arial"/>
                <a:ea typeface="Arial"/>
              </a:rPr>
              <a:t/>
            </a:r>
            <a:br>
              <a:rPr lang="tr-TR" altLang="zh-CN" sz="2000" spc="44" dirty="0">
                <a:solidFill>
                  <a:srgbClr val="C00000"/>
                </a:solidFill>
                <a:latin typeface="Arial"/>
                <a:ea typeface="Arial"/>
              </a:rPr>
            </a:br>
            <a:r>
              <a:rPr lang="tr-TR" altLang="zh-CN" sz="2000" spc="44" dirty="0">
                <a:solidFill>
                  <a:srgbClr val="C00000"/>
                </a:solidFill>
                <a:latin typeface="Arial"/>
                <a:ea typeface="Arial"/>
              </a:rPr>
              <a:t/>
            </a:r>
            <a:br>
              <a:rPr lang="tr-TR" altLang="zh-CN" sz="2000" spc="44" dirty="0">
                <a:solidFill>
                  <a:srgbClr val="C00000"/>
                </a:solidFill>
                <a:latin typeface="Arial"/>
                <a:ea typeface="Arial"/>
              </a:rPr>
            </a:br>
            <a:r>
              <a:rPr lang="en-US" altLang="zh-CN" sz="2000" dirty="0" err="1">
                <a:solidFill>
                  <a:srgbClr val="000000"/>
                </a:solidFill>
                <a:latin typeface="Arial"/>
                <a:ea typeface="Arial"/>
              </a:rPr>
              <a:t>Enerji</a:t>
            </a:r>
            <a:r>
              <a:rPr lang="en-US" altLang="zh-CN" sz="2000" spc="80" dirty="0">
                <a:solidFill>
                  <a:srgbClr val="000000"/>
                </a:solidFill>
                <a:latin typeface="Arial"/>
                <a:cs typeface="Arial"/>
              </a:rPr>
              <a:t> </a:t>
            </a:r>
            <a:r>
              <a:rPr lang="en-US" altLang="zh-CN" sz="2000" dirty="0" err="1">
                <a:solidFill>
                  <a:srgbClr val="000000"/>
                </a:solidFill>
                <a:latin typeface="Arial"/>
                <a:ea typeface="Arial"/>
              </a:rPr>
              <a:t>kaynağı</a:t>
            </a:r>
            <a:r>
              <a:rPr lang="en-US" altLang="zh-CN" sz="2000" spc="80" dirty="0">
                <a:solidFill>
                  <a:srgbClr val="000000"/>
                </a:solidFill>
                <a:latin typeface="Arial"/>
                <a:cs typeface="Arial"/>
              </a:rPr>
              <a:t> </a:t>
            </a:r>
            <a:r>
              <a:rPr lang="en-US" altLang="zh-CN" sz="2000" dirty="0" err="1">
                <a:solidFill>
                  <a:srgbClr val="000000"/>
                </a:solidFill>
                <a:latin typeface="Arial"/>
                <a:ea typeface="Arial"/>
              </a:rPr>
              <a:t>olarak</a:t>
            </a:r>
            <a:r>
              <a:rPr lang="en-US" altLang="zh-CN" sz="2000" spc="80" dirty="0">
                <a:solidFill>
                  <a:srgbClr val="000000"/>
                </a:solidFill>
                <a:latin typeface="Arial"/>
                <a:cs typeface="Arial"/>
              </a:rPr>
              <a:t> </a:t>
            </a:r>
            <a:r>
              <a:rPr lang="en-US" altLang="zh-CN" sz="2000" dirty="0" err="1">
                <a:solidFill>
                  <a:srgbClr val="000000"/>
                </a:solidFill>
                <a:latin typeface="Arial"/>
                <a:ea typeface="Arial"/>
              </a:rPr>
              <a:t>yağların</a:t>
            </a:r>
            <a:r>
              <a:rPr lang="en-US" altLang="zh-CN" sz="2000" spc="80" dirty="0">
                <a:solidFill>
                  <a:srgbClr val="000000"/>
                </a:solidFill>
                <a:latin typeface="Arial"/>
                <a:cs typeface="Arial"/>
              </a:rPr>
              <a:t> </a:t>
            </a:r>
            <a:r>
              <a:rPr lang="en-US" altLang="zh-CN" sz="2000" dirty="0" err="1">
                <a:solidFill>
                  <a:srgbClr val="000000"/>
                </a:solidFill>
                <a:latin typeface="Arial"/>
                <a:ea typeface="Arial"/>
              </a:rPr>
              <a:t>kullanımı</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tercih</a:t>
            </a:r>
            <a:r>
              <a:rPr lang="en-US" altLang="zh-CN" sz="2000" spc="80" dirty="0">
                <a:solidFill>
                  <a:srgbClr val="000000"/>
                </a:solidFill>
                <a:latin typeface="Arial"/>
                <a:cs typeface="Arial"/>
              </a:rPr>
              <a:t> </a:t>
            </a:r>
            <a:r>
              <a:rPr lang="en-US" altLang="zh-CN" sz="2000" dirty="0" err="1">
                <a:solidFill>
                  <a:srgbClr val="000000"/>
                </a:solidFill>
                <a:latin typeface="Arial"/>
                <a:ea typeface="Arial"/>
              </a:rPr>
              <a:t>edilir</a:t>
            </a:r>
            <a:r>
              <a:rPr lang="tr-TR" altLang="zh-CN" sz="2000" dirty="0">
                <a:solidFill>
                  <a:srgbClr val="000000"/>
                </a:solidFill>
                <a:latin typeface="Arial"/>
                <a:ea typeface="Arial"/>
              </a:rPr>
              <a:t/>
            </a:r>
            <a:br>
              <a:rPr lang="tr-TR" altLang="zh-CN" sz="2000" dirty="0">
                <a:solidFill>
                  <a:srgbClr val="000000"/>
                </a:solidFill>
                <a:latin typeface="Arial"/>
                <a:ea typeface="Arial"/>
              </a:rPr>
            </a:br>
            <a:r>
              <a:rPr lang="tr-TR" altLang="zh-CN" sz="2000" dirty="0">
                <a:solidFill>
                  <a:srgbClr val="000000"/>
                </a:solidFill>
                <a:latin typeface="Arial"/>
                <a:ea typeface="Arial"/>
              </a:rPr>
              <a:t/>
            </a:r>
            <a:br>
              <a:rPr lang="tr-TR" altLang="zh-CN" sz="2000" dirty="0">
                <a:solidFill>
                  <a:srgbClr val="000000"/>
                </a:solidFill>
                <a:latin typeface="Arial"/>
                <a:ea typeface="Arial"/>
              </a:rPr>
            </a:br>
            <a:r>
              <a:rPr lang="tr-TR" altLang="zh-CN" sz="2000" dirty="0">
                <a:solidFill>
                  <a:srgbClr val="000000"/>
                </a:solidFill>
                <a:latin typeface="Arial"/>
                <a:ea typeface="Arial"/>
              </a:rPr>
              <a:t> </a:t>
            </a:r>
            <a:r>
              <a:rPr lang="en-US" altLang="zh-CN" sz="2000" dirty="0" err="1">
                <a:solidFill>
                  <a:srgbClr val="000000"/>
                </a:solidFill>
                <a:latin typeface="Arial"/>
                <a:ea typeface="Arial"/>
              </a:rPr>
              <a:t>Karbonhidrat</a:t>
            </a:r>
            <a:r>
              <a:rPr lang="en-US" altLang="zh-CN" sz="2000" spc="204" dirty="0">
                <a:solidFill>
                  <a:srgbClr val="000000"/>
                </a:solidFill>
                <a:latin typeface="Arial"/>
                <a:cs typeface="Arial"/>
              </a:rPr>
              <a:t> </a:t>
            </a:r>
            <a:r>
              <a:rPr lang="en-US" altLang="zh-CN" sz="2000" dirty="0" err="1">
                <a:solidFill>
                  <a:srgbClr val="000000"/>
                </a:solidFill>
                <a:latin typeface="Arial"/>
                <a:ea typeface="Arial"/>
              </a:rPr>
              <a:t>kullanımını</a:t>
            </a:r>
            <a:r>
              <a:rPr lang="en-US" altLang="zh-CN" sz="2000" spc="209" dirty="0">
                <a:solidFill>
                  <a:srgbClr val="000000"/>
                </a:solidFill>
                <a:latin typeface="Arial"/>
                <a:cs typeface="Arial"/>
              </a:rPr>
              <a:t> </a:t>
            </a:r>
            <a:r>
              <a:rPr lang="en-US" altLang="zh-CN" sz="2000" dirty="0" err="1">
                <a:solidFill>
                  <a:srgbClr val="000000"/>
                </a:solidFill>
                <a:latin typeface="Arial"/>
                <a:ea typeface="Arial"/>
              </a:rPr>
              <a:t>azaltır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altLang="zh-CN" sz="2000" spc="44" dirty="0">
                <a:solidFill>
                  <a:srgbClr val="000000"/>
                </a:solidFill>
                <a:latin typeface="Arial"/>
                <a:cs typeface="Arial"/>
              </a:rPr>
              <a:t> </a:t>
            </a:r>
            <a:r>
              <a:rPr lang="en-US" altLang="zh-CN" sz="2000" dirty="0" err="1">
                <a:solidFill>
                  <a:srgbClr val="000000"/>
                </a:solidFill>
                <a:latin typeface="Arial"/>
                <a:ea typeface="Arial"/>
              </a:rPr>
              <a:t>Birçok</a:t>
            </a:r>
            <a:r>
              <a:rPr lang="en-US" altLang="zh-CN" sz="2000" spc="44" dirty="0">
                <a:solidFill>
                  <a:srgbClr val="000000"/>
                </a:solidFill>
                <a:latin typeface="Arial"/>
                <a:cs typeface="Arial"/>
              </a:rPr>
              <a:t> </a:t>
            </a:r>
            <a:r>
              <a:rPr lang="en-US" altLang="zh-CN" sz="2000" dirty="0" err="1">
                <a:solidFill>
                  <a:srgbClr val="000000"/>
                </a:solidFill>
                <a:latin typeface="Arial"/>
                <a:ea typeface="Arial"/>
              </a:rPr>
              <a:t>dokuda</a:t>
            </a:r>
            <a:r>
              <a:rPr lang="en-US" altLang="zh-CN" sz="2000" spc="44" dirty="0">
                <a:solidFill>
                  <a:srgbClr val="000000"/>
                </a:solidFill>
                <a:latin typeface="Arial"/>
                <a:cs typeface="Arial"/>
              </a:rPr>
              <a:t> </a:t>
            </a:r>
            <a:r>
              <a:rPr lang="en-US" altLang="zh-CN" sz="2000" dirty="0" err="1">
                <a:solidFill>
                  <a:srgbClr val="000000"/>
                </a:solidFill>
                <a:latin typeface="Arial"/>
                <a:ea typeface="Arial"/>
              </a:rPr>
              <a:t>glukoz</a:t>
            </a:r>
            <a:r>
              <a:rPr lang="en-US" altLang="zh-CN" sz="2000" spc="44" dirty="0">
                <a:solidFill>
                  <a:srgbClr val="000000"/>
                </a:solidFill>
                <a:latin typeface="Arial"/>
                <a:cs typeface="Arial"/>
              </a:rPr>
              <a:t> </a:t>
            </a:r>
            <a:r>
              <a:rPr lang="en-US" altLang="zh-CN" sz="2000" dirty="0" err="1">
                <a:solidFill>
                  <a:srgbClr val="000000"/>
                </a:solidFill>
                <a:latin typeface="Arial"/>
                <a:ea typeface="Arial"/>
              </a:rPr>
              <a:t>girişini</a:t>
            </a:r>
            <a:r>
              <a:rPr lang="en-US" altLang="zh-CN" sz="2000" spc="44" dirty="0">
                <a:solidFill>
                  <a:srgbClr val="000000"/>
                </a:solidFill>
                <a:latin typeface="Arial"/>
                <a:cs typeface="Arial"/>
              </a:rPr>
              <a:t> </a:t>
            </a:r>
            <a:r>
              <a:rPr lang="en-US" altLang="zh-CN" sz="2000" dirty="0" err="1">
                <a:solidFill>
                  <a:srgbClr val="000000"/>
                </a:solidFill>
                <a:latin typeface="Arial"/>
                <a:ea typeface="Arial"/>
              </a:rPr>
              <a:t>ve</a:t>
            </a:r>
            <a:r>
              <a:rPr lang="en-US" altLang="zh-CN" sz="2000" spc="44" dirty="0">
                <a:solidFill>
                  <a:srgbClr val="000000"/>
                </a:solidFill>
                <a:latin typeface="Arial"/>
                <a:cs typeface="Arial"/>
              </a:rPr>
              <a:t> </a:t>
            </a:r>
            <a:r>
              <a:rPr lang="en-US" altLang="zh-CN" sz="2000" dirty="0" err="1">
                <a:solidFill>
                  <a:srgbClr val="000000"/>
                </a:solidFill>
                <a:latin typeface="Arial"/>
                <a:ea typeface="Arial"/>
              </a:rPr>
              <a:t>kullanımını</a:t>
            </a:r>
            <a:r>
              <a:rPr lang="en-US" altLang="zh-CN" sz="2000" spc="44" dirty="0">
                <a:solidFill>
                  <a:srgbClr val="000000"/>
                </a:solidFill>
                <a:latin typeface="Arial"/>
                <a:cs typeface="Arial"/>
              </a:rPr>
              <a:t> </a:t>
            </a:r>
            <a:r>
              <a:rPr lang="en-US" altLang="zh-CN" sz="2000" dirty="0" err="1">
                <a:solidFill>
                  <a:srgbClr val="000000"/>
                </a:solidFill>
                <a:latin typeface="Arial"/>
                <a:ea typeface="Arial"/>
              </a:rPr>
              <a:t>azaltır</a:t>
            </a:r>
            <a:r>
              <a:rPr lang="en-US" altLang="zh-CN" sz="2000" dirty="0">
                <a:solidFill>
                  <a:srgbClr val="000000"/>
                </a:solidFill>
                <a:latin typeface="Arial"/>
                <a:ea typeface="Arial"/>
              </a:rPr>
              <a:t>.</a:t>
            </a:r>
            <a:r>
              <a:rPr lang="tr-TR" altLang="zh-CN" sz="2000" dirty="0">
                <a:solidFill>
                  <a:srgbClr val="000000"/>
                </a:solidFill>
                <a:latin typeface="Arial"/>
                <a:ea typeface="Arial"/>
              </a:rPr>
              <a:t/>
            </a:r>
            <a:br>
              <a:rPr lang="tr-TR" altLang="zh-CN" sz="2000" dirty="0">
                <a:solidFill>
                  <a:srgbClr val="000000"/>
                </a:solidFill>
                <a:latin typeface="Arial"/>
                <a:ea typeface="Arial"/>
              </a:rPr>
            </a:br>
            <a:r>
              <a:rPr lang="en-US" altLang="zh-CN" sz="2000" spc="44" dirty="0">
                <a:solidFill>
                  <a:srgbClr val="000000"/>
                </a:solidFill>
                <a:latin typeface="Arial"/>
                <a:cs typeface="Arial"/>
              </a:rPr>
              <a:t> </a:t>
            </a:r>
            <a:r>
              <a:rPr lang="en-US" altLang="zh-CN" sz="2000" dirty="0">
                <a:solidFill>
                  <a:srgbClr val="000000"/>
                </a:solidFill>
                <a:latin typeface="Arial"/>
                <a:ea typeface="Arial"/>
              </a:rPr>
              <a:t>Bu</a:t>
            </a:r>
            <a:r>
              <a:rPr lang="en-US" altLang="zh-CN" sz="2000" spc="44" dirty="0">
                <a:solidFill>
                  <a:srgbClr val="000000"/>
                </a:solidFill>
                <a:latin typeface="Arial"/>
                <a:cs typeface="Arial"/>
              </a:rPr>
              <a:t> </a:t>
            </a:r>
            <a:r>
              <a:rPr lang="en-US" altLang="zh-CN" sz="2000" dirty="0" err="1">
                <a:solidFill>
                  <a:srgbClr val="000000"/>
                </a:solidFill>
                <a:latin typeface="Arial"/>
                <a:ea typeface="Arial"/>
              </a:rPr>
              <a:t>etki</a:t>
            </a:r>
            <a:r>
              <a:rPr lang="tr-TR" altLang="zh-CN" sz="2000" dirty="0">
                <a:solidFill>
                  <a:srgbClr val="000000"/>
                </a:solidFill>
                <a:latin typeface="Arial"/>
                <a:ea typeface="Arial"/>
              </a:rPr>
              <a:t> i</a:t>
            </a:r>
            <a:r>
              <a:rPr lang="en-US" altLang="zh-CN" sz="2000" dirty="0" err="1">
                <a:solidFill>
                  <a:srgbClr val="000000"/>
                </a:solidFill>
                <a:latin typeface="Arial"/>
                <a:ea typeface="Arial"/>
              </a:rPr>
              <a:t>nsülin</a:t>
            </a:r>
            <a:r>
              <a:rPr lang="en-US" altLang="zh-CN" sz="2000" spc="-55" dirty="0">
                <a:solidFill>
                  <a:srgbClr val="000000"/>
                </a:solidFill>
                <a:latin typeface="Arial"/>
                <a:cs typeface="Arial"/>
              </a:rPr>
              <a:t> </a:t>
            </a:r>
            <a:r>
              <a:rPr lang="en-US" altLang="zh-CN" sz="2000" dirty="0" err="1">
                <a:solidFill>
                  <a:srgbClr val="000000"/>
                </a:solidFill>
                <a:latin typeface="Arial"/>
                <a:ea typeface="Arial"/>
              </a:rPr>
              <a:t>etkisi</a:t>
            </a:r>
            <a:r>
              <a:rPr lang="en-US" altLang="zh-CN" sz="2000" spc="-55" dirty="0">
                <a:solidFill>
                  <a:srgbClr val="000000"/>
                </a:solidFill>
                <a:latin typeface="Arial"/>
                <a:cs typeface="Arial"/>
              </a:rPr>
              <a:t> </a:t>
            </a:r>
            <a:r>
              <a:rPr lang="en-US" altLang="zh-CN" sz="2000" dirty="0" err="1">
                <a:solidFill>
                  <a:srgbClr val="000000"/>
                </a:solidFill>
                <a:latin typeface="Arial"/>
                <a:ea typeface="Arial"/>
              </a:rPr>
              <a:t>ile</a:t>
            </a:r>
            <a:r>
              <a:rPr lang="en-US" altLang="zh-CN" sz="2000" spc="-55" dirty="0">
                <a:solidFill>
                  <a:srgbClr val="000000"/>
                </a:solidFill>
                <a:latin typeface="Arial"/>
                <a:cs typeface="Arial"/>
              </a:rPr>
              <a:t> </a:t>
            </a:r>
            <a:r>
              <a:rPr lang="en-US" altLang="zh-CN" sz="2000" dirty="0" err="1">
                <a:solidFill>
                  <a:srgbClr val="000000"/>
                </a:solidFill>
                <a:latin typeface="Arial"/>
                <a:ea typeface="Arial"/>
              </a:rPr>
              <a:t>ters</a:t>
            </a:r>
            <a:r>
              <a:rPr lang="en-US" altLang="zh-CN" sz="2000" spc="-55" dirty="0">
                <a:solidFill>
                  <a:srgbClr val="000000"/>
                </a:solidFill>
                <a:latin typeface="Arial"/>
                <a:cs typeface="Arial"/>
              </a:rPr>
              <a:t> </a:t>
            </a:r>
            <a:r>
              <a:rPr lang="en-US" altLang="zh-CN" sz="2000" dirty="0" err="1">
                <a:solidFill>
                  <a:srgbClr val="000000"/>
                </a:solidFill>
                <a:latin typeface="Arial"/>
                <a:ea typeface="Arial"/>
              </a:rPr>
              <a:t>olduğu</a:t>
            </a:r>
            <a:r>
              <a:rPr lang="en-US" altLang="zh-CN" sz="2000" spc="-55" dirty="0">
                <a:solidFill>
                  <a:srgbClr val="000000"/>
                </a:solidFill>
                <a:latin typeface="Arial"/>
                <a:cs typeface="Arial"/>
              </a:rPr>
              <a:t> </a:t>
            </a:r>
            <a:r>
              <a:rPr lang="tr-TR" altLang="zh-CN" sz="2000" i="1" spc="-55" dirty="0">
                <a:solidFill>
                  <a:srgbClr val="000000"/>
                </a:solidFill>
                <a:latin typeface="Arial"/>
                <a:cs typeface="Arial"/>
              </a:rPr>
              <a:t>için </a:t>
            </a:r>
            <a:r>
              <a:rPr lang="tr-TR" altLang="zh-CN" sz="2000" i="1" spc="-55" dirty="0">
                <a:solidFill>
                  <a:srgbClr val="C00000"/>
                </a:solidFill>
                <a:latin typeface="Arial"/>
                <a:cs typeface="Arial"/>
              </a:rPr>
              <a:t>ANTİ  İNSÜLİNİK ETKİ</a:t>
            </a:r>
            <a:r>
              <a:rPr lang="tr-TR" altLang="zh-CN" sz="2000" dirty="0">
                <a:solidFill>
                  <a:srgbClr val="C00000"/>
                </a:solidFill>
                <a:latin typeface="Arial"/>
                <a:ea typeface="Arial"/>
              </a:rPr>
              <a:t/>
            </a:r>
            <a:br>
              <a:rPr lang="tr-TR" altLang="zh-CN" sz="2000" dirty="0">
                <a:solidFill>
                  <a:srgbClr val="C00000"/>
                </a:solidFill>
                <a:latin typeface="Arial"/>
                <a:ea typeface="Arial"/>
              </a:rPr>
            </a:br>
            <a:r>
              <a:rPr lang="en-US" altLang="zh-CN" sz="2000" spc="100" dirty="0">
                <a:solidFill>
                  <a:srgbClr val="C00000"/>
                </a:solidFill>
                <a:latin typeface="Arial"/>
                <a:cs typeface="Arial"/>
              </a:rPr>
              <a:t> </a:t>
            </a:r>
            <a:r>
              <a:rPr lang="en-US" altLang="zh-CN" sz="2000" dirty="0" err="1">
                <a:solidFill>
                  <a:srgbClr val="000000"/>
                </a:solidFill>
                <a:latin typeface="Arial"/>
                <a:ea typeface="Arial"/>
              </a:rPr>
              <a:t>Kandaki</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glukoz</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düzeyini</a:t>
            </a:r>
            <a:r>
              <a:rPr lang="en-US" altLang="zh-CN" sz="2000" spc="104" dirty="0">
                <a:solidFill>
                  <a:srgbClr val="000000"/>
                </a:solidFill>
                <a:latin typeface="Arial"/>
                <a:cs typeface="Arial"/>
              </a:rPr>
              <a:t> </a:t>
            </a:r>
            <a:r>
              <a:rPr lang="en-US" altLang="zh-CN" sz="2000" dirty="0">
                <a:solidFill>
                  <a:srgbClr val="000000"/>
                </a:solidFill>
                <a:latin typeface="Arial"/>
                <a:ea typeface="Arial"/>
              </a:rPr>
              <a:t>y</a:t>
            </a:r>
            <a:r>
              <a:rPr lang="tr-TR" altLang="zh-CN" sz="2000" dirty="0">
                <a:solidFill>
                  <a:srgbClr val="000000"/>
                </a:solidFill>
                <a:latin typeface="Arial"/>
                <a:ea typeface="Arial"/>
              </a:rPr>
              <a:t>ü</a:t>
            </a:r>
            <a:r>
              <a:rPr lang="en-US" altLang="zh-CN" sz="2000" dirty="0" err="1">
                <a:solidFill>
                  <a:srgbClr val="000000"/>
                </a:solidFill>
                <a:latin typeface="Arial"/>
                <a:ea typeface="Arial"/>
              </a:rPr>
              <a:t>kselttiği</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için</a:t>
            </a:r>
            <a:r>
              <a:rPr lang="en-US" altLang="zh-CN" sz="2000" spc="100" dirty="0">
                <a:solidFill>
                  <a:srgbClr val="000000"/>
                </a:solidFill>
                <a:latin typeface="Arial"/>
                <a:cs typeface="Arial"/>
              </a:rPr>
              <a:t> </a:t>
            </a:r>
            <a:r>
              <a:rPr lang="en-US" altLang="zh-CN" sz="2000" dirty="0">
                <a:solidFill>
                  <a:srgbClr val="C00000"/>
                </a:solidFill>
                <a:latin typeface="Arial"/>
                <a:ea typeface="Arial"/>
              </a:rPr>
              <a:t>DIYABETOJEN</a:t>
            </a:r>
            <a:r>
              <a:rPr lang="tr-TR" altLang="zh-CN" sz="2000" dirty="0">
                <a:solidFill>
                  <a:srgbClr val="C00000"/>
                </a:solidFill>
                <a:latin typeface="Arial"/>
                <a:ea typeface="Arial"/>
              </a:rPr>
              <a:t>İK </a:t>
            </a:r>
            <a:r>
              <a:rPr lang="tr-TR" altLang="zh-CN" sz="2000" dirty="0">
                <a:solidFill>
                  <a:srgbClr val="000000"/>
                </a:solidFill>
                <a:latin typeface="Arial"/>
                <a:ea typeface="Arial"/>
              </a:rPr>
              <a:t> </a:t>
            </a:r>
            <a:r>
              <a:rPr lang="en-US" altLang="zh-CN" sz="2000" spc="-25" dirty="0" err="1">
                <a:solidFill>
                  <a:srgbClr val="000000"/>
                </a:solidFill>
                <a:latin typeface="Arial"/>
                <a:ea typeface="Arial"/>
              </a:rPr>
              <a:t>e</a:t>
            </a:r>
            <a:r>
              <a:rPr lang="en-US" altLang="zh-CN" sz="2000" spc="-20" dirty="0" err="1">
                <a:solidFill>
                  <a:srgbClr val="000000"/>
                </a:solidFill>
                <a:latin typeface="Arial"/>
                <a:ea typeface="Arial"/>
              </a:rPr>
              <a:t>tkilidir</a:t>
            </a:r>
            <a:r>
              <a:rPr lang="en-US" altLang="zh-CN" sz="2000" spc="-20" dirty="0">
                <a:solidFill>
                  <a:srgbClr val="000000"/>
                </a:solidFill>
                <a:latin typeface="Arial"/>
                <a:ea typeface="Arial"/>
              </a:rPr>
              <a:t>.</a:t>
            </a:r>
            <a:br>
              <a:rPr lang="en-US" altLang="zh-CN" sz="2000" spc="-20" dirty="0">
                <a:solidFill>
                  <a:srgbClr val="000000"/>
                </a:solidFill>
                <a:latin typeface="Arial"/>
                <a:ea typeface="Arial"/>
              </a:rPr>
            </a:br>
            <a:r>
              <a:rPr lang="en-US" altLang="zh-CN" sz="2000" spc="44" dirty="0">
                <a:solidFill>
                  <a:srgbClr val="000000"/>
                </a:solidFill>
                <a:latin typeface="Arial"/>
                <a:ea typeface="Arial"/>
              </a:rPr>
              <a:t/>
            </a:r>
            <a:br>
              <a:rPr lang="en-US" altLang="zh-CN" sz="2000" spc="44" dirty="0">
                <a:solidFill>
                  <a:srgbClr val="000000"/>
                </a:solidFill>
                <a:latin typeface="Arial"/>
                <a:ea typeface="Arial"/>
              </a:rPr>
            </a:br>
            <a:endParaRPr sz="20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
        <p:nvSpPr>
          <p:cNvPr id="18" name="Metin kutusu 17">
            <a:extLst>
              <a:ext uri="{FF2B5EF4-FFF2-40B4-BE49-F238E27FC236}">
                <a16:creationId xmlns:a16="http://schemas.microsoft.com/office/drawing/2014/main" id="{58B217FA-4522-47CF-A3FF-BD7928551729}"/>
              </a:ext>
            </a:extLst>
          </p:cNvPr>
          <p:cNvSpPr txBox="1"/>
          <p:nvPr/>
        </p:nvSpPr>
        <p:spPr>
          <a:xfrm>
            <a:off x="2667000" y="1524000"/>
            <a:ext cx="6093500" cy="746999"/>
          </a:xfrm>
          <a:prstGeom prst="rect">
            <a:avLst/>
          </a:prstGeom>
          <a:noFill/>
        </p:spPr>
        <p:txBody>
          <a:bodyPr wrap="square">
            <a:spAutoFit/>
          </a:bodyPr>
          <a:lstStyle/>
          <a:p>
            <a:pPr marL="0" indent="482501">
              <a:lnSpc>
                <a:spcPct val="100000"/>
              </a:lnSpc>
            </a:pPr>
            <a:r>
              <a:rPr lang="en-US" altLang="zh-CN" sz="2400" dirty="0" err="1">
                <a:solidFill>
                  <a:srgbClr val="C00000"/>
                </a:solidFill>
                <a:latin typeface="Arial"/>
                <a:ea typeface="Arial"/>
              </a:rPr>
              <a:t>Büyüme</a:t>
            </a:r>
            <a:r>
              <a:rPr lang="en-US" altLang="zh-CN" sz="2400" dirty="0">
                <a:solidFill>
                  <a:srgbClr val="C00000"/>
                </a:solidFill>
                <a:latin typeface="Arial"/>
                <a:cs typeface="Arial"/>
              </a:rPr>
              <a:t> </a:t>
            </a:r>
            <a:r>
              <a:rPr lang="en-US" altLang="zh-CN" sz="2400" dirty="0" err="1">
                <a:solidFill>
                  <a:srgbClr val="C00000"/>
                </a:solidFill>
                <a:latin typeface="Arial"/>
                <a:ea typeface="Arial"/>
              </a:rPr>
              <a:t>hormonunun</a:t>
            </a:r>
            <a:r>
              <a:rPr lang="en-US" altLang="zh-CN" sz="2400" dirty="0">
                <a:solidFill>
                  <a:srgbClr val="C00000"/>
                </a:solidFill>
                <a:latin typeface="Arial"/>
                <a:cs typeface="Arial"/>
              </a:rPr>
              <a:t> </a:t>
            </a:r>
            <a:r>
              <a:rPr lang="en-US" altLang="zh-CN" sz="2400" dirty="0" err="1">
                <a:solidFill>
                  <a:srgbClr val="C00000"/>
                </a:solidFill>
                <a:latin typeface="Arial"/>
                <a:ea typeface="Arial"/>
              </a:rPr>
              <a:t>metabolik</a:t>
            </a:r>
            <a:r>
              <a:rPr lang="en-US" altLang="zh-CN" sz="2400" spc="60" dirty="0">
                <a:solidFill>
                  <a:srgbClr val="C00000"/>
                </a:solidFill>
                <a:latin typeface="Arial"/>
                <a:cs typeface="Arial"/>
              </a:rPr>
              <a:t> </a:t>
            </a:r>
            <a:r>
              <a:rPr lang="en-US" altLang="zh-CN" sz="2400" dirty="0" err="1">
                <a:solidFill>
                  <a:srgbClr val="C00000"/>
                </a:solidFill>
                <a:latin typeface="Arial"/>
                <a:ea typeface="Arial"/>
              </a:rPr>
              <a:t>etkileri</a:t>
            </a:r>
            <a:r>
              <a:rPr lang="en-US" altLang="zh-CN" sz="2400" dirty="0">
                <a:solidFill>
                  <a:srgbClr val="C00000"/>
                </a:solidFill>
                <a:latin typeface="Arial"/>
                <a:ea typeface="Arial"/>
              </a:rPr>
              <a:t>:</a:t>
            </a:r>
          </a:p>
          <a:p>
            <a:pPr>
              <a:lnSpc>
                <a:spcPts val="1000"/>
              </a:lnSpc>
            </a:pPr>
            <a:endParaRPr lang="en-US" sz="2400" dirty="0">
              <a:solidFill>
                <a:srgbClr val="C00000"/>
              </a:solidFill>
            </a:endParaRPr>
          </a:p>
          <a:p>
            <a:pPr>
              <a:lnSpc>
                <a:spcPts val="1000"/>
              </a:lnSpc>
            </a:pPr>
            <a:endParaRPr lang="en-US" dirty="0"/>
          </a:p>
        </p:txBody>
      </p:sp>
    </p:spTree>
    <p:extLst>
      <p:ext uri="{BB962C8B-B14F-4D97-AF65-F5344CB8AC3E}">
        <p14:creationId xmlns:p14="http://schemas.microsoft.com/office/powerpoint/2010/main" val="2817769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037809" y="1381172"/>
            <a:ext cx="7942513" cy="4206280"/>
          </a:xfrm>
          <a:prstGeom prst="rect">
            <a:avLst/>
          </a:prstGeom>
        </p:spPr>
        <p:txBody>
          <a:bodyPr vert="horz" wrap="square" lIns="0" tIns="12700" rIns="0" bIns="0" rtlCol="0">
            <a:spAutoFit/>
          </a:bodyPr>
          <a:lstStyle/>
          <a:p>
            <a:pPr marL="0" indent="746125">
              <a:lnSpc>
                <a:spcPct val="100000"/>
              </a:lnSpc>
            </a:pPr>
            <a:r>
              <a:rPr lang="en-US" altLang="zh-CN" sz="2000" dirty="0">
                <a:solidFill>
                  <a:srgbClr val="C00000"/>
                </a:solidFill>
                <a:latin typeface="Arial"/>
                <a:ea typeface="Arial"/>
              </a:rPr>
              <a:t>BÜYÜME</a:t>
            </a:r>
            <a:r>
              <a:rPr lang="en-US" altLang="zh-CN" sz="2000" dirty="0">
                <a:solidFill>
                  <a:srgbClr val="C00000"/>
                </a:solidFill>
                <a:latin typeface="Arial"/>
                <a:cs typeface="Arial"/>
              </a:rPr>
              <a:t> </a:t>
            </a:r>
            <a:r>
              <a:rPr lang="en-US" altLang="zh-CN" sz="2000" dirty="0">
                <a:solidFill>
                  <a:srgbClr val="C00000"/>
                </a:solidFill>
                <a:latin typeface="Arial"/>
                <a:ea typeface="Arial"/>
              </a:rPr>
              <a:t>HORMONUNUN</a:t>
            </a:r>
            <a:r>
              <a:rPr lang="en-US" altLang="zh-CN" sz="2000" dirty="0">
                <a:solidFill>
                  <a:srgbClr val="C00000"/>
                </a:solidFill>
                <a:latin typeface="Arial"/>
                <a:cs typeface="Arial"/>
              </a:rPr>
              <a:t> </a:t>
            </a:r>
            <a:r>
              <a:rPr lang="en-US" altLang="zh-CN" sz="2000" dirty="0">
                <a:solidFill>
                  <a:srgbClr val="C00000"/>
                </a:solidFill>
                <a:latin typeface="Arial"/>
                <a:ea typeface="Arial"/>
              </a:rPr>
              <a:t>KEMIK</a:t>
            </a:r>
            <a:r>
              <a:rPr lang="en-US" altLang="zh-CN" sz="2000" dirty="0">
                <a:solidFill>
                  <a:srgbClr val="C00000"/>
                </a:solidFill>
                <a:latin typeface="Arial"/>
                <a:cs typeface="Arial"/>
              </a:rPr>
              <a:t> </a:t>
            </a:r>
            <a:r>
              <a:rPr lang="en-US" altLang="zh-CN" sz="2000" dirty="0">
                <a:solidFill>
                  <a:srgbClr val="C00000"/>
                </a:solidFill>
                <a:latin typeface="Arial"/>
                <a:ea typeface="Arial"/>
              </a:rPr>
              <a:t>GELIŞIMINE</a:t>
            </a:r>
            <a:r>
              <a:rPr lang="en-US" altLang="zh-CN" sz="2000" spc="-34" dirty="0">
                <a:solidFill>
                  <a:srgbClr val="C00000"/>
                </a:solidFill>
                <a:latin typeface="Arial"/>
                <a:cs typeface="Arial"/>
              </a:rPr>
              <a:t> </a:t>
            </a:r>
            <a:r>
              <a:rPr lang="en-US" altLang="zh-CN" sz="2000" dirty="0">
                <a:solidFill>
                  <a:srgbClr val="C00000"/>
                </a:solidFill>
                <a:latin typeface="Arial"/>
                <a:ea typeface="Arial"/>
              </a:rPr>
              <a:t>ETKILERI</a:t>
            </a:r>
            <a:br>
              <a:rPr lang="en-US" altLang="zh-CN" sz="2000" dirty="0">
                <a:solidFill>
                  <a:srgbClr val="C00000"/>
                </a:solidFill>
                <a:latin typeface="Arial"/>
                <a:ea typeface="Arial"/>
              </a:rPr>
            </a:br>
            <a:r>
              <a:rPr lang="en-US" sz="1050" dirty="0">
                <a:solidFill>
                  <a:srgbClr val="C00000"/>
                </a:solidFill>
              </a:rPr>
              <a:t/>
            </a:r>
            <a:br>
              <a:rPr lang="en-US" sz="1050" dirty="0">
                <a:solidFill>
                  <a:srgbClr val="C00000"/>
                </a:solidFill>
              </a:rPr>
            </a:br>
            <a:r>
              <a:rPr lang="en-US" sz="1050" dirty="0">
                <a:solidFill>
                  <a:srgbClr val="C00000"/>
                </a:solidFill>
              </a:rPr>
              <a:t/>
            </a:r>
            <a:br>
              <a:rPr lang="en-US" sz="1050" dirty="0">
                <a:solidFill>
                  <a:srgbClr val="C00000"/>
                </a:solidFill>
              </a:rPr>
            </a:br>
            <a:r>
              <a:rPr lang="en-US" sz="1050" dirty="0"/>
              <a:t/>
            </a:r>
            <a:br>
              <a:rPr lang="en-US" sz="1050" dirty="0"/>
            </a:br>
            <a:r>
              <a:rPr lang="en-US" sz="1050" dirty="0"/>
              <a:t/>
            </a:r>
            <a:br>
              <a:rPr lang="en-US" sz="1050" dirty="0"/>
            </a:br>
            <a:r>
              <a:rPr lang="en-US" sz="1050" dirty="0"/>
              <a:t/>
            </a:r>
            <a:br>
              <a:rPr lang="en-US" sz="1050" dirty="0"/>
            </a:br>
            <a:r>
              <a:rPr lang="en-US" altLang="zh-CN" sz="2000" dirty="0">
                <a:solidFill>
                  <a:srgbClr val="000000"/>
                </a:solidFill>
                <a:latin typeface="Arial"/>
                <a:ea typeface="Arial"/>
              </a:rPr>
              <a:t>•</a:t>
            </a:r>
            <a:r>
              <a:rPr lang="en-US" altLang="zh-CN" sz="2000" spc="120" dirty="0">
                <a:solidFill>
                  <a:srgbClr val="000000"/>
                </a:solidFill>
                <a:latin typeface="Arial"/>
                <a:cs typeface="Arial"/>
              </a:rPr>
              <a:t> </a:t>
            </a:r>
            <a:r>
              <a:rPr lang="en-US" altLang="zh-CN" sz="2000" dirty="0" err="1">
                <a:solidFill>
                  <a:srgbClr val="000000"/>
                </a:solidFill>
                <a:latin typeface="Arial"/>
                <a:ea typeface="Arial"/>
              </a:rPr>
              <a:t>Epifizlerin</a:t>
            </a:r>
            <a:r>
              <a:rPr lang="en-US" altLang="zh-CN" sz="2000" spc="120" dirty="0">
                <a:solidFill>
                  <a:srgbClr val="000000"/>
                </a:solidFill>
                <a:latin typeface="Arial"/>
                <a:cs typeface="Arial"/>
              </a:rPr>
              <a:t> </a:t>
            </a:r>
            <a:r>
              <a:rPr lang="en-US" altLang="zh-CN" sz="2000" dirty="0" err="1">
                <a:solidFill>
                  <a:srgbClr val="000000"/>
                </a:solidFill>
                <a:latin typeface="Arial"/>
                <a:ea typeface="Arial"/>
              </a:rPr>
              <a:t>kıkırdak</a:t>
            </a:r>
            <a:r>
              <a:rPr lang="en-US" altLang="zh-CN" sz="2000" spc="120" dirty="0">
                <a:solidFill>
                  <a:srgbClr val="000000"/>
                </a:solidFill>
                <a:latin typeface="Arial"/>
                <a:cs typeface="Arial"/>
              </a:rPr>
              <a:t> </a:t>
            </a:r>
            <a:r>
              <a:rPr lang="en-US" altLang="zh-CN" sz="2000" dirty="0" err="1">
                <a:solidFill>
                  <a:srgbClr val="000000"/>
                </a:solidFill>
                <a:latin typeface="Arial"/>
                <a:ea typeface="Arial"/>
              </a:rPr>
              <a:t>bölgesinde</a:t>
            </a:r>
            <a:r>
              <a:rPr lang="en-US" altLang="zh-CN" sz="2000" spc="120" dirty="0">
                <a:solidFill>
                  <a:srgbClr val="000000"/>
                </a:solidFill>
                <a:latin typeface="Arial"/>
                <a:cs typeface="Arial"/>
              </a:rPr>
              <a:t> </a:t>
            </a:r>
            <a:r>
              <a:rPr lang="en-US" altLang="zh-CN" sz="2000" dirty="0" err="1">
                <a:solidFill>
                  <a:srgbClr val="000000"/>
                </a:solidFill>
                <a:latin typeface="Arial"/>
                <a:ea typeface="Arial"/>
              </a:rPr>
              <a:t>büyümesini</a:t>
            </a:r>
            <a:r>
              <a:rPr lang="en-US" altLang="zh-CN" sz="2000" spc="125" dirty="0">
                <a:solidFill>
                  <a:srgbClr val="000000"/>
                </a:solidFill>
                <a:latin typeface="Arial"/>
                <a:cs typeface="Arial"/>
              </a:rPr>
              <a:t> </a:t>
            </a:r>
            <a:r>
              <a:rPr lang="en-US" altLang="zh-CN" sz="2000" dirty="0" err="1">
                <a:solidFill>
                  <a:srgbClr val="000000"/>
                </a:solidFill>
                <a:latin typeface="Arial"/>
                <a:ea typeface="Arial"/>
              </a:rPr>
              <a:t>sağlar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sz="2000" dirty="0"/>
              <a:t/>
            </a:r>
            <a:br>
              <a:rPr lang="en-US" sz="2000" dirty="0"/>
            </a:br>
            <a:r>
              <a:rPr lang="en-US" altLang="zh-CN" sz="2000" dirty="0">
                <a:solidFill>
                  <a:srgbClr val="000000"/>
                </a:solidFill>
                <a:latin typeface="Arial"/>
                <a:ea typeface="Arial"/>
              </a:rPr>
              <a:t>•</a:t>
            </a:r>
            <a:r>
              <a:rPr lang="en-US" altLang="zh-CN" sz="2000" dirty="0" err="1">
                <a:solidFill>
                  <a:srgbClr val="000000"/>
                </a:solidFill>
                <a:latin typeface="Arial"/>
                <a:ea typeface="Arial"/>
              </a:rPr>
              <a:t>Kıkırdak</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ve</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kemiklerin</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boyunun</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uzamasını</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sağlayan</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dirty="0" err="1">
                <a:solidFill>
                  <a:srgbClr val="000000"/>
                </a:solidFill>
                <a:latin typeface="Arial"/>
                <a:ea typeface="Arial"/>
              </a:rPr>
              <a:t>kondroitin</a:t>
            </a:r>
            <a:r>
              <a:rPr lang="en-US" altLang="zh-CN" sz="2000" spc="-55" dirty="0">
                <a:solidFill>
                  <a:srgbClr val="000000"/>
                </a:solidFill>
                <a:latin typeface="Arial"/>
                <a:cs typeface="Arial"/>
              </a:rPr>
              <a:t> </a:t>
            </a:r>
            <a:r>
              <a:rPr lang="en-US" altLang="zh-CN" sz="2000" dirty="0" err="1">
                <a:solidFill>
                  <a:srgbClr val="000000"/>
                </a:solidFill>
                <a:latin typeface="Arial"/>
                <a:ea typeface="Arial"/>
              </a:rPr>
              <a:t>sülfat</a:t>
            </a:r>
            <a:r>
              <a:rPr lang="en-US" altLang="zh-CN" sz="2000" spc="-60" dirty="0">
                <a:solidFill>
                  <a:srgbClr val="000000"/>
                </a:solidFill>
                <a:latin typeface="Arial"/>
                <a:cs typeface="Arial"/>
              </a:rPr>
              <a:t> </a:t>
            </a:r>
            <a:r>
              <a:rPr lang="en-US" altLang="zh-CN" sz="2000" dirty="0" err="1">
                <a:solidFill>
                  <a:srgbClr val="000000"/>
                </a:solidFill>
                <a:latin typeface="Arial"/>
                <a:ea typeface="Arial"/>
              </a:rPr>
              <a:t>ve</a:t>
            </a:r>
            <a:r>
              <a:rPr lang="en-US" altLang="zh-CN" sz="2000" spc="-60" dirty="0">
                <a:solidFill>
                  <a:srgbClr val="000000"/>
                </a:solidFill>
                <a:latin typeface="Arial"/>
                <a:cs typeface="Arial"/>
              </a:rPr>
              <a:t> </a:t>
            </a:r>
            <a:r>
              <a:rPr lang="en-US" altLang="zh-CN" sz="2000" dirty="0" err="1">
                <a:solidFill>
                  <a:srgbClr val="000000"/>
                </a:solidFill>
                <a:latin typeface="Arial"/>
                <a:ea typeface="Arial"/>
              </a:rPr>
              <a:t>kollagen</a:t>
            </a:r>
            <a:r>
              <a:rPr lang="en-US" altLang="zh-CN" sz="2000" spc="-60" dirty="0">
                <a:solidFill>
                  <a:srgbClr val="000000"/>
                </a:solidFill>
                <a:latin typeface="Arial"/>
                <a:cs typeface="Arial"/>
              </a:rPr>
              <a:t> </a:t>
            </a:r>
            <a:r>
              <a:rPr lang="en-US" altLang="zh-CN" sz="2000" dirty="0" err="1">
                <a:solidFill>
                  <a:srgbClr val="000000"/>
                </a:solidFill>
                <a:latin typeface="Arial"/>
                <a:ea typeface="Arial"/>
              </a:rPr>
              <a:t>depolanmasını</a:t>
            </a:r>
            <a:r>
              <a:rPr lang="en-US" altLang="zh-CN" sz="2000" spc="-65" dirty="0">
                <a:solidFill>
                  <a:srgbClr val="000000"/>
                </a:solidFill>
                <a:latin typeface="Arial"/>
                <a:cs typeface="Arial"/>
              </a:rPr>
              <a:t> </a:t>
            </a:r>
            <a:r>
              <a:rPr lang="en-US" altLang="zh-CN" sz="2000" dirty="0" err="1">
                <a:solidFill>
                  <a:srgbClr val="000000"/>
                </a:solidFill>
                <a:latin typeface="Arial"/>
                <a:ea typeface="Arial"/>
              </a:rPr>
              <a:t>sağlar</a:t>
            </a:r>
            <a:r>
              <a:rPr lang="en-US" altLang="zh-CN" sz="2000" dirty="0">
                <a:solidFill>
                  <a:srgbClr val="000000"/>
                </a:solidFill>
                <a:latin typeface="Arial"/>
                <a:ea typeface="Arial"/>
              </a:rPr>
              <a:t>.</a:t>
            </a:r>
            <a:br>
              <a:rPr lang="en-US" altLang="zh-CN" sz="2000" dirty="0">
                <a:solidFill>
                  <a:srgbClr val="000000"/>
                </a:solidFill>
                <a:latin typeface="Arial"/>
                <a:ea typeface="Arial"/>
              </a:rPr>
            </a:br>
            <a:r>
              <a:rPr lang="en-US" sz="2000" dirty="0"/>
              <a:t/>
            </a:r>
            <a:br>
              <a:rPr lang="en-US" sz="2000" dirty="0"/>
            </a:br>
            <a:r>
              <a:rPr lang="en-US" sz="2000" dirty="0"/>
              <a:t/>
            </a:r>
            <a:br>
              <a:rPr lang="en-US" sz="2000" dirty="0"/>
            </a:br>
            <a:r>
              <a:rPr lang="en-US" altLang="zh-CN" sz="2000" dirty="0">
                <a:solidFill>
                  <a:srgbClr val="000000"/>
                </a:solidFill>
                <a:latin typeface="Arial"/>
                <a:ea typeface="Arial"/>
              </a:rPr>
              <a:t>•</a:t>
            </a:r>
            <a:r>
              <a:rPr lang="en-US" altLang="zh-CN" sz="2000" dirty="0" err="1">
                <a:solidFill>
                  <a:srgbClr val="000000"/>
                </a:solidFill>
                <a:latin typeface="Arial"/>
                <a:ea typeface="Arial"/>
              </a:rPr>
              <a:t>Osteoblastları</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uyararak</a:t>
            </a:r>
            <a:r>
              <a:rPr lang="en-US" altLang="zh-CN" sz="2000" spc="100" dirty="0">
                <a:solidFill>
                  <a:srgbClr val="000000"/>
                </a:solidFill>
                <a:latin typeface="Arial"/>
                <a:cs typeface="Arial"/>
              </a:rPr>
              <a:t> </a:t>
            </a:r>
            <a:r>
              <a:rPr lang="en-US" altLang="zh-CN" sz="2000" dirty="0">
                <a:solidFill>
                  <a:srgbClr val="000000"/>
                </a:solidFill>
                <a:latin typeface="Arial"/>
                <a:ea typeface="Arial"/>
              </a:rPr>
              <a:t>yeni</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kemik</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dokusu</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yapımını</a:t>
            </a:r>
            <a:r>
              <a:rPr lang="tr-TR" altLang="zh-CN" sz="2000" dirty="0">
                <a:solidFill>
                  <a:srgbClr val="000000"/>
                </a:solidFill>
                <a:latin typeface="Arial"/>
                <a:ea typeface="Arial"/>
              </a:rPr>
              <a:t>  s</a:t>
            </a:r>
            <a:r>
              <a:rPr lang="en-US" altLang="zh-CN" sz="2000" spc="-5" dirty="0" err="1">
                <a:solidFill>
                  <a:srgbClr val="000000"/>
                </a:solidFill>
                <a:latin typeface="Arial"/>
                <a:ea typeface="Arial"/>
              </a:rPr>
              <a:t>ağ</a:t>
            </a:r>
            <a:r>
              <a:rPr lang="en-US" altLang="zh-CN" sz="2000" dirty="0" err="1">
                <a:solidFill>
                  <a:srgbClr val="000000"/>
                </a:solidFill>
                <a:latin typeface="Arial"/>
                <a:ea typeface="Arial"/>
              </a:rPr>
              <a:t>lar</a:t>
            </a:r>
            <a:r>
              <a:rPr lang="en-US" altLang="zh-CN" sz="2000" dirty="0">
                <a:solidFill>
                  <a:srgbClr val="000000"/>
                </a:solidFill>
                <a:latin typeface="Arial"/>
                <a:ea typeface="Arial"/>
              </a:rPr>
              <a:t/>
            </a:r>
            <a:br>
              <a:rPr lang="en-US" altLang="zh-CN" sz="2000" dirty="0">
                <a:solidFill>
                  <a:srgbClr val="000000"/>
                </a:solidFill>
                <a:latin typeface="Arial"/>
                <a:ea typeface="Arial"/>
              </a:rPr>
            </a:br>
            <a:endParaRPr sz="20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8" name="Picture 122">
            <a:extLst>
              <a:ext uri="{FF2B5EF4-FFF2-40B4-BE49-F238E27FC236}">
                <a16:creationId xmlns:a16="http://schemas.microsoft.com/office/drawing/2014/main" id="{2A45EFF3-BE2A-4AC7-9365-2FF907EF8F24}"/>
              </a:ext>
            </a:extLst>
          </p:cNvPr>
          <p:cNvPicPr>
            <a:picLocks noChangeAspect="1"/>
          </p:cNvPicPr>
          <p:nvPr/>
        </p:nvPicPr>
        <p:blipFill>
          <a:blip r:embed="rId2"/>
          <a:stretch>
            <a:fillRect/>
          </a:stretch>
        </p:blipFill>
        <p:spPr>
          <a:xfrm>
            <a:off x="8224063" y="304800"/>
            <a:ext cx="3337406" cy="5173980"/>
          </a:xfrm>
          <a:prstGeom prst="rect">
            <a:avLst/>
          </a:prstGeom>
        </p:spPr>
      </p:pic>
    </p:spTree>
    <p:extLst>
      <p:ext uri="{BB962C8B-B14F-4D97-AF65-F5344CB8AC3E}">
        <p14:creationId xmlns:p14="http://schemas.microsoft.com/office/powerpoint/2010/main" val="3641616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5B64CA-7063-A746-9139-E86473057250}"/>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871E7A3F-C96E-C840-9E19-EEF3167F9CE7}"/>
              </a:ext>
            </a:extLst>
          </p:cNvPr>
          <p:cNvSpPr>
            <a:spLocks noGrp="1"/>
          </p:cNvSpPr>
          <p:nvPr>
            <p:ph type="subTitle" idx="1"/>
          </p:nvPr>
        </p:nvSpPr>
        <p:spPr/>
        <p:txBody>
          <a:bodyPr/>
          <a:lstStyle/>
          <a:p>
            <a:endParaRPr lang="tr-TR"/>
          </a:p>
        </p:txBody>
      </p:sp>
      <p:pic>
        <p:nvPicPr>
          <p:cNvPr id="5" name="Resim 4" descr="metin içeren bir resim&#10;&#10;Açıklama otomatik olarak oluşturuldu">
            <a:extLst>
              <a:ext uri="{FF2B5EF4-FFF2-40B4-BE49-F238E27FC236}">
                <a16:creationId xmlns:a16="http://schemas.microsoft.com/office/drawing/2014/main" id="{528D8D21-5B8E-FAF5-BD1E-1CD1C65DFEF0}"/>
              </a:ext>
            </a:extLst>
          </p:cNvPr>
          <p:cNvPicPr>
            <a:picLocks noChangeAspect="1"/>
          </p:cNvPicPr>
          <p:nvPr/>
        </p:nvPicPr>
        <p:blipFill>
          <a:blip r:embed="rId2"/>
          <a:stretch>
            <a:fillRect/>
          </a:stretch>
        </p:blipFill>
        <p:spPr>
          <a:xfrm>
            <a:off x="0" y="14258"/>
            <a:ext cx="12192000" cy="6843742"/>
          </a:xfrm>
          <a:prstGeom prst="rect">
            <a:avLst/>
          </a:prstGeom>
        </p:spPr>
      </p:pic>
      <p:sp>
        <p:nvSpPr>
          <p:cNvPr id="6" name="object 3"/>
          <p:cNvSpPr txBox="1"/>
          <p:nvPr/>
        </p:nvSpPr>
        <p:spPr>
          <a:xfrm>
            <a:off x="2971800" y="1703819"/>
            <a:ext cx="5892065" cy="567463"/>
          </a:xfrm>
          <a:prstGeom prst="rect">
            <a:avLst/>
          </a:prstGeom>
        </p:spPr>
        <p:txBody>
          <a:bodyPr vert="horz" wrap="square" lIns="0" tIns="13335" rIns="0" bIns="0" rtlCol="0">
            <a:spAutoFit/>
          </a:bodyPr>
          <a:lstStyle/>
          <a:p>
            <a:pPr marL="12700" marR="5080">
              <a:lnSpc>
                <a:spcPct val="100000"/>
              </a:lnSpc>
              <a:spcBef>
                <a:spcPts val="105"/>
              </a:spcBef>
            </a:pPr>
            <a:r>
              <a:rPr lang="tr-TR" sz="3600" b="1" spc="-30" dirty="0">
                <a:solidFill>
                  <a:srgbClr val="2463F7"/>
                </a:solidFill>
                <a:latin typeface="Arial" panose="020B0604020202020204" pitchFamily="34" charset="0"/>
                <a:ea typeface="Microsoft Yi Baiti" panose="03000500000000000000" pitchFamily="66" charset="0"/>
                <a:cs typeface="Arial" panose="020B0604020202020204" pitchFamily="34" charset="0"/>
              </a:rPr>
              <a:t>ENDOKRİN FİZYOLOJİSİ</a:t>
            </a:r>
            <a:endParaRPr sz="3600" b="1" dirty="0">
              <a:latin typeface="Arial" panose="020B0604020202020204" pitchFamily="34" charset="0"/>
              <a:ea typeface="Microsoft Yi Baiti" panose="03000500000000000000" pitchFamily="66" charset="0"/>
              <a:cs typeface="Arial" panose="020B0604020202020204" pitchFamily="34" charset="0"/>
            </a:endParaRPr>
          </a:p>
        </p:txBody>
      </p:sp>
    </p:spTree>
    <p:extLst>
      <p:ext uri="{BB962C8B-B14F-4D97-AF65-F5344CB8AC3E}">
        <p14:creationId xmlns:p14="http://schemas.microsoft.com/office/powerpoint/2010/main" val="2038475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6612" y="1971748"/>
            <a:ext cx="11644388" cy="382156"/>
          </a:xfrm>
          <a:prstGeom prst="rect">
            <a:avLst/>
          </a:prstGeom>
        </p:spPr>
        <p:txBody>
          <a:bodyPr vert="horz" wrap="square" lIns="0" tIns="12700" rIns="0" bIns="0" rtlCol="0">
            <a:spAutoFit/>
          </a:bodyPr>
          <a:lstStyle/>
          <a:p>
            <a:pPr marL="0">
              <a:lnSpc>
                <a:spcPct val="100000"/>
              </a:lnSpc>
            </a:pPr>
            <a:r>
              <a:rPr lang="tr-TR" altLang="zh-CN" sz="2400" dirty="0">
                <a:solidFill>
                  <a:srgbClr val="000000"/>
                </a:solidFill>
                <a:latin typeface="Arial"/>
                <a:ea typeface="Arial"/>
              </a:rPr>
              <a:t>           </a:t>
            </a: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descr="kişi, adam, tutma, el içeren bir resim&#10;&#10;Açıklama otomatik olarak oluşturuldu">
            <a:extLst>
              <a:ext uri="{FF2B5EF4-FFF2-40B4-BE49-F238E27FC236}">
                <a16:creationId xmlns:a16="http://schemas.microsoft.com/office/drawing/2014/main" id="{70D0E5C1-D41D-484D-B7D9-67C169CF6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371599"/>
            <a:ext cx="8907919" cy="4630445"/>
          </a:xfrm>
          <a:prstGeom prst="rect">
            <a:avLst/>
          </a:prstGeom>
        </p:spPr>
      </p:pic>
    </p:spTree>
    <p:extLst>
      <p:ext uri="{BB962C8B-B14F-4D97-AF65-F5344CB8AC3E}">
        <p14:creationId xmlns:p14="http://schemas.microsoft.com/office/powerpoint/2010/main" val="3945185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6612" y="1971748"/>
            <a:ext cx="11644388" cy="382156"/>
          </a:xfrm>
          <a:prstGeom prst="rect">
            <a:avLst/>
          </a:prstGeom>
        </p:spPr>
        <p:txBody>
          <a:bodyPr vert="horz" wrap="square" lIns="0" tIns="12700" rIns="0" bIns="0" rtlCol="0">
            <a:spAutoFit/>
          </a:bodyPr>
          <a:lstStyle/>
          <a:p>
            <a:pPr marL="0">
              <a:lnSpc>
                <a:spcPct val="100000"/>
              </a:lnSpc>
            </a:pPr>
            <a:r>
              <a:rPr lang="tr-TR" altLang="zh-CN" sz="2400" dirty="0">
                <a:solidFill>
                  <a:srgbClr val="000000"/>
                </a:solidFill>
                <a:latin typeface="Arial"/>
                <a:ea typeface="Arial"/>
              </a:rPr>
              <a:t>           </a:t>
            </a: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descr="çayır, açık hava, adam, alan içeren bir resim&#10;&#10;Açıklama otomatik olarak oluşturuldu">
            <a:extLst>
              <a:ext uri="{FF2B5EF4-FFF2-40B4-BE49-F238E27FC236}">
                <a16:creationId xmlns:a16="http://schemas.microsoft.com/office/drawing/2014/main" id="{F75B4AEB-48A9-4FFD-90D3-567A3E632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457200"/>
            <a:ext cx="9175678" cy="5544845"/>
          </a:xfrm>
          <a:prstGeom prst="rect">
            <a:avLst/>
          </a:prstGeom>
        </p:spPr>
      </p:pic>
    </p:spTree>
    <p:extLst>
      <p:ext uri="{BB962C8B-B14F-4D97-AF65-F5344CB8AC3E}">
        <p14:creationId xmlns:p14="http://schemas.microsoft.com/office/powerpoint/2010/main" val="641248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 name="Freeform 109"/>
          <p:cNvSpPr/>
          <p:nvPr/>
        </p:nvSpPr>
        <p:spPr>
          <a:xfrm>
            <a:off x="0" y="0"/>
            <a:ext cx="12192000" cy="6857999"/>
          </a:xfrm>
          <a:custGeom>
            <a:avLst/>
            <a:gdLst>
              <a:gd name="connsiteX0" fmla="*/ 0 w 12192000"/>
              <a:gd name="connsiteY0" fmla="*/ 6857999 h 6857999"/>
              <a:gd name="connsiteX1" fmla="*/ 12192000 w 12192000"/>
              <a:gd name="connsiteY1" fmla="*/ 6857999 h 6857999"/>
              <a:gd name="connsiteX2" fmla="*/ 12192000 w 12192000"/>
              <a:gd name="connsiteY2" fmla="*/ 0 h 6857999"/>
              <a:gd name="connsiteX3" fmla="*/ 0 w 12192000"/>
              <a:gd name="connsiteY3" fmla="*/ 0 h 6857999"/>
              <a:gd name="connsiteX4" fmla="*/ 0 w 1219200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7999">
                <a:moveTo>
                  <a:pt x="0" y="6857999"/>
                </a:moveTo>
                <a:lnTo>
                  <a:pt x="12192000" y="6857999"/>
                </a:lnTo>
                <a:lnTo>
                  <a:pt x="12192000" y="0"/>
                </a:lnTo>
                <a:lnTo>
                  <a:pt x="0" y="0"/>
                </a:lnTo>
                <a:lnTo>
                  <a:pt x="0" y="6857999"/>
                </a:lnTo>
                <a:close/>
              </a:path>
            </a:pathLst>
          </a:custGeom>
          <a:solidFill>
            <a:srgbClr val="F0F8F8">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11" name="Picture 111"/>
          <p:cNvPicPr>
            <a:picLocks noChangeAspect="1"/>
          </p:cNvPicPr>
          <p:nvPr/>
        </p:nvPicPr>
        <p:blipFill>
          <a:blip r:embed="rId2"/>
          <a:stretch>
            <a:fillRect/>
          </a:stretch>
        </p:blipFill>
        <p:spPr>
          <a:xfrm>
            <a:off x="2209800" y="1676400"/>
            <a:ext cx="7368540" cy="451866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6612" y="1971748"/>
            <a:ext cx="11644388" cy="382156"/>
          </a:xfrm>
          <a:prstGeom prst="rect">
            <a:avLst/>
          </a:prstGeom>
        </p:spPr>
        <p:txBody>
          <a:bodyPr vert="horz" wrap="square" lIns="0" tIns="12700" rIns="0" bIns="0" rtlCol="0">
            <a:spAutoFit/>
          </a:bodyPr>
          <a:lstStyle/>
          <a:p>
            <a:pPr marL="0">
              <a:lnSpc>
                <a:spcPct val="100000"/>
              </a:lnSpc>
            </a:pPr>
            <a:r>
              <a:rPr lang="tr-TR" altLang="zh-CN" sz="2400" dirty="0">
                <a:solidFill>
                  <a:srgbClr val="000000"/>
                </a:solidFill>
                <a:latin typeface="Arial"/>
                <a:ea typeface="Arial"/>
              </a:rPr>
              <a:t>           </a:t>
            </a: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descr="iç mekan, kişi, fırçalama, diş içeren bir resim&#10;&#10;Açıklama otomatik olarak oluşturuldu">
            <a:extLst>
              <a:ext uri="{FF2B5EF4-FFF2-40B4-BE49-F238E27FC236}">
                <a16:creationId xmlns:a16="http://schemas.microsoft.com/office/drawing/2014/main" id="{2CCFC6EF-CECD-438D-AF18-53E627D61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306" y="1600200"/>
            <a:ext cx="9525000" cy="4201851"/>
          </a:xfrm>
          <a:prstGeom prst="rect">
            <a:avLst/>
          </a:prstGeom>
        </p:spPr>
      </p:pic>
    </p:spTree>
    <p:extLst>
      <p:ext uri="{BB962C8B-B14F-4D97-AF65-F5344CB8AC3E}">
        <p14:creationId xmlns:p14="http://schemas.microsoft.com/office/powerpoint/2010/main" val="2104684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6612" y="1971748"/>
            <a:ext cx="11644388" cy="382156"/>
          </a:xfrm>
          <a:prstGeom prst="rect">
            <a:avLst/>
          </a:prstGeom>
        </p:spPr>
        <p:txBody>
          <a:bodyPr vert="horz" wrap="square" lIns="0" tIns="12700" rIns="0" bIns="0" rtlCol="0">
            <a:spAutoFit/>
          </a:bodyPr>
          <a:lstStyle/>
          <a:p>
            <a:pPr marL="0">
              <a:lnSpc>
                <a:spcPct val="100000"/>
              </a:lnSpc>
            </a:pPr>
            <a:r>
              <a:rPr lang="tr-TR" altLang="zh-CN" sz="2400" dirty="0">
                <a:solidFill>
                  <a:srgbClr val="000000"/>
                </a:solidFill>
                <a:latin typeface="Arial"/>
                <a:ea typeface="Arial"/>
              </a:rPr>
              <a:t>           </a:t>
            </a: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descr="kıyafet içeren bir resim&#10;&#10;Açıklama otomatik olarak oluşturuldu">
            <a:extLst>
              <a:ext uri="{FF2B5EF4-FFF2-40B4-BE49-F238E27FC236}">
                <a16:creationId xmlns:a16="http://schemas.microsoft.com/office/drawing/2014/main" id="{404CA8EB-BBAF-49E6-9F7D-E519D8E6D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629" y="1600200"/>
            <a:ext cx="8648700" cy="4254487"/>
          </a:xfrm>
          <a:prstGeom prst="rect">
            <a:avLst/>
          </a:prstGeom>
        </p:spPr>
      </p:pic>
    </p:spTree>
    <p:extLst>
      <p:ext uri="{BB962C8B-B14F-4D97-AF65-F5344CB8AC3E}">
        <p14:creationId xmlns:p14="http://schemas.microsoft.com/office/powerpoint/2010/main" val="1026172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6612" y="1971748"/>
            <a:ext cx="11644388" cy="289823"/>
          </a:xfrm>
          <a:prstGeom prst="rect">
            <a:avLst/>
          </a:prstGeom>
        </p:spPr>
        <p:txBody>
          <a:bodyPr vert="horz" wrap="square" lIns="0" tIns="12700" rIns="0" bIns="0" rtlCol="0">
            <a:spAutoFit/>
          </a:bodyPr>
          <a:lstStyle/>
          <a:p>
            <a:pPr marL="12700">
              <a:lnSpc>
                <a:spcPct val="100000"/>
              </a:lnSpc>
              <a:spcBef>
                <a:spcPts val="100"/>
              </a:spcBef>
            </a:pPr>
            <a:endParaRPr sz="18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8" name="Picture 112">
            <a:extLst>
              <a:ext uri="{FF2B5EF4-FFF2-40B4-BE49-F238E27FC236}">
                <a16:creationId xmlns:a16="http://schemas.microsoft.com/office/drawing/2014/main" id="{4ECEE8CE-74C5-4581-BB38-E46BF749558E}"/>
              </a:ext>
            </a:extLst>
          </p:cNvPr>
          <p:cNvPicPr>
            <a:picLocks noChangeAspect="1"/>
          </p:cNvPicPr>
          <p:nvPr/>
        </p:nvPicPr>
        <p:blipFill>
          <a:blip r:embed="rId2"/>
          <a:stretch>
            <a:fillRect/>
          </a:stretch>
        </p:blipFill>
        <p:spPr>
          <a:xfrm>
            <a:off x="1905000" y="2020427"/>
            <a:ext cx="7315200" cy="4480010"/>
          </a:xfrm>
          <a:prstGeom prst="rect">
            <a:avLst/>
          </a:prstGeom>
        </p:spPr>
      </p:pic>
    </p:spTree>
    <p:extLst>
      <p:ext uri="{BB962C8B-B14F-4D97-AF65-F5344CB8AC3E}">
        <p14:creationId xmlns:p14="http://schemas.microsoft.com/office/powerpoint/2010/main" val="3334573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6612" y="1971748"/>
            <a:ext cx="11644388" cy="382156"/>
          </a:xfrm>
          <a:prstGeom prst="rect">
            <a:avLst/>
          </a:prstGeom>
        </p:spPr>
        <p:txBody>
          <a:bodyPr vert="horz" wrap="square" lIns="0" tIns="12700" rIns="0" bIns="0" rtlCol="0">
            <a:spAutoFit/>
          </a:bodyPr>
          <a:lstStyle/>
          <a:p>
            <a:pPr marL="0">
              <a:lnSpc>
                <a:spcPct val="100000"/>
              </a:lnSpc>
            </a:pPr>
            <a:r>
              <a:rPr lang="tr-TR" altLang="zh-CN" sz="2400" dirty="0">
                <a:solidFill>
                  <a:srgbClr val="000000"/>
                </a:solidFill>
                <a:latin typeface="Arial"/>
                <a:ea typeface="Arial"/>
              </a:rPr>
              <a:t>           </a:t>
            </a: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descr="metin içeren bir resim&#10;&#10;Açıklama otomatik olarak oluşturuldu">
            <a:extLst>
              <a:ext uri="{FF2B5EF4-FFF2-40B4-BE49-F238E27FC236}">
                <a16:creationId xmlns:a16="http://schemas.microsoft.com/office/drawing/2014/main" id="{77D8C2D4-77B8-4462-BEE6-E81781383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371600"/>
            <a:ext cx="11201399" cy="5135764"/>
          </a:xfrm>
          <a:prstGeom prst="rect">
            <a:avLst/>
          </a:prstGeom>
        </p:spPr>
      </p:pic>
    </p:spTree>
    <p:extLst>
      <p:ext uri="{BB962C8B-B14F-4D97-AF65-F5344CB8AC3E}">
        <p14:creationId xmlns:p14="http://schemas.microsoft.com/office/powerpoint/2010/main" val="912193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066800" y="1971748"/>
            <a:ext cx="6096000" cy="4321696"/>
          </a:xfrm>
          <a:prstGeom prst="rect">
            <a:avLst/>
          </a:prstGeom>
        </p:spPr>
        <p:txBody>
          <a:bodyPr vert="horz" wrap="square" lIns="0" tIns="12700" rIns="0" bIns="0" rtlCol="0">
            <a:spAutoFit/>
          </a:bodyPr>
          <a:lstStyle/>
          <a:p>
            <a:pPr marL="0">
              <a:lnSpc>
                <a:spcPct val="100000"/>
              </a:lnSpc>
            </a:pPr>
            <a:r>
              <a:rPr lang="en-US" altLang="zh-CN" sz="1800" dirty="0">
                <a:solidFill>
                  <a:srgbClr val="000000"/>
                </a:solidFill>
                <a:latin typeface="Arial"/>
                <a:ea typeface="Arial"/>
              </a:rPr>
              <a:t>•</a:t>
            </a:r>
            <a:r>
              <a:rPr lang="en-US" altLang="zh-CN" sz="1800" spc="160" dirty="0">
                <a:solidFill>
                  <a:srgbClr val="000000"/>
                </a:solidFill>
                <a:latin typeface="Arial"/>
                <a:cs typeface="Arial"/>
              </a:rPr>
              <a:t>  </a:t>
            </a:r>
            <a:r>
              <a:rPr lang="en-US" altLang="zh-CN" sz="2000" dirty="0">
                <a:solidFill>
                  <a:srgbClr val="000000"/>
                </a:solidFill>
                <a:latin typeface="Arial"/>
                <a:ea typeface="Arial"/>
              </a:rPr>
              <a:t>•</a:t>
            </a:r>
            <a:r>
              <a:rPr lang="en-US" altLang="zh-CN" sz="2000" spc="80" dirty="0">
                <a:solidFill>
                  <a:srgbClr val="000000"/>
                </a:solidFill>
                <a:latin typeface="Arial"/>
                <a:cs typeface="Arial"/>
              </a:rPr>
              <a:t>  </a:t>
            </a:r>
            <a:r>
              <a:rPr lang="en-US" altLang="zh-CN" sz="2000" dirty="0" err="1">
                <a:solidFill>
                  <a:srgbClr val="000000"/>
                </a:solidFill>
                <a:latin typeface="Arial"/>
                <a:ea typeface="Arial"/>
              </a:rPr>
              <a:t>Ön</a:t>
            </a:r>
            <a:r>
              <a:rPr lang="en-US" altLang="zh-CN" sz="2000" spc="89" dirty="0">
                <a:solidFill>
                  <a:srgbClr val="000000"/>
                </a:solidFill>
                <a:latin typeface="Arial"/>
                <a:cs typeface="Arial"/>
              </a:rPr>
              <a:t> </a:t>
            </a:r>
            <a:r>
              <a:rPr lang="en-US" altLang="zh-CN" sz="2000" dirty="0" err="1">
                <a:solidFill>
                  <a:srgbClr val="000000"/>
                </a:solidFill>
                <a:latin typeface="Arial"/>
                <a:ea typeface="Arial"/>
              </a:rPr>
              <a:t>hipofizde</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gonadotrop</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hücrelerden</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salınır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spc="34" dirty="0">
                <a:solidFill>
                  <a:srgbClr val="000000"/>
                </a:solidFill>
                <a:latin typeface="Arial"/>
                <a:ea typeface="Arial"/>
              </a:rPr>
              <a:t>•</a:t>
            </a:r>
            <a:r>
              <a:rPr lang="en-US" altLang="zh-CN" sz="2000" spc="30" dirty="0">
                <a:solidFill>
                  <a:srgbClr val="000000"/>
                </a:solidFill>
                <a:latin typeface="Arial"/>
                <a:cs typeface="Arial"/>
              </a:rPr>
              <a:t>  </a:t>
            </a:r>
            <a:r>
              <a:rPr lang="en-US" altLang="zh-CN" sz="2000" spc="55" dirty="0">
                <a:latin typeface="Arial"/>
                <a:ea typeface="Arial"/>
              </a:rPr>
              <a:t>KADINDA</a:t>
            </a:r>
            <a:br>
              <a:rPr lang="en-US" altLang="zh-CN" sz="2000" spc="55" dirty="0">
                <a:latin typeface="Arial"/>
                <a:ea typeface="Arial"/>
              </a:rPr>
            </a:br>
            <a:r>
              <a:rPr lang="en-US" sz="2000" dirty="0">
                <a:solidFill>
                  <a:srgbClr val="C00000"/>
                </a:solidFill>
              </a:rPr>
              <a:t/>
            </a:r>
            <a:br>
              <a:rPr lang="en-US" sz="2000" dirty="0">
                <a:solidFill>
                  <a:srgbClr val="C00000"/>
                </a:solidFill>
              </a:rPr>
            </a:br>
            <a:r>
              <a:rPr lang="en-US" altLang="zh-CN" sz="2000" dirty="0">
                <a:solidFill>
                  <a:srgbClr val="C00000"/>
                </a:solidFill>
                <a:latin typeface="Arial"/>
                <a:ea typeface="Arial"/>
              </a:rPr>
              <a:t>–</a:t>
            </a:r>
            <a:r>
              <a:rPr lang="en-US" altLang="zh-CN" sz="2000" spc="50" dirty="0">
                <a:solidFill>
                  <a:srgbClr val="C00000"/>
                </a:solidFill>
                <a:latin typeface="Arial"/>
                <a:cs typeface="Arial"/>
              </a:rPr>
              <a:t> </a:t>
            </a:r>
            <a:r>
              <a:rPr lang="en-US" altLang="zh-CN" sz="2000" dirty="0">
                <a:solidFill>
                  <a:srgbClr val="C00000"/>
                </a:solidFill>
                <a:latin typeface="Arial"/>
                <a:ea typeface="Arial"/>
              </a:rPr>
              <a:t>FSH:</a:t>
            </a:r>
            <a:r>
              <a:rPr lang="en-US" altLang="zh-CN" sz="2000" spc="50" dirty="0">
                <a:solidFill>
                  <a:srgbClr val="C00000"/>
                </a:solidFill>
                <a:latin typeface="Arial"/>
                <a:cs typeface="Arial"/>
              </a:rPr>
              <a:t> </a:t>
            </a:r>
            <a:r>
              <a:rPr lang="en-US" altLang="zh-CN" sz="2000" dirty="0" err="1">
                <a:solidFill>
                  <a:srgbClr val="C00000"/>
                </a:solidFill>
                <a:latin typeface="Arial"/>
                <a:ea typeface="Arial"/>
              </a:rPr>
              <a:t>ovaryumda</a:t>
            </a:r>
            <a:r>
              <a:rPr lang="en-US" altLang="zh-CN" sz="2000" spc="50" dirty="0">
                <a:solidFill>
                  <a:srgbClr val="C00000"/>
                </a:solidFill>
                <a:latin typeface="Arial"/>
                <a:cs typeface="Arial"/>
              </a:rPr>
              <a:t> </a:t>
            </a:r>
            <a:r>
              <a:rPr lang="en-US" altLang="zh-CN" sz="2000" dirty="0" err="1">
                <a:solidFill>
                  <a:srgbClr val="C00000"/>
                </a:solidFill>
                <a:latin typeface="Arial"/>
                <a:ea typeface="Arial"/>
              </a:rPr>
              <a:t>folikül</a:t>
            </a:r>
            <a:r>
              <a:rPr lang="en-US" altLang="zh-CN" sz="2000" spc="55" dirty="0">
                <a:solidFill>
                  <a:srgbClr val="C00000"/>
                </a:solidFill>
                <a:latin typeface="Arial"/>
                <a:cs typeface="Arial"/>
              </a:rPr>
              <a:t> </a:t>
            </a:r>
            <a:r>
              <a:rPr lang="en-US" altLang="zh-CN" sz="2000" dirty="0" err="1">
                <a:solidFill>
                  <a:srgbClr val="C00000"/>
                </a:solidFill>
                <a:latin typeface="Arial"/>
                <a:ea typeface="Arial"/>
              </a:rPr>
              <a:t>oluşumunu</a:t>
            </a:r>
            <a:r>
              <a:rPr lang="en-US" altLang="zh-CN" sz="2000" spc="50" dirty="0">
                <a:solidFill>
                  <a:srgbClr val="C00000"/>
                </a:solidFill>
                <a:latin typeface="Arial"/>
                <a:cs typeface="Arial"/>
              </a:rPr>
              <a:t> </a:t>
            </a:r>
            <a:r>
              <a:rPr lang="en-US" altLang="zh-CN" sz="2000" dirty="0" err="1">
                <a:solidFill>
                  <a:srgbClr val="C00000"/>
                </a:solidFill>
                <a:latin typeface="Arial"/>
                <a:ea typeface="Arial"/>
              </a:rPr>
              <a:t>sağlar</a:t>
            </a:r>
            <a:r>
              <a:rPr lang="en-US" altLang="zh-CN" sz="2000" dirty="0">
                <a:solidFill>
                  <a:srgbClr val="C00000"/>
                </a:solidFill>
                <a:latin typeface="Arial"/>
                <a:ea typeface="Arial"/>
              </a:rPr>
              <a:t/>
            </a:r>
            <a:br>
              <a:rPr lang="en-US" altLang="zh-CN" sz="2000" dirty="0">
                <a:solidFill>
                  <a:srgbClr val="C00000"/>
                </a:solidFill>
                <a:latin typeface="Arial"/>
                <a:ea typeface="Arial"/>
              </a:rPr>
            </a:br>
            <a:r>
              <a:rPr lang="en-US" sz="2000" dirty="0">
                <a:solidFill>
                  <a:srgbClr val="C00000"/>
                </a:solidFill>
              </a:rPr>
              <a:t/>
            </a:r>
            <a:br>
              <a:rPr lang="en-US" sz="2000" dirty="0">
                <a:solidFill>
                  <a:srgbClr val="C00000"/>
                </a:solidFill>
              </a:rPr>
            </a:br>
            <a:r>
              <a:rPr lang="en-US" altLang="zh-CN" sz="2000" dirty="0">
                <a:solidFill>
                  <a:srgbClr val="C00000"/>
                </a:solidFill>
                <a:latin typeface="Arial"/>
                <a:ea typeface="Arial"/>
              </a:rPr>
              <a:t>–</a:t>
            </a:r>
            <a:r>
              <a:rPr lang="en-US" altLang="zh-CN" sz="2000" spc="44" dirty="0">
                <a:solidFill>
                  <a:srgbClr val="C00000"/>
                </a:solidFill>
                <a:latin typeface="Arial"/>
                <a:cs typeface="Arial"/>
              </a:rPr>
              <a:t> </a:t>
            </a:r>
            <a:r>
              <a:rPr lang="en-US" altLang="zh-CN" sz="2000" dirty="0">
                <a:solidFill>
                  <a:srgbClr val="C00000"/>
                </a:solidFill>
                <a:latin typeface="Arial"/>
                <a:ea typeface="Arial"/>
              </a:rPr>
              <a:t>LH:</a:t>
            </a:r>
            <a:r>
              <a:rPr lang="en-US" altLang="zh-CN" sz="2000" spc="44" dirty="0">
                <a:solidFill>
                  <a:srgbClr val="C00000"/>
                </a:solidFill>
                <a:latin typeface="Arial"/>
                <a:cs typeface="Arial"/>
              </a:rPr>
              <a:t> </a:t>
            </a:r>
            <a:r>
              <a:rPr lang="en-US" altLang="zh-CN" sz="2000" dirty="0" err="1">
                <a:solidFill>
                  <a:srgbClr val="C00000"/>
                </a:solidFill>
                <a:latin typeface="Arial"/>
                <a:ea typeface="Arial"/>
              </a:rPr>
              <a:t>olgun</a:t>
            </a:r>
            <a:r>
              <a:rPr lang="en-US" altLang="zh-CN" sz="2000" spc="44" dirty="0">
                <a:solidFill>
                  <a:srgbClr val="C00000"/>
                </a:solidFill>
                <a:latin typeface="Arial"/>
                <a:cs typeface="Arial"/>
              </a:rPr>
              <a:t> </a:t>
            </a:r>
            <a:r>
              <a:rPr lang="en-US" altLang="zh-CN" sz="2000" dirty="0" err="1">
                <a:solidFill>
                  <a:srgbClr val="C00000"/>
                </a:solidFill>
                <a:latin typeface="Arial"/>
                <a:ea typeface="Arial"/>
              </a:rPr>
              <a:t>folikülün</a:t>
            </a:r>
            <a:r>
              <a:rPr lang="en-US" altLang="zh-CN" sz="2000" spc="44" dirty="0">
                <a:solidFill>
                  <a:srgbClr val="C00000"/>
                </a:solidFill>
                <a:latin typeface="Arial"/>
                <a:cs typeface="Arial"/>
              </a:rPr>
              <a:t> </a:t>
            </a:r>
            <a:r>
              <a:rPr lang="en-US" altLang="zh-CN" sz="2000" dirty="0" err="1">
                <a:solidFill>
                  <a:srgbClr val="C00000"/>
                </a:solidFill>
                <a:latin typeface="Arial"/>
                <a:ea typeface="Arial"/>
              </a:rPr>
              <a:t>atılmasını</a:t>
            </a:r>
            <a:r>
              <a:rPr lang="en-US" altLang="zh-CN" sz="2000" spc="44" dirty="0">
                <a:solidFill>
                  <a:srgbClr val="C00000"/>
                </a:solidFill>
                <a:latin typeface="Arial"/>
                <a:cs typeface="Arial"/>
              </a:rPr>
              <a:t> </a:t>
            </a:r>
            <a:r>
              <a:rPr lang="en-US" altLang="zh-CN" sz="2000" dirty="0">
                <a:solidFill>
                  <a:srgbClr val="C00000"/>
                </a:solidFill>
                <a:latin typeface="Arial"/>
                <a:ea typeface="Arial"/>
              </a:rPr>
              <a:t>(</a:t>
            </a:r>
            <a:r>
              <a:rPr lang="en-US" altLang="zh-CN" sz="2000" dirty="0" err="1">
                <a:solidFill>
                  <a:srgbClr val="C00000"/>
                </a:solidFill>
                <a:latin typeface="Arial"/>
                <a:ea typeface="Arial"/>
              </a:rPr>
              <a:t>ovulasyon</a:t>
            </a:r>
            <a:r>
              <a:rPr lang="en-US" altLang="zh-CN" sz="2000" dirty="0">
                <a:solidFill>
                  <a:srgbClr val="C00000"/>
                </a:solidFill>
                <a:latin typeface="Arial"/>
                <a:ea typeface="Arial"/>
              </a:rPr>
              <a:t>)</a:t>
            </a:r>
            <a:r>
              <a:rPr lang="en-US" altLang="zh-CN" sz="2000" spc="44" dirty="0">
                <a:solidFill>
                  <a:srgbClr val="C00000"/>
                </a:solidFill>
                <a:latin typeface="Arial"/>
                <a:cs typeface="Arial"/>
              </a:rPr>
              <a:t> </a:t>
            </a:r>
            <a:r>
              <a:rPr lang="en-US" altLang="zh-CN" sz="2000" dirty="0" err="1">
                <a:solidFill>
                  <a:srgbClr val="C00000"/>
                </a:solidFill>
                <a:latin typeface="Arial"/>
                <a:ea typeface="Arial"/>
              </a:rPr>
              <a:t>sağlar</a:t>
            </a:r>
            <a:r>
              <a:rPr lang="en-US" altLang="zh-CN" sz="2000" dirty="0">
                <a:solidFill>
                  <a:srgbClr val="C00000"/>
                </a:solidFill>
                <a:latin typeface="Arial"/>
                <a:ea typeface="Arial"/>
              </a:rPr>
              <a:t/>
            </a:r>
            <a:br>
              <a:rPr lang="en-US" altLang="zh-CN" sz="2000" dirty="0">
                <a:solidFill>
                  <a:srgbClr val="C00000"/>
                </a:solidFill>
                <a:latin typeface="Arial"/>
                <a:ea typeface="Arial"/>
              </a:rPr>
            </a:br>
            <a:r>
              <a:rPr lang="en-US" sz="2000" dirty="0">
                <a:solidFill>
                  <a:srgbClr val="C00000"/>
                </a:solidFill>
              </a:rPr>
              <a:t/>
            </a:r>
            <a:br>
              <a:rPr lang="en-US" sz="2000" dirty="0">
                <a:solidFill>
                  <a:srgbClr val="C00000"/>
                </a:solidFill>
              </a:rPr>
            </a:br>
            <a:r>
              <a:rPr lang="en-US" altLang="zh-CN" sz="2000" spc="34" dirty="0">
                <a:solidFill>
                  <a:srgbClr val="000000"/>
                </a:solidFill>
                <a:latin typeface="Arial"/>
                <a:ea typeface="Arial"/>
              </a:rPr>
              <a:t>•</a:t>
            </a:r>
            <a:r>
              <a:rPr lang="en-US" altLang="zh-CN" sz="2000" spc="40" dirty="0">
                <a:solidFill>
                  <a:srgbClr val="000000"/>
                </a:solidFill>
                <a:latin typeface="Arial"/>
                <a:cs typeface="Arial"/>
              </a:rPr>
              <a:t>  </a:t>
            </a:r>
            <a:r>
              <a:rPr lang="en-US" altLang="zh-CN" sz="2000" spc="50" dirty="0">
                <a:latin typeface="Arial"/>
                <a:ea typeface="Arial"/>
              </a:rPr>
              <a:t>ERKEKTE:</a:t>
            </a:r>
            <a:br>
              <a:rPr lang="en-US" altLang="zh-CN" sz="2000" spc="50" dirty="0">
                <a:latin typeface="Arial"/>
                <a:ea typeface="Arial"/>
              </a:rPr>
            </a:br>
            <a:r>
              <a:rPr lang="en-US" sz="2000" dirty="0">
                <a:solidFill>
                  <a:srgbClr val="C00000"/>
                </a:solidFill>
              </a:rPr>
              <a:t/>
            </a:r>
            <a:br>
              <a:rPr lang="en-US" sz="2000" dirty="0">
                <a:solidFill>
                  <a:srgbClr val="C00000"/>
                </a:solidFill>
              </a:rPr>
            </a:br>
            <a:r>
              <a:rPr lang="en-US" altLang="zh-CN" sz="2000" dirty="0">
                <a:solidFill>
                  <a:srgbClr val="C00000"/>
                </a:solidFill>
                <a:latin typeface="Arial"/>
                <a:ea typeface="Arial"/>
              </a:rPr>
              <a:t>–</a:t>
            </a:r>
            <a:r>
              <a:rPr lang="en-US" altLang="zh-CN" sz="2000" spc="50" dirty="0">
                <a:solidFill>
                  <a:srgbClr val="C00000"/>
                </a:solidFill>
                <a:latin typeface="Arial"/>
                <a:cs typeface="Arial"/>
              </a:rPr>
              <a:t> </a:t>
            </a:r>
            <a:r>
              <a:rPr lang="en-US" altLang="zh-CN" sz="2000" dirty="0">
                <a:solidFill>
                  <a:srgbClr val="C00000"/>
                </a:solidFill>
                <a:latin typeface="Arial"/>
                <a:ea typeface="Arial"/>
              </a:rPr>
              <a:t>FSH</a:t>
            </a:r>
            <a:r>
              <a:rPr lang="en-US" altLang="zh-CN" sz="2000" spc="55" dirty="0">
                <a:solidFill>
                  <a:srgbClr val="C00000"/>
                </a:solidFill>
                <a:latin typeface="Arial"/>
                <a:cs typeface="Arial"/>
              </a:rPr>
              <a:t> </a:t>
            </a:r>
            <a:r>
              <a:rPr lang="en-US" altLang="zh-CN" sz="2000" dirty="0">
                <a:solidFill>
                  <a:srgbClr val="C00000"/>
                </a:solidFill>
                <a:latin typeface="Arial"/>
                <a:ea typeface="Arial"/>
              </a:rPr>
              <a:t>sperm</a:t>
            </a:r>
            <a:r>
              <a:rPr lang="en-US" altLang="zh-CN" sz="2000" spc="55" dirty="0">
                <a:solidFill>
                  <a:srgbClr val="C00000"/>
                </a:solidFill>
                <a:latin typeface="Arial"/>
                <a:cs typeface="Arial"/>
              </a:rPr>
              <a:t> </a:t>
            </a:r>
            <a:r>
              <a:rPr lang="en-US" altLang="zh-CN" sz="2000" dirty="0" err="1">
                <a:solidFill>
                  <a:srgbClr val="C00000"/>
                </a:solidFill>
                <a:latin typeface="Arial"/>
                <a:ea typeface="Arial"/>
              </a:rPr>
              <a:t>yapımını</a:t>
            </a:r>
            <a:r>
              <a:rPr lang="en-US" altLang="zh-CN" sz="2000" spc="55" dirty="0">
                <a:solidFill>
                  <a:srgbClr val="C00000"/>
                </a:solidFill>
                <a:latin typeface="Arial"/>
                <a:cs typeface="Arial"/>
              </a:rPr>
              <a:t> </a:t>
            </a:r>
            <a:r>
              <a:rPr lang="en-US" altLang="zh-CN" sz="2000" dirty="0" err="1">
                <a:solidFill>
                  <a:srgbClr val="C00000"/>
                </a:solidFill>
                <a:latin typeface="Arial"/>
                <a:ea typeface="Arial"/>
              </a:rPr>
              <a:t>düzenler</a:t>
            </a:r>
            <a:r>
              <a:rPr lang="en-US" altLang="zh-CN" sz="2000" dirty="0">
                <a:solidFill>
                  <a:srgbClr val="C00000"/>
                </a:solidFill>
                <a:latin typeface="Arial"/>
                <a:ea typeface="Arial"/>
              </a:rPr>
              <a:t/>
            </a:r>
            <a:br>
              <a:rPr lang="en-US" altLang="zh-CN" sz="2000" dirty="0">
                <a:solidFill>
                  <a:srgbClr val="C00000"/>
                </a:solidFill>
                <a:latin typeface="Arial"/>
                <a:ea typeface="Arial"/>
              </a:rPr>
            </a:br>
            <a:r>
              <a:rPr lang="en-US" sz="2000" dirty="0">
                <a:solidFill>
                  <a:srgbClr val="C00000"/>
                </a:solidFill>
              </a:rPr>
              <a:t/>
            </a:r>
            <a:br>
              <a:rPr lang="en-US" sz="2000" dirty="0">
                <a:solidFill>
                  <a:srgbClr val="C00000"/>
                </a:solidFill>
              </a:rPr>
            </a:br>
            <a:r>
              <a:rPr lang="en-US" altLang="zh-CN" sz="2000" dirty="0">
                <a:solidFill>
                  <a:srgbClr val="C00000"/>
                </a:solidFill>
                <a:latin typeface="Arial"/>
                <a:ea typeface="Arial"/>
              </a:rPr>
              <a:t>–</a:t>
            </a:r>
            <a:r>
              <a:rPr lang="en-US" altLang="zh-CN" sz="2000" spc="34" dirty="0">
                <a:solidFill>
                  <a:srgbClr val="C00000"/>
                </a:solidFill>
                <a:latin typeface="Arial"/>
                <a:cs typeface="Arial"/>
              </a:rPr>
              <a:t> </a:t>
            </a:r>
            <a:r>
              <a:rPr lang="en-US" altLang="zh-CN" sz="2000" dirty="0">
                <a:solidFill>
                  <a:srgbClr val="C00000"/>
                </a:solidFill>
                <a:latin typeface="Arial"/>
                <a:ea typeface="Arial"/>
              </a:rPr>
              <a:t>LH:</a:t>
            </a:r>
            <a:r>
              <a:rPr lang="en-US" altLang="zh-CN" sz="2000" spc="34" dirty="0">
                <a:solidFill>
                  <a:srgbClr val="C00000"/>
                </a:solidFill>
                <a:latin typeface="Arial"/>
                <a:cs typeface="Arial"/>
              </a:rPr>
              <a:t> </a:t>
            </a:r>
            <a:r>
              <a:rPr lang="en-US" altLang="zh-CN" sz="2000" dirty="0" err="1">
                <a:solidFill>
                  <a:srgbClr val="C00000"/>
                </a:solidFill>
                <a:latin typeface="Arial"/>
                <a:ea typeface="Arial"/>
              </a:rPr>
              <a:t>testesteron</a:t>
            </a:r>
            <a:r>
              <a:rPr lang="en-US" altLang="zh-CN" sz="2000" spc="34" dirty="0">
                <a:solidFill>
                  <a:srgbClr val="C00000"/>
                </a:solidFill>
                <a:latin typeface="Arial"/>
                <a:cs typeface="Arial"/>
              </a:rPr>
              <a:t> </a:t>
            </a:r>
            <a:r>
              <a:rPr lang="en-US" altLang="zh-CN" sz="2000" dirty="0" err="1">
                <a:solidFill>
                  <a:srgbClr val="C00000"/>
                </a:solidFill>
                <a:latin typeface="Arial"/>
                <a:ea typeface="Arial"/>
              </a:rPr>
              <a:t>sentez</a:t>
            </a:r>
            <a:r>
              <a:rPr lang="en-US" altLang="zh-CN" sz="2000" spc="34" dirty="0">
                <a:solidFill>
                  <a:srgbClr val="C00000"/>
                </a:solidFill>
                <a:latin typeface="Arial"/>
                <a:cs typeface="Arial"/>
              </a:rPr>
              <a:t> </a:t>
            </a:r>
            <a:r>
              <a:rPr lang="en-US" altLang="zh-CN" sz="2000" dirty="0" err="1">
                <a:solidFill>
                  <a:srgbClr val="C00000"/>
                </a:solidFill>
                <a:latin typeface="Arial"/>
                <a:ea typeface="Arial"/>
              </a:rPr>
              <a:t>ve</a:t>
            </a:r>
            <a:r>
              <a:rPr lang="en-US" altLang="zh-CN" sz="2000" spc="34" dirty="0">
                <a:solidFill>
                  <a:srgbClr val="C00000"/>
                </a:solidFill>
                <a:latin typeface="Arial"/>
                <a:cs typeface="Arial"/>
              </a:rPr>
              <a:t> </a:t>
            </a:r>
            <a:r>
              <a:rPr lang="en-US" altLang="zh-CN" sz="2000" dirty="0" err="1">
                <a:solidFill>
                  <a:srgbClr val="C00000"/>
                </a:solidFill>
                <a:latin typeface="Arial"/>
                <a:ea typeface="Arial"/>
              </a:rPr>
              <a:t>salınmasını</a:t>
            </a:r>
            <a:r>
              <a:rPr lang="en-US" altLang="zh-CN" sz="2000" spc="34" dirty="0">
                <a:solidFill>
                  <a:srgbClr val="C00000"/>
                </a:solidFill>
                <a:latin typeface="Arial"/>
                <a:cs typeface="Arial"/>
              </a:rPr>
              <a:t> </a:t>
            </a:r>
            <a:r>
              <a:rPr lang="en-US" altLang="zh-CN" sz="2000" dirty="0" err="1">
                <a:solidFill>
                  <a:srgbClr val="C00000"/>
                </a:solidFill>
                <a:latin typeface="Arial"/>
                <a:ea typeface="Arial"/>
              </a:rPr>
              <a:t>düzenler</a:t>
            </a:r>
            <a:r>
              <a:rPr lang="en-US" altLang="zh-CN" sz="2000" dirty="0">
                <a:solidFill>
                  <a:srgbClr val="C00000"/>
                </a:solidFill>
                <a:latin typeface="Arial"/>
                <a:ea typeface="Arial"/>
              </a:rPr>
              <a:t/>
            </a:r>
            <a:br>
              <a:rPr lang="en-US" altLang="zh-CN" sz="2000" dirty="0">
                <a:solidFill>
                  <a:srgbClr val="C00000"/>
                </a:solidFill>
                <a:latin typeface="Arial"/>
                <a:ea typeface="Arial"/>
              </a:rPr>
            </a:br>
            <a:endParaRPr sz="2000" spc="-15" dirty="0">
              <a:solidFill>
                <a:srgbClr val="C00000"/>
              </a:solidFill>
            </a:endParaRPr>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
        <p:nvSpPr>
          <p:cNvPr id="18" name="Metin kutusu 17">
            <a:extLst>
              <a:ext uri="{FF2B5EF4-FFF2-40B4-BE49-F238E27FC236}">
                <a16:creationId xmlns:a16="http://schemas.microsoft.com/office/drawing/2014/main" id="{88DD63F0-8286-4991-BD97-F09F585B759A}"/>
              </a:ext>
            </a:extLst>
          </p:cNvPr>
          <p:cNvSpPr txBox="1"/>
          <p:nvPr/>
        </p:nvSpPr>
        <p:spPr>
          <a:xfrm>
            <a:off x="1423149" y="1238604"/>
            <a:ext cx="9178277" cy="746999"/>
          </a:xfrm>
          <a:prstGeom prst="rect">
            <a:avLst/>
          </a:prstGeom>
          <a:noFill/>
        </p:spPr>
        <p:txBody>
          <a:bodyPr wrap="square">
            <a:spAutoFit/>
          </a:bodyPr>
          <a:lstStyle/>
          <a:p>
            <a:pPr marL="0" indent="1867790">
              <a:lnSpc>
                <a:spcPct val="100000"/>
              </a:lnSpc>
            </a:pPr>
            <a:r>
              <a:rPr lang="en-US" altLang="zh-CN" sz="2400" dirty="0">
                <a:solidFill>
                  <a:srgbClr val="C00000"/>
                </a:solidFill>
                <a:latin typeface="Arial"/>
                <a:ea typeface="Arial"/>
              </a:rPr>
              <a:t>GONADOTROPINLER:</a:t>
            </a:r>
            <a:r>
              <a:rPr lang="en-US" altLang="zh-CN" sz="2400" dirty="0">
                <a:solidFill>
                  <a:srgbClr val="C00000"/>
                </a:solidFill>
                <a:latin typeface="Arial"/>
                <a:cs typeface="Arial"/>
              </a:rPr>
              <a:t> </a:t>
            </a:r>
            <a:r>
              <a:rPr lang="en-US" altLang="zh-CN" sz="2400" dirty="0">
                <a:solidFill>
                  <a:srgbClr val="C00000"/>
                </a:solidFill>
                <a:latin typeface="Arial"/>
                <a:ea typeface="Arial"/>
              </a:rPr>
              <a:t>FSH</a:t>
            </a:r>
            <a:r>
              <a:rPr lang="en-US" altLang="zh-CN" sz="2400" dirty="0">
                <a:solidFill>
                  <a:srgbClr val="C00000"/>
                </a:solidFill>
                <a:latin typeface="Arial"/>
                <a:cs typeface="Arial"/>
              </a:rPr>
              <a:t> </a:t>
            </a:r>
            <a:r>
              <a:rPr lang="en-US" altLang="zh-CN" sz="2400" dirty="0">
                <a:solidFill>
                  <a:srgbClr val="C00000"/>
                </a:solidFill>
                <a:latin typeface="Arial"/>
                <a:ea typeface="Arial"/>
              </a:rPr>
              <a:t>VE</a:t>
            </a:r>
            <a:r>
              <a:rPr lang="en-US" altLang="zh-CN" sz="2400" spc="44" dirty="0">
                <a:solidFill>
                  <a:srgbClr val="C00000"/>
                </a:solidFill>
                <a:latin typeface="Arial"/>
                <a:cs typeface="Arial"/>
              </a:rPr>
              <a:t> </a:t>
            </a:r>
            <a:r>
              <a:rPr lang="en-US" altLang="zh-CN" sz="2400" dirty="0">
                <a:solidFill>
                  <a:srgbClr val="C00000"/>
                </a:solidFill>
                <a:latin typeface="Arial"/>
                <a:ea typeface="Arial"/>
              </a:rPr>
              <a:t>LH</a:t>
            </a:r>
          </a:p>
          <a:p>
            <a:pPr>
              <a:lnSpc>
                <a:spcPts val="1000"/>
              </a:lnSpc>
            </a:pPr>
            <a:endParaRPr lang="en-US" sz="2400" dirty="0">
              <a:solidFill>
                <a:srgbClr val="C00000"/>
              </a:solidFill>
            </a:endParaRPr>
          </a:p>
          <a:p>
            <a:pPr>
              <a:lnSpc>
                <a:spcPts val="1000"/>
              </a:lnSpc>
            </a:pPr>
            <a:endParaRPr lang="en-US" dirty="0"/>
          </a:p>
        </p:txBody>
      </p:sp>
    </p:spTree>
    <p:extLst>
      <p:ext uri="{BB962C8B-B14F-4D97-AF65-F5344CB8AC3E}">
        <p14:creationId xmlns:p14="http://schemas.microsoft.com/office/powerpoint/2010/main" val="2473788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470748" y="1370873"/>
            <a:ext cx="5082452" cy="3698448"/>
          </a:xfrm>
          <a:prstGeom prst="rect">
            <a:avLst/>
          </a:prstGeom>
        </p:spPr>
        <p:txBody>
          <a:bodyPr vert="horz" wrap="square" lIns="0" tIns="12700" rIns="0" bIns="0" rtlCol="0">
            <a:spAutoFit/>
          </a:bodyPr>
          <a:lstStyle/>
          <a:p>
            <a:pPr marL="0" indent="410873">
              <a:lnSpc>
                <a:spcPct val="100000"/>
              </a:lnSpc>
            </a:pPr>
            <a:r>
              <a:rPr lang="en-US" altLang="zh-CN" sz="2400" dirty="0" err="1">
                <a:solidFill>
                  <a:srgbClr val="000000"/>
                </a:solidFill>
                <a:latin typeface="Arial"/>
                <a:ea typeface="Arial"/>
              </a:rPr>
              <a:t>Tiroid</a:t>
            </a:r>
            <a:r>
              <a:rPr lang="en-US" altLang="zh-CN" sz="2400" dirty="0">
                <a:solidFill>
                  <a:srgbClr val="000000"/>
                </a:solidFill>
                <a:latin typeface="Arial"/>
                <a:cs typeface="Arial"/>
              </a:rPr>
              <a:t> </a:t>
            </a:r>
            <a:r>
              <a:rPr lang="en-US" altLang="zh-CN" sz="2400" dirty="0" err="1">
                <a:solidFill>
                  <a:srgbClr val="000000"/>
                </a:solidFill>
                <a:latin typeface="Arial"/>
                <a:ea typeface="Arial"/>
              </a:rPr>
              <a:t>stimüle</a:t>
            </a:r>
            <a:r>
              <a:rPr lang="en-US" altLang="zh-CN" sz="2400" dirty="0">
                <a:solidFill>
                  <a:srgbClr val="000000"/>
                </a:solidFill>
                <a:latin typeface="Arial"/>
                <a:cs typeface="Arial"/>
              </a:rPr>
              <a:t> </a:t>
            </a:r>
            <a:r>
              <a:rPr lang="en-US" altLang="zh-CN" sz="2400" dirty="0" err="1">
                <a:solidFill>
                  <a:srgbClr val="000000"/>
                </a:solidFill>
                <a:latin typeface="Arial"/>
                <a:ea typeface="Arial"/>
              </a:rPr>
              <a:t>edici</a:t>
            </a:r>
            <a:r>
              <a:rPr lang="en-US" altLang="zh-CN" sz="2400" dirty="0">
                <a:solidFill>
                  <a:srgbClr val="000000"/>
                </a:solidFill>
                <a:latin typeface="Arial"/>
                <a:cs typeface="Arial"/>
              </a:rPr>
              <a:t> </a:t>
            </a:r>
            <a:r>
              <a:rPr lang="en-US" altLang="zh-CN" sz="2400" dirty="0" err="1">
                <a:solidFill>
                  <a:srgbClr val="000000"/>
                </a:solidFill>
                <a:latin typeface="Arial"/>
                <a:ea typeface="Arial"/>
              </a:rPr>
              <a:t>hormon</a:t>
            </a:r>
            <a:r>
              <a:rPr lang="en-US" altLang="zh-CN" sz="2400" spc="-329" dirty="0">
                <a:solidFill>
                  <a:srgbClr val="000000"/>
                </a:solidFill>
                <a:latin typeface="Arial"/>
                <a:cs typeface="Arial"/>
              </a:rPr>
              <a:t> </a:t>
            </a:r>
            <a:r>
              <a:rPr lang="en-US" altLang="zh-CN" sz="2400" dirty="0">
                <a:solidFill>
                  <a:srgbClr val="000000"/>
                </a:solidFill>
                <a:latin typeface="Arial"/>
                <a:ea typeface="Arial"/>
              </a:rPr>
              <a:t>(TSH=</a:t>
            </a:r>
            <a:r>
              <a:rPr lang="en-US" altLang="zh-CN" sz="2400" dirty="0" err="1">
                <a:solidFill>
                  <a:srgbClr val="000000"/>
                </a:solidFill>
                <a:latin typeface="Arial"/>
                <a:ea typeface="Arial"/>
              </a:rPr>
              <a:t>Tirotropin</a:t>
            </a:r>
            <a:r>
              <a:rPr lang="en-US" altLang="zh-CN" sz="2400" dirty="0">
                <a:solidFill>
                  <a:srgbClr val="000000"/>
                </a:solidFill>
                <a:latin typeface="Arial"/>
                <a:ea typeface="Arial"/>
              </a:rPr>
              <a:t>)</a:t>
            </a:r>
            <a:br>
              <a:rPr lang="en-US" altLang="zh-CN" sz="2400" dirty="0">
                <a:solidFill>
                  <a:srgbClr val="000000"/>
                </a:solidFill>
                <a:latin typeface="Arial"/>
                <a:ea typeface="Arial"/>
              </a:rPr>
            </a:br>
            <a:r>
              <a:rPr lang="en-US" sz="1050" dirty="0"/>
              <a:t/>
            </a:r>
            <a:br>
              <a:rPr lang="en-US" sz="1050" dirty="0"/>
            </a:br>
            <a:r>
              <a:rPr lang="en-US" sz="1050" dirty="0"/>
              <a:t/>
            </a:r>
            <a:br>
              <a:rPr lang="en-US" sz="1050" dirty="0"/>
            </a:br>
            <a:r>
              <a:rPr lang="en-US" sz="1050" dirty="0"/>
              <a:t/>
            </a:r>
            <a:br>
              <a:rPr lang="en-US" sz="1050" dirty="0"/>
            </a:br>
            <a:r>
              <a:rPr lang="en-US" altLang="zh-CN" sz="1800" dirty="0">
                <a:solidFill>
                  <a:srgbClr val="000000"/>
                </a:solidFill>
                <a:latin typeface="Arial"/>
                <a:ea typeface="Arial"/>
              </a:rPr>
              <a:t>•</a:t>
            </a:r>
            <a:r>
              <a:rPr lang="en-US" altLang="zh-CN" sz="1800" spc="114" dirty="0">
                <a:solidFill>
                  <a:srgbClr val="000000"/>
                </a:solidFill>
                <a:latin typeface="Arial"/>
                <a:cs typeface="Arial"/>
              </a:rPr>
              <a:t> </a:t>
            </a:r>
            <a:r>
              <a:rPr lang="en-US" altLang="zh-CN" sz="2000" dirty="0" err="1">
                <a:latin typeface="Arial"/>
                <a:ea typeface="Arial"/>
              </a:rPr>
              <a:t>Ön</a:t>
            </a:r>
            <a:r>
              <a:rPr lang="en-US" altLang="zh-CN" sz="2000" spc="120" dirty="0">
                <a:latin typeface="Arial"/>
                <a:cs typeface="Arial"/>
              </a:rPr>
              <a:t> </a:t>
            </a:r>
            <a:r>
              <a:rPr lang="en-US" altLang="zh-CN" sz="2000" dirty="0" err="1">
                <a:latin typeface="Arial"/>
                <a:ea typeface="Arial"/>
              </a:rPr>
              <a:t>hipofizdeki</a:t>
            </a:r>
            <a:r>
              <a:rPr lang="en-US" altLang="zh-CN" sz="2000" spc="120" dirty="0">
                <a:latin typeface="Arial"/>
                <a:cs typeface="Arial"/>
              </a:rPr>
              <a:t> </a:t>
            </a:r>
            <a:r>
              <a:rPr lang="en-US" altLang="zh-CN" sz="2000" dirty="0" err="1">
                <a:latin typeface="Arial"/>
                <a:ea typeface="Arial"/>
              </a:rPr>
              <a:t>tirotrop</a:t>
            </a:r>
            <a:r>
              <a:rPr lang="en-US" altLang="zh-CN" sz="2000" spc="120" dirty="0">
                <a:latin typeface="Arial"/>
                <a:cs typeface="Arial"/>
              </a:rPr>
              <a:t> </a:t>
            </a:r>
            <a:r>
              <a:rPr lang="en-US" altLang="zh-CN" sz="2000" dirty="0" err="1">
                <a:latin typeface="Arial"/>
                <a:ea typeface="Arial"/>
              </a:rPr>
              <a:t>hücrelerden</a:t>
            </a:r>
            <a:r>
              <a:rPr lang="en-US" altLang="zh-CN" sz="2000" spc="120" dirty="0">
                <a:latin typeface="Arial"/>
                <a:cs typeface="Arial"/>
              </a:rPr>
              <a:t> </a:t>
            </a:r>
            <a:r>
              <a:rPr lang="en-US" altLang="zh-CN" sz="2000" dirty="0" err="1">
                <a:latin typeface="Arial"/>
                <a:ea typeface="Arial"/>
              </a:rPr>
              <a:t>salınır</a:t>
            </a:r>
            <a:r>
              <a:rPr lang="en-US" altLang="zh-CN" sz="2000" dirty="0">
                <a:latin typeface="Arial"/>
                <a:ea typeface="Arial"/>
              </a:rPr>
              <a:t/>
            </a:r>
            <a:br>
              <a:rPr lang="en-US" altLang="zh-CN" sz="2000" dirty="0">
                <a:latin typeface="Arial"/>
                <a:ea typeface="Arial"/>
              </a:rPr>
            </a:br>
            <a:r>
              <a:rPr lang="en-US" sz="2000" dirty="0"/>
              <a:t/>
            </a:r>
            <a:br>
              <a:rPr lang="en-US" sz="2000" dirty="0"/>
            </a:br>
            <a:r>
              <a:rPr lang="en-US" altLang="zh-CN" sz="2000" dirty="0">
                <a:latin typeface="Arial"/>
                <a:ea typeface="Arial"/>
              </a:rPr>
              <a:t>•</a:t>
            </a:r>
            <a:r>
              <a:rPr lang="en-US" altLang="zh-CN" sz="2000" spc="160" dirty="0">
                <a:latin typeface="Arial"/>
                <a:cs typeface="Arial"/>
              </a:rPr>
              <a:t> </a:t>
            </a:r>
            <a:r>
              <a:rPr lang="en-US" altLang="zh-CN" sz="2000" dirty="0" err="1">
                <a:latin typeface="Arial"/>
                <a:ea typeface="Arial"/>
              </a:rPr>
              <a:t>Hedef</a:t>
            </a:r>
            <a:r>
              <a:rPr lang="en-US" altLang="zh-CN" sz="2000" spc="160" dirty="0">
                <a:latin typeface="Arial"/>
                <a:cs typeface="Arial"/>
              </a:rPr>
              <a:t> </a:t>
            </a:r>
            <a:r>
              <a:rPr lang="en-US" altLang="zh-CN" sz="2000" dirty="0" err="1">
                <a:latin typeface="Arial"/>
                <a:ea typeface="Arial"/>
              </a:rPr>
              <a:t>dokusu</a:t>
            </a:r>
            <a:r>
              <a:rPr lang="en-US" altLang="zh-CN" sz="2000" spc="160" dirty="0">
                <a:latin typeface="Arial"/>
                <a:cs typeface="Arial"/>
              </a:rPr>
              <a:t> </a:t>
            </a:r>
            <a:r>
              <a:rPr lang="en-US" altLang="zh-CN" sz="2000" dirty="0" err="1">
                <a:latin typeface="Arial"/>
                <a:ea typeface="Arial"/>
              </a:rPr>
              <a:t>tiroid</a:t>
            </a:r>
            <a:r>
              <a:rPr lang="en-US" altLang="zh-CN" sz="2000" spc="160" dirty="0">
                <a:latin typeface="Arial"/>
                <a:cs typeface="Arial"/>
              </a:rPr>
              <a:t> </a:t>
            </a:r>
            <a:r>
              <a:rPr lang="en-US" altLang="zh-CN" sz="2000" dirty="0" err="1">
                <a:latin typeface="Arial"/>
                <a:ea typeface="Arial"/>
              </a:rPr>
              <a:t>bezidir</a:t>
            </a:r>
            <a:r>
              <a:rPr lang="en-US" altLang="zh-CN" sz="2000" dirty="0">
                <a:latin typeface="Arial"/>
                <a:ea typeface="Arial"/>
              </a:rPr>
              <a:t/>
            </a:r>
            <a:br>
              <a:rPr lang="en-US" altLang="zh-CN" sz="2000" dirty="0">
                <a:latin typeface="Arial"/>
                <a:ea typeface="Arial"/>
              </a:rPr>
            </a:br>
            <a:r>
              <a:rPr lang="en-US" sz="2000" dirty="0"/>
              <a:t/>
            </a:r>
            <a:br>
              <a:rPr lang="en-US" sz="2000" dirty="0"/>
            </a:br>
            <a:r>
              <a:rPr lang="en-US" altLang="zh-CN" sz="2000" dirty="0">
                <a:latin typeface="Arial"/>
                <a:ea typeface="Arial"/>
              </a:rPr>
              <a:t>•</a:t>
            </a:r>
            <a:r>
              <a:rPr lang="en-US" altLang="zh-CN" sz="2000" spc="40" dirty="0">
                <a:latin typeface="Arial"/>
                <a:cs typeface="Arial"/>
              </a:rPr>
              <a:t> </a:t>
            </a:r>
            <a:r>
              <a:rPr lang="en-US" altLang="zh-CN" sz="2000" dirty="0" err="1">
                <a:latin typeface="Arial"/>
                <a:ea typeface="Arial"/>
              </a:rPr>
              <a:t>Tiroid</a:t>
            </a:r>
            <a:r>
              <a:rPr lang="en-US" altLang="zh-CN" sz="2000" spc="44" dirty="0">
                <a:latin typeface="Arial"/>
                <a:cs typeface="Arial"/>
              </a:rPr>
              <a:t> </a:t>
            </a:r>
            <a:r>
              <a:rPr lang="en-US" altLang="zh-CN" sz="2000" dirty="0" err="1">
                <a:latin typeface="Arial"/>
                <a:ea typeface="Arial"/>
              </a:rPr>
              <a:t>bezinde</a:t>
            </a:r>
            <a:r>
              <a:rPr lang="en-US" altLang="zh-CN" sz="2000" spc="40" dirty="0">
                <a:latin typeface="Arial"/>
                <a:cs typeface="Arial"/>
              </a:rPr>
              <a:t> </a:t>
            </a:r>
            <a:r>
              <a:rPr lang="en-US" altLang="zh-CN" sz="2000" dirty="0">
                <a:latin typeface="Arial"/>
                <a:ea typeface="Arial"/>
              </a:rPr>
              <a:t>T3</a:t>
            </a:r>
            <a:r>
              <a:rPr lang="en-US" altLang="zh-CN" sz="2000" spc="44" dirty="0">
                <a:latin typeface="Arial"/>
                <a:cs typeface="Arial"/>
              </a:rPr>
              <a:t> </a:t>
            </a:r>
            <a:r>
              <a:rPr lang="en-US" altLang="zh-CN" sz="2000" dirty="0" err="1">
                <a:latin typeface="Arial"/>
                <a:ea typeface="Arial"/>
              </a:rPr>
              <a:t>ve</a:t>
            </a:r>
            <a:r>
              <a:rPr lang="en-US" altLang="zh-CN" sz="2000" spc="44" dirty="0">
                <a:latin typeface="Arial"/>
                <a:cs typeface="Arial"/>
              </a:rPr>
              <a:t> </a:t>
            </a:r>
            <a:r>
              <a:rPr lang="en-US" altLang="zh-CN" sz="2000" dirty="0">
                <a:latin typeface="Arial"/>
                <a:ea typeface="Arial"/>
              </a:rPr>
              <a:t>T4</a:t>
            </a:r>
            <a:r>
              <a:rPr lang="en-US" altLang="zh-CN" sz="2000" spc="40" dirty="0">
                <a:latin typeface="Arial"/>
                <a:cs typeface="Arial"/>
              </a:rPr>
              <a:t> </a:t>
            </a:r>
            <a:r>
              <a:rPr lang="en-US" altLang="zh-CN" sz="2000" dirty="0" err="1">
                <a:latin typeface="Arial"/>
                <a:ea typeface="Arial"/>
              </a:rPr>
              <a:t>ismi</a:t>
            </a:r>
            <a:r>
              <a:rPr lang="en-US" altLang="zh-CN" sz="2000" spc="44" dirty="0">
                <a:latin typeface="Arial"/>
                <a:cs typeface="Arial"/>
              </a:rPr>
              <a:t> </a:t>
            </a:r>
            <a:r>
              <a:rPr lang="en-US" altLang="zh-CN" sz="2000" dirty="0" err="1">
                <a:latin typeface="Arial"/>
                <a:ea typeface="Arial"/>
              </a:rPr>
              <a:t>verilen</a:t>
            </a:r>
            <a:r>
              <a:rPr lang="en-US" altLang="zh-CN" sz="2000" spc="40" dirty="0">
                <a:latin typeface="Arial"/>
                <a:cs typeface="Arial"/>
              </a:rPr>
              <a:t> </a:t>
            </a:r>
            <a:r>
              <a:rPr lang="en-US" altLang="zh-CN" sz="2000" dirty="0" err="1">
                <a:latin typeface="Arial"/>
                <a:ea typeface="Arial"/>
              </a:rPr>
              <a:t>hormonların</a:t>
            </a:r>
            <a:r>
              <a:rPr lang="en-US" altLang="zh-CN" sz="2000" dirty="0">
                <a:latin typeface="Arial"/>
                <a:ea typeface="Arial"/>
              </a:rPr>
              <a:t/>
            </a:r>
            <a:br>
              <a:rPr lang="en-US" altLang="zh-CN" sz="2000" dirty="0">
                <a:latin typeface="Arial"/>
                <a:ea typeface="Arial"/>
              </a:rPr>
            </a:br>
            <a:r>
              <a:rPr lang="en-US" altLang="zh-CN" sz="2000" dirty="0" err="1">
                <a:latin typeface="Arial"/>
                <a:ea typeface="Arial"/>
              </a:rPr>
              <a:t>yapılmasına</a:t>
            </a:r>
            <a:r>
              <a:rPr lang="en-US" altLang="zh-CN" sz="2000" dirty="0">
                <a:latin typeface="Arial"/>
                <a:cs typeface="Arial"/>
              </a:rPr>
              <a:t> </a:t>
            </a:r>
            <a:r>
              <a:rPr lang="en-US" altLang="zh-CN" sz="2000" dirty="0" err="1">
                <a:latin typeface="Arial"/>
                <a:ea typeface="Arial"/>
              </a:rPr>
              <a:t>ve</a:t>
            </a:r>
            <a:r>
              <a:rPr lang="en-US" altLang="zh-CN" sz="2000" dirty="0">
                <a:latin typeface="Arial"/>
                <a:cs typeface="Arial"/>
              </a:rPr>
              <a:t> </a:t>
            </a:r>
            <a:r>
              <a:rPr lang="en-US" altLang="zh-CN" sz="2000" dirty="0" err="1">
                <a:latin typeface="Arial"/>
                <a:ea typeface="Arial"/>
              </a:rPr>
              <a:t>salınmasına</a:t>
            </a:r>
            <a:r>
              <a:rPr lang="en-US" altLang="zh-CN" sz="2000" dirty="0">
                <a:latin typeface="Arial"/>
                <a:cs typeface="Arial"/>
              </a:rPr>
              <a:t> </a:t>
            </a:r>
            <a:r>
              <a:rPr lang="en-US" altLang="zh-CN" sz="2000" dirty="0" err="1">
                <a:latin typeface="Arial"/>
                <a:ea typeface="Arial"/>
              </a:rPr>
              <a:t>neden</a:t>
            </a:r>
            <a:r>
              <a:rPr lang="en-US" altLang="zh-CN" sz="2000" spc="-100" dirty="0">
                <a:latin typeface="Arial"/>
                <a:cs typeface="Arial"/>
              </a:rPr>
              <a:t> </a:t>
            </a:r>
            <a:r>
              <a:rPr lang="en-US" altLang="zh-CN" sz="2000" dirty="0" err="1">
                <a:latin typeface="Arial"/>
                <a:ea typeface="Arial"/>
              </a:rPr>
              <a:t>olur</a:t>
            </a:r>
            <a:r>
              <a:rPr lang="en-US" altLang="zh-CN" sz="2000" dirty="0">
                <a:latin typeface="Arial"/>
                <a:ea typeface="Arial"/>
              </a:rPr>
              <a:t/>
            </a:r>
            <a:br>
              <a:rPr lang="en-US" altLang="zh-CN" sz="2000" dirty="0">
                <a:latin typeface="Arial"/>
                <a:ea typeface="Arial"/>
              </a:rPr>
            </a:br>
            <a:endParaRPr sz="20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graphicFrame>
        <p:nvGraphicFramePr>
          <p:cNvPr id="2" name="Nesne 1">
            <a:extLst>
              <a:ext uri="{FF2B5EF4-FFF2-40B4-BE49-F238E27FC236}">
                <a16:creationId xmlns:a16="http://schemas.microsoft.com/office/drawing/2014/main" id="{81040B58-ECC7-4BDC-B916-AE7584BE4B1A}"/>
              </a:ext>
            </a:extLst>
          </p:cNvPr>
          <p:cNvGraphicFramePr>
            <a:graphicFrameLocks noChangeAspect="1"/>
          </p:cNvGraphicFramePr>
          <p:nvPr>
            <p:extLst>
              <p:ext uri="{D42A27DB-BD31-4B8C-83A1-F6EECF244321}">
                <p14:modId xmlns:p14="http://schemas.microsoft.com/office/powerpoint/2010/main" val="1826889513"/>
              </p:ext>
            </p:extLst>
          </p:nvPr>
        </p:nvGraphicFramePr>
        <p:xfrm>
          <a:off x="98425" y="98425"/>
          <a:ext cx="347663" cy="414338"/>
        </p:xfrm>
        <a:graphic>
          <a:graphicData uri="http://schemas.openxmlformats.org/presentationml/2006/ole">
            <mc:AlternateContent xmlns:mc="http://schemas.openxmlformats.org/markup-compatibility/2006">
              <mc:Choice xmlns:v="urn:schemas-microsoft-com:vml" Requires="v">
                <p:oleObj spid="_x0000_s1037" name="Paketleyici Kabuk Nesnesi" showAsIcon="1" r:id="rId3" imgW="347400" imgH="415080" progId="Package">
                  <p:embed/>
                </p:oleObj>
              </mc:Choice>
              <mc:Fallback>
                <p:oleObj name="Paketleyici Kabuk Nesnesi" showAsIcon="1" r:id="rId3" imgW="347400" imgH="415080" progId="Package">
                  <p:embed/>
                  <p:pic>
                    <p:nvPicPr>
                      <p:cNvPr id="0" name=""/>
                      <p:cNvPicPr/>
                      <p:nvPr/>
                    </p:nvPicPr>
                    <p:blipFill>
                      <a:blip r:embed="rId4"/>
                      <a:stretch>
                        <a:fillRect/>
                      </a:stretch>
                    </p:blipFill>
                    <p:spPr>
                      <a:xfrm>
                        <a:off x="98425" y="98425"/>
                        <a:ext cx="347663" cy="414338"/>
                      </a:xfrm>
                      <a:prstGeom prst="rect">
                        <a:avLst/>
                      </a:prstGeom>
                    </p:spPr>
                  </p:pic>
                </p:oleObj>
              </mc:Fallback>
            </mc:AlternateContent>
          </a:graphicData>
        </a:graphic>
      </p:graphicFrame>
      <p:pic>
        <p:nvPicPr>
          <p:cNvPr id="19" name="Resim 18">
            <a:extLst>
              <a:ext uri="{FF2B5EF4-FFF2-40B4-BE49-F238E27FC236}">
                <a16:creationId xmlns:a16="http://schemas.microsoft.com/office/drawing/2014/main" id="{86E7D65D-1A9E-4126-BDAC-3269AA3A9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5357" y="98425"/>
            <a:ext cx="5293688" cy="6858000"/>
          </a:xfrm>
          <a:prstGeom prst="rect">
            <a:avLst/>
          </a:prstGeom>
        </p:spPr>
      </p:pic>
    </p:spTree>
    <p:extLst>
      <p:ext uri="{BB962C8B-B14F-4D97-AF65-F5344CB8AC3E}">
        <p14:creationId xmlns:p14="http://schemas.microsoft.com/office/powerpoint/2010/main" val="638825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045827" y="2251611"/>
            <a:ext cx="6629400" cy="4606389"/>
          </a:xfrm>
          <a:prstGeom prst="rect">
            <a:avLst/>
          </a:prstGeom>
        </p:spPr>
        <p:txBody>
          <a:bodyPr vert="horz" wrap="square" lIns="0" tIns="12700" rIns="0" bIns="0" rtlCol="0">
            <a:spAutoFit/>
          </a:bodyPr>
          <a:lstStyle/>
          <a:p>
            <a:pPr marL="0" indent="3500376">
              <a:lnSpc>
                <a:spcPct val="100000"/>
              </a:lnSpc>
            </a:pPr>
            <a:r>
              <a:rPr lang="en-US" altLang="zh-CN" sz="2800" dirty="0" err="1">
                <a:solidFill>
                  <a:srgbClr val="000000"/>
                </a:solidFill>
                <a:latin typeface="Arial"/>
                <a:ea typeface="Arial"/>
              </a:rPr>
              <a:t>Prolaktin</a:t>
            </a:r>
            <a:r>
              <a:rPr lang="en-US" altLang="zh-CN" sz="2800" spc="-15" dirty="0">
                <a:solidFill>
                  <a:srgbClr val="000000"/>
                </a:solidFill>
                <a:latin typeface="Arial"/>
                <a:cs typeface="Arial"/>
              </a:rPr>
              <a:t> </a:t>
            </a:r>
            <a:r>
              <a:rPr lang="en-US" altLang="zh-CN" sz="2800" spc="5" dirty="0">
                <a:solidFill>
                  <a:srgbClr val="000000"/>
                </a:solidFill>
                <a:latin typeface="Arial"/>
                <a:ea typeface="Arial"/>
              </a:rPr>
              <a:t>(PRL)</a:t>
            </a:r>
            <a:br>
              <a:rPr lang="en-US" altLang="zh-CN" sz="2800" spc="5" dirty="0">
                <a:solidFill>
                  <a:srgbClr val="000000"/>
                </a:solidFill>
                <a:latin typeface="Arial"/>
                <a:ea typeface="Arial"/>
              </a:rPr>
            </a:br>
            <a:r>
              <a:rPr lang="en-US" sz="1050" dirty="0"/>
              <a:t/>
            </a:r>
            <a:br>
              <a:rPr lang="en-US" sz="1050" dirty="0"/>
            </a:br>
            <a:r>
              <a:rPr lang="en-US" altLang="zh-CN" sz="2000" dirty="0">
                <a:solidFill>
                  <a:srgbClr val="000000"/>
                </a:solidFill>
                <a:latin typeface="Arial"/>
                <a:ea typeface="Arial"/>
              </a:rPr>
              <a:t>•</a:t>
            </a:r>
            <a:r>
              <a:rPr lang="en-US" altLang="zh-CN" sz="2000" spc="114" dirty="0">
                <a:solidFill>
                  <a:srgbClr val="000000"/>
                </a:solidFill>
                <a:latin typeface="Arial"/>
                <a:cs typeface="Arial"/>
              </a:rPr>
              <a:t> </a:t>
            </a:r>
            <a:r>
              <a:rPr lang="en-US" altLang="zh-CN" sz="2000" dirty="0" err="1">
                <a:solidFill>
                  <a:srgbClr val="000000"/>
                </a:solidFill>
                <a:latin typeface="Arial"/>
                <a:ea typeface="Arial"/>
              </a:rPr>
              <a:t>Ön</a:t>
            </a:r>
            <a:r>
              <a:rPr lang="en-US" altLang="zh-CN" sz="2000" spc="114" dirty="0">
                <a:solidFill>
                  <a:srgbClr val="000000"/>
                </a:solidFill>
                <a:latin typeface="Arial"/>
                <a:cs typeface="Arial"/>
              </a:rPr>
              <a:t> </a:t>
            </a:r>
            <a:r>
              <a:rPr lang="en-US" altLang="zh-CN" sz="2000" dirty="0" err="1">
                <a:solidFill>
                  <a:srgbClr val="000000"/>
                </a:solidFill>
                <a:latin typeface="Arial"/>
                <a:ea typeface="Arial"/>
              </a:rPr>
              <a:t>hipofizdeki</a:t>
            </a:r>
            <a:r>
              <a:rPr lang="en-US" altLang="zh-CN" sz="2000" spc="114" dirty="0">
                <a:solidFill>
                  <a:srgbClr val="000000"/>
                </a:solidFill>
                <a:latin typeface="Arial"/>
                <a:cs typeface="Arial"/>
              </a:rPr>
              <a:t> </a:t>
            </a:r>
            <a:r>
              <a:rPr lang="en-US" altLang="zh-CN" sz="2000" dirty="0" err="1">
                <a:solidFill>
                  <a:srgbClr val="000000"/>
                </a:solidFill>
                <a:latin typeface="Arial"/>
                <a:ea typeface="Arial"/>
              </a:rPr>
              <a:t>mammotrop</a:t>
            </a:r>
            <a:r>
              <a:rPr lang="en-US" altLang="zh-CN" sz="2000" spc="120" dirty="0">
                <a:solidFill>
                  <a:srgbClr val="000000"/>
                </a:solidFill>
                <a:latin typeface="Arial"/>
                <a:cs typeface="Arial"/>
              </a:rPr>
              <a:t> </a:t>
            </a:r>
            <a:r>
              <a:rPr lang="en-US" altLang="zh-CN" sz="2000" dirty="0" err="1">
                <a:solidFill>
                  <a:srgbClr val="000000"/>
                </a:solidFill>
                <a:latin typeface="Arial"/>
                <a:ea typeface="Arial"/>
              </a:rPr>
              <a:t>hücrelerden</a:t>
            </a:r>
            <a:r>
              <a:rPr lang="en-US" altLang="zh-CN" sz="2000" spc="114" dirty="0">
                <a:solidFill>
                  <a:srgbClr val="000000"/>
                </a:solidFill>
                <a:latin typeface="Arial"/>
                <a:cs typeface="Arial"/>
              </a:rPr>
              <a:t> </a:t>
            </a:r>
            <a:r>
              <a:rPr lang="en-US" altLang="zh-CN" sz="2000" dirty="0" err="1">
                <a:solidFill>
                  <a:srgbClr val="000000"/>
                </a:solidFill>
                <a:latin typeface="Arial"/>
                <a:ea typeface="Arial"/>
              </a:rPr>
              <a:t>salınır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64" dirty="0">
                <a:solidFill>
                  <a:srgbClr val="000000"/>
                </a:solidFill>
                <a:latin typeface="Arial"/>
                <a:cs typeface="Arial"/>
              </a:rPr>
              <a:t> </a:t>
            </a:r>
            <a:r>
              <a:rPr lang="en-US" altLang="zh-CN" sz="2000" dirty="0" err="1">
                <a:solidFill>
                  <a:srgbClr val="000000"/>
                </a:solidFill>
                <a:latin typeface="Arial"/>
                <a:ea typeface="Arial"/>
              </a:rPr>
              <a:t>Gebelik</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ve</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laktasyon</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sırasında</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bu</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hücrelerin</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sayısı</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artar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154" dirty="0">
                <a:solidFill>
                  <a:srgbClr val="000000"/>
                </a:solidFill>
                <a:latin typeface="Arial"/>
                <a:cs typeface="Arial"/>
              </a:rPr>
              <a:t> </a:t>
            </a:r>
            <a:r>
              <a:rPr lang="en-US" altLang="zh-CN" sz="2000" dirty="0" err="1">
                <a:solidFill>
                  <a:srgbClr val="000000"/>
                </a:solidFill>
                <a:latin typeface="Arial"/>
                <a:ea typeface="Arial"/>
              </a:rPr>
              <a:t>Hedef</a:t>
            </a:r>
            <a:r>
              <a:rPr lang="en-US" altLang="zh-CN" sz="2000" spc="154" dirty="0">
                <a:solidFill>
                  <a:srgbClr val="000000"/>
                </a:solidFill>
                <a:latin typeface="Arial"/>
                <a:cs typeface="Arial"/>
              </a:rPr>
              <a:t> </a:t>
            </a:r>
            <a:r>
              <a:rPr lang="en-US" altLang="zh-CN" sz="2000" dirty="0" err="1">
                <a:solidFill>
                  <a:srgbClr val="000000"/>
                </a:solidFill>
                <a:latin typeface="Arial"/>
                <a:ea typeface="Arial"/>
              </a:rPr>
              <a:t>dokusu</a:t>
            </a:r>
            <a:r>
              <a:rPr lang="en-US" altLang="zh-CN" sz="2000" spc="160" dirty="0">
                <a:solidFill>
                  <a:srgbClr val="000000"/>
                </a:solidFill>
                <a:latin typeface="Arial"/>
                <a:cs typeface="Arial"/>
              </a:rPr>
              <a:t> </a:t>
            </a:r>
            <a:r>
              <a:rPr lang="en-US" altLang="zh-CN" sz="2000" dirty="0">
                <a:solidFill>
                  <a:srgbClr val="000000"/>
                </a:solidFill>
                <a:latin typeface="Arial"/>
                <a:ea typeface="Arial"/>
              </a:rPr>
              <a:t>meme</a:t>
            </a:r>
            <a:r>
              <a:rPr lang="en-US" altLang="zh-CN" sz="2000" spc="154" dirty="0">
                <a:solidFill>
                  <a:srgbClr val="000000"/>
                </a:solidFill>
                <a:latin typeface="Arial"/>
                <a:cs typeface="Arial"/>
              </a:rPr>
              <a:t> </a:t>
            </a:r>
            <a:r>
              <a:rPr lang="en-US" altLang="zh-CN" sz="2000" dirty="0" err="1">
                <a:solidFill>
                  <a:srgbClr val="000000"/>
                </a:solidFill>
                <a:latin typeface="Arial"/>
                <a:ea typeface="Arial"/>
              </a:rPr>
              <a:t>bezidir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Gebelikte</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östrojen</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ve</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progesteron</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ile</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birlikte</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süt</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bezlerinin</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altLang="zh-CN" sz="2000" dirty="0" err="1">
                <a:solidFill>
                  <a:srgbClr val="000000"/>
                </a:solidFill>
                <a:latin typeface="Arial"/>
                <a:ea typeface="Arial"/>
              </a:rPr>
              <a:t>gelişimini</a:t>
            </a:r>
            <a:r>
              <a:rPr lang="en-US" altLang="zh-CN" sz="2000" dirty="0">
                <a:solidFill>
                  <a:srgbClr val="000000"/>
                </a:solidFill>
                <a:latin typeface="Arial"/>
                <a:cs typeface="Arial"/>
              </a:rPr>
              <a:t> </a:t>
            </a:r>
            <a:r>
              <a:rPr lang="en-US" altLang="zh-CN" sz="2000" dirty="0" err="1">
                <a:solidFill>
                  <a:srgbClr val="000000"/>
                </a:solidFill>
                <a:latin typeface="Arial"/>
                <a:ea typeface="Arial"/>
              </a:rPr>
              <a:t>ve</a:t>
            </a:r>
            <a:r>
              <a:rPr lang="en-US" altLang="zh-CN" sz="2000" dirty="0">
                <a:solidFill>
                  <a:srgbClr val="000000"/>
                </a:solidFill>
                <a:latin typeface="Arial"/>
                <a:cs typeface="Arial"/>
              </a:rPr>
              <a:t> </a:t>
            </a:r>
            <a:r>
              <a:rPr lang="en-US" altLang="zh-CN" sz="2000" dirty="0" err="1">
                <a:solidFill>
                  <a:srgbClr val="000000"/>
                </a:solidFill>
                <a:latin typeface="Arial"/>
                <a:ea typeface="Arial"/>
              </a:rPr>
              <a:t>süt</a:t>
            </a:r>
            <a:r>
              <a:rPr lang="en-US" altLang="zh-CN" sz="2000" dirty="0">
                <a:solidFill>
                  <a:srgbClr val="000000"/>
                </a:solidFill>
                <a:latin typeface="Arial"/>
                <a:cs typeface="Arial"/>
              </a:rPr>
              <a:t> </a:t>
            </a:r>
            <a:r>
              <a:rPr lang="en-US" altLang="zh-CN" sz="2000" dirty="0" err="1">
                <a:solidFill>
                  <a:srgbClr val="000000"/>
                </a:solidFill>
                <a:latin typeface="Arial"/>
                <a:ea typeface="Arial"/>
              </a:rPr>
              <a:t>yapımını</a:t>
            </a:r>
            <a:r>
              <a:rPr lang="en-US" altLang="zh-CN" sz="2000" spc="-60" dirty="0">
                <a:solidFill>
                  <a:srgbClr val="000000"/>
                </a:solidFill>
                <a:latin typeface="Arial"/>
                <a:cs typeface="Arial"/>
              </a:rPr>
              <a:t> </a:t>
            </a:r>
            <a:r>
              <a:rPr lang="en-US" altLang="zh-CN" sz="2000" dirty="0" err="1">
                <a:solidFill>
                  <a:srgbClr val="000000"/>
                </a:solidFill>
                <a:latin typeface="Arial"/>
                <a:ea typeface="Arial"/>
              </a:rPr>
              <a:t>sağlar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Yapımını</a:t>
            </a:r>
            <a:r>
              <a:rPr lang="en-US" altLang="zh-CN" sz="2000" spc="75" dirty="0">
                <a:solidFill>
                  <a:srgbClr val="000000"/>
                </a:solidFill>
                <a:latin typeface="Arial"/>
                <a:cs typeface="Arial"/>
              </a:rPr>
              <a:t> </a:t>
            </a:r>
            <a:r>
              <a:rPr lang="en-US" altLang="zh-CN" sz="2000" dirty="0" err="1">
                <a:solidFill>
                  <a:srgbClr val="000000"/>
                </a:solidFill>
                <a:latin typeface="Arial"/>
                <a:ea typeface="Arial"/>
              </a:rPr>
              <a:t>uyaran</a:t>
            </a:r>
            <a:r>
              <a:rPr lang="en-US" altLang="zh-CN" sz="2000" spc="75" dirty="0">
                <a:solidFill>
                  <a:srgbClr val="000000"/>
                </a:solidFill>
                <a:latin typeface="Arial"/>
                <a:cs typeface="Arial"/>
              </a:rPr>
              <a:t> </a:t>
            </a:r>
            <a:r>
              <a:rPr lang="en-US" altLang="zh-CN" sz="2000" dirty="0" err="1">
                <a:solidFill>
                  <a:srgbClr val="000000"/>
                </a:solidFill>
                <a:latin typeface="Arial"/>
                <a:ea typeface="Arial"/>
              </a:rPr>
              <a:t>annelik</a:t>
            </a:r>
            <a:r>
              <a:rPr lang="en-US" altLang="zh-CN" sz="2000" spc="75" dirty="0">
                <a:solidFill>
                  <a:srgbClr val="000000"/>
                </a:solidFill>
                <a:latin typeface="Arial"/>
                <a:cs typeface="Arial"/>
              </a:rPr>
              <a:t> </a:t>
            </a:r>
            <a:r>
              <a:rPr lang="en-US" altLang="zh-CN" sz="2000" dirty="0" err="1">
                <a:solidFill>
                  <a:srgbClr val="000000"/>
                </a:solidFill>
                <a:latin typeface="Arial"/>
                <a:ea typeface="Arial"/>
              </a:rPr>
              <a:t>içgüdüsü</a:t>
            </a:r>
            <a:r>
              <a:rPr lang="en-US" altLang="zh-CN" sz="2000" dirty="0">
                <a:solidFill>
                  <a:srgbClr val="000000"/>
                </a:solidFill>
                <a:latin typeface="Arial"/>
                <a:ea typeface="Arial"/>
              </a:rPr>
              <a:t>,</a:t>
            </a:r>
            <a:r>
              <a:rPr lang="tr-TR" altLang="zh-CN" sz="2000" dirty="0">
                <a:solidFill>
                  <a:srgbClr val="000000"/>
                </a:solidFill>
                <a:latin typeface="Arial"/>
                <a:ea typeface="Arial"/>
              </a:rPr>
              <a:t/>
            </a:r>
            <a:br>
              <a:rPr lang="tr-TR" altLang="zh-CN" sz="2000" dirty="0">
                <a:solidFill>
                  <a:srgbClr val="000000"/>
                </a:solidFill>
                <a:latin typeface="Arial"/>
                <a:ea typeface="Arial"/>
              </a:rPr>
            </a:br>
            <a:r>
              <a:rPr lang="en-US" altLang="zh-CN" sz="2000" spc="75" dirty="0">
                <a:solidFill>
                  <a:srgbClr val="000000"/>
                </a:solidFill>
                <a:latin typeface="Arial"/>
                <a:cs typeface="Arial"/>
              </a:rPr>
              <a:t> </a:t>
            </a:r>
            <a:r>
              <a:rPr lang="en-US" altLang="zh-CN" sz="2000" dirty="0" err="1">
                <a:solidFill>
                  <a:srgbClr val="000000"/>
                </a:solidFill>
                <a:latin typeface="Arial"/>
                <a:ea typeface="Arial"/>
              </a:rPr>
              <a:t>baskılayan</a:t>
            </a:r>
            <a:r>
              <a:rPr lang="en-US" altLang="zh-CN" sz="2000" dirty="0">
                <a:solidFill>
                  <a:srgbClr val="000000"/>
                </a:solidFill>
                <a:latin typeface="Arial"/>
                <a:ea typeface="Arial"/>
              </a:rPr>
              <a:t>:</a:t>
            </a:r>
            <a:r>
              <a:rPr lang="tr-TR" altLang="zh-CN" sz="2000" dirty="0">
                <a:solidFill>
                  <a:srgbClr val="000000"/>
                </a:solidFill>
                <a:latin typeface="Arial"/>
                <a:ea typeface="Arial"/>
              </a:rPr>
              <a:t> h</a:t>
            </a:r>
            <a:r>
              <a:rPr lang="en-US" altLang="zh-CN" sz="2000" dirty="0" err="1">
                <a:solidFill>
                  <a:srgbClr val="000000"/>
                </a:solidFill>
                <a:latin typeface="Arial"/>
                <a:ea typeface="Arial"/>
              </a:rPr>
              <a:t>ipotalamustan</a:t>
            </a:r>
            <a:r>
              <a:rPr lang="en-US" altLang="zh-CN" sz="2000" dirty="0">
                <a:solidFill>
                  <a:srgbClr val="000000"/>
                </a:solidFill>
                <a:latin typeface="Arial"/>
                <a:cs typeface="Arial"/>
              </a:rPr>
              <a:t> </a:t>
            </a:r>
            <a:r>
              <a:rPr lang="en-US" altLang="zh-CN" sz="2000" dirty="0" err="1">
                <a:solidFill>
                  <a:srgbClr val="000000"/>
                </a:solidFill>
                <a:latin typeface="Arial"/>
                <a:ea typeface="Arial"/>
              </a:rPr>
              <a:t>salınınan</a:t>
            </a:r>
            <a:r>
              <a:rPr lang="en-US" altLang="zh-CN" sz="2000" spc="-75" dirty="0">
                <a:solidFill>
                  <a:srgbClr val="000000"/>
                </a:solidFill>
                <a:latin typeface="Arial"/>
                <a:cs typeface="Arial"/>
              </a:rPr>
              <a:t> </a:t>
            </a:r>
            <a:r>
              <a:rPr lang="en-US" altLang="zh-CN" sz="2000" dirty="0">
                <a:solidFill>
                  <a:srgbClr val="000000"/>
                </a:solidFill>
                <a:latin typeface="Arial"/>
                <a:ea typeface="Arial"/>
              </a:rPr>
              <a:t>PIH</a:t>
            </a:r>
            <a:br>
              <a:rPr lang="en-US" altLang="zh-CN" sz="2000" dirty="0">
                <a:solidFill>
                  <a:srgbClr val="000000"/>
                </a:solidFill>
                <a:latin typeface="Arial"/>
                <a:ea typeface="Arial"/>
              </a:rPr>
            </a:br>
            <a:endParaRPr sz="20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8" name="Picture 128">
            <a:extLst>
              <a:ext uri="{FF2B5EF4-FFF2-40B4-BE49-F238E27FC236}">
                <a16:creationId xmlns:a16="http://schemas.microsoft.com/office/drawing/2014/main" id="{07410B17-4E1A-439E-8E3D-527126E0744B}"/>
              </a:ext>
            </a:extLst>
          </p:cNvPr>
          <p:cNvPicPr>
            <a:picLocks noChangeAspect="1"/>
          </p:cNvPicPr>
          <p:nvPr/>
        </p:nvPicPr>
        <p:blipFill>
          <a:blip r:embed="rId2"/>
          <a:stretch>
            <a:fillRect/>
          </a:stretch>
        </p:blipFill>
        <p:spPr>
          <a:xfrm>
            <a:off x="7675227" y="1981200"/>
            <a:ext cx="4366354" cy="3856525"/>
          </a:xfrm>
          <a:prstGeom prst="rect">
            <a:avLst/>
          </a:prstGeom>
        </p:spPr>
      </p:pic>
    </p:spTree>
    <p:extLst>
      <p:ext uri="{BB962C8B-B14F-4D97-AF65-F5344CB8AC3E}">
        <p14:creationId xmlns:p14="http://schemas.microsoft.com/office/powerpoint/2010/main" val="1780427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5B64CA-7063-A746-9139-E86473057250}"/>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871E7A3F-C96E-C840-9E19-EEF3167F9CE7}"/>
              </a:ext>
            </a:extLst>
          </p:cNvPr>
          <p:cNvSpPr>
            <a:spLocks noGrp="1"/>
          </p:cNvSpPr>
          <p:nvPr>
            <p:ph type="subTitle" idx="1"/>
          </p:nvPr>
        </p:nvSpPr>
        <p:spPr/>
        <p:txBody>
          <a:bodyPr/>
          <a:lstStyle/>
          <a:p>
            <a:endParaRPr lang="tr-TR"/>
          </a:p>
        </p:txBody>
      </p:sp>
      <p:sp>
        <p:nvSpPr>
          <p:cNvPr id="8" name="Metin kutusu 7">
            <a:extLst>
              <a:ext uri="{FF2B5EF4-FFF2-40B4-BE49-F238E27FC236}">
                <a16:creationId xmlns:a16="http://schemas.microsoft.com/office/drawing/2014/main" id="{353D8A32-102E-8544-82F7-667E110C1D08}"/>
              </a:ext>
            </a:extLst>
          </p:cNvPr>
          <p:cNvSpPr txBox="1"/>
          <p:nvPr/>
        </p:nvSpPr>
        <p:spPr>
          <a:xfrm>
            <a:off x="226720" y="660698"/>
            <a:ext cx="5980670" cy="461665"/>
          </a:xfrm>
          <a:prstGeom prst="rect">
            <a:avLst/>
          </a:prstGeom>
          <a:noFill/>
        </p:spPr>
        <p:txBody>
          <a:bodyPr wrap="square" rtlCol="0">
            <a:spAutoFit/>
          </a:bodyPr>
          <a:lstStyle/>
          <a:p>
            <a:r>
              <a:rPr lang="tr-TR" sz="2400" b="1" dirty="0"/>
              <a:t>GEÇEN DERS HAKKINDA</a:t>
            </a:r>
          </a:p>
        </p:txBody>
      </p:sp>
      <p:pic>
        <p:nvPicPr>
          <p:cNvPr id="6" name="Resim 5" descr="metin içeren bir resim&#10;&#10;Açıklama otomatik olarak oluşturuldu">
            <a:extLst>
              <a:ext uri="{FF2B5EF4-FFF2-40B4-BE49-F238E27FC236}">
                <a16:creationId xmlns:a16="http://schemas.microsoft.com/office/drawing/2014/main" id="{B0480644-2A99-2EAE-376C-BCC358EE59EC}"/>
              </a:ext>
            </a:extLst>
          </p:cNvPr>
          <p:cNvPicPr>
            <a:picLocks noChangeAspect="1"/>
          </p:cNvPicPr>
          <p:nvPr/>
        </p:nvPicPr>
        <p:blipFill>
          <a:blip r:embed="rId2"/>
          <a:stretch>
            <a:fillRect/>
          </a:stretch>
        </p:blipFill>
        <p:spPr>
          <a:xfrm>
            <a:off x="0" y="7129"/>
            <a:ext cx="12192000" cy="6843742"/>
          </a:xfrm>
          <a:prstGeom prst="rect">
            <a:avLst/>
          </a:prstGeom>
        </p:spPr>
      </p:pic>
    </p:spTree>
    <p:extLst>
      <p:ext uri="{BB962C8B-B14F-4D97-AF65-F5344CB8AC3E}">
        <p14:creationId xmlns:p14="http://schemas.microsoft.com/office/powerpoint/2010/main" val="2878049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447800" y="1268004"/>
            <a:ext cx="10210800" cy="4814138"/>
          </a:xfrm>
          <a:prstGeom prst="rect">
            <a:avLst/>
          </a:prstGeom>
        </p:spPr>
        <p:txBody>
          <a:bodyPr vert="horz" wrap="square" lIns="0" tIns="12700" rIns="0" bIns="0" rtlCol="0">
            <a:spAutoFit/>
          </a:bodyPr>
          <a:lstStyle/>
          <a:p>
            <a:pPr marL="0" indent="2520443" algn="l">
              <a:lnSpc>
                <a:spcPct val="100000"/>
              </a:lnSpc>
            </a:pPr>
            <a:r>
              <a:rPr lang="en-US" altLang="zh-CN" sz="2400" dirty="0">
                <a:solidFill>
                  <a:srgbClr val="000000"/>
                </a:solidFill>
                <a:latin typeface="Arial"/>
                <a:ea typeface="Arial"/>
              </a:rPr>
              <a:t>ARKA</a:t>
            </a:r>
            <a:r>
              <a:rPr lang="en-US" altLang="zh-CN" sz="2400" dirty="0">
                <a:solidFill>
                  <a:srgbClr val="000000"/>
                </a:solidFill>
                <a:latin typeface="Arial"/>
                <a:cs typeface="Arial"/>
              </a:rPr>
              <a:t> </a:t>
            </a:r>
            <a:r>
              <a:rPr lang="en-US" altLang="zh-CN" sz="2400" dirty="0">
                <a:solidFill>
                  <a:srgbClr val="000000"/>
                </a:solidFill>
                <a:latin typeface="Arial"/>
                <a:ea typeface="Arial"/>
              </a:rPr>
              <a:t>HIPOFIZ</a:t>
            </a:r>
            <a:r>
              <a:rPr lang="en-US" altLang="zh-CN" sz="2400" spc="34" dirty="0">
                <a:solidFill>
                  <a:srgbClr val="000000"/>
                </a:solidFill>
                <a:latin typeface="Arial"/>
                <a:cs typeface="Arial"/>
              </a:rPr>
              <a:t> </a:t>
            </a:r>
            <a:r>
              <a:rPr lang="en-US" altLang="zh-CN" sz="2400" dirty="0">
                <a:solidFill>
                  <a:srgbClr val="000000"/>
                </a:solidFill>
                <a:latin typeface="Arial"/>
                <a:ea typeface="Arial"/>
              </a:rPr>
              <a:t>HORMONLARI</a:t>
            </a:r>
            <a:br>
              <a:rPr lang="en-US" altLang="zh-CN" sz="2400" dirty="0">
                <a:solidFill>
                  <a:srgbClr val="000000"/>
                </a:solidFill>
                <a:latin typeface="Arial"/>
                <a:ea typeface="Arial"/>
              </a:rPr>
            </a:br>
            <a:r>
              <a:rPr lang="en-US" sz="2400" dirty="0"/>
              <a:t/>
            </a:r>
            <a:br>
              <a:rPr lang="en-US" sz="2400" dirty="0"/>
            </a:br>
            <a:r>
              <a:rPr lang="en-US" sz="2400" dirty="0"/>
              <a:t/>
            </a:r>
            <a:br>
              <a:rPr lang="en-US" sz="2400" dirty="0"/>
            </a:br>
            <a:r>
              <a:rPr lang="en-US" sz="2400" dirty="0"/>
              <a:t/>
            </a:r>
            <a:br>
              <a:rPr lang="en-US" sz="2400" dirty="0"/>
            </a:br>
            <a:r>
              <a:rPr lang="en-US" altLang="zh-CN" sz="2400" dirty="0">
                <a:solidFill>
                  <a:srgbClr val="000000"/>
                </a:solidFill>
                <a:latin typeface="Arial"/>
                <a:ea typeface="Arial"/>
              </a:rPr>
              <a:t>•</a:t>
            </a:r>
            <a:r>
              <a:rPr lang="en-US" altLang="zh-CN" sz="2400" spc="154" dirty="0">
                <a:solidFill>
                  <a:srgbClr val="000000"/>
                </a:solidFill>
                <a:latin typeface="Arial"/>
                <a:cs typeface="Arial"/>
              </a:rPr>
              <a:t> </a:t>
            </a:r>
            <a:r>
              <a:rPr lang="en-US" altLang="zh-CN" sz="2400" dirty="0" err="1">
                <a:solidFill>
                  <a:srgbClr val="C00000"/>
                </a:solidFill>
                <a:latin typeface="Arial"/>
                <a:ea typeface="Arial"/>
              </a:rPr>
              <a:t>Hipotalamustaki</a:t>
            </a:r>
            <a:r>
              <a:rPr lang="en-US" altLang="zh-CN" sz="2400" spc="160" dirty="0">
                <a:solidFill>
                  <a:srgbClr val="C00000"/>
                </a:solidFill>
                <a:latin typeface="Arial"/>
                <a:cs typeface="Arial"/>
              </a:rPr>
              <a:t> </a:t>
            </a:r>
            <a:r>
              <a:rPr lang="en-US" altLang="zh-CN" sz="2400" dirty="0" err="1">
                <a:solidFill>
                  <a:srgbClr val="C00000"/>
                </a:solidFill>
                <a:latin typeface="Arial"/>
                <a:ea typeface="Arial"/>
              </a:rPr>
              <a:t>supraoptik</a:t>
            </a:r>
            <a:r>
              <a:rPr lang="en-US" altLang="zh-CN" sz="2400" spc="160" dirty="0">
                <a:solidFill>
                  <a:srgbClr val="C00000"/>
                </a:solidFill>
                <a:latin typeface="Arial"/>
                <a:cs typeface="Arial"/>
              </a:rPr>
              <a:t> </a:t>
            </a:r>
            <a:r>
              <a:rPr lang="en-US" altLang="zh-CN" sz="2400" dirty="0" err="1">
                <a:solidFill>
                  <a:srgbClr val="C00000"/>
                </a:solidFill>
                <a:latin typeface="Arial"/>
                <a:ea typeface="Arial"/>
              </a:rPr>
              <a:t>ve</a:t>
            </a:r>
            <a:r>
              <a:rPr lang="en-US" altLang="zh-CN" sz="2400" spc="160" dirty="0">
                <a:solidFill>
                  <a:srgbClr val="C00000"/>
                </a:solidFill>
                <a:latin typeface="Arial"/>
                <a:cs typeface="Arial"/>
              </a:rPr>
              <a:t> </a:t>
            </a:r>
            <a:r>
              <a:rPr lang="en-US" altLang="zh-CN" sz="2400" dirty="0" err="1">
                <a:solidFill>
                  <a:srgbClr val="C00000"/>
                </a:solidFill>
                <a:latin typeface="Arial"/>
                <a:ea typeface="Arial"/>
              </a:rPr>
              <a:t>paraventriküler</a:t>
            </a:r>
            <a:r>
              <a:rPr lang="en-US" altLang="zh-CN" sz="2400" dirty="0">
                <a:solidFill>
                  <a:srgbClr val="C00000"/>
                </a:solidFill>
                <a:latin typeface="Arial"/>
                <a:cs typeface="Arial"/>
              </a:rPr>
              <a:t> </a:t>
            </a:r>
            <a:r>
              <a:rPr lang="en-US" altLang="zh-CN" sz="2400" dirty="0" err="1">
                <a:solidFill>
                  <a:srgbClr val="C00000"/>
                </a:solidFill>
                <a:latin typeface="Arial"/>
                <a:ea typeface="Arial"/>
              </a:rPr>
              <a:t>çekirdeklerde</a:t>
            </a:r>
            <a:r>
              <a:rPr lang="en-US" altLang="zh-CN" sz="2400" dirty="0">
                <a:solidFill>
                  <a:srgbClr val="C00000"/>
                </a:solidFill>
                <a:latin typeface="Arial"/>
                <a:cs typeface="Arial"/>
              </a:rPr>
              <a:t> </a:t>
            </a:r>
            <a:r>
              <a:rPr lang="tr-TR" altLang="zh-CN" sz="2400" dirty="0">
                <a:solidFill>
                  <a:srgbClr val="C00000"/>
                </a:solidFill>
                <a:latin typeface="Arial"/>
                <a:cs typeface="Arial"/>
              </a:rPr>
              <a:t/>
            </a:r>
            <a:br>
              <a:rPr lang="tr-TR" altLang="zh-CN" sz="2400" dirty="0">
                <a:solidFill>
                  <a:srgbClr val="C00000"/>
                </a:solidFill>
                <a:latin typeface="Arial"/>
                <a:cs typeface="Arial"/>
              </a:rPr>
            </a:br>
            <a:r>
              <a:rPr lang="tr-TR" altLang="zh-CN" sz="2400" dirty="0">
                <a:solidFill>
                  <a:srgbClr val="C00000"/>
                </a:solidFill>
                <a:latin typeface="Arial"/>
                <a:cs typeface="Arial"/>
              </a:rPr>
              <a:t>   </a:t>
            </a:r>
            <a:r>
              <a:rPr lang="en-US" altLang="zh-CN" sz="2400" dirty="0" err="1">
                <a:solidFill>
                  <a:srgbClr val="C00000"/>
                </a:solidFill>
                <a:latin typeface="Arial"/>
                <a:ea typeface="Arial"/>
              </a:rPr>
              <a:t>bulunan</a:t>
            </a:r>
            <a:r>
              <a:rPr lang="en-US" altLang="zh-CN" sz="2400" dirty="0">
                <a:solidFill>
                  <a:srgbClr val="C00000"/>
                </a:solidFill>
                <a:latin typeface="Arial"/>
                <a:cs typeface="Arial"/>
              </a:rPr>
              <a:t> </a:t>
            </a:r>
            <a:r>
              <a:rPr lang="en-US" altLang="zh-CN" sz="2400" dirty="0" err="1">
                <a:solidFill>
                  <a:srgbClr val="C00000"/>
                </a:solidFill>
                <a:latin typeface="Arial"/>
                <a:ea typeface="Arial"/>
              </a:rPr>
              <a:t>nöronların</a:t>
            </a:r>
            <a:r>
              <a:rPr lang="en-US" altLang="zh-CN" sz="2400" dirty="0">
                <a:solidFill>
                  <a:srgbClr val="C00000"/>
                </a:solidFill>
                <a:latin typeface="Arial"/>
                <a:cs typeface="Arial"/>
              </a:rPr>
              <a:t> </a:t>
            </a:r>
            <a:r>
              <a:rPr lang="en-US" altLang="zh-CN" sz="2400" dirty="0" err="1">
                <a:solidFill>
                  <a:srgbClr val="C00000"/>
                </a:solidFill>
                <a:latin typeface="Arial"/>
                <a:ea typeface="Arial"/>
              </a:rPr>
              <a:t>aksonları</a:t>
            </a:r>
            <a:r>
              <a:rPr lang="en-US" altLang="zh-CN" sz="2400" dirty="0">
                <a:solidFill>
                  <a:srgbClr val="C00000"/>
                </a:solidFill>
                <a:latin typeface="Arial"/>
                <a:cs typeface="Arial"/>
              </a:rPr>
              <a:t> </a:t>
            </a:r>
            <a:r>
              <a:rPr lang="en-US" altLang="zh-CN" sz="2400" dirty="0" err="1">
                <a:solidFill>
                  <a:srgbClr val="C00000"/>
                </a:solidFill>
                <a:latin typeface="Arial"/>
                <a:ea typeface="Arial"/>
              </a:rPr>
              <a:t>hipofiz</a:t>
            </a:r>
            <a:r>
              <a:rPr lang="en-US" altLang="zh-CN" sz="2400" spc="-179" dirty="0">
                <a:solidFill>
                  <a:srgbClr val="C00000"/>
                </a:solidFill>
                <a:latin typeface="Arial"/>
                <a:cs typeface="Arial"/>
              </a:rPr>
              <a:t> </a:t>
            </a:r>
            <a:r>
              <a:rPr lang="en-US" altLang="zh-CN" sz="2400" dirty="0" err="1">
                <a:solidFill>
                  <a:srgbClr val="C00000"/>
                </a:solidFill>
                <a:latin typeface="Arial"/>
                <a:ea typeface="Arial"/>
              </a:rPr>
              <a:t>arka</a:t>
            </a:r>
            <a:r>
              <a:rPr lang="en-US" altLang="zh-CN" sz="2400" dirty="0">
                <a:solidFill>
                  <a:srgbClr val="C00000"/>
                </a:solidFill>
                <a:latin typeface="Arial"/>
                <a:cs typeface="Arial"/>
              </a:rPr>
              <a:t> </a:t>
            </a:r>
            <a:r>
              <a:rPr lang="en-US" altLang="zh-CN" sz="2400" dirty="0" err="1">
                <a:solidFill>
                  <a:srgbClr val="C00000"/>
                </a:solidFill>
                <a:latin typeface="Arial"/>
                <a:ea typeface="Arial"/>
              </a:rPr>
              <a:t>lobunda</a:t>
            </a:r>
            <a:r>
              <a:rPr lang="en-US" altLang="zh-CN" sz="2400" spc="-5" dirty="0">
                <a:solidFill>
                  <a:srgbClr val="C00000"/>
                </a:solidFill>
                <a:latin typeface="Arial"/>
                <a:cs typeface="Arial"/>
              </a:rPr>
              <a:t> </a:t>
            </a:r>
            <a:r>
              <a:rPr lang="en-US" altLang="zh-CN" sz="2400" spc="-5" dirty="0" err="1">
                <a:solidFill>
                  <a:srgbClr val="C00000"/>
                </a:solidFill>
                <a:latin typeface="Arial"/>
                <a:ea typeface="Arial"/>
              </a:rPr>
              <a:t>sonlanır</a:t>
            </a:r>
            <a:r>
              <a:rPr lang="en-US" altLang="zh-CN" sz="2400" spc="-5" dirty="0">
                <a:solidFill>
                  <a:srgbClr val="C00000"/>
                </a:solidFill>
                <a:latin typeface="Arial"/>
                <a:ea typeface="Arial"/>
              </a:rPr>
              <a:t/>
            </a:r>
            <a:br>
              <a:rPr lang="en-US" altLang="zh-CN" sz="2400" spc="-5" dirty="0">
                <a:solidFill>
                  <a:srgbClr val="C00000"/>
                </a:solidFill>
                <a:latin typeface="Arial"/>
                <a:ea typeface="Arial"/>
              </a:rPr>
            </a:br>
            <a:r>
              <a:rPr lang="en-US" sz="2400" dirty="0">
                <a:solidFill>
                  <a:srgbClr val="C00000"/>
                </a:solidFill>
              </a:rPr>
              <a:t/>
            </a:r>
            <a:br>
              <a:rPr lang="en-US" sz="2400" dirty="0">
                <a:solidFill>
                  <a:srgbClr val="C00000"/>
                </a:solidFill>
              </a:rPr>
            </a:br>
            <a:r>
              <a:rPr lang="en-US" altLang="zh-CN" sz="2400" spc="15" dirty="0">
                <a:solidFill>
                  <a:srgbClr val="000000"/>
                </a:solidFill>
                <a:latin typeface="Arial"/>
                <a:ea typeface="Arial"/>
              </a:rPr>
              <a:t>•</a:t>
            </a:r>
            <a:r>
              <a:rPr lang="en-US" altLang="zh-CN" sz="2400" spc="50" dirty="0">
                <a:solidFill>
                  <a:srgbClr val="000000"/>
                </a:solidFill>
                <a:latin typeface="Arial"/>
                <a:cs typeface="Arial"/>
              </a:rPr>
              <a:t> </a:t>
            </a:r>
            <a:r>
              <a:rPr lang="en-US" altLang="zh-CN" sz="2400" spc="25" dirty="0" err="1">
                <a:solidFill>
                  <a:srgbClr val="000000"/>
                </a:solidFill>
                <a:latin typeface="Arial"/>
                <a:ea typeface="Arial"/>
              </a:rPr>
              <a:t>Oksitosin</a:t>
            </a:r>
            <a:r>
              <a:rPr lang="en-US" altLang="zh-CN" sz="2400" spc="25" dirty="0">
                <a:solidFill>
                  <a:srgbClr val="000000"/>
                </a:solidFill>
                <a:latin typeface="Arial"/>
                <a:ea typeface="Arial"/>
              </a:rPr>
              <a:t>:</a:t>
            </a:r>
            <a:r>
              <a:rPr lang="en-US" altLang="zh-CN" sz="2400" spc="50" dirty="0">
                <a:solidFill>
                  <a:srgbClr val="000000"/>
                </a:solidFill>
                <a:latin typeface="Arial"/>
                <a:cs typeface="Arial"/>
              </a:rPr>
              <a:t> </a:t>
            </a:r>
            <a:r>
              <a:rPr lang="en-US" altLang="zh-CN" sz="2400" spc="20" dirty="0" err="1">
                <a:solidFill>
                  <a:srgbClr val="C00000"/>
                </a:solidFill>
                <a:latin typeface="Arial"/>
                <a:ea typeface="Arial"/>
              </a:rPr>
              <a:t>paraventriküler</a:t>
            </a:r>
            <a:r>
              <a:rPr lang="en-US" altLang="zh-CN" sz="2400" spc="20" dirty="0">
                <a:solidFill>
                  <a:srgbClr val="000000"/>
                </a:solidFill>
                <a:latin typeface="Arial"/>
                <a:ea typeface="Arial"/>
              </a:rPr>
              <a:t/>
            </a:r>
            <a:br>
              <a:rPr lang="en-US" altLang="zh-CN" sz="2400" spc="20" dirty="0">
                <a:solidFill>
                  <a:srgbClr val="000000"/>
                </a:solidFill>
                <a:latin typeface="Arial"/>
                <a:ea typeface="Arial"/>
              </a:rPr>
            </a:br>
            <a:r>
              <a:rPr lang="en-US" sz="2400" dirty="0"/>
              <a:t/>
            </a:r>
            <a:br>
              <a:rPr lang="en-US" sz="2400" dirty="0"/>
            </a:br>
            <a:r>
              <a:rPr lang="en-US" altLang="zh-CN" sz="2400" dirty="0">
                <a:solidFill>
                  <a:srgbClr val="000000"/>
                </a:solidFill>
                <a:latin typeface="Arial"/>
                <a:ea typeface="Arial"/>
              </a:rPr>
              <a:t>•</a:t>
            </a:r>
            <a:r>
              <a:rPr lang="en-US" altLang="zh-CN" sz="2400" spc="94" dirty="0">
                <a:solidFill>
                  <a:srgbClr val="000000"/>
                </a:solidFill>
                <a:latin typeface="Arial"/>
                <a:cs typeface="Arial"/>
              </a:rPr>
              <a:t> </a:t>
            </a:r>
            <a:r>
              <a:rPr lang="en-US" altLang="zh-CN" sz="2400" dirty="0" err="1">
                <a:solidFill>
                  <a:srgbClr val="000000"/>
                </a:solidFill>
                <a:latin typeface="Arial"/>
                <a:ea typeface="Arial"/>
              </a:rPr>
              <a:t>Antidiüretik</a:t>
            </a:r>
            <a:r>
              <a:rPr lang="en-US" altLang="zh-CN" sz="2400" spc="94" dirty="0">
                <a:solidFill>
                  <a:srgbClr val="000000"/>
                </a:solidFill>
                <a:latin typeface="Arial"/>
                <a:cs typeface="Arial"/>
              </a:rPr>
              <a:t> </a:t>
            </a:r>
            <a:r>
              <a:rPr lang="en-US" altLang="zh-CN" sz="2400" dirty="0" err="1">
                <a:solidFill>
                  <a:srgbClr val="000000"/>
                </a:solidFill>
                <a:latin typeface="Arial"/>
                <a:ea typeface="Arial"/>
              </a:rPr>
              <a:t>hormon</a:t>
            </a:r>
            <a:r>
              <a:rPr lang="en-US" altLang="zh-CN" sz="2400" spc="94" dirty="0">
                <a:solidFill>
                  <a:srgbClr val="000000"/>
                </a:solidFill>
                <a:latin typeface="Arial"/>
                <a:cs typeface="Arial"/>
              </a:rPr>
              <a:t> </a:t>
            </a:r>
            <a:r>
              <a:rPr lang="en-US" altLang="zh-CN" sz="2400" dirty="0">
                <a:solidFill>
                  <a:srgbClr val="000000"/>
                </a:solidFill>
                <a:latin typeface="Arial"/>
                <a:ea typeface="Arial"/>
              </a:rPr>
              <a:t>(ADH):</a:t>
            </a:r>
            <a:r>
              <a:rPr lang="en-US" altLang="zh-CN" sz="2400" spc="94" dirty="0">
                <a:solidFill>
                  <a:srgbClr val="000000"/>
                </a:solidFill>
                <a:latin typeface="Arial"/>
                <a:cs typeface="Arial"/>
              </a:rPr>
              <a:t> </a:t>
            </a:r>
            <a:r>
              <a:rPr lang="en-US" altLang="zh-CN" sz="2400" dirty="0" err="1">
                <a:solidFill>
                  <a:srgbClr val="C00000"/>
                </a:solidFill>
                <a:latin typeface="Arial"/>
                <a:ea typeface="Arial"/>
              </a:rPr>
              <a:t>supraoptik</a:t>
            </a:r>
            <a:r>
              <a:rPr lang="en-US" altLang="zh-CN" sz="2400" spc="94" dirty="0">
                <a:solidFill>
                  <a:srgbClr val="C00000"/>
                </a:solidFill>
                <a:latin typeface="Arial"/>
                <a:cs typeface="Arial"/>
              </a:rPr>
              <a:t> </a:t>
            </a:r>
            <a:r>
              <a:rPr lang="en-US" altLang="zh-CN" sz="2400" dirty="0" err="1">
                <a:solidFill>
                  <a:srgbClr val="C00000"/>
                </a:solidFill>
                <a:latin typeface="Arial"/>
                <a:ea typeface="Arial"/>
              </a:rPr>
              <a:t>nöronlardan</a:t>
            </a:r>
            <a:r>
              <a:rPr lang="en-US" altLang="zh-CN" sz="2400" spc="94" dirty="0">
                <a:solidFill>
                  <a:srgbClr val="C00000"/>
                </a:solidFill>
                <a:latin typeface="Arial"/>
                <a:cs typeface="Arial"/>
              </a:rPr>
              <a:t> </a:t>
            </a:r>
            <a:r>
              <a:rPr lang="en-US" altLang="zh-CN" sz="2400" dirty="0" err="1">
                <a:solidFill>
                  <a:srgbClr val="000000"/>
                </a:solidFill>
                <a:latin typeface="Arial"/>
                <a:ea typeface="Arial"/>
              </a:rPr>
              <a:t>yapılır</a:t>
            </a: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sz="2400" dirty="0"/>
              <a:t/>
            </a:r>
            <a:br>
              <a:rPr lang="en-US" sz="2400" dirty="0"/>
            </a:br>
            <a:r>
              <a:rPr lang="en-US" altLang="zh-CN" sz="2400" dirty="0">
                <a:solidFill>
                  <a:srgbClr val="000000"/>
                </a:solidFill>
                <a:latin typeface="Arial"/>
                <a:ea typeface="Arial"/>
              </a:rPr>
              <a:t>•</a:t>
            </a:r>
            <a:r>
              <a:rPr lang="en-US" altLang="zh-CN" sz="2400" spc="60" dirty="0">
                <a:solidFill>
                  <a:srgbClr val="000000"/>
                </a:solidFill>
                <a:latin typeface="Arial"/>
                <a:cs typeface="Arial"/>
              </a:rPr>
              <a:t> </a:t>
            </a:r>
            <a:r>
              <a:rPr lang="en-US" altLang="zh-CN" sz="2400" dirty="0" err="1">
                <a:solidFill>
                  <a:srgbClr val="000000"/>
                </a:solidFill>
                <a:latin typeface="Arial"/>
                <a:ea typeface="Arial"/>
              </a:rPr>
              <a:t>Sinir</a:t>
            </a:r>
            <a:r>
              <a:rPr lang="en-US" altLang="zh-CN" sz="2400" spc="64" dirty="0">
                <a:solidFill>
                  <a:srgbClr val="000000"/>
                </a:solidFill>
                <a:latin typeface="Arial"/>
                <a:cs typeface="Arial"/>
              </a:rPr>
              <a:t> </a:t>
            </a:r>
            <a:r>
              <a:rPr lang="en-US" altLang="zh-CN" sz="2400" dirty="0" err="1">
                <a:solidFill>
                  <a:srgbClr val="000000"/>
                </a:solidFill>
                <a:latin typeface="Arial"/>
                <a:ea typeface="Arial"/>
              </a:rPr>
              <a:t>aksonları</a:t>
            </a:r>
            <a:r>
              <a:rPr lang="en-US" altLang="zh-CN" sz="2400" spc="60" dirty="0">
                <a:solidFill>
                  <a:srgbClr val="000000"/>
                </a:solidFill>
                <a:latin typeface="Arial"/>
                <a:cs typeface="Arial"/>
              </a:rPr>
              <a:t> </a:t>
            </a:r>
            <a:r>
              <a:rPr lang="en-US" altLang="zh-CN" sz="2400" dirty="0" err="1">
                <a:solidFill>
                  <a:srgbClr val="000000"/>
                </a:solidFill>
                <a:latin typeface="Arial"/>
                <a:ea typeface="Arial"/>
              </a:rPr>
              <a:t>ile</a:t>
            </a:r>
            <a:r>
              <a:rPr lang="en-US" altLang="zh-CN" sz="2400" spc="64" dirty="0">
                <a:solidFill>
                  <a:srgbClr val="000000"/>
                </a:solidFill>
                <a:latin typeface="Arial"/>
                <a:cs typeface="Arial"/>
              </a:rPr>
              <a:t> </a:t>
            </a:r>
            <a:r>
              <a:rPr lang="en-US" altLang="zh-CN" sz="2400" dirty="0" err="1">
                <a:solidFill>
                  <a:srgbClr val="000000"/>
                </a:solidFill>
                <a:latin typeface="Arial"/>
                <a:ea typeface="Arial"/>
              </a:rPr>
              <a:t>hipofiz</a:t>
            </a:r>
            <a:r>
              <a:rPr lang="en-US" altLang="zh-CN" sz="2400" spc="64" dirty="0">
                <a:solidFill>
                  <a:srgbClr val="000000"/>
                </a:solidFill>
                <a:latin typeface="Arial"/>
                <a:cs typeface="Arial"/>
              </a:rPr>
              <a:t> </a:t>
            </a:r>
            <a:r>
              <a:rPr lang="en-US" altLang="zh-CN" sz="2400" dirty="0" err="1">
                <a:solidFill>
                  <a:srgbClr val="000000"/>
                </a:solidFill>
                <a:latin typeface="Arial"/>
                <a:ea typeface="Arial"/>
              </a:rPr>
              <a:t>arka</a:t>
            </a:r>
            <a:r>
              <a:rPr lang="en-US" altLang="zh-CN" sz="2400" spc="60" dirty="0">
                <a:solidFill>
                  <a:srgbClr val="000000"/>
                </a:solidFill>
                <a:latin typeface="Arial"/>
                <a:cs typeface="Arial"/>
              </a:rPr>
              <a:t> </a:t>
            </a:r>
            <a:r>
              <a:rPr lang="en-US" altLang="zh-CN" sz="2400" dirty="0" err="1">
                <a:solidFill>
                  <a:srgbClr val="000000"/>
                </a:solidFill>
                <a:latin typeface="Arial"/>
                <a:ea typeface="Arial"/>
              </a:rPr>
              <a:t>lobuna</a:t>
            </a:r>
            <a:r>
              <a:rPr lang="en-US" altLang="zh-CN" sz="2400" spc="64" dirty="0">
                <a:solidFill>
                  <a:srgbClr val="000000"/>
                </a:solidFill>
                <a:latin typeface="Arial"/>
                <a:cs typeface="Arial"/>
              </a:rPr>
              <a:t> </a:t>
            </a:r>
            <a:r>
              <a:rPr lang="en-US" altLang="zh-CN" sz="2400" dirty="0" err="1">
                <a:solidFill>
                  <a:srgbClr val="000000"/>
                </a:solidFill>
                <a:latin typeface="Arial"/>
                <a:ea typeface="Arial"/>
              </a:rPr>
              <a:t>taşınır</a:t>
            </a:r>
            <a:r>
              <a:rPr lang="en-US" altLang="zh-CN" sz="2400" spc="64" dirty="0">
                <a:solidFill>
                  <a:srgbClr val="000000"/>
                </a:solidFill>
                <a:latin typeface="Arial"/>
                <a:cs typeface="Arial"/>
              </a:rPr>
              <a:t> </a:t>
            </a:r>
            <a:r>
              <a:rPr lang="en-US" altLang="zh-CN" sz="2400" dirty="0" err="1">
                <a:solidFill>
                  <a:srgbClr val="000000"/>
                </a:solidFill>
                <a:latin typeface="Arial"/>
                <a:ea typeface="Arial"/>
              </a:rPr>
              <a:t>ve</a:t>
            </a:r>
            <a:r>
              <a:rPr lang="en-US" altLang="zh-CN" sz="2400" spc="60" dirty="0">
                <a:solidFill>
                  <a:srgbClr val="000000"/>
                </a:solidFill>
                <a:latin typeface="Arial"/>
                <a:cs typeface="Arial"/>
              </a:rPr>
              <a:t> </a:t>
            </a:r>
            <a:r>
              <a:rPr lang="en-US" altLang="zh-CN" sz="2400" dirty="0" err="1">
                <a:solidFill>
                  <a:srgbClr val="000000"/>
                </a:solidFill>
                <a:latin typeface="Arial"/>
                <a:ea typeface="Arial"/>
              </a:rPr>
              <a:t>burada</a:t>
            </a:r>
            <a:r>
              <a:rPr lang="tr-TR" altLang="zh-CN" sz="2400" dirty="0">
                <a:solidFill>
                  <a:srgbClr val="000000"/>
                </a:solidFill>
                <a:latin typeface="Arial"/>
                <a:ea typeface="Arial"/>
              </a:rPr>
              <a:t>  d</a:t>
            </a:r>
            <a:r>
              <a:rPr lang="en-US" altLang="zh-CN" sz="2400" spc="-5" dirty="0" err="1">
                <a:solidFill>
                  <a:srgbClr val="000000"/>
                </a:solidFill>
                <a:latin typeface="Arial"/>
                <a:ea typeface="Arial"/>
              </a:rPr>
              <a:t>epolan</a:t>
            </a:r>
            <a:r>
              <a:rPr lang="en-US" altLang="zh-CN" sz="2400" dirty="0" err="1">
                <a:solidFill>
                  <a:srgbClr val="000000"/>
                </a:solidFill>
                <a:latin typeface="Arial"/>
                <a:ea typeface="Arial"/>
              </a:rPr>
              <a:t>ırlar</a:t>
            </a:r>
            <a:r>
              <a:rPr lang="en-US" altLang="zh-CN" sz="2400" dirty="0">
                <a:solidFill>
                  <a:srgbClr val="000000"/>
                </a:solidFill>
                <a:latin typeface="Arial"/>
                <a:ea typeface="Arial"/>
              </a:rPr>
              <a:t/>
            </a:r>
            <a:br>
              <a:rPr lang="en-US" altLang="zh-CN" sz="2400" dirty="0">
                <a:solidFill>
                  <a:srgbClr val="000000"/>
                </a:solidFill>
                <a:latin typeface="Arial"/>
                <a:ea typeface="Arial"/>
              </a:rPr>
            </a:b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Tree>
    <p:extLst>
      <p:ext uri="{BB962C8B-B14F-4D97-AF65-F5344CB8AC3E}">
        <p14:creationId xmlns:p14="http://schemas.microsoft.com/office/powerpoint/2010/main" val="18959484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981200" y="1981200"/>
            <a:ext cx="4267200" cy="3521477"/>
          </a:xfrm>
          <a:prstGeom prst="rect">
            <a:avLst/>
          </a:prstGeom>
        </p:spPr>
        <p:txBody>
          <a:bodyPr vert="horz" wrap="square" lIns="0" tIns="12700" rIns="0" bIns="0" rtlCol="0">
            <a:spAutoFit/>
          </a:bodyPr>
          <a:lstStyle/>
          <a:p>
            <a:pPr marL="0">
              <a:lnSpc>
                <a:spcPct val="100000"/>
              </a:lnSpc>
            </a:pPr>
            <a:r>
              <a:rPr lang="en-US" altLang="zh-CN" sz="1800" dirty="0">
                <a:solidFill>
                  <a:srgbClr val="FF0000"/>
                </a:solidFill>
                <a:latin typeface="Arial"/>
                <a:ea typeface="Arial"/>
              </a:rPr>
              <a:t>OKSITOSIN</a:t>
            </a:r>
            <a:r>
              <a:rPr lang="en-US" altLang="zh-CN" sz="1800" dirty="0">
                <a:solidFill>
                  <a:srgbClr val="000000"/>
                </a:solidFill>
                <a:latin typeface="Arial"/>
                <a:ea typeface="Arial"/>
              </a:rPr>
              <a:t>:</a:t>
            </a:r>
            <a:r>
              <a:rPr lang="tr-TR" altLang="zh-CN" sz="1800" dirty="0">
                <a:solidFill>
                  <a:srgbClr val="000000"/>
                </a:solidFill>
                <a:latin typeface="Arial"/>
                <a:ea typeface="Arial"/>
              </a:rPr>
              <a:t/>
            </a:r>
            <a:br>
              <a:rPr lang="tr-TR" altLang="zh-CN" sz="1800" dirty="0">
                <a:solidFill>
                  <a:srgbClr val="000000"/>
                </a:solidFill>
                <a:latin typeface="Arial"/>
                <a:ea typeface="Arial"/>
              </a:rPr>
            </a:br>
            <a:r>
              <a:rPr lang="en-US" altLang="zh-CN" sz="1800" dirty="0">
                <a:solidFill>
                  <a:srgbClr val="000000"/>
                </a:solidFill>
                <a:latin typeface="Arial"/>
                <a:ea typeface="Arial"/>
              </a:rPr>
              <a:t/>
            </a:r>
            <a:br>
              <a:rPr lang="en-US" altLang="zh-CN" sz="1800" dirty="0">
                <a:solidFill>
                  <a:srgbClr val="000000"/>
                </a:solidFill>
                <a:latin typeface="Arial"/>
                <a:ea typeface="Arial"/>
              </a:rPr>
            </a:br>
            <a:r>
              <a:rPr lang="en-US" altLang="zh-CN" sz="2400" spc="40" dirty="0" err="1">
                <a:solidFill>
                  <a:srgbClr val="000000"/>
                </a:solidFill>
                <a:latin typeface="Arial"/>
                <a:ea typeface="Arial"/>
              </a:rPr>
              <a:t>Bebeğin</a:t>
            </a:r>
            <a:r>
              <a:rPr lang="en-US" altLang="zh-CN" sz="2400" spc="34" dirty="0">
                <a:solidFill>
                  <a:srgbClr val="000000"/>
                </a:solidFill>
                <a:latin typeface="Arial"/>
                <a:cs typeface="Arial"/>
              </a:rPr>
              <a:t> </a:t>
            </a:r>
            <a:r>
              <a:rPr lang="en-US" altLang="zh-CN" sz="2400" spc="50" dirty="0" err="1">
                <a:solidFill>
                  <a:srgbClr val="000000"/>
                </a:solidFill>
                <a:latin typeface="Arial"/>
                <a:ea typeface="Arial"/>
              </a:rPr>
              <a:t>emmeye</a:t>
            </a:r>
            <a:r>
              <a:rPr lang="en-US" altLang="zh-CN" sz="2400" dirty="0">
                <a:solidFill>
                  <a:srgbClr val="000000"/>
                </a:solidFill>
                <a:latin typeface="Arial"/>
                <a:cs typeface="Arial"/>
              </a:rPr>
              <a:t> </a:t>
            </a:r>
            <a:r>
              <a:rPr lang="en-US" altLang="zh-CN" sz="2400" dirty="0" err="1">
                <a:solidFill>
                  <a:srgbClr val="000000"/>
                </a:solidFill>
                <a:latin typeface="Arial"/>
                <a:ea typeface="Arial"/>
              </a:rPr>
              <a:t>başlaması</a:t>
            </a:r>
            <a:r>
              <a:rPr lang="en-US" altLang="zh-CN" sz="2400" dirty="0">
                <a:solidFill>
                  <a:srgbClr val="000000"/>
                </a:solidFill>
                <a:latin typeface="Arial"/>
                <a:cs typeface="Arial"/>
              </a:rPr>
              <a:t> </a:t>
            </a:r>
            <a:r>
              <a:rPr lang="en-US" altLang="zh-CN" sz="2400" dirty="0" err="1">
                <a:solidFill>
                  <a:srgbClr val="000000"/>
                </a:solidFill>
                <a:latin typeface="Arial"/>
                <a:ea typeface="Arial"/>
              </a:rPr>
              <a:t>ile</a:t>
            </a:r>
            <a:r>
              <a:rPr lang="en-US" altLang="zh-CN" sz="2400" spc="-25" dirty="0">
                <a:solidFill>
                  <a:srgbClr val="000000"/>
                </a:solidFill>
                <a:latin typeface="Arial"/>
                <a:cs typeface="Arial"/>
              </a:rPr>
              <a:t> </a:t>
            </a:r>
            <a:r>
              <a:rPr lang="en-US" altLang="zh-CN" sz="2400" dirty="0" err="1">
                <a:solidFill>
                  <a:srgbClr val="000000"/>
                </a:solidFill>
                <a:latin typeface="Arial"/>
                <a:ea typeface="Arial"/>
              </a:rPr>
              <a:t>sütün</a:t>
            </a:r>
            <a:r>
              <a:rPr lang="en-US" altLang="zh-CN" sz="2400" dirty="0">
                <a:solidFill>
                  <a:srgbClr val="000000"/>
                </a:solidFill>
                <a:latin typeface="Arial"/>
                <a:cs typeface="Arial"/>
              </a:rPr>
              <a:t> </a:t>
            </a:r>
            <a:r>
              <a:rPr lang="en-US" altLang="zh-CN" sz="2400" spc="34" dirty="0" err="1">
                <a:solidFill>
                  <a:srgbClr val="000000"/>
                </a:solidFill>
                <a:latin typeface="Arial"/>
                <a:ea typeface="Arial"/>
              </a:rPr>
              <a:t>kanallarda</a:t>
            </a:r>
            <a:r>
              <a:rPr lang="en-US" altLang="zh-CN" sz="2400" spc="-400" dirty="0">
                <a:solidFill>
                  <a:srgbClr val="000000"/>
                </a:solidFill>
                <a:latin typeface="Arial"/>
                <a:cs typeface="Arial"/>
              </a:rPr>
              <a:t> </a:t>
            </a:r>
            <a:r>
              <a:rPr lang="en-US" altLang="zh-CN" sz="2400" spc="34" dirty="0" err="1">
                <a:solidFill>
                  <a:srgbClr val="000000"/>
                </a:solidFill>
                <a:latin typeface="Arial"/>
                <a:ea typeface="Arial"/>
              </a:rPr>
              <a:t>ilerlemesini</a:t>
            </a:r>
            <a:r>
              <a:rPr lang="en-US" altLang="zh-CN" sz="2400" dirty="0">
                <a:solidFill>
                  <a:srgbClr val="000000"/>
                </a:solidFill>
                <a:latin typeface="Arial"/>
                <a:cs typeface="Arial"/>
              </a:rPr>
              <a:t> </a:t>
            </a:r>
            <a:r>
              <a:rPr lang="en-US" altLang="zh-CN" sz="2400" spc="-5" dirty="0" err="1">
                <a:solidFill>
                  <a:srgbClr val="000000"/>
                </a:solidFill>
                <a:latin typeface="Arial"/>
                <a:ea typeface="Arial"/>
              </a:rPr>
              <a:t>sağ</a:t>
            </a:r>
            <a:r>
              <a:rPr lang="en-US" altLang="zh-CN" sz="2400" dirty="0" err="1">
                <a:solidFill>
                  <a:srgbClr val="000000"/>
                </a:solidFill>
                <a:latin typeface="Arial"/>
                <a:ea typeface="Arial"/>
              </a:rPr>
              <a:t>lar</a:t>
            </a:r>
            <a:r>
              <a:rPr lang="tr-TR" altLang="zh-CN" sz="2400" dirty="0">
                <a:solidFill>
                  <a:srgbClr val="000000"/>
                </a:solidFill>
                <a:latin typeface="Arial"/>
                <a:ea typeface="Arial"/>
              </a:rPr>
              <a:t/>
            </a:r>
            <a:br>
              <a:rPr lang="tr-TR" altLang="zh-CN" sz="2400" dirty="0">
                <a:solidFill>
                  <a:srgbClr val="000000"/>
                </a:solidFill>
                <a:latin typeface="Arial"/>
                <a:ea typeface="Arial"/>
              </a:rPr>
            </a:b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sz="2400" dirty="0"/>
              <a:t/>
            </a:r>
            <a:br>
              <a:rPr lang="en-US" sz="2400" dirty="0"/>
            </a:br>
            <a:r>
              <a:rPr lang="en-US" altLang="zh-CN" sz="2400" dirty="0">
                <a:solidFill>
                  <a:srgbClr val="000000"/>
                </a:solidFill>
                <a:latin typeface="Arial"/>
                <a:ea typeface="Arial"/>
              </a:rPr>
              <a:t>•</a:t>
            </a:r>
            <a:r>
              <a:rPr lang="en-US" altLang="zh-CN" sz="2400" spc="209" dirty="0">
                <a:solidFill>
                  <a:srgbClr val="000000"/>
                </a:solidFill>
                <a:latin typeface="Arial"/>
                <a:cs typeface="Arial"/>
              </a:rPr>
              <a:t> </a:t>
            </a:r>
            <a:r>
              <a:rPr lang="en-US" altLang="zh-CN" sz="2400" dirty="0" err="1">
                <a:solidFill>
                  <a:srgbClr val="000000"/>
                </a:solidFill>
                <a:latin typeface="Arial"/>
                <a:ea typeface="Arial"/>
              </a:rPr>
              <a:t>Gebeliğin</a:t>
            </a:r>
            <a:r>
              <a:rPr lang="en-US" altLang="zh-CN" sz="2400" spc="209" dirty="0">
                <a:solidFill>
                  <a:srgbClr val="000000"/>
                </a:solidFill>
                <a:latin typeface="Arial"/>
                <a:cs typeface="Arial"/>
              </a:rPr>
              <a:t> </a:t>
            </a:r>
            <a:r>
              <a:rPr lang="en-US" altLang="zh-CN" sz="2400" dirty="0" err="1">
                <a:solidFill>
                  <a:srgbClr val="000000"/>
                </a:solidFill>
                <a:latin typeface="Arial"/>
                <a:ea typeface="Arial"/>
              </a:rPr>
              <a:t>sonlarına</a:t>
            </a:r>
            <a:r>
              <a:rPr lang="en-US" altLang="zh-CN" sz="2400" spc="209" dirty="0">
                <a:solidFill>
                  <a:srgbClr val="000000"/>
                </a:solidFill>
                <a:latin typeface="Arial"/>
                <a:cs typeface="Arial"/>
              </a:rPr>
              <a:t> </a:t>
            </a:r>
            <a:r>
              <a:rPr lang="en-US" altLang="zh-CN" sz="2400" dirty="0" err="1">
                <a:solidFill>
                  <a:srgbClr val="000000"/>
                </a:solidFill>
                <a:latin typeface="Arial"/>
                <a:ea typeface="Arial"/>
              </a:rPr>
              <a:t>doğru</a:t>
            </a: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altLang="zh-CN" sz="2400" dirty="0">
                <a:solidFill>
                  <a:srgbClr val="000000"/>
                </a:solidFill>
                <a:latin typeface="Arial"/>
                <a:ea typeface="Arial"/>
              </a:rPr>
              <a:t>uterus</a:t>
            </a:r>
            <a:r>
              <a:rPr lang="en-US" altLang="zh-CN" sz="2400" dirty="0">
                <a:solidFill>
                  <a:srgbClr val="000000"/>
                </a:solidFill>
                <a:latin typeface="Arial"/>
                <a:cs typeface="Arial"/>
              </a:rPr>
              <a:t> </a:t>
            </a:r>
            <a:r>
              <a:rPr lang="en-US" altLang="zh-CN" sz="2400" dirty="0" err="1">
                <a:solidFill>
                  <a:srgbClr val="000000"/>
                </a:solidFill>
                <a:latin typeface="Arial"/>
                <a:ea typeface="Arial"/>
              </a:rPr>
              <a:t>kasılmalarını</a:t>
            </a:r>
            <a:r>
              <a:rPr lang="en-US" altLang="zh-CN" sz="2400" spc="-234" dirty="0">
                <a:solidFill>
                  <a:srgbClr val="000000"/>
                </a:solidFill>
                <a:latin typeface="Arial"/>
                <a:cs typeface="Arial"/>
              </a:rPr>
              <a:t> </a:t>
            </a:r>
            <a:r>
              <a:rPr lang="en-US" altLang="zh-CN" sz="2400" dirty="0" err="1">
                <a:solidFill>
                  <a:srgbClr val="000000"/>
                </a:solidFill>
                <a:latin typeface="Arial"/>
                <a:ea typeface="Arial"/>
              </a:rPr>
              <a:t>uyarır</a:t>
            </a:r>
            <a:r>
              <a:rPr lang="en-US" altLang="zh-CN" sz="2400" dirty="0">
                <a:solidFill>
                  <a:srgbClr val="000000"/>
                </a:solidFill>
                <a:latin typeface="Arial"/>
                <a:ea typeface="Arial"/>
              </a:rPr>
              <a:t>.</a:t>
            </a:r>
            <a:br>
              <a:rPr lang="en-US" altLang="zh-CN" sz="2400" dirty="0">
                <a:solidFill>
                  <a:srgbClr val="000000"/>
                </a:solidFill>
                <a:latin typeface="Arial"/>
                <a:ea typeface="Arial"/>
              </a:rPr>
            </a:b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
        <p:nvSpPr>
          <p:cNvPr id="18" name="Metin kutusu 17">
            <a:extLst>
              <a:ext uri="{FF2B5EF4-FFF2-40B4-BE49-F238E27FC236}">
                <a16:creationId xmlns:a16="http://schemas.microsoft.com/office/drawing/2014/main" id="{2A9BE1B2-E2C8-4FFA-AEE9-62A7C074498A}"/>
              </a:ext>
            </a:extLst>
          </p:cNvPr>
          <p:cNvSpPr txBox="1"/>
          <p:nvPr/>
        </p:nvSpPr>
        <p:spPr>
          <a:xfrm>
            <a:off x="7162800" y="1484910"/>
            <a:ext cx="4392797" cy="4514056"/>
          </a:xfrm>
          <a:prstGeom prst="rect">
            <a:avLst/>
          </a:prstGeom>
          <a:noFill/>
        </p:spPr>
        <p:txBody>
          <a:bodyPr wrap="square">
            <a:spAutoFit/>
          </a:bodyPr>
          <a:lstStyle/>
          <a:p>
            <a:pPr marL="0">
              <a:lnSpc>
                <a:spcPct val="100000"/>
              </a:lnSpc>
            </a:pPr>
            <a:r>
              <a:rPr lang="en-US" altLang="zh-CN" sz="1800" dirty="0">
                <a:solidFill>
                  <a:srgbClr val="000000"/>
                </a:solidFill>
                <a:latin typeface="Arial"/>
                <a:ea typeface="Arial"/>
              </a:rPr>
              <a:t>•</a:t>
            </a:r>
            <a:r>
              <a:rPr lang="en-US" altLang="zh-CN" sz="1800" spc="665" dirty="0">
                <a:solidFill>
                  <a:srgbClr val="000000"/>
                </a:solidFill>
                <a:latin typeface="Arial"/>
                <a:cs typeface="Arial"/>
              </a:rPr>
              <a:t> </a:t>
            </a:r>
            <a:r>
              <a:rPr lang="en-US" altLang="zh-CN" sz="1800" dirty="0">
                <a:solidFill>
                  <a:srgbClr val="FF0000"/>
                </a:solidFill>
                <a:latin typeface="Arial"/>
                <a:ea typeface="Arial"/>
              </a:rPr>
              <a:t>ANTIDIÜRETIK</a:t>
            </a:r>
            <a:r>
              <a:rPr lang="tr-TR" altLang="zh-CN" sz="1800" dirty="0">
                <a:solidFill>
                  <a:srgbClr val="FF0000"/>
                </a:solidFill>
                <a:latin typeface="Arial"/>
                <a:ea typeface="Arial"/>
              </a:rPr>
              <a:t>  </a:t>
            </a:r>
            <a:r>
              <a:rPr lang="en-US" altLang="zh-CN" sz="2000" spc="-15" dirty="0">
                <a:solidFill>
                  <a:srgbClr val="FF0000"/>
                </a:solidFill>
                <a:latin typeface="Arial"/>
                <a:ea typeface="Arial"/>
              </a:rPr>
              <a:t>HORMON=VASOPRE</a:t>
            </a:r>
            <a:r>
              <a:rPr lang="en-US" altLang="zh-CN" sz="2000" spc="-10" dirty="0">
                <a:solidFill>
                  <a:srgbClr val="FF0000"/>
                </a:solidFill>
                <a:latin typeface="Arial"/>
                <a:ea typeface="Arial"/>
              </a:rPr>
              <a:t>SSIN</a:t>
            </a:r>
            <a:endParaRPr lang="tr-TR" altLang="zh-CN" sz="2000" spc="-10" dirty="0">
              <a:solidFill>
                <a:srgbClr val="FF0000"/>
              </a:solidFill>
              <a:latin typeface="Arial"/>
              <a:ea typeface="Arial"/>
            </a:endParaRPr>
          </a:p>
          <a:p>
            <a:pPr marL="0" indent="342900">
              <a:lnSpc>
                <a:spcPct val="100000"/>
              </a:lnSpc>
            </a:pPr>
            <a:endParaRPr lang="en-US" altLang="zh-CN" sz="2000" spc="-10" dirty="0">
              <a:solidFill>
                <a:srgbClr val="FF0000"/>
              </a:solidFill>
              <a:latin typeface="Arial"/>
              <a:ea typeface="Arial"/>
            </a:endParaRPr>
          </a:p>
          <a:p>
            <a:pPr>
              <a:lnSpc>
                <a:spcPts val="765"/>
              </a:lnSpc>
            </a:pPr>
            <a:endParaRPr lang="en-US" sz="2000" dirty="0"/>
          </a:p>
          <a:p>
            <a:pPr marL="0">
              <a:lnSpc>
                <a:spcPct val="100000"/>
              </a:lnSpc>
            </a:pPr>
            <a:r>
              <a:rPr lang="en-US" altLang="zh-CN" sz="2000" dirty="0">
                <a:solidFill>
                  <a:srgbClr val="000000"/>
                </a:solidFill>
                <a:latin typeface="Arial"/>
                <a:ea typeface="Arial"/>
              </a:rPr>
              <a:t>•</a:t>
            </a:r>
            <a:r>
              <a:rPr lang="en-US" altLang="zh-CN" sz="2000" spc="125" dirty="0">
                <a:solidFill>
                  <a:srgbClr val="000000"/>
                </a:solidFill>
                <a:latin typeface="Arial"/>
                <a:cs typeface="Arial"/>
              </a:rPr>
              <a:t> </a:t>
            </a:r>
            <a:r>
              <a:rPr lang="en-US" altLang="zh-CN" sz="2400" dirty="0">
                <a:solidFill>
                  <a:srgbClr val="000000"/>
                </a:solidFill>
                <a:latin typeface="Arial"/>
                <a:ea typeface="Arial"/>
              </a:rPr>
              <a:t>NaCl</a:t>
            </a:r>
            <a:r>
              <a:rPr lang="en-US" altLang="zh-CN" sz="2400" spc="129" dirty="0">
                <a:solidFill>
                  <a:srgbClr val="000000"/>
                </a:solidFill>
                <a:latin typeface="Arial"/>
                <a:cs typeface="Arial"/>
              </a:rPr>
              <a:t> </a:t>
            </a:r>
            <a:r>
              <a:rPr lang="en-US" altLang="zh-CN" sz="2400" dirty="0" err="1">
                <a:solidFill>
                  <a:srgbClr val="000000"/>
                </a:solidFill>
                <a:latin typeface="Arial"/>
                <a:ea typeface="Arial"/>
              </a:rPr>
              <a:t>ve</a:t>
            </a:r>
            <a:r>
              <a:rPr lang="en-US" altLang="zh-CN" sz="2400" spc="129" dirty="0">
                <a:solidFill>
                  <a:srgbClr val="000000"/>
                </a:solidFill>
                <a:latin typeface="Arial"/>
                <a:cs typeface="Arial"/>
              </a:rPr>
              <a:t> </a:t>
            </a:r>
            <a:r>
              <a:rPr lang="en-US" altLang="zh-CN" sz="2400" dirty="0" err="1">
                <a:solidFill>
                  <a:srgbClr val="000000"/>
                </a:solidFill>
                <a:latin typeface="Arial"/>
                <a:ea typeface="Arial"/>
              </a:rPr>
              <a:t>su</a:t>
            </a:r>
            <a:r>
              <a:rPr lang="en-US" altLang="zh-CN" sz="2400" spc="129" dirty="0">
                <a:solidFill>
                  <a:srgbClr val="000000"/>
                </a:solidFill>
                <a:latin typeface="Arial"/>
                <a:cs typeface="Arial"/>
              </a:rPr>
              <a:t> </a:t>
            </a:r>
            <a:r>
              <a:rPr lang="en-US" altLang="zh-CN" sz="2400" dirty="0" err="1">
                <a:solidFill>
                  <a:srgbClr val="000000"/>
                </a:solidFill>
                <a:latin typeface="Arial"/>
                <a:ea typeface="Arial"/>
              </a:rPr>
              <a:t>geri</a:t>
            </a:r>
            <a:r>
              <a:rPr lang="en-US" altLang="zh-CN" sz="2400" spc="129" dirty="0">
                <a:solidFill>
                  <a:srgbClr val="000000"/>
                </a:solidFill>
                <a:latin typeface="Arial"/>
                <a:cs typeface="Arial"/>
              </a:rPr>
              <a:t> </a:t>
            </a:r>
            <a:r>
              <a:rPr lang="en-US" altLang="zh-CN" sz="2400" dirty="0" err="1">
                <a:solidFill>
                  <a:srgbClr val="000000"/>
                </a:solidFill>
                <a:latin typeface="Arial"/>
                <a:ea typeface="Arial"/>
              </a:rPr>
              <a:t>emilimini</a:t>
            </a:r>
            <a:r>
              <a:rPr lang="tr-TR" altLang="zh-CN" sz="2400" dirty="0">
                <a:solidFill>
                  <a:srgbClr val="000000"/>
                </a:solidFill>
                <a:latin typeface="Arial"/>
                <a:ea typeface="Arial"/>
              </a:rPr>
              <a:t> </a:t>
            </a:r>
            <a:r>
              <a:rPr lang="en-US" altLang="zh-CN" sz="2400" spc="-25" dirty="0" err="1">
                <a:solidFill>
                  <a:srgbClr val="000000"/>
                </a:solidFill>
                <a:latin typeface="Arial"/>
                <a:ea typeface="Arial"/>
              </a:rPr>
              <a:t>ar</a:t>
            </a:r>
            <a:r>
              <a:rPr lang="en-US" altLang="zh-CN" sz="2400" spc="-20" dirty="0" err="1">
                <a:solidFill>
                  <a:srgbClr val="000000"/>
                </a:solidFill>
                <a:latin typeface="Arial"/>
                <a:ea typeface="Arial"/>
              </a:rPr>
              <a:t>ttırır</a:t>
            </a:r>
            <a:r>
              <a:rPr lang="en-US" altLang="zh-CN" sz="2400" spc="-20" dirty="0">
                <a:solidFill>
                  <a:srgbClr val="000000"/>
                </a:solidFill>
                <a:latin typeface="Arial"/>
                <a:ea typeface="Arial"/>
              </a:rPr>
              <a:t>.</a:t>
            </a:r>
            <a:endParaRPr lang="tr-TR" altLang="zh-CN" sz="2400" spc="-20" dirty="0">
              <a:solidFill>
                <a:srgbClr val="000000"/>
              </a:solidFill>
              <a:latin typeface="Arial"/>
              <a:ea typeface="Arial"/>
            </a:endParaRPr>
          </a:p>
          <a:p>
            <a:pPr marL="0" indent="342900">
              <a:lnSpc>
                <a:spcPct val="100000"/>
              </a:lnSpc>
            </a:pPr>
            <a:endParaRPr lang="en-US" altLang="zh-CN" sz="2400" spc="-20" dirty="0">
              <a:solidFill>
                <a:srgbClr val="000000"/>
              </a:solidFill>
              <a:latin typeface="Arial"/>
              <a:ea typeface="Arial"/>
            </a:endParaRPr>
          </a:p>
          <a:p>
            <a:pPr>
              <a:lnSpc>
                <a:spcPts val="765"/>
              </a:lnSpc>
            </a:pPr>
            <a:endParaRPr lang="en-US" sz="2400" dirty="0"/>
          </a:p>
          <a:p>
            <a:pPr marL="342900" indent="-342900" hangingPunct="0">
              <a:lnSpc>
                <a:spcPct val="100000"/>
              </a:lnSpc>
            </a:pPr>
            <a:endParaRPr lang="tr-TR" altLang="zh-CN" sz="2400" dirty="0">
              <a:solidFill>
                <a:srgbClr val="000000"/>
              </a:solidFill>
              <a:latin typeface="Arial"/>
              <a:ea typeface="Arial"/>
            </a:endParaRPr>
          </a:p>
          <a:p>
            <a:pPr marL="342900" indent="-342900" hangingPunct="0">
              <a:lnSpc>
                <a:spcPct val="100000"/>
              </a:lnSpc>
            </a:pPr>
            <a:endParaRPr lang="tr-TR" altLang="zh-CN" sz="2400" dirty="0">
              <a:solidFill>
                <a:srgbClr val="000000"/>
              </a:solidFill>
              <a:latin typeface="Arial"/>
              <a:ea typeface="Arial"/>
            </a:endParaRPr>
          </a:p>
          <a:p>
            <a:pPr marL="342900" indent="-342900" hangingPunct="0">
              <a:lnSpc>
                <a:spcPct val="100000"/>
              </a:lnSpc>
            </a:pPr>
            <a:r>
              <a:rPr lang="en-US" altLang="zh-CN" sz="2400" dirty="0">
                <a:solidFill>
                  <a:srgbClr val="000000"/>
                </a:solidFill>
                <a:latin typeface="Arial"/>
                <a:ea typeface="Arial"/>
              </a:rPr>
              <a:t>•</a:t>
            </a:r>
            <a:r>
              <a:rPr lang="en-US" altLang="zh-CN" sz="2400" spc="220" dirty="0">
                <a:solidFill>
                  <a:srgbClr val="000000"/>
                </a:solidFill>
                <a:latin typeface="Arial"/>
                <a:cs typeface="Arial"/>
              </a:rPr>
              <a:t> </a:t>
            </a:r>
            <a:r>
              <a:rPr lang="en-US" altLang="zh-CN" sz="2400" dirty="0" err="1">
                <a:solidFill>
                  <a:srgbClr val="000000"/>
                </a:solidFill>
                <a:latin typeface="Arial"/>
                <a:ea typeface="Arial"/>
              </a:rPr>
              <a:t>Salınmasını</a:t>
            </a:r>
            <a:r>
              <a:rPr lang="en-US" altLang="zh-CN" sz="2400" spc="220" dirty="0">
                <a:solidFill>
                  <a:srgbClr val="000000"/>
                </a:solidFill>
                <a:latin typeface="Arial"/>
                <a:cs typeface="Arial"/>
              </a:rPr>
              <a:t> </a:t>
            </a:r>
            <a:r>
              <a:rPr lang="en-US" altLang="zh-CN" sz="2400" dirty="0" err="1">
                <a:solidFill>
                  <a:srgbClr val="000000"/>
                </a:solidFill>
                <a:latin typeface="Arial"/>
                <a:ea typeface="Arial"/>
              </a:rPr>
              <a:t>uyaran</a:t>
            </a:r>
            <a:r>
              <a:rPr lang="en-US" altLang="zh-CN" sz="2400" dirty="0">
                <a:solidFill>
                  <a:srgbClr val="000000"/>
                </a:solidFill>
                <a:latin typeface="Arial"/>
                <a:ea typeface="Arial"/>
              </a:rPr>
              <a:t>:</a:t>
            </a:r>
            <a:r>
              <a:rPr lang="en-US" altLang="zh-CN" sz="2400" spc="220" dirty="0">
                <a:solidFill>
                  <a:srgbClr val="000000"/>
                </a:solidFill>
                <a:latin typeface="Arial"/>
                <a:cs typeface="Arial"/>
              </a:rPr>
              <a:t> </a:t>
            </a:r>
            <a:r>
              <a:rPr lang="en-US" altLang="zh-CN" sz="2400" dirty="0" err="1">
                <a:solidFill>
                  <a:srgbClr val="000000"/>
                </a:solidFill>
                <a:latin typeface="Arial"/>
                <a:ea typeface="Arial"/>
              </a:rPr>
              <a:t>vücut</a:t>
            </a:r>
            <a:r>
              <a:rPr lang="en-US" altLang="zh-CN" sz="2400" dirty="0">
                <a:solidFill>
                  <a:srgbClr val="000000"/>
                </a:solidFill>
                <a:latin typeface="Arial"/>
                <a:cs typeface="Arial"/>
              </a:rPr>
              <a:t> </a:t>
            </a:r>
            <a:r>
              <a:rPr lang="en-US" altLang="zh-CN" sz="2400" dirty="0" err="1">
                <a:solidFill>
                  <a:srgbClr val="000000"/>
                </a:solidFill>
                <a:latin typeface="Arial"/>
                <a:ea typeface="Arial"/>
              </a:rPr>
              <a:t>sıvı</a:t>
            </a:r>
            <a:r>
              <a:rPr lang="en-US" altLang="zh-CN" sz="2400" dirty="0">
                <a:solidFill>
                  <a:srgbClr val="000000"/>
                </a:solidFill>
                <a:latin typeface="Arial"/>
                <a:cs typeface="Arial"/>
              </a:rPr>
              <a:t> </a:t>
            </a:r>
            <a:r>
              <a:rPr lang="en-US" altLang="zh-CN" sz="2400" dirty="0" err="1">
                <a:solidFill>
                  <a:srgbClr val="000000"/>
                </a:solidFill>
                <a:latin typeface="Arial"/>
                <a:ea typeface="Arial"/>
              </a:rPr>
              <a:t>osmolaritesi</a:t>
            </a:r>
            <a:r>
              <a:rPr lang="en-US" altLang="zh-CN" sz="2400" dirty="0">
                <a:solidFill>
                  <a:srgbClr val="000000"/>
                </a:solidFill>
                <a:latin typeface="Arial"/>
                <a:cs typeface="Arial"/>
              </a:rPr>
              <a:t> </a:t>
            </a:r>
            <a:r>
              <a:rPr lang="en-US" altLang="zh-CN" sz="2400" dirty="0" err="1">
                <a:solidFill>
                  <a:srgbClr val="000000"/>
                </a:solidFill>
                <a:latin typeface="Arial"/>
                <a:ea typeface="Arial"/>
              </a:rPr>
              <a:t>ve</a:t>
            </a:r>
            <a:r>
              <a:rPr lang="en-US" altLang="zh-CN" sz="2400" spc="-15" dirty="0">
                <a:solidFill>
                  <a:srgbClr val="000000"/>
                </a:solidFill>
                <a:latin typeface="Arial"/>
                <a:cs typeface="Arial"/>
              </a:rPr>
              <a:t> </a:t>
            </a:r>
            <a:r>
              <a:rPr lang="en-US" altLang="zh-CN" sz="2400" dirty="0" err="1">
                <a:solidFill>
                  <a:srgbClr val="000000"/>
                </a:solidFill>
                <a:latin typeface="Arial"/>
                <a:ea typeface="Arial"/>
              </a:rPr>
              <a:t>kan</a:t>
            </a:r>
            <a:r>
              <a:rPr lang="en-US" altLang="zh-CN" sz="2400" dirty="0">
                <a:solidFill>
                  <a:srgbClr val="000000"/>
                </a:solidFill>
                <a:latin typeface="Arial"/>
                <a:cs typeface="Arial"/>
              </a:rPr>
              <a:t> </a:t>
            </a:r>
            <a:r>
              <a:rPr lang="en-US" altLang="zh-CN" sz="2400" dirty="0" err="1">
                <a:solidFill>
                  <a:srgbClr val="000000"/>
                </a:solidFill>
                <a:latin typeface="Arial"/>
                <a:ea typeface="Arial"/>
              </a:rPr>
              <a:t>hacmi</a:t>
            </a:r>
            <a:r>
              <a:rPr lang="en-US" altLang="zh-CN" sz="2400" dirty="0">
                <a:solidFill>
                  <a:srgbClr val="000000"/>
                </a:solidFill>
                <a:latin typeface="Arial"/>
                <a:cs typeface="Arial"/>
              </a:rPr>
              <a:t> </a:t>
            </a:r>
            <a:r>
              <a:rPr lang="en-US" altLang="zh-CN" sz="2400" dirty="0" err="1">
                <a:solidFill>
                  <a:srgbClr val="000000"/>
                </a:solidFill>
                <a:latin typeface="Arial"/>
                <a:ea typeface="Arial"/>
              </a:rPr>
              <a:t>ile</a:t>
            </a:r>
            <a:r>
              <a:rPr lang="en-US" altLang="zh-CN" sz="2400" dirty="0">
                <a:solidFill>
                  <a:srgbClr val="000000"/>
                </a:solidFill>
                <a:latin typeface="Arial"/>
                <a:cs typeface="Arial"/>
              </a:rPr>
              <a:t> </a:t>
            </a:r>
            <a:r>
              <a:rPr lang="en-US" altLang="zh-CN" sz="2400" dirty="0" err="1">
                <a:solidFill>
                  <a:srgbClr val="000000"/>
                </a:solidFill>
                <a:latin typeface="Arial"/>
                <a:ea typeface="Arial"/>
              </a:rPr>
              <a:t>kan</a:t>
            </a:r>
            <a:r>
              <a:rPr lang="en-US" altLang="zh-CN" sz="2400" spc="-85" dirty="0">
                <a:solidFill>
                  <a:srgbClr val="000000"/>
                </a:solidFill>
                <a:latin typeface="Arial"/>
                <a:cs typeface="Arial"/>
              </a:rPr>
              <a:t> </a:t>
            </a:r>
            <a:r>
              <a:rPr lang="en-US" altLang="zh-CN" sz="2400" dirty="0" err="1">
                <a:solidFill>
                  <a:srgbClr val="000000"/>
                </a:solidFill>
                <a:latin typeface="Arial"/>
                <a:ea typeface="Arial"/>
              </a:rPr>
              <a:t>basıncındaki</a:t>
            </a:r>
            <a:r>
              <a:rPr lang="en-US" altLang="zh-CN" sz="2400" dirty="0">
                <a:solidFill>
                  <a:srgbClr val="000000"/>
                </a:solidFill>
                <a:latin typeface="Arial"/>
                <a:cs typeface="Arial"/>
              </a:rPr>
              <a:t> </a:t>
            </a:r>
            <a:r>
              <a:rPr lang="en-US" altLang="zh-CN" sz="2400" spc="-15" dirty="0" err="1">
                <a:solidFill>
                  <a:srgbClr val="000000"/>
                </a:solidFill>
                <a:latin typeface="Arial"/>
                <a:ea typeface="Arial"/>
              </a:rPr>
              <a:t>değiş</a:t>
            </a:r>
            <a:r>
              <a:rPr lang="en-US" altLang="zh-CN" sz="2400" spc="-10" dirty="0" err="1">
                <a:solidFill>
                  <a:srgbClr val="000000"/>
                </a:solidFill>
                <a:latin typeface="Arial"/>
                <a:ea typeface="Arial"/>
              </a:rPr>
              <a:t>ikliklerdir</a:t>
            </a:r>
            <a:r>
              <a:rPr lang="en-US" altLang="zh-CN" sz="2400" spc="-10" dirty="0">
                <a:solidFill>
                  <a:srgbClr val="000000"/>
                </a:solidFill>
                <a:latin typeface="Arial"/>
                <a:ea typeface="Arial"/>
              </a:rPr>
              <a:t>.</a:t>
            </a:r>
          </a:p>
        </p:txBody>
      </p:sp>
      <p:sp>
        <p:nvSpPr>
          <p:cNvPr id="19" name="Metin kutusu 18">
            <a:extLst>
              <a:ext uri="{FF2B5EF4-FFF2-40B4-BE49-F238E27FC236}">
                <a16:creationId xmlns:a16="http://schemas.microsoft.com/office/drawing/2014/main" id="{B86C1A51-457D-43E3-A5FF-F7A1E586D02F}"/>
              </a:ext>
            </a:extLst>
          </p:cNvPr>
          <p:cNvSpPr txBox="1"/>
          <p:nvPr/>
        </p:nvSpPr>
        <p:spPr>
          <a:xfrm>
            <a:off x="3679304" y="457200"/>
            <a:ext cx="6093500" cy="461665"/>
          </a:xfrm>
          <a:prstGeom prst="rect">
            <a:avLst/>
          </a:prstGeom>
          <a:noFill/>
        </p:spPr>
        <p:txBody>
          <a:bodyPr wrap="square">
            <a:spAutoFit/>
          </a:bodyPr>
          <a:lstStyle/>
          <a:p>
            <a:pPr marL="0">
              <a:lnSpc>
                <a:spcPct val="100000"/>
              </a:lnSpc>
            </a:pPr>
            <a:r>
              <a:rPr lang="en-US" altLang="zh-CN" sz="2400" dirty="0">
                <a:solidFill>
                  <a:srgbClr val="FF0000"/>
                </a:solidFill>
                <a:latin typeface="Arial"/>
                <a:ea typeface="Arial"/>
              </a:rPr>
              <a:t>ARKA</a:t>
            </a:r>
            <a:r>
              <a:rPr lang="en-US" altLang="zh-CN" sz="2400" dirty="0">
                <a:solidFill>
                  <a:srgbClr val="FF0000"/>
                </a:solidFill>
                <a:latin typeface="Arial"/>
                <a:cs typeface="Arial"/>
              </a:rPr>
              <a:t> </a:t>
            </a:r>
            <a:r>
              <a:rPr lang="en-US" altLang="zh-CN" sz="2400" dirty="0">
                <a:solidFill>
                  <a:srgbClr val="FF0000"/>
                </a:solidFill>
                <a:latin typeface="Arial"/>
                <a:ea typeface="Arial"/>
              </a:rPr>
              <a:t>HIPOFIZ</a:t>
            </a:r>
            <a:r>
              <a:rPr lang="en-US" altLang="zh-CN" sz="2400" spc="34" dirty="0">
                <a:solidFill>
                  <a:srgbClr val="FF0000"/>
                </a:solidFill>
                <a:latin typeface="Arial"/>
                <a:cs typeface="Arial"/>
              </a:rPr>
              <a:t> </a:t>
            </a:r>
            <a:r>
              <a:rPr lang="en-US" altLang="zh-CN" sz="2400" dirty="0">
                <a:solidFill>
                  <a:srgbClr val="FF0000"/>
                </a:solidFill>
                <a:latin typeface="Arial"/>
                <a:ea typeface="Arial"/>
              </a:rPr>
              <a:t>HORMONLARI</a:t>
            </a:r>
          </a:p>
        </p:txBody>
      </p:sp>
    </p:spTree>
    <p:extLst>
      <p:ext uri="{BB962C8B-B14F-4D97-AF65-F5344CB8AC3E}">
        <p14:creationId xmlns:p14="http://schemas.microsoft.com/office/powerpoint/2010/main" val="2270933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6002210"/>
            <a:ext cx="12193270" cy="855980"/>
            <a:chOff x="0" y="6002210"/>
            <a:chExt cx="12193270" cy="855980"/>
          </a:xfrm>
        </p:grpSpPr>
        <p:sp>
          <p:nvSpPr>
            <p:cNvPr id="4" name="object 4"/>
            <p:cNvSpPr/>
            <p:nvPr/>
          </p:nvSpPr>
          <p:spPr>
            <a:xfrm>
              <a:off x="0" y="6002210"/>
              <a:ext cx="8224520" cy="855980"/>
            </a:xfrm>
            <a:custGeom>
              <a:avLst/>
              <a:gdLst/>
              <a:ahLst/>
              <a:cxnLst/>
              <a:rect l="l" t="t" r="r" b="b"/>
              <a:pathLst>
                <a:path w="8224520" h="855979">
                  <a:moveTo>
                    <a:pt x="8224050" y="0"/>
                  </a:moveTo>
                  <a:lnTo>
                    <a:pt x="0" y="0"/>
                  </a:lnTo>
                  <a:lnTo>
                    <a:pt x="0" y="855789"/>
                  </a:lnTo>
                  <a:lnTo>
                    <a:pt x="8224050" y="855789"/>
                  </a:lnTo>
                  <a:lnTo>
                    <a:pt x="8224050" y="0"/>
                  </a:lnTo>
                  <a:close/>
                </a:path>
              </a:pathLst>
            </a:custGeom>
            <a:solidFill>
              <a:srgbClr val="2463F7"/>
            </a:solidFill>
          </p:spPr>
          <p:txBody>
            <a:bodyPr wrap="square" lIns="0" tIns="0" rIns="0" bIns="0" rtlCol="0"/>
            <a:lstStyle/>
            <a:p>
              <a:endParaRPr/>
            </a:p>
          </p:txBody>
        </p:sp>
        <p:sp>
          <p:nvSpPr>
            <p:cNvPr id="5" name="object 5"/>
            <p:cNvSpPr/>
            <p:nvPr/>
          </p:nvSpPr>
          <p:spPr>
            <a:xfrm>
              <a:off x="1470748" y="6675373"/>
              <a:ext cx="6639559" cy="3175"/>
            </a:xfrm>
            <a:custGeom>
              <a:avLst/>
              <a:gdLst/>
              <a:ahLst/>
              <a:cxnLst/>
              <a:rect l="l" t="t" r="r" b="b"/>
              <a:pathLst>
                <a:path w="6639559" h="3175">
                  <a:moveTo>
                    <a:pt x="6639559" y="0"/>
                  </a:moveTo>
                  <a:lnTo>
                    <a:pt x="0" y="0"/>
                  </a:lnTo>
                  <a:lnTo>
                    <a:pt x="0" y="2908"/>
                  </a:lnTo>
                  <a:lnTo>
                    <a:pt x="6639559" y="2908"/>
                  </a:lnTo>
                  <a:lnTo>
                    <a:pt x="6639559" y="0"/>
                  </a:lnTo>
                  <a:close/>
                </a:path>
              </a:pathLst>
            </a:custGeom>
            <a:solidFill>
              <a:srgbClr val="FFFFFF"/>
            </a:solidFill>
          </p:spPr>
          <p:txBody>
            <a:bodyPr wrap="square" lIns="0" tIns="0" rIns="0" bIns="0" rtlCol="0"/>
            <a:lstStyle/>
            <a:p>
              <a:endParaRPr/>
            </a:p>
          </p:txBody>
        </p:sp>
        <p:sp>
          <p:nvSpPr>
            <p:cNvPr id="6" name="object 6"/>
            <p:cNvSpPr/>
            <p:nvPr/>
          </p:nvSpPr>
          <p:spPr>
            <a:xfrm>
              <a:off x="167794" y="6205776"/>
              <a:ext cx="1245729" cy="51389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8224063" y="6397980"/>
              <a:ext cx="3969385" cy="460375"/>
            </a:xfrm>
            <a:custGeom>
              <a:avLst/>
              <a:gdLst/>
              <a:ahLst/>
              <a:cxnLst/>
              <a:rect l="l" t="t" r="r" b="b"/>
              <a:pathLst>
                <a:path w="3969384" h="460375">
                  <a:moveTo>
                    <a:pt x="3969130" y="0"/>
                  </a:moveTo>
                  <a:lnTo>
                    <a:pt x="0" y="0"/>
                  </a:lnTo>
                  <a:lnTo>
                    <a:pt x="0" y="460019"/>
                  </a:lnTo>
                  <a:lnTo>
                    <a:pt x="3969130" y="460019"/>
                  </a:lnTo>
                  <a:lnTo>
                    <a:pt x="3969130" y="0"/>
                  </a:lnTo>
                  <a:close/>
                </a:path>
              </a:pathLst>
            </a:custGeom>
            <a:solidFill>
              <a:srgbClr val="EE4941"/>
            </a:solidFill>
          </p:spPr>
          <p:txBody>
            <a:bodyPr wrap="square" lIns="0" tIns="0" rIns="0" bIns="0" rtlCol="0"/>
            <a:lstStyle/>
            <a:p>
              <a:endParaRPr/>
            </a:p>
          </p:txBody>
        </p:sp>
        <p:sp>
          <p:nvSpPr>
            <p:cNvPr id="8" name="object 8"/>
            <p:cNvSpPr/>
            <p:nvPr/>
          </p:nvSpPr>
          <p:spPr>
            <a:xfrm>
              <a:off x="10066749" y="6566644"/>
              <a:ext cx="64185" cy="127228"/>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9925371" y="6592200"/>
              <a:ext cx="91020" cy="76123"/>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378342" y="6557797"/>
              <a:ext cx="1203960" cy="153035"/>
            </a:xfrm>
            <a:custGeom>
              <a:avLst/>
              <a:gdLst/>
              <a:ahLst/>
              <a:cxnLst/>
              <a:rect l="l" t="t" r="r" b="b"/>
              <a:pathLst>
                <a:path w="1203959" h="153034">
                  <a:moveTo>
                    <a:pt x="130810" y="41579"/>
                  </a:moveTo>
                  <a:lnTo>
                    <a:pt x="118135" y="41579"/>
                  </a:lnTo>
                  <a:lnTo>
                    <a:pt x="94830" y="105905"/>
                  </a:lnTo>
                  <a:lnTo>
                    <a:pt x="71678" y="41579"/>
                  </a:lnTo>
                  <a:lnTo>
                    <a:pt x="59728" y="41579"/>
                  </a:lnTo>
                  <a:lnTo>
                    <a:pt x="36144" y="105613"/>
                  </a:lnTo>
                  <a:lnTo>
                    <a:pt x="13423" y="41579"/>
                  </a:lnTo>
                  <a:lnTo>
                    <a:pt x="0" y="41579"/>
                  </a:lnTo>
                  <a:lnTo>
                    <a:pt x="29057" y="121996"/>
                  </a:lnTo>
                  <a:lnTo>
                    <a:pt x="42633" y="121996"/>
                  </a:lnTo>
                  <a:lnTo>
                    <a:pt x="65481" y="60998"/>
                  </a:lnTo>
                  <a:lnTo>
                    <a:pt x="88049" y="121996"/>
                  </a:lnTo>
                  <a:lnTo>
                    <a:pt x="101612" y="121996"/>
                  </a:lnTo>
                  <a:lnTo>
                    <a:pt x="130810" y="41579"/>
                  </a:lnTo>
                  <a:close/>
                </a:path>
                <a:path w="1203959" h="153034">
                  <a:moveTo>
                    <a:pt x="262128" y="41579"/>
                  </a:moveTo>
                  <a:lnTo>
                    <a:pt x="249453" y="41579"/>
                  </a:lnTo>
                  <a:lnTo>
                    <a:pt x="226148" y="105905"/>
                  </a:lnTo>
                  <a:lnTo>
                    <a:pt x="202996" y="41579"/>
                  </a:lnTo>
                  <a:lnTo>
                    <a:pt x="191046" y="41579"/>
                  </a:lnTo>
                  <a:lnTo>
                    <a:pt x="167462" y="105613"/>
                  </a:lnTo>
                  <a:lnTo>
                    <a:pt x="144741" y="41579"/>
                  </a:lnTo>
                  <a:lnTo>
                    <a:pt x="131318" y="41579"/>
                  </a:lnTo>
                  <a:lnTo>
                    <a:pt x="160375" y="121996"/>
                  </a:lnTo>
                  <a:lnTo>
                    <a:pt x="173951" y="121996"/>
                  </a:lnTo>
                  <a:lnTo>
                    <a:pt x="196799" y="60998"/>
                  </a:lnTo>
                  <a:lnTo>
                    <a:pt x="219367" y="121996"/>
                  </a:lnTo>
                  <a:lnTo>
                    <a:pt x="232930" y="121996"/>
                  </a:lnTo>
                  <a:lnTo>
                    <a:pt x="262128" y="41579"/>
                  </a:lnTo>
                  <a:close/>
                </a:path>
                <a:path w="1203959" h="153034">
                  <a:moveTo>
                    <a:pt x="393446" y="41579"/>
                  </a:moveTo>
                  <a:lnTo>
                    <a:pt x="380771" y="41579"/>
                  </a:lnTo>
                  <a:lnTo>
                    <a:pt x="357466" y="105905"/>
                  </a:lnTo>
                  <a:lnTo>
                    <a:pt x="334314" y="41579"/>
                  </a:lnTo>
                  <a:lnTo>
                    <a:pt x="322364" y="41579"/>
                  </a:lnTo>
                  <a:lnTo>
                    <a:pt x="298780" y="105613"/>
                  </a:lnTo>
                  <a:lnTo>
                    <a:pt x="276059" y="41579"/>
                  </a:lnTo>
                  <a:lnTo>
                    <a:pt x="262636" y="41579"/>
                  </a:lnTo>
                  <a:lnTo>
                    <a:pt x="291693" y="121996"/>
                  </a:lnTo>
                  <a:lnTo>
                    <a:pt x="305269" y="121996"/>
                  </a:lnTo>
                  <a:lnTo>
                    <a:pt x="328117" y="60998"/>
                  </a:lnTo>
                  <a:lnTo>
                    <a:pt x="350685" y="121996"/>
                  </a:lnTo>
                  <a:lnTo>
                    <a:pt x="364248" y="121996"/>
                  </a:lnTo>
                  <a:lnTo>
                    <a:pt x="393446" y="41579"/>
                  </a:lnTo>
                  <a:close/>
                </a:path>
                <a:path w="1203959" h="153034">
                  <a:moveTo>
                    <a:pt x="415937" y="106362"/>
                  </a:moveTo>
                  <a:lnTo>
                    <a:pt x="411518" y="102120"/>
                  </a:lnTo>
                  <a:lnTo>
                    <a:pt x="400748" y="102120"/>
                  </a:lnTo>
                  <a:lnTo>
                    <a:pt x="396176" y="106362"/>
                  </a:lnTo>
                  <a:lnTo>
                    <a:pt x="396176" y="112433"/>
                  </a:lnTo>
                  <a:lnTo>
                    <a:pt x="396176" y="118516"/>
                  </a:lnTo>
                  <a:lnTo>
                    <a:pt x="400748" y="122897"/>
                  </a:lnTo>
                  <a:lnTo>
                    <a:pt x="411518" y="122897"/>
                  </a:lnTo>
                  <a:lnTo>
                    <a:pt x="415937" y="118516"/>
                  </a:lnTo>
                  <a:lnTo>
                    <a:pt x="415937" y="106362"/>
                  </a:lnTo>
                  <a:close/>
                </a:path>
                <a:path w="1203959" h="153034">
                  <a:moveTo>
                    <a:pt x="517842" y="39751"/>
                  </a:moveTo>
                  <a:lnTo>
                    <a:pt x="491134" y="39751"/>
                  </a:lnTo>
                  <a:lnTo>
                    <a:pt x="491134" y="49758"/>
                  </a:lnTo>
                  <a:lnTo>
                    <a:pt x="490105" y="48653"/>
                  </a:lnTo>
                  <a:lnTo>
                    <a:pt x="490105" y="67983"/>
                  </a:lnTo>
                  <a:lnTo>
                    <a:pt x="490105" y="87998"/>
                  </a:lnTo>
                  <a:lnTo>
                    <a:pt x="482739" y="94830"/>
                  </a:lnTo>
                  <a:lnTo>
                    <a:pt x="462673" y="94830"/>
                  </a:lnTo>
                  <a:lnTo>
                    <a:pt x="455155" y="87998"/>
                  </a:lnTo>
                  <a:lnTo>
                    <a:pt x="455155" y="67983"/>
                  </a:lnTo>
                  <a:lnTo>
                    <a:pt x="462673" y="61302"/>
                  </a:lnTo>
                  <a:lnTo>
                    <a:pt x="482739" y="61302"/>
                  </a:lnTo>
                  <a:lnTo>
                    <a:pt x="490105" y="67983"/>
                  </a:lnTo>
                  <a:lnTo>
                    <a:pt x="490105" y="48653"/>
                  </a:lnTo>
                  <a:lnTo>
                    <a:pt x="486473" y="44716"/>
                  </a:lnTo>
                  <a:lnTo>
                    <a:pt x="480707" y="41173"/>
                  </a:lnTo>
                  <a:lnTo>
                    <a:pt x="473887" y="39077"/>
                  </a:lnTo>
                  <a:lnTo>
                    <a:pt x="466064" y="38392"/>
                  </a:lnTo>
                  <a:lnTo>
                    <a:pt x="450989" y="41186"/>
                  </a:lnTo>
                  <a:lnTo>
                    <a:pt x="438505" y="49149"/>
                  </a:lnTo>
                  <a:lnTo>
                    <a:pt x="429996" y="61633"/>
                  </a:lnTo>
                  <a:lnTo>
                    <a:pt x="426847" y="77990"/>
                  </a:lnTo>
                  <a:lnTo>
                    <a:pt x="429996" y="94449"/>
                  </a:lnTo>
                  <a:lnTo>
                    <a:pt x="438505" y="106972"/>
                  </a:lnTo>
                  <a:lnTo>
                    <a:pt x="450989" y="114947"/>
                  </a:lnTo>
                  <a:lnTo>
                    <a:pt x="466064" y="117741"/>
                  </a:lnTo>
                  <a:lnTo>
                    <a:pt x="473303" y="117144"/>
                  </a:lnTo>
                  <a:lnTo>
                    <a:pt x="479704" y="115341"/>
                  </a:lnTo>
                  <a:lnTo>
                    <a:pt x="485228" y="112306"/>
                  </a:lnTo>
                  <a:lnTo>
                    <a:pt x="489813" y="108026"/>
                  </a:lnTo>
                  <a:lnTo>
                    <a:pt x="489813" y="110769"/>
                  </a:lnTo>
                  <a:lnTo>
                    <a:pt x="488594" y="119316"/>
                  </a:lnTo>
                  <a:lnTo>
                    <a:pt x="484771" y="125539"/>
                  </a:lnTo>
                  <a:lnTo>
                    <a:pt x="478116" y="129349"/>
                  </a:lnTo>
                  <a:lnTo>
                    <a:pt x="468426" y="130644"/>
                  </a:lnTo>
                  <a:lnTo>
                    <a:pt x="461162" y="130035"/>
                  </a:lnTo>
                  <a:lnTo>
                    <a:pt x="453885" y="128295"/>
                  </a:lnTo>
                  <a:lnTo>
                    <a:pt x="447128" y="125526"/>
                  </a:lnTo>
                  <a:lnTo>
                    <a:pt x="441439" y="121843"/>
                  </a:lnTo>
                  <a:lnTo>
                    <a:pt x="431266" y="142024"/>
                  </a:lnTo>
                  <a:lnTo>
                    <a:pt x="439420" y="146723"/>
                  </a:lnTo>
                  <a:lnTo>
                    <a:pt x="449008" y="150088"/>
                  </a:lnTo>
                  <a:lnTo>
                    <a:pt x="459638" y="152120"/>
                  </a:lnTo>
                  <a:lnTo>
                    <a:pt x="470928" y="152806"/>
                  </a:lnTo>
                  <a:lnTo>
                    <a:pt x="490829" y="150012"/>
                  </a:lnTo>
                  <a:lnTo>
                    <a:pt x="505561" y="141554"/>
                  </a:lnTo>
                  <a:lnTo>
                    <a:pt x="512533" y="130644"/>
                  </a:lnTo>
                  <a:lnTo>
                    <a:pt x="514705" y="127254"/>
                  </a:lnTo>
                  <a:lnTo>
                    <a:pt x="517677" y="108026"/>
                  </a:lnTo>
                  <a:lnTo>
                    <a:pt x="517842" y="106972"/>
                  </a:lnTo>
                  <a:lnTo>
                    <a:pt x="517842" y="94830"/>
                  </a:lnTo>
                  <a:lnTo>
                    <a:pt x="517842" y="61302"/>
                  </a:lnTo>
                  <a:lnTo>
                    <a:pt x="517842" y="49758"/>
                  </a:lnTo>
                  <a:lnTo>
                    <a:pt x="517842" y="39751"/>
                  </a:lnTo>
                  <a:close/>
                </a:path>
                <a:path w="1203959" h="153034">
                  <a:moveTo>
                    <a:pt x="617474" y="83146"/>
                  </a:moveTo>
                  <a:lnTo>
                    <a:pt x="617410" y="80708"/>
                  </a:lnTo>
                  <a:lnTo>
                    <a:pt x="615975" y="72974"/>
                  </a:lnTo>
                  <a:lnTo>
                    <a:pt x="614108" y="62903"/>
                  </a:lnTo>
                  <a:lnTo>
                    <a:pt x="611352" y="58877"/>
                  </a:lnTo>
                  <a:lnTo>
                    <a:pt x="604939" y="49517"/>
                  </a:lnTo>
                  <a:lnTo>
                    <a:pt x="591337" y="41224"/>
                  </a:lnTo>
                  <a:lnTo>
                    <a:pt x="591210" y="41211"/>
                  </a:lnTo>
                  <a:lnTo>
                    <a:pt x="591210" y="72974"/>
                  </a:lnTo>
                  <a:lnTo>
                    <a:pt x="558469" y="72974"/>
                  </a:lnTo>
                  <a:lnTo>
                    <a:pt x="560095" y="64325"/>
                  </a:lnTo>
                  <a:lnTo>
                    <a:pt x="566140" y="58877"/>
                  </a:lnTo>
                  <a:lnTo>
                    <a:pt x="583552" y="58877"/>
                  </a:lnTo>
                  <a:lnTo>
                    <a:pt x="589737" y="64325"/>
                  </a:lnTo>
                  <a:lnTo>
                    <a:pt x="591210" y="72974"/>
                  </a:lnTo>
                  <a:lnTo>
                    <a:pt x="591210" y="41211"/>
                  </a:lnTo>
                  <a:lnTo>
                    <a:pt x="543267" y="50279"/>
                  </a:lnTo>
                  <a:lnTo>
                    <a:pt x="530745" y="80708"/>
                  </a:lnTo>
                  <a:lnTo>
                    <a:pt x="534073" y="97751"/>
                  </a:lnTo>
                  <a:lnTo>
                    <a:pt x="543521" y="111252"/>
                  </a:lnTo>
                  <a:lnTo>
                    <a:pt x="558317" y="120154"/>
                  </a:lnTo>
                  <a:lnTo>
                    <a:pt x="577646" y="123355"/>
                  </a:lnTo>
                  <a:lnTo>
                    <a:pt x="588302" y="122504"/>
                  </a:lnTo>
                  <a:lnTo>
                    <a:pt x="597496" y="119976"/>
                  </a:lnTo>
                  <a:lnTo>
                    <a:pt x="605294" y="115798"/>
                  </a:lnTo>
                  <a:lnTo>
                    <a:pt x="611708" y="109994"/>
                  </a:lnTo>
                  <a:lnTo>
                    <a:pt x="603618" y="101346"/>
                  </a:lnTo>
                  <a:lnTo>
                    <a:pt x="596963" y="94221"/>
                  </a:lnTo>
                  <a:lnTo>
                    <a:pt x="591515" y="99085"/>
                  </a:lnTo>
                  <a:lnTo>
                    <a:pt x="586346" y="101346"/>
                  </a:lnTo>
                  <a:lnTo>
                    <a:pt x="568210" y="101346"/>
                  </a:lnTo>
                  <a:lnTo>
                    <a:pt x="561276" y="96507"/>
                  </a:lnTo>
                  <a:lnTo>
                    <a:pt x="558914" y="88150"/>
                  </a:lnTo>
                  <a:lnTo>
                    <a:pt x="617016" y="88150"/>
                  </a:lnTo>
                  <a:lnTo>
                    <a:pt x="617169" y="85877"/>
                  </a:lnTo>
                  <a:lnTo>
                    <a:pt x="617474" y="83146"/>
                  </a:lnTo>
                  <a:close/>
                </a:path>
                <a:path w="1203959" h="153034">
                  <a:moveTo>
                    <a:pt x="658418" y="9398"/>
                  </a:moveTo>
                  <a:lnTo>
                    <a:pt x="630389" y="9398"/>
                  </a:lnTo>
                  <a:lnTo>
                    <a:pt x="630389" y="121983"/>
                  </a:lnTo>
                  <a:lnTo>
                    <a:pt x="658418" y="121983"/>
                  </a:lnTo>
                  <a:lnTo>
                    <a:pt x="658418" y="9398"/>
                  </a:lnTo>
                  <a:close/>
                </a:path>
                <a:path w="1203959" h="153034">
                  <a:moveTo>
                    <a:pt x="704545" y="39751"/>
                  </a:moveTo>
                  <a:lnTo>
                    <a:pt x="676516" y="39751"/>
                  </a:lnTo>
                  <a:lnTo>
                    <a:pt x="676516" y="121996"/>
                  </a:lnTo>
                  <a:lnTo>
                    <a:pt x="704545" y="121996"/>
                  </a:lnTo>
                  <a:lnTo>
                    <a:pt x="704545" y="39751"/>
                  </a:lnTo>
                  <a:close/>
                </a:path>
                <a:path w="1203959" h="153034">
                  <a:moveTo>
                    <a:pt x="707644" y="6210"/>
                  </a:moveTo>
                  <a:lnTo>
                    <a:pt x="700849" y="0"/>
                  </a:lnTo>
                  <a:lnTo>
                    <a:pt x="680212" y="0"/>
                  </a:lnTo>
                  <a:lnTo>
                    <a:pt x="673430" y="6667"/>
                  </a:lnTo>
                  <a:lnTo>
                    <a:pt x="673430" y="23964"/>
                  </a:lnTo>
                  <a:lnTo>
                    <a:pt x="680212" y="30645"/>
                  </a:lnTo>
                  <a:lnTo>
                    <a:pt x="700849" y="30645"/>
                  </a:lnTo>
                  <a:lnTo>
                    <a:pt x="707644" y="23964"/>
                  </a:lnTo>
                  <a:lnTo>
                    <a:pt x="707644" y="6210"/>
                  </a:lnTo>
                  <a:close/>
                </a:path>
                <a:path w="1203959" h="153034">
                  <a:moveTo>
                    <a:pt x="791222" y="96342"/>
                  </a:moveTo>
                  <a:lnTo>
                    <a:pt x="783869" y="79235"/>
                  </a:lnTo>
                  <a:lnTo>
                    <a:pt x="767702" y="72529"/>
                  </a:lnTo>
                  <a:lnTo>
                    <a:pt x="751522" y="69799"/>
                  </a:lnTo>
                  <a:lnTo>
                    <a:pt x="744181" y="64630"/>
                  </a:lnTo>
                  <a:lnTo>
                    <a:pt x="744181" y="61607"/>
                  </a:lnTo>
                  <a:lnTo>
                    <a:pt x="747585" y="58877"/>
                  </a:lnTo>
                  <a:lnTo>
                    <a:pt x="764108" y="58877"/>
                  </a:lnTo>
                  <a:lnTo>
                    <a:pt x="772071" y="60388"/>
                  </a:lnTo>
                  <a:lnTo>
                    <a:pt x="780034" y="64935"/>
                  </a:lnTo>
                  <a:lnTo>
                    <a:pt x="788441" y="45364"/>
                  </a:lnTo>
                  <a:lnTo>
                    <a:pt x="781710" y="42354"/>
                  </a:lnTo>
                  <a:lnTo>
                    <a:pt x="773861" y="40170"/>
                  </a:lnTo>
                  <a:lnTo>
                    <a:pt x="765403" y="38849"/>
                  </a:lnTo>
                  <a:lnTo>
                    <a:pt x="756869" y="38392"/>
                  </a:lnTo>
                  <a:lnTo>
                    <a:pt x="740206" y="40487"/>
                  </a:lnTo>
                  <a:lnTo>
                    <a:pt x="728002" y="46240"/>
                  </a:lnTo>
                  <a:lnTo>
                    <a:pt x="720496" y="54902"/>
                  </a:lnTo>
                  <a:lnTo>
                    <a:pt x="717943" y="65697"/>
                  </a:lnTo>
                  <a:lnTo>
                    <a:pt x="725309" y="82943"/>
                  </a:lnTo>
                  <a:lnTo>
                    <a:pt x="741540" y="89598"/>
                  </a:lnTo>
                  <a:lnTo>
                    <a:pt x="757758" y="92163"/>
                  </a:lnTo>
                  <a:lnTo>
                    <a:pt x="765136" y="97116"/>
                  </a:lnTo>
                  <a:lnTo>
                    <a:pt x="765136" y="100596"/>
                  </a:lnTo>
                  <a:lnTo>
                    <a:pt x="762038" y="102717"/>
                  </a:lnTo>
                  <a:lnTo>
                    <a:pt x="752589" y="102717"/>
                  </a:lnTo>
                  <a:lnTo>
                    <a:pt x="745159" y="102196"/>
                  </a:lnTo>
                  <a:lnTo>
                    <a:pt x="737768" y="100685"/>
                  </a:lnTo>
                  <a:lnTo>
                    <a:pt x="730808" y="98310"/>
                  </a:lnTo>
                  <a:lnTo>
                    <a:pt x="724725" y="95135"/>
                  </a:lnTo>
                  <a:lnTo>
                    <a:pt x="716318" y="114858"/>
                  </a:lnTo>
                  <a:lnTo>
                    <a:pt x="723226" y="118300"/>
                  </a:lnTo>
                  <a:lnTo>
                    <a:pt x="731850" y="120992"/>
                  </a:lnTo>
                  <a:lnTo>
                    <a:pt x="741553" y="122732"/>
                  </a:lnTo>
                  <a:lnTo>
                    <a:pt x="751713" y="123355"/>
                  </a:lnTo>
                  <a:lnTo>
                    <a:pt x="768832" y="121272"/>
                  </a:lnTo>
                  <a:lnTo>
                    <a:pt x="781202" y="115544"/>
                  </a:lnTo>
                  <a:lnTo>
                    <a:pt x="788695" y="106972"/>
                  </a:lnTo>
                  <a:lnTo>
                    <a:pt x="791222" y="96342"/>
                  </a:lnTo>
                  <a:close/>
                </a:path>
                <a:path w="1203959" h="153034">
                  <a:moveTo>
                    <a:pt x="831303" y="39751"/>
                  </a:moveTo>
                  <a:lnTo>
                    <a:pt x="803275" y="39751"/>
                  </a:lnTo>
                  <a:lnTo>
                    <a:pt x="803275" y="121996"/>
                  </a:lnTo>
                  <a:lnTo>
                    <a:pt x="831303" y="121996"/>
                  </a:lnTo>
                  <a:lnTo>
                    <a:pt x="831303" y="39751"/>
                  </a:lnTo>
                  <a:close/>
                </a:path>
                <a:path w="1203959" h="153034">
                  <a:moveTo>
                    <a:pt x="834390" y="6210"/>
                  </a:moveTo>
                  <a:lnTo>
                    <a:pt x="827608" y="0"/>
                  </a:lnTo>
                  <a:lnTo>
                    <a:pt x="806970" y="0"/>
                  </a:lnTo>
                  <a:lnTo>
                    <a:pt x="800188" y="6667"/>
                  </a:lnTo>
                  <a:lnTo>
                    <a:pt x="800188" y="23964"/>
                  </a:lnTo>
                  <a:lnTo>
                    <a:pt x="806970" y="30645"/>
                  </a:lnTo>
                  <a:lnTo>
                    <a:pt x="827608" y="30645"/>
                  </a:lnTo>
                  <a:lnTo>
                    <a:pt x="834390" y="23964"/>
                  </a:lnTo>
                  <a:lnTo>
                    <a:pt x="834390" y="6210"/>
                  </a:lnTo>
                  <a:close/>
                </a:path>
                <a:path w="1203959" h="153034">
                  <a:moveTo>
                    <a:pt x="985812" y="74955"/>
                  </a:moveTo>
                  <a:lnTo>
                    <a:pt x="983386" y="58483"/>
                  </a:lnTo>
                  <a:lnTo>
                    <a:pt x="976642" y="47104"/>
                  </a:lnTo>
                  <a:lnTo>
                    <a:pt x="966406" y="40513"/>
                  </a:lnTo>
                  <a:lnTo>
                    <a:pt x="953516" y="38392"/>
                  </a:lnTo>
                  <a:lnTo>
                    <a:pt x="945235" y="39255"/>
                  </a:lnTo>
                  <a:lnTo>
                    <a:pt x="937729" y="41757"/>
                  </a:lnTo>
                  <a:lnTo>
                    <a:pt x="931189" y="45808"/>
                  </a:lnTo>
                  <a:lnTo>
                    <a:pt x="925791" y="51295"/>
                  </a:lnTo>
                  <a:lnTo>
                    <a:pt x="920940" y="45554"/>
                  </a:lnTo>
                  <a:lnTo>
                    <a:pt x="914895" y="41529"/>
                  </a:lnTo>
                  <a:lnTo>
                    <a:pt x="907846" y="39166"/>
                  </a:lnTo>
                  <a:lnTo>
                    <a:pt x="899985" y="38392"/>
                  </a:lnTo>
                  <a:lnTo>
                    <a:pt x="893127" y="39014"/>
                  </a:lnTo>
                  <a:lnTo>
                    <a:pt x="886777" y="40894"/>
                  </a:lnTo>
                  <a:lnTo>
                    <a:pt x="881062" y="44018"/>
                  </a:lnTo>
                  <a:lnTo>
                    <a:pt x="876096" y="48399"/>
                  </a:lnTo>
                  <a:lnTo>
                    <a:pt x="876096" y="39763"/>
                  </a:lnTo>
                  <a:lnTo>
                    <a:pt x="849401" y="39763"/>
                  </a:lnTo>
                  <a:lnTo>
                    <a:pt x="849401" y="121996"/>
                  </a:lnTo>
                  <a:lnTo>
                    <a:pt x="877430" y="121996"/>
                  </a:lnTo>
                  <a:lnTo>
                    <a:pt x="877430" y="68427"/>
                  </a:lnTo>
                  <a:lnTo>
                    <a:pt x="883323" y="62826"/>
                  </a:lnTo>
                  <a:lnTo>
                    <a:pt x="899096" y="62826"/>
                  </a:lnTo>
                  <a:lnTo>
                    <a:pt x="903668" y="67818"/>
                  </a:lnTo>
                  <a:lnTo>
                    <a:pt x="903668" y="121996"/>
                  </a:lnTo>
                  <a:lnTo>
                    <a:pt x="931684" y="121996"/>
                  </a:lnTo>
                  <a:lnTo>
                    <a:pt x="931684" y="68427"/>
                  </a:lnTo>
                  <a:lnTo>
                    <a:pt x="937590" y="62826"/>
                  </a:lnTo>
                  <a:lnTo>
                    <a:pt x="953071" y="62826"/>
                  </a:lnTo>
                  <a:lnTo>
                    <a:pt x="957795" y="67818"/>
                  </a:lnTo>
                  <a:lnTo>
                    <a:pt x="957795" y="121996"/>
                  </a:lnTo>
                  <a:lnTo>
                    <a:pt x="985812" y="121996"/>
                  </a:lnTo>
                  <a:lnTo>
                    <a:pt x="985812" y="74955"/>
                  </a:lnTo>
                  <a:close/>
                </a:path>
                <a:path w="1203959" h="153034">
                  <a:moveTo>
                    <a:pt x="1020965" y="106362"/>
                  </a:moveTo>
                  <a:lnTo>
                    <a:pt x="1016546" y="102120"/>
                  </a:lnTo>
                  <a:lnTo>
                    <a:pt x="1005776" y="102120"/>
                  </a:lnTo>
                  <a:lnTo>
                    <a:pt x="1001204" y="106362"/>
                  </a:lnTo>
                  <a:lnTo>
                    <a:pt x="1001204" y="112433"/>
                  </a:lnTo>
                  <a:lnTo>
                    <a:pt x="1001204" y="118516"/>
                  </a:lnTo>
                  <a:lnTo>
                    <a:pt x="1005776" y="122897"/>
                  </a:lnTo>
                  <a:lnTo>
                    <a:pt x="1016546" y="122897"/>
                  </a:lnTo>
                  <a:lnTo>
                    <a:pt x="1020965" y="118516"/>
                  </a:lnTo>
                  <a:lnTo>
                    <a:pt x="1020965" y="106362"/>
                  </a:lnTo>
                  <a:close/>
                </a:path>
                <a:path w="1203959" h="153034">
                  <a:moveTo>
                    <a:pt x="1110183" y="83439"/>
                  </a:moveTo>
                  <a:lnTo>
                    <a:pt x="1110107" y="81775"/>
                  </a:lnTo>
                  <a:lnTo>
                    <a:pt x="1109154" y="76161"/>
                  </a:lnTo>
                  <a:lnTo>
                    <a:pt x="1107313" y="65328"/>
                  </a:lnTo>
                  <a:lnTo>
                    <a:pt x="1099845" y="53111"/>
                  </a:lnTo>
                  <a:lnTo>
                    <a:pt x="1099324" y="52247"/>
                  </a:lnTo>
                  <a:lnTo>
                    <a:pt x="1096606" y="50380"/>
                  </a:lnTo>
                  <a:lnTo>
                    <a:pt x="1096606" y="76161"/>
                  </a:lnTo>
                  <a:lnTo>
                    <a:pt x="1046467" y="76161"/>
                  </a:lnTo>
                  <a:lnTo>
                    <a:pt x="1049096" y="66802"/>
                  </a:lnTo>
                  <a:lnTo>
                    <a:pt x="1054455" y="59524"/>
                  </a:lnTo>
                  <a:lnTo>
                    <a:pt x="1062101" y="54800"/>
                  </a:lnTo>
                  <a:lnTo>
                    <a:pt x="1071537" y="53111"/>
                  </a:lnTo>
                  <a:lnTo>
                    <a:pt x="1081036" y="54813"/>
                  </a:lnTo>
                  <a:lnTo>
                    <a:pt x="1088656" y="59575"/>
                  </a:lnTo>
                  <a:lnTo>
                    <a:pt x="1093990" y="66865"/>
                  </a:lnTo>
                  <a:lnTo>
                    <a:pt x="1096606" y="76161"/>
                  </a:lnTo>
                  <a:lnTo>
                    <a:pt x="1096606" y="50380"/>
                  </a:lnTo>
                  <a:lnTo>
                    <a:pt x="1087094" y="43815"/>
                  </a:lnTo>
                  <a:lnTo>
                    <a:pt x="1071537" y="40817"/>
                  </a:lnTo>
                  <a:lnTo>
                    <a:pt x="1055878" y="43865"/>
                  </a:lnTo>
                  <a:lnTo>
                    <a:pt x="1043457" y="52362"/>
                  </a:lnTo>
                  <a:lnTo>
                    <a:pt x="1035253" y="65328"/>
                  </a:lnTo>
                  <a:lnTo>
                    <a:pt x="1032306" y="81775"/>
                  </a:lnTo>
                  <a:lnTo>
                    <a:pt x="1035329" y="98323"/>
                  </a:lnTo>
                  <a:lnTo>
                    <a:pt x="1043863" y="111328"/>
                  </a:lnTo>
                  <a:lnTo>
                    <a:pt x="1057122" y="119849"/>
                  </a:lnTo>
                  <a:lnTo>
                    <a:pt x="1074331" y="122897"/>
                  </a:lnTo>
                  <a:lnTo>
                    <a:pt x="1083627" y="122059"/>
                  </a:lnTo>
                  <a:lnTo>
                    <a:pt x="1091958" y="119557"/>
                  </a:lnTo>
                  <a:lnTo>
                    <a:pt x="1099172" y="115468"/>
                  </a:lnTo>
                  <a:lnTo>
                    <a:pt x="1104811" y="110159"/>
                  </a:lnTo>
                  <a:lnTo>
                    <a:pt x="1105154" y="109842"/>
                  </a:lnTo>
                  <a:lnTo>
                    <a:pt x="1097343" y="100444"/>
                  </a:lnTo>
                  <a:lnTo>
                    <a:pt x="1091590" y="106972"/>
                  </a:lnTo>
                  <a:lnTo>
                    <a:pt x="1083919" y="110159"/>
                  </a:lnTo>
                  <a:lnTo>
                    <a:pt x="1074775" y="110159"/>
                  </a:lnTo>
                  <a:lnTo>
                    <a:pt x="1064069" y="108470"/>
                  </a:lnTo>
                  <a:lnTo>
                    <a:pt x="1055484" y="103695"/>
                  </a:lnTo>
                  <a:lnTo>
                    <a:pt x="1049464" y="96266"/>
                  </a:lnTo>
                  <a:lnTo>
                    <a:pt x="1046467" y="86626"/>
                  </a:lnTo>
                  <a:lnTo>
                    <a:pt x="1109878" y="86626"/>
                  </a:lnTo>
                  <a:lnTo>
                    <a:pt x="1110030" y="85267"/>
                  </a:lnTo>
                  <a:lnTo>
                    <a:pt x="1110183" y="83439"/>
                  </a:lnTo>
                  <a:close/>
                </a:path>
                <a:path w="1203959" h="153034">
                  <a:moveTo>
                    <a:pt x="1203477" y="9410"/>
                  </a:moveTo>
                  <a:lnTo>
                    <a:pt x="1189469" y="9410"/>
                  </a:lnTo>
                  <a:lnTo>
                    <a:pt x="1189469" y="81788"/>
                  </a:lnTo>
                  <a:lnTo>
                    <a:pt x="1187450" y="93446"/>
                  </a:lnTo>
                  <a:lnTo>
                    <a:pt x="1181925" y="102400"/>
                  </a:lnTo>
                  <a:lnTo>
                    <a:pt x="1173594" y="108127"/>
                  </a:lnTo>
                  <a:lnTo>
                    <a:pt x="1163218" y="110159"/>
                  </a:lnTo>
                  <a:lnTo>
                    <a:pt x="1152740" y="108127"/>
                  </a:lnTo>
                  <a:lnTo>
                    <a:pt x="1144371" y="102400"/>
                  </a:lnTo>
                  <a:lnTo>
                    <a:pt x="1138821" y="93446"/>
                  </a:lnTo>
                  <a:lnTo>
                    <a:pt x="1136815" y="81788"/>
                  </a:lnTo>
                  <a:lnTo>
                    <a:pt x="1138821" y="70129"/>
                  </a:lnTo>
                  <a:lnTo>
                    <a:pt x="1144371" y="61239"/>
                  </a:lnTo>
                  <a:lnTo>
                    <a:pt x="1152740" y="55549"/>
                  </a:lnTo>
                  <a:lnTo>
                    <a:pt x="1163218" y="53555"/>
                  </a:lnTo>
                  <a:lnTo>
                    <a:pt x="1173594" y="55549"/>
                  </a:lnTo>
                  <a:lnTo>
                    <a:pt x="1181925" y="61239"/>
                  </a:lnTo>
                  <a:lnTo>
                    <a:pt x="1187450" y="70129"/>
                  </a:lnTo>
                  <a:lnTo>
                    <a:pt x="1189469" y="81788"/>
                  </a:lnTo>
                  <a:lnTo>
                    <a:pt x="1189469" y="9410"/>
                  </a:lnTo>
                  <a:lnTo>
                    <a:pt x="1189316" y="9410"/>
                  </a:lnTo>
                  <a:lnTo>
                    <a:pt x="1189316" y="53721"/>
                  </a:lnTo>
                  <a:lnTo>
                    <a:pt x="1189151" y="53555"/>
                  </a:lnTo>
                  <a:lnTo>
                    <a:pt x="1183868" y="48044"/>
                  </a:lnTo>
                  <a:lnTo>
                    <a:pt x="1177391" y="44018"/>
                  </a:lnTo>
                  <a:lnTo>
                    <a:pt x="1170051" y="41617"/>
                  </a:lnTo>
                  <a:lnTo>
                    <a:pt x="1162037" y="40817"/>
                  </a:lnTo>
                  <a:lnTo>
                    <a:pt x="1146213" y="43764"/>
                  </a:lnTo>
                  <a:lnTo>
                    <a:pt x="1133703" y="52082"/>
                  </a:lnTo>
                  <a:lnTo>
                    <a:pt x="1125474" y="65011"/>
                  </a:lnTo>
                  <a:lnTo>
                    <a:pt x="1122514" y="81788"/>
                  </a:lnTo>
                  <a:lnTo>
                    <a:pt x="1125474" y="98577"/>
                  </a:lnTo>
                  <a:lnTo>
                    <a:pt x="1133703" y="111556"/>
                  </a:lnTo>
                  <a:lnTo>
                    <a:pt x="1146213" y="119926"/>
                  </a:lnTo>
                  <a:lnTo>
                    <a:pt x="1162037" y="122897"/>
                  </a:lnTo>
                  <a:lnTo>
                    <a:pt x="1170343" y="122047"/>
                  </a:lnTo>
                  <a:lnTo>
                    <a:pt x="1177899" y="119481"/>
                  </a:lnTo>
                  <a:lnTo>
                    <a:pt x="1184490" y="115214"/>
                  </a:lnTo>
                  <a:lnTo>
                    <a:pt x="1189062" y="110159"/>
                  </a:lnTo>
                  <a:lnTo>
                    <a:pt x="1189901" y="109245"/>
                  </a:lnTo>
                  <a:lnTo>
                    <a:pt x="1189901" y="121996"/>
                  </a:lnTo>
                  <a:lnTo>
                    <a:pt x="1203477" y="121996"/>
                  </a:lnTo>
                  <a:lnTo>
                    <a:pt x="1203477" y="109245"/>
                  </a:lnTo>
                  <a:lnTo>
                    <a:pt x="1203477" y="53721"/>
                  </a:lnTo>
                  <a:lnTo>
                    <a:pt x="1203477" y="9410"/>
                  </a:lnTo>
                  <a:close/>
                </a:path>
              </a:pathLst>
            </a:custGeom>
            <a:solidFill>
              <a:srgbClr val="FFFFFF"/>
            </a:solidFill>
          </p:spPr>
          <p:txBody>
            <a:bodyPr wrap="square" lIns="0" tIns="0" rIns="0" bIns="0" rtlCol="0"/>
            <a:lstStyle/>
            <a:p>
              <a:endParaRPr/>
            </a:p>
          </p:txBody>
        </p:sp>
        <p:sp>
          <p:nvSpPr>
            <p:cNvPr id="11" name="object 11"/>
            <p:cNvSpPr/>
            <p:nvPr/>
          </p:nvSpPr>
          <p:spPr>
            <a:xfrm>
              <a:off x="9607871" y="6599366"/>
              <a:ext cx="73583" cy="81318"/>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9701745" y="6581763"/>
              <a:ext cx="142118" cy="98922"/>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11089590" y="6566655"/>
              <a:ext cx="123634" cy="127215"/>
            </a:xfrm>
            <a:prstGeom prst="rect">
              <a:avLst/>
            </a:prstGeom>
            <a:blipFill>
              <a:blip r:embed="rId7" cstate="print"/>
              <a:stretch>
                <a:fillRect/>
              </a:stretch>
            </a:blipFill>
          </p:spPr>
          <p:txBody>
            <a:bodyPr wrap="square" lIns="0" tIns="0" rIns="0" bIns="0" rtlCol="0"/>
            <a:lstStyle/>
            <a:p>
              <a:endParaRPr/>
            </a:p>
          </p:txBody>
        </p:sp>
      </p:grpSp>
      <p:sp>
        <p:nvSpPr>
          <p:cNvPr id="14" name="object 14"/>
          <p:cNvSpPr txBox="1">
            <a:spLocks noGrp="1"/>
          </p:cNvSpPr>
          <p:nvPr>
            <p:ph type="ctrTitle"/>
          </p:nvPr>
        </p:nvSpPr>
        <p:spPr>
          <a:xfrm>
            <a:off x="166612" y="1971748"/>
            <a:ext cx="11644388" cy="289823"/>
          </a:xfrm>
          <a:prstGeom prst="rect">
            <a:avLst/>
          </a:prstGeom>
        </p:spPr>
        <p:txBody>
          <a:bodyPr vert="horz" wrap="square" lIns="0" tIns="12700" rIns="0" bIns="0" rtlCol="0">
            <a:spAutoFit/>
          </a:bodyPr>
          <a:lstStyle/>
          <a:p>
            <a:pPr marL="12700">
              <a:lnSpc>
                <a:spcPct val="100000"/>
              </a:lnSpc>
              <a:spcBef>
                <a:spcPts val="100"/>
              </a:spcBef>
            </a:pPr>
            <a:endParaRPr sz="18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a:extLst>
              <a:ext uri="{FF2B5EF4-FFF2-40B4-BE49-F238E27FC236}">
                <a16:creationId xmlns:a16="http://schemas.microsoft.com/office/drawing/2014/main" id="{632BEB56-E5E7-418D-8CE9-90841ED4F9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399" y="0"/>
            <a:ext cx="12218536" cy="6858000"/>
          </a:xfrm>
          <a:prstGeom prst="rect">
            <a:avLst/>
          </a:prstGeom>
        </p:spPr>
      </p:pic>
    </p:spTree>
    <p:extLst>
      <p:ext uri="{BB962C8B-B14F-4D97-AF65-F5344CB8AC3E}">
        <p14:creationId xmlns:p14="http://schemas.microsoft.com/office/powerpoint/2010/main" val="3527402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6612" y="1971748"/>
            <a:ext cx="11644388" cy="382156"/>
          </a:xfrm>
          <a:prstGeom prst="rect">
            <a:avLst/>
          </a:prstGeom>
        </p:spPr>
        <p:txBody>
          <a:bodyPr vert="horz" wrap="square" lIns="0" tIns="12700" rIns="0" bIns="0" rtlCol="0">
            <a:spAutoFit/>
          </a:bodyPr>
          <a:lstStyle/>
          <a:p>
            <a:pPr marL="0">
              <a:lnSpc>
                <a:spcPct val="100000"/>
              </a:lnSpc>
            </a:pPr>
            <a:r>
              <a:rPr lang="tr-TR" altLang="zh-CN" sz="2400" dirty="0">
                <a:solidFill>
                  <a:srgbClr val="000000"/>
                </a:solidFill>
                <a:latin typeface="Arial"/>
                <a:ea typeface="Arial"/>
              </a:rPr>
              <a:t>           </a:t>
            </a: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a:extLst>
              <a:ext uri="{FF2B5EF4-FFF2-40B4-BE49-F238E27FC236}">
                <a16:creationId xmlns:a16="http://schemas.microsoft.com/office/drawing/2014/main" id="{F17BFD4A-D732-44F7-9920-65D20091BC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906" y="1447800"/>
            <a:ext cx="9140187" cy="4428844"/>
          </a:xfrm>
          <a:prstGeom prst="rect">
            <a:avLst/>
          </a:prstGeom>
        </p:spPr>
      </p:pic>
      <mc:AlternateContent xmlns:mc="http://schemas.openxmlformats.org/markup-compatibility/2006">
        <mc:Choice xmlns="" xmlns:pslz="http://schemas.microsoft.com/office/powerpoint/2016/slidezoom" Requires="pslz">
          <p:graphicFrame>
            <p:nvGraphicFramePr>
              <p:cNvPr id="18" name="Slayt Önizlemesi 17">
                <a:extLst>
                  <a:ext uri="{FF2B5EF4-FFF2-40B4-BE49-F238E27FC236}">
                    <a16:creationId xmlns:a16="http://schemas.microsoft.com/office/drawing/2014/main" id="{D12ABB85-8DEF-45F9-B55F-B890429CF555}"/>
                  </a:ext>
                </a:extLst>
              </p:cNvPr>
              <p:cNvGraphicFramePr>
                <a:graphicFrameLocks noChangeAspect="1"/>
              </p:cNvGraphicFramePr>
              <p:nvPr>
                <p:extLst>
                  <p:ext uri="{D42A27DB-BD31-4B8C-83A1-F6EECF244321}">
                    <p14:modId xmlns:p14="http://schemas.microsoft.com/office/powerpoint/2010/main" val="2332041973"/>
                  </p:ext>
                </p:extLst>
              </p:nvPr>
            </p:nvGraphicFramePr>
            <p:xfrm>
              <a:off x="-3113609" y="-33691"/>
              <a:ext cx="3048000" cy="1714500"/>
            </p:xfrm>
            <a:graphic>
              <a:graphicData uri="http://schemas.microsoft.com/office/powerpoint/2016/slidezoom">
                <pslz:sldZm>
                  <pslz:sldZmObj sldId="366" cId="2137832998">
                    <pslz:zmPr id="{78F5A713-4FB7-4A4A-8C90-81C556BCA7C5}" returnToParent="0" transitionDur="1000">
                      <p166:blipFill xmlns:p166="http://schemas.microsoft.com/office/powerpoint/2016/6/main">
                        <a:blip r:embed="rId9"/>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18" name="Slayt Önizlemesi 17">
                <a:hlinkClick r:id="rId10" action="ppaction://hlinksldjump"/>
                <a:extLst>
                  <a:ext uri="{FF2B5EF4-FFF2-40B4-BE49-F238E27FC236}">
                    <a16:creationId xmlns:a16="http://schemas.microsoft.com/office/drawing/2014/main" id="{D12ABB85-8DEF-45F9-B55F-B890429CF555}"/>
                  </a:ext>
                </a:extLst>
              </p:cNvPr>
              <p:cNvPicPr>
                <a:picLocks noGrp="1" noRot="1" noChangeAspect="1" noMove="1" noResize="1" noEditPoints="1" noAdjustHandles="1" noChangeArrowheads="1" noChangeShapeType="1"/>
              </p:cNvPicPr>
              <p:nvPr/>
            </p:nvPicPr>
            <p:blipFill>
              <a:blip r:embed="rId11"/>
              <a:stretch>
                <a:fillRect/>
              </a:stretch>
            </p:blipFill>
            <p:spPr>
              <a:xfrm>
                <a:off x="-3113609" y="-33691"/>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137832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00200" y="1269434"/>
            <a:ext cx="10062014" cy="4929555"/>
          </a:xfrm>
          <a:prstGeom prst="rect">
            <a:avLst/>
          </a:prstGeom>
        </p:spPr>
        <p:txBody>
          <a:bodyPr vert="horz" wrap="square" lIns="0" tIns="12700" rIns="0" bIns="0" rtlCol="0">
            <a:spAutoFit/>
          </a:bodyPr>
          <a:lstStyle/>
          <a:p>
            <a:pPr marL="0" indent="2660651">
              <a:lnSpc>
                <a:spcPct val="100000"/>
              </a:lnSpc>
            </a:pPr>
            <a:r>
              <a:rPr lang="en-US" altLang="zh-CN" sz="2800" dirty="0">
                <a:solidFill>
                  <a:srgbClr val="000000"/>
                </a:solidFill>
                <a:latin typeface="Arial"/>
                <a:ea typeface="Arial"/>
              </a:rPr>
              <a:t>Ara</a:t>
            </a:r>
            <a:r>
              <a:rPr lang="en-US" altLang="zh-CN" sz="2800" dirty="0">
                <a:solidFill>
                  <a:srgbClr val="000000"/>
                </a:solidFill>
                <a:latin typeface="Arial"/>
                <a:cs typeface="Arial"/>
              </a:rPr>
              <a:t> </a:t>
            </a:r>
            <a:r>
              <a:rPr lang="en-US" altLang="zh-CN" sz="2800" dirty="0" err="1">
                <a:solidFill>
                  <a:srgbClr val="000000"/>
                </a:solidFill>
                <a:latin typeface="Arial"/>
                <a:ea typeface="Arial"/>
              </a:rPr>
              <a:t>hipofiz</a:t>
            </a:r>
            <a:r>
              <a:rPr lang="en-US" altLang="zh-CN" sz="2800" spc="20" dirty="0">
                <a:solidFill>
                  <a:srgbClr val="000000"/>
                </a:solidFill>
                <a:latin typeface="Arial"/>
                <a:cs typeface="Arial"/>
              </a:rPr>
              <a:t> </a:t>
            </a:r>
            <a:r>
              <a:rPr lang="en-US" altLang="zh-CN" sz="2800" dirty="0" err="1">
                <a:solidFill>
                  <a:srgbClr val="000000"/>
                </a:solidFill>
                <a:latin typeface="Arial"/>
                <a:ea typeface="Arial"/>
              </a:rPr>
              <a:t>hormonları</a:t>
            </a:r>
            <a:r>
              <a:rPr lang="en-US" altLang="zh-CN" sz="2800" dirty="0">
                <a:solidFill>
                  <a:srgbClr val="000000"/>
                </a:solidFill>
                <a:latin typeface="Arial"/>
                <a:ea typeface="Arial"/>
              </a:rPr>
              <a:t/>
            </a:r>
            <a:br>
              <a:rPr lang="en-US" altLang="zh-CN" sz="2800" dirty="0">
                <a:solidFill>
                  <a:srgbClr val="000000"/>
                </a:solidFill>
                <a:latin typeface="Arial"/>
                <a:ea typeface="Arial"/>
              </a:rPr>
            </a:br>
            <a:r>
              <a:rPr lang="en-US" sz="1050" dirty="0"/>
              <a:t/>
            </a:r>
            <a:br>
              <a:rPr lang="en-US" sz="1050" dirty="0"/>
            </a:br>
            <a:r>
              <a:rPr lang="en-US" sz="1050" dirty="0"/>
              <a:t/>
            </a:r>
            <a:br>
              <a:rPr lang="en-US" sz="1050" dirty="0"/>
            </a:br>
            <a:r>
              <a:rPr lang="en-US" sz="1050" dirty="0"/>
              <a:t/>
            </a:r>
            <a:br>
              <a:rPr lang="en-US" sz="1050" dirty="0"/>
            </a:br>
            <a:r>
              <a:rPr lang="en-US" altLang="zh-CN" sz="1800" dirty="0">
                <a:solidFill>
                  <a:srgbClr val="000000"/>
                </a:solidFill>
                <a:latin typeface="Arial"/>
                <a:ea typeface="Arial"/>
              </a:rPr>
              <a:t>•</a:t>
            </a:r>
            <a:r>
              <a:rPr lang="en-US" altLang="zh-CN" sz="1800" spc="160" dirty="0">
                <a:solidFill>
                  <a:srgbClr val="000000"/>
                </a:solidFill>
                <a:latin typeface="Arial"/>
                <a:cs typeface="Arial"/>
              </a:rPr>
              <a:t> </a:t>
            </a:r>
            <a:r>
              <a:rPr lang="en-US" altLang="zh-CN" sz="2000" dirty="0" err="1">
                <a:solidFill>
                  <a:srgbClr val="000000"/>
                </a:solidFill>
                <a:latin typeface="Arial"/>
                <a:ea typeface="Arial"/>
              </a:rPr>
              <a:t>Melanosit</a:t>
            </a:r>
            <a:r>
              <a:rPr lang="en-US" altLang="zh-CN" sz="2000" spc="160" dirty="0">
                <a:solidFill>
                  <a:srgbClr val="000000"/>
                </a:solidFill>
                <a:latin typeface="Arial"/>
                <a:cs typeface="Arial"/>
              </a:rPr>
              <a:t> </a:t>
            </a:r>
            <a:r>
              <a:rPr lang="en-US" altLang="zh-CN" sz="2000" dirty="0" err="1">
                <a:solidFill>
                  <a:srgbClr val="000000"/>
                </a:solidFill>
                <a:latin typeface="Arial"/>
                <a:ea typeface="Arial"/>
              </a:rPr>
              <a:t>uyarıcı</a:t>
            </a:r>
            <a:r>
              <a:rPr lang="en-US" altLang="zh-CN" sz="2000" spc="160" dirty="0">
                <a:solidFill>
                  <a:srgbClr val="000000"/>
                </a:solidFill>
                <a:latin typeface="Arial"/>
                <a:cs typeface="Arial"/>
              </a:rPr>
              <a:t> </a:t>
            </a:r>
            <a:r>
              <a:rPr lang="en-US" altLang="zh-CN" sz="2000" dirty="0" err="1">
                <a:solidFill>
                  <a:srgbClr val="000000"/>
                </a:solidFill>
                <a:latin typeface="Arial"/>
                <a:ea typeface="Arial"/>
              </a:rPr>
              <a:t>hormon</a:t>
            </a:r>
            <a:r>
              <a:rPr lang="en-US" altLang="zh-CN" sz="2000" spc="160" dirty="0">
                <a:solidFill>
                  <a:srgbClr val="000000"/>
                </a:solidFill>
                <a:latin typeface="Arial"/>
                <a:cs typeface="Arial"/>
              </a:rPr>
              <a:t> </a:t>
            </a:r>
            <a:r>
              <a:rPr lang="en-US" altLang="zh-CN" sz="2000" dirty="0">
                <a:solidFill>
                  <a:srgbClr val="000000"/>
                </a:solidFill>
                <a:latin typeface="Arial"/>
                <a:ea typeface="Arial"/>
              </a:rPr>
              <a:t>(MSH)</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Deriye</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renk</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veren</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melanofor</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hücrelerde</a:t>
            </a:r>
            <a:r>
              <a:rPr lang="en-US" altLang="zh-CN" sz="2000" spc="100" dirty="0">
                <a:solidFill>
                  <a:srgbClr val="000000"/>
                </a:solidFill>
                <a:latin typeface="Arial"/>
                <a:cs typeface="Arial"/>
              </a:rPr>
              <a:t> </a:t>
            </a:r>
            <a:r>
              <a:rPr lang="en-US" altLang="zh-CN" sz="2000" dirty="0">
                <a:solidFill>
                  <a:srgbClr val="000000"/>
                </a:solidFill>
                <a:latin typeface="Arial"/>
                <a:ea typeface="Arial"/>
              </a:rPr>
              <a:t>melanin</a:t>
            </a:r>
            <a:r>
              <a:rPr lang="tr-TR" altLang="zh-CN" sz="2000" dirty="0">
                <a:solidFill>
                  <a:srgbClr val="000000"/>
                </a:solidFill>
                <a:latin typeface="Arial"/>
                <a:ea typeface="Arial"/>
              </a:rPr>
              <a:t> d</a:t>
            </a:r>
            <a:r>
              <a:rPr lang="en-US" altLang="zh-CN" sz="2000" dirty="0" err="1">
                <a:solidFill>
                  <a:srgbClr val="000000"/>
                </a:solidFill>
                <a:latin typeface="Arial"/>
                <a:ea typeface="Arial"/>
              </a:rPr>
              <a:t>ağılımını</a:t>
            </a:r>
            <a:r>
              <a:rPr lang="en-US" altLang="zh-CN" sz="2000" spc="-5" dirty="0">
                <a:solidFill>
                  <a:srgbClr val="000000"/>
                </a:solidFill>
                <a:latin typeface="Arial"/>
                <a:cs typeface="Arial"/>
              </a:rPr>
              <a:t> </a:t>
            </a:r>
            <a:r>
              <a:rPr lang="en-US" altLang="zh-CN" sz="2000" spc="-5" dirty="0" err="1">
                <a:solidFill>
                  <a:srgbClr val="000000"/>
                </a:solidFill>
                <a:latin typeface="Arial"/>
                <a:ea typeface="Arial"/>
              </a:rPr>
              <a:t>etki</a:t>
            </a:r>
            <a:r>
              <a:rPr lang="tr-TR" altLang="zh-CN" sz="2000" spc="-5" dirty="0" err="1">
                <a:solidFill>
                  <a:srgbClr val="000000"/>
                </a:solidFill>
                <a:latin typeface="Arial"/>
                <a:ea typeface="Arial"/>
              </a:rPr>
              <a:t>ler</a:t>
            </a:r>
            <a:r>
              <a:rPr lang="tr-TR" altLang="zh-CN" sz="2000" spc="-5" dirty="0">
                <a:solidFill>
                  <a:srgbClr val="000000"/>
                </a:solidFill>
                <a:latin typeface="Arial"/>
                <a:ea typeface="Arial"/>
              </a:rPr>
              <a:t>.</a:t>
            </a:r>
            <a:br>
              <a:rPr lang="tr-TR" altLang="zh-CN" sz="2000" spc="-5" dirty="0">
                <a:solidFill>
                  <a:srgbClr val="000000"/>
                </a:solidFill>
                <a:latin typeface="Arial"/>
                <a:ea typeface="Arial"/>
              </a:rPr>
            </a:br>
            <a:r>
              <a:rPr lang="tr-TR" altLang="zh-CN" sz="2000" spc="-5" dirty="0">
                <a:solidFill>
                  <a:srgbClr val="000000"/>
                </a:solidFill>
                <a:latin typeface="Arial"/>
                <a:ea typeface="Arial"/>
              </a:rPr>
              <a:t/>
            </a:r>
            <a:br>
              <a:rPr lang="tr-TR" altLang="zh-CN" sz="2000" spc="-5" dirty="0">
                <a:solidFill>
                  <a:srgbClr val="000000"/>
                </a:solidFill>
                <a:latin typeface="Arial"/>
                <a:ea typeface="Arial"/>
              </a:rPr>
            </a:br>
            <a:r>
              <a:rPr lang="tr-TR" altLang="zh-CN" sz="2000" spc="-5" dirty="0">
                <a:solidFill>
                  <a:srgbClr val="000000"/>
                </a:solidFill>
                <a:latin typeface="Arial"/>
                <a:ea typeface="Arial"/>
              </a:rPr>
              <a:t/>
            </a:r>
            <a:br>
              <a:rPr lang="tr-TR" altLang="zh-CN" sz="2000" spc="-5" dirty="0">
                <a:solidFill>
                  <a:srgbClr val="000000"/>
                </a:solidFill>
                <a:latin typeface="Arial"/>
                <a:ea typeface="Arial"/>
              </a:rPr>
            </a:br>
            <a:r>
              <a:rPr lang="tr-TR" altLang="zh-CN" sz="1800" spc="-5" dirty="0">
                <a:solidFill>
                  <a:srgbClr val="FF0000"/>
                </a:solidFill>
                <a:latin typeface="Arial"/>
                <a:ea typeface="Arial"/>
              </a:rPr>
              <a:t>                                      </a:t>
            </a:r>
            <a:r>
              <a:rPr lang="en-US" altLang="zh-CN" sz="1800" dirty="0">
                <a:solidFill>
                  <a:srgbClr val="FF0000"/>
                </a:solidFill>
                <a:latin typeface="Arial"/>
                <a:ea typeface="Arial"/>
              </a:rPr>
              <a:t>EPİFİZ</a:t>
            </a:r>
            <a:r>
              <a:rPr lang="en-US" altLang="zh-CN" sz="1800" dirty="0">
                <a:solidFill>
                  <a:srgbClr val="FF0000"/>
                </a:solidFill>
                <a:latin typeface="Arial"/>
                <a:cs typeface="Arial"/>
              </a:rPr>
              <a:t> </a:t>
            </a:r>
            <a:r>
              <a:rPr lang="en-US" altLang="zh-CN" sz="1800" dirty="0">
                <a:solidFill>
                  <a:srgbClr val="FF0000"/>
                </a:solidFill>
                <a:latin typeface="Arial"/>
                <a:ea typeface="Arial"/>
              </a:rPr>
              <a:t>(CORPUS</a:t>
            </a:r>
            <a:r>
              <a:rPr lang="en-US" altLang="zh-CN" sz="1800" spc="25" dirty="0">
                <a:solidFill>
                  <a:srgbClr val="FF0000"/>
                </a:solidFill>
                <a:latin typeface="Arial"/>
                <a:cs typeface="Arial"/>
              </a:rPr>
              <a:t> </a:t>
            </a:r>
            <a:r>
              <a:rPr lang="en-US" altLang="zh-CN" sz="1800" dirty="0">
                <a:solidFill>
                  <a:srgbClr val="FF0000"/>
                </a:solidFill>
                <a:latin typeface="Arial"/>
                <a:ea typeface="Arial"/>
              </a:rPr>
              <a:t>PINEALE)</a:t>
            </a:r>
            <a:br>
              <a:rPr lang="en-US" altLang="zh-CN" sz="1800" dirty="0">
                <a:solidFill>
                  <a:srgbClr val="FF0000"/>
                </a:solidFill>
                <a:latin typeface="Arial"/>
                <a:ea typeface="Arial"/>
              </a:rPr>
            </a:br>
            <a:r>
              <a:rPr lang="en-US" altLang="zh-CN" sz="2000" spc="100" dirty="0">
                <a:solidFill>
                  <a:srgbClr val="000000"/>
                </a:solidFill>
                <a:latin typeface="Arial"/>
                <a:cs typeface="Arial"/>
              </a:rPr>
              <a:t> </a:t>
            </a:r>
            <a:r>
              <a:rPr lang="tr-TR" altLang="zh-CN" sz="2000" spc="100" dirty="0">
                <a:solidFill>
                  <a:srgbClr val="000000"/>
                </a:solidFill>
                <a:latin typeface="Arial"/>
                <a:cs typeface="Arial"/>
              </a:rPr>
              <a:t/>
            </a:r>
            <a:br>
              <a:rPr lang="tr-TR" altLang="zh-CN" sz="2000" spc="100" dirty="0">
                <a:solidFill>
                  <a:srgbClr val="000000"/>
                </a:solidFill>
                <a:latin typeface="Arial"/>
                <a:cs typeface="Arial"/>
              </a:rPr>
            </a:br>
            <a:r>
              <a:rPr lang="en-US" altLang="zh-CN" sz="2000" dirty="0">
                <a:solidFill>
                  <a:srgbClr val="000000"/>
                </a:solidFill>
                <a:latin typeface="Arial"/>
                <a:ea typeface="Arial"/>
              </a:rPr>
              <a:t>Melatonin</a:t>
            </a:r>
            <a:r>
              <a:rPr lang="en-US" altLang="zh-CN" sz="2000" spc="145" dirty="0">
                <a:solidFill>
                  <a:srgbClr val="000000"/>
                </a:solidFill>
                <a:latin typeface="Arial"/>
                <a:cs typeface="Arial"/>
              </a:rPr>
              <a:t> </a:t>
            </a:r>
            <a:r>
              <a:rPr lang="en-US" altLang="zh-CN" sz="2000" dirty="0" err="1">
                <a:solidFill>
                  <a:srgbClr val="000000"/>
                </a:solidFill>
                <a:latin typeface="Arial"/>
                <a:ea typeface="Arial"/>
              </a:rPr>
              <a:t>hormonunu</a:t>
            </a:r>
            <a:r>
              <a:rPr lang="en-US" altLang="zh-CN" sz="2000" spc="139" dirty="0">
                <a:solidFill>
                  <a:srgbClr val="000000"/>
                </a:solidFill>
                <a:latin typeface="Arial"/>
                <a:cs typeface="Arial"/>
              </a:rPr>
              <a:t> </a:t>
            </a:r>
            <a:r>
              <a:rPr lang="en-US" altLang="zh-CN" sz="2000" dirty="0" err="1">
                <a:solidFill>
                  <a:srgbClr val="000000"/>
                </a:solidFill>
                <a:latin typeface="Arial"/>
                <a:ea typeface="Arial"/>
              </a:rPr>
              <a:t>üretir</a:t>
            </a:r>
            <a:r>
              <a:rPr lang="en-US" altLang="zh-CN" sz="2000" dirty="0">
                <a:solidFill>
                  <a:srgbClr val="000000"/>
                </a:solidFill>
                <a:latin typeface="Arial"/>
                <a:ea typeface="Arial"/>
              </a:rPr>
              <a:t>.</a:t>
            </a:r>
            <a:br>
              <a:rPr lang="en-US" altLang="zh-CN" sz="2000" dirty="0">
                <a:solidFill>
                  <a:srgbClr val="000000"/>
                </a:solidFill>
                <a:latin typeface="Arial"/>
                <a:ea typeface="Arial"/>
              </a:rPr>
            </a:br>
            <a:r>
              <a:rPr lang="tr-TR" altLang="zh-CN" sz="1100" dirty="0">
                <a:solidFill>
                  <a:srgbClr val="000000"/>
                </a:solidFill>
                <a:latin typeface="Arial"/>
                <a:ea typeface="Arial"/>
              </a:rPr>
              <a:t/>
            </a:r>
            <a:br>
              <a:rPr lang="tr-TR" altLang="zh-CN" sz="1100" dirty="0">
                <a:solidFill>
                  <a:srgbClr val="000000"/>
                </a:solidFill>
                <a:latin typeface="Arial"/>
                <a:ea typeface="Arial"/>
              </a:rPr>
            </a:br>
            <a:r>
              <a:rPr lang="en-US" altLang="zh-CN" sz="2000" dirty="0">
                <a:solidFill>
                  <a:srgbClr val="000000"/>
                </a:solidFill>
                <a:latin typeface="Arial"/>
                <a:cs typeface="Arial"/>
              </a:rPr>
              <a:t> </a:t>
            </a:r>
            <a:r>
              <a:rPr lang="en-US" altLang="zh-CN" sz="2000" dirty="0">
                <a:solidFill>
                  <a:srgbClr val="FF0000"/>
                </a:solidFill>
                <a:latin typeface="Arial"/>
                <a:ea typeface="Arial"/>
              </a:rPr>
              <a:t>Melatonin</a:t>
            </a:r>
            <a:r>
              <a:rPr lang="en-US" altLang="zh-CN" sz="2000" dirty="0">
                <a:solidFill>
                  <a:srgbClr val="FF0000"/>
                </a:solidFill>
                <a:latin typeface="Arial"/>
                <a:cs typeface="Arial"/>
              </a:rPr>
              <a:t> </a:t>
            </a:r>
            <a:r>
              <a:rPr lang="en-US" altLang="zh-CN" sz="2000" dirty="0" err="1">
                <a:solidFill>
                  <a:srgbClr val="FF0000"/>
                </a:solidFill>
                <a:latin typeface="Arial"/>
                <a:ea typeface="Arial"/>
              </a:rPr>
              <a:t>salınması</a:t>
            </a:r>
            <a:r>
              <a:rPr lang="en-US" altLang="zh-CN" sz="2000" dirty="0">
                <a:solidFill>
                  <a:srgbClr val="FF0000"/>
                </a:solidFill>
                <a:latin typeface="Arial"/>
                <a:cs typeface="Arial"/>
              </a:rPr>
              <a:t> </a:t>
            </a:r>
            <a:r>
              <a:rPr lang="en-US" altLang="zh-CN" sz="2000" dirty="0" err="1">
                <a:solidFill>
                  <a:srgbClr val="FF0000"/>
                </a:solidFill>
                <a:latin typeface="Arial"/>
                <a:ea typeface="Arial"/>
              </a:rPr>
              <a:t>karanlıkta</a:t>
            </a:r>
            <a:r>
              <a:rPr lang="en-US" altLang="zh-CN" sz="2000" dirty="0">
                <a:solidFill>
                  <a:srgbClr val="FF0000"/>
                </a:solidFill>
                <a:latin typeface="Arial"/>
                <a:cs typeface="Arial"/>
              </a:rPr>
              <a:t> </a:t>
            </a:r>
            <a:r>
              <a:rPr lang="en-US" altLang="zh-CN" sz="2000" dirty="0" err="1">
                <a:solidFill>
                  <a:srgbClr val="FF0000"/>
                </a:solidFill>
                <a:latin typeface="Arial"/>
                <a:ea typeface="Arial"/>
              </a:rPr>
              <a:t>artar</a:t>
            </a:r>
            <a:r>
              <a:rPr lang="en-US" altLang="zh-CN" sz="2000" dirty="0">
                <a:solidFill>
                  <a:srgbClr val="FF0000"/>
                </a:solidFill>
                <a:latin typeface="Arial"/>
                <a:ea typeface="Arial"/>
              </a:rPr>
              <a:t>,</a:t>
            </a:r>
            <a:r>
              <a:rPr lang="en-US" altLang="zh-CN" sz="2000" dirty="0">
                <a:solidFill>
                  <a:srgbClr val="000000"/>
                </a:solidFill>
                <a:latin typeface="Arial"/>
                <a:cs typeface="Arial"/>
              </a:rPr>
              <a:t> </a:t>
            </a:r>
            <a:r>
              <a:rPr lang="en-US" altLang="zh-CN" sz="2000" dirty="0" err="1">
                <a:solidFill>
                  <a:srgbClr val="000000"/>
                </a:solidFill>
                <a:latin typeface="Arial"/>
                <a:ea typeface="Arial"/>
              </a:rPr>
              <a:t>aydınlıkta</a:t>
            </a:r>
            <a:r>
              <a:rPr lang="en-US" altLang="zh-CN" sz="2000" spc="204" dirty="0">
                <a:solidFill>
                  <a:srgbClr val="000000"/>
                </a:solidFill>
                <a:latin typeface="Arial"/>
                <a:cs typeface="Arial"/>
              </a:rPr>
              <a:t> </a:t>
            </a:r>
            <a:r>
              <a:rPr lang="en-US" altLang="zh-CN" sz="2000" dirty="0" err="1">
                <a:solidFill>
                  <a:srgbClr val="000000"/>
                </a:solidFill>
                <a:latin typeface="Arial"/>
                <a:ea typeface="Arial"/>
              </a:rPr>
              <a:t>azalır</a:t>
            </a:r>
            <a:r>
              <a:rPr lang="en-US" altLang="zh-CN" sz="2000" dirty="0">
                <a:solidFill>
                  <a:srgbClr val="000000"/>
                </a:solidFill>
                <a:latin typeface="Arial"/>
                <a:ea typeface="Arial"/>
              </a:rPr>
              <a:t>.</a:t>
            </a:r>
            <a:br>
              <a:rPr lang="en-US" altLang="zh-CN" sz="2000" dirty="0">
                <a:solidFill>
                  <a:srgbClr val="000000"/>
                </a:solidFill>
                <a:latin typeface="Arial"/>
                <a:ea typeface="Arial"/>
              </a:rPr>
            </a:br>
            <a:r>
              <a:rPr lang="en-US" sz="1100" dirty="0"/>
              <a:t/>
            </a:r>
            <a:br>
              <a:rPr lang="en-US" sz="1100" dirty="0"/>
            </a:br>
            <a:r>
              <a:rPr lang="en-US" altLang="zh-CN" sz="2000" dirty="0" err="1">
                <a:solidFill>
                  <a:srgbClr val="000000"/>
                </a:solidFill>
                <a:latin typeface="Arial"/>
                <a:ea typeface="Arial"/>
              </a:rPr>
              <a:t>İnsanda</a:t>
            </a:r>
            <a:r>
              <a:rPr lang="en-US" altLang="zh-CN" sz="2000" spc="-55" dirty="0">
                <a:solidFill>
                  <a:srgbClr val="000000"/>
                </a:solidFill>
                <a:latin typeface="Arial"/>
                <a:cs typeface="Arial"/>
              </a:rPr>
              <a:t> </a:t>
            </a:r>
            <a:r>
              <a:rPr lang="en-US" altLang="zh-CN" sz="2000" dirty="0" err="1">
                <a:solidFill>
                  <a:srgbClr val="000000"/>
                </a:solidFill>
                <a:latin typeface="Arial"/>
                <a:ea typeface="Arial"/>
              </a:rPr>
              <a:t>biyolojik</a:t>
            </a:r>
            <a:r>
              <a:rPr lang="en-US" altLang="zh-CN" sz="2000" spc="-60" dirty="0">
                <a:solidFill>
                  <a:srgbClr val="000000"/>
                </a:solidFill>
                <a:latin typeface="Arial"/>
                <a:cs typeface="Arial"/>
              </a:rPr>
              <a:t> </a:t>
            </a:r>
            <a:r>
              <a:rPr lang="en-US" altLang="zh-CN" sz="2000" dirty="0" err="1">
                <a:solidFill>
                  <a:srgbClr val="000000"/>
                </a:solidFill>
                <a:latin typeface="Arial"/>
                <a:ea typeface="Arial"/>
              </a:rPr>
              <a:t>ritmin</a:t>
            </a:r>
            <a:r>
              <a:rPr lang="en-US" altLang="zh-CN" sz="2000" spc="-60" dirty="0">
                <a:solidFill>
                  <a:srgbClr val="000000"/>
                </a:solidFill>
                <a:latin typeface="Arial"/>
                <a:cs typeface="Arial"/>
              </a:rPr>
              <a:t> </a:t>
            </a:r>
            <a:r>
              <a:rPr lang="en-US" altLang="zh-CN" sz="2000" dirty="0" err="1">
                <a:solidFill>
                  <a:srgbClr val="000000"/>
                </a:solidFill>
                <a:latin typeface="Arial"/>
                <a:ea typeface="Arial"/>
              </a:rPr>
              <a:t>düzenlenmesi</a:t>
            </a:r>
            <a:r>
              <a:rPr lang="en-US" altLang="zh-CN" sz="2000" spc="-60" dirty="0">
                <a:solidFill>
                  <a:srgbClr val="000000"/>
                </a:solidFill>
                <a:latin typeface="Arial"/>
                <a:cs typeface="Arial"/>
              </a:rPr>
              <a:t> </a:t>
            </a:r>
            <a:r>
              <a:rPr lang="en-US" altLang="zh-CN" sz="2000" dirty="0" err="1">
                <a:solidFill>
                  <a:srgbClr val="000000"/>
                </a:solidFill>
                <a:latin typeface="Arial"/>
                <a:ea typeface="Arial"/>
              </a:rPr>
              <a:t>ile</a:t>
            </a:r>
            <a:r>
              <a:rPr lang="en-US" altLang="zh-CN" sz="2000" spc="-65" dirty="0">
                <a:solidFill>
                  <a:srgbClr val="000000"/>
                </a:solidFill>
                <a:latin typeface="Arial"/>
                <a:cs typeface="Arial"/>
              </a:rPr>
              <a:t> </a:t>
            </a:r>
            <a:r>
              <a:rPr lang="en-US" altLang="zh-CN" sz="2000" dirty="0" err="1">
                <a:solidFill>
                  <a:srgbClr val="000000"/>
                </a:solidFill>
                <a:latin typeface="Arial"/>
                <a:ea typeface="Arial"/>
              </a:rPr>
              <a:t>ilgilidir</a:t>
            </a:r>
            <a:r>
              <a:rPr lang="en-US" altLang="zh-CN" sz="2000" dirty="0">
                <a:solidFill>
                  <a:srgbClr val="000000"/>
                </a:solidFill>
                <a:latin typeface="Arial"/>
                <a:ea typeface="Arial"/>
              </a:rPr>
              <a:t>.</a:t>
            </a:r>
            <a:br>
              <a:rPr lang="en-US" altLang="zh-CN" sz="2000" dirty="0">
                <a:solidFill>
                  <a:srgbClr val="000000"/>
                </a:solidFill>
                <a:latin typeface="Arial"/>
                <a:ea typeface="Arial"/>
              </a:rPr>
            </a:br>
            <a:r>
              <a:rPr lang="en-US" altLang="zh-CN" sz="2000" spc="-5" dirty="0">
                <a:solidFill>
                  <a:srgbClr val="000000"/>
                </a:solidFill>
                <a:latin typeface="Arial"/>
                <a:ea typeface="Arial"/>
              </a:rPr>
              <a:t/>
            </a:r>
            <a:br>
              <a:rPr lang="en-US" altLang="zh-CN" sz="2000" spc="-5" dirty="0">
                <a:solidFill>
                  <a:srgbClr val="000000"/>
                </a:solidFill>
                <a:latin typeface="Arial"/>
                <a:ea typeface="Arial"/>
              </a:rPr>
            </a:br>
            <a:r>
              <a:rPr lang="tr-TR" altLang="zh-CN" sz="2000" spc="-5" dirty="0">
                <a:solidFill>
                  <a:srgbClr val="000000"/>
                </a:solidFill>
                <a:latin typeface="Arial"/>
                <a:ea typeface="Arial"/>
              </a:rPr>
              <a:t> </a:t>
            </a:r>
            <a:endParaRPr sz="20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Tree>
    <p:extLst>
      <p:ext uri="{BB962C8B-B14F-4D97-AF65-F5344CB8AC3E}">
        <p14:creationId xmlns:p14="http://schemas.microsoft.com/office/powerpoint/2010/main" val="3336380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6624943" y="1910263"/>
            <a:ext cx="5441194" cy="4013919"/>
          </a:xfrm>
          <a:prstGeom prst="rect">
            <a:avLst/>
          </a:prstGeom>
        </p:spPr>
        <p:txBody>
          <a:bodyPr vert="horz" wrap="square" lIns="0" tIns="12700" rIns="0" bIns="0" rtlCol="0">
            <a:spAutoFit/>
          </a:bodyPr>
          <a:lstStyle/>
          <a:p>
            <a:pPr marL="0">
              <a:lnSpc>
                <a:spcPct val="100000"/>
              </a:lnSpc>
            </a:pPr>
            <a:r>
              <a:rPr lang="en-US" altLang="zh-CN" sz="1800" dirty="0">
                <a:solidFill>
                  <a:srgbClr val="000000"/>
                </a:solidFill>
                <a:latin typeface="Arial"/>
                <a:ea typeface="Arial"/>
              </a:rPr>
              <a:t>•</a:t>
            </a:r>
            <a:r>
              <a:rPr lang="en-US" altLang="zh-CN" sz="1800" spc="85" dirty="0">
                <a:solidFill>
                  <a:srgbClr val="000000"/>
                </a:solidFill>
                <a:latin typeface="Arial"/>
                <a:cs typeface="Arial"/>
              </a:rPr>
              <a:t>  </a:t>
            </a:r>
            <a:r>
              <a:rPr lang="en-US" altLang="zh-CN" sz="2000" dirty="0" err="1">
                <a:solidFill>
                  <a:srgbClr val="000000"/>
                </a:solidFill>
                <a:latin typeface="Arial"/>
                <a:ea typeface="Arial"/>
              </a:rPr>
              <a:t>Soluk</a:t>
            </a:r>
            <a:r>
              <a:rPr lang="en-US" altLang="zh-CN" sz="2000" spc="89" dirty="0">
                <a:solidFill>
                  <a:srgbClr val="000000"/>
                </a:solidFill>
                <a:latin typeface="Arial"/>
                <a:cs typeface="Arial"/>
              </a:rPr>
              <a:t> </a:t>
            </a:r>
            <a:r>
              <a:rPr lang="en-US" altLang="zh-CN" sz="2000" dirty="0" err="1">
                <a:solidFill>
                  <a:srgbClr val="000000"/>
                </a:solidFill>
                <a:latin typeface="Arial"/>
                <a:ea typeface="Arial"/>
              </a:rPr>
              <a:t>borusunun</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iki</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tarafında</a:t>
            </a:r>
            <a:r>
              <a:rPr lang="en-US" altLang="zh-CN" sz="2000" spc="89" dirty="0">
                <a:solidFill>
                  <a:srgbClr val="000000"/>
                </a:solidFill>
                <a:latin typeface="Arial"/>
                <a:cs typeface="Arial"/>
              </a:rPr>
              <a:t> </a:t>
            </a:r>
            <a:r>
              <a:rPr lang="en-US" altLang="zh-CN" sz="2000" dirty="0" err="1">
                <a:solidFill>
                  <a:srgbClr val="000000"/>
                </a:solidFill>
                <a:latin typeface="Arial"/>
                <a:ea typeface="Arial"/>
              </a:rPr>
              <a:t>kelebek</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altLang="zh-CN" sz="2000" spc="-5" dirty="0" err="1">
                <a:solidFill>
                  <a:srgbClr val="000000"/>
                </a:solidFill>
                <a:latin typeface="Arial"/>
                <a:ea typeface="Arial"/>
              </a:rPr>
              <a:t>şeklin</a:t>
            </a:r>
            <a:r>
              <a:rPr lang="en-US" altLang="zh-CN" sz="2000" dirty="0" err="1">
                <a:solidFill>
                  <a:srgbClr val="000000"/>
                </a:solidFill>
                <a:latin typeface="Arial"/>
                <a:ea typeface="Arial"/>
              </a:rPr>
              <a:t>de</a:t>
            </a:r>
            <a:r>
              <a:rPr lang="tr-TR" altLang="zh-CN" sz="2000" dirty="0" err="1">
                <a:solidFill>
                  <a:srgbClr val="000000"/>
                </a:solidFill>
                <a:latin typeface="Arial"/>
                <a:ea typeface="Arial"/>
              </a:rPr>
              <a:t>dir</a:t>
            </a:r>
            <a:r>
              <a:rPr lang="tr-TR" altLang="zh-CN" sz="2000" dirty="0">
                <a:solidFill>
                  <a:srgbClr val="000000"/>
                </a:solidFill>
                <a:latin typeface="Arial"/>
                <a:ea typeface="Arial"/>
              </a:rPr>
              <a:t>.</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110" dirty="0">
                <a:solidFill>
                  <a:srgbClr val="000000"/>
                </a:solidFill>
                <a:latin typeface="Arial"/>
                <a:cs typeface="Arial"/>
              </a:rPr>
              <a:t>  </a:t>
            </a:r>
            <a:r>
              <a:rPr lang="en-US" altLang="zh-CN" sz="2000" dirty="0" err="1">
                <a:solidFill>
                  <a:srgbClr val="000000"/>
                </a:solidFill>
                <a:latin typeface="Arial"/>
                <a:ea typeface="Arial"/>
              </a:rPr>
              <a:t>Follikül</a:t>
            </a:r>
            <a:r>
              <a:rPr lang="en-US" altLang="zh-CN" sz="2000" spc="114" dirty="0">
                <a:solidFill>
                  <a:srgbClr val="000000"/>
                </a:solidFill>
                <a:latin typeface="Arial"/>
                <a:cs typeface="Arial"/>
              </a:rPr>
              <a:t> </a:t>
            </a:r>
            <a:r>
              <a:rPr lang="en-US" altLang="zh-CN" sz="2000" dirty="0" err="1">
                <a:solidFill>
                  <a:srgbClr val="000000"/>
                </a:solidFill>
                <a:latin typeface="Arial"/>
                <a:ea typeface="Arial"/>
              </a:rPr>
              <a:t>şeklinde</a:t>
            </a:r>
            <a:r>
              <a:rPr lang="en-US" altLang="zh-CN" sz="2000" spc="110" dirty="0">
                <a:solidFill>
                  <a:srgbClr val="000000"/>
                </a:solidFill>
                <a:latin typeface="Arial"/>
                <a:cs typeface="Arial"/>
              </a:rPr>
              <a:t> </a:t>
            </a:r>
            <a:r>
              <a:rPr lang="en-US" altLang="zh-CN" sz="2000" dirty="0">
                <a:solidFill>
                  <a:srgbClr val="000000"/>
                </a:solidFill>
                <a:latin typeface="Arial"/>
                <a:ea typeface="Arial"/>
              </a:rPr>
              <a:t>organize</a:t>
            </a:r>
            <a:r>
              <a:rPr lang="en-US" altLang="zh-CN" sz="2000" spc="110" dirty="0">
                <a:solidFill>
                  <a:srgbClr val="000000"/>
                </a:solidFill>
                <a:latin typeface="Arial"/>
                <a:cs typeface="Arial"/>
              </a:rPr>
              <a:t> </a:t>
            </a:r>
            <a:r>
              <a:rPr lang="en-US" altLang="zh-CN" sz="2000" dirty="0" err="1">
                <a:solidFill>
                  <a:srgbClr val="000000"/>
                </a:solidFill>
                <a:latin typeface="Arial"/>
                <a:ea typeface="Arial"/>
              </a:rPr>
              <a:t>olmuştur</a:t>
            </a:r>
            <a:r>
              <a:rPr lang="tr-TR" altLang="zh-CN" sz="2000" dirty="0">
                <a:solidFill>
                  <a:srgbClr val="000000"/>
                </a:solidFill>
                <a:latin typeface="Arial"/>
                <a:ea typeface="Arial"/>
              </a:rPr>
              <a:t>.</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80" dirty="0">
                <a:solidFill>
                  <a:srgbClr val="000000"/>
                </a:solidFill>
                <a:latin typeface="Arial"/>
                <a:cs typeface="Arial"/>
              </a:rPr>
              <a:t>  </a:t>
            </a:r>
            <a:r>
              <a:rPr lang="en-US" altLang="zh-CN" sz="2000" dirty="0" err="1">
                <a:solidFill>
                  <a:srgbClr val="000000"/>
                </a:solidFill>
                <a:latin typeface="Arial"/>
                <a:ea typeface="Arial"/>
              </a:rPr>
              <a:t>Foliküllerin</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içi</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kolloid</a:t>
            </a:r>
            <a:r>
              <a:rPr lang="en-US" altLang="zh-CN" sz="2000" spc="80" dirty="0">
                <a:solidFill>
                  <a:srgbClr val="000000"/>
                </a:solidFill>
                <a:latin typeface="Arial"/>
                <a:cs typeface="Arial"/>
              </a:rPr>
              <a:t> </a:t>
            </a:r>
            <a:r>
              <a:rPr lang="en-US" altLang="zh-CN" sz="2000" dirty="0" err="1">
                <a:solidFill>
                  <a:srgbClr val="000000"/>
                </a:solidFill>
                <a:latin typeface="Arial"/>
                <a:ea typeface="Arial"/>
              </a:rPr>
              <a:t>denilen</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madde</a:t>
            </a:r>
            <a:r>
              <a:rPr lang="en-US" altLang="zh-CN" sz="2000" spc="80" dirty="0">
                <a:solidFill>
                  <a:srgbClr val="000000"/>
                </a:solidFill>
                <a:latin typeface="Arial"/>
                <a:cs typeface="Arial"/>
              </a:rPr>
              <a:t> </a:t>
            </a:r>
            <a:r>
              <a:rPr lang="en-US" altLang="zh-CN" sz="2000" dirty="0" err="1">
                <a:solidFill>
                  <a:srgbClr val="000000"/>
                </a:solidFill>
                <a:latin typeface="Arial"/>
                <a:ea typeface="Arial"/>
              </a:rPr>
              <a:t>ile</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altLang="zh-CN" sz="2000" spc="-10" dirty="0" err="1">
                <a:solidFill>
                  <a:srgbClr val="000000"/>
                </a:solidFill>
                <a:latin typeface="Arial"/>
                <a:ea typeface="Arial"/>
              </a:rPr>
              <a:t>dol</a:t>
            </a:r>
            <a:r>
              <a:rPr lang="en-US" altLang="zh-CN" sz="2000" dirty="0" err="1">
                <a:solidFill>
                  <a:srgbClr val="000000"/>
                </a:solidFill>
                <a:latin typeface="Arial"/>
                <a:ea typeface="Arial"/>
              </a:rPr>
              <a:t>udur</a:t>
            </a:r>
            <a:r>
              <a:rPr lang="tr-TR" altLang="zh-CN" sz="2000" dirty="0">
                <a:solidFill>
                  <a:srgbClr val="000000"/>
                </a:solidFill>
                <a:latin typeface="Arial"/>
                <a:ea typeface="Arial"/>
              </a:rPr>
              <a:t>.</a:t>
            </a:r>
            <a:br>
              <a:rPr lang="tr-TR" altLang="zh-CN" sz="2000" dirty="0">
                <a:solidFill>
                  <a:srgbClr val="000000"/>
                </a:solidFill>
                <a:latin typeface="Arial"/>
                <a:ea typeface="Arial"/>
              </a:rPr>
            </a:b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altLang="zh-CN" sz="2000" dirty="0">
                <a:solidFill>
                  <a:srgbClr val="000000"/>
                </a:solidFill>
                <a:latin typeface="Arial"/>
                <a:ea typeface="Arial"/>
              </a:rPr>
              <a:t>•</a:t>
            </a:r>
            <a:r>
              <a:rPr lang="en-US" altLang="zh-CN" sz="2000" spc="120" dirty="0">
                <a:solidFill>
                  <a:srgbClr val="000000"/>
                </a:solidFill>
                <a:latin typeface="Arial"/>
                <a:cs typeface="Arial"/>
              </a:rPr>
              <a:t>  </a:t>
            </a:r>
            <a:r>
              <a:rPr lang="en-US" altLang="zh-CN" sz="2000" dirty="0" err="1">
                <a:solidFill>
                  <a:srgbClr val="FF0000"/>
                </a:solidFill>
                <a:latin typeface="Arial"/>
                <a:ea typeface="Arial"/>
              </a:rPr>
              <a:t>Tiroid</a:t>
            </a:r>
            <a:r>
              <a:rPr lang="en-US" altLang="zh-CN" sz="2000" spc="129" dirty="0">
                <a:solidFill>
                  <a:srgbClr val="FF0000"/>
                </a:solidFill>
                <a:latin typeface="Arial"/>
                <a:cs typeface="Arial"/>
              </a:rPr>
              <a:t> </a:t>
            </a:r>
            <a:r>
              <a:rPr lang="en-US" altLang="zh-CN" sz="2000" dirty="0" err="1">
                <a:solidFill>
                  <a:srgbClr val="FF0000"/>
                </a:solidFill>
                <a:latin typeface="Arial"/>
                <a:ea typeface="Arial"/>
              </a:rPr>
              <a:t>hormonları</a:t>
            </a:r>
            <a:r>
              <a:rPr lang="en-US" altLang="zh-CN" sz="2000" dirty="0">
                <a:solidFill>
                  <a:srgbClr val="FF0000"/>
                </a:solidFill>
                <a:latin typeface="Arial"/>
                <a:ea typeface="Arial"/>
              </a:rPr>
              <a:t>:</a:t>
            </a:r>
            <a:r>
              <a:rPr lang="en-US" altLang="zh-CN" sz="2000" dirty="0">
                <a:solidFill>
                  <a:srgbClr val="FF0000"/>
                </a:solidFill>
                <a:latin typeface="Arial"/>
                <a:cs typeface="Arial"/>
              </a:rPr>
              <a:t> </a:t>
            </a:r>
            <a:r>
              <a:rPr lang="tr-TR" altLang="zh-CN" sz="2000" dirty="0">
                <a:solidFill>
                  <a:srgbClr val="FF0000"/>
                </a:solidFill>
                <a:latin typeface="Arial"/>
                <a:cs typeface="Arial"/>
              </a:rPr>
              <a:t/>
            </a:r>
            <a:br>
              <a:rPr lang="tr-TR" altLang="zh-CN" sz="2000" dirty="0">
                <a:solidFill>
                  <a:srgbClr val="FF0000"/>
                </a:solidFill>
                <a:latin typeface="Arial"/>
                <a:cs typeface="Arial"/>
              </a:rPr>
            </a:br>
            <a:r>
              <a:rPr lang="en-US" sz="2000" dirty="0"/>
              <a:t/>
            </a:r>
            <a:br>
              <a:rPr lang="en-US" sz="2000" dirty="0"/>
            </a:br>
            <a:r>
              <a:rPr lang="en-US" altLang="zh-CN" sz="2000" dirty="0">
                <a:solidFill>
                  <a:srgbClr val="000000"/>
                </a:solidFill>
                <a:latin typeface="Arial"/>
                <a:ea typeface="Arial"/>
              </a:rPr>
              <a:t>–</a:t>
            </a:r>
            <a:r>
              <a:rPr lang="en-US" altLang="zh-CN" sz="2000" dirty="0">
                <a:solidFill>
                  <a:srgbClr val="000000"/>
                </a:solidFill>
                <a:latin typeface="Arial"/>
                <a:cs typeface="Arial"/>
              </a:rPr>
              <a:t>  </a:t>
            </a:r>
            <a:r>
              <a:rPr lang="en-US" altLang="zh-CN" sz="2000" dirty="0" err="1">
                <a:solidFill>
                  <a:srgbClr val="000000"/>
                </a:solidFill>
                <a:latin typeface="Arial"/>
                <a:ea typeface="Arial"/>
              </a:rPr>
              <a:t>Triiyodotironin</a:t>
            </a:r>
            <a:r>
              <a:rPr lang="en-US" altLang="zh-CN" sz="2000" spc="-85" dirty="0">
                <a:solidFill>
                  <a:srgbClr val="000000"/>
                </a:solidFill>
                <a:latin typeface="Arial"/>
                <a:cs typeface="Arial"/>
              </a:rPr>
              <a:t> </a:t>
            </a:r>
            <a:r>
              <a:rPr lang="en-US" altLang="zh-CN" sz="2000" dirty="0">
                <a:solidFill>
                  <a:srgbClr val="000000"/>
                </a:solidFill>
                <a:latin typeface="Arial"/>
                <a:ea typeface="Arial"/>
              </a:rPr>
              <a:t>T3</a:t>
            </a:r>
            <a:r>
              <a:rPr lang="en-US" altLang="zh-CN" sz="2000" dirty="0">
                <a:solidFill>
                  <a:srgbClr val="000000"/>
                </a:solidFill>
                <a:latin typeface="Arial"/>
                <a:cs typeface="Arial"/>
              </a:rPr>
              <a:t> </a:t>
            </a:r>
            <a:r>
              <a:rPr lang="en-US" sz="2000" dirty="0"/>
              <a:t/>
            </a:r>
            <a:br>
              <a:rPr lang="en-US" sz="2000" dirty="0"/>
            </a:br>
            <a:r>
              <a:rPr lang="en-US" altLang="zh-CN" sz="2000" dirty="0">
                <a:solidFill>
                  <a:srgbClr val="000000"/>
                </a:solidFill>
                <a:latin typeface="Arial"/>
                <a:ea typeface="Arial"/>
              </a:rPr>
              <a:t>–</a:t>
            </a:r>
            <a:r>
              <a:rPr lang="en-US" altLang="zh-CN" sz="2000" dirty="0">
                <a:solidFill>
                  <a:srgbClr val="000000"/>
                </a:solidFill>
                <a:latin typeface="Arial"/>
                <a:cs typeface="Arial"/>
              </a:rPr>
              <a:t>  </a:t>
            </a:r>
            <a:r>
              <a:rPr lang="en-US" altLang="zh-CN" sz="2000" dirty="0" err="1">
                <a:solidFill>
                  <a:srgbClr val="000000"/>
                </a:solidFill>
                <a:latin typeface="Arial"/>
                <a:ea typeface="Arial"/>
              </a:rPr>
              <a:t>Tiroksin</a:t>
            </a:r>
            <a:r>
              <a:rPr lang="en-US" altLang="zh-CN" sz="2000" spc="-89" dirty="0">
                <a:solidFill>
                  <a:srgbClr val="000000"/>
                </a:solidFill>
                <a:latin typeface="Arial"/>
                <a:cs typeface="Arial"/>
              </a:rPr>
              <a:t> </a:t>
            </a:r>
            <a:r>
              <a:rPr lang="en-US" altLang="zh-CN" sz="2000" dirty="0">
                <a:solidFill>
                  <a:srgbClr val="000000"/>
                </a:solidFill>
                <a:latin typeface="Arial"/>
                <a:ea typeface="Arial"/>
              </a:rPr>
              <a:t>T4</a:t>
            </a:r>
            <a:br>
              <a:rPr lang="en-US" altLang="zh-CN" sz="2000" dirty="0">
                <a:solidFill>
                  <a:srgbClr val="000000"/>
                </a:solidFill>
                <a:latin typeface="Arial"/>
                <a:ea typeface="Arial"/>
              </a:rPr>
            </a:br>
            <a:endParaRPr sz="20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8" name="Picture 144">
            <a:extLst>
              <a:ext uri="{FF2B5EF4-FFF2-40B4-BE49-F238E27FC236}">
                <a16:creationId xmlns:a16="http://schemas.microsoft.com/office/drawing/2014/main" id="{8A6206B5-363E-4D8C-9AA0-1E6A86C492C7}"/>
              </a:ext>
            </a:extLst>
          </p:cNvPr>
          <p:cNvPicPr>
            <a:picLocks noChangeAspect="1"/>
          </p:cNvPicPr>
          <p:nvPr/>
        </p:nvPicPr>
        <p:blipFill>
          <a:blip r:embed="rId2"/>
          <a:stretch>
            <a:fillRect/>
          </a:stretch>
        </p:blipFill>
        <p:spPr>
          <a:xfrm>
            <a:off x="1066800" y="1910263"/>
            <a:ext cx="3352800" cy="3947282"/>
          </a:xfrm>
          <a:prstGeom prst="rect">
            <a:avLst/>
          </a:prstGeom>
        </p:spPr>
      </p:pic>
      <p:sp>
        <p:nvSpPr>
          <p:cNvPr id="19" name="Metin kutusu 18">
            <a:extLst>
              <a:ext uri="{FF2B5EF4-FFF2-40B4-BE49-F238E27FC236}">
                <a16:creationId xmlns:a16="http://schemas.microsoft.com/office/drawing/2014/main" id="{EC973939-2884-4AED-9AD5-F3B25B467405}"/>
              </a:ext>
            </a:extLst>
          </p:cNvPr>
          <p:cNvSpPr txBox="1"/>
          <p:nvPr/>
        </p:nvSpPr>
        <p:spPr>
          <a:xfrm>
            <a:off x="2514600" y="631123"/>
            <a:ext cx="6093500" cy="523220"/>
          </a:xfrm>
          <a:prstGeom prst="rect">
            <a:avLst/>
          </a:prstGeom>
          <a:noFill/>
        </p:spPr>
        <p:txBody>
          <a:bodyPr wrap="square">
            <a:spAutoFit/>
          </a:bodyPr>
          <a:lstStyle/>
          <a:p>
            <a:pPr marL="0">
              <a:lnSpc>
                <a:spcPct val="100000"/>
              </a:lnSpc>
            </a:pPr>
            <a:r>
              <a:rPr lang="tr-TR" altLang="zh-CN" sz="2800" spc="-10" dirty="0">
                <a:solidFill>
                  <a:srgbClr val="FF0000"/>
                </a:solidFill>
                <a:latin typeface="Arial"/>
                <a:ea typeface="Arial"/>
              </a:rPr>
              <a:t>            </a:t>
            </a:r>
            <a:r>
              <a:rPr lang="en-US" altLang="zh-CN" sz="2800" spc="-10" dirty="0">
                <a:solidFill>
                  <a:srgbClr val="FF0000"/>
                </a:solidFill>
                <a:latin typeface="Arial"/>
                <a:ea typeface="Arial"/>
              </a:rPr>
              <a:t>TIROID</a:t>
            </a:r>
            <a:r>
              <a:rPr lang="en-US" altLang="zh-CN" sz="2800" spc="5" dirty="0">
                <a:solidFill>
                  <a:srgbClr val="FF0000"/>
                </a:solidFill>
                <a:latin typeface="Arial"/>
                <a:cs typeface="Arial"/>
              </a:rPr>
              <a:t> </a:t>
            </a:r>
            <a:r>
              <a:rPr lang="en-US" altLang="zh-CN" sz="2800" spc="-10" dirty="0">
                <a:solidFill>
                  <a:srgbClr val="FF0000"/>
                </a:solidFill>
                <a:latin typeface="Arial"/>
                <a:ea typeface="Arial"/>
              </a:rPr>
              <a:t>HORMONLARI</a:t>
            </a:r>
          </a:p>
        </p:txBody>
      </p:sp>
      <p:pic>
        <p:nvPicPr>
          <p:cNvPr id="20" name="Picture 145">
            <a:extLst>
              <a:ext uri="{FF2B5EF4-FFF2-40B4-BE49-F238E27FC236}">
                <a16:creationId xmlns:a16="http://schemas.microsoft.com/office/drawing/2014/main" id="{4727BBD3-41A1-48C2-8625-34E3936AB47F}"/>
              </a:ext>
            </a:extLst>
          </p:cNvPr>
          <p:cNvPicPr>
            <a:picLocks noChangeAspect="1"/>
          </p:cNvPicPr>
          <p:nvPr/>
        </p:nvPicPr>
        <p:blipFill>
          <a:blip r:embed="rId3"/>
          <a:stretch>
            <a:fillRect/>
          </a:stretch>
        </p:blipFill>
        <p:spPr>
          <a:xfrm>
            <a:off x="4341401" y="1910098"/>
            <a:ext cx="1722120" cy="1790700"/>
          </a:xfrm>
          <a:prstGeom prst="rect">
            <a:avLst/>
          </a:prstGeom>
        </p:spPr>
      </p:pic>
      <p:pic>
        <p:nvPicPr>
          <p:cNvPr id="21" name="Picture 146">
            <a:extLst>
              <a:ext uri="{FF2B5EF4-FFF2-40B4-BE49-F238E27FC236}">
                <a16:creationId xmlns:a16="http://schemas.microsoft.com/office/drawing/2014/main" id="{E3D23433-D3B7-4A19-A90E-DD64E34658E5}"/>
              </a:ext>
            </a:extLst>
          </p:cNvPr>
          <p:cNvPicPr>
            <a:picLocks noChangeAspect="1"/>
          </p:cNvPicPr>
          <p:nvPr/>
        </p:nvPicPr>
        <p:blipFill>
          <a:blip r:embed="rId4"/>
          <a:stretch>
            <a:fillRect/>
          </a:stretch>
        </p:blipFill>
        <p:spPr>
          <a:xfrm>
            <a:off x="4265201" y="3922239"/>
            <a:ext cx="1798320" cy="1760220"/>
          </a:xfrm>
          <a:prstGeom prst="rect">
            <a:avLst/>
          </a:prstGeom>
        </p:spPr>
      </p:pic>
    </p:spTree>
    <p:extLst>
      <p:ext uri="{BB962C8B-B14F-4D97-AF65-F5344CB8AC3E}">
        <p14:creationId xmlns:p14="http://schemas.microsoft.com/office/powerpoint/2010/main" val="3999017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
        <p:nvSpPr>
          <p:cNvPr id="15" name="Başlık 14">
            <a:extLst>
              <a:ext uri="{FF2B5EF4-FFF2-40B4-BE49-F238E27FC236}">
                <a16:creationId xmlns:a16="http://schemas.microsoft.com/office/drawing/2014/main" id="{2212606B-AF63-4D9A-A071-82E8C39420DE}"/>
              </a:ext>
            </a:extLst>
          </p:cNvPr>
          <p:cNvSpPr>
            <a:spLocks noGrp="1"/>
          </p:cNvSpPr>
          <p:nvPr>
            <p:ph type="ctrTitle"/>
          </p:nvPr>
        </p:nvSpPr>
        <p:spPr/>
        <p:txBody>
          <a:bodyPr/>
          <a:lstStyle/>
          <a:p>
            <a:endParaRPr lang="tr-TR" dirty="0"/>
          </a:p>
        </p:txBody>
      </p:sp>
      <p:pic>
        <p:nvPicPr>
          <p:cNvPr id="19" name="Resim 18">
            <a:extLst>
              <a:ext uri="{FF2B5EF4-FFF2-40B4-BE49-F238E27FC236}">
                <a16:creationId xmlns:a16="http://schemas.microsoft.com/office/drawing/2014/main" id="{133B9195-DE4C-47EA-A99C-44F3CD8C13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467" y="1371600"/>
            <a:ext cx="10668000" cy="4991976"/>
          </a:xfrm>
          <a:prstGeom prst="rect">
            <a:avLst/>
          </a:prstGeom>
        </p:spPr>
      </p:pic>
    </p:spTree>
    <p:extLst>
      <p:ext uri="{BB962C8B-B14F-4D97-AF65-F5344CB8AC3E}">
        <p14:creationId xmlns:p14="http://schemas.microsoft.com/office/powerpoint/2010/main" val="3512568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6612" y="1971748"/>
            <a:ext cx="11644388" cy="289823"/>
          </a:xfrm>
          <a:prstGeom prst="rect">
            <a:avLst/>
          </a:prstGeom>
        </p:spPr>
        <p:txBody>
          <a:bodyPr vert="horz" wrap="square" lIns="0" tIns="12700" rIns="0" bIns="0" rtlCol="0">
            <a:spAutoFit/>
          </a:bodyPr>
          <a:lstStyle/>
          <a:p>
            <a:pPr marL="12700">
              <a:lnSpc>
                <a:spcPct val="100000"/>
              </a:lnSpc>
              <a:spcBef>
                <a:spcPts val="100"/>
              </a:spcBef>
            </a:pPr>
            <a:endParaRPr sz="18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a:extLst>
              <a:ext uri="{FF2B5EF4-FFF2-40B4-BE49-F238E27FC236}">
                <a16:creationId xmlns:a16="http://schemas.microsoft.com/office/drawing/2014/main" id="{6389AA34-02D9-48E3-A27E-791ED817B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212" y="957262"/>
            <a:ext cx="8791575" cy="4943475"/>
          </a:xfrm>
          <a:prstGeom prst="rect">
            <a:avLst/>
          </a:prstGeom>
        </p:spPr>
      </p:pic>
    </p:spTree>
    <p:extLst>
      <p:ext uri="{BB962C8B-B14F-4D97-AF65-F5344CB8AC3E}">
        <p14:creationId xmlns:p14="http://schemas.microsoft.com/office/powerpoint/2010/main" val="3704238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991639" y="1447800"/>
            <a:ext cx="10694537" cy="5675913"/>
          </a:xfrm>
          <a:prstGeom prst="rect">
            <a:avLst/>
          </a:prstGeom>
        </p:spPr>
        <p:txBody>
          <a:bodyPr vert="horz" wrap="square" lIns="0" tIns="12700" rIns="0" bIns="0" rtlCol="0">
            <a:spAutoFit/>
          </a:bodyPr>
          <a:lstStyle/>
          <a:p>
            <a:pPr marL="0" indent="3293112">
              <a:lnSpc>
                <a:spcPct val="100000"/>
              </a:lnSpc>
            </a:pPr>
            <a:r>
              <a:rPr lang="en-US" altLang="zh-CN" sz="3200" spc="-10" dirty="0">
                <a:solidFill>
                  <a:srgbClr val="FF0000"/>
                </a:solidFill>
                <a:latin typeface="Arial"/>
                <a:ea typeface="Arial"/>
              </a:rPr>
              <a:t>TIROID</a:t>
            </a:r>
            <a:r>
              <a:rPr lang="en-US" altLang="zh-CN" sz="3200" spc="5" dirty="0">
                <a:solidFill>
                  <a:srgbClr val="FF0000"/>
                </a:solidFill>
                <a:latin typeface="Arial"/>
                <a:cs typeface="Arial"/>
              </a:rPr>
              <a:t> </a:t>
            </a:r>
            <a:r>
              <a:rPr lang="en-US" altLang="zh-CN" sz="3200" spc="-10" dirty="0">
                <a:solidFill>
                  <a:srgbClr val="FF0000"/>
                </a:solidFill>
                <a:latin typeface="Arial"/>
                <a:ea typeface="Arial"/>
              </a:rPr>
              <a:t>HORMONLARI</a:t>
            </a:r>
            <a:r>
              <a:rPr lang="en-US" altLang="zh-CN" sz="3200" spc="-10" dirty="0">
                <a:solidFill>
                  <a:srgbClr val="000000"/>
                </a:solidFill>
                <a:latin typeface="Arial"/>
                <a:ea typeface="Arial"/>
              </a:rPr>
              <a:t/>
            </a:r>
            <a:br>
              <a:rPr lang="en-US" altLang="zh-CN" sz="3200" spc="-10" dirty="0">
                <a:solidFill>
                  <a:srgbClr val="000000"/>
                </a:solidFill>
                <a:latin typeface="Arial"/>
                <a:ea typeface="Arial"/>
              </a:rPr>
            </a:br>
            <a:r>
              <a:rPr lang="en-US" sz="2400" dirty="0"/>
              <a:t/>
            </a:r>
            <a:br>
              <a:rPr lang="en-US" sz="2400" dirty="0"/>
            </a:br>
            <a:r>
              <a:rPr lang="en-US" sz="2400" dirty="0"/>
              <a:t/>
            </a:r>
            <a:br>
              <a:rPr lang="en-US" sz="2400" dirty="0"/>
            </a:br>
            <a:r>
              <a:rPr lang="en-US" sz="2400" dirty="0"/>
              <a:t/>
            </a:r>
            <a:br>
              <a:rPr lang="en-US" sz="2400" dirty="0"/>
            </a:br>
            <a:r>
              <a:rPr lang="en-US" altLang="zh-CN" sz="2400" dirty="0">
                <a:solidFill>
                  <a:srgbClr val="000000"/>
                </a:solidFill>
                <a:latin typeface="Arial"/>
                <a:ea typeface="Arial"/>
              </a:rPr>
              <a:t>•</a:t>
            </a:r>
            <a:r>
              <a:rPr lang="en-US" altLang="zh-CN" sz="2400" dirty="0">
                <a:solidFill>
                  <a:srgbClr val="000000"/>
                </a:solidFill>
                <a:latin typeface="Arial"/>
                <a:cs typeface="Arial"/>
              </a:rPr>
              <a:t>  </a:t>
            </a:r>
            <a:r>
              <a:rPr lang="en-US" altLang="zh-CN" sz="2400" dirty="0" err="1">
                <a:solidFill>
                  <a:srgbClr val="000000"/>
                </a:solidFill>
                <a:latin typeface="Arial"/>
                <a:ea typeface="Arial"/>
              </a:rPr>
              <a:t>Yapılması</a:t>
            </a:r>
            <a:r>
              <a:rPr lang="en-US" altLang="zh-CN" sz="2400" dirty="0">
                <a:solidFill>
                  <a:srgbClr val="000000"/>
                </a:solidFill>
                <a:latin typeface="Arial"/>
                <a:cs typeface="Arial"/>
              </a:rPr>
              <a:t> </a:t>
            </a:r>
            <a:r>
              <a:rPr lang="en-US" altLang="zh-CN" sz="2400" dirty="0" err="1">
                <a:solidFill>
                  <a:srgbClr val="000000"/>
                </a:solidFill>
                <a:latin typeface="Arial"/>
                <a:ea typeface="Arial"/>
              </a:rPr>
              <a:t>için</a:t>
            </a:r>
            <a:r>
              <a:rPr lang="en-US" altLang="zh-CN" sz="2400" dirty="0">
                <a:solidFill>
                  <a:srgbClr val="000000"/>
                </a:solidFill>
                <a:latin typeface="Arial"/>
                <a:cs typeface="Arial"/>
              </a:rPr>
              <a:t> </a:t>
            </a:r>
            <a:r>
              <a:rPr lang="en-US" altLang="zh-CN" sz="2400" dirty="0" err="1">
                <a:solidFill>
                  <a:srgbClr val="FF0000"/>
                </a:solidFill>
                <a:latin typeface="Arial"/>
                <a:ea typeface="Arial"/>
              </a:rPr>
              <a:t>iyot</a:t>
            </a:r>
            <a:r>
              <a:rPr lang="en-US" altLang="zh-CN" sz="2400" spc="-34" dirty="0">
                <a:solidFill>
                  <a:srgbClr val="000000"/>
                </a:solidFill>
                <a:latin typeface="Arial"/>
                <a:cs typeface="Arial"/>
              </a:rPr>
              <a:t> </a:t>
            </a:r>
            <a:r>
              <a:rPr lang="en-US" altLang="zh-CN" sz="2400" dirty="0" err="1">
                <a:solidFill>
                  <a:srgbClr val="000000"/>
                </a:solidFill>
                <a:latin typeface="Arial"/>
                <a:ea typeface="Arial"/>
              </a:rPr>
              <a:t>gerekir</a:t>
            </a: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sz="2400" dirty="0"/>
              <a:t/>
            </a:r>
            <a:br>
              <a:rPr lang="en-US" sz="2400" dirty="0"/>
            </a:br>
            <a:r>
              <a:rPr lang="en-US" altLang="zh-CN" sz="2400" dirty="0">
                <a:solidFill>
                  <a:srgbClr val="000000"/>
                </a:solidFill>
                <a:latin typeface="Arial"/>
                <a:ea typeface="Arial"/>
              </a:rPr>
              <a:t>•</a:t>
            </a:r>
            <a:r>
              <a:rPr lang="en-US" altLang="zh-CN" sz="2400" spc="44" dirty="0">
                <a:solidFill>
                  <a:srgbClr val="000000"/>
                </a:solidFill>
                <a:latin typeface="Arial"/>
                <a:cs typeface="Arial"/>
              </a:rPr>
              <a:t>  </a:t>
            </a:r>
            <a:r>
              <a:rPr lang="en-US" altLang="zh-CN" sz="2400" dirty="0" err="1">
                <a:solidFill>
                  <a:srgbClr val="000000"/>
                </a:solidFill>
                <a:latin typeface="Arial"/>
                <a:ea typeface="Arial"/>
              </a:rPr>
              <a:t>Foliküllerde</a:t>
            </a:r>
            <a:r>
              <a:rPr lang="en-US" altLang="zh-CN" sz="2400" spc="44" dirty="0">
                <a:solidFill>
                  <a:srgbClr val="000000"/>
                </a:solidFill>
                <a:latin typeface="Arial"/>
                <a:cs typeface="Arial"/>
              </a:rPr>
              <a:t> </a:t>
            </a:r>
            <a:r>
              <a:rPr lang="en-US" altLang="zh-CN" sz="2400" dirty="0" err="1">
                <a:solidFill>
                  <a:srgbClr val="000000"/>
                </a:solidFill>
                <a:latin typeface="Arial"/>
                <a:ea typeface="Arial"/>
              </a:rPr>
              <a:t>tiroglobuline</a:t>
            </a:r>
            <a:r>
              <a:rPr lang="en-US" altLang="zh-CN" sz="2400" spc="44" dirty="0">
                <a:solidFill>
                  <a:srgbClr val="000000"/>
                </a:solidFill>
                <a:latin typeface="Arial"/>
                <a:cs typeface="Arial"/>
              </a:rPr>
              <a:t> </a:t>
            </a:r>
            <a:r>
              <a:rPr lang="en-US" altLang="zh-CN" sz="2400" dirty="0" err="1">
                <a:solidFill>
                  <a:srgbClr val="000000"/>
                </a:solidFill>
                <a:latin typeface="Arial"/>
                <a:ea typeface="Arial"/>
              </a:rPr>
              <a:t>iyot</a:t>
            </a:r>
            <a:r>
              <a:rPr lang="en-US" altLang="zh-CN" sz="2400" spc="44" dirty="0">
                <a:solidFill>
                  <a:srgbClr val="000000"/>
                </a:solidFill>
                <a:latin typeface="Arial"/>
                <a:cs typeface="Arial"/>
              </a:rPr>
              <a:t> </a:t>
            </a:r>
            <a:r>
              <a:rPr lang="en-US" altLang="zh-CN" sz="2400" dirty="0" err="1">
                <a:solidFill>
                  <a:srgbClr val="000000"/>
                </a:solidFill>
                <a:latin typeface="Arial"/>
                <a:ea typeface="Arial"/>
              </a:rPr>
              <a:t>eklenerek</a:t>
            </a:r>
            <a:r>
              <a:rPr lang="en-US" altLang="zh-CN" sz="2400" spc="44" dirty="0">
                <a:solidFill>
                  <a:srgbClr val="000000"/>
                </a:solidFill>
                <a:latin typeface="Arial"/>
                <a:cs typeface="Arial"/>
              </a:rPr>
              <a:t> </a:t>
            </a:r>
            <a:r>
              <a:rPr lang="en-US" altLang="zh-CN" sz="2400" dirty="0" err="1">
                <a:solidFill>
                  <a:srgbClr val="000000"/>
                </a:solidFill>
                <a:latin typeface="Arial"/>
                <a:ea typeface="Arial"/>
              </a:rPr>
              <a:t>yapılır</a:t>
            </a: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sz="2400" dirty="0"/>
              <a:t/>
            </a:r>
            <a:br>
              <a:rPr lang="en-US" sz="2400" dirty="0"/>
            </a:br>
            <a:r>
              <a:rPr lang="en-US" altLang="zh-CN" sz="2400" dirty="0">
                <a:solidFill>
                  <a:srgbClr val="000000"/>
                </a:solidFill>
                <a:latin typeface="Arial"/>
                <a:ea typeface="Arial"/>
              </a:rPr>
              <a:t>•</a:t>
            </a:r>
            <a:r>
              <a:rPr lang="en-US" altLang="zh-CN" sz="2400" dirty="0">
                <a:solidFill>
                  <a:srgbClr val="000000"/>
                </a:solidFill>
                <a:latin typeface="Arial"/>
                <a:cs typeface="Arial"/>
              </a:rPr>
              <a:t>  </a:t>
            </a:r>
            <a:r>
              <a:rPr lang="en-US" altLang="zh-CN" sz="2400" dirty="0" err="1">
                <a:solidFill>
                  <a:srgbClr val="000000"/>
                </a:solidFill>
                <a:latin typeface="Arial"/>
                <a:ea typeface="Arial"/>
              </a:rPr>
              <a:t>Foliküllerde</a:t>
            </a:r>
            <a:r>
              <a:rPr lang="en-US" altLang="zh-CN" sz="2400" spc="195" dirty="0">
                <a:solidFill>
                  <a:srgbClr val="000000"/>
                </a:solidFill>
                <a:latin typeface="Arial"/>
                <a:cs typeface="Arial"/>
              </a:rPr>
              <a:t> </a:t>
            </a:r>
            <a:r>
              <a:rPr lang="en-US" altLang="zh-CN" sz="2400" dirty="0" err="1">
                <a:solidFill>
                  <a:srgbClr val="000000"/>
                </a:solidFill>
                <a:latin typeface="Arial"/>
                <a:ea typeface="Arial"/>
              </a:rPr>
              <a:t>depolanır</a:t>
            </a: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sz="2400" dirty="0"/>
              <a:t/>
            </a:r>
            <a:br>
              <a:rPr lang="en-US" sz="2400" dirty="0"/>
            </a:br>
            <a:r>
              <a:rPr lang="en-US" altLang="zh-CN" sz="2400" dirty="0">
                <a:solidFill>
                  <a:srgbClr val="000000"/>
                </a:solidFill>
                <a:latin typeface="Arial"/>
                <a:ea typeface="Arial"/>
              </a:rPr>
              <a:t>•</a:t>
            </a:r>
            <a:r>
              <a:rPr lang="en-US" altLang="zh-CN" sz="2400" dirty="0">
                <a:solidFill>
                  <a:srgbClr val="000000"/>
                </a:solidFill>
                <a:latin typeface="Arial"/>
                <a:cs typeface="Arial"/>
              </a:rPr>
              <a:t>  </a:t>
            </a:r>
            <a:r>
              <a:rPr lang="en-US" altLang="zh-CN" sz="2400" dirty="0" err="1">
                <a:solidFill>
                  <a:srgbClr val="000000"/>
                </a:solidFill>
                <a:latin typeface="Arial"/>
                <a:ea typeface="Arial"/>
              </a:rPr>
              <a:t>Gerektiğinde</a:t>
            </a:r>
            <a:r>
              <a:rPr lang="en-US" altLang="zh-CN" sz="2400" dirty="0">
                <a:solidFill>
                  <a:srgbClr val="000000"/>
                </a:solidFill>
                <a:latin typeface="Arial"/>
                <a:cs typeface="Arial"/>
              </a:rPr>
              <a:t> </a:t>
            </a:r>
            <a:r>
              <a:rPr lang="en-US" altLang="zh-CN" sz="2400" dirty="0">
                <a:solidFill>
                  <a:srgbClr val="000000"/>
                </a:solidFill>
                <a:latin typeface="Arial"/>
                <a:ea typeface="Arial"/>
              </a:rPr>
              <a:t>kana</a:t>
            </a:r>
            <a:r>
              <a:rPr lang="en-US" altLang="zh-CN" sz="2400" spc="189" dirty="0">
                <a:solidFill>
                  <a:srgbClr val="000000"/>
                </a:solidFill>
                <a:latin typeface="Arial"/>
                <a:cs typeface="Arial"/>
              </a:rPr>
              <a:t> </a:t>
            </a:r>
            <a:r>
              <a:rPr lang="en-US" altLang="zh-CN" sz="2400" dirty="0" err="1">
                <a:solidFill>
                  <a:srgbClr val="000000"/>
                </a:solidFill>
                <a:latin typeface="Arial"/>
                <a:ea typeface="Arial"/>
              </a:rPr>
              <a:t>verilir</a:t>
            </a: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sz="2400" dirty="0"/>
              <a:t/>
            </a:r>
            <a:br>
              <a:rPr lang="en-US" sz="2400" dirty="0"/>
            </a:br>
            <a:r>
              <a:rPr lang="en-US" altLang="zh-CN" sz="2400" dirty="0">
                <a:solidFill>
                  <a:srgbClr val="FF0000"/>
                </a:solidFill>
                <a:latin typeface="Arial"/>
                <a:ea typeface="Arial"/>
              </a:rPr>
              <a:t>Kanda</a:t>
            </a:r>
            <a:r>
              <a:rPr lang="en-US" altLang="zh-CN" sz="2400" dirty="0">
                <a:solidFill>
                  <a:srgbClr val="FF0000"/>
                </a:solidFill>
                <a:latin typeface="Arial"/>
                <a:cs typeface="Arial"/>
              </a:rPr>
              <a:t> </a:t>
            </a:r>
            <a:r>
              <a:rPr lang="en-US" altLang="zh-CN" sz="2400" dirty="0" err="1">
                <a:solidFill>
                  <a:srgbClr val="FF0000"/>
                </a:solidFill>
                <a:latin typeface="Arial"/>
                <a:ea typeface="Arial"/>
              </a:rPr>
              <a:t>Tiroksin</a:t>
            </a:r>
            <a:r>
              <a:rPr lang="en-US" altLang="zh-CN" sz="2400" dirty="0">
                <a:solidFill>
                  <a:srgbClr val="FF0000"/>
                </a:solidFill>
                <a:latin typeface="Arial"/>
                <a:cs typeface="Arial"/>
              </a:rPr>
              <a:t> </a:t>
            </a:r>
            <a:r>
              <a:rPr lang="en-US" altLang="zh-CN" sz="2400" dirty="0" err="1">
                <a:solidFill>
                  <a:srgbClr val="FF0000"/>
                </a:solidFill>
                <a:latin typeface="Arial"/>
                <a:ea typeface="Arial"/>
              </a:rPr>
              <a:t>bağlayıcı</a:t>
            </a:r>
            <a:r>
              <a:rPr lang="en-US" altLang="zh-CN" sz="2400" dirty="0">
                <a:solidFill>
                  <a:srgbClr val="FF0000"/>
                </a:solidFill>
                <a:latin typeface="Arial"/>
                <a:cs typeface="Arial"/>
              </a:rPr>
              <a:t> </a:t>
            </a:r>
            <a:r>
              <a:rPr lang="en-US" altLang="zh-CN" sz="2400" dirty="0" err="1">
                <a:solidFill>
                  <a:srgbClr val="FF0000"/>
                </a:solidFill>
                <a:latin typeface="Arial"/>
                <a:ea typeface="Arial"/>
              </a:rPr>
              <a:t>globülin</a:t>
            </a:r>
            <a:r>
              <a:rPr lang="en-US" altLang="zh-CN" sz="2400" dirty="0">
                <a:solidFill>
                  <a:srgbClr val="000000"/>
                </a:solidFill>
                <a:latin typeface="Arial"/>
                <a:ea typeface="Arial"/>
              </a:rPr>
              <a:t>,</a:t>
            </a:r>
            <a:r>
              <a:rPr lang="en-US" altLang="zh-CN" sz="2400" dirty="0">
                <a:solidFill>
                  <a:srgbClr val="000000"/>
                </a:solidFill>
                <a:latin typeface="Arial"/>
                <a:cs typeface="Arial"/>
              </a:rPr>
              <a:t> </a:t>
            </a:r>
            <a:r>
              <a:rPr lang="en-US" altLang="zh-CN" sz="2400" dirty="0" err="1">
                <a:solidFill>
                  <a:srgbClr val="000000"/>
                </a:solidFill>
                <a:latin typeface="Arial"/>
                <a:ea typeface="Arial"/>
              </a:rPr>
              <a:t>Tiroksin</a:t>
            </a:r>
            <a:r>
              <a:rPr lang="en-US" altLang="zh-CN" sz="2400" dirty="0">
                <a:solidFill>
                  <a:srgbClr val="000000"/>
                </a:solidFill>
                <a:latin typeface="Arial"/>
                <a:cs typeface="Arial"/>
              </a:rPr>
              <a:t> </a:t>
            </a:r>
            <a:r>
              <a:rPr lang="en-US" altLang="zh-CN" sz="2400" dirty="0" err="1">
                <a:solidFill>
                  <a:srgbClr val="000000"/>
                </a:solidFill>
                <a:latin typeface="Arial"/>
                <a:ea typeface="Arial"/>
              </a:rPr>
              <a:t>bağlayıcı</a:t>
            </a:r>
            <a:r>
              <a:rPr lang="en-US" altLang="zh-CN" sz="2400" spc="-40" dirty="0">
                <a:solidFill>
                  <a:srgbClr val="000000"/>
                </a:solidFill>
                <a:latin typeface="Arial"/>
                <a:cs typeface="Arial"/>
              </a:rPr>
              <a:t> </a:t>
            </a:r>
            <a:r>
              <a:rPr lang="en-US" altLang="zh-CN" sz="2400" dirty="0">
                <a:solidFill>
                  <a:srgbClr val="000000"/>
                </a:solidFill>
                <a:latin typeface="Arial"/>
                <a:ea typeface="Arial"/>
              </a:rPr>
              <a:t>prealbumin</a:t>
            </a:r>
            <a:br>
              <a:rPr lang="en-US" altLang="zh-CN" sz="2400" dirty="0">
                <a:solidFill>
                  <a:srgbClr val="000000"/>
                </a:solidFill>
                <a:latin typeface="Arial"/>
                <a:ea typeface="Arial"/>
              </a:rPr>
            </a:br>
            <a:r>
              <a:rPr lang="en-US" altLang="zh-CN" sz="2400" dirty="0" err="1">
                <a:solidFill>
                  <a:srgbClr val="000000"/>
                </a:solidFill>
                <a:latin typeface="Arial"/>
                <a:ea typeface="Arial"/>
              </a:rPr>
              <a:t>ve</a:t>
            </a:r>
            <a:r>
              <a:rPr lang="en-US" altLang="zh-CN" sz="2400" dirty="0">
                <a:solidFill>
                  <a:srgbClr val="000000"/>
                </a:solidFill>
                <a:latin typeface="Arial"/>
                <a:cs typeface="Arial"/>
              </a:rPr>
              <a:t> </a:t>
            </a:r>
            <a:r>
              <a:rPr lang="en-US" altLang="zh-CN" sz="2400" dirty="0" err="1">
                <a:solidFill>
                  <a:srgbClr val="000000"/>
                </a:solidFill>
                <a:latin typeface="Arial"/>
                <a:ea typeface="Arial"/>
              </a:rPr>
              <a:t>albümine</a:t>
            </a:r>
            <a:r>
              <a:rPr lang="en-US" altLang="zh-CN" sz="2400" dirty="0">
                <a:solidFill>
                  <a:srgbClr val="000000"/>
                </a:solidFill>
                <a:latin typeface="Arial"/>
                <a:cs typeface="Arial"/>
              </a:rPr>
              <a:t> </a:t>
            </a:r>
            <a:r>
              <a:rPr lang="en-US" altLang="zh-CN" sz="2400" dirty="0" err="1">
                <a:solidFill>
                  <a:srgbClr val="000000"/>
                </a:solidFill>
                <a:latin typeface="Arial"/>
                <a:ea typeface="Arial"/>
              </a:rPr>
              <a:t>bağlanarak</a:t>
            </a:r>
            <a:r>
              <a:rPr lang="en-US" altLang="zh-CN" sz="2400" spc="44" dirty="0">
                <a:solidFill>
                  <a:srgbClr val="000000"/>
                </a:solidFill>
                <a:latin typeface="Arial"/>
                <a:cs typeface="Arial"/>
              </a:rPr>
              <a:t> </a:t>
            </a:r>
            <a:r>
              <a:rPr lang="en-US" altLang="zh-CN" sz="2400" dirty="0" err="1">
                <a:solidFill>
                  <a:srgbClr val="000000"/>
                </a:solidFill>
                <a:latin typeface="Arial"/>
                <a:ea typeface="Arial"/>
              </a:rPr>
              <a:t>taşınır</a:t>
            </a:r>
            <a:r>
              <a:rPr lang="en-US" altLang="zh-CN" sz="2400" dirty="0">
                <a:solidFill>
                  <a:srgbClr val="000000"/>
                </a:solidFill>
                <a:latin typeface="Arial"/>
                <a:ea typeface="Arial"/>
              </a:rPr>
              <a:t/>
            </a:r>
            <a:br>
              <a:rPr lang="en-US" altLang="zh-CN" sz="2400" dirty="0">
                <a:solidFill>
                  <a:srgbClr val="000000"/>
                </a:solidFill>
                <a:latin typeface="Arial"/>
                <a:ea typeface="Arial"/>
              </a:rPr>
            </a:b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Tree>
    <p:extLst>
      <p:ext uri="{BB962C8B-B14F-4D97-AF65-F5344CB8AC3E}">
        <p14:creationId xmlns:p14="http://schemas.microsoft.com/office/powerpoint/2010/main" val="5273673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6612" y="1971748"/>
            <a:ext cx="11644388" cy="289823"/>
          </a:xfrm>
          <a:prstGeom prst="rect">
            <a:avLst/>
          </a:prstGeom>
        </p:spPr>
        <p:txBody>
          <a:bodyPr vert="horz" wrap="square" lIns="0" tIns="12700" rIns="0" bIns="0" rtlCol="0">
            <a:spAutoFit/>
          </a:bodyPr>
          <a:lstStyle/>
          <a:p>
            <a:pPr marL="12700">
              <a:lnSpc>
                <a:spcPct val="100000"/>
              </a:lnSpc>
              <a:spcBef>
                <a:spcPts val="100"/>
              </a:spcBef>
            </a:pPr>
            <a:endParaRPr sz="18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8" name="Picture 151">
            <a:extLst>
              <a:ext uri="{FF2B5EF4-FFF2-40B4-BE49-F238E27FC236}">
                <a16:creationId xmlns:a16="http://schemas.microsoft.com/office/drawing/2014/main" id="{C62A2CCB-AEC6-4ED9-B5A0-0A530F563B42}"/>
              </a:ext>
            </a:extLst>
          </p:cNvPr>
          <p:cNvPicPr>
            <a:picLocks noChangeAspect="1"/>
          </p:cNvPicPr>
          <p:nvPr/>
        </p:nvPicPr>
        <p:blipFill>
          <a:blip r:embed="rId2"/>
          <a:stretch>
            <a:fillRect/>
          </a:stretch>
        </p:blipFill>
        <p:spPr>
          <a:xfrm>
            <a:off x="7020202" y="381000"/>
            <a:ext cx="5074987" cy="6477000"/>
          </a:xfrm>
          <a:prstGeom prst="rect">
            <a:avLst/>
          </a:prstGeom>
        </p:spPr>
      </p:pic>
      <p:sp>
        <p:nvSpPr>
          <p:cNvPr id="19" name="Metin kutusu 18">
            <a:extLst>
              <a:ext uri="{FF2B5EF4-FFF2-40B4-BE49-F238E27FC236}">
                <a16:creationId xmlns:a16="http://schemas.microsoft.com/office/drawing/2014/main" id="{FDE3ABBA-B9D1-4BC2-A72F-90827739C8AC}"/>
              </a:ext>
            </a:extLst>
          </p:cNvPr>
          <p:cNvSpPr txBox="1"/>
          <p:nvPr/>
        </p:nvSpPr>
        <p:spPr>
          <a:xfrm>
            <a:off x="1063916" y="1384872"/>
            <a:ext cx="9849779" cy="461665"/>
          </a:xfrm>
          <a:prstGeom prst="rect">
            <a:avLst/>
          </a:prstGeom>
          <a:noFill/>
        </p:spPr>
        <p:txBody>
          <a:bodyPr wrap="square">
            <a:spAutoFit/>
          </a:bodyPr>
          <a:lstStyle/>
          <a:p>
            <a:r>
              <a:rPr lang="en-US" altLang="zh-CN" sz="2400" b="1" dirty="0">
                <a:solidFill>
                  <a:srgbClr val="FF0000"/>
                </a:solidFill>
                <a:latin typeface="Arial"/>
                <a:ea typeface="Arial"/>
              </a:rPr>
              <a:t>TIROID</a:t>
            </a:r>
            <a:r>
              <a:rPr lang="en-US" altLang="zh-CN" sz="2400" b="1" dirty="0">
                <a:solidFill>
                  <a:srgbClr val="FF0000"/>
                </a:solidFill>
                <a:latin typeface="Arial"/>
                <a:cs typeface="Arial"/>
              </a:rPr>
              <a:t> </a:t>
            </a:r>
            <a:r>
              <a:rPr lang="en-US" altLang="zh-CN" sz="2400" b="1" dirty="0">
                <a:solidFill>
                  <a:srgbClr val="FF0000"/>
                </a:solidFill>
                <a:latin typeface="Arial"/>
                <a:ea typeface="Arial"/>
              </a:rPr>
              <a:t>HORMON</a:t>
            </a:r>
            <a:r>
              <a:rPr lang="en-US" altLang="zh-CN" sz="2400" b="1" dirty="0">
                <a:solidFill>
                  <a:srgbClr val="FF0000"/>
                </a:solidFill>
                <a:latin typeface="Arial"/>
                <a:cs typeface="Arial"/>
              </a:rPr>
              <a:t> </a:t>
            </a:r>
            <a:r>
              <a:rPr lang="en-US" altLang="zh-CN" sz="2400" b="1" dirty="0">
                <a:solidFill>
                  <a:srgbClr val="FF0000"/>
                </a:solidFill>
                <a:latin typeface="Arial"/>
                <a:ea typeface="Arial"/>
              </a:rPr>
              <a:t>SALGISININ</a:t>
            </a:r>
            <a:r>
              <a:rPr lang="en-US" altLang="zh-CN" sz="2400" b="1" spc="10" dirty="0">
                <a:solidFill>
                  <a:srgbClr val="FF0000"/>
                </a:solidFill>
                <a:latin typeface="Arial"/>
                <a:cs typeface="Arial"/>
              </a:rPr>
              <a:t> </a:t>
            </a:r>
            <a:r>
              <a:rPr lang="en-US" altLang="zh-CN" sz="2400" b="1" dirty="0">
                <a:solidFill>
                  <a:srgbClr val="FF0000"/>
                </a:solidFill>
                <a:latin typeface="Arial"/>
                <a:ea typeface="Arial"/>
              </a:rPr>
              <a:t>DÜZENLENMESI</a:t>
            </a:r>
            <a:endParaRPr lang="tr-TR" sz="2400" dirty="0">
              <a:solidFill>
                <a:srgbClr val="FF0000"/>
              </a:solidFill>
            </a:endParaRPr>
          </a:p>
        </p:txBody>
      </p:sp>
    </p:spTree>
    <p:extLst>
      <p:ext uri="{BB962C8B-B14F-4D97-AF65-F5344CB8AC3E}">
        <p14:creationId xmlns:p14="http://schemas.microsoft.com/office/powerpoint/2010/main" val="1240903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6612" y="1971748"/>
            <a:ext cx="11644388" cy="289823"/>
          </a:xfrm>
          <a:prstGeom prst="rect">
            <a:avLst/>
          </a:prstGeom>
        </p:spPr>
        <p:txBody>
          <a:bodyPr vert="horz" wrap="square" lIns="0" tIns="12700" rIns="0" bIns="0" rtlCol="0">
            <a:spAutoFit/>
          </a:bodyPr>
          <a:lstStyle/>
          <a:p>
            <a:pPr marL="12700">
              <a:lnSpc>
                <a:spcPct val="100000"/>
              </a:lnSpc>
              <a:spcBef>
                <a:spcPts val="100"/>
              </a:spcBef>
            </a:pPr>
            <a:endParaRPr sz="18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a:extLst>
              <a:ext uri="{FF2B5EF4-FFF2-40B4-BE49-F238E27FC236}">
                <a16:creationId xmlns:a16="http://schemas.microsoft.com/office/drawing/2014/main" id="{1E67BD02-2EA0-46BA-9901-CED7C1B57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1523999"/>
            <a:ext cx="10962724" cy="5208789"/>
          </a:xfrm>
          <a:prstGeom prst="rect">
            <a:avLst/>
          </a:prstGeom>
        </p:spPr>
      </p:pic>
    </p:spTree>
    <p:extLst>
      <p:ext uri="{BB962C8B-B14F-4D97-AF65-F5344CB8AC3E}">
        <p14:creationId xmlns:p14="http://schemas.microsoft.com/office/powerpoint/2010/main" val="18583430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990600" y="1524000"/>
            <a:ext cx="11075537" cy="5921493"/>
          </a:xfrm>
          <a:prstGeom prst="rect">
            <a:avLst/>
          </a:prstGeom>
        </p:spPr>
        <p:txBody>
          <a:bodyPr vert="horz" wrap="square" lIns="0" tIns="12700" rIns="0" bIns="0" rtlCol="0">
            <a:spAutoFit/>
          </a:bodyPr>
          <a:lstStyle/>
          <a:p>
            <a:pPr marL="0" indent="436499">
              <a:lnSpc>
                <a:spcPct val="116250"/>
              </a:lnSpc>
            </a:pPr>
            <a:r>
              <a:rPr lang="en-US" altLang="zh-CN" sz="3200" b="1" dirty="0" err="1">
                <a:solidFill>
                  <a:srgbClr val="FF0000"/>
                </a:solidFill>
                <a:latin typeface="Comic Sans MS"/>
                <a:ea typeface="Comic Sans MS"/>
              </a:rPr>
              <a:t>Tiroid</a:t>
            </a:r>
            <a:r>
              <a:rPr lang="en-US" altLang="zh-CN" sz="3200" b="1" dirty="0">
                <a:solidFill>
                  <a:srgbClr val="FF0000"/>
                </a:solidFill>
                <a:latin typeface="Comic Sans MS"/>
                <a:cs typeface="Comic Sans MS"/>
              </a:rPr>
              <a:t> </a:t>
            </a:r>
            <a:r>
              <a:rPr lang="en-US" altLang="zh-CN" sz="3200" b="1" dirty="0" err="1">
                <a:solidFill>
                  <a:srgbClr val="FF0000"/>
                </a:solidFill>
                <a:latin typeface="Comic Sans MS"/>
                <a:ea typeface="Comic Sans MS"/>
              </a:rPr>
              <a:t>hormonlarının</a:t>
            </a:r>
            <a:r>
              <a:rPr lang="en-US" altLang="zh-CN" sz="3200" b="1" dirty="0">
                <a:solidFill>
                  <a:srgbClr val="FF0000"/>
                </a:solidFill>
                <a:latin typeface="Comic Sans MS"/>
                <a:cs typeface="Comic Sans MS"/>
              </a:rPr>
              <a:t> </a:t>
            </a:r>
            <a:r>
              <a:rPr lang="en-US" altLang="zh-CN" sz="3200" b="1" dirty="0" err="1">
                <a:solidFill>
                  <a:srgbClr val="FF0000"/>
                </a:solidFill>
                <a:latin typeface="Comic Sans MS"/>
                <a:ea typeface="Comic Sans MS"/>
              </a:rPr>
              <a:t>etkileri</a:t>
            </a:r>
            <a:r>
              <a:rPr lang="en-US" altLang="zh-CN" sz="3200" b="1" dirty="0">
                <a:solidFill>
                  <a:srgbClr val="FF0000"/>
                </a:solidFill>
                <a:latin typeface="Comic Sans MS"/>
                <a:ea typeface="Comic Sans MS"/>
              </a:rPr>
              <a:t>;</a:t>
            </a:r>
            <a:br>
              <a:rPr lang="en-US" altLang="zh-CN" sz="3200" b="1" dirty="0">
                <a:solidFill>
                  <a:srgbClr val="FF0000"/>
                </a:solidFill>
                <a:latin typeface="Comic Sans MS"/>
                <a:ea typeface="Comic Sans MS"/>
              </a:rPr>
            </a:br>
            <a:r>
              <a:rPr lang="en-US" sz="1050" dirty="0"/>
              <a:t/>
            </a:r>
            <a:br>
              <a:rPr lang="en-US" sz="1050" dirty="0"/>
            </a:br>
            <a:r>
              <a:rPr lang="en-US" sz="1050" dirty="0"/>
              <a:t/>
            </a:r>
            <a:br>
              <a:rPr lang="en-US" sz="1050" dirty="0"/>
            </a:br>
            <a:r>
              <a:rPr lang="en-US" altLang="zh-CN" sz="1800" dirty="0">
                <a:solidFill>
                  <a:srgbClr val="000000"/>
                </a:solidFill>
                <a:latin typeface="Comic Sans MS"/>
                <a:ea typeface="Comic Sans MS"/>
              </a:rPr>
              <a:t>•</a:t>
            </a:r>
            <a:r>
              <a:rPr lang="en-US" altLang="zh-CN" sz="1800" dirty="0">
                <a:solidFill>
                  <a:srgbClr val="000000"/>
                </a:solidFill>
                <a:latin typeface="Comic Sans MS"/>
                <a:cs typeface="Comic Sans MS"/>
              </a:rPr>
              <a:t>  </a:t>
            </a:r>
            <a:r>
              <a:rPr lang="en-US" altLang="zh-CN" sz="2000" b="1" dirty="0" err="1">
                <a:solidFill>
                  <a:srgbClr val="000000"/>
                </a:solidFill>
                <a:latin typeface="Comic Sans MS"/>
                <a:ea typeface="Comic Sans MS"/>
              </a:rPr>
              <a:t>Hücrede</a:t>
            </a:r>
            <a:r>
              <a:rPr lang="en-US" altLang="zh-CN" sz="2000" b="1" dirty="0">
                <a:solidFill>
                  <a:srgbClr val="000000"/>
                </a:solidFill>
                <a:latin typeface="Comic Sans MS"/>
                <a:cs typeface="Comic Sans MS"/>
              </a:rPr>
              <a:t> </a:t>
            </a:r>
            <a:r>
              <a:rPr lang="en-US" altLang="zh-CN" sz="2000" b="1" dirty="0">
                <a:solidFill>
                  <a:srgbClr val="000000"/>
                </a:solidFill>
                <a:latin typeface="Comic Sans MS"/>
                <a:ea typeface="Comic Sans MS"/>
              </a:rPr>
              <a:t>protein</a:t>
            </a:r>
            <a:r>
              <a:rPr lang="en-US" altLang="zh-CN" sz="2000" b="1" dirty="0">
                <a:solidFill>
                  <a:srgbClr val="000000"/>
                </a:solidFill>
                <a:latin typeface="Comic Sans MS"/>
                <a:cs typeface="Comic Sans MS"/>
              </a:rPr>
              <a:t> </a:t>
            </a:r>
            <a:r>
              <a:rPr lang="en-US" altLang="zh-CN" sz="2000" b="1" dirty="0" err="1">
                <a:solidFill>
                  <a:srgbClr val="000000"/>
                </a:solidFill>
                <a:latin typeface="Comic Sans MS"/>
                <a:ea typeface="Comic Sans MS"/>
              </a:rPr>
              <a:t>sentezinde</a:t>
            </a:r>
            <a:r>
              <a:rPr lang="en-US" altLang="zh-CN" sz="2000" b="1" dirty="0">
                <a:solidFill>
                  <a:srgbClr val="000000"/>
                </a:solidFill>
                <a:latin typeface="Comic Sans MS"/>
                <a:cs typeface="Comic Sans MS"/>
              </a:rPr>
              <a:t> </a:t>
            </a:r>
            <a:r>
              <a:rPr lang="en-US" altLang="zh-CN" sz="2000" b="1" dirty="0" err="1">
                <a:solidFill>
                  <a:srgbClr val="000000"/>
                </a:solidFill>
                <a:latin typeface="Comic Sans MS"/>
                <a:ea typeface="Comic Sans MS"/>
              </a:rPr>
              <a:t>artma</a:t>
            </a:r>
            <a:r>
              <a:rPr lang="en-US" altLang="zh-CN" sz="2000" b="1" dirty="0">
                <a:solidFill>
                  <a:srgbClr val="000000"/>
                </a:solidFill>
                <a:latin typeface="Comic Sans MS"/>
                <a:ea typeface="Comic Sans MS"/>
              </a:rPr>
              <a:t>,</a:t>
            </a:r>
            <a:r>
              <a:rPr lang="en-US" altLang="zh-CN" sz="2000" b="1" dirty="0">
                <a:solidFill>
                  <a:srgbClr val="000000"/>
                </a:solidFill>
                <a:latin typeface="Comic Sans MS"/>
                <a:cs typeface="Comic Sans MS"/>
              </a:rPr>
              <a:t> </a:t>
            </a:r>
            <a:r>
              <a:rPr lang="en-US" altLang="zh-CN" sz="2000" b="1" dirty="0" err="1">
                <a:solidFill>
                  <a:srgbClr val="000000"/>
                </a:solidFill>
                <a:latin typeface="Comic Sans MS"/>
                <a:ea typeface="Comic Sans MS"/>
              </a:rPr>
              <a:t>mitokondri</a:t>
            </a:r>
            <a:r>
              <a:rPr lang="en-US" altLang="zh-CN" sz="2000" b="1" spc="295" dirty="0">
                <a:solidFill>
                  <a:srgbClr val="000000"/>
                </a:solidFill>
                <a:latin typeface="Comic Sans MS"/>
                <a:cs typeface="Comic Sans MS"/>
              </a:rPr>
              <a:t> </a:t>
            </a:r>
            <a:r>
              <a:rPr lang="en-US" altLang="zh-CN" sz="2000" b="1" dirty="0" err="1">
                <a:solidFill>
                  <a:srgbClr val="000000"/>
                </a:solidFill>
                <a:latin typeface="Comic Sans MS"/>
                <a:ea typeface="Comic Sans MS"/>
              </a:rPr>
              <a:t>sayış</a:t>
            </a:r>
            <a:r>
              <a:rPr lang="tr-TR" altLang="zh-CN" sz="2000" b="1" dirty="0">
                <a:solidFill>
                  <a:srgbClr val="000000"/>
                </a:solidFill>
                <a:latin typeface="Comic Sans MS"/>
                <a:ea typeface="Comic Sans MS"/>
              </a:rPr>
              <a:t>  </a:t>
            </a:r>
            <a:r>
              <a:rPr lang="en-US" altLang="zh-CN" sz="2000" b="1" spc="-5" dirty="0" err="1">
                <a:solidFill>
                  <a:srgbClr val="000000"/>
                </a:solidFill>
                <a:latin typeface="Comic Sans MS"/>
                <a:ea typeface="Comic Sans MS"/>
              </a:rPr>
              <a:t>art</a:t>
            </a:r>
            <a:r>
              <a:rPr lang="en-US" altLang="zh-CN" sz="2000" b="1" dirty="0" err="1">
                <a:solidFill>
                  <a:srgbClr val="000000"/>
                </a:solidFill>
                <a:latin typeface="Comic Sans MS"/>
                <a:ea typeface="Comic Sans MS"/>
              </a:rPr>
              <a:t>ar</a:t>
            </a:r>
            <a:r>
              <a:rPr lang="en-US" altLang="zh-CN" sz="2000" b="1" dirty="0">
                <a:solidFill>
                  <a:srgbClr val="000000"/>
                </a:solidFill>
                <a:latin typeface="Comic Sans MS"/>
                <a:ea typeface="Comic Sans MS"/>
              </a:rPr>
              <a:t/>
            </a:r>
            <a:br>
              <a:rPr lang="en-US" altLang="zh-CN" sz="2000" b="1" dirty="0">
                <a:solidFill>
                  <a:srgbClr val="000000"/>
                </a:solidFill>
                <a:latin typeface="Comic Sans MS"/>
                <a:ea typeface="Comic Sans MS"/>
              </a:rPr>
            </a:br>
            <a:r>
              <a:rPr lang="en-US" altLang="zh-CN" sz="2000" b="1" dirty="0" err="1">
                <a:solidFill>
                  <a:srgbClr val="000000"/>
                </a:solidFill>
                <a:latin typeface="Comic Sans MS"/>
                <a:ea typeface="Comic Sans MS"/>
              </a:rPr>
              <a:t>ütün</a:t>
            </a:r>
            <a:r>
              <a:rPr lang="en-US" altLang="zh-CN" sz="2000" b="1" dirty="0">
                <a:solidFill>
                  <a:srgbClr val="000000"/>
                </a:solidFill>
                <a:latin typeface="Comic Sans MS"/>
                <a:cs typeface="Comic Sans MS"/>
              </a:rPr>
              <a:t> </a:t>
            </a:r>
            <a:r>
              <a:rPr lang="en-US" altLang="zh-CN" sz="2000" b="1" dirty="0" err="1">
                <a:solidFill>
                  <a:srgbClr val="000000"/>
                </a:solidFill>
                <a:latin typeface="Comic Sans MS"/>
                <a:ea typeface="Comic Sans MS"/>
              </a:rPr>
              <a:t>vücutta</a:t>
            </a:r>
            <a:r>
              <a:rPr lang="en-US" altLang="zh-CN" sz="2000" b="1" dirty="0">
                <a:solidFill>
                  <a:srgbClr val="000000"/>
                </a:solidFill>
                <a:latin typeface="Comic Sans MS"/>
                <a:cs typeface="Comic Sans MS"/>
              </a:rPr>
              <a:t> </a:t>
            </a:r>
            <a:r>
              <a:rPr lang="en-US" altLang="zh-CN" sz="2000" b="1" dirty="0" err="1">
                <a:solidFill>
                  <a:srgbClr val="000000"/>
                </a:solidFill>
                <a:latin typeface="Comic Sans MS"/>
                <a:ea typeface="Comic Sans MS"/>
              </a:rPr>
              <a:t>metabolik</a:t>
            </a:r>
            <a:r>
              <a:rPr lang="en-US" altLang="zh-CN" sz="2000" b="1" dirty="0">
                <a:solidFill>
                  <a:srgbClr val="000000"/>
                </a:solidFill>
                <a:latin typeface="Comic Sans MS"/>
                <a:cs typeface="Comic Sans MS"/>
              </a:rPr>
              <a:t> </a:t>
            </a:r>
            <a:r>
              <a:rPr lang="en-US" altLang="zh-CN" sz="2000" b="1" dirty="0" err="1">
                <a:solidFill>
                  <a:srgbClr val="000000"/>
                </a:solidFill>
                <a:latin typeface="Comic Sans MS"/>
                <a:ea typeface="Comic Sans MS"/>
              </a:rPr>
              <a:t>aktivite</a:t>
            </a:r>
            <a:r>
              <a:rPr lang="en-US" altLang="zh-CN" sz="2000" b="1" dirty="0">
                <a:solidFill>
                  <a:srgbClr val="000000"/>
                </a:solidFill>
                <a:latin typeface="Comic Sans MS"/>
                <a:cs typeface="Comic Sans MS"/>
              </a:rPr>
              <a:t> </a:t>
            </a:r>
            <a:r>
              <a:rPr lang="en-US" altLang="zh-CN" sz="2000" b="1" dirty="0" err="1">
                <a:solidFill>
                  <a:srgbClr val="000000"/>
                </a:solidFill>
                <a:latin typeface="Comic Sans MS"/>
                <a:ea typeface="Comic Sans MS"/>
              </a:rPr>
              <a:t>artışı</a:t>
            </a:r>
            <a:r>
              <a:rPr lang="en-US" altLang="zh-CN" sz="2000" b="1" dirty="0">
                <a:solidFill>
                  <a:srgbClr val="000000"/>
                </a:solidFill>
                <a:latin typeface="Comic Sans MS"/>
                <a:cs typeface="Comic Sans MS"/>
              </a:rPr>
              <a:t> </a:t>
            </a:r>
            <a:r>
              <a:rPr lang="en-US" altLang="zh-CN" sz="2000" b="1" dirty="0">
                <a:solidFill>
                  <a:srgbClr val="000000"/>
                </a:solidFill>
                <a:latin typeface="Comic Sans MS"/>
                <a:ea typeface="Comic Sans MS"/>
              </a:rPr>
              <a:t>(BMR</a:t>
            </a:r>
            <a:r>
              <a:rPr lang="en-US" altLang="zh-CN" sz="2000" b="1" spc="300" dirty="0">
                <a:solidFill>
                  <a:srgbClr val="000000"/>
                </a:solidFill>
                <a:latin typeface="Comic Sans MS"/>
                <a:cs typeface="Comic Sans MS"/>
              </a:rPr>
              <a:t> </a:t>
            </a:r>
            <a:r>
              <a:rPr lang="en-US" altLang="zh-CN" sz="2000" b="1" dirty="0" err="1">
                <a:solidFill>
                  <a:srgbClr val="000000"/>
                </a:solidFill>
                <a:latin typeface="Comic Sans MS"/>
                <a:ea typeface="Comic Sans MS"/>
              </a:rPr>
              <a:t>artar</a:t>
            </a:r>
            <a:r>
              <a:rPr lang="en-US" altLang="zh-CN" sz="2000" b="1" dirty="0">
                <a:solidFill>
                  <a:srgbClr val="000000"/>
                </a:solidFill>
                <a:latin typeface="Comic Sans MS"/>
                <a:ea typeface="Comic Sans MS"/>
              </a:rPr>
              <a:t>)</a:t>
            </a:r>
            <a:br>
              <a:rPr lang="en-US" altLang="zh-CN" sz="2000" b="1" dirty="0">
                <a:solidFill>
                  <a:srgbClr val="000000"/>
                </a:solidFill>
                <a:latin typeface="Comic Sans MS"/>
                <a:ea typeface="Comic Sans MS"/>
              </a:rPr>
            </a:br>
            <a:r>
              <a:rPr lang="en-US" altLang="zh-CN" sz="2000" spc="64" dirty="0">
                <a:solidFill>
                  <a:srgbClr val="000000"/>
                </a:solidFill>
                <a:latin typeface="Comic Sans MS"/>
                <a:cs typeface="Comic Sans MS"/>
              </a:rPr>
              <a:t>  </a:t>
            </a:r>
            <a:r>
              <a:rPr lang="en-US" altLang="zh-CN" sz="2000" b="1" dirty="0">
                <a:solidFill>
                  <a:srgbClr val="FF0000"/>
                </a:solidFill>
                <a:latin typeface="Comic Sans MS"/>
                <a:ea typeface="Comic Sans MS"/>
              </a:rPr>
              <a:t>Protein</a:t>
            </a:r>
            <a:r>
              <a:rPr lang="en-US" altLang="zh-CN" sz="2000" b="1" spc="94" dirty="0">
                <a:solidFill>
                  <a:srgbClr val="FF0000"/>
                </a:solidFill>
                <a:latin typeface="Comic Sans MS"/>
                <a:cs typeface="Comic Sans MS"/>
              </a:rPr>
              <a:t> </a:t>
            </a:r>
            <a:r>
              <a:rPr lang="en-US" altLang="zh-CN" sz="2000" b="1" dirty="0" err="1">
                <a:solidFill>
                  <a:srgbClr val="FF0000"/>
                </a:solidFill>
                <a:latin typeface="Comic Sans MS"/>
                <a:ea typeface="Comic Sans MS"/>
              </a:rPr>
              <a:t>katabolizmasında</a:t>
            </a:r>
            <a:r>
              <a:rPr lang="en-US" altLang="zh-CN" sz="2000" b="1" spc="94" dirty="0">
                <a:solidFill>
                  <a:srgbClr val="FF0000"/>
                </a:solidFill>
                <a:latin typeface="Comic Sans MS"/>
                <a:cs typeface="Comic Sans MS"/>
              </a:rPr>
              <a:t> </a:t>
            </a:r>
            <a:r>
              <a:rPr lang="en-US" altLang="zh-CN" sz="2000" b="1" dirty="0" err="1">
                <a:solidFill>
                  <a:srgbClr val="FF0000"/>
                </a:solidFill>
                <a:latin typeface="Comic Sans MS"/>
                <a:ea typeface="Comic Sans MS"/>
              </a:rPr>
              <a:t>artma</a:t>
            </a:r>
            <a:r>
              <a:rPr lang="en-US" altLang="zh-CN" sz="2000" b="1" dirty="0">
                <a:solidFill>
                  <a:srgbClr val="000000"/>
                </a:solidFill>
                <a:latin typeface="Comic Sans MS"/>
                <a:ea typeface="Comic Sans MS"/>
              </a:rPr>
              <a:t/>
            </a:r>
            <a:br>
              <a:rPr lang="en-US" altLang="zh-CN" sz="2000" b="1" dirty="0">
                <a:solidFill>
                  <a:srgbClr val="000000"/>
                </a:solidFill>
                <a:latin typeface="Comic Sans MS"/>
                <a:ea typeface="Comic Sans MS"/>
              </a:rPr>
            </a:br>
            <a:r>
              <a:rPr lang="en-US" altLang="zh-CN" sz="2000" spc="40" dirty="0">
                <a:solidFill>
                  <a:srgbClr val="000000"/>
                </a:solidFill>
                <a:latin typeface="Comic Sans MS"/>
                <a:cs typeface="Comic Sans MS"/>
              </a:rPr>
              <a:t> </a:t>
            </a:r>
            <a:r>
              <a:rPr lang="en-US" altLang="zh-CN" sz="2000" b="1" dirty="0" err="1">
                <a:solidFill>
                  <a:srgbClr val="000000"/>
                </a:solidFill>
                <a:latin typeface="Comic Sans MS"/>
                <a:ea typeface="Comic Sans MS"/>
              </a:rPr>
              <a:t>Özellikle</a:t>
            </a:r>
            <a:r>
              <a:rPr lang="en-US" altLang="zh-CN" sz="2000" b="1" spc="69" dirty="0">
                <a:solidFill>
                  <a:srgbClr val="000000"/>
                </a:solidFill>
                <a:latin typeface="Comic Sans MS"/>
                <a:cs typeface="Comic Sans MS"/>
              </a:rPr>
              <a:t> </a:t>
            </a:r>
            <a:r>
              <a:rPr lang="en-US" altLang="zh-CN" sz="2000" b="1" dirty="0" err="1">
                <a:solidFill>
                  <a:srgbClr val="000000"/>
                </a:solidFill>
                <a:latin typeface="Comic Sans MS"/>
                <a:ea typeface="Comic Sans MS"/>
              </a:rPr>
              <a:t>büyüme</a:t>
            </a:r>
            <a:r>
              <a:rPr lang="en-US" altLang="zh-CN" sz="2000" b="1" spc="60" dirty="0">
                <a:solidFill>
                  <a:srgbClr val="000000"/>
                </a:solidFill>
                <a:latin typeface="Comic Sans MS"/>
                <a:cs typeface="Comic Sans MS"/>
              </a:rPr>
              <a:t> </a:t>
            </a:r>
            <a:r>
              <a:rPr lang="en-US" altLang="zh-CN" sz="2000" b="1" dirty="0" err="1">
                <a:solidFill>
                  <a:srgbClr val="000000"/>
                </a:solidFill>
                <a:latin typeface="Comic Sans MS"/>
                <a:ea typeface="Comic Sans MS"/>
              </a:rPr>
              <a:t>dönemindeki</a:t>
            </a:r>
            <a:r>
              <a:rPr lang="en-US" altLang="zh-CN" sz="2000" b="1" spc="64" dirty="0">
                <a:solidFill>
                  <a:srgbClr val="000000"/>
                </a:solidFill>
                <a:latin typeface="Comic Sans MS"/>
                <a:cs typeface="Comic Sans MS"/>
              </a:rPr>
              <a:t> </a:t>
            </a:r>
            <a:r>
              <a:rPr lang="en-US" altLang="zh-CN" sz="2000" b="1" dirty="0" err="1">
                <a:solidFill>
                  <a:srgbClr val="000000"/>
                </a:solidFill>
                <a:latin typeface="Comic Sans MS"/>
                <a:ea typeface="Comic Sans MS"/>
              </a:rPr>
              <a:t>çocuklarda</a:t>
            </a:r>
            <a:r>
              <a:rPr lang="en-US" altLang="zh-CN" sz="2000" b="1" spc="64" dirty="0">
                <a:solidFill>
                  <a:srgbClr val="000000"/>
                </a:solidFill>
                <a:latin typeface="Comic Sans MS"/>
                <a:cs typeface="Comic Sans MS"/>
              </a:rPr>
              <a:t> </a:t>
            </a:r>
            <a:r>
              <a:rPr lang="en-US" altLang="zh-CN" sz="2000" b="1" dirty="0" err="1">
                <a:solidFill>
                  <a:srgbClr val="000000"/>
                </a:solidFill>
                <a:latin typeface="Comic Sans MS"/>
                <a:ea typeface="Comic Sans MS"/>
              </a:rPr>
              <a:t>iskelet</a:t>
            </a:r>
            <a:r>
              <a:rPr lang="tr-TR" altLang="zh-CN" sz="2000" b="1" dirty="0">
                <a:solidFill>
                  <a:srgbClr val="000000"/>
                </a:solidFill>
                <a:latin typeface="Comic Sans MS"/>
                <a:ea typeface="Comic Sans MS"/>
              </a:rPr>
              <a:t>  </a:t>
            </a:r>
            <a:r>
              <a:rPr lang="en-US" altLang="zh-CN" sz="2000" b="1" dirty="0" err="1">
                <a:solidFill>
                  <a:srgbClr val="000000"/>
                </a:solidFill>
                <a:latin typeface="Comic Sans MS"/>
                <a:ea typeface="Comic Sans MS"/>
              </a:rPr>
              <a:t>gelişimini</a:t>
            </a:r>
            <a:r>
              <a:rPr lang="en-US" altLang="zh-CN" sz="2000" b="1" spc="25" dirty="0">
                <a:solidFill>
                  <a:srgbClr val="000000"/>
                </a:solidFill>
                <a:latin typeface="Comic Sans MS"/>
                <a:cs typeface="Comic Sans MS"/>
              </a:rPr>
              <a:t> </a:t>
            </a:r>
            <a:r>
              <a:rPr lang="en-US" altLang="zh-CN" sz="2000" b="1" spc="-5" dirty="0" err="1">
                <a:solidFill>
                  <a:srgbClr val="000000"/>
                </a:solidFill>
                <a:latin typeface="Comic Sans MS"/>
                <a:ea typeface="Comic Sans MS"/>
              </a:rPr>
              <a:t>sağlar</a:t>
            </a:r>
            <a:r>
              <a:rPr lang="en-US" altLang="zh-CN" sz="2000" b="1" spc="-5" dirty="0">
                <a:solidFill>
                  <a:srgbClr val="000000"/>
                </a:solidFill>
                <a:latin typeface="Comic Sans MS"/>
                <a:ea typeface="Comic Sans MS"/>
              </a:rPr>
              <a:t/>
            </a:r>
            <a:br>
              <a:rPr lang="en-US" altLang="zh-CN" sz="2000" b="1" spc="-5" dirty="0">
                <a:solidFill>
                  <a:srgbClr val="000000"/>
                </a:solidFill>
                <a:latin typeface="Comic Sans MS"/>
                <a:ea typeface="Comic Sans MS"/>
              </a:rPr>
            </a:br>
            <a:r>
              <a:rPr lang="en-US" altLang="zh-CN" sz="2000" dirty="0">
                <a:solidFill>
                  <a:srgbClr val="000000"/>
                </a:solidFill>
                <a:latin typeface="Comic Sans MS"/>
                <a:cs typeface="Comic Sans MS"/>
              </a:rPr>
              <a:t>  </a:t>
            </a:r>
            <a:r>
              <a:rPr lang="en-US" altLang="zh-CN" sz="2000" b="1" dirty="0">
                <a:solidFill>
                  <a:srgbClr val="000000"/>
                </a:solidFill>
                <a:latin typeface="Comic Sans MS"/>
                <a:ea typeface="Comic Sans MS"/>
              </a:rPr>
              <a:t>Fetal</a:t>
            </a:r>
            <a:r>
              <a:rPr lang="en-US" altLang="zh-CN" sz="2000" b="1" dirty="0">
                <a:solidFill>
                  <a:srgbClr val="000000"/>
                </a:solidFill>
                <a:latin typeface="Comic Sans MS"/>
                <a:cs typeface="Comic Sans MS"/>
              </a:rPr>
              <a:t> </a:t>
            </a:r>
            <a:r>
              <a:rPr lang="en-US" altLang="zh-CN" sz="2000" b="1" dirty="0" err="1">
                <a:solidFill>
                  <a:srgbClr val="000000"/>
                </a:solidFill>
                <a:latin typeface="Comic Sans MS"/>
                <a:ea typeface="Comic Sans MS"/>
              </a:rPr>
              <a:t>dönemde</a:t>
            </a:r>
            <a:r>
              <a:rPr lang="en-US" altLang="zh-CN" sz="2000" b="1" dirty="0">
                <a:solidFill>
                  <a:srgbClr val="000000"/>
                </a:solidFill>
                <a:latin typeface="Comic Sans MS"/>
                <a:cs typeface="Comic Sans MS"/>
              </a:rPr>
              <a:t> </a:t>
            </a:r>
            <a:r>
              <a:rPr lang="en-US" altLang="zh-CN" sz="2000" b="1" dirty="0" err="1">
                <a:solidFill>
                  <a:srgbClr val="000000"/>
                </a:solidFill>
                <a:latin typeface="Comic Sans MS"/>
                <a:ea typeface="Comic Sans MS"/>
              </a:rPr>
              <a:t>ve</a:t>
            </a:r>
            <a:r>
              <a:rPr lang="en-US" altLang="zh-CN" sz="2000" b="1" dirty="0">
                <a:solidFill>
                  <a:srgbClr val="000000"/>
                </a:solidFill>
                <a:latin typeface="Comic Sans MS"/>
                <a:cs typeface="Comic Sans MS"/>
              </a:rPr>
              <a:t> </a:t>
            </a:r>
            <a:r>
              <a:rPr lang="en-US" altLang="zh-CN" sz="2000" b="1" dirty="0">
                <a:solidFill>
                  <a:srgbClr val="000000"/>
                </a:solidFill>
                <a:latin typeface="Comic Sans MS"/>
                <a:ea typeface="Comic Sans MS"/>
              </a:rPr>
              <a:t>ilk</a:t>
            </a:r>
            <a:r>
              <a:rPr lang="en-US" altLang="zh-CN" sz="2000" b="1" dirty="0">
                <a:solidFill>
                  <a:srgbClr val="000000"/>
                </a:solidFill>
                <a:latin typeface="Comic Sans MS"/>
                <a:cs typeface="Comic Sans MS"/>
              </a:rPr>
              <a:t> </a:t>
            </a:r>
            <a:r>
              <a:rPr lang="en-US" altLang="zh-CN" sz="2000" b="1" dirty="0" err="1">
                <a:solidFill>
                  <a:srgbClr val="000000"/>
                </a:solidFill>
                <a:latin typeface="Comic Sans MS"/>
                <a:ea typeface="Comic Sans MS"/>
              </a:rPr>
              <a:t>birkaç</a:t>
            </a:r>
            <a:r>
              <a:rPr lang="en-US" altLang="zh-CN" sz="2000" b="1" dirty="0">
                <a:solidFill>
                  <a:srgbClr val="000000"/>
                </a:solidFill>
                <a:latin typeface="Comic Sans MS"/>
                <a:cs typeface="Comic Sans MS"/>
              </a:rPr>
              <a:t> </a:t>
            </a:r>
            <a:r>
              <a:rPr lang="en-US" altLang="zh-CN" sz="2000" b="1" dirty="0" err="1">
                <a:solidFill>
                  <a:srgbClr val="000000"/>
                </a:solidFill>
                <a:latin typeface="Comic Sans MS"/>
                <a:ea typeface="Comic Sans MS"/>
              </a:rPr>
              <a:t>yaşta</a:t>
            </a:r>
            <a:r>
              <a:rPr lang="en-US" altLang="zh-CN" sz="2000" b="1" dirty="0">
                <a:solidFill>
                  <a:srgbClr val="000000"/>
                </a:solidFill>
                <a:latin typeface="Comic Sans MS"/>
                <a:cs typeface="Comic Sans MS"/>
              </a:rPr>
              <a:t> </a:t>
            </a:r>
            <a:r>
              <a:rPr lang="en-US" altLang="zh-CN" sz="2000" b="1" dirty="0" err="1">
                <a:solidFill>
                  <a:srgbClr val="000000"/>
                </a:solidFill>
                <a:latin typeface="Comic Sans MS"/>
                <a:ea typeface="Comic Sans MS"/>
              </a:rPr>
              <a:t>beyin</a:t>
            </a:r>
            <a:r>
              <a:rPr lang="en-US" altLang="zh-CN" sz="2000" b="1" dirty="0">
                <a:solidFill>
                  <a:srgbClr val="000000"/>
                </a:solidFill>
                <a:latin typeface="Comic Sans MS"/>
                <a:cs typeface="Comic Sans MS"/>
              </a:rPr>
              <a:t> </a:t>
            </a:r>
            <a:r>
              <a:rPr lang="en-US" altLang="zh-CN" sz="2000" b="1" dirty="0" err="1">
                <a:solidFill>
                  <a:srgbClr val="000000"/>
                </a:solidFill>
                <a:latin typeface="Comic Sans MS"/>
                <a:ea typeface="Comic Sans MS"/>
              </a:rPr>
              <a:t>gelişimi</a:t>
            </a:r>
            <a:r>
              <a:rPr lang="en-US" altLang="zh-CN" sz="2000" b="1" spc="309" dirty="0">
                <a:solidFill>
                  <a:srgbClr val="000000"/>
                </a:solidFill>
                <a:latin typeface="Comic Sans MS"/>
                <a:cs typeface="Comic Sans MS"/>
              </a:rPr>
              <a:t> </a:t>
            </a:r>
            <a:r>
              <a:rPr lang="en-US" altLang="zh-CN" sz="2000" b="1" dirty="0" err="1">
                <a:solidFill>
                  <a:srgbClr val="000000"/>
                </a:solidFill>
                <a:latin typeface="Comic Sans MS"/>
                <a:ea typeface="Comic Sans MS"/>
              </a:rPr>
              <a:t>için</a:t>
            </a:r>
            <a:r>
              <a:rPr lang="tr-TR" altLang="zh-CN" sz="2000" b="1" dirty="0">
                <a:solidFill>
                  <a:srgbClr val="000000"/>
                </a:solidFill>
                <a:latin typeface="Comic Sans MS"/>
                <a:ea typeface="Comic Sans MS"/>
              </a:rPr>
              <a:t> </a:t>
            </a:r>
            <a:r>
              <a:rPr lang="en-US" altLang="zh-CN" sz="2000" b="1" spc="-5" dirty="0" err="1">
                <a:solidFill>
                  <a:srgbClr val="000000"/>
                </a:solidFill>
                <a:latin typeface="Comic Sans MS"/>
                <a:ea typeface="Comic Sans MS"/>
              </a:rPr>
              <a:t>ger</a:t>
            </a:r>
            <a:r>
              <a:rPr lang="en-US" altLang="zh-CN" sz="2000" b="1" dirty="0" err="1">
                <a:solidFill>
                  <a:srgbClr val="000000"/>
                </a:solidFill>
                <a:latin typeface="Comic Sans MS"/>
                <a:ea typeface="Comic Sans MS"/>
              </a:rPr>
              <a:t>ekliGlikozun</a:t>
            </a:r>
            <a:r>
              <a:rPr lang="en-US" altLang="zh-CN" sz="2000" b="1" spc="145" dirty="0">
                <a:solidFill>
                  <a:srgbClr val="000000"/>
                </a:solidFill>
                <a:latin typeface="Comic Sans MS"/>
                <a:cs typeface="Comic Sans MS"/>
              </a:rPr>
              <a:t> </a:t>
            </a:r>
            <a:r>
              <a:rPr lang="en-US" altLang="zh-CN" sz="2000" b="1" dirty="0" err="1">
                <a:solidFill>
                  <a:srgbClr val="000000"/>
                </a:solidFill>
                <a:latin typeface="Comic Sans MS"/>
                <a:ea typeface="Comic Sans MS"/>
              </a:rPr>
              <a:t>hücreye</a:t>
            </a:r>
            <a:r>
              <a:rPr lang="en-US" altLang="zh-CN" sz="2000" b="1" spc="145" dirty="0">
                <a:solidFill>
                  <a:srgbClr val="000000"/>
                </a:solidFill>
                <a:latin typeface="Comic Sans MS"/>
                <a:cs typeface="Comic Sans MS"/>
              </a:rPr>
              <a:t> </a:t>
            </a:r>
            <a:r>
              <a:rPr lang="en-US" altLang="zh-CN" sz="2000" b="1" dirty="0" err="1">
                <a:solidFill>
                  <a:srgbClr val="000000"/>
                </a:solidFill>
                <a:latin typeface="Comic Sans MS"/>
                <a:ea typeface="Comic Sans MS"/>
              </a:rPr>
              <a:t>girişini</a:t>
            </a:r>
            <a:r>
              <a:rPr lang="en-US" altLang="zh-CN" sz="2000" b="1" spc="145" dirty="0">
                <a:solidFill>
                  <a:srgbClr val="000000"/>
                </a:solidFill>
                <a:latin typeface="Comic Sans MS"/>
                <a:cs typeface="Comic Sans MS"/>
              </a:rPr>
              <a:t> </a:t>
            </a:r>
            <a:r>
              <a:rPr lang="en-US" altLang="zh-CN" sz="2000" b="1" dirty="0" err="1">
                <a:solidFill>
                  <a:srgbClr val="000000"/>
                </a:solidFill>
                <a:latin typeface="Comic Sans MS"/>
                <a:ea typeface="Comic Sans MS"/>
              </a:rPr>
              <a:t>arttırır</a:t>
            </a:r>
            <a:r>
              <a:rPr lang="en-US" altLang="zh-CN" sz="2000" b="1" dirty="0">
                <a:solidFill>
                  <a:srgbClr val="000000"/>
                </a:solidFill>
                <a:latin typeface="Comic Sans MS"/>
                <a:ea typeface="Comic Sans MS"/>
              </a:rPr>
              <a:t/>
            </a:r>
            <a:br>
              <a:rPr lang="en-US" altLang="zh-CN" sz="2000" b="1" dirty="0">
                <a:solidFill>
                  <a:srgbClr val="000000"/>
                </a:solidFill>
                <a:latin typeface="Comic Sans MS"/>
                <a:ea typeface="Comic Sans MS"/>
              </a:rPr>
            </a:br>
            <a:r>
              <a:rPr lang="en-US" altLang="zh-CN" sz="2000" dirty="0">
                <a:solidFill>
                  <a:srgbClr val="000000"/>
                </a:solidFill>
                <a:latin typeface="Comic Sans MS"/>
                <a:ea typeface="Comic Sans MS"/>
              </a:rPr>
              <a:t>•</a:t>
            </a:r>
            <a:r>
              <a:rPr lang="en-US" altLang="zh-CN" sz="2000" spc="75" dirty="0">
                <a:solidFill>
                  <a:srgbClr val="000000"/>
                </a:solidFill>
                <a:latin typeface="Comic Sans MS"/>
                <a:cs typeface="Comic Sans MS"/>
              </a:rPr>
              <a:t> </a:t>
            </a:r>
            <a:r>
              <a:rPr lang="en-US" altLang="zh-CN" sz="2000" b="1" dirty="0" err="1">
                <a:solidFill>
                  <a:srgbClr val="FF0000"/>
                </a:solidFill>
                <a:latin typeface="Comic Sans MS"/>
                <a:ea typeface="Comic Sans MS"/>
              </a:rPr>
              <a:t>Glikoz</a:t>
            </a:r>
            <a:r>
              <a:rPr lang="en-US" altLang="zh-CN" sz="2000" b="1" spc="114" dirty="0">
                <a:solidFill>
                  <a:srgbClr val="FF0000"/>
                </a:solidFill>
                <a:latin typeface="Comic Sans MS"/>
                <a:cs typeface="Comic Sans MS"/>
              </a:rPr>
              <a:t> </a:t>
            </a:r>
            <a:r>
              <a:rPr lang="en-US" altLang="zh-CN" sz="2000" b="1" dirty="0" err="1">
                <a:solidFill>
                  <a:srgbClr val="FF0000"/>
                </a:solidFill>
                <a:latin typeface="Comic Sans MS"/>
                <a:ea typeface="Comic Sans MS"/>
              </a:rPr>
              <a:t>kullanımını</a:t>
            </a:r>
            <a:r>
              <a:rPr lang="en-US" altLang="zh-CN" sz="2000" b="1" spc="110" dirty="0">
                <a:solidFill>
                  <a:srgbClr val="FF0000"/>
                </a:solidFill>
                <a:latin typeface="Comic Sans MS"/>
                <a:cs typeface="Comic Sans MS"/>
              </a:rPr>
              <a:t> </a:t>
            </a:r>
            <a:r>
              <a:rPr lang="en-US" altLang="zh-CN" sz="2000" b="1" dirty="0" err="1">
                <a:solidFill>
                  <a:srgbClr val="FF0000"/>
                </a:solidFill>
                <a:latin typeface="Comic Sans MS"/>
                <a:ea typeface="Comic Sans MS"/>
              </a:rPr>
              <a:t>ve</a:t>
            </a:r>
            <a:r>
              <a:rPr lang="en-US" altLang="zh-CN" sz="2000" b="1" spc="114" dirty="0">
                <a:solidFill>
                  <a:srgbClr val="FF0000"/>
                </a:solidFill>
                <a:latin typeface="Comic Sans MS"/>
                <a:cs typeface="Comic Sans MS"/>
              </a:rPr>
              <a:t> </a:t>
            </a:r>
            <a:r>
              <a:rPr lang="en-US" altLang="zh-CN" sz="2000" b="1" dirty="0" err="1">
                <a:solidFill>
                  <a:srgbClr val="FF0000"/>
                </a:solidFill>
                <a:latin typeface="Comic Sans MS"/>
                <a:ea typeface="Comic Sans MS"/>
              </a:rPr>
              <a:t>yapımını</a:t>
            </a:r>
            <a:r>
              <a:rPr lang="en-US" altLang="zh-CN" sz="2000" b="1" spc="114" dirty="0">
                <a:solidFill>
                  <a:srgbClr val="FF0000"/>
                </a:solidFill>
                <a:latin typeface="Comic Sans MS"/>
                <a:cs typeface="Comic Sans MS"/>
              </a:rPr>
              <a:t> </a:t>
            </a:r>
            <a:r>
              <a:rPr lang="en-US" altLang="zh-CN" sz="2000" b="1" dirty="0" err="1">
                <a:solidFill>
                  <a:srgbClr val="FF0000"/>
                </a:solidFill>
                <a:latin typeface="Comic Sans MS"/>
                <a:ea typeface="Comic Sans MS"/>
              </a:rPr>
              <a:t>artırır</a:t>
            </a:r>
            <a:r>
              <a:rPr lang="en-US" altLang="zh-CN" sz="2000" b="1" dirty="0">
                <a:solidFill>
                  <a:srgbClr val="000000"/>
                </a:solidFill>
                <a:latin typeface="Comic Sans MS"/>
                <a:ea typeface="Comic Sans MS"/>
              </a:rPr>
              <a:t/>
            </a:r>
            <a:br>
              <a:rPr lang="en-US" altLang="zh-CN" sz="2000" b="1" dirty="0">
                <a:solidFill>
                  <a:srgbClr val="000000"/>
                </a:solidFill>
                <a:latin typeface="Comic Sans MS"/>
                <a:ea typeface="Comic Sans MS"/>
              </a:rPr>
            </a:br>
            <a:r>
              <a:rPr lang="en-US" altLang="zh-CN" sz="2000" spc="64" dirty="0">
                <a:solidFill>
                  <a:srgbClr val="000000"/>
                </a:solidFill>
                <a:latin typeface="Comic Sans MS"/>
                <a:cs typeface="Comic Sans MS"/>
              </a:rPr>
              <a:t> </a:t>
            </a:r>
            <a:r>
              <a:rPr lang="en-US" altLang="zh-CN" sz="2000" b="1" dirty="0" err="1">
                <a:solidFill>
                  <a:srgbClr val="000000"/>
                </a:solidFill>
                <a:latin typeface="Comic Sans MS"/>
                <a:ea typeface="Comic Sans MS"/>
              </a:rPr>
              <a:t>GİS’den</a:t>
            </a:r>
            <a:r>
              <a:rPr lang="en-US" altLang="zh-CN" sz="2000" b="1" spc="89" dirty="0">
                <a:solidFill>
                  <a:srgbClr val="000000"/>
                </a:solidFill>
                <a:latin typeface="Comic Sans MS"/>
                <a:cs typeface="Comic Sans MS"/>
              </a:rPr>
              <a:t> </a:t>
            </a:r>
            <a:r>
              <a:rPr lang="en-US" altLang="zh-CN" sz="2000" b="1" dirty="0" err="1">
                <a:solidFill>
                  <a:srgbClr val="000000"/>
                </a:solidFill>
                <a:latin typeface="Comic Sans MS"/>
                <a:ea typeface="Comic Sans MS"/>
              </a:rPr>
              <a:t>emilim</a:t>
            </a:r>
            <a:r>
              <a:rPr lang="en-US" altLang="zh-CN" sz="2000" b="1" spc="94" dirty="0">
                <a:solidFill>
                  <a:srgbClr val="000000"/>
                </a:solidFill>
                <a:latin typeface="Comic Sans MS"/>
                <a:cs typeface="Comic Sans MS"/>
              </a:rPr>
              <a:t> </a:t>
            </a:r>
            <a:r>
              <a:rPr lang="en-US" altLang="zh-CN" sz="2000" b="1" dirty="0" err="1">
                <a:solidFill>
                  <a:srgbClr val="000000"/>
                </a:solidFill>
                <a:latin typeface="Comic Sans MS"/>
                <a:ea typeface="Comic Sans MS"/>
              </a:rPr>
              <a:t>hızını</a:t>
            </a:r>
            <a:r>
              <a:rPr lang="en-US" altLang="zh-CN" sz="2000" b="1" dirty="0">
                <a:solidFill>
                  <a:srgbClr val="000000"/>
                </a:solidFill>
                <a:latin typeface="Comic Sans MS"/>
                <a:ea typeface="Comic Sans MS"/>
              </a:rPr>
              <a:t>,</a:t>
            </a:r>
            <a:r>
              <a:rPr lang="en-US" altLang="zh-CN" sz="2000" b="1" spc="94" dirty="0">
                <a:solidFill>
                  <a:srgbClr val="000000"/>
                </a:solidFill>
                <a:latin typeface="Comic Sans MS"/>
                <a:cs typeface="Comic Sans MS"/>
              </a:rPr>
              <a:t> </a:t>
            </a:r>
            <a:r>
              <a:rPr lang="en-US" altLang="zh-CN" sz="2000" b="1" dirty="0" err="1">
                <a:solidFill>
                  <a:srgbClr val="000000"/>
                </a:solidFill>
                <a:latin typeface="Comic Sans MS"/>
                <a:ea typeface="Comic Sans MS"/>
              </a:rPr>
              <a:t>hareketleri</a:t>
            </a:r>
            <a:r>
              <a:rPr lang="en-US" altLang="zh-CN" sz="2000" b="1" spc="94" dirty="0">
                <a:solidFill>
                  <a:srgbClr val="000000"/>
                </a:solidFill>
                <a:latin typeface="Comic Sans MS"/>
                <a:cs typeface="Comic Sans MS"/>
              </a:rPr>
              <a:t> </a:t>
            </a:r>
            <a:r>
              <a:rPr lang="en-US" altLang="zh-CN" sz="2000" b="1" dirty="0" err="1">
                <a:solidFill>
                  <a:srgbClr val="000000"/>
                </a:solidFill>
                <a:latin typeface="Comic Sans MS"/>
                <a:ea typeface="Comic Sans MS"/>
              </a:rPr>
              <a:t>ve</a:t>
            </a:r>
            <a:r>
              <a:rPr lang="en-US" altLang="zh-CN" sz="2000" b="1" spc="94" dirty="0">
                <a:solidFill>
                  <a:srgbClr val="000000"/>
                </a:solidFill>
                <a:latin typeface="Comic Sans MS"/>
                <a:cs typeface="Comic Sans MS"/>
              </a:rPr>
              <a:t> </a:t>
            </a:r>
            <a:r>
              <a:rPr lang="en-US" altLang="zh-CN" sz="2000" b="1" dirty="0" err="1">
                <a:solidFill>
                  <a:srgbClr val="000000"/>
                </a:solidFill>
                <a:latin typeface="Comic Sans MS"/>
                <a:ea typeface="Comic Sans MS"/>
              </a:rPr>
              <a:t>salgıları</a:t>
            </a:r>
            <a:r>
              <a:rPr lang="en-US" altLang="zh-CN" sz="2000" b="1" spc="-5" dirty="0" err="1">
                <a:solidFill>
                  <a:srgbClr val="000000"/>
                </a:solidFill>
                <a:latin typeface="Comic Sans MS"/>
                <a:ea typeface="Comic Sans MS"/>
              </a:rPr>
              <a:t>a</a:t>
            </a:r>
            <a:r>
              <a:rPr lang="en-US" altLang="zh-CN" sz="2000" b="1" dirty="0" err="1">
                <a:solidFill>
                  <a:srgbClr val="000000"/>
                </a:solidFill>
                <a:latin typeface="Comic Sans MS"/>
                <a:ea typeface="Comic Sans MS"/>
              </a:rPr>
              <a:t>rttırır</a:t>
            </a:r>
            <a:r>
              <a:rPr lang="en-US" altLang="zh-CN" sz="2000" b="1" dirty="0">
                <a:solidFill>
                  <a:srgbClr val="000000"/>
                </a:solidFill>
                <a:latin typeface="Comic Sans MS"/>
                <a:ea typeface="Comic Sans MS"/>
              </a:rPr>
              <a:t/>
            </a:r>
            <a:br>
              <a:rPr lang="en-US" altLang="zh-CN" sz="2000" b="1" dirty="0">
                <a:solidFill>
                  <a:srgbClr val="000000"/>
                </a:solidFill>
                <a:latin typeface="Comic Sans MS"/>
                <a:ea typeface="Comic Sans MS"/>
              </a:rPr>
            </a:br>
            <a:r>
              <a:rPr lang="en-US" altLang="zh-CN" sz="2000" dirty="0">
                <a:solidFill>
                  <a:srgbClr val="000000"/>
                </a:solidFill>
                <a:latin typeface="Comic Sans MS"/>
                <a:ea typeface="Comic Sans MS"/>
              </a:rPr>
              <a:t>•</a:t>
            </a:r>
            <a:r>
              <a:rPr lang="en-US" altLang="zh-CN" sz="2000" spc="129" dirty="0">
                <a:solidFill>
                  <a:srgbClr val="000000"/>
                </a:solidFill>
                <a:latin typeface="Comic Sans MS"/>
                <a:cs typeface="Comic Sans MS"/>
              </a:rPr>
              <a:t> </a:t>
            </a:r>
            <a:r>
              <a:rPr lang="en-US" altLang="zh-CN" sz="2000" b="1" dirty="0" err="1">
                <a:solidFill>
                  <a:srgbClr val="FF0000"/>
                </a:solidFill>
                <a:latin typeface="Comic Sans MS"/>
                <a:ea typeface="Comic Sans MS"/>
              </a:rPr>
              <a:t>İnsülin</a:t>
            </a:r>
            <a:r>
              <a:rPr lang="en-US" altLang="zh-CN" sz="2000" b="1" spc="195" dirty="0">
                <a:solidFill>
                  <a:srgbClr val="FF0000"/>
                </a:solidFill>
                <a:latin typeface="Comic Sans MS"/>
                <a:cs typeface="Comic Sans MS"/>
              </a:rPr>
              <a:t> </a:t>
            </a:r>
            <a:r>
              <a:rPr lang="en-US" altLang="zh-CN" sz="2000" b="1" dirty="0" err="1">
                <a:solidFill>
                  <a:srgbClr val="FF0000"/>
                </a:solidFill>
                <a:latin typeface="Comic Sans MS"/>
                <a:ea typeface="Comic Sans MS"/>
              </a:rPr>
              <a:t>salınımını</a:t>
            </a:r>
            <a:r>
              <a:rPr lang="en-US" altLang="zh-CN" sz="2000" b="1" spc="195" dirty="0">
                <a:solidFill>
                  <a:srgbClr val="FF0000"/>
                </a:solidFill>
                <a:latin typeface="Comic Sans MS"/>
                <a:cs typeface="Comic Sans MS"/>
              </a:rPr>
              <a:t> </a:t>
            </a:r>
            <a:r>
              <a:rPr lang="en-US" altLang="zh-CN" sz="2000" b="1" dirty="0" err="1">
                <a:solidFill>
                  <a:srgbClr val="FF0000"/>
                </a:solidFill>
                <a:latin typeface="Comic Sans MS"/>
                <a:ea typeface="Comic Sans MS"/>
              </a:rPr>
              <a:t>arttırır</a:t>
            </a:r>
            <a:r>
              <a:rPr lang="en-US" altLang="zh-CN" sz="2000" b="1" dirty="0">
                <a:solidFill>
                  <a:srgbClr val="000000"/>
                </a:solidFill>
                <a:latin typeface="Comic Sans MS"/>
                <a:ea typeface="Comic Sans MS"/>
              </a:rPr>
              <a:t/>
            </a:r>
            <a:br>
              <a:rPr lang="en-US" altLang="zh-CN" sz="2000" b="1" dirty="0">
                <a:solidFill>
                  <a:srgbClr val="000000"/>
                </a:solidFill>
                <a:latin typeface="Comic Sans MS"/>
                <a:ea typeface="Comic Sans MS"/>
              </a:rPr>
            </a:br>
            <a:r>
              <a:rPr lang="en-US" altLang="zh-CN" sz="2000" dirty="0">
                <a:solidFill>
                  <a:srgbClr val="000000"/>
                </a:solidFill>
                <a:latin typeface="Comic Sans MS"/>
                <a:ea typeface="Comic Sans MS"/>
              </a:rPr>
              <a:t>•</a:t>
            </a:r>
            <a:r>
              <a:rPr lang="en-US" altLang="zh-CN" sz="2000" spc="50" dirty="0">
                <a:solidFill>
                  <a:srgbClr val="000000"/>
                </a:solidFill>
                <a:latin typeface="Comic Sans MS"/>
                <a:cs typeface="Comic Sans MS"/>
              </a:rPr>
              <a:t> </a:t>
            </a:r>
            <a:r>
              <a:rPr lang="en-US" altLang="zh-CN" sz="2000" b="1" dirty="0" err="1">
                <a:solidFill>
                  <a:srgbClr val="000000"/>
                </a:solidFill>
                <a:latin typeface="Comic Sans MS"/>
                <a:ea typeface="Comic Sans MS"/>
              </a:rPr>
              <a:t>Yağ</a:t>
            </a:r>
            <a:r>
              <a:rPr lang="en-US" altLang="zh-CN" sz="2000" b="1" spc="80" dirty="0">
                <a:solidFill>
                  <a:srgbClr val="000000"/>
                </a:solidFill>
                <a:latin typeface="Comic Sans MS"/>
                <a:cs typeface="Comic Sans MS"/>
              </a:rPr>
              <a:t> </a:t>
            </a:r>
            <a:r>
              <a:rPr lang="en-US" altLang="zh-CN" sz="2000" b="1" dirty="0" err="1">
                <a:solidFill>
                  <a:srgbClr val="000000"/>
                </a:solidFill>
                <a:latin typeface="Comic Sans MS"/>
                <a:ea typeface="Comic Sans MS"/>
              </a:rPr>
              <a:t>depolarından</a:t>
            </a:r>
            <a:r>
              <a:rPr lang="en-US" altLang="zh-CN" sz="2000" b="1" spc="80" dirty="0">
                <a:solidFill>
                  <a:srgbClr val="000000"/>
                </a:solidFill>
                <a:latin typeface="Comic Sans MS"/>
                <a:cs typeface="Comic Sans MS"/>
              </a:rPr>
              <a:t> </a:t>
            </a:r>
            <a:r>
              <a:rPr lang="en-US" altLang="zh-CN" sz="2000" b="1" dirty="0" err="1">
                <a:solidFill>
                  <a:srgbClr val="000000"/>
                </a:solidFill>
                <a:latin typeface="Comic Sans MS"/>
                <a:ea typeface="Comic Sans MS"/>
              </a:rPr>
              <a:t>serbest</a:t>
            </a:r>
            <a:r>
              <a:rPr lang="en-US" altLang="zh-CN" sz="2000" b="1" spc="75" dirty="0">
                <a:solidFill>
                  <a:srgbClr val="000000"/>
                </a:solidFill>
                <a:latin typeface="Comic Sans MS"/>
                <a:cs typeface="Comic Sans MS"/>
              </a:rPr>
              <a:t> </a:t>
            </a:r>
            <a:r>
              <a:rPr lang="en-US" altLang="zh-CN" sz="2000" b="1" dirty="0" err="1">
                <a:solidFill>
                  <a:srgbClr val="000000"/>
                </a:solidFill>
                <a:latin typeface="Comic Sans MS"/>
                <a:ea typeface="Comic Sans MS"/>
              </a:rPr>
              <a:t>yağ</a:t>
            </a:r>
            <a:r>
              <a:rPr lang="en-US" altLang="zh-CN" sz="2000" b="1" spc="80" dirty="0">
                <a:solidFill>
                  <a:srgbClr val="000000"/>
                </a:solidFill>
                <a:latin typeface="Comic Sans MS"/>
                <a:cs typeface="Comic Sans MS"/>
              </a:rPr>
              <a:t> </a:t>
            </a:r>
            <a:r>
              <a:rPr lang="en-US" altLang="zh-CN" sz="2000" b="1" dirty="0" err="1">
                <a:solidFill>
                  <a:srgbClr val="000000"/>
                </a:solidFill>
                <a:latin typeface="Comic Sans MS"/>
                <a:ea typeface="Comic Sans MS"/>
              </a:rPr>
              <a:t>asitleri</a:t>
            </a:r>
            <a:r>
              <a:rPr lang="en-US" altLang="zh-CN" sz="2000" b="1" spc="80" dirty="0">
                <a:solidFill>
                  <a:srgbClr val="000000"/>
                </a:solidFill>
                <a:latin typeface="Comic Sans MS"/>
                <a:cs typeface="Comic Sans MS"/>
              </a:rPr>
              <a:t> </a:t>
            </a:r>
            <a:r>
              <a:rPr lang="en-US" altLang="zh-CN" sz="2000" b="1" dirty="0">
                <a:solidFill>
                  <a:srgbClr val="000000"/>
                </a:solidFill>
                <a:latin typeface="Comic Sans MS"/>
                <a:ea typeface="Comic Sans MS"/>
              </a:rPr>
              <a:t>kana</a:t>
            </a:r>
            <a:r>
              <a:rPr lang="en-US" altLang="zh-CN" sz="2000" b="1" spc="80" dirty="0">
                <a:solidFill>
                  <a:srgbClr val="000000"/>
                </a:solidFill>
                <a:latin typeface="Comic Sans MS"/>
                <a:cs typeface="Comic Sans MS"/>
              </a:rPr>
              <a:t> </a:t>
            </a:r>
            <a:r>
              <a:rPr lang="en-US" altLang="zh-CN" sz="2000" b="1" dirty="0" err="1">
                <a:solidFill>
                  <a:srgbClr val="000000"/>
                </a:solidFill>
                <a:latin typeface="Comic Sans MS"/>
                <a:ea typeface="Comic Sans MS"/>
              </a:rPr>
              <a:t>verilir</a:t>
            </a:r>
            <a:r>
              <a:rPr lang="en-US" altLang="zh-CN" sz="2000" b="1" dirty="0">
                <a:solidFill>
                  <a:srgbClr val="000000"/>
                </a:solidFill>
                <a:latin typeface="Comic Sans MS"/>
                <a:ea typeface="Comic Sans MS"/>
              </a:rPr>
              <a:t/>
            </a:r>
            <a:br>
              <a:rPr lang="en-US" altLang="zh-CN" sz="2000" b="1" dirty="0">
                <a:solidFill>
                  <a:srgbClr val="000000"/>
                </a:solidFill>
                <a:latin typeface="Comic Sans MS"/>
                <a:ea typeface="Comic Sans MS"/>
              </a:rPr>
            </a:br>
            <a:r>
              <a:rPr lang="en-US" altLang="zh-CN" sz="2000" spc="80" dirty="0">
                <a:solidFill>
                  <a:srgbClr val="000000"/>
                </a:solidFill>
                <a:latin typeface="Comic Sans MS"/>
                <a:cs typeface="Comic Sans MS"/>
              </a:rPr>
              <a:t> </a:t>
            </a:r>
            <a:r>
              <a:rPr lang="en-US" altLang="zh-CN" sz="2000" b="1" dirty="0" err="1">
                <a:solidFill>
                  <a:srgbClr val="000000"/>
                </a:solidFill>
                <a:latin typeface="Comic Sans MS"/>
                <a:ea typeface="Comic Sans MS"/>
              </a:rPr>
              <a:t>Plazma</a:t>
            </a:r>
            <a:r>
              <a:rPr lang="en-US" altLang="zh-CN" sz="2000" b="1" spc="114" dirty="0">
                <a:solidFill>
                  <a:srgbClr val="000000"/>
                </a:solidFill>
                <a:latin typeface="Comic Sans MS"/>
                <a:cs typeface="Comic Sans MS"/>
              </a:rPr>
              <a:t> </a:t>
            </a:r>
            <a:r>
              <a:rPr lang="en-US" altLang="zh-CN" sz="2000" b="1" dirty="0" err="1">
                <a:solidFill>
                  <a:srgbClr val="000000"/>
                </a:solidFill>
                <a:latin typeface="Comic Sans MS"/>
                <a:ea typeface="Comic Sans MS"/>
              </a:rPr>
              <a:t>kolesterol</a:t>
            </a:r>
            <a:r>
              <a:rPr lang="en-US" altLang="zh-CN" sz="2000" b="1" dirty="0">
                <a:solidFill>
                  <a:srgbClr val="000000"/>
                </a:solidFill>
                <a:latin typeface="Comic Sans MS"/>
                <a:ea typeface="Comic Sans MS"/>
              </a:rPr>
              <a:t>,</a:t>
            </a:r>
            <a:r>
              <a:rPr lang="en-US" altLang="zh-CN" sz="2000" b="1" spc="114" dirty="0">
                <a:solidFill>
                  <a:srgbClr val="000000"/>
                </a:solidFill>
                <a:latin typeface="Comic Sans MS"/>
                <a:cs typeface="Comic Sans MS"/>
              </a:rPr>
              <a:t> </a:t>
            </a:r>
            <a:r>
              <a:rPr lang="en-US" altLang="zh-CN" sz="2000" b="1" dirty="0" err="1">
                <a:solidFill>
                  <a:srgbClr val="000000"/>
                </a:solidFill>
                <a:latin typeface="Comic Sans MS"/>
                <a:ea typeface="Comic Sans MS"/>
              </a:rPr>
              <a:t>fosfolipid</a:t>
            </a:r>
            <a:r>
              <a:rPr lang="en-US" altLang="zh-CN" sz="2000" b="1" dirty="0">
                <a:solidFill>
                  <a:srgbClr val="000000"/>
                </a:solidFill>
                <a:latin typeface="Comic Sans MS"/>
                <a:ea typeface="Comic Sans MS"/>
              </a:rPr>
              <a:t>,</a:t>
            </a:r>
            <a:r>
              <a:rPr lang="en-US" altLang="zh-CN" sz="2000" b="1" spc="120" dirty="0">
                <a:solidFill>
                  <a:srgbClr val="000000"/>
                </a:solidFill>
                <a:latin typeface="Comic Sans MS"/>
                <a:cs typeface="Comic Sans MS"/>
              </a:rPr>
              <a:t> </a:t>
            </a:r>
            <a:r>
              <a:rPr lang="en-US" altLang="zh-CN" sz="2000" b="1" dirty="0" err="1">
                <a:solidFill>
                  <a:srgbClr val="000000"/>
                </a:solidFill>
                <a:latin typeface="Comic Sans MS"/>
                <a:ea typeface="Comic Sans MS"/>
              </a:rPr>
              <a:t>trigliserid</a:t>
            </a:r>
            <a:r>
              <a:rPr lang="en-US" altLang="zh-CN" sz="2000" b="1" spc="114" dirty="0">
                <a:solidFill>
                  <a:srgbClr val="000000"/>
                </a:solidFill>
                <a:latin typeface="Comic Sans MS"/>
                <a:cs typeface="Comic Sans MS"/>
              </a:rPr>
              <a:t> </a:t>
            </a:r>
            <a:r>
              <a:rPr lang="en-US" altLang="zh-CN" sz="2000" b="1" dirty="0" err="1">
                <a:solidFill>
                  <a:srgbClr val="000000"/>
                </a:solidFill>
                <a:latin typeface="Comic Sans MS"/>
                <a:ea typeface="Comic Sans MS"/>
              </a:rPr>
              <a:t>miktarını</a:t>
            </a:r>
            <a:r>
              <a:rPr lang="tr-TR" altLang="zh-CN" sz="2000" b="1" dirty="0">
                <a:solidFill>
                  <a:srgbClr val="000000"/>
                </a:solidFill>
                <a:latin typeface="Comic Sans MS"/>
                <a:ea typeface="Comic Sans MS"/>
              </a:rPr>
              <a:t> </a:t>
            </a:r>
            <a:r>
              <a:rPr lang="en-US" altLang="zh-CN" sz="2000" b="1" spc="5" dirty="0" err="1">
                <a:solidFill>
                  <a:srgbClr val="000000"/>
                </a:solidFill>
                <a:latin typeface="Comic Sans MS"/>
                <a:ea typeface="Comic Sans MS"/>
              </a:rPr>
              <a:t>a</a:t>
            </a:r>
            <a:r>
              <a:rPr lang="en-US" altLang="zh-CN" sz="2000" b="1" dirty="0" err="1">
                <a:solidFill>
                  <a:srgbClr val="000000"/>
                </a:solidFill>
                <a:latin typeface="Comic Sans MS"/>
                <a:ea typeface="Comic Sans MS"/>
              </a:rPr>
              <a:t>zaltır</a:t>
            </a:r>
            <a:r>
              <a:rPr lang="en-US" altLang="zh-CN" sz="2000" b="1" dirty="0">
                <a:solidFill>
                  <a:srgbClr val="000000"/>
                </a:solidFill>
                <a:latin typeface="Comic Sans MS"/>
                <a:ea typeface="Comic Sans MS"/>
              </a:rPr>
              <a:t>.</a:t>
            </a:r>
            <a:r>
              <a:rPr lang="tr-TR" altLang="zh-CN" sz="2000" b="1" dirty="0">
                <a:solidFill>
                  <a:srgbClr val="000000"/>
                </a:solidFill>
                <a:latin typeface="Comic Sans MS"/>
                <a:ea typeface="Comic Sans MS"/>
              </a:rPr>
              <a:t/>
            </a:r>
            <a:br>
              <a:rPr lang="tr-TR" altLang="zh-CN" sz="2000" b="1" dirty="0">
                <a:solidFill>
                  <a:srgbClr val="000000"/>
                </a:solidFill>
                <a:latin typeface="Comic Sans MS"/>
                <a:ea typeface="Comic Sans MS"/>
              </a:rPr>
            </a:br>
            <a:r>
              <a:rPr lang="en-US" altLang="zh-CN" sz="2000" b="1" dirty="0">
                <a:solidFill>
                  <a:srgbClr val="000000"/>
                </a:solidFill>
                <a:latin typeface="Comic Sans MS"/>
                <a:ea typeface="Comic Sans MS"/>
              </a:rPr>
              <a:t> </a:t>
            </a:r>
            <a:r>
              <a:rPr lang="tr-TR" altLang="zh-CN" sz="2000" b="1" dirty="0">
                <a:solidFill>
                  <a:srgbClr val="000000"/>
                </a:solidFill>
                <a:latin typeface="Comic Sans MS"/>
                <a:ea typeface="Comic Sans MS"/>
              </a:rPr>
              <a:t/>
            </a:r>
            <a:br>
              <a:rPr lang="tr-TR" altLang="zh-CN" sz="2000" b="1" dirty="0">
                <a:solidFill>
                  <a:srgbClr val="000000"/>
                </a:solidFill>
                <a:latin typeface="Comic Sans MS"/>
                <a:ea typeface="Comic Sans MS"/>
              </a:rPr>
            </a:br>
            <a:r>
              <a:rPr lang="tr-TR" altLang="zh-CN" sz="2000" b="1" dirty="0">
                <a:solidFill>
                  <a:srgbClr val="000000"/>
                </a:solidFill>
                <a:latin typeface="Comic Sans MS"/>
                <a:ea typeface="Comic Sans MS"/>
              </a:rPr>
              <a:t>  </a:t>
            </a:r>
            <a:r>
              <a:rPr lang="en-US" altLang="zh-CN" sz="1800" b="1" dirty="0">
                <a:solidFill>
                  <a:srgbClr val="000000"/>
                </a:solidFill>
                <a:latin typeface="Comic Sans MS"/>
                <a:ea typeface="Comic Sans MS"/>
              </a:rPr>
              <a:t/>
            </a:r>
            <a:br>
              <a:rPr lang="en-US" altLang="zh-CN" sz="1800" b="1" dirty="0">
                <a:solidFill>
                  <a:srgbClr val="000000"/>
                </a:solidFill>
                <a:latin typeface="Comic Sans MS"/>
                <a:ea typeface="Comic Sans MS"/>
              </a:rPr>
            </a:br>
            <a:endParaRPr sz="18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Tree>
    <p:extLst>
      <p:ext uri="{BB962C8B-B14F-4D97-AF65-F5344CB8AC3E}">
        <p14:creationId xmlns:p14="http://schemas.microsoft.com/office/powerpoint/2010/main" val="2412965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219200" y="1507251"/>
            <a:ext cx="10135782" cy="4654095"/>
          </a:xfrm>
          <a:prstGeom prst="rect">
            <a:avLst/>
          </a:prstGeom>
        </p:spPr>
        <p:txBody>
          <a:bodyPr vert="horz" wrap="square" lIns="0" tIns="12700" rIns="0" bIns="0" rtlCol="0">
            <a:spAutoFit/>
          </a:bodyPr>
          <a:lstStyle/>
          <a:p>
            <a:pPr marL="0">
              <a:lnSpc>
                <a:spcPct val="116250"/>
              </a:lnSpc>
            </a:pPr>
            <a:r>
              <a:rPr lang="tr-TR" altLang="zh-CN" sz="2000" b="1" dirty="0">
                <a:solidFill>
                  <a:srgbClr val="FF0000"/>
                </a:solidFill>
                <a:latin typeface="Comic Sans MS"/>
                <a:ea typeface="Comic Sans MS"/>
              </a:rPr>
              <a:t> </a:t>
            </a:r>
            <a:r>
              <a:rPr lang="en-US" altLang="zh-CN" sz="2000" b="1" dirty="0" err="1">
                <a:solidFill>
                  <a:srgbClr val="FF0000"/>
                </a:solidFill>
                <a:latin typeface="Comic Sans MS"/>
                <a:ea typeface="Comic Sans MS"/>
              </a:rPr>
              <a:t>Tiroid</a:t>
            </a:r>
            <a:r>
              <a:rPr lang="en-US" altLang="zh-CN" sz="2000" b="1" dirty="0">
                <a:solidFill>
                  <a:srgbClr val="FF0000"/>
                </a:solidFill>
                <a:latin typeface="Comic Sans MS"/>
                <a:cs typeface="Comic Sans MS"/>
              </a:rPr>
              <a:t> </a:t>
            </a:r>
            <a:r>
              <a:rPr lang="en-US" altLang="zh-CN" sz="2000" b="1" dirty="0" err="1">
                <a:solidFill>
                  <a:srgbClr val="FF0000"/>
                </a:solidFill>
                <a:latin typeface="Comic Sans MS"/>
                <a:ea typeface="Comic Sans MS"/>
              </a:rPr>
              <a:t>hormonlarının</a:t>
            </a:r>
            <a:r>
              <a:rPr lang="en-US" altLang="zh-CN" sz="2000" b="1" dirty="0">
                <a:solidFill>
                  <a:srgbClr val="FF0000"/>
                </a:solidFill>
                <a:latin typeface="Comic Sans MS"/>
                <a:cs typeface="Comic Sans MS"/>
              </a:rPr>
              <a:t> </a:t>
            </a:r>
            <a:r>
              <a:rPr lang="en-US" altLang="zh-CN" sz="2000" b="1" dirty="0" err="1">
                <a:solidFill>
                  <a:srgbClr val="FF0000"/>
                </a:solidFill>
                <a:latin typeface="Comic Sans MS"/>
                <a:ea typeface="Comic Sans MS"/>
              </a:rPr>
              <a:t>kardiyovasküler</a:t>
            </a:r>
            <a:r>
              <a:rPr lang="en-US" altLang="zh-CN" sz="2000" b="1" dirty="0">
                <a:solidFill>
                  <a:srgbClr val="FF0000"/>
                </a:solidFill>
                <a:latin typeface="Comic Sans MS"/>
                <a:cs typeface="Comic Sans MS"/>
              </a:rPr>
              <a:t> </a:t>
            </a:r>
            <a:r>
              <a:rPr lang="en-US" altLang="zh-CN" sz="2000" b="1" dirty="0" err="1">
                <a:solidFill>
                  <a:srgbClr val="FF0000"/>
                </a:solidFill>
                <a:latin typeface="Comic Sans MS"/>
                <a:ea typeface="Comic Sans MS"/>
              </a:rPr>
              <a:t>sisteme</a:t>
            </a:r>
            <a:r>
              <a:rPr lang="en-US" altLang="zh-CN" sz="2000" b="1" spc="30" dirty="0">
                <a:solidFill>
                  <a:srgbClr val="FF0000"/>
                </a:solidFill>
                <a:latin typeface="Comic Sans MS"/>
                <a:cs typeface="Comic Sans MS"/>
              </a:rPr>
              <a:t> </a:t>
            </a:r>
            <a:r>
              <a:rPr lang="en-US" altLang="zh-CN" sz="2000" b="1" dirty="0" err="1">
                <a:solidFill>
                  <a:srgbClr val="FF0000"/>
                </a:solidFill>
                <a:latin typeface="Comic Sans MS"/>
                <a:ea typeface="Comic Sans MS"/>
              </a:rPr>
              <a:t>etkileri</a:t>
            </a:r>
            <a:r>
              <a:rPr lang="en-US" altLang="zh-CN" sz="2000" b="1" dirty="0">
                <a:solidFill>
                  <a:srgbClr val="FF0000"/>
                </a:solidFill>
                <a:latin typeface="Comic Sans MS"/>
                <a:ea typeface="Comic Sans MS"/>
              </a:rPr>
              <a:t>;</a:t>
            </a:r>
            <a:br>
              <a:rPr lang="en-US" altLang="zh-CN" sz="2000" b="1" dirty="0">
                <a:solidFill>
                  <a:srgbClr val="FF0000"/>
                </a:solidFill>
                <a:latin typeface="Comic Sans MS"/>
                <a:ea typeface="Comic Sans MS"/>
              </a:rPr>
            </a:br>
            <a:r>
              <a:rPr lang="tr-TR" altLang="zh-CN" sz="2000" b="1" dirty="0">
                <a:solidFill>
                  <a:srgbClr val="FF0000"/>
                </a:solidFill>
                <a:latin typeface="Comic Sans MS"/>
                <a:ea typeface="Comic Sans MS"/>
              </a:rPr>
              <a:t> </a:t>
            </a:r>
            <a:r>
              <a:rPr lang="en-US" altLang="zh-CN" sz="2000" b="1" dirty="0">
                <a:solidFill>
                  <a:srgbClr val="000000"/>
                </a:solidFill>
                <a:latin typeface="Comic Sans MS"/>
                <a:ea typeface="Comic Sans MS"/>
              </a:rPr>
              <a:t>Kan</a:t>
            </a:r>
            <a:r>
              <a:rPr lang="en-US" altLang="zh-CN" sz="2000" b="1" spc="85" dirty="0">
                <a:solidFill>
                  <a:srgbClr val="000000"/>
                </a:solidFill>
                <a:latin typeface="Comic Sans MS"/>
                <a:cs typeface="Comic Sans MS"/>
              </a:rPr>
              <a:t> </a:t>
            </a:r>
            <a:r>
              <a:rPr lang="en-US" altLang="zh-CN" sz="2000" b="1" dirty="0" err="1">
                <a:solidFill>
                  <a:srgbClr val="000000"/>
                </a:solidFill>
                <a:latin typeface="Comic Sans MS"/>
                <a:ea typeface="Comic Sans MS"/>
              </a:rPr>
              <a:t>akımı</a:t>
            </a:r>
            <a:r>
              <a:rPr lang="en-US" altLang="zh-CN" sz="2000" b="1" spc="89" dirty="0">
                <a:solidFill>
                  <a:srgbClr val="000000"/>
                </a:solidFill>
                <a:latin typeface="Comic Sans MS"/>
                <a:cs typeface="Comic Sans MS"/>
              </a:rPr>
              <a:t> </a:t>
            </a:r>
            <a:r>
              <a:rPr lang="en-US" altLang="zh-CN" sz="2000" b="1" dirty="0" err="1">
                <a:solidFill>
                  <a:srgbClr val="000000"/>
                </a:solidFill>
                <a:latin typeface="Comic Sans MS"/>
                <a:ea typeface="Comic Sans MS"/>
              </a:rPr>
              <a:t>ve</a:t>
            </a:r>
            <a:r>
              <a:rPr lang="en-US" altLang="zh-CN" sz="2000" b="1" spc="85" dirty="0">
                <a:solidFill>
                  <a:srgbClr val="000000"/>
                </a:solidFill>
                <a:latin typeface="Comic Sans MS"/>
                <a:cs typeface="Comic Sans MS"/>
              </a:rPr>
              <a:t> </a:t>
            </a:r>
            <a:r>
              <a:rPr lang="en-US" altLang="zh-CN" sz="2000" b="1" dirty="0" err="1">
                <a:solidFill>
                  <a:srgbClr val="000000"/>
                </a:solidFill>
                <a:latin typeface="Comic Sans MS"/>
                <a:ea typeface="Comic Sans MS"/>
              </a:rPr>
              <a:t>kalp</a:t>
            </a:r>
            <a:r>
              <a:rPr lang="en-US" altLang="zh-CN" sz="2000" b="1" spc="89" dirty="0">
                <a:solidFill>
                  <a:srgbClr val="000000"/>
                </a:solidFill>
                <a:latin typeface="Comic Sans MS"/>
                <a:cs typeface="Comic Sans MS"/>
              </a:rPr>
              <a:t> </a:t>
            </a:r>
            <a:r>
              <a:rPr lang="en-US" altLang="zh-CN" sz="2000" b="1" dirty="0" err="1">
                <a:solidFill>
                  <a:srgbClr val="000000"/>
                </a:solidFill>
                <a:latin typeface="Comic Sans MS"/>
                <a:ea typeface="Comic Sans MS"/>
              </a:rPr>
              <a:t>debisi</a:t>
            </a:r>
            <a:r>
              <a:rPr lang="en-US" altLang="zh-CN" sz="2000" b="1" spc="85" dirty="0">
                <a:solidFill>
                  <a:srgbClr val="000000"/>
                </a:solidFill>
                <a:latin typeface="Comic Sans MS"/>
                <a:cs typeface="Comic Sans MS"/>
              </a:rPr>
              <a:t> </a:t>
            </a:r>
            <a:r>
              <a:rPr lang="en-US" altLang="zh-CN" sz="2000" b="1" dirty="0" err="1">
                <a:solidFill>
                  <a:srgbClr val="000000"/>
                </a:solidFill>
                <a:latin typeface="Comic Sans MS"/>
                <a:ea typeface="Comic Sans MS"/>
              </a:rPr>
              <a:t>artar</a:t>
            </a:r>
            <a:r>
              <a:rPr lang="en-US" altLang="zh-CN" sz="2000" b="1" dirty="0">
                <a:solidFill>
                  <a:srgbClr val="000000"/>
                </a:solidFill>
                <a:latin typeface="Comic Sans MS"/>
                <a:ea typeface="Comic Sans MS"/>
              </a:rPr>
              <a:t/>
            </a:r>
            <a:br>
              <a:rPr lang="en-US" altLang="zh-CN" sz="2000" b="1" dirty="0">
                <a:solidFill>
                  <a:srgbClr val="000000"/>
                </a:solidFill>
                <a:latin typeface="Comic Sans MS"/>
                <a:ea typeface="Comic Sans MS"/>
              </a:rPr>
            </a:br>
            <a:r>
              <a:rPr lang="en-US" altLang="zh-CN" sz="2000" spc="125" dirty="0">
                <a:solidFill>
                  <a:srgbClr val="000000"/>
                </a:solidFill>
                <a:latin typeface="Comic Sans MS"/>
                <a:cs typeface="Comic Sans MS"/>
              </a:rPr>
              <a:t> </a:t>
            </a:r>
            <a:r>
              <a:rPr lang="en-US" altLang="zh-CN" sz="2000" b="1" dirty="0" err="1">
                <a:solidFill>
                  <a:srgbClr val="000000"/>
                </a:solidFill>
                <a:latin typeface="Comic Sans MS"/>
                <a:ea typeface="Comic Sans MS"/>
              </a:rPr>
              <a:t>Kalp</a:t>
            </a:r>
            <a:r>
              <a:rPr lang="en-US" altLang="zh-CN" sz="2000" b="1" spc="185" dirty="0">
                <a:solidFill>
                  <a:srgbClr val="000000"/>
                </a:solidFill>
                <a:latin typeface="Comic Sans MS"/>
                <a:cs typeface="Comic Sans MS"/>
              </a:rPr>
              <a:t> </a:t>
            </a:r>
            <a:r>
              <a:rPr lang="en-US" altLang="zh-CN" sz="2000" b="1" dirty="0" err="1">
                <a:solidFill>
                  <a:srgbClr val="000000"/>
                </a:solidFill>
                <a:latin typeface="Comic Sans MS"/>
                <a:ea typeface="Comic Sans MS"/>
              </a:rPr>
              <a:t>hızı</a:t>
            </a:r>
            <a:r>
              <a:rPr lang="en-US" altLang="zh-CN" sz="2000" b="1" spc="185" dirty="0">
                <a:solidFill>
                  <a:srgbClr val="000000"/>
                </a:solidFill>
                <a:latin typeface="Comic Sans MS"/>
                <a:cs typeface="Comic Sans MS"/>
              </a:rPr>
              <a:t> </a:t>
            </a:r>
            <a:r>
              <a:rPr lang="en-US" altLang="zh-CN" sz="2000" b="1" dirty="0" err="1">
                <a:solidFill>
                  <a:srgbClr val="000000"/>
                </a:solidFill>
                <a:latin typeface="Comic Sans MS"/>
                <a:ea typeface="Comic Sans MS"/>
              </a:rPr>
              <a:t>artar</a:t>
            </a:r>
            <a:r>
              <a:rPr lang="en-US" altLang="zh-CN" sz="2000" b="1" dirty="0">
                <a:solidFill>
                  <a:srgbClr val="000000"/>
                </a:solidFill>
                <a:latin typeface="Comic Sans MS"/>
                <a:ea typeface="Comic Sans MS"/>
              </a:rPr>
              <a:t/>
            </a:r>
            <a:br>
              <a:rPr lang="en-US" altLang="zh-CN" sz="2000" b="1" dirty="0">
                <a:solidFill>
                  <a:srgbClr val="000000"/>
                </a:solidFill>
                <a:latin typeface="Comic Sans MS"/>
                <a:ea typeface="Comic Sans MS"/>
              </a:rPr>
            </a:br>
            <a:r>
              <a:rPr lang="en-US" altLang="zh-CN" sz="2000" dirty="0">
                <a:solidFill>
                  <a:srgbClr val="000000"/>
                </a:solidFill>
                <a:latin typeface="Comic Sans MS"/>
                <a:ea typeface="Comic Sans MS"/>
              </a:rPr>
              <a:t>•</a:t>
            </a:r>
            <a:r>
              <a:rPr lang="en-US" altLang="zh-CN" sz="2000" spc="89" dirty="0">
                <a:solidFill>
                  <a:srgbClr val="000000"/>
                </a:solidFill>
                <a:latin typeface="Comic Sans MS"/>
                <a:cs typeface="Comic Sans MS"/>
              </a:rPr>
              <a:t> </a:t>
            </a:r>
            <a:r>
              <a:rPr lang="en-US" altLang="zh-CN" sz="2000" b="1" dirty="0" err="1">
                <a:solidFill>
                  <a:srgbClr val="000000"/>
                </a:solidFill>
                <a:latin typeface="Comic Sans MS"/>
                <a:ea typeface="Comic Sans MS"/>
              </a:rPr>
              <a:t>Kalp</a:t>
            </a:r>
            <a:r>
              <a:rPr lang="en-US" altLang="zh-CN" sz="2000" b="1" spc="139" dirty="0">
                <a:solidFill>
                  <a:srgbClr val="000000"/>
                </a:solidFill>
                <a:latin typeface="Comic Sans MS"/>
                <a:cs typeface="Comic Sans MS"/>
              </a:rPr>
              <a:t> </a:t>
            </a:r>
            <a:r>
              <a:rPr lang="en-US" altLang="zh-CN" sz="2000" b="1" dirty="0" err="1">
                <a:solidFill>
                  <a:srgbClr val="000000"/>
                </a:solidFill>
                <a:latin typeface="Comic Sans MS"/>
                <a:ea typeface="Comic Sans MS"/>
              </a:rPr>
              <a:t>atım</a:t>
            </a:r>
            <a:r>
              <a:rPr lang="en-US" altLang="zh-CN" sz="2000" b="1" spc="135" dirty="0">
                <a:solidFill>
                  <a:srgbClr val="000000"/>
                </a:solidFill>
                <a:latin typeface="Comic Sans MS"/>
                <a:cs typeface="Comic Sans MS"/>
              </a:rPr>
              <a:t> </a:t>
            </a:r>
            <a:r>
              <a:rPr lang="en-US" altLang="zh-CN" sz="2000" b="1" dirty="0" err="1">
                <a:solidFill>
                  <a:srgbClr val="000000"/>
                </a:solidFill>
                <a:latin typeface="Comic Sans MS"/>
                <a:ea typeface="Comic Sans MS"/>
              </a:rPr>
              <a:t>gücü</a:t>
            </a:r>
            <a:r>
              <a:rPr lang="en-US" altLang="zh-CN" sz="2000" b="1" spc="135" dirty="0">
                <a:solidFill>
                  <a:srgbClr val="000000"/>
                </a:solidFill>
                <a:latin typeface="Comic Sans MS"/>
                <a:cs typeface="Comic Sans MS"/>
              </a:rPr>
              <a:t> </a:t>
            </a:r>
            <a:r>
              <a:rPr lang="en-US" altLang="zh-CN" sz="2000" b="1" dirty="0" err="1">
                <a:solidFill>
                  <a:srgbClr val="000000"/>
                </a:solidFill>
                <a:latin typeface="Comic Sans MS"/>
                <a:ea typeface="Comic Sans MS"/>
              </a:rPr>
              <a:t>artar</a:t>
            </a:r>
            <a:r>
              <a:rPr lang="en-US" altLang="zh-CN" sz="2000" b="1" dirty="0">
                <a:solidFill>
                  <a:srgbClr val="FF0000"/>
                </a:solidFill>
                <a:latin typeface="Comic Sans MS"/>
                <a:ea typeface="Comic Sans MS"/>
              </a:rPr>
              <a:t> </a:t>
            </a:r>
            <a:r>
              <a:rPr lang="tr-TR" altLang="zh-CN" sz="2000" b="1" dirty="0">
                <a:solidFill>
                  <a:srgbClr val="FF0000"/>
                </a:solidFill>
                <a:latin typeface="Comic Sans MS"/>
                <a:ea typeface="Comic Sans MS"/>
              </a:rPr>
              <a:t>                                    </a:t>
            </a:r>
            <a:r>
              <a:rPr lang="tr-TR" altLang="zh-CN" sz="2000" b="1" dirty="0">
                <a:solidFill>
                  <a:srgbClr val="FF0000"/>
                </a:solidFill>
                <a:latin typeface="Arial" panose="020B0604020202020204" pitchFamily="34" charset="0"/>
                <a:ea typeface="Comic Sans MS"/>
                <a:cs typeface="Arial" panose="020B0604020202020204" pitchFamily="34" charset="0"/>
              </a:rPr>
              <a:t>TİROİD HASTALIKLARI</a:t>
            </a:r>
            <a:r>
              <a:rPr lang="tr-TR" altLang="zh-CN" sz="2000" b="1" dirty="0">
                <a:solidFill>
                  <a:srgbClr val="FF0000"/>
                </a:solidFill>
                <a:latin typeface="Comic Sans MS"/>
                <a:ea typeface="Comic Sans MS"/>
              </a:rPr>
              <a:t/>
            </a:r>
            <a:br>
              <a:rPr lang="tr-TR" altLang="zh-CN" sz="2000" b="1" dirty="0">
                <a:solidFill>
                  <a:srgbClr val="FF0000"/>
                </a:solidFill>
                <a:latin typeface="Comic Sans MS"/>
                <a:ea typeface="Comic Sans MS"/>
              </a:rPr>
            </a:br>
            <a:r>
              <a:rPr lang="tr-TR" altLang="zh-CN" sz="2000" b="1" dirty="0">
                <a:solidFill>
                  <a:srgbClr val="FF0000"/>
                </a:solidFill>
                <a:latin typeface="Comic Sans MS"/>
                <a:ea typeface="Comic Sans MS"/>
              </a:rPr>
              <a:t>                                                          </a:t>
            </a:r>
            <a:r>
              <a:rPr lang="tr-TR" altLang="zh-CN" sz="2000" b="1" i="1" dirty="0" err="1">
                <a:latin typeface="Arial" panose="020B0604020202020204" pitchFamily="34" charset="0"/>
                <a:ea typeface="Comic Sans MS"/>
                <a:cs typeface="Arial" panose="020B0604020202020204" pitchFamily="34" charset="0"/>
              </a:rPr>
              <a:t>Konjenital</a:t>
            </a:r>
            <a:r>
              <a:rPr lang="tr-TR" altLang="zh-CN" sz="2000" b="1" dirty="0">
                <a:latin typeface="Comic Sans MS"/>
                <a:ea typeface="Comic Sans MS"/>
              </a:rPr>
              <a:t> </a:t>
            </a:r>
            <a:r>
              <a:rPr lang="tr-TR" altLang="zh-CN" sz="2000" b="1" i="1" dirty="0" err="1">
                <a:latin typeface="Arial" panose="020B0604020202020204" pitchFamily="34" charset="0"/>
                <a:ea typeface="Comic Sans MS"/>
                <a:cs typeface="Arial" panose="020B0604020202020204" pitchFamily="34" charset="0"/>
              </a:rPr>
              <a:t>hipotroidi</a:t>
            </a:r>
            <a:r>
              <a:rPr lang="tr-TR" altLang="zh-CN" sz="2000" b="1" i="1" dirty="0">
                <a:latin typeface="Arial" panose="020B0604020202020204" pitchFamily="34" charset="0"/>
                <a:ea typeface="Comic Sans MS"/>
                <a:cs typeface="Arial" panose="020B0604020202020204" pitchFamily="34" charset="0"/>
              </a:rPr>
              <a:t> </a:t>
            </a:r>
            <a:r>
              <a:rPr lang="tr-TR" altLang="zh-CN" sz="2000" b="1" dirty="0">
                <a:latin typeface="Comic Sans MS"/>
                <a:ea typeface="Comic Sans MS"/>
              </a:rPr>
              <a:t> </a:t>
            </a:r>
            <a:r>
              <a:rPr lang="tr-TR" altLang="zh-CN" sz="2000" b="1" dirty="0">
                <a:solidFill>
                  <a:srgbClr val="C00000"/>
                </a:solidFill>
                <a:latin typeface="Comic Sans MS"/>
                <a:ea typeface="Comic Sans MS"/>
              </a:rPr>
              <a:t>KRETENİZM</a:t>
            </a:r>
            <a:r>
              <a:rPr lang="tr-TR" altLang="zh-CN" sz="2000" b="1" dirty="0">
                <a:latin typeface="Comic Sans MS"/>
                <a:ea typeface="Comic Sans MS"/>
              </a:rPr>
              <a:t> </a:t>
            </a:r>
            <a:r>
              <a:rPr lang="tr-TR" altLang="zh-CN" sz="2000" b="1" dirty="0">
                <a:solidFill>
                  <a:srgbClr val="FF0000"/>
                </a:solidFill>
                <a:latin typeface="Comic Sans MS"/>
                <a:ea typeface="Comic Sans MS"/>
              </a:rPr>
              <a:t>                   </a:t>
            </a:r>
            <a:br>
              <a:rPr lang="tr-TR" altLang="zh-CN" sz="2000" b="1" dirty="0">
                <a:solidFill>
                  <a:srgbClr val="FF0000"/>
                </a:solidFill>
                <a:latin typeface="Comic Sans MS"/>
                <a:ea typeface="Comic Sans MS"/>
              </a:rPr>
            </a:br>
            <a:r>
              <a:rPr lang="tr-TR" altLang="zh-CN" sz="2000" b="1" dirty="0">
                <a:solidFill>
                  <a:srgbClr val="FF0000"/>
                </a:solidFill>
                <a:latin typeface="Comic Sans MS"/>
                <a:ea typeface="Comic Sans MS"/>
              </a:rPr>
              <a:t>                                                          </a:t>
            </a:r>
            <a:r>
              <a:rPr lang="tr-TR" altLang="zh-CN" sz="2000" b="1" i="1" dirty="0">
                <a:latin typeface="Arial" panose="020B0604020202020204" pitchFamily="34" charset="0"/>
                <a:ea typeface="Comic Sans MS"/>
                <a:cs typeface="Arial" panose="020B0604020202020204" pitchFamily="34" charset="0"/>
              </a:rPr>
              <a:t>Yetişkin</a:t>
            </a:r>
            <a:r>
              <a:rPr lang="tr-TR" altLang="zh-CN" sz="2000" b="1" dirty="0">
                <a:solidFill>
                  <a:srgbClr val="FF0000"/>
                </a:solidFill>
                <a:latin typeface="Comic Sans MS"/>
                <a:ea typeface="Comic Sans MS"/>
              </a:rPr>
              <a:t> </a:t>
            </a:r>
            <a:r>
              <a:rPr lang="tr-TR" altLang="zh-CN" sz="2000" b="1" dirty="0" err="1">
                <a:latin typeface="Arial" panose="020B0604020202020204" pitchFamily="34" charset="0"/>
                <a:ea typeface="Comic Sans MS"/>
                <a:cs typeface="Arial" panose="020B0604020202020204" pitchFamily="34" charset="0"/>
              </a:rPr>
              <a:t>hipotroidi</a:t>
            </a:r>
            <a:r>
              <a:rPr lang="tr-TR" altLang="zh-CN" sz="2000" b="1" dirty="0">
                <a:solidFill>
                  <a:srgbClr val="FF0000"/>
                </a:solidFill>
                <a:latin typeface="Comic Sans MS"/>
                <a:ea typeface="Comic Sans MS"/>
              </a:rPr>
              <a:t>    MİXÖDEM</a:t>
            </a:r>
            <a:r>
              <a:rPr lang="tr-TR" altLang="zh-CN" sz="2000" b="1" dirty="0">
                <a:solidFill>
                  <a:srgbClr val="FF0000"/>
                </a:solidFill>
                <a:latin typeface="Arial" panose="020B0604020202020204" pitchFamily="34" charset="0"/>
                <a:ea typeface="Comic Sans MS"/>
                <a:cs typeface="Arial" panose="020B0604020202020204" pitchFamily="34" charset="0"/>
              </a:rPr>
              <a:t/>
            </a:r>
            <a:br>
              <a:rPr lang="tr-TR" altLang="zh-CN" sz="2000" b="1" dirty="0">
                <a:solidFill>
                  <a:srgbClr val="FF0000"/>
                </a:solidFill>
                <a:latin typeface="Arial" panose="020B0604020202020204" pitchFamily="34" charset="0"/>
                <a:ea typeface="Comic Sans MS"/>
                <a:cs typeface="Arial" panose="020B0604020202020204" pitchFamily="34" charset="0"/>
              </a:rPr>
            </a:br>
            <a:r>
              <a:rPr lang="tr-TR" altLang="zh-CN" sz="2000" b="1" dirty="0">
                <a:solidFill>
                  <a:srgbClr val="FF0000"/>
                </a:solidFill>
                <a:latin typeface="Comic Sans MS"/>
                <a:ea typeface="Comic Sans MS"/>
              </a:rPr>
              <a:t> Solunum sistemine etkileri</a:t>
            </a:r>
            <a:br>
              <a:rPr lang="tr-TR" altLang="zh-CN" sz="2000" b="1" dirty="0">
                <a:solidFill>
                  <a:srgbClr val="FF0000"/>
                </a:solidFill>
                <a:latin typeface="Comic Sans MS"/>
                <a:ea typeface="Comic Sans MS"/>
              </a:rPr>
            </a:br>
            <a:r>
              <a:rPr lang="tr-TR" altLang="zh-CN" sz="2000" b="1" dirty="0">
                <a:solidFill>
                  <a:srgbClr val="FF0000"/>
                </a:solidFill>
                <a:latin typeface="Comic Sans MS"/>
                <a:ea typeface="Comic Sans MS"/>
              </a:rPr>
              <a:t/>
            </a:r>
            <a:br>
              <a:rPr lang="tr-TR" altLang="zh-CN" sz="2000" b="1" dirty="0">
                <a:solidFill>
                  <a:srgbClr val="FF0000"/>
                </a:solidFill>
                <a:latin typeface="Comic Sans MS"/>
                <a:ea typeface="Comic Sans MS"/>
              </a:rPr>
            </a:br>
            <a:r>
              <a:rPr lang="tr-TR" altLang="zh-CN" sz="2000" b="1" dirty="0">
                <a:solidFill>
                  <a:srgbClr val="FF0000"/>
                </a:solidFill>
                <a:latin typeface="Comic Sans MS"/>
                <a:ea typeface="Comic Sans MS"/>
              </a:rPr>
              <a:t>  </a:t>
            </a:r>
            <a:r>
              <a:rPr lang="en-US" altLang="zh-CN" sz="2000" b="1" dirty="0" err="1">
                <a:latin typeface="Comic Sans MS"/>
                <a:ea typeface="Comic Sans MS"/>
              </a:rPr>
              <a:t>Solunum</a:t>
            </a:r>
            <a:r>
              <a:rPr lang="en-US" altLang="zh-CN" sz="2000" b="1" spc="110" dirty="0">
                <a:latin typeface="Comic Sans MS"/>
                <a:cs typeface="Comic Sans MS"/>
              </a:rPr>
              <a:t> </a:t>
            </a:r>
            <a:r>
              <a:rPr lang="en-US" altLang="zh-CN" sz="2000" b="1" dirty="0" err="1">
                <a:latin typeface="Comic Sans MS"/>
                <a:ea typeface="Comic Sans MS"/>
              </a:rPr>
              <a:t>derinliği</a:t>
            </a:r>
            <a:r>
              <a:rPr lang="en-US" altLang="zh-CN" sz="2000" b="1" spc="114" dirty="0">
                <a:latin typeface="Comic Sans MS"/>
                <a:cs typeface="Comic Sans MS"/>
              </a:rPr>
              <a:t> </a:t>
            </a:r>
            <a:r>
              <a:rPr lang="en-US" altLang="zh-CN" sz="2000" b="1" dirty="0" err="1">
                <a:latin typeface="Comic Sans MS"/>
                <a:ea typeface="Comic Sans MS"/>
              </a:rPr>
              <a:t>ve</a:t>
            </a:r>
            <a:r>
              <a:rPr lang="en-US" altLang="zh-CN" sz="2000" b="1" spc="110" dirty="0">
                <a:latin typeface="Comic Sans MS"/>
                <a:cs typeface="Comic Sans MS"/>
              </a:rPr>
              <a:t> </a:t>
            </a:r>
            <a:r>
              <a:rPr lang="en-US" altLang="zh-CN" sz="2000" b="1" dirty="0" err="1">
                <a:latin typeface="Comic Sans MS"/>
                <a:ea typeface="Comic Sans MS"/>
              </a:rPr>
              <a:t>hızı</a:t>
            </a:r>
            <a:r>
              <a:rPr lang="en-US" altLang="zh-CN" sz="2000" b="1" spc="114" dirty="0">
                <a:latin typeface="Comic Sans MS"/>
                <a:cs typeface="Comic Sans MS"/>
              </a:rPr>
              <a:t> </a:t>
            </a:r>
            <a:r>
              <a:rPr lang="en-US" altLang="zh-CN" sz="2000" b="1" dirty="0" err="1">
                <a:latin typeface="Comic Sans MS"/>
                <a:ea typeface="Comic Sans MS"/>
              </a:rPr>
              <a:t>artar</a:t>
            </a:r>
            <a:r>
              <a:rPr lang="en-US" altLang="zh-CN" sz="2000" b="1" dirty="0">
                <a:latin typeface="Comic Sans MS"/>
                <a:ea typeface="Comic Sans MS"/>
              </a:rPr>
              <a:t/>
            </a:r>
            <a:br>
              <a:rPr lang="en-US" altLang="zh-CN" sz="2000" b="1" dirty="0">
                <a:latin typeface="Comic Sans MS"/>
                <a:ea typeface="Comic Sans MS"/>
              </a:rPr>
            </a:br>
            <a:r>
              <a:rPr lang="en-US" altLang="zh-CN" sz="2000" dirty="0">
                <a:latin typeface="Comic Sans MS"/>
                <a:ea typeface="Comic Sans MS"/>
              </a:rPr>
              <a:t>•</a:t>
            </a:r>
            <a:r>
              <a:rPr lang="en-US" altLang="zh-CN" sz="2000" spc="80" dirty="0">
                <a:latin typeface="Comic Sans MS"/>
                <a:cs typeface="Comic Sans MS"/>
              </a:rPr>
              <a:t> </a:t>
            </a:r>
            <a:r>
              <a:rPr lang="en-US" altLang="zh-CN" sz="2000" b="1" dirty="0">
                <a:latin typeface="Comic Sans MS"/>
                <a:ea typeface="Comic Sans MS"/>
              </a:rPr>
              <a:t>GİS</a:t>
            </a:r>
            <a:r>
              <a:rPr lang="en-US" altLang="zh-CN" sz="2000" b="1" spc="114" dirty="0">
                <a:latin typeface="Comic Sans MS"/>
                <a:cs typeface="Comic Sans MS"/>
              </a:rPr>
              <a:t> </a:t>
            </a:r>
            <a:r>
              <a:rPr lang="en-US" altLang="zh-CN" sz="2000" b="1" dirty="0" err="1">
                <a:latin typeface="Comic Sans MS"/>
                <a:ea typeface="Comic Sans MS"/>
              </a:rPr>
              <a:t>motilitesi</a:t>
            </a:r>
            <a:r>
              <a:rPr lang="en-US" altLang="zh-CN" sz="2000" b="1" spc="114" dirty="0">
                <a:latin typeface="Comic Sans MS"/>
                <a:cs typeface="Comic Sans MS"/>
              </a:rPr>
              <a:t> </a:t>
            </a:r>
            <a:r>
              <a:rPr lang="en-US" altLang="zh-CN" sz="2000" b="1" dirty="0" err="1">
                <a:latin typeface="Comic Sans MS"/>
                <a:ea typeface="Comic Sans MS"/>
              </a:rPr>
              <a:t>ve</a:t>
            </a:r>
            <a:r>
              <a:rPr lang="en-US" altLang="zh-CN" sz="2000" b="1" spc="120" dirty="0">
                <a:latin typeface="Comic Sans MS"/>
                <a:cs typeface="Comic Sans MS"/>
              </a:rPr>
              <a:t> </a:t>
            </a:r>
            <a:r>
              <a:rPr lang="en-US" altLang="zh-CN" sz="2000" b="1" dirty="0" err="1">
                <a:latin typeface="Comic Sans MS"/>
                <a:ea typeface="Comic Sans MS"/>
              </a:rPr>
              <a:t>salgıları</a:t>
            </a:r>
            <a:r>
              <a:rPr lang="en-US" altLang="zh-CN" sz="2000" b="1" spc="114" dirty="0">
                <a:latin typeface="Comic Sans MS"/>
                <a:cs typeface="Comic Sans MS"/>
              </a:rPr>
              <a:t> </a:t>
            </a:r>
            <a:r>
              <a:rPr lang="en-US" altLang="zh-CN" sz="2000" b="1" dirty="0" err="1">
                <a:latin typeface="Comic Sans MS"/>
                <a:ea typeface="Comic Sans MS"/>
              </a:rPr>
              <a:t>artar</a:t>
            </a:r>
            <a:r>
              <a:rPr lang="en-US" altLang="zh-CN" sz="2000" b="1" dirty="0">
                <a:latin typeface="Comic Sans MS"/>
                <a:ea typeface="Comic Sans MS"/>
              </a:rPr>
              <a:t/>
            </a:r>
            <a:br>
              <a:rPr lang="en-US" altLang="zh-CN" sz="2000" b="1" dirty="0">
                <a:latin typeface="Comic Sans MS"/>
                <a:ea typeface="Comic Sans MS"/>
              </a:rPr>
            </a:br>
            <a:r>
              <a:rPr lang="en-US" altLang="zh-CN" sz="2000" dirty="0">
                <a:latin typeface="Comic Sans MS"/>
                <a:ea typeface="Comic Sans MS"/>
              </a:rPr>
              <a:t>•</a:t>
            </a:r>
            <a:r>
              <a:rPr lang="en-US" altLang="zh-CN" sz="2000" spc="80" dirty="0">
                <a:latin typeface="Comic Sans MS"/>
                <a:cs typeface="Comic Sans MS"/>
              </a:rPr>
              <a:t> </a:t>
            </a:r>
            <a:r>
              <a:rPr lang="en-US" altLang="zh-CN" sz="2000" b="1" dirty="0" err="1">
                <a:latin typeface="Comic Sans MS"/>
                <a:ea typeface="Comic Sans MS"/>
              </a:rPr>
              <a:t>Merkezi</a:t>
            </a:r>
            <a:r>
              <a:rPr lang="en-US" altLang="zh-CN" sz="2000" b="1" spc="114" dirty="0">
                <a:latin typeface="Comic Sans MS"/>
                <a:cs typeface="Comic Sans MS"/>
              </a:rPr>
              <a:t> </a:t>
            </a:r>
            <a:r>
              <a:rPr lang="en-US" altLang="zh-CN" sz="2000" b="1" dirty="0" err="1">
                <a:latin typeface="Comic Sans MS"/>
                <a:ea typeface="Comic Sans MS"/>
              </a:rPr>
              <a:t>sinir</a:t>
            </a:r>
            <a:r>
              <a:rPr lang="en-US" altLang="zh-CN" sz="2000" b="1" spc="114" dirty="0">
                <a:latin typeface="Comic Sans MS"/>
                <a:cs typeface="Comic Sans MS"/>
              </a:rPr>
              <a:t> </a:t>
            </a:r>
            <a:r>
              <a:rPr lang="en-US" altLang="zh-CN" sz="2000" b="1" dirty="0" err="1">
                <a:latin typeface="Comic Sans MS"/>
                <a:ea typeface="Comic Sans MS"/>
              </a:rPr>
              <a:t>sisteminde</a:t>
            </a:r>
            <a:r>
              <a:rPr lang="en-US" altLang="zh-CN" sz="2000" b="1" spc="114" dirty="0">
                <a:latin typeface="Comic Sans MS"/>
                <a:cs typeface="Comic Sans MS"/>
              </a:rPr>
              <a:t> </a:t>
            </a:r>
            <a:r>
              <a:rPr lang="en-US" altLang="zh-CN" sz="2000" b="1" dirty="0" err="1">
                <a:latin typeface="Comic Sans MS"/>
                <a:ea typeface="Comic Sans MS"/>
              </a:rPr>
              <a:t>uyarıcı</a:t>
            </a:r>
            <a:r>
              <a:rPr lang="en-US" altLang="zh-CN" sz="2000" b="1" spc="120" dirty="0">
                <a:latin typeface="Comic Sans MS"/>
                <a:cs typeface="Comic Sans MS"/>
              </a:rPr>
              <a:t> </a:t>
            </a:r>
            <a:r>
              <a:rPr lang="en-US" altLang="zh-CN" sz="2000" b="1" dirty="0" err="1">
                <a:latin typeface="Comic Sans MS"/>
                <a:ea typeface="Comic Sans MS"/>
              </a:rPr>
              <a:t>etkilidir</a:t>
            </a:r>
            <a:endParaRPr lang="en-US" altLang="zh-CN" sz="2000" b="1" dirty="0">
              <a:latin typeface="Comic Sans MS"/>
              <a:ea typeface="Comic Sans MS"/>
            </a:endParaRPr>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Tree>
    <p:extLst>
      <p:ext uri="{BB962C8B-B14F-4D97-AF65-F5344CB8AC3E}">
        <p14:creationId xmlns:p14="http://schemas.microsoft.com/office/powerpoint/2010/main" val="1657364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6002210"/>
            <a:ext cx="12193270" cy="855980"/>
            <a:chOff x="0" y="6002210"/>
            <a:chExt cx="12193270" cy="855980"/>
          </a:xfrm>
        </p:grpSpPr>
        <p:sp>
          <p:nvSpPr>
            <p:cNvPr id="4" name="object 4"/>
            <p:cNvSpPr/>
            <p:nvPr/>
          </p:nvSpPr>
          <p:spPr>
            <a:xfrm>
              <a:off x="0" y="6002210"/>
              <a:ext cx="8224520" cy="855980"/>
            </a:xfrm>
            <a:custGeom>
              <a:avLst/>
              <a:gdLst/>
              <a:ahLst/>
              <a:cxnLst/>
              <a:rect l="l" t="t" r="r" b="b"/>
              <a:pathLst>
                <a:path w="8224520" h="855979">
                  <a:moveTo>
                    <a:pt x="8224050" y="0"/>
                  </a:moveTo>
                  <a:lnTo>
                    <a:pt x="0" y="0"/>
                  </a:lnTo>
                  <a:lnTo>
                    <a:pt x="0" y="855789"/>
                  </a:lnTo>
                  <a:lnTo>
                    <a:pt x="8224050" y="855789"/>
                  </a:lnTo>
                  <a:lnTo>
                    <a:pt x="8224050" y="0"/>
                  </a:lnTo>
                  <a:close/>
                </a:path>
              </a:pathLst>
            </a:custGeom>
            <a:solidFill>
              <a:srgbClr val="2463F7"/>
            </a:solidFill>
          </p:spPr>
          <p:txBody>
            <a:bodyPr wrap="square" lIns="0" tIns="0" rIns="0" bIns="0" rtlCol="0"/>
            <a:lstStyle/>
            <a:p>
              <a:endParaRPr/>
            </a:p>
          </p:txBody>
        </p:sp>
        <p:sp>
          <p:nvSpPr>
            <p:cNvPr id="5" name="object 5"/>
            <p:cNvSpPr/>
            <p:nvPr/>
          </p:nvSpPr>
          <p:spPr>
            <a:xfrm>
              <a:off x="1470748" y="6675373"/>
              <a:ext cx="6639559" cy="3175"/>
            </a:xfrm>
            <a:custGeom>
              <a:avLst/>
              <a:gdLst/>
              <a:ahLst/>
              <a:cxnLst/>
              <a:rect l="l" t="t" r="r" b="b"/>
              <a:pathLst>
                <a:path w="6639559" h="3175">
                  <a:moveTo>
                    <a:pt x="6639559" y="0"/>
                  </a:moveTo>
                  <a:lnTo>
                    <a:pt x="0" y="0"/>
                  </a:lnTo>
                  <a:lnTo>
                    <a:pt x="0" y="2908"/>
                  </a:lnTo>
                  <a:lnTo>
                    <a:pt x="6639559" y="2908"/>
                  </a:lnTo>
                  <a:lnTo>
                    <a:pt x="6639559" y="0"/>
                  </a:lnTo>
                  <a:close/>
                </a:path>
              </a:pathLst>
            </a:custGeom>
            <a:solidFill>
              <a:srgbClr val="FFFFFF"/>
            </a:solidFill>
          </p:spPr>
          <p:txBody>
            <a:bodyPr wrap="square" lIns="0" tIns="0" rIns="0" bIns="0" rtlCol="0"/>
            <a:lstStyle/>
            <a:p>
              <a:endParaRPr/>
            </a:p>
          </p:txBody>
        </p:sp>
        <p:sp>
          <p:nvSpPr>
            <p:cNvPr id="6" name="object 6"/>
            <p:cNvSpPr/>
            <p:nvPr/>
          </p:nvSpPr>
          <p:spPr>
            <a:xfrm>
              <a:off x="167794" y="6205776"/>
              <a:ext cx="1245729" cy="51389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8224063" y="6397980"/>
              <a:ext cx="3969385" cy="460375"/>
            </a:xfrm>
            <a:custGeom>
              <a:avLst/>
              <a:gdLst/>
              <a:ahLst/>
              <a:cxnLst/>
              <a:rect l="l" t="t" r="r" b="b"/>
              <a:pathLst>
                <a:path w="3969384" h="460375">
                  <a:moveTo>
                    <a:pt x="3969130" y="0"/>
                  </a:moveTo>
                  <a:lnTo>
                    <a:pt x="0" y="0"/>
                  </a:lnTo>
                  <a:lnTo>
                    <a:pt x="0" y="460019"/>
                  </a:lnTo>
                  <a:lnTo>
                    <a:pt x="3969130" y="460019"/>
                  </a:lnTo>
                  <a:lnTo>
                    <a:pt x="3969130" y="0"/>
                  </a:lnTo>
                  <a:close/>
                </a:path>
              </a:pathLst>
            </a:custGeom>
            <a:solidFill>
              <a:srgbClr val="EE4941"/>
            </a:solidFill>
          </p:spPr>
          <p:txBody>
            <a:bodyPr wrap="square" lIns="0" tIns="0" rIns="0" bIns="0" rtlCol="0"/>
            <a:lstStyle/>
            <a:p>
              <a:endParaRPr/>
            </a:p>
          </p:txBody>
        </p:sp>
        <p:sp>
          <p:nvSpPr>
            <p:cNvPr id="8" name="object 8"/>
            <p:cNvSpPr/>
            <p:nvPr/>
          </p:nvSpPr>
          <p:spPr>
            <a:xfrm>
              <a:off x="10066749" y="6566644"/>
              <a:ext cx="64185" cy="127228"/>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9925371" y="6592200"/>
              <a:ext cx="91020" cy="76123"/>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378342" y="6557797"/>
              <a:ext cx="1203960" cy="153035"/>
            </a:xfrm>
            <a:custGeom>
              <a:avLst/>
              <a:gdLst/>
              <a:ahLst/>
              <a:cxnLst/>
              <a:rect l="l" t="t" r="r" b="b"/>
              <a:pathLst>
                <a:path w="1203959" h="153034">
                  <a:moveTo>
                    <a:pt x="130810" y="41579"/>
                  </a:moveTo>
                  <a:lnTo>
                    <a:pt x="118135" y="41579"/>
                  </a:lnTo>
                  <a:lnTo>
                    <a:pt x="94830" y="105905"/>
                  </a:lnTo>
                  <a:lnTo>
                    <a:pt x="71678" y="41579"/>
                  </a:lnTo>
                  <a:lnTo>
                    <a:pt x="59728" y="41579"/>
                  </a:lnTo>
                  <a:lnTo>
                    <a:pt x="36144" y="105613"/>
                  </a:lnTo>
                  <a:lnTo>
                    <a:pt x="13423" y="41579"/>
                  </a:lnTo>
                  <a:lnTo>
                    <a:pt x="0" y="41579"/>
                  </a:lnTo>
                  <a:lnTo>
                    <a:pt x="29057" y="121996"/>
                  </a:lnTo>
                  <a:lnTo>
                    <a:pt x="42633" y="121996"/>
                  </a:lnTo>
                  <a:lnTo>
                    <a:pt x="65481" y="60998"/>
                  </a:lnTo>
                  <a:lnTo>
                    <a:pt x="88049" y="121996"/>
                  </a:lnTo>
                  <a:lnTo>
                    <a:pt x="101612" y="121996"/>
                  </a:lnTo>
                  <a:lnTo>
                    <a:pt x="130810" y="41579"/>
                  </a:lnTo>
                  <a:close/>
                </a:path>
                <a:path w="1203959" h="153034">
                  <a:moveTo>
                    <a:pt x="262128" y="41579"/>
                  </a:moveTo>
                  <a:lnTo>
                    <a:pt x="249453" y="41579"/>
                  </a:lnTo>
                  <a:lnTo>
                    <a:pt x="226148" y="105905"/>
                  </a:lnTo>
                  <a:lnTo>
                    <a:pt x="202996" y="41579"/>
                  </a:lnTo>
                  <a:lnTo>
                    <a:pt x="191046" y="41579"/>
                  </a:lnTo>
                  <a:lnTo>
                    <a:pt x="167462" y="105613"/>
                  </a:lnTo>
                  <a:lnTo>
                    <a:pt x="144741" y="41579"/>
                  </a:lnTo>
                  <a:lnTo>
                    <a:pt x="131318" y="41579"/>
                  </a:lnTo>
                  <a:lnTo>
                    <a:pt x="160375" y="121996"/>
                  </a:lnTo>
                  <a:lnTo>
                    <a:pt x="173951" y="121996"/>
                  </a:lnTo>
                  <a:lnTo>
                    <a:pt x="196799" y="60998"/>
                  </a:lnTo>
                  <a:lnTo>
                    <a:pt x="219367" y="121996"/>
                  </a:lnTo>
                  <a:lnTo>
                    <a:pt x="232930" y="121996"/>
                  </a:lnTo>
                  <a:lnTo>
                    <a:pt x="262128" y="41579"/>
                  </a:lnTo>
                  <a:close/>
                </a:path>
                <a:path w="1203959" h="153034">
                  <a:moveTo>
                    <a:pt x="393446" y="41579"/>
                  </a:moveTo>
                  <a:lnTo>
                    <a:pt x="380771" y="41579"/>
                  </a:lnTo>
                  <a:lnTo>
                    <a:pt x="357466" y="105905"/>
                  </a:lnTo>
                  <a:lnTo>
                    <a:pt x="334314" y="41579"/>
                  </a:lnTo>
                  <a:lnTo>
                    <a:pt x="322364" y="41579"/>
                  </a:lnTo>
                  <a:lnTo>
                    <a:pt x="298780" y="105613"/>
                  </a:lnTo>
                  <a:lnTo>
                    <a:pt x="276059" y="41579"/>
                  </a:lnTo>
                  <a:lnTo>
                    <a:pt x="262636" y="41579"/>
                  </a:lnTo>
                  <a:lnTo>
                    <a:pt x="291693" y="121996"/>
                  </a:lnTo>
                  <a:lnTo>
                    <a:pt x="305269" y="121996"/>
                  </a:lnTo>
                  <a:lnTo>
                    <a:pt x="328117" y="60998"/>
                  </a:lnTo>
                  <a:lnTo>
                    <a:pt x="350685" y="121996"/>
                  </a:lnTo>
                  <a:lnTo>
                    <a:pt x="364248" y="121996"/>
                  </a:lnTo>
                  <a:lnTo>
                    <a:pt x="393446" y="41579"/>
                  </a:lnTo>
                  <a:close/>
                </a:path>
                <a:path w="1203959" h="153034">
                  <a:moveTo>
                    <a:pt x="415937" y="106362"/>
                  </a:moveTo>
                  <a:lnTo>
                    <a:pt x="411518" y="102120"/>
                  </a:lnTo>
                  <a:lnTo>
                    <a:pt x="400748" y="102120"/>
                  </a:lnTo>
                  <a:lnTo>
                    <a:pt x="396176" y="106362"/>
                  </a:lnTo>
                  <a:lnTo>
                    <a:pt x="396176" y="112433"/>
                  </a:lnTo>
                  <a:lnTo>
                    <a:pt x="396176" y="118516"/>
                  </a:lnTo>
                  <a:lnTo>
                    <a:pt x="400748" y="122897"/>
                  </a:lnTo>
                  <a:lnTo>
                    <a:pt x="411518" y="122897"/>
                  </a:lnTo>
                  <a:lnTo>
                    <a:pt x="415937" y="118516"/>
                  </a:lnTo>
                  <a:lnTo>
                    <a:pt x="415937" y="106362"/>
                  </a:lnTo>
                  <a:close/>
                </a:path>
                <a:path w="1203959" h="153034">
                  <a:moveTo>
                    <a:pt x="517842" y="39751"/>
                  </a:moveTo>
                  <a:lnTo>
                    <a:pt x="491134" y="39751"/>
                  </a:lnTo>
                  <a:lnTo>
                    <a:pt x="491134" y="49758"/>
                  </a:lnTo>
                  <a:lnTo>
                    <a:pt x="490105" y="48653"/>
                  </a:lnTo>
                  <a:lnTo>
                    <a:pt x="490105" y="67983"/>
                  </a:lnTo>
                  <a:lnTo>
                    <a:pt x="490105" y="87998"/>
                  </a:lnTo>
                  <a:lnTo>
                    <a:pt x="482739" y="94830"/>
                  </a:lnTo>
                  <a:lnTo>
                    <a:pt x="462673" y="94830"/>
                  </a:lnTo>
                  <a:lnTo>
                    <a:pt x="455155" y="87998"/>
                  </a:lnTo>
                  <a:lnTo>
                    <a:pt x="455155" y="67983"/>
                  </a:lnTo>
                  <a:lnTo>
                    <a:pt x="462673" y="61302"/>
                  </a:lnTo>
                  <a:lnTo>
                    <a:pt x="482739" y="61302"/>
                  </a:lnTo>
                  <a:lnTo>
                    <a:pt x="490105" y="67983"/>
                  </a:lnTo>
                  <a:lnTo>
                    <a:pt x="490105" y="48653"/>
                  </a:lnTo>
                  <a:lnTo>
                    <a:pt x="486473" y="44716"/>
                  </a:lnTo>
                  <a:lnTo>
                    <a:pt x="480707" y="41173"/>
                  </a:lnTo>
                  <a:lnTo>
                    <a:pt x="473887" y="39077"/>
                  </a:lnTo>
                  <a:lnTo>
                    <a:pt x="466064" y="38392"/>
                  </a:lnTo>
                  <a:lnTo>
                    <a:pt x="450989" y="41186"/>
                  </a:lnTo>
                  <a:lnTo>
                    <a:pt x="438505" y="49149"/>
                  </a:lnTo>
                  <a:lnTo>
                    <a:pt x="429996" y="61633"/>
                  </a:lnTo>
                  <a:lnTo>
                    <a:pt x="426847" y="77990"/>
                  </a:lnTo>
                  <a:lnTo>
                    <a:pt x="429996" y="94449"/>
                  </a:lnTo>
                  <a:lnTo>
                    <a:pt x="438505" y="106972"/>
                  </a:lnTo>
                  <a:lnTo>
                    <a:pt x="450989" y="114947"/>
                  </a:lnTo>
                  <a:lnTo>
                    <a:pt x="466064" y="117741"/>
                  </a:lnTo>
                  <a:lnTo>
                    <a:pt x="473303" y="117144"/>
                  </a:lnTo>
                  <a:lnTo>
                    <a:pt x="479704" y="115341"/>
                  </a:lnTo>
                  <a:lnTo>
                    <a:pt x="485228" y="112306"/>
                  </a:lnTo>
                  <a:lnTo>
                    <a:pt x="489813" y="108026"/>
                  </a:lnTo>
                  <a:lnTo>
                    <a:pt x="489813" y="110769"/>
                  </a:lnTo>
                  <a:lnTo>
                    <a:pt x="488594" y="119316"/>
                  </a:lnTo>
                  <a:lnTo>
                    <a:pt x="484771" y="125539"/>
                  </a:lnTo>
                  <a:lnTo>
                    <a:pt x="478116" y="129349"/>
                  </a:lnTo>
                  <a:lnTo>
                    <a:pt x="468426" y="130644"/>
                  </a:lnTo>
                  <a:lnTo>
                    <a:pt x="461162" y="130035"/>
                  </a:lnTo>
                  <a:lnTo>
                    <a:pt x="453885" y="128295"/>
                  </a:lnTo>
                  <a:lnTo>
                    <a:pt x="447128" y="125526"/>
                  </a:lnTo>
                  <a:lnTo>
                    <a:pt x="441439" y="121843"/>
                  </a:lnTo>
                  <a:lnTo>
                    <a:pt x="431266" y="142024"/>
                  </a:lnTo>
                  <a:lnTo>
                    <a:pt x="439420" y="146723"/>
                  </a:lnTo>
                  <a:lnTo>
                    <a:pt x="449008" y="150088"/>
                  </a:lnTo>
                  <a:lnTo>
                    <a:pt x="459638" y="152120"/>
                  </a:lnTo>
                  <a:lnTo>
                    <a:pt x="470928" y="152806"/>
                  </a:lnTo>
                  <a:lnTo>
                    <a:pt x="490829" y="150012"/>
                  </a:lnTo>
                  <a:lnTo>
                    <a:pt x="505561" y="141554"/>
                  </a:lnTo>
                  <a:lnTo>
                    <a:pt x="512533" y="130644"/>
                  </a:lnTo>
                  <a:lnTo>
                    <a:pt x="514705" y="127254"/>
                  </a:lnTo>
                  <a:lnTo>
                    <a:pt x="517677" y="108026"/>
                  </a:lnTo>
                  <a:lnTo>
                    <a:pt x="517842" y="106972"/>
                  </a:lnTo>
                  <a:lnTo>
                    <a:pt x="517842" y="94830"/>
                  </a:lnTo>
                  <a:lnTo>
                    <a:pt x="517842" y="61302"/>
                  </a:lnTo>
                  <a:lnTo>
                    <a:pt x="517842" y="49758"/>
                  </a:lnTo>
                  <a:lnTo>
                    <a:pt x="517842" y="39751"/>
                  </a:lnTo>
                  <a:close/>
                </a:path>
                <a:path w="1203959" h="153034">
                  <a:moveTo>
                    <a:pt x="617474" y="83146"/>
                  </a:moveTo>
                  <a:lnTo>
                    <a:pt x="617410" y="80708"/>
                  </a:lnTo>
                  <a:lnTo>
                    <a:pt x="615975" y="72974"/>
                  </a:lnTo>
                  <a:lnTo>
                    <a:pt x="614108" y="62903"/>
                  </a:lnTo>
                  <a:lnTo>
                    <a:pt x="611352" y="58877"/>
                  </a:lnTo>
                  <a:lnTo>
                    <a:pt x="604939" y="49517"/>
                  </a:lnTo>
                  <a:lnTo>
                    <a:pt x="591337" y="41224"/>
                  </a:lnTo>
                  <a:lnTo>
                    <a:pt x="591210" y="41211"/>
                  </a:lnTo>
                  <a:lnTo>
                    <a:pt x="591210" y="72974"/>
                  </a:lnTo>
                  <a:lnTo>
                    <a:pt x="558469" y="72974"/>
                  </a:lnTo>
                  <a:lnTo>
                    <a:pt x="560095" y="64325"/>
                  </a:lnTo>
                  <a:lnTo>
                    <a:pt x="566140" y="58877"/>
                  </a:lnTo>
                  <a:lnTo>
                    <a:pt x="583552" y="58877"/>
                  </a:lnTo>
                  <a:lnTo>
                    <a:pt x="589737" y="64325"/>
                  </a:lnTo>
                  <a:lnTo>
                    <a:pt x="591210" y="72974"/>
                  </a:lnTo>
                  <a:lnTo>
                    <a:pt x="591210" y="41211"/>
                  </a:lnTo>
                  <a:lnTo>
                    <a:pt x="543267" y="50279"/>
                  </a:lnTo>
                  <a:lnTo>
                    <a:pt x="530745" y="80708"/>
                  </a:lnTo>
                  <a:lnTo>
                    <a:pt x="534073" y="97751"/>
                  </a:lnTo>
                  <a:lnTo>
                    <a:pt x="543521" y="111252"/>
                  </a:lnTo>
                  <a:lnTo>
                    <a:pt x="558317" y="120154"/>
                  </a:lnTo>
                  <a:lnTo>
                    <a:pt x="577646" y="123355"/>
                  </a:lnTo>
                  <a:lnTo>
                    <a:pt x="588302" y="122504"/>
                  </a:lnTo>
                  <a:lnTo>
                    <a:pt x="597496" y="119976"/>
                  </a:lnTo>
                  <a:lnTo>
                    <a:pt x="605294" y="115798"/>
                  </a:lnTo>
                  <a:lnTo>
                    <a:pt x="611708" y="109994"/>
                  </a:lnTo>
                  <a:lnTo>
                    <a:pt x="603618" y="101346"/>
                  </a:lnTo>
                  <a:lnTo>
                    <a:pt x="596963" y="94221"/>
                  </a:lnTo>
                  <a:lnTo>
                    <a:pt x="591515" y="99085"/>
                  </a:lnTo>
                  <a:lnTo>
                    <a:pt x="586346" y="101346"/>
                  </a:lnTo>
                  <a:lnTo>
                    <a:pt x="568210" y="101346"/>
                  </a:lnTo>
                  <a:lnTo>
                    <a:pt x="561276" y="96507"/>
                  </a:lnTo>
                  <a:lnTo>
                    <a:pt x="558914" y="88150"/>
                  </a:lnTo>
                  <a:lnTo>
                    <a:pt x="617016" y="88150"/>
                  </a:lnTo>
                  <a:lnTo>
                    <a:pt x="617169" y="85877"/>
                  </a:lnTo>
                  <a:lnTo>
                    <a:pt x="617474" y="83146"/>
                  </a:lnTo>
                  <a:close/>
                </a:path>
                <a:path w="1203959" h="153034">
                  <a:moveTo>
                    <a:pt x="658418" y="9398"/>
                  </a:moveTo>
                  <a:lnTo>
                    <a:pt x="630389" y="9398"/>
                  </a:lnTo>
                  <a:lnTo>
                    <a:pt x="630389" y="121983"/>
                  </a:lnTo>
                  <a:lnTo>
                    <a:pt x="658418" y="121983"/>
                  </a:lnTo>
                  <a:lnTo>
                    <a:pt x="658418" y="9398"/>
                  </a:lnTo>
                  <a:close/>
                </a:path>
                <a:path w="1203959" h="153034">
                  <a:moveTo>
                    <a:pt x="704545" y="39751"/>
                  </a:moveTo>
                  <a:lnTo>
                    <a:pt x="676516" y="39751"/>
                  </a:lnTo>
                  <a:lnTo>
                    <a:pt x="676516" y="121996"/>
                  </a:lnTo>
                  <a:lnTo>
                    <a:pt x="704545" y="121996"/>
                  </a:lnTo>
                  <a:lnTo>
                    <a:pt x="704545" y="39751"/>
                  </a:lnTo>
                  <a:close/>
                </a:path>
                <a:path w="1203959" h="153034">
                  <a:moveTo>
                    <a:pt x="707644" y="6210"/>
                  </a:moveTo>
                  <a:lnTo>
                    <a:pt x="700849" y="0"/>
                  </a:lnTo>
                  <a:lnTo>
                    <a:pt x="680212" y="0"/>
                  </a:lnTo>
                  <a:lnTo>
                    <a:pt x="673430" y="6667"/>
                  </a:lnTo>
                  <a:lnTo>
                    <a:pt x="673430" y="23964"/>
                  </a:lnTo>
                  <a:lnTo>
                    <a:pt x="680212" y="30645"/>
                  </a:lnTo>
                  <a:lnTo>
                    <a:pt x="700849" y="30645"/>
                  </a:lnTo>
                  <a:lnTo>
                    <a:pt x="707644" y="23964"/>
                  </a:lnTo>
                  <a:lnTo>
                    <a:pt x="707644" y="6210"/>
                  </a:lnTo>
                  <a:close/>
                </a:path>
                <a:path w="1203959" h="153034">
                  <a:moveTo>
                    <a:pt x="791222" y="96342"/>
                  </a:moveTo>
                  <a:lnTo>
                    <a:pt x="783869" y="79235"/>
                  </a:lnTo>
                  <a:lnTo>
                    <a:pt x="767702" y="72529"/>
                  </a:lnTo>
                  <a:lnTo>
                    <a:pt x="751522" y="69799"/>
                  </a:lnTo>
                  <a:lnTo>
                    <a:pt x="744181" y="64630"/>
                  </a:lnTo>
                  <a:lnTo>
                    <a:pt x="744181" y="61607"/>
                  </a:lnTo>
                  <a:lnTo>
                    <a:pt x="747585" y="58877"/>
                  </a:lnTo>
                  <a:lnTo>
                    <a:pt x="764108" y="58877"/>
                  </a:lnTo>
                  <a:lnTo>
                    <a:pt x="772071" y="60388"/>
                  </a:lnTo>
                  <a:lnTo>
                    <a:pt x="780034" y="64935"/>
                  </a:lnTo>
                  <a:lnTo>
                    <a:pt x="788441" y="45364"/>
                  </a:lnTo>
                  <a:lnTo>
                    <a:pt x="781710" y="42354"/>
                  </a:lnTo>
                  <a:lnTo>
                    <a:pt x="773861" y="40170"/>
                  </a:lnTo>
                  <a:lnTo>
                    <a:pt x="765403" y="38849"/>
                  </a:lnTo>
                  <a:lnTo>
                    <a:pt x="756869" y="38392"/>
                  </a:lnTo>
                  <a:lnTo>
                    <a:pt x="740206" y="40487"/>
                  </a:lnTo>
                  <a:lnTo>
                    <a:pt x="728002" y="46240"/>
                  </a:lnTo>
                  <a:lnTo>
                    <a:pt x="720496" y="54902"/>
                  </a:lnTo>
                  <a:lnTo>
                    <a:pt x="717943" y="65697"/>
                  </a:lnTo>
                  <a:lnTo>
                    <a:pt x="725309" y="82943"/>
                  </a:lnTo>
                  <a:lnTo>
                    <a:pt x="741540" y="89598"/>
                  </a:lnTo>
                  <a:lnTo>
                    <a:pt x="757758" y="92163"/>
                  </a:lnTo>
                  <a:lnTo>
                    <a:pt x="765136" y="97116"/>
                  </a:lnTo>
                  <a:lnTo>
                    <a:pt x="765136" y="100596"/>
                  </a:lnTo>
                  <a:lnTo>
                    <a:pt x="762038" y="102717"/>
                  </a:lnTo>
                  <a:lnTo>
                    <a:pt x="752589" y="102717"/>
                  </a:lnTo>
                  <a:lnTo>
                    <a:pt x="745159" y="102196"/>
                  </a:lnTo>
                  <a:lnTo>
                    <a:pt x="737768" y="100685"/>
                  </a:lnTo>
                  <a:lnTo>
                    <a:pt x="730808" y="98310"/>
                  </a:lnTo>
                  <a:lnTo>
                    <a:pt x="724725" y="95135"/>
                  </a:lnTo>
                  <a:lnTo>
                    <a:pt x="716318" y="114858"/>
                  </a:lnTo>
                  <a:lnTo>
                    <a:pt x="723226" y="118300"/>
                  </a:lnTo>
                  <a:lnTo>
                    <a:pt x="731850" y="120992"/>
                  </a:lnTo>
                  <a:lnTo>
                    <a:pt x="741553" y="122732"/>
                  </a:lnTo>
                  <a:lnTo>
                    <a:pt x="751713" y="123355"/>
                  </a:lnTo>
                  <a:lnTo>
                    <a:pt x="768832" y="121272"/>
                  </a:lnTo>
                  <a:lnTo>
                    <a:pt x="781202" y="115544"/>
                  </a:lnTo>
                  <a:lnTo>
                    <a:pt x="788695" y="106972"/>
                  </a:lnTo>
                  <a:lnTo>
                    <a:pt x="791222" y="96342"/>
                  </a:lnTo>
                  <a:close/>
                </a:path>
                <a:path w="1203959" h="153034">
                  <a:moveTo>
                    <a:pt x="831303" y="39751"/>
                  </a:moveTo>
                  <a:lnTo>
                    <a:pt x="803275" y="39751"/>
                  </a:lnTo>
                  <a:lnTo>
                    <a:pt x="803275" y="121996"/>
                  </a:lnTo>
                  <a:lnTo>
                    <a:pt x="831303" y="121996"/>
                  </a:lnTo>
                  <a:lnTo>
                    <a:pt x="831303" y="39751"/>
                  </a:lnTo>
                  <a:close/>
                </a:path>
                <a:path w="1203959" h="153034">
                  <a:moveTo>
                    <a:pt x="834390" y="6210"/>
                  </a:moveTo>
                  <a:lnTo>
                    <a:pt x="827608" y="0"/>
                  </a:lnTo>
                  <a:lnTo>
                    <a:pt x="806970" y="0"/>
                  </a:lnTo>
                  <a:lnTo>
                    <a:pt x="800188" y="6667"/>
                  </a:lnTo>
                  <a:lnTo>
                    <a:pt x="800188" y="23964"/>
                  </a:lnTo>
                  <a:lnTo>
                    <a:pt x="806970" y="30645"/>
                  </a:lnTo>
                  <a:lnTo>
                    <a:pt x="827608" y="30645"/>
                  </a:lnTo>
                  <a:lnTo>
                    <a:pt x="834390" y="23964"/>
                  </a:lnTo>
                  <a:lnTo>
                    <a:pt x="834390" y="6210"/>
                  </a:lnTo>
                  <a:close/>
                </a:path>
                <a:path w="1203959" h="153034">
                  <a:moveTo>
                    <a:pt x="985812" y="74955"/>
                  </a:moveTo>
                  <a:lnTo>
                    <a:pt x="983386" y="58483"/>
                  </a:lnTo>
                  <a:lnTo>
                    <a:pt x="976642" y="47104"/>
                  </a:lnTo>
                  <a:lnTo>
                    <a:pt x="966406" y="40513"/>
                  </a:lnTo>
                  <a:lnTo>
                    <a:pt x="953516" y="38392"/>
                  </a:lnTo>
                  <a:lnTo>
                    <a:pt x="945235" y="39255"/>
                  </a:lnTo>
                  <a:lnTo>
                    <a:pt x="937729" y="41757"/>
                  </a:lnTo>
                  <a:lnTo>
                    <a:pt x="931189" y="45808"/>
                  </a:lnTo>
                  <a:lnTo>
                    <a:pt x="925791" y="51295"/>
                  </a:lnTo>
                  <a:lnTo>
                    <a:pt x="920940" y="45554"/>
                  </a:lnTo>
                  <a:lnTo>
                    <a:pt x="914895" y="41529"/>
                  </a:lnTo>
                  <a:lnTo>
                    <a:pt x="907846" y="39166"/>
                  </a:lnTo>
                  <a:lnTo>
                    <a:pt x="899985" y="38392"/>
                  </a:lnTo>
                  <a:lnTo>
                    <a:pt x="893127" y="39014"/>
                  </a:lnTo>
                  <a:lnTo>
                    <a:pt x="886777" y="40894"/>
                  </a:lnTo>
                  <a:lnTo>
                    <a:pt x="881062" y="44018"/>
                  </a:lnTo>
                  <a:lnTo>
                    <a:pt x="876096" y="48399"/>
                  </a:lnTo>
                  <a:lnTo>
                    <a:pt x="876096" y="39763"/>
                  </a:lnTo>
                  <a:lnTo>
                    <a:pt x="849401" y="39763"/>
                  </a:lnTo>
                  <a:lnTo>
                    <a:pt x="849401" y="121996"/>
                  </a:lnTo>
                  <a:lnTo>
                    <a:pt x="877430" y="121996"/>
                  </a:lnTo>
                  <a:lnTo>
                    <a:pt x="877430" y="68427"/>
                  </a:lnTo>
                  <a:lnTo>
                    <a:pt x="883323" y="62826"/>
                  </a:lnTo>
                  <a:lnTo>
                    <a:pt x="899096" y="62826"/>
                  </a:lnTo>
                  <a:lnTo>
                    <a:pt x="903668" y="67818"/>
                  </a:lnTo>
                  <a:lnTo>
                    <a:pt x="903668" y="121996"/>
                  </a:lnTo>
                  <a:lnTo>
                    <a:pt x="931684" y="121996"/>
                  </a:lnTo>
                  <a:lnTo>
                    <a:pt x="931684" y="68427"/>
                  </a:lnTo>
                  <a:lnTo>
                    <a:pt x="937590" y="62826"/>
                  </a:lnTo>
                  <a:lnTo>
                    <a:pt x="953071" y="62826"/>
                  </a:lnTo>
                  <a:lnTo>
                    <a:pt x="957795" y="67818"/>
                  </a:lnTo>
                  <a:lnTo>
                    <a:pt x="957795" y="121996"/>
                  </a:lnTo>
                  <a:lnTo>
                    <a:pt x="985812" y="121996"/>
                  </a:lnTo>
                  <a:lnTo>
                    <a:pt x="985812" y="74955"/>
                  </a:lnTo>
                  <a:close/>
                </a:path>
                <a:path w="1203959" h="153034">
                  <a:moveTo>
                    <a:pt x="1020965" y="106362"/>
                  </a:moveTo>
                  <a:lnTo>
                    <a:pt x="1016546" y="102120"/>
                  </a:lnTo>
                  <a:lnTo>
                    <a:pt x="1005776" y="102120"/>
                  </a:lnTo>
                  <a:lnTo>
                    <a:pt x="1001204" y="106362"/>
                  </a:lnTo>
                  <a:lnTo>
                    <a:pt x="1001204" y="112433"/>
                  </a:lnTo>
                  <a:lnTo>
                    <a:pt x="1001204" y="118516"/>
                  </a:lnTo>
                  <a:lnTo>
                    <a:pt x="1005776" y="122897"/>
                  </a:lnTo>
                  <a:lnTo>
                    <a:pt x="1016546" y="122897"/>
                  </a:lnTo>
                  <a:lnTo>
                    <a:pt x="1020965" y="118516"/>
                  </a:lnTo>
                  <a:lnTo>
                    <a:pt x="1020965" y="106362"/>
                  </a:lnTo>
                  <a:close/>
                </a:path>
                <a:path w="1203959" h="153034">
                  <a:moveTo>
                    <a:pt x="1110183" y="83439"/>
                  </a:moveTo>
                  <a:lnTo>
                    <a:pt x="1110107" y="81775"/>
                  </a:lnTo>
                  <a:lnTo>
                    <a:pt x="1109154" y="76161"/>
                  </a:lnTo>
                  <a:lnTo>
                    <a:pt x="1107313" y="65328"/>
                  </a:lnTo>
                  <a:lnTo>
                    <a:pt x="1099845" y="53111"/>
                  </a:lnTo>
                  <a:lnTo>
                    <a:pt x="1099324" y="52247"/>
                  </a:lnTo>
                  <a:lnTo>
                    <a:pt x="1096606" y="50380"/>
                  </a:lnTo>
                  <a:lnTo>
                    <a:pt x="1096606" y="76161"/>
                  </a:lnTo>
                  <a:lnTo>
                    <a:pt x="1046467" y="76161"/>
                  </a:lnTo>
                  <a:lnTo>
                    <a:pt x="1049096" y="66802"/>
                  </a:lnTo>
                  <a:lnTo>
                    <a:pt x="1054455" y="59524"/>
                  </a:lnTo>
                  <a:lnTo>
                    <a:pt x="1062101" y="54800"/>
                  </a:lnTo>
                  <a:lnTo>
                    <a:pt x="1071537" y="53111"/>
                  </a:lnTo>
                  <a:lnTo>
                    <a:pt x="1081036" y="54813"/>
                  </a:lnTo>
                  <a:lnTo>
                    <a:pt x="1088656" y="59575"/>
                  </a:lnTo>
                  <a:lnTo>
                    <a:pt x="1093990" y="66865"/>
                  </a:lnTo>
                  <a:lnTo>
                    <a:pt x="1096606" y="76161"/>
                  </a:lnTo>
                  <a:lnTo>
                    <a:pt x="1096606" y="50380"/>
                  </a:lnTo>
                  <a:lnTo>
                    <a:pt x="1087094" y="43815"/>
                  </a:lnTo>
                  <a:lnTo>
                    <a:pt x="1071537" y="40817"/>
                  </a:lnTo>
                  <a:lnTo>
                    <a:pt x="1055878" y="43865"/>
                  </a:lnTo>
                  <a:lnTo>
                    <a:pt x="1043457" y="52362"/>
                  </a:lnTo>
                  <a:lnTo>
                    <a:pt x="1035253" y="65328"/>
                  </a:lnTo>
                  <a:lnTo>
                    <a:pt x="1032306" y="81775"/>
                  </a:lnTo>
                  <a:lnTo>
                    <a:pt x="1035329" y="98323"/>
                  </a:lnTo>
                  <a:lnTo>
                    <a:pt x="1043863" y="111328"/>
                  </a:lnTo>
                  <a:lnTo>
                    <a:pt x="1057122" y="119849"/>
                  </a:lnTo>
                  <a:lnTo>
                    <a:pt x="1074331" y="122897"/>
                  </a:lnTo>
                  <a:lnTo>
                    <a:pt x="1083627" y="122059"/>
                  </a:lnTo>
                  <a:lnTo>
                    <a:pt x="1091958" y="119557"/>
                  </a:lnTo>
                  <a:lnTo>
                    <a:pt x="1099172" y="115468"/>
                  </a:lnTo>
                  <a:lnTo>
                    <a:pt x="1104811" y="110159"/>
                  </a:lnTo>
                  <a:lnTo>
                    <a:pt x="1105154" y="109842"/>
                  </a:lnTo>
                  <a:lnTo>
                    <a:pt x="1097343" y="100444"/>
                  </a:lnTo>
                  <a:lnTo>
                    <a:pt x="1091590" y="106972"/>
                  </a:lnTo>
                  <a:lnTo>
                    <a:pt x="1083919" y="110159"/>
                  </a:lnTo>
                  <a:lnTo>
                    <a:pt x="1074775" y="110159"/>
                  </a:lnTo>
                  <a:lnTo>
                    <a:pt x="1064069" y="108470"/>
                  </a:lnTo>
                  <a:lnTo>
                    <a:pt x="1055484" y="103695"/>
                  </a:lnTo>
                  <a:lnTo>
                    <a:pt x="1049464" y="96266"/>
                  </a:lnTo>
                  <a:lnTo>
                    <a:pt x="1046467" y="86626"/>
                  </a:lnTo>
                  <a:lnTo>
                    <a:pt x="1109878" y="86626"/>
                  </a:lnTo>
                  <a:lnTo>
                    <a:pt x="1110030" y="85267"/>
                  </a:lnTo>
                  <a:lnTo>
                    <a:pt x="1110183" y="83439"/>
                  </a:lnTo>
                  <a:close/>
                </a:path>
                <a:path w="1203959" h="153034">
                  <a:moveTo>
                    <a:pt x="1203477" y="9410"/>
                  </a:moveTo>
                  <a:lnTo>
                    <a:pt x="1189469" y="9410"/>
                  </a:lnTo>
                  <a:lnTo>
                    <a:pt x="1189469" y="81788"/>
                  </a:lnTo>
                  <a:lnTo>
                    <a:pt x="1187450" y="93446"/>
                  </a:lnTo>
                  <a:lnTo>
                    <a:pt x="1181925" y="102400"/>
                  </a:lnTo>
                  <a:lnTo>
                    <a:pt x="1173594" y="108127"/>
                  </a:lnTo>
                  <a:lnTo>
                    <a:pt x="1163218" y="110159"/>
                  </a:lnTo>
                  <a:lnTo>
                    <a:pt x="1152740" y="108127"/>
                  </a:lnTo>
                  <a:lnTo>
                    <a:pt x="1144371" y="102400"/>
                  </a:lnTo>
                  <a:lnTo>
                    <a:pt x="1138821" y="93446"/>
                  </a:lnTo>
                  <a:lnTo>
                    <a:pt x="1136815" y="81788"/>
                  </a:lnTo>
                  <a:lnTo>
                    <a:pt x="1138821" y="70129"/>
                  </a:lnTo>
                  <a:lnTo>
                    <a:pt x="1144371" y="61239"/>
                  </a:lnTo>
                  <a:lnTo>
                    <a:pt x="1152740" y="55549"/>
                  </a:lnTo>
                  <a:lnTo>
                    <a:pt x="1163218" y="53555"/>
                  </a:lnTo>
                  <a:lnTo>
                    <a:pt x="1173594" y="55549"/>
                  </a:lnTo>
                  <a:lnTo>
                    <a:pt x="1181925" y="61239"/>
                  </a:lnTo>
                  <a:lnTo>
                    <a:pt x="1187450" y="70129"/>
                  </a:lnTo>
                  <a:lnTo>
                    <a:pt x="1189469" y="81788"/>
                  </a:lnTo>
                  <a:lnTo>
                    <a:pt x="1189469" y="9410"/>
                  </a:lnTo>
                  <a:lnTo>
                    <a:pt x="1189316" y="9410"/>
                  </a:lnTo>
                  <a:lnTo>
                    <a:pt x="1189316" y="53721"/>
                  </a:lnTo>
                  <a:lnTo>
                    <a:pt x="1189151" y="53555"/>
                  </a:lnTo>
                  <a:lnTo>
                    <a:pt x="1183868" y="48044"/>
                  </a:lnTo>
                  <a:lnTo>
                    <a:pt x="1177391" y="44018"/>
                  </a:lnTo>
                  <a:lnTo>
                    <a:pt x="1170051" y="41617"/>
                  </a:lnTo>
                  <a:lnTo>
                    <a:pt x="1162037" y="40817"/>
                  </a:lnTo>
                  <a:lnTo>
                    <a:pt x="1146213" y="43764"/>
                  </a:lnTo>
                  <a:lnTo>
                    <a:pt x="1133703" y="52082"/>
                  </a:lnTo>
                  <a:lnTo>
                    <a:pt x="1125474" y="65011"/>
                  </a:lnTo>
                  <a:lnTo>
                    <a:pt x="1122514" y="81788"/>
                  </a:lnTo>
                  <a:lnTo>
                    <a:pt x="1125474" y="98577"/>
                  </a:lnTo>
                  <a:lnTo>
                    <a:pt x="1133703" y="111556"/>
                  </a:lnTo>
                  <a:lnTo>
                    <a:pt x="1146213" y="119926"/>
                  </a:lnTo>
                  <a:lnTo>
                    <a:pt x="1162037" y="122897"/>
                  </a:lnTo>
                  <a:lnTo>
                    <a:pt x="1170343" y="122047"/>
                  </a:lnTo>
                  <a:lnTo>
                    <a:pt x="1177899" y="119481"/>
                  </a:lnTo>
                  <a:lnTo>
                    <a:pt x="1184490" y="115214"/>
                  </a:lnTo>
                  <a:lnTo>
                    <a:pt x="1189062" y="110159"/>
                  </a:lnTo>
                  <a:lnTo>
                    <a:pt x="1189901" y="109245"/>
                  </a:lnTo>
                  <a:lnTo>
                    <a:pt x="1189901" y="121996"/>
                  </a:lnTo>
                  <a:lnTo>
                    <a:pt x="1203477" y="121996"/>
                  </a:lnTo>
                  <a:lnTo>
                    <a:pt x="1203477" y="109245"/>
                  </a:lnTo>
                  <a:lnTo>
                    <a:pt x="1203477" y="53721"/>
                  </a:lnTo>
                  <a:lnTo>
                    <a:pt x="1203477" y="9410"/>
                  </a:lnTo>
                  <a:close/>
                </a:path>
              </a:pathLst>
            </a:custGeom>
            <a:solidFill>
              <a:srgbClr val="FFFFFF"/>
            </a:solidFill>
          </p:spPr>
          <p:txBody>
            <a:bodyPr wrap="square" lIns="0" tIns="0" rIns="0" bIns="0" rtlCol="0"/>
            <a:lstStyle/>
            <a:p>
              <a:endParaRPr/>
            </a:p>
          </p:txBody>
        </p:sp>
        <p:sp>
          <p:nvSpPr>
            <p:cNvPr id="11" name="object 11"/>
            <p:cNvSpPr/>
            <p:nvPr/>
          </p:nvSpPr>
          <p:spPr>
            <a:xfrm>
              <a:off x="9607871" y="6599366"/>
              <a:ext cx="73583" cy="81318"/>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9701745" y="6581763"/>
              <a:ext cx="142118" cy="98922"/>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11089590" y="6566655"/>
              <a:ext cx="123634" cy="127215"/>
            </a:xfrm>
            <a:prstGeom prst="rect">
              <a:avLst/>
            </a:prstGeom>
            <a:blipFill>
              <a:blip r:embed="rId7" cstate="print"/>
              <a:stretch>
                <a:fillRect/>
              </a:stretch>
            </a:blipFill>
          </p:spPr>
          <p:txBody>
            <a:bodyPr wrap="square" lIns="0" tIns="0" rIns="0" bIns="0" rtlCol="0"/>
            <a:lstStyle/>
            <a:p>
              <a:endParaRPr/>
            </a:p>
          </p:txBody>
        </p:sp>
      </p:grpSp>
      <p:sp>
        <p:nvSpPr>
          <p:cNvPr id="14" name="object 14"/>
          <p:cNvSpPr txBox="1">
            <a:spLocks noGrp="1"/>
          </p:cNvSpPr>
          <p:nvPr>
            <p:ph type="ctrTitle"/>
          </p:nvPr>
        </p:nvSpPr>
        <p:spPr>
          <a:xfrm>
            <a:off x="166612" y="1971748"/>
            <a:ext cx="11644388" cy="382156"/>
          </a:xfrm>
          <a:prstGeom prst="rect">
            <a:avLst/>
          </a:prstGeom>
        </p:spPr>
        <p:txBody>
          <a:bodyPr vert="horz" wrap="square" lIns="0" tIns="12700" rIns="0" bIns="0" rtlCol="0">
            <a:spAutoFit/>
          </a:bodyPr>
          <a:lstStyle/>
          <a:p>
            <a:pPr marL="0">
              <a:lnSpc>
                <a:spcPct val="100000"/>
              </a:lnSpc>
            </a:pPr>
            <a:r>
              <a:rPr lang="tr-TR" altLang="zh-CN" sz="2400" dirty="0">
                <a:solidFill>
                  <a:srgbClr val="000000"/>
                </a:solidFill>
                <a:latin typeface="Arial"/>
                <a:ea typeface="Arial"/>
              </a:rPr>
              <a:t>           </a:t>
            </a: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a:extLst>
              <a:ext uri="{FF2B5EF4-FFF2-40B4-BE49-F238E27FC236}">
                <a16:creationId xmlns:a16="http://schemas.microsoft.com/office/drawing/2014/main" id="{D6543896-93C5-484E-9F33-F15E9BCBA5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135" y="0"/>
            <a:ext cx="11623729" cy="6858000"/>
          </a:xfrm>
          <a:prstGeom prst="rect">
            <a:avLst/>
          </a:prstGeom>
        </p:spPr>
      </p:pic>
    </p:spTree>
    <p:extLst>
      <p:ext uri="{BB962C8B-B14F-4D97-AF65-F5344CB8AC3E}">
        <p14:creationId xmlns:p14="http://schemas.microsoft.com/office/powerpoint/2010/main" val="16359585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066800" y="1219200"/>
            <a:ext cx="4572000" cy="5052665"/>
          </a:xfrm>
          <a:prstGeom prst="rect">
            <a:avLst/>
          </a:prstGeom>
        </p:spPr>
        <p:txBody>
          <a:bodyPr vert="horz" wrap="square" lIns="0" tIns="12700" rIns="0" bIns="0" rtlCol="0">
            <a:spAutoFit/>
          </a:bodyPr>
          <a:lstStyle/>
          <a:p>
            <a:pPr marL="0" indent="141125">
              <a:lnSpc>
                <a:spcPct val="100000"/>
              </a:lnSpc>
            </a:pPr>
            <a:r>
              <a:rPr lang="en-US" altLang="zh-CN" sz="3200" dirty="0" err="1">
                <a:solidFill>
                  <a:srgbClr val="C00000"/>
                </a:solidFill>
                <a:latin typeface="Arial"/>
                <a:ea typeface="Arial"/>
              </a:rPr>
              <a:t>Kalsiyum</a:t>
            </a:r>
            <a:r>
              <a:rPr lang="en-US" altLang="zh-CN" sz="3200" dirty="0">
                <a:solidFill>
                  <a:srgbClr val="C00000"/>
                </a:solidFill>
                <a:latin typeface="Arial"/>
                <a:cs typeface="Arial"/>
              </a:rPr>
              <a:t> </a:t>
            </a:r>
            <a:r>
              <a:rPr lang="en-US" altLang="zh-CN" sz="3200" dirty="0" err="1">
                <a:solidFill>
                  <a:srgbClr val="C00000"/>
                </a:solidFill>
                <a:latin typeface="Arial"/>
                <a:ea typeface="Arial"/>
              </a:rPr>
              <a:t>dengesini</a:t>
            </a:r>
            <a:r>
              <a:rPr lang="en-US" altLang="zh-CN" sz="3200" dirty="0">
                <a:solidFill>
                  <a:srgbClr val="C00000"/>
                </a:solidFill>
                <a:latin typeface="Arial"/>
                <a:cs typeface="Arial"/>
              </a:rPr>
              <a:t> </a:t>
            </a:r>
            <a:r>
              <a:rPr lang="en-US" altLang="zh-CN" sz="3200" dirty="0" err="1">
                <a:solidFill>
                  <a:srgbClr val="C00000"/>
                </a:solidFill>
                <a:latin typeface="Arial"/>
                <a:ea typeface="Arial"/>
              </a:rPr>
              <a:t>düzenleyen</a:t>
            </a:r>
            <a:r>
              <a:rPr lang="en-US" altLang="zh-CN" sz="3200" spc="50" dirty="0">
                <a:solidFill>
                  <a:srgbClr val="C00000"/>
                </a:solidFill>
                <a:latin typeface="Arial"/>
                <a:cs typeface="Arial"/>
              </a:rPr>
              <a:t> </a:t>
            </a:r>
            <a:r>
              <a:rPr lang="en-US" altLang="zh-CN" sz="3200" dirty="0" err="1">
                <a:solidFill>
                  <a:srgbClr val="C00000"/>
                </a:solidFill>
                <a:latin typeface="Arial"/>
                <a:ea typeface="Arial"/>
              </a:rPr>
              <a:t>hormonlar</a:t>
            </a:r>
            <a:r>
              <a:rPr lang="en-US" altLang="zh-CN" sz="3200" dirty="0">
                <a:solidFill>
                  <a:srgbClr val="C00000"/>
                </a:solidFill>
                <a:latin typeface="Arial"/>
                <a:ea typeface="Arial"/>
              </a:rPr>
              <a:t/>
            </a:r>
            <a:br>
              <a:rPr lang="en-US" altLang="zh-CN" sz="3200" dirty="0">
                <a:solidFill>
                  <a:srgbClr val="C00000"/>
                </a:solidFill>
                <a:latin typeface="Arial"/>
                <a:ea typeface="Arial"/>
              </a:rPr>
            </a:br>
            <a:r>
              <a:rPr lang="en-US" sz="1050" dirty="0">
                <a:solidFill>
                  <a:srgbClr val="C00000"/>
                </a:solidFill>
              </a:rPr>
              <a:t/>
            </a:r>
            <a:br>
              <a:rPr lang="en-US" sz="1050" dirty="0">
                <a:solidFill>
                  <a:srgbClr val="C00000"/>
                </a:solidFill>
              </a:rPr>
            </a:br>
            <a:r>
              <a:rPr lang="en-US" sz="1050" dirty="0">
                <a:solidFill>
                  <a:srgbClr val="C00000"/>
                </a:solidFill>
              </a:rPr>
              <a:t/>
            </a:r>
            <a:br>
              <a:rPr lang="en-US" sz="1050" dirty="0">
                <a:solidFill>
                  <a:srgbClr val="C00000"/>
                </a:solidFill>
              </a:rPr>
            </a:br>
            <a:r>
              <a:rPr lang="en-US" sz="1050" dirty="0"/>
              <a:t/>
            </a:r>
            <a:br>
              <a:rPr lang="en-US" sz="1050" dirty="0"/>
            </a:br>
            <a:r>
              <a:rPr lang="en-US" altLang="zh-CN" sz="1800" spc="50" dirty="0">
                <a:solidFill>
                  <a:srgbClr val="000000"/>
                </a:solidFill>
                <a:latin typeface="Arial"/>
                <a:cs typeface="Arial"/>
              </a:rPr>
              <a:t> </a:t>
            </a:r>
            <a:r>
              <a:rPr lang="tr-TR" altLang="zh-CN" sz="3200" spc="50" dirty="0">
                <a:solidFill>
                  <a:srgbClr val="000000"/>
                </a:solidFill>
                <a:latin typeface="Arial"/>
                <a:cs typeface="Arial"/>
              </a:rPr>
              <a:t>1</a:t>
            </a:r>
            <a:r>
              <a:rPr lang="tr-TR" altLang="zh-CN" sz="1800" spc="50" dirty="0">
                <a:solidFill>
                  <a:srgbClr val="000000"/>
                </a:solidFill>
                <a:latin typeface="Arial"/>
                <a:cs typeface="Arial"/>
              </a:rPr>
              <a:t>)</a:t>
            </a:r>
            <a:r>
              <a:rPr lang="en-US" altLang="zh-CN" sz="1800" spc="50" dirty="0">
                <a:solidFill>
                  <a:srgbClr val="000000"/>
                </a:solidFill>
                <a:latin typeface="Arial"/>
                <a:cs typeface="Arial"/>
              </a:rPr>
              <a:t> </a:t>
            </a:r>
            <a:r>
              <a:rPr lang="en-US" altLang="zh-CN" sz="2000" dirty="0">
                <a:solidFill>
                  <a:srgbClr val="C00000"/>
                </a:solidFill>
                <a:latin typeface="Arial"/>
                <a:ea typeface="Arial"/>
              </a:rPr>
              <a:t>PARATHORMON</a:t>
            </a:r>
            <a:r>
              <a:rPr lang="en-US" altLang="zh-CN" sz="2000" dirty="0">
                <a:solidFill>
                  <a:srgbClr val="000000"/>
                </a:solidFill>
                <a:latin typeface="Arial"/>
                <a:ea typeface="Arial"/>
              </a:rPr>
              <a:t>:</a:t>
            </a:r>
            <a:r>
              <a:rPr lang="en-US" altLang="zh-CN" sz="2000" spc="50" dirty="0">
                <a:solidFill>
                  <a:srgbClr val="000000"/>
                </a:solidFill>
                <a:latin typeface="Arial"/>
                <a:cs typeface="Arial"/>
              </a:rPr>
              <a:t> </a:t>
            </a:r>
            <a:r>
              <a:rPr lang="en-US" altLang="zh-CN" sz="2000" dirty="0" err="1">
                <a:solidFill>
                  <a:srgbClr val="000000"/>
                </a:solidFill>
                <a:latin typeface="Arial"/>
                <a:ea typeface="Arial"/>
              </a:rPr>
              <a:t>Paratiroid</a:t>
            </a:r>
            <a:r>
              <a:rPr lang="en-US" altLang="zh-CN" sz="2000" spc="50" dirty="0">
                <a:solidFill>
                  <a:srgbClr val="000000"/>
                </a:solidFill>
                <a:latin typeface="Arial"/>
                <a:cs typeface="Arial"/>
              </a:rPr>
              <a:t> </a:t>
            </a:r>
            <a:r>
              <a:rPr lang="en-US" altLang="zh-CN" sz="2000" dirty="0" err="1">
                <a:solidFill>
                  <a:srgbClr val="000000"/>
                </a:solidFill>
                <a:latin typeface="Arial"/>
                <a:ea typeface="Arial"/>
              </a:rPr>
              <a:t>bezlerden</a:t>
            </a:r>
            <a:r>
              <a:rPr lang="en-US" altLang="zh-CN" sz="2000" spc="55" dirty="0">
                <a:solidFill>
                  <a:srgbClr val="000000"/>
                </a:solidFill>
                <a:latin typeface="Arial"/>
                <a:cs typeface="Arial"/>
              </a:rPr>
              <a:t> </a:t>
            </a:r>
            <a:r>
              <a:rPr lang="en-US" altLang="zh-CN" sz="2000" dirty="0" err="1">
                <a:solidFill>
                  <a:srgbClr val="000000"/>
                </a:solidFill>
                <a:latin typeface="Arial"/>
                <a:ea typeface="Arial"/>
              </a:rPr>
              <a:t>salınır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dirty="0">
                <a:solidFill>
                  <a:srgbClr val="000000"/>
                </a:solidFill>
                <a:latin typeface="Arial"/>
                <a:cs typeface="Arial"/>
              </a:rPr>
              <a:t>  </a:t>
            </a:r>
            <a:r>
              <a:rPr lang="en-US" altLang="zh-CN" sz="2000" dirty="0">
                <a:solidFill>
                  <a:srgbClr val="000000"/>
                </a:solidFill>
                <a:latin typeface="Arial"/>
                <a:ea typeface="Arial"/>
              </a:rPr>
              <a:t>Kan</a:t>
            </a:r>
            <a:r>
              <a:rPr lang="en-US" altLang="zh-CN" sz="2000" dirty="0">
                <a:solidFill>
                  <a:srgbClr val="000000"/>
                </a:solidFill>
                <a:latin typeface="Arial"/>
                <a:cs typeface="Arial"/>
              </a:rPr>
              <a:t> </a:t>
            </a:r>
            <a:r>
              <a:rPr lang="en-US" altLang="zh-CN" sz="2000" dirty="0" err="1">
                <a:solidFill>
                  <a:srgbClr val="000000"/>
                </a:solidFill>
                <a:latin typeface="Arial"/>
                <a:ea typeface="Arial"/>
              </a:rPr>
              <a:t>kalsiyum</a:t>
            </a:r>
            <a:r>
              <a:rPr lang="en-US" altLang="zh-CN" sz="2000" dirty="0">
                <a:solidFill>
                  <a:srgbClr val="000000"/>
                </a:solidFill>
                <a:latin typeface="Arial"/>
                <a:cs typeface="Arial"/>
              </a:rPr>
              <a:t> </a:t>
            </a:r>
            <a:r>
              <a:rPr lang="en-US" altLang="zh-CN" sz="2000" dirty="0" err="1">
                <a:solidFill>
                  <a:srgbClr val="000000"/>
                </a:solidFill>
                <a:latin typeface="Arial"/>
                <a:ea typeface="Arial"/>
              </a:rPr>
              <a:t>düzeyi</a:t>
            </a:r>
            <a:r>
              <a:rPr lang="en-US" altLang="zh-CN" sz="2000" dirty="0">
                <a:solidFill>
                  <a:srgbClr val="000000"/>
                </a:solidFill>
                <a:latin typeface="Arial"/>
                <a:cs typeface="Arial"/>
              </a:rPr>
              <a:t> </a:t>
            </a:r>
            <a:r>
              <a:rPr lang="en-US" altLang="zh-CN" sz="2000" dirty="0" err="1">
                <a:solidFill>
                  <a:srgbClr val="000000"/>
                </a:solidFill>
                <a:latin typeface="Arial"/>
                <a:ea typeface="Arial"/>
              </a:rPr>
              <a:t>azalınca</a:t>
            </a:r>
            <a:r>
              <a:rPr lang="en-US" altLang="zh-CN" sz="2000" spc="175" dirty="0">
                <a:solidFill>
                  <a:srgbClr val="000000"/>
                </a:solidFill>
                <a:latin typeface="Arial"/>
                <a:cs typeface="Arial"/>
              </a:rPr>
              <a:t> </a:t>
            </a:r>
            <a:r>
              <a:rPr lang="en-US" altLang="zh-CN" sz="2000" dirty="0" err="1">
                <a:solidFill>
                  <a:srgbClr val="000000"/>
                </a:solidFill>
                <a:latin typeface="Arial"/>
                <a:ea typeface="Arial"/>
              </a:rPr>
              <a:t>salınır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dirty="0">
                <a:solidFill>
                  <a:srgbClr val="000000"/>
                </a:solidFill>
                <a:latin typeface="Arial"/>
                <a:cs typeface="Arial"/>
              </a:rPr>
              <a:t>  </a:t>
            </a:r>
            <a:r>
              <a:rPr lang="en-US" altLang="zh-CN" sz="2000" dirty="0" err="1">
                <a:solidFill>
                  <a:srgbClr val="000000"/>
                </a:solidFill>
                <a:latin typeface="Arial"/>
                <a:ea typeface="Arial"/>
              </a:rPr>
              <a:t>Kemiklerden</a:t>
            </a:r>
            <a:r>
              <a:rPr lang="en-US" altLang="zh-CN" sz="2000" dirty="0">
                <a:solidFill>
                  <a:srgbClr val="000000"/>
                </a:solidFill>
                <a:latin typeface="Arial"/>
                <a:cs typeface="Arial"/>
              </a:rPr>
              <a:t> </a:t>
            </a:r>
            <a:r>
              <a:rPr lang="en-US" altLang="zh-CN" sz="2000" dirty="0">
                <a:solidFill>
                  <a:srgbClr val="000000"/>
                </a:solidFill>
                <a:latin typeface="Arial"/>
                <a:ea typeface="Arial"/>
              </a:rPr>
              <a:t>kana</a:t>
            </a:r>
            <a:r>
              <a:rPr lang="en-US" altLang="zh-CN" sz="2000" dirty="0">
                <a:solidFill>
                  <a:srgbClr val="000000"/>
                </a:solidFill>
                <a:latin typeface="Arial"/>
                <a:cs typeface="Arial"/>
              </a:rPr>
              <a:t> </a:t>
            </a:r>
            <a:r>
              <a:rPr lang="en-US" altLang="zh-CN" sz="2000" dirty="0" err="1">
                <a:solidFill>
                  <a:srgbClr val="000000"/>
                </a:solidFill>
                <a:latin typeface="Arial"/>
                <a:ea typeface="Arial"/>
              </a:rPr>
              <a:t>kalsiyum</a:t>
            </a:r>
            <a:r>
              <a:rPr lang="en-US" altLang="zh-CN" sz="2000" spc="185" dirty="0">
                <a:solidFill>
                  <a:srgbClr val="000000"/>
                </a:solidFill>
                <a:latin typeface="Arial"/>
                <a:cs typeface="Arial"/>
              </a:rPr>
              <a:t> </a:t>
            </a:r>
            <a:r>
              <a:rPr lang="en-US" altLang="zh-CN" sz="2000" dirty="0" err="1">
                <a:solidFill>
                  <a:srgbClr val="000000"/>
                </a:solidFill>
                <a:latin typeface="Arial"/>
                <a:ea typeface="Arial"/>
              </a:rPr>
              <a:t>geçer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30" dirty="0">
                <a:solidFill>
                  <a:srgbClr val="000000"/>
                </a:solidFill>
                <a:latin typeface="Arial"/>
                <a:cs typeface="Arial"/>
              </a:rPr>
              <a:t>  </a:t>
            </a:r>
            <a:r>
              <a:rPr lang="en-US" altLang="zh-CN" sz="2000" dirty="0" err="1">
                <a:solidFill>
                  <a:srgbClr val="000000"/>
                </a:solidFill>
                <a:latin typeface="Arial"/>
                <a:ea typeface="Arial"/>
              </a:rPr>
              <a:t>Böbrek</a:t>
            </a:r>
            <a:r>
              <a:rPr lang="en-US" altLang="zh-CN" sz="2000" spc="34" dirty="0">
                <a:solidFill>
                  <a:srgbClr val="000000"/>
                </a:solidFill>
                <a:latin typeface="Arial"/>
                <a:cs typeface="Arial"/>
              </a:rPr>
              <a:t> </a:t>
            </a:r>
            <a:r>
              <a:rPr lang="en-US" altLang="zh-CN" sz="2000" dirty="0" err="1">
                <a:solidFill>
                  <a:srgbClr val="000000"/>
                </a:solidFill>
                <a:latin typeface="Arial"/>
                <a:ea typeface="Arial"/>
              </a:rPr>
              <a:t>ve</a:t>
            </a:r>
            <a:r>
              <a:rPr lang="en-US" altLang="zh-CN" sz="2000" spc="34" dirty="0">
                <a:solidFill>
                  <a:srgbClr val="000000"/>
                </a:solidFill>
                <a:latin typeface="Arial"/>
                <a:cs typeface="Arial"/>
              </a:rPr>
              <a:t> </a:t>
            </a:r>
            <a:r>
              <a:rPr lang="en-US" altLang="zh-CN" sz="2000" dirty="0" err="1">
                <a:solidFill>
                  <a:srgbClr val="000000"/>
                </a:solidFill>
                <a:latin typeface="Arial"/>
                <a:ea typeface="Arial"/>
              </a:rPr>
              <a:t>barsaklardan</a:t>
            </a:r>
            <a:r>
              <a:rPr lang="en-US" altLang="zh-CN" sz="2000" spc="30" dirty="0">
                <a:solidFill>
                  <a:srgbClr val="000000"/>
                </a:solidFill>
                <a:latin typeface="Arial"/>
                <a:cs typeface="Arial"/>
              </a:rPr>
              <a:t> </a:t>
            </a:r>
            <a:r>
              <a:rPr lang="en-US" altLang="zh-CN" sz="2000" dirty="0" err="1">
                <a:solidFill>
                  <a:srgbClr val="000000"/>
                </a:solidFill>
                <a:latin typeface="Arial"/>
                <a:ea typeface="Arial"/>
              </a:rPr>
              <a:t>kalsiyum</a:t>
            </a:r>
            <a:r>
              <a:rPr lang="en-US" altLang="zh-CN" sz="2000" spc="34" dirty="0">
                <a:solidFill>
                  <a:srgbClr val="000000"/>
                </a:solidFill>
                <a:latin typeface="Arial"/>
                <a:cs typeface="Arial"/>
              </a:rPr>
              <a:t> </a:t>
            </a:r>
            <a:r>
              <a:rPr lang="en-US" altLang="zh-CN" sz="2000" dirty="0" err="1">
                <a:solidFill>
                  <a:srgbClr val="000000"/>
                </a:solidFill>
                <a:latin typeface="Arial"/>
                <a:ea typeface="Arial"/>
              </a:rPr>
              <a:t>geri</a:t>
            </a:r>
            <a:r>
              <a:rPr lang="en-US" altLang="zh-CN" sz="2000" spc="30" dirty="0">
                <a:solidFill>
                  <a:srgbClr val="000000"/>
                </a:solidFill>
                <a:latin typeface="Arial"/>
                <a:cs typeface="Arial"/>
              </a:rPr>
              <a:t> </a:t>
            </a:r>
            <a:r>
              <a:rPr lang="en-US" altLang="zh-CN" sz="2000" dirty="0" err="1">
                <a:solidFill>
                  <a:srgbClr val="000000"/>
                </a:solidFill>
                <a:latin typeface="Arial"/>
                <a:ea typeface="Arial"/>
              </a:rPr>
              <a:t>emilimi</a:t>
            </a:r>
            <a:r>
              <a:rPr lang="en-US" altLang="zh-CN" sz="2000" spc="34" dirty="0">
                <a:solidFill>
                  <a:srgbClr val="000000"/>
                </a:solidFill>
                <a:latin typeface="Arial"/>
                <a:cs typeface="Arial"/>
              </a:rPr>
              <a:t> </a:t>
            </a:r>
            <a:r>
              <a:rPr lang="en-US" altLang="zh-CN" sz="2000" dirty="0" err="1">
                <a:solidFill>
                  <a:srgbClr val="000000"/>
                </a:solidFill>
                <a:latin typeface="Arial"/>
                <a:ea typeface="Arial"/>
              </a:rPr>
              <a:t>artar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dirty="0">
                <a:solidFill>
                  <a:srgbClr val="000000"/>
                </a:solidFill>
                <a:latin typeface="Arial"/>
                <a:cs typeface="Arial"/>
              </a:rPr>
              <a:t>  </a:t>
            </a:r>
            <a:r>
              <a:rPr lang="en-US" altLang="zh-CN" sz="2000" dirty="0">
                <a:solidFill>
                  <a:srgbClr val="000000"/>
                </a:solidFill>
                <a:latin typeface="Arial"/>
                <a:ea typeface="Arial"/>
              </a:rPr>
              <a:t>D</a:t>
            </a:r>
            <a:r>
              <a:rPr lang="en-US" altLang="zh-CN" sz="2000" dirty="0">
                <a:solidFill>
                  <a:srgbClr val="000000"/>
                </a:solidFill>
                <a:latin typeface="Arial"/>
                <a:cs typeface="Arial"/>
              </a:rPr>
              <a:t> </a:t>
            </a:r>
            <a:r>
              <a:rPr lang="en-US" altLang="zh-CN" sz="2000" dirty="0" err="1">
                <a:solidFill>
                  <a:srgbClr val="000000"/>
                </a:solidFill>
                <a:latin typeface="Arial"/>
                <a:ea typeface="Arial"/>
              </a:rPr>
              <a:t>vitamini</a:t>
            </a:r>
            <a:r>
              <a:rPr lang="en-US" altLang="zh-CN" sz="2000" dirty="0">
                <a:solidFill>
                  <a:srgbClr val="000000"/>
                </a:solidFill>
                <a:latin typeface="Arial"/>
                <a:cs typeface="Arial"/>
              </a:rPr>
              <a:t> </a:t>
            </a:r>
            <a:r>
              <a:rPr lang="en-US" altLang="zh-CN" sz="2000" dirty="0" err="1">
                <a:solidFill>
                  <a:srgbClr val="000000"/>
                </a:solidFill>
                <a:latin typeface="Arial"/>
                <a:ea typeface="Arial"/>
              </a:rPr>
              <a:t>sentezi</a:t>
            </a:r>
            <a:r>
              <a:rPr lang="en-US" altLang="zh-CN" sz="2000" spc="164" dirty="0">
                <a:solidFill>
                  <a:srgbClr val="000000"/>
                </a:solidFill>
                <a:latin typeface="Arial"/>
                <a:cs typeface="Arial"/>
              </a:rPr>
              <a:t> </a:t>
            </a:r>
            <a:r>
              <a:rPr lang="en-US" altLang="zh-CN" sz="2000" dirty="0" err="1">
                <a:solidFill>
                  <a:srgbClr val="000000"/>
                </a:solidFill>
                <a:latin typeface="Arial"/>
                <a:ea typeface="Arial"/>
              </a:rPr>
              <a:t>artar</a:t>
            </a:r>
            <a:endParaRPr lang="en-US" altLang="zh-CN" sz="2000" dirty="0">
              <a:solidFill>
                <a:srgbClr val="000000"/>
              </a:solidFill>
              <a:latin typeface="Arial"/>
              <a:ea typeface="Arial"/>
            </a:endParaRPr>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a:extLst>
              <a:ext uri="{FF2B5EF4-FFF2-40B4-BE49-F238E27FC236}">
                <a16:creationId xmlns:a16="http://schemas.microsoft.com/office/drawing/2014/main" id="{6CC9E958-134A-453C-ABE6-622AC2C83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914400"/>
            <a:ext cx="5997478" cy="5943600"/>
          </a:xfrm>
          <a:prstGeom prst="rect">
            <a:avLst/>
          </a:prstGeom>
        </p:spPr>
      </p:pic>
    </p:spTree>
    <p:extLst>
      <p:ext uri="{BB962C8B-B14F-4D97-AF65-F5344CB8AC3E}">
        <p14:creationId xmlns:p14="http://schemas.microsoft.com/office/powerpoint/2010/main" val="249020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52400" y="1905000"/>
            <a:ext cx="11644388" cy="289823"/>
          </a:xfrm>
          <a:prstGeom prst="rect">
            <a:avLst/>
          </a:prstGeom>
        </p:spPr>
        <p:txBody>
          <a:bodyPr vert="horz" wrap="square" lIns="0" tIns="12700" rIns="0" bIns="0" rtlCol="0">
            <a:spAutoFit/>
          </a:bodyPr>
          <a:lstStyle/>
          <a:p>
            <a:pPr marL="12700">
              <a:lnSpc>
                <a:spcPct val="100000"/>
              </a:lnSpc>
              <a:spcBef>
                <a:spcPts val="100"/>
              </a:spcBef>
            </a:pPr>
            <a:endParaRPr sz="18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8" name="Picture 171">
            <a:extLst>
              <a:ext uri="{FF2B5EF4-FFF2-40B4-BE49-F238E27FC236}">
                <a16:creationId xmlns:a16="http://schemas.microsoft.com/office/drawing/2014/main" id="{2C9888F0-0E3F-4563-A9CB-22DBAF978431}"/>
              </a:ext>
            </a:extLst>
          </p:cNvPr>
          <p:cNvPicPr>
            <a:picLocks noChangeAspect="1"/>
          </p:cNvPicPr>
          <p:nvPr/>
        </p:nvPicPr>
        <p:blipFill>
          <a:blip r:embed="rId2"/>
          <a:stretch>
            <a:fillRect/>
          </a:stretch>
        </p:blipFill>
        <p:spPr>
          <a:xfrm>
            <a:off x="1066800" y="1371600"/>
            <a:ext cx="10896600" cy="5486400"/>
          </a:xfrm>
          <a:prstGeom prst="rect">
            <a:avLst/>
          </a:prstGeom>
        </p:spPr>
      </p:pic>
    </p:spTree>
    <p:extLst>
      <p:ext uri="{BB962C8B-B14F-4D97-AF65-F5344CB8AC3E}">
        <p14:creationId xmlns:p14="http://schemas.microsoft.com/office/powerpoint/2010/main" val="160707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143000" y="983015"/>
            <a:ext cx="11037757" cy="5298886"/>
          </a:xfrm>
          <a:prstGeom prst="rect">
            <a:avLst/>
          </a:prstGeom>
        </p:spPr>
        <p:txBody>
          <a:bodyPr vert="horz" wrap="square" lIns="0" tIns="12700" rIns="0" bIns="0" rtlCol="0">
            <a:spAutoFit/>
          </a:bodyPr>
          <a:lstStyle/>
          <a:p>
            <a:pPr marL="0" indent="141125">
              <a:lnSpc>
                <a:spcPct val="100000"/>
              </a:lnSpc>
            </a:pPr>
            <a:r>
              <a:rPr lang="en-US" altLang="zh-CN" sz="2800" dirty="0">
                <a:solidFill>
                  <a:srgbClr val="000000"/>
                </a:solidFill>
                <a:latin typeface="Arial"/>
                <a:ea typeface="Arial"/>
              </a:rPr>
              <a:t/>
            </a:r>
            <a:br>
              <a:rPr lang="en-US" altLang="zh-CN" sz="2800" dirty="0">
                <a:solidFill>
                  <a:srgbClr val="000000"/>
                </a:solidFill>
                <a:latin typeface="Arial"/>
                <a:ea typeface="Arial"/>
              </a:rPr>
            </a:br>
            <a:r>
              <a:rPr lang="en-US" sz="1050" dirty="0"/>
              <a:t/>
            </a:r>
            <a:br>
              <a:rPr lang="en-US" sz="1050" dirty="0"/>
            </a:br>
            <a:r>
              <a:rPr lang="en-US" sz="1050" dirty="0"/>
              <a:t/>
            </a:r>
            <a:br>
              <a:rPr lang="en-US" sz="1050" dirty="0"/>
            </a:br>
            <a:r>
              <a:rPr lang="en-US" sz="1050" dirty="0"/>
              <a:t/>
            </a:r>
            <a:br>
              <a:rPr lang="en-US" sz="1050" dirty="0"/>
            </a:br>
            <a:r>
              <a:rPr lang="en-US" altLang="zh-CN" sz="1800" dirty="0">
                <a:solidFill>
                  <a:srgbClr val="000000"/>
                </a:solidFill>
                <a:latin typeface="Arial"/>
                <a:ea typeface="Arial"/>
              </a:rPr>
              <a:t>•</a:t>
            </a:r>
            <a:r>
              <a:rPr lang="tr-TR" altLang="zh-CN" sz="2400" dirty="0">
                <a:solidFill>
                  <a:srgbClr val="000000"/>
                </a:solidFill>
                <a:latin typeface="Arial"/>
                <a:ea typeface="Arial"/>
              </a:rPr>
              <a:t>2)</a:t>
            </a:r>
            <a:r>
              <a:rPr lang="en-US" altLang="zh-CN" sz="1800" spc="120" dirty="0">
                <a:solidFill>
                  <a:srgbClr val="000000"/>
                </a:solidFill>
                <a:latin typeface="Arial"/>
                <a:cs typeface="Arial"/>
              </a:rPr>
              <a:t> </a:t>
            </a:r>
            <a:r>
              <a:rPr lang="en-US" altLang="zh-CN" sz="2000" dirty="0">
                <a:solidFill>
                  <a:srgbClr val="C00000"/>
                </a:solidFill>
                <a:latin typeface="Arial"/>
                <a:ea typeface="Arial"/>
              </a:rPr>
              <a:t>KALSITONIN</a:t>
            </a:r>
            <a:r>
              <a:rPr lang="en-US" altLang="zh-CN" sz="2000" dirty="0">
                <a:solidFill>
                  <a:srgbClr val="000000"/>
                </a:solidFill>
                <a:latin typeface="Arial"/>
                <a:ea typeface="Arial"/>
              </a:rPr>
              <a:t>:</a:t>
            </a:r>
            <a:r>
              <a:rPr lang="en-US" altLang="zh-CN" sz="2000" spc="125" dirty="0">
                <a:solidFill>
                  <a:srgbClr val="000000"/>
                </a:solidFill>
                <a:latin typeface="Arial"/>
                <a:cs typeface="Arial"/>
              </a:rPr>
              <a:t> </a:t>
            </a:r>
            <a:r>
              <a:rPr lang="tr-TR" altLang="zh-CN" sz="2000" spc="125" dirty="0">
                <a:solidFill>
                  <a:srgbClr val="000000"/>
                </a:solidFill>
                <a:latin typeface="Arial"/>
                <a:cs typeface="Arial"/>
              </a:rPr>
              <a:t>T</a:t>
            </a:r>
            <a:r>
              <a:rPr lang="en-US" altLang="zh-CN" sz="2000" dirty="0" err="1">
                <a:solidFill>
                  <a:srgbClr val="000000"/>
                </a:solidFill>
                <a:latin typeface="Arial"/>
                <a:ea typeface="Arial"/>
              </a:rPr>
              <a:t>iroid</a:t>
            </a:r>
            <a:r>
              <a:rPr lang="en-US" altLang="zh-CN" sz="2000" spc="125" dirty="0">
                <a:solidFill>
                  <a:srgbClr val="000000"/>
                </a:solidFill>
                <a:latin typeface="Arial"/>
                <a:cs typeface="Arial"/>
              </a:rPr>
              <a:t> </a:t>
            </a:r>
            <a:r>
              <a:rPr lang="en-US" altLang="zh-CN" sz="2000" dirty="0" err="1">
                <a:solidFill>
                  <a:srgbClr val="000000"/>
                </a:solidFill>
                <a:latin typeface="Arial"/>
                <a:ea typeface="Arial"/>
              </a:rPr>
              <a:t>foliküllerinin</a:t>
            </a:r>
            <a:r>
              <a:rPr lang="en-US" altLang="zh-CN" sz="2000" spc="125" dirty="0">
                <a:solidFill>
                  <a:srgbClr val="000000"/>
                </a:solidFill>
                <a:latin typeface="Arial"/>
                <a:cs typeface="Arial"/>
              </a:rPr>
              <a:t> </a:t>
            </a:r>
            <a:r>
              <a:rPr lang="en-US" altLang="zh-CN" sz="2000" dirty="0" err="1">
                <a:solidFill>
                  <a:srgbClr val="000000"/>
                </a:solidFill>
                <a:latin typeface="Arial"/>
                <a:ea typeface="Arial"/>
              </a:rPr>
              <a:t>aralarında</a:t>
            </a:r>
            <a:r>
              <a:rPr lang="en-US" altLang="zh-CN" sz="2000" spc="125" dirty="0">
                <a:solidFill>
                  <a:srgbClr val="000000"/>
                </a:solidFill>
                <a:latin typeface="Arial"/>
                <a:cs typeface="Arial"/>
              </a:rPr>
              <a:t> </a:t>
            </a:r>
            <a:r>
              <a:rPr lang="en-US" altLang="zh-CN" sz="2000" dirty="0" err="1">
                <a:solidFill>
                  <a:srgbClr val="000000"/>
                </a:solidFill>
                <a:latin typeface="Arial"/>
                <a:ea typeface="Arial"/>
              </a:rPr>
              <a:t>yerleşmiş</a:t>
            </a:r>
            <a:r>
              <a:rPr lang="tr-TR" altLang="zh-CN" sz="2000" dirty="0">
                <a:solidFill>
                  <a:srgbClr val="000000"/>
                </a:solidFill>
                <a:latin typeface="Arial"/>
                <a:ea typeface="Arial"/>
              </a:rPr>
              <a:t> </a:t>
            </a:r>
            <a:r>
              <a:rPr lang="en-US" altLang="zh-CN" sz="2000" dirty="0" err="1">
                <a:solidFill>
                  <a:srgbClr val="000000"/>
                </a:solidFill>
                <a:latin typeface="Arial"/>
                <a:ea typeface="Arial"/>
              </a:rPr>
              <a:t>parafoliküler</a:t>
            </a:r>
            <a:r>
              <a:rPr lang="en-US" altLang="zh-CN" sz="2000" dirty="0">
                <a:solidFill>
                  <a:srgbClr val="000000"/>
                </a:solidFill>
                <a:latin typeface="Arial"/>
                <a:cs typeface="Arial"/>
              </a:rPr>
              <a:t> </a:t>
            </a:r>
            <a:r>
              <a:rPr lang="tr-TR" altLang="zh-CN" sz="2000" dirty="0">
                <a:solidFill>
                  <a:srgbClr val="000000"/>
                </a:solidFill>
                <a:latin typeface="Arial"/>
                <a:cs typeface="Arial"/>
              </a:rPr>
              <a:t> C </a:t>
            </a:r>
            <a:r>
              <a:rPr lang="en-US" altLang="zh-CN" sz="2000" dirty="0" err="1">
                <a:solidFill>
                  <a:srgbClr val="000000"/>
                </a:solidFill>
                <a:latin typeface="Arial"/>
                <a:ea typeface="Arial"/>
              </a:rPr>
              <a:t>hücrelerden</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salını</a:t>
            </a:r>
            <a:r>
              <a:rPr lang="tr-TR" altLang="zh-CN" sz="2000" dirty="0">
                <a:solidFill>
                  <a:srgbClr val="000000"/>
                </a:solidFill>
                <a:latin typeface="Arial"/>
                <a:ea typeface="Arial"/>
              </a:rPr>
              <a:t>.</a:t>
            </a:r>
            <a:r>
              <a:rPr lang="en-US" altLang="zh-CN" sz="2000" dirty="0">
                <a:solidFill>
                  <a:srgbClr val="000000"/>
                </a:solidFill>
                <a:latin typeface="Arial"/>
                <a:ea typeface="Arial"/>
              </a:rPr>
              <a:t>r</a:t>
            </a:r>
            <a:br>
              <a:rPr lang="en-US" altLang="zh-CN" sz="2000" dirty="0">
                <a:solidFill>
                  <a:srgbClr val="000000"/>
                </a:solidFill>
                <a:latin typeface="Arial"/>
                <a:ea typeface="Arial"/>
              </a:rPr>
            </a:br>
            <a:r>
              <a:rPr lang="tr-TR" altLang="zh-CN" sz="2000" dirty="0">
                <a:solidFill>
                  <a:srgbClr val="000000"/>
                </a:solidFill>
                <a:latin typeface="Arial"/>
                <a:ea typeface="Arial"/>
              </a:rPr>
              <a:t>       </a:t>
            </a:r>
            <a:r>
              <a:rPr lang="en-US" altLang="zh-CN" sz="2000" dirty="0">
                <a:solidFill>
                  <a:srgbClr val="000000"/>
                </a:solidFill>
                <a:latin typeface="Arial"/>
                <a:ea typeface="Arial"/>
              </a:rPr>
              <a:t>Kan</a:t>
            </a:r>
            <a:r>
              <a:rPr lang="en-US" altLang="zh-CN" sz="2000" spc="125" dirty="0">
                <a:solidFill>
                  <a:srgbClr val="000000"/>
                </a:solidFill>
                <a:latin typeface="Arial"/>
                <a:cs typeface="Arial"/>
              </a:rPr>
              <a:t> </a:t>
            </a:r>
            <a:r>
              <a:rPr lang="en-US" altLang="zh-CN" sz="2000" dirty="0" err="1">
                <a:solidFill>
                  <a:srgbClr val="000000"/>
                </a:solidFill>
                <a:latin typeface="Arial"/>
                <a:ea typeface="Arial"/>
              </a:rPr>
              <a:t>kalsiyum</a:t>
            </a:r>
            <a:r>
              <a:rPr lang="en-US" altLang="zh-CN" sz="2000" spc="125" dirty="0">
                <a:solidFill>
                  <a:srgbClr val="000000"/>
                </a:solidFill>
                <a:latin typeface="Arial"/>
                <a:cs typeface="Arial"/>
              </a:rPr>
              <a:t> </a:t>
            </a:r>
            <a:r>
              <a:rPr lang="en-US" altLang="zh-CN" sz="2000" dirty="0" err="1">
                <a:solidFill>
                  <a:srgbClr val="000000"/>
                </a:solidFill>
                <a:latin typeface="Arial"/>
                <a:ea typeface="Arial"/>
              </a:rPr>
              <a:t>düzeyi</a:t>
            </a:r>
            <a:r>
              <a:rPr lang="en-US" altLang="zh-CN" sz="2000" spc="125" dirty="0">
                <a:solidFill>
                  <a:srgbClr val="000000"/>
                </a:solidFill>
                <a:latin typeface="Arial"/>
                <a:cs typeface="Arial"/>
              </a:rPr>
              <a:t> </a:t>
            </a:r>
            <a:r>
              <a:rPr lang="en-US" altLang="zh-CN" sz="2000" dirty="0" err="1">
                <a:solidFill>
                  <a:srgbClr val="000000"/>
                </a:solidFill>
                <a:latin typeface="Arial"/>
                <a:ea typeface="Arial"/>
              </a:rPr>
              <a:t>yükselince</a:t>
            </a:r>
            <a:r>
              <a:rPr lang="en-US" altLang="zh-CN" sz="2000" spc="125" dirty="0">
                <a:solidFill>
                  <a:srgbClr val="000000"/>
                </a:solidFill>
                <a:latin typeface="Arial"/>
                <a:cs typeface="Arial"/>
              </a:rPr>
              <a:t> </a:t>
            </a:r>
            <a:r>
              <a:rPr lang="en-US" altLang="zh-CN" sz="2000" dirty="0" err="1">
                <a:solidFill>
                  <a:srgbClr val="000000"/>
                </a:solidFill>
                <a:latin typeface="Arial"/>
                <a:ea typeface="Arial"/>
              </a:rPr>
              <a:t>salınır</a:t>
            </a:r>
            <a:r>
              <a:rPr lang="tr-TR" altLang="zh-CN" sz="2000" dirty="0">
                <a:solidFill>
                  <a:srgbClr val="000000"/>
                </a:solidFill>
                <a:latin typeface="Arial"/>
                <a:ea typeface="Arial"/>
              </a:rPr>
              <a:t>.</a:t>
            </a:r>
            <a:br>
              <a:rPr lang="tr-TR" altLang="zh-CN" sz="2000" dirty="0">
                <a:solidFill>
                  <a:srgbClr val="000000"/>
                </a:solidFill>
                <a:latin typeface="Arial"/>
                <a:ea typeface="Arial"/>
              </a:rPr>
            </a:br>
            <a:r>
              <a:rPr lang="tr-TR" altLang="zh-CN" sz="2000" spc="150" dirty="0">
                <a:solidFill>
                  <a:srgbClr val="000000"/>
                </a:solidFill>
                <a:latin typeface="Arial"/>
                <a:cs typeface="Arial"/>
              </a:rPr>
              <a:t>     </a:t>
            </a:r>
            <a:r>
              <a:rPr lang="en-US" altLang="zh-CN" sz="2000" dirty="0" err="1">
                <a:solidFill>
                  <a:srgbClr val="000000"/>
                </a:solidFill>
                <a:latin typeface="Arial"/>
                <a:ea typeface="Arial"/>
              </a:rPr>
              <a:t>Kalsiyumun</a:t>
            </a:r>
            <a:r>
              <a:rPr lang="en-US" altLang="zh-CN" sz="2000" spc="154" dirty="0">
                <a:solidFill>
                  <a:srgbClr val="000000"/>
                </a:solidFill>
                <a:latin typeface="Arial"/>
                <a:cs typeface="Arial"/>
              </a:rPr>
              <a:t> </a:t>
            </a:r>
            <a:r>
              <a:rPr lang="en-US" altLang="zh-CN" sz="2000" dirty="0" err="1">
                <a:solidFill>
                  <a:srgbClr val="000000"/>
                </a:solidFill>
                <a:latin typeface="Arial"/>
                <a:ea typeface="Arial"/>
              </a:rPr>
              <a:t>kemikte</a:t>
            </a:r>
            <a:r>
              <a:rPr lang="en-US" altLang="zh-CN" sz="2000" spc="154" dirty="0">
                <a:solidFill>
                  <a:srgbClr val="000000"/>
                </a:solidFill>
                <a:latin typeface="Arial"/>
                <a:cs typeface="Arial"/>
              </a:rPr>
              <a:t> </a:t>
            </a:r>
            <a:r>
              <a:rPr lang="en-US" altLang="zh-CN" sz="2000" dirty="0" err="1">
                <a:solidFill>
                  <a:srgbClr val="000000"/>
                </a:solidFill>
                <a:latin typeface="Arial"/>
                <a:ea typeface="Arial"/>
              </a:rPr>
              <a:t>depolanmasını</a:t>
            </a:r>
            <a:r>
              <a:rPr lang="en-US" altLang="zh-CN" sz="2000" spc="154" dirty="0">
                <a:solidFill>
                  <a:srgbClr val="000000"/>
                </a:solidFill>
                <a:latin typeface="Arial"/>
                <a:cs typeface="Arial"/>
              </a:rPr>
              <a:t> </a:t>
            </a:r>
            <a:r>
              <a:rPr lang="en-US" altLang="zh-CN" sz="2000" dirty="0" err="1">
                <a:solidFill>
                  <a:srgbClr val="000000"/>
                </a:solidFill>
                <a:latin typeface="Arial"/>
                <a:ea typeface="Arial"/>
              </a:rPr>
              <a:t>sağlar</a:t>
            </a:r>
            <a:r>
              <a:rPr lang="tr-TR" altLang="zh-CN" sz="2000" dirty="0">
                <a:solidFill>
                  <a:srgbClr val="000000"/>
                </a:solidFill>
                <a:latin typeface="Arial"/>
                <a:ea typeface="Arial"/>
              </a:rPr>
              <a:t/>
            </a:r>
            <a:br>
              <a:rPr lang="tr-TR" altLang="zh-CN" sz="2000" dirty="0">
                <a:solidFill>
                  <a:srgbClr val="000000"/>
                </a:solidFill>
                <a:latin typeface="Arial"/>
                <a:ea typeface="Arial"/>
              </a:rPr>
            </a:br>
            <a:r>
              <a:rPr lang="en-US" altLang="zh-CN" sz="2000" spc="114" dirty="0">
                <a:solidFill>
                  <a:srgbClr val="000000"/>
                </a:solidFill>
                <a:latin typeface="Arial"/>
                <a:cs typeface="Arial"/>
              </a:rPr>
              <a:t> </a:t>
            </a:r>
            <a:r>
              <a:rPr lang="tr-TR" altLang="zh-CN" sz="1800" spc="114" dirty="0">
                <a:solidFill>
                  <a:srgbClr val="000000"/>
                </a:solidFill>
                <a:latin typeface="Arial"/>
                <a:cs typeface="Arial"/>
              </a:rPr>
              <a:t/>
            </a:r>
            <a:br>
              <a:rPr lang="tr-TR" altLang="zh-CN" sz="1800" spc="114" dirty="0">
                <a:solidFill>
                  <a:srgbClr val="000000"/>
                </a:solidFill>
                <a:latin typeface="Arial"/>
                <a:cs typeface="Arial"/>
              </a:rPr>
            </a:br>
            <a:r>
              <a:rPr lang="en-US" altLang="zh-CN" sz="1800" spc="114" dirty="0">
                <a:solidFill>
                  <a:srgbClr val="000000"/>
                </a:solidFill>
                <a:latin typeface="Arial"/>
                <a:cs typeface="Arial"/>
              </a:rPr>
              <a:t> </a:t>
            </a:r>
            <a:r>
              <a:rPr lang="tr-TR" altLang="zh-CN" sz="2400" spc="114" dirty="0">
                <a:solidFill>
                  <a:srgbClr val="000000"/>
                </a:solidFill>
                <a:latin typeface="Arial"/>
                <a:cs typeface="Arial"/>
              </a:rPr>
              <a:t>3) </a:t>
            </a:r>
            <a:r>
              <a:rPr lang="en-US" altLang="zh-CN" sz="2200" dirty="0">
                <a:solidFill>
                  <a:srgbClr val="C00000"/>
                </a:solidFill>
                <a:latin typeface="Arial"/>
                <a:ea typeface="Arial"/>
              </a:rPr>
              <a:t>Vitamin</a:t>
            </a:r>
            <a:r>
              <a:rPr lang="en-US" altLang="zh-CN" sz="2200" spc="120" dirty="0">
                <a:solidFill>
                  <a:srgbClr val="C00000"/>
                </a:solidFill>
                <a:latin typeface="Arial"/>
                <a:cs typeface="Arial"/>
              </a:rPr>
              <a:t> </a:t>
            </a:r>
            <a:r>
              <a:rPr lang="en-US" altLang="zh-CN" sz="2200" dirty="0">
                <a:solidFill>
                  <a:srgbClr val="C00000"/>
                </a:solidFill>
                <a:latin typeface="Arial"/>
                <a:ea typeface="Arial"/>
              </a:rPr>
              <a:t>D</a:t>
            </a:r>
            <a:r>
              <a:rPr lang="en-US" altLang="zh-CN" sz="2200" spc="114" dirty="0">
                <a:solidFill>
                  <a:srgbClr val="C00000"/>
                </a:solidFill>
                <a:latin typeface="Arial"/>
                <a:cs typeface="Arial"/>
              </a:rPr>
              <a:t> </a:t>
            </a:r>
            <a:r>
              <a:rPr lang="en-US" altLang="zh-CN" sz="2200" dirty="0">
                <a:solidFill>
                  <a:srgbClr val="C00000"/>
                </a:solidFill>
                <a:latin typeface="Arial"/>
                <a:ea typeface="Arial"/>
              </a:rPr>
              <a:t>(</a:t>
            </a:r>
            <a:r>
              <a:rPr lang="en-US" altLang="zh-CN" sz="2200" dirty="0" err="1">
                <a:solidFill>
                  <a:srgbClr val="C00000"/>
                </a:solidFill>
                <a:latin typeface="Arial"/>
                <a:ea typeface="Arial"/>
              </a:rPr>
              <a:t>kalsitriol</a:t>
            </a:r>
            <a:r>
              <a:rPr lang="en-US" altLang="zh-CN" sz="2200" dirty="0">
                <a:solidFill>
                  <a:srgbClr val="C00000"/>
                </a:solidFill>
                <a:latin typeface="Arial"/>
                <a:ea typeface="Arial"/>
              </a:rPr>
              <a:t>)</a:t>
            </a:r>
            <a:br>
              <a:rPr lang="en-US" altLang="zh-CN" sz="2200" dirty="0">
                <a:solidFill>
                  <a:srgbClr val="C00000"/>
                </a:solidFill>
                <a:latin typeface="Arial"/>
                <a:ea typeface="Arial"/>
              </a:rPr>
            </a:br>
            <a:r>
              <a:rPr lang="en-US" altLang="zh-CN" sz="1800" spc="60" dirty="0">
                <a:solidFill>
                  <a:srgbClr val="000000"/>
                </a:solidFill>
                <a:latin typeface="Arial"/>
                <a:cs typeface="Arial"/>
              </a:rPr>
              <a:t>  </a:t>
            </a:r>
            <a:r>
              <a:rPr lang="en-US" altLang="zh-CN" sz="2000" dirty="0" err="1">
                <a:solidFill>
                  <a:srgbClr val="000000"/>
                </a:solidFill>
                <a:latin typeface="Arial"/>
                <a:ea typeface="Arial"/>
              </a:rPr>
              <a:t>Barsaklardan</a:t>
            </a:r>
            <a:r>
              <a:rPr lang="en-US" altLang="zh-CN" sz="2000" spc="60" dirty="0">
                <a:solidFill>
                  <a:srgbClr val="000000"/>
                </a:solidFill>
                <a:latin typeface="Arial"/>
                <a:cs typeface="Arial"/>
              </a:rPr>
              <a:t> </a:t>
            </a:r>
            <a:r>
              <a:rPr lang="en-US" altLang="zh-CN" sz="2000" dirty="0" err="1">
                <a:solidFill>
                  <a:srgbClr val="000000"/>
                </a:solidFill>
                <a:latin typeface="Arial"/>
                <a:ea typeface="Arial"/>
              </a:rPr>
              <a:t>emildikten</a:t>
            </a:r>
            <a:r>
              <a:rPr lang="en-US" altLang="zh-CN" sz="2000" spc="64" dirty="0">
                <a:solidFill>
                  <a:srgbClr val="000000"/>
                </a:solidFill>
                <a:latin typeface="Arial"/>
                <a:cs typeface="Arial"/>
              </a:rPr>
              <a:t> </a:t>
            </a:r>
            <a:r>
              <a:rPr lang="en-US" altLang="zh-CN" sz="2000" dirty="0" err="1">
                <a:solidFill>
                  <a:srgbClr val="000000"/>
                </a:solidFill>
                <a:latin typeface="Arial"/>
                <a:ea typeface="Arial"/>
              </a:rPr>
              <a:t>sonra</a:t>
            </a:r>
            <a:r>
              <a:rPr lang="en-US" altLang="zh-CN" sz="2000" spc="60" dirty="0">
                <a:solidFill>
                  <a:srgbClr val="000000"/>
                </a:solidFill>
                <a:latin typeface="Arial"/>
                <a:cs typeface="Arial"/>
              </a:rPr>
              <a:t> </a:t>
            </a:r>
            <a:r>
              <a:rPr lang="en-US" altLang="zh-CN" sz="2000" dirty="0" err="1">
                <a:solidFill>
                  <a:srgbClr val="000000"/>
                </a:solidFill>
                <a:latin typeface="Arial"/>
                <a:ea typeface="Arial"/>
              </a:rPr>
              <a:t>önce</a:t>
            </a:r>
            <a:r>
              <a:rPr lang="en-US" altLang="zh-CN" sz="2000" spc="60" dirty="0">
                <a:solidFill>
                  <a:srgbClr val="000000"/>
                </a:solidFill>
                <a:latin typeface="Arial"/>
                <a:cs typeface="Arial"/>
              </a:rPr>
              <a:t> </a:t>
            </a:r>
            <a:r>
              <a:rPr lang="en-US" altLang="zh-CN" sz="2000" dirty="0" err="1">
                <a:solidFill>
                  <a:srgbClr val="000000"/>
                </a:solidFill>
                <a:latin typeface="Arial"/>
                <a:ea typeface="Arial"/>
              </a:rPr>
              <a:t>karaciğer</a:t>
            </a:r>
            <a:r>
              <a:rPr lang="en-US" altLang="zh-CN" sz="2000" spc="64" dirty="0">
                <a:solidFill>
                  <a:srgbClr val="000000"/>
                </a:solidFill>
                <a:latin typeface="Arial"/>
                <a:cs typeface="Arial"/>
              </a:rPr>
              <a:t> </a:t>
            </a:r>
            <a:r>
              <a:rPr lang="en-US" altLang="zh-CN" sz="2000" dirty="0" err="1">
                <a:solidFill>
                  <a:srgbClr val="000000"/>
                </a:solidFill>
                <a:latin typeface="Arial"/>
                <a:ea typeface="Arial"/>
              </a:rPr>
              <a:t>sonra</a:t>
            </a:r>
            <a:r>
              <a:rPr lang="en-US" altLang="zh-CN" sz="2000" spc="60" dirty="0">
                <a:solidFill>
                  <a:srgbClr val="000000"/>
                </a:solidFill>
                <a:latin typeface="Arial"/>
                <a:cs typeface="Arial"/>
              </a:rPr>
              <a:t> </a:t>
            </a:r>
            <a:r>
              <a:rPr lang="en-US" altLang="zh-CN" sz="2000" dirty="0" err="1">
                <a:solidFill>
                  <a:srgbClr val="000000"/>
                </a:solidFill>
                <a:latin typeface="Arial"/>
                <a:ea typeface="Arial"/>
              </a:rPr>
              <a:t>böbrekte</a:t>
            </a:r>
            <a:r>
              <a:rPr lang="en-US" altLang="zh-CN" sz="2000" spc="60" dirty="0">
                <a:solidFill>
                  <a:srgbClr val="000000"/>
                </a:solidFill>
                <a:latin typeface="Arial"/>
                <a:cs typeface="Arial"/>
              </a:rPr>
              <a:t> </a:t>
            </a:r>
            <a:r>
              <a:rPr lang="en-US" altLang="zh-CN" sz="2000" dirty="0" err="1">
                <a:solidFill>
                  <a:srgbClr val="000000"/>
                </a:solidFill>
                <a:latin typeface="Arial"/>
                <a:ea typeface="Arial"/>
              </a:rPr>
              <a:t>aktifleştirilir</a:t>
            </a:r>
            <a:r>
              <a:rPr lang="tr-TR" altLang="zh-CN" sz="2000" dirty="0">
                <a:solidFill>
                  <a:srgbClr val="000000"/>
                </a:solidFill>
                <a:latin typeface="Arial"/>
                <a:ea typeface="Arial"/>
              </a:rPr>
              <a:t>.</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altLang="zh-CN" sz="2000" spc="75" dirty="0">
                <a:solidFill>
                  <a:srgbClr val="000000"/>
                </a:solidFill>
                <a:latin typeface="Arial"/>
                <a:cs typeface="Arial"/>
              </a:rPr>
              <a:t> </a:t>
            </a:r>
            <a:r>
              <a:rPr lang="en-US" altLang="zh-CN" sz="2000" dirty="0" err="1">
                <a:solidFill>
                  <a:srgbClr val="000000"/>
                </a:solidFill>
                <a:latin typeface="Arial"/>
                <a:ea typeface="Arial"/>
              </a:rPr>
              <a:t>Aktif</a:t>
            </a:r>
            <a:r>
              <a:rPr lang="en-US" altLang="zh-CN" sz="2000" spc="80" dirty="0">
                <a:solidFill>
                  <a:srgbClr val="000000"/>
                </a:solidFill>
                <a:latin typeface="Arial"/>
                <a:cs typeface="Arial"/>
              </a:rPr>
              <a:t> </a:t>
            </a:r>
            <a:r>
              <a:rPr lang="en-US" altLang="zh-CN" sz="2000" dirty="0">
                <a:solidFill>
                  <a:srgbClr val="000000"/>
                </a:solidFill>
                <a:latin typeface="Arial"/>
                <a:ea typeface="Arial"/>
              </a:rPr>
              <a:t>hale</a:t>
            </a:r>
            <a:r>
              <a:rPr lang="en-US" altLang="zh-CN" sz="2000" spc="75" dirty="0">
                <a:solidFill>
                  <a:srgbClr val="000000"/>
                </a:solidFill>
                <a:latin typeface="Arial"/>
                <a:cs typeface="Arial"/>
              </a:rPr>
              <a:t> </a:t>
            </a:r>
            <a:r>
              <a:rPr lang="en-US" altLang="zh-CN" sz="2000" dirty="0" err="1">
                <a:solidFill>
                  <a:srgbClr val="000000"/>
                </a:solidFill>
                <a:latin typeface="Arial"/>
                <a:ea typeface="Arial"/>
              </a:rPr>
              <a:t>dönüşmesi</a:t>
            </a:r>
            <a:r>
              <a:rPr lang="en-US" altLang="zh-CN" sz="2000" spc="75" dirty="0">
                <a:solidFill>
                  <a:srgbClr val="000000"/>
                </a:solidFill>
                <a:latin typeface="Arial"/>
                <a:cs typeface="Arial"/>
              </a:rPr>
              <a:t> </a:t>
            </a:r>
            <a:r>
              <a:rPr lang="en-US" altLang="zh-CN" sz="2000" dirty="0" err="1">
                <a:solidFill>
                  <a:srgbClr val="000000"/>
                </a:solidFill>
                <a:latin typeface="Arial"/>
                <a:ea typeface="Arial"/>
              </a:rPr>
              <a:t>için</a:t>
            </a:r>
            <a:r>
              <a:rPr lang="en-US" altLang="zh-CN" sz="2000" spc="80" dirty="0">
                <a:solidFill>
                  <a:srgbClr val="000000"/>
                </a:solidFill>
                <a:latin typeface="Arial"/>
                <a:cs typeface="Arial"/>
              </a:rPr>
              <a:t> </a:t>
            </a:r>
            <a:r>
              <a:rPr lang="en-US" altLang="zh-CN" sz="2000" dirty="0" err="1">
                <a:solidFill>
                  <a:srgbClr val="000000"/>
                </a:solidFill>
                <a:latin typeface="Arial"/>
                <a:ea typeface="Arial"/>
              </a:rPr>
              <a:t>ultraviyole</a:t>
            </a:r>
            <a:r>
              <a:rPr lang="en-US" altLang="zh-CN" sz="2000" spc="75" dirty="0">
                <a:solidFill>
                  <a:srgbClr val="000000"/>
                </a:solidFill>
                <a:latin typeface="Arial"/>
                <a:cs typeface="Arial"/>
              </a:rPr>
              <a:t> </a:t>
            </a:r>
            <a:r>
              <a:rPr lang="en-US" altLang="zh-CN" sz="2000" dirty="0" err="1">
                <a:solidFill>
                  <a:srgbClr val="000000"/>
                </a:solidFill>
                <a:latin typeface="Arial"/>
                <a:ea typeface="Arial"/>
              </a:rPr>
              <a:t>gerekir</a:t>
            </a:r>
            <a:r>
              <a:rPr lang="tr-TR" altLang="zh-CN" sz="2000" dirty="0">
                <a:solidFill>
                  <a:srgbClr val="000000"/>
                </a:solidFill>
                <a:latin typeface="Arial"/>
                <a:ea typeface="Arial"/>
              </a:rPr>
              <a:t>.</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altLang="zh-CN" sz="2000" spc="104" dirty="0">
                <a:solidFill>
                  <a:srgbClr val="000000"/>
                </a:solidFill>
                <a:latin typeface="Arial"/>
                <a:cs typeface="Arial"/>
              </a:rPr>
              <a:t> </a:t>
            </a:r>
            <a:r>
              <a:rPr lang="en-US" altLang="zh-CN" sz="2000" dirty="0" err="1">
                <a:solidFill>
                  <a:srgbClr val="000000"/>
                </a:solidFill>
                <a:latin typeface="Arial"/>
                <a:ea typeface="Arial"/>
              </a:rPr>
              <a:t>Barsaklardan</a:t>
            </a:r>
            <a:r>
              <a:rPr lang="en-US" altLang="zh-CN" sz="2000" spc="110" dirty="0">
                <a:solidFill>
                  <a:srgbClr val="000000"/>
                </a:solidFill>
                <a:latin typeface="Arial"/>
                <a:cs typeface="Arial"/>
              </a:rPr>
              <a:t> </a:t>
            </a:r>
            <a:r>
              <a:rPr lang="en-US" altLang="zh-CN" sz="2000" dirty="0" err="1">
                <a:solidFill>
                  <a:srgbClr val="000000"/>
                </a:solidFill>
                <a:latin typeface="Arial"/>
                <a:ea typeface="Arial"/>
              </a:rPr>
              <a:t>kalsiyum</a:t>
            </a:r>
            <a:r>
              <a:rPr lang="en-US" altLang="zh-CN" sz="2000" spc="104" dirty="0">
                <a:solidFill>
                  <a:srgbClr val="000000"/>
                </a:solidFill>
                <a:latin typeface="Arial"/>
                <a:cs typeface="Arial"/>
              </a:rPr>
              <a:t> </a:t>
            </a:r>
            <a:r>
              <a:rPr lang="en-US" altLang="zh-CN" sz="2000" dirty="0" err="1">
                <a:solidFill>
                  <a:srgbClr val="000000"/>
                </a:solidFill>
                <a:latin typeface="Arial"/>
                <a:ea typeface="Arial"/>
              </a:rPr>
              <a:t>emilimini</a:t>
            </a:r>
            <a:r>
              <a:rPr lang="en-US" altLang="zh-CN" sz="2000" spc="110" dirty="0">
                <a:solidFill>
                  <a:srgbClr val="000000"/>
                </a:solidFill>
                <a:latin typeface="Arial"/>
                <a:cs typeface="Arial"/>
              </a:rPr>
              <a:t> </a:t>
            </a:r>
            <a:r>
              <a:rPr lang="en-US" altLang="zh-CN" sz="2000" dirty="0" err="1">
                <a:solidFill>
                  <a:srgbClr val="000000"/>
                </a:solidFill>
                <a:latin typeface="Arial"/>
                <a:ea typeface="Arial"/>
              </a:rPr>
              <a:t>artırır</a:t>
            </a:r>
            <a:r>
              <a:rPr lang="tr-TR" altLang="zh-CN" sz="2000" dirty="0">
                <a:solidFill>
                  <a:srgbClr val="000000"/>
                </a:solidFill>
                <a:latin typeface="Arial"/>
                <a:ea typeface="Arial"/>
              </a:rPr>
              <a:t>.</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spc="25" dirty="0">
                <a:solidFill>
                  <a:srgbClr val="000000"/>
                </a:solidFill>
                <a:latin typeface="Arial"/>
                <a:ea typeface="Arial"/>
              </a:rPr>
              <a:t>•</a:t>
            </a:r>
            <a:r>
              <a:rPr lang="en-US" altLang="zh-CN" sz="2000" spc="44" dirty="0">
                <a:solidFill>
                  <a:srgbClr val="000000"/>
                </a:solidFill>
                <a:latin typeface="Arial"/>
                <a:cs typeface="Arial"/>
              </a:rPr>
              <a:t>  </a:t>
            </a:r>
            <a:r>
              <a:rPr lang="en-US" altLang="zh-CN" sz="2000" spc="30" dirty="0" err="1">
                <a:solidFill>
                  <a:srgbClr val="000000"/>
                </a:solidFill>
                <a:latin typeface="Arial"/>
                <a:ea typeface="Arial"/>
              </a:rPr>
              <a:t>Eksikliğinde</a:t>
            </a:r>
            <a:r>
              <a:rPr lang="en-US" altLang="zh-CN" sz="2000" spc="30" dirty="0">
                <a:solidFill>
                  <a:srgbClr val="000000"/>
                </a:solidFill>
                <a:latin typeface="Arial"/>
                <a:ea typeface="Arial"/>
              </a:rPr>
              <a:t/>
            </a:r>
            <a:br>
              <a:rPr lang="en-US" altLang="zh-CN" sz="2000" spc="30" dirty="0">
                <a:solidFill>
                  <a:srgbClr val="000000"/>
                </a:solidFill>
                <a:latin typeface="Arial"/>
                <a:ea typeface="Arial"/>
              </a:rPr>
            </a:br>
            <a:r>
              <a:rPr lang="en-US" altLang="zh-CN" sz="2000" dirty="0">
                <a:solidFill>
                  <a:srgbClr val="000000"/>
                </a:solidFill>
                <a:latin typeface="Arial"/>
                <a:ea typeface="Arial"/>
              </a:rPr>
              <a:t>–</a:t>
            </a:r>
            <a:r>
              <a:rPr lang="en-US" altLang="zh-CN" sz="2000" spc="30" dirty="0">
                <a:solidFill>
                  <a:srgbClr val="000000"/>
                </a:solidFill>
                <a:latin typeface="Arial"/>
                <a:cs typeface="Arial"/>
              </a:rPr>
              <a:t> </a:t>
            </a:r>
            <a:r>
              <a:rPr lang="en-US" altLang="zh-CN" sz="2000" dirty="0" err="1">
                <a:solidFill>
                  <a:srgbClr val="000000"/>
                </a:solidFill>
                <a:latin typeface="Arial"/>
                <a:ea typeface="Arial"/>
              </a:rPr>
              <a:t>Büyüme</a:t>
            </a:r>
            <a:r>
              <a:rPr lang="en-US" altLang="zh-CN" sz="2000" spc="34" dirty="0">
                <a:solidFill>
                  <a:srgbClr val="000000"/>
                </a:solidFill>
                <a:latin typeface="Arial"/>
                <a:cs typeface="Arial"/>
              </a:rPr>
              <a:t> </a:t>
            </a:r>
            <a:r>
              <a:rPr lang="en-US" altLang="zh-CN" sz="2000" dirty="0" err="1">
                <a:solidFill>
                  <a:srgbClr val="000000"/>
                </a:solidFill>
                <a:latin typeface="Arial"/>
                <a:ea typeface="Arial"/>
              </a:rPr>
              <a:t>döneminde</a:t>
            </a:r>
            <a:r>
              <a:rPr lang="en-US" altLang="zh-CN" sz="2000" dirty="0">
                <a:solidFill>
                  <a:srgbClr val="000000"/>
                </a:solidFill>
                <a:latin typeface="Arial"/>
                <a:ea typeface="Arial"/>
              </a:rPr>
              <a:t>:</a:t>
            </a:r>
            <a:r>
              <a:rPr lang="tr-TR" altLang="zh-CN" sz="2000" dirty="0">
                <a:solidFill>
                  <a:srgbClr val="000000"/>
                </a:solidFill>
                <a:latin typeface="Arial"/>
                <a:ea typeface="Arial"/>
              </a:rPr>
              <a:t>   </a:t>
            </a:r>
            <a:r>
              <a:rPr lang="en-US" altLang="zh-CN" sz="2000" spc="34" dirty="0">
                <a:solidFill>
                  <a:srgbClr val="000000"/>
                </a:solidFill>
                <a:latin typeface="Arial"/>
                <a:cs typeface="Arial"/>
              </a:rPr>
              <a:t> </a:t>
            </a:r>
            <a:r>
              <a:rPr lang="en-US" altLang="zh-CN" sz="2000" dirty="0">
                <a:solidFill>
                  <a:srgbClr val="C00000"/>
                </a:solidFill>
                <a:latin typeface="Arial"/>
                <a:ea typeface="Arial"/>
              </a:rPr>
              <a:t>RAŞITIZM</a:t>
            </a:r>
            <a:r>
              <a:rPr lang="en-US" altLang="zh-CN" sz="2000" spc="34" dirty="0">
                <a:solidFill>
                  <a:srgbClr val="C00000"/>
                </a:solidFill>
                <a:latin typeface="Arial"/>
                <a:cs typeface="Arial"/>
              </a:rPr>
              <a:t> </a:t>
            </a:r>
            <a:r>
              <a:rPr lang="en-US" altLang="zh-CN" sz="2000" dirty="0">
                <a:solidFill>
                  <a:srgbClr val="C00000"/>
                </a:solidFill>
                <a:latin typeface="Arial"/>
                <a:ea typeface="Arial"/>
              </a:rPr>
              <a:t>(</a:t>
            </a:r>
            <a:r>
              <a:rPr lang="en-US" altLang="zh-CN" sz="2000" dirty="0" err="1">
                <a:solidFill>
                  <a:srgbClr val="000000"/>
                </a:solidFill>
                <a:latin typeface="Arial"/>
                <a:ea typeface="Arial"/>
              </a:rPr>
              <a:t>kemik</a:t>
            </a:r>
            <a:r>
              <a:rPr lang="en-US" altLang="zh-CN" sz="2000" spc="34" dirty="0">
                <a:solidFill>
                  <a:srgbClr val="000000"/>
                </a:solidFill>
                <a:latin typeface="Arial"/>
                <a:cs typeface="Arial"/>
              </a:rPr>
              <a:t> </a:t>
            </a:r>
            <a:r>
              <a:rPr lang="en-US" altLang="zh-CN" sz="2000" dirty="0" err="1">
                <a:solidFill>
                  <a:srgbClr val="000000"/>
                </a:solidFill>
                <a:latin typeface="Arial"/>
                <a:ea typeface="Arial"/>
              </a:rPr>
              <a:t>gelişiminde</a:t>
            </a:r>
            <a:r>
              <a:rPr lang="en-US" altLang="zh-CN" sz="2000" spc="34" dirty="0">
                <a:solidFill>
                  <a:srgbClr val="000000"/>
                </a:solidFill>
                <a:latin typeface="Arial"/>
                <a:cs typeface="Arial"/>
              </a:rPr>
              <a:t> </a:t>
            </a:r>
            <a:r>
              <a:rPr lang="en-US" altLang="zh-CN" sz="2000" dirty="0" err="1">
                <a:solidFill>
                  <a:srgbClr val="000000"/>
                </a:solidFill>
                <a:latin typeface="Arial"/>
                <a:ea typeface="Arial"/>
              </a:rPr>
              <a:t>bozukluk</a:t>
            </a:r>
            <a:r>
              <a:rPr lang="en-US" altLang="zh-CN" sz="2000" dirty="0">
                <a:solidFill>
                  <a:srgbClr val="000000"/>
                </a:solidFill>
                <a:latin typeface="Arial"/>
                <a:ea typeface="Arial"/>
              </a:rPr>
              <a:t>)</a:t>
            </a:r>
            <a:r>
              <a:rPr lang="en-US" altLang="zh-CN" sz="2000" spc="34" dirty="0">
                <a:solidFill>
                  <a:srgbClr val="000000"/>
                </a:solidFill>
                <a:latin typeface="Arial"/>
                <a:cs typeface="Arial"/>
              </a:rPr>
              <a:t> </a:t>
            </a:r>
            <a:r>
              <a:rPr lang="en-US" altLang="zh-CN" sz="2000" dirty="0" err="1">
                <a:solidFill>
                  <a:srgbClr val="000000"/>
                </a:solidFill>
                <a:latin typeface="Arial"/>
                <a:ea typeface="Arial"/>
              </a:rPr>
              <a:t>oluşur</a:t>
            </a:r>
            <a:r>
              <a:rPr lang="en-US" altLang="zh-CN" sz="2000" dirty="0">
                <a:solidFill>
                  <a:srgbClr val="000000"/>
                </a:solidFill>
                <a:latin typeface="Arial"/>
                <a:cs typeface="Arial"/>
              </a:rPr>
              <a:t> </a:t>
            </a:r>
            <a:r>
              <a:rPr lang="en-US" sz="2000" dirty="0"/>
              <a:t/>
            </a:r>
            <a:br>
              <a:rPr lang="en-US" sz="2000" dirty="0"/>
            </a:br>
            <a:r>
              <a:rPr lang="en-US" altLang="zh-CN" sz="2000" dirty="0">
                <a:solidFill>
                  <a:srgbClr val="000000"/>
                </a:solidFill>
                <a:latin typeface="Arial"/>
                <a:ea typeface="Arial"/>
              </a:rPr>
              <a:t>–</a:t>
            </a:r>
            <a:r>
              <a:rPr lang="en-US" altLang="zh-CN" sz="2000" spc="40" dirty="0">
                <a:solidFill>
                  <a:srgbClr val="000000"/>
                </a:solidFill>
                <a:latin typeface="Arial"/>
                <a:cs typeface="Arial"/>
              </a:rPr>
              <a:t> </a:t>
            </a:r>
            <a:r>
              <a:rPr lang="en-US" altLang="zh-CN" sz="2000" dirty="0" err="1">
                <a:solidFill>
                  <a:srgbClr val="000000"/>
                </a:solidFill>
                <a:latin typeface="Arial"/>
                <a:ea typeface="Arial"/>
              </a:rPr>
              <a:t>Erişkin</a:t>
            </a:r>
            <a:r>
              <a:rPr lang="en-US" altLang="zh-CN" sz="2000" spc="44" dirty="0">
                <a:solidFill>
                  <a:srgbClr val="000000"/>
                </a:solidFill>
                <a:latin typeface="Arial"/>
                <a:cs typeface="Arial"/>
              </a:rPr>
              <a:t> </a:t>
            </a:r>
            <a:r>
              <a:rPr lang="en-US" altLang="zh-CN" sz="2000" dirty="0" err="1">
                <a:solidFill>
                  <a:srgbClr val="000000"/>
                </a:solidFill>
                <a:latin typeface="Arial"/>
                <a:ea typeface="Arial"/>
              </a:rPr>
              <a:t>dönemde</a:t>
            </a:r>
            <a:r>
              <a:rPr lang="en-US" altLang="zh-CN" sz="2000" dirty="0">
                <a:solidFill>
                  <a:srgbClr val="000000"/>
                </a:solidFill>
                <a:latin typeface="Arial"/>
                <a:ea typeface="Arial"/>
              </a:rPr>
              <a:t>:</a:t>
            </a:r>
            <a:r>
              <a:rPr lang="tr-TR" altLang="zh-CN" sz="2000" dirty="0">
                <a:solidFill>
                  <a:srgbClr val="000000"/>
                </a:solidFill>
                <a:latin typeface="Arial"/>
                <a:ea typeface="Arial"/>
              </a:rPr>
              <a:t>         </a:t>
            </a:r>
            <a:r>
              <a:rPr lang="en-US" altLang="zh-CN" sz="2000" spc="44" dirty="0">
                <a:solidFill>
                  <a:srgbClr val="000000"/>
                </a:solidFill>
                <a:latin typeface="Arial"/>
                <a:cs typeface="Arial"/>
              </a:rPr>
              <a:t> </a:t>
            </a:r>
            <a:r>
              <a:rPr lang="en-US" altLang="zh-CN" sz="2000" dirty="0">
                <a:solidFill>
                  <a:srgbClr val="C00000"/>
                </a:solidFill>
                <a:latin typeface="Arial"/>
                <a:ea typeface="Arial"/>
              </a:rPr>
              <a:t>OSTEOMALASI</a:t>
            </a:r>
            <a:r>
              <a:rPr lang="en-US" altLang="zh-CN" sz="2000" spc="44" dirty="0">
                <a:solidFill>
                  <a:srgbClr val="000000"/>
                </a:solidFill>
                <a:latin typeface="Arial"/>
                <a:cs typeface="Arial"/>
              </a:rPr>
              <a:t> </a:t>
            </a:r>
            <a:r>
              <a:rPr lang="en-US" altLang="zh-CN" sz="2000" dirty="0">
                <a:solidFill>
                  <a:srgbClr val="000000"/>
                </a:solidFill>
                <a:latin typeface="Arial"/>
                <a:ea typeface="Arial"/>
              </a:rPr>
              <a:t>(</a:t>
            </a:r>
            <a:r>
              <a:rPr lang="en-US" altLang="zh-CN" sz="2000" dirty="0" err="1">
                <a:solidFill>
                  <a:srgbClr val="000000"/>
                </a:solidFill>
                <a:latin typeface="Arial"/>
                <a:ea typeface="Arial"/>
              </a:rPr>
              <a:t>kemik</a:t>
            </a:r>
            <a:r>
              <a:rPr lang="en-US" altLang="zh-CN" sz="2000" spc="40" dirty="0">
                <a:solidFill>
                  <a:srgbClr val="000000"/>
                </a:solidFill>
                <a:latin typeface="Arial"/>
                <a:cs typeface="Arial"/>
              </a:rPr>
              <a:t> </a:t>
            </a:r>
            <a:r>
              <a:rPr lang="en-US" altLang="zh-CN" sz="2000" dirty="0" err="1">
                <a:solidFill>
                  <a:srgbClr val="000000"/>
                </a:solidFill>
                <a:latin typeface="Arial"/>
                <a:ea typeface="Arial"/>
              </a:rPr>
              <a:t>dokusu</a:t>
            </a:r>
            <a:r>
              <a:rPr lang="en-US" altLang="zh-CN" sz="2000" spc="44" dirty="0">
                <a:solidFill>
                  <a:srgbClr val="000000"/>
                </a:solidFill>
                <a:latin typeface="Arial"/>
                <a:cs typeface="Arial"/>
              </a:rPr>
              <a:t> </a:t>
            </a:r>
            <a:r>
              <a:rPr lang="en-US" altLang="zh-CN" sz="2000" dirty="0" err="1">
                <a:solidFill>
                  <a:srgbClr val="000000"/>
                </a:solidFill>
                <a:latin typeface="Arial"/>
                <a:ea typeface="Arial"/>
              </a:rPr>
              <a:t>kaybı</a:t>
            </a:r>
            <a:r>
              <a:rPr lang="en-US" altLang="zh-CN" sz="2000" dirty="0">
                <a:solidFill>
                  <a:srgbClr val="000000"/>
                </a:solidFill>
                <a:latin typeface="Arial"/>
                <a:ea typeface="Arial"/>
              </a:rPr>
              <a:t>)</a:t>
            </a:r>
            <a:br>
              <a:rPr lang="en-US" altLang="zh-CN" sz="2000" dirty="0">
                <a:solidFill>
                  <a:srgbClr val="000000"/>
                </a:solidFill>
                <a:latin typeface="Arial"/>
                <a:ea typeface="Arial"/>
              </a:rPr>
            </a:br>
            <a:r>
              <a:rPr lang="en-US" altLang="zh-CN" sz="1800" dirty="0">
                <a:solidFill>
                  <a:srgbClr val="000000"/>
                </a:solidFill>
                <a:latin typeface="Arial"/>
                <a:ea typeface="Arial"/>
              </a:rPr>
              <a:t/>
            </a:r>
            <a:br>
              <a:rPr lang="en-US" altLang="zh-CN" sz="1800" dirty="0">
                <a:solidFill>
                  <a:srgbClr val="000000"/>
                </a:solidFill>
                <a:latin typeface="Arial"/>
                <a:ea typeface="Arial"/>
              </a:rPr>
            </a:br>
            <a:endParaRPr sz="18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Tree>
    <p:extLst>
      <p:ext uri="{BB962C8B-B14F-4D97-AF65-F5344CB8AC3E}">
        <p14:creationId xmlns:p14="http://schemas.microsoft.com/office/powerpoint/2010/main" val="2568556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
        <p:nvSpPr>
          <p:cNvPr id="15" name="Başlık 14">
            <a:extLst>
              <a:ext uri="{FF2B5EF4-FFF2-40B4-BE49-F238E27FC236}">
                <a16:creationId xmlns:a16="http://schemas.microsoft.com/office/drawing/2014/main" id="{D48778E1-7501-49F8-AC1E-DEB846823EF1}"/>
              </a:ext>
            </a:extLst>
          </p:cNvPr>
          <p:cNvSpPr>
            <a:spLocks noGrp="1"/>
          </p:cNvSpPr>
          <p:nvPr>
            <p:ph type="ctrTitle"/>
          </p:nvPr>
        </p:nvSpPr>
        <p:spPr>
          <a:xfrm>
            <a:off x="990600" y="1971749"/>
            <a:ext cx="6705600" cy="2523768"/>
          </a:xfrm>
        </p:spPr>
        <p:txBody>
          <a:bodyPr/>
          <a:lstStyle/>
          <a:p>
            <a:pPr marL="0" indent="1608710">
              <a:lnSpc>
                <a:spcPct val="100000"/>
              </a:lnSpc>
            </a:pPr>
            <a:r>
              <a:rPr lang="en-US" altLang="zh-CN" sz="2800" dirty="0" err="1">
                <a:solidFill>
                  <a:srgbClr val="C00000"/>
                </a:solidFill>
                <a:latin typeface="Arial"/>
                <a:ea typeface="Arial"/>
              </a:rPr>
              <a:t>Böbreküstü</a:t>
            </a:r>
            <a:r>
              <a:rPr lang="en-US" altLang="zh-CN" sz="2800" dirty="0">
                <a:solidFill>
                  <a:srgbClr val="C00000"/>
                </a:solidFill>
                <a:latin typeface="Arial"/>
                <a:cs typeface="Arial"/>
              </a:rPr>
              <a:t> </a:t>
            </a:r>
            <a:r>
              <a:rPr lang="en-US" altLang="zh-CN" sz="2800" dirty="0" err="1">
                <a:solidFill>
                  <a:srgbClr val="C00000"/>
                </a:solidFill>
                <a:latin typeface="Arial"/>
                <a:ea typeface="Arial"/>
              </a:rPr>
              <a:t>bezi</a:t>
            </a:r>
            <a:r>
              <a:rPr lang="en-US" altLang="zh-CN" sz="2800" dirty="0">
                <a:solidFill>
                  <a:srgbClr val="C00000"/>
                </a:solidFill>
                <a:latin typeface="Arial"/>
                <a:cs typeface="Arial"/>
              </a:rPr>
              <a:t> </a:t>
            </a:r>
            <a:r>
              <a:rPr lang="en-US" altLang="zh-CN" sz="2800" dirty="0">
                <a:solidFill>
                  <a:srgbClr val="C00000"/>
                </a:solidFill>
                <a:latin typeface="Arial"/>
                <a:ea typeface="Arial"/>
              </a:rPr>
              <a:t>=</a:t>
            </a:r>
            <a:r>
              <a:rPr lang="en-US" altLang="zh-CN" sz="2800" dirty="0">
                <a:solidFill>
                  <a:srgbClr val="C00000"/>
                </a:solidFill>
                <a:latin typeface="Arial"/>
                <a:cs typeface="Arial"/>
              </a:rPr>
              <a:t> </a:t>
            </a:r>
            <a:r>
              <a:rPr lang="en-US" altLang="zh-CN" sz="2800" dirty="0">
                <a:solidFill>
                  <a:srgbClr val="C00000"/>
                </a:solidFill>
                <a:latin typeface="Arial"/>
                <a:ea typeface="Arial"/>
              </a:rPr>
              <a:t>adrenal</a:t>
            </a:r>
            <a:r>
              <a:rPr lang="en-US" altLang="zh-CN" sz="2800" spc="34" dirty="0">
                <a:solidFill>
                  <a:srgbClr val="C00000"/>
                </a:solidFill>
                <a:latin typeface="Arial"/>
                <a:cs typeface="Arial"/>
              </a:rPr>
              <a:t> </a:t>
            </a:r>
            <a:r>
              <a:rPr lang="en-US" altLang="zh-CN" sz="2800" dirty="0">
                <a:solidFill>
                  <a:srgbClr val="C00000"/>
                </a:solidFill>
                <a:latin typeface="Arial"/>
                <a:ea typeface="Arial"/>
              </a:rPr>
              <a:t>bez</a:t>
            </a:r>
            <a:br>
              <a:rPr lang="en-US" altLang="zh-CN" sz="2800" dirty="0">
                <a:solidFill>
                  <a:srgbClr val="C00000"/>
                </a:solidFill>
                <a:latin typeface="Arial"/>
                <a:ea typeface="Arial"/>
              </a:rPr>
            </a:br>
            <a:r>
              <a:rPr lang="en-US" sz="1800" dirty="0"/>
              <a:t/>
            </a:r>
            <a:br>
              <a:rPr lang="en-US" sz="1800" dirty="0"/>
            </a:br>
            <a:r>
              <a:rPr lang="en-US" sz="1800" dirty="0"/>
              <a:t/>
            </a:r>
            <a:br>
              <a:rPr lang="en-US" sz="1800" dirty="0"/>
            </a:br>
            <a:r>
              <a:rPr lang="en-US" sz="2000" dirty="0"/>
              <a:t/>
            </a:r>
            <a:br>
              <a:rPr lang="en-US" sz="2000" dirty="0"/>
            </a:br>
            <a:r>
              <a:rPr lang="en-US" altLang="zh-CN" sz="2000" dirty="0">
                <a:solidFill>
                  <a:srgbClr val="000000"/>
                </a:solidFill>
                <a:latin typeface="Arial"/>
                <a:ea typeface="Arial"/>
              </a:rPr>
              <a:t>•</a:t>
            </a:r>
            <a:r>
              <a:rPr lang="en-US" altLang="zh-CN" sz="2000" spc="160" dirty="0">
                <a:solidFill>
                  <a:srgbClr val="000000"/>
                </a:solidFill>
                <a:latin typeface="Arial"/>
                <a:cs typeface="Arial"/>
              </a:rPr>
              <a:t> </a:t>
            </a:r>
            <a:r>
              <a:rPr lang="en-US" altLang="zh-CN" sz="2000" dirty="0" err="1">
                <a:solidFill>
                  <a:srgbClr val="000000"/>
                </a:solidFill>
                <a:latin typeface="Arial"/>
                <a:ea typeface="Arial"/>
              </a:rPr>
              <a:t>Böbrek</a:t>
            </a:r>
            <a:r>
              <a:rPr lang="en-US" altLang="zh-CN" sz="2000" spc="160" dirty="0">
                <a:solidFill>
                  <a:srgbClr val="000000"/>
                </a:solidFill>
                <a:latin typeface="Arial"/>
                <a:cs typeface="Arial"/>
              </a:rPr>
              <a:t> </a:t>
            </a:r>
            <a:r>
              <a:rPr lang="en-US" altLang="zh-CN" sz="2000" dirty="0" err="1">
                <a:solidFill>
                  <a:srgbClr val="000000"/>
                </a:solidFill>
                <a:latin typeface="Arial"/>
                <a:ea typeface="Arial"/>
              </a:rPr>
              <a:t>üst</a:t>
            </a:r>
            <a:r>
              <a:rPr lang="en-US" altLang="zh-CN" sz="2000" spc="160" dirty="0">
                <a:solidFill>
                  <a:srgbClr val="000000"/>
                </a:solidFill>
                <a:latin typeface="Arial"/>
                <a:cs typeface="Arial"/>
              </a:rPr>
              <a:t> </a:t>
            </a:r>
            <a:r>
              <a:rPr lang="en-US" altLang="zh-CN" sz="2000" dirty="0" err="1">
                <a:solidFill>
                  <a:srgbClr val="000000"/>
                </a:solidFill>
                <a:latin typeface="Arial"/>
                <a:ea typeface="Arial"/>
              </a:rPr>
              <a:t>kutbunda</a:t>
            </a:r>
            <a:r>
              <a:rPr lang="en-US" altLang="zh-CN" sz="2000" spc="160" dirty="0">
                <a:solidFill>
                  <a:srgbClr val="000000"/>
                </a:solidFill>
                <a:latin typeface="Arial"/>
                <a:cs typeface="Arial"/>
              </a:rPr>
              <a:t> </a:t>
            </a:r>
            <a:r>
              <a:rPr lang="en-US" altLang="zh-CN" sz="2000" dirty="0" err="1">
                <a:solidFill>
                  <a:srgbClr val="000000"/>
                </a:solidFill>
                <a:latin typeface="Arial"/>
                <a:ea typeface="Arial"/>
              </a:rPr>
              <a:t>yağ</a:t>
            </a:r>
            <a:r>
              <a:rPr lang="tr-TR" altLang="zh-CN" sz="2000" dirty="0">
                <a:solidFill>
                  <a:srgbClr val="000000"/>
                </a:solidFill>
                <a:latin typeface="Arial"/>
                <a:ea typeface="Arial"/>
              </a:rPr>
              <a:t> </a:t>
            </a:r>
            <a:r>
              <a:rPr lang="en-US" altLang="zh-CN" sz="2000" dirty="0" err="1">
                <a:solidFill>
                  <a:srgbClr val="000000"/>
                </a:solidFill>
                <a:latin typeface="Arial"/>
                <a:ea typeface="Arial"/>
              </a:rPr>
              <a:t>doku</a:t>
            </a:r>
            <a:r>
              <a:rPr lang="en-US" altLang="zh-CN" sz="2000" dirty="0">
                <a:solidFill>
                  <a:srgbClr val="000000"/>
                </a:solidFill>
                <a:latin typeface="Arial"/>
                <a:cs typeface="Arial"/>
              </a:rPr>
              <a:t> </a:t>
            </a:r>
            <a:r>
              <a:rPr lang="en-US" altLang="zh-CN" sz="2000" dirty="0" err="1">
                <a:solidFill>
                  <a:srgbClr val="000000"/>
                </a:solidFill>
                <a:latin typeface="Arial"/>
                <a:ea typeface="Arial"/>
              </a:rPr>
              <a:t>içinde</a:t>
            </a:r>
            <a:r>
              <a:rPr lang="en-US" altLang="zh-CN" sz="2000" spc="-25" dirty="0">
                <a:solidFill>
                  <a:srgbClr val="000000"/>
                </a:solidFill>
                <a:latin typeface="Arial"/>
                <a:cs typeface="Arial"/>
              </a:rPr>
              <a:t> </a:t>
            </a:r>
            <a:r>
              <a:rPr lang="en-US" altLang="zh-CN" sz="2000" dirty="0" err="1">
                <a:solidFill>
                  <a:srgbClr val="000000"/>
                </a:solidFill>
                <a:latin typeface="Arial"/>
                <a:ea typeface="Arial"/>
              </a:rPr>
              <a:t>yerleşmiştir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215" dirty="0">
                <a:solidFill>
                  <a:srgbClr val="000000"/>
                </a:solidFill>
                <a:latin typeface="Arial"/>
                <a:cs typeface="Arial"/>
              </a:rPr>
              <a:t> </a:t>
            </a:r>
            <a:r>
              <a:rPr lang="en-US" altLang="zh-CN" sz="2000" dirty="0" err="1">
                <a:solidFill>
                  <a:srgbClr val="C00000"/>
                </a:solidFill>
                <a:latin typeface="Arial"/>
                <a:ea typeface="Arial"/>
              </a:rPr>
              <a:t>Korteks</a:t>
            </a:r>
            <a:r>
              <a:rPr lang="en-US" altLang="zh-CN" sz="2000" spc="220" dirty="0">
                <a:solidFill>
                  <a:srgbClr val="C00000"/>
                </a:solidFill>
                <a:latin typeface="Arial"/>
                <a:cs typeface="Arial"/>
              </a:rPr>
              <a:t> </a:t>
            </a:r>
            <a:r>
              <a:rPr lang="en-US" altLang="zh-CN" sz="2000" dirty="0" err="1">
                <a:solidFill>
                  <a:srgbClr val="C00000"/>
                </a:solidFill>
                <a:latin typeface="Arial"/>
                <a:ea typeface="Arial"/>
              </a:rPr>
              <a:t>ve</a:t>
            </a:r>
            <a:r>
              <a:rPr lang="en-US" altLang="zh-CN" sz="2000" spc="215" dirty="0">
                <a:solidFill>
                  <a:srgbClr val="C00000"/>
                </a:solidFill>
                <a:latin typeface="Arial"/>
                <a:cs typeface="Arial"/>
              </a:rPr>
              <a:t> </a:t>
            </a:r>
            <a:r>
              <a:rPr lang="en-US" altLang="zh-CN" sz="2000" dirty="0">
                <a:solidFill>
                  <a:srgbClr val="C00000"/>
                </a:solidFill>
                <a:latin typeface="Arial"/>
                <a:ea typeface="Arial"/>
              </a:rPr>
              <a:t>medulla</a:t>
            </a:r>
            <a:r>
              <a:rPr lang="tr-TR" altLang="zh-CN" sz="2000" dirty="0">
                <a:solidFill>
                  <a:srgbClr val="C00000"/>
                </a:solidFill>
                <a:latin typeface="Arial"/>
                <a:ea typeface="Arial"/>
              </a:rPr>
              <a:t> k</a:t>
            </a:r>
            <a:r>
              <a:rPr lang="en-US" altLang="zh-CN" sz="2000" dirty="0" err="1">
                <a:solidFill>
                  <a:srgbClr val="C00000"/>
                </a:solidFill>
                <a:latin typeface="Arial"/>
                <a:ea typeface="Arial"/>
              </a:rPr>
              <a:t>ısımlarından</a:t>
            </a:r>
            <a:r>
              <a:rPr lang="en-US" altLang="zh-CN" sz="2000" spc="-40" dirty="0">
                <a:solidFill>
                  <a:srgbClr val="C00000"/>
                </a:solidFill>
                <a:latin typeface="Arial"/>
                <a:cs typeface="Arial"/>
              </a:rPr>
              <a:t> </a:t>
            </a:r>
            <a:r>
              <a:rPr lang="en-US" altLang="zh-CN" sz="2000" dirty="0" err="1">
                <a:solidFill>
                  <a:srgbClr val="C00000"/>
                </a:solidFill>
                <a:latin typeface="Arial"/>
                <a:ea typeface="Arial"/>
              </a:rPr>
              <a:t>oluşur</a:t>
            </a:r>
            <a:r>
              <a:rPr lang="en-US" altLang="zh-CN" sz="2000" dirty="0">
                <a:solidFill>
                  <a:srgbClr val="C00000"/>
                </a:solidFill>
                <a:latin typeface="Arial"/>
                <a:ea typeface="Arial"/>
              </a:rPr>
              <a:t/>
            </a:r>
            <a:br>
              <a:rPr lang="en-US" altLang="zh-CN" sz="2000" dirty="0">
                <a:solidFill>
                  <a:srgbClr val="C00000"/>
                </a:solidFill>
                <a:latin typeface="Arial"/>
                <a:ea typeface="Arial"/>
              </a:rPr>
            </a:br>
            <a:endParaRPr lang="tr-TR" sz="2000" dirty="0">
              <a:solidFill>
                <a:srgbClr val="C00000"/>
              </a:solidFill>
            </a:endParaRPr>
          </a:p>
        </p:txBody>
      </p:sp>
      <p:pic>
        <p:nvPicPr>
          <p:cNvPr id="18" name="Picture 176">
            <a:extLst>
              <a:ext uri="{FF2B5EF4-FFF2-40B4-BE49-F238E27FC236}">
                <a16:creationId xmlns:a16="http://schemas.microsoft.com/office/drawing/2014/main" id="{A568E846-D458-451F-A58E-539A6C947DBD}"/>
              </a:ext>
            </a:extLst>
          </p:cNvPr>
          <p:cNvPicPr>
            <a:picLocks noChangeAspect="1"/>
          </p:cNvPicPr>
          <p:nvPr/>
        </p:nvPicPr>
        <p:blipFill>
          <a:blip r:embed="rId2"/>
          <a:stretch>
            <a:fillRect/>
          </a:stretch>
        </p:blipFill>
        <p:spPr>
          <a:xfrm>
            <a:off x="7924800" y="1971749"/>
            <a:ext cx="4000500" cy="3375660"/>
          </a:xfrm>
          <a:prstGeom prst="rect">
            <a:avLst/>
          </a:prstGeom>
        </p:spPr>
      </p:pic>
    </p:spTree>
    <p:extLst>
      <p:ext uri="{BB962C8B-B14F-4D97-AF65-F5344CB8AC3E}">
        <p14:creationId xmlns:p14="http://schemas.microsoft.com/office/powerpoint/2010/main" val="15430761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
        <p:nvSpPr>
          <p:cNvPr id="15" name="Başlık 14">
            <a:extLst>
              <a:ext uri="{FF2B5EF4-FFF2-40B4-BE49-F238E27FC236}">
                <a16:creationId xmlns:a16="http://schemas.microsoft.com/office/drawing/2014/main" id="{D48778E1-7501-49F8-AC1E-DEB846823EF1}"/>
              </a:ext>
            </a:extLst>
          </p:cNvPr>
          <p:cNvSpPr>
            <a:spLocks noGrp="1"/>
          </p:cNvSpPr>
          <p:nvPr>
            <p:ph type="ctrTitle"/>
          </p:nvPr>
        </p:nvSpPr>
        <p:spPr>
          <a:xfrm>
            <a:off x="1295400" y="1600200"/>
            <a:ext cx="6886327" cy="1107996"/>
          </a:xfrm>
        </p:spPr>
        <p:txBody>
          <a:bodyPr/>
          <a:lstStyle/>
          <a:p>
            <a:r>
              <a:rPr lang="en-US" altLang="zh-CN" sz="3600" b="1" dirty="0">
                <a:solidFill>
                  <a:srgbClr val="000000"/>
                </a:solidFill>
                <a:latin typeface="Comic Sans MS"/>
                <a:ea typeface="Comic Sans MS"/>
              </a:rPr>
              <a:t>Adrenal</a:t>
            </a:r>
            <a:r>
              <a:rPr lang="en-US" altLang="zh-CN" sz="3600" b="1" dirty="0">
                <a:solidFill>
                  <a:srgbClr val="000000"/>
                </a:solidFill>
                <a:latin typeface="Comic Sans MS"/>
                <a:cs typeface="Comic Sans MS"/>
              </a:rPr>
              <a:t> </a:t>
            </a:r>
            <a:r>
              <a:rPr lang="en-US" altLang="zh-CN" sz="3600" b="1" dirty="0" err="1">
                <a:solidFill>
                  <a:srgbClr val="000000"/>
                </a:solidFill>
                <a:latin typeface="Comic Sans MS"/>
                <a:ea typeface="Comic Sans MS"/>
              </a:rPr>
              <a:t>salgısının</a:t>
            </a:r>
            <a:r>
              <a:rPr lang="tr-TR" altLang="zh-CN" b="1" spc="15" dirty="0">
                <a:solidFill>
                  <a:srgbClr val="000000"/>
                </a:solidFill>
                <a:latin typeface="Comic Sans MS"/>
                <a:ea typeface="Comic Sans MS"/>
              </a:rPr>
              <a:t>  </a:t>
            </a:r>
            <a:r>
              <a:rPr lang="en-US" altLang="zh-CN" sz="3600" b="1" dirty="0" err="1">
                <a:solidFill>
                  <a:srgbClr val="000000"/>
                </a:solidFill>
                <a:latin typeface="Comic Sans MS"/>
                <a:ea typeface="Comic Sans MS"/>
              </a:rPr>
              <a:t>kontrolü</a:t>
            </a:r>
            <a:r>
              <a:rPr lang="en-US" altLang="zh-CN" sz="3600" b="1" dirty="0">
                <a:solidFill>
                  <a:srgbClr val="000000"/>
                </a:solidFill>
                <a:latin typeface="Comic Sans MS"/>
                <a:ea typeface="Comic Sans MS"/>
              </a:rPr>
              <a:t>;</a:t>
            </a:r>
            <a:br>
              <a:rPr lang="en-US" altLang="zh-CN" sz="3600" b="1" dirty="0">
                <a:solidFill>
                  <a:srgbClr val="000000"/>
                </a:solidFill>
                <a:latin typeface="Comic Sans MS"/>
                <a:ea typeface="Comic Sans MS"/>
              </a:rPr>
            </a:br>
            <a:r>
              <a:rPr lang="tr-TR" altLang="zh-CN" sz="3600" b="1" dirty="0">
                <a:solidFill>
                  <a:srgbClr val="000000"/>
                </a:solidFill>
                <a:latin typeface="Comic Sans MS"/>
                <a:ea typeface="Comic Sans MS"/>
              </a:rPr>
              <a:t> </a:t>
            </a:r>
            <a:endParaRPr lang="tr-TR" dirty="0"/>
          </a:p>
        </p:txBody>
      </p:sp>
      <p:pic>
        <p:nvPicPr>
          <p:cNvPr id="18" name="Picture 178">
            <a:extLst>
              <a:ext uri="{FF2B5EF4-FFF2-40B4-BE49-F238E27FC236}">
                <a16:creationId xmlns:a16="http://schemas.microsoft.com/office/drawing/2014/main" id="{988B8701-F177-4B7C-908E-2B21BB7E8AFF}"/>
              </a:ext>
            </a:extLst>
          </p:cNvPr>
          <p:cNvPicPr>
            <a:picLocks noChangeAspect="1"/>
          </p:cNvPicPr>
          <p:nvPr/>
        </p:nvPicPr>
        <p:blipFill>
          <a:blip r:embed="rId2"/>
          <a:stretch>
            <a:fillRect/>
          </a:stretch>
        </p:blipFill>
        <p:spPr>
          <a:xfrm>
            <a:off x="7924800" y="1"/>
            <a:ext cx="5196840" cy="6857999"/>
          </a:xfrm>
          <a:prstGeom prst="rect">
            <a:avLst/>
          </a:prstGeom>
        </p:spPr>
      </p:pic>
    </p:spTree>
    <p:extLst>
      <p:ext uri="{BB962C8B-B14F-4D97-AF65-F5344CB8AC3E}">
        <p14:creationId xmlns:p14="http://schemas.microsoft.com/office/powerpoint/2010/main" val="7680232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
        <p:nvSpPr>
          <p:cNvPr id="15" name="Başlık 14">
            <a:extLst>
              <a:ext uri="{FF2B5EF4-FFF2-40B4-BE49-F238E27FC236}">
                <a16:creationId xmlns:a16="http://schemas.microsoft.com/office/drawing/2014/main" id="{D48778E1-7501-49F8-AC1E-DEB846823EF1}"/>
              </a:ext>
            </a:extLst>
          </p:cNvPr>
          <p:cNvSpPr>
            <a:spLocks noGrp="1"/>
          </p:cNvSpPr>
          <p:nvPr>
            <p:ph type="ctrTitle"/>
          </p:nvPr>
        </p:nvSpPr>
        <p:spPr>
          <a:xfrm>
            <a:off x="1219200" y="1971749"/>
            <a:ext cx="9448800" cy="3939540"/>
          </a:xfrm>
        </p:spPr>
        <p:txBody>
          <a:bodyPr/>
          <a:lstStyle/>
          <a:p>
            <a:pPr marL="0" indent="2038478">
              <a:lnSpc>
                <a:spcPct val="100000"/>
              </a:lnSpc>
            </a:pPr>
            <a:r>
              <a:rPr lang="en-US" altLang="zh-CN" sz="2800" dirty="0">
                <a:solidFill>
                  <a:srgbClr val="C00000"/>
                </a:solidFill>
                <a:latin typeface="Arial"/>
                <a:ea typeface="Arial"/>
              </a:rPr>
              <a:t>ADRENAL</a:t>
            </a:r>
            <a:r>
              <a:rPr lang="en-US" altLang="zh-CN" sz="2800" dirty="0">
                <a:solidFill>
                  <a:srgbClr val="C00000"/>
                </a:solidFill>
                <a:latin typeface="Arial"/>
                <a:cs typeface="Arial"/>
              </a:rPr>
              <a:t> </a:t>
            </a:r>
            <a:r>
              <a:rPr lang="en-US" altLang="zh-CN" sz="2800" dirty="0">
                <a:solidFill>
                  <a:srgbClr val="C00000"/>
                </a:solidFill>
                <a:latin typeface="Arial"/>
                <a:ea typeface="Arial"/>
              </a:rPr>
              <a:t>KORTEKS</a:t>
            </a:r>
            <a:r>
              <a:rPr lang="en-US" altLang="zh-CN" sz="2800" spc="55" dirty="0">
                <a:solidFill>
                  <a:srgbClr val="C00000"/>
                </a:solidFill>
                <a:latin typeface="Arial"/>
                <a:cs typeface="Arial"/>
              </a:rPr>
              <a:t> </a:t>
            </a:r>
            <a:r>
              <a:rPr lang="en-US" altLang="zh-CN" sz="2800" dirty="0">
                <a:solidFill>
                  <a:srgbClr val="C00000"/>
                </a:solidFill>
                <a:latin typeface="Arial"/>
                <a:ea typeface="Arial"/>
              </a:rPr>
              <a:t>HORMONLARI</a:t>
            </a:r>
            <a:br>
              <a:rPr lang="en-US" altLang="zh-CN" sz="2800" dirty="0">
                <a:solidFill>
                  <a:srgbClr val="C00000"/>
                </a:solidFill>
                <a:latin typeface="Arial"/>
                <a:ea typeface="Arial"/>
              </a:rPr>
            </a:br>
            <a:r>
              <a:rPr lang="en-US" sz="2800" dirty="0">
                <a:solidFill>
                  <a:srgbClr val="C00000"/>
                </a:solidFill>
              </a:rPr>
              <a:t/>
            </a:r>
            <a:br>
              <a:rPr lang="en-US" sz="2800" dirty="0">
                <a:solidFill>
                  <a:srgbClr val="C00000"/>
                </a:solidFill>
              </a:rPr>
            </a:br>
            <a:r>
              <a:rPr lang="en-US" altLang="zh-CN" sz="1600" dirty="0">
                <a:solidFill>
                  <a:srgbClr val="000000"/>
                </a:solidFill>
                <a:latin typeface="Arial"/>
                <a:cs typeface="Arial"/>
              </a:rPr>
              <a:t>  </a:t>
            </a:r>
            <a:r>
              <a:rPr lang="en-US" altLang="zh-CN" sz="2000" dirty="0" err="1">
                <a:solidFill>
                  <a:srgbClr val="000000"/>
                </a:solidFill>
                <a:latin typeface="Arial"/>
                <a:ea typeface="Arial"/>
              </a:rPr>
              <a:t>Hormonlar</a:t>
            </a:r>
            <a:r>
              <a:rPr lang="en-US" altLang="zh-CN" sz="2000" dirty="0">
                <a:solidFill>
                  <a:srgbClr val="000000"/>
                </a:solidFill>
                <a:latin typeface="Arial"/>
                <a:cs typeface="Arial"/>
              </a:rPr>
              <a:t> </a:t>
            </a:r>
            <a:r>
              <a:rPr lang="en-US" altLang="zh-CN" sz="2000" dirty="0">
                <a:solidFill>
                  <a:srgbClr val="000000"/>
                </a:solidFill>
                <a:latin typeface="Arial"/>
                <a:ea typeface="Arial"/>
              </a:rPr>
              <a:t>steroid</a:t>
            </a:r>
            <a:r>
              <a:rPr lang="en-US" altLang="zh-CN" sz="2000" spc="75" dirty="0">
                <a:solidFill>
                  <a:srgbClr val="000000"/>
                </a:solidFill>
                <a:latin typeface="Arial"/>
                <a:cs typeface="Arial"/>
              </a:rPr>
              <a:t> </a:t>
            </a:r>
            <a:r>
              <a:rPr lang="en-US" altLang="zh-CN" sz="2000" dirty="0" err="1">
                <a:solidFill>
                  <a:srgbClr val="000000"/>
                </a:solidFill>
                <a:latin typeface="Arial"/>
                <a:ea typeface="Arial"/>
              </a:rPr>
              <a:t>yapıdadır</a:t>
            </a:r>
            <a:r>
              <a:rPr lang="en-US" altLang="zh-CN" sz="2000" dirty="0">
                <a:solidFill>
                  <a:srgbClr val="000000"/>
                </a:solidFill>
                <a:latin typeface="Arial"/>
                <a:ea typeface="Arial"/>
              </a:rPr>
              <a:t>.</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dirty="0">
                <a:solidFill>
                  <a:srgbClr val="000000"/>
                </a:solidFill>
                <a:latin typeface="Arial"/>
                <a:cs typeface="Arial"/>
              </a:rPr>
              <a:t>  </a:t>
            </a:r>
            <a:r>
              <a:rPr lang="en-US" altLang="zh-CN" sz="2000" dirty="0" err="1">
                <a:solidFill>
                  <a:srgbClr val="000000"/>
                </a:solidFill>
                <a:latin typeface="Arial"/>
                <a:ea typeface="Arial"/>
              </a:rPr>
              <a:t>Dıştan</a:t>
            </a:r>
            <a:r>
              <a:rPr lang="en-US" altLang="zh-CN" sz="2000" dirty="0">
                <a:solidFill>
                  <a:srgbClr val="000000"/>
                </a:solidFill>
                <a:latin typeface="Arial"/>
                <a:cs typeface="Arial"/>
              </a:rPr>
              <a:t> </a:t>
            </a:r>
            <a:r>
              <a:rPr lang="en-US" altLang="zh-CN" sz="2000" dirty="0" err="1">
                <a:solidFill>
                  <a:srgbClr val="000000"/>
                </a:solidFill>
                <a:latin typeface="Arial"/>
                <a:ea typeface="Arial"/>
              </a:rPr>
              <a:t>içe</a:t>
            </a:r>
            <a:r>
              <a:rPr lang="en-US" altLang="zh-CN" sz="2000" dirty="0">
                <a:solidFill>
                  <a:srgbClr val="000000"/>
                </a:solidFill>
                <a:latin typeface="Arial"/>
                <a:cs typeface="Arial"/>
              </a:rPr>
              <a:t> </a:t>
            </a:r>
            <a:r>
              <a:rPr lang="en-US" altLang="zh-CN" sz="2000" dirty="0" err="1">
                <a:solidFill>
                  <a:srgbClr val="000000"/>
                </a:solidFill>
                <a:latin typeface="Arial"/>
                <a:ea typeface="Arial"/>
              </a:rPr>
              <a:t>doğru</a:t>
            </a:r>
            <a:r>
              <a:rPr lang="en-US" altLang="zh-CN" sz="2000" dirty="0">
                <a:solidFill>
                  <a:srgbClr val="000000"/>
                </a:solidFill>
                <a:latin typeface="Arial"/>
                <a:cs typeface="Arial"/>
              </a:rPr>
              <a:t> </a:t>
            </a:r>
            <a:r>
              <a:rPr lang="en-US" altLang="zh-CN" sz="2000" dirty="0">
                <a:solidFill>
                  <a:srgbClr val="000000"/>
                </a:solidFill>
                <a:latin typeface="Arial"/>
                <a:ea typeface="Arial"/>
              </a:rPr>
              <a:t>3</a:t>
            </a:r>
            <a:r>
              <a:rPr lang="en-US" altLang="zh-CN" sz="2000" dirty="0">
                <a:solidFill>
                  <a:srgbClr val="000000"/>
                </a:solidFill>
                <a:latin typeface="Arial"/>
                <a:cs typeface="Arial"/>
              </a:rPr>
              <a:t> </a:t>
            </a:r>
            <a:r>
              <a:rPr lang="en-US" altLang="zh-CN" sz="2000" dirty="0" err="1">
                <a:solidFill>
                  <a:srgbClr val="000000"/>
                </a:solidFill>
                <a:latin typeface="Arial"/>
                <a:ea typeface="Arial"/>
              </a:rPr>
              <a:t>tabakadan</a:t>
            </a:r>
            <a:r>
              <a:rPr lang="en-US" altLang="zh-CN" sz="2000" spc="195" dirty="0">
                <a:solidFill>
                  <a:srgbClr val="000000"/>
                </a:solidFill>
                <a:latin typeface="Arial"/>
                <a:cs typeface="Arial"/>
              </a:rPr>
              <a:t> </a:t>
            </a:r>
            <a:r>
              <a:rPr lang="en-US" altLang="zh-CN" sz="2000" dirty="0" err="1">
                <a:solidFill>
                  <a:srgbClr val="000000"/>
                </a:solidFill>
                <a:latin typeface="Arial"/>
                <a:ea typeface="Arial"/>
              </a:rPr>
              <a:t>oluşur</a:t>
            </a:r>
            <a:r>
              <a:rPr lang="en-US" altLang="zh-CN" sz="2000" dirty="0">
                <a:solidFill>
                  <a:srgbClr val="000000"/>
                </a:solidFill>
                <a:latin typeface="Arial"/>
                <a:ea typeface="Arial"/>
              </a:rPr>
              <a:t>:</a:t>
            </a:r>
            <a:br>
              <a:rPr lang="en-US" altLang="zh-CN" sz="2000" dirty="0">
                <a:solidFill>
                  <a:srgbClr val="000000"/>
                </a:solidFill>
                <a:latin typeface="Arial"/>
                <a:ea typeface="Arial"/>
              </a:rPr>
            </a:br>
            <a:r>
              <a:rPr lang="tr-TR" altLang="zh-CN" sz="2000" dirty="0">
                <a:solidFill>
                  <a:srgbClr val="000000"/>
                </a:solidFill>
                <a:latin typeface="Arial"/>
                <a:ea typeface="Arial"/>
              </a:rPr>
              <a:t> </a:t>
            </a:r>
            <a:r>
              <a:rPr lang="en-US" sz="2000" dirty="0"/>
              <a:t/>
            </a:r>
            <a:br>
              <a:rPr lang="en-US" sz="2000" dirty="0"/>
            </a:br>
            <a:r>
              <a:rPr lang="en-US" altLang="zh-CN" sz="2000" dirty="0">
                <a:solidFill>
                  <a:srgbClr val="000000"/>
                </a:solidFill>
                <a:latin typeface="Arial"/>
                <a:ea typeface="Arial"/>
              </a:rPr>
              <a:t>•</a:t>
            </a:r>
            <a:r>
              <a:rPr lang="en-US" altLang="zh-CN" sz="2000" dirty="0">
                <a:solidFill>
                  <a:srgbClr val="000000"/>
                </a:solidFill>
                <a:latin typeface="Arial"/>
                <a:cs typeface="Arial"/>
              </a:rPr>
              <a:t>  </a:t>
            </a:r>
            <a:r>
              <a:rPr lang="en-US" altLang="zh-CN" sz="2000" dirty="0">
                <a:solidFill>
                  <a:srgbClr val="C00000"/>
                </a:solidFill>
                <a:latin typeface="Arial"/>
                <a:ea typeface="Arial"/>
              </a:rPr>
              <a:t>Zona</a:t>
            </a:r>
            <a:r>
              <a:rPr lang="en-US" altLang="zh-CN" sz="2000" dirty="0">
                <a:solidFill>
                  <a:srgbClr val="C00000"/>
                </a:solidFill>
                <a:latin typeface="Arial"/>
                <a:cs typeface="Arial"/>
              </a:rPr>
              <a:t> </a:t>
            </a:r>
            <a:r>
              <a:rPr lang="en-US" altLang="zh-CN" sz="2000" dirty="0">
                <a:solidFill>
                  <a:srgbClr val="C00000"/>
                </a:solidFill>
                <a:latin typeface="Arial"/>
                <a:ea typeface="Arial"/>
              </a:rPr>
              <a:t>glomerulosa:</a:t>
            </a:r>
            <a:r>
              <a:rPr lang="en-US" altLang="zh-CN" sz="2000" dirty="0">
                <a:solidFill>
                  <a:srgbClr val="C00000"/>
                </a:solidFill>
                <a:latin typeface="Arial"/>
                <a:cs typeface="Arial"/>
              </a:rPr>
              <a:t> </a:t>
            </a:r>
            <a:r>
              <a:rPr lang="tr-TR" altLang="zh-CN" sz="2000" dirty="0">
                <a:solidFill>
                  <a:srgbClr val="C00000"/>
                </a:solidFill>
                <a:latin typeface="Arial"/>
                <a:cs typeface="Arial"/>
              </a:rPr>
              <a:t>     </a:t>
            </a:r>
            <a:r>
              <a:rPr lang="en-US" altLang="zh-CN" sz="2000" dirty="0" err="1">
                <a:solidFill>
                  <a:srgbClr val="C00000"/>
                </a:solidFill>
                <a:latin typeface="Arial"/>
                <a:ea typeface="Arial"/>
              </a:rPr>
              <a:t>Aldosteron</a:t>
            </a:r>
            <a:r>
              <a:rPr lang="en-US" altLang="zh-CN" sz="2000" spc="100" dirty="0">
                <a:solidFill>
                  <a:srgbClr val="C00000"/>
                </a:solidFill>
                <a:latin typeface="Arial"/>
                <a:cs typeface="Arial"/>
              </a:rPr>
              <a:t> </a:t>
            </a:r>
            <a:r>
              <a:rPr lang="en-US" altLang="zh-CN" sz="2000" dirty="0" err="1">
                <a:solidFill>
                  <a:srgbClr val="C00000"/>
                </a:solidFill>
                <a:latin typeface="Arial"/>
                <a:ea typeface="Arial"/>
              </a:rPr>
              <a:t>salgılar</a:t>
            </a:r>
            <a:r>
              <a:rPr lang="en-US" altLang="zh-CN" sz="2000" dirty="0">
                <a:solidFill>
                  <a:srgbClr val="C00000"/>
                </a:solidFill>
                <a:latin typeface="Arial"/>
                <a:ea typeface="Arial"/>
              </a:rPr>
              <a:t/>
            </a:r>
            <a:br>
              <a:rPr lang="en-US" altLang="zh-CN" sz="2000" dirty="0">
                <a:solidFill>
                  <a:srgbClr val="C00000"/>
                </a:solidFill>
                <a:latin typeface="Arial"/>
                <a:ea typeface="Arial"/>
              </a:rPr>
            </a:br>
            <a:r>
              <a:rPr lang="en-US" sz="2000" dirty="0">
                <a:solidFill>
                  <a:srgbClr val="C00000"/>
                </a:solidFill>
              </a:rPr>
              <a:t/>
            </a:r>
            <a:br>
              <a:rPr lang="en-US" sz="2000" dirty="0">
                <a:solidFill>
                  <a:srgbClr val="C00000"/>
                </a:solidFill>
              </a:rPr>
            </a:br>
            <a:r>
              <a:rPr lang="en-US" altLang="zh-CN" sz="2000" dirty="0">
                <a:solidFill>
                  <a:srgbClr val="C00000"/>
                </a:solidFill>
                <a:latin typeface="Arial"/>
                <a:ea typeface="Arial"/>
              </a:rPr>
              <a:t>•</a:t>
            </a:r>
            <a:r>
              <a:rPr lang="en-US" altLang="zh-CN" sz="2000" spc="44" dirty="0">
                <a:solidFill>
                  <a:srgbClr val="C00000"/>
                </a:solidFill>
                <a:latin typeface="Arial"/>
                <a:cs typeface="Arial"/>
              </a:rPr>
              <a:t>  </a:t>
            </a:r>
            <a:r>
              <a:rPr lang="en-US" altLang="zh-CN" sz="2000" dirty="0">
                <a:solidFill>
                  <a:srgbClr val="C00000"/>
                </a:solidFill>
                <a:latin typeface="Arial"/>
                <a:ea typeface="Arial"/>
              </a:rPr>
              <a:t>Zona</a:t>
            </a:r>
            <a:r>
              <a:rPr lang="en-US" altLang="zh-CN" sz="2000" spc="44" dirty="0">
                <a:solidFill>
                  <a:srgbClr val="C00000"/>
                </a:solidFill>
                <a:latin typeface="Arial"/>
                <a:cs typeface="Arial"/>
              </a:rPr>
              <a:t> </a:t>
            </a:r>
            <a:r>
              <a:rPr lang="en-US" altLang="zh-CN" sz="2000" dirty="0" err="1">
                <a:solidFill>
                  <a:srgbClr val="C00000"/>
                </a:solidFill>
                <a:latin typeface="Arial"/>
                <a:ea typeface="Arial"/>
              </a:rPr>
              <a:t>fasikülata</a:t>
            </a:r>
            <a:r>
              <a:rPr lang="en-US" altLang="zh-CN" sz="2000" dirty="0">
                <a:solidFill>
                  <a:srgbClr val="C00000"/>
                </a:solidFill>
                <a:latin typeface="Arial"/>
                <a:ea typeface="Arial"/>
              </a:rPr>
              <a:t>:</a:t>
            </a:r>
            <a:r>
              <a:rPr lang="en-US" altLang="zh-CN" sz="2000" spc="44" dirty="0">
                <a:solidFill>
                  <a:srgbClr val="C00000"/>
                </a:solidFill>
                <a:latin typeface="Arial"/>
                <a:cs typeface="Arial"/>
              </a:rPr>
              <a:t> </a:t>
            </a:r>
            <a:r>
              <a:rPr lang="tr-TR" altLang="zh-CN" sz="2000" spc="44" dirty="0">
                <a:solidFill>
                  <a:srgbClr val="C00000"/>
                </a:solidFill>
                <a:latin typeface="Arial"/>
                <a:cs typeface="Arial"/>
              </a:rPr>
              <a:t>        G</a:t>
            </a:r>
            <a:r>
              <a:rPr lang="en-US" altLang="zh-CN" sz="2000" dirty="0" err="1">
                <a:solidFill>
                  <a:srgbClr val="C00000"/>
                </a:solidFill>
                <a:latin typeface="Arial"/>
                <a:ea typeface="Arial"/>
              </a:rPr>
              <a:t>lukokortikoidleri</a:t>
            </a:r>
            <a:r>
              <a:rPr lang="en-US" altLang="zh-CN" sz="2000" spc="44" dirty="0">
                <a:solidFill>
                  <a:srgbClr val="C00000"/>
                </a:solidFill>
                <a:latin typeface="Arial"/>
                <a:cs typeface="Arial"/>
              </a:rPr>
              <a:t> </a:t>
            </a:r>
            <a:r>
              <a:rPr lang="en-US" altLang="zh-CN" sz="2000" dirty="0" err="1">
                <a:solidFill>
                  <a:srgbClr val="C00000"/>
                </a:solidFill>
                <a:latin typeface="Arial"/>
                <a:ea typeface="Arial"/>
              </a:rPr>
              <a:t>salgılar</a:t>
            </a:r>
            <a:r>
              <a:rPr lang="en-US" altLang="zh-CN" sz="2000" spc="44" dirty="0">
                <a:solidFill>
                  <a:srgbClr val="C00000"/>
                </a:solidFill>
                <a:latin typeface="Arial"/>
                <a:cs typeface="Arial"/>
              </a:rPr>
              <a:t> </a:t>
            </a:r>
            <a:r>
              <a:rPr lang="en-US" altLang="zh-CN" sz="2000" dirty="0">
                <a:solidFill>
                  <a:srgbClr val="C00000"/>
                </a:solidFill>
                <a:latin typeface="Arial"/>
                <a:ea typeface="Arial"/>
              </a:rPr>
              <a:t>(</a:t>
            </a:r>
            <a:r>
              <a:rPr lang="en-US" altLang="zh-CN" sz="2000" dirty="0" err="1">
                <a:solidFill>
                  <a:srgbClr val="C00000"/>
                </a:solidFill>
                <a:latin typeface="Arial"/>
                <a:ea typeface="Arial"/>
              </a:rPr>
              <a:t>kortizon</a:t>
            </a:r>
            <a:r>
              <a:rPr lang="en-US" altLang="zh-CN" sz="2000" dirty="0">
                <a:solidFill>
                  <a:srgbClr val="C00000"/>
                </a:solidFill>
                <a:latin typeface="Arial"/>
                <a:ea typeface="Arial"/>
              </a:rPr>
              <a:t>,</a:t>
            </a:r>
            <a:r>
              <a:rPr lang="en-US" altLang="zh-CN" sz="2000" spc="44" dirty="0">
                <a:solidFill>
                  <a:srgbClr val="C00000"/>
                </a:solidFill>
                <a:latin typeface="Arial"/>
                <a:cs typeface="Arial"/>
              </a:rPr>
              <a:t> </a:t>
            </a:r>
            <a:r>
              <a:rPr lang="en-US" altLang="zh-CN" sz="2000" dirty="0" err="1">
                <a:solidFill>
                  <a:srgbClr val="C00000"/>
                </a:solidFill>
                <a:latin typeface="Arial"/>
                <a:ea typeface="Arial"/>
              </a:rPr>
              <a:t>kortizol</a:t>
            </a:r>
            <a:r>
              <a:rPr lang="en-US" altLang="zh-CN" sz="2000" dirty="0">
                <a:solidFill>
                  <a:srgbClr val="C00000"/>
                </a:solidFill>
                <a:latin typeface="Arial"/>
                <a:ea typeface="Arial"/>
              </a:rPr>
              <a:t>)</a:t>
            </a:r>
            <a:br>
              <a:rPr lang="en-US" altLang="zh-CN" sz="2000" dirty="0">
                <a:solidFill>
                  <a:srgbClr val="C00000"/>
                </a:solidFill>
                <a:latin typeface="Arial"/>
                <a:ea typeface="Arial"/>
              </a:rPr>
            </a:br>
            <a:r>
              <a:rPr lang="en-US" sz="2000" dirty="0">
                <a:solidFill>
                  <a:srgbClr val="C00000"/>
                </a:solidFill>
              </a:rPr>
              <a:t/>
            </a:r>
            <a:br>
              <a:rPr lang="en-US" sz="2000" dirty="0">
                <a:solidFill>
                  <a:srgbClr val="C00000"/>
                </a:solidFill>
              </a:rPr>
            </a:br>
            <a:r>
              <a:rPr lang="en-US" altLang="zh-CN" sz="2000" dirty="0">
                <a:solidFill>
                  <a:srgbClr val="C00000"/>
                </a:solidFill>
                <a:latin typeface="Arial"/>
                <a:ea typeface="Arial"/>
              </a:rPr>
              <a:t>•</a:t>
            </a:r>
            <a:r>
              <a:rPr lang="en-US" altLang="zh-CN" sz="2000" spc="30" dirty="0">
                <a:solidFill>
                  <a:srgbClr val="C00000"/>
                </a:solidFill>
                <a:latin typeface="Arial"/>
                <a:cs typeface="Arial"/>
              </a:rPr>
              <a:t>  </a:t>
            </a:r>
            <a:r>
              <a:rPr lang="en-US" altLang="zh-CN" sz="2000" dirty="0">
                <a:solidFill>
                  <a:srgbClr val="C00000"/>
                </a:solidFill>
                <a:latin typeface="Arial"/>
                <a:ea typeface="Arial"/>
              </a:rPr>
              <a:t>Zona</a:t>
            </a:r>
            <a:r>
              <a:rPr lang="en-US" altLang="zh-CN" sz="2000" spc="40" dirty="0">
                <a:solidFill>
                  <a:srgbClr val="C00000"/>
                </a:solidFill>
                <a:latin typeface="Arial"/>
                <a:cs typeface="Arial"/>
              </a:rPr>
              <a:t> </a:t>
            </a:r>
            <a:r>
              <a:rPr lang="en-US" altLang="zh-CN" sz="2000" dirty="0" err="1">
                <a:solidFill>
                  <a:srgbClr val="C00000"/>
                </a:solidFill>
                <a:latin typeface="Arial"/>
                <a:ea typeface="Arial"/>
              </a:rPr>
              <a:t>retikülaris</a:t>
            </a:r>
            <a:r>
              <a:rPr lang="en-US" altLang="zh-CN" sz="2000" dirty="0">
                <a:solidFill>
                  <a:srgbClr val="C00000"/>
                </a:solidFill>
                <a:latin typeface="Arial"/>
                <a:ea typeface="Arial"/>
              </a:rPr>
              <a:t>:</a:t>
            </a:r>
            <a:r>
              <a:rPr lang="tr-TR" altLang="zh-CN" sz="2000" dirty="0">
                <a:solidFill>
                  <a:srgbClr val="C00000"/>
                </a:solidFill>
                <a:latin typeface="Arial"/>
                <a:ea typeface="Arial"/>
              </a:rPr>
              <a:t>         </a:t>
            </a:r>
            <a:r>
              <a:rPr lang="en-US" altLang="zh-CN" sz="2000" spc="30" dirty="0">
                <a:solidFill>
                  <a:srgbClr val="C00000"/>
                </a:solidFill>
                <a:latin typeface="Arial"/>
                <a:cs typeface="Arial"/>
              </a:rPr>
              <a:t> </a:t>
            </a:r>
            <a:r>
              <a:rPr lang="tr-TR" altLang="zh-CN" sz="2000" spc="30" dirty="0">
                <a:solidFill>
                  <a:srgbClr val="C00000"/>
                </a:solidFill>
                <a:latin typeface="Arial"/>
                <a:cs typeface="Arial"/>
              </a:rPr>
              <a:t>T</a:t>
            </a:r>
            <a:r>
              <a:rPr lang="en-US" altLang="zh-CN" sz="2000" dirty="0" err="1">
                <a:solidFill>
                  <a:srgbClr val="C00000"/>
                </a:solidFill>
                <a:latin typeface="Arial"/>
                <a:ea typeface="Arial"/>
              </a:rPr>
              <a:t>estesteron</a:t>
            </a:r>
            <a:r>
              <a:rPr lang="en-US" altLang="zh-CN" sz="2000" spc="34" dirty="0">
                <a:solidFill>
                  <a:srgbClr val="C00000"/>
                </a:solidFill>
                <a:latin typeface="Arial"/>
                <a:cs typeface="Arial"/>
              </a:rPr>
              <a:t> </a:t>
            </a:r>
            <a:r>
              <a:rPr lang="en-US" altLang="zh-CN" sz="2000" dirty="0" err="1">
                <a:solidFill>
                  <a:srgbClr val="C00000"/>
                </a:solidFill>
                <a:latin typeface="Arial"/>
                <a:ea typeface="Arial"/>
              </a:rPr>
              <a:t>ve</a:t>
            </a:r>
            <a:r>
              <a:rPr lang="en-US" altLang="zh-CN" sz="2000" spc="34" dirty="0">
                <a:solidFill>
                  <a:srgbClr val="C00000"/>
                </a:solidFill>
                <a:latin typeface="Arial"/>
                <a:cs typeface="Arial"/>
              </a:rPr>
              <a:t> </a:t>
            </a:r>
            <a:r>
              <a:rPr lang="en-US" altLang="zh-CN" sz="2000" dirty="0" err="1">
                <a:solidFill>
                  <a:srgbClr val="C00000"/>
                </a:solidFill>
                <a:latin typeface="Arial"/>
                <a:ea typeface="Arial"/>
              </a:rPr>
              <a:t>östrojen</a:t>
            </a:r>
            <a:r>
              <a:rPr lang="en-US" altLang="zh-CN" sz="2000" spc="30" dirty="0">
                <a:solidFill>
                  <a:srgbClr val="C00000"/>
                </a:solidFill>
                <a:latin typeface="Arial"/>
                <a:cs typeface="Arial"/>
              </a:rPr>
              <a:t> </a:t>
            </a:r>
            <a:r>
              <a:rPr lang="en-US" altLang="zh-CN" sz="2000" dirty="0" err="1">
                <a:solidFill>
                  <a:srgbClr val="C00000"/>
                </a:solidFill>
                <a:latin typeface="Arial"/>
                <a:ea typeface="Arial"/>
              </a:rPr>
              <a:t>salgılar</a:t>
            </a:r>
            <a:r>
              <a:rPr lang="en-US" altLang="zh-CN" sz="2000" dirty="0">
                <a:solidFill>
                  <a:srgbClr val="C00000"/>
                </a:solidFill>
                <a:latin typeface="Arial"/>
                <a:ea typeface="Arial"/>
              </a:rPr>
              <a:t/>
            </a:r>
            <a:br>
              <a:rPr lang="en-US" altLang="zh-CN" sz="2000" dirty="0">
                <a:solidFill>
                  <a:srgbClr val="C00000"/>
                </a:solidFill>
                <a:latin typeface="Arial"/>
                <a:ea typeface="Arial"/>
              </a:rPr>
            </a:br>
            <a:endParaRPr lang="tr-TR" sz="2000" dirty="0">
              <a:solidFill>
                <a:srgbClr val="C00000"/>
              </a:solidFill>
            </a:endParaRPr>
          </a:p>
        </p:txBody>
      </p:sp>
    </p:spTree>
    <p:extLst>
      <p:ext uri="{BB962C8B-B14F-4D97-AF65-F5344CB8AC3E}">
        <p14:creationId xmlns:p14="http://schemas.microsoft.com/office/powerpoint/2010/main" val="28248917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34861" y="1777580"/>
            <a:ext cx="11644388" cy="382156"/>
          </a:xfrm>
          <a:prstGeom prst="rect">
            <a:avLst/>
          </a:prstGeom>
        </p:spPr>
        <p:txBody>
          <a:bodyPr vert="horz" wrap="square" lIns="0" tIns="12700" rIns="0" bIns="0" rtlCol="0">
            <a:spAutoFit/>
          </a:bodyPr>
          <a:lstStyle/>
          <a:p>
            <a:pPr marL="0">
              <a:lnSpc>
                <a:spcPct val="100000"/>
              </a:lnSpc>
            </a:pPr>
            <a:r>
              <a:rPr lang="tr-TR" altLang="zh-CN" sz="2400" dirty="0">
                <a:solidFill>
                  <a:srgbClr val="000000"/>
                </a:solidFill>
                <a:latin typeface="Arial"/>
                <a:ea typeface="Arial"/>
              </a:rPr>
              <a:t>           </a:t>
            </a: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a:extLst>
              <a:ext uri="{FF2B5EF4-FFF2-40B4-BE49-F238E27FC236}">
                <a16:creationId xmlns:a16="http://schemas.microsoft.com/office/drawing/2014/main" id="{43966513-D9E2-465A-86FE-F88D99D2A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600201"/>
            <a:ext cx="11151737" cy="5132588"/>
          </a:xfrm>
          <a:prstGeom prst="rect">
            <a:avLst/>
          </a:prstGeom>
        </p:spPr>
      </p:pic>
    </p:spTree>
    <p:extLst>
      <p:ext uri="{BB962C8B-B14F-4D97-AF65-F5344CB8AC3E}">
        <p14:creationId xmlns:p14="http://schemas.microsoft.com/office/powerpoint/2010/main" val="1870090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6612" y="1971748"/>
            <a:ext cx="11644388" cy="289823"/>
          </a:xfrm>
          <a:prstGeom prst="rect">
            <a:avLst/>
          </a:prstGeom>
        </p:spPr>
        <p:txBody>
          <a:bodyPr vert="horz" wrap="square" lIns="0" tIns="12700" rIns="0" bIns="0" rtlCol="0">
            <a:spAutoFit/>
          </a:bodyPr>
          <a:lstStyle/>
          <a:p>
            <a:pPr marL="12700">
              <a:lnSpc>
                <a:spcPct val="100000"/>
              </a:lnSpc>
              <a:spcBef>
                <a:spcPts val="100"/>
              </a:spcBef>
            </a:pPr>
            <a:endParaRPr sz="18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a:extLst>
              <a:ext uri="{FF2B5EF4-FFF2-40B4-BE49-F238E27FC236}">
                <a16:creationId xmlns:a16="http://schemas.microsoft.com/office/drawing/2014/main" id="{2017207C-4FE7-4E69-B5C6-C05B33B6C61E}"/>
              </a:ext>
            </a:extLst>
          </p:cNvPr>
          <p:cNvPicPr>
            <a:picLocks noChangeAspect="1"/>
          </p:cNvPicPr>
          <p:nvPr/>
        </p:nvPicPr>
        <p:blipFill rotWithShape="1">
          <a:blip r:embed="rId3">
            <a:extLst>
              <a:ext uri="{28A0092B-C50C-407E-A947-70E740481C1C}">
                <a14:useLocalDpi xmlns:a14="http://schemas.microsoft.com/office/drawing/2010/main" val="0"/>
              </a:ext>
            </a:extLst>
          </a:blip>
          <a:srcRect l="788" t="-1499" r="-788" b="1499"/>
          <a:stretch/>
        </p:blipFill>
        <p:spPr>
          <a:xfrm>
            <a:off x="1066800" y="1295400"/>
            <a:ext cx="10999337" cy="5437389"/>
          </a:xfrm>
          <a:prstGeom prst="rect">
            <a:avLst/>
          </a:prstGeom>
        </p:spPr>
      </p:pic>
    </p:spTree>
    <p:extLst>
      <p:ext uri="{BB962C8B-B14F-4D97-AF65-F5344CB8AC3E}">
        <p14:creationId xmlns:p14="http://schemas.microsoft.com/office/powerpoint/2010/main" val="35209068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
        <p:nvSpPr>
          <p:cNvPr id="15" name="Başlık 14">
            <a:extLst>
              <a:ext uri="{FF2B5EF4-FFF2-40B4-BE49-F238E27FC236}">
                <a16:creationId xmlns:a16="http://schemas.microsoft.com/office/drawing/2014/main" id="{D48778E1-7501-49F8-AC1E-DEB846823EF1}"/>
              </a:ext>
            </a:extLst>
          </p:cNvPr>
          <p:cNvSpPr>
            <a:spLocks noGrp="1"/>
          </p:cNvSpPr>
          <p:nvPr>
            <p:ph type="ctrTitle"/>
          </p:nvPr>
        </p:nvSpPr>
        <p:spPr>
          <a:xfrm>
            <a:off x="990600" y="1905000"/>
            <a:ext cx="11075537" cy="3724096"/>
          </a:xfrm>
        </p:spPr>
        <p:txBody>
          <a:bodyPr/>
          <a:lstStyle/>
          <a:p>
            <a:pPr marL="0" indent="2038490">
              <a:lnSpc>
                <a:spcPct val="100000"/>
              </a:lnSpc>
            </a:pPr>
            <a:r>
              <a:rPr lang="en-US" altLang="zh-CN" sz="2400" dirty="0">
                <a:solidFill>
                  <a:srgbClr val="C00000"/>
                </a:solidFill>
                <a:latin typeface="Arial"/>
                <a:ea typeface="Arial"/>
              </a:rPr>
              <a:t>ADRENAL</a:t>
            </a:r>
            <a:r>
              <a:rPr lang="en-US" altLang="zh-CN" sz="2400" dirty="0">
                <a:solidFill>
                  <a:srgbClr val="C00000"/>
                </a:solidFill>
                <a:latin typeface="Arial"/>
                <a:cs typeface="Arial"/>
              </a:rPr>
              <a:t> </a:t>
            </a:r>
            <a:r>
              <a:rPr lang="en-US" altLang="zh-CN" sz="2400" dirty="0">
                <a:solidFill>
                  <a:srgbClr val="C00000"/>
                </a:solidFill>
                <a:latin typeface="Arial"/>
                <a:ea typeface="Arial"/>
              </a:rPr>
              <a:t>KORTEKS</a:t>
            </a:r>
            <a:r>
              <a:rPr lang="en-US" altLang="zh-CN" sz="2400" spc="55" dirty="0">
                <a:solidFill>
                  <a:srgbClr val="C00000"/>
                </a:solidFill>
                <a:latin typeface="Arial"/>
                <a:cs typeface="Arial"/>
              </a:rPr>
              <a:t> </a:t>
            </a:r>
            <a:r>
              <a:rPr lang="en-US" altLang="zh-CN" sz="2400" dirty="0">
                <a:solidFill>
                  <a:srgbClr val="C00000"/>
                </a:solidFill>
                <a:latin typeface="Arial"/>
                <a:ea typeface="Arial"/>
              </a:rPr>
              <a:t>HORMONLARI</a:t>
            </a:r>
            <a:r>
              <a:rPr lang="en-US" altLang="zh-CN" sz="1800" dirty="0">
                <a:solidFill>
                  <a:srgbClr val="000000"/>
                </a:solidFill>
                <a:latin typeface="Arial"/>
                <a:ea typeface="Arial"/>
              </a:rPr>
              <a:t/>
            </a:r>
            <a:br>
              <a:rPr lang="en-US" altLang="zh-CN" sz="1800" dirty="0">
                <a:solidFill>
                  <a:srgbClr val="000000"/>
                </a:solidFill>
                <a:latin typeface="Arial"/>
                <a:ea typeface="Arial"/>
              </a:rPr>
            </a:br>
            <a:r>
              <a:rPr lang="en-US" sz="1800" dirty="0"/>
              <a:t/>
            </a:r>
            <a:br>
              <a:rPr lang="en-US" sz="1800" dirty="0"/>
            </a:br>
            <a:r>
              <a:rPr lang="en-US" altLang="zh-CN" sz="2000" dirty="0">
                <a:solidFill>
                  <a:srgbClr val="C00000"/>
                </a:solidFill>
                <a:latin typeface="Arial"/>
                <a:ea typeface="Arial"/>
              </a:rPr>
              <a:t>ALDOSTERON</a:t>
            </a:r>
            <a:r>
              <a:rPr lang="en-US" altLang="zh-CN" sz="1800" dirty="0">
                <a:solidFill>
                  <a:srgbClr val="000000"/>
                </a:solidFill>
                <a:latin typeface="Arial"/>
                <a:ea typeface="Arial"/>
              </a:rPr>
              <a:t>:</a:t>
            </a:r>
            <a:r>
              <a:rPr lang="en-US" altLang="zh-CN" sz="1800" spc="94" dirty="0">
                <a:solidFill>
                  <a:srgbClr val="000000"/>
                </a:solidFill>
                <a:latin typeface="Arial"/>
                <a:cs typeface="Arial"/>
              </a:rPr>
              <a:t> </a:t>
            </a:r>
            <a:r>
              <a:rPr lang="tr-TR" altLang="zh-CN" sz="2000" spc="94" dirty="0">
                <a:solidFill>
                  <a:srgbClr val="C00000"/>
                </a:solidFill>
                <a:latin typeface="Arial"/>
                <a:cs typeface="Arial"/>
              </a:rPr>
              <a:t>B</a:t>
            </a:r>
            <a:r>
              <a:rPr lang="en-US" altLang="zh-CN" sz="2000" dirty="0" err="1">
                <a:solidFill>
                  <a:srgbClr val="C00000"/>
                </a:solidFill>
                <a:latin typeface="Arial"/>
                <a:ea typeface="Arial"/>
              </a:rPr>
              <a:t>öbreklerden</a:t>
            </a:r>
            <a:r>
              <a:rPr lang="en-US" altLang="zh-CN" sz="2000" spc="94" dirty="0">
                <a:solidFill>
                  <a:srgbClr val="C00000"/>
                </a:solidFill>
                <a:latin typeface="Arial"/>
                <a:cs typeface="Arial"/>
              </a:rPr>
              <a:t> </a:t>
            </a:r>
            <a:r>
              <a:rPr lang="en-US" altLang="zh-CN" sz="2000" dirty="0" err="1">
                <a:solidFill>
                  <a:srgbClr val="C00000"/>
                </a:solidFill>
                <a:latin typeface="Arial"/>
                <a:ea typeface="Arial"/>
              </a:rPr>
              <a:t>sodyum</a:t>
            </a:r>
            <a:r>
              <a:rPr lang="en-US" altLang="zh-CN" sz="2000" spc="94" dirty="0">
                <a:solidFill>
                  <a:srgbClr val="C00000"/>
                </a:solidFill>
                <a:latin typeface="Arial"/>
                <a:cs typeface="Arial"/>
              </a:rPr>
              <a:t> </a:t>
            </a:r>
            <a:r>
              <a:rPr lang="en-US" altLang="zh-CN" sz="2000" dirty="0" err="1">
                <a:solidFill>
                  <a:srgbClr val="C00000"/>
                </a:solidFill>
                <a:latin typeface="Arial"/>
                <a:ea typeface="Arial"/>
              </a:rPr>
              <a:t>ve</a:t>
            </a:r>
            <a:r>
              <a:rPr lang="en-US" altLang="zh-CN" sz="2000" spc="94" dirty="0">
                <a:solidFill>
                  <a:srgbClr val="C00000"/>
                </a:solidFill>
                <a:latin typeface="Arial"/>
                <a:cs typeface="Arial"/>
              </a:rPr>
              <a:t> </a:t>
            </a:r>
            <a:r>
              <a:rPr lang="en-US" altLang="zh-CN" sz="2000" dirty="0" err="1">
                <a:solidFill>
                  <a:srgbClr val="C00000"/>
                </a:solidFill>
                <a:latin typeface="Arial"/>
                <a:ea typeface="Arial"/>
              </a:rPr>
              <a:t>su</a:t>
            </a:r>
            <a:r>
              <a:rPr lang="en-US" altLang="zh-CN" sz="2000" spc="94" dirty="0">
                <a:solidFill>
                  <a:srgbClr val="C00000"/>
                </a:solidFill>
                <a:latin typeface="Arial"/>
                <a:cs typeface="Arial"/>
              </a:rPr>
              <a:t> </a:t>
            </a:r>
            <a:r>
              <a:rPr lang="en-US" altLang="zh-CN" sz="2000" dirty="0" err="1">
                <a:solidFill>
                  <a:srgbClr val="C00000"/>
                </a:solidFill>
                <a:latin typeface="Arial"/>
                <a:ea typeface="Arial"/>
              </a:rPr>
              <a:t>ge</a:t>
            </a:r>
            <a:r>
              <a:rPr lang="tr-TR" altLang="zh-CN" sz="2000" dirty="0">
                <a:solidFill>
                  <a:srgbClr val="C00000"/>
                </a:solidFill>
                <a:latin typeface="Arial"/>
                <a:ea typeface="Arial"/>
              </a:rPr>
              <a:t>r</a:t>
            </a:r>
            <a:r>
              <a:rPr lang="en-US" altLang="zh-CN" sz="2000" dirty="0" err="1">
                <a:solidFill>
                  <a:srgbClr val="C00000"/>
                </a:solidFill>
                <a:latin typeface="Arial"/>
                <a:ea typeface="Arial"/>
              </a:rPr>
              <a:t>i</a:t>
            </a:r>
            <a:r>
              <a:rPr lang="tr-TR" altLang="zh-CN" sz="2000" dirty="0">
                <a:solidFill>
                  <a:srgbClr val="C00000"/>
                </a:solidFill>
                <a:latin typeface="Arial"/>
                <a:ea typeface="Arial"/>
              </a:rPr>
              <a:t>  </a:t>
            </a:r>
            <a:r>
              <a:rPr lang="en-US" altLang="zh-CN" sz="2000" dirty="0" err="1">
                <a:solidFill>
                  <a:srgbClr val="C00000"/>
                </a:solidFill>
                <a:latin typeface="Arial"/>
                <a:ea typeface="Arial"/>
              </a:rPr>
              <a:t>emilimi</a:t>
            </a:r>
            <a:r>
              <a:rPr lang="tr-TR" altLang="zh-CN" sz="2000" dirty="0" err="1">
                <a:solidFill>
                  <a:srgbClr val="C00000"/>
                </a:solidFill>
                <a:latin typeface="Arial"/>
                <a:ea typeface="Arial"/>
              </a:rPr>
              <a:t>ni</a:t>
            </a:r>
            <a:r>
              <a:rPr lang="tr-TR" altLang="zh-CN" sz="2000" dirty="0">
                <a:solidFill>
                  <a:srgbClr val="C00000"/>
                </a:solidFill>
                <a:latin typeface="Arial"/>
                <a:ea typeface="Arial"/>
              </a:rPr>
              <a:t> </a:t>
            </a:r>
            <a:r>
              <a:rPr lang="tr-TR" altLang="zh-CN" sz="2000" dirty="0" err="1">
                <a:solidFill>
                  <a:srgbClr val="C00000"/>
                </a:solidFill>
                <a:latin typeface="Arial"/>
                <a:ea typeface="Arial"/>
              </a:rPr>
              <a:t>saglar</a:t>
            </a:r>
            <a:r>
              <a:rPr lang="tr-TR" altLang="zh-CN" sz="2000" dirty="0">
                <a:solidFill>
                  <a:srgbClr val="C00000"/>
                </a:solidFill>
                <a:latin typeface="Arial"/>
                <a:ea typeface="Arial"/>
              </a:rPr>
              <a:t> </a:t>
            </a:r>
            <a:r>
              <a:rPr lang="en-US" altLang="zh-CN" sz="2000" dirty="0">
                <a:solidFill>
                  <a:srgbClr val="C00000"/>
                </a:solidFill>
                <a:latin typeface="Arial"/>
                <a:ea typeface="Arial"/>
              </a:rPr>
              <a:t>,</a:t>
            </a:r>
            <a:r>
              <a:rPr lang="en-US" altLang="zh-CN" sz="2000" dirty="0" err="1">
                <a:solidFill>
                  <a:srgbClr val="C00000"/>
                </a:solidFill>
                <a:latin typeface="Arial"/>
                <a:ea typeface="Arial"/>
              </a:rPr>
              <a:t>potasyum</a:t>
            </a:r>
            <a:r>
              <a:rPr lang="en-US" altLang="zh-CN" sz="2000" dirty="0">
                <a:solidFill>
                  <a:srgbClr val="C00000"/>
                </a:solidFill>
                <a:latin typeface="Arial"/>
                <a:cs typeface="Arial"/>
              </a:rPr>
              <a:t> </a:t>
            </a:r>
            <a:r>
              <a:rPr lang="en-US" altLang="zh-CN" sz="2000" dirty="0" err="1">
                <a:solidFill>
                  <a:srgbClr val="C00000"/>
                </a:solidFill>
                <a:latin typeface="Arial"/>
                <a:ea typeface="Arial"/>
              </a:rPr>
              <a:t>atılmasını</a:t>
            </a:r>
            <a:r>
              <a:rPr lang="en-US" altLang="zh-CN" sz="2000" spc="-69" dirty="0">
                <a:solidFill>
                  <a:srgbClr val="C00000"/>
                </a:solidFill>
                <a:latin typeface="Arial"/>
                <a:cs typeface="Arial"/>
              </a:rPr>
              <a:t> </a:t>
            </a:r>
            <a:r>
              <a:rPr lang="en-US" altLang="zh-CN" sz="2000" dirty="0" err="1">
                <a:solidFill>
                  <a:srgbClr val="C00000"/>
                </a:solidFill>
                <a:latin typeface="Arial"/>
                <a:ea typeface="Arial"/>
              </a:rPr>
              <a:t>sağlar</a:t>
            </a:r>
            <a:r>
              <a:rPr lang="en-US" altLang="zh-CN" sz="2000" dirty="0">
                <a:solidFill>
                  <a:srgbClr val="C00000"/>
                </a:solidFill>
                <a:latin typeface="Arial"/>
                <a:ea typeface="Arial"/>
              </a:rPr>
              <a:t/>
            </a:r>
            <a:br>
              <a:rPr lang="en-US" altLang="zh-CN" sz="2000" dirty="0">
                <a:solidFill>
                  <a:srgbClr val="C00000"/>
                </a:solidFill>
                <a:latin typeface="Arial"/>
                <a:ea typeface="Arial"/>
              </a:rPr>
            </a:br>
            <a:r>
              <a:rPr lang="en-US" sz="2000" dirty="0">
                <a:solidFill>
                  <a:srgbClr val="C00000"/>
                </a:solidFill>
              </a:rPr>
              <a:t/>
            </a:r>
            <a:br>
              <a:rPr lang="en-US" sz="2000" dirty="0">
                <a:solidFill>
                  <a:srgbClr val="C00000"/>
                </a:solidFill>
              </a:rPr>
            </a:br>
            <a:r>
              <a:rPr lang="en-US" altLang="zh-CN" sz="2000" dirty="0">
                <a:solidFill>
                  <a:srgbClr val="000000"/>
                </a:solidFill>
                <a:latin typeface="Arial"/>
                <a:ea typeface="Arial"/>
              </a:rPr>
              <a:t>•</a:t>
            </a:r>
            <a:r>
              <a:rPr lang="en-US" altLang="zh-CN" sz="2000" spc="204" dirty="0">
                <a:solidFill>
                  <a:srgbClr val="000000"/>
                </a:solidFill>
                <a:latin typeface="Arial"/>
                <a:cs typeface="Arial"/>
              </a:rPr>
              <a:t> </a:t>
            </a:r>
            <a:r>
              <a:rPr lang="en-US" altLang="zh-CN" sz="2000" dirty="0" err="1">
                <a:solidFill>
                  <a:srgbClr val="000000"/>
                </a:solidFill>
                <a:latin typeface="Arial"/>
                <a:ea typeface="Arial"/>
              </a:rPr>
              <a:t>Aldosteron</a:t>
            </a:r>
            <a:r>
              <a:rPr lang="en-US" altLang="zh-CN" sz="2000" spc="209" dirty="0">
                <a:solidFill>
                  <a:srgbClr val="000000"/>
                </a:solidFill>
                <a:latin typeface="Arial"/>
                <a:cs typeface="Arial"/>
              </a:rPr>
              <a:t> </a:t>
            </a:r>
            <a:r>
              <a:rPr lang="en-US" altLang="zh-CN" sz="2000" dirty="0" err="1">
                <a:solidFill>
                  <a:srgbClr val="000000"/>
                </a:solidFill>
                <a:latin typeface="Arial"/>
                <a:ea typeface="Arial"/>
              </a:rPr>
              <a:t>salınmasını</a:t>
            </a:r>
            <a:r>
              <a:rPr lang="en-US" altLang="zh-CN" sz="2000" spc="209" dirty="0">
                <a:solidFill>
                  <a:srgbClr val="000000"/>
                </a:solidFill>
                <a:latin typeface="Arial"/>
                <a:cs typeface="Arial"/>
              </a:rPr>
              <a:t> </a:t>
            </a:r>
            <a:r>
              <a:rPr lang="en-US" altLang="zh-CN" sz="2000" dirty="0" err="1">
                <a:solidFill>
                  <a:srgbClr val="000000"/>
                </a:solidFill>
                <a:latin typeface="Arial"/>
                <a:ea typeface="Arial"/>
              </a:rPr>
              <a:t>uyaranlar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dirty="0">
                <a:solidFill>
                  <a:srgbClr val="000000"/>
                </a:solidFill>
                <a:latin typeface="Arial"/>
                <a:cs typeface="Arial"/>
              </a:rPr>
              <a:t> </a:t>
            </a:r>
            <a:r>
              <a:rPr lang="en-US" altLang="zh-CN" sz="2000" dirty="0" err="1">
                <a:solidFill>
                  <a:srgbClr val="C00000"/>
                </a:solidFill>
                <a:latin typeface="Arial"/>
                <a:ea typeface="Arial"/>
              </a:rPr>
              <a:t>Hücre</a:t>
            </a:r>
            <a:r>
              <a:rPr lang="en-US" altLang="zh-CN" sz="2000" dirty="0">
                <a:solidFill>
                  <a:srgbClr val="C00000"/>
                </a:solidFill>
                <a:latin typeface="Arial"/>
                <a:cs typeface="Arial"/>
              </a:rPr>
              <a:t> </a:t>
            </a:r>
            <a:r>
              <a:rPr lang="en-US" altLang="zh-CN" sz="2000" dirty="0" err="1">
                <a:solidFill>
                  <a:srgbClr val="C00000"/>
                </a:solidFill>
                <a:latin typeface="Arial"/>
                <a:ea typeface="Arial"/>
              </a:rPr>
              <a:t>dışı</a:t>
            </a:r>
            <a:r>
              <a:rPr lang="en-US" altLang="zh-CN" sz="2000" dirty="0">
                <a:solidFill>
                  <a:srgbClr val="C00000"/>
                </a:solidFill>
                <a:latin typeface="Arial"/>
                <a:cs typeface="Arial"/>
              </a:rPr>
              <a:t> </a:t>
            </a:r>
            <a:r>
              <a:rPr lang="en-US" altLang="zh-CN" sz="2000" dirty="0" err="1">
                <a:solidFill>
                  <a:srgbClr val="C00000"/>
                </a:solidFill>
                <a:latin typeface="Arial"/>
                <a:ea typeface="Arial"/>
              </a:rPr>
              <a:t>sıvıda</a:t>
            </a:r>
            <a:r>
              <a:rPr lang="en-US" altLang="zh-CN" sz="2000" dirty="0">
                <a:solidFill>
                  <a:srgbClr val="C00000"/>
                </a:solidFill>
                <a:latin typeface="Arial"/>
                <a:cs typeface="Arial"/>
              </a:rPr>
              <a:t> </a:t>
            </a:r>
            <a:r>
              <a:rPr lang="en-US" altLang="zh-CN" sz="2000" dirty="0">
                <a:solidFill>
                  <a:srgbClr val="C00000"/>
                </a:solidFill>
                <a:latin typeface="Arial"/>
                <a:ea typeface="Arial"/>
              </a:rPr>
              <a:t>Na</a:t>
            </a:r>
            <a:r>
              <a:rPr lang="en-US" altLang="zh-CN" sz="2000" dirty="0">
                <a:solidFill>
                  <a:srgbClr val="C00000"/>
                </a:solidFill>
                <a:latin typeface="Arial"/>
                <a:cs typeface="Arial"/>
              </a:rPr>
              <a:t> </a:t>
            </a:r>
            <a:r>
              <a:rPr lang="en-US" altLang="zh-CN" sz="2000" dirty="0" err="1">
                <a:solidFill>
                  <a:srgbClr val="C00000"/>
                </a:solidFill>
                <a:latin typeface="Arial"/>
                <a:ea typeface="Arial"/>
              </a:rPr>
              <a:t>konsantrasyonunun</a:t>
            </a:r>
            <a:r>
              <a:rPr lang="en-US" altLang="zh-CN" sz="2000" dirty="0">
                <a:solidFill>
                  <a:srgbClr val="C00000"/>
                </a:solidFill>
                <a:latin typeface="Arial"/>
                <a:cs typeface="Arial"/>
              </a:rPr>
              <a:t> </a:t>
            </a:r>
            <a:r>
              <a:rPr lang="en-US" altLang="zh-CN" sz="2000" dirty="0" err="1">
                <a:solidFill>
                  <a:srgbClr val="C00000"/>
                </a:solidFill>
                <a:latin typeface="Arial"/>
                <a:ea typeface="Arial"/>
              </a:rPr>
              <a:t>azalması</a:t>
            </a:r>
            <a:r>
              <a:rPr lang="en-US" altLang="zh-CN" sz="2000" dirty="0">
                <a:solidFill>
                  <a:srgbClr val="C00000"/>
                </a:solidFill>
                <a:latin typeface="Arial"/>
                <a:ea typeface="Arial"/>
              </a:rPr>
              <a:t>,</a:t>
            </a:r>
            <a:r>
              <a:rPr lang="en-US" altLang="zh-CN" sz="2000" spc="-34" dirty="0">
                <a:solidFill>
                  <a:srgbClr val="C00000"/>
                </a:solidFill>
                <a:latin typeface="Arial"/>
                <a:cs typeface="Arial"/>
              </a:rPr>
              <a:t> </a:t>
            </a:r>
            <a:r>
              <a:rPr lang="en-US" altLang="zh-CN" sz="2000" dirty="0">
                <a:solidFill>
                  <a:srgbClr val="C00000"/>
                </a:solidFill>
                <a:latin typeface="Arial"/>
                <a:ea typeface="Arial"/>
              </a:rPr>
              <a:t>K</a:t>
            </a:r>
            <a:r>
              <a:rPr lang="tr-TR" altLang="zh-CN" sz="2000" dirty="0">
                <a:solidFill>
                  <a:srgbClr val="C00000"/>
                </a:solidFill>
                <a:latin typeface="Arial"/>
                <a:ea typeface="Arial"/>
              </a:rPr>
              <a:t> </a:t>
            </a:r>
            <a:r>
              <a:rPr lang="en-US" altLang="zh-CN" sz="2000" spc="30" dirty="0" err="1">
                <a:solidFill>
                  <a:srgbClr val="C00000"/>
                </a:solidFill>
                <a:latin typeface="Arial"/>
                <a:ea typeface="Arial"/>
              </a:rPr>
              <a:t>konsantrasyonunun</a:t>
            </a:r>
            <a:r>
              <a:rPr lang="en-US" altLang="zh-CN" sz="2000" spc="-384" dirty="0">
                <a:solidFill>
                  <a:srgbClr val="C00000"/>
                </a:solidFill>
                <a:latin typeface="Arial"/>
                <a:cs typeface="Arial"/>
              </a:rPr>
              <a:t> </a:t>
            </a:r>
            <a:r>
              <a:rPr lang="tr-TR" altLang="zh-CN" sz="2000" spc="-384" dirty="0">
                <a:solidFill>
                  <a:srgbClr val="C00000"/>
                </a:solidFill>
                <a:latin typeface="Arial"/>
                <a:cs typeface="Arial"/>
              </a:rPr>
              <a:t>  </a:t>
            </a:r>
            <a:r>
              <a:rPr lang="en-US" altLang="zh-CN" sz="2000" spc="34" dirty="0" err="1">
                <a:solidFill>
                  <a:srgbClr val="C00000"/>
                </a:solidFill>
                <a:latin typeface="Arial"/>
                <a:ea typeface="Arial"/>
              </a:rPr>
              <a:t>artması</a:t>
            </a:r>
            <a:r>
              <a:rPr lang="tr-TR" altLang="zh-CN" sz="2000" spc="34" dirty="0">
                <a:solidFill>
                  <a:srgbClr val="C00000"/>
                </a:solidFill>
                <a:latin typeface="Arial"/>
                <a:ea typeface="Arial"/>
              </a:rPr>
              <a:t/>
            </a:r>
            <a:br>
              <a:rPr lang="tr-TR" altLang="zh-CN" sz="2000" spc="34" dirty="0">
                <a:solidFill>
                  <a:srgbClr val="C00000"/>
                </a:solidFill>
                <a:latin typeface="Arial"/>
                <a:ea typeface="Arial"/>
              </a:rPr>
            </a:br>
            <a:r>
              <a:rPr lang="en-US" altLang="zh-CN" sz="2000" dirty="0">
                <a:solidFill>
                  <a:srgbClr val="C00000"/>
                </a:solidFill>
                <a:latin typeface="Arial"/>
                <a:cs typeface="Arial"/>
              </a:rPr>
              <a:t> </a:t>
            </a:r>
            <a:r>
              <a:rPr lang="en-US" sz="2000" dirty="0">
                <a:solidFill>
                  <a:srgbClr val="C00000"/>
                </a:solidFill>
              </a:rPr>
              <a:t/>
            </a:r>
            <a:br>
              <a:rPr lang="en-US" sz="2000" dirty="0">
                <a:solidFill>
                  <a:srgbClr val="C00000"/>
                </a:solidFill>
              </a:rPr>
            </a:br>
            <a:r>
              <a:rPr lang="en-US" altLang="zh-CN" sz="2000" dirty="0">
                <a:solidFill>
                  <a:srgbClr val="000000"/>
                </a:solidFill>
                <a:latin typeface="Arial"/>
                <a:ea typeface="Arial"/>
              </a:rPr>
              <a:t>–</a:t>
            </a:r>
            <a:r>
              <a:rPr lang="en-US" altLang="zh-CN" sz="2000" dirty="0">
                <a:solidFill>
                  <a:srgbClr val="000000"/>
                </a:solidFill>
                <a:latin typeface="Arial"/>
                <a:cs typeface="Arial"/>
              </a:rPr>
              <a:t> </a:t>
            </a:r>
            <a:r>
              <a:rPr lang="en-US" altLang="zh-CN" sz="2000" dirty="0" err="1">
                <a:solidFill>
                  <a:srgbClr val="000000"/>
                </a:solidFill>
                <a:latin typeface="Arial"/>
                <a:ea typeface="Arial"/>
              </a:rPr>
              <a:t>Anjiotensin</a:t>
            </a:r>
            <a:r>
              <a:rPr lang="en-US" altLang="zh-CN" sz="2000" spc="-75" dirty="0">
                <a:solidFill>
                  <a:srgbClr val="000000"/>
                </a:solidFill>
                <a:latin typeface="Arial"/>
                <a:cs typeface="Arial"/>
              </a:rPr>
              <a:t> </a:t>
            </a:r>
            <a:r>
              <a:rPr lang="en-US" altLang="zh-CN" sz="2000" dirty="0">
                <a:solidFill>
                  <a:srgbClr val="000000"/>
                </a:solidFill>
                <a:latin typeface="Arial"/>
                <a:ea typeface="Arial"/>
              </a:rPr>
              <a:t>II</a:t>
            </a:r>
            <a:r>
              <a:rPr lang="tr-TR" altLang="zh-CN" sz="2000" dirty="0">
                <a:solidFill>
                  <a:srgbClr val="000000"/>
                </a:solidFill>
                <a:latin typeface="Arial"/>
                <a:ea typeface="Arial"/>
              </a:rPr>
              <a:t/>
            </a:r>
            <a:br>
              <a:rPr lang="tr-TR" altLang="zh-CN" sz="2000" dirty="0">
                <a:solidFill>
                  <a:srgbClr val="000000"/>
                </a:solidFill>
                <a:latin typeface="Arial"/>
                <a:ea typeface="Arial"/>
              </a:rPr>
            </a:b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altLang="zh-CN" sz="2000" spc="-5" dirty="0">
                <a:solidFill>
                  <a:srgbClr val="000000"/>
                </a:solidFill>
                <a:latin typeface="Arial"/>
                <a:ea typeface="Arial"/>
              </a:rPr>
              <a:t>–</a:t>
            </a:r>
            <a:r>
              <a:rPr lang="en-US" altLang="zh-CN" sz="2000" spc="-85" dirty="0">
                <a:solidFill>
                  <a:srgbClr val="000000"/>
                </a:solidFill>
                <a:latin typeface="Arial"/>
                <a:cs typeface="Arial"/>
              </a:rPr>
              <a:t> </a:t>
            </a:r>
            <a:r>
              <a:rPr lang="en-US" altLang="zh-CN" sz="2000" spc="-5" dirty="0">
                <a:solidFill>
                  <a:srgbClr val="000000"/>
                </a:solidFill>
                <a:latin typeface="Arial"/>
                <a:ea typeface="Arial"/>
              </a:rPr>
              <a:t>ACTH</a:t>
            </a:r>
            <a:endParaRPr lang="tr-TR" sz="2000" dirty="0"/>
          </a:p>
        </p:txBody>
      </p:sp>
    </p:spTree>
    <p:extLst>
      <p:ext uri="{BB962C8B-B14F-4D97-AF65-F5344CB8AC3E}">
        <p14:creationId xmlns:p14="http://schemas.microsoft.com/office/powerpoint/2010/main" val="32920692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
        <p:nvSpPr>
          <p:cNvPr id="15" name="Başlık 14">
            <a:extLst>
              <a:ext uri="{FF2B5EF4-FFF2-40B4-BE49-F238E27FC236}">
                <a16:creationId xmlns:a16="http://schemas.microsoft.com/office/drawing/2014/main" id="{D48778E1-7501-49F8-AC1E-DEB846823EF1}"/>
              </a:ext>
            </a:extLst>
          </p:cNvPr>
          <p:cNvSpPr>
            <a:spLocks noGrp="1"/>
          </p:cNvSpPr>
          <p:nvPr>
            <p:ph type="ctrTitle"/>
          </p:nvPr>
        </p:nvSpPr>
        <p:spPr>
          <a:xfrm>
            <a:off x="1507667" y="1554135"/>
            <a:ext cx="9524607" cy="4084665"/>
          </a:xfrm>
        </p:spPr>
        <p:txBody>
          <a:bodyPr/>
          <a:lstStyle/>
          <a:p>
            <a:pPr marL="0" indent="430685">
              <a:lnSpc>
                <a:spcPct val="100000"/>
              </a:lnSpc>
            </a:pPr>
            <a:r>
              <a:rPr lang="en-US" altLang="zh-CN" sz="2000" b="1" dirty="0" err="1">
                <a:solidFill>
                  <a:srgbClr val="C00000"/>
                </a:solidFill>
                <a:latin typeface="Arial" panose="020B0604020202020204" pitchFamily="34" charset="0"/>
                <a:ea typeface="Comic Sans MS"/>
                <a:cs typeface="Arial" panose="020B0604020202020204" pitchFamily="34" charset="0"/>
              </a:rPr>
              <a:t>Kortizolün</a:t>
            </a:r>
            <a:r>
              <a:rPr lang="en-US" altLang="zh-CN" sz="2000" b="1" dirty="0">
                <a:solidFill>
                  <a:srgbClr val="C00000"/>
                </a:solidFill>
                <a:latin typeface="Arial" panose="020B0604020202020204" pitchFamily="34" charset="0"/>
                <a:cs typeface="Arial" panose="020B0604020202020204" pitchFamily="34" charset="0"/>
              </a:rPr>
              <a:t> </a:t>
            </a:r>
            <a:r>
              <a:rPr lang="en-US" altLang="zh-CN" sz="2000" b="1" dirty="0" err="1">
                <a:solidFill>
                  <a:srgbClr val="C00000"/>
                </a:solidFill>
                <a:latin typeface="Arial" panose="020B0604020202020204" pitchFamily="34" charset="0"/>
                <a:ea typeface="Comic Sans MS"/>
                <a:cs typeface="Arial" panose="020B0604020202020204" pitchFamily="34" charset="0"/>
              </a:rPr>
              <a:t>karbonhidrat</a:t>
            </a:r>
            <a:r>
              <a:rPr lang="en-US" altLang="zh-CN" sz="2000" b="1" dirty="0">
                <a:solidFill>
                  <a:srgbClr val="C00000"/>
                </a:solidFill>
                <a:latin typeface="Arial" panose="020B0604020202020204" pitchFamily="34" charset="0"/>
                <a:cs typeface="Arial" panose="020B0604020202020204" pitchFamily="34" charset="0"/>
              </a:rPr>
              <a:t> </a:t>
            </a:r>
            <a:r>
              <a:rPr lang="en-US" altLang="zh-CN" sz="2000" b="1" dirty="0" err="1">
                <a:solidFill>
                  <a:srgbClr val="C00000"/>
                </a:solidFill>
                <a:latin typeface="Arial" panose="020B0604020202020204" pitchFamily="34" charset="0"/>
                <a:ea typeface="Comic Sans MS"/>
                <a:cs typeface="Arial" panose="020B0604020202020204" pitchFamily="34" charset="0"/>
              </a:rPr>
              <a:t>metabolizmasına</a:t>
            </a:r>
            <a:r>
              <a:rPr lang="tr-TR" altLang="zh-CN" sz="2000" b="1" dirty="0">
                <a:solidFill>
                  <a:srgbClr val="C00000"/>
                </a:solidFill>
                <a:latin typeface="Arial" panose="020B0604020202020204" pitchFamily="34" charset="0"/>
                <a:ea typeface="Comic Sans MS"/>
                <a:cs typeface="Arial" panose="020B0604020202020204" pitchFamily="34" charset="0"/>
              </a:rPr>
              <a:t>  </a:t>
            </a:r>
            <a:r>
              <a:rPr lang="en-US" altLang="zh-CN" sz="2000" b="1" spc="-5" dirty="0" err="1">
                <a:solidFill>
                  <a:srgbClr val="C00000"/>
                </a:solidFill>
                <a:latin typeface="Arial" panose="020B0604020202020204" pitchFamily="34" charset="0"/>
                <a:ea typeface="Comic Sans MS"/>
                <a:cs typeface="Arial" panose="020B0604020202020204" pitchFamily="34" charset="0"/>
              </a:rPr>
              <a:t>etkiler</a:t>
            </a:r>
            <a:r>
              <a:rPr lang="en-US" altLang="zh-CN" sz="2000" b="1" dirty="0" err="1">
                <a:solidFill>
                  <a:srgbClr val="C00000"/>
                </a:solidFill>
                <a:latin typeface="Arial" panose="020B0604020202020204" pitchFamily="34" charset="0"/>
                <a:ea typeface="Comic Sans MS"/>
                <a:cs typeface="Arial" panose="020B0604020202020204" pitchFamily="34" charset="0"/>
              </a:rPr>
              <a:t>i</a:t>
            </a:r>
            <a:r>
              <a:rPr lang="en-US" altLang="zh-CN" sz="2000" b="1" dirty="0">
                <a:solidFill>
                  <a:srgbClr val="C00000"/>
                </a:solidFill>
                <a:latin typeface="Arial" panose="020B0604020202020204" pitchFamily="34" charset="0"/>
                <a:ea typeface="Comic Sans MS"/>
                <a:cs typeface="Arial" panose="020B0604020202020204" pitchFamily="34" charset="0"/>
              </a:rPr>
              <a:t>;</a:t>
            </a:r>
            <a:r>
              <a:rPr lang="tr-TR" altLang="zh-CN" sz="2000" b="1" dirty="0">
                <a:solidFill>
                  <a:srgbClr val="C00000"/>
                </a:solidFill>
                <a:latin typeface="Arial" panose="020B0604020202020204" pitchFamily="34" charset="0"/>
                <a:ea typeface="Comic Sans MS"/>
                <a:cs typeface="Arial" panose="020B0604020202020204" pitchFamily="34" charset="0"/>
              </a:rPr>
              <a:t/>
            </a:r>
            <a:br>
              <a:rPr lang="tr-TR" altLang="zh-CN" sz="2000" b="1" dirty="0">
                <a:solidFill>
                  <a:srgbClr val="C00000"/>
                </a:solidFill>
                <a:latin typeface="Arial" panose="020B0604020202020204" pitchFamily="34" charset="0"/>
                <a:ea typeface="Comic Sans MS"/>
                <a:cs typeface="Arial" panose="020B0604020202020204" pitchFamily="34" charset="0"/>
              </a:rPr>
            </a:br>
            <a:r>
              <a:rPr lang="tr-TR" altLang="zh-CN" sz="2000" b="1" dirty="0">
                <a:solidFill>
                  <a:srgbClr val="000000"/>
                </a:solidFill>
                <a:latin typeface="Arial" panose="020B0604020202020204" pitchFamily="34" charset="0"/>
                <a:ea typeface="Comic Sans MS"/>
                <a:cs typeface="Arial" panose="020B0604020202020204" pitchFamily="34" charset="0"/>
              </a:rPr>
              <a:t>G</a:t>
            </a:r>
            <a:r>
              <a:rPr lang="en-US" altLang="zh-CN" sz="2000" b="1" dirty="0" err="1">
                <a:solidFill>
                  <a:srgbClr val="000000"/>
                </a:solidFill>
                <a:latin typeface="Arial" panose="020B0604020202020204" pitchFamily="34" charset="0"/>
                <a:ea typeface="Comic Sans MS"/>
                <a:cs typeface="Arial" panose="020B0604020202020204" pitchFamily="34" charset="0"/>
              </a:rPr>
              <a:t>lukozun</a:t>
            </a:r>
            <a:r>
              <a:rPr lang="en-US" altLang="zh-CN" sz="2000" b="1"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hücreler</a:t>
            </a:r>
            <a:r>
              <a:rPr lang="en-US" altLang="zh-CN" sz="2000" b="1"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tarafından</a:t>
            </a:r>
            <a:r>
              <a:rPr lang="en-US" altLang="zh-CN" sz="2000" b="1"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kullanımını</a:t>
            </a:r>
            <a:r>
              <a:rPr lang="en-US" altLang="zh-CN" sz="2000" b="1" spc="-135"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azaltır</a:t>
            </a:r>
            <a:r>
              <a:rPr lang="en-US" altLang="zh-CN" sz="2000" b="1" dirty="0">
                <a:solidFill>
                  <a:srgbClr val="000000"/>
                </a:solidFill>
                <a:latin typeface="Arial" panose="020B0604020202020204" pitchFamily="34" charset="0"/>
                <a:ea typeface="Comic Sans MS"/>
                <a:cs typeface="Arial" panose="020B0604020202020204" pitchFamily="34" charset="0"/>
              </a:rPr>
              <a:t>.</a:t>
            </a:r>
            <a:r>
              <a:rPr lang="en-US" altLang="zh-CN" sz="2000" b="1" dirty="0">
                <a:solidFill>
                  <a:srgbClr val="00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altLang="zh-CN" sz="2000" b="1" dirty="0">
                <a:solidFill>
                  <a:srgbClr val="000000"/>
                </a:solidFill>
                <a:latin typeface="Arial" panose="020B0604020202020204" pitchFamily="34" charset="0"/>
                <a:ea typeface="Comic Sans MS"/>
                <a:cs typeface="Arial" panose="020B0604020202020204" pitchFamily="34" charset="0"/>
              </a:rPr>
              <a:t>Kan</a:t>
            </a:r>
            <a:r>
              <a:rPr lang="en-US" altLang="zh-CN" sz="2000" b="1"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glukoz</a:t>
            </a:r>
            <a:r>
              <a:rPr lang="en-US" altLang="zh-CN" sz="2000" b="1"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düzeyi</a:t>
            </a:r>
            <a:r>
              <a:rPr lang="en-US" altLang="zh-CN" sz="2000" b="1" spc="-25"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artar</a:t>
            </a:r>
            <a:r>
              <a:rPr lang="en-US" altLang="zh-CN" sz="2000" b="1" dirty="0">
                <a:solidFill>
                  <a:srgbClr val="000000"/>
                </a:solidFill>
                <a:latin typeface="Arial" panose="020B0604020202020204" pitchFamily="34" charset="0"/>
                <a:ea typeface="Comic Sans MS"/>
                <a:cs typeface="Arial" panose="020B0604020202020204" pitchFamily="34" charset="0"/>
              </a:rPr>
              <a:t/>
            </a:r>
            <a:br>
              <a:rPr lang="en-US" altLang="zh-CN" sz="2000" b="1" dirty="0">
                <a:solidFill>
                  <a:srgbClr val="000000"/>
                </a:solidFill>
                <a:latin typeface="Arial" panose="020B0604020202020204" pitchFamily="34" charset="0"/>
                <a:ea typeface="Comic Sans MS"/>
                <a:cs typeface="Arial" panose="020B0604020202020204" pitchFamily="34" charset="0"/>
              </a:rPr>
            </a:br>
            <a:r>
              <a:rPr lang="tr-TR" altLang="zh-CN" sz="2000" b="1" dirty="0">
                <a:solidFill>
                  <a:srgbClr val="000000"/>
                </a:solidFill>
                <a:latin typeface="Arial" panose="020B0604020202020204" pitchFamily="34" charset="0"/>
                <a:ea typeface="Comic Sans MS"/>
                <a:cs typeface="Arial" panose="020B0604020202020204" pitchFamily="34" charset="0"/>
              </a:rPr>
              <a:t>K</a:t>
            </a:r>
            <a:r>
              <a:rPr lang="en-US" altLang="zh-CN" sz="2000" b="1" dirty="0" err="1">
                <a:solidFill>
                  <a:srgbClr val="000000"/>
                </a:solidFill>
                <a:latin typeface="Arial" panose="020B0604020202020204" pitchFamily="34" charset="0"/>
                <a:ea typeface="Comic Sans MS"/>
                <a:cs typeface="Arial" panose="020B0604020202020204" pitchFamily="34" charset="0"/>
              </a:rPr>
              <a:t>araciğerdeki</a:t>
            </a:r>
            <a:r>
              <a:rPr lang="en-US" altLang="zh-CN" sz="2000" b="1"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glikojen</a:t>
            </a:r>
            <a:r>
              <a:rPr lang="en-US" altLang="zh-CN" sz="2000" b="1"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deposunu</a:t>
            </a:r>
            <a:r>
              <a:rPr lang="en-US" altLang="zh-CN" sz="2000" b="1" spc="-44"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artırır</a:t>
            </a:r>
            <a:r>
              <a:rPr lang="en-US" altLang="zh-CN" sz="2000" b="1" dirty="0">
                <a:solidFill>
                  <a:srgbClr val="000000"/>
                </a:solidFill>
                <a:latin typeface="Arial" panose="020B0604020202020204" pitchFamily="34" charset="0"/>
                <a:ea typeface="Comic Sans MS"/>
                <a:cs typeface="Arial" panose="020B0604020202020204" pitchFamily="34" charset="0"/>
              </a:rPr>
              <a:t/>
            </a:r>
            <a:br>
              <a:rPr lang="en-US" altLang="zh-CN" sz="2000" b="1" dirty="0">
                <a:solidFill>
                  <a:srgbClr val="000000"/>
                </a:solidFill>
                <a:latin typeface="Arial" panose="020B0604020202020204" pitchFamily="34" charset="0"/>
                <a:ea typeface="Comic Sans MS"/>
                <a:cs typeface="Arial" panose="020B0604020202020204" pitchFamily="34" charset="0"/>
              </a:rPr>
            </a:br>
            <a:r>
              <a:rPr lang="tr-TR" altLang="zh-CN" sz="2000" b="1" dirty="0">
                <a:solidFill>
                  <a:srgbClr val="000000"/>
                </a:solidFill>
                <a:latin typeface="Arial" panose="020B0604020202020204" pitchFamily="34" charset="0"/>
                <a:ea typeface="Comic Sans MS"/>
                <a:cs typeface="Arial" panose="020B0604020202020204" pitchFamily="34" charset="0"/>
              </a:rPr>
              <a:t>B</a:t>
            </a:r>
            <a:r>
              <a:rPr lang="en-US" altLang="zh-CN" sz="2000" b="1" dirty="0" err="1">
                <a:solidFill>
                  <a:srgbClr val="000000"/>
                </a:solidFill>
                <a:latin typeface="Arial" panose="020B0604020202020204" pitchFamily="34" charset="0"/>
                <a:ea typeface="Comic Sans MS"/>
                <a:cs typeface="Arial" panose="020B0604020202020204" pitchFamily="34" charset="0"/>
              </a:rPr>
              <a:t>ütün</a:t>
            </a:r>
            <a:r>
              <a:rPr lang="en-US" altLang="zh-CN" sz="2000" b="1"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hücrelerde</a:t>
            </a:r>
            <a:r>
              <a:rPr lang="en-US" altLang="zh-CN" sz="2000" b="1" dirty="0">
                <a:solidFill>
                  <a:srgbClr val="000000"/>
                </a:solidFill>
                <a:latin typeface="Arial" panose="020B0604020202020204" pitchFamily="34" charset="0"/>
                <a:cs typeface="Arial" panose="020B0604020202020204" pitchFamily="34" charset="0"/>
              </a:rPr>
              <a:t> </a:t>
            </a:r>
            <a:r>
              <a:rPr lang="en-US" altLang="zh-CN" sz="2000" b="1" dirty="0">
                <a:solidFill>
                  <a:srgbClr val="000000"/>
                </a:solidFill>
                <a:latin typeface="Arial" panose="020B0604020202020204" pitchFamily="34" charset="0"/>
                <a:ea typeface="Comic Sans MS"/>
                <a:cs typeface="Arial" panose="020B0604020202020204" pitchFamily="34" charset="0"/>
              </a:rPr>
              <a:t>amino</a:t>
            </a:r>
            <a:r>
              <a:rPr lang="en-US" altLang="zh-CN" sz="2000" b="1"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asit</a:t>
            </a:r>
            <a:r>
              <a:rPr lang="en-US" altLang="zh-CN" sz="2000" b="1"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depolarını</a:t>
            </a:r>
            <a:r>
              <a:rPr lang="en-US" altLang="zh-CN" sz="2000" b="1" spc="-75"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azaltır</a:t>
            </a:r>
            <a:r>
              <a:rPr lang="en-US" altLang="zh-CN" sz="2000" b="1" dirty="0">
                <a:solidFill>
                  <a:srgbClr val="000000"/>
                </a:solidFill>
                <a:latin typeface="Arial" panose="020B0604020202020204" pitchFamily="34" charset="0"/>
                <a:ea typeface="Comic Sans MS"/>
                <a:cs typeface="Arial" panose="020B0604020202020204" pitchFamily="34" charset="0"/>
              </a:rPr>
              <a:t/>
            </a:r>
            <a:br>
              <a:rPr lang="en-US" altLang="zh-CN" sz="2000" b="1" dirty="0">
                <a:solidFill>
                  <a:srgbClr val="000000"/>
                </a:solidFill>
                <a:latin typeface="Arial" panose="020B0604020202020204" pitchFamily="34" charset="0"/>
                <a:ea typeface="Comic Sans MS"/>
                <a:cs typeface="Arial" panose="020B0604020202020204" pitchFamily="34" charset="0"/>
              </a:rPr>
            </a:br>
            <a:r>
              <a:rPr lang="tr-TR" altLang="zh-CN" sz="2000" b="1" dirty="0">
                <a:solidFill>
                  <a:srgbClr val="000000"/>
                </a:solidFill>
                <a:latin typeface="Arial" panose="020B0604020202020204" pitchFamily="34" charset="0"/>
                <a:ea typeface="Comic Sans MS"/>
                <a:cs typeface="Arial" panose="020B0604020202020204" pitchFamily="34" charset="0"/>
              </a:rPr>
              <a:t>P</a:t>
            </a:r>
            <a:r>
              <a:rPr lang="en-US" altLang="zh-CN" sz="2000" b="1" dirty="0" err="1">
                <a:solidFill>
                  <a:srgbClr val="000000"/>
                </a:solidFill>
                <a:latin typeface="Arial" panose="020B0604020202020204" pitchFamily="34" charset="0"/>
                <a:ea typeface="Comic Sans MS"/>
                <a:cs typeface="Arial" panose="020B0604020202020204" pitchFamily="34" charset="0"/>
              </a:rPr>
              <a:t>lazmada</a:t>
            </a:r>
            <a:r>
              <a:rPr lang="en-US" altLang="zh-CN" sz="2000" b="1"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yağ</a:t>
            </a:r>
            <a:r>
              <a:rPr lang="en-US" altLang="zh-CN" sz="2000" b="1"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asitleri</a:t>
            </a:r>
            <a:r>
              <a:rPr lang="en-US" altLang="zh-CN" sz="2000" b="1"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artar</a:t>
            </a:r>
            <a:r>
              <a:rPr lang="en-US" altLang="zh-CN" sz="2000" b="1"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ve</a:t>
            </a:r>
            <a:r>
              <a:rPr lang="en-US" altLang="zh-CN" sz="2000" b="1"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enerji</a:t>
            </a:r>
            <a:r>
              <a:rPr lang="en-US" altLang="zh-CN" sz="2000" b="1"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eldesinde</a:t>
            </a:r>
            <a:r>
              <a:rPr lang="en-US" altLang="zh-CN" sz="2000" b="1" spc="-55"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kullanılır</a:t>
            </a:r>
            <a:r>
              <a:rPr lang="tr-TR" altLang="zh-CN" sz="2000" b="1" dirty="0">
                <a:solidFill>
                  <a:srgbClr val="000000"/>
                </a:solidFill>
                <a:latin typeface="Arial" panose="020B0604020202020204" pitchFamily="34" charset="0"/>
                <a:ea typeface="Comic Sans MS"/>
                <a:cs typeface="Arial" panose="020B0604020202020204" pitchFamily="34" charset="0"/>
              </a:rPr>
              <a:t/>
            </a:r>
            <a:br>
              <a:rPr lang="tr-TR" altLang="zh-CN" sz="2000" b="1" dirty="0">
                <a:solidFill>
                  <a:srgbClr val="000000"/>
                </a:solidFill>
                <a:latin typeface="Arial" panose="020B0604020202020204" pitchFamily="34" charset="0"/>
                <a:ea typeface="Comic Sans MS"/>
                <a:cs typeface="Arial" panose="020B0604020202020204" pitchFamily="34" charset="0"/>
              </a:rPr>
            </a:br>
            <a:r>
              <a:rPr lang="tr-TR" altLang="zh-CN" sz="2000" b="1" dirty="0">
                <a:solidFill>
                  <a:srgbClr val="000000"/>
                </a:solidFill>
                <a:latin typeface="Arial" panose="020B0604020202020204" pitchFamily="34" charset="0"/>
                <a:ea typeface="Comic Sans MS"/>
                <a:cs typeface="Arial" panose="020B0604020202020204" pitchFamily="34" charset="0"/>
              </a:rPr>
              <a:t/>
            </a:r>
            <a:br>
              <a:rPr lang="tr-TR" altLang="zh-CN" sz="2000" b="1" dirty="0">
                <a:solidFill>
                  <a:srgbClr val="000000"/>
                </a:solidFill>
                <a:latin typeface="Arial" panose="020B0604020202020204" pitchFamily="34" charset="0"/>
                <a:ea typeface="Comic Sans MS"/>
                <a:cs typeface="Arial" panose="020B0604020202020204" pitchFamily="34" charset="0"/>
              </a:rPr>
            </a:br>
            <a:r>
              <a:rPr lang="tr-TR" altLang="zh-CN" sz="2000" b="1" dirty="0">
                <a:solidFill>
                  <a:srgbClr val="000000"/>
                </a:solidFill>
                <a:latin typeface="Arial" panose="020B0604020202020204" pitchFamily="34" charset="0"/>
                <a:ea typeface="Comic Sans MS"/>
                <a:cs typeface="Arial" panose="020B0604020202020204" pitchFamily="34" charset="0"/>
              </a:rPr>
              <a:t/>
            </a:r>
            <a:br>
              <a:rPr lang="tr-TR" altLang="zh-CN" sz="2000" b="1" dirty="0">
                <a:solidFill>
                  <a:srgbClr val="000000"/>
                </a:solidFill>
                <a:latin typeface="Arial" panose="020B0604020202020204" pitchFamily="34" charset="0"/>
                <a:ea typeface="Comic Sans MS"/>
                <a:cs typeface="Arial" panose="020B0604020202020204" pitchFamily="34" charset="0"/>
              </a:rPr>
            </a:br>
            <a:r>
              <a:rPr lang="en-US" altLang="zh-CN" sz="2000" b="1" dirty="0">
                <a:solidFill>
                  <a:srgbClr val="C00000"/>
                </a:solidFill>
                <a:latin typeface="Arial" panose="020B0604020202020204" pitchFamily="34" charset="0"/>
                <a:ea typeface="Comic Sans MS"/>
                <a:cs typeface="Arial" panose="020B0604020202020204" pitchFamily="34" charset="0"/>
              </a:rPr>
              <a:t>KORTIZOL</a:t>
            </a:r>
            <a:r>
              <a:rPr lang="en-US" altLang="zh-CN"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ea typeface="Comic Sans MS"/>
                <a:cs typeface="Arial" panose="020B0604020202020204" pitchFamily="34" charset="0"/>
              </a:rPr>
              <a:t>VE</a:t>
            </a:r>
            <a:r>
              <a:rPr lang="en-US" altLang="zh-CN"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ea typeface="Comic Sans MS"/>
                <a:cs typeface="Arial" panose="020B0604020202020204" pitchFamily="34" charset="0"/>
              </a:rPr>
              <a:t>STRES;</a:t>
            </a:r>
            <a:r>
              <a:rPr lang="tr-TR" altLang="zh-CN" sz="2000" b="1" dirty="0">
                <a:solidFill>
                  <a:srgbClr val="C00000"/>
                </a:solidFill>
                <a:latin typeface="Arial" panose="020B0604020202020204" pitchFamily="34" charset="0"/>
                <a:ea typeface="Comic Sans MS"/>
                <a:cs typeface="Arial" panose="020B0604020202020204" pitchFamily="34" charset="0"/>
              </a:rPr>
              <a:t/>
            </a:r>
            <a:br>
              <a:rPr lang="tr-TR" altLang="zh-CN" sz="2000" b="1" dirty="0">
                <a:solidFill>
                  <a:srgbClr val="C00000"/>
                </a:solidFill>
                <a:latin typeface="Arial" panose="020B0604020202020204" pitchFamily="34" charset="0"/>
                <a:ea typeface="Comic Sans MS"/>
                <a:cs typeface="Arial" panose="020B0604020202020204" pitchFamily="34" charset="0"/>
              </a:rPr>
            </a:br>
            <a:r>
              <a:rPr lang="en-US" altLang="zh-CN" sz="2000" b="1" dirty="0">
                <a:solidFill>
                  <a:srgbClr val="C00000"/>
                </a:solidFill>
                <a:latin typeface="Arial" panose="020B0604020202020204" pitchFamily="34" charset="0"/>
                <a:ea typeface="Comic Sans MS"/>
                <a:cs typeface="Arial" panose="020B0604020202020204" pitchFamily="34" charset="0"/>
              </a:rPr>
              <a:t/>
            </a:r>
            <a:br>
              <a:rPr lang="en-US" altLang="zh-CN" sz="2000" b="1" dirty="0">
                <a:solidFill>
                  <a:srgbClr val="C00000"/>
                </a:solidFill>
                <a:latin typeface="Arial" panose="020B0604020202020204" pitchFamily="34" charset="0"/>
                <a:ea typeface="Comic Sans MS"/>
                <a:cs typeface="Arial" panose="020B0604020202020204" pitchFamily="34" charset="0"/>
              </a:rPr>
            </a:br>
            <a:r>
              <a:rPr lang="en-US" altLang="zh-CN" sz="2000" spc="85" dirty="0">
                <a:solidFill>
                  <a:srgbClr val="000000"/>
                </a:solidFill>
                <a:latin typeface="Arial" panose="020B0604020202020204" pitchFamily="34" charset="0"/>
                <a:cs typeface="Arial" panose="020B0604020202020204" pitchFamily="34" charset="0"/>
              </a:rPr>
              <a:t> </a:t>
            </a:r>
            <a:r>
              <a:rPr lang="en-US" altLang="zh-CN" sz="2000" b="1" dirty="0">
                <a:solidFill>
                  <a:srgbClr val="000000"/>
                </a:solidFill>
                <a:latin typeface="Arial" panose="020B0604020202020204" pitchFamily="34" charset="0"/>
                <a:ea typeface="Comic Sans MS"/>
                <a:cs typeface="Arial" panose="020B0604020202020204" pitchFamily="34" charset="0"/>
              </a:rPr>
              <a:t>Her</a:t>
            </a:r>
            <a:r>
              <a:rPr lang="en-US" altLang="zh-CN" sz="2000" b="1" spc="129"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tür</a:t>
            </a:r>
            <a:r>
              <a:rPr lang="en-US" altLang="zh-CN" sz="2000" b="1" spc="129"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stres</a:t>
            </a:r>
            <a:r>
              <a:rPr lang="en-US" altLang="zh-CN" sz="2000" b="1" spc="129" dirty="0">
                <a:solidFill>
                  <a:srgbClr val="000000"/>
                </a:solidFill>
                <a:latin typeface="Arial" panose="020B0604020202020204" pitchFamily="34" charset="0"/>
                <a:cs typeface="Arial" panose="020B0604020202020204" pitchFamily="34" charset="0"/>
              </a:rPr>
              <a:t> </a:t>
            </a:r>
            <a:r>
              <a:rPr lang="en-US" altLang="zh-CN" sz="2000" b="1" dirty="0">
                <a:solidFill>
                  <a:srgbClr val="000000"/>
                </a:solidFill>
                <a:latin typeface="Arial" panose="020B0604020202020204" pitchFamily="34" charset="0"/>
                <a:ea typeface="Comic Sans MS"/>
                <a:cs typeface="Arial" panose="020B0604020202020204" pitchFamily="34" charset="0"/>
              </a:rPr>
              <a:t>ACTH</a:t>
            </a:r>
            <a:r>
              <a:rPr lang="en-US" altLang="zh-CN" sz="2000" b="1" spc="129"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salgısını</a:t>
            </a:r>
            <a:r>
              <a:rPr lang="en-US" altLang="zh-CN" sz="2000" b="1" spc="125"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arttırarak</a:t>
            </a:r>
            <a:r>
              <a:rPr lang="tr-TR" altLang="zh-CN" sz="2000" b="1" dirty="0">
                <a:solidFill>
                  <a:srgbClr val="000000"/>
                </a:solidFill>
                <a:latin typeface="Arial" panose="020B0604020202020204" pitchFamily="34" charset="0"/>
                <a:ea typeface="Comic Sans MS"/>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kortizol</a:t>
            </a:r>
            <a:r>
              <a:rPr lang="en-US" altLang="zh-CN" sz="2000" b="1"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salınımına</a:t>
            </a:r>
            <a:r>
              <a:rPr lang="en-US" altLang="zh-CN" sz="2000" b="1"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neden</a:t>
            </a:r>
            <a:r>
              <a:rPr lang="en-US" altLang="zh-CN" sz="2000" b="1" spc="-75"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olur</a:t>
            </a:r>
            <a:r>
              <a:rPr lang="en-US" altLang="zh-CN" sz="2000" b="1" dirty="0">
                <a:solidFill>
                  <a:srgbClr val="000000"/>
                </a:solidFill>
                <a:latin typeface="Arial" panose="020B0604020202020204" pitchFamily="34" charset="0"/>
                <a:ea typeface="Comic Sans MS"/>
                <a:cs typeface="Arial" panose="020B0604020202020204" pitchFamily="34" charset="0"/>
              </a:rPr>
              <a:t>:</a:t>
            </a:r>
            <a:r>
              <a:rPr lang="en-US" altLang="zh-CN" sz="2000" b="1" dirty="0">
                <a:solidFill>
                  <a:srgbClr val="00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altLang="zh-CN" sz="2000" b="1" spc="-5" dirty="0" err="1">
                <a:solidFill>
                  <a:srgbClr val="000000"/>
                </a:solidFill>
                <a:latin typeface="Arial" panose="020B0604020202020204" pitchFamily="34" charset="0"/>
                <a:ea typeface="Comic Sans MS"/>
                <a:cs typeface="Arial" panose="020B0604020202020204" pitchFamily="34" charset="0"/>
              </a:rPr>
              <a:t>tr</a:t>
            </a:r>
            <a:r>
              <a:rPr lang="en-US" altLang="zh-CN" sz="2000" b="1" dirty="0" err="1">
                <a:solidFill>
                  <a:srgbClr val="000000"/>
                </a:solidFill>
                <a:latin typeface="Arial" panose="020B0604020202020204" pitchFamily="34" charset="0"/>
                <a:ea typeface="Comic Sans MS"/>
                <a:cs typeface="Arial" panose="020B0604020202020204" pitchFamily="34" charset="0"/>
              </a:rPr>
              <a:t>avma</a:t>
            </a:r>
            <a:r>
              <a:rPr lang="en-US" altLang="zh-CN" sz="2000" b="1" dirty="0">
                <a:solidFill>
                  <a:srgbClr val="000000"/>
                </a:solidFill>
                <a:latin typeface="Arial" panose="020B0604020202020204" pitchFamily="34" charset="0"/>
                <a:cs typeface="Arial" panose="020B0604020202020204" pitchFamily="34" charset="0"/>
              </a:rPr>
              <a:t> </a:t>
            </a:r>
            <a:r>
              <a:rPr lang="tr-TR" altLang="zh-CN" sz="2000" b="1" dirty="0">
                <a:solidFill>
                  <a:srgbClr val="000000"/>
                </a:solidFill>
                <a:latin typeface="Arial" panose="020B0604020202020204" pitchFamily="34" charset="0"/>
                <a:cs typeface="Arial" panose="020B0604020202020204" pitchFamily="34" charset="0"/>
              </a:rPr>
              <a:t>            </a:t>
            </a:r>
            <a:r>
              <a:rPr lang="en-US" altLang="zh-CN" sz="2000" b="1" spc="-5" dirty="0" err="1">
                <a:solidFill>
                  <a:srgbClr val="000000"/>
                </a:solidFill>
                <a:latin typeface="Arial" panose="020B0604020202020204" pitchFamily="34" charset="0"/>
                <a:ea typeface="Comic Sans MS"/>
                <a:cs typeface="Arial" panose="020B0604020202020204" pitchFamily="34" charset="0"/>
              </a:rPr>
              <a:t>infeksiy</a:t>
            </a:r>
            <a:r>
              <a:rPr lang="en-US" altLang="zh-CN" sz="2000" b="1" dirty="0" err="1">
                <a:solidFill>
                  <a:srgbClr val="000000"/>
                </a:solidFill>
                <a:latin typeface="Arial" panose="020B0604020202020204" pitchFamily="34" charset="0"/>
                <a:ea typeface="Comic Sans MS"/>
                <a:cs typeface="Arial" panose="020B0604020202020204" pitchFamily="34" charset="0"/>
              </a:rPr>
              <a:t>on</a:t>
            </a:r>
            <a:r>
              <a:rPr lang="en-US" altLang="zh-CN" sz="2000" b="1" dirty="0">
                <a:solidFill>
                  <a:srgbClr val="000000"/>
                </a:solidFill>
                <a:latin typeface="Arial" panose="020B0604020202020204" pitchFamily="34" charset="0"/>
                <a:ea typeface="Comic Sans MS"/>
                <a:cs typeface="Arial" panose="020B0604020202020204" pitchFamily="34" charset="0"/>
              </a:rPr>
              <a:t/>
            </a:r>
            <a:br>
              <a:rPr lang="en-US" altLang="zh-CN" sz="2000" b="1" dirty="0">
                <a:solidFill>
                  <a:srgbClr val="000000"/>
                </a:solidFill>
                <a:latin typeface="Arial" panose="020B0604020202020204" pitchFamily="34" charset="0"/>
                <a:ea typeface="Comic Sans MS"/>
                <a:cs typeface="Arial" panose="020B0604020202020204" pitchFamily="34" charset="0"/>
              </a:rPr>
            </a:br>
            <a:r>
              <a:rPr lang="en-US" altLang="zh-CN" sz="2000" b="1" spc="-5" dirty="0" err="1">
                <a:solidFill>
                  <a:srgbClr val="000000"/>
                </a:solidFill>
                <a:latin typeface="Arial" panose="020B0604020202020204" pitchFamily="34" charset="0"/>
                <a:ea typeface="Comic Sans MS"/>
                <a:cs typeface="Arial" panose="020B0604020202020204" pitchFamily="34" charset="0"/>
              </a:rPr>
              <a:t>aşırı</a:t>
            </a:r>
            <a:r>
              <a:rPr lang="en-US" altLang="zh-CN" sz="2000" b="1" spc="20"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soğuk</a:t>
            </a:r>
            <a:r>
              <a:rPr lang="tr-TR" altLang="zh-CN" sz="2000" b="1" dirty="0">
                <a:solidFill>
                  <a:srgbClr val="000000"/>
                </a:solidFill>
                <a:latin typeface="Arial" panose="020B0604020202020204" pitchFamily="34" charset="0"/>
                <a:ea typeface="Comic Sans MS"/>
                <a:cs typeface="Arial" panose="020B0604020202020204" pitchFamily="34" charset="0"/>
              </a:rPr>
              <a:t>     </a:t>
            </a:r>
            <a:r>
              <a:rPr lang="en-US" altLang="zh-CN" sz="2000" b="1" spc="-15" dirty="0">
                <a:solidFill>
                  <a:srgbClr val="000000"/>
                </a:solidFill>
                <a:latin typeface="Arial" panose="020B0604020202020204" pitchFamily="34" charset="0"/>
                <a:ea typeface="Comic Sans MS"/>
                <a:cs typeface="Arial" panose="020B0604020202020204" pitchFamily="34" charset="0"/>
              </a:rPr>
              <a:t>-</a:t>
            </a:r>
            <a:r>
              <a:rPr lang="en-US" altLang="zh-CN" sz="2000" b="1" spc="-5" dirty="0" err="1">
                <a:solidFill>
                  <a:srgbClr val="000000"/>
                </a:solidFill>
                <a:latin typeface="Arial" panose="020B0604020202020204" pitchFamily="34" charset="0"/>
                <a:ea typeface="Comic Sans MS"/>
                <a:cs typeface="Arial" panose="020B0604020202020204" pitchFamily="34" charset="0"/>
              </a:rPr>
              <a:t>sıcak</a:t>
            </a:r>
            <a:r>
              <a:rPr lang="en-US" altLang="zh-CN" sz="2000" b="1" spc="-5" dirty="0">
                <a:solidFill>
                  <a:srgbClr val="000000"/>
                </a:solidFill>
                <a:latin typeface="Arial" panose="020B0604020202020204" pitchFamily="34" charset="0"/>
                <a:ea typeface="Comic Sans MS"/>
                <a:cs typeface="Arial" panose="020B0604020202020204" pitchFamily="34" charset="0"/>
              </a:rPr>
              <a:t/>
            </a:r>
            <a:br>
              <a:rPr lang="en-US" altLang="zh-CN" sz="2000" b="1" spc="-5" dirty="0">
                <a:solidFill>
                  <a:srgbClr val="000000"/>
                </a:solidFill>
                <a:latin typeface="Arial" panose="020B0604020202020204" pitchFamily="34" charset="0"/>
                <a:ea typeface="Comic Sans MS"/>
                <a:cs typeface="Arial" panose="020B0604020202020204" pitchFamily="34" charset="0"/>
              </a:rPr>
            </a:br>
            <a:r>
              <a:rPr lang="en-US" altLang="zh-CN" sz="2000" b="1" spc="-15" dirty="0">
                <a:solidFill>
                  <a:srgbClr val="000000"/>
                </a:solidFill>
                <a:latin typeface="Arial" panose="020B0604020202020204" pitchFamily="34" charset="0"/>
                <a:ea typeface="Comic Sans MS"/>
                <a:cs typeface="Arial" panose="020B0604020202020204" pitchFamily="34" charset="0"/>
              </a:rPr>
              <a:t>…</a:t>
            </a:r>
            <a:br>
              <a:rPr lang="en-US" altLang="zh-CN" sz="2000" b="1" spc="-15" dirty="0">
                <a:solidFill>
                  <a:srgbClr val="000000"/>
                </a:solidFill>
                <a:latin typeface="Arial" panose="020B0604020202020204" pitchFamily="34" charset="0"/>
                <a:ea typeface="Comic Sans MS"/>
                <a:cs typeface="Arial" panose="020B0604020202020204" pitchFamily="34" charset="0"/>
              </a:rPr>
            </a:br>
            <a:endParaRPr lang="tr-TR" sz="2000" dirty="0"/>
          </a:p>
        </p:txBody>
      </p:sp>
    </p:spTree>
    <p:extLst>
      <p:ext uri="{BB962C8B-B14F-4D97-AF65-F5344CB8AC3E}">
        <p14:creationId xmlns:p14="http://schemas.microsoft.com/office/powerpoint/2010/main" val="26737215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371600" y="1371600"/>
            <a:ext cx="11644388" cy="3239092"/>
          </a:xfrm>
          <a:prstGeom prst="rect">
            <a:avLst/>
          </a:prstGeom>
        </p:spPr>
        <p:txBody>
          <a:bodyPr vert="horz" wrap="square" lIns="0" tIns="12700" rIns="0" bIns="0" rtlCol="0">
            <a:spAutoFit/>
          </a:bodyPr>
          <a:lstStyle/>
          <a:p>
            <a:pPr marL="0">
              <a:lnSpc>
                <a:spcPct val="115833"/>
              </a:lnSpc>
            </a:pPr>
            <a:r>
              <a:rPr lang="en-US" altLang="zh-CN" sz="2400" b="1" dirty="0">
                <a:solidFill>
                  <a:srgbClr val="009797"/>
                </a:solidFill>
                <a:latin typeface="Arial" panose="020B0604020202020204" pitchFamily="34" charset="0"/>
                <a:ea typeface="Comic Sans MS"/>
                <a:cs typeface="Arial" panose="020B0604020202020204" pitchFamily="34" charset="0"/>
              </a:rPr>
              <a:t>KORTIZOLÜN</a:t>
            </a:r>
            <a:r>
              <a:rPr lang="en-US" altLang="zh-CN" sz="2400" b="1" dirty="0">
                <a:solidFill>
                  <a:srgbClr val="009797"/>
                </a:solidFill>
                <a:latin typeface="Arial" panose="020B0604020202020204" pitchFamily="34" charset="0"/>
                <a:cs typeface="Arial" panose="020B0604020202020204" pitchFamily="34" charset="0"/>
              </a:rPr>
              <a:t> </a:t>
            </a:r>
            <a:r>
              <a:rPr lang="en-US" altLang="zh-CN" sz="2400" b="1" dirty="0">
                <a:solidFill>
                  <a:srgbClr val="009797"/>
                </a:solidFill>
                <a:latin typeface="Arial" panose="020B0604020202020204" pitchFamily="34" charset="0"/>
                <a:ea typeface="Comic Sans MS"/>
                <a:cs typeface="Arial" panose="020B0604020202020204" pitchFamily="34" charset="0"/>
              </a:rPr>
              <a:t>ANTIINFLAMATUAR</a:t>
            </a:r>
            <a:r>
              <a:rPr lang="en-US" altLang="zh-CN" sz="2400" b="1" dirty="0">
                <a:solidFill>
                  <a:srgbClr val="009797"/>
                </a:solidFill>
                <a:latin typeface="Arial" panose="020B0604020202020204" pitchFamily="34" charset="0"/>
                <a:cs typeface="Arial" panose="020B0604020202020204" pitchFamily="34" charset="0"/>
              </a:rPr>
              <a:t> </a:t>
            </a:r>
            <a:r>
              <a:rPr lang="en-US" altLang="zh-CN" sz="2400" b="1" dirty="0">
                <a:solidFill>
                  <a:srgbClr val="009797"/>
                </a:solidFill>
                <a:latin typeface="Arial" panose="020B0604020202020204" pitchFamily="34" charset="0"/>
                <a:ea typeface="Comic Sans MS"/>
                <a:cs typeface="Arial" panose="020B0604020202020204" pitchFamily="34" charset="0"/>
              </a:rPr>
              <a:t>ETKILERI;</a:t>
            </a:r>
            <a:br>
              <a:rPr lang="en-US" altLang="zh-CN" sz="2400" b="1" dirty="0">
                <a:solidFill>
                  <a:srgbClr val="009797"/>
                </a:solidFill>
                <a:latin typeface="Arial" panose="020B0604020202020204" pitchFamily="34" charset="0"/>
                <a:ea typeface="Comic Sans MS"/>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altLang="zh-CN" sz="2000" dirty="0">
                <a:solidFill>
                  <a:srgbClr val="000000"/>
                </a:solidFill>
                <a:latin typeface="Arial" panose="020B0604020202020204" pitchFamily="34" charset="0"/>
                <a:ea typeface="Comic Sans MS"/>
                <a:cs typeface="Arial" panose="020B0604020202020204" pitchFamily="34" charset="0"/>
              </a:rPr>
              <a:t>•</a:t>
            </a:r>
            <a:r>
              <a:rPr lang="en-US" altLang="zh-CN" sz="2000" spc="80"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Lökosit</a:t>
            </a:r>
            <a:r>
              <a:rPr lang="en-US" altLang="zh-CN" sz="2000" b="1" spc="120"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göçünü</a:t>
            </a:r>
            <a:r>
              <a:rPr lang="en-US" altLang="zh-CN" sz="2000" b="1" spc="120"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ve</a:t>
            </a:r>
            <a:r>
              <a:rPr lang="en-US" altLang="zh-CN" sz="2000" b="1" spc="120"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fagositozunu</a:t>
            </a:r>
            <a:r>
              <a:rPr lang="en-US" altLang="zh-CN" sz="2000" b="1" spc="114"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inhibe</a:t>
            </a:r>
            <a:r>
              <a:rPr lang="tr-TR" altLang="zh-CN" sz="2000" b="1" dirty="0">
                <a:solidFill>
                  <a:srgbClr val="000000"/>
                </a:solidFill>
                <a:latin typeface="Arial" panose="020B0604020202020204" pitchFamily="34" charset="0"/>
                <a:ea typeface="Comic Sans MS"/>
                <a:cs typeface="Arial" panose="020B0604020202020204" pitchFamily="34" charset="0"/>
              </a:rPr>
              <a:t>  </a:t>
            </a:r>
            <a:r>
              <a:rPr lang="en-US" altLang="zh-CN" sz="2000" b="1" spc="-5" dirty="0" err="1">
                <a:solidFill>
                  <a:srgbClr val="000000"/>
                </a:solidFill>
                <a:latin typeface="Arial" panose="020B0604020202020204" pitchFamily="34" charset="0"/>
                <a:ea typeface="Comic Sans MS"/>
                <a:cs typeface="Arial" panose="020B0604020202020204" pitchFamily="34" charset="0"/>
              </a:rPr>
              <a:t>e</a:t>
            </a:r>
            <a:r>
              <a:rPr lang="en-US" altLang="zh-CN" sz="2000" b="1" dirty="0" err="1">
                <a:solidFill>
                  <a:srgbClr val="000000"/>
                </a:solidFill>
                <a:latin typeface="Arial" panose="020B0604020202020204" pitchFamily="34" charset="0"/>
                <a:ea typeface="Comic Sans MS"/>
                <a:cs typeface="Arial" panose="020B0604020202020204" pitchFamily="34" charset="0"/>
              </a:rPr>
              <a:t>der</a:t>
            </a:r>
            <a:r>
              <a:rPr lang="tr-TR" altLang="zh-CN" sz="2000" b="1" dirty="0">
                <a:solidFill>
                  <a:srgbClr val="000000"/>
                </a:solidFill>
                <a:latin typeface="Arial" panose="020B0604020202020204" pitchFamily="34" charset="0"/>
                <a:ea typeface="Comic Sans MS"/>
                <a:cs typeface="Arial" panose="020B0604020202020204" pitchFamily="34" charset="0"/>
              </a:rPr>
              <a:t>.</a:t>
            </a:r>
            <a:br>
              <a:rPr lang="tr-TR" altLang="zh-CN" sz="2000" b="1" dirty="0">
                <a:solidFill>
                  <a:srgbClr val="000000"/>
                </a:solidFill>
                <a:latin typeface="Arial" panose="020B0604020202020204" pitchFamily="34" charset="0"/>
                <a:ea typeface="Comic Sans MS"/>
                <a:cs typeface="Arial" panose="020B0604020202020204" pitchFamily="34" charset="0"/>
              </a:rPr>
            </a:br>
            <a:r>
              <a:rPr lang="en-US" altLang="zh-CN" sz="2000" spc="135"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Lenfosit</a:t>
            </a:r>
            <a:r>
              <a:rPr lang="en-US" altLang="zh-CN" sz="2000" b="1" spc="200"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yapımını</a:t>
            </a:r>
            <a:r>
              <a:rPr lang="en-US" altLang="zh-CN" sz="2000" b="1" spc="200"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azaltır</a:t>
            </a:r>
            <a:r>
              <a:rPr lang="tr-TR" altLang="zh-CN" sz="2000" b="1" dirty="0">
                <a:solidFill>
                  <a:srgbClr val="000000"/>
                </a:solidFill>
                <a:latin typeface="Arial" panose="020B0604020202020204" pitchFamily="34" charset="0"/>
                <a:ea typeface="Comic Sans MS"/>
                <a:cs typeface="Arial" panose="020B0604020202020204" pitchFamily="34" charset="0"/>
              </a:rPr>
              <a:t>.</a:t>
            </a:r>
            <a:br>
              <a:rPr lang="tr-TR" altLang="zh-CN" sz="2000" b="1" dirty="0">
                <a:solidFill>
                  <a:srgbClr val="000000"/>
                </a:solidFill>
                <a:latin typeface="Arial" panose="020B0604020202020204" pitchFamily="34" charset="0"/>
                <a:ea typeface="Comic Sans MS"/>
                <a:cs typeface="Arial" panose="020B0604020202020204" pitchFamily="34" charset="0"/>
              </a:rPr>
            </a:br>
            <a:r>
              <a:rPr lang="en-US" altLang="zh-CN" sz="2000" b="1" dirty="0" err="1">
                <a:solidFill>
                  <a:srgbClr val="000000"/>
                </a:solidFill>
                <a:latin typeface="Arial" panose="020B0604020202020204" pitchFamily="34" charset="0"/>
                <a:ea typeface="Comic Sans MS"/>
                <a:cs typeface="Arial" panose="020B0604020202020204" pitchFamily="34" charset="0"/>
              </a:rPr>
              <a:t>Eozinofillerin</a:t>
            </a:r>
            <a:r>
              <a:rPr lang="en-US" altLang="zh-CN" sz="2000" b="1" spc="139"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dalakta</a:t>
            </a:r>
            <a:r>
              <a:rPr lang="en-US" altLang="zh-CN" sz="2000" b="1" spc="135"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yıkımını</a:t>
            </a:r>
            <a:r>
              <a:rPr lang="en-US" altLang="zh-CN" sz="2000" b="1" spc="139"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arttırarak</a:t>
            </a:r>
            <a:r>
              <a:rPr lang="tr-TR" altLang="zh-CN" sz="2000" b="1" dirty="0">
                <a:solidFill>
                  <a:srgbClr val="000000"/>
                </a:solidFill>
                <a:latin typeface="Arial" panose="020B0604020202020204" pitchFamily="34" charset="0"/>
                <a:ea typeface="Comic Sans MS"/>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dolaşımdaki</a:t>
            </a:r>
            <a:r>
              <a:rPr lang="en-US" altLang="zh-CN" sz="2000" b="1"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sayısını</a:t>
            </a:r>
            <a:r>
              <a:rPr lang="en-US" altLang="zh-CN" sz="2000" b="1" spc="15"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azaltır</a:t>
            </a:r>
            <a:r>
              <a:rPr lang="tr-TR" altLang="zh-CN" sz="2000" b="1" dirty="0">
                <a:solidFill>
                  <a:srgbClr val="000000"/>
                </a:solidFill>
                <a:latin typeface="Arial" panose="020B0604020202020204" pitchFamily="34" charset="0"/>
                <a:ea typeface="Comic Sans MS"/>
                <a:cs typeface="Arial" panose="020B0604020202020204" pitchFamily="34" charset="0"/>
              </a:rPr>
              <a:t/>
            </a:r>
            <a:br>
              <a:rPr lang="tr-TR" altLang="zh-CN" sz="2000" b="1" dirty="0">
                <a:solidFill>
                  <a:srgbClr val="000000"/>
                </a:solidFill>
                <a:latin typeface="Arial" panose="020B0604020202020204" pitchFamily="34" charset="0"/>
                <a:ea typeface="Comic Sans MS"/>
                <a:cs typeface="Arial" panose="020B0604020202020204" pitchFamily="34" charset="0"/>
              </a:rPr>
            </a:br>
            <a:r>
              <a:rPr lang="en-US" altLang="zh-CN" sz="2000" b="1" dirty="0">
                <a:solidFill>
                  <a:srgbClr val="000000"/>
                </a:solidFill>
                <a:latin typeface="Arial" panose="020B0604020202020204" pitchFamily="34" charset="0"/>
                <a:ea typeface="Comic Sans MS"/>
                <a:cs typeface="Arial" panose="020B0604020202020204" pitchFamily="34" charset="0"/>
              </a:rPr>
              <a:t>.</a:t>
            </a:r>
            <a:r>
              <a:rPr lang="en-US" altLang="zh-CN" sz="2000" b="1" dirty="0" err="1">
                <a:solidFill>
                  <a:srgbClr val="000000"/>
                </a:solidFill>
                <a:latin typeface="Arial" panose="020B0604020202020204" pitchFamily="34" charset="0"/>
                <a:ea typeface="Comic Sans MS"/>
                <a:cs typeface="Arial" panose="020B0604020202020204" pitchFamily="34" charset="0"/>
              </a:rPr>
              <a:t>Eritrosit</a:t>
            </a:r>
            <a:r>
              <a:rPr lang="en-US" altLang="zh-CN" sz="2000" b="1" dirty="0">
                <a:solidFill>
                  <a:srgbClr val="000000"/>
                </a:solidFill>
                <a:latin typeface="Arial" panose="020B0604020202020204" pitchFamily="34" charset="0"/>
                <a:ea typeface="Comic Sans MS"/>
                <a:cs typeface="Arial" panose="020B0604020202020204" pitchFamily="34" charset="0"/>
              </a:rPr>
              <a:t>,</a:t>
            </a:r>
            <a:r>
              <a:rPr lang="en-US" altLang="zh-CN" sz="2000" b="1" spc="129"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nötrofil</a:t>
            </a:r>
            <a:r>
              <a:rPr lang="en-US" altLang="zh-CN" sz="2000" b="1" spc="129"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ve</a:t>
            </a:r>
            <a:r>
              <a:rPr lang="en-US" altLang="zh-CN" sz="2000" b="1" spc="125"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trombosit</a:t>
            </a:r>
            <a:r>
              <a:rPr lang="en-US" altLang="zh-CN" sz="2000" b="1" spc="129"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sayısını</a:t>
            </a:r>
            <a:r>
              <a:rPr lang="tr-TR" altLang="zh-CN" sz="2000" b="1" dirty="0">
                <a:solidFill>
                  <a:srgbClr val="000000"/>
                </a:solidFill>
                <a:latin typeface="Arial" panose="020B0604020202020204" pitchFamily="34" charset="0"/>
                <a:ea typeface="Comic Sans MS"/>
                <a:cs typeface="Arial" panose="020B0604020202020204" pitchFamily="34" charset="0"/>
              </a:rPr>
              <a:t> İ</a:t>
            </a:r>
            <a:r>
              <a:rPr lang="en-US" altLang="zh-CN" sz="2000" b="1" dirty="0">
                <a:solidFill>
                  <a:srgbClr val="000000"/>
                </a:solidFill>
                <a:latin typeface="Arial" panose="020B0604020202020204" pitchFamily="34" charset="0"/>
                <a:ea typeface="Comic Sans MS"/>
                <a:cs typeface="Arial" panose="020B0604020202020204" pitchFamily="34" charset="0"/>
              </a:rPr>
              <a:t>se</a:t>
            </a:r>
            <a:r>
              <a:rPr lang="en-US" altLang="zh-CN" sz="2000" b="1" spc="5"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artırır</a:t>
            </a:r>
            <a:r>
              <a:rPr lang="en-US" altLang="zh-CN" sz="2000" b="1" dirty="0">
                <a:solidFill>
                  <a:srgbClr val="000000"/>
                </a:solidFill>
                <a:latin typeface="Arial" panose="020B0604020202020204" pitchFamily="34" charset="0"/>
                <a:ea typeface="Comic Sans MS"/>
                <a:cs typeface="Arial" panose="020B0604020202020204" pitchFamily="34" charset="0"/>
              </a:rPr>
              <a:t>.</a:t>
            </a:r>
            <a:r>
              <a:rPr lang="tr-TR" altLang="zh-CN" sz="2000" b="1" dirty="0">
                <a:solidFill>
                  <a:srgbClr val="000000"/>
                </a:solidFill>
                <a:latin typeface="Arial" panose="020B0604020202020204" pitchFamily="34" charset="0"/>
                <a:ea typeface="Comic Sans MS"/>
                <a:cs typeface="Arial" panose="020B0604020202020204" pitchFamily="34" charset="0"/>
              </a:rPr>
              <a:t/>
            </a:r>
            <a:br>
              <a:rPr lang="tr-TR" altLang="zh-CN" sz="2000" b="1" dirty="0">
                <a:solidFill>
                  <a:srgbClr val="000000"/>
                </a:solidFill>
                <a:latin typeface="Arial" panose="020B0604020202020204" pitchFamily="34" charset="0"/>
                <a:ea typeface="Comic Sans MS"/>
                <a:cs typeface="Arial" panose="020B0604020202020204" pitchFamily="34" charset="0"/>
              </a:rPr>
            </a:br>
            <a:r>
              <a:rPr lang="en-US" altLang="zh-CN" sz="2000" spc="215"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Ateşi</a:t>
            </a:r>
            <a:r>
              <a:rPr lang="en-US" altLang="zh-CN" sz="2000" b="1" spc="315" dirty="0">
                <a:solidFill>
                  <a:srgbClr val="000000"/>
                </a:solidFill>
                <a:latin typeface="Arial" panose="020B0604020202020204" pitchFamily="34" charset="0"/>
                <a:cs typeface="Arial" panose="020B0604020202020204" pitchFamily="34" charset="0"/>
              </a:rPr>
              <a:t> </a:t>
            </a:r>
            <a:r>
              <a:rPr lang="en-US" altLang="zh-CN" sz="2000" b="1" dirty="0" err="1">
                <a:solidFill>
                  <a:srgbClr val="000000"/>
                </a:solidFill>
                <a:latin typeface="Arial" panose="020B0604020202020204" pitchFamily="34" charset="0"/>
                <a:ea typeface="Comic Sans MS"/>
                <a:cs typeface="Arial" panose="020B0604020202020204" pitchFamily="34" charset="0"/>
              </a:rPr>
              <a:t>düşürür</a:t>
            </a:r>
            <a:r>
              <a:rPr lang="en-US" altLang="zh-CN" sz="1800" b="1" dirty="0">
                <a:solidFill>
                  <a:srgbClr val="000000"/>
                </a:solidFill>
                <a:latin typeface="Comic Sans MS"/>
                <a:ea typeface="Comic Sans MS"/>
              </a:rPr>
              <a:t/>
            </a:r>
            <a:br>
              <a:rPr lang="en-US" altLang="zh-CN" sz="1800" b="1" dirty="0">
                <a:solidFill>
                  <a:srgbClr val="000000"/>
                </a:solidFill>
                <a:latin typeface="Comic Sans MS"/>
                <a:ea typeface="Comic Sans MS"/>
              </a:rPr>
            </a:br>
            <a:endParaRPr sz="18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
        <p:nvSpPr>
          <p:cNvPr id="20" name="Metin kutusu 19">
            <a:extLst>
              <a:ext uri="{FF2B5EF4-FFF2-40B4-BE49-F238E27FC236}">
                <a16:creationId xmlns:a16="http://schemas.microsoft.com/office/drawing/2014/main" id="{C4AA32C0-F369-4B74-A088-5FB08AEEDCA6}"/>
              </a:ext>
            </a:extLst>
          </p:cNvPr>
          <p:cNvSpPr txBox="1"/>
          <p:nvPr/>
        </p:nvSpPr>
        <p:spPr>
          <a:xfrm>
            <a:off x="1394790" y="4449834"/>
            <a:ext cx="10284459" cy="1107996"/>
          </a:xfrm>
          <a:prstGeom prst="rect">
            <a:avLst/>
          </a:prstGeom>
          <a:noFill/>
        </p:spPr>
        <p:txBody>
          <a:bodyPr wrap="square">
            <a:spAutoFit/>
          </a:bodyPr>
          <a:lstStyle/>
          <a:p>
            <a:r>
              <a:rPr lang="tr-TR" altLang="zh-CN" sz="2400" dirty="0">
                <a:solidFill>
                  <a:srgbClr val="000000"/>
                </a:solidFill>
                <a:latin typeface="Arial"/>
                <a:ea typeface="Arial"/>
              </a:rPr>
              <a:t> </a:t>
            </a:r>
            <a:r>
              <a:rPr lang="en-US" altLang="zh-CN" sz="2400" dirty="0" err="1">
                <a:solidFill>
                  <a:srgbClr val="000000"/>
                </a:solidFill>
                <a:latin typeface="Arial"/>
                <a:ea typeface="Arial"/>
              </a:rPr>
              <a:t>Kortizol</a:t>
            </a:r>
            <a:r>
              <a:rPr lang="en-US" altLang="zh-CN" sz="2400" spc="125" dirty="0">
                <a:solidFill>
                  <a:srgbClr val="000000"/>
                </a:solidFill>
                <a:latin typeface="Arial"/>
                <a:cs typeface="Arial"/>
              </a:rPr>
              <a:t> </a:t>
            </a:r>
            <a:r>
              <a:rPr lang="en-US" altLang="zh-CN" sz="2400" dirty="0" err="1">
                <a:solidFill>
                  <a:srgbClr val="000000"/>
                </a:solidFill>
                <a:latin typeface="Arial"/>
                <a:ea typeface="Arial"/>
              </a:rPr>
              <a:t>fazla</a:t>
            </a:r>
            <a:r>
              <a:rPr lang="en-US" altLang="zh-CN" sz="2400" spc="125" dirty="0">
                <a:solidFill>
                  <a:srgbClr val="000000"/>
                </a:solidFill>
                <a:latin typeface="Arial"/>
                <a:cs typeface="Arial"/>
              </a:rPr>
              <a:t> </a:t>
            </a:r>
            <a:r>
              <a:rPr lang="en-US" altLang="zh-CN" sz="2400" dirty="0" err="1">
                <a:solidFill>
                  <a:srgbClr val="000000"/>
                </a:solidFill>
                <a:latin typeface="Arial"/>
                <a:ea typeface="Arial"/>
              </a:rPr>
              <a:t>salınması</a:t>
            </a:r>
            <a:r>
              <a:rPr lang="en-US" altLang="zh-CN" sz="2400" dirty="0">
                <a:solidFill>
                  <a:srgbClr val="000000"/>
                </a:solidFill>
                <a:latin typeface="Arial"/>
                <a:ea typeface="Arial"/>
              </a:rPr>
              <a:t>:</a:t>
            </a:r>
            <a:r>
              <a:rPr lang="tr-TR" altLang="zh-CN" sz="2400" dirty="0">
                <a:solidFill>
                  <a:srgbClr val="000000"/>
                </a:solidFill>
                <a:latin typeface="Arial"/>
                <a:ea typeface="Arial"/>
              </a:rPr>
              <a:t>                                 </a:t>
            </a:r>
            <a:r>
              <a:rPr lang="en-US" altLang="zh-CN" sz="2400" spc="129" dirty="0">
                <a:solidFill>
                  <a:srgbClr val="000000"/>
                </a:solidFill>
                <a:latin typeface="Arial"/>
                <a:cs typeface="Arial"/>
              </a:rPr>
              <a:t> </a:t>
            </a:r>
            <a:r>
              <a:rPr lang="tr-TR" altLang="zh-CN" sz="2400" spc="129" dirty="0">
                <a:solidFill>
                  <a:srgbClr val="000000"/>
                </a:solidFill>
                <a:latin typeface="Arial"/>
                <a:cs typeface="Arial"/>
              </a:rPr>
              <a:t> </a:t>
            </a:r>
            <a:r>
              <a:rPr lang="en-US" altLang="zh-CN" sz="2400" dirty="0">
                <a:solidFill>
                  <a:srgbClr val="C00000"/>
                </a:solidFill>
                <a:latin typeface="Arial"/>
                <a:ea typeface="Arial"/>
              </a:rPr>
              <a:t>Cushing</a:t>
            </a:r>
            <a:r>
              <a:rPr lang="en-US" altLang="zh-CN" sz="2400" spc="125" dirty="0">
                <a:solidFill>
                  <a:srgbClr val="C00000"/>
                </a:solidFill>
                <a:latin typeface="Arial"/>
                <a:cs typeface="Arial"/>
              </a:rPr>
              <a:t> </a:t>
            </a:r>
            <a:r>
              <a:rPr lang="en-US" altLang="zh-CN" sz="2400" dirty="0" err="1">
                <a:solidFill>
                  <a:srgbClr val="C00000"/>
                </a:solidFill>
                <a:latin typeface="Arial"/>
                <a:ea typeface="Arial"/>
              </a:rPr>
              <a:t>sendromu</a:t>
            </a: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altLang="zh-CN" sz="2400" spc="80" dirty="0">
                <a:solidFill>
                  <a:srgbClr val="000000"/>
                </a:solidFill>
                <a:latin typeface="Arial"/>
                <a:cs typeface="Arial"/>
              </a:rPr>
              <a:t> </a:t>
            </a:r>
            <a:r>
              <a:rPr lang="en-US" altLang="zh-CN" sz="2400" dirty="0" err="1">
                <a:solidFill>
                  <a:srgbClr val="000000"/>
                </a:solidFill>
                <a:latin typeface="Arial"/>
                <a:ea typeface="Arial"/>
              </a:rPr>
              <a:t>Korteks</a:t>
            </a:r>
            <a:r>
              <a:rPr lang="en-US" altLang="zh-CN" sz="2400" spc="80" dirty="0">
                <a:solidFill>
                  <a:srgbClr val="000000"/>
                </a:solidFill>
                <a:latin typeface="Arial"/>
                <a:cs typeface="Arial"/>
              </a:rPr>
              <a:t> </a:t>
            </a:r>
            <a:r>
              <a:rPr lang="en-US" altLang="zh-CN" sz="2400" dirty="0" err="1">
                <a:solidFill>
                  <a:srgbClr val="000000"/>
                </a:solidFill>
                <a:latin typeface="Arial"/>
                <a:ea typeface="Arial"/>
              </a:rPr>
              <a:t>hormonlarının</a:t>
            </a:r>
            <a:r>
              <a:rPr lang="en-US" altLang="zh-CN" sz="2400" spc="85" dirty="0">
                <a:solidFill>
                  <a:srgbClr val="000000"/>
                </a:solidFill>
                <a:latin typeface="Arial"/>
                <a:cs typeface="Arial"/>
              </a:rPr>
              <a:t> </a:t>
            </a:r>
            <a:r>
              <a:rPr lang="en-US" altLang="zh-CN" sz="2400" dirty="0" err="1">
                <a:solidFill>
                  <a:srgbClr val="000000"/>
                </a:solidFill>
                <a:latin typeface="Arial"/>
                <a:ea typeface="Arial"/>
              </a:rPr>
              <a:t>tamamının</a:t>
            </a:r>
            <a:r>
              <a:rPr lang="en-US" altLang="zh-CN" sz="2400" spc="80" dirty="0">
                <a:solidFill>
                  <a:srgbClr val="000000"/>
                </a:solidFill>
                <a:latin typeface="Arial"/>
                <a:cs typeface="Arial"/>
              </a:rPr>
              <a:t> </a:t>
            </a:r>
            <a:r>
              <a:rPr lang="en-US" altLang="zh-CN" sz="2400" dirty="0" err="1">
                <a:solidFill>
                  <a:srgbClr val="000000"/>
                </a:solidFill>
                <a:latin typeface="Arial"/>
                <a:ea typeface="Arial"/>
              </a:rPr>
              <a:t>yetersizliği</a:t>
            </a:r>
            <a:r>
              <a:rPr lang="en-US" altLang="zh-CN" sz="2400" dirty="0">
                <a:solidFill>
                  <a:srgbClr val="000000"/>
                </a:solidFill>
                <a:latin typeface="Arial"/>
                <a:ea typeface="Arial"/>
              </a:rPr>
              <a:t>:</a:t>
            </a:r>
            <a:r>
              <a:rPr lang="en-US" altLang="zh-CN" sz="2400" spc="85" dirty="0">
                <a:solidFill>
                  <a:srgbClr val="000000"/>
                </a:solidFill>
                <a:latin typeface="Arial"/>
                <a:cs typeface="Arial"/>
              </a:rPr>
              <a:t> </a:t>
            </a:r>
            <a:r>
              <a:rPr lang="en-US" altLang="zh-CN" sz="2400" dirty="0">
                <a:solidFill>
                  <a:srgbClr val="C00000"/>
                </a:solidFill>
                <a:latin typeface="Arial"/>
                <a:ea typeface="Arial"/>
              </a:rPr>
              <a:t>Addison</a:t>
            </a:r>
            <a:r>
              <a:rPr lang="tr-TR" altLang="zh-CN" sz="2400" dirty="0">
                <a:solidFill>
                  <a:srgbClr val="C00000"/>
                </a:solidFill>
                <a:latin typeface="Arial"/>
                <a:ea typeface="Arial"/>
              </a:rPr>
              <a:t> </a:t>
            </a:r>
            <a:r>
              <a:rPr lang="tr-TR" altLang="zh-CN" sz="2400" dirty="0" err="1">
                <a:solidFill>
                  <a:srgbClr val="C00000"/>
                </a:solidFill>
                <a:latin typeface="Arial"/>
                <a:ea typeface="Arial"/>
              </a:rPr>
              <a:t>Hastalıgı</a:t>
            </a:r>
            <a:r>
              <a:rPr lang="en-US" altLang="zh-CN" sz="1800" dirty="0">
                <a:solidFill>
                  <a:srgbClr val="C00000"/>
                </a:solidFill>
                <a:latin typeface="Arial"/>
                <a:ea typeface="Arial"/>
              </a:rPr>
              <a:t/>
            </a:r>
            <a:br>
              <a:rPr lang="en-US" altLang="zh-CN" sz="1800" dirty="0">
                <a:solidFill>
                  <a:srgbClr val="C00000"/>
                </a:solidFill>
                <a:latin typeface="Arial"/>
                <a:ea typeface="Arial"/>
              </a:rPr>
            </a:br>
            <a:endParaRPr lang="tr-TR" dirty="0">
              <a:solidFill>
                <a:srgbClr val="C00000"/>
              </a:solidFill>
            </a:endParaRPr>
          </a:p>
        </p:txBody>
      </p:sp>
    </p:spTree>
    <p:extLst>
      <p:ext uri="{BB962C8B-B14F-4D97-AF65-F5344CB8AC3E}">
        <p14:creationId xmlns:p14="http://schemas.microsoft.com/office/powerpoint/2010/main" val="34704082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6612" y="1971748"/>
            <a:ext cx="11644388" cy="382156"/>
          </a:xfrm>
          <a:prstGeom prst="rect">
            <a:avLst/>
          </a:prstGeom>
        </p:spPr>
        <p:txBody>
          <a:bodyPr vert="horz" wrap="square" lIns="0" tIns="12700" rIns="0" bIns="0" rtlCol="0">
            <a:spAutoFit/>
          </a:bodyPr>
          <a:lstStyle/>
          <a:p>
            <a:pPr marL="0">
              <a:lnSpc>
                <a:spcPct val="100000"/>
              </a:lnSpc>
            </a:pPr>
            <a:r>
              <a:rPr lang="tr-TR" altLang="zh-CN" sz="2400" dirty="0">
                <a:solidFill>
                  <a:srgbClr val="000000"/>
                </a:solidFill>
                <a:latin typeface="Arial"/>
                <a:ea typeface="Arial"/>
              </a:rPr>
              <a:t>           </a:t>
            </a: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descr="tablo, karanlık, giyme, tutma içeren bir resim&#10;&#10;Açıklama otomatik olarak oluşturuldu">
            <a:extLst>
              <a:ext uri="{FF2B5EF4-FFF2-40B4-BE49-F238E27FC236}">
                <a16:creationId xmlns:a16="http://schemas.microsoft.com/office/drawing/2014/main" id="{77C00C0E-78FA-4FFA-A00E-A88F81DFC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786" y="1094509"/>
            <a:ext cx="11151737" cy="5665989"/>
          </a:xfrm>
          <a:prstGeom prst="rect">
            <a:avLst/>
          </a:prstGeom>
        </p:spPr>
      </p:pic>
    </p:spTree>
    <p:extLst>
      <p:ext uri="{BB962C8B-B14F-4D97-AF65-F5344CB8AC3E}">
        <p14:creationId xmlns:p14="http://schemas.microsoft.com/office/powerpoint/2010/main" val="8042713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6612" y="1971748"/>
            <a:ext cx="11644388" cy="382156"/>
          </a:xfrm>
          <a:prstGeom prst="rect">
            <a:avLst/>
          </a:prstGeom>
        </p:spPr>
        <p:txBody>
          <a:bodyPr vert="horz" wrap="square" lIns="0" tIns="12700" rIns="0" bIns="0" rtlCol="0">
            <a:spAutoFit/>
          </a:bodyPr>
          <a:lstStyle/>
          <a:p>
            <a:pPr marL="0">
              <a:lnSpc>
                <a:spcPct val="100000"/>
              </a:lnSpc>
            </a:pPr>
            <a:r>
              <a:rPr lang="tr-TR" altLang="zh-CN" sz="2400" dirty="0">
                <a:solidFill>
                  <a:srgbClr val="000000"/>
                </a:solidFill>
                <a:latin typeface="Arial"/>
                <a:ea typeface="Arial"/>
              </a:rPr>
              <a:t>           </a:t>
            </a: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a:extLst>
              <a:ext uri="{FF2B5EF4-FFF2-40B4-BE49-F238E27FC236}">
                <a16:creationId xmlns:a16="http://schemas.microsoft.com/office/drawing/2014/main" id="{54AD40B6-6EE5-4BD5-802C-CEDF4F629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447799"/>
            <a:ext cx="10896600" cy="5284990"/>
          </a:xfrm>
          <a:prstGeom prst="rect">
            <a:avLst/>
          </a:prstGeom>
        </p:spPr>
      </p:pic>
    </p:spTree>
    <p:extLst>
      <p:ext uri="{BB962C8B-B14F-4D97-AF65-F5344CB8AC3E}">
        <p14:creationId xmlns:p14="http://schemas.microsoft.com/office/powerpoint/2010/main" val="36333493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6612" y="1971748"/>
            <a:ext cx="11644388" cy="382156"/>
          </a:xfrm>
          <a:prstGeom prst="rect">
            <a:avLst/>
          </a:prstGeom>
        </p:spPr>
        <p:txBody>
          <a:bodyPr vert="horz" wrap="square" lIns="0" tIns="12700" rIns="0" bIns="0" rtlCol="0">
            <a:spAutoFit/>
          </a:bodyPr>
          <a:lstStyle/>
          <a:p>
            <a:pPr marL="0">
              <a:lnSpc>
                <a:spcPct val="100000"/>
              </a:lnSpc>
            </a:pPr>
            <a:r>
              <a:rPr lang="tr-TR" altLang="zh-CN" sz="2400" dirty="0">
                <a:solidFill>
                  <a:srgbClr val="000000"/>
                </a:solidFill>
                <a:latin typeface="Arial"/>
                <a:ea typeface="Arial"/>
              </a:rPr>
              <a:t>           </a:t>
            </a: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2050" name="Picture 2">
            <a:extLst>
              <a:ext uri="{FF2B5EF4-FFF2-40B4-BE49-F238E27FC236}">
                <a16:creationId xmlns:a16="http://schemas.microsoft.com/office/drawing/2014/main" id="{1C3B481B-2AB0-4E9C-BA83-C612434A6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213" y="76200"/>
            <a:ext cx="563999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9627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6002210"/>
            <a:ext cx="12193270" cy="855980"/>
            <a:chOff x="0" y="6002210"/>
            <a:chExt cx="12193270" cy="855980"/>
          </a:xfrm>
        </p:grpSpPr>
        <p:sp>
          <p:nvSpPr>
            <p:cNvPr id="4" name="object 4"/>
            <p:cNvSpPr/>
            <p:nvPr/>
          </p:nvSpPr>
          <p:spPr>
            <a:xfrm>
              <a:off x="0" y="6002210"/>
              <a:ext cx="8224520" cy="855980"/>
            </a:xfrm>
            <a:custGeom>
              <a:avLst/>
              <a:gdLst/>
              <a:ahLst/>
              <a:cxnLst/>
              <a:rect l="l" t="t" r="r" b="b"/>
              <a:pathLst>
                <a:path w="8224520" h="855979">
                  <a:moveTo>
                    <a:pt x="8224050" y="0"/>
                  </a:moveTo>
                  <a:lnTo>
                    <a:pt x="0" y="0"/>
                  </a:lnTo>
                  <a:lnTo>
                    <a:pt x="0" y="855789"/>
                  </a:lnTo>
                  <a:lnTo>
                    <a:pt x="8224050" y="855789"/>
                  </a:lnTo>
                  <a:lnTo>
                    <a:pt x="8224050" y="0"/>
                  </a:lnTo>
                  <a:close/>
                </a:path>
              </a:pathLst>
            </a:custGeom>
            <a:solidFill>
              <a:srgbClr val="2463F7"/>
            </a:solidFill>
          </p:spPr>
          <p:txBody>
            <a:bodyPr wrap="square" lIns="0" tIns="0" rIns="0" bIns="0" rtlCol="0"/>
            <a:lstStyle/>
            <a:p>
              <a:endParaRPr/>
            </a:p>
          </p:txBody>
        </p:sp>
        <p:sp>
          <p:nvSpPr>
            <p:cNvPr id="5" name="object 5"/>
            <p:cNvSpPr/>
            <p:nvPr/>
          </p:nvSpPr>
          <p:spPr>
            <a:xfrm>
              <a:off x="1470748" y="6675373"/>
              <a:ext cx="6639559" cy="3175"/>
            </a:xfrm>
            <a:custGeom>
              <a:avLst/>
              <a:gdLst/>
              <a:ahLst/>
              <a:cxnLst/>
              <a:rect l="l" t="t" r="r" b="b"/>
              <a:pathLst>
                <a:path w="6639559" h="3175">
                  <a:moveTo>
                    <a:pt x="6639559" y="0"/>
                  </a:moveTo>
                  <a:lnTo>
                    <a:pt x="0" y="0"/>
                  </a:lnTo>
                  <a:lnTo>
                    <a:pt x="0" y="2908"/>
                  </a:lnTo>
                  <a:lnTo>
                    <a:pt x="6639559" y="2908"/>
                  </a:lnTo>
                  <a:lnTo>
                    <a:pt x="6639559" y="0"/>
                  </a:lnTo>
                  <a:close/>
                </a:path>
              </a:pathLst>
            </a:custGeom>
            <a:solidFill>
              <a:srgbClr val="FFFFFF"/>
            </a:solidFill>
          </p:spPr>
          <p:txBody>
            <a:bodyPr wrap="square" lIns="0" tIns="0" rIns="0" bIns="0" rtlCol="0"/>
            <a:lstStyle/>
            <a:p>
              <a:endParaRPr/>
            </a:p>
          </p:txBody>
        </p:sp>
        <p:sp>
          <p:nvSpPr>
            <p:cNvPr id="6" name="object 6"/>
            <p:cNvSpPr/>
            <p:nvPr/>
          </p:nvSpPr>
          <p:spPr>
            <a:xfrm>
              <a:off x="167794" y="6205776"/>
              <a:ext cx="1245729" cy="51389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8224063" y="6397980"/>
              <a:ext cx="3969385" cy="460375"/>
            </a:xfrm>
            <a:custGeom>
              <a:avLst/>
              <a:gdLst/>
              <a:ahLst/>
              <a:cxnLst/>
              <a:rect l="l" t="t" r="r" b="b"/>
              <a:pathLst>
                <a:path w="3969384" h="460375">
                  <a:moveTo>
                    <a:pt x="3969130" y="0"/>
                  </a:moveTo>
                  <a:lnTo>
                    <a:pt x="0" y="0"/>
                  </a:lnTo>
                  <a:lnTo>
                    <a:pt x="0" y="460019"/>
                  </a:lnTo>
                  <a:lnTo>
                    <a:pt x="3969130" y="460019"/>
                  </a:lnTo>
                  <a:lnTo>
                    <a:pt x="3969130" y="0"/>
                  </a:lnTo>
                  <a:close/>
                </a:path>
              </a:pathLst>
            </a:custGeom>
            <a:solidFill>
              <a:srgbClr val="EE4941"/>
            </a:solidFill>
          </p:spPr>
          <p:txBody>
            <a:bodyPr wrap="square" lIns="0" tIns="0" rIns="0" bIns="0" rtlCol="0"/>
            <a:lstStyle/>
            <a:p>
              <a:endParaRPr/>
            </a:p>
          </p:txBody>
        </p:sp>
        <p:sp>
          <p:nvSpPr>
            <p:cNvPr id="8" name="object 8"/>
            <p:cNvSpPr/>
            <p:nvPr/>
          </p:nvSpPr>
          <p:spPr>
            <a:xfrm>
              <a:off x="10066749" y="6566644"/>
              <a:ext cx="64185" cy="127228"/>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9925371" y="6592200"/>
              <a:ext cx="91020" cy="76123"/>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378342" y="6557797"/>
              <a:ext cx="1203960" cy="153035"/>
            </a:xfrm>
            <a:custGeom>
              <a:avLst/>
              <a:gdLst/>
              <a:ahLst/>
              <a:cxnLst/>
              <a:rect l="l" t="t" r="r" b="b"/>
              <a:pathLst>
                <a:path w="1203959" h="153034">
                  <a:moveTo>
                    <a:pt x="130810" y="41579"/>
                  </a:moveTo>
                  <a:lnTo>
                    <a:pt x="118135" y="41579"/>
                  </a:lnTo>
                  <a:lnTo>
                    <a:pt x="94830" y="105905"/>
                  </a:lnTo>
                  <a:lnTo>
                    <a:pt x="71678" y="41579"/>
                  </a:lnTo>
                  <a:lnTo>
                    <a:pt x="59728" y="41579"/>
                  </a:lnTo>
                  <a:lnTo>
                    <a:pt x="36144" y="105613"/>
                  </a:lnTo>
                  <a:lnTo>
                    <a:pt x="13423" y="41579"/>
                  </a:lnTo>
                  <a:lnTo>
                    <a:pt x="0" y="41579"/>
                  </a:lnTo>
                  <a:lnTo>
                    <a:pt x="29057" y="121996"/>
                  </a:lnTo>
                  <a:lnTo>
                    <a:pt x="42633" y="121996"/>
                  </a:lnTo>
                  <a:lnTo>
                    <a:pt x="65481" y="60998"/>
                  </a:lnTo>
                  <a:lnTo>
                    <a:pt x="88049" y="121996"/>
                  </a:lnTo>
                  <a:lnTo>
                    <a:pt x="101612" y="121996"/>
                  </a:lnTo>
                  <a:lnTo>
                    <a:pt x="130810" y="41579"/>
                  </a:lnTo>
                  <a:close/>
                </a:path>
                <a:path w="1203959" h="153034">
                  <a:moveTo>
                    <a:pt x="262128" y="41579"/>
                  </a:moveTo>
                  <a:lnTo>
                    <a:pt x="249453" y="41579"/>
                  </a:lnTo>
                  <a:lnTo>
                    <a:pt x="226148" y="105905"/>
                  </a:lnTo>
                  <a:lnTo>
                    <a:pt x="202996" y="41579"/>
                  </a:lnTo>
                  <a:lnTo>
                    <a:pt x="191046" y="41579"/>
                  </a:lnTo>
                  <a:lnTo>
                    <a:pt x="167462" y="105613"/>
                  </a:lnTo>
                  <a:lnTo>
                    <a:pt x="144741" y="41579"/>
                  </a:lnTo>
                  <a:lnTo>
                    <a:pt x="131318" y="41579"/>
                  </a:lnTo>
                  <a:lnTo>
                    <a:pt x="160375" y="121996"/>
                  </a:lnTo>
                  <a:lnTo>
                    <a:pt x="173951" y="121996"/>
                  </a:lnTo>
                  <a:lnTo>
                    <a:pt x="196799" y="60998"/>
                  </a:lnTo>
                  <a:lnTo>
                    <a:pt x="219367" y="121996"/>
                  </a:lnTo>
                  <a:lnTo>
                    <a:pt x="232930" y="121996"/>
                  </a:lnTo>
                  <a:lnTo>
                    <a:pt x="262128" y="41579"/>
                  </a:lnTo>
                  <a:close/>
                </a:path>
                <a:path w="1203959" h="153034">
                  <a:moveTo>
                    <a:pt x="393446" y="41579"/>
                  </a:moveTo>
                  <a:lnTo>
                    <a:pt x="380771" y="41579"/>
                  </a:lnTo>
                  <a:lnTo>
                    <a:pt x="357466" y="105905"/>
                  </a:lnTo>
                  <a:lnTo>
                    <a:pt x="334314" y="41579"/>
                  </a:lnTo>
                  <a:lnTo>
                    <a:pt x="322364" y="41579"/>
                  </a:lnTo>
                  <a:lnTo>
                    <a:pt x="298780" y="105613"/>
                  </a:lnTo>
                  <a:lnTo>
                    <a:pt x="276059" y="41579"/>
                  </a:lnTo>
                  <a:lnTo>
                    <a:pt x="262636" y="41579"/>
                  </a:lnTo>
                  <a:lnTo>
                    <a:pt x="291693" y="121996"/>
                  </a:lnTo>
                  <a:lnTo>
                    <a:pt x="305269" y="121996"/>
                  </a:lnTo>
                  <a:lnTo>
                    <a:pt x="328117" y="60998"/>
                  </a:lnTo>
                  <a:lnTo>
                    <a:pt x="350685" y="121996"/>
                  </a:lnTo>
                  <a:lnTo>
                    <a:pt x="364248" y="121996"/>
                  </a:lnTo>
                  <a:lnTo>
                    <a:pt x="393446" y="41579"/>
                  </a:lnTo>
                  <a:close/>
                </a:path>
                <a:path w="1203959" h="153034">
                  <a:moveTo>
                    <a:pt x="415937" y="106362"/>
                  </a:moveTo>
                  <a:lnTo>
                    <a:pt x="411518" y="102120"/>
                  </a:lnTo>
                  <a:lnTo>
                    <a:pt x="400748" y="102120"/>
                  </a:lnTo>
                  <a:lnTo>
                    <a:pt x="396176" y="106362"/>
                  </a:lnTo>
                  <a:lnTo>
                    <a:pt x="396176" y="112433"/>
                  </a:lnTo>
                  <a:lnTo>
                    <a:pt x="396176" y="118516"/>
                  </a:lnTo>
                  <a:lnTo>
                    <a:pt x="400748" y="122897"/>
                  </a:lnTo>
                  <a:lnTo>
                    <a:pt x="411518" y="122897"/>
                  </a:lnTo>
                  <a:lnTo>
                    <a:pt x="415937" y="118516"/>
                  </a:lnTo>
                  <a:lnTo>
                    <a:pt x="415937" y="106362"/>
                  </a:lnTo>
                  <a:close/>
                </a:path>
                <a:path w="1203959" h="153034">
                  <a:moveTo>
                    <a:pt x="517842" y="39751"/>
                  </a:moveTo>
                  <a:lnTo>
                    <a:pt x="491134" y="39751"/>
                  </a:lnTo>
                  <a:lnTo>
                    <a:pt x="491134" y="49758"/>
                  </a:lnTo>
                  <a:lnTo>
                    <a:pt x="490105" y="48653"/>
                  </a:lnTo>
                  <a:lnTo>
                    <a:pt x="490105" y="67983"/>
                  </a:lnTo>
                  <a:lnTo>
                    <a:pt x="490105" y="87998"/>
                  </a:lnTo>
                  <a:lnTo>
                    <a:pt x="482739" y="94830"/>
                  </a:lnTo>
                  <a:lnTo>
                    <a:pt x="462673" y="94830"/>
                  </a:lnTo>
                  <a:lnTo>
                    <a:pt x="455155" y="87998"/>
                  </a:lnTo>
                  <a:lnTo>
                    <a:pt x="455155" y="67983"/>
                  </a:lnTo>
                  <a:lnTo>
                    <a:pt x="462673" y="61302"/>
                  </a:lnTo>
                  <a:lnTo>
                    <a:pt x="482739" y="61302"/>
                  </a:lnTo>
                  <a:lnTo>
                    <a:pt x="490105" y="67983"/>
                  </a:lnTo>
                  <a:lnTo>
                    <a:pt x="490105" y="48653"/>
                  </a:lnTo>
                  <a:lnTo>
                    <a:pt x="486473" y="44716"/>
                  </a:lnTo>
                  <a:lnTo>
                    <a:pt x="480707" y="41173"/>
                  </a:lnTo>
                  <a:lnTo>
                    <a:pt x="473887" y="39077"/>
                  </a:lnTo>
                  <a:lnTo>
                    <a:pt x="466064" y="38392"/>
                  </a:lnTo>
                  <a:lnTo>
                    <a:pt x="450989" y="41186"/>
                  </a:lnTo>
                  <a:lnTo>
                    <a:pt x="438505" y="49149"/>
                  </a:lnTo>
                  <a:lnTo>
                    <a:pt x="429996" y="61633"/>
                  </a:lnTo>
                  <a:lnTo>
                    <a:pt x="426847" y="77990"/>
                  </a:lnTo>
                  <a:lnTo>
                    <a:pt x="429996" y="94449"/>
                  </a:lnTo>
                  <a:lnTo>
                    <a:pt x="438505" y="106972"/>
                  </a:lnTo>
                  <a:lnTo>
                    <a:pt x="450989" y="114947"/>
                  </a:lnTo>
                  <a:lnTo>
                    <a:pt x="466064" y="117741"/>
                  </a:lnTo>
                  <a:lnTo>
                    <a:pt x="473303" y="117144"/>
                  </a:lnTo>
                  <a:lnTo>
                    <a:pt x="479704" y="115341"/>
                  </a:lnTo>
                  <a:lnTo>
                    <a:pt x="485228" y="112306"/>
                  </a:lnTo>
                  <a:lnTo>
                    <a:pt x="489813" y="108026"/>
                  </a:lnTo>
                  <a:lnTo>
                    <a:pt x="489813" y="110769"/>
                  </a:lnTo>
                  <a:lnTo>
                    <a:pt x="488594" y="119316"/>
                  </a:lnTo>
                  <a:lnTo>
                    <a:pt x="484771" y="125539"/>
                  </a:lnTo>
                  <a:lnTo>
                    <a:pt x="478116" y="129349"/>
                  </a:lnTo>
                  <a:lnTo>
                    <a:pt x="468426" y="130644"/>
                  </a:lnTo>
                  <a:lnTo>
                    <a:pt x="461162" y="130035"/>
                  </a:lnTo>
                  <a:lnTo>
                    <a:pt x="453885" y="128295"/>
                  </a:lnTo>
                  <a:lnTo>
                    <a:pt x="447128" y="125526"/>
                  </a:lnTo>
                  <a:lnTo>
                    <a:pt x="441439" y="121843"/>
                  </a:lnTo>
                  <a:lnTo>
                    <a:pt x="431266" y="142024"/>
                  </a:lnTo>
                  <a:lnTo>
                    <a:pt x="439420" y="146723"/>
                  </a:lnTo>
                  <a:lnTo>
                    <a:pt x="449008" y="150088"/>
                  </a:lnTo>
                  <a:lnTo>
                    <a:pt x="459638" y="152120"/>
                  </a:lnTo>
                  <a:lnTo>
                    <a:pt x="470928" y="152806"/>
                  </a:lnTo>
                  <a:lnTo>
                    <a:pt x="490829" y="150012"/>
                  </a:lnTo>
                  <a:lnTo>
                    <a:pt x="505561" y="141554"/>
                  </a:lnTo>
                  <a:lnTo>
                    <a:pt x="512533" y="130644"/>
                  </a:lnTo>
                  <a:lnTo>
                    <a:pt x="514705" y="127254"/>
                  </a:lnTo>
                  <a:lnTo>
                    <a:pt x="517677" y="108026"/>
                  </a:lnTo>
                  <a:lnTo>
                    <a:pt x="517842" y="106972"/>
                  </a:lnTo>
                  <a:lnTo>
                    <a:pt x="517842" y="94830"/>
                  </a:lnTo>
                  <a:lnTo>
                    <a:pt x="517842" y="61302"/>
                  </a:lnTo>
                  <a:lnTo>
                    <a:pt x="517842" y="49758"/>
                  </a:lnTo>
                  <a:lnTo>
                    <a:pt x="517842" y="39751"/>
                  </a:lnTo>
                  <a:close/>
                </a:path>
                <a:path w="1203959" h="153034">
                  <a:moveTo>
                    <a:pt x="617474" y="83146"/>
                  </a:moveTo>
                  <a:lnTo>
                    <a:pt x="617410" y="80708"/>
                  </a:lnTo>
                  <a:lnTo>
                    <a:pt x="615975" y="72974"/>
                  </a:lnTo>
                  <a:lnTo>
                    <a:pt x="614108" y="62903"/>
                  </a:lnTo>
                  <a:lnTo>
                    <a:pt x="611352" y="58877"/>
                  </a:lnTo>
                  <a:lnTo>
                    <a:pt x="604939" y="49517"/>
                  </a:lnTo>
                  <a:lnTo>
                    <a:pt x="591337" y="41224"/>
                  </a:lnTo>
                  <a:lnTo>
                    <a:pt x="591210" y="41211"/>
                  </a:lnTo>
                  <a:lnTo>
                    <a:pt x="591210" y="72974"/>
                  </a:lnTo>
                  <a:lnTo>
                    <a:pt x="558469" y="72974"/>
                  </a:lnTo>
                  <a:lnTo>
                    <a:pt x="560095" y="64325"/>
                  </a:lnTo>
                  <a:lnTo>
                    <a:pt x="566140" y="58877"/>
                  </a:lnTo>
                  <a:lnTo>
                    <a:pt x="583552" y="58877"/>
                  </a:lnTo>
                  <a:lnTo>
                    <a:pt x="589737" y="64325"/>
                  </a:lnTo>
                  <a:lnTo>
                    <a:pt x="591210" y="72974"/>
                  </a:lnTo>
                  <a:lnTo>
                    <a:pt x="591210" y="41211"/>
                  </a:lnTo>
                  <a:lnTo>
                    <a:pt x="543267" y="50279"/>
                  </a:lnTo>
                  <a:lnTo>
                    <a:pt x="530745" y="80708"/>
                  </a:lnTo>
                  <a:lnTo>
                    <a:pt x="534073" y="97751"/>
                  </a:lnTo>
                  <a:lnTo>
                    <a:pt x="543521" y="111252"/>
                  </a:lnTo>
                  <a:lnTo>
                    <a:pt x="558317" y="120154"/>
                  </a:lnTo>
                  <a:lnTo>
                    <a:pt x="577646" y="123355"/>
                  </a:lnTo>
                  <a:lnTo>
                    <a:pt x="588302" y="122504"/>
                  </a:lnTo>
                  <a:lnTo>
                    <a:pt x="597496" y="119976"/>
                  </a:lnTo>
                  <a:lnTo>
                    <a:pt x="605294" y="115798"/>
                  </a:lnTo>
                  <a:lnTo>
                    <a:pt x="611708" y="109994"/>
                  </a:lnTo>
                  <a:lnTo>
                    <a:pt x="603618" y="101346"/>
                  </a:lnTo>
                  <a:lnTo>
                    <a:pt x="596963" y="94221"/>
                  </a:lnTo>
                  <a:lnTo>
                    <a:pt x="591515" y="99085"/>
                  </a:lnTo>
                  <a:lnTo>
                    <a:pt x="586346" y="101346"/>
                  </a:lnTo>
                  <a:lnTo>
                    <a:pt x="568210" y="101346"/>
                  </a:lnTo>
                  <a:lnTo>
                    <a:pt x="561276" y="96507"/>
                  </a:lnTo>
                  <a:lnTo>
                    <a:pt x="558914" y="88150"/>
                  </a:lnTo>
                  <a:lnTo>
                    <a:pt x="617016" y="88150"/>
                  </a:lnTo>
                  <a:lnTo>
                    <a:pt x="617169" y="85877"/>
                  </a:lnTo>
                  <a:lnTo>
                    <a:pt x="617474" y="83146"/>
                  </a:lnTo>
                  <a:close/>
                </a:path>
                <a:path w="1203959" h="153034">
                  <a:moveTo>
                    <a:pt x="658418" y="9398"/>
                  </a:moveTo>
                  <a:lnTo>
                    <a:pt x="630389" y="9398"/>
                  </a:lnTo>
                  <a:lnTo>
                    <a:pt x="630389" y="121983"/>
                  </a:lnTo>
                  <a:lnTo>
                    <a:pt x="658418" y="121983"/>
                  </a:lnTo>
                  <a:lnTo>
                    <a:pt x="658418" y="9398"/>
                  </a:lnTo>
                  <a:close/>
                </a:path>
                <a:path w="1203959" h="153034">
                  <a:moveTo>
                    <a:pt x="704545" y="39751"/>
                  </a:moveTo>
                  <a:lnTo>
                    <a:pt x="676516" y="39751"/>
                  </a:lnTo>
                  <a:lnTo>
                    <a:pt x="676516" y="121996"/>
                  </a:lnTo>
                  <a:lnTo>
                    <a:pt x="704545" y="121996"/>
                  </a:lnTo>
                  <a:lnTo>
                    <a:pt x="704545" y="39751"/>
                  </a:lnTo>
                  <a:close/>
                </a:path>
                <a:path w="1203959" h="153034">
                  <a:moveTo>
                    <a:pt x="707644" y="6210"/>
                  </a:moveTo>
                  <a:lnTo>
                    <a:pt x="700849" y="0"/>
                  </a:lnTo>
                  <a:lnTo>
                    <a:pt x="680212" y="0"/>
                  </a:lnTo>
                  <a:lnTo>
                    <a:pt x="673430" y="6667"/>
                  </a:lnTo>
                  <a:lnTo>
                    <a:pt x="673430" y="23964"/>
                  </a:lnTo>
                  <a:lnTo>
                    <a:pt x="680212" y="30645"/>
                  </a:lnTo>
                  <a:lnTo>
                    <a:pt x="700849" y="30645"/>
                  </a:lnTo>
                  <a:lnTo>
                    <a:pt x="707644" y="23964"/>
                  </a:lnTo>
                  <a:lnTo>
                    <a:pt x="707644" y="6210"/>
                  </a:lnTo>
                  <a:close/>
                </a:path>
                <a:path w="1203959" h="153034">
                  <a:moveTo>
                    <a:pt x="791222" y="96342"/>
                  </a:moveTo>
                  <a:lnTo>
                    <a:pt x="783869" y="79235"/>
                  </a:lnTo>
                  <a:lnTo>
                    <a:pt x="767702" y="72529"/>
                  </a:lnTo>
                  <a:lnTo>
                    <a:pt x="751522" y="69799"/>
                  </a:lnTo>
                  <a:lnTo>
                    <a:pt x="744181" y="64630"/>
                  </a:lnTo>
                  <a:lnTo>
                    <a:pt x="744181" y="61607"/>
                  </a:lnTo>
                  <a:lnTo>
                    <a:pt x="747585" y="58877"/>
                  </a:lnTo>
                  <a:lnTo>
                    <a:pt x="764108" y="58877"/>
                  </a:lnTo>
                  <a:lnTo>
                    <a:pt x="772071" y="60388"/>
                  </a:lnTo>
                  <a:lnTo>
                    <a:pt x="780034" y="64935"/>
                  </a:lnTo>
                  <a:lnTo>
                    <a:pt x="788441" y="45364"/>
                  </a:lnTo>
                  <a:lnTo>
                    <a:pt x="781710" y="42354"/>
                  </a:lnTo>
                  <a:lnTo>
                    <a:pt x="773861" y="40170"/>
                  </a:lnTo>
                  <a:lnTo>
                    <a:pt x="765403" y="38849"/>
                  </a:lnTo>
                  <a:lnTo>
                    <a:pt x="756869" y="38392"/>
                  </a:lnTo>
                  <a:lnTo>
                    <a:pt x="740206" y="40487"/>
                  </a:lnTo>
                  <a:lnTo>
                    <a:pt x="728002" y="46240"/>
                  </a:lnTo>
                  <a:lnTo>
                    <a:pt x="720496" y="54902"/>
                  </a:lnTo>
                  <a:lnTo>
                    <a:pt x="717943" y="65697"/>
                  </a:lnTo>
                  <a:lnTo>
                    <a:pt x="725309" y="82943"/>
                  </a:lnTo>
                  <a:lnTo>
                    <a:pt x="741540" y="89598"/>
                  </a:lnTo>
                  <a:lnTo>
                    <a:pt x="757758" y="92163"/>
                  </a:lnTo>
                  <a:lnTo>
                    <a:pt x="765136" y="97116"/>
                  </a:lnTo>
                  <a:lnTo>
                    <a:pt x="765136" y="100596"/>
                  </a:lnTo>
                  <a:lnTo>
                    <a:pt x="762038" y="102717"/>
                  </a:lnTo>
                  <a:lnTo>
                    <a:pt x="752589" y="102717"/>
                  </a:lnTo>
                  <a:lnTo>
                    <a:pt x="745159" y="102196"/>
                  </a:lnTo>
                  <a:lnTo>
                    <a:pt x="737768" y="100685"/>
                  </a:lnTo>
                  <a:lnTo>
                    <a:pt x="730808" y="98310"/>
                  </a:lnTo>
                  <a:lnTo>
                    <a:pt x="724725" y="95135"/>
                  </a:lnTo>
                  <a:lnTo>
                    <a:pt x="716318" y="114858"/>
                  </a:lnTo>
                  <a:lnTo>
                    <a:pt x="723226" y="118300"/>
                  </a:lnTo>
                  <a:lnTo>
                    <a:pt x="731850" y="120992"/>
                  </a:lnTo>
                  <a:lnTo>
                    <a:pt x="741553" y="122732"/>
                  </a:lnTo>
                  <a:lnTo>
                    <a:pt x="751713" y="123355"/>
                  </a:lnTo>
                  <a:lnTo>
                    <a:pt x="768832" y="121272"/>
                  </a:lnTo>
                  <a:lnTo>
                    <a:pt x="781202" y="115544"/>
                  </a:lnTo>
                  <a:lnTo>
                    <a:pt x="788695" y="106972"/>
                  </a:lnTo>
                  <a:lnTo>
                    <a:pt x="791222" y="96342"/>
                  </a:lnTo>
                  <a:close/>
                </a:path>
                <a:path w="1203959" h="153034">
                  <a:moveTo>
                    <a:pt x="831303" y="39751"/>
                  </a:moveTo>
                  <a:lnTo>
                    <a:pt x="803275" y="39751"/>
                  </a:lnTo>
                  <a:lnTo>
                    <a:pt x="803275" y="121996"/>
                  </a:lnTo>
                  <a:lnTo>
                    <a:pt x="831303" y="121996"/>
                  </a:lnTo>
                  <a:lnTo>
                    <a:pt x="831303" y="39751"/>
                  </a:lnTo>
                  <a:close/>
                </a:path>
                <a:path w="1203959" h="153034">
                  <a:moveTo>
                    <a:pt x="834390" y="6210"/>
                  </a:moveTo>
                  <a:lnTo>
                    <a:pt x="827608" y="0"/>
                  </a:lnTo>
                  <a:lnTo>
                    <a:pt x="806970" y="0"/>
                  </a:lnTo>
                  <a:lnTo>
                    <a:pt x="800188" y="6667"/>
                  </a:lnTo>
                  <a:lnTo>
                    <a:pt x="800188" y="23964"/>
                  </a:lnTo>
                  <a:lnTo>
                    <a:pt x="806970" y="30645"/>
                  </a:lnTo>
                  <a:lnTo>
                    <a:pt x="827608" y="30645"/>
                  </a:lnTo>
                  <a:lnTo>
                    <a:pt x="834390" y="23964"/>
                  </a:lnTo>
                  <a:lnTo>
                    <a:pt x="834390" y="6210"/>
                  </a:lnTo>
                  <a:close/>
                </a:path>
                <a:path w="1203959" h="153034">
                  <a:moveTo>
                    <a:pt x="985812" y="74955"/>
                  </a:moveTo>
                  <a:lnTo>
                    <a:pt x="983386" y="58483"/>
                  </a:lnTo>
                  <a:lnTo>
                    <a:pt x="976642" y="47104"/>
                  </a:lnTo>
                  <a:lnTo>
                    <a:pt x="966406" y="40513"/>
                  </a:lnTo>
                  <a:lnTo>
                    <a:pt x="953516" y="38392"/>
                  </a:lnTo>
                  <a:lnTo>
                    <a:pt x="945235" y="39255"/>
                  </a:lnTo>
                  <a:lnTo>
                    <a:pt x="937729" y="41757"/>
                  </a:lnTo>
                  <a:lnTo>
                    <a:pt x="931189" y="45808"/>
                  </a:lnTo>
                  <a:lnTo>
                    <a:pt x="925791" y="51295"/>
                  </a:lnTo>
                  <a:lnTo>
                    <a:pt x="920940" y="45554"/>
                  </a:lnTo>
                  <a:lnTo>
                    <a:pt x="914895" y="41529"/>
                  </a:lnTo>
                  <a:lnTo>
                    <a:pt x="907846" y="39166"/>
                  </a:lnTo>
                  <a:lnTo>
                    <a:pt x="899985" y="38392"/>
                  </a:lnTo>
                  <a:lnTo>
                    <a:pt x="893127" y="39014"/>
                  </a:lnTo>
                  <a:lnTo>
                    <a:pt x="886777" y="40894"/>
                  </a:lnTo>
                  <a:lnTo>
                    <a:pt x="881062" y="44018"/>
                  </a:lnTo>
                  <a:lnTo>
                    <a:pt x="876096" y="48399"/>
                  </a:lnTo>
                  <a:lnTo>
                    <a:pt x="876096" y="39763"/>
                  </a:lnTo>
                  <a:lnTo>
                    <a:pt x="849401" y="39763"/>
                  </a:lnTo>
                  <a:lnTo>
                    <a:pt x="849401" y="121996"/>
                  </a:lnTo>
                  <a:lnTo>
                    <a:pt x="877430" y="121996"/>
                  </a:lnTo>
                  <a:lnTo>
                    <a:pt x="877430" y="68427"/>
                  </a:lnTo>
                  <a:lnTo>
                    <a:pt x="883323" y="62826"/>
                  </a:lnTo>
                  <a:lnTo>
                    <a:pt x="899096" y="62826"/>
                  </a:lnTo>
                  <a:lnTo>
                    <a:pt x="903668" y="67818"/>
                  </a:lnTo>
                  <a:lnTo>
                    <a:pt x="903668" y="121996"/>
                  </a:lnTo>
                  <a:lnTo>
                    <a:pt x="931684" y="121996"/>
                  </a:lnTo>
                  <a:lnTo>
                    <a:pt x="931684" y="68427"/>
                  </a:lnTo>
                  <a:lnTo>
                    <a:pt x="937590" y="62826"/>
                  </a:lnTo>
                  <a:lnTo>
                    <a:pt x="953071" y="62826"/>
                  </a:lnTo>
                  <a:lnTo>
                    <a:pt x="957795" y="67818"/>
                  </a:lnTo>
                  <a:lnTo>
                    <a:pt x="957795" y="121996"/>
                  </a:lnTo>
                  <a:lnTo>
                    <a:pt x="985812" y="121996"/>
                  </a:lnTo>
                  <a:lnTo>
                    <a:pt x="985812" y="74955"/>
                  </a:lnTo>
                  <a:close/>
                </a:path>
                <a:path w="1203959" h="153034">
                  <a:moveTo>
                    <a:pt x="1020965" y="106362"/>
                  </a:moveTo>
                  <a:lnTo>
                    <a:pt x="1016546" y="102120"/>
                  </a:lnTo>
                  <a:lnTo>
                    <a:pt x="1005776" y="102120"/>
                  </a:lnTo>
                  <a:lnTo>
                    <a:pt x="1001204" y="106362"/>
                  </a:lnTo>
                  <a:lnTo>
                    <a:pt x="1001204" y="112433"/>
                  </a:lnTo>
                  <a:lnTo>
                    <a:pt x="1001204" y="118516"/>
                  </a:lnTo>
                  <a:lnTo>
                    <a:pt x="1005776" y="122897"/>
                  </a:lnTo>
                  <a:lnTo>
                    <a:pt x="1016546" y="122897"/>
                  </a:lnTo>
                  <a:lnTo>
                    <a:pt x="1020965" y="118516"/>
                  </a:lnTo>
                  <a:lnTo>
                    <a:pt x="1020965" y="106362"/>
                  </a:lnTo>
                  <a:close/>
                </a:path>
                <a:path w="1203959" h="153034">
                  <a:moveTo>
                    <a:pt x="1110183" y="83439"/>
                  </a:moveTo>
                  <a:lnTo>
                    <a:pt x="1110107" y="81775"/>
                  </a:lnTo>
                  <a:lnTo>
                    <a:pt x="1109154" y="76161"/>
                  </a:lnTo>
                  <a:lnTo>
                    <a:pt x="1107313" y="65328"/>
                  </a:lnTo>
                  <a:lnTo>
                    <a:pt x="1099845" y="53111"/>
                  </a:lnTo>
                  <a:lnTo>
                    <a:pt x="1099324" y="52247"/>
                  </a:lnTo>
                  <a:lnTo>
                    <a:pt x="1096606" y="50380"/>
                  </a:lnTo>
                  <a:lnTo>
                    <a:pt x="1096606" y="76161"/>
                  </a:lnTo>
                  <a:lnTo>
                    <a:pt x="1046467" y="76161"/>
                  </a:lnTo>
                  <a:lnTo>
                    <a:pt x="1049096" y="66802"/>
                  </a:lnTo>
                  <a:lnTo>
                    <a:pt x="1054455" y="59524"/>
                  </a:lnTo>
                  <a:lnTo>
                    <a:pt x="1062101" y="54800"/>
                  </a:lnTo>
                  <a:lnTo>
                    <a:pt x="1071537" y="53111"/>
                  </a:lnTo>
                  <a:lnTo>
                    <a:pt x="1081036" y="54813"/>
                  </a:lnTo>
                  <a:lnTo>
                    <a:pt x="1088656" y="59575"/>
                  </a:lnTo>
                  <a:lnTo>
                    <a:pt x="1093990" y="66865"/>
                  </a:lnTo>
                  <a:lnTo>
                    <a:pt x="1096606" y="76161"/>
                  </a:lnTo>
                  <a:lnTo>
                    <a:pt x="1096606" y="50380"/>
                  </a:lnTo>
                  <a:lnTo>
                    <a:pt x="1087094" y="43815"/>
                  </a:lnTo>
                  <a:lnTo>
                    <a:pt x="1071537" y="40817"/>
                  </a:lnTo>
                  <a:lnTo>
                    <a:pt x="1055878" y="43865"/>
                  </a:lnTo>
                  <a:lnTo>
                    <a:pt x="1043457" y="52362"/>
                  </a:lnTo>
                  <a:lnTo>
                    <a:pt x="1035253" y="65328"/>
                  </a:lnTo>
                  <a:lnTo>
                    <a:pt x="1032306" y="81775"/>
                  </a:lnTo>
                  <a:lnTo>
                    <a:pt x="1035329" y="98323"/>
                  </a:lnTo>
                  <a:lnTo>
                    <a:pt x="1043863" y="111328"/>
                  </a:lnTo>
                  <a:lnTo>
                    <a:pt x="1057122" y="119849"/>
                  </a:lnTo>
                  <a:lnTo>
                    <a:pt x="1074331" y="122897"/>
                  </a:lnTo>
                  <a:lnTo>
                    <a:pt x="1083627" y="122059"/>
                  </a:lnTo>
                  <a:lnTo>
                    <a:pt x="1091958" y="119557"/>
                  </a:lnTo>
                  <a:lnTo>
                    <a:pt x="1099172" y="115468"/>
                  </a:lnTo>
                  <a:lnTo>
                    <a:pt x="1104811" y="110159"/>
                  </a:lnTo>
                  <a:lnTo>
                    <a:pt x="1105154" y="109842"/>
                  </a:lnTo>
                  <a:lnTo>
                    <a:pt x="1097343" y="100444"/>
                  </a:lnTo>
                  <a:lnTo>
                    <a:pt x="1091590" y="106972"/>
                  </a:lnTo>
                  <a:lnTo>
                    <a:pt x="1083919" y="110159"/>
                  </a:lnTo>
                  <a:lnTo>
                    <a:pt x="1074775" y="110159"/>
                  </a:lnTo>
                  <a:lnTo>
                    <a:pt x="1064069" y="108470"/>
                  </a:lnTo>
                  <a:lnTo>
                    <a:pt x="1055484" y="103695"/>
                  </a:lnTo>
                  <a:lnTo>
                    <a:pt x="1049464" y="96266"/>
                  </a:lnTo>
                  <a:lnTo>
                    <a:pt x="1046467" y="86626"/>
                  </a:lnTo>
                  <a:lnTo>
                    <a:pt x="1109878" y="86626"/>
                  </a:lnTo>
                  <a:lnTo>
                    <a:pt x="1110030" y="85267"/>
                  </a:lnTo>
                  <a:lnTo>
                    <a:pt x="1110183" y="83439"/>
                  </a:lnTo>
                  <a:close/>
                </a:path>
                <a:path w="1203959" h="153034">
                  <a:moveTo>
                    <a:pt x="1203477" y="9410"/>
                  </a:moveTo>
                  <a:lnTo>
                    <a:pt x="1189469" y="9410"/>
                  </a:lnTo>
                  <a:lnTo>
                    <a:pt x="1189469" y="81788"/>
                  </a:lnTo>
                  <a:lnTo>
                    <a:pt x="1187450" y="93446"/>
                  </a:lnTo>
                  <a:lnTo>
                    <a:pt x="1181925" y="102400"/>
                  </a:lnTo>
                  <a:lnTo>
                    <a:pt x="1173594" y="108127"/>
                  </a:lnTo>
                  <a:lnTo>
                    <a:pt x="1163218" y="110159"/>
                  </a:lnTo>
                  <a:lnTo>
                    <a:pt x="1152740" y="108127"/>
                  </a:lnTo>
                  <a:lnTo>
                    <a:pt x="1144371" y="102400"/>
                  </a:lnTo>
                  <a:lnTo>
                    <a:pt x="1138821" y="93446"/>
                  </a:lnTo>
                  <a:lnTo>
                    <a:pt x="1136815" y="81788"/>
                  </a:lnTo>
                  <a:lnTo>
                    <a:pt x="1138821" y="70129"/>
                  </a:lnTo>
                  <a:lnTo>
                    <a:pt x="1144371" y="61239"/>
                  </a:lnTo>
                  <a:lnTo>
                    <a:pt x="1152740" y="55549"/>
                  </a:lnTo>
                  <a:lnTo>
                    <a:pt x="1163218" y="53555"/>
                  </a:lnTo>
                  <a:lnTo>
                    <a:pt x="1173594" y="55549"/>
                  </a:lnTo>
                  <a:lnTo>
                    <a:pt x="1181925" y="61239"/>
                  </a:lnTo>
                  <a:lnTo>
                    <a:pt x="1187450" y="70129"/>
                  </a:lnTo>
                  <a:lnTo>
                    <a:pt x="1189469" y="81788"/>
                  </a:lnTo>
                  <a:lnTo>
                    <a:pt x="1189469" y="9410"/>
                  </a:lnTo>
                  <a:lnTo>
                    <a:pt x="1189316" y="9410"/>
                  </a:lnTo>
                  <a:lnTo>
                    <a:pt x="1189316" y="53721"/>
                  </a:lnTo>
                  <a:lnTo>
                    <a:pt x="1189151" y="53555"/>
                  </a:lnTo>
                  <a:lnTo>
                    <a:pt x="1183868" y="48044"/>
                  </a:lnTo>
                  <a:lnTo>
                    <a:pt x="1177391" y="44018"/>
                  </a:lnTo>
                  <a:lnTo>
                    <a:pt x="1170051" y="41617"/>
                  </a:lnTo>
                  <a:lnTo>
                    <a:pt x="1162037" y="40817"/>
                  </a:lnTo>
                  <a:lnTo>
                    <a:pt x="1146213" y="43764"/>
                  </a:lnTo>
                  <a:lnTo>
                    <a:pt x="1133703" y="52082"/>
                  </a:lnTo>
                  <a:lnTo>
                    <a:pt x="1125474" y="65011"/>
                  </a:lnTo>
                  <a:lnTo>
                    <a:pt x="1122514" y="81788"/>
                  </a:lnTo>
                  <a:lnTo>
                    <a:pt x="1125474" y="98577"/>
                  </a:lnTo>
                  <a:lnTo>
                    <a:pt x="1133703" y="111556"/>
                  </a:lnTo>
                  <a:lnTo>
                    <a:pt x="1146213" y="119926"/>
                  </a:lnTo>
                  <a:lnTo>
                    <a:pt x="1162037" y="122897"/>
                  </a:lnTo>
                  <a:lnTo>
                    <a:pt x="1170343" y="122047"/>
                  </a:lnTo>
                  <a:lnTo>
                    <a:pt x="1177899" y="119481"/>
                  </a:lnTo>
                  <a:lnTo>
                    <a:pt x="1184490" y="115214"/>
                  </a:lnTo>
                  <a:lnTo>
                    <a:pt x="1189062" y="110159"/>
                  </a:lnTo>
                  <a:lnTo>
                    <a:pt x="1189901" y="109245"/>
                  </a:lnTo>
                  <a:lnTo>
                    <a:pt x="1189901" y="121996"/>
                  </a:lnTo>
                  <a:lnTo>
                    <a:pt x="1203477" y="121996"/>
                  </a:lnTo>
                  <a:lnTo>
                    <a:pt x="1203477" y="109245"/>
                  </a:lnTo>
                  <a:lnTo>
                    <a:pt x="1203477" y="53721"/>
                  </a:lnTo>
                  <a:lnTo>
                    <a:pt x="1203477" y="9410"/>
                  </a:lnTo>
                  <a:close/>
                </a:path>
              </a:pathLst>
            </a:custGeom>
            <a:solidFill>
              <a:srgbClr val="FFFFFF"/>
            </a:solidFill>
          </p:spPr>
          <p:txBody>
            <a:bodyPr wrap="square" lIns="0" tIns="0" rIns="0" bIns="0" rtlCol="0"/>
            <a:lstStyle/>
            <a:p>
              <a:endParaRPr/>
            </a:p>
          </p:txBody>
        </p:sp>
        <p:sp>
          <p:nvSpPr>
            <p:cNvPr id="11" name="object 11"/>
            <p:cNvSpPr/>
            <p:nvPr/>
          </p:nvSpPr>
          <p:spPr>
            <a:xfrm>
              <a:off x="9607871" y="6599366"/>
              <a:ext cx="73583" cy="81318"/>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9701745" y="6581763"/>
              <a:ext cx="142118" cy="98922"/>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11089590" y="6566655"/>
              <a:ext cx="123634" cy="127215"/>
            </a:xfrm>
            <a:prstGeom prst="rect">
              <a:avLst/>
            </a:prstGeom>
            <a:blipFill>
              <a:blip r:embed="rId7" cstate="print"/>
              <a:stretch>
                <a:fillRect/>
              </a:stretch>
            </a:blipFill>
          </p:spPr>
          <p:txBody>
            <a:bodyPr wrap="square" lIns="0" tIns="0" rIns="0" bIns="0" rtlCol="0"/>
            <a:lstStyle/>
            <a:p>
              <a:endParaRPr/>
            </a:p>
          </p:txBody>
        </p:sp>
      </p:grpSp>
      <p:sp>
        <p:nvSpPr>
          <p:cNvPr id="14" name="object 14"/>
          <p:cNvSpPr txBox="1">
            <a:spLocks noGrp="1"/>
          </p:cNvSpPr>
          <p:nvPr>
            <p:ph type="ctrTitle"/>
          </p:nvPr>
        </p:nvSpPr>
        <p:spPr>
          <a:xfrm>
            <a:off x="166612" y="1971748"/>
            <a:ext cx="11644388" cy="382156"/>
          </a:xfrm>
          <a:prstGeom prst="rect">
            <a:avLst/>
          </a:prstGeom>
        </p:spPr>
        <p:txBody>
          <a:bodyPr vert="horz" wrap="square" lIns="0" tIns="12700" rIns="0" bIns="0" rtlCol="0">
            <a:spAutoFit/>
          </a:bodyPr>
          <a:lstStyle/>
          <a:p>
            <a:pPr marL="0">
              <a:lnSpc>
                <a:spcPct val="100000"/>
              </a:lnSpc>
            </a:pPr>
            <a:r>
              <a:rPr lang="tr-TR" altLang="zh-CN" sz="2400" dirty="0">
                <a:solidFill>
                  <a:srgbClr val="000000"/>
                </a:solidFill>
                <a:latin typeface="Arial"/>
                <a:ea typeface="Arial"/>
              </a:rPr>
              <a:t>           </a:t>
            </a: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3074" name="Picture 2">
            <a:extLst>
              <a:ext uri="{FF2B5EF4-FFF2-40B4-BE49-F238E27FC236}">
                <a16:creationId xmlns:a16="http://schemas.microsoft.com/office/drawing/2014/main" id="{32773B51-31EB-4788-8C97-C75D34392C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174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142999" y="1300789"/>
            <a:ext cx="10651693" cy="4691284"/>
          </a:xfrm>
          <a:prstGeom prst="rect">
            <a:avLst/>
          </a:prstGeom>
        </p:spPr>
        <p:txBody>
          <a:bodyPr vert="horz" wrap="square" lIns="0" tIns="12700" rIns="0" bIns="0" rtlCol="0">
            <a:spAutoFit/>
          </a:bodyPr>
          <a:lstStyle/>
          <a:p>
            <a:pPr marL="0">
              <a:lnSpc>
                <a:spcPct val="115833"/>
              </a:lnSpc>
            </a:pPr>
            <a:r>
              <a:rPr lang="en-US" altLang="zh-CN" sz="3200" b="1" dirty="0" err="1">
                <a:solidFill>
                  <a:srgbClr val="0064CB"/>
                </a:solidFill>
                <a:latin typeface="Comic Sans MS"/>
                <a:ea typeface="Comic Sans MS"/>
              </a:rPr>
              <a:t>Pankreasın</a:t>
            </a:r>
            <a:r>
              <a:rPr lang="en-US" altLang="zh-CN" sz="3200" b="1" dirty="0">
                <a:solidFill>
                  <a:srgbClr val="0064CB"/>
                </a:solidFill>
                <a:latin typeface="Comic Sans MS"/>
                <a:cs typeface="Comic Sans MS"/>
              </a:rPr>
              <a:t> </a:t>
            </a:r>
            <a:r>
              <a:rPr lang="en-US" altLang="zh-CN" sz="3200" b="1" dirty="0" err="1">
                <a:solidFill>
                  <a:srgbClr val="0064CB"/>
                </a:solidFill>
                <a:latin typeface="Comic Sans MS"/>
                <a:ea typeface="Comic Sans MS"/>
              </a:rPr>
              <a:t>fonksiyonel</a:t>
            </a:r>
            <a:r>
              <a:rPr lang="en-US" altLang="zh-CN" sz="3200" b="1" spc="15" dirty="0">
                <a:solidFill>
                  <a:srgbClr val="0064CB"/>
                </a:solidFill>
                <a:latin typeface="Comic Sans MS"/>
                <a:cs typeface="Comic Sans MS"/>
              </a:rPr>
              <a:t> </a:t>
            </a:r>
            <a:r>
              <a:rPr lang="en-US" altLang="zh-CN" sz="3200" b="1" dirty="0" err="1">
                <a:solidFill>
                  <a:srgbClr val="0064CB"/>
                </a:solidFill>
                <a:latin typeface="Comic Sans MS"/>
                <a:ea typeface="Comic Sans MS"/>
              </a:rPr>
              <a:t>anatomisi</a:t>
            </a:r>
            <a:r>
              <a:rPr lang="en-US" altLang="zh-CN" sz="3200" b="1" dirty="0">
                <a:solidFill>
                  <a:srgbClr val="0064CB"/>
                </a:solidFill>
                <a:latin typeface="Comic Sans MS"/>
                <a:ea typeface="Comic Sans MS"/>
              </a:rPr>
              <a:t>;</a:t>
            </a:r>
            <a:br>
              <a:rPr lang="en-US" altLang="zh-CN" sz="3200" b="1" dirty="0">
                <a:solidFill>
                  <a:srgbClr val="0064CB"/>
                </a:solidFill>
                <a:latin typeface="Comic Sans MS"/>
                <a:ea typeface="Comic Sans MS"/>
              </a:rPr>
            </a:br>
            <a:r>
              <a:rPr lang="en-US" sz="1050" dirty="0"/>
              <a:t/>
            </a:r>
            <a:br>
              <a:rPr lang="en-US" sz="1050" dirty="0"/>
            </a:br>
            <a:r>
              <a:rPr lang="en-US" sz="1050" dirty="0"/>
              <a:t/>
            </a:r>
            <a:br>
              <a:rPr lang="en-US" sz="1050" dirty="0"/>
            </a:br>
            <a:r>
              <a:rPr lang="en-US" sz="1050" dirty="0"/>
              <a:t/>
            </a:r>
            <a:br>
              <a:rPr lang="en-US" sz="1050" dirty="0"/>
            </a:br>
            <a:r>
              <a:rPr lang="en-US" altLang="zh-CN" sz="1800" dirty="0">
                <a:solidFill>
                  <a:srgbClr val="000000"/>
                </a:solidFill>
                <a:latin typeface="Arial"/>
                <a:ea typeface="Arial"/>
              </a:rPr>
              <a:t>•</a:t>
            </a:r>
            <a:r>
              <a:rPr lang="en-US" altLang="zh-CN" sz="1800" spc="75" dirty="0">
                <a:solidFill>
                  <a:srgbClr val="000000"/>
                </a:solidFill>
                <a:latin typeface="Arial"/>
                <a:cs typeface="Arial"/>
              </a:rPr>
              <a:t>  </a:t>
            </a:r>
            <a:r>
              <a:rPr lang="en-US" altLang="zh-CN" sz="2000" dirty="0" err="1">
                <a:solidFill>
                  <a:srgbClr val="C00000"/>
                </a:solidFill>
                <a:latin typeface="Arial"/>
                <a:ea typeface="Arial"/>
              </a:rPr>
              <a:t>Endokrin</a:t>
            </a:r>
            <a:r>
              <a:rPr lang="en-US" altLang="zh-CN" sz="2000" spc="80" dirty="0">
                <a:solidFill>
                  <a:srgbClr val="C00000"/>
                </a:solidFill>
                <a:latin typeface="Arial"/>
                <a:cs typeface="Arial"/>
              </a:rPr>
              <a:t> </a:t>
            </a:r>
            <a:r>
              <a:rPr lang="en-US" altLang="zh-CN" sz="2000" dirty="0" err="1">
                <a:solidFill>
                  <a:srgbClr val="C00000"/>
                </a:solidFill>
                <a:latin typeface="Arial"/>
                <a:ea typeface="Arial"/>
              </a:rPr>
              <a:t>ve</a:t>
            </a:r>
            <a:r>
              <a:rPr lang="en-US" altLang="zh-CN" sz="2000" spc="75" dirty="0">
                <a:solidFill>
                  <a:srgbClr val="C00000"/>
                </a:solidFill>
                <a:latin typeface="Arial"/>
                <a:cs typeface="Arial"/>
              </a:rPr>
              <a:t> </a:t>
            </a:r>
            <a:r>
              <a:rPr lang="en-US" altLang="zh-CN" sz="2000" dirty="0" err="1">
                <a:solidFill>
                  <a:srgbClr val="C00000"/>
                </a:solidFill>
                <a:latin typeface="Arial"/>
                <a:ea typeface="Arial"/>
              </a:rPr>
              <a:t>ekzokrin</a:t>
            </a:r>
            <a:r>
              <a:rPr lang="en-US" altLang="zh-CN" sz="2000" spc="80" dirty="0">
                <a:solidFill>
                  <a:srgbClr val="C00000"/>
                </a:solidFill>
                <a:latin typeface="Arial"/>
                <a:cs typeface="Arial"/>
              </a:rPr>
              <a:t> </a:t>
            </a:r>
            <a:r>
              <a:rPr lang="en-US" altLang="zh-CN" sz="2000" dirty="0" err="1">
                <a:solidFill>
                  <a:srgbClr val="C00000"/>
                </a:solidFill>
                <a:latin typeface="Arial"/>
                <a:ea typeface="Arial"/>
              </a:rPr>
              <a:t>özellikte</a:t>
            </a:r>
            <a:r>
              <a:rPr lang="en-US" altLang="zh-CN" sz="2000" spc="75" dirty="0">
                <a:solidFill>
                  <a:srgbClr val="C00000"/>
                </a:solidFill>
                <a:latin typeface="Arial"/>
                <a:cs typeface="Arial"/>
              </a:rPr>
              <a:t> </a:t>
            </a:r>
            <a:r>
              <a:rPr lang="en-US" altLang="zh-CN" sz="2000" dirty="0" err="1">
                <a:solidFill>
                  <a:srgbClr val="C00000"/>
                </a:solidFill>
                <a:latin typeface="Arial"/>
                <a:ea typeface="Arial"/>
              </a:rPr>
              <a:t>bir</a:t>
            </a:r>
            <a:r>
              <a:rPr lang="en-US" altLang="zh-CN" sz="2000" spc="80" dirty="0">
                <a:solidFill>
                  <a:srgbClr val="C00000"/>
                </a:solidFill>
                <a:latin typeface="Arial"/>
                <a:cs typeface="Arial"/>
              </a:rPr>
              <a:t> </a:t>
            </a:r>
            <a:r>
              <a:rPr lang="en-US" altLang="zh-CN" sz="2000" dirty="0" err="1">
                <a:solidFill>
                  <a:srgbClr val="C00000"/>
                </a:solidFill>
                <a:latin typeface="Arial"/>
                <a:ea typeface="Arial"/>
              </a:rPr>
              <a:t>bezdir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94" dirty="0">
                <a:solidFill>
                  <a:srgbClr val="000000"/>
                </a:solidFill>
                <a:latin typeface="Arial"/>
                <a:cs typeface="Arial"/>
              </a:rPr>
              <a:t>  </a:t>
            </a:r>
            <a:r>
              <a:rPr lang="en-US" altLang="zh-CN" sz="2000" dirty="0" err="1">
                <a:solidFill>
                  <a:srgbClr val="C00000"/>
                </a:solidFill>
                <a:latin typeface="Arial"/>
                <a:ea typeface="Arial"/>
              </a:rPr>
              <a:t>Endokrin</a:t>
            </a:r>
            <a:r>
              <a:rPr lang="en-US" altLang="zh-CN" sz="2000" spc="104" dirty="0">
                <a:solidFill>
                  <a:srgbClr val="C00000"/>
                </a:solidFill>
                <a:latin typeface="Arial"/>
                <a:cs typeface="Arial"/>
              </a:rPr>
              <a:t> </a:t>
            </a:r>
            <a:r>
              <a:rPr lang="en-US" altLang="zh-CN" sz="2000" dirty="0" err="1">
                <a:solidFill>
                  <a:srgbClr val="C00000"/>
                </a:solidFill>
                <a:latin typeface="Arial"/>
                <a:ea typeface="Arial"/>
              </a:rPr>
              <a:t>kısım</a:t>
            </a:r>
            <a:r>
              <a:rPr lang="en-US" altLang="zh-CN" sz="2000" dirty="0">
                <a:solidFill>
                  <a:srgbClr val="000000"/>
                </a:solidFill>
                <a:latin typeface="Arial"/>
                <a:ea typeface="Arial"/>
              </a:rPr>
              <a:t>=</a:t>
            </a:r>
            <a:r>
              <a:rPr lang="en-US" altLang="zh-CN" sz="2000" spc="100" dirty="0">
                <a:solidFill>
                  <a:srgbClr val="000000"/>
                </a:solidFill>
                <a:latin typeface="Arial"/>
                <a:cs typeface="Arial"/>
              </a:rPr>
              <a:t> </a:t>
            </a:r>
            <a:r>
              <a:rPr lang="en-US" altLang="zh-CN" sz="2000" dirty="0">
                <a:solidFill>
                  <a:srgbClr val="000000"/>
                </a:solidFill>
                <a:latin typeface="Arial"/>
                <a:ea typeface="Arial"/>
              </a:rPr>
              <a:t>Langerhans</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adacıkları</a:t>
            </a:r>
            <a:r>
              <a:rPr lang="en-US" altLang="zh-CN" sz="2000" spc="94" dirty="0">
                <a:solidFill>
                  <a:srgbClr val="000000"/>
                </a:solidFill>
                <a:latin typeface="Arial"/>
                <a:cs typeface="Arial"/>
              </a:rPr>
              <a:t> </a:t>
            </a:r>
            <a:r>
              <a:rPr lang="tr-TR" altLang="zh-CN" sz="2000" spc="94" dirty="0">
                <a:solidFill>
                  <a:srgbClr val="000000"/>
                </a:solidFill>
                <a:latin typeface="Arial"/>
                <a:cs typeface="Arial"/>
              </a:rPr>
              <a:t/>
            </a:r>
            <a:br>
              <a:rPr lang="tr-TR" altLang="zh-CN" sz="2000" spc="94" dirty="0">
                <a:solidFill>
                  <a:srgbClr val="000000"/>
                </a:solidFill>
                <a:latin typeface="Arial"/>
                <a:cs typeface="Arial"/>
              </a:rPr>
            </a:br>
            <a:r>
              <a:rPr lang="en-US" altLang="zh-CN" sz="2000" dirty="0">
                <a:solidFill>
                  <a:srgbClr val="000000"/>
                </a:solidFill>
                <a:latin typeface="Arial"/>
                <a:ea typeface="Arial"/>
              </a:rPr>
              <a:t>4</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grup</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hücreden</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oluşur</a:t>
            </a:r>
            <a:r>
              <a:rPr lang="en-US" altLang="zh-CN" sz="2000" dirty="0">
                <a:solidFill>
                  <a:srgbClr val="000000"/>
                </a:solidFill>
                <a:latin typeface="Arial"/>
                <a:ea typeface="Arial"/>
              </a:rPr>
              <a:t>:</a:t>
            </a:r>
            <a:r>
              <a:rPr lang="en-US" altLang="zh-CN" sz="2000" dirty="0">
                <a:solidFill>
                  <a:srgbClr val="000000"/>
                </a:solidFill>
                <a:latin typeface="Arial"/>
                <a:cs typeface="Arial"/>
              </a:rPr>
              <a:t> </a:t>
            </a:r>
            <a:r>
              <a:rPr lang="tr-TR" altLang="zh-CN" sz="2000" dirty="0">
                <a:solidFill>
                  <a:srgbClr val="000000"/>
                </a:solidFill>
                <a:latin typeface="Arial"/>
                <a:cs typeface="Arial"/>
              </a:rPr>
              <a:t/>
            </a:r>
            <a:br>
              <a:rPr lang="tr-TR" altLang="zh-CN" sz="2000" dirty="0">
                <a:solidFill>
                  <a:srgbClr val="000000"/>
                </a:solidFill>
                <a:latin typeface="Arial"/>
                <a:cs typeface="Arial"/>
              </a:rPr>
            </a:br>
            <a:r>
              <a:rPr lang="en-US" sz="2000" dirty="0"/>
              <a:t/>
            </a:r>
            <a:br>
              <a:rPr lang="en-US" sz="2000" dirty="0"/>
            </a:br>
            <a:r>
              <a:rPr lang="en-US" altLang="zh-CN" sz="2000" dirty="0">
                <a:solidFill>
                  <a:srgbClr val="000000"/>
                </a:solidFill>
                <a:latin typeface="Arial"/>
                <a:ea typeface="Arial"/>
              </a:rPr>
              <a:t>–</a:t>
            </a:r>
            <a:r>
              <a:rPr lang="en-US" altLang="zh-CN" sz="2000" spc="104" dirty="0">
                <a:solidFill>
                  <a:srgbClr val="000000"/>
                </a:solidFill>
                <a:latin typeface="Arial"/>
                <a:cs typeface="Arial"/>
              </a:rPr>
              <a:t> </a:t>
            </a:r>
            <a:r>
              <a:rPr lang="en-US" altLang="zh-CN" sz="2000" dirty="0">
                <a:solidFill>
                  <a:srgbClr val="000000"/>
                </a:solidFill>
                <a:latin typeface="Arial"/>
                <a:ea typeface="Arial"/>
              </a:rPr>
              <a:t>Alfa:</a:t>
            </a:r>
            <a:r>
              <a:rPr lang="en-US" altLang="zh-CN" sz="2000" spc="110" dirty="0">
                <a:solidFill>
                  <a:srgbClr val="000000"/>
                </a:solidFill>
                <a:latin typeface="Arial"/>
                <a:cs typeface="Arial"/>
              </a:rPr>
              <a:t> </a:t>
            </a:r>
            <a:r>
              <a:rPr lang="tr-TR" altLang="zh-CN" sz="2000" spc="110" dirty="0">
                <a:solidFill>
                  <a:srgbClr val="C00000"/>
                </a:solidFill>
                <a:latin typeface="Arial"/>
                <a:cs typeface="Arial"/>
              </a:rPr>
              <a:t>G</a:t>
            </a:r>
            <a:r>
              <a:rPr lang="en-US" altLang="zh-CN" sz="2000" dirty="0" err="1">
                <a:solidFill>
                  <a:srgbClr val="C00000"/>
                </a:solidFill>
                <a:latin typeface="Arial"/>
                <a:ea typeface="Arial"/>
              </a:rPr>
              <a:t>lukagon</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altLang="zh-CN" sz="2000" dirty="0">
                <a:solidFill>
                  <a:srgbClr val="000000"/>
                </a:solidFill>
                <a:latin typeface="Arial"/>
                <a:ea typeface="Arial"/>
              </a:rPr>
              <a:t>–</a:t>
            </a:r>
            <a:r>
              <a:rPr lang="en-US" altLang="zh-CN" sz="2000" spc="110" dirty="0">
                <a:solidFill>
                  <a:srgbClr val="000000"/>
                </a:solidFill>
                <a:latin typeface="Arial"/>
                <a:cs typeface="Arial"/>
              </a:rPr>
              <a:t> </a:t>
            </a:r>
            <a:r>
              <a:rPr lang="en-US" altLang="zh-CN" sz="2000" dirty="0">
                <a:solidFill>
                  <a:srgbClr val="000000"/>
                </a:solidFill>
                <a:latin typeface="Arial"/>
                <a:ea typeface="Arial"/>
              </a:rPr>
              <a:t>Beta:</a:t>
            </a:r>
            <a:r>
              <a:rPr lang="en-US" altLang="zh-CN" sz="2000" spc="110" dirty="0">
                <a:solidFill>
                  <a:srgbClr val="000000"/>
                </a:solidFill>
                <a:latin typeface="Arial"/>
                <a:cs typeface="Arial"/>
              </a:rPr>
              <a:t> </a:t>
            </a:r>
            <a:r>
              <a:rPr lang="tr-TR" altLang="zh-CN" sz="2000" spc="110" dirty="0">
                <a:solidFill>
                  <a:srgbClr val="C00000"/>
                </a:solidFill>
                <a:latin typeface="Arial"/>
                <a:cs typeface="Arial"/>
              </a:rPr>
              <a:t>İ</a:t>
            </a:r>
            <a:r>
              <a:rPr lang="en-US" altLang="zh-CN" sz="2000" dirty="0" err="1">
                <a:solidFill>
                  <a:srgbClr val="C00000"/>
                </a:solidFill>
                <a:latin typeface="Arial"/>
                <a:ea typeface="Arial"/>
              </a:rPr>
              <a:t>nsülin</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altLang="zh-CN" sz="2000" spc="125" dirty="0">
                <a:solidFill>
                  <a:srgbClr val="000000"/>
                </a:solidFill>
                <a:latin typeface="Arial"/>
                <a:cs typeface="Arial"/>
              </a:rPr>
              <a:t> </a:t>
            </a:r>
            <a:r>
              <a:rPr lang="tr-TR" altLang="zh-CN" sz="2000" spc="125" dirty="0">
                <a:solidFill>
                  <a:srgbClr val="000000"/>
                </a:solidFill>
                <a:latin typeface="Arial"/>
                <a:cs typeface="Arial"/>
              </a:rPr>
              <a:t> </a:t>
            </a:r>
            <a:r>
              <a:rPr lang="en-US" altLang="zh-CN" sz="2000" dirty="0">
                <a:solidFill>
                  <a:srgbClr val="000000"/>
                </a:solidFill>
                <a:latin typeface="Arial"/>
                <a:ea typeface="Arial"/>
              </a:rPr>
              <a:t>Delta:</a:t>
            </a:r>
            <a:r>
              <a:rPr lang="en-US" altLang="zh-CN" sz="2000" spc="125" dirty="0">
                <a:solidFill>
                  <a:srgbClr val="000000"/>
                </a:solidFill>
                <a:latin typeface="Arial"/>
                <a:cs typeface="Arial"/>
              </a:rPr>
              <a:t> </a:t>
            </a:r>
            <a:r>
              <a:rPr lang="tr-TR" altLang="zh-CN" sz="2000" spc="125" dirty="0">
                <a:solidFill>
                  <a:srgbClr val="C00000"/>
                </a:solidFill>
                <a:latin typeface="Arial"/>
                <a:cs typeface="Arial"/>
              </a:rPr>
              <a:t>S</a:t>
            </a:r>
            <a:r>
              <a:rPr lang="en-US" altLang="zh-CN" sz="2000" dirty="0" err="1">
                <a:solidFill>
                  <a:srgbClr val="C00000"/>
                </a:solidFill>
                <a:latin typeface="Arial"/>
                <a:ea typeface="Arial"/>
              </a:rPr>
              <a:t>omatostatin</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altLang="zh-CN" sz="2000" spc="55" dirty="0">
                <a:solidFill>
                  <a:srgbClr val="000000"/>
                </a:solidFill>
                <a:latin typeface="Arial"/>
                <a:cs typeface="Arial"/>
              </a:rPr>
              <a:t> </a:t>
            </a:r>
            <a:r>
              <a:rPr lang="tr-TR" altLang="zh-CN" sz="2000" spc="55" dirty="0">
                <a:solidFill>
                  <a:srgbClr val="000000"/>
                </a:solidFill>
                <a:latin typeface="Arial"/>
                <a:cs typeface="Arial"/>
              </a:rPr>
              <a:t>  </a:t>
            </a:r>
            <a:r>
              <a:rPr lang="en-US" altLang="zh-CN" sz="2000" dirty="0">
                <a:solidFill>
                  <a:srgbClr val="000000"/>
                </a:solidFill>
                <a:latin typeface="Arial"/>
                <a:ea typeface="Arial"/>
              </a:rPr>
              <a:t>F:</a:t>
            </a:r>
            <a:r>
              <a:rPr lang="en-US" altLang="zh-CN" sz="2000" spc="60" dirty="0">
                <a:solidFill>
                  <a:srgbClr val="000000"/>
                </a:solidFill>
                <a:latin typeface="Arial"/>
                <a:cs typeface="Arial"/>
              </a:rPr>
              <a:t> </a:t>
            </a:r>
            <a:r>
              <a:rPr lang="tr-TR" altLang="zh-CN" sz="2000" spc="60" dirty="0">
                <a:solidFill>
                  <a:srgbClr val="000000"/>
                </a:solidFill>
                <a:latin typeface="Arial"/>
                <a:cs typeface="Arial"/>
              </a:rPr>
              <a:t>      </a:t>
            </a:r>
            <a:r>
              <a:rPr lang="tr-TR" altLang="zh-CN" sz="2000" spc="60" dirty="0">
                <a:solidFill>
                  <a:srgbClr val="C00000"/>
                </a:solidFill>
                <a:latin typeface="Arial"/>
                <a:cs typeface="Arial"/>
              </a:rPr>
              <a:t>P</a:t>
            </a:r>
            <a:r>
              <a:rPr lang="en-US" altLang="zh-CN" sz="2000" dirty="0" err="1">
                <a:solidFill>
                  <a:srgbClr val="C00000"/>
                </a:solidFill>
                <a:latin typeface="Arial"/>
                <a:ea typeface="Arial"/>
              </a:rPr>
              <a:t>ankreatik</a:t>
            </a:r>
            <a:r>
              <a:rPr lang="en-US" altLang="zh-CN" sz="2000" spc="55" dirty="0">
                <a:solidFill>
                  <a:srgbClr val="C00000"/>
                </a:solidFill>
                <a:latin typeface="Arial"/>
                <a:cs typeface="Arial"/>
              </a:rPr>
              <a:t> </a:t>
            </a:r>
            <a:r>
              <a:rPr lang="en-US" altLang="zh-CN" sz="2000" dirty="0" err="1">
                <a:solidFill>
                  <a:srgbClr val="C00000"/>
                </a:solidFill>
                <a:latin typeface="Arial"/>
                <a:ea typeface="Arial"/>
              </a:rPr>
              <a:t>polipeptid</a:t>
            </a:r>
            <a:r>
              <a:rPr lang="en-US" altLang="zh-CN" sz="2000" spc="60" dirty="0">
                <a:solidFill>
                  <a:srgbClr val="C00000"/>
                </a:solidFill>
                <a:latin typeface="Arial"/>
                <a:cs typeface="Arial"/>
              </a:rPr>
              <a:t> </a:t>
            </a:r>
            <a:r>
              <a:rPr lang="en-US" altLang="zh-CN" sz="2000" dirty="0" err="1">
                <a:solidFill>
                  <a:srgbClr val="000000"/>
                </a:solidFill>
                <a:latin typeface="Arial"/>
                <a:ea typeface="Arial"/>
              </a:rPr>
              <a:t>salgılar</a:t>
            </a:r>
            <a:r>
              <a:rPr lang="en-US" altLang="zh-CN" sz="2000" dirty="0">
                <a:solidFill>
                  <a:srgbClr val="000000"/>
                </a:solidFill>
                <a:latin typeface="Arial"/>
                <a:ea typeface="Arial"/>
              </a:rPr>
              <a:t/>
            </a:r>
            <a:br>
              <a:rPr lang="en-US" altLang="zh-CN" sz="2000" dirty="0">
                <a:solidFill>
                  <a:srgbClr val="000000"/>
                </a:solidFill>
                <a:latin typeface="Arial"/>
                <a:ea typeface="Arial"/>
              </a:rPr>
            </a:br>
            <a:endParaRPr sz="20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8" name="Picture 199">
            <a:extLst>
              <a:ext uri="{FF2B5EF4-FFF2-40B4-BE49-F238E27FC236}">
                <a16:creationId xmlns:a16="http://schemas.microsoft.com/office/drawing/2014/main" id="{4F65BAC2-2179-4F05-95CE-20323CF79C9E}"/>
              </a:ext>
            </a:extLst>
          </p:cNvPr>
          <p:cNvPicPr>
            <a:picLocks noChangeAspect="1"/>
          </p:cNvPicPr>
          <p:nvPr/>
        </p:nvPicPr>
        <p:blipFill>
          <a:blip r:embed="rId2"/>
          <a:stretch>
            <a:fillRect/>
          </a:stretch>
        </p:blipFill>
        <p:spPr>
          <a:xfrm>
            <a:off x="7696200" y="304800"/>
            <a:ext cx="4475018" cy="6567055"/>
          </a:xfrm>
          <a:prstGeom prst="rect">
            <a:avLst/>
          </a:prstGeom>
        </p:spPr>
      </p:pic>
    </p:spTree>
    <p:extLst>
      <p:ext uri="{BB962C8B-B14F-4D97-AF65-F5344CB8AC3E}">
        <p14:creationId xmlns:p14="http://schemas.microsoft.com/office/powerpoint/2010/main" val="39907552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143000" y="1143000"/>
            <a:ext cx="11186373" cy="6106800"/>
          </a:xfrm>
          <a:prstGeom prst="rect">
            <a:avLst/>
          </a:prstGeom>
        </p:spPr>
        <p:txBody>
          <a:bodyPr vert="horz" wrap="square" lIns="0" tIns="12700" rIns="0" bIns="0" rtlCol="0">
            <a:spAutoFit/>
          </a:bodyPr>
          <a:lstStyle/>
          <a:p>
            <a:pPr marL="0" indent="2799335">
              <a:lnSpc>
                <a:spcPct val="100000"/>
              </a:lnSpc>
            </a:pPr>
            <a:r>
              <a:rPr lang="en-US" altLang="zh-CN" sz="2800" dirty="0" err="1">
                <a:solidFill>
                  <a:srgbClr val="000000"/>
                </a:solidFill>
                <a:latin typeface="Arial"/>
                <a:ea typeface="Arial"/>
              </a:rPr>
              <a:t>Pankreas</a:t>
            </a:r>
            <a:r>
              <a:rPr lang="en-US" altLang="zh-CN" sz="2800" spc="25" dirty="0">
                <a:solidFill>
                  <a:srgbClr val="000000"/>
                </a:solidFill>
                <a:latin typeface="Arial"/>
                <a:cs typeface="Arial"/>
              </a:rPr>
              <a:t> </a:t>
            </a:r>
            <a:r>
              <a:rPr lang="en-US" altLang="zh-CN" sz="2800" dirty="0" err="1">
                <a:solidFill>
                  <a:srgbClr val="000000"/>
                </a:solidFill>
                <a:latin typeface="Arial"/>
                <a:ea typeface="Arial"/>
              </a:rPr>
              <a:t>hormonları</a:t>
            </a:r>
            <a:r>
              <a:rPr lang="en-US" altLang="zh-CN" sz="2800" dirty="0">
                <a:solidFill>
                  <a:srgbClr val="000000"/>
                </a:solidFill>
                <a:latin typeface="Arial"/>
                <a:ea typeface="Arial"/>
              </a:rPr>
              <a:t/>
            </a:r>
            <a:br>
              <a:rPr lang="en-US" altLang="zh-CN" sz="2800" dirty="0">
                <a:solidFill>
                  <a:srgbClr val="000000"/>
                </a:solidFill>
                <a:latin typeface="Arial"/>
                <a:ea typeface="Arial"/>
              </a:rPr>
            </a:br>
            <a:r>
              <a:rPr lang="en-US" sz="1050" dirty="0"/>
              <a:t/>
            </a:r>
            <a:br>
              <a:rPr lang="en-US" sz="1050" dirty="0"/>
            </a:br>
            <a:r>
              <a:rPr lang="en-US" sz="1050" dirty="0"/>
              <a:t/>
            </a:r>
            <a:br>
              <a:rPr lang="en-US" sz="1050" dirty="0"/>
            </a:br>
            <a:r>
              <a:rPr lang="en-US" sz="1050" dirty="0"/>
              <a:t/>
            </a:r>
            <a:br>
              <a:rPr lang="en-US" sz="1050" dirty="0"/>
            </a:br>
            <a:r>
              <a:rPr lang="en-US" sz="1050" dirty="0"/>
              <a:t/>
            </a:r>
            <a:br>
              <a:rPr lang="en-US" sz="1050" dirty="0"/>
            </a:br>
            <a:r>
              <a:rPr lang="en-US" altLang="zh-CN" sz="1800" dirty="0">
                <a:solidFill>
                  <a:srgbClr val="000000"/>
                </a:solidFill>
                <a:latin typeface="Arial"/>
                <a:ea typeface="Arial"/>
              </a:rPr>
              <a:t>•</a:t>
            </a:r>
            <a:r>
              <a:rPr lang="en-US" altLang="zh-CN" sz="1800" spc="94" dirty="0">
                <a:solidFill>
                  <a:srgbClr val="000000"/>
                </a:solidFill>
                <a:latin typeface="Arial"/>
                <a:cs typeface="Arial"/>
              </a:rPr>
              <a:t> </a:t>
            </a:r>
            <a:r>
              <a:rPr lang="en-US" altLang="zh-CN" sz="2200" dirty="0">
                <a:solidFill>
                  <a:srgbClr val="C00000"/>
                </a:solidFill>
                <a:latin typeface="Arial"/>
                <a:ea typeface="Arial"/>
              </a:rPr>
              <a:t>GLUKAGON</a:t>
            </a:r>
            <a:r>
              <a:rPr lang="en-US" altLang="zh-CN" sz="2000" dirty="0">
                <a:solidFill>
                  <a:srgbClr val="000000"/>
                </a:solidFill>
                <a:latin typeface="Arial"/>
                <a:ea typeface="Arial"/>
              </a:rPr>
              <a:t>:</a:t>
            </a:r>
            <a:r>
              <a:rPr lang="en-US" altLang="zh-CN" sz="2000" spc="100" dirty="0">
                <a:solidFill>
                  <a:srgbClr val="000000"/>
                </a:solidFill>
                <a:latin typeface="Arial"/>
                <a:cs typeface="Arial"/>
              </a:rPr>
              <a:t> </a:t>
            </a:r>
            <a:r>
              <a:rPr lang="tr-TR" altLang="zh-CN" sz="2000" spc="100" dirty="0">
                <a:solidFill>
                  <a:srgbClr val="000000"/>
                </a:solidFill>
                <a:latin typeface="Arial"/>
                <a:cs typeface="Arial"/>
              </a:rPr>
              <a:t> K</a:t>
            </a:r>
            <a:r>
              <a:rPr lang="en-US" altLang="zh-CN" sz="2000" dirty="0">
                <a:solidFill>
                  <a:srgbClr val="000000"/>
                </a:solidFill>
                <a:latin typeface="Arial"/>
                <a:ea typeface="Arial"/>
              </a:rPr>
              <a:t>an</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glikoz</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düzeyi</a:t>
            </a:r>
            <a:r>
              <a:rPr lang="en-US" altLang="zh-CN" sz="2000" spc="100" dirty="0">
                <a:solidFill>
                  <a:srgbClr val="000000"/>
                </a:solidFill>
                <a:latin typeface="Arial"/>
                <a:cs typeface="Arial"/>
              </a:rPr>
              <a:t> </a:t>
            </a:r>
            <a:r>
              <a:rPr lang="en-US" altLang="zh-CN" sz="2000" dirty="0" err="1">
                <a:solidFill>
                  <a:srgbClr val="000000"/>
                </a:solidFill>
                <a:latin typeface="Arial"/>
                <a:ea typeface="Arial"/>
              </a:rPr>
              <a:t>azaldığında</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salınır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tr-TR" altLang="zh-CN" sz="2000" dirty="0">
                <a:solidFill>
                  <a:srgbClr val="000000"/>
                </a:solidFill>
                <a:latin typeface="Arial"/>
                <a:ea typeface="Arial"/>
              </a:rPr>
              <a:t>.</a:t>
            </a:r>
            <a:r>
              <a:rPr lang="en-US" altLang="zh-CN" sz="2000" dirty="0" err="1">
                <a:solidFill>
                  <a:srgbClr val="000000"/>
                </a:solidFill>
                <a:latin typeface="Arial"/>
                <a:ea typeface="Arial"/>
              </a:rPr>
              <a:t>Karaciğerde</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depolanmış</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glikozu</a:t>
            </a:r>
            <a:r>
              <a:rPr lang="en-US" altLang="zh-CN" sz="2000" spc="94" dirty="0">
                <a:solidFill>
                  <a:srgbClr val="000000"/>
                </a:solidFill>
                <a:latin typeface="Arial"/>
                <a:cs typeface="Arial"/>
              </a:rPr>
              <a:t> </a:t>
            </a:r>
            <a:r>
              <a:rPr lang="en-US" altLang="zh-CN" sz="2000" dirty="0">
                <a:solidFill>
                  <a:srgbClr val="000000"/>
                </a:solidFill>
                <a:latin typeface="Arial"/>
                <a:ea typeface="Arial"/>
              </a:rPr>
              <a:t>kana</a:t>
            </a:r>
            <a:r>
              <a:rPr lang="en-US" altLang="zh-CN" sz="2000" spc="94" dirty="0">
                <a:solidFill>
                  <a:srgbClr val="000000"/>
                </a:solidFill>
                <a:latin typeface="Arial"/>
                <a:cs typeface="Arial"/>
              </a:rPr>
              <a:t> </a:t>
            </a:r>
            <a:r>
              <a:rPr lang="en-US" altLang="zh-CN" sz="2000" dirty="0" err="1">
                <a:solidFill>
                  <a:srgbClr val="000000"/>
                </a:solidFill>
                <a:latin typeface="Arial"/>
                <a:ea typeface="Arial"/>
              </a:rPr>
              <a:t>verir</a:t>
            </a:r>
            <a:r>
              <a:rPr lang="en-US" altLang="zh-CN" sz="2000" spc="94" dirty="0">
                <a:solidFill>
                  <a:srgbClr val="000000"/>
                </a:solidFill>
                <a:latin typeface="Arial"/>
                <a:cs typeface="Arial"/>
              </a:rPr>
              <a:t> </a:t>
            </a:r>
            <a:r>
              <a:rPr lang="en-US" altLang="zh-CN" sz="2000" dirty="0">
                <a:solidFill>
                  <a:srgbClr val="000000"/>
                </a:solidFill>
                <a:latin typeface="Arial"/>
                <a:ea typeface="Arial"/>
              </a:rPr>
              <a:t>(</a:t>
            </a:r>
            <a:r>
              <a:rPr lang="tr-TR" altLang="zh-CN" sz="2000" dirty="0">
                <a:solidFill>
                  <a:srgbClr val="000000"/>
                </a:solidFill>
                <a:latin typeface="Arial"/>
                <a:ea typeface="Arial"/>
              </a:rPr>
              <a:t>G</a:t>
            </a:r>
            <a:r>
              <a:rPr lang="en-US" altLang="zh-CN" sz="2000" dirty="0" err="1">
                <a:solidFill>
                  <a:srgbClr val="000000"/>
                </a:solidFill>
                <a:latin typeface="Arial"/>
                <a:ea typeface="Arial"/>
              </a:rPr>
              <a:t>likojenoliz</a:t>
            </a:r>
            <a:r>
              <a:rPr lang="en-US" altLang="zh-CN" sz="2000" dirty="0">
                <a:solidFill>
                  <a:srgbClr val="000000"/>
                </a:solidFill>
                <a:latin typeface="Arial"/>
                <a:ea typeface="Arial"/>
              </a:rPr>
              <a:t>)</a:t>
            </a:r>
            <a:br>
              <a:rPr lang="en-US" altLang="zh-CN" sz="2000" dirty="0">
                <a:solidFill>
                  <a:srgbClr val="000000"/>
                </a:solidFill>
                <a:latin typeface="Arial"/>
                <a:ea typeface="Arial"/>
              </a:rPr>
            </a:br>
            <a:r>
              <a:rPr lang="en-US" altLang="zh-CN" sz="2000" spc="110" dirty="0">
                <a:solidFill>
                  <a:srgbClr val="000000"/>
                </a:solidFill>
                <a:latin typeface="Arial"/>
                <a:cs typeface="Arial"/>
              </a:rPr>
              <a:t> </a:t>
            </a:r>
            <a:r>
              <a:rPr lang="en-US" altLang="zh-CN" sz="2000" dirty="0" err="1">
                <a:solidFill>
                  <a:srgbClr val="000000"/>
                </a:solidFill>
                <a:latin typeface="Arial"/>
                <a:ea typeface="Arial"/>
              </a:rPr>
              <a:t>Karaciğerde</a:t>
            </a:r>
            <a:r>
              <a:rPr lang="en-US" altLang="zh-CN" sz="2000" spc="114" dirty="0">
                <a:solidFill>
                  <a:srgbClr val="000000"/>
                </a:solidFill>
                <a:latin typeface="Arial"/>
                <a:cs typeface="Arial"/>
              </a:rPr>
              <a:t> </a:t>
            </a:r>
            <a:r>
              <a:rPr lang="en-US" altLang="zh-CN" sz="2000" dirty="0" err="1">
                <a:solidFill>
                  <a:srgbClr val="000000"/>
                </a:solidFill>
                <a:latin typeface="Arial"/>
                <a:ea typeface="Arial"/>
              </a:rPr>
              <a:t>aminoasitlerden</a:t>
            </a:r>
            <a:r>
              <a:rPr lang="en-US" altLang="zh-CN" sz="2000" spc="114" dirty="0">
                <a:solidFill>
                  <a:srgbClr val="000000"/>
                </a:solidFill>
                <a:latin typeface="Arial"/>
                <a:cs typeface="Arial"/>
              </a:rPr>
              <a:t> </a:t>
            </a:r>
            <a:r>
              <a:rPr lang="en-US" altLang="zh-CN" sz="2000" dirty="0" err="1">
                <a:solidFill>
                  <a:srgbClr val="000000"/>
                </a:solidFill>
                <a:latin typeface="Arial"/>
                <a:ea typeface="Arial"/>
              </a:rPr>
              <a:t>glikoz</a:t>
            </a:r>
            <a:r>
              <a:rPr lang="en-US" altLang="zh-CN" sz="2000" spc="114" dirty="0">
                <a:solidFill>
                  <a:srgbClr val="000000"/>
                </a:solidFill>
                <a:latin typeface="Arial"/>
                <a:cs typeface="Arial"/>
              </a:rPr>
              <a:t> </a:t>
            </a:r>
            <a:r>
              <a:rPr lang="en-US" altLang="zh-CN" sz="2000" dirty="0" err="1">
                <a:solidFill>
                  <a:srgbClr val="000000"/>
                </a:solidFill>
                <a:latin typeface="Arial"/>
                <a:ea typeface="Arial"/>
              </a:rPr>
              <a:t>yapılmasını</a:t>
            </a:r>
            <a:r>
              <a:rPr lang="en-US" altLang="zh-CN" sz="2000" spc="114" dirty="0">
                <a:solidFill>
                  <a:srgbClr val="000000"/>
                </a:solidFill>
                <a:latin typeface="Arial"/>
                <a:cs typeface="Arial"/>
              </a:rPr>
              <a:t> </a:t>
            </a:r>
            <a:r>
              <a:rPr lang="en-US" altLang="zh-CN" sz="2000" dirty="0" err="1">
                <a:solidFill>
                  <a:srgbClr val="000000"/>
                </a:solidFill>
                <a:latin typeface="Arial"/>
                <a:ea typeface="Arial"/>
              </a:rPr>
              <a:t>arttırır</a:t>
            </a:r>
            <a:r>
              <a:rPr lang="tr-TR" altLang="zh-CN" sz="2000" dirty="0">
                <a:solidFill>
                  <a:srgbClr val="000000"/>
                </a:solidFill>
                <a:latin typeface="Arial"/>
                <a:ea typeface="Arial"/>
              </a:rPr>
              <a:t> (</a:t>
            </a:r>
            <a:r>
              <a:rPr lang="tr-TR" altLang="zh-CN" sz="2000" spc="-5" dirty="0">
                <a:solidFill>
                  <a:srgbClr val="000000"/>
                </a:solidFill>
                <a:latin typeface="Arial"/>
                <a:ea typeface="Arial"/>
              </a:rPr>
              <a:t>G</a:t>
            </a:r>
            <a:r>
              <a:rPr lang="en-US" altLang="zh-CN" sz="2000" spc="-5" dirty="0" err="1">
                <a:solidFill>
                  <a:srgbClr val="000000"/>
                </a:solidFill>
                <a:latin typeface="Arial"/>
                <a:ea typeface="Arial"/>
              </a:rPr>
              <a:t>lik</a:t>
            </a:r>
            <a:r>
              <a:rPr lang="en-US" altLang="zh-CN" sz="2000" dirty="0" err="1">
                <a:solidFill>
                  <a:srgbClr val="000000"/>
                </a:solidFill>
                <a:latin typeface="Arial"/>
                <a:ea typeface="Arial"/>
              </a:rPr>
              <a:t>oneogenez</a:t>
            </a:r>
            <a:r>
              <a:rPr lang="en-US" altLang="zh-CN" sz="2000" dirty="0">
                <a:solidFill>
                  <a:srgbClr val="000000"/>
                </a:solidFill>
                <a:latin typeface="Arial"/>
                <a:ea typeface="Arial"/>
              </a:rPr>
              <a:t>)</a:t>
            </a:r>
            <a:br>
              <a:rPr lang="en-US" altLang="zh-CN" sz="2000" dirty="0">
                <a:solidFill>
                  <a:srgbClr val="000000"/>
                </a:solidFill>
                <a:latin typeface="Arial"/>
                <a:ea typeface="Arial"/>
              </a:rPr>
            </a:br>
            <a:r>
              <a:rPr lang="en-US" altLang="zh-CN" sz="2000" spc="44" dirty="0">
                <a:solidFill>
                  <a:srgbClr val="000000"/>
                </a:solidFill>
                <a:latin typeface="Arial"/>
                <a:cs typeface="Arial"/>
              </a:rPr>
              <a:t> </a:t>
            </a:r>
            <a:r>
              <a:rPr lang="en-US" altLang="zh-CN" sz="2000" dirty="0" err="1">
                <a:solidFill>
                  <a:srgbClr val="000000"/>
                </a:solidFill>
                <a:latin typeface="Arial"/>
                <a:ea typeface="Arial"/>
              </a:rPr>
              <a:t>Yağ</a:t>
            </a:r>
            <a:r>
              <a:rPr lang="en-US" altLang="zh-CN" sz="2000" spc="50" dirty="0">
                <a:solidFill>
                  <a:srgbClr val="000000"/>
                </a:solidFill>
                <a:latin typeface="Arial"/>
                <a:cs typeface="Arial"/>
              </a:rPr>
              <a:t> </a:t>
            </a:r>
            <a:r>
              <a:rPr lang="en-US" altLang="zh-CN" sz="2000" dirty="0" err="1">
                <a:solidFill>
                  <a:srgbClr val="000000"/>
                </a:solidFill>
                <a:latin typeface="Arial"/>
                <a:ea typeface="Arial"/>
              </a:rPr>
              <a:t>yıkılmasını</a:t>
            </a:r>
            <a:r>
              <a:rPr lang="en-US" altLang="zh-CN" sz="2000" spc="50" dirty="0">
                <a:solidFill>
                  <a:srgbClr val="000000"/>
                </a:solidFill>
                <a:latin typeface="Arial"/>
                <a:cs typeface="Arial"/>
              </a:rPr>
              <a:t> </a:t>
            </a:r>
            <a:r>
              <a:rPr lang="en-US" altLang="zh-CN" sz="2000" dirty="0" err="1">
                <a:solidFill>
                  <a:srgbClr val="000000"/>
                </a:solidFill>
                <a:latin typeface="Arial"/>
                <a:ea typeface="Arial"/>
              </a:rPr>
              <a:t>ve</a:t>
            </a:r>
            <a:r>
              <a:rPr lang="en-US" altLang="zh-CN" sz="2000" spc="50" dirty="0">
                <a:solidFill>
                  <a:srgbClr val="000000"/>
                </a:solidFill>
                <a:latin typeface="Arial"/>
                <a:cs typeface="Arial"/>
              </a:rPr>
              <a:t> </a:t>
            </a:r>
            <a:r>
              <a:rPr lang="en-US" altLang="zh-CN" sz="2000" dirty="0" err="1">
                <a:solidFill>
                  <a:srgbClr val="000000"/>
                </a:solidFill>
                <a:latin typeface="Arial"/>
                <a:ea typeface="Arial"/>
              </a:rPr>
              <a:t>enerji</a:t>
            </a:r>
            <a:r>
              <a:rPr lang="en-US" altLang="zh-CN" sz="2000" spc="50" dirty="0">
                <a:solidFill>
                  <a:srgbClr val="000000"/>
                </a:solidFill>
                <a:latin typeface="Arial"/>
                <a:cs typeface="Arial"/>
              </a:rPr>
              <a:t> </a:t>
            </a:r>
            <a:r>
              <a:rPr lang="en-US" altLang="zh-CN" sz="2000" dirty="0" err="1">
                <a:solidFill>
                  <a:srgbClr val="000000"/>
                </a:solidFill>
                <a:latin typeface="Arial"/>
                <a:ea typeface="Arial"/>
              </a:rPr>
              <a:t>kaynağı</a:t>
            </a:r>
            <a:r>
              <a:rPr lang="en-US" altLang="zh-CN" sz="2000" spc="44" dirty="0">
                <a:solidFill>
                  <a:srgbClr val="000000"/>
                </a:solidFill>
                <a:latin typeface="Arial"/>
                <a:cs typeface="Arial"/>
              </a:rPr>
              <a:t> </a:t>
            </a:r>
            <a:r>
              <a:rPr lang="en-US" altLang="zh-CN" sz="2000" dirty="0" err="1">
                <a:solidFill>
                  <a:srgbClr val="000000"/>
                </a:solidFill>
                <a:latin typeface="Arial"/>
                <a:ea typeface="Arial"/>
              </a:rPr>
              <a:t>olarak</a:t>
            </a:r>
            <a:r>
              <a:rPr lang="en-US" altLang="zh-CN" sz="2000" spc="50" dirty="0">
                <a:solidFill>
                  <a:srgbClr val="000000"/>
                </a:solidFill>
                <a:latin typeface="Arial"/>
                <a:cs typeface="Arial"/>
              </a:rPr>
              <a:t> </a:t>
            </a:r>
            <a:r>
              <a:rPr lang="en-US" altLang="zh-CN" sz="2000" dirty="0" err="1">
                <a:solidFill>
                  <a:srgbClr val="000000"/>
                </a:solidFill>
                <a:latin typeface="Arial"/>
                <a:ea typeface="Arial"/>
              </a:rPr>
              <a:t>kullanılmasını</a:t>
            </a:r>
            <a:r>
              <a:rPr lang="tr-TR" altLang="zh-CN" sz="2000" dirty="0">
                <a:solidFill>
                  <a:srgbClr val="000000"/>
                </a:solidFill>
                <a:latin typeface="Arial"/>
                <a:ea typeface="Arial"/>
              </a:rPr>
              <a:t> </a:t>
            </a:r>
            <a:r>
              <a:rPr lang="en-US" altLang="zh-CN" sz="2000" dirty="0" err="1">
                <a:solidFill>
                  <a:srgbClr val="000000"/>
                </a:solidFill>
                <a:latin typeface="Arial"/>
                <a:ea typeface="Arial"/>
              </a:rPr>
              <a:t>sağlar</a:t>
            </a:r>
            <a:r>
              <a:rPr lang="en-US" altLang="zh-CN" sz="2000" dirty="0">
                <a:solidFill>
                  <a:srgbClr val="000000"/>
                </a:solidFill>
                <a:latin typeface="Arial"/>
                <a:cs typeface="Arial"/>
              </a:rPr>
              <a:t> </a:t>
            </a:r>
            <a:r>
              <a:rPr lang="en-US" altLang="zh-CN" sz="2000" dirty="0">
                <a:solidFill>
                  <a:srgbClr val="000000"/>
                </a:solidFill>
                <a:latin typeface="Arial"/>
                <a:ea typeface="Arial"/>
              </a:rPr>
              <a:t>(</a:t>
            </a:r>
            <a:r>
              <a:rPr lang="tr-TR" altLang="zh-CN" sz="2000" dirty="0">
                <a:solidFill>
                  <a:srgbClr val="000000"/>
                </a:solidFill>
                <a:latin typeface="Arial"/>
                <a:ea typeface="Arial"/>
              </a:rPr>
              <a:t>L</a:t>
            </a:r>
            <a:r>
              <a:rPr lang="en-US" altLang="zh-CN" sz="2000" dirty="0" err="1">
                <a:solidFill>
                  <a:srgbClr val="000000"/>
                </a:solidFill>
                <a:latin typeface="Arial"/>
                <a:ea typeface="Arial"/>
              </a:rPr>
              <a:t>ipoliz</a:t>
            </a:r>
            <a:r>
              <a:rPr lang="en-US" altLang="zh-CN" sz="2000" dirty="0">
                <a:solidFill>
                  <a:srgbClr val="000000"/>
                </a:solidFill>
                <a:latin typeface="Arial"/>
                <a:cs typeface="Arial"/>
              </a:rPr>
              <a:t> </a:t>
            </a:r>
            <a:r>
              <a:rPr lang="en-US" altLang="zh-CN" sz="2000" dirty="0" err="1">
                <a:solidFill>
                  <a:srgbClr val="000000"/>
                </a:solidFill>
                <a:latin typeface="Arial"/>
                <a:ea typeface="Arial"/>
              </a:rPr>
              <a:t>ve</a:t>
            </a:r>
            <a:r>
              <a:rPr lang="en-US" altLang="zh-CN" sz="2000" spc="-50" dirty="0">
                <a:solidFill>
                  <a:srgbClr val="000000"/>
                </a:solidFill>
                <a:latin typeface="Arial"/>
                <a:cs typeface="Arial"/>
              </a:rPr>
              <a:t> </a:t>
            </a:r>
            <a:r>
              <a:rPr lang="tr-TR" altLang="zh-CN" sz="2000" spc="-50" dirty="0">
                <a:solidFill>
                  <a:srgbClr val="000000"/>
                </a:solidFill>
                <a:latin typeface="Arial"/>
                <a:cs typeface="Arial"/>
              </a:rPr>
              <a:t>K</a:t>
            </a:r>
            <a:r>
              <a:rPr lang="en-US" altLang="zh-CN" sz="2000" dirty="0" err="1">
                <a:solidFill>
                  <a:srgbClr val="000000"/>
                </a:solidFill>
                <a:latin typeface="Arial"/>
                <a:ea typeface="Arial"/>
              </a:rPr>
              <a:t>etogenez</a:t>
            </a:r>
            <a:r>
              <a:rPr lang="tr-TR" altLang="zh-CN" sz="2000" dirty="0">
                <a:solidFill>
                  <a:srgbClr val="000000"/>
                </a:solidFill>
                <a:latin typeface="Arial"/>
                <a:ea typeface="Arial"/>
              </a:rPr>
              <a:t/>
            </a:r>
            <a:br>
              <a:rPr lang="tr-TR" altLang="zh-CN" sz="2000" dirty="0">
                <a:solidFill>
                  <a:srgbClr val="000000"/>
                </a:solidFill>
                <a:latin typeface="Arial"/>
                <a:ea typeface="Arial"/>
              </a:rPr>
            </a:br>
            <a:r>
              <a:rPr lang="tr-TR" altLang="zh-CN" sz="2000" dirty="0">
                <a:solidFill>
                  <a:srgbClr val="000000"/>
                </a:solidFill>
                <a:latin typeface="Arial"/>
                <a:ea typeface="Arial"/>
              </a:rPr>
              <a:t/>
            </a:r>
            <a:br>
              <a:rPr lang="tr-TR" altLang="zh-CN" sz="2000" dirty="0">
                <a:solidFill>
                  <a:srgbClr val="000000"/>
                </a:solidFill>
                <a:latin typeface="Arial"/>
                <a:ea typeface="Arial"/>
              </a:rPr>
            </a:br>
            <a:r>
              <a:rPr lang="en-US" altLang="zh-CN" sz="2000" dirty="0">
                <a:solidFill>
                  <a:srgbClr val="000000"/>
                </a:solidFill>
                <a:latin typeface="Arial"/>
                <a:ea typeface="Arial"/>
              </a:rPr>
              <a:t> </a:t>
            </a:r>
            <a:r>
              <a:rPr lang="en-US" altLang="zh-CN" sz="2400" dirty="0">
                <a:solidFill>
                  <a:srgbClr val="C00000"/>
                </a:solidFill>
                <a:latin typeface="Arial"/>
                <a:ea typeface="Arial"/>
              </a:rPr>
              <a:t>İNSÜLIN</a:t>
            </a:r>
            <a:r>
              <a:rPr lang="en-US" altLang="zh-CN" sz="2000" dirty="0">
                <a:solidFill>
                  <a:srgbClr val="000000"/>
                </a:solidFill>
                <a:latin typeface="Arial"/>
                <a:ea typeface="Arial"/>
              </a:rPr>
              <a:t>:</a:t>
            </a:r>
            <a:r>
              <a:rPr lang="en-US" altLang="zh-CN" sz="2000" dirty="0">
                <a:solidFill>
                  <a:srgbClr val="000000"/>
                </a:solidFill>
                <a:latin typeface="Arial"/>
                <a:cs typeface="Arial"/>
              </a:rPr>
              <a:t> </a:t>
            </a:r>
            <a:r>
              <a:rPr lang="tr-TR" altLang="zh-CN" sz="2000" dirty="0">
                <a:solidFill>
                  <a:srgbClr val="000000"/>
                </a:solidFill>
                <a:latin typeface="Arial"/>
                <a:cs typeface="Arial"/>
              </a:rPr>
              <a:t>B</a:t>
            </a:r>
            <a:r>
              <a:rPr lang="en-US" altLang="zh-CN" sz="2000" dirty="0" err="1">
                <a:solidFill>
                  <a:srgbClr val="000000"/>
                </a:solidFill>
                <a:latin typeface="Arial"/>
                <a:ea typeface="Arial"/>
              </a:rPr>
              <a:t>esin</a:t>
            </a:r>
            <a:r>
              <a:rPr lang="en-US" altLang="zh-CN" sz="2000" dirty="0">
                <a:solidFill>
                  <a:srgbClr val="000000"/>
                </a:solidFill>
                <a:latin typeface="Arial"/>
                <a:cs typeface="Arial"/>
              </a:rPr>
              <a:t> </a:t>
            </a:r>
            <a:r>
              <a:rPr lang="en-US" altLang="zh-CN" sz="2000" dirty="0" err="1">
                <a:solidFill>
                  <a:srgbClr val="000000"/>
                </a:solidFill>
                <a:latin typeface="Arial"/>
                <a:ea typeface="Arial"/>
              </a:rPr>
              <a:t>alınması</a:t>
            </a:r>
            <a:r>
              <a:rPr lang="en-US" altLang="zh-CN" sz="2000" dirty="0">
                <a:solidFill>
                  <a:srgbClr val="000000"/>
                </a:solidFill>
                <a:latin typeface="Arial"/>
                <a:cs typeface="Arial"/>
              </a:rPr>
              <a:t> </a:t>
            </a:r>
            <a:r>
              <a:rPr lang="en-US" altLang="zh-CN" sz="2000" dirty="0" err="1">
                <a:solidFill>
                  <a:srgbClr val="000000"/>
                </a:solidFill>
                <a:latin typeface="Arial"/>
                <a:ea typeface="Arial"/>
              </a:rPr>
              <a:t>ve</a:t>
            </a:r>
            <a:r>
              <a:rPr lang="en-US" altLang="zh-CN" sz="2000" dirty="0">
                <a:solidFill>
                  <a:srgbClr val="000000"/>
                </a:solidFill>
                <a:latin typeface="Arial"/>
                <a:cs typeface="Arial"/>
              </a:rPr>
              <a:t> </a:t>
            </a:r>
            <a:r>
              <a:rPr lang="en-US" altLang="zh-CN" sz="2000" dirty="0" err="1">
                <a:solidFill>
                  <a:srgbClr val="000000"/>
                </a:solidFill>
                <a:latin typeface="Arial"/>
                <a:ea typeface="Arial"/>
              </a:rPr>
              <a:t>sindirimi</a:t>
            </a:r>
            <a:r>
              <a:rPr lang="en-US" altLang="zh-CN" sz="2000" dirty="0">
                <a:solidFill>
                  <a:srgbClr val="000000"/>
                </a:solidFill>
                <a:latin typeface="Arial"/>
                <a:cs typeface="Arial"/>
              </a:rPr>
              <a:t> </a:t>
            </a:r>
            <a:r>
              <a:rPr lang="en-US" altLang="zh-CN" sz="2000" dirty="0" err="1">
                <a:solidFill>
                  <a:srgbClr val="000000"/>
                </a:solidFill>
                <a:latin typeface="Arial"/>
                <a:ea typeface="Arial"/>
              </a:rPr>
              <a:t>takiben</a:t>
            </a:r>
            <a:r>
              <a:rPr lang="en-US" altLang="zh-CN" sz="2000" dirty="0">
                <a:solidFill>
                  <a:srgbClr val="000000"/>
                </a:solidFill>
                <a:latin typeface="Arial"/>
                <a:cs typeface="Arial"/>
              </a:rPr>
              <a:t> </a:t>
            </a:r>
            <a:r>
              <a:rPr lang="en-US" altLang="zh-CN" sz="2000" dirty="0" err="1">
                <a:solidFill>
                  <a:srgbClr val="000000"/>
                </a:solidFill>
                <a:latin typeface="Arial"/>
                <a:ea typeface="Arial"/>
              </a:rPr>
              <a:t>insülin</a:t>
            </a:r>
            <a:r>
              <a:rPr lang="en-US" altLang="zh-CN" sz="2000" spc="209" dirty="0">
                <a:solidFill>
                  <a:srgbClr val="000000"/>
                </a:solidFill>
                <a:latin typeface="Arial"/>
                <a:cs typeface="Arial"/>
              </a:rPr>
              <a:t> </a:t>
            </a:r>
            <a:r>
              <a:rPr lang="en-US" altLang="zh-CN" sz="2000" dirty="0" err="1">
                <a:solidFill>
                  <a:srgbClr val="000000"/>
                </a:solidFill>
                <a:latin typeface="Arial"/>
                <a:ea typeface="Arial"/>
              </a:rPr>
              <a:t>salınır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tr-TR" altLang="zh-CN" sz="2000" dirty="0">
                <a:solidFill>
                  <a:srgbClr val="000000"/>
                </a:solidFill>
                <a:latin typeface="Arial"/>
                <a:ea typeface="Arial"/>
              </a:rPr>
              <a:t> </a:t>
            </a:r>
            <a:r>
              <a:rPr lang="en-US" altLang="zh-CN" sz="2000" dirty="0" err="1">
                <a:solidFill>
                  <a:srgbClr val="000000"/>
                </a:solidFill>
                <a:latin typeface="Arial"/>
                <a:ea typeface="Arial"/>
              </a:rPr>
              <a:t>Kandaki</a:t>
            </a:r>
            <a:r>
              <a:rPr lang="en-US" altLang="zh-CN" sz="2000" spc="50" dirty="0">
                <a:solidFill>
                  <a:srgbClr val="000000"/>
                </a:solidFill>
                <a:latin typeface="Arial"/>
                <a:cs typeface="Arial"/>
              </a:rPr>
              <a:t> </a:t>
            </a:r>
            <a:r>
              <a:rPr lang="en-US" altLang="zh-CN" sz="2000" dirty="0" err="1">
                <a:solidFill>
                  <a:srgbClr val="000000"/>
                </a:solidFill>
                <a:latin typeface="Arial"/>
                <a:ea typeface="Arial"/>
              </a:rPr>
              <a:t>glikozun</a:t>
            </a:r>
            <a:r>
              <a:rPr lang="en-US" altLang="zh-CN" sz="2000" spc="40" dirty="0">
                <a:solidFill>
                  <a:srgbClr val="000000"/>
                </a:solidFill>
                <a:latin typeface="Arial"/>
                <a:cs typeface="Arial"/>
              </a:rPr>
              <a:t> </a:t>
            </a:r>
            <a:r>
              <a:rPr lang="en-US" altLang="zh-CN" sz="2000" dirty="0" err="1">
                <a:solidFill>
                  <a:srgbClr val="000000"/>
                </a:solidFill>
                <a:latin typeface="Arial"/>
                <a:ea typeface="Arial"/>
              </a:rPr>
              <a:t>dokulara</a:t>
            </a:r>
            <a:r>
              <a:rPr lang="en-US" altLang="zh-CN" sz="2000" spc="44" dirty="0">
                <a:solidFill>
                  <a:srgbClr val="000000"/>
                </a:solidFill>
                <a:latin typeface="Arial"/>
                <a:cs typeface="Arial"/>
              </a:rPr>
              <a:t> </a:t>
            </a:r>
            <a:r>
              <a:rPr lang="en-US" altLang="zh-CN" sz="2000" dirty="0" err="1">
                <a:solidFill>
                  <a:srgbClr val="000000"/>
                </a:solidFill>
                <a:latin typeface="Arial"/>
                <a:ea typeface="Arial"/>
              </a:rPr>
              <a:t>geçişini</a:t>
            </a:r>
            <a:r>
              <a:rPr lang="en-US" altLang="zh-CN" sz="2000" spc="44" dirty="0">
                <a:solidFill>
                  <a:srgbClr val="000000"/>
                </a:solidFill>
                <a:latin typeface="Arial"/>
                <a:cs typeface="Arial"/>
              </a:rPr>
              <a:t> </a:t>
            </a:r>
            <a:r>
              <a:rPr lang="en-US" altLang="zh-CN" sz="2000" dirty="0" err="1">
                <a:solidFill>
                  <a:srgbClr val="000000"/>
                </a:solidFill>
                <a:latin typeface="Arial"/>
                <a:ea typeface="Arial"/>
              </a:rPr>
              <a:t>sağlar</a:t>
            </a:r>
            <a:r>
              <a:rPr lang="en-US" altLang="zh-CN" sz="2000" spc="44" dirty="0">
                <a:solidFill>
                  <a:srgbClr val="000000"/>
                </a:solidFill>
                <a:latin typeface="Arial"/>
                <a:cs typeface="Arial"/>
              </a:rPr>
              <a:t> </a:t>
            </a:r>
            <a:r>
              <a:rPr lang="en-US" altLang="zh-CN" sz="2000" dirty="0">
                <a:solidFill>
                  <a:srgbClr val="000000"/>
                </a:solidFill>
                <a:latin typeface="Arial"/>
                <a:ea typeface="Arial"/>
              </a:rPr>
              <a:t>(</a:t>
            </a:r>
            <a:r>
              <a:rPr lang="en-US" altLang="zh-CN" sz="2000" dirty="0" err="1">
                <a:solidFill>
                  <a:srgbClr val="000000"/>
                </a:solidFill>
                <a:latin typeface="Arial"/>
                <a:ea typeface="Arial"/>
              </a:rPr>
              <a:t>glikoliz</a:t>
            </a:r>
            <a:r>
              <a:rPr lang="en-US" altLang="zh-CN" sz="2000" dirty="0">
                <a:solidFill>
                  <a:srgbClr val="000000"/>
                </a:solidFill>
                <a:latin typeface="Arial"/>
                <a:ea typeface="Arial"/>
              </a:rPr>
              <a:t>)</a:t>
            </a:r>
            <a:br>
              <a:rPr lang="en-US" altLang="zh-CN" sz="2000" dirty="0">
                <a:solidFill>
                  <a:srgbClr val="000000"/>
                </a:solidFill>
                <a:latin typeface="Arial"/>
                <a:ea typeface="Arial"/>
              </a:rPr>
            </a:br>
            <a:r>
              <a:rPr lang="en-US" altLang="zh-CN" sz="2000" dirty="0">
                <a:solidFill>
                  <a:srgbClr val="000000"/>
                </a:solidFill>
                <a:latin typeface="Arial"/>
                <a:cs typeface="Arial"/>
              </a:rPr>
              <a:t> </a:t>
            </a:r>
            <a:r>
              <a:rPr lang="en-US" altLang="zh-CN" sz="2000" dirty="0">
                <a:solidFill>
                  <a:srgbClr val="000000"/>
                </a:solidFill>
                <a:latin typeface="Arial"/>
                <a:ea typeface="Arial"/>
              </a:rPr>
              <a:t>Protein</a:t>
            </a:r>
            <a:r>
              <a:rPr lang="en-US" altLang="zh-CN" sz="2000" dirty="0">
                <a:solidFill>
                  <a:srgbClr val="000000"/>
                </a:solidFill>
                <a:latin typeface="Arial"/>
                <a:cs typeface="Arial"/>
              </a:rPr>
              <a:t> </a:t>
            </a:r>
            <a:r>
              <a:rPr lang="en-US" altLang="zh-CN" sz="2000" dirty="0" err="1">
                <a:solidFill>
                  <a:srgbClr val="000000"/>
                </a:solidFill>
                <a:latin typeface="Arial"/>
                <a:ea typeface="Arial"/>
              </a:rPr>
              <a:t>sentezi</a:t>
            </a:r>
            <a:r>
              <a:rPr lang="en-US" altLang="zh-CN" sz="2000" spc="164" dirty="0">
                <a:solidFill>
                  <a:srgbClr val="000000"/>
                </a:solidFill>
                <a:latin typeface="Arial"/>
                <a:cs typeface="Arial"/>
              </a:rPr>
              <a:t> </a:t>
            </a:r>
            <a:r>
              <a:rPr lang="en-US" altLang="zh-CN" sz="2000" dirty="0" err="1">
                <a:solidFill>
                  <a:srgbClr val="000000"/>
                </a:solidFill>
                <a:latin typeface="Arial"/>
                <a:ea typeface="Arial"/>
              </a:rPr>
              <a:t>artar</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altLang="zh-CN" sz="2000" dirty="0" err="1">
                <a:solidFill>
                  <a:srgbClr val="000000"/>
                </a:solidFill>
                <a:latin typeface="Arial"/>
                <a:ea typeface="Arial"/>
              </a:rPr>
              <a:t>Glikozun</a:t>
            </a:r>
            <a:r>
              <a:rPr lang="en-US" altLang="zh-CN" sz="2000" dirty="0">
                <a:solidFill>
                  <a:srgbClr val="000000"/>
                </a:solidFill>
                <a:latin typeface="Arial"/>
                <a:cs typeface="Arial"/>
              </a:rPr>
              <a:t> </a:t>
            </a:r>
            <a:r>
              <a:rPr lang="en-US" altLang="zh-CN" sz="2000" dirty="0" err="1">
                <a:solidFill>
                  <a:srgbClr val="000000"/>
                </a:solidFill>
                <a:latin typeface="Arial"/>
                <a:ea typeface="Arial"/>
              </a:rPr>
              <a:t>fazlası</a:t>
            </a:r>
            <a:r>
              <a:rPr lang="en-US" altLang="zh-CN" sz="2000" dirty="0">
                <a:solidFill>
                  <a:srgbClr val="000000"/>
                </a:solidFill>
                <a:latin typeface="Arial"/>
                <a:cs typeface="Arial"/>
              </a:rPr>
              <a:t> </a:t>
            </a:r>
            <a:r>
              <a:rPr lang="en-US" altLang="zh-CN" sz="2000" dirty="0" err="1">
                <a:solidFill>
                  <a:srgbClr val="000000"/>
                </a:solidFill>
                <a:latin typeface="Arial"/>
                <a:ea typeface="Arial"/>
              </a:rPr>
              <a:t>karaciğerde</a:t>
            </a:r>
            <a:r>
              <a:rPr lang="en-US" altLang="zh-CN" sz="2000" dirty="0">
                <a:solidFill>
                  <a:srgbClr val="000000"/>
                </a:solidFill>
                <a:latin typeface="Arial"/>
                <a:cs typeface="Arial"/>
              </a:rPr>
              <a:t> </a:t>
            </a:r>
            <a:r>
              <a:rPr lang="en-US" altLang="zh-CN" sz="2000" dirty="0" err="1">
                <a:solidFill>
                  <a:srgbClr val="000000"/>
                </a:solidFill>
                <a:latin typeface="Arial"/>
                <a:ea typeface="Arial"/>
              </a:rPr>
              <a:t>glikojen</a:t>
            </a:r>
            <a:r>
              <a:rPr lang="en-US" altLang="zh-CN" sz="2000" dirty="0">
                <a:solidFill>
                  <a:srgbClr val="000000"/>
                </a:solidFill>
                <a:latin typeface="Arial"/>
                <a:cs typeface="Arial"/>
              </a:rPr>
              <a:t> </a:t>
            </a:r>
            <a:r>
              <a:rPr lang="en-US" altLang="zh-CN" sz="2000" dirty="0" err="1">
                <a:solidFill>
                  <a:srgbClr val="000000"/>
                </a:solidFill>
                <a:latin typeface="Arial"/>
                <a:ea typeface="Arial"/>
              </a:rPr>
              <a:t>şeklinde</a:t>
            </a:r>
            <a:r>
              <a:rPr lang="en-US" altLang="zh-CN" sz="2000" spc="204" dirty="0">
                <a:solidFill>
                  <a:srgbClr val="000000"/>
                </a:solidFill>
                <a:latin typeface="Arial"/>
                <a:cs typeface="Arial"/>
              </a:rPr>
              <a:t> </a:t>
            </a:r>
            <a:r>
              <a:rPr lang="en-US" altLang="zh-CN" sz="2000" dirty="0" err="1">
                <a:solidFill>
                  <a:srgbClr val="000000"/>
                </a:solidFill>
                <a:latin typeface="Arial"/>
                <a:ea typeface="Arial"/>
              </a:rPr>
              <a:t>depolanır</a:t>
            </a:r>
            <a:r>
              <a:rPr lang="tr-TR" altLang="zh-CN" sz="2000" dirty="0">
                <a:solidFill>
                  <a:srgbClr val="000000"/>
                </a:solidFill>
                <a:latin typeface="Arial"/>
                <a:ea typeface="Arial"/>
              </a:rPr>
              <a:t> (</a:t>
            </a:r>
            <a:r>
              <a:rPr lang="tr-TR" altLang="zh-CN" sz="2000" spc="5" dirty="0">
                <a:solidFill>
                  <a:srgbClr val="000000"/>
                </a:solidFill>
                <a:latin typeface="Arial"/>
                <a:ea typeface="Arial"/>
              </a:rPr>
              <a:t>G</a:t>
            </a:r>
            <a:r>
              <a:rPr lang="en-US" altLang="zh-CN" sz="2000" spc="5" dirty="0" err="1">
                <a:solidFill>
                  <a:srgbClr val="000000"/>
                </a:solidFill>
                <a:latin typeface="Arial"/>
                <a:ea typeface="Arial"/>
              </a:rPr>
              <a:t>lik</a:t>
            </a:r>
            <a:r>
              <a:rPr lang="en-US" altLang="zh-CN" sz="2000" dirty="0" err="1">
                <a:solidFill>
                  <a:srgbClr val="000000"/>
                </a:solidFill>
                <a:latin typeface="Arial"/>
                <a:ea typeface="Arial"/>
              </a:rPr>
              <a:t>ojenez</a:t>
            </a:r>
            <a:r>
              <a:rPr lang="en-US" altLang="zh-CN" sz="2000" dirty="0">
                <a:solidFill>
                  <a:srgbClr val="000000"/>
                </a:solidFill>
                <a:latin typeface="Arial"/>
                <a:ea typeface="Arial"/>
              </a:rPr>
              <a:t>)</a:t>
            </a:r>
            <a:br>
              <a:rPr lang="en-US" altLang="zh-CN" sz="2000" dirty="0">
                <a:solidFill>
                  <a:srgbClr val="000000"/>
                </a:solidFill>
                <a:latin typeface="Arial"/>
                <a:ea typeface="Arial"/>
              </a:rPr>
            </a:br>
            <a:r>
              <a:rPr lang="en-US" altLang="zh-CN" sz="2000" dirty="0" err="1">
                <a:solidFill>
                  <a:srgbClr val="000000"/>
                </a:solidFill>
                <a:latin typeface="Arial"/>
                <a:ea typeface="Arial"/>
              </a:rPr>
              <a:t>Kullanılmayan</a:t>
            </a:r>
            <a:r>
              <a:rPr lang="en-US" altLang="zh-CN" sz="2000" dirty="0">
                <a:solidFill>
                  <a:srgbClr val="000000"/>
                </a:solidFill>
                <a:latin typeface="Arial"/>
                <a:cs typeface="Arial"/>
              </a:rPr>
              <a:t> </a:t>
            </a:r>
            <a:r>
              <a:rPr lang="en-US" altLang="zh-CN" sz="2000" dirty="0" err="1">
                <a:solidFill>
                  <a:srgbClr val="000000"/>
                </a:solidFill>
                <a:latin typeface="Arial"/>
                <a:ea typeface="Arial"/>
              </a:rPr>
              <a:t>karbonhidratların</a:t>
            </a:r>
            <a:r>
              <a:rPr lang="en-US" altLang="zh-CN" sz="2000" dirty="0">
                <a:solidFill>
                  <a:srgbClr val="000000"/>
                </a:solidFill>
                <a:latin typeface="Arial"/>
                <a:cs typeface="Arial"/>
              </a:rPr>
              <a:t> </a:t>
            </a:r>
            <a:r>
              <a:rPr lang="en-US" altLang="zh-CN" sz="2000" dirty="0" err="1">
                <a:solidFill>
                  <a:srgbClr val="000000"/>
                </a:solidFill>
                <a:latin typeface="Arial"/>
                <a:ea typeface="Arial"/>
              </a:rPr>
              <a:t>fazlası</a:t>
            </a:r>
            <a:r>
              <a:rPr lang="en-US" altLang="zh-CN" sz="2000" dirty="0">
                <a:solidFill>
                  <a:srgbClr val="000000"/>
                </a:solidFill>
                <a:latin typeface="Arial"/>
                <a:cs typeface="Arial"/>
              </a:rPr>
              <a:t> </a:t>
            </a:r>
            <a:r>
              <a:rPr lang="en-US" altLang="zh-CN" sz="2000" dirty="0" err="1">
                <a:solidFill>
                  <a:srgbClr val="000000"/>
                </a:solidFill>
                <a:latin typeface="Arial"/>
                <a:ea typeface="Arial"/>
              </a:rPr>
              <a:t>yağa</a:t>
            </a:r>
            <a:r>
              <a:rPr lang="en-US" altLang="zh-CN" sz="2000" dirty="0">
                <a:solidFill>
                  <a:srgbClr val="000000"/>
                </a:solidFill>
                <a:latin typeface="Arial"/>
                <a:cs typeface="Arial"/>
              </a:rPr>
              <a:t> </a:t>
            </a:r>
            <a:r>
              <a:rPr lang="en-US" altLang="zh-CN" sz="2000" dirty="0" err="1">
                <a:solidFill>
                  <a:srgbClr val="000000"/>
                </a:solidFill>
                <a:latin typeface="Arial"/>
                <a:ea typeface="Arial"/>
              </a:rPr>
              <a:t>çevrilerek</a:t>
            </a:r>
            <a:r>
              <a:rPr lang="en-US" altLang="zh-CN" sz="2000" spc="229" dirty="0">
                <a:solidFill>
                  <a:srgbClr val="000000"/>
                </a:solidFill>
                <a:latin typeface="Arial"/>
                <a:cs typeface="Arial"/>
              </a:rPr>
              <a:t> </a:t>
            </a:r>
            <a:r>
              <a:rPr lang="en-US" altLang="zh-CN" sz="2000" dirty="0" err="1">
                <a:solidFill>
                  <a:srgbClr val="000000"/>
                </a:solidFill>
                <a:latin typeface="Arial"/>
                <a:ea typeface="Arial"/>
              </a:rPr>
              <a:t>depolanır</a:t>
            </a:r>
            <a:r>
              <a:rPr lang="tr-TR" altLang="zh-CN" sz="2000" dirty="0">
                <a:solidFill>
                  <a:srgbClr val="000000"/>
                </a:solidFill>
                <a:latin typeface="Arial"/>
                <a:ea typeface="Arial"/>
              </a:rPr>
              <a:t> (</a:t>
            </a:r>
            <a:r>
              <a:rPr lang="en-US" altLang="zh-CN" sz="2000" spc="5" dirty="0" err="1">
                <a:solidFill>
                  <a:srgbClr val="000000"/>
                </a:solidFill>
                <a:latin typeface="Arial"/>
                <a:ea typeface="Arial"/>
              </a:rPr>
              <a:t>lip</a:t>
            </a:r>
            <a:r>
              <a:rPr lang="en-US" altLang="zh-CN" sz="2000" dirty="0" err="1">
                <a:solidFill>
                  <a:srgbClr val="000000"/>
                </a:solidFill>
                <a:latin typeface="Arial"/>
                <a:ea typeface="Arial"/>
              </a:rPr>
              <a:t>ogenez</a:t>
            </a:r>
            <a:r>
              <a:rPr lang="en-US" altLang="zh-CN" sz="2000" dirty="0">
                <a:solidFill>
                  <a:srgbClr val="000000"/>
                </a:solidFill>
                <a:latin typeface="Arial"/>
                <a:ea typeface="Arial"/>
              </a:rPr>
              <a:t>)</a:t>
            </a:r>
            <a:r>
              <a:rPr lang="tr-TR" altLang="zh-CN" sz="2000" dirty="0">
                <a:solidFill>
                  <a:srgbClr val="000000"/>
                </a:solidFill>
                <a:latin typeface="Arial"/>
                <a:ea typeface="Arial"/>
              </a:rPr>
              <a:t/>
            </a:r>
            <a:br>
              <a:rPr lang="tr-TR" altLang="zh-CN" sz="2000" dirty="0">
                <a:solidFill>
                  <a:srgbClr val="000000"/>
                </a:solidFill>
                <a:latin typeface="Arial"/>
                <a:ea typeface="Arial"/>
              </a:rPr>
            </a:br>
            <a:r>
              <a:rPr lang="tr-TR" altLang="zh-CN" sz="2000" dirty="0">
                <a:solidFill>
                  <a:srgbClr val="000000"/>
                </a:solidFill>
                <a:latin typeface="Arial"/>
                <a:ea typeface="Arial"/>
              </a:rPr>
              <a:t/>
            </a:r>
            <a:br>
              <a:rPr lang="tr-TR" altLang="zh-CN" sz="2000" dirty="0">
                <a:solidFill>
                  <a:srgbClr val="000000"/>
                </a:solidFill>
                <a:latin typeface="Arial"/>
                <a:ea typeface="Arial"/>
              </a:rPr>
            </a:br>
            <a:r>
              <a:rPr lang="en-US" altLang="zh-CN" sz="2000" dirty="0">
                <a:solidFill>
                  <a:srgbClr val="000000"/>
                </a:solidFill>
                <a:latin typeface="Arial"/>
                <a:ea typeface="Arial"/>
              </a:rPr>
              <a:t> </a:t>
            </a:r>
            <a:r>
              <a:rPr lang="en-US" altLang="zh-CN" sz="2000" dirty="0" err="1">
                <a:solidFill>
                  <a:srgbClr val="C00000"/>
                </a:solidFill>
                <a:latin typeface="Arial"/>
                <a:ea typeface="Arial"/>
              </a:rPr>
              <a:t>İnsülinin</a:t>
            </a:r>
            <a:r>
              <a:rPr lang="en-US" altLang="zh-CN" sz="2000" spc="100" dirty="0">
                <a:solidFill>
                  <a:srgbClr val="C00000"/>
                </a:solidFill>
                <a:latin typeface="Arial"/>
                <a:cs typeface="Arial"/>
              </a:rPr>
              <a:t> </a:t>
            </a:r>
            <a:r>
              <a:rPr lang="en-US" altLang="zh-CN" sz="2000" dirty="0" err="1">
                <a:solidFill>
                  <a:srgbClr val="C00000"/>
                </a:solidFill>
                <a:latin typeface="Arial"/>
                <a:ea typeface="Arial"/>
              </a:rPr>
              <a:t>glukoz</a:t>
            </a:r>
            <a:r>
              <a:rPr lang="en-US" altLang="zh-CN" sz="2000" spc="100" dirty="0">
                <a:solidFill>
                  <a:srgbClr val="C00000"/>
                </a:solidFill>
                <a:latin typeface="Arial"/>
                <a:cs typeface="Arial"/>
              </a:rPr>
              <a:t> </a:t>
            </a:r>
            <a:r>
              <a:rPr lang="en-US" altLang="zh-CN" sz="2000" dirty="0" err="1">
                <a:solidFill>
                  <a:srgbClr val="C00000"/>
                </a:solidFill>
                <a:latin typeface="Arial"/>
                <a:ea typeface="Arial"/>
              </a:rPr>
              <a:t>alımını</a:t>
            </a:r>
            <a:r>
              <a:rPr lang="en-US" altLang="zh-CN" sz="2000" spc="100" dirty="0">
                <a:solidFill>
                  <a:srgbClr val="C00000"/>
                </a:solidFill>
                <a:latin typeface="Arial"/>
                <a:cs typeface="Arial"/>
              </a:rPr>
              <a:t> </a:t>
            </a:r>
            <a:r>
              <a:rPr lang="en-US" altLang="zh-CN" sz="2000" u="sng" dirty="0" err="1">
                <a:solidFill>
                  <a:srgbClr val="C00000"/>
                </a:solidFill>
                <a:uFill>
                  <a:solidFill>
                    <a:srgbClr val="000000"/>
                  </a:solidFill>
                </a:uFill>
                <a:latin typeface="Arial"/>
                <a:ea typeface="Arial"/>
              </a:rPr>
              <a:t>kolaylaştırmadığı</a:t>
            </a:r>
            <a:r>
              <a:rPr lang="en-US" altLang="zh-CN" sz="2000" spc="100" dirty="0">
                <a:solidFill>
                  <a:srgbClr val="C00000"/>
                </a:solidFill>
                <a:latin typeface="Arial"/>
                <a:cs typeface="Arial"/>
              </a:rPr>
              <a:t> </a:t>
            </a:r>
            <a:r>
              <a:rPr lang="en-US" altLang="zh-CN" sz="2000" dirty="0" err="1">
                <a:solidFill>
                  <a:srgbClr val="C00000"/>
                </a:solidFill>
                <a:latin typeface="Arial"/>
                <a:ea typeface="Arial"/>
              </a:rPr>
              <a:t>dokular</a:t>
            </a:r>
            <a:r>
              <a:rPr lang="tr-TR" altLang="zh-CN" sz="2000" dirty="0">
                <a:solidFill>
                  <a:srgbClr val="000000"/>
                </a:solidFill>
                <a:latin typeface="Arial"/>
                <a:ea typeface="Arial"/>
              </a:rPr>
              <a:t> </a:t>
            </a:r>
            <a:r>
              <a:rPr lang="en-US" altLang="zh-CN" sz="2000" dirty="0">
                <a:solidFill>
                  <a:srgbClr val="000000"/>
                </a:solidFill>
                <a:latin typeface="Arial"/>
                <a:cs typeface="Arial"/>
              </a:rPr>
              <a:t> </a:t>
            </a:r>
            <a:r>
              <a:rPr lang="tr-TR" altLang="zh-CN" sz="2000" dirty="0">
                <a:solidFill>
                  <a:srgbClr val="000000"/>
                </a:solidFill>
                <a:latin typeface="Arial"/>
                <a:cs typeface="Arial"/>
              </a:rPr>
              <a:t>G</a:t>
            </a:r>
            <a:r>
              <a:rPr lang="en-US" altLang="zh-CN" sz="2000" dirty="0" err="1">
                <a:solidFill>
                  <a:srgbClr val="000000"/>
                </a:solidFill>
                <a:latin typeface="Arial"/>
                <a:ea typeface="Arial"/>
              </a:rPr>
              <a:t>onadların</a:t>
            </a:r>
            <a:r>
              <a:rPr lang="en-US" altLang="zh-CN" sz="2000" dirty="0">
                <a:solidFill>
                  <a:srgbClr val="000000"/>
                </a:solidFill>
                <a:latin typeface="Arial"/>
                <a:cs typeface="Arial"/>
              </a:rPr>
              <a:t> </a:t>
            </a:r>
            <a:r>
              <a:rPr lang="en-US" altLang="zh-CN" sz="2000" dirty="0">
                <a:solidFill>
                  <a:srgbClr val="000000"/>
                </a:solidFill>
                <a:latin typeface="Arial"/>
                <a:ea typeface="Arial"/>
              </a:rPr>
              <a:t>germinal</a:t>
            </a:r>
            <a:r>
              <a:rPr lang="en-US" altLang="zh-CN" sz="2000" dirty="0">
                <a:solidFill>
                  <a:srgbClr val="000000"/>
                </a:solidFill>
                <a:latin typeface="Arial"/>
                <a:cs typeface="Arial"/>
              </a:rPr>
              <a:t> </a:t>
            </a:r>
            <a:r>
              <a:rPr lang="en-US" altLang="zh-CN" sz="2000" dirty="0" err="1">
                <a:solidFill>
                  <a:srgbClr val="000000"/>
                </a:solidFill>
                <a:latin typeface="Arial"/>
                <a:ea typeface="Arial"/>
              </a:rPr>
              <a:t>epit</a:t>
            </a:r>
            <a:r>
              <a:rPr lang="tr-TR" altLang="zh-CN" sz="2000" dirty="0">
                <a:solidFill>
                  <a:srgbClr val="000000"/>
                </a:solidFill>
                <a:latin typeface="Arial"/>
                <a:ea typeface="Arial"/>
              </a:rPr>
              <a:t>eli Eritrositler Retina </a:t>
            </a:r>
            <a:br>
              <a:rPr lang="tr-TR" altLang="zh-CN" sz="2000" dirty="0">
                <a:solidFill>
                  <a:srgbClr val="000000"/>
                </a:solidFill>
                <a:latin typeface="Arial"/>
                <a:ea typeface="Arial"/>
              </a:rPr>
            </a:br>
            <a:r>
              <a:rPr lang="en-US" altLang="zh-CN" sz="2000" dirty="0">
                <a:solidFill>
                  <a:srgbClr val="000000"/>
                </a:solidFill>
                <a:latin typeface="Arial"/>
                <a:ea typeface="Arial"/>
              </a:rPr>
              <a:t>,</a:t>
            </a:r>
            <a:r>
              <a:rPr lang="tr-TR" altLang="zh-CN" sz="2000" dirty="0">
                <a:solidFill>
                  <a:srgbClr val="000000"/>
                </a:solidFill>
                <a:latin typeface="Arial"/>
                <a:ea typeface="Arial"/>
              </a:rPr>
              <a:t>Beyin </a:t>
            </a:r>
            <a:r>
              <a:rPr lang="en-US" altLang="zh-CN" sz="2000" dirty="0">
                <a:solidFill>
                  <a:srgbClr val="000000"/>
                </a:solidFill>
                <a:latin typeface="Arial"/>
                <a:cs typeface="Arial"/>
              </a:rPr>
              <a:t> </a:t>
            </a:r>
            <a:r>
              <a:rPr lang="tr-TR" altLang="zh-CN" sz="2000" dirty="0">
                <a:solidFill>
                  <a:srgbClr val="000000"/>
                </a:solidFill>
                <a:latin typeface="Arial"/>
                <a:cs typeface="Arial"/>
              </a:rPr>
              <a:t>B</a:t>
            </a:r>
            <a:r>
              <a:rPr lang="en-US" altLang="zh-CN" sz="2000" dirty="0" err="1">
                <a:solidFill>
                  <a:srgbClr val="000000"/>
                </a:solidFill>
                <a:latin typeface="Arial"/>
                <a:ea typeface="Arial"/>
              </a:rPr>
              <a:t>öbrek</a:t>
            </a:r>
            <a:r>
              <a:rPr lang="en-US" altLang="zh-CN" sz="2000" dirty="0">
                <a:solidFill>
                  <a:srgbClr val="000000"/>
                </a:solidFill>
                <a:latin typeface="Arial"/>
                <a:cs typeface="Arial"/>
              </a:rPr>
              <a:t> </a:t>
            </a:r>
            <a:r>
              <a:rPr lang="en-US" altLang="zh-CN" sz="2000" dirty="0" err="1">
                <a:solidFill>
                  <a:srgbClr val="000000"/>
                </a:solidFill>
                <a:latin typeface="Arial"/>
                <a:ea typeface="Arial"/>
              </a:rPr>
              <a:t>tübülleri</a:t>
            </a:r>
            <a:r>
              <a:rPr lang="en-US" altLang="zh-CN" sz="2000" dirty="0">
                <a:solidFill>
                  <a:srgbClr val="000000"/>
                </a:solidFill>
                <a:latin typeface="Arial"/>
                <a:ea typeface="Arial"/>
              </a:rPr>
              <a:t>,</a:t>
            </a:r>
            <a:r>
              <a:rPr lang="tr-TR" altLang="zh-CN" sz="2000" dirty="0">
                <a:solidFill>
                  <a:srgbClr val="000000"/>
                </a:solidFill>
                <a:latin typeface="Arial"/>
                <a:ea typeface="Arial"/>
              </a:rPr>
              <a:t>     </a:t>
            </a:r>
            <a:r>
              <a:rPr lang="en-US" altLang="zh-CN" sz="2000" spc="-179" dirty="0">
                <a:solidFill>
                  <a:srgbClr val="000000"/>
                </a:solidFill>
                <a:latin typeface="Arial"/>
                <a:cs typeface="Arial"/>
              </a:rPr>
              <a:t> </a:t>
            </a:r>
            <a:r>
              <a:rPr lang="tr-TR" altLang="zh-CN" sz="2000" spc="-179" dirty="0">
                <a:solidFill>
                  <a:srgbClr val="000000"/>
                </a:solidFill>
                <a:latin typeface="Arial"/>
                <a:cs typeface="Arial"/>
              </a:rPr>
              <a:t>B</a:t>
            </a:r>
            <a:r>
              <a:rPr lang="en-US" altLang="zh-CN" sz="2000" dirty="0" err="1">
                <a:solidFill>
                  <a:srgbClr val="000000"/>
                </a:solidFill>
                <a:latin typeface="Arial"/>
                <a:ea typeface="Arial"/>
              </a:rPr>
              <a:t>arsak</a:t>
            </a:r>
            <a:r>
              <a:rPr lang="en-US" altLang="zh-CN" sz="2000" dirty="0">
                <a:solidFill>
                  <a:srgbClr val="000000"/>
                </a:solidFill>
                <a:latin typeface="Arial"/>
                <a:cs typeface="Arial"/>
              </a:rPr>
              <a:t> </a:t>
            </a:r>
            <a:r>
              <a:rPr lang="en-US" altLang="zh-CN" sz="2000" dirty="0" err="1">
                <a:solidFill>
                  <a:srgbClr val="000000"/>
                </a:solidFill>
                <a:latin typeface="Arial"/>
                <a:ea typeface="Arial"/>
              </a:rPr>
              <a:t>mukozası</a:t>
            </a:r>
            <a:r>
              <a:rPr lang="tr-TR" altLang="zh-CN" sz="2000" dirty="0">
                <a:solidFill>
                  <a:srgbClr val="000000"/>
                </a:solidFill>
                <a:latin typeface="Arial"/>
                <a:ea typeface="Arial"/>
              </a:rPr>
              <a:t>     </a:t>
            </a:r>
            <a:r>
              <a:rPr lang="en-US" altLang="zh-CN" sz="2000" dirty="0">
                <a:solidFill>
                  <a:srgbClr val="000000"/>
                </a:solidFill>
                <a:latin typeface="Arial"/>
                <a:ea typeface="Arial"/>
              </a:rPr>
              <a:t>,</a:t>
            </a:r>
            <a:r>
              <a:rPr lang="en-US" altLang="zh-CN" sz="2000" spc="-35" dirty="0">
                <a:solidFill>
                  <a:srgbClr val="000000"/>
                </a:solidFill>
                <a:latin typeface="Arial"/>
                <a:cs typeface="Arial"/>
              </a:rPr>
              <a:t> </a:t>
            </a:r>
            <a:r>
              <a:rPr lang="tr-TR" altLang="zh-CN" sz="2000" spc="-35" dirty="0">
                <a:solidFill>
                  <a:srgbClr val="000000"/>
                </a:solidFill>
                <a:latin typeface="Arial"/>
                <a:cs typeface="Arial"/>
              </a:rPr>
              <a:t>E</a:t>
            </a:r>
            <a:r>
              <a:rPr lang="en-US" altLang="zh-CN" sz="2000" dirty="0" err="1" smtClean="0">
                <a:solidFill>
                  <a:srgbClr val="000000"/>
                </a:solidFill>
                <a:latin typeface="Arial"/>
                <a:ea typeface="Arial"/>
              </a:rPr>
              <a:t>ritrositler</a:t>
            </a:r>
            <a:r>
              <a:rPr lang="en-US" altLang="zh-CN" sz="2000" dirty="0" smtClean="0">
                <a:solidFill>
                  <a:srgbClr val="000000"/>
                </a:solidFill>
                <a:latin typeface="Arial"/>
                <a:ea typeface="Arial"/>
              </a:rPr>
              <a:t/>
            </a:r>
            <a:br>
              <a:rPr lang="en-US" altLang="zh-CN" sz="2000" dirty="0" smtClean="0">
                <a:solidFill>
                  <a:srgbClr val="000000"/>
                </a:solidFill>
                <a:latin typeface="Arial"/>
                <a:ea typeface="Arial"/>
              </a:rPr>
            </a:b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altLang="zh-CN" sz="2000" dirty="0">
                <a:solidFill>
                  <a:srgbClr val="000000"/>
                </a:solidFill>
                <a:latin typeface="Arial"/>
                <a:ea typeface="Arial"/>
              </a:rPr>
              <a:t/>
            </a:r>
            <a:br>
              <a:rPr lang="en-US" altLang="zh-CN" sz="2000" dirty="0">
                <a:solidFill>
                  <a:srgbClr val="000000"/>
                </a:solidFill>
                <a:latin typeface="Arial"/>
                <a:ea typeface="Arial"/>
              </a:rPr>
            </a:br>
            <a:endParaRPr sz="20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Tree>
    <p:extLst>
      <p:ext uri="{BB962C8B-B14F-4D97-AF65-F5344CB8AC3E}">
        <p14:creationId xmlns:p14="http://schemas.microsoft.com/office/powerpoint/2010/main" val="15114422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914400" y="-110574"/>
            <a:ext cx="11277600" cy="6845464"/>
          </a:xfrm>
          <a:prstGeom prst="rect">
            <a:avLst/>
          </a:prstGeom>
        </p:spPr>
        <p:txBody>
          <a:bodyPr vert="horz" wrap="square" lIns="0" tIns="12700" rIns="0" bIns="0" rtlCol="0">
            <a:spAutoFit/>
          </a:bodyPr>
          <a:lstStyle/>
          <a:p>
            <a:pPr marL="0" indent="3125472">
              <a:lnSpc>
                <a:spcPct val="100000"/>
              </a:lnSpc>
            </a:pPr>
            <a:r>
              <a:rPr lang="en-US" altLang="zh-CN" sz="2400" spc="5" dirty="0">
                <a:solidFill>
                  <a:srgbClr val="000000"/>
                </a:solidFill>
                <a:latin typeface="Arial"/>
                <a:ea typeface="Arial"/>
              </a:rPr>
              <a:t/>
            </a:r>
            <a:br>
              <a:rPr lang="en-US" altLang="zh-CN" sz="2400" spc="5" dirty="0">
                <a:solidFill>
                  <a:srgbClr val="000000"/>
                </a:solidFill>
                <a:latin typeface="Arial"/>
                <a:ea typeface="Arial"/>
              </a:rPr>
            </a:br>
            <a:r>
              <a:rPr lang="tr-TR" altLang="zh-CN" sz="3200" spc="5" dirty="0">
                <a:solidFill>
                  <a:srgbClr val="000000"/>
                </a:solidFill>
                <a:latin typeface="Arial"/>
                <a:ea typeface="Arial"/>
              </a:rPr>
              <a:t>                                          </a:t>
            </a:r>
            <a:r>
              <a:rPr lang="tr-TR" altLang="zh-CN" sz="3200" spc="5" dirty="0">
                <a:solidFill>
                  <a:srgbClr val="C00000"/>
                </a:solidFill>
                <a:latin typeface="Arial"/>
                <a:ea typeface="Arial"/>
              </a:rPr>
              <a:t>DİYABETES MELLİTUS </a:t>
            </a:r>
            <a:r>
              <a:rPr lang="en-US" sz="3200" dirty="0">
                <a:solidFill>
                  <a:srgbClr val="C00000"/>
                </a:solidFill>
              </a:rPr>
              <a:t/>
            </a:r>
            <a:br>
              <a:rPr lang="en-US" sz="3200" dirty="0">
                <a:solidFill>
                  <a:srgbClr val="C00000"/>
                </a:solidFill>
              </a:rPr>
            </a:br>
            <a:r>
              <a:rPr lang="en-US" sz="3200" dirty="0"/>
              <a:t/>
            </a:r>
            <a:br>
              <a:rPr lang="en-US" sz="3200" dirty="0"/>
            </a:br>
            <a:r>
              <a:rPr lang="en-US" sz="2400" dirty="0"/>
              <a:t/>
            </a:r>
            <a:br>
              <a:rPr lang="en-US" sz="2400" dirty="0"/>
            </a:br>
            <a:r>
              <a:rPr lang="en-US" altLang="zh-CN" sz="2400" dirty="0">
                <a:solidFill>
                  <a:srgbClr val="000000"/>
                </a:solidFill>
                <a:latin typeface="Arial"/>
                <a:ea typeface="Arial"/>
              </a:rPr>
              <a:t>•</a:t>
            </a:r>
            <a:r>
              <a:rPr lang="en-US" altLang="zh-CN" sz="2400" spc="30" dirty="0">
                <a:solidFill>
                  <a:srgbClr val="000000"/>
                </a:solidFill>
                <a:latin typeface="Arial"/>
                <a:cs typeface="Arial"/>
              </a:rPr>
              <a:t>  </a:t>
            </a:r>
            <a:r>
              <a:rPr lang="en-US" altLang="zh-CN" sz="2400" dirty="0" err="1">
                <a:solidFill>
                  <a:srgbClr val="000000"/>
                </a:solidFill>
                <a:latin typeface="Arial"/>
                <a:ea typeface="Arial"/>
              </a:rPr>
              <a:t>Pankreasın</a:t>
            </a:r>
            <a:r>
              <a:rPr lang="en-US" altLang="zh-CN" sz="2400" spc="30" dirty="0">
                <a:solidFill>
                  <a:srgbClr val="000000"/>
                </a:solidFill>
                <a:latin typeface="Arial"/>
                <a:cs typeface="Arial"/>
              </a:rPr>
              <a:t> </a:t>
            </a:r>
            <a:r>
              <a:rPr lang="en-US" altLang="zh-CN" sz="2400" dirty="0">
                <a:solidFill>
                  <a:srgbClr val="000000"/>
                </a:solidFill>
                <a:latin typeface="Arial"/>
                <a:ea typeface="Arial"/>
              </a:rPr>
              <a:t>beta</a:t>
            </a:r>
            <a:r>
              <a:rPr lang="en-US" altLang="zh-CN" sz="2400" spc="34" dirty="0">
                <a:solidFill>
                  <a:srgbClr val="000000"/>
                </a:solidFill>
                <a:latin typeface="Arial"/>
                <a:cs typeface="Arial"/>
              </a:rPr>
              <a:t> </a:t>
            </a:r>
            <a:r>
              <a:rPr lang="en-US" altLang="zh-CN" sz="2400" dirty="0" err="1">
                <a:solidFill>
                  <a:srgbClr val="000000"/>
                </a:solidFill>
                <a:latin typeface="Arial"/>
                <a:ea typeface="Arial"/>
              </a:rPr>
              <a:t>hücrelerinden</a:t>
            </a:r>
            <a:r>
              <a:rPr lang="en-US" altLang="zh-CN" sz="2400" spc="30" dirty="0">
                <a:solidFill>
                  <a:srgbClr val="000000"/>
                </a:solidFill>
                <a:latin typeface="Arial"/>
                <a:cs typeface="Arial"/>
              </a:rPr>
              <a:t> </a:t>
            </a:r>
            <a:r>
              <a:rPr lang="en-US" altLang="zh-CN" sz="2400" dirty="0" err="1">
                <a:solidFill>
                  <a:srgbClr val="000000"/>
                </a:solidFill>
                <a:latin typeface="Arial"/>
                <a:ea typeface="Arial"/>
              </a:rPr>
              <a:t>salınan</a:t>
            </a:r>
            <a:r>
              <a:rPr lang="en-US" altLang="zh-CN" sz="2400" spc="30" dirty="0">
                <a:solidFill>
                  <a:srgbClr val="000000"/>
                </a:solidFill>
                <a:latin typeface="Arial"/>
                <a:cs typeface="Arial"/>
              </a:rPr>
              <a:t> </a:t>
            </a:r>
            <a:r>
              <a:rPr lang="en-US" altLang="zh-CN" sz="2400" dirty="0" err="1">
                <a:solidFill>
                  <a:srgbClr val="000000"/>
                </a:solidFill>
                <a:latin typeface="Arial"/>
                <a:ea typeface="Arial"/>
              </a:rPr>
              <a:t>insülinin</a:t>
            </a:r>
            <a:r>
              <a:rPr lang="en-US" altLang="zh-CN" sz="2400" spc="30" dirty="0">
                <a:solidFill>
                  <a:srgbClr val="000000"/>
                </a:solidFill>
                <a:latin typeface="Arial"/>
                <a:cs typeface="Arial"/>
              </a:rPr>
              <a:t> </a:t>
            </a:r>
            <a:r>
              <a:rPr lang="en-US" altLang="zh-CN" sz="2400" dirty="0" err="1">
                <a:solidFill>
                  <a:srgbClr val="000000"/>
                </a:solidFill>
                <a:latin typeface="Arial"/>
                <a:ea typeface="Arial"/>
              </a:rPr>
              <a:t>kısmen</a:t>
            </a:r>
            <a:r>
              <a:rPr lang="en-US" altLang="zh-CN" sz="2400" spc="34" dirty="0">
                <a:solidFill>
                  <a:srgbClr val="000000"/>
                </a:solidFill>
                <a:latin typeface="Arial"/>
                <a:cs typeface="Arial"/>
              </a:rPr>
              <a:t> </a:t>
            </a:r>
            <a:r>
              <a:rPr lang="en-US" altLang="zh-CN" sz="2400" dirty="0">
                <a:solidFill>
                  <a:srgbClr val="000000"/>
                </a:solidFill>
                <a:latin typeface="Arial"/>
                <a:ea typeface="Arial"/>
              </a:rPr>
              <a:t>yada</a:t>
            </a:r>
            <a:r>
              <a:rPr lang="tr-TR" altLang="zh-CN" sz="2400" dirty="0">
                <a:solidFill>
                  <a:srgbClr val="000000"/>
                </a:solidFill>
                <a:latin typeface="Arial"/>
                <a:ea typeface="Arial"/>
              </a:rPr>
              <a:t> </a:t>
            </a:r>
            <a:r>
              <a:rPr lang="en-US" altLang="zh-CN" sz="2400" dirty="0" err="1">
                <a:solidFill>
                  <a:srgbClr val="000000"/>
                </a:solidFill>
                <a:latin typeface="Arial"/>
                <a:ea typeface="Arial"/>
              </a:rPr>
              <a:t>amamen</a:t>
            </a:r>
            <a:r>
              <a:rPr lang="en-US" altLang="zh-CN" sz="2400" dirty="0">
                <a:solidFill>
                  <a:srgbClr val="000000"/>
                </a:solidFill>
                <a:latin typeface="Arial"/>
                <a:cs typeface="Arial"/>
              </a:rPr>
              <a:t> </a:t>
            </a:r>
            <a:r>
              <a:rPr lang="en-US" altLang="zh-CN" sz="2400" dirty="0" err="1">
                <a:solidFill>
                  <a:srgbClr val="000000"/>
                </a:solidFill>
                <a:latin typeface="Arial"/>
                <a:ea typeface="Arial"/>
              </a:rPr>
              <a:t>eksik</a:t>
            </a:r>
            <a:r>
              <a:rPr lang="en-US" altLang="zh-CN" sz="2400" dirty="0">
                <a:solidFill>
                  <a:srgbClr val="000000"/>
                </a:solidFill>
                <a:latin typeface="Arial"/>
                <a:cs typeface="Arial"/>
              </a:rPr>
              <a:t> </a:t>
            </a:r>
            <a:r>
              <a:rPr lang="en-US" altLang="zh-CN" sz="2400" dirty="0" err="1">
                <a:solidFill>
                  <a:srgbClr val="000000"/>
                </a:solidFill>
                <a:latin typeface="Arial"/>
                <a:ea typeface="Arial"/>
              </a:rPr>
              <a:t>olması</a:t>
            </a:r>
            <a:r>
              <a:rPr lang="en-US" altLang="zh-CN" sz="2400" dirty="0">
                <a:solidFill>
                  <a:srgbClr val="000000"/>
                </a:solidFill>
                <a:latin typeface="Arial"/>
                <a:cs typeface="Arial"/>
              </a:rPr>
              <a:t> </a:t>
            </a:r>
            <a:r>
              <a:rPr lang="en-US" altLang="zh-CN" sz="2400" dirty="0" err="1">
                <a:solidFill>
                  <a:srgbClr val="000000"/>
                </a:solidFill>
                <a:latin typeface="Arial"/>
                <a:ea typeface="Arial"/>
              </a:rPr>
              <a:t>nedeni</a:t>
            </a:r>
            <a:r>
              <a:rPr lang="en-US" altLang="zh-CN" sz="2400" dirty="0">
                <a:solidFill>
                  <a:srgbClr val="000000"/>
                </a:solidFill>
                <a:latin typeface="Arial"/>
                <a:cs typeface="Arial"/>
              </a:rPr>
              <a:t> </a:t>
            </a:r>
            <a:r>
              <a:rPr lang="en-US" altLang="zh-CN" sz="2400" dirty="0" err="1">
                <a:solidFill>
                  <a:srgbClr val="000000"/>
                </a:solidFill>
                <a:latin typeface="Arial"/>
                <a:ea typeface="Arial"/>
              </a:rPr>
              <a:t>ile</a:t>
            </a:r>
            <a:r>
              <a:rPr lang="en-US" altLang="zh-CN" sz="2400" spc="30" dirty="0">
                <a:solidFill>
                  <a:srgbClr val="000000"/>
                </a:solidFill>
                <a:latin typeface="Arial"/>
                <a:cs typeface="Arial"/>
              </a:rPr>
              <a:t> </a:t>
            </a:r>
            <a:r>
              <a:rPr lang="en-US" altLang="zh-CN" sz="2400" dirty="0" err="1">
                <a:solidFill>
                  <a:srgbClr val="000000"/>
                </a:solidFill>
                <a:latin typeface="Arial"/>
                <a:ea typeface="Arial"/>
              </a:rPr>
              <a:t>oluşur</a:t>
            </a: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altLang="zh-CN" sz="2400" spc="30" dirty="0">
                <a:solidFill>
                  <a:srgbClr val="000000"/>
                </a:solidFill>
                <a:latin typeface="Arial"/>
                <a:cs typeface="Arial"/>
              </a:rPr>
              <a:t> </a:t>
            </a:r>
            <a:r>
              <a:rPr lang="en-US" altLang="zh-CN" sz="2400" dirty="0">
                <a:solidFill>
                  <a:srgbClr val="000000"/>
                </a:solidFill>
                <a:latin typeface="Arial"/>
                <a:ea typeface="Arial"/>
              </a:rPr>
              <a:t>Kanda</a:t>
            </a:r>
            <a:r>
              <a:rPr lang="en-US" altLang="zh-CN" sz="2400" spc="40" dirty="0">
                <a:solidFill>
                  <a:srgbClr val="000000"/>
                </a:solidFill>
                <a:latin typeface="Arial"/>
                <a:cs typeface="Arial"/>
              </a:rPr>
              <a:t> </a:t>
            </a:r>
            <a:r>
              <a:rPr lang="en-US" altLang="zh-CN" sz="2400" dirty="0" err="1">
                <a:solidFill>
                  <a:srgbClr val="000000"/>
                </a:solidFill>
                <a:latin typeface="Arial"/>
                <a:ea typeface="Arial"/>
              </a:rPr>
              <a:t>açlık</a:t>
            </a:r>
            <a:r>
              <a:rPr lang="en-US" altLang="zh-CN" sz="2400" spc="34" dirty="0">
                <a:solidFill>
                  <a:srgbClr val="000000"/>
                </a:solidFill>
                <a:latin typeface="Arial"/>
                <a:cs typeface="Arial"/>
              </a:rPr>
              <a:t> </a:t>
            </a:r>
            <a:r>
              <a:rPr lang="en-US" altLang="zh-CN" sz="2400" dirty="0" err="1">
                <a:solidFill>
                  <a:srgbClr val="000000"/>
                </a:solidFill>
                <a:latin typeface="Arial"/>
                <a:ea typeface="Arial"/>
              </a:rPr>
              <a:t>kan</a:t>
            </a:r>
            <a:r>
              <a:rPr lang="en-US" altLang="zh-CN" sz="2400" spc="34" dirty="0">
                <a:solidFill>
                  <a:srgbClr val="000000"/>
                </a:solidFill>
                <a:latin typeface="Arial"/>
                <a:cs typeface="Arial"/>
              </a:rPr>
              <a:t> </a:t>
            </a:r>
            <a:r>
              <a:rPr lang="en-US" altLang="zh-CN" sz="2400" dirty="0" err="1">
                <a:solidFill>
                  <a:srgbClr val="000000"/>
                </a:solidFill>
                <a:latin typeface="Arial"/>
                <a:ea typeface="Arial"/>
              </a:rPr>
              <a:t>glukozunun</a:t>
            </a:r>
            <a:r>
              <a:rPr lang="en-US" altLang="zh-CN" sz="2400" spc="34" dirty="0">
                <a:solidFill>
                  <a:srgbClr val="000000"/>
                </a:solidFill>
                <a:latin typeface="Arial"/>
                <a:cs typeface="Arial"/>
              </a:rPr>
              <a:t> </a:t>
            </a:r>
            <a:r>
              <a:rPr lang="en-US" altLang="zh-CN" sz="2400" dirty="0" err="1">
                <a:solidFill>
                  <a:srgbClr val="000000"/>
                </a:solidFill>
                <a:latin typeface="Arial"/>
                <a:ea typeface="Arial"/>
              </a:rPr>
              <a:t>yüksekliği</a:t>
            </a:r>
            <a:r>
              <a:rPr lang="en-US" altLang="zh-CN" sz="2400" spc="34" dirty="0">
                <a:solidFill>
                  <a:srgbClr val="000000"/>
                </a:solidFill>
                <a:latin typeface="Arial"/>
                <a:cs typeface="Arial"/>
              </a:rPr>
              <a:t> </a:t>
            </a:r>
            <a:r>
              <a:rPr lang="en-US" altLang="zh-CN" sz="2400" dirty="0">
                <a:solidFill>
                  <a:srgbClr val="000000"/>
                </a:solidFill>
                <a:latin typeface="Arial"/>
                <a:ea typeface="Arial"/>
              </a:rPr>
              <a:t>(</a:t>
            </a:r>
            <a:r>
              <a:rPr lang="en-US" altLang="zh-CN" sz="2400" dirty="0" err="1">
                <a:solidFill>
                  <a:srgbClr val="000000"/>
                </a:solidFill>
                <a:latin typeface="Arial"/>
                <a:ea typeface="Arial"/>
              </a:rPr>
              <a:t>hiperglisemi</a:t>
            </a:r>
            <a:r>
              <a:rPr lang="en-US" altLang="zh-CN" sz="2400" dirty="0">
                <a:solidFill>
                  <a:srgbClr val="000000"/>
                </a:solidFill>
                <a:latin typeface="Arial"/>
                <a:ea typeface="Arial"/>
              </a:rPr>
              <a:t>)</a:t>
            </a:r>
            <a:r>
              <a:rPr lang="en-US" altLang="zh-CN" sz="2400" spc="30" dirty="0">
                <a:solidFill>
                  <a:srgbClr val="000000"/>
                </a:solidFill>
                <a:latin typeface="Arial"/>
                <a:cs typeface="Arial"/>
              </a:rPr>
              <a:t> </a:t>
            </a:r>
            <a:r>
              <a:rPr lang="en-US" altLang="zh-CN" sz="2400" dirty="0" err="1">
                <a:solidFill>
                  <a:srgbClr val="000000"/>
                </a:solidFill>
                <a:latin typeface="Arial"/>
                <a:ea typeface="Arial"/>
              </a:rPr>
              <a:t>ile</a:t>
            </a:r>
            <a:r>
              <a:rPr lang="en-US" altLang="zh-CN" sz="2400" spc="34" dirty="0">
                <a:solidFill>
                  <a:srgbClr val="000000"/>
                </a:solidFill>
                <a:latin typeface="Arial"/>
                <a:cs typeface="Arial"/>
              </a:rPr>
              <a:t> </a:t>
            </a:r>
            <a:r>
              <a:rPr lang="en-US" altLang="zh-CN" sz="2400" dirty="0" err="1">
                <a:solidFill>
                  <a:srgbClr val="000000"/>
                </a:solidFill>
                <a:latin typeface="Arial"/>
                <a:ea typeface="Arial"/>
              </a:rPr>
              <a:t>seyreder</a:t>
            </a: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altLang="zh-CN" sz="2400" spc="44" dirty="0">
                <a:solidFill>
                  <a:srgbClr val="000000"/>
                </a:solidFill>
                <a:latin typeface="Arial"/>
                <a:cs typeface="Arial"/>
              </a:rPr>
              <a:t> </a:t>
            </a:r>
            <a:r>
              <a:rPr lang="en-US" altLang="zh-CN" sz="2400" dirty="0" err="1">
                <a:solidFill>
                  <a:srgbClr val="000000"/>
                </a:solidFill>
                <a:latin typeface="Arial"/>
                <a:ea typeface="Arial"/>
              </a:rPr>
              <a:t>Bulgular</a:t>
            </a:r>
            <a:r>
              <a:rPr lang="en-US" altLang="zh-CN" sz="2400" dirty="0">
                <a:solidFill>
                  <a:srgbClr val="000000"/>
                </a:solidFill>
                <a:latin typeface="Arial"/>
                <a:ea typeface="Arial"/>
              </a:rPr>
              <a:t>:</a:t>
            </a:r>
            <a:r>
              <a:rPr lang="en-US" altLang="zh-CN" sz="2400" spc="50" dirty="0">
                <a:solidFill>
                  <a:srgbClr val="000000"/>
                </a:solidFill>
                <a:latin typeface="Arial"/>
                <a:cs typeface="Arial"/>
              </a:rPr>
              <a:t> </a:t>
            </a:r>
            <a:r>
              <a:rPr lang="en-US" altLang="zh-CN" sz="2400" dirty="0" err="1">
                <a:solidFill>
                  <a:srgbClr val="000000"/>
                </a:solidFill>
                <a:latin typeface="Arial"/>
                <a:ea typeface="Arial"/>
              </a:rPr>
              <a:t>poliüri</a:t>
            </a:r>
            <a:r>
              <a:rPr lang="en-US" altLang="zh-CN" sz="2400" dirty="0">
                <a:solidFill>
                  <a:srgbClr val="000000"/>
                </a:solidFill>
                <a:latin typeface="Arial"/>
                <a:ea typeface="Arial"/>
              </a:rPr>
              <a:t>,</a:t>
            </a:r>
            <a:r>
              <a:rPr lang="en-US" altLang="zh-CN" sz="2400" spc="50" dirty="0">
                <a:solidFill>
                  <a:srgbClr val="000000"/>
                </a:solidFill>
                <a:latin typeface="Arial"/>
                <a:cs typeface="Arial"/>
              </a:rPr>
              <a:t> </a:t>
            </a:r>
            <a:r>
              <a:rPr lang="en-US" altLang="zh-CN" sz="2400" dirty="0" err="1">
                <a:solidFill>
                  <a:srgbClr val="000000"/>
                </a:solidFill>
                <a:latin typeface="Arial"/>
                <a:ea typeface="Arial"/>
              </a:rPr>
              <a:t>polidipsi</a:t>
            </a:r>
            <a:r>
              <a:rPr lang="en-US" altLang="zh-CN" sz="2400" dirty="0">
                <a:solidFill>
                  <a:srgbClr val="000000"/>
                </a:solidFill>
                <a:latin typeface="Arial"/>
                <a:ea typeface="Arial"/>
              </a:rPr>
              <a:t>,</a:t>
            </a:r>
            <a:r>
              <a:rPr lang="en-US" altLang="zh-CN" sz="2400" spc="50" dirty="0">
                <a:solidFill>
                  <a:srgbClr val="000000"/>
                </a:solidFill>
                <a:latin typeface="Arial"/>
                <a:cs typeface="Arial"/>
              </a:rPr>
              <a:t> </a:t>
            </a:r>
            <a:r>
              <a:rPr lang="en-US" altLang="zh-CN" sz="2400" dirty="0" err="1">
                <a:solidFill>
                  <a:srgbClr val="000000"/>
                </a:solidFill>
                <a:latin typeface="Arial"/>
                <a:ea typeface="Arial"/>
              </a:rPr>
              <a:t>polifaji</a:t>
            </a: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altLang="zh-CN" sz="2400" dirty="0">
                <a:solidFill>
                  <a:srgbClr val="000000"/>
                </a:solidFill>
                <a:latin typeface="Arial"/>
                <a:ea typeface="Arial"/>
              </a:rPr>
              <a:t>Buna</a:t>
            </a:r>
            <a:r>
              <a:rPr lang="en-US" altLang="zh-CN" sz="2400" spc="30" dirty="0">
                <a:solidFill>
                  <a:srgbClr val="000000"/>
                </a:solidFill>
                <a:latin typeface="Arial"/>
                <a:cs typeface="Arial"/>
              </a:rPr>
              <a:t> </a:t>
            </a:r>
            <a:r>
              <a:rPr lang="en-US" altLang="zh-CN" sz="2400" dirty="0" err="1">
                <a:solidFill>
                  <a:srgbClr val="000000"/>
                </a:solidFill>
                <a:latin typeface="Arial"/>
                <a:ea typeface="Arial"/>
              </a:rPr>
              <a:t>rağmen</a:t>
            </a:r>
            <a:r>
              <a:rPr lang="en-US" altLang="zh-CN" sz="2400" spc="30" dirty="0">
                <a:solidFill>
                  <a:srgbClr val="000000"/>
                </a:solidFill>
                <a:latin typeface="Arial"/>
                <a:cs typeface="Arial"/>
              </a:rPr>
              <a:t> </a:t>
            </a:r>
            <a:r>
              <a:rPr lang="en-US" altLang="zh-CN" sz="2400" dirty="0">
                <a:solidFill>
                  <a:srgbClr val="000000"/>
                </a:solidFill>
                <a:latin typeface="Arial"/>
                <a:ea typeface="Arial"/>
              </a:rPr>
              <a:t>kilo</a:t>
            </a:r>
            <a:r>
              <a:rPr lang="en-US" altLang="zh-CN" sz="2400" spc="30" dirty="0">
                <a:solidFill>
                  <a:srgbClr val="000000"/>
                </a:solidFill>
                <a:latin typeface="Arial"/>
                <a:cs typeface="Arial"/>
              </a:rPr>
              <a:t> </a:t>
            </a:r>
            <a:r>
              <a:rPr lang="en-US" altLang="zh-CN" sz="2400" dirty="0" err="1">
                <a:solidFill>
                  <a:srgbClr val="000000"/>
                </a:solidFill>
                <a:latin typeface="Arial"/>
                <a:ea typeface="Arial"/>
              </a:rPr>
              <a:t>kaybı</a:t>
            </a:r>
            <a:r>
              <a:rPr lang="en-US" altLang="zh-CN" sz="2400" dirty="0">
                <a:solidFill>
                  <a:srgbClr val="000000"/>
                </a:solidFill>
                <a:latin typeface="Arial"/>
                <a:ea typeface="Arial"/>
              </a:rPr>
              <a:t>,</a:t>
            </a:r>
            <a:r>
              <a:rPr lang="en-US" altLang="zh-CN" sz="2400" spc="30" dirty="0">
                <a:solidFill>
                  <a:srgbClr val="000000"/>
                </a:solidFill>
                <a:latin typeface="Arial"/>
                <a:cs typeface="Arial"/>
              </a:rPr>
              <a:t> </a:t>
            </a:r>
            <a:r>
              <a:rPr lang="en-US" altLang="zh-CN" sz="2400" dirty="0" err="1">
                <a:solidFill>
                  <a:srgbClr val="000000"/>
                </a:solidFill>
                <a:latin typeface="Arial"/>
                <a:ea typeface="Arial"/>
              </a:rPr>
              <a:t>hiperglisemi</a:t>
            </a:r>
            <a:r>
              <a:rPr lang="en-US" altLang="zh-CN" sz="2400" dirty="0">
                <a:solidFill>
                  <a:srgbClr val="000000"/>
                </a:solidFill>
                <a:latin typeface="Arial"/>
                <a:ea typeface="Arial"/>
              </a:rPr>
              <a:t>,</a:t>
            </a:r>
            <a:r>
              <a:rPr lang="en-US" altLang="zh-CN" sz="2400" spc="30" dirty="0">
                <a:solidFill>
                  <a:srgbClr val="000000"/>
                </a:solidFill>
                <a:latin typeface="Arial"/>
                <a:cs typeface="Arial"/>
              </a:rPr>
              <a:t> </a:t>
            </a:r>
            <a:r>
              <a:rPr lang="en-US" altLang="zh-CN" sz="2400" dirty="0" err="1">
                <a:solidFill>
                  <a:srgbClr val="000000"/>
                </a:solidFill>
                <a:latin typeface="Arial"/>
                <a:ea typeface="Arial"/>
              </a:rPr>
              <a:t>glükozüri</a:t>
            </a:r>
            <a:r>
              <a:rPr lang="en-US" altLang="zh-CN" sz="2400" dirty="0">
                <a:solidFill>
                  <a:srgbClr val="000000"/>
                </a:solidFill>
                <a:latin typeface="Arial"/>
                <a:ea typeface="Arial"/>
              </a:rPr>
              <a:t>,</a:t>
            </a:r>
            <a:r>
              <a:rPr lang="en-US" altLang="zh-CN" sz="2400" spc="30" dirty="0">
                <a:solidFill>
                  <a:srgbClr val="000000"/>
                </a:solidFill>
                <a:latin typeface="Arial"/>
                <a:cs typeface="Arial"/>
              </a:rPr>
              <a:t> </a:t>
            </a:r>
            <a:r>
              <a:rPr lang="en-US" altLang="zh-CN" sz="2400" dirty="0" err="1">
                <a:solidFill>
                  <a:srgbClr val="000000"/>
                </a:solidFill>
                <a:latin typeface="Arial"/>
                <a:ea typeface="Arial"/>
              </a:rPr>
              <a:t>ketoz</a:t>
            </a:r>
            <a:r>
              <a:rPr lang="en-US" altLang="zh-CN" sz="2400" dirty="0">
                <a:solidFill>
                  <a:srgbClr val="000000"/>
                </a:solidFill>
                <a:latin typeface="Arial"/>
                <a:ea typeface="Arial"/>
              </a:rPr>
              <a:t>,</a:t>
            </a:r>
            <a:r>
              <a:rPr lang="en-US" altLang="zh-CN" sz="2400" spc="30" dirty="0">
                <a:solidFill>
                  <a:srgbClr val="000000"/>
                </a:solidFill>
                <a:latin typeface="Arial"/>
                <a:cs typeface="Arial"/>
              </a:rPr>
              <a:t> </a:t>
            </a:r>
            <a:r>
              <a:rPr lang="en-US" altLang="zh-CN" sz="2400" dirty="0" err="1">
                <a:solidFill>
                  <a:srgbClr val="000000"/>
                </a:solidFill>
                <a:latin typeface="Arial"/>
                <a:ea typeface="Arial"/>
              </a:rPr>
              <a:t>asidoz</a:t>
            </a:r>
            <a:r>
              <a:rPr lang="en-US" altLang="zh-CN" sz="2400" spc="30" dirty="0">
                <a:solidFill>
                  <a:srgbClr val="000000"/>
                </a:solidFill>
                <a:latin typeface="Arial"/>
                <a:cs typeface="Arial"/>
              </a:rPr>
              <a:t> </a:t>
            </a:r>
            <a:r>
              <a:rPr lang="en-US" altLang="zh-CN" sz="2400" dirty="0" err="1">
                <a:solidFill>
                  <a:srgbClr val="000000"/>
                </a:solidFill>
                <a:latin typeface="Arial"/>
                <a:ea typeface="Arial"/>
              </a:rPr>
              <a:t>ve</a:t>
            </a:r>
            <a:r>
              <a:rPr lang="tr-TR" altLang="zh-CN" sz="2400" dirty="0">
                <a:solidFill>
                  <a:srgbClr val="000000"/>
                </a:solidFill>
                <a:latin typeface="Arial"/>
                <a:ea typeface="Arial"/>
              </a:rPr>
              <a:t> k</a:t>
            </a:r>
            <a:r>
              <a:rPr lang="en-US" altLang="zh-CN" sz="2400" dirty="0" err="1">
                <a:solidFill>
                  <a:srgbClr val="000000"/>
                </a:solidFill>
                <a:latin typeface="Arial"/>
                <a:ea typeface="Arial"/>
              </a:rPr>
              <a:t>oma</a:t>
            </a:r>
            <a:r>
              <a:rPr lang="en-US" altLang="zh-CN" sz="2400" spc="-10" dirty="0">
                <a:solidFill>
                  <a:srgbClr val="000000"/>
                </a:solidFill>
                <a:latin typeface="Arial"/>
                <a:cs typeface="Arial"/>
              </a:rPr>
              <a:t> </a:t>
            </a:r>
            <a:r>
              <a:rPr lang="en-US" altLang="zh-CN" sz="2400" dirty="0" err="1">
                <a:solidFill>
                  <a:srgbClr val="000000"/>
                </a:solidFill>
                <a:latin typeface="Arial"/>
                <a:ea typeface="Arial"/>
              </a:rPr>
              <a:t>görülür</a:t>
            </a:r>
            <a:r>
              <a:rPr lang="tr-TR" altLang="zh-CN" sz="1600" dirty="0">
                <a:solidFill>
                  <a:srgbClr val="000000"/>
                </a:solidFill>
                <a:latin typeface="Arial"/>
                <a:ea typeface="Arial"/>
              </a:rPr>
              <a:t/>
            </a:r>
            <a:br>
              <a:rPr lang="tr-TR" altLang="zh-CN" sz="1600" dirty="0">
                <a:solidFill>
                  <a:srgbClr val="000000"/>
                </a:solidFill>
                <a:latin typeface="Arial"/>
                <a:ea typeface="Arial"/>
              </a:rPr>
            </a:br>
            <a:r>
              <a:rPr lang="tr-TR" altLang="zh-CN" sz="1600" dirty="0">
                <a:solidFill>
                  <a:srgbClr val="000000"/>
                </a:solidFill>
                <a:latin typeface="Arial"/>
                <a:ea typeface="Arial"/>
              </a:rPr>
              <a:t/>
            </a:r>
            <a:br>
              <a:rPr lang="tr-TR" altLang="zh-CN" sz="1600" dirty="0">
                <a:solidFill>
                  <a:srgbClr val="000000"/>
                </a:solidFill>
                <a:latin typeface="Arial"/>
                <a:ea typeface="Arial"/>
              </a:rPr>
            </a:br>
            <a:r>
              <a:rPr lang="tr-TR" altLang="zh-CN" sz="1600" b="1" dirty="0">
                <a:solidFill>
                  <a:srgbClr val="C00000"/>
                </a:solidFill>
                <a:latin typeface="Arial"/>
                <a:ea typeface="Arial"/>
              </a:rPr>
              <a:t>                        </a:t>
            </a:r>
            <a:r>
              <a:rPr lang="en-US" altLang="zh-CN" sz="2000" b="1" dirty="0">
                <a:solidFill>
                  <a:srgbClr val="C00000"/>
                </a:solidFill>
                <a:latin typeface="Arial"/>
                <a:ea typeface="Arial"/>
              </a:rPr>
              <a:t>HIPERGLISEMININ</a:t>
            </a:r>
            <a:r>
              <a:rPr lang="en-US" altLang="zh-CN" sz="2000" b="1" spc="-30" dirty="0">
                <a:solidFill>
                  <a:srgbClr val="C00000"/>
                </a:solidFill>
                <a:latin typeface="Arial"/>
                <a:cs typeface="Arial"/>
              </a:rPr>
              <a:t> </a:t>
            </a:r>
            <a:r>
              <a:rPr lang="en-US" altLang="zh-CN" sz="2000" b="1" spc="5" dirty="0">
                <a:solidFill>
                  <a:srgbClr val="C00000"/>
                </a:solidFill>
                <a:latin typeface="Arial"/>
                <a:ea typeface="Arial"/>
              </a:rPr>
              <a:t>ETKILERI</a:t>
            </a:r>
            <a:r>
              <a:rPr lang="en-US" altLang="zh-CN" sz="1600" spc="5" dirty="0">
                <a:solidFill>
                  <a:srgbClr val="000000"/>
                </a:solidFill>
                <a:latin typeface="Arial"/>
                <a:ea typeface="Arial"/>
              </a:rPr>
              <a:t/>
            </a:r>
            <a:br>
              <a:rPr lang="en-US" altLang="zh-CN" sz="1600" spc="5" dirty="0">
                <a:solidFill>
                  <a:srgbClr val="000000"/>
                </a:solidFill>
                <a:latin typeface="Arial"/>
                <a:ea typeface="Arial"/>
              </a:rPr>
            </a:br>
            <a:r>
              <a:rPr lang="en-US" sz="1600" dirty="0"/>
              <a:t/>
            </a:r>
            <a:br>
              <a:rPr lang="en-US" sz="1600" dirty="0"/>
            </a:br>
            <a:r>
              <a:rPr lang="tr-TR" sz="1600" dirty="0"/>
              <a:t>   </a:t>
            </a:r>
            <a:r>
              <a:rPr lang="en-US" altLang="zh-CN" sz="2000" dirty="0" err="1">
                <a:solidFill>
                  <a:srgbClr val="000000"/>
                </a:solidFill>
                <a:latin typeface="Arial"/>
                <a:ea typeface="Arial"/>
              </a:rPr>
              <a:t>Glukozun</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osmotik</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basınç</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yaratması</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nedeni</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ile</a:t>
            </a:r>
            <a:r>
              <a:rPr lang="en-US" altLang="zh-CN" sz="2000" spc="85" dirty="0">
                <a:solidFill>
                  <a:srgbClr val="000000"/>
                </a:solidFill>
                <a:latin typeface="Arial"/>
                <a:cs typeface="Arial"/>
              </a:rPr>
              <a:t> </a:t>
            </a:r>
            <a:r>
              <a:rPr lang="en-US" altLang="zh-CN" sz="2000" dirty="0" err="1">
                <a:solidFill>
                  <a:srgbClr val="C00000"/>
                </a:solidFill>
                <a:latin typeface="Arial"/>
                <a:ea typeface="Arial"/>
              </a:rPr>
              <a:t>hücresel</a:t>
            </a:r>
            <a:r>
              <a:rPr lang="tr-TR" altLang="zh-CN" sz="2000" dirty="0">
                <a:solidFill>
                  <a:srgbClr val="C00000"/>
                </a:solidFill>
                <a:latin typeface="Arial"/>
                <a:ea typeface="Arial"/>
              </a:rPr>
              <a:t> d</a:t>
            </a:r>
            <a:r>
              <a:rPr lang="en-US" altLang="zh-CN" sz="2000" spc="-5" dirty="0" err="1">
                <a:solidFill>
                  <a:srgbClr val="C00000"/>
                </a:solidFill>
                <a:latin typeface="Arial"/>
                <a:ea typeface="Arial"/>
              </a:rPr>
              <a:t>eh</a:t>
            </a:r>
            <a:r>
              <a:rPr lang="en-US" altLang="zh-CN" sz="2000" dirty="0" err="1">
                <a:solidFill>
                  <a:srgbClr val="C00000"/>
                </a:solidFill>
                <a:latin typeface="Arial"/>
                <a:ea typeface="Arial"/>
              </a:rPr>
              <a:t>idratasyon</a:t>
            </a:r>
            <a:r>
              <a:rPr lang="en-US" altLang="zh-CN" sz="2000" dirty="0">
                <a:solidFill>
                  <a:srgbClr val="000000"/>
                </a:solidFill>
                <a:latin typeface="Arial"/>
                <a:ea typeface="Arial"/>
              </a:rPr>
              <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80" dirty="0">
                <a:solidFill>
                  <a:srgbClr val="000000"/>
                </a:solidFill>
                <a:latin typeface="Arial"/>
                <a:cs typeface="Arial"/>
              </a:rPr>
              <a:t> </a:t>
            </a:r>
            <a:r>
              <a:rPr lang="en-US" altLang="zh-CN" sz="2000" dirty="0">
                <a:solidFill>
                  <a:srgbClr val="000000"/>
                </a:solidFill>
                <a:latin typeface="Arial"/>
                <a:ea typeface="Arial"/>
              </a:rPr>
              <a:t>Kan</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glukozu</a:t>
            </a:r>
            <a:r>
              <a:rPr lang="en-US" altLang="zh-CN" sz="2000" spc="80" dirty="0">
                <a:solidFill>
                  <a:srgbClr val="000000"/>
                </a:solidFill>
                <a:latin typeface="Arial"/>
                <a:cs typeface="Arial"/>
              </a:rPr>
              <a:t> </a:t>
            </a:r>
            <a:r>
              <a:rPr lang="en-US" altLang="zh-CN" sz="2000" dirty="0" err="1">
                <a:solidFill>
                  <a:srgbClr val="000000"/>
                </a:solidFill>
                <a:latin typeface="Arial"/>
                <a:ea typeface="Arial"/>
              </a:rPr>
              <a:t>artarsa</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idrarda</a:t>
            </a:r>
            <a:r>
              <a:rPr lang="en-US" altLang="zh-CN" sz="2000" spc="85" dirty="0">
                <a:solidFill>
                  <a:srgbClr val="000000"/>
                </a:solidFill>
                <a:latin typeface="Arial"/>
                <a:cs typeface="Arial"/>
              </a:rPr>
              <a:t> </a:t>
            </a:r>
            <a:r>
              <a:rPr lang="en-US" altLang="zh-CN" sz="2000" dirty="0" err="1">
                <a:solidFill>
                  <a:srgbClr val="000000"/>
                </a:solidFill>
                <a:latin typeface="Arial"/>
                <a:ea typeface="Arial"/>
              </a:rPr>
              <a:t>glukoz</a:t>
            </a:r>
            <a:r>
              <a:rPr lang="en-US" altLang="zh-CN" sz="2000" spc="80" dirty="0">
                <a:solidFill>
                  <a:srgbClr val="000000"/>
                </a:solidFill>
                <a:latin typeface="Arial"/>
                <a:cs typeface="Arial"/>
              </a:rPr>
              <a:t> </a:t>
            </a:r>
            <a:r>
              <a:rPr lang="en-US" altLang="zh-CN" sz="2000" dirty="0" err="1">
                <a:solidFill>
                  <a:srgbClr val="000000"/>
                </a:solidFill>
                <a:latin typeface="Arial"/>
                <a:ea typeface="Arial"/>
              </a:rPr>
              <a:t>artar</a:t>
            </a:r>
            <a:r>
              <a:rPr lang="en-US" altLang="zh-CN" sz="2000" spc="85" dirty="0">
                <a:solidFill>
                  <a:srgbClr val="000000"/>
                </a:solidFill>
                <a:latin typeface="Arial"/>
                <a:cs typeface="Arial"/>
              </a:rPr>
              <a:t> </a:t>
            </a:r>
            <a:r>
              <a:rPr lang="en-US" altLang="zh-CN" sz="2000" dirty="0">
                <a:solidFill>
                  <a:srgbClr val="000000"/>
                </a:solidFill>
                <a:latin typeface="Arial"/>
                <a:ea typeface="Arial"/>
              </a:rPr>
              <a:t>(</a:t>
            </a:r>
            <a:r>
              <a:rPr lang="en-US" altLang="zh-CN" sz="2000" dirty="0" err="1">
                <a:solidFill>
                  <a:srgbClr val="C00000"/>
                </a:solidFill>
                <a:latin typeface="Arial"/>
                <a:ea typeface="Arial"/>
              </a:rPr>
              <a:t>glukozüri</a:t>
            </a:r>
            <a:r>
              <a:rPr lang="en-US" altLang="zh-CN" sz="2000" dirty="0">
                <a:solidFill>
                  <a:srgbClr val="000000"/>
                </a:solidFill>
                <a:latin typeface="Arial"/>
                <a:ea typeface="Arial"/>
              </a:rPr>
              <a:t>)</a:t>
            </a:r>
            <a:br>
              <a:rPr lang="en-US" altLang="zh-CN" sz="2000" dirty="0">
                <a:solidFill>
                  <a:srgbClr val="000000"/>
                </a:solidFill>
                <a:latin typeface="Arial"/>
                <a:ea typeface="Arial"/>
              </a:rPr>
            </a:br>
            <a:r>
              <a:rPr lang="en-US" sz="2000" dirty="0"/>
              <a:t/>
            </a:r>
            <a:br>
              <a:rPr lang="en-US" sz="2000" dirty="0"/>
            </a:br>
            <a:r>
              <a:rPr lang="en-US" altLang="zh-CN" sz="2000" dirty="0">
                <a:solidFill>
                  <a:srgbClr val="000000"/>
                </a:solidFill>
                <a:latin typeface="Arial"/>
                <a:ea typeface="Arial"/>
              </a:rPr>
              <a:t>•</a:t>
            </a:r>
            <a:r>
              <a:rPr lang="en-US" altLang="zh-CN" sz="2000" spc="64" dirty="0">
                <a:solidFill>
                  <a:srgbClr val="000000"/>
                </a:solidFill>
                <a:latin typeface="Arial"/>
                <a:cs typeface="Arial"/>
              </a:rPr>
              <a:t> </a:t>
            </a:r>
            <a:r>
              <a:rPr lang="en-US" altLang="zh-CN" sz="2000" dirty="0" err="1">
                <a:solidFill>
                  <a:srgbClr val="000000"/>
                </a:solidFill>
                <a:latin typeface="Arial"/>
                <a:ea typeface="Arial"/>
              </a:rPr>
              <a:t>Glukoz</a:t>
            </a:r>
            <a:r>
              <a:rPr lang="en-US" altLang="zh-CN" sz="2000" spc="64" dirty="0">
                <a:solidFill>
                  <a:srgbClr val="000000"/>
                </a:solidFill>
                <a:latin typeface="Arial"/>
                <a:cs typeface="Arial"/>
              </a:rPr>
              <a:t> </a:t>
            </a:r>
            <a:r>
              <a:rPr lang="en-US" altLang="zh-CN" sz="2000" dirty="0" err="1">
                <a:solidFill>
                  <a:srgbClr val="000000"/>
                </a:solidFill>
                <a:latin typeface="Arial"/>
                <a:ea typeface="Arial"/>
              </a:rPr>
              <a:t>osmotik</a:t>
            </a:r>
            <a:r>
              <a:rPr lang="en-US" altLang="zh-CN" sz="2000" spc="64" dirty="0">
                <a:solidFill>
                  <a:srgbClr val="000000"/>
                </a:solidFill>
                <a:latin typeface="Arial"/>
                <a:cs typeface="Arial"/>
              </a:rPr>
              <a:t> </a:t>
            </a:r>
            <a:r>
              <a:rPr lang="en-US" altLang="zh-CN" sz="2000" dirty="0" err="1">
                <a:solidFill>
                  <a:srgbClr val="000000"/>
                </a:solidFill>
                <a:latin typeface="Arial"/>
                <a:ea typeface="Arial"/>
              </a:rPr>
              <a:t>aktif</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bir</a:t>
            </a:r>
            <a:r>
              <a:rPr lang="en-US" altLang="zh-CN" sz="2000" spc="64" dirty="0">
                <a:solidFill>
                  <a:srgbClr val="000000"/>
                </a:solidFill>
                <a:latin typeface="Arial"/>
                <a:cs typeface="Arial"/>
              </a:rPr>
              <a:t> </a:t>
            </a:r>
            <a:r>
              <a:rPr lang="en-US" altLang="zh-CN" sz="2000" dirty="0" err="1">
                <a:solidFill>
                  <a:srgbClr val="000000"/>
                </a:solidFill>
                <a:latin typeface="Arial"/>
                <a:ea typeface="Arial"/>
              </a:rPr>
              <a:t>madde</a:t>
            </a:r>
            <a:r>
              <a:rPr lang="en-US" altLang="zh-CN" sz="2000" spc="64" dirty="0">
                <a:solidFill>
                  <a:srgbClr val="000000"/>
                </a:solidFill>
                <a:latin typeface="Arial"/>
                <a:cs typeface="Arial"/>
              </a:rPr>
              <a:t> </a:t>
            </a:r>
            <a:r>
              <a:rPr lang="en-US" altLang="zh-CN" sz="2000" dirty="0" err="1">
                <a:solidFill>
                  <a:srgbClr val="000000"/>
                </a:solidFill>
                <a:latin typeface="Arial"/>
                <a:ea typeface="Arial"/>
              </a:rPr>
              <a:t>olduğundan</a:t>
            </a:r>
            <a:r>
              <a:rPr lang="en-US" altLang="zh-CN" sz="2000" spc="64" dirty="0">
                <a:solidFill>
                  <a:srgbClr val="000000"/>
                </a:solidFill>
                <a:latin typeface="Arial"/>
                <a:cs typeface="Arial"/>
              </a:rPr>
              <a:t> </a:t>
            </a:r>
            <a:r>
              <a:rPr lang="en-US" altLang="zh-CN" sz="2000" dirty="0" err="1">
                <a:solidFill>
                  <a:srgbClr val="000000"/>
                </a:solidFill>
                <a:latin typeface="Arial"/>
                <a:ea typeface="Arial"/>
              </a:rPr>
              <a:t>yanında</a:t>
            </a:r>
            <a:r>
              <a:rPr lang="en-US" altLang="zh-CN" sz="2000" spc="69" dirty="0">
                <a:solidFill>
                  <a:srgbClr val="000000"/>
                </a:solidFill>
                <a:latin typeface="Arial"/>
                <a:cs typeface="Arial"/>
              </a:rPr>
              <a:t> </a:t>
            </a:r>
            <a:r>
              <a:rPr lang="en-US" altLang="zh-CN" sz="2000" dirty="0" err="1">
                <a:solidFill>
                  <a:srgbClr val="000000"/>
                </a:solidFill>
                <a:latin typeface="Arial"/>
                <a:ea typeface="Arial"/>
              </a:rPr>
              <a:t>suyu</a:t>
            </a:r>
            <a:r>
              <a:rPr lang="en-US" altLang="zh-CN" sz="2000" dirty="0">
                <a:solidFill>
                  <a:srgbClr val="000000"/>
                </a:solidFill>
                <a:latin typeface="Arial"/>
                <a:cs typeface="Arial"/>
              </a:rPr>
              <a:t> </a:t>
            </a:r>
            <a:r>
              <a:rPr lang="en-US" altLang="zh-CN" sz="2000" dirty="0">
                <a:solidFill>
                  <a:srgbClr val="000000"/>
                </a:solidFill>
                <a:latin typeface="Arial"/>
                <a:ea typeface="Arial"/>
              </a:rPr>
              <a:t>da</a:t>
            </a:r>
            <a:r>
              <a:rPr lang="en-US" altLang="zh-CN" sz="2000" dirty="0">
                <a:solidFill>
                  <a:srgbClr val="000000"/>
                </a:solidFill>
                <a:latin typeface="Arial"/>
                <a:cs typeface="Arial"/>
              </a:rPr>
              <a:t> </a:t>
            </a:r>
            <a:r>
              <a:rPr lang="en-US" altLang="zh-CN" sz="2000" dirty="0" err="1">
                <a:solidFill>
                  <a:srgbClr val="000000"/>
                </a:solidFill>
                <a:latin typeface="Arial"/>
                <a:ea typeface="Arial"/>
              </a:rPr>
              <a:t>götüreceği</a:t>
            </a:r>
            <a:r>
              <a:rPr lang="en-US" altLang="zh-CN" sz="2000" dirty="0">
                <a:solidFill>
                  <a:srgbClr val="000000"/>
                </a:solidFill>
                <a:latin typeface="Arial"/>
                <a:cs typeface="Arial"/>
              </a:rPr>
              <a:t> </a:t>
            </a:r>
            <a:r>
              <a:rPr lang="en-US" altLang="zh-CN" sz="2000" dirty="0" err="1">
                <a:solidFill>
                  <a:srgbClr val="000000"/>
                </a:solidFill>
                <a:latin typeface="Arial"/>
                <a:ea typeface="Arial"/>
              </a:rPr>
              <a:t>için</a:t>
            </a:r>
            <a:r>
              <a:rPr lang="en-US" altLang="zh-CN" sz="2000" dirty="0">
                <a:solidFill>
                  <a:srgbClr val="000000"/>
                </a:solidFill>
                <a:latin typeface="Arial"/>
                <a:cs typeface="Arial"/>
              </a:rPr>
              <a:t> </a:t>
            </a:r>
            <a:r>
              <a:rPr lang="en-US" altLang="zh-CN" sz="2000" dirty="0" err="1">
                <a:solidFill>
                  <a:srgbClr val="C00000"/>
                </a:solidFill>
                <a:latin typeface="Arial"/>
                <a:ea typeface="Arial"/>
              </a:rPr>
              <a:t>osmotik</a:t>
            </a:r>
            <a:r>
              <a:rPr lang="en-US" altLang="zh-CN" sz="2000" dirty="0">
                <a:solidFill>
                  <a:srgbClr val="C00000"/>
                </a:solidFill>
                <a:latin typeface="Arial"/>
                <a:cs typeface="Arial"/>
              </a:rPr>
              <a:t> </a:t>
            </a:r>
            <a:r>
              <a:rPr lang="en-US" altLang="zh-CN" sz="2000" dirty="0" err="1">
                <a:solidFill>
                  <a:srgbClr val="C00000"/>
                </a:solidFill>
                <a:latin typeface="Arial"/>
                <a:ea typeface="Arial"/>
              </a:rPr>
              <a:t>diürez</a:t>
            </a:r>
            <a:r>
              <a:rPr lang="en-US" altLang="zh-CN" sz="2000" dirty="0">
                <a:solidFill>
                  <a:srgbClr val="C00000"/>
                </a:solidFill>
                <a:latin typeface="Arial"/>
                <a:cs typeface="Arial"/>
              </a:rPr>
              <a:t> </a:t>
            </a:r>
            <a:r>
              <a:rPr lang="en-US" altLang="zh-CN" sz="2000" dirty="0" err="1">
                <a:solidFill>
                  <a:srgbClr val="000000"/>
                </a:solidFill>
                <a:latin typeface="Arial"/>
                <a:ea typeface="Arial"/>
              </a:rPr>
              <a:t>oluşur</a:t>
            </a:r>
            <a:r>
              <a:rPr lang="en-US" altLang="zh-CN" sz="2000" dirty="0">
                <a:solidFill>
                  <a:srgbClr val="000000"/>
                </a:solidFill>
                <a:latin typeface="Arial"/>
                <a:ea typeface="Arial"/>
              </a:rPr>
              <a:t>.</a:t>
            </a:r>
            <a:r>
              <a:rPr lang="tr-TR" altLang="zh-CN" sz="2000" dirty="0">
                <a:solidFill>
                  <a:srgbClr val="000000"/>
                </a:solidFill>
                <a:latin typeface="Arial"/>
                <a:ea typeface="Arial"/>
              </a:rPr>
              <a:t>.</a:t>
            </a:r>
            <a:r>
              <a:rPr lang="en-US" altLang="zh-CN" sz="2000" dirty="0">
                <a:solidFill>
                  <a:srgbClr val="000000"/>
                </a:solidFill>
                <a:latin typeface="Arial"/>
                <a:cs typeface="Arial"/>
              </a:rPr>
              <a:t> </a:t>
            </a:r>
            <a:r>
              <a:rPr lang="en-US" altLang="zh-CN" sz="2000" dirty="0" err="1">
                <a:solidFill>
                  <a:srgbClr val="000000"/>
                </a:solidFill>
                <a:latin typeface="Arial"/>
                <a:ea typeface="Arial"/>
              </a:rPr>
              <a:t>Vücutta</a:t>
            </a:r>
            <a:r>
              <a:rPr lang="en-US" altLang="zh-CN" sz="2000" dirty="0">
                <a:solidFill>
                  <a:srgbClr val="000000"/>
                </a:solidFill>
                <a:latin typeface="Arial"/>
                <a:cs typeface="Arial"/>
              </a:rPr>
              <a:t> </a:t>
            </a:r>
            <a:r>
              <a:rPr lang="en-US" altLang="zh-CN" sz="2000" dirty="0" err="1">
                <a:solidFill>
                  <a:srgbClr val="000000"/>
                </a:solidFill>
                <a:latin typeface="Arial"/>
                <a:ea typeface="Arial"/>
              </a:rPr>
              <a:t>sıvı</a:t>
            </a:r>
            <a:r>
              <a:rPr lang="en-US" altLang="zh-CN" sz="2000" spc="-270" dirty="0">
                <a:solidFill>
                  <a:srgbClr val="000000"/>
                </a:solidFill>
                <a:latin typeface="Arial"/>
                <a:cs typeface="Arial"/>
              </a:rPr>
              <a:t> </a:t>
            </a:r>
            <a:r>
              <a:rPr lang="en-US" altLang="zh-CN" sz="2000" dirty="0" err="1">
                <a:solidFill>
                  <a:srgbClr val="000000"/>
                </a:solidFill>
                <a:latin typeface="Arial"/>
                <a:ea typeface="Arial"/>
              </a:rPr>
              <a:t>ve</a:t>
            </a:r>
            <a:r>
              <a:rPr lang="en-US" altLang="zh-CN" sz="2000" dirty="0">
                <a:solidFill>
                  <a:srgbClr val="000000"/>
                </a:solidFill>
                <a:latin typeface="Arial"/>
                <a:cs typeface="Arial"/>
              </a:rPr>
              <a:t> </a:t>
            </a:r>
            <a:r>
              <a:rPr lang="en-US" altLang="zh-CN" sz="2000" dirty="0" err="1">
                <a:solidFill>
                  <a:srgbClr val="000000"/>
                </a:solidFill>
                <a:latin typeface="Arial"/>
                <a:ea typeface="Arial"/>
              </a:rPr>
              <a:t>elektrolit</a:t>
            </a:r>
            <a:r>
              <a:rPr lang="en-US" altLang="zh-CN" sz="2000" dirty="0">
                <a:solidFill>
                  <a:srgbClr val="000000"/>
                </a:solidFill>
                <a:latin typeface="Arial"/>
                <a:cs typeface="Arial"/>
              </a:rPr>
              <a:t> </a:t>
            </a:r>
            <a:r>
              <a:rPr lang="en-US" altLang="zh-CN" sz="2000" dirty="0" err="1">
                <a:solidFill>
                  <a:srgbClr val="000000"/>
                </a:solidFill>
                <a:latin typeface="Arial"/>
                <a:ea typeface="Arial"/>
              </a:rPr>
              <a:t>kaybı</a:t>
            </a:r>
            <a:r>
              <a:rPr lang="en-US" altLang="zh-CN" sz="2000" dirty="0">
                <a:solidFill>
                  <a:srgbClr val="000000"/>
                </a:solidFill>
                <a:latin typeface="Arial"/>
                <a:cs typeface="Arial"/>
              </a:rPr>
              <a:t> </a:t>
            </a:r>
            <a:r>
              <a:rPr lang="en-US" altLang="zh-CN" sz="2000" dirty="0" err="1">
                <a:solidFill>
                  <a:srgbClr val="000000"/>
                </a:solidFill>
                <a:latin typeface="Arial"/>
                <a:ea typeface="Arial"/>
              </a:rPr>
              <a:t>meydana</a:t>
            </a:r>
            <a:r>
              <a:rPr lang="en-US" altLang="zh-CN" sz="2000" spc="-259" dirty="0">
                <a:solidFill>
                  <a:srgbClr val="000000"/>
                </a:solidFill>
                <a:latin typeface="Arial"/>
                <a:cs typeface="Arial"/>
              </a:rPr>
              <a:t> </a:t>
            </a:r>
            <a:r>
              <a:rPr lang="en-US" altLang="zh-CN" sz="2000" dirty="0" err="1">
                <a:solidFill>
                  <a:srgbClr val="000000"/>
                </a:solidFill>
                <a:latin typeface="Arial"/>
                <a:ea typeface="Arial"/>
              </a:rPr>
              <a:t>gelir</a:t>
            </a:r>
            <a:r>
              <a:rPr lang="en-US" altLang="zh-CN" sz="2000" dirty="0">
                <a:solidFill>
                  <a:srgbClr val="000000"/>
                </a:solidFill>
                <a:latin typeface="Arial"/>
                <a:ea typeface="Arial"/>
              </a:rPr>
              <a:t>.</a:t>
            </a:r>
            <a:br>
              <a:rPr lang="en-US" altLang="zh-CN" sz="2000" dirty="0">
                <a:solidFill>
                  <a:srgbClr val="000000"/>
                </a:solidFill>
                <a:latin typeface="Arial"/>
                <a:ea typeface="Arial"/>
              </a:rPr>
            </a:br>
            <a:r>
              <a:rPr lang="en-US" altLang="zh-CN" sz="2000" dirty="0">
                <a:solidFill>
                  <a:srgbClr val="000000"/>
                </a:solidFill>
                <a:latin typeface="Arial"/>
                <a:ea typeface="Arial"/>
              </a:rPr>
              <a:t/>
            </a:r>
            <a:br>
              <a:rPr lang="en-US" altLang="zh-CN" sz="2000" dirty="0">
                <a:solidFill>
                  <a:srgbClr val="000000"/>
                </a:solidFill>
                <a:latin typeface="Arial"/>
                <a:ea typeface="Arial"/>
              </a:rPr>
            </a:br>
            <a:endParaRPr sz="20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Tree>
    <p:extLst>
      <p:ext uri="{BB962C8B-B14F-4D97-AF65-F5344CB8AC3E}">
        <p14:creationId xmlns:p14="http://schemas.microsoft.com/office/powerpoint/2010/main" val="1736015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6612" y="1971748"/>
            <a:ext cx="11644388" cy="289823"/>
          </a:xfrm>
          <a:prstGeom prst="rect">
            <a:avLst/>
          </a:prstGeom>
        </p:spPr>
        <p:txBody>
          <a:bodyPr vert="horz" wrap="square" lIns="0" tIns="12700" rIns="0" bIns="0" rtlCol="0">
            <a:spAutoFit/>
          </a:bodyPr>
          <a:lstStyle/>
          <a:p>
            <a:pPr marL="12700">
              <a:lnSpc>
                <a:spcPct val="100000"/>
              </a:lnSpc>
              <a:spcBef>
                <a:spcPts val="100"/>
              </a:spcBef>
            </a:pPr>
            <a:endParaRPr sz="18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a:extLst>
              <a:ext uri="{FF2B5EF4-FFF2-40B4-BE49-F238E27FC236}">
                <a16:creationId xmlns:a16="http://schemas.microsoft.com/office/drawing/2014/main" id="{94FAB161-6F46-4EDD-901C-D90B58B48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523999"/>
            <a:ext cx="11151737" cy="4983365"/>
          </a:xfrm>
          <a:prstGeom prst="rect">
            <a:avLst/>
          </a:prstGeom>
        </p:spPr>
      </p:pic>
    </p:spTree>
    <p:extLst>
      <p:ext uri="{BB962C8B-B14F-4D97-AF65-F5344CB8AC3E}">
        <p14:creationId xmlns:p14="http://schemas.microsoft.com/office/powerpoint/2010/main" val="5961595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914400" y="1524000"/>
            <a:ext cx="11003794" cy="5552802"/>
          </a:xfrm>
          <a:prstGeom prst="rect">
            <a:avLst/>
          </a:prstGeom>
        </p:spPr>
        <p:txBody>
          <a:bodyPr vert="horz" wrap="square" lIns="0" tIns="12700" rIns="0" bIns="0" rtlCol="0">
            <a:spAutoFit/>
          </a:bodyPr>
          <a:lstStyle/>
          <a:p>
            <a:pPr marL="0" indent="3343404">
              <a:lnSpc>
                <a:spcPct val="100000"/>
              </a:lnSpc>
            </a:pPr>
            <a:r>
              <a:rPr lang="en-US" altLang="zh-CN" sz="2400" dirty="0">
                <a:solidFill>
                  <a:srgbClr val="C00000"/>
                </a:solidFill>
                <a:latin typeface="Arial"/>
                <a:ea typeface="Arial"/>
              </a:rPr>
              <a:t>DM</a:t>
            </a:r>
            <a:r>
              <a:rPr lang="en-US" altLang="zh-CN" sz="2400" dirty="0">
                <a:solidFill>
                  <a:srgbClr val="C00000"/>
                </a:solidFill>
                <a:latin typeface="Arial"/>
                <a:cs typeface="Arial"/>
              </a:rPr>
              <a:t> </a:t>
            </a:r>
            <a:r>
              <a:rPr lang="en-US" altLang="zh-CN" sz="2400" dirty="0" err="1">
                <a:solidFill>
                  <a:srgbClr val="C00000"/>
                </a:solidFill>
                <a:latin typeface="Arial"/>
                <a:ea typeface="Arial"/>
              </a:rPr>
              <a:t>tanı</a:t>
            </a:r>
            <a:r>
              <a:rPr lang="en-US" altLang="zh-CN" sz="2400" spc="34" dirty="0">
                <a:solidFill>
                  <a:srgbClr val="C00000"/>
                </a:solidFill>
                <a:latin typeface="Arial"/>
                <a:cs typeface="Arial"/>
              </a:rPr>
              <a:t> </a:t>
            </a:r>
            <a:r>
              <a:rPr lang="en-US" altLang="zh-CN" sz="2400" dirty="0" err="1">
                <a:solidFill>
                  <a:srgbClr val="C00000"/>
                </a:solidFill>
                <a:latin typeface="Arial"/>
                <a:ea typeface="Arial"/>
              </a:rPr>
              <a:t>kriterleri</a:t>
            </a: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sz="2400" dirty="0"/>
              <a:t/>
            </a:r>
            <a:br>
              <a:rPr lang="en-US" sz="2400" dirty="0"/>
            </a:br>
            <a:r>
              <a:rPr lang="en-US" altLang="zh-CN" sz="2400" dirty="0">
                <a:solidFill>
                  <a:srgbClr val="000000"/>
                </a:solidFill>
                <a:latin typeface="Arial"/>
                <a:ea typeface="Arial"/>
              </a:rPr>
              <a:t>•</a:t>
            </a:r>
            <a:r>
              <a:rPr lang="en-US" altLang="zh-CN" sz="2400" spc="104" dirty="0">
                <a:solidFill>
                  <a:srgbClr val="000000"/>
                </a:solidFill>
                <a:latin typeface="Arial"/>
                <a:cs typeface="Arial"/>
              </a:rPr>
              <a:t>  </a:t>
            </a:r>
            <a:r>
              <a:rPr lang="en-US" altLang="zh-CN" sz="2400" dirty="0" err="1">
                <a:solidFill>
                  <a:srgbClr val="000000"/>
                </a:solidFill>
                <a:latin typeface="Arial"/>
                <a:ea typeface="Arial"/>
              </a:rPr>
              <a:t>Açlık</a:t>
            </a:r>
            <a:r>
              <a:rPr lang="en-US" altLang="zh-CN" sz="2400" spc="104" dirty="0">
                <a:solidFill>
                  <a:srgbClr val="000000"/>
                </a:solidFill>
                <a:latin typeface="Arial"/>
                <a:cs typeface="Arial"/>
              </a:rPr>
              <a:t> </a:t>
            </a:r>
            <a:r>
              <a:rPr lang="en-US" altLang="zh-CN" sz="2400" dirty="0" err="1">
                <a:solidFill>
                  <a:srgbClr val="000000"/>
                </a:solidFill>
                <a:latin typeface="Arial"/>
                <a:ea typeface="Arial"/>
              </a:rPr>
              <a:t>kan</a:t>
            </a:r>
            <a:r>
              <a:rPr lang="en-US" altLang="zh-CN" sz="2400" spc="110" dirty="0">
                <a:solidFill>
                  <a:srgbClr val="000000"/>
                </a:solidFill>
                <a:latin typeface="Arial"/>
                <a:cs typeface="Arial"/>
              </a:rPr>
              <a:t> </a:t>
            </a:r>
            <a:r>
              <a:rPr lang="en-US" altLang="zh-CN" sz="2400" dirty="0" err="1">
                <a:solidFill>
                  <a:srgbClr val="000000"/>
                </a:solidFill>
                <a:latin typeface="Arial"/>
                <a:ea typeface="Arial"/>
              </a:rPr>
              <a:t>şekeri</a:t>
            </a:r>
            <a:r>
              <a:rPr lang="en-US" altLang="zh-CN" sz="2400" dirty="0">
                <a:solidFill>
                  <a:srgbClr val="000000"/>
                </a:solidFill>
                <a:latin typeface="Arial"/>
                <a:ea typeface="Arial"/>
              </a:rPr>
              <a:t>&gt;126</a:t>
            </a:r>
            <a:r>
              <a:rPr lang="en-US" altLang="zh-CN" sz="2400" spc="104" dirty="0">
                <a:solidFill>
                  <a:srgbClr val="000000"/>
                </a:solidFill>
                <a:latin typeface="Arial"/>
                <a:cs typeface="Arial"/>
              </a:rPr>
              <a:t> </a:t>
            </a:r>
            <a:r>
              <a:rPr lang="en-US" altLang="zh-CN" sz="2400" dirty="0">
                <a:solidFill>
                  <a:srgbClr val="000000"/>
                </a:solidFill>
                <a:latin typeface="Arial"/>
                <a:ea typeface="Arial"/>
              </a:rPr>
              <a:t>mg/dl</a:t>
            </a:r>
            <a:br>
              <a:rPr lang="en-US" altLang="zh-CN" sz="2400" dirty="0">
                <a:solidFill>
                  <a:srgbClr val="000000"/>
                </a:solidFill>
                <a:latin typeface="Arial"/>
                <a:ea typeface="Arial"/>
              </a:rPr>
            </a:br>
            <a:r>
              <a:rPr lang="en-US" sz="2400" dirty="0"/>
              <a:t/>
            </a:r>
            <a:br>
              <a:rPr lang="en-US" sz="2400" dirty="0"/>
            </a:br>
            <a:r>
              <a:rPr lang="en-US" altLang="zh-CN" sz="2400" dirty="0">
                <a:solidFill>
                  <a:srgbClr val="000000"/>
                </a:solidFill>
                <a:latin typeface="Arial"/>
                <a:ea typeface="Arial"/>
              </a:rPr>
              <a:t>•</a:t>
            </a:r>
            <a:r>
              <a:rPr lang="en-US" altLang="zh-CN" sz="2400" dirty="0">
                <a:solidFill>
                  <a:srgbClr val="000000"/>
                </a:solidFill>
                <a:latin typeface="Arial"/>
                <a:cs typeface="Arial"/>
              </a:rPr>
              <a:t>  </a:t>
            </a:r>
            <a:r>
              <a:rPr lang="en-US" altLang="zh-CN" sz="2400" dirty="0">
                <a:solidFill>
                  <a:srgbClr val="000000"/>
                </a:solidFill>
                <a:latin typeface="Arial"/>
                <a:ea typeface="Arial"/>
              </a:rPr>
              <a:t>OGTT:</a:t>
            </a:r>
            <a:r>
              <a:rPr lang="en-US" altLang="zh-CN" sz="2400" dirty="0">
                <a:solidFill>
                  <a:srgbClr val="000000"/>
                </a:solidFill>
                <a:latin typeface="Arial"/>
                <a:cs typeface="Arial"/>
              </a:rPr>
              <a:t> </a:t>
            </a:r>
            <a:r>
              <a:rPr lang="en-US" altLang="zh-CN" sz="2400" dirty="0">
                <a:solidFill>
                  <a:srgbClr val="000000"/>
                </a:solidFill>
                <a:latin typeface="Arial"/>
                <a:ea typeface="Arial"/>
              </a:rPr>
              <a:t>75</a:t>
            </a:r>
            <a:r>
              <a:rPr lang="en-US" altLang="zh-CN" sz="2400" dirty="0">
                <a:solidFill>
                  <a:srgbClr val="000000"/>
                </a:solidFill>
                <a:latin typeface="Arial"/>
                <a:cs typeface="Arial"/>
              </a:rPr>
              <a:t> </a:t>
            </a:r>
            <a:r>
              <a:rPr lang="en-US" altLang="zh-CN" sz="2400" dirty="0">
                <a:solidFill>
                  <a:srgbClr val="000000"/>
                </a:solidFill>
                <a:latin typeface="Arial"/>
                <a:ea typeface="Arial"/>
              </a:rPr>
              <a:t>gr</a:t>
            </a:r>
            <a:r>
              <a:rPr lang="en-US" altLang="zh-CN" sz="2400" dirty="0">
                <a:solidFill>
                  <a:srgbClr val="000000"/>
                </a:solidFill>
                <a:latin typeface="Arial"/>
                <a:cs typeface="Arial"/>
              </a:rPr>
              <a:t> </a:t>
            </a:r>
            <a:r>
              <a:rPr lang="en-US" altLang="zh-CN" sz="2400" dirty="0" err="1">
                <a:solidFill>
                  <a:srgbClr val="000000"/>
                </a:solidFill>
                <a:latin typeface="Arial"/>
                <a:ea typeface="Arial"/>
              </a:rPr>
              <a:t>glukoz</a:t>
            </a:r>
            <a:r>
              <a:rPr lang="en-US" altLang="zh-CN" sz="2400" dirty="0">
                <a:solidFill>
                  <a:srgbClr val="000000"/>
                </a:solidFill>
                <a:latin typeface="Arial"/>
                <a:cs typeface="Arial"/>
              </a:rPr>
              <a:t> </a:t>
            </a:r>
            <a:r>
              <a:rPr lang="en-US" altLang="zh-CN" sz="2400" dirty="0">
                <a:solidFill>
                  <a:srgbClr val="000000"/>
                </a:solidFill>
                <a:latin typeface="Arial"/>
                <a:ea typeface="Arial"/>
              </a:rPr>
              <a:t>oral</a:t>
            </a:r>
            <a:r>
              <a:rPr lang="en-US" altLang="zh-CN" sz="2400" dirty="0">
                <a:solidFill>
                  <a:srgbClr val="000000"/>
                </a:solidFill>
                <a:latin typeface="Arial"/>
                <a:cs typeface="Arial"/>
              </a:rPr>
              <a:t> </a:t>
            </a:r>
            <a:r>
              <a:rPr lang="en-US" altLang="zh-CN" sz="2400" dirty="0" err="1">
                <a:solidFill>
                  <a:srgbClr val="000000"/>
                </a:solidFill>
                <a:latin typeface="Arial"/>
                <a:ea typeface="Arial"/>
              </a:rPr>
              <a:t>olarak</a:t>
            </a:r>
            <a:r>
              <a:rPr lang="en-US" altLang="zh-CN" sz="2400" dirty="0">
                <a:solidFill>
                  <a:srgbClr val="000000"/>
                </a:solidFill>
                <a:latin typeface="Arial"/>
                <a:cs typeface="Arial"/>
              </a:rPr>
              <a:t> </a:t>
            </a:r>
            <a:r>
              <a:rPr lang="en-US" altLang="zh-CN" sz="2400" dirty="0" err="1">
                <a:solidFill>
                  <a:srgbClr val="000000"/>
                </a:solidFill>
                <a:latin typeface="Arial"/>
                <a:ea typeface="Arial"/>
              </a:rPr>
              <a:t>verilir</a:t>
            </a:r>
            <a:r>
              <a:rPr lang="en-US" altLang="zh-CN" sz="2400" dirty="0">
                <a:solidFill>
                  <a:srgbClr val="000000"/>
                </a:solidFill>
                <a:latin typeface="Arial"/>
                <a:ea typeface="Arial"/>
              </a:rPr>
              <a:t>.</a:t>
            </a:r>
            <a:r>
              <a:rPr lang="tr-TR" altLang="zh-CN" sz="2400" dirty="0">
                <a:solidFill>
                  <a:srgbClr val="000000"/>
                </a:solidFill>
                <a:latin typeface="Arial"/>
                <a:ea typeface="Arial"/>
              </a:rPr>
              <a:t/>
            </a:r>
            <a:br>
              <a:rPr lang="tr-TR" altLang="zh-CN" sz="2400" dirty="0">
                <a:solidFill>
                  <a:srgbClr val="000000"/>
                </a:solidFill>
                <a:latin typeface="Arial"/>
                <a:ea typeface="Arial"/>
              </a:rPr>
            </a:br>
            <a:r>
              <a:rPr lang="en-US" altLang="zh-CN" sz="2400" dirty="0">
                <a:solidFill>
                  <a:srgbClr val="000000"/>
                </a:solidFill>
                <a:latin typeface="Arial"/>
                <a:cs typeface="Arial"/>
              </a:rPr>
              <a:t> </a:t>
            </a:r>
            <a:r>
              <a:rPr lang="tr-TR" altLang="zh-CN" sz="2400" dirty="0">
                <a:solidFill>
                  <a:srgbClr val="000000"/>
                </a:solidFill>
                <a:latin typeface="Arial"/>
                <a:cs typeface="Arial"/>
              </a:rPr>
              <a:t>  </a:t>
            </a:r>
            <a:r>
              <a:rPr lang="en-US" altLang="zh-CN" sz="2400" dirty="0">
                <a:solidFill>
                  <a:srgbClr val="000000"/>
                </a:solidFill>
                <a:latin typeface="Arial"/>
                <a:ea typeface="Arial"/>
              </a:rPr>
              <a:t>2</a:t>
            </a:r>
            <a:r>
              <a:rPr lang="en-US" altLang="zh-CN" sz="2400" dirty="0">
                <a:solidFill>
                  <a:srgbClr val="000000"/>
                </a:solidFill>
                <a:latin typeface="Arial"/>
                <a:cs typeface="Arial"/>
              </a:rPr>
              <a:t> </a:t>
            </a:r>
            <a:r>
              <a:rPr lang="en-US" altLang="zh-CN" sz="2400" dirty="0" err="1">
                <a:solidFill>
                  <a:srgbClr val="000000"/>
                </a:solidFill>
                <a:latin typeface="Arial"/>
                <a:ea typeface="Arial"/>
              </a:rPr>
              <a:t>saat</a:t>
            </a:r>
            <a:r>
              <a:rPr lang="en-US" altLang="zh-CN" sz="2400" dirty="0">
                <a:solidFill>
                  <a:srgbClr val="000000"/>
                </a:solidFill>
                <a:latin typeface="Arial"/>
                <a:cs typeface="Arial"/>
              </a:rPr>
              <a:t> </a:t>
            </a:r>
            <a:r>
              <a:rPr lang="en-US" altLang="zh-CN" sz="2400" dirty="0" err="1">
                <a:solidFill>
                  <a:srgbClr val="000000"/>
                </a:solidFill>
                <a:latin typeface="Arial"/>
                <a:ea typeface="Arial"/>
              </a:rPr>
              <a:t>sonra</a:t>
            </a:r>
            <a:r>
              <a:rPr lang="en-US" altLang="zh-CN" sz="2400" dirty="0">
                <a:solidFill>
                  <a:srgbClr val="000000"/>
                </a:solidFill>
                <a:latin typeface="Arial"/>
                <a:cs typeface="Arial"/>
              </a:rPr>
              <a:t> </a:t>
            </a:r>
            <a:r>
              <a:rPr lang="en-US" altLang="zh-CN" sz="2400" dirty="0" err="1">
                <a:solidFill>
                  <a:srgbClr val="000000"/>
                </a:solidFill>
                <a:latin typeface="Arial"/>
                <a:ea typeface="Arial"/>
              </a:rPr>
              <a:t>kan</a:t>
            </a:r>
            <a:r>
              <a:rPr lang="en-US" altLang="zh-CN" sz="2400" dirty="0">
                <a:solidFill>
                  <a:srgbClr val="000000"/>
                </a:solidFill>
                <a:latin typeface="Arial"/>
                <a:cs typeface="Arial"/>
              </a:rPr>
              <a:t> </a:t>
            </a:r>
            <a:r>
              <a:rPr lang="en-US" altLang="zh-CN" sz="2400" dirty="0" err="1">
                <a:solidFill>
                  <a:srgbClr val="000000"/>
                </a:solidFill>
                <a:latin typeface="Arial"/>
                <a:ea typeface="Arial"/>
              </a:rPr>
              <a:t>şekeri</a:t>
            </a:r>
            <a:r>
              <a:rPr lang="en-US" altLang="zh-CN" sz="2400" spc="-100" dirty="0">
                <a:solidFill>
                  <a:srgbClr val="000000"/>
                </a:solidFill>
                <a:latin typeface="Arial"/>
                <a:cs typeface="Arial"/>
              </a:rPr>
              <a:t> </a:t>
            </a:r>
            <a:r>
              <a:rPr lang="en-US" altLang="zh-CN" sz="2400" dirty="0" err="1">
                <a:solidFill>
                  <a:srgbClr val="000000"/>
                </a:solidFill>
                <a:latin typeface="Arial"/>
                <a:ea typeface="Arial"/>
              </a:rPr>
              <a:t>bakılır</a:t>
            </a:r>
            <a:r>
              <a:rPr lang="en-US" altLang="zh-CN" sz="2400" dirty="0">
                <a:solidFill>
                  <a:srgbClr val="000000"/>
                </a:solidFill>
                <a:latin typeface="Arial"/>
                <a:ea typeface="Arial"/>
              </a:rPr>
              <a:t>.</a:t>
            </a:r>
            <a:r>
              <a:rPr lang="en-US" altLang="zh-CN" sz="2400" dirty="0">
                <a:solidFill>
                  <a:srgbClr val="000000"/>
                </a:solidFill>
                <a:latin typeface="Arial"/>
                <a:cs typeface="Arial"/>
              </a:rPr>
              <a:t> </a:t>
            </a:r>
            <a:r>
              <a:rPr lang="en-US" sz="2400" dirty="0"/>
              <a:t/>
            </a:r>
            <a:br>
              <a:rPr lang="en-US" sz="2400" dirty="0"/>
            </a:br>
            <a:r>
              <a:rPr lang="en-US" altLang="zh-CN" sz="2400" spc="60" dirty="0">
                <a:solidFill>
                  <a:srgbClr val="000000"/>
                </a:solidFill>
                <a:latin typeface="Arial"/>
                <a:cs typeface="Arial"/>
              </a:rPr>
              <a:t> </a:t>
            </a:r>
            <a:r>
              <a:rPr lang="tr-TR" altLang="zh-CN" sz="2400" spc="60" dirty="0">
                <a:solidFill>
                  <a:srgbClr val="000000"/>
                </a:solidFill>
                <a:latin typeface="Arial"/>
                <a:cs typeface="Arial"/>
              </a:rPr>
              <a:t>  </a:t>
            </a:r>
            <a:r>
              <a:rPr lang="en-US" altLang="zh-CN" sz="2400" dirty="0">
                <a:solidFill>
                  <a:srgbClr val="000000"/>
                </a:solidFill>
                <a:latin typeface="Arial"/>
                <a:ea typeface="Arial"/>
              </a:rPr>
              <a:t>&gt;200</a:t>
            </a:r>
            <a:r>
              <a:rPr lang="en-US" altLang="zh-CN" sz="2400" spc="60" dirty="0">
                <a:solidFill>
                  <a:srgbClr val="000000"/>
                </a:solidFill>
                <a:latin typeface="Arial"/>
                <a:cs typeface="Arial"/>
              </a:rPr>
              <a:t> </a:t>
            </a:r>
            <a:r>
              <a:rPr lang="en-US" altLang="zh-CN" sz="2400" dirty="0">
                <a:solidFill>
                  <a:srgbClr val="000000"/>
                </a:solidFill>
                <a:latin typeface="Arial"/>
                <a:ea typeface="Arial"/>
              </a:rPr>
              <a:t>mg/</a:t>
            </a:r>
            <a:r>
              <a:rPr lang="en-US" altLang="zh-CN" sz="2400" dirty="0" err="1">
                <a:solidFill>
                  <a:srgbClr val="000000"/>
                </a:solidFill>
                <a:latin typeface="Arial"/>
                <a:ea typeface="Arial"/>
              </a:rPr>
              <a:t>dlt</a:t>
            </a:r>
            <a:r>
              <a:rPr lang="en-US" altLang="zh-CN" sz="2400" spc="64" dirty="0">
                <a:solidFill>
                  <a:srgbClr val="000000"/>
                </a:solidFill>
                <a:latin typeface="Arial"/>
                <a:cs typeface="Arial"/>
              </a:rPr>
              <a:t> </a:t>
            </a:r>
            <a:r>
              <a:rPr lang="en-US" altLang="zh-CN" sz="2400" dirty="0" err="1">
                <a:solidFill>
                  <a:srgbClr val="000000"/>
                </a:solidFill>
                <a:latin typeface="Arial"/>
                <a:ea typeface="Arial"/>
              </a:rPr>
              <a:t>ise</a:t>
            </a:r>
            <a:r>
              <a:rPr lang="en-US" altLang="zh-CN" sz="2400" spc="60" dirty="0">
                <a:solidFill>
                  <a:srgbClr val="000000"/>
                </a:solidFill>
                <a:latin typeface="Arial"/>
                <a:cs typeface="Arial"/>
              </a:rPr>
              <a:t> </a:t>
            </a:r>
            <a:r>
              <a:rPr lang="en-US" altLang="zh-CN" sz="2400" dirty="0">
                <a:solidFill>
                  <a:srgbClr val="000000"/>
                </a:solidFill>
                <a:latin typeface="Arial"/>
                <a:ea typeface="Arial"/>
              </a:rPr>
              <a:t>DM</a:t>
            </a:r>
            <a:br>
              <a:rPr lang="en-US" altLang="zh-CN" sz="2400" dirty="0">
                <a:solidFill>
                  <a:srgbClr val="000000"/>
                </a:solidFill>
                <a:latin typeface="Arial"/>
                <a:ea typeface="Arial"/>
              </a:rPr>
            </a:br>
            <a:r>
              <a:rPr lang="en-US" sz="2400" dirty="0"/>
              <a:t/>
            </a:r>
            <a:br>
              <a:rPr lang="en-US" sz="2400" dirty="0"/>
            </a:br>
            <a:r>
              <a:rPr lang="en-US" altLang="zh-CN" sz="2400" spc="40" dirty="0">
                <a:solidFill>
                  <a:srgbClr val="000000"/>
                </a:solidFill>
                <a:latin typeface="Arial"/>
                <a:cs typeface="Arial"/>
              </a:rPr>
              <a:t> </a:t>
            </a:r>
            <a:r>
              <a:rPr lang="tr-TR" altLang="zh-CN" sz="2400" spc="40" dirty="0">
                <a:solidFill>
                  <a:srgbClr val="000000"/>
                </a:solidFill>
                <a:latin typeface="Arial"/>
                <a:cs typeface="Arial"/>
              </a:rPr>
              <a:t>  </a:t>
            </a:r>
            <a:r>
              <a:rPr lang="en-US" altLang="zh-CN" sz="2400" dirty="0">
                <a:solidFill>
                  <a:srgbClr val="000000"/>
                </a:solidFill>
                <a:latin typeface="Arial"/>
                <a:ea typeface="Arial"/>
              </a:rPr>
              <a:t>140-199</a:t>
            </a:r>
            <a:r>
              <a:rPr lang="en-US" altLang="zh-CN" sz="2400" spc="40" dirty="0">
                <a:solidFill>
                  <a:srgbClr val="000000"/>
                </a:solidFill>
                <a:latin typeface="Arial"/>
                <a:cs typeface="Arial"/>
              </a:rPr>
              <a:t> </a:t>
            </a:r>
            <a:r>
              <a:rPr lang="en-US" altLang="zh-CN" sz="2400" dirty="0">
                <a:solidFill>
                  <a:srgbClr val="000000"/>
                </a:solidFill>
                <a:latin typeface="Arial"/>
                <a:ea typeface="Arial"/>
              </a:rPr>
              <a:t>mg/</a:t>
            </a:r>
            <a:r>
              <a:rPr lang="en-US" altLang="zh-CN" sz="2400" dirty="0" err="1">
                <a:solidFill>
                  <a:srgbClr val="000000"/>
                </a:solidFill>
                <a:latin typeface="Arial"/>
                <a:ea typeface="Arial"/>
              </a:rPr>
              <a:t>dlt</a:t>
            </a:r>
            <a:r>
              <a:rPr lang="en-US" altLang="zh-CN" sz="2400" spc="44" dirty="0">
                <a:solidFill>
                  <a:srgbClr val="000000"/>
                </a:solidFill>
                <a:latin typeface="Arial"/>
                <a:cs typeface="Arial"/>
              </a:rPr>
              <a:t> </a:t>
            </a:r>
            <a:r>
              <a:rPr lang="en-US" altLang="zh-CN" sz="2400" dirty="0" err="1">
                <a:solidFill>
                  <a:srgbClr val="000000"/>
                </a:solidFill>
                <a:latin typeface="Arial"/>
                <a:ea typeface="Arial"/>
              </a:rPr>
              <a:t>ise</a:t>
            </a:r>
            <a:r>
              <a:rPr lang="en-US" altLang="zh-CN" sz="2400" spc="40" dirty="0">
                <a:solidFill>
                  <a:srgbClr val="000000"/>
                </a:solidFill>
                <a:latin typeface="Arial"/>
                <a:cs typeface="Arial"/>
              </a:rPr>
              <a:t> </a:t>
            </a:r>
            <a:r>
              <a:rPr lang="en-US" altLang="zh-CN" sz="2400" dirty="0" err="1">
                <a:solidFill>
                  <a:srgbClr val="000000"/>
                </a:solidFill>
                <a:latin typeface="Arial"/>
                <a:ea typeface="Arial"/>
              </a:rPr>
              <a:t>glukoz</a:t>
            </a:r>
            <a:r>
              <a:rPr lang="en-US" altLang="zh-CN" sz="2400" spc="44" dirty="0">
                <a:solidFill>
                  <a:srgbClr val="000000"/>
                </a:solidFill>
                <a:latin typeface="Arial"/>
                <a:cs typeface="Arial"/>
              </a:rPr>
              <a:t> </a:t>
            </a:r>
            <a:r>
              <a:rPr lang="en-US" altLang="zh-CN" sz="2400" dirty="0" err="1">
                <a:solidFill>
                  <a:srgbClr val="000000"/>
                </a:solidFill>
                <a:latin typeface="Arial"/>
                <a:ea typeface="Arial"/>
              </a:rPr>
              <a:t>tolerans</a:t>
            </a:r>
            <a:r>
              <a:rPr lang="en-US" altLang="zh-CN" sz="2400" spc="40" dirty="0">
                <a:solidFill>
                  <a:srgbClr val="000000"/>
                </a:solidFill>
                <a:latin typeface="Arial"/>
                <a:cs typeface="Arial"/>
              </a:rPr>
              <a:t> </a:t>
            </a:r>
            <a:r>
              <a:rPr lang="en-US" altLang="zh-CN" sz="2400" dirty="0" err="1">
                <a:solidFill>
                  <a:srgbClr val="000000"/>
                </a:solidFill>
                <a:latin typeface="Arial"/>
                <a:ea typeface="Arial"/>
              </a:rPr>
              <a:t>bozukluğu</a:t>
            </a:r>
            <a:r>
              <a:rPr lang="en-US" altLang="zh-CN" sz="2400" dirty="0">
                <a:solidFill>
                  <a:srgbClr val="000000"/>
                </a:solidFill>
                <a:latin typeface="Arial"/>
                <a:ea typeface="Arial"/>
              </a:rPr>
              <a:t/>
            </a:r>
            <a:br>
              <a:rPr lang="en-US" altLang="zh-CN" sz="2400" dirty="0">
                <a:solidFill>
                  <a:srgbClr val="000000"/>
                </a:solidFill>
                <a:latin typeface="Arial"/>
                <a:ea typeface="Arial"/>
              </a:rPr>
            </a:br>
            <a:r>
              <a:rPr lang="en-US" sz="2400" dirty="0"/>
              <a:t/>
            </a:r>
            <a:br>
              <a:rPr lang="en-US" sz="2400" dirty="0"/>
            </a:br>
            <a:r>
              <a:rPr lang="en-US" sz="2400" dirty="0"/>
              <a:t/>
            </a:r>
            <a:br>
              <a:rPr lang="en-US" sz="2400" dirty="0"/>
            </a:br>
            <a:r>
              <a:rPr lang="en-US" altLang="zh-CN" sz="2400" dirty="0">
                <a:solidFill>
                  <a:srgbClr val="000000"/>
                </a:solidFill>
                <a:latin typeface="Arial"/>
                <a:ea typeface="Arial"/>
              </a:rPr>
              <a:t>•</a:t>
            </a:r>
            <a:r>
              <a:rPr lang="en-US" altLang="zh-CN" sz="2400" spc="34" dirty="0">
                <a:solidFill>
                  <a:srgbClr val="000000"/>
                </a:solidFill>
                <a:latin typeface="Arial"/>
                <a:cs typeface="Arial"/>
              </a:rPr>
              <a:t>  </a:t>
            </a:r>
            <a:r>
              <a:rPr lang="en-US" altLang="zh-CN" sz="2400" dirty="0">
                <a:solidFill>
                  <a:srgbClr val="C00000"/>
                </a:solidFill>
                <a:latin typeface="Arial"/>
                <a:ea typeface="Arial"/>
              </a:rPr>
              <a:t>HbA1c</a:t>
            </a:r>
            <a:r>
              <a:rPr lang="en-US" altLang="zh-CN" sz="2400" dirty="0">
                <a:solidFill>
                  <a:srgbClr val="000000"/>
                </a:solidFill>
                <a:latin typeface="Arial"/>
                <a:ea typeface="Arial"/>
              </a:rPr>
              <a:t>:</a:t>
            </a:r>
            <a:r>
              <a:rPr lang="en-US" altLang="zh-CN" sz="2400" spc="44" dirty="0">
                <a:solidFill>
                  <a:srgbClr val="000000"/>
                </a:solidFill>
                <a:latin typeface="Arial"/>
                <a:cs typeface="Arial"/>
              </a:rPr>
              <a:t> </a:t>
            </a:r>
            <a:r>
              <a:rPr lang="en-US" altLang="zh-CN" sz="2400" dirty="0" err="1">
                <a:solidFill>
                  <a:srgbClr val="000000"/>
                </a:solidFill>
                <a:latin typeface="Arial"/>
                <a:ea typeface="Arial"/>
              </a:rPr>
              <a:t>diyabet</a:t>
            </a:r>
            <a:r>
              <a:rPr lang="en-US" altLang="zh-CN" sz="2400" spc="40" dirty="0">
                <a:solidFill>
                  <a:srgbClr val="000000"/>
                </a:solidFill>
                <a:latin typeface="Arial"/>
                <a:cs typeface="Arial"/>
              </a:rPr>
              <a:t> </a:t>
            </a:r>
            <a:r>
              <a:rPr lang="en-US" altLang="zh-CN" sz="2400" dirty="0" err="1">
                <a:solidFill>
                  <a:srgbClr val="000000"/>
                </a:solidFill>
                <a:latin typeface="Arial"/>
                <a:ea typeface="Arial"/>
              </a:rPr>
              <a:t>hastalarında</a:t>
            </a:r>
            <a:r>
              <a:rPr lang="en-US" altLang="zh-CN" sz="2400" spc="40" dirty="0">
                <a:solidFill>
                  <a:srgbClr val="000000"/>
                </a:solidFill>
                <a:latin typeface="Arial"/>
                <a:cs typeface="Arial"/>
              </a:rPr>
              <a:t> </a:t>
            </a:r>
            <a:r>
              <a:rPr lang="en-US" altLang="zh-CN" sz="2400" dirty="0" err="1">
                <a:solidFill>
                  <a:srgbClr val="000000"/>
                </a:solidFill>
                <a:latin typeface="Arial"/>
                <a:ea typeface="Arial"/>
              </a:rPr>
              <a:t>kan</a:t>
            </a:r>
            <a:r>
              <a:rPr lang="en-US" altLang="zh-CN" sz="2400" spc="40" dirty="0">
                <a:solidFill>
                  <a:srgbClr val="000000"/>
                </a:solidFill>
                <a:latin typeface="Arial"/>
                <a:cs typeface="Arial"/>
              </a:rPr>
              <a:t> </a:t>
            </a:r>
            <a:r>
              <a:rPr lang="en-US" altLang="zh-CN" sz="2400" dirty="0" err="1">
                <a:solidFill>
                  <a:srgbClr val="000000"/>
                </a:solidFill>
                <a:latin typeface="Arial"/>
                <a:ea typeface="Arial"/>
              </a:rPr>
              <a:t>glukoz</a:t>
            </a:r>
            <a:r>
              <a:rPr lang="en-US" altLang="zh-CN" sz="2400" spc="40" dirty="0">
                <a:solidFill>
                  <a:srgbClr val="000000"/>
                </a:solidFill>
                <a:latin typeface="Arial"/>
                <a:cs typeface="Arial"/>
              </a:rPr>
              <a:t> </a:t>
            </a:r>
            <a:r>
              <a:rPr lang="en-US" altLang="zh-CN" sz="2400" dirty="0" err="1">
                <a:solidFill>
                  <a:srgbClr val="000000"/>
                </a:solidFill>
                <a:latin typeface="Arial"/>
                <a:ea typeface="Arial"/>
              </a:rPr>
              <a:t>düzeyinin</a:t>
            </a:r>
            <a:r>
              <a:rPr lang="en-US" altLang="zh-CN" sz="2400" spc="40" dirty="0">
                <a:solidFill>
                  <a:srgbClr val="000000"/>
                </a:solidFill>
                <a:latin typeface="Arial"/>
                <a:cs typeface="Arial"/>
              </a:rPr>
              <a:t> </a:t>
            </a:r>
            <a:r>
              <a:rPr lang="en-US" altLang="zh-CN" sz="2400" dirty="0" err="1">
                <a:solidFill>
                  <a:srgbClr val="000000"/>
                </a:solidFill>
                <a:latin typeface="Arial"/>
                <a:ea typeface="Arial"/>
              </a:rPr>
              <a:t>takibinde</a:t>
            </a:r>
            <a:r>
              <a:rPr lang="en-US" altLang="zh-CN" sz="2400" spc="40" dirty="0">
                <a:solidFill>
                  <a:srgbClr val="000000"/>
                </a:solidFill>
                <a:latin typeface="Arial"/>
                <a:cs typeface="Arial"/>
              </a:rPr>
              <a:t> </a:t>
            </a:r>
            <a:r>
              <a:rPr lang="en-US" altLang="zh-CN" sz="2400" dirty="0" err="1">
                <a:solidFill>
                  <a:srgbClr val="000000"/>
                </a:solidFill>
                <a:latin typeface="Arial"/>
                <a:ea typeface="Arial"/>
              </a:rPr>
              <a:t>kullanılır</a:t>
            </a:r>
            <a:r>
              <a:rPr lang="tr-TR" altLang="zh-CN" sz="2400" dirty="0">
                <a:solidFill>
                  <a:srgbClr val="000000"/>
                </a:solidFill>
                <a:latin typeface="Arial"/>
                <a:ea typeface="Arial"/>
              </a:rPr>
              <a:t/>
            </a:r>
            <a:br>
              <a:rPr lang="tr-TR" altLang="zh-CN" sz="2400" dirty="0">
                <a:solidFill>
                  <a:srgbClr val="000000"/>
                </a:solidFill>
                <a:latin typeface="Arial"/>
                <a:ea typeface="Arial"/>
              </a:rPr>
            </a:br>
            <a:r>
              <a:rPr lang="en-US" altLang="zh-CN" sz="2400" dirty="0">
                <a:solidFill>
                  <a:srgbClr val="000000"/>
                </a:solidFill>
                <a:latin typeface="Arial"/>
                <a:ea typeface="Arial"/>
              </a:rPr>
              <a:t>.</a:t>
            </a:r>
            <a:r>
              <a:rPr lang="en-US" altLang="zh-CN" sz="2400" spc="40" dirty="0">
                <a:solidFill>
                  <a:srgbClr val="000000"/>
                </a:solidFill>
                <a:latin typeface="Arial"/>
                <a:cs typeface="Arial"/>
              </a:rPr>
              <a:t> </a:t>
            </a:r>
            <a:r>
              <a:rPr lang="tr-TR" altLang="zh-CN" sz="2400" spc="40" dirty="0">
                <a:solidFill>
                  <a:srgbClr val="000000"/>
                </a:solidFill>
                <a:latin typeface="Arial"/>
                <a:cs typeface="Arial"/>
              </a:rPr>
              <a:t> </a:t>
            </a:r>
            <a:r>
              <a:rPr lang="en-US" altLang="zh-CN" sz="2400" dirty="0">
                <a:solidFill>
                  <a:srgbClr val="000000"/>
                </a:solidFill>
                <a:latin typeface="Arial"/>
                <a:ea typeface="Arial"/>
              </a:rPr>
              <a:t>Son</a:t>
            </a:r>
            <a:r>
              <a:rPr lang="en-US" altLang="zh-CN" sz="2400" spc="40" dirty="0">
                <a:solidFill>
                  <a:srgbClr val="000000"/>
                </a:solidFill>
                <a:latin typeface="Arial"/>
                <a:cs typeface="Arial"/>
              </a:rPr>
              <a:t> </a:t>
            </a:r>
            <a:r>
              <a:rPr lang="en-US" altLang="zh-CN" sz="2400" dirty="0">
                <a:solidFill>
                  <a:srgbClr val="000000"/>
                </a:solidFill>
                <a:latin typeface="Arial"/>
                <a:ea typeface="Arial"/>
              </a:rPr>
              <a:t>2aydaki</a:t>
            </a:r>
            <a:r>
              <a:rPr lang="en-US" altLang="zh-CN" sz="2400" dirty="0">
                <a:solidFill>
                  <a:srgbClr val="000000"/>
                </a:solidFill>
                <a:latin typeface="Arial"/>
                <a:cs typeface="Arial"/>
              </a:rPr>
              <a:t> </a:t>
            </a:r>
            <a:r>
              <a:rPr lang="en-US" altLang="zh-CN" sz="2400" dirty="0" err="1">
                <a:solidFill>
                  <a:srgbClr val="000000"/>
                </a:solidFill>
                <a:latin typeface="Arial"/>
                <a:ea typeface="Arial"/>
              </a:rPr>
              <a:t>kan</a:t>
            </a:r>
            <a:r>
              <a:rPr lang="en-US" altLang="zh-CN" sz="2400" dirty="0">
                <a:solidFill>
                  <a:srgbClr val="000000"/>
                </a:solidFill>
                <a:latin typeface="Arial"/>
                <a:cs typeface="Arial"/>
              </a:rPr>
              <a:t> </a:t>
            </a:r>
            <a:r>
              <a:rPr lang="en-US" altLang="zh-CN" sz="2400" dirty="0" err="1">
                <a:solidFill>
                  <a:srgbClr val="000000"/>
                </a:solidFill>
                <a:latin typeface="Arial"/>
                <a:ea typeface="Arial"/>
              </a:rPr>
              <a:t>glukoz</a:t>
            </a:r>
            <a:r>
              <a:rPr lang="en-US" altLang="zh-CN" sz="2400" dirty="0">
                <a:solidFill>
                  <a:srgbClr val="000000"/>
                </a:solidFill>
                <a:latin typeface="Arial"/>
                <a:cs typeface="Arial"/>
              </a:rPr>
              <a:t> </a:t>
            </a:r>
            <a:r>
              <a:rPr lang="en-US" altLang="zh-CN" sz="2400" dirty="0" err="1">
                <a:solidFill>
                  <a:srgbClr val="000000"/>
                </a:solidFill>
                <a:latin typeface="Arial"/>
                <a:ea typeface="Arial"/>
              </a:rPr>
              <a:t>düzeyi</a:t>
            </a:r>
            <a:r>
              <a:rPr lang="en-US" altLang="zh-CN" sz="2400" dirty="0">
                <a:solidFill>
                  <a:srgbClr val="000000"/>
                </a:solidFill>
                <a:latin typeface="Arial"/>
                <a:cs typeface="Arial"/>
              </a:rPr>
              <a:t> </a:t>
            </a:r>
            <a:r>
              <a:rPr lang="en-US" altLang="zh-CN" sz="2400" dirty="0" err="1">
                <a:solidFill>
                  <a:srgbClr val="000000"/>
                </a:solidFill>
                <a:latin typeface="Arial"/>
                <a:ea typeface="Arial"/>
              </a:rPr>
              <a:t>hakkında</a:t>
            </a:r>
            <a:r>
              <a:rPr lang="en-US" altLang="zh-CN" sz="2400" dirty="0">
                <a:solidFill>
                  <a:srgbClr val="000000"/>
                </a:solidFill>
                <a:latin typeface="Arial"/>
                <a:cs typeface="Arial"/>
              </a:rPr>
              <a:t> </a:t>
            </a:r>
            <a:r>
              <a:rPr lang="en-US" altLang="zh-CN" sz="2400" dirty="0" err="1">
                <a:solidFill>
                  <a:srgbClr val="000000"/>
                </a:solidFill>
                <a:latin typeface="Arial"/>
                <a:ea typeface="Arial"/>
              </a:rPr>
              <a:t>fikir</a:t>
            </a:r>
            <a:r>
              <a:rPr lang="en-US" altLang="zh-CN" sz="2400" spc="-20" dirty="0">
                <a:solidFill>
                  <a:srgbClr val="000000"/>
                </a:solidFill>
                <a:latin typeface="Arial"/>
                <a:cs typeface="Arial"/>
              </a:rPr>
              <a:t> </a:t>
            </a:r>
            <a:r>
              <a:rPr lang="en-US" altLang="zh-CN" sz="2400" dirty="0" err="1">
                <a:solidFill>
                  <a:srgbClr val="000000"/>
                </a:solidFill>
                <a:latin typeface="Arial"/>
                <a:ea typeface="Arial"/>
              </a:rPr>
              <a:t>verir</a:t>
            </a:r>
            <a:r>
              <a:rPr lang="en-US" altLang="zh-CN" sz="2400" dirty="0">
                <a:solidFill>
                  <a:srgbClr val="000000"/>
                </a:solidFill>
                <a:latin typeface="Arial"/>
                <a:cs typeface="Arial"/>
              </a:rPr>
              <a:t> </a:t>
            </a:r>
            <a:r>
              <a:rPr lang="en-US" sz="2400" dirty="0"/>
              <a:t/>
            </a:r>
            <a:br>
              <a:rPr lang="en-US" sz="2400" dirty="0"/>
            </a:br>
            <a:r>
              <a:rPr lang="tr-TR" altLang="zh-CN" sz="2400" dirty="0">
                <a:solidFill>
                  <a:srgbClr val="000000"/>
                </a:solidFill>
                <a:latin typeface="Arial"/>
                <a:ea typeface="Arial"/>
              </a:rPr>
              <a:t>  </a:t>
            </a:r>
            <a:r>
              <a:rPr lang="en-US" altLang="zh-CN" sz="2400" spc="50" dirty="0">
                <a:solidFill>
                  <a:srgbClr val="000000"/>
                </a:solidFill>
                <a:latin typeface="Arial"/>
                <a:cs typeface="Arial"/>
              </a:rPr>
              <a:t> </a:t>
            </a:r>
            <a:r>
              <a:rPr lang="en-US" altLang="zh-CN" sz="2400" dirty="0">
                <a:solidFill>
                  <a:srgbClr val="000000"/>
                </a:solidFill>
                <a:latin typeface="Arial"/>
                <a:ea typeface="Arial"/>
              </a:rPr>
              <a:t>&lt;%7</a:t>
            </a:r>
            <a:r>
              <a:rPr lang="en-US" altLang="zh-CN" sz="2400" spc="50" dirty="0">
                <a:solidFill>
                  <a:srgbClr val="000000"/>
                </a:solidFill>
                <a:latin typeface="Arial"/>
                <a:cs typeface="Arial"/>
              </a:rPr>
              <a:t> </a:t>
            </a:r>
            <a:r>
              <a:rPr lang="en-US" altLang="zh-CN" sz="2400" dirty="0" err="1">
                <a:solidFill>
                  <a:srgbClr val="000000"/>
                </a:solidFill>
                <a:latin typeface="Arial"/>
                <a:ea typeface="Arial"/>
              </a:rPr>
              <a:t>ise</a:t>
            </a:r>
            <a:r>
              <a:rPr lang="en-US" altLang="zh-CN" sz="2400" spc="50" dirty="0">
                <a:solidFill>
                  <a:srgbClr val="000000"/>
                </a:solidFill>
                <a:latin typeface="Arial"/>
                <a:cs typeface="Arial"/>
              </a:rPr>
              <a:t> </a:t>
            </a:r>
            <a:r>
              <a:rPr lang="en-US" altLang="zh-CN" sz="2400" dirty="0" err="1">
                <a:solidFill>
                  <a:srgbClr val="000000"/>
                </a:solidFill>
                <a:latin typeface="Arial"/>
                <a:ea typeface="Arial"/>
              </a:rPr>
              <a:t>diyabet</a:t>
            </a:r>
            <a:r>
              <a:rPr lang="en-US" altLang="zh-CN" sz="2400" spc="55" dirty="0">
                <a:solidFill>
                  <a:srgbClr val="000000"/>
                </a:solidFill>
                <a:latin typeface="Arial"/>
                <a:cs typeface="Arial"/>
              </a:rPr>
              <a:t> </a:t>
            </a:r>
            <a:r>
              <a:rPr lang="en-US" altLang="zh-CN" sz="2400" dirty="0" err="1">
                <a:solidFill>
                  <a:srgbClr val="000000"/>
                </a:solidFill>
                <a:latin typeface="Arial"/>
                <a:ea typeface="Arial"/>
              </a:rPr>
              <a:t>kontrolü</a:t>
            </a:r>
            <a:r>
              <a:rPr lang="en-US" altLang="zh-CN" sz="2400" spc="50" dirty="0">
                <a:solidFill>
                  <a:srgbClr val="000000"/>
                </a:solidFill>
                <a:latin typeface="Arial"/>
                <a:cs typeface="Arial"/>
              </a:rPr>
              <a:t> </a:t>
            </a:r>
            <a:r>
              <a:rPr lang="en-US" altLang="zh-CN" sz="2400" dirty="0" err="1">
                <a:solidFill>
                  <a:srgbClr val="000000"/>
                </a:solidFill>
                <a:latin typeface="Arial"/>
                <a:ea typeface="Arial"/>
              </a:rPr>
              <a:t>iyi</a:t>
            </a:r>
            <a:r>
              <a:rPr lang="en-US" altLang="zh-CN" sz="2400" dirty="0">
                <a:solidFill>
                  <a:srgbClr val="000000"/>
                </a:solidFill>
                <a:latin typeface="Arial"/>
                <a:ea typeface="Arial"/>
              </a:rPr>
              <a:t/>
            </a:r>
            <a:br>
              <a:rPr lang="en-US" altLang="zh-CN" sz="2400" dirty="0">
                <a:solidFill>
                  <a:srgbClr val="000000"/>
                </a:solidFill>
                <a:latin typeface="Arial"/>
                <a:ea typeface="Arial"/>
              </a:rPr>
            </a:b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Tree>
    <p:extLst>
      <p:ext uri="{BB962C8B-B14F-4D97-AF65-F5344CB8AC3E}">
        <p14:creationId xmlns:p14="http://schemas.microsoft.com/office/powerpoint/2010/main" val="38450858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6612" y="1971748"/>
            <a:ext cx="11644388" cy="3706143"/>
          </a:xfrm>
          <a:prstGeom prst="rect">
            <a:avLst/>
          </a:prstGeom>
        </p:spPr>
        <p:txBody>
          <a:bodyPr vert="horz" wrap="square" lIns="0" tIns="12700" rIns="0" bIns="0" rtlCol="0">
            <a:spAutoFit/>
          </a:bodyPr>
          <a:lstStyle/>
          <a:p>
            <a:pPr marL="0">
              <a:lnSpc>
                <a:spcPct val="100000"/>
              </a:lnSpc>
            </a:pPr>
            <a:r>
              <a:rPr lang="tr-TR" altLang="zh-CN" sz="2400" dirty="0">
                <a:solidFill>
                  <a:srgbClr val="000000"/>
                </a:solidFill>
                <a:latin typeface="Arial"/>
                <a:ea typeface="Arial"/>
              </a:rPr>
              <a:t>           </a:t>
            </a:r>
            <a:r>
              <a:rPr lang="en-US" altLang="zh-CN" sz="2400" dirty="0">
                <a:solidFill>
                  <a:srgbClr val="000000"/>
                </a:solidFill>
                <a:latin typeface="Arial"/>
                <a:ea typeface="Arial"/>
              </a:rPr>
              <a:t>DIABETES</a:t>
            </a:r>
            <a:r>
              <a:rPr lang="en-US" altLang="zh-CN" sz="2400" spc="25" dirty="0">
                <a:solidFill>
                  <a:srgbClr val="000000"/>
                </a:solidFill>
                <a:latin typeface="Arial"/>
                <a:cs typeface="Arial"/>
              </a:rPr>
              <a:t> </a:t>
            </a:r>
            <a:r>
              <a:rPr lang="en-US" altLang="zh-CN" sz="2400" dirty="0">
                <a:solidFill>
                  <a:srgbClr val="000000"/>
                </a:solidFill>
                <a:latin typeface="Arial"/>
                <a:ea typeface="Arial"/>
              </a:rPr>
              <a:t>MELLITUS</a:t>
            </a:r>
            <a:br>
              <a:rPr lang="en-US" altLang="zh-CN" sz="2400" dirty="0">
                <a:solidFill>
                  <a:srgbClr val="000000"/>
                </a:solidFill>
                <a:latin typeface="Arial"/>
                <a:ea typeface="Arial"/>
              </a:rPr>
            </a:br>
            <a:r>
              <a:rPr lang="en-US" sz="2400" dirty="0"/>
              <a:t/>
            </a:r>
            <a:br>
              <a:rPr lang="en-US" sz="2400" dirty="0"/>
            </a:br>
            <a:r>
              <a:rPr lang="en-US" altLang="zh-CN" sz="2400" spc="125" dirty="0">
                <a:solidFill>
                  <a:srgbClr val="000000"/>
                </a:solidFill>
                <a:latin typeface="Arial"/>
                <a:cs typeface="Arial"/>
              </a:rPr>
              <a:t> </a:t>
            </a:r>
            <a:r>
              <a:rPr lang="tr-TR" altLang="zh-CN" sz="2400" spc="125" dirty="0">
                <a:solidFill>
                  <a:srgbClr val="000000"/>
                </a:solidFill>
                <a:latin typeface="Arial"/>
                <a:cs typeface="Arial"/>
              </a:rPr>
              <a:t> </a:t>
            </a:r>
            <a:r>
              <a:rPr lang="en-US" altLang="zh-CN" sz="2400" dirty="0">
                <a:solidFill>
                  <a:srgbClr val="000000"/>
                </a:solidFill>
                <a:latin typeface="Arial"/>
                <a:ea typeface="Arial"/>
              </a:rPr>
              <a:t>Tip</a:t>
            </a:r>
            <a:r>
              <a:rPr lang="en-US" altLang="zh-CN" sz="2400" spc="129" dirty="0">
                <a:solidFill>
                  <a:srgbClr val="000000"/>
                </a:solidFill>
                <a:latin typeface="Arial"/>
                <a:cs typeface="Arial"/>
              </a:rPr>
              <a:t> </a:t>
            </a:r>
            <a:r>
              <a:rPr lang="en-US" altLang="zh-CN" sz="2400" dirty="0">
                <a:solidFill>
                  <a:srgbClr val="000000"/>
                </a:solidFill>
                <a:latin typeface="Arial"/>
                <a:ea typeface="Arial"/>
              </a:rPr>
              <a:t>1:</a:t>
            </a:r>
            <a:r>
              <a:rPr lang="en-US" altLang="zh-CN" sz="2400" spc="129" dirty="0">
                <a:solidFill>
                  <a:srgbClr val="000000"/>
                </a:solidFill>
                <a:latin typeface="Arial"/>
                <a:cs typeface="Arial"/>
              </a:rPr>
              <a:t> </a:t>
            </a:r>
            <a:r>
              <a:rPr lang="tr-TR" altLang="zh-CN" sz="2400" spc="129" dirty="0">
                <a:solidFill>
                  <a:srgbClr val="000000"/>
                </a:solidFill>
                <a:latin typeface="Arial"/>
                <a:cs typeface="Arial"/>
              </a:rPr>
              <a:t>E</a:t>
            </a:r>
            <a:r>
              <a:rPr lang="en-US" altLang="zh-CN" sz="2400" dirty="0" err="1">
                <a:solidFill>
                  <a:srgbClr val="000000"/>
                </a:solidFill>
                <a:latin typeface="Arial"/>
                <a:ea typeface="Arial"/>
              </a:rPr>
              <a:t>rken</a:t>
            </a:r>
            <a:r>
              <a:rPr lang="en-US" altLang="zh-CN" sz="2400" spc="129" dirty="0">
                <a:solidFill>
                  <a:srgbClr val="000000"/>
                </a:solidFill>
                <a:latin typeface="Arial"/>
                <a:cs typeface="Arial"/>
              </a:rPr>
              <a:t> </a:t>
            </a:r>
            <a:r>
              <a:rPr lang="en-US" altLang="zh-CN" sz="2400" dirty="0" err="1">
                <a:solidFill>
                  <a:srgbClr val="000000"/>
                </a:solidFill>
                <a:latin typeface="Arial"/>
                <a:ea typeface="Arial"/>
              </a:rPr>
              <a:t>başlangıçlı</a:t>
            </a:r>
            <a:r>
              <a:rPr lang="tr-TR" altLang="zh-CN" sz="2400" dirty="0">
                <a:solidFill>
                  <a:srgbClr val="000000"/>
                </a:solidFill>
                <a:latin typeface="Arial"/>
                <a:ea typeface="Arial"/>
              </a:rPr>
              <a:t> İNSÜLİN BAGLI DİYABET MELLİTUS (</a:t>
            </a:r>
            <a:r>
              <a:rPr lang="tr-TR" altLang="zh-CN" sz="2400" dirty="0">
                <a:solidFill>
                  <a:srgbClr val="C00000"/>
                </a:solidFill>
                <a:latin typeface="Arial"/>
                <a:ea typeface="Arial"/>
              </a:rPr>
              <a:t>İDDM)</a:t>
            </a:r>
            <a:r>
              <a:rPr lang="en-US" altLang="zh-CN" sz="2400" dirty="0">
                <a:solidFill>
                  <a:srgbClr val="C00000"/>
                </a:solidFill>
                <a:latin typeface="Arial"/>
                <a:ea typeface="Arial"/>
              </a:rPr>
              <a:t/>
            </a:r>
            <a:br>
              <a:rPr lang="en-US" altLang="zh-CN" sz="2400" dirty="0">
                <a:solidFill>
                  <a:srgbClr val="C00000"/>
                </a:solidFill>
                <a:latin typeface="Arial"/>
                <a:ea typeface="Arial"/>
              </a:rPr>
            </a:br>
            <a:r>
              <a:rPr lang="en-US" sz="2400" dirty="0"/>
              <a:t/>
            </a:r>
            <a:br>
              <a:rPr lang="en-US" sz="2400" dirty="0"/>
            </a:br>
            <a:r>
              <a:rPr lang="en-US" altLang="zh-CN" sz="2400" spc="129" dirty="0">
                <a:solidFill>
                  <a:srgbClr val="000000"/>
                </a:solidFill>
                <a:latin typeface="Arial"/>
                <a:cs typeface="Arial"/>
              </a:rPr>
              <a:t> </a:t>
            </a:r>
            <a:r>
              <a:rPr lang="tr-TR" altLang="zh-CN" sz="2400" spc="129" dirty="0">
                <a:solidFill>
                  <a:srgbClr val="000000"/>
                </a:solidFill>
                <a:latin typeface="Arial"/>
                <a:cs typeface="Arial"/>
              </a:rPr>
              <a:t> </a:t>
            </a:r>
            <a:r>
              <a:rPr lang="en-US" altLang="zh-CN" sz="2400" dirty="0">
                <a:solidFill>
                  <a:srgbClr val="000000"/>
                </a:solidFill>
                <a:latin typeface="Arial"/>
                <a:ea typeface="Arial"/>
              </a:rPr>
              <a:t>Tip</a:t>
            </a:r>
            <a:r>
              <a:rPr lang="en-US" altLang="zh-CN" sz="2400" spc="129" dirty="0">
                <a:solidFill>
                  <a:srgbClr val="000000"/>
                </a:solidFill>
                <a:latin typeface="Arial"/>
                <a:cs typeface="Arial"/>
              </a:rPr>
              <a:t> </a:t>
            </a:r>
            <a:r>
              <a:rPr lang="en-US" altLang="zh-CN" sz="2400" dirty="0">
                <a:solidFill>
                  <a:srgbClr val="000000"/>
                </a:solidFill>
                <a:latin typeface="Arial"/>
                <a:ea typeface="Arial"/>
              </a:rPr>
              <a:t>2:</a:t>
            </a:r>
            <a:r>
              <a:rPr lang="en-US" altLang="zh-CN" sz="2400" spc="129" dirty="0">
                <a:solidFill>
                  <a:srgbClr val="000000"/>
                </a:solidFill>
                <a:latin typeface="Arial"/>
                <a:cs typeface="Arial"/>
              </a:rPr>
              <a:t> </a:t>
            </a:r>
            <a:r>
              <a:rPr lang="tr-TR" altLang="zh-CN" sz="2400" spc="129" dirty="0">
                <a:solidFill>
                  <a:srgbClr val="000000"/>
                </a:solidFill>
                <a:latin typeface="Arial"/>
                <a:cs typeface="Arial"/>
              </a:rPr>
              <a:t>Y</a:t>
            </a:r>
            <a:r>
              <a:rPr lang="en-US" altLang="zh-CN" sz="2400" dirty="0" err="1">
                <a:solidFill>
                  <a:srgbClr val="000000"/>
                </a:solidFill>
                <a:latin typeface="Arial"/>
                <a:ea typeface="Arial"/>
              </a:rPr>
              <a:t>etişkin</a:t>
            </a:r>
            <a:r>
              <a:rPr lang="en-US" altLang="zh-CN" sz="2400" spc="129" dirty="0">
                <a:solidFill>
                  <a:srgbClr val="000000"/>
                </a:solidFill>
                <a:latin typeface="Arial"/>
                <a:cs typeface="Arial"/>
              </a:rPr>
              <a:t> </a:t>
            </a:r>
            <a:r>
              <a:rPr lang="en-US" altLang="zh-CN" sz="2400" dirty="0">
                <a:solidFill>
                  <a:srgbClr val="000000"/>
                </a:solidFill>
                <a:latin typeface="Arial"/>
                <a:ea typeface="Arial"/>
              </a:rPr>
              <a:t>tipi</a:t>
            </a:r>
            <a:r>
              <a:rPr lang="tr-TR" altLang="zh-CN" sz="2400" dirty="0">
                <a:solidFill>
                  <a:srgbClr val="000000"/>
                </a:solidFill>
                <a:latin typeface="Arial"/>
                <a:ea typeface="Arial"/>
              </a:rPr>
              <a:t>  İNSÜLİN BAGLI OLMAYAN DİYABET MELLİTUS (</a:t>
            </a:r>
            <a:r>
              <a:rPr lang="tr-TR" altLang="zh-CN" sz="2400" dirty="0">
                <a:solidFill>
                  <a:srgbClr val="C00000"/>
                </a:solidFill>
                <a:latin typeface="Arial"/>
                <a:ea typeface="Arial"/>
              </a:rPr>
              <a:t>NİDDM)</a:t>
            </a:r>
            <a:r>
              <a:rPr lang="en-US" altLang="zh-CN" sz="2400" dirty="0">
                <a:solidFill>
                  <a:srgbClr val="C00000"/>
                </a:solidFill>
                <a:latin typeface="Arial"/>
                <a:ea typeface="Arial"/>
              </a:rPr>
              <a:t/>
            </a:r>
            <a:br>
              <a:rPr lang="en-US" altLang="zh-CN" sz="2400" dirty="0">
                <a:solidFill>
                  <a:srgbClr val="C00000"/>
                </a:solidFill>
                <a:latin typeface="Arial"/>
                <a:ea typeface="Arial"/>
              </a:rPr>
            </a:br>
            <a:r>
              <a:rPr lang="en-US" sz="2400" dirty="0"/>
              <a:t/>
            </a:r>
            <a:br>
              <a:rPr lang="en-US" sz="2400" dirty="0"/>
            </a:br>
            <a:r>
              <a:rPr lang="tr-TR" sz="2400" dirty="0"/>
              <a:t>   </a:t>
            </a:r>
            <a:r>
              <a:rPr lang="en-US" altLang="zh-CN" sz="2400" spc="30" dirty="0" err="1">
                <a:solidFill>
                  <a:srgbClr val="000000"/>
                </a:solidFill>
                <a:latin typeface="Arial"/>
                <a:ea typeface="Arial"/>
              </a:rPr>
              <a:t>Gestasyonel</a:t>
            </a:r>
            <a:r>
              <a:rPr lang="en-US" altLang="zh-CN" sz="2400" spc="30" dirty="0">
                <a:solidFill>
                  <a:srgbClr val="000000"/>
                </a:solidFill>
                <a:latin typeface="Arial"/>
                <a:ea typeface="Arial"/>
              </a:rPr>
              <a:t>:</a:t>
            </a:r>
            <a:r>
              <a:rPr lang="en-US" altLang="zh-CN" sz="2400" spc="25" dirty="0">
                <a:solidFill>
                  <a:srgbClr val="000000"/>
                </a:solidFill>
                <a:latin typeface="Arial"/>
                <a:cs typeface="Arial"/>
              </a:rPr>
              <a:t> </a:t>
            </a:r>
            <a:r>
              <a:rPr lang="en-US" altLang="zh-CN" sz="2400" spc="30" dirty="0" err="1">
                <a:solidFill>
                  <a:srgbClr val="000000"/>
                </a:solidFill>
                <a:latin typeface="Arial"/>
                <a:ea typeface="Arial"/>
              </a:rPr>
              <a:t>gebelik</a:t>
            </a:r>
            <a:r>
              <a:rPr lang="tr-TR" altLang="zh-CN" sz="2400" spc="30" dirty="0">
                <a:solidFill>
                  <a:srgbClr val="000000"/>
                </a:solidFill>
                <a:latin typeface="Arial"/>
                <a:ea typeface="Arial"/>
              </a:rPr>
              <a:t>te görülen </a:t>
            </a:r>
            <a:r>
              <a:rPr lang="en-US" altLang="zh-CN" sz="2400" spc="30" dirty="0">
                <a:solidFill>
                  <a:srgbClr val="000000"/>
                </a:solidFill>
                <a:latin typeface="Arial"/>
                <a:ea typeface="Arial"/>
              </a:rPr>
              <a:t/>
            </a:r>
            <a:br>
              <a:rPr lang="en-US" altLang="zh-CN" sz="2400" spc="30" dirty="0">
                <a:solidFill>
                  <a:srgbClr val="000000"/>
                </a:solidFill>
                <a:latin typeface="Arial"/>
                <a:ea typeface="Arial"/>
              </a:rPr>
            </a:br>
            <a:r>
              <a:rPr lang="en-US" sz="2400" dirty="0"/>
              <a:t/>
            </a:r>
            <a:br>
              <a:rPr lang="en-US" sz="2400" dirty="0"/>
            </a:br>
            <a:r>
              <a:rPr lang="tr-TR" sz="2400" dirty="0">
                <a:solidFill>
                  <a:srgbClr val="000000"/>
                </a:solidFill>
                <a:latin typeface="Arial"/>
              </a:rPr>
              <a:t>   </a:t>
            </a:r>
            <a:r>
              <a:rPr lang="en-US" altLang="zh-CN" sz="2400" dirty="0" err="1">
                <a:solidFill>
                  <a:srgbClr val="000000"/>
                </a:solidFill>
                <a:latin typeface="Arial"/>
                <a:ea typeface="Arial"/>
              </a:rPr>
              <a:t>Sekonder</a:t>
            </a:r>
            <a:r>
              <a:rPr lang="en-US" altLang="zh-CN" sz="2400" dirty="0">
                <a:solidFill>
                  <a:srgbClr val="000000"/>
                </a:solidFill>
                <a:latin typeface="Arial"/>
                <a:ea typeface="Arial"/>
              </a:rPr>
              <a:t>:</a:t>
            </a:r>
            <a:r>
              <a:rPr lang="tr-TR" altLang="zh-CN" sz="2400" dirty="0">
                <a:solidFill>
                  <a:srgbClr val="000000"/>
                </a:solidFill>
                <a:latin typeface="Arial"/>
                <a:ea typeface="Arial"/>
              </a:rPr>
              <a:t>İkincil nedenler</a:t>
            </a:r>
            <a:r>
              <a:rPr lang="en-US" altLang="zh-CN" sz="2400" dirty="0">
                <a:solidFill>
                  <a:srgbClr val="000000"/>
                </a:solidFill>
                <a:latin typeface="Arial"/>
                <a:ea typeface="Arial"/>
              </a:rPr>
              <a:t/>
            </a:r>
            <a:br>
              <a:rPr lang="en-US" altLang="zh-CN" sz="2400" dirty="0">
                <a:solidFill>
                  <a:srgbClr val="000000"/>
                </a:solidFill>
                <a:latin typeface="Arial"/>
                <a:ea typeface="Arial"/>
              </a:rPr>
            </a:b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Tree>
    <p:extLst>
      <p:ext uri="{BB962C8B-B14F-4D97-AF65-F5344CB8AC3E}">
        <p14:creationId xmlns:p14="http://schemas.microsoft.com/office/powerpoint/2010/main" val="19997633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6612" y="1971748"/>
            <a:ext cx="11644388" cy="382156"/>
          </a:xfrm>
          <a:prstGeom prst="rect">
            <a:avLst/>
          </a:prstGeom>
        </p:spPr>
        <p:txBody>
          <a:bodyPr vert="horz" wrap="square" lIns="0" tIns="12700" rIns="0" bIns="0" rtlCol="0">
            <a:spAutoFit/>
          </a:bodyPr>
          <a:lstStyle/>
          <a:p>
            <a:pPr marL="0">
              <a:lnSpc>
                <a:spcPct val="100000"/>
              </a:lnSpc>
            </a:pPr>
            <a:r>
              <a:rPr lang="tr-TR" altLang="zh-CN" sz="2400" dirty="0">
                <a:solidFill>
                  <a:srgbClr val="000000"/>
                </a:solidFill>
                <a:latin typeface="Arial"/>
                <a:ea typeface="Arial"/>
              </a:rPr>
              <a:t>           </a:t>
            </a: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5" name="Resim 14" descr="tablo, klavye, oturma, bilgisayar içeren bir resim&#10;&#10;Açıklama otomatik olarak oluşturuldu">
            <a:extLst>
              <a:ext uri="{FF2B5EF4-FFF2-40B4-BE49-F238E27FC236}">
                <a16:creationId xmlns:a16="http://schemas.microsoft.com/office/drawing/2014/main" id="{A22BDF66-CA3D-47B2-9185-43DC268B8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869" y="1676400"/>
            <a:ext cx="10117874" cy="5384882"/>
          </a:xfrm>
          <a:prstGeom prst="rect">
            <a:avLst/>
          </a:prstGeom>
        </p:spPr>
      </p:pic>
    </p:spTree>
    <p:extLst>
      <p:ext uri="{BB962C8B-B14F-4D97-AF65-F5344CB8AC3E}">
        <p14:creationId xmlns:p14="http://schemas.microsoft.com/office/powerpoint/2010/main" val="38108155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6002210"/>
            <a:ext cx="12193270" cy="855980"/>
            <a:chOff x="0" y="6002210"/>
            <a:chExt cx="12193270" cy="855980"/>
          </a:xfrm>
        </p:grpSpPr>
        <p:sp>
          <p:nvSpPr>
            <p:cNvPr id="4" name="object 4"/>
            <p:cNvSpPr/>
            <p:nvPr/>
          </p:nvSpPr>
          <p:spPr>
            <a:xfrm>
              <a:off x="0" y="6002210"/>
              <a:ext cx="8224520" cy="855980"/>
            </a:xfrm>
            <a:custGeom>
              <a:avLst/>
              <a:gdLst/>
              <a:ahLst/>
              <a:cxnLst/>
              <a:rect l="l" t="t" r="r" b="b"/>
              <a:pathLst>
                <a:path w="8224520" h="855979">
                  <a:moveTo>
                    <a:pt x="8224050" y="0"/>
                  </a:moveTo>
                  <a:lnTo>
                    <a:pt x="0" y="0"/>
                  </a:lnTo>
                  <a:lnTo>
                    <a:pt x="0" y="855789"/>
                  </a:lnTo>
                  <a:lnTo>
                    <a:pt x="8224050" y="855789"/>
                  </a:lnTo>
                  <a:lnTo>
                    <a:pt x="8224050" y="0"/>
                  </a:lnTo>
                  <a:close/>
                </a:path>
              </a:pathLst>
            </a:custGeom>
            <a:solidFill>
              <a:srgbClr val="2463F7"/>
            </a:solidFill>
          </p:spPr>
          <p:txBody>
            <a:bodyPr wrap="square" lIns="0" tIns="0" rIns="0" bIns="0" rtlCol="0"/>
            <a:lstStyle/>
            <a:p>
              <a:endParaRPr/>
            </a:p>
          </p:txBody>
        </p:sp>
        <p:sp>
          <p:nvSpPr>
            <p:cNvPr id="5" name="object 5"/>
            <p:cNvSpPr/>
            <p:nvPr/>
          </p:nvSpPr>
          <p:spPr>
            <a:xfrm>
              <a:off x="1470748" y="6675373"/>
              <a:ext cx="6639559" cy="3175"/>
            </a:xfrm>
            <a:custGeom>
              <a:avLst/>
              <a:gdLst/>
              <a:ahLst/>
              <a:cxnLst/>
              <a:rect l="l" t="t" r="r" b="b"/>
              <a:pathLst>
                <a:path w="6639559" h="3175">
                  <a:moveTo>
                    <a:pt x="6639559" y="0"/>
                  </a:moveTo>
                  <a:lnTo>
                    <a:pt x="0" y="0"/>
                  </a:lnTo>
                  <a:lnTo>
                    <a:pt x="0" y="2908"/>
                  </a:lnTo>
                  <a:lnTo>
                    <a:pt x="6639559" y="2908"/>
                  </a:lnTo>
                  <a:lnTo>
                    <a:pt x="6639559" y="0"/>
                  </a:lnTo>
                  <a:close/>
                </a:path>
              </a:pathLst>
            </a:custGeom>
            <a:solidFill>
              <a:srgbClr val="FFFFFF"/>
            </a:solidFill>
          </p:spPr>
          <p:txBody>
            <a:bodyPr wrap="square" lIns="0" tIns="0" rIns="0" bIns="0" rtlCol="0"/>
            <a:lstStyle/>
            <a:p>
              <a:endParaRPr/>
            </a:p>
          </p:txBody>
        </p:sp>
        <p:sp>
          <p:nvSpPr>
            <p:cNvPr id="6" name="object 6"/>
            <p:cNvSpPr/>
            <p:nvPr/>
          </p:nvSpPr>
          <p:spPr>
            <a:xfrm>
              <a:off x="167794" y="6205776"/>
              <a:ext cx="1245729" cy="51389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8224063" y="6397980"/>
              <a:ext cx="3969385" cy="460375"/>
            </a:xfrm>
            <a:custGeom>
              <a:avLst/>
              <a:gdLst/>
              <a:ahLst/>
              <a:cxnLst/>
              <a:rect l="l" t="t" r="r" b="b"/>
              <a:pathLst>
                <a:path w="3969384" h="460375">
                  <a:moveTo>
                    <a:pt x="3969130" y="0"/>
                  </a:moveTo>
                  <a:lnTo>
                    <a:pt x="0" y="0"/>
                  </a:lnTo>
                  <a:lnTo>
                    <a:pt x="0" y="460019"/>
                  </a:lnTo>
                  <a:lnTo>
                    <a:pt x="3969130" y="460019"/>
                  </a:lnTo>
                  <a:lnTo>
                    <a:pt x="3969130" y="0"/>
                  </a:lnTo>
                  <a:close/>
                </a:path>
              </a:pathLst>
            </a:custGeom>
            <a:solidFill>
              <a:srgbClr val="EE4941"/>
            </a:solidFill>
          </p:spPr>
          <p:txBody>
            <a:bodyPr wrap="square" lIns="0" tIns="0" rIns="0" bIns="0" rtlCol="0"/>
            <a:lstStyle/>
            <a:p>
              <a:endParaRPr/>
            </a:p>
          </p:txBody>
        </p:sp>
        <p:sp>
          <p:nvSpPr>
            <p:cNvPr id="8" name="object 8"/>
            <p:cNvSpPr/>
            <p:nvPr/>
          </p:nvSpPr>
          <p:spPr>
            <a:xfrm>
              <a:off x="10066749" y="6566644"/>
              <a:ext cx="64185" cy="127228"/>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9925371" y="6592200"/>
              <a:ext cx="91020" cy="76123"/>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378342" y="6557797"/>
              <a:ext cx="1203960" cy="153035"/>
            </a:xfrm>
            <a:custGeom>
              <a:avLst/>
              <a:gdLst/>
              <a:ahLst/>
              <a:cxnLst/>
              <a:rect l="l" t="t" r="r" b="b"/>
              <a:pathLst>
                <a:path w="1203959" h="153034">
                  <a:moveTo>
                    <a:pt x="130810" y="41579"/>
                  </a:moveTo>
                  <a:lnTo>
                    <a:pt x="118135" y="41579"/>
                  </a:lnTo>
                  <a:lnTo>
                    <a:pt x="94830" y="105905"/>
                  </a:lnTo>
                  <a:lnTo>
                    <a:pt x="71678" y="41579"/>
                  </a:lnTo>
                  <a:lnTo>
                    <a:pt x="59728" y="41579"/>
                  </a:lnTo>
                  <a:lnTo>
                    <a:pt x="36144" y="105613"/>
                  </a:lnTo>
                  <a:lnTo>
                    <a:pt x="13423" y="41579"/>
                  </a:lnTo>
                  <a:lnTo>
                    <a:pt x="0" y="41579"/>
                  </a:lnTo>
                  <a:lnTo>
                    <a:pt x="29057" y="121996"/>
                  </a:lnTo>
                  <a:lnTo>
                    <a:pt x="42633" y="121996"/>
                  </a:lnTo>
                  <a:lnTo>
                    <a:pt x="65481" y="60998"/>
                  </a:lnTo>
                  <a:lnTo>
                    <a:pt x="88049" y="121996"/>
                  </a:lnTo>
                  <a:lnTo>
                    <a:pt x="101612" y="121996"/>
                  </a:lnTo>
                  <a:lnTo>
                    <a:pt x="130810" y="41579"/>
                  </a:lnTo>
                  <a:close/>
                </a:path>
                <a:path w="1203959" h="153034">
                  <a:moveTo>
                    <a:pt x="262128" y="41579"/>
                  </a:moveTo>
                  <a:lnTo>
                    <a:pt x="249453" y="41579"/>
                  </a:lnTo>
                  <a:lnTo>
                    <a:pt x="226148" y="105905"/>
                  </a:lnTo>
                  <a:lnTo>
                    <a:pt x="202996" y="41579"/>
                  </a:lnTo>
                  <a:lnTo>
                    <a:pt x="191046" y="41579"/>
                  </a:lnTo>
                  <a:lnTo>
                    <a:pt x="167462" y="105613"/>
                  </a:lnTo>
                  <a:lnTo>
                    <a:pt x="144741" y="41579"/>
                  </a:lnTo>
                  <a:lnTo>
                    <a:pt x="131318" y="41579"/>
                  </a:lnTo>
                  <a:lnTo>
                    <a:pt x="160375" y="121996"/>
                  </a:lnTo>
                  <a:lnTo>
                    <a:pt x="173951" y="121996"/>
                  </a:lnTo>
                  <a:lnTo>
                    <a:pt x="196799" y="60998"/>
                  </a:lnTo>
                  <a:lnTo>
                    <a:pt x="219367" y="121996"/>
                  </a:lnTo>
                  <a:lnTo>
                    <a:pt x="232930" y="121996"/>
                  </a:lnTo>
                  <a:lnTo>
                    <a:pt x="262128" y="41579"/>
                  </a:lnTo>
                  <a:close/>
                </a:path>
                <a:path w="1203959" h="153034">
                  <a:moveTo>
                    <a:pt x="393446" y="41579"/>
                  </a:moveTo>
                  <a:lnTo>
                    <a:pt x="380771" y="41579"/>
                  </a:lnTo>
                  <a:lnTo>
                    <a:pt x="357466" y="105905"/>
                  </a:lnTo>
                  <a:lnTo>
                    <a:pt x="334314" y="41579"/>
                  </a:lnTo>
                  <a:lnTo>
                    <a:pt x="322364" y="41579"/>
                  </a:lnTo>
                  <a:lnTo>
                    <a:pt x="298780" y="105613"/>
                  </a:lnTo>
                  <a:lnTo>
                    <a:pt x="276059" y="41579"/>
                  </a:lnTo>
                  <a:lnTo>
                    <a:pt x="262636" y="41579"/>
                  </a:lnTo>
                  <a:lnTo>
                    <a:pt x="291693" y="121996"/>
                  </a:lnTo>
                  <a:lnTo>
                    <a:pt x="305269" y="121996"/>
                  </a:lnTo>
                  <a:lnTo>
                    <a:pt x="328117" y="60998"/>
                  </a:lnTo>
                  <a:lnTo>
                    <a:pt x="350685" y="121996"/>
                  </a:lnTo>
                  <a:lnTo>
                    <a:pt x="364248" y="121996"/>
                  </a:lnTo>
                  <a:lnTo>
                    <a:pt x="393446" y="41579"/>
                  </a:lnTo>
                  <a:close/>
                </a:path>
                <a:path w="1203959" h="153034">
                  <a:moveTo>
                    <a:pt x="415937" y="106362"/>
                  </a:moveTo>
                  <a:lnTo>
                    <a:pt x="411518" y="102120"/>
                  </a:lnTo>
                  <a:lnTo>
                    <a:pt x="400748" y="102120"/>
                  </a:lnTo>
                  <a:lnTo>
                    <a:pt x="396176" y="106362"/>
                  </a:lnTo>
                  <a:lnTo>
                    <a:pt x="396176" y="112433"/>
                  </a:lnTo>
                  <a:lnTo>
                    <a:pt x="396176" y="118516"/>
                  </a:lnTo>
                  <a:lnTo>
                    <a:pt x="400748" y="122897"/>
                  </a:lnTo>
                  <a:lnTo>
                    <a:pt x="411518" y="122897"/>
                  </a:lnTo>
                  <a:lnTo>
                    <a:pt x="415937" y="118516"/>
                  </a:lnTo>
                  <a:lnTo>
                    <a:pt x="415937" y="106362"/>
                  </a:lnTo>
                  <a:close/>
                </a:path>
                <a:path w="1203959" h="153034">
                  <a:moveTo>
                    <a:pt x="517842" y="39751"/>
                  </a:moveTo>
                  <a:lnTo>
                    <a:pt x="491134" y="39751"/>
                  </a:lnTo>
                  <a:lnTo>
                    <a:pt x="491134" y="49758"/>
                  </a:lnTo>
                  <a:lnTo>
                    <a:pt x="490105" y="48653"/>
                  </a:lnTo>
                  <a:lnTo>
                    <a:pt x="490105" y="67983"/>
                  </a:lnTo>
                  <a:lnTo>
                    <a:pt x="490105" y="87998"/>
                  </a:lnTo>
                  <a:lnTo>
                    <a:pt x="482739" y="94830"/>
                  </a:lnTo>
                  <a:lnTo>
                    <a:pt x="462673" y="94830"/>
                  </a:lnTo>
                  <a:lnTo>
                    <a:pt x="455155" y="87998"/>
                  </a:lnTo>
                  <a:lnTo>
                    <a:pt x="455155" y="67983"/>
                  </a:lnTo>
                  <a:lnTo>
                    <a:pt x="462673" y="61302"/>
                  </a:lnTo>
                  <a:lnTo>
                    <a:pt x="482739" y="61302"/>
                  </a:lnTo>
                  <a:lnTo>
                    <a:pt x="490105" y="67983"/>
                  </a:lnTo>
                  <a:lnTo>
                    <a:pt x="490105" y="48653"/>
                  </a:lnTo>
                  <a:lnTo>
                    <a:pt x="486473" y="44716"/>
                  </a:lnTo>
                  <a:lnTo>
                    <a:pt x="480707" y="41173"/>
                  </a:lnTo>
                  <a:lnTo>
                    <a:pt x="473887" y="39077"/>
                  </a:lnTo>
                  <a:lnTo>
                    <a:pt x="466064" y="38392"/>
                  </a:lnTo>
                  <a:lnTo>
                    <a:pt x="450989" y="41186"/>
                  </a:lnTo>
                  <a:lnTo>
                    <a:pt x="438505" y="49149"/>
                  </a:lnTo>
                  <a:lnTo>
                    <a:pt x="429996" y="61633"/>
                  </a:lnTo>
                  <a:lnTo>
                    <a:pt x="426847" y="77990"/>
                  </a:lnTo>
                  <a:lnTo>
                    <a:pt x="429996" y="94449"/>
                  </a:lnTo>
                  <a:lnTo>
                    <a:pt x="438505" y="106972"/>
                  </a:lnTo>
                  <a:lnTo>
                    <a:pt x="450989" y="114947"/>
                  </a:lnTo>
                  <a:lnTo>
                    <a:pt x="466064" y="117741"/>
                  </a:lnTo>
                  <a:lnTo>
                    <a:pt x="473303" y="117144"/>
                  </a:lnTo>
                  <a:lnTo>
                    <a:pt x="479704" y="115341"/>
                  </a:lnTo>
                  <a:lnTo>
                    <a:pt x="485228" y="112306"/>
                  </a:lnTo>
                  <a:lnTo>
                    <a:pt x="489813" y="108026"/>
                  </a:lnTo>
                  <a:lnTo>
                    <a:pt x="489813" y="110769"/>
                  </a:lnTo>
                  <a:lnTo>
                    <a:pt x="488594" y="119316"/>
                  </a:lnTo>
                  <a:lnTo>
                    <a:pt x="484771" y="125539"/>
                  </a:lnTo>
                  <a:lnTo>
                    <a:pt x="478116" y="129349"/>
                  </a:lnTo>
                  <a:lnTo>
                    <a:pt x="468426" y="130644"/>
                  </a:lnTo>
                  <a:lnTo>
                    <a:pt x="461162" y="130035"/>
                  </a:lnTo>
                  <a:lnTo>
                    <a:pt x="453885" y="128295"/>
                  </a:lnTo>
                  <a:lnTo>
                    <a:pt x="447128" y="125526"/>
                  </a:lnTo>
                  <a:lnTo>
                    <a:pt x="441439" y="121843"/>
                  </a:lnTo>
                  <a:lnTo>
                    <a:pt x="431266" y="142024"/>
                  </a:lnTo>
                  <a:lnTo>
                    <a:pt x="439420" y="146723"/>
                  </a:lnTo>
                  <a:lnTo>
                    <a:pt x="449008" y="150088"/>
                  </a:lnTo>
                  <a:lnTo>
                    <a:pt x="459638" y="152120"/>
                  </a:lnTo>
                  <a:lnTo>
                    <a:pt x="470928" y="152806"/>
                  </a:lnTo>
                  <a:lnTo>
                    <a:pt x="490829" y="150012"/>
                  </a:lnTo>
                  <a:lnTo>
                    <a:pt x="505561" y="141554"/>
                  </a:lnTo>
                  <a:lnTo>
                    <a:pt x="512533" y="130644"/>
                  </a:lnTo>
                  <a:lnTo>
                    <a:pt x="514705" y="127254"/>
                  </a:lnTo>
                  <a:lnTo>
                    <a:pt x="517677" y="108026"/>
                  </a:lnTo>
                  <a:lnTo>
                    <a:pt x="517842" y="106972"/>
                  </a:lnTo>
                  <a:lnTo>
                    <a:pt x="517842" y="94830"/>
                  </a:lnTo>
                  <a:lnTo>
                    <a:pt x="517842" y="61302"/>
                  </a:lnTo>
                  <a:lnTo>
                    <a:pt x="517842" y="49758"/>
                  </a:lnTo>
                  <a:lnTo>
                    <a:pt x="517842" y="39751"/>
                  </a:lnTo>
                  <a:close/>
                </a:path>
                <a:path w="1203959" h="153034">
                  <a:moveTo>
                    <a:pt x="617474" y="83146"/>
                  </a:moveTo>
                  <a:lnTo>
                    <a:pt x="617410" y="80708"/>
                  </a:lnTo>
                  <a:lnTo>
                    <a:pt x="615975" y="72974"/>
                  </a:lnTo>
                  <a:lnTo>
                    <a:pt x="614108" y="62903"/>
                  </a:lnTo>
                  <a:lnTo>
                    <a:pt x="611352" y="58877"/>
                  </a:lnTo>
                  <a:lnTo>
                    <a:pt x="604939" y="49517"/>
                  </a:lnTo>
                  <a:lnTo>
                    <a:pt x="591337" y="41224"/>
                  </a:lnTo>
                  <a:lnTo>
                    <a:pt x="591210" y="41211"/>
                  </a:lnTo>
                  <a:lnTo>
                    <a:pt x="591210" y="72974"/>
                  </a:lnTo>
                  <a:lnTo>
                    <a:pt x="558469" y="72974"/>
                  </a:lnTo>
                  <a:lnTo>
                    <a:pt x="560095" y="64325"/>
                  </a:lnTo>
                  <a:lnTo>
                    <a:pt x="566140" y="58877"/>
                  </a:lnTo>
                  <a:lnTo>
                    <a:pt x="583552" y="58877"/>
                  </a:lnTo>
                  <a:lnTo>
                    <a:pt x="589737" y="64325"/>
                  </a:lnTo>
                  <a:lnTo>
                    <a:pt x="591210" y="72974"/>
                  </a:lnTo>
                  <a:lnTo>
                    <a:pt x="591210" y="41211"/>
                  </a:lnTo>
                  <a:lnTo>
                    <a:pt x="543267" y="50279"/>
                  </a:lnTo>
                  <a:lnTo>
                    <a:pt x="530745" y="80708"/>
                  </a:lnTo>
                  <a:lnTo>
                    <a:pt x="534073" y="97751"/>
                  </a:lnTo>
                  <a:lnTo>
                    <a:pt x="543521" y="111252"/>
                  </a:lnTo>
                  <a:lnTo>
                    <a:pt x="558317" y="120154"/>
                  </a:lnTo>
                  <a:lnTo>
                    <a:pt x="577646" y="123355"/>
                  </a:lnTo>
                  <a:lnTo>
                    <a:pt x="588302" y="122504"/>
                  </a:lnTo>
                  <a:lnTo>
                    <a:pt x="597496" y="119976"/>
                  </a:lnTo>
                  <a:lnTo>
                    <a:pt x="605294" y="115798"/>
                  </a:lnTo>
                  <a:lnTo>
                    <a:pt x="611708" y="109994"/>
                  </a:lnTo>
                  <a:lnTo>
                    <a:pt x="603618" y="101346"/>
                  </a:lnTo>
                  <a:lnTo>
                    <a:pt x="596963" y="94221"/>
                  </a:lnTo>
                  <a:lnTo>
                    <a:pt x="591515" y="99085"/>
                  </a:lnTo>
                  <a:lnTo>
                    <a:pt x="586346" y="101346"/>
                  </a:lnTo>
                  <a:lnTo>
                    <a:pt x="568210" y="101346"/>
                  </a:lnTo>
                  <a:lnTo>
                    <a:pt x="561276" y="96507"/>
                  </a:lnTo>
                  <a:lnTo>
                    <a:pt x="558914" y="88150"/>
                  </a:lnTo>
                  <a:lnTo>
                    <a:pt x="617016" y="88150"/>
                  </a:lnTo>
                  <a:lnTo>
                    <a:pt x="617169" y="85877"/>
                  </a:lnTo>
                  <a:lnTo>
                    <a:pt x="617474" y="83146"/>
                  </a:lnTo>
                  <a:close/>
                </a:path>
                <a:path w="1203959" h="153034">
                  <a:moveTo>
                    <a:pt x="658418" y="9398"/>
                  </a:moveTo>
                  <a:lnTo>
                    <a:pt x="630389" y="9398"/>
                  </a:lnTo>
                  <a:lnTo>
                    <a:pt x="630389" y="121983"/>
                  </a:lnTo>
                  <a:lnTo>
                    <a:pt x="658418" y="121983"/>
                  </a:lnTo>
                  <a:lnTo>
                    <a:pt x="658418" y="9398"/>
                  </a:lnTo>
                  <a:close/>
                </a:path>
                <a:path w="1203959" h="153034">
                  <a:moveTo>
                    <a:pt x="704545" y="39751"/>
                  </a:moveTo>
                  <a:lnTo>
                    <a:pt x="676516" y="39751"/>
                  </a:lnTo>
                  <a:lnTo>
                    <a:pt x="676516" y="121996"/>
                  </a:lnTo>
                  <a:lnTo>
                    <a:pt x="704545" y="121996"/>
                  </a:lnTo>
                  <a:lnTo>
                    <a:pt x="704545" y="39751"/>
                  </a:lnTo>
                  <a:close/>
                </a:path>
                <a:path w="1203959" h="153034">
                  <a:moveTo>
                    <a:pt x="707644" y="6210"/>
                  </a:moveTo>
                  <a:lnTo>
                    <a:pt x="700849" y="0"/>
                  </a:lnTo>
                  <a:lnTo>
                    <a:pt x="680212" y="0"/>
                  </a:lnTo>
                  <a:lnTo>
                    <a:pt x="673430" y="6667"/>
                  </a:lnTo>
                  <a:lnTo>
                    <a:pt x="673430" y="23964"/>
                  </a:lnTo>
                  <a:lnTo>
                    <a:pt x="680212" y="30645"/>
                  </a:lnTo>
                  <a:lnTo>
                    <a:pt x="700849" y="30645"/>
                  </a:lnTo>
                  <a:lnTo>
                    <a:pt x="707644" y="23964"/>
                  </a:lnTo>
                  <a:lnTo>
                    <a:pt x="707644" y="6210"/>
                  </a:lnTo>
                  <a:close/>
                </a:path>
                <a:path w="1203959" h="153034">
                  <a:moveTo>
                    <a:pt x="791222" y="96342"/>
                  </a:moveTo>
                  <a:lnTo>
                    <a:pt x="783869" y="79235"/>
                  </a:lnTo>
                  <a:lnTo>
                    <a:pt x="767702" y="72529"/>
                  </a:lnTo>
                  <a:lnTo>
                    <a:pt x="751522" y="69799"/>
                  </a:lnTo>
                  <a:lnTo>
                    <a:pt x="744181" y="64630"/>
                  </a:lnTo>
                  <a:lnTo>
                    <a:pt x="744181" y="61607"/>
                  </a:lnTo>
                  <a:lnTo>
                    <a:pt x="747585" y="58877"/>
                  </a:lnTo>
                  <a:lnTo>
                    <a:pt x="764108" y="58877"/>
                  </a:lnTo>
                  <a:lnTo>
                    <a:pt x="772071" y="60388"/>
                  </a:lnTo>
                  <a:lnTo>
                    <a:pt x="780034" y="64935"/>
                  </a:lnTo>
                  <a:lnTo>
                    <a:pt x="788441" y="45364"/>
                  </a:lnTo>
                  <a:lnTo>
                    <a:pt x="781710" y="42354"/>
                  </a:lnTo>
                  <a:lnTo>
                    <a:pt x="773861" y="40170"/>
                  </a:lnTo>
                  <a:lnTo>
                    <a:pt x="765403" y="38849"/>
                  </a:lnTo>
                  <a:lnTo>
                    <a:pt x="756869" y="38392"/>
                  </a:lnTo>
                  <a:lnTo>
                    <a:pt x="740206" y="40487"/>
                  </a:lnTo>
                  <a:lnTo>
                    <a:pt x="728002" y="46240"/>
                  </a:lnTo>
                  <a:lnTo>
                    <a:pt x="720496" y="54902"/>
                  </a:lnTo>
                  <a:lnTo>
                    <a:pt x="717943" y="65697"/>
                  </a:lnTo>
                  <a:lnTo>
                    <a:pt x="725309" y="82943"/>
                  </a:lnTo>
                  <a:lnTo>
                    <a:pt x="741540" y="89598"/>
                  </a:lnTo>
                  <a:lnTo>
                    <a:pt x="757758" y="92163"/>
                  </a:lnTo>
                  <a:lnTo>
                    <a:pt x="765136" y="97116"/>
                  </a:lnTo>
                  <a:lnTo>
                    <a:pt x="765136" y="100596"/>
                  </a:lnTo>
                  <a:lnTo>
                    <a:pt x="762038" y="102717"/>
                  </a:lnTo>
                  <a:lnTo>
                    <a:pt x="752589" y="102717"/>
                  </a:lnTo>
                  <a:lnTo>
                    <a:pt x="745159" y="102196"/>
                  </a:lnTo>
                  <a:lnTo>
                    <a:pt x="737768" y="100685"/>
                  </a:lnTo>
                  <a:lnTo>
                    <a:pt x="730808" y="98310"/>
                  </a:lnTo>
                  <a:lnTo>
                    <a:pt x="724725" y="95135"/>
                  </a:lnTo>
                  <a:lnTo>
                    <a:pt x="716318" y="114858"/>
                  </a:lnTo>
                  <a:lnTo>
                    <a:pt x="723226" y="118300"/>
                  </a:lnTo>
                  <a:lnTo>
                    <a:pt x="731850" y="120992"/>
                  </a:lnTo>
                  <a:lnTo>
                    <a:pt x="741553" y="122732"/>
                  </a:lnTo>
                  <a:lnTo>
                    <a:pt x="751713" y="123355"/>
                  </a:lnTo>
                  <a:lnTo>
                    <a:pt x="768832" y="121272"/>
                  </a:lnTo>
                  <a:lnTo>
                    <a:pt x="781202" y="115544"/>
                  </a:lnTo>
                  <a:lnTo>
                    <a:pt x="788695" y="106972"/>
                  </a:lnTo>
                  <a:lnTo>
                    <a:pt x="791222" y="96342"/>
                  </a:lnTo>
                  <a:close/>
                </a:path>
                <a:path w="1203959" h="153034">
                  <a:moveTo>
                    <a:pt x="831303" y="39751"/>
                  </a:moveTo>
                  <a:lnTo>
                    <a:pt x="803275" y="39751"/>
                  </a:lnTo>
                  <a:lnTo>
                    <a:pt x="803275" y="121996"/>
                  </a:lnTo>
                  <a:lnTo>
                    <a:pt x="831303" y="121996"/>
                  </a:lnTo>
                  <a:lnTo>
                    <a:pt x="831303" y="39751"/>
                  </a:lnTo>
                  <a:close/>
                </a:path>
                <a:path w="1203959" h="153034">
                  <a:moveTo>
                    <a:pt x="834390" y="6210"/>
                  </a:moveTo>
                  <a:lnTo>
                    <a:pt x="827608" y="0"/>
                  </a:lnTo>
                  <a:lnTo>
                    <a:pt x="806970" y="0"/>
                  </a:lnTo>
                  <a:lnTo>
                    <a:pt x="800188" y="6667"/>
                  </a:lnTo>
                  <a:lnTo>
                    <a:pt x="800188" y="23964"/>
                  </a:lnTo>
                  <a:lnTo>
                    <a:pt x="806970" y="30645"/>
                  </a:lnTo>
                  <a:lnTo>
                    <a:pt x="827608" y="30645"/>
                  </a:lnTo>
                  <a:lnTo>
                    <a:pt x="834390" y="23964"/>
                  </a:lnTo>
                  <a:lnTo>
                    <a:pt x="834390" y="6210"/>
                  </a:lnTo>
                  <a:close/>
                </a:path>
                <a:path w="1203959" h="153034">
                  <a:moveTo>
                    <a:pt x="985812" y="74955"/>
                  </a:moveTo>
                  <a:lnTo>
                    <a:pt x="983386" y="58483"/>
                  </a:lnTo>
                  <a:lnTo>
                    <a:pt x="976642" y="47104"/>
                  </a:lnTo>
                  <a:lnTo>
                    <a:pt x="966406" y="40513"/>
                  </a:lnTo>
                  <a:lnTo>
                    <a:pt x="953516" y="38392"/>
                  </a:lnTo>
                  <a:lnTo>
                    <a:pt x="945235" y="39255"/>
                  </a:lnTo>
                  <a:lnTo>
                    <a:pt x="937729" y="41757"/>
                  </a:lnTo>
                  <a:lnTo>
                    <a:pt x="931189" y="45808"/>
                  </a:lnTo>
                  <a:lnTo>
                    <a:pt x="925791" y="51295"/>
                  </a:lnTo>
                  <a:lnTo>
                    <a:pt x="920940" y="45554"/>
                  </a:lnTo>
                  <a:lnTo>
                    <a:pt x="914895" y="41529"/>
                  </a:lnTo>
                  <a:lnTo>
                    <a:pt x="907846" y="39166"/>
                  </a:lnTo>
                  <a:lnTo>
                    <a:pt x="899985" y="38392"/>
                  </a:lnTo>
                  <a:lnTo>
                    <a:pt x="893127" y="39014"/>
                  </a:lnTo>
                  <a:lnTo>
                    <a:pt x="886777" y="40894"/>
                  </a:lnTo>
                  <a:lnTo>
                    <a:pt x="881062" y="44018"/>
                  </a:lnTo>
                  <a:lnTo>
                    <a:pt x="876096" y="48399"/>
                  </a:lnTo>
                  <a:lnTo>
                    <a:pt x="876096" y="39763"/>
                  </a:lnTo>
                  <a:lnTo>
                    <a:pt x="849401" y="39763"/>
                  </a:lnTo>
                  <a:lnTo>
                    <a:pt x="849401" y="121996"/>
                  </a:lnTo>
                  <a:lnTo>
                    <a:pt x="877430" y="121996"/>
                  </a:lnTo>
                  <a:lnTo>
                    <a:pt x="877430" y="68427"/>
                  </a:lnTo>
                  <a:lnTo>
                    <a:pt x="883323" y="62826"/>
                  </a:lnTo>
                  <a:lnTo>
                    <a:pt x="899096" y="62826"/>
                  </a:lnTo>
                  <a:lnTo>
                    <a:pt x="903668" y="67818"/>
                  </a:lnTo>
                  <a:lnTo>
                    <a:pt x="903668" y="121996"/>
                  </a:lnTo>
                  <a:lnTo>
                    <a:pt x="931684" y="121996"/>
                  </a:lnTo>
                  <a:lnTo>
                    <a:pt x="931684" y="68427"/>
                  </a:lnTo>
                  <a:lnTo>
                    <a:pt x="937590" y="62826"/>
                  </a:lnTo>
                  <a:lnTo>
                    <a:pt x="953071" y="62826"/>
                  </a:lnTo>
                  <a:lnTo>
                    <a:pt x="957795" y="67818"/>
                  </a:lnTo>
                  <a:lnTo>
                    <a:pt x="957795" y="121996"/>
                  </a:lnTo>
                  <a:lnTo>
                    <a:pt x="985812" y="121996"/>
                  </a:lnTo>
                  <a:lnTo>
                    <a:pt x="985812" y="74955"/>
                  </a:lnTo>
                  <a:close/>
                </a:path>
                <a:path w="1203959" h="153034">
                  <a:moveTo>
                    <a:pt x="1020965" y="106362"/>
                  </a:moveTo>
                  <a:lnTo>
                    <a:pt x="1016546" y="102120"/>
                  </a:lnTo>
                  <a:lnTo>
                    <a:pt x="1005776" y="102120"/>
                  </a:lnTo>
                  <a:lnTo>
                    <a:pt x="1001204" y="106362"/>
                  </a:lnTo>
                  <a:lnTo>
                    <a:pt x="1001204" y="112433"/>
                  </a:lnTo>
                  <a:lnTo>
                    <a:pt x="1001204" y="118516"/>
                  </a:lnTo>
                  <a:lnTo>
                    <a:pt x="1005776" y="122897"/>
                  </a:lnTo>
                  <a:lnTo>
                    <a:pt x="1016546" y="122897"/>
                  </a:lnTo>
                  <a:lnTo>
                    <a:pt x="1020965" y="118516"/>
                  </a:lnTo>
                  <a:lnTo>
                    <a:pt x="1020965" y="106362"/>
                  </a:lnTo>
                  <a:close/>
                </a:path>
                <a:path w="1203959" h="153034">
                  <a:moveTo>
                    <a:pt x="1110183" y="83439"/>
                  </a:moveTo>
                  <a:lnTo>
                    <a:pt x="1110107" y="81775"/>
                  </a:lnTo>
                  <a:lnTo>
                    <a:pt x="1109154" y="76161"/>
                  </a:lnTo>
                  <a:lnTo>
                    <a:pt x="1107313" y="65328"/>
                  </a:lnTo>
                  <a:lnTo>
                    <a:pt x="1099845" y="53111"/>
                  </a:lnTo>
                  <a:lnTo>
                    <a:pt x="1099324" y="52247"/>
                  </a:lnTo>
                  <a:lnTo>
                    <a:pt x="1096606" y="50380"/>
                  </a:lnTo>
                  <a:lnTo>
                    <a:pt x="1096606" y="76161"/>
                  </a:lnTo>
                  <a:lnTo>
                    <a:pt x="1046467" y="76161"/>
                  </a:lnTo>
                  <a:lnTo>
                    <a:pt x="1049096" y="66802"/>
                  </a:lnTo>
                  <a:lnTo>
                    <a:pt x="1054455" y="59524"/>
                  </a:lnTo>
                  <a:lnTo>
                    <a:pt x="1062101" y="54800"/>
                  </a:lnTo>
                  <a:lnTo>
                    <a:pt x="1071537" y="53111"/>
                  </a:lnTo>
                  <a:lnTo>
                    <a:pt x="1081036" y="54813"/>
                  </a:lnTo>
                  <a:lnTo>
                    <a:pt x="1088656" y="59575"/>
                  </a:lnTo>
                  <a:lnTo>
                    <a:pt x="1093990" y="66865"/>
                  </a:lnTo>
                  <a:lnTo>
                    <a:pt x="1096606" y="76161"/>
                  </a:lnTo>
                  <a:lnTo>
                    <a:pt x="1096606" y="50380"/>
                  </a:lnTo>
                  <a:lnTo>
                    <a:pt x="1087094" y="43815"/>
                  </a:lnTo>
                  <a:lnTo>
                    <a:pt x="1071537" y="40817"/>
                  </a:lnTo>
                  <a:lnTo>
                    <a:pt x="1055878" y="43865"/>
                  </a:lnTo>
                  <a:lnTo>
                    <a:pt x="1043457" y="52362"/>
                  </a:lnTo>
                  <a:lnTo>
                    <a:pt x="1035253" y="65328"/>
                  </a:lnTo>
                  <a:lnTo>
                    <a:pt x="1032306" y="81775"/>
                  </a:lnTo>
                  <a:lnTo>
                    <a:pt x="1035329" y="98323"/>
                  </a:lnTo>
                  <a:lnTo>
                    <a:pt x="1043863" y="111328"/>
                  </a:lnTo>
                  <a:lnTo>
                    <a:pt x="1057122" y="119849"/>
                  </a:lnTo>
                  <a:lnTo>
                    <a:pt x="1074331" y="122897"/>
                  </a:lnTo>
                  <a:lnTo>
                    <a:pt x="1083627" y="122059"/>
                  </a:lnTo>
                  <a:lnTo>
                    <a:pt x="1091958" y="119557"/>
                  </a:lnTo>
                  <a:lnTo>
                    <a:pt x="1099172" y="115468"/>
                  </a:lnTo>
                  <a:lnTo>
                    <a:pt x="1104811" y="110159"/>
                  </a:lnTo>
                  <a:lnTo>
                    <a:pt x="1105154" y="109842"/>
                  </a:lnTo>
                  <a:lnTo>
                    <a:pt x="1097343" y="100444"/>
                  </a:lnTo>
                  <a:lnTo>
                    <a:pt x="1091590" y="106972"/>
                  </a:lnTo>
                  <a:lnTo>
                    <a:pt x="1083919" y="110159"/>
                  </a:lnTo>
                  <a:lnTo>
                    <a:pt x="1074775" y="110159"/>
                  </a:lnTo>
                  <a:lnTo>
                    <a:pt x="1064069" y="108470"/>
                  </a:lnTo>
                  <a:lnTo>
                    <a:pt x="1055484" y="103695"/>
                  </a:lnTo>
                  <a:lnTo>
                    <a:pt x="1049464" y="96266"/>
                  </a:lnTo>
                  <a:lnTo>
                    <a:pt x="1046467" y="86626"/>
                  </a:lnTo>
                  <a:lnTo>
                    <a:pt x="1109878" y="86626"/>
                  </a:lnTo>
                  <a:lnTo>
                    <a:pt x="1110030" y="85267"/>
                  </a:lnTo>
                  <a:lnTo>
                    <a:pt x="1110183" y="83439"/>
                  </a:lnTo>
                  <a:close/>
                </a:path>
                <a:path w="1203959" h="153034">
                  <a:moveTo>
                    <a:pt x="1203477" y="9410"/>
                  </a:moveTo>
                  <a:lnTo>
                    <a:pt x="1189469" y="9410"/>
                  </a:lnTo>
                  <a:lnTo>
                    <a:pt x="1189469" y="81788"/>
                  </a:lnTo>
                  <a:lnTo>
                    <a:pt x="1187450" y="93446"/>
                  </a:lnTo>
                  <a:lnTo>
                    <a:pt x="1181925" y="102400"/>
                  </a:lnTo>
                  <a:lnTo>
                    <a:pt x="1173594" y="108127"/>
                  </a:lnTo>
                  <a:lnTo>
                    <a:pt x="1163218" y="110159"/>
                  </a:lnTo>
                  <a:lnTo>
                    <a:pt x="1152740" y="108127"/>
                  </a:lnTo>
                  <a:lnTo>
                    <a:pt x="1144371" y="102400"/>
                  </a:lnTo>
                  <a:lnTo>
                    <a:pt x="1138821" y="93446"/>
                  </a:lnTo>
                  <a:lnTo>
                    <a:pt x="1136815" y="81788"/>
                  </a:lnTo>
                  <a:lnTo>
                    <a:pt x="1138821" y="70129"/>
                  </a:lnTo>
                  <a:lnTo>
                    <a:pt x="1144371" y="61239"/>
                  </a:lnTo>
                  <a:lnTo>
                    <a:pt x="1152740" y="55549"/>
                  </a:lnTo>
                  <a:lnTo>
                    <a:pt x="1163218" y="53555"/>
                  </a:lnTo>
                  <a:lnTo>
                    <a:pt x="1173594" y="55549"/>
                  </a:lnTo>
                  <a:lnTo>
                    <a:pt x="1181925" y="61239"/>
                  </a:lnTo>
                  <a:lnTo>
                    <a:pt x="1187450" y="70129"/>
                  </a:lnTo>
                  <a:lnTo>
                    <a:pt x="1189469" y="81788"/>
                  </a:lnTo>
                  <a:lnTo>
                    <a:pt x="1189469" y="9410"/>
                  </a:lnTo>
                  <a:lnTo>
                    <a:pt x="1189316" y="9410"/>
                  </a:lnTo>
                  <a:lnTo>
                    <a:pt x="1189316" y="53721"/>
                  </a:lnTo>
                  <a:lnTo>
                    <a:pt x="1189151" y="53555"/>
                  </a:lnTo>
                  <a:lnTo>
                    <a:pt x="1183868" y="48044"/>
                  </a:lnTo>
                  <a:lnTo>
                    <a:pt x="1177391" y="44018"/>
                  </a:lnTo>
                  <a:lnTo>
                    <a:pt x="1170051" y="41617"/>
                  </a:lnTo>
                  <a:lnTo>
                    <a:pt x="1162037" y="40817"/>
                  </a:lnTo>
                  <a:lnTo>
                    <a:pt x="1146213" y="43764"/>
                  </a:lnTo>
                  <a:lnTo>
                    <a:pt x="1133703" y="52082"/>
                  </a:lnTo>
                  <a:lnTo>
                    <a:pt x="1125474" y="65011"/>
                  </a:lnTo>
                  <a:lnTo>
                    <a:pt x="1122514" y="81788"/>
                  </a:lnTo>
                  <a:lnTo>
                    <a:pt x="1125474" y="98577"/>
                  </a:lnTo>
                  <a:lnTo>
                    <a:pt x="1133703" y="111556"/>
                  </a:lnTo>
                  <a:lnTo>
                    <a:pt x="1146213" y="119926"/>
                  </a:lnTo>
                  <a:lnTo>
                    <a:pt x="1162037" y="122897"/>
                  </a:lnTo>
                  <a:lnTo>
                    <a:pt x="1170343" y="122047"/>
                  </a:lnTo>
                  <a:lnTo>
                    <a:pt x="1177899" y="119481"/>
                  </a:lnTo>
                  <a:lnTo>
                    <a:pt x="1184490" y="115214"/>
                  </a:lnTo>
                  <a:lnTo>
                    <a:pt x="1189062" y="110159"/>
                  </a:lnTo>
                  <a:lnTo>
                    <a:pt x="1189901" y="109245"/>
                  </a:lnTo>
                  <a:lnTo>
                    <a:pt x="1189901" y="121996"/>
                  </a:lnTo>
                  <a:lnTo>
                    <a:pt x="1203477" y="121996"/>
                  </a:lnTo>
                  <a:lnTo>
                    <a:pt x="1203477" y="109245"/>
                  </a:lnTo>
                  <a:lnTo>
                    <a:pt x="1203477" y="53721"/>
                  </a:lnTo>
                  <a:lnTo>
                    <a:pt x="1203477" y="9410"/>
                  </a:lnTo>
                  <a:close/>
                </a:path>
              </a:pathLst>
            </a:custGeom>
            <a:solidFill>
              <a:srgbClr val="FFFFFF"/>
            </a:solidFill>
          </p:spPr>
          <p:txBody>
            <a:bodyPr wrap="square" lIns="0" tIns="0" rIns="0" bIns="0" rtlCol="0"/>
            <a:lstStyle/>
            <a:p>
              <a:endParaRPr/>
            </a:p>
          </p:txBody>
        </p:sp>
        <p:sp>
          <p:nvSpPr>
            <p:cNvPr id="11" name="object 11"/>
            <p:cNvSpPr/>
            <p:nvPr/>
          </p:nvSpPr>
          <p:spPr>
            <a:xfrm>
              <a:off x="9607871" y="6599366"/>
              <a:ext cx="73583" cy="81318"/>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9701745" y="6581763"/>
              <a:ext cx="142118" cy="98922"/>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11089590" y="6566655"/>
              <a:ext cx="123634" cy="127215"/>
            </a:xfrm>
            <a:prstGeom prst="rect">
              <a:avLst/>
            </a:prstGeom>
            <a:blipFill>
              <a:blip r:embed="rId7" cstate="print"/>
              <a:stretch>
                <a:fillRect/>
              </a:stretch>
            </a:blipFill>
          </p:spPr>
          <p:txBody>
            <a:bodyPr wrap="square" lIns="0" tIns="0" rIns="0" bIns="0" rtlCol="0"/>
            <a:lstStyle/>
            <a:p>
              <a:endParaRPr/>
            </a:p>
          </p:txBody>
        </p:sp>
      </p:grpSp>
      <p:sp>
        <p:nvSpPr>
          <p:cNvPr id="14" name="object 14"/>
          <p:cNvSpPr txBox="1">
            <a:spLocks noGrp="1"/>
          </p:cNvSpPr>
          <p:nvPr>
            <p:ph type="ctrTitle"/>
          </p:nvPr>
        </p:nvSpPr>
        <p:spPr>
          <a:xfrm>
            <a:off x="166612" y="1971748"/>
            <a:ext cx="11644388" cy="382156"/>
          </a:xfrm>
          <a:prstGeom prst="rect">
            <a:avLst/>
          </a:prstGeom>
        </p:spPr>
        <p:txBody>
          <a:bodyPr vert="horz" wrap="square" lIns="0" tIns="12700" rIns="0" bIns="0" rtlCol="0">
            <a:spAutoFit/>
          </a:bodyPr>
          <a:lstStyle/>
          <a:p>
            <a:pPr marL="0">
              <a:lnSpc>
                <a:spcPct val="100000"/>
              </a:lnSpc>
            </a:pPr>
            <a:r>
              <a:rPr lang="tr-TR" altLang="zh-CN" sz="2400" dirty="0">
                <a:solidFill>
                  <a:srgbClr val="000000"/>
                </a:solidFill>
                <a:latin typeface="Arial"/>
                <a:ea typeface="Arial"/>
              </a:rPr>
              <a:t>           </a:t>
            </a: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Tree>
    <p:extLst>
      <p:ext uri="{BB962C8B-B14F-4D97-AF65-F5344CB8AC3E}">
        <p14:creationId xmlns:p14="http://schemas.microsoft.com/office/powerpoint/2010/main" val="38322799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166612" y="1971748"/>
            <a:ext cx="11644388" cy="382156"/>
          </a:xfrm>
          <a:prstGeom prst="rect">
            <a:avLst/>
          </a:prstGeom>
        </p:spPr>
        <p:txBody>
          <a:bodyPr vert="horz" wrap="square" lIns="0" tIns="12700" rIns="0" bIns="0" rtlCol="0">
            <a:spAutoFit/>
          </a:bodyPr>
          <a:lstStyle/>
          <a:p>
            <a:pPr marL="0">
              <a:lnSpc>
                <a:spcPct val="100000"/>
              </a:lnSpc>
            </a:pPr>
            <a:r>
              <a:rPr lang="tr-TR" altLang="zh-CN" sz="2400" dirty="0">
                <a:solidFill>
                  <a:srgbClr val="000000"/>
                </a:solidFill>
                <a:latin typeface="Arial"/>
                <a:ea typeface="Arial"/>
              </a:rPr>
              <a:t>           </a:t>
            </a:r>
            <a:endParaRPr sz="24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Tree>
    <p:extLst>
      <p:ext uri="{BB962C8B-B14F-4D97-AF65-F5344CB8AC3E}">
        <p14:creationId xmlns:p14="http://schemas.microsoft.com/office/powerpoint/2010/main" val="40070092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5B64CA-7063-A746-9139-E86473057250}"/>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871E7A3F-C96E-C840-9E19-EEF3167F9CE7}"/>
              </a:ext>
            </a:extLst>
          </p:cNvPr>
          <p:cNvSpPr>
            <a:spLocks noGrp="1"/>
          </p:cNvSpPr>
          <p:nvPr>
            <p:ph type="subTitle" idx="1"/>
          </p:nvPr>
        </p:nvSpPr>
        <p:spPr/>
        <p:txBody>
          <a:bodyPr/>
          <a:lstStyle/>
          <a:p>
            <a:endParaRPr lang="tr-TR"/>
          </a:p>
        </p:txBody>
      </p:sp>
      <p:sp>
        <p:nvSpPr>
          <p:cNvPr id="8" name="Metin kutusu 7">
            <a:extLst>
              <a:ext uri="{FF2B5EF4-FFF2-40B4-BE49-F238E27FC236}">
                <a16:creationId xmlns:a16="http://schemas.microsoft.com/office/drawing/2014/main" id="{353D8A32-102E-8544-82F7-667E110C1D08}"/>
              </a:ext>
            </a:extLst>
          </p:cNvPr>
          <p:cNvSpPr txBox="1"/>
          <p:nvPr/>
        </p:nvSpPr>
        <p:spPr>
          <a:xfrm>
            <a:off x="226720" y="660698"/>
            <a:ext cx="5980670" cy="461665"/>
          </a:xfrm>
          <a:prstGeom prst="rect">
            <a:avLst/>
          </a:prstGeom>
          <a:noFill/>
        </p:spPr>
        <p:txBody>
          <a:bodyPr wrap="square" rtlCol="0">
            <a:spAutoFit/>
          </a:bodyPr>
          <a:lstStyle/>
          <a:p>
            <a:r>
              <a:rPr lang="tr-TR" sz="2400" b="1" dirty="0"/>
              <a:t>HAFTANIN ÖZETİ</a:t>
            </a:r>
          </a:p>
        </p:txBody>
      </p:sp>
      <p:pic>
        <p:nvPicPr>
          <p:cNvPr id="6" name="Resim 5">
            <a:extLst>
              <a:ext uri="{FF2B5EF4-FFF2-40B4-BE49-F238E27FC236}">
                <a16:creationId xmlns:a16="http://schemas.microsoft.com/office/drawing/2014/main" id="{5B3C464E-BDE4-E567-F6F2-2B9F2C2DEBC0}"/>
              </a:ext>
            </a:extLst>
          </p:cNvPr>
          <p:cNvPicPr>
            <a:picLocks noChangeAspect="1"/>
          </p:cNvPicPr>
          <p:nvPr/>
        </p:nvPicPr>
        <p:blipFill>
          <a:blip r:embed="rId2"/>
          <a:stretch>
            <a:fillRect/>
          </a:stretch>
        </p:blipFill>
        <p:spPr>
          <a:xfrm>
            <a:off x="0" y="7129"/>
            <a:ext cx="12192000" cy="6843742"/>
          </a:xfrm>
          <a:prstGeom prst="rect">
            <a:avLst/>
          </a:prstGeom>
        </p:spPr>
      </p:pic>
    </p:spTree>
    <p:extLst>
      <p:ext uri="{BB962C8B-B14F-4D97-AF65-F5344CB8AC3E}">
        <p14:creationId xmlns:p14="http://schemas.microsoft.com/office/powerpoint/2010/main" val="6133053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5B64CA-7063-A746-9139-E86473057250}"/>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871E7A3F-C96E-C840-9E19-EEF3167F9CE7}"/>
              </a:ext>
            </a:extLst>
          </p:cNvPr>
          <p:cNvSpPr>
            <a:spLocks noGrp="1"/>
          </p:cNvSpPr>
          <p:nvPr>
            <p:ph type="subTitle" idx="1"/>
          </p:nvPr>
        </p:nvSpPr>
        <p:spPr/>
        <p:txBody>
          <a:bodyPr/>
          <a:lstStyle/>
          <a:p>
            <a:endParaRPr lang="tr-TR"/>
          </a:p>
        </p:txBody>
      </p:sp>
      <p:sp>
        <p:nvSpPr>
          <p:cNvPr id="8" name="Metin kutusu 7">
            <a:extLst>
              <a:ext uri="{FF2B5EF4-FFF2-40B4-BE49-F238E27FC236}">
                <a16:creationId xmlns:a16="http://schemas.microsoft.com/office/drawing/2014/main" id="{353D8A32-102E-8544-82F7-667E110C1D08}"/>
              </a:ext>
            </a:extLst>
          </p:cNvPr>
          <p:cNvSpPr txBox="1"/>
          <p:nvPr/>
        </p:nvSpPr>
        <p:spPr>
          <a:xfrm>
            <a:off x="226720" y="660698"/>
            <a:ext cx="5980670" cy="461665"/>
          </a:xfrm>
          <a:prstGeom prst="rect">
            <a:avLst/>
          </a:prstGeom>
          <a:noFill/>
        </p:spPr>
        <p:txBody>
          <a:bodyPr wrap="square" rtlCol="0">
            <a:spAutoFit/>
          </a:bodyPr>
          <a:lstStyle/>
          <a:p>
            <a:r>
              <a:rPr lang="tr-TR" sz="2400" b="1" dirty="0"/>
              <a:t>SORU VE ÖNERİLER</a:t>
            </a:r>
          </a:p>
        </p:txBody>
      </p:sp>
      <p:pic>
        <p:nvPicPr>
          <p:cNvPr id="6" name="Resim 5">
            <a:extLst>
              <a:ext uri="{FF2B5EF4-FFF2-40B4-BE49-F238E27FC236}">
                <a16:creationId xmlns:a16="http://schemas.microsoft.com/office/drawing/2014/main" id="{E61BCB79-DCCE-BEC1-2769-1B6548E5E095}"/>
              </a:ext>
            </a:extLst>
          </p:cNvPr>
          <p:cNvPicPr>
            <a:picLocks noChangeAspect="1"/>
          </p:cNvPicPr>
          <p:nvPr/>
        </p:nvPicPr>
        <p:blipFill>
          <a:blip r:embed="rId2"/>
          <a:stretch>
            <a:fillRect/>
          </a:stretch>
        </p:blipFill>
        <p:spPr>
          <a:xfrm>
            <a:off x="0" y="7129"/>
            <a:ext cx="12192000" cy="6843742"/>
          </a:xfrm>
          <a:prstGeom prst="rect">
            <a:avLst/>
          </a:prstGeom>
        </p:spPr>
      </p:pic>
    </p:spTree>
    <p:extLst>
      <p:ext uri="{BB962C8B-B14F-4D97-AF65-F5344CB8AC3E}">
        <p14:creationId xmlns:p14="http://schemas.microsoft.com/office/powerpoint/2010/main" val="17633982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5B64CA-7063-A746-9139-E86473057250}"/>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871E7A3F-C96E-C840-9E19-EEF3167F9CE7}"/>
              </a:ext>
            </a:extLst>
          </p:cNvPr>
          <p:cNvSpPr>
            <a:spLocks noGrp="1"/>
          </p:cNvSpPr>
          <p:nvPr>
            <p:ph type="subTitle" idx="1"/>
          </p:nvPr>
        </p:nvSpPr>
        <p:spPr/>
        <p:txBody>
          <a:bodyPr/>
          <a:lstStyle/>
          <a:p>
            <a:endParaRPr lang="tr-TR"/>
          </a:p>
        </p:txBody>
      </p:sp>
      <p:sp>
        <p:nvSpPr>
          <p:cNvPr id="8" name="Metin kutusu 7">
            <a:extLst>
              <a:ext uri="{FF2B5EF4-FFF2-40B4-BE49-F238E27FC236}">
                <a16:creationId xmlns:a16="http://schemas.microsoft.com/office/drawing/2014/main" id="{353D8A32-102E-8544-82F7-667E110C1D08}"/>
              </a:ext>
            </a:extLst>
          </p:cNvPr>
          <p:cNvSpPr txBox="1"/>
          <p:nvPr/>
        </p:nvSpPr>
        <p:spPr>
          <a:xfrm>
            <a:off x="226720" y="660698"/>
            <a:ext cx="5980670" cy="461665"/>
          </a:xfrm>
          <a:prstGeom prst="rect">
            <a:avLst/>
          </a:prstGeom>
          <a:noFill/>
        </p:spPr>
        <p:txBody>
          <a:bodyPr wrap="square" rtlCol="0">
            <a:spAutoFit/>
          </a:bodyPr>
          <a:lstStyle/>
          <a:p>
            <a:r>
              <a:rPr lang="tr-TR" sz="2400" b="1" dirty="0"/>
              <a:t>ÖNERİLEN HAFTALIK ÇALIŞMALAR</a:t>
            </a:r>
          </a:p>
        </p:txBody>
      </p:sp>
      <p:pic>
        <p:nvPicPr>
          <p:cNvPr id="6" name="Resim 5" descr="metin içeren bir resim&#10;&#10;Açıklama otomatik olarak oluşturuldu">
            <a:extLst>
              <a:ext uri="{FF2B5EF4-FFF2-40B4-BE49-F238E27FC236}">
                <a16:creationId xmlns:a16="http://schemas.microsoft.com/office/drawing/2014/main" id="{362A75C3-5FC3-C22E-B319-D80DA607802D}"/>
              </a:ext>
            </a:extLst>
          </p:cNvPr>
          <p:cNvPicPr>
            <a:picLocks noChangeAspect="1"/>
          </p:cNvPicPr>
          <p:nvPr/>
        </p:nvPicPr>
        <p:blipFill>
          <a:blip r:embed="rId2"/>
          <a:stretch>
            <a:fillRect/>
          </a:stretch>
        </p:blipFill>
        <p:spPr>
          <a:xfrm>
            <a:off x="0" y="7129"/>
            <a:ext cx="12192000" cy="6843742"/>
          </a:xfrm>
          <a:prstGeom prst="rect">
            <a:avLst/>
          </a:prstGeom>
        </p:spPr>
      </p:pic>
    </p:spTree>
    <p:extLst>
      <p:ext uri="{BB962C8B-B14F-4D97-AF65-F5344CB8AC3E}">
        <p14:creationId xmlns:p14="http://schemas.microsoft.com/office/powerpoint/2010/main" val="41540476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5B64CA-7063-A746-9139-E86473057250}"/>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871E7A3F-C96E-C840-9E19-EEF3167F9CE7}"/>
              </a:ext>
            </a:extLst>
          </p:cNvPr>
          <p:cNvSpPr>
            <a:spLocks noGrp="1"/>
          </p:cNvSpPr>
          <p:nvPr>
            <p:ph type="subTitle" idx="1"/>
          </p:nvPr>
        </p:nvSpPr>
        <p:spPr/>
        <p:txBody>
          <a:bodyPr/>
          <a:lstStyle/>
          <a:p>
            <a:endParaRPr lang="tr-TR"/>
          </a:p>
        </p:txBody>
      </p:sp>
      <p:sp>
        <p:nvSpPr>
          <p:cNvPr id="8" name="Metin kutusu 7">
            <a:extLst>
              <a:ext uri="{FF2B5EF4-FFF2-40B4-BE49-F238E27FC236}">
                <a16:creationId xmlns:a16="http://schemas.microsoft.com/office/drawing/2014/main" id="{353D8A32-102E-8544-82F7-667E110C1D08}"/>
              </a:ext>
            </a:extLst>
          </p:cNvPr>
          <p:cNvSpPr txBox="1"/>
          <p:nvPr/>
        </p:nvSpPr>
        <p:spPr>
          <a:xfrm>
            <a:off x="226720" y="660698"/>
            <a:ext cx="5980670" cy="461665"/>
          </a:xfrm>
          <a:prstGeom prst="rect">
            <a:avLst/>
          </a:prstGeom>
          <a:noFill/>
        </p:spPr>
        <p:txBody>
          <a:bodyPr wrap="square" rtlCol="0">
            <a:spAutoFit/>
          </a:bodyPr>
          <a:lstStyle/>
          <a:p>
            <a:r>
              <a:rPr lang="tr-TR" sz="2400" b="1" dirty="0"/>
              <a:t>BAŞVURULAN KAYNAKLAR</a:t>
            </a:r>
          </a:p>
        </p:txBody>
      </p:sp>
      <p:pic>
        <p:nvPicPr>
          <p:cNvPr id="6" name="Resim 5" descr="metin içeren bir resim&#10;&#10;Açıklama otomatik olarak oluşturuldu">
            <a:extLst>
              <a:ext uri="{FF2B5EF4-FFF2-40B4-BE49-F238E27FC236}">
                <a16:creationId xmlns:a16="http://schemas.microsoft.com/office/drawing/2014/main" id="{A40F337E-E362-E30B-BD67-A864D961ABA7}"/>
              </a:ext>
            </a:extLst>
          </p:cNvPr>
          <p:cNvPicPr>
            <a:picLocks noChangeAspect="1"/>
          </p:cNvPicPr>
          <p:nvPr/>
        </p:nvPicPr>
        <p:blipFill>
          <a:blip r:embed="rId2"/>
          <a:stretch>
            <a:fillRect/>
          </a:stretch>
        </p:blipFill>
        <p:spPr>
          <a:xfrm>
            <a:off x="0" y="7129"/>
            <a:ext cx="12192000" cy="6843742"/>
          </a:xfrm>
          <a:prstGeom prst="rect">
            <a:avLst/>
          </a:prstGeom>
        </p:spPr>
      </p:pic>
    </p:spTree>
    <p:extLst>
      <p:ext uri="{BB962C8B-B14F-4D97-AF65-F5344CB8AC3E}">
        <p14:creationId xmlns:p14="http://schemas.microsoft.com/office/powerpoint/2010/main" val="11577461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5B64CA-7063-A746-9139-E86473057250}"/>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871E7A3F-C96E-C840-9E19-EEF3167F9CE7}"/>
              </a:ext>
            </a:extLst>
          </p:cNvPr>
          <p:cNvSpPr>
            <a:spLocks noGrp="1"/>
          </p:cNvSpPr>
          <p:nvPr>
            <p:ph type="subTitle" idx="1"/>
          </p:nvPr>
        </p:nvSpPr>
        <p:spPr/>
        <p:txBody>
          <a:bodyPr/>
          <a:lstStyle/>
          <a:p>
            <a:endParaRPr lang="tr-TR"/>
          </a:p>
        </p:txBody>
      </p:sp>
      <p:sp>
        <p:nvSpPr>
          <p:cNvPr id="8" name="Metin kutusu 7">
            <a:extLst>
              <a:ext uri="{FF2B5EF4-FFF2-40B4-BE49-F238E27FC236}">
                <a16:creationId xmlns:a16="http://schemas.microsoft.com/office/drawing/2014/main" id="{353D8A32-102E-8544-82F7-667E110C1D08}"/>
              </a:ext>
            </a:extLst>
          </p:cNvPr>
          <p:cNvSpPr txBox="1"/>
          <p:nvPr/>
        </p:nvSpPr>
        <p:spPr>
          <a:xfrm>
            <a:off x="226720" y="660698"/>
            <a:ext cx="5980670" cy="461665"/>
          </a:xfrm>
          <a:prstGeom prst="rect">
            <a:avLst/>
          </a:prstGeom>
          <a:noFill/>
        </p:spPr>
        <p:txBody>
          <a:bodyPr wrap="square" rtlCol="0">
            <a:spAutoFit/>
          </a:bodyPr>
          <a:lstStyle/>
          <a:p>
            <a:r>
              <a:rPr lang="tr-TR" sz="2400" b="1" dirty="0"/>
              <a:t>BİR SONRAKİ DERS HAKKINDA</a:t>
            </a:r>
          </a:p>
        </p:txBody>
      </p:sp>
      <p:pic>
        <p:nvPicPr>
          <p:cNvPr id="6" name="Resim 5" descr="metin içeren bir resim&#10;&#10;Açıklama otomatik olarak oluşturuldu">
            <a:extLst>
              <a:ext uri="{FF2B5EF4-FFF2-40B4-BE49-F238E27FC236}">
                <a16:creationId xmlns:a16="http://schemas.microsoft.com/office/drawing/2014/main" id="{60DFB05D-398F-F66A-9215-7BF4C1668EC7}"/>
              </a:ext>
            </a:extLst>
          </p:cNvPr>
          <p:cNvPicPr>
            <a:picLocks noChangeAspect="1"/>
          </p:cNvPicPr>
          <p:nvPr/>
        </p:nvPicPr>
        <p:blipFill>
          <a:blip r:embed="rId2"/>
          <a:stretch>
            <a:fillRect/>
          </a:stretch>
        </p:blipFill>
        <p:spPr>
          <a:xfrm>
            <a:off x="0" y="7129"/>
            <a:ext cx="12192000" cy="6843742"/>
          </a:xfrm>
          <a:prstGeom prst="rect">
            <a:avLst/>
          </a:prstGeom>
        </p:spPr>
      </p:pic>
    </p:spTree>
    <p:extLst>
      <p:ext uri="{BB962C8B-B14F-4D97-AF65-F5344CB8AC3E}">
        <p14:creationId xmlns:p14="http://schemas.microsoft.com/office/powerpoint/2010/main" val="2223775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990600" y="1700153"/>
            <a:ext cx="10929432" cy="4814138"/>
          </a:xfrm>
          <a:prstGeom prst="rect">
            <a:avLst/>
          </a:prstGeom>
        </p:spPr>
        <p:txBody>
          <a:bodyPr vert="horz" wrap="square" lIns="0" tIns="12700" rIns="0" bIns="0" rtlCol="0">
            <a:spAutoFit/>
          </a:bodyPr>
          <a:lstStyle/>
          <a:p>
            <a:pPr marL="0">
              <a:lnSpc>
                <a:spcPct val="100000"/>
              </a:lnSpc>
            </a:pPr>
            <a:r>
              <a:rPr lang="en-US" altLang="zh-CN" sz="2400" dirty="0" err="1">
                <a:solidFill>
                  <a:srgbClr val="000000"/>
                </a:solidFill>
                <a:latin typeface="Arial" panose="020B0604020202020204" pitchFamily="34" charset="0"/>
                <a:ea typeface="Calibri"/>
                <a:cs typeface="Arial" panose="020B0604020202020204" pitchFamily="34" charset="0"/>
              </a:rPr>
              <a:t>Endokrin</a:t>
            </a:r>
            <a:r>
              <a:rPr lang="en-US" altLang="zh-CN" sz="2400" spc="-25"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sistem</a:t>
            </a:r>
            <a:r>
              <a:rPr lang="en-US" altLang="zh-CN" sz="2400" spc="-25"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sinir</a:t>
            </a:r>
            <a:r>
              <a:rPr lang="en-US" altLang="zh-CN" sz="2400" spc="-25"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sistemi</a:t>
            </a:r>
            <a:r>
              <a:rPr lang="en-US" altLang="zh-CN" sz="2400" spc="-25"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ile</a:t>
            </a:r>
            <a:r>
              <a:rPr lang="en-US" altLang="zh-CN" sz="2400" spc="-30"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birlikte</a:t>
            </a:r>
            <a:r>
              <a:rPr lang="en-US" altLang="zh-CN" sz="2400" spc="-25"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vücudun</a:t>
            </a:r>
            <a:r>
              <a:rPr lang="en-US" altLang="zh-CN" sz="2400" spc="-25"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iç</a:t>
            </a:r>
            <a:r>
              <a:rPr lang="en-US" altLang="zh-CN" sz="2400" spc="-25"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dengesini</a:t>
            </a:r>
            <a:r>
              <a:rPr lang="en-US" altLang="zh-CN" sz="2400" spc="-30"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koruyan</a:t>
            </a:r>
            <a:r>
              <a:rPr lang="en-US" altLang="zh-CN" sz="2400" dirty="0">
                <a:solidFill>
                  <a:srgbClr val="000000"/>
                </a:solidFill>
                <a:latin typeface="Arial" panose="020B0604020202020204" pitchFamily="34" charset="0"/>
                <a:ea typeface="Calibri"/>
                <a:cs typeface="Arial" panose="020B0604020202020204" pitchFamily="34" charset="0"/>
              </a:rPr>
              <a:t/>
            </a:r>
            <a:br>
              <a:rPr lang="en-US" altLang="zh-CN" sz="2400" dirty="0">
                <a:solidFill>
                  <a:srgbClr val="000000"/>
                </a:solidFill>
                <a:latin typeface="Arial" panose="020B0604020202020204" pitchFamily="34" charset="0"/>
                <a:ea typeface="Calibri"/>
                <a:cs typeface="Arial" panose="020B0604020202020204" pitchFamily="34" charset="0"/>
              </a:rPr>
            </a:br>
            <a:r>
              <a:rPr lang="en-US" altLang="zh-CN" sz="2400" dirty="0" err="1">
                <a:solidFill>
                  <a:srgbClr val="000000"/>
                </a:solidFill>
                <a:latin typeface="Arial" panose="020B0604020202020204" pitchFamily="34" charset="0"/>
                <a:ea typeface="Calibri"/>
                <a:cs typeface="Arial" panose="020B0604020202020204" pitchFamily="34" charset="0"/>
              </a:rPr>
              <a:t>mekanizmaları</a:t>
            </a:r>
            <a:r>
              <a:rPr lang="en-US" altLang="zh-CN" sz="2400" spc="-110"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kontrol</a:t>
            </a:r>
            <a:r>
              <a:rPr lang="en-US" altLang="zh-CN" sz="2400" spc="-119"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eder</a:t>
            </a:r>
            <a:r>
              <a:rPr lang="tr-TR" altLang="zh-CN" sz="2400" dirty="0">
                <a:solidFill>
                  <a:srgbClr val="000000"/>
                </a:solidFill>
                <a:latin typeface="Arial" panose="020B0604020202020204" pitchFamily="34" charset="0"/>
                <a:ea typeface="Calibri"/>
                <a:cs typeface="Arial" panose="020B0604020202020204" pitchFamily="34" charset="0"/>
              </a:rPr>
              <a:t/>
            </a:r>
            <a:br>
              <a:rPr lang="tr-TR" altLang="zh-CN" sz="2400" dirty="0">
                <a:solidFill>
                  <a:srgbClr val="000000"/>
                </a:solidFill>
                <a:latin typeface="Arial" panose="020B0604020202020204" pitchFamily="34" charset="0"/>
                <a:ea typeface="Calibri"/>
                <a:cs typeface="Arial" panose="020B0604020202020204" pitchFamily="34" charset="0"/>
              </a:rPr>
            </a:br>
            <a:r>
              <a:rPr lang="en-US" altLang="zh-CN" sz="2400" dirty="0">
                <a:solidFill>
                  <a:srgbClr val="000000"/>
                </a:solidFill>
                <a:latin typeface="Arial" panose="020B0604020202020204" pitchFamily="34" charset="0"/>
                <a:ea typeface="Calibri"/>
                <a:cs typeface="Arial" panose="020B0604020202020204" pitchFamily="34" charset="0"/>
              </a:rPr>
              <a:t/>
            </a:r>
            <a:br>
              <a:rPr lang="en-US" altLang="zh-CN" sz="2400" dirty="0">
                <a:solidFill>
                  <a:srgbClr val="000000"/>
                </a:solidFill>
                <a:latin typeface="Arial" panose="020B0604020202020204" pitchFamily="34" charset="0"/>
                <a:ea typeface="Calibri"/>
                <a:cs typeface="Arial" panose="020B0604020202020204" pitchFamily="34" charset="0"/>
              </a:rPr>
            </a:br>
            <a:r>
              <a:rPr lang="en-US" altLang="zh-CN" sz="2400" dirty="0">
                <a:solidFill>
                  <a:srgbClr val="000000"/>
                </a:solidFill>
                <a:latin typeface="Arial" panose="020B0604020202020204" pitchFamily="34" charset="0"/>
                <a:ea typeface="Arial"/>
                <a:cs typeface="Arial" panose="020B0604020202020204" pitchFamily="34" charset="0"/>
              </a:rPr>
              <a:t>•</a:t>
            </a:r>
            <a:r>
              <a:rPr lang="en-US" altLang="zh-CN" sz="2400"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Hormonlar</a:t>
            </a:r>
            <a:r>
              <a:rPr lang="en-US" altLang="zh-CN" sz="2400"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iç</a:t>
            </a:r>
            <a:r>
              <a:rPr lang="en-US" altLang="zh-CN" sz="2400"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salgı</a:t>
            </a:r>
            <a:r>
              <a:rPr lang="en-US" altLang="zh-CN" sz="2400"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bezlerinden</a:t>
            </a:r>
            <a:r>
              <a:rPr lang="en-US" altLang="zh-CN" sz="2400" spc="-30"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salınır</a:t>
            </a:r>
            <a:r>
              <a:rPr lang="en-US" altLang="zh-CN" sz="2400" dirty="0">
                <a:solidFill>
                  <a:srgbClr val="000000"/>
                </a:solidFill>
                <a:latin typeface="Arial" panose="020B0604020202020204" pitchFamily="34" charset="0"/>
                <a:ea typeface="Calibri"/>
                <a:cs typeface="Arial" panose="020B0604020202020204" pitchFamily="34" charset="0"/>
              </a:rPr>
              <a:t/>
            </a:r>
            <a:br>
              <a:rPr lang="en-US" altLang="zh-CN" sz="2400" dirty="0">
                <a:solidFill>
                  <a:srgbClr val="000000"/>
                </a:solidFill>
                <a:latin typeface="Arial" panose="020B0604020202020204" pitchFamily="34" charset="0"/>
                <a:ea typeface="Calibri"/>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altLang="zh-CN" sz="2400" dirty="0">
                <a:solidFill>
                  <a:srgbClr val="000000"/>
                </a:solidFill>
                <a:latin typeface="Arial" panose="020B0604020202020204" pitchFamily="34" charset="0"/>
                <a:ea typeface="Arial"/>
                <a:cs typeface="Arial" panose="020B0604020202020204" pitchFamily="34" charset="0"/>
              </a:rPr>
              <a:t>•</a:t>
            </a:r>
            <a:r>
              <a:rPr lang="en-US" altLang="zh-CN" sz="2400" spc="-44" dirty="0">
                <a:solidFill>
                  <a:srgbClr val="000000"/>
                </a:solidFill>
                <a:latin typeface="Arial" panose="020B0604020202020204" pitchFamily="34" charset="0"/>
                <a:cs typeface="Arial" panose="020B0604020202020204" pitchFamily="34" charset="0"/>
              </a:rPr>
              <a:t> </a:t>
            </a:r>
            <a:r>
              <a:rPr lang="en-US" altLang="zh-CN" sz="2400" dirty="0" err="1">
                <a:solidFill>
                  <a:srgbClr val="FF0000"/>
                </a:solidFill>
                <a:latin typeface="Arial" panose="020B0604020202020204" pitchFamily="34" charset="0"/>
                <a:ea typeface="Calibri"/>
                <a:cs typeface="Arial" panose="020B0604020202020204" pitchFamily="34" charset="0"/>
              </a:rPr>
              <a:t>Hücreler</a:t>
            </a:r>
            <a:r>
              <a:rPr lang="en-US" altLang="zh-CN" sz="2400" spc="-40" dirty="0">
                <a:solidFill>
                  <a:srgbClr val="FF0000"/>
                </a:solidFill>
                <a:latin typeface="Arial" panose="020B0604020202020204" pitchFamily="34" charset="0"/>
                <a:cs typeface="Arial" panose="020B0604020202020204" pitchFamily="34" charset="0"/>
              </a:rPr>
              <a:t> </a:t>
            </a:r>
            <a:r>
              <a:rPr lang="en-US" altLang="zh-CN" sz="2400" dirty="0" err="1">
                <a:solidFill>
                  <a:srgbClr val="FF0000"/>
                </a:solidFill>
                <a:latin typeface="Arial" panose="020B0604020202020204" pitchFamily="34" charset="0"/>
                <a:ea typeface="Calibri"/>
                <a:cs typeface="Arial" panose="020B0604020202020204" pitchFamily="34" charset="0"/>
              </a:rPr>
              <a:t>arası</a:t>
            </a:r>
            <a:r>
              <a:rPr lang="en-US" altLang="zh-CN" sz="2400" spc="-40" dirty="0">
                <a:solidFill>
                  <a:srgbClr val="FF0000"/>
                </a:solidFill>
                <a:latin typeface="Arial" panose="020B0604020202020204" pitchFamily="34" charset="0"/>
                <a:cs typeface="Arial" panose="020B0604020202020204" pitchFamily="34" charset="0"/>
              </a:rPr>
              <a:t> </a:t>
            </a:r>
            <a:r>
              <a:rPr lang="en-US" altLang="zh-CN" sz="2400" dirty="0" err="1">
                <a:solidFill>
                  <a:srgbClr val="FF0000"/>
                </a:solidFill>
                <a:latin typeface="Arial" panose="020B0604020202020204" pitchFamily="34" charset="0"/>
                <a:ea typeface="Calibri"/>
                <a:cs typeface="Arial" panose="020B0604020202020204" pitchFamily="34" charset="0"/>
              </a:rPr>
              <a:t>sıvıya</a:t>
            </a:r>
            <a:r>
              <a:rPr lang="en-US" altLang="zh-CN" sz="2400" spc="-40" dirty="0">
                <a:solidFill>
                  <a:srgbClr val="FF0000"/>
                </a:solidFill>
                <a:latin typeface="Arial" panose="020B0604020202020204" pitchFamily="34" charset="0"/>
                <a:cs typeface="Arial" panose="020B0604020202020204" pitchFamily="34" charset="0"/>
              </a:rPr>
              <a:t> </a:t>
            </a:r>
            <a:r>
              <a:rPr lang="en-US" altLang="zh-CN" sz="2400" dirty="0" err="1">
                <a:solidFill>
                  <a:srgbClr val="FF0000"/>
                </a:solidFill>
                <a:latin typeface="Arial" panose="020B0604020202020204" pitchFamily="34" charset="0"/>
                <a:ea typeface="Calibri"/>
                <a:cs typeface="Arial" panose="020B0604020202020204" pitchFamily="34" charset="0"/>
              </a:rPr>
              <a:t>veya</a:t>
            </a:r>
            <a:r>
              <a:rPr lang="en-US" altLang="zh-CN" sz="2400" spc="-40" dirty="0">
                <a:solidFill>
                  <a:srgbClr val="FF0000"/>
                </a:solidFill>
                <a:latin typeface="Arial" panose="020B0604020202020204" pitchFamily="34" charset="0"/>
                <a:cs typeface="Arial" panose="020B0604020202020204" pitchFamily="34" charset="0"/>
              </a:rPr>
              <a:t> </a:t>
            </a:r>
            <a:r>
              <a:rPr lang="en-US" altLang="zh-CN" sz="2400" dirty="0">
                <a:solidFill>
                  <a:srgbClr val="FF0000"/>
                </a:solidFill>
                <a:latin typeface="Arial" panose="020B0604020202020204" pitchFamily="34" charset="0"/>
                <a:ea typeface="Calibri"/>
                <a:cs typeface="Arial" panose="020B0604020202020204" pitchFamily="34" charset="0"/>
              </a:rPr>
              <a:t>kana</a:t>
            </a:r>
            <a:r>
              <a:rPr lang="en-US" altLang="zh-CN" sz="2400" spc="-45" dirty="0">
                <a:solidFill>
                  <a:srgbClr val="FF0000"/>
                </a:solidFill>
                <a:latin typeface="Arial" panose="020B0604020202020204" pitchFamily="34" charset="0"/>
                <a:cs typeface="Arial" panose="020B0604020202020204" pitchFamily="34" charset="0"/>
              </a:rPr>
              <a:t> </a:t>
            </a:r>
            <a:r>
              <a:rPr lang="en-US" altLang="zh-CN" sz="2400" dirty="0" err="1">
                <a:solidFill>
                  <a:srgbClr val="FF0000"/>
                </a:solidFill>
                <a:latin typeface="Arial" panose="020B0604020202020204" pitchFamily="34" charset="0"/>
                <a:ea typeface="Calibri"/>
                <a:cs typeface="Arial" panose="020B0604020202020204" pitchFamily="34" charset="0"/>
              </a:rPr>
              <a:t>geçer</a:t>
            </a:r>
            <a:r>
              <a:rPr lang="en-US" altLang="zh-CN" sz="2400" dirty="0">
                <a:solidFill>
                  <a:srgbClr val="FF0000"/>
                </a:solidFill>
                <a:latin typeface="Arial" panose="020B0604020202020204" pitchFamily="34" charset="0"/>
                <a:ea typeface="Calibri"/>
                <a:cs typeface="Arial" panose="020B0604020202020204" pitchFamily="34" charset="0"/>
              </a:rPr>
              <a:t/>
            </a:r>
            <a:br>
              <a:rPr lang="en-US" altLang="zh-CN" sz="2400" dirty="0">
                <a:solidFill>
                  <a:srgbClr val="FF0000"/>
                </a:solidFill>
                <a:latin typeface="Arial" panose="020B0604020202020204" pitchFamily="34" charset="0"/>
                <a:ea typeface="Calibri"/>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altLang="zh-CN" sz="2400" dirty="0">
                <a:solidFill>
                  <a:srgbClr val="000000"/>
                </a:solidFill>
                <a:latin typeface="Arial" panose="020B0604020202020204" pitchFamily="34" charset="0"/>
                <a:ea typeface="Arial"/>
                <a:cs typeface="Arial" panose="020B0604020202020204" pitchFamily="34" charset="0"/>
              </a:rPr>
              <a:t>•</a:t>
            </a:r>
            <a:r>
              <a:rPr lang="en-US" altLang="zh-CN" sz="2400"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Hedef</a:t>
            </a:r>
            <a:r>
              <a:rPr lang="en-US" altLang="zh-CN" sz="2400"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hücrelerinde</a:t>
            </a:r>
            <a:r>
              <a:rPr lang="en-US" altLang="zh-CN" sz="2400"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etki</a:t>
            </a:r>
            <a:r>
              <a:rPr lang="en-US" altLang="zh-CN" sz="2400" spc="-154"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gösterir</a:t>
            </a:r>
            <a:r>
              <a:rPr lang="en-US" altLang="zh-CN" sz="2400" dirty="0">
                <a:solidFill>
                  <a:srgbClr val="000000"/>
                </a:solidFill>
                <a:latin typeface="Arial" panose="020B0604020202020204" pitchFamily="34" charset="0"/>
                <a:ea typeface="Calibri"/>
                <a:cs typeface="Arial" panose="020B0604020202020204" pitchFamily="34" charset="0"/>
              </a:rPr>
              <a:t/>
            </a:r>
            <a:br>
              <a:rPr lang="en-US" altLang="zh-CN" sz="2400" dirty="0">
                <a:solidFill>
                  <a:srgbClr val="000000"/>
                </a:solidFill>
                <a:latin typeface="Arial" panose="020B0604020202020204" pitchFamily="34" charset="0"/>
                <a:ea typeface="Calibri"/>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altLang="zh-CN" sz="2400" dirty="0">
                <a:solidFill>
                  <a:srgbClr val="000000"/>
                </a:solidFill>
                <a:latin typeface="Arial" panose="020B0604020202020204" pitchFamily="34" charset="0"/>
                <a:ea typeface="Arial"/>
                <a:cs typeface="Arial" panose="020B0604020202020204" pitchFamily="34" charset="0"/>
              </a:rPr>
              <a:t>•</a:t>
            </a:r>
            <a:r>
              <a:rPr lang="en-US" altLang="zh-CN" sz="2400" spc="-89"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Hedef</a:t>
            </a:r>
            <a:r>
              <a:rPr lang="en-US" altLang="zh-CN" sz="2400" spc="-80"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hücrede</a:t>
            </a:r>
            <a:r>
              <a:rPr lang="en-US" altLang="zh-CN" sz="2400" spc="-75"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programlanmış</a:t>
            </a:r>
            <a:r>
              <a:rPr lang="en-US" altLang="zh-CN" sz="2400" spc="-75"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görevleri</a:t>
            </a:r>
            <a:r>
              <a:rPr lang="en-US" altLang="zh-CN" sz="2400" spc="-80"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başlatır</a:t>
            </a:r>
            <a:r>
              <a:rPr lang="en-US" altLang="zh-CN" sz="2400" dirty="0">
                <a:solidFill>
                  <a:srgbClr val="000000"/>
                </a:solidFill>
                <a:latin typeface="Arial" panose="020B0604020202020204" pitchFamily="34" charset="0"/>
                <a:ea typeface="Calibri"/>
                <a:cs typeface="Arial" panose="020B0604020202020204" pitchFamily="34" charset="0"/>
              </a:rPr>
              <a:t>,</a:t>
            </a:r>
            <a:r>
              <a:rPr lang="en-US" altLang="zh-CN" sz="2400" spc="-75"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devam</a:t>
            </a:r>
            <a:r>
              <a:rPr lang="en-US" altLang="zh-CN" sz="2400" spc="-75" dirty="0">
                <a:solidFill>
                  <a:srgbClr val="000000"/>
                </a:solidFill>
                <a:latin typeface="Arial" panose="020B0604020202020204" pitchFamily="34" charset="0"/>
                <a:cs typeface="Arial" panose="020B0604020202020204" pitchFamily="34" charset="0"/>
              </a:rPr>
              <a:t> </a:t>
            </a:r>
            <a:r>
              <a:rPr lang="en-US" altLang="zh-CN" sz="2400" dirty="0" err="1">
                <a:solidFill>
                  <a:srgbClr val="000000"/>
                </a:solidFill>
                <a:latin typeface="Arial" panose="020B0604020202020204" pitchFamily="34" charset="0"/>
                <a:ea typeface="Calibri"/>
                <a:cs typeface="Arial" panose="020B0604020202020204" pitchFamily="34" charset="0"/>
              </a:rPr>
              <a:t>ettirir</a:t>
            </a:r>
            <a:r>
              <a:rPr lang="en-US" altLang="zh-CN" sz="2400" spc="-85" dirty="0">
                <a:solidFill>
                  <a:srgbClr val="000000"/>
                </a:solidFill>
                <a:latin typeface="Arial" panose="020B0604020202020204" pitchFamily="34" charset="0"/>
                <a:cs typeface="Arial" panose="020B0604020202020204" pitchFamily="34" charset="0"/>
              </a:rPr>
              <a:t> </a:t>
            </a:r>
            <a:r>
              <a:rPr lang="en-US" altLang="zh-CN" sz="2400" dirty="0">
                <a:solidFill>
                  <a:srgbClr val="000000"/>
                </a:solidFill>
                <a:latin typeface="Arial" panose="020B0604020202020204" pitchFamily="34" charset="0"/>
                <a:ea typeface="Calibri"/>
                <a:cs typeface="Arial" panose="020B0604020202020204" pitchFamily="34" charset="0"/>
              </a:rPr>
              <a:t>yada</a:t>
            </a:r>
            <a:br>
              <a:rPr lang="en-US" altLang="zh-CN" sz="2400" dirty="0">
                <a:solidFill>
                  <a:srgbClr val="000000"/>
                </a:solidFill>
                <a:latin typeface="Arial" panose="020B0604020202020204" pitchFamily="34" charset="0"/>
                <a:ea typeface="Calibri"/>
                <a:cs typeface="Arial" panose="020B0604020202020204" pitchFamily="34" charset="0"/>
              </a:rPr>
            </a:br>
            <a:r>
              <a:rPr lang="en-US" altLang="zh-CN" sz="2400" spc="-5" dirty="0" err="1">
                <a:solidFill>
                  <a:srgbClr val="000000"/>
                </a:solidFill>
                <a:latin typeface="Arial" panose="020B0604020202020204" pitchFamily="34" charset="0"/>
                <a:ea typeface="Calibri"/>
                <a:cs typeface="Arial" panose="020B0604020202020204" pitchFamily="34" charset="0"/>
              </a:rPr>
              <a:t>bask</a:t>
            </a:r>
            <a:r>
              <a:rPr lang="en-US" altLang="zh-CN" sz="2400" dirty="0" err="1">
                <a:solidFill>
                  <a:srgbClr val="000000"/>
                </a:solidFill>
                <a:latin typeface="Arial" panose="020B0604020202020204" pitchFamily="34" charset="0"/>
                <a:ea typeface="Calibri"/>
                <a:cs typeface="Arial" panose="020B0604020202020204" pitchFamily="34" charset="0"/>
              </a:rPr>
              <a:t>ılar</a:t>
            </a:r>
            <a:r>
              <a:rPr lang="en-US" altLang="zh-CN" sz="2400" dirty="0">
                <a:solidFill>
                  <a:srgbClr val="000000"/>
                </a:solidFill>
                <a:latin typeface="Arial" panose="020B0604020202020204" pitchFamily="34" charset="0"/>
                <a:ea typeface="Calibri"/>
                <a:cs typeface="Arial" panose="020B0604020202020204" pitchFamily="34" charset="0"/>
              </a:rPr>
              <a:t/>
            </a:r>
            <a:br>
              <a:rPr lang="en-US" altLang="zh-CN" sz="2400" dirty="0">
                <a:solidFill>
                  <a:srgbClr val="000000"/>
                </a:solidFill>
                <a:latin typeface="Arial" panose="020B0604020202020204" pitchFamily="34" charset="0"/>
                <a:ea typeface="Calibri"/>
                <a:cs typeface="Arial" panose="020B0604020202020204" pitchFamily="34" charset="0"/>
              </a:rPr>
            </a:br>
            <a:r>
              <a:rPr lang="en-US" altLang="zh-CN" sz="2400" dirty="0">
                <a:solidFill>
                  <a:srgbClr val="000000"/>
                </a:solidFill>
                <a:latin typeface="Arial" panose="020B0604020202020204" pitchFamily="34" charset="0"/>
                <a:ea typeface="Arial"/>
                <a:cs typeface="Arial" panose="020B0604020202020204" pitchFamily="34" charset="0"/>
              </a:rPr>
              <a:t>•</a:t>
            </a:r>
            <a:r>
              <a:rPr lang="en-US" altLang="zh-CN" sz="2400" spc="-40" dirty="0">
                <a:solidFill>
                  <a:srgbClr val="000000"/>
                </a:solidFill>
                <a:latin typeface="Arial" panose="020B0604020202020204" pitchFamily="34" charset="0"/>
                <a:cs typeface="Arial" panose="020B0604020202020204" pitchFamily="34" charset="0"/>
              </a:rPr>
              <a:t> </a:t>
            </a:r>
            <a:r>
              <a:rPr lang="en-US" altLang="zh-CN" sz="2400" dirty="0" err="1">
                <a:solidFill>
                  <a:srgbClr val="FF0000"/>
                </a:solidFill>
                <a:latin typeface="Arial" panose="020B0604020202020204" pitchFamily="34" charset="0"/>
                <a:ea typeface="Calibri"/>
                <a:cs typeface="Arial" panose="020B0604020202020204" pitchFamily="34" charset="0"/>
              </a:rPr>
              <a:t>Hormonların</a:t>
            </a:r>
            <a:r>
              <a:rPr lang="en-US" altLang="zh-CN" sz="2400" spc="-34" dirty="0">
                <a:solidFill>
                  <a:srgbClr val="FF0000"/>
                </a:solidFill>
                <a:latin typeface="Arial" panose="020B0604020202020204" pitchFamily="34" charset="0"/>
                <a:cs typeface="Arial" panose="020B0604020202020204" pitchFamily="34" charset="0"/>
              </a:rPr>
              <a:t> </a:t>
            </a:r>
            <a:r>
              <a:rPr lang="en-US" altLang="zh-CN" sz="2400" dirty="0" err="1">
                <a:solidFill>
                  <a:srgbClr val="FF0000"/>
                </a:solidFill>
                <a:latin typeface="Arial" panose="020B0604020202020204" pitchFamily="34" charset="0"/>
                <a:ea typeface="Calibri"/>
                <a:cs typeface="Arial" panose="020B0604020202020204" pitchFamily="34" charset="0"/>
              </a:rPr>
              <a:t>etkileri</a:t>
            </a:r>
            <a:r>
              <a:rPr lang="en-US" altLang="zh-CN" sz="2400" spc="-40" dirty="0">
                <a:solidFill>
                  <a:srgbClr val="FF0000"/>
                </a:solidFill>
                <a:latin typeface="Arial" panose="020B0604020202020204" pitchFamily="34" charset="0"/>
                <a:cs typeface="Arial" panose="020B0604020202020204" pitchFamily="34" charset="0"/>
              </a:rPr>
              <a:t> </a:t>
            </a:r>
            <a:r>
              <a:rPr lang="en-US" altLang="zh-CN" sz="2400" dirty="0" err="1">
                <a:solidFill>
                  <a:srgbClr val="FF0000"/>
                </a:solidFill>
                <a:latin typeface="Arial" panose="020B0604020202020204" pitchFamily="34" charset="0"/>
                <a:ea typeface="Calibri"/>
                <a:cs typeface="Arial" panose="020B0604020202020204" pitchFamily="34" charset="0"/>
              </a:rPr>
              <a:t>sinirsel</a:t>
            </a:r>
            <a:r>
              <a:rPr lang="en-US" altLang="zh-CN" sz="2400" spc="-34" dirty="0">
                <a:solidFill>
                  <a:srgbClr val="FF0000"/>
                </a:solidFill>
                <a:latin typeface="Arial" panose="020B0604020202020204" pitchFamily="34" charset="0"/>
                <a:cs typeface="Arial" panose="020B0604020202020204" pitchFamily="34" charset="0"/>
              </a:rPr>
              <a:t> </a:t>
            </a:r>
            <a:r>
              <a:rPr lang="en-US" altLang="zh-CN" sz="2400" dirty="0" err="1">
                <a:solidFill>
                  <a:srgbClr val="FF0000"/>
                </a:solidFill>
                <a:latin typeface="Arial" panose="020B0604020202020204" pitchFamily="34" charset="0"/>
                <a:ea typeface="Calibri"/>
                <a:cs typeface="Arial" panose="020B0604020202020204" pitchFamily="34" charset="0"/>
              </a:rPr>
              <a:t>etkiye</a:t>
            </a:r>
            <a:r>
              <a:rPr lang="en-US" altLang="zh-CN" sz="2400" spc="-34" dirty="0">
                <a:solidFill>
                  <a:srgbClr val="FF0000"/>
                </a:solidFill>
                <a:latin typeface="Arial" panose="020B0604020202020204" pitchFamily="34" charset="0"/>
                <a:cs typeface="Arial" panose="020B0604020202020204" pitchFamily="34" charset="0"/>
              </a:rPr>
              <a:t> </a:t>
            </a:r>
            <a:r>
              <a:rPr lang="en-US" altLang="zh-CN" sz="2400" dirty="0" err="1">
                <a:solidFill>
                  <a:srgbClr val="FF0000"/>
                </a:solidFill>
                <a:latin typeface="Arial" panose="020B0604020202020204" pitchFamily="34" charset="0"/>
                <a:ea typeface="Calibri"/>
                <a:cs typeface="Arial" panose="020B0604020202020204" pitchFamily="34" charset="0"/>
              </a:rPr>
              <a:t>göre</a:t>
            </a:r>
            <a:r>
              <a:rPr lang="en-US" altLang="zh-CN" sz="2400" spc="-34" dirty="0">
                <a:solidFill>
                  <a:srgbClr val="FF0000"/>
                </a:solidFill>
                <a:latin typeface="Arial" panose="020B0604020202020204" pitchFamily="34" charset="0"/>
                <a:cs typeface="Arial" panose="020B0604020202020204" pitchFamily="34" charset="0"/>
              </a:rPr>
              <a:t> </a:t>
            </a:r>
            <a:r>
              <a:rPr lang="en-US" altLang="zh-CN" sz="2400" dirty="0" err="1">
                <a:solidFill>
                  <a:srgbClr val="FF0000"/>
                </a:solidFill>
                <a:latin typeface="Arial" panose="020B0604020202020204" pitchFamily="34" charset="0"/>
                <a:ea typeface="Calibri"/>
                <a:cs typeface="Arial" panose="020B0604020202020204" pitchFamily="34" charset="0"/>
              </a:rPr>
              <a:t>daha</a:t>
            </a:r>
            <a:r>
              <a:rPr lang="en-US" altLang="zh-CN" sz="2400" spc="-34" dirty="0">
                <a:solidFill>
                  <a:srgbClr val="FF0000"/>
                </a:solidFill>
                <a:latin typeface="Arial" panose="020B0604020202020204" pitchFamily="34" charset="0"/>
                <a:cs typeface="Arial" panose="020B0604020202020204" pitchFamily="34" charset="0"/>
              </a:rPr>
              <a:t> </a:t>
            </a:r>
            <a:r>
              <a:rPr lang="en-US" altLang="zh-CN" sz="2400" dirty="0" err="1">
                <a:solidFill>
                  <a:srgbClr val="FF0000"/>
                </a:solidFill>
                <a:latin typeface="Arial" panose="020B0604020202020204" pitchFamily="34" charset="0"/>
                <a:ea typeface="Calibri"/>
                <a:cs typeface="Arial" panose="020B0604020202020204" pitchFamily="34" charset="0"/>
              </a:rPr>
              <a:t>geç</a:t>
            </a:r>
            <a:r>
              <a:rPr lang="en-US" altLang="zh-CN" sz="2400" spc="-34" dirty="0">
                <a:solidFill>
                  <a:srgbClr val="FF0000"/>
                </a:solidFill>
                <a:latin typeface="Arial" panose="020B0604020202020204" pitchFamily="34" charset="0"/>
                <a:cs typeface="Arial" panose="020B0604020202020204" pitchFamily="34" charset="0"/>
              </a:rPr>
              <a:t> </a:t>
            </a:r>
            <a:r>
              <a:rPr lang="en-US" altLang="zh-CN" sz="2400" dirty="0" err="1">
                <a:solidFill>
                  <a:srgbClr val="FF0000"/>
                </a:solidFill>
                <a:latin typeface="Arial" panose="020B0604020202020204" pitchFamily="34" charset="0"/>
                <a:ea typeface="Calibri"/>
                <a:cs typeface="Arial" panose="020B0604020202020204" pitchFamily="34" charset="0"/>
              </a:rPr>
              <a:t>ortaya</a:t>
            </a:r>
            <a:r>
              <a:rPr lang="en-US" altLang="zh-CN" sz="2400" spc="-40" dirty="0">
                <a:solidFill>
                  <a:srgbClr val="FF0000"/>
                </a:solidFill>
                <a:latin typeface="Arial" panose="020B0604020202020204" pitchFamily="34" charset="0"/>
                <a:cs typeface="Arial" panose="020B0604020202020204" pitchFamily="34" charset="0"/>
              </a:rPr>
              <a:t> </a:t>
            </a:r>
            <a:r>
              <a:rPr lang="en-US" altLang="zh-CN" sz="2400" dirty="0" err="1">
                <a:solidFill>
                  <a:srgbClr val="FF0000"/>
                </a:solidFill>
                <a:latin typeface="Arial" panose="020B0604020202020204" pitchFamily="34" charset="0"/>
                <a:ea typeface="Calibri"/>
                <a:cs typeface="Arial" panose="020B0604020202020204" pitchFamily="34" charset="0"/>
              </a:rPr>
              <a:t>çıkar</a:t>
            </a:r>
            <a:r>
              <a:rPr lang="en-US" altLang="zh-CN" sz="2400" dirty="0">
                <a:solidFill>
                  <a:srgbClr val="000000"/>
                </a:solidFill>
                <a:latin typeface="Arial" panose="020B0604020202020204" pitchFamily="34" charset="0"/>
                <a:ea typeface="Calibri"/>
                <a:cs typeface="Arial" panose="020B0604020202020204" pitchFamily="34" charset="0"/>
              </a:rPr>
              <a:t/>
            </a:r>
            <a:br>
              <a:rPr lang="en-US" altLang="zh-CN" sz="2400" dirty="0">
                <a:solidFill>
                  <a:srgbClr val="000000"/>
                </a:solidFill>
                <a:latin typeface="Arial" panose="020B0604020202020204" pitchFamily="34" charset="0"/>
                <a:ea typeface="Calibri"/>
                <a:cs typeface="Arial" panose="020B0604020202020204" pitchFamily="34" charset="0"/>
              </a:rPr>
            </a:br>
            <a:endParaRPr sz="2400" spc="-15" dirty="0">
              <a:latin typeface="Arial" panose="020B0604020202020204" pitchFamily="34" charset="0"/>
              <a:cs typeface="Arial" panose="020B0604020202020204" pitchFamily="34" charset="0"/>
            </a:endParaRPr>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spTree>
    <p:extLst>
      <p:ext uri="{BB962C8B-B14F-4D97-AF65-F5344CB8AC3E}">
        <p14:creationId xmlns:p14="http://schemas.microsoft.com/office/powerpoint/2010/main" val="32501286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5B64CA-7063-A746-9139-E86473057250}"/>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871E7A3F-C96E-C840-9E19-EEF3167F9CE7}"/>
              </a:ext>
            </a:extLst>
          </p:cNvPr>
          <p:cNvSpPr>
            <a:spLocks noGrp="1"/>
          </p:cNvSpPr>
          <p:nvPr>
            <p:ph type="subTitle" idx="1"/>
          </p:nvPr>
        </p:nvSpPr>
        <p:spPr/>
        <p:txBody>
          <a:bodyPr/>
          <a:lstStyle/>
          <a:p>
            <a:endParaRPr lang="tr-TR"/>
          </a:p>
        </p:txBody>
      </p:sp>
      <p:pic>
        <p:nvPicPr>
          <p:cNvPr id="5" name="Resim 4">
            <a:extLst>
              <a:ext uri="{FF2B5EF4-FFF2-40B4-BE49-F238E27FC236}">
                <a16:creationId xmlns:a16="http://schemas.microsoft.com/office/drawing/2014/main" id="{530F82B3-904B-4717-BDC1-55BCE75740D7}"/>
              </a:ext>
            </a:extLst>
          </p:cNvPr>
          <p:cNvPicPr>
            <a:picLocks noChangeAspect="1"/>
          </p:cNvPicPr>
          <p:nvPr/>
        </p:nvPicPr>
        <p:blipFill>
          <a:blip r:embed="rId2"/>
          <a:stretch>
            <a:fillRect/>
          </a:stretch>
        </p:blipFill>
        <p:spPr>
          <a:xfrm>
            <a:off x="0" y="7129"/>
            <a:ext cx="12192000" cy="6843742"/>
          </a:xfrm>
          <a:prstGeom prst="rect">
            <a:avLst/>
          </a:prstGeom>
        </p:spPr>
      </p:pic>
    </p:spTree>
    <p:extLst>
      <p:ext uri="{BB962C8B-B14F-4D97-AF65-F5344CB8AC3E}">
        <p14:creationId xmlns:p14="http://schemas.microsoft.com/office/powerpoint/2010/main" val="162987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ctrTitle"/>
          </p:nvPr>
        </p:nvSpPr>
        <p:spPr>
          <a:xfrm>
            <a:off x="413005" y="1517273"/>
            <a:ext cx="11644388" cy="289823"/>
          </a:xfrm>
          <a:prstGeom prst="rect">
            <a:avLst/>
          </a:prstGeom>
        </p:spPr>
        <p:txBody>
          <a:bodyPr vert="horz" wrap="square" lIns="0" tIns="12700" rIns="0" bIns="0" rtlCol="0">
            <a:spAutoFit/>
          </a:bodyPr>
          <a:lstStyle/>
          <a:p>
            <a:pPr marL="12700">
              <a:lnSpc>
                <a:spcPct val="100000"/>
              </a:lnSpc>
              <a:spcBef>
                <a:spcPts val="100"/>
              </a:spcBef>
            </a:pPr>
            <a:endParaRPr sz="1800" spc="-15" dirty="0"/>
          </a:p>
        </p:txBody>
      </p:sp>
      <p:sp>
        <p:nvSpPr>
          <p:cNvPr id="16" name="object 1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25" dirty="0"/>
              <a:t>gelisimedu</a:t>
            </a:r>
          </a:p>
        </p:txBody>
      </p:sp>
      <p:sp>
        <p:nvSpPr>
          <p:cNvPr id="17" name="object 17"/>
          <p:cNvSpPr txBox="1">
            <a:spLocks noGrp="1"/>
          </p:cNvSpPr>
          <p:nvPr>
            <p:ph type="dt" sz="half" idx="6"/>
          </p:nvPr>
        </p:nvSpPr>
        <p:spPr>
          <a:prstGeom prst="rect">
            <a:avLst/>
          </a:prstGeom>
        </p:spPr>
        <p:txBody>
          <a:bodyPr vert="horz" wrap="square" lIns="0" tIns="20320" rIns="0" bIns="0" rtlCol="0">
            <a:spAutoFit/>
          </a:bodyPr>
          <a:lstStyle/>
          <a:p>
            <a:pPr marL="12700">
              <a:lnSpc>
                <a:spcPct val="100000"/>
              </a:lnSpc>
              <a:spcBef>
                <a:spcPts val="160"/>
              </a:spcBef>
            </a:pPr>
            <a:r>
              <a:rPr spc="-20" dirty="0"/>
              <a:t>igugelisim</a:t>
            </a:r>
          </a:p>
        </p:txBody>
      </p:sp>
      <p:pic>
        <p:nvPicPr>
          <p:cNvPr id="18" name="Picture 10">
            <a:extLst>
              <a:ext uri="{FF2B5EF4-FFF2-40B4-BE49-F238E27FC236}">
                <a16:creationId xmlns:a16="http://schemas.microsoft.com/office/drawing/2014/main" id="{E83F5988-7DB1-4ACA-BF0E-6D03CE2C02F5}"/>
              </a:ext>
            </a:extLst>
          </p:cNvPr>
          <p:cNvPicPr>
            <a:picLocks noChangeAspect="1"/>
          </p:cNvPicPr>
          <p:nvPr/>
        </p:nvPicPr>
        <p:blipFill>
          <a:blip r:embed="rId2"/>
          <a:stretch>
            <a:fillRect/>
          </a:stretch>
        </p:blipFill>
        <p:spPr>
          <a:xfrm>
            <a:off x="2209799" y="2057399"/>
            <a:ext cx="2764891" cy="4675389"/>
          </a:xfrm>
          <a:prstGeom prst="rect">
            <a:avLst/>
          </a:prstGeom>
        </p:spPr>
      </p:pic>
      <p:pic>
        <p:nvPicPr>
          <p:cNvPr id="19" name="Picture 11">
            <a:extLst>
              <a:ext uri="{FF2B5EF4-FFF2-40B4-BE49-F238E27FC236}">
                <a16:creationId xmlns:a16="http://schemas.microsoft.com/office/drawing/2014/main" id="{870CE617-182A-4377-A459-EFDA0065E75E}"/>
              </a:ext>
            </a:extLst>
          </p:cNvPr>
          <p:cNvPicPr>
            <a:picLocks noChangeAspect="1"/>
          </p:cNvPicPr>
          <p:nvPr/>
        </p:nvPicPr>
        <p:blipFill>
          <a:blip r:embed="rId3"/>
          <a:stretch>
            <a:fillRect/>
          </a:stretch>
        </p:blipFill>
        <p:spPr>
          <a:xfrm>
            <a:off x="4974691" y="308282"/>
            <a:ext cx="7217309" cy="6431357"/>
          </a:xfrm>
          <a:prstGeom prst="rect">
            <a:avLst/>
          </a:prstGeom>
        </p:spPr>
      </p:pic>
    </p:spTree>
    <p:extLst>
      <p:ext uri="{BB962C8B-B14F-4D97-AF65-F5344CB8AC3E}">
        <p14:creationId xmlns:p14="http://schemas.microsoft.com/office/powerpoint/2010/main" val="2832979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757</TotalTime>
  <Words>515</Words>
  <Application>Microsoft Office PowerPoint</Application>
  <PresentationFormat>Geniş ekran</PresentationFormat>
  <Paragraphs>271</Paragraphs>
  <Slides>80</Slides>
  <Notes>1</Notes>
  <HiddenSlides>0</HiddenSlides>
  <MMClips>0</MMClips>
  <ScaleCrop>false</ScaleCrop>
  <HeadingPairs>
    <vt:vector size="8" baseType="variant">
      <vt:variant>
        <vt:lpstr>Kullanılan Yazı Tipleri</vt:lpstr>
      </vt:variant>
      <vt:variant>
        <vt:i4>10</vt:i4>
      </vt:variant>
      <vt:variant>
        <vt:lpstr>Tema</vt:lpstr>
      </vt:variant>
      <vt:variant>
        <vt:i4>1</vt:i4>
      </vt:variant>
      <vt:variant>
        <vt:lpstr>Eklenmiş OLE Hizmet Programları</vt:lpstr>
      </vt:variant>
      <vt:variant>
        <vt:i4>1</vt:i4>
      </vt:variant>
      <vt:variant>
        <vt:lpstr>Slayt Başlıkları</vt:lpstr>
      </vt:variant>
      <vt:variant>
        <vt:i4>80</vt:i4>
      </vt:variant>
    </vt:vector>
  </HeadingPairs>
  <TitlesOfParts>
    <vt:vector size="92" baseType="lpstr">
      <vt:lpstr>宋体</vt:lpstr>
      <vt:lpstr>Arial</vt:lpstr>
      <vt:lpstr>Calibri</vt:lpstr>
      <vt:lpstr>Comic Sans MS</vt:lpstr>
      <vt:lpstr>Microsoft Yi Baiti</vt:lpstr>
      <vt:lpstr>Montserrat-Black</vt:lpstr>
      <vt:lpstr>Montserrat-ExtraBold</vt:lpstr>
      <vt:lpstr>Montserrat-Medium</vt:lpstr>
      <vt:lpstr>Montserrat-SemiBold</vt:lpstr>
      <vt:lpstr>Myriad Pro</vt:lpstr>
      <vt:lpstr>Office Theme</vt:lpstr>
      <vt:lpstr>Paketleyici Kabuk Nesnesi</vt:lpstr>
      <vt:lpstr>PowerPoint Sunusu</vt:lpstr>
      <vt:lpstr>V</vt:lpstr>
      <vt:lpstr>PowerPoint Sunusu</vt:lpstr>
      <vt:lpstr>PowerPoint Sunusu</vt:lpstr>
      <vt:lpstr>PowerPoint Sunusu</vt:lpstr>
      <vt:lpstr>PowerPoint Sunusu</vt:lpstr>
      <vt:lpstr>PowerPoint Sunusu</vt:lpstr>
      <vt:lpstr>Endokrin sistem sinir sistemi ile birlikte vücudun iç dengesini koruyan mekanizmaları kontrol eder  • Hormonlar iç salgı bezlerinden salınır  • Hücreler arası sıvıya veya kana geçer  • Hedef hücrelerinde etki gösterir  • Hedef hücrede programlanmış görevleri başlatır, devam ettirir yada baskılar • Hormonların etkileri sinirsel etkiye göre daha geç ortaya çıkar </vt:lpstr>
      <vt:lpstr>PowerPoint Sunusu</vt:lpstr>
      <vt:lpstr>SALGI BEZLERI    • Endokrin bezler (iç salgı bezleri): Kanalsız bezlerdir, iç ortama  salgı yaparlar.  • Ekzokrin bezler (dış salgı bezleri): Kanallı bezlerdir vücut dışına ya da vücut boşluklarına yani dış ortama salgı yaparlar.  • Pankreas hem iç hem dış salgı yapan mikst bir salgı bezidir. </vt:lpstr>
      <vt:lpstr>Hormonal etkileşim    •Sinerjik (aynı yönde) Aynı dokuyu hedef kabul eden iki hormon varsa;    •Antagonist (zıt yönde) etkileşim oluşturabilirler  Bir hücreyi bir hormona hedef yapan şey o hücredeki o hormona özgü reseptörlerin bulunmasıdır.   Bazı hormonların reseptörleri hücre zarında, bazı hormonların reseptörleri hücre içindedir.  • Bazı hormonların hedefi çok dardır. Bazılarınınki çok  geniştir. </vt:lpstr>
      <vt:lpstr>- feedback A hormonu B hormonunun salınımını uyarıyorsa ve serum B hormonu düzeyinin yükselmesi A hormonu salınımını olumsuz etkiliyorsa -  feedback söz konusudur.  + feed back B hormonu düzeyinin yükselmesi A hormonunun salınımını uyarıyorsa + feedback söz konusudur. </vt:lpstr>
      <vt:lpstr>PowerPoint Sunusu</vt:lpstr>
      <vt:lpstr>      Hipotalamusa bilgiler talamus, retiküler formasyon,  limbik sistem ve optic sinirden   gelir  •Vücutta başlıca ısı düzenlenmesi, açlık/tokluk hissi, enerji ve su dengesi,     cinsel davranışlar gibi birçok işlevin düzenlenmesi ile ilgilidir </vt:lpstr>
      <vt:lpstr>          HIPOTALAMUS HORMONLARI    Hipotalamustaki bazı sinir hücreleri hormon üretebilme yeteneğine sahiptir.  Bunlara nöroendokrin hücre denir  • Bu hücrelerin gövdesinde sentezlenen hormonlar akson boyunca taşınarak akson sonlanmasından  kana verilir  • Bazı hipotalamus hormonlarının hedef hücreleri ön hipofizdedir..   Bu hormonlar hipofizde hormon yapımını ve salınımını uyarıcı yada baskılayıcı etkiler gösterirler   </vt:lpstr>
      <vt:lpstr>Hipotalamus hormonları     • Hipotalamusta sentezlenen hormonlar  hipotalamo- hipofizer portal sistem ile ön hipofize taşınır.   • Arka hipofizde uzantıları bulunan nöronların  hücre  gövdeleri hipotalamustadır. </vt:lpstr>
      <vt:lpstr>HIPOTALAMUS:  Kortikotropin salgılatıcı hormon – Gonadotropin salgılatıcı hormon –  Büyüme hormonu salgılatıcı ve baskılayıcı hormon  Tirotropin salgılatıcı hormon  Prolaktin salgılatıcı ve baskılayıcı hormon  Melanosit uyarıcı ve baskılayıcı  hormon </vt:lpstr>
      <vt:lpstr>• Hipofiz sella tursika içerisinde yer alan bir endokrin bezdir  • 3 bölümden oluşur  – Ön lob (adenohipofiz) – Ara lob (pars intermedia)  – Arka lob (nörohipofiz) </vt:lpstr>
      <vt:lpstr>Ön Hipofiz hormonları  Hipofiz bezinin ön lobunda farklı hücre tipleri bulunmaktadır.  •  Somatotrop: Büyüme hormonu (GH)  •  Tirotrop: Tiroid uyarıcı hormon (TSH)  •  Kortikotrop: Adrenokortikotrop hormon (ACTH)  •  Gonadotrop: Folikül stimülan hormon (FSH) ve Luteinizan hormon (LH)  •  Laktotrop hücreler: Prolaktin (PRL)</vt:lpstr>
      <vt:lpstr>T4 </vt:lpstr>
      <vt:lpstr>PowerPoint Sunusu</vt:lpstr>
      <vt:lpstr>PowerPoint Sunusu</vt:lpstr>
      <vt:lpstr>PowerPoint Sunusu</vt:lpstr>
      <vt:lpstr>ACTH salınmasının   düzenlenmesi;  • Kanda kortizol artınca negatif  feedback mekanizma ile salınımı  azalır.  • Stres ACTH salınmasına  neden olur </vt:lpstr>
      <vt:lpstr>Hipotalamustan salınan CRH ön hipofizdeki kortikotrop hücreleri uyarır  •  Proopiomelanokortin isimli madde parçalanır ve şunları oluşturur:   – ACTH – Beta endorfin  – Beta lipotropin  – Melanosit stimülan hormone (MSH) </vt:lpstr>
      <vt:lpstr>Büyüme hormonu = Growth hormon = Somatotropin   Büyüme hormonu etkisini somatomedinler aracılığı ile gösterir  • Büyüme hormonu sayesinde kemikleşme ve kemiklerin    uzunlamasına uzaması sağlanır  • Büyüme çağında BH fazlalığı: Devlik (GIGANTIZM)  • Büyüme çağında BH eksikliği: cücelik (DWARFIZM)  • Büyüme çağından sonra BH fazlalığı(: AKROMEGALI) </vt:lpstr>
      <vt:lpstr>Büyüme hormonu = Growth hormon = Somatotropin </vt:lpstr>
      <vt:lpstr>Tüm vücut hücrelerinde protein yapımını ve depolanmasını arttırır Aminoasitlerin hücre membranlarında taşınmasını arttırır  Ribozomlarda protein sentezini arttırır Protein yıkımını azaltır PROTEİN KORUYUCU  Enerji kaynağı olarak yağların kullanımı tercih edilir   Karbonhidrat kullanımını azaltır  Birçok dokuda glukoz girişini ve kullanımını azaltır.  Bu etki insülin etkisi ile ters olduğu için ANTİ  İNSÜLİNİK ETKİ  Kandaki glukoz düzeyini yükselttiği için DIYABETOJENİK  etkilidir.  </vt:lpstr>
      <vt:lpstr>BÜYÜME HORMONUNUN KEMIK GELIŞIMINE ETKILERI      • Epifizlerin kıkırdak bölgesinde büyümesini sağlar   •Kıkırdak ve kemiklerin boyunun uzamasını sağlayan  kondroitin sülfat ve kollagen depolanmasını sağlar.   •Osteoblastları uyararak yeni kemik dokusu yapımını  sağlar </vt:lpstr>
      <vt:lpstr>           </vt:lpstr>
      <vt:lpstr>           </vt:lpstr>
      <vt:lpstr>PowerPoint Sunusu</vt:lpstr>
      <vt:lpstr>           </vt:lpstr>
      <vt:lpstr>           </vt:lpstr>
      <vt:lpstr>PowerPoint Sunusu</vt:lpstr>
      <vt:lpstr>           </vt:lpstr>
      <vt:lpstr>•  •  Ön hipofizde gonadotrop hücrelerden salınır  •  KADINDA  – FSH: ovaryumda folikül oluşumunu sağlar  – LH: olgun folikülün atılmasını (ovulasyon) sağlar  •  ERKEKTE:  – FSH sperm yapımını düzenler  – LH: testesteron sentez ve salınmasını düzenler </vt:lpstr>
      <vt:lpstr>Tiroid stimüle edici hormon (TSH=Tirotropin)    • Ön hipofizdeki tirotrop hücrelerden salınır  • Hedef dokusu tiroid bezidir  • Tiroid bezinde T3 ve T4 ismi verilen hormonların yapılmasına ve salınmasına neden olur </vt:lpstr>
      <vt:lpstr>Prolaktin (PRL)  • Ön hipofizdeki mammotrop hücrelerden salınır  • Gebelik ve laktasyon sırasında bu hücrelerin sayısı artar  • Hedef dokusu meme bezidir  • Gebelikte östrojen ve progesteron ile birlikte süt bezlerinin gelişimini ve süt yapımını sağlar  • Yapımını uyaran annelik içgüdüsü,  baskılayan: hipotalamustan salınınan PIH </vt:lpstr>
      <vt:lpstr>ARKA HIPOFIZ HORMONLARI    • Hipotalamustaki supraoptik ve paraventriküler çekirdeklerde     bulunan nöronların aksonları hipofiz arka lobunda sonlanır  • Oksitosin: paraventriküler  • Antidiüretik hormon (ADH): supraoptik nöronlardan yapılır  • Sinir aksonları ile hipofiz arka lobuna taşınır ve burada  depolanırlar </vt:lpstr>
      <vt:lpstr>OKSITOSIN:  Bebeğin emmeye başlaması ile sütün kanallarda ilerlemesini sağlar   • Gebeliğin sonlarına doğru uterus kasılmalarını uyarır. </vt:lpstr>
      <vt:lpstr>PowerPoint Sunusu</vt:lpstr>
      <vt:lpstr>           </vt:lpstr>
      <vt:lpstr>Ara hipofiz hormonları    • Melanosit uyarıcı hormon (MSH)  • Deriye renk veren melanofor hücrelerde melanin dağılımını etkiler.                                         EPİFİZ (CORPUS PINEALE)   Melatonin hormonunu üretir.   Melatonin salınması karanlıkta artar, aydınlıkta azalır.  İnsanda biyolojik ritmin düzenlenmesi ile ilgilidir.   </vt:lpstr>
      <vt:lpstr>•  Soluk borusunun iki tarafında kelebek şeklindedir.  •  Follikül şeklinde organize olmuştur.  •  Foliküllerin içi kolloid denilen madde ile doludur.  •  Tiroid hormonları:   –  Triiyodotironin T3  –  Tiroksin T4 </vt:lpstr>
      <vt:lpstr>PowerPoint Sunusu</vt:lpstr>
      <vt:lpstr>PowerPoint Sunusu</vt:lpstr>
      <vt:lpstr>TIROID HORMONLARI    •  Yapılması için iyot gerekir  •  Foliküllerde tiroglobuline iyot eklenerek yapılır  •  Foliküllerde depolanır  •  Gerektiğinde kana verilir  Kanda Tiroksin bağlayıcı globülin, Tiroksin bağlayıcı prealbumin ve albümine bağlanarak taşınır </vt:lpstr>
      <vt:lpstr>PowerPoint Sunusu</vt:lpstr>
      <vt:lpstr>Tiroid hormonlarının etkileri;   •  Hücrede protein sentezinde artma, mitokondri sayış  artar ütün vücutta metabolik aktivite artışı (BMR artar)   Protein katabolizmasında artma  Özellikle büyüme dönemindeki çocuklarda iskelet  gelişimini sağlar   Fetal dönemde ve ilk birkaç yaşta beyin gelişimi için gerekliGlikozun hücreye girişini arttırır • Glikoz kullanımını ve yapımını artırır  GİS’den emilim hızını, hareketleri ve salgılarıarttırır • İnsülin salınımını arttırır • Yağ depolarından serbest yağ asitleri kana verilir  Plazma kolesterol, fosfolipid, trigliserid miktarını azaltır.      </vt:lpstr>
      <vt:lpstr> Tiroid hormonlarının kardiyovasküler sisteme etkileri;  Kan akımı ve kalp debisi artar  Kalp hızı artar • Kalp atım gücü artar                                     TİROİD HASTALIKLARI                                                           Konjenital hipotroidi  KRETENİZM                                                                               Yetişkin hipotroidi    MİXÖDEM  Solunum sistemine etkileri    Solunum derinliği ve hızı artar • GİS motilitesi ve salgıları artar • Merkezi sinir sisteminde uyarıcı etkilidir</vt:lpstr>
      <vt:lpstr>           </vt:lpstr>
      <vt:lpstr>Kalsiyum dengesini düzenleyen hormonlar     1) PARATHORMON: Paratiroid bezlerden salınır  •  Kan kalsiyum düzeyi azalınca salınır  •  Kemiklerden kana kalsiyum geçer  •  Böbrek ve barsaklardan kalsiyum geri emilimi artar  •  D vitamini sentezi artar</vt:lpstr>
      <vt:lpstr>PowerPoint Sunusu</vt:lpstr>
      <vt:lpstr>    •2) KALSITONIN: Tiroid foliküllerinin aralarında yerleşmiş parafoliküler  C hücrelerden salını.r        Kan kalsiyum düzeyi yükselince salınır.      Kalsiyumun kemikte depolanmasını sağlar    3) Vitamin D (kalsitriol)   Barsaklardan emildikten sonra önce karaciğer sonra böbrekte aktifleştirilir.  Aktif hale dönüşmesi için ultraviyole gerekir.  Barsaklardan kalsiyum emilimini artırır.  •  Eksikliğinde – Büyüme döneminde:    RAŞITIZM (kemik gelişiminde bozukluk) oluşur  – Erişkin dönemde:          OSTEOMALASI (kemik dokusu kaybı)  </vt:lpstr>
      <vt:lpstr>Böbreküstü bezi = adrenal bez    • Böbrek üst kutbunda yağ doku içinde yerleşmiştir  • Korteks ve medulla kısımlarından oluşur </vt:lpstr>
      <vt:lpstr>Adrenal salgısının  kontrolü;  </vt:lpstr>
      <vt:lpstr>ADRENAL KORTEKS HORMONLARI    Hormonlar steroid yapıdadır.  •  Dıştan içe doğru 3 tabakadan oluşur:   •  Zona glomerulosa:      Aldosteron salgılar  •  Zona fasikülata:         Glukokortikoidleri salgılar (kortizon, kortizol)  •  Zona retikülaris:          Testesteron ve östrojen salgılar </vt:lpstr>
      <vt:lpstr>           </vt:lpstr>
      <vt:lpstr>ADRENAL KORTEKS HORMONLARI  ALDOSTERON: Böbreklerden sodyum ve su geri  emilimini saglar ,potasyum atılmasını sağlar  • Aldosteron salınmasını uyaranlar  – Hücre dışı sıvıda Na konsantrasyonunun azalması, K konsantrasyonunun   artması   – Anjiotensin II  – ACTH</vt:lpstr>
      <vt:lpstr>Kortizolün karbonhidrat metabolizmasına  etkileri; Glukozun hücreler tarafından kullanımını azaltır.  Kan glukoz düzeyi artar Karaciğerdeki glikojen deposunu artırır Bütün hücrelerde amino asit depolarını azaltır Plazmada yağ asitleri artar ve enerji eldesinde kullanılır   KORTIZOL VE STRES;   Her tür stres ACTH salgısını arttırarak kortizol salınımına neden olur:  travma             infeksiyon aşırı soğuk     -sıcak … </vt:lpstr>
      <vt:lpstr>KORTIZOLÜN ANTIINFLAMATUAR ETKILERI;   • Lökosit göçünü ve fagositozunu inhibe  eder.  Lenfosit yapımını azaltır. Eozinofillerin dalakta yıkımını arttırarak dolaşımdaki sayısını azaltır .Eritrosit, nötrofil ve trombosit sayısını İse artırır.  Ateşi düşürür </vt:lpstr>
      <vt:lpstr>           </vt:lpstr>
      <vt:lpstr>           </vt:lpstr>
      <vt:lpstr>           </vt:lpstr>
      <vt:lpstr>           </vt:lpstr>
      <vt:lpstr>Pankreasın fonksiyonel anatomisi;    •  Endokrin ve ekzokrin özellikte bir bezdir  •  Endokrin kısım= Langerhans adacıkları  4 grup hücreden oluşur:   – Alfa: Glukagon – Beta: İnsülin   Delta: Somatostatin    F:       Pankreatik polipeptid salgılar </vt:lpstr>
      <vt:lpstr>Pankreas hormonları     • GLUKAGON:  Kan glikoz düzeyi azaldığında salınır .Karaciğerde depolanmış glikozu kana verir (Glikojenoliz)  Karaciğerde aminoasitlerden glikoz yapılmasını arttırır (Glikoneogenez)  Yağ yıkılmasını ve enerji kaynağı olarak kullanılmasını sağlar (Lipoliz ve Ketogenez   İNSÜLIN: Besin alınması ve sindirimi takiben insülin salınır  Kandaki glikozun dokulara geçişini sağlar (glikoliz)  Protein sentezi artar Glikozun fazlası karaciğerde glikojen şeklinde depolanır (Glikojenez) Kullanılmayan karbonhidratların fazlası yağa çevrilerek depolanır (lipogenez)   İnsülinin glukoz alımını kolaylaştırmadığı dokular  Gonadların germinal epiteli Eritrositler Retina  ,Beyin  Böbrek tübülleri,      Barsak mukozası     , Eritrositler   </vt:lpstr>
      <vt:lpstr>                                           DİYABETES MELLİTUS    •  Pankreasın beta hücrelerinden salınan insülinin kısmen yada amamen eksik olması nedeni ile oluşur  Kanda açlık kan glukozunun yüksekliği (hiperglisemi) ile seyreder  Bulgular: poliüri, polidipsi, polifaji Buna rağmen kilo kaybı, hiperglisemi, glükozüri, ketoz, asidoz ve koma görülür                          HIPERGLISEMININ ETKILERI     Glukozun osmotik basınç yaratması nedeni ile hücresel dehidratasyon  • Kan glukozu artarsa idrarda glukoz artar (glukozüri)  • Glukoz osmotik aktif bir madde olduğundan yanında suyu da götüreceği için osmotik diürez oluşur.. Vücutta sıvı ve elektrolit kaybı meydana gelir.  </vt:lpstr>
      <vt:lpstr>DM tanı kriterleri  •  Açlık kan şekeri&gt;126 mg/dl  •  OGTT: 75 gr glukoz oral olarak verilir.    2 saat sonra kan şekeri bakılır.     &gt;200 mg/dlt ise DM     140-199 mg/dlt ise glukoz tolerans bozukluğu   •  HbA1c: diyabet hastalarında kan glukoz düzeyinin takibinde kullanılır .  Son 2aydaki kan glukoz düzeyi hakkında fikir verir     &lt;%7 ise diyabet kontrolü iyi </vt:lpstr>
      <vt:lpstr>           DIABETES MELLITUS    Tip 1: Erken başlangıçlı İNSÜLİN BAGLI DİYABET MELLİTUS (İDDM)    Tip 2: Yetişkin tipi  İNSÜLİN BAGLI OLMAYAN DİYABET MELLİTUS (NİDDM)     Gestasyonel: gebelikte görülen      Sekonder:İkincil nedenler </vt:lpstr>
      <vt:lpstr>           </vt:lpstr>
      <vt:lpstr>           </vt:lpstr>
      <vt:lpstr>           </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ders_sunum_sablonu_3</dc:title>
  <dc:creator>Lenovo</dc:creator>
  <cp:lastModifiedBy>tdagtekin</cp:lastModifiedBy>
  <cp:revision>85</cp:revision>
  <dcterms:created xsi:type="dcterms:W3CDTF">2020-08-21T08:45:52Z</dcterms:created>
  <dcterms:modified xsi:type="dcterms:W3CDTF">2023-04-27T08:50:43Z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2020-08-21T00:00:00Z</vt:filetime>
  </property>
  <property fmtid="{D5CDD505-2E9C-101B-9397-08002B2CF9AE}" pid="3" name="Creator">
    <vt:lpwstr>Adobe Illustrator 24.2 (Macintosh)</vt:lpwstr>
  </property>
  <property fmtid="{D5CDD505-2E9C-101B-9397-08002B2CF9AE}" pid="4" name="LastSaved">
    <vt:filetime>2020-08-21T00:00:00Z</vt:filetime>
  </property>
</Properties>
</file>