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9" r:id="rId3"/>
    <p:sldId id="260" r:id="rId4"/>
    <p:sldId id="262" r:id="rId5"/>
    <p:sldId id="263" r:id="rId6"/>
    <p:sldId id="264" r:id="rId7"/>
    <p:sldId id="265" r:id="rId8"/>
    <p:sldId id="266" r:id="rId9"/>
    <p:sldId id="284" r:id="rId10"/>
    <p:sldId id="285" r:id="rId11"/>
    <p:sldId id="286" r:id="rId12"/>
    <p:sldId id="287" r:id="rId13"/>
    <p:sldId id="267" r:id="rId14"/>
    <p:sldId id="288" r:id="rId15"/>
    <p:sldId id="289" r:id="rId16"/>
    <p:sldId id="294" r:id="rId17"/>
    <p:sldId id="290" r:id="rId18"/>
    <p:sldId id="291" r:id="rId19"/>
    <p:sldId id="292" r:id="rId20"/>
    <p:sldId id="293" r:id="rId21"/>
    <p:sldId id="268" r:id="rId22"/>
    <p:sldId id="269" r:id="rId23"/>
    <p:sldId id="270" r:id="rId24"/>
    <p:sldId id="29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364" autoAdjust="0"/>
  </p:normalViewPr>
  <p:slideViewPr>
    <p:cSldViewPr snapToGrid="0">
      <p:cViewPr varScale="1">
        <p:scale>
          <a:sx n="62" d="100"/>
          <a:sy n="62" d="100"/>
        </p:scale>
        <p:origin x="10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19705-EF1B-4916-91F1-CD873D50D6C8}" type="datetimeFigureOut">
              <a:rPr lang="tr-TR" smtClean="0"/>
              <a:t>26.11.2019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EC1D6-2675-454B-9737-0DB13E322398}" type="slidenum">
              <a:rPr lang="tr-TR" smtClean="0"/>
              <a:t>‹#›</a:t>
            </a:fld>
            <a:endParaRPr lang="tr-TR"/>
          </a:p>
        </p:txBody>
      </p:sp>
    </p:spTree>
    <p:extLst>
      <p:ext uri="{BB962C8B-B14F-4D97-AF65-F5344CB8AC3E}">
        <p14:creationId xmlns:p14="http://schemas.microsoft.com/office/powerpoint/2010/main" val="360865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netselzihin.com/stratejik-yonetim/stratejik-yonetim-nedir-neden-onemlidir/.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2</a:t>
            </a:fld>
            <a:endParaRPr lang="tr-TR"/>
          </a:p>
        </p:txBody>
      </p:sp>
    </p:spTree>
    <p:extLst>
      <p:ext uri="{BB962C8B-B14F-4D97-AF65-F5344CB8AC3E}">
        <p14:creationId xmlns:p14="http://schemas.microsoft.com/office/powerpoint/2010/main" val="253403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Tasarruf stratejileri, işletmelerin verimliliğe yönelik önlemler almak amacıyla uyguladıkları, sahip oldukları bazı kaynaklarda kısıtlamalara gittikleri stratejilerdir.</a:t>
            </a:r>
          </a:p>
          <a:p>
            <a:pPr fontAlgn="base"/>
            <a:r>
              <a:rPr lang="tr-TR" dirty="0" smtClean="0"/>
              <a:t>Tasarruf stratejileri, genellikle ekonomik durgunluk ve işletmenin finansal durumunun bozulduğu durumlarda kullanılır (Çomaklı, 2007:77). Tasarruf stratejileri, işletmenin içinde bulunduğu endüstrinin cazibesini yitirmesi, pazar pastasının küçülmesi sonucu izlenebilir</a:t>
            </a:r>
          </a:p>
          <a:p>
            <a:pPr fontAlgn="base"/>
            <a:endParaRPr lang="tr-TR" sz="1200" b="0" i="0" kern="1200" dirty="0" smtClean="0">
              <a:solidFill>
                <a:schemeClr val="tx1"/>
              </a:solidFill>
              <a:effectLst/>
              <a:latin typeface="+mn-lt"/>
              <a:ea typeface="+mn-ea"/>
              <a:cs typeface="+mn-cs"/>
            </a:endParaRPr>
          </a:p>
          <a:p>
            <a:pPr fontAlgn="base"/>
            <a:r>
              <a:rPr lang="tr-TR" sz="1200" b="0" i="0" kern="1200" dirty="0" smtClean="0">
                <a:solidFill>
                  <a:schemeClr val="tx1"/>
                </a:solidFill>
                <a:effectLst/>
                <a:latin typeface="+mn-lt"/>
                <a:ea typeface="+mn-ea"/>
                <a:cs typeface="+mn-cs"/>
              </a:rPr>
              <a:t>Tasarruf stratejileri, işletmelerin verimliliğe yönelik önlemler almak amacıyla uyguladıkları, sahip oldukları bazı kaynaklarda kısıtlamalara gittikleri stratejilerdir.</a:t>
            </a:r>
          </a:p>
          <a:p>
            <a:pPr fontAlgn="base"/>
            <a:r>
              <a:rPr lang="tr-TR" sz="1200" b="0" i="0" kern="1200" dirty="0" smtClean="0">
                <a:solidFill>
                  <a:schemeClr val="tx1"/>
                </a:solidFill>
                <a:effectLst/>
                <a:latin typeface="+mn-lt"/>
                <a:ea typeface="+mn-ea"/>
                <a:cs typeface="+mn-cs"/>
              </a:rPr>
              <a:t>Kısmi tasfiye stratejisi, işletmelerin mevcut iş ve faaliyetlerinden bir kısmını sürekli olarak </a:t>
            </a:r>
            <a:r>
              <a:rPr lang="tr-TR" sz="1200" b="0" i="0" kern="1200" dirty="0" err="1" smtClean="0">
                <a:solidFill>
                  <a:schemeClr val="tx1"/>
                </a:solidFill>
                <a:effectLst/>
                <a:latin typeface="+mn-lt"/>
                <a:ea typeface="+mn-ea"/>
                <a:cs typeface="+mn-cs"/>
              </a:rPr>
              <a:t>terketmesi</a:t>
            </a:r>
            <a:r>
              <a:rPr lang="tr-TR" sz="1200" b="0" i="0" kern="1200" dirty="0" smtClean="0">
                <a:solidFill>
                  <a:schemeClr val="tx1"/>
                </a:solidFill>
                <a:effectLst/>
                <a:latin typeface="+mn-lt"/>
                <a:ea typeface="+mn-ea"/>
                <a:cs typeface="+mn-cs"/>
              </a:rPr>
              <a:t> veya durdurması olarak uygulanır. Bu strateji tasarruf stratejisinden yeterli fayda sağlanamadığı ya da değer yaratmayan faaliyetler tespit edildiğinde seçilir.</a:t>
            </a:r>
          </a:p>
          <a:p>
            <a:pPr fontAlgn="base"/>
            <a:r>
              <a:rPr lang="tr-TR" sz="1200" b="0" i="0" kern="1200" dirty="0" smtClean="0">
                <a:solidFill>
                  <a:schemeClr val="tx1"/>
                </a:solidFill>
                <a:effectLst/>
                <a:latin typeface="+mn-lt"/>
                <a:ea typeface="+mn-ea"/>
                <a:cs typeface="+mn-cs"/>
              </a:rPr>
              <a:t>Tam tasfiye stratejisi ise işletmenin tüm faaliyetlerinin durdurulması ve varlığının sona erdirilmesi olarak uygulanır. Genellikle de üçüncü şahıs işletmelerin zorlaması yoluyla gerçekleşir.</a:t>
            </a:r>
          </a:p>
          <a:p>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23</a:t>
            </a:fld>
            <a:endParaRPr lang="tr-TR"/>
          </a:p>
        </p:txBody>
      </p:sp>
    </p:spTree>
    <p:extLst>
      <p:ext uri="{BB962C8B-B14F-4D97-AF65-F5344CB8AC3E}">
        <p14:creationId xmlns:p14="http://schemas.microsoft.com/office/powerpoint/2010/main" val="373848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maliyetleri düşürmek, Rakiplerin davranışlarına daha kısa sürede cevap vermek, karar verme sürecini hızlandırmak, haberleşme kanallarını etkinleştirmek, verimliliği artırmak, karlılığı artırmak, sinerji sağlamak, kişisel sorumlulukları daha kolay izlemek, yeni fikirlerin gelişmesini ve uygulamasını sağlamak, çalışanları güçlendirmek, rekabet yeteneğini geliştirmek, bürokrasiyi azaltmak, müşteri hizmetlerini geliştirmek, sisteme esneklik kazandırmak.</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24</a:t>
            </a:fld>
            <a:endParaRPr lang="tr-TR"/>
          </a:p>
        </p:txBody>
      </p:sp>
    </p:spTree>
    <p:extLst>
      <p:ext uri="{BB962C8B-B14F-4D97-AF65-F5344CB8AC3E}">
        <p14:creationId xmlns:p14="http://schemas.microsoft.com/office/powerpoint/2010/main" val="402895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30000"/>
              </a:lnSpc>
              <a:buFontTx/>
              <a:buNone/>
            </a:pPr>
            <a:r>
              <a:rPr lang="tr-TR" altLang="tr-TR" b="1" dirty="0" smtClean="0">
                <a:solidFill>
                  <a:schemeClr val="tx1"/>
                </a:solidFill>
                <a:latin typeface="Arial" panose="020B0604020202020204" pitchFamily="34" charset="0"/>
              </a:rPr>
              <a:t>Temel stratejiler, işletmelerin her yönetim düzeyinde uygulanır.</a:t>
            </a:r>
          </a:p>
          <a:p>
            <a:pPr algn="just">
              <a:lnSpc>
                <a:spcPct val="130000"/>
              </a:lnSpc>
              <a:buFontTx/>
              <a:buNone/>
            </a:pPr>
            <a:r>
              <a:rPr lang="tr-TR" altLang="tr-TR" b="1" dirty="0" smtClean="0">
                <a:solidFill>
                  <a:schemeClr val="tx1"/>
                </a:solidFill>
                <a:latin typeface="Arial" panose="020B0604020202020204" pitchFamily="34" charset="0"/>
              </a:rPr>
              <a:t>Ama değişik yönetim düzeylerinde uygulanan temel stratejilerde </a:t>
            </a:r>
          </a:p>
          <a:p>
            <a:pPr algn="just">
              <a:lnSpc>
                <a:spcPct val="130000"/>
              </a:lnSpc>
              <a:buFontTx/>
              <a:buNone/>
            </a:pPr>
            <a:r>
              <a:rPr lang="tr-TR" altLang="tr-TR" b="1" dirty="0" smtClean="0">
                <a:solidFill>
                  <a:schemeClr val="tx1"/>
                </a:solidFill>
                <a:latin typeface="Arial" panose="020B0604020202020204" pitchFamily="34" charset="0"/>
              </a:rPr>
              <a:t>amaç, alan ve bakış açıları farklı olabilir.  </a:t>
            </a:r>
          </a:p>
          <a:p>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3</a:t>
            </a:fld>
            <a:endParaRPr lang="tr-TR"/>
          </a:p>
        </p:txBody>
      </p:sp>
    </p:spTree>
    <p:extLst>
      <p:ext uri="{BB962C8B-B14F-4D97-AF65-F5344CB8AC3E}">
        <p14:creationId xmlns:p14="http://schemas.microsoft.com/office/powerpoint/2010/main" val="91339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İşletmeler </a:t>
            </a:r>
            <a:r>
              <a:rPr lang="tr-TR" sz="1200" b="0" i="0" u="none" strike="noStrike" kern="1200" dirty="0" smtClean="0">
                <a:solidFill>
                  <a:schemeClr val="tx1"/>
                </a:solidFill>
                <a:effectLst/>
                <a:latin typeface="+mn-lt"/>
                <a:ea typeface="+mn-ea"/>
                <a:cs typeface="+mn-cs"/>
                <a:hlinkClick r:id="rId3"/>
              </a:rPr>
              <a:t>stratejik yönetim süreçlerinde</a:t>
            </a:r>
            <a:r>
              <a:rPr lang="tr-TR" sz="1200" b="0" i="0" kern="1200" dirty="0" smtClean="0">
                <a:solidFill>
                  <a:schemeClr val="tx1"/>
                </a:solidFill>
                <a:effectLst/>
                <a:latin typeface="+mn-lt"/>
                <a:ea typeface="+mn-ea"/>
                <a:cs typeface="+mn-cs"/>
              </a:rPr>
              <a:t> stratejiler belirlerken yönetim düzeylerine göre farklılıklar görülmektedir. Günlük işlerle ilgilenmeyen ve gelecekte değer artışını sağlayacak misyon ve vizyonu gerçekleştirmek için belirlenen stratejiler </a:t>
            </a:r>
            <a:r>
              <a:rPr lang="tr-TR" sz="1200" b="1" i="0" kern="1200" dirty="0" smtClean="0">
                <a:solidFill>
                  <a:schemeClr val="tx1"/>
                </a:solidFill>
                <a:effectLst/>
                <a:latin typeface="+mn-lt"/>
                <a:ea typeface="+mn-ea"/>
                <a:cs typeface="+mn-cs"/>
              </a:rPr>
              <a:t>üst yönetim stratejileri</a:t>
            </a:r>
            <a:r>
              <a:rPr lang="tr-TR" sz="1200" b="0" i="0" kern="1200" dirty="0" smtClean="0">
                <a:solidFill>
                  <a:schemeClr val="tx1"/>
                </a:solidFill>
                <a:effectLst/>
                <a:latin typeface="+mn-lt"/>
                <a:ea typeface="+mn-ea"/>
                <a:cs typeface="+mn-cs"/>
              </a:rPr>
              <a:t>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4</a:t>
            </a:fld>
            <a:endParaRPr lang="tr-TR"/>
          </a:p>
        </p:txBody>
      </p:sp>
    </p:spTree>
    <p:extLst>
      <p:ext uri="{BB962C8B-B14F-4D97-AF65-F5344CB8AC3E}">
        <p14:creationId xmlns:p14="http://schemas.microsoft.com/office/powerpoint/2010/main" val="382300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İşletmenin yeni iş alanlarına girerek oradaki fırsatlardan faydalanmak ve ortalamanın üstünde kar sağlayarak değerini arttırmaya yönelik bir kurumsal stratejidir.</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7</a:t>
            </a:fld>
            <a:endParaRPr lang="tr-TR"/>
          </a:p>
        </p:txBody>
      </p:sp>
    </p:spTree>
    <p:extLst>
      <p:ext uri="{BB962C8B-B14F-4D97-AF65-F5344CB8AC3E}">
        <p14:creationId xmlns:p14="http://schemas.microsoft.com/office/powerpoint/2010/main" val="383077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Yukarıda sayılan çeşitlendirme stratejileri sadece işletmenin kendi kaynak ve yeteneklerine dayanarak yapılıyorsa bağımsız, başka işletmelerle işbirliği içinde ya da destek alınarak gerçekleştiriliyorsa bağımlı çeşitlendirme stratejileri de denebilirler. Stratejik ortaklıklar, birleşmeler ve satın almalar bağımlı çeşitlendirme stratejisine örnek gösterilebilir.</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8</a:t>
            </a:fld>
            <a:endParaRPr lang="tr-TR"/>
          </a:p>
        </p:txBody>
      </p:sp>
    </p:spTree>
    <p:extLst>
      <p:ext uri="{BB962C8B-B14F-4D97-AF65-F5344CB8AC3E}">
        <p14:creationId xmlns:p14="http://schemas.microsoft.com/office/powerpoint/2010/main" val="84617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bazen diğer kurumsal ya da çok-işletmeli (çok-işli) stratejilerden daha kârlı bulunmuştur. Yoğunlaşma stratejisinin kârlılığı, büyük ölçüde firmanın yer aldığı sanayiye bağlıdır. örgütün bir işte ve bir sanayide ustalaşmasını (uzmanlaşmasını) sağlar. Tüm kaynaklar (varlıklar) bir işi iyi yapmaya yöneldiğinden; örgüt, sürdürülebilir rekabetçi üstünlüğü sağlamak için gerekli olan varlık ve yeteneklerini geliştirmede daha iyi bir durumda olabilir.  Yoğunlaşma stratejisi, çeşitli iş birimleri arasındaki yatırım fonları için yarış yerine, firmanın kârlarını yeniden işe yatırılmasını sağlar.  Örgütsel varlıklar daha az çaba içinde olurlar.  Stratejik yön konusunda daha az belirsizlik </a:t>
            </a:r>
            <a:r>
              <a:rPr lang="tr-TR" dirty="0" err="1" smtClean="0"/>
              <a:t>sözkonusudur</a:t>
            </a:r>
            <a:r>
              <a:rPr lang="tr-TR" dirty="0" smtClean="0"/>
              <a:t>.</a:t>
            </a:r>
          </a:p>
          <a:p>
            <a:r>
              <a:rPr lang="tr-TR" dirty="0" smtClean="0"/>
              <a:t>Yoğunlaşma stratejisinin riskleri şunlardır: Önemli ölçüde değişebilen bir ürüne ya da bir iş alanına aşırı bağımlılık; ürünün modasının geçmesi ve sanayinin olgunluğa erişmesi; düzensiz nakit akımı ve kârlılık; yönetimin yetersiz olarak güdülenmesi ve uyarılması. Yoğunlaşma stratejisi, çok işli firmalarla ilgili olan yönetim düzeylerinin ve kurmay işlevlerin verimliliğini önleyebilir, firmaya sabit giderler yükleyebilir ve iş birimlerinin esnekliğini sınırlayabilir. Pek çok başarılı örgüt, pazarın doygunluğundan, artan rekabet ya da başka nedenlerle bir noktadan sonra yoğunlaşma stratejilerini </a:t>
            </a:r>
            <a:r>
              <a:rPr lang="tr-TR" dirty="0" err="1" smtClean="0"/>
              <a:t>terketmektedir</a:t>
            </a:r>
            <a:r>
              <a:rPr lang="tr-TR" dirty="0" smtClean="0"/>
              <a:t>.</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9</a:t>
            </a:fld>
            <a:endParaRPr lang="tr-TR"/>
          </a:p>
        </p:txBody>
      </p:sp>
    </p:spTree>
    <p:extLst>
      <p:ext uri="{BB962C8B-B14F-4D97-AF65-F5344CB8AC3E}">
        <p14:creationId xmlns:p14="http://schemas.microsoft.com/office/powerpoint/2010/main" val="38992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İlgisiz işlere yatırım yaparak riskin azaltılması.  Kârların istikrara kavuşturulması ya da iyileştirilmesi.  Büyümenin iyileştirilmesi.  Daha az büyüyen geleneksel sanayilerde yaratılan nakit akımlarının bu alanlardaki kârlı yatırımların gerektirdiği nakit akımları gereksinimini karşılayamaması.  Sinerjiden yararlanma. </a:t>
            </a:r>
          </a:p>
          <a:p>
            <a:r>
              <a:rPr lang="tr-TR" dirty="0" smtClean="0"/>
              <a:t> Yeni teknolojileri öğrenme isteği.  Pazardaki gücü arttırma. </a:t>
            </a:r>
          </a:p>
          <a:p>
            <a:r>
              <a:rPr lang="tr-TR" dirty="0" smtClean="0"/>
              <a:t>Üst yöneticinin güdüleri ise şunlar olabilir:  Güç ve statü kazanma isteği.  Daha büyük bir örgütten sorumlu olmanın getireceği yüksek ödemelerden yararlanma isteği.  Firma değerini arttırma isteği</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12</a:t>
            </a:fld>
            <a:endParaRPr lang="tr-TR"/>
          </a:p>
        </p:txBody>
      </p:sp>
    </p:spTree>
    <p:extLst>
      <p:ext uri="{BB962C8B-B14F-4D97-AF65-F5344CB8AC3E}">
        <p14:creationId xmlns:p14="http://schemas.microsoft.com/office/powerpoint/2010/main" val="222494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İlgili çeşitlendirme, iki ya da daha fazla işletmenin ürünler, hizmetler, pazarlar ve varlık dönüşüm süreçlerinde benzerliklerine dayanır. Bu konuda Ülker örnek gösterilebilir. Bu benzerliklerin, yeni firmayı parçaların toplamından daha büyük bir sinerjiye götüreceği varsayılır. Çeşitlendirme stratejilerine ilişkin araştırmaların çoğu; firmalara, ilgisiz olmaya göre ilgili olmanın daha yüksek bir finansal başarım getireceğini göstermiştir. </a:t>
            </a:r>
          </a:p>
          <a:p>
            <a:r>
              <a:rPr lang="tr-TR" sz="1200" b="0" i="0" kern="1200" dirty="0" smtClean="0">
                <a:solidFill>
                  <a:schemeClr val="tx1"/>
                </a:solidFill>
                <a:effectLst/>
                <a:latin typeface="+mn-lt"/>
                <a:ea typeface="+mn-ea"/>
                <a:cs typeface="+mn-cs"/>
              </a:rPr>
              <a:t>Yukarıda sayılan çeşitlendirme stratejileri sadece işletmenin kendi kaynak ve yeteneklerine dayanarak yapılıyorsa bağımsız, başka işletmelerle işbirliği içinde ya da destek alınarak gerçekleştiriliyorsa bağımlı çeşitlendirme stratejileri de denebilirler. Stratejik ortaklıklar, birleşmeler ve satın almalar bağımlı çeşitlendirme stratejisine örnek gösterilebilir.</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13</a:t>
            </a:fld>
            <a:endParaRPr lang="tr-TR"/>
          </a:p>
        </p:txBody>
      </p:sp>
    </p:spTree>
    <p:extLst>
      <p:ext uri="{BB962C8B-B14F-4D97-AF65-F5344CB8AC3E}">
        <p14:creationId xmlns:p14="http://schemas.microsoft.com/office/powerpoint/2010/main" val="352445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Bazı durumlarda işletmeler, işler kötüye gittiğinde ya da gelecekte daha fazla nakit akışı sağlayacak ve rekabet üstünlüğü getirecek iş alanlarında yeni açılımlar yapabilmek için küçülme yoluna gidebilirler</a:t>
            </a:r>
            <a:endParaRPr lang="tr-TR" dirty="0"/>
          </a:p>
        </p:txBody>
      </p:sp>
      <p:sp>
        <p:nvSpPr>
          <p:cNvPr id="4" name="Slayt Numarası Yer Tutucusu 3"/>
          <p:cNvSpPr>
            <a:spLocks noGrp="1"/>
          </p:cNvSpPr>
          <p:nvPr>
            <p:ph type="sldNum" sz="quarter" idx="10"/>
          </p:nvPr>
        </p:nvSpPr>
        <p:spPr/>
        <p:txBody>
          <a:bodyPr/>
          <a:lstStyle/>
          <a:p>
            <a:fld id="{C73EC1D6-2675-454B-9737-0DB13E322398}" type="slidenum">
              <a:rPr lang="tr-TR" smtClean="0"/>
              <a:t>21</a:t>
            </a:fld>
            <a:endParaRPr lang="tr-TR"/>
          </a:p>
        </p:txBody>
      </p:sp>
    </p:spTree>
    <p:extLst>
      <p:ext uri="{BB962C8B-B14F-4D97-AF65-F5344CB8AC3E}">
        <p14:creationId xmlns:p14="http://schemas.microsoft.com/office/powerpoint/2010/main" val="420935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oreal-paris.co.uk/virtual-try-o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Stratejik İşletme Yönetimi</a:t>
            </a:r>
            <a:endParaRPr lang="tr-TR" dirty="0"/>
          </a:p>
        </p:txBody>
      </p:sp>
      <p:sp>
        <p:nvSpPr>
          <p:cNvPr id="3" name="Alt Başlık 2"/>
          <p:cNvSpPr>
            <a:spLocks noGrp="1"/>
          </p:cNvSpPr>
          <p:nvPr>
            <p:ph type="subTitle" idx="1"/>
          </p:nvPr>
        </p:nvSpPr>
        <p:spPr/>
        <p:txBody>
          <a:bodyPr/>
          <a:lstStyle/>
          <a:p>
            <a:r>
              <a:rPr lang="tr-TR" dirty="0" smtClean="0"/>
              <a:t>Dr. </a:t>
            </a:r>
            <a:r>
              <a:rPr lang="tr-TR" dirty="0" err="1" smtClean="0"/>
              <a:t>Öğr</a:t>
            </a:r>
            <a:r>
              <a:rPr lang="tr-TR" dirty="0" smtClean="0"/>
              <a:t>. Üyesi Aslıhan Güzin SELÇUK</a:t>
            </a:r>
            <a:endParaRPr lang="tr-TR" dirty="0"/>
          </a:p>
        </p:txBody>
      </p:sp>
    </p:spTree>
    <p:extLst>
      <p:ext uri="{BB962C8B-B14F-4D97-AF65-F5344CB8AC3E}">
        <p14:creationId xmlns:p14="http://schemas.microsoft.com/office/powerpoint/2010/main" val="353815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isket ile ilgili görsel sonucu"/>
          <p:cNvSpPr>
            <a:spLocks noChangeAspect="1" noChangeArrowheads="1"/>
          </p:cNvSpPr>
          <p:nvPr/>
        </p:nvSpPr>
        <p:spPr bwMode="auto">
          <a:xfrm>
            <a:off x="155574" y="-144463"/>
            <a:ext cx="1895765" cy="18957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2"/>
          <a:stretch>
            <a:fillRect/>
          </a:stretch>
        </p:blipFill>
        <p:spPr>
          <a:xfrm>
            <a:off x="10115550" y="4694350"/>
            <a:ext cx="2076450" cy="2200275"/>
          </a:xfrm>
          <a:prstGeom prst="rect">
            <a:avLst/>
          </a:prstGeom>
        </p:spPr>
      </p:pic>
      <p:pic>
        <p:nvPicPr>
          <p:cNvPr id="10" name="Resim 9"/>
          <p:cNvPicPr>
            <a:picLocks noChangeAspect="1"/>
          </p:cNvPicPr>
          <p:nvPr/>
        </p:nvPicPr>
        <p:blipFill>
          <a:blip r:embed="rId3"/>
          <a:stretch>
            <a:fillRect/>
          </a:stretch>
        </p:blipFill>
        <p:spPr>
          <a:xfrm>
            <a:off x="5032504" y="536184"/>
            <a:ext cx="2430248" cy="2430248"/>
          </a:xfrm>
          <a:prstGeom prst="rect">
            <a:avLst/>
          </a:prstGeom>
        </p:spPr>
      </p:pic>
      <p:pic>
        <p:nvPicPr>
          <p:cNvPr id="11" name="Resim 10"/>
          <p:cNvPicPr>
            <a:picLocks noChangeAspect="1"/>
          </p:cNvPicPr>
          <p:nvPr/>
        </p:nvPicPr>
        <p:blipFill>
          <a:blip r:embed="rId4"/>
          <a:stretch>
            <a:fillRect/>
          </a:stretch>
        </p:blipFill>
        <p:spPr>
          <a:xfrm>
            <a:off x="888731" y="3766088"/>
            <a:ext cx="4240511" cy="2717934"/>
          </a:xfrm>
          <a:prstGeom prst="rect">
            <a:avLst/>
          </a:prstGeom>
        </p:spPr>
      </p:pic>
      <p:pic>
        <p:nvPicPr>
          <p:cNvPr id="12" name="Resim 11"/>
          <p:cNvPicPr>
            <a:picLocks noChangeAspect="1"/>
          </p:cNvPicPr>
          <p:nvPr/>
        </p:nvPicPr>
        <p:blipFill>
          <a:blip r:embed="rId5"/>
          <a:stretch>
            <a:fillRect/>
          </a:stretch>
        </p:blipFill>
        <p:spPr>
          <a:xfrm>
            <a:off x="6080895" y="3335383"/>
            <a:ext cx="3397418" cy="2717934"/>
          </a:xfrm>
          <a:prstGeom prst="rect">
            <a:avLst/>
          </a:prstGeom>
        </p:spPr>
      </p:pic>
      <p:pic>
        <p:nvPicPr>
          <p:cNvPr id="13" name="Resim 12"/>
          <p:cNvPicPr>
            <a:picLocks noChangeAspect="1"/>
          </p:cNvPicPr>
          <p:nvPr/>
        </p:nvPicPr>
        <p:blipFill>
          <a:blip r:embed="rId6"/>
          <a:stretch>
            <a:fillRect/>
          </a:stretch>
        </p:blipFill>
        <p:spPr>
          <a:xfrm>
            <a:off x="8650174" y="387458"/>
            <a:ext cx="2935505" cy="2201629"/>
          </a:xfrm>
          <a:prstGeom prst="rect">
            <a:avLst/>
          </a:prstGeom>
        </p:spPr>
      </p:pic>
      <p:pic>
        <p:nvPicPr>
          <p:cNvPr id="14" name="Resim 13"/>
          <p:cNvPicPr>
            <a:picLocks noChangeAspect="1"/>
          </p:cNvPicPr>
          <p:nvPr/>
        </p:nvPicPr>
        <p:blipFill>
          <a:blip r:embed="rId7"/>
          <a:stretch>
            <a:fillRect/>
          </a:stretch>
        </p:blipFill>
        <p:spPr>
          <a:xfrm>
            <a:off x="257595" y="670581"/>
            <a:ext cx="3587487" cy="2381734"/>
          </a:xfrm>
          <a:prstGeom prst="rect">
            <a:avLst/>
          </a:prstGeom>
        </p:spPr>
      </p:pic>
    </p:spTree>
    <p:extLst>
      <p:ext uri="{BB962C8B-B14F-4D97-AF65-F5344CB8AC3E}">
        <p14:creationId xmlns:p14="http://schemas.microsoft.com/office/powerpoint/2010/main" val="19453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16611" y="1790798"/>
            <a:ext cx="5426250" cy="3038700"/>
          </a:xfrm>
          <a:prstGeom prst="rect">
            <a:avLst/>
          </a:prstGeom>
        </p:spPr>
      </p:pic>
      <p:pic>
        <p:nvPicPr>
          <p:cNvPr id="25602" name="Picture 2" descr="http://www.yenidonem.com.tr/upload/other/tuplu-tv-ler-nereye-gitti-sorunu_133009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66" y="1558440"/>
            <a:ext cx="4906433" cy="36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956304" y="2977227"/>
            <a:ext cx="8596668" cy="3880773"/>
          </a:xfrm>
        </p:spPr>
        <p:txBody>
          <a:bodyPr>
            <a:normAutofit/>
          </a:bodyPr>
          <a:lstStyle/>
          <a:p>
            <a:pPr algn="ctr"/>
            <a:r>
              <a:rPr lang="tr-TR" sz="4000" dirty="0" smtClean="0"/>
              <a:t>İŞLETMELER NEDEN ÇEŞİTLENDİRME STRATEJİSİNİ UYGULAR?</a:t>
            </a:r>
            <a:endParaRPr lang="tr-TR" sz="4000" dirty="0"/>
          </a:p>
        </p:txBody>
      </p:sp>
    </p:spTree>
    <p:extLst>
      <p:ext uri="{BB962C8B-B14F-4D97-AF65-F5344CB8AC3E}">
        <p14:creationId xmlns:p14="http://schemas.microsoft.com/office/powerpoint/2010/main" val="108469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648789"/>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lnSpc>
                <a:spcPct val="120000"/>
              </a:lnSpc>
              <a:spcBef>
                <a:spcPct val="20000"/>
              </a:spcBef>
            </a:pPr>
            <a:endParaRPr lang="tr-TR" altLang="tr-TR" sz="2000" b="1" dirty="0">
              <a:latin typeface="Arial" panose="020B0604020202020204" pitchFamily="34" charset="0"/>
            </a:endParaRPr>
          </a:p>
          <a:p>
            <a:pPr lvl="1" algn="just">
              <a:lnSpc>
                <a:spcPct val="120000"/>
              </a:lnSpc>
              <a:spcBef>
                <a:spcPct val="20000"/>
              </a:spcBef>
              <a:buFontTx/>
              <a:buChar char="–"/>
            </a:pPr>
            <a:r>
              <a:rPr lang="tr-TR" altLang="tr-TR" sz="2000" b="1" dirty="0">
                <a:latin typeface="Arial" panose="020B0604020202020204" pitchFamily="34" charset="0"/>
              </a:rPr>
              <a:t>İlişkili Çeşitlendirme Stratejisi</a:t>
            </a:r>
          </a:p>
          <a:p>
            <a:pPr lvl="1" algn="just">
              <a:lnSpc>
                <a:spcPct val="120000"/>
              </a:lnSpc>
              <a:spcBef>
                <a:spcPct val="20000"/>
              </a:spcBef>
            </a:pPr>
            <a:r>
              <a:rPr lang="tr-TR" altLang="tr-TR" sz="1800" b="1" dirty="0">
                <a:latin typeface="Arial" panose="020B0604020202020204" pitchFamily="34" charset="0"/>
              </a:rPr>
              <a:t>	</a:t>
            </a:r>
            <a:r>
              <a:rPr lang="tr-TR" altLang="tr-TR" sz="1600" b="1" dirty="0">
                <a:latin typeface="Arial" panose="020B0604020202020204" pitchFamily="34" charset="0"/>
              </a:rPr>
              <a:t>İşletmenin, f</a:t>
            </a:r>
            <a:r>
              <a:rPr lang="en-US" altLang="tr-TR" sz="1600" b="1" dirty="0" err="1">
                <a:latin typeface="Arial" panose="020B0604020202020204" pitchFamily="34" charset="0"/>
                <a:cs typeface="Times New Roman" panose="02020603050405020304" pitchFamily="18" charset="0"/>
              </a:rPr>
              <a:t>aaliyette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bulundu</a:t>
            </a:r>
            <a:r>
              <a:rPr lang="tr-TR" altLang="tr-TR" sz="1600" b="1" dirty="0">
                <a:latin typeface="Arial" panose="020B0604020202020204" pitchFamily="34" charset="0"/>
              </a:rPr>
              <a:t>ğ</a:t>
            </a:r>
            <a:r>
              <a:rPr lang="en-US" altLang="tr-TR" sz="1600" b="1" dirty="0">
                <a:latin typeface="Arial" panose="020B0604020202020204" pitchFamily="34" charset="0"/>
                <a:cs typeface="Times New Roman" panose="02020603050405020304" pitchFamily="18" charset="0"/>
              </a:rPr>
              <a:t>u </a:t>
            </a:r>
            <a:r>
              <a:rPr lang="en-US" altLang="tr-TR" sz="1600" b="1" dirty="0" err="1">
                <a:latin typeface="Arial" panose="020B0604020202020204" pitchFamily="34" charset="0"/>
                <a:cs typeface="Times New Roman" panose="02020603050405020304" pitchFamily="18" charset="0"/>
              </a:rPr>
              <a:t>mevcut</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i</a:t>
            </a:r>
            <a:r>
              <a:rPr lang="tr-TR" altLang="tr-TR" sz="1600" b="1" dirty="0">
                <a:latin typeface="Arial" panose="020B0604020202020204" pitchFamily="34" charset="0"/>
              </a:rPr>
              <a:t>ş</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alanlar</a:t>
            </a:r>
            <a:r>
              <a:rPr lang="tr-TR" altLang="tr-TR" sz="1600" b="1" dirty="0">
                <a:latin typeface="Arial" panose="020B0604020202020204" pitchFamily="34" charset="0"/>
              </a:rPr>
              <a:t>ı</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içinde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veya</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benzer</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konularda</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yeni</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i</a:t>
            </a:r>
            <a:r>
              <a:rPr lang="tr-TR" altLang="tr-TR" sz="1600" b="1" dirty="0">
                <a:latin typeface="Arial" panose="020B0604020202020204" pitchFamily="34" charset="0"/>
              </a:rPr>
              <a:t>ş</a:t>
            </a:r>
            <a:r>
              <a:rPr lang="en-US" altLang="tr-TR" sz="1600" b="1" dirty="0" err="1">
                <a:latin typeface="Arial" panose="020B0604020202020204" pitchFamily="34" charset="0"/>
                <a:cs typeface="Times New Roman" panose="02020603050405020304" pitchFamily="18" charset="0"/>
              </a:rPr>
              <a:t>lere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giri</a:t>
            </a:r>
            <a:r>
              <a:rPr lang="tr-TR" altLang="tr-TR" sz="1600" b="1" dirty="0">
                <a:latin typeface="Arial" panose="020B0604020202020204" pitchFamily="34" charset="0"/>
              </a:rPr>
              <a:t>ş</a:t>
            </a:r>
            <a:r>
              <a:rPr lang="en-US" altLang="tr-TR" sz="1600" b="1" dirty="0" err="1">
                <a:latin typeface="Arial" panose="020B0604020202020204" pitchFamily="34" charset="0"/>
                <a:cs typeface="Times New Roman" panose="02020603050405020304" pitchFamily="18" charset="0"/>
              </a:rPr>
              <a:t>mesi</a:t>
            </a:r>
            <a:r>
              <a:rPr lang="en-US" altLang="tr-TR" sz="1800" b="1" dirty="0">
                <a:latin typeface="Arial" panose="020B0604020202020204" pitchFamily="34" charset="0"/>
                <a:cs typeface="Times New Roman" panose="02020603050405020304" pitchFamily="18" charset="0"/>
              </a:rPr>
              <a:t> </a:t>
            </a:r>
            <a:r>
              <a:rPr lang="en-US" altLang="tr-TR" sz="1800" b="1" i="1" dirty="0">
                <a:latin typeface="Arial" panose="020B0604020202020204" pitchFamily="34" charset="0"/>
                <a:cs typeface="Times New Roman" panose="02020603050405020304" pitchFamily="18" charset="0"/>
              </a:rPr>
              <a:t> </a:t>
            </a:r>
            <a:endParaRPr lang="tr-TR" altLang="tr-TR" sz="1800" b="1" i="1" dirty="0">
              <a:latin typeface="Arial" panose="020B0604020202020204" pitchFamily="34" charset="0"/>
            </a:endParaRPr>
          </a:p>
          <a:p>
            <a:pPr lvl="1" algn="just">
              <a:lnSpc>
                <a:spcPct val="120000"/>
              </a:lnSpc>
              <a:spcBef>
                <a:spcPct val="20000"/>
              </a:spcBef>
            </a:pPr>
            <a:endParaRPr lang="tr-TR" altLang="tr-TR" sz="1800" b="1" dirty="0">
              <a:latin typeface="Arial" panose="020B0604020202020204" pitchFamily="34" charset="0"/>
            </a:endParaRPr>
          </a:p>
          <a:p>
            <a:pPr lvl="1" algn="just">
              <a:lnSpc>
                <a:spcPct val="120000"/>
              </a:lnSpc>
              <a:spcBef>
                <a:spcPct val="20000"/>
              </a:spcBef>
              <a:buFontTx/>
              <a:buChar char="–"/>
            </a:pPr>
            <a:r>
              <a:rPr lang="tr-TR" altLang="tr-TR" sz="2000" b="1" dirty="0">
                <a:latin typeface="Arial" panose="020B0604020202020204" pitchFamily="34" charset="0"/>
              </a:rPr>
              <a:t>İlişkisiz Çeşitlendirme Stratejisi</a:t>
            </a:r>
          </a:p>
          <a:p>
            <a:pPr lvl="1" algn="just">
              <a:lnSpc>
                <a:spcPct val="120000"/>
              </a:lnSpc>
              <a:spcBef>
                <a:spcPct val="20000"/>
              </a:spcBef>
            </a:pPr>
            <a:r>
              <a:rPr lang="tr-TR" altLang="tr-TR" sz="1800" b="1" dirty="0">
                <a:latin typeface="Arial" panose="020B0604020202020204" pitchFamily="34" charset="0"/>
              </a:rPr>
              <a:t>	</a:t>
            </a:r>
            <a:r>
              <a:rPr lang="tr-TR" altLang="tr-TR" sz="1600" b="1" dirty="0">
                <a:latin typeface="Arial" panose="020B0604020202020204" pitchFamily="34" charset="0"/>
              </a:rPr>
              <a:t>B</a:t>
            </a:r>
            <a:r>
              <a:rPr lang="en-US" altLang="tr-TR" sz="1600" b="1" dirty="0" err="1">
                <a:latin typeface="Arial" panose="020B0604020202020204" pitchFamily="34" charset="0"/>
                <a:cs typeface="Times New Roman" panose="02020603050405020304" pitchFamily="18" charset="0"/>
              </a:rPr>
              <a:t>üyüme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arzusunda</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olan</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i</a:t>
            </a:r>
            <a:r>
              <a:rPr lang="tr-TR" altLang="tr-TR" sz="1600" b="1" dirty="0">
                <a:latin typeface="Arial" panose="020B0604020202020204" pitchFamily="34" charset="0"/>
              </a:rPr>
              <a:t>ş</a:t>
            </a:r>
            <a:r>
              <a:rPr lang="en-US" altLang="tr-TR" sz="1600" b="1" dirty="0" err="1">
                <a:latin typeface="Arial" panose="020B0604020202020204" pitchFamily="34" charset="0"/>
                <a:cs typeface="Times New Roman" panose="02020603050405020304" pitchFamily="18" charset="0"/>
              </a:rPr>
              <a:t>letmelerin</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daha</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önce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faaliyette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bulundu</a:t>
            </a:r>
            <a:r>
              <a:rPr lang="tr-TR" altLang="tr-TR" sz="1600" b="1" dirty="0">
                <a:latin typeface="Arial" panose="020B0604020202020204" pitchFamily="34" charset="0"/>
              </a:rPr>
              <a:t>ğ</a:t>
            </a:r>
            <a:r>
              <a:rPr lang="en-US" altLang="tr-TR" sz="1600" b="1" dirty="0">
                <a:latin typeface="Arial" panose="020B0604020202020204" pitchFamily="34" charset="0"/>
                <a:cs typeface="Times New Roman" panose="02020603050405020304" pitchFamily="18" charset="0"/>
              </a:rPr>
              <a:t>u </a:t>
            </a:r>
            <a:r>
              <a:rPr lang="en-US" altLang="tr-TR" sz="1600" b="1" dirty="0" err="1">
                <a:latin typeface="Arial" panose="020B0604020202020204" pitchFamily="34" charset="0"/>
                <a:cs typeface="Times New Roman" panose="02020603050405020304" pitchFamily="18" charset="0"/>
              </a:rPr>
              <a:t>alanlardan</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çok</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farkl</a:t>
            </a:r>
            <a:r>
              <a:rPr lang="tr-TR" altLang="tr-TR" sz="1600" b="1" dirty="0">
                <a:latin typeface="Arial" panose="020B0604020202020204" pitchFamily="34" charset="0"/>
              </a:rPr>
              <a:t>ı</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ve</a:t>
            </a:r>
            <a:r>
              <a:rPr lang="en-US" altLang="tr-TR" sz="1600" b="1" dirty="0">
                <a:latin typeface="Arial" panose="020B0604020202020204" pitchFamily="34" charset="0"/>
                <a:cs typeface="Times New Roman" panose="02020603050405020304" pitchFamily="18" charset="0"/>
              </a:rPr>
              <a:t> de</a:t>
            </a:r>
            <a:r>
              <a:rPr lang="tr-TR" altLang="tr-TR" sz="1600" b="1" dirty="0" err="1">
                <a:latin typeface="Arial" panose="020B0604020202020204" pitchFamily="34" charset="0"/>
              </a:rPr>
              <a:t>ğiş</a:t>
            </a:r>
            <a:r>
              <a:rPr lang="en-US" altLang="tr-TR" sz="1600" b="1" dirty="0" err="1">
                <a:latin typeface="Arial" panose="020B0604020202020204" pitchFamily="34" charset="0"/>
                <a:cs typeface="Times New Roman" panose="02020603050405020304" pitchFamily="18" charset="0"/>
              </a:rPr>
              <a:t>ik</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alanlarda</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yeni</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i</a:t>
            </a:r>
            <a:r>
              <a:rPr lang="tr-TR" altLang="tr-TR" sz="1600" b="1" dirty="0">
                <a:latin typeface="Arial" panose="020B0604020202020204" pitchFamily="34" charset="0"/>
              </a:rPr>
              <a:t>ş</a:t>
            </a:r>
            <a:r>
              <a:rPr lang="en-US" altLang="tr-TR" sz="1600" b="1" dirty="0" err="1">
                <a:latin typeface="Arial" panose="020B0604020202020204" pitchFamily="34" charset="0"/>
                <a:cs typeface="Times New Roman" panose="02020603050405020304" pitchFamily="18" charset="0"/>
              </a:rPr>
              <a:t>lere</a:t>
            </a:r>
            <a:r>
              <a:rPr lang="en-US" altLang="tr-TR" sz="1600" b="1" dirty="0">
                <a:latin typeface="Arial" panose="020B0604020202020204" pitchFamily="34" charset="0"/>
                <a:cs typeface="Times New Roman" panose="02020603050405020304" pitchFamily="18" charset="0"/>
              </a:rPr>
              <a:t> </a:t>
            </a:r>
            <a:r>
              <a:rPr lang="en-US" altLang="tr-TR" sz="1600" b="1" dirty="0" err="1">
                <a:latin typeface="Arial" panose="020B0604020202020204" pitchFamily="34" charset="0"/>
                <a:cs typeface="Times New Roman" panose="02020603050405020304" pitchFamily="18" charset="0"/>
              </a:rPr>
              <a:t>girmesi</a:t>
            </a:r>
            <a:r>
              <a:rPr lang="en-US" altLang="tr-TR" sz="1800" b="1" i="1" dirty="0">
                <a:latin typeface="Arial" panose="020B0604020202020204" pitchFamily="34" charset="0"/>
                <a:cs typeface="Times New Roman" panose="02020603050405020304" pitchFamily="18" charset="0"/>
              </a:rPr>
              <a:t> </a:t>
            </a:r>
            <a:endParaRPr lang="tr-TR" altLang="tr-TR" sz="1800" b="1" i="1" dirty="0">
              <a:latin typeface="Arial" panose="020B0604020202020204" pitchFamily="34" charset="0"/>
            </a:endParaRPr>
          </a:p>
          <a:p>
            <a:pPr lvl="1" algn="just">
              <a:lnSpc>
                <a:spcPct val="120000"/>
              </a:lnSpc>
              <a:spcBef>
                <a:spcPct val="20000"/>
              </a:spcBef>
            </a:pPr>
            <a:endParaRPr lang="tr-TR" altLang="tr-TR" sz="1800" b="1" dirty="0">
              <a:latin typeface="Arial" panose="020B0604020202020204" pitchFamily="34" charset="0"/>
            </a:endParaRPr>
          </a:p>
          <a:p>
            <a:pPr lvl="1" algn="just">
              <a:lnSpc>
                <a:spcPct val="120000"/>
              </a:lnSpc>
              <a:spcBef>
                <a:spcPct val="20000"/>
              </a:spcBef>
              <a:buFontTx/>
              <a:buChar char="–"/>
            </a:pPr>
            <a:r>
              <a:rPr lang="tr-TR" altLang="tr-TR" sz="2000" b="1" dirty="0">
                <a:latin typeface="Arial" panose="020B0604020202020204" pitchFamily="34" charset="0"/>
              </a:rPr>
              <a:t>Bağımsız ve Bağımlı Çeşitlendirme Stratejileri</a:t>
            </a:r>
          </a:p>
          <a:p>
            <a:pPr lvl="1" algn="just">
              <a:lnSpc>
                <a:spcPct val="120000"/>
              </a:lnSpc>
              <a:spcBef>
                <a:spcPct val="20000"/>
              </a:spcBef>
            </a:pPr>
            <a:r>
              <a:rPr lang="tr-TR" altLang="tr-TR" sz="1800" b="1" dirty="0">
                <a:latin typeface="Arial" panose="020B0604020202020204" pitchFamily="34" charset="0"/>
              </a:rPr>
              <a:t>	</a:t>
            </a:r>
            <a:r>
              <a:rPr lang="tr-TR" altLang="tr-TR" sz="1600" b="1" dirty="0">
                <a:latin typeface="Arial" panose="020B0604020202020204" pitchFamily="34" charset="0"/>
                <a:cs typeface="Times New Roman" panose="02020603050405020304" pitchFamily="18" charset="0"/>
              </a:rPr>
              <a:t>Uygulanan çe</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itlendirme stratejisi, yabanc</a:t>
            </a:r>
            <a:r>
              <a:rPr lang="tr-TR" altLang="tr-TR" sz="1600" b="1" dirty="0">
                <a:latin typeface="Arial" panose="020B0604020202020204" pitchFamily="34" charset="0"/>
              </a:rPr>
              <a:t>ı</a:t>
            </a:r>
            <a:r>
              <a:rPr lang="tr-TR" altLang="tr-TR" sz="1600" b="1" dirty="0">
                <a:latin typeface="Arial" panose="020B0604020202020204" pitchFamily="34" charset="0"/>
                <a:cs typeface="Times New Roman" panose="02020603050405020304" pitchFamily="18" charset="0"/>
              </a:rPr>
              <a:t> bir i</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letme deste</a:t>
            </a:r>
            <a:r>
              <a:rPr lang="tr-TR" altLang="tr-TR" sz="1600" b="1" dirty="0">
                <a:latin typeface="Arial" panose="020B0604020202020204" pitchFamily="34" charset="0"/>
              </a:rPr>
              <a:t>ğ</a:t>
            </a:r>
            <a:r>
              <a:rPr lang="tr-TR" altLang="tr-TR" sz="1600" b="1" dirty="0">
                <a:latin typeface="Arial" panose="020B0604020202020204" pitchFamily="34" charset="0"/>
                <a:cs typeface="Times New Roman" panose="02020603050405020304" pitchFamily="18" charset="0"/>
              </a:rPr>
              <a:t>i olmadan uygulan</a:t>
            </a:r>
            <a:r>
              <a:rPr lang="tr-TR" altLang="tr-TR" sz="1600" b="1" dirty="0">
                <a:latin typeface="Arial" panose="020B0604020202020204" pitchFamily="34" charset="0"/>
              </a:rPr>
              <a:t>ı</a:t>
            </a:r>
            <a:r>
              <a:rPr lang="tr-TR" altLang="tr-TR" sz="1600" b="1" dirty="0">
                <a:latin typeface="Arial" panose="020B0604020202020204" pitchFamily="34" charset="0"/>
                <a:cs typeface="Times New Roman" panose="02020603050405020304" pitchFamily="18" charset="0"/>
              </a:rPr>
              <a:t>yorsa, bu durumda yürütülen </a:t>
            </a:r>
            <a:r>
              <a:rPr lang="tr-TR" altLang="tr-TR" sz="1600" b="1" i="1" dirty="0">
                <a:latin typeface="Arial" panose="020B0604020202020204" pitchFamily="34" charset="0"/>
                <a:cs typeface="Times New Roman" panose="02020603050405020304" pitchFamily="18" charset="0"/>
              </a:rPr>
              <a:t>ba</a:t>
            </a:r>
            <a:r>
              <a:rPr lang="tr-TR" altLang="tr-TR" sz="1600" b="1" i="1" dirty="0">
                <a:latin typeface="Arial" panose="020B0604020202020204" pitchFamily="34" charset="0"/>
              </a:rPr>
              <a:t>ğı</a:t>
            </a:r>
            <a:r>
              <a:rPr lang="tr-TR" altLang="tr-TR" sz="1600" b="1" i="1" dirty="0">
                <a:latin typeface="Arial" panose="020B0604020202020204" pitchFamily="34" charset="0"/>
                <a:cs typeface="Times New Roman" panose="02020603050405020304" pitchFamily="18" charset="0"/>
              </a:rPr>
              <a:t>ms</a:t>
            </a:r>
            <a:r>
              <a:rPr lang="tr-TR" altLang="tr-TR" sz="1600" b="1" i="1" dirty="0">
                <a:latin typeface="Arial" panose="020B0604020202020204" pitchFamily="34" charset="0"/>
              </a:rPr>
              <a:t>ı</a:t>
            </a:r>
            <a:r>
              <a:rPr lang="tr-TR" altLang="tr-TR" sz="1600" b="1" i="1" dirty="0">
                <a:latin typeface="Arial" panose="020B0604020202020204" pitchFamily="34" charset="0"/>
                <a:cs typeface="Times New Roman" panose="02020603050405020304" pitchFamily="18" charset="0"/>
              </a:rPr>
              <a:t>z çe</a:t>
            </a:r>
            <a:r>
              <a:rPr lang="tr-TR" altLang="tr-TR" sz="1600" b="1" i="1" dirty="0">
                <a:latin typeface="Arial" panose="020B0604020202020204" pitchFamily="34" charset="0"/>
              </a:rPr>
              <a:t>ş</a:t>
            </a:r>
            <a:r>
              <a:rPr lang="tr-TR" altLang="tr-TR" sz="1600" b="1" i="1" dirty="0">
                <a:latin typeface="Arial" panose="020B0604020202020204" pitchFamily="34" charset="0"/>
                <a:cs typeface="Times New Roman" panose="02020603050405020304" pitchFamily="18" charset="0"/>
              </a:rPr>
              <a:t>itlendirme</a:t>
            </a:r>
            <a:r>
              <a:rPr lang="tr-TR" altLang="tr-TR" sz="1600" b="1" dirty="0">
                <a:latin typeface="Arial" panose="020B0604020202020204" pitchFamily="34" charset="0"/>
                <a:cs typeface="Times New Roman" panose="02020603050405020304" pitchFamily="18" charset="0"/>
              </a:rPr>
              <a:t> stratejisidir. </a:t>
            </a:r>
            <a:endParaRPr lang="tr-TR" altLang="tr-TR" sz="1600" b="1" dirty="0">
              <a:latin typeface="Arial" panose="020B0604020202020204" pitchFamily="34" charset="0"/>
            </a:endParaRPr>
          </a:p>
          <a:p>
            <a:pPr lvl="1" algn="just">
              <a:lnSpc>
                <a:spcPct val="120000"/>
              </a:lnSpc>
              <a:spcBef>
                <a:spcPct val="20000"/>
              </a:spcBef>
            </a:pPr>
            <a:endParaRPr lang="tr-TR" altLang="tr-TR" sz="1600" b="1" dirty="0">
              <a:latin typeface="Arial" panose="020B0604020202020204" pitchFamily="34" charset="0"/>
            </a:endParaRPr>
          </a:p>
          <a:p>
            <a:pPr lvl="1" algn="just">
              <a:lnSpc>
                <a:spcPct val="120000"/>
              </a:lnSpc>
              <a:spcBef>
                <a:spcPct val="20000"/>
              </a:spcBef>
            </a:pPr>
            <a:r>
              <a:rPr lang="tr-TR" altLang="tr-TR" sz="1600" b="1" dirty="0">
                <a:latin typeface="Arial" panose="020B0604020202020204" pitchFamily="34" charset="0"/>
              </a:rPr>
              <a:t>	İşletme, </a:t>
            </a:r>
            <a:r>
              <a:rPr lang="tr-TR" altLang="tr-TR" sz="1600" b="1" dirty="0">
                <a:latin typeface="Arial" panose="020B0604020202020204" pitchFamily="34" charset="0"/>
                <a:cs typeface="Times New Roman" panose="02020603050405020304" pitchFamily="18" charset="0"/>
              </a:rPr>
              <a:t>girece</a:t>
            </a:r>
            <a:r>
              <a:rPr lang="tr-TR" altLang="tr-TR" sz="1600" b="1" dirty="0">
                <a:latin typeface="Arial" panose="020B0604020202020204" pitchFamily="34" charset="0"/>
              </a:rPr>
              <a:t>ğ</a:t>
            </a:r>
            <a:r>
              <a:rPr lang="tr-TR" altLang="tr-TR" sz="1600" b="1" dirty="0">
                <a:latin typeface="Arial" panose="020B0604020202020204" pitchFamily="34" charset="0"/>
                <a:cs typeface="Times New Roman" panose="02020603050405020304" pitchFamily="18" charset="0"/>
              </a:rPr>
              <a:t>i farkl</a:t>
            </a:r>
            <a:r>
              <a:rPr lang="tr-TR" altLang="tr-TR" sz="1600" b="1" dirty="0">
                <a:latin typeface="Arial" panose="020B0604020202020204" pitchFamily="34" charset="0"/>
              </a:rPr>
              <a:t>ı</a:t>
            </a:r>
            <a:r>
              <a:rPr lang="tr-TR" altLang="tr-TR" sz="1600" b="1" dirty="0">
                <a:latin typeface="Arial" panose="020B0604020202020204" pitchFamily="34" charset="0"/>
                <a:cs typeface="Times New Roman" panose="02020603050405020304" pitchFamily="18" charset="0"/>
              </a:rPr>
              <a:t> i</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 alan</a:t>
            </a:r>
            <a:r>
              <a:rPr lang="tr-TR" altLang="tr-TR" sz="1600" b="1" dirty="0">
                <a:latin typeface="Arial" panose="020B0604020202020204" pitchFamily="34" charset="0"/>
              </a:rPr>
              <a:t>ı</a:t>
            </a:r>
            <a:r>
              <a:rPr lang="tr-TR" altLang="tr-TR" sz="1600" b="1" dirty="0">
                <a:latin typeface="Arial" panose="020B0604020202020204" pitchFamily="34" charset="0"/>
                <a:cs typeface="Times New Roman" panose="02020603050405020304" pitchFamily="18" charset="0"/>
              </a:rPr>
              <a:t>nda deneyim sahibi olan ba</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ka bir i</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letmey</a:t>
            </a:r>
            <a:r>
              <a:rPr lang="tr-TR" altLang="tr-TR" sz="1600" b="1" dirty="0">
                <a:latin typeface="Arial" panose="020B0604020202020204" pitchFamily="34" charset="0"/>
              </a:rPr>
              <a:t>le </a:t>
            </a:r>
            <a:r>
              <a:rPr lang="tr-TR" altLang="tr-TR" sz="1600" b="1" dirty="0">
                <a:latin typeface="Arial" panose="020B0604020202020204" pitchFamily="34" charset="0"/>
                <a:cs typeface="Times New Roman" panose="02020603050405020304" pitchFamily="18" charset="0"/>
              </a:rPr>
              <a:t>i</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birli</a:t>
            </a:r>
            <a:r>
              <a:rPr lang="tr-TR" altLang="tr-TR" sz="1600" b="1" dirty="0">
                <a:latin typeface="Arial" panose="020B0604020202020204" pitchFamily="34" charset="0"/>
              </a:rPr>
              <a:t>ğ</a:t>
            </a:r>
            <a:r>
              <a:rPr lang="tr-TR" altLang="tr-TR" sz="1600" b="1" dirty="0">
                <a:latin typeface="Arial" panose="020B0604020202020204" pitchFamily="34" charset="0"/>
                <a:cs typeface="Times New Roman" panose="02020603050405020304" pitchFamily="18" charset="0"/>
              </a:rPr>
              <a:t>i yaparak </a:t>
            </a:r>
            <a:r>
              <a:rPr lang="tr-TR" altLang="tr-TR" sz="1600" b="1" dirty="0">
                <a:latin typeface="Arial" panose="020B0604020202020204" pitchFamily="34" charset="0"/>
              </a:rPr>
              <a:t>uyguladığı strateji, </a:t>
            </a:r>
            <a:r>
              <a:rPr lang="tr-TR" altLang="tr-TR" sz="1600" b="1" i="1" dirty="0">
                <a:latin typeface="Arial" panose="020B0604020202020204" pitchFamily="34" charset="0"/>
              </a:rPr>
              <a:t>bağımlı çeşitlendirme</a:t>
            </a:r>
            <a:r>
              <a:rPr lang="tr-TR" altLang="tr-TR" sz="1600" b="1" dirty="0">
                <a:latin typeface="Arial" panose="020B0604020202020204" pitchFamily="34" charset="0"/>
              </a:rPr>
              <a:t> stratejisidir.</a:t>
            </a:r>
          </a:p>
        </p:txBody>
      </p:sp>
      <p:sp>
        <p:nvSpPr>
          <p:cNvPr id="23555" name="Rectangle 3"/>
          <p:cNvSpPr>
            <a:spLocks noChangeArrowheads="1"/>
          </p:cNvSpPr>
          <p:nvPr/>
        </p:nvSpPr>
        <p:spPr bwMode="auto">
          <a:xfrm>
            <a:off x="424656" y="84728"/>
            <a:ext cx="82946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tr-TR" altLang="tr-TR" sz="3200" b="1" dirty="0">
                <a:latin typeface="Arial" panose="020B0604020202020204" pitchFamily="34" charset="0"/>
              </a:rPr>
              <a:t>Kurumsal Yönetim Stratejileri</a:t>
            </a:r>
          </a:p>
        </p:txBody>
      </p:sp>
      <p:sp>
        <p:nvSpPr>
          <p:cNvPr id="23557" name="Text Box 5"/>
          <p:cNvSpPr txBox="1">
            <a:spLocks noChangeArrowheads="1"/>
          </p:cNvSpPr>
          <p:nvPr/>
        </p:nvSpPr>
        <p:spPr bwMode="auto">
          <a:xfrm>
            <a:off x="8915400" y="64770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319199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86750" y="1363851"/>
            <a:ext cx="7732689" cy="3465486"/>
          </a:xfrm>
          <a:prstGeom prst="rect">
            <a:avLst/>
          </a:prstGeom>
        </p:spPr>
      </p:pic>
    </p:spTree>
    <p:extLst>
      <p:ext uri="{BB962C8B-B14F-4D97-AF65-F5344CB8AC3E}">
        <p14:creationId xmlns:p14="http://schemas.microsoft.com/office/powerpoint/2010/main" val="27487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35269" y="1916624"/>
            <a:ext cx="8286750" cy="2590800"/>
          </a:xfrm>
          <a:prstGeom prst="rect">
            <a:avLst/>
          </a:prstGeom>
        </p:spPr>
      </p:pic>
    </p:spTree>
    <p:extLst>
      <p:ext uri="{BB962C8B-B14F-4D97-AF65-F5344CB8AC3E}">
        <p14:creationId xmlns:p14="http://schemas.microsoft.com/office/powerpoint/2010/main" val="179078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48463" y="1034915"/>
            <a:ext cx="8198705" cy="4652963"/>
          </a:xfrm>
          <a:prstGeom prst="rect">
            <a:avLst/>
          </a:prstGeom>
        </p:spPr>
      </p:pic>
    </p:spTree>
    <p:extLst>
      <p:ext uri="{BB962C8B-B14F-4D97-AF65-F5344CB8AC3E}">
        <p14:creationId xmlns:p14="http://schemas.microsoft.com/office/powerpoint/2010/main" val="231655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12871" y="2350319"/>
            <a:ext cx="9528553" cy="2188665"/>
          </a:xfrm>
          <a:prstGeom prst="rect">
            <a:avLst/>
          </a:prstGeom>
        </p:spPr>
      </p:pic>
    </p:spTree>
    <p:extLst>
      <p:ext uri="{BB962C8B-B14F-4D97-AF65-F5344CB8AC3E}">
        <p14:creationId xmlns:p14="http://schemas.microsoft.com/office/powerpoint/2010/main" val="17009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21409" y="259515"/>
            <a:ext cx="7004925" cy="6389258"/>
          </a:xfrm>
          <a:prstGeom prst="rect">
            <a:avLst/>
          </a:prstGeom>
        </p:spPr>
      </p:pic>
    </p:spTree>
    <p:extLst>
      <p:ext uri="{BB962C8B-B14F-4D97-AF65-F5344CB8AC3E}">
        <p14:creationId xmlns:p14="http://schemas.microsoft.com/office/powerpoint/2010/main" val="336241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7827" y="1222994"/>
            <a:ext cx="9947445" cy="4154919"/>
          </a:xfrm>
          <a:prstGeom prst="rect">
            <a:avLst/>
          </a:prstGeom>
        </p:spPr>
      </p:pic>
    </p:spTree>
    <p:extLst>
      <p:ext uri="{BB962C8B-B14F-4D97-AF65-F5344CB8AC3E}">
        <p14:creationId xmlns:p14="http://schemas.microsoft.com/office/powerpoint/2010/main" val="249380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53143" y="315686"/>
            <a:ext cx="8634548" cy="5667103"/>
          </a:xfrm>
        </p:spPr>
        <p:txBody>
          <a:bodyPr>
            <a:normAutofit fontScale="85000" lnSpcReduction="10000"/>
          </a:bodyPr>
          <a:lstStyle/>
          <a:p>
            <a:pPr algn="just">
              <a:lnSpc>
                <a:spcPct val="130000"/>
              </a:lnSpc>
              <a:buFontTx/>
              <a:buNone/>
            </a:pPr>
            <a:r>
              <a:rPr lang="tr-TR" altLang="tr-TR" sz="2600" b="1" dirty="0">
                <a:solidFill>
                  <a:schemeClr val="tx1"/>
                </a:solidFill>
                <a:latin typeface="Arial" panose="020B0604020202020204" pitchFamily="34" charset="0"/>
              </a:rPr>
              <a:t>Temel stratejiler, işletmelerin her yönetim düzeyinde uygulanır.</a:t>
            </a:r>
          </a:p>
          <a:p>
            <a:pPr algn="just">
              <a:lnSpc>
                <a:spcPct val="130000"/>
              </a:lnSpc>
              <a:buFontTx/>
              <a:buNone/>
            </a:pPr>
            <a:r>
              <a:rPr lang="tr-TR" altLang="tr-TR" sz="2600" b="1" dirty="0">
                <a:solidFill>
                  <a:schemeClr val="tx1"/>
                </a:solidFill>
                <a:latin typeface="Arial" panose="020B0604020202020204" pitchFamily="34" charset="0"/>
              </a:rPr>
              <a:t>Ama değişik yönetim düzeylerinde uygulanan </a:t>
            </a:r>
            <a:r>
              <a:rPr lang="tr-TR" altLang="tr-TR" sz="2600" b="1" dirty="0" smtClean="0">
                <a:solidFill>
                  <a:schemeClr val="tx1"/>
                </a:solidFill>
                <a:latin typeface="Arial" panose="020B0604020202020204" pitchFamily="34" charset="0"/>
              </a:rPr>
              <a:t>temel stratejilerde amaç</a:t>
            </a:r>
            <a:r>
              <a:rPr lang="tr-TR" altLang="tr-TR" sz="2600" b="1" dirty="0">
                <a:solidFill>
                  <a:schemeClr val="tx1"/>
                </a:solidFill>
                <a:latin typeface="Arial" panose="020B0604020202020204" pitchFamily="34" charset="0"/>
              </a:rPr>
              <a:t>, alan ve bakış açıları farklı olabilir.  </a:t>
            </a:r>
          </a:p>
          <a:p>
            <a:pPr algn="ctr">
              <a:lnSpc>
                <a:spcPct val="130000"/>
              </a:lnSpc>
              <a:buFontTx/>
              <a:buNone/>
            </a:pPr>
            <a:endParaRPr lang="tr-TR" altLang="tr-TR" b="1" dirty="0">
              <a:solidFill>
                <a:schemeClr val="tx1"/>
              </a:solidFill>
              <a:latin typeface="Arial" panose="020B0604020202020204" pitchFamily="34" charset="0"/>
            </a:endParaRPr>
          </a:p>
          <a:p>
            <a:pPr>
              <a:lnSpc>
                <a:spcPct val="130000"/>
              </a:lnSpc>
            </a:pPr>
            <a:r>
              <a:rPr lang="tr-TR" altLang="tr-TR" sz="2400" b="1" dirty="0">
                <a:solidFill>
                  <a:schemeClr val="tx1"/>
                </a:solidFill>
                <a:latin typeface="Arial" panose="020B0604020202020204" pitchFamily="34" charset="0"/>
              </a:rPr>
              <a:t>Kurumsal Stratejiler </a:t>
            </a:r>
            <a:r>
              <a:rPr lang="tr-TR" altLang="tr-TR" sz="2400" b="1" i="1" dirty="0">
                <a:solidFill>
                  <a:schemeClr val="tx1"/>
                </a:solidFill>
                <a:latin typeface="Arial" panose="020B0604020202020204" pitchFamily="34" charset="0"/>
              </a:rPr>
              <a:t>(</a:t>
            </a:r>
            <a:r>
              <a:rPr lang="tr-TR" altLang="tr-TR" sz="2400" b="1" i="1" dirty="0" err="1">
                <a:solidFill>
                  <a:schemeClr val="tx1"/>
                </a:solidFill>
                <a:latin typeface="Arial" panose="020B0604020202020204" pitchFamily="34" charset="0"/>
              </a:rPr>
              <a:t>Corporate</a:t>
            </a:r>
            <a:r>
              <a:rPr lang="tr-TR" altLang="tr-TR" sz="2400" b="1" i="1" dirty="0">
                <a:solidFill>
                  <a:schemeClr val="tx1"/>
                </a:solidFill>
                <a:latin typeface="Arial" panose="020B0604020202020204" pitchFamily="34" charset="0"/>
              </a:rPr>
              <a:t> Level)</a:t>
            </a:r>
          </a:p>
          <a:p>
            <a:pPr>
              <a:lnSpc>
                <a:spcPct val="130000"/>
              </a:lnSpc>
              <a:buFontTx/>
              <a:buNone/>
            </a:pPr>
            <a:r>
              <a:rPr lang="tr-TR" altLang="tr-TR" sz="2000" b="1" dirty="0">
                <a:solidFill>
                  <a:schemeClr val="tx1"/>
                </a:solidFill>
                <a:latin typeface="Arial" panose="020B0604020202020204" pitchFamily="34" charset="0"/>
              </a:rPr>
              <a:t>	</a:t>
            </a:r>
            <a:r>
              <a:rPr lang="tr-TR" altLang="tr-TR" b="1" dirty="0">
                <a:solidFill>
                  <a:schemeClr val="tx1"/>
                </a:solidFill>
                <a:latin typeface="Arial" panose="020B0604020202020204" pitchFamily="34" charset="0"/>
              </a:rPr>
              <a:t>Üst Yönetim düzeyinde belirlenen ve uygulanan</a:t>
            </a:r>
            <a:r>
              <a:rPr lang="tr-TR" altLang="tr-TR" sz="2000" b="1" dirty="0">
                <a:solidFill>
                  <a:schemeClr val="tx1"/>
                </a:solidFill>
                <a:latin typeface="Arial" panose="020B0604020202020204" pitchFamily="34" charset="0"/>
              </a:rPr>
              <a:t>  stratejiler</a:t>
            </a:r>
          </a:p>
          <a:p>
            <a:pPr>
              <a:lnSpc>
                <a:spcPct val="130000"/>
              </a:lnSpc>
              <a:buFontTx/>
              <a:buNone/>
            </a:pPr>
            <a:r>
              <a:rPr lang="tr-TR" altLang="tr-TR" sz="2000" b="1" dirty="0">
                <a:solidFill>
                  <a:schemeClr val="tx1"/>
                </a:solidFill>
                <a:latin typeface="Arial" panose="020B0604020202020204" pitchFamily="34" charset="0"/>
              </a:rPr>
              <a:t> </a:t>
            </a:r>
          </a:p>
          <a:p>
            <a:pPr>
              <a:lnSpc>
                <a:spcPct val="130000"/>
              </a:lnSpc>
            </a:pPr>
            <a:r>
              <a:rPr lang="tr-TR" altLang="tr-TR" sz="2400" b="1" dirty="0">
                <a:solidFill>
                  <a:schemeClr val="tx1"/>
                </a:solidFill>
                <a:latin typeface="Arial" panose="020B0604020202020204" pitchFamily="34" charset="0"/>
              </a:rPr>
              <a:t>İş Yönetim (Rekabet) Stratejileri </a:t>
            </a:r>
            <a:r>
              <a:rPr lang="tr-TR" altLang="tr-TR" sz="2400" b="1" i="1" dirty="0">
                <a:solidFill>
                  <a:schemeClr val="tx1"/>
                </a:solidFill>
                <a:latin typeface="Arial" panose="020B0604020202020204" pitchFamily="34" charset="0"/>
              </a:rPr>
              <a:t>(Business Level)</a:t>
            </a:r>
          </a:p>
          <a:p>
            <a:pPr>
              <a:lnSpc>
                <a:spcPct val="130000"/>
              </a:lnSpc>
              <a:buFontTx/>
              <a:buNone/>
            </a:pPr>
            <a:r>
              <a:rPr lang="tr-TR" altLang="tr-TR" b="1" dirty="0">
                <a:solidFill>
                  <a:schemeClr val="tx1"/>
                </a:solidFill>
                <a:latin typeface="Arial" panose="020B0604020202020204" pitchFamily="34" charset="0"/>
              </a:rPr>
              <a:t>	Ana iş birimleri düzeyinde belirlenen ve uygulanan stratejiler</a:t>
            </a:r>
          </a:p>
          <a:p>
            <a:pPr>
              <a:lnSpc>
                <a:spcPct val="130000"/>
              </a:lnSpc>
              <a:buFontTx/>
              <a:buNone/>
            </a:pPr>
            <a:endParaRPr lang="tr-TR" altLang="tr-TR" b="1" dirty="0">
              <a:solidFill>
                <a:schemeClr val="tx1"/>
              </a:solidFill>
              <a:latin typeface="Arial" panose="020B0604020202020204" pitchFamily="34" charset="0"/>
            </a:endParaRPr>
          </a:p>
          <a:p>
            <a:pPr>
              <a:lnSpc>
                <a:spcPct val="130000"/>
              </a:lnSpc>
            </a:pPr>
            <a:r>
              <a:rPr lang="tr-TR" altLang="tr-TR" sz="2400" b="1" dirty="0">
                <a:solidFill>
                  <a:schemeClr val="tx1"/>
                </a:solidFill>
                <a:latin typeface="Arial" panose="020B0604020202020204" pitchFamily="34" charset="0"/>
              </a:rPr>
              <a:t>İşlevsel Stratejiler </a:t>
            </a:r>
            <a:r>
              <a:rPr lang="tr-TR" altLang="tr-TR" sz="2400" b="1" i="1" dirty="0">
                <a:solidFill>
                  <a:schemeClr val="tx1"/>
                </a:solidFill>
                <a:latin typeface="Arial" panose="020B0604020202020204" pitchFamily="34" charset="0"/>
              </a:rPr>
              <a:t>(</a:t>
            </a:r>
            <a:r>
              <a:rPr lang="tr-TR" altLang="tr-TR" sz="2400" b="1" i="1" dirty="0" err="1">
                <a:solidFill>
                  <a:schemeClr val="tx1"/>
                </a:solidFill>
                <a:latin typeface="Arial" panose="020B0604020202020204" pitchFamily="34" charset="0"/>
              </a:rPr>
              <a:t>Operational</a:t>
            </a:r>
            <a:r>
              <a:rPr lang="tr-TR" altLang="tr-TR" sz="2400" b="1" i="1" dirty="0">
                <a:solidFill>
                  <a:schemeClr val="tx1"/>
                </a:solidFill>
                <a:latin typeface="Arial" panose="020B0604020202020204" pitchFamily="34" charset="0"/>
              </a:rPr>
              <a:t>)</a:t>
            </a:r>
          </a:p>
          <a:p>
            <a:pPr>
              <a:lnSpc>
                <a:spcPct val="130000"/>
              </a:lnSpc>
              <a:buFontTx/>
              <a:buNone/>
            </a:pPr>
            <a:r>
              <a:rPr lang="tr-TR" altLang="tr-TR" sz="2000" b="1" dirty="0">
                <a:solidFill>
                  <a:schemeClr val="tx1"/>
                </a:solidFill>
                <a:latin typeface="Arial" panose="020B0604020202020204" pitchFamily="34" charset="0"/>
              </a:rPr>
              <a:t>	</a:t>
            </a:r>
            <a:r>
              <a:rPr lang="tr-TR" altLang="tr-TR" b="1" dirty="0">
                <a:solidFill>
                  <a:schemeClr val="tx1"/>
                </a:solidFill>
                <a:latin typeface="Arial" panose="020B0604020202020204" pitchFamily="34" charset="0"/>
              </a:rPr>
              <a:t>Alt yönetim düzeyinde belirlenen ve uygulanan bölümsel stratejiler</a:t>
            </a:r>
          </a:p>
        </p:txBody>
      </p:sp>
      <p:sp>
        <p:nvSpPr>
          <p:cNvPr id="20486" name="Text Box 6"/>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340583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3166" y="6018530"/>
            <a:ext cx="4962833" cy="369332"/>
          </a:xfrm>
          <a:prstGeom prst="rect">
            <a:avLst/>
          </a:prstGeom>
        </p:spPr>
        <p:txBody>
          <a:bodyPr wrap="none">
            <a:spAutoFit/>
          </a:bodyPr>
          <a:lstStyle/>
          <a:p>
            <a:r>
              <a:rPr lang="tr-TR" dirty="0">
                <a:hlinkClick r:id="rId2"/>
              </a:rPr>
              <a:t>https://www.loreal-paris.co.uk/virtual-try-on</a:t>
            </a:r>
            <a:endParaRPr lang="tr-TR" dirty="0"/>
          </a:p>
        </p:txBody>
      </p:sp>
      <p:pic>
        <p:nvPicPr>
          <p:cNvPr id="3" name="Resim 2"/>
          <p:cNvPicPr>
            <a:picLocks noChangeAspect="1"/>
          </p:cNvPicPr>
          <p:nvPr/>
        </p:nvPicPr>
        <p:blipFill>
          <a:blip r:embed="rId3"/>
          <a:stretch>
            <a:fillRect/>
          </a:stretch>
        </p:blipFill>
        <p:spPr>
          <a:xfrm>
            <a:off x="444849" y="0"/>
            <a:ext cx="8761144" cy="5908679"/>
          </a:xfrm>
          <a:prstGeom prst="rect">
            <a:avLst/>
          </a:prstGeom>
        </p:spPr>
      </p:pic>
    </p:spTree>
    <p:extLst>
      <p:ext uri="{BB962C8B-B14F-4D97-AF65-F5344CB8AC3E}">
        <p14:creationId xmlns:p14="http://schemas.microsoft.com/office/powerpoint/2010/main" val="3464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5023" y="269966"/>
            <a:ext cx="8294688" cy="973138"/>
          </a:xfrm>
        </p:spPr>
        <p:txBody>
          <a:bodyPr/>
          <a:lstStyle/>
          <a:p>
            <a:r>
              <a:rPr lang="tr-TR" altLang="tr-TR" sz="3200" b="1" dirty="0">
                <a:solidFill>
                  <a:schemeClr val="tx1"/>
                </a:solidFill>
                <a:latin typeface="Arial" panose="020B0604020202020204" pitchFamily="34" charset="0"/>
              </a:rPr>
              <a:t>Kurumsal Yönetim Stratejileri</a:t>
            </a:r>
          </a:p>
        </p:txBody>
      </p:sp>
      <p:sp>
        <p:nvSpPr>
          <p:cNvPr id="24579" name="Rectangle 3"/>
          <p:cNvSpPr>
            <a:spLocks noGrp="1" noChangeArrowheads="1"/>
          </p:cNvSpPr>
          <p:nvPr>
            <p:ph type="body" idx="1"/>
          </p:nvPr>
        </p:nvSpPr>
        <p:spPr>
          <a:xfrm>
            <a:off x="0" y="1075419"/>
            <a:ext cx="8534400" cy="5105400"/>
          </a:xfrm>
        </p:spPr>
        <p:txBody>
          <a:bodyPr/>
          <a:lstStyle/>
          <a:p>
            <a:pPr algn="just">
              <a:lnSpc>
                <a:spcPct val="135000"/>
              </a:lnSpc>
              <a:buFontTx/>
              <a:buNone/>
            </a:pPr>
            <a:r>
              <a:rPr lang="tr-TR" altLang="tr-TR" sz="2800" b="1" dirty="0">
                <a:solidFill>
                  <a:schemeClr val="tx1"/>
                </a:solidFill>
                <a:latin typeface="Arial" panose="020B0604020202020204" pitchFamily="34" charset="0"/>
              </a:rPr>
              <a:t> 2) ÇEKİLME STRATEJİSİ :</a:t>
            </a:r>
          </a:p>
          <a:p>
            <a:pPr algn="just">
              <a:lnSpc>
                <a:spcPct val="135000"/>
              </a:lnSpc>
              <a:buFontTx/>
              <a:buNone/>
            </a:pPr>
            <a:r>
              <a:rPr lang="tr-TR" altLang="tr-TR" sz="2000" b="1" dirty="0">
                <a:solidFill>
                  <a:schemeClr val="tx1"/>
                </a:solidFill>
                <a:latin typeface="Arial" panose="020B0604020202020204" pitchFamily="34" charset="0"/>
                <a:cs typeface="Times New Roman" panose="02020603050405020304" pitchFamily="18" charset="0"/>
              </a:rPr>
              <a:t>	   Baz</a:t>
            </a:r>
            <a:r>
              <a:rPr lang="tr-TR" altLang="tr-TR" sz="2000" b="1" dirty="0">
                <a:solidFill>
                  <a:schemeClr val="tx1"/>
                </a:solidFill>
                <a:latin typeface="Arial" panose="020B0604020202020204" pitchFamily="34" charset="0"/>
              </a:rPr>
              <a:t>ı</a:t>
            </a:r>
            <a:r>
              <a:rPr lang="tr-TR" altLang="tr-TR" sz="2000" b="1" dirty="0">
                <a:solidFill>
                  <a:schemeClr val="tx1"/>
                </a:solidFill>
                <a:latin typeface="Arial" panose="020B0604020202020204" pitchFamily="34" charset="0"/>
                <a:cs typeface="Times New Roman" panose="02020603050405020304" pitchFamily="18" charset="0"/>
              </a:rPr>
              <a:t> durumlarda, i</a:t>
            </a:r>
            <a:r>
              <a:rPr lang="tr-TR" altLang="tr-TR" sz="2000" b="1" dirty="0">
                <a:solidFill>
                  <a:schemeClr val="tx1"/>
                </a:solidFill>
                <a:latin typeface="Arial" panose="020B0604020202020204" pitchFamily="34" charset="0"/>
              </a:rPr>
              <a:t>ş</a:t>
            </a:r>
            <a:r>
              <a:rPr lang="tr-TR" altLang="tr-TR" sz="2000" b="1" dirty="0">
                <a:solidFill>
                  <a:schemeClr val="tx1"/>
                </a:solidFill>
                <a:latin typeface="Arial" panose="020B0604020202020204" pitchFamily="34" charset="0"/>
                <a:cs typeface="Times New Roman" panose="02020603050405020304" pitchFamily="18" charset="0"/>
              </a:rPr>
              <a:t>letme üst düzey yöneticileri </a:t>
            </a:r>
            <a:endParaRPr lang="tr-TR" altLang="tr-TR" sz="2000" b="1" dirty="0">
              <a:solidFill>
                <a:schemeClr val="tx1"/>
              </a:solidFill>
              <a:latin typeface="Arial" panose="020B0604020202020204" pitchFamily="34" charset="0"/>
            </a:endParaRPr>
          </a:p>
          <a:p>
            <a:pPr lvl="1" algn="just">
              <a:lnSpc>
                <a:spcPct val="135000"/>
              </a:lnSpc>
            </a:pPr>
            <a:r>
              <a:rPr lang="tr-TR" altLang="tr-TR" sz="1800" b="1" dirty="0">
                <a:solidFill>
                  <a:schemeClr val="tx1"/>
                </a:solidFill>
                <a:latin typeface="Arial" panose="020B0604020202020204" pitchFamily="34" charset="0"/>
                <a:cs typeface="Times New Roman" panose="02020603050405020304" pitchFamily="18" charset="0"/>
              </a:rPr>
              <a:t>mevcut i</a:t>
            </a:r>
            <a:r>
              <a:rPr lang="tr-TR" altLang="tr-TR" sz="1800" b="1" dirty="0">
                <a:solidFill>
                  <a:schemeClr val="tx1"/>
                </a:solidFill>
                <a:latin typeface="Arial" panose="020B0604020202020204" pitchFamily="34" charset="0"/>
              </a:rPr>
              <a:t>ş</a:t>
            </a:r>
            <a:r>
              <a:rPr lang="tr-TR" altLang="tr-TR" sz="1800" b="1" dirty="0">
                <a:solidFill>
                  <a:schemeClr val="tx1"/>
                </a:solidFill>
                <a:latin typeface="Arial" panose="020B0604020202020204" pitchFamily="34" charset="0"/>
                <a:cs typeface="Times New Roman" panose="02020603050405020304" pitchFamily="18" charset="0"/>
              </a:rPr>
              <a:t>lerinin baz</a:t>
            </a:r>
            <a:r>
              <a:rPr lang="tr-TR" altLang="tr-TR" sz="1800" b="1" dirty="0">
                <a:solidFill>
                  <a:schemeClr val="tx1"/>
                </a:solidFill>
                <a:latin typeface="Arial" panose="020B0604020202020204" pitchFamily="34" charset="0"/>
              </a:rPr>
              <a:t>ı</a:t>
            </a:r>
            <a:r>
              <a:rPr lang="tr-TR" altLang="tr-TR" sz="1800" b="1" dirty="0">
                <a:solidFill>
                  <a:schemeClr val="tx1"/>
                </a:solidFill>
                <a:latin typeface="Arial" panose="020B0604020202020204" pitchFamily="34" charset="0"/>
                <a:cs typeface="Times New Roman" panose="02020603050405020304" pitchFamily="18" charset="0"/>
              </a:rPr>
              <a:t>lar</a:t>
            </a:r>
            <a:r>
              <a:rPr lang="tr-TR" altLang="tr-TR" sz="1800" b="1" dirty="0">
                <a:solidFill>
                  <a:schemeClr val="tx1"/>
                </a:solidFill>
                <a:latin typeface="Arial" panose="020B0604020202020204" pitchFamily="34" charset="0"/>
              </a:rPr>
              <a:t>ı</a:t>
            </a:r>
            <a:r>
              <a:rPr lang="tr-TR" altLang="tr-TR" sz="1800" b="1" dirty="0">
                <a:solidFill>
                  <a:schemeClr val="tx1"/>
                </a:solidFill>
                <a:latin typeface="Arial" panose="020B0604020202020204" pitchFamily="34" charset="0"/>
                <a:cs typeface="Times New Roman" panose="02020603050405020304" pitchFamily="18" charset="0"/>
              </a:rPr>
              <a:t>ndan veya  </a:t>
            </a:r>
          </a:p>
          <a:p>
            <a:pPr lvl="1" algn="just">
              <a:lnSpc>
                <a:spcPct val="135000"/>
              </a:lnSpc>
            </a:pPr>
            <a:r>
              <a:rPr lang="tr-TR" altLang="tr-TR" sz="1800" b="1" dirty="0">
                <a:solidFill>
                  <a:schemeClr val="tx1"/>
                </a:solidFill>
                <a:latin typeface="Arial" panose="020B0604020202020204" pitchFamily="34" charset="0"/>
                <a:cs typeface="Times New Roman" panose="02020603050405020304" pitchFamily="18" charset="0"/>
              </a:rPr>
              <a:t>tamam</a:t>
            </a:r>
            <a:r>
              <a:rPr lang="tr-TR" altLang="tr-TR" sz="1800" b="1" dirty="0">
                <a:solidFill>
                  <a:schemeClr val="tx1"/>
                </a:solidFill>
                <a:latin typeface="Arial" panose="020B0604020202020204" pitchFamily="34" charset="0"/>
              </a:rPr>
              <a:t>ı</a:t>
            </a:r>
            <a:r>
              <a:rPr lang="tr-TR" altLang="tr-TR" sz="1800" b="1" dirty="0">
                <a:solidFill>
                  <a:schemeClr val="tx1"/>
                </a:solidFill>
                <a:latin typeface="Arial" panose="020B0604020202020204" pitchFamily="34" charset="0"/>
                <a:cs typeface="Times New Roman" panose="02020603050405020304" pitchFamily="18" charset="0"/>
              </a:rPr>
              <a:t>ndan vazgeçmek, </a:t>
            </a:r>
            <a:endParaRPr lang="tr-TR" altLang="tr-TR" sz="1800" b="1" dirty="0">
              <a:solidFill>
                <a:schemeClr val="tx1"/>
              </a:solidFill>
              <a:latin typeface="Arial" panose="020B0604020202020204" pitchFamily="34" charset="0"/>
            </a:endParaRPr>
          </a:p>
          <a:p>
            <a:pPr algn="just">
              <a:lnSpc>
                <a:spcPct val="135000"/>
              </a:lnSpc>
              <a:buFontTx/>
              <a:buNone/>
            </a:pPr>
            <a:r>
              <a:rPr lang="tr-TR" altLang="tr-TR" sz="2000" b="1" dirty="0">
                <a:solidFill>
                  <a:schemeClr val="tx1"/>
                </a:solidFill>
                <a:latin typeface="Arial" panose="020B0604020202020204" pitchFamily="34" charset="0"/>
                <a:cs typeface="Times New Roman" panose="02020603050405020304" pitchFamily="18" charset="0"/>
              </a:rPr>
              <a:t>onlar</a:t>
            </a:r>
            <a:r>
              <a:rPr lang="tr-TR" altLang="tr-TR" sz="2000" b="1" dirty="0">
                <a:solidFill>
                  <a:schemeClr val="tx1"/>
                </a:solidFill>
                <a:latin typeface="Arial" panose="020B0604020202020204" pitchFamily="34" charset="0"/>
              </a:rPr>
              <a:t>ı</a:t>
            </a:r>
            <a:r>
              <a:rPr lang="tr-TR" altLang="tr-TR" sz="2000" b="1" dirty="0">
                <a:solidFill>
                  <a:schemeClr val="tx1"/>
                </a:solidFill>
                <a:latin typeface="Arial" panose="020B0604020202020204" pitchFamily="34" charset="0"/>
                <a:cs typeface="Times New Roman" panose="02020603050405020304" pitchFamily="18" charset="0"/>
              </a:rPr>
              <a:t> geçici veya süresiz olarak terk etmek karar</a:t>
            </a:r>
            <a:r>
              <a:rPr lang="tr-TR" altLang="tr-TR" sz="2000" b="1" dirty="0">
                <a:solidFill>
                  <a:schemeClr val="tx1"/>
                </a:solidFill>
                <a:latin typeface="Arial" panose="020B0604020202020204" pitchFamily="34" charset="0"/>
              </a:rPr>
              <a:t>ı</a:t>
            </a:r>
            <a:r>
              <a:rPr lang="tr-TR" altLang="tr-TR" sz="2000" b="1" dirty="0">
                <a:solidFill>
                  <a:schemeClr val="tx1"/>
                </a:solidFill>
                <a:latin typeface="Arial" panose="020B0604020202020204" pitchFamily="34" charset="0"/>
                <a:cs typeface="Times New Roman" panose="02020603050405020304" pitchFamily="18" charset="0"/>
              </a:rPr>
              <a:t> verebilir. </a:t>
            </a:r>
            <a:endParaRPr lang="tr-TR" altLang="tr-TR" sz="2000" b="1" i="1" dirty="0">
              <a:solidFill>
                <a:schemeClr val="tx1"/>
              </a:solidFill>
              <a:latin typeface="Arial" panose="020B0604020202020204" pitchFamily="34" charset="0"/>
            </a:endParaRPr>
          </a:p>
          <a:p>
            <a:pPr algn="just">
              <a:lnSpc>
                <a:spcPct val="135000"/>
              </a:lnSpc>
              <a:buFontTx/>
              <a:buNone/>
            </a:pPr>
            <a:endParaRPr lang="tr-TR" altLang="tr-TR" sz="2000" b="1" i="1" dirty="0">
              <a:solidFill>
                <a:schemeClr val="tx1"/>
              </a:solidFill>
              <a:latin typeface="Arial" panose="020B0604020202020204" pitchFamily="34" charset="0"/>
            </a:endParaRPr>
          </a:p>
          <a:p>
            <a:pPr algn="just">
              <a:lnSpc>
                <a:spcPct val="135000"/>
              </a:lnSpc>
              <a:buFontTx/>
              <a:buNone/>
            </a:pPr>
            <a:r>
              <a:rPr lang="tr-TR" altLang="tr-TR" sz="2000" b="1" dirty="0">
                <a:solidFill>
                  <a:schemeClr val="tx1"/>
                </a:solidFill>
                <a:latin typeface="Arial" panose="020B0604020202020204" pitchFamily="34" charset="0"/>
              </a:rPr>
              <a:t>	    A</a:t>
            </a:r>
            <a:r>
              <a:rPr lang="tr-TR" altLang="tr-TR" sz="2000" b="1" dirty="0">
                <a:solidFill>
                  <a:schemeClr val="tx1"/>
                </a:solidFill>
                <a:latin typeface="Arial" panose="020B0604020202020204" pitchFamily="34" charset="0"/>
                <a:cs typeface="Times New Roman" panose="02020603050405020304" pitchFamily="18" charset="0"/>
              </a:rPr>
              <a:t>maç ne olursa olsun i</a:t>
            </a:r>
            <a:r>
              <a:rPr lang="tr-TR" altLang="tr-TR" sz="2000" b="1" dirty="0">
                <a:solidFill>
                  <a:schemeClr val="tx1"/>
                </a:solidFill>
                <a:latin typeface="Arial" panose="020B0604020202020204" pitchFamily="34" charset="0"/>
              </a:rPr>
              <a:t>ş</a:t>
            </a:r>
            <a:r>
              <a:rPr lang="tr-TR" altLang="tr-TR" sz="2000" b="1" dirty="0">
                <a:solidFill>
                  <a:schemeClr val="tx1"/>
                </a:solidFill>
                <a:latin typeface="Arial" panose="020B0604020202020204" pitchFamily="34" charset="0"/>
                <a:cs typeface="Times New Roman" panose="02020603050405020304" pitchFamily="18" charset="0"/>
              </a:rPr>
              <a:t>letme içi say</a:t>
            </a:r>
            <a:r>
              <a:rPr lang="tr-TR" altLang="tr-TR" sz="2000" b="1" dirty="0">
                <a:solidFill>
                  <a:schemeClr val="tx1"/>
                </a:solidFill>
                <a:latin typeface="Arial" panose="020B0604020202020204" pitchFamily="34" charset="0"/>
              </a:rPr>
              <a:t>ı</a:t>
            </a:r>
            <a:r>
              <a:rPr lang="tr-TR" altLang="tr-TR" sz="2000" b="1" dirty="0">
                <a:solidFill>
                  <a:schemeClr val="tx1"/>
                </a:solidFill>
                <a:latin typeface="Arial" panose="020B0604020202020204" pitchFamily="34" charset="0"/>
                <a:cs typeface="Times New Roman" panose="02020603050405020304" pitchFamily="18" charset="0"/>
              </a:rPr>
              <a:t>sal bir küçülme, daralma  söz konusu oldu</a:t>
            </a:r>
            <a:r>
              <a:rPr lang="tr-TR" altLang="tr-TR" sz="2000" b="1" dirty="0">
                <a:solidFill>
                  <a:schemeClr val="tx1"/>
                </a:solidFill>
                <a:latin typeface="Arial" panose="020B0604020202020204" pitchFamily="34" charset="0"/>
              </a:rPr>
              <a:t>ğ</a:t>
            </a:r>
            <a:r>
              <a:rPr lang="tr-TR" altLang="tr-TR" sz="2000" b="1" dirty="0">
                <a:solidFill>
                  <a:schemeClr val="tx1"/>
                </a:solidFill>
                <a:latin typeface="Arial" panose="020B0604020202020204" pitchFamily="34" charset="0"/>
                <a:cs typeface="Times New Roman" panose="02020603050405020304" pitchFamily="18" charset="0"/>
              </a:rPr>
              <a:t>undan bu tip stratejiler olumsuz ça</a:t>
            </a:r>
            <a:r>
              <a:rPr lang="tr-TR" altLang="tr-TR" sz="2000" b="1" dirty="0">
                <a:solidFill>
                  <a:schemeClr val="tx1"/>
                </a:solidFill>
                <a:latin typeface="Arial" panose="020B0604020202020204" pitchFamily="34" charset="0"/>
              </a:rPr>
              <a:t>ğ</a:t>
            </a:r>
            <a:r>
              <a:rPr lang="tr-TR" altLang="tr-TR" sz="2000" b="1" dirty="0">
                <a:solidFill>
                  <a:schemeClr val="tx1"/>
                </a:solidFill>
                <a:latin typeface="Arial" panose="020B0604020202020204" pitchFamily="34" charset="0"/>
                <a:cs typeface="Times New Roman" panose="02020603050405020304" pitchFamily="18" charset="0"/>
              </a:rPr>
              <a:t>r</a:t>
            </a:r>
            <a:r>
              <a:rPr lang="tr-TR" altLang="tr-TR" sz="2000" b="1" dirty="0">
                <a:solidFill>
                  <a:schemeClr val="tx1"/>
                </a:solidFill>
                <a:latin typeface="Arial" panose="020B0604020202020204" pitchFamily="34" charset="0"/>
              </a:rPr>
              <a:t>ışı</a:t>
            </a:r>
            <a:r>
              <a:rPr lang="tr-TR" altLang="tr-TR" sz="2000" b="1" dirty="0">
                <a:solidFill>
                  <a:schemeClr val="tx1"/>
                </a:solidFill>
                <a:latin typeface="Arial" panose="020B0604020202020204" pitchFamily="34" charset="0"/>
                <a:cs typeface="Times New Roman" panose="02020603050405020304" pitchFamily="18" charset="0"/>
              </a:rPr>
              <a:t>mlar yapan stratejilerdir.  </a:t>
            </a:r>
            <a:endParaRPr lang="en-US" altLang="tr-TR" sz="2000" b="1" dirty="0">
              <a:solidFill>
                <a:schemeClr val="tx1"/>
              </a:solidFill>
              <a:latin typeface="Arial" panose="020B0604020202020204" pitchFamily="34" charset="0"/>
              <a:cs typeface="Times New Roman" panose="02020603050405020304" pitchFamily="18" charset="0"/>
            </a:endParaRPr>
          </a:p>
          <a:p>
            <a:pPr algn="ctr">
              <a:lnSpc>
                <a:spcPct val="135000"/>
              </a:lnSpc>
              <a:buFontTx/>
              <a:buNone/>
            </a:pPr>
            <a:endParaRPr lang="tr-TR" altLang="tr-TR" sz="2000" b="1" dirty="0">
              <a:solidFill>
                <a:schemeClr val="tx1"/>
              </a:solidFill>
              <a:latin typeface="Arial" panose="020B0604020202020204" pitchFamily="34" charset="0"/>
            </a:endParaRPr>
          </a:p>
        </p:txBody>
      </p:sp>
      <p:sp>
        <p:nvSpPr>
          <p:cNvPr id="24581" name="Text Box 5"/>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30037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 y="1638164"/>
            <a:ext cx="8686800" cy="2906712"/>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224583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7092" y="348344"/>
            <a:ext cx="7935913" cy="1116013"/>
          </a:xfrm>
        </p:spPr>
        <p:txBody>
          <a:bodyPr/>
          <a:lstStyle/>
          <a:p>
            <a:r>
              <a:rPr lang="tr-TR" altLang="tr-TR" sz="3200" b="1" dirty="0">
                <a:solidFill>
                  <a:schemeClr val="tx1"/>
                </a:solidFill>
                <a:latin typeface="Arial" panose="020B0604020202020204" pitchFamily="34" charset="0"/>
              </a:rPr>
              <a:t>Kurumsal Yönetim Stratejileri</a:t>
            </a:r>
          </a:p>
        </p:txBody>
      </p:sp>
      <p:sp>
        <p:nvSpPr>
          <p:cNvPr id="25605" name="Rectangle 5"/>
          <p:cNvSpPr>
            <a:spLocks noChangeArrowheads="1"/>
          </p:cNvSpPr>
          <p:nvPr/>
        </p:nvSpPr>
        <p:spPr bwMode="auto">
          <a:xfrm>
            <a:off x="76200" y="1145178"/>
            <a:ext cx="8839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lnSpc>
                <a:spcPct val="120000"/>
              </a:lnSpc>
              <a:spcBef>
                <a:spcPct val="20000"/>
              </a:spcBef>
            </a:pPr>
            <a:endParaRPr lang="tr-TR" altLang="tr-TR" sz="2000" b="1" dirty="0">
              <a:latin typeface="Arial" panose="020B0604020202020204" pitchFamily="34" charset="0"/>
            </a:endParaRPr>
          </a:p>
          <a:p>
            <a:pPr lvl="1" algn="just">
              <a:lnSpc>
                <a:spcPct val="120000"/>
              </a:lnSpc>
              <a:spcBef>
                <a:spcPct val="20000"/>
              </a:spcBef>
              <a:buFontTx/>
              <a:buChar char="–"/>
            </a:pPr>
            <a:r>
              <a:rPr lang="tr-TR" altLang="tr-TR" b="1" dirty="0">
                <a:latin typeface="Arial" panose="020B0604020202020204" pitchFamily="34" charset="0"/>
              </a:rPr>
              <a:t>Tasarruf  Stratejisi</a:t>
            </a:r>
          </a:p>
          <a:p>
            <a:pPr lvl="1" algn="just">
              <a:lnSpc>
                <a:spcPct val="120000"/>
              </a:lnSpc>
              <a:spcBef>
                <a:spcPct val="20000"/>
              </a:spcBef>
            </a:pPr>
            <a:r>
              <a:rPr lang="tr-TR" altLang="tr-TR" sz="1800" b="1" dirty="0">
                <a:latin typeface="Arial" panose="020B0604020202020204" pitchFamily="34" charset="0"/>
              </a:rPr>
              <a:t>	</a:t>
            </a:r>
            <a:r>
              <a:rPr lang="tr-TR" altLang="tr-TR" sz="1600" b="1" dirty="0">
                <a:latin typeface="Arial" panose="020B0604020202020204" pitchFamily="34" charset="0"/>
              </a:rPr>
              <a:t>B</a:t>
            </a:r>
            <a:r>
              <a:rPr lang="tr-TR" altLang="tr-TR" sz="1600" b="1" dirty="0">
                <a:latin typeface="Arial" panose="020B0604020202020204" pitchFamily="34" charset="0"/>
                <a:cs typeface="Times New Roman" panose="02020603050405020304" pitchFamily="18" charset="0"/>
              </a:rPr>
              <a:t>elirli bir süre için büyüme </a:t>
            </a:r>
            <a:r>
              <a:rPr lang="tr-TR" altLang="tr-TR" sz="1600" b="1" dirty="0">
                <a:latin typeface="Arial" panose="020B0604020202020204" pitchFamily="34" charset="0"/>
              </a:rPr>
              <a:t>ve gelişme </a:t>
            </a:r>
            <a:r>
              <a:rPr lang="tr-TR" altLang="tr-TR" sz="1600" b="1" dirty="0">
                <a:latin typeface="Arial" panose="020B0604020202020204" pitchFamily="34" charset="0"/>
                <a:cs typeface="Times New Roman" panose="02020603050405020304" pitchFamily="18" charset="0"/>
              </a:rPr>
              <a:t>faaliyetlerini  azalt</a:t>
            </a:r>
            <a:r>
              <a:rPr lang="tr-TR" altLang="tr-TR" sz="1600" b="1" dirty="0">
                <a:latin typeface="Arial" panose="020B0604020202020204" pitchFamily="34" charset="0"/>
              </a:rPr>
              <a:t>ı</a:t>
            </a:r>
            <a:r>
              <a:rPr lang="tr-TR" altLang="tr-TR" sz="1600" b="1" dirty="0">
                <a:latin typeface="Arial" panose="020B0604020202020204" pitchFamily="34" charset="0"/>
                <a:cs typeface="Times New Roman" panose="02020603050405020304" pitchFamily="18" charset="0"/>
              </a:rPr>
              <a:t>p,  tüm  dikkat</a:t>
            </a:r>
            <a:r>
              <a:rPr lang="tr-TR" altLang="tr-TR" sz="1600" b="1" dirty="0">
                <a:latin typeface="Arial" panose="020B0604020202020204" pitchFamily="34" charset="0"/>
              </a:rPr>
              <a:t> ve uğraşları </a:t>
            </a:r>
            <a:r>
              <a:rPr lang="tr-TR" altLang="tr-TR" sz="1600" b="1" dirty="0">
                <a:latin typeface="Arial" panose="020B0604020202020204" pitchFamily="34" charset="0"/>
                <a:cs typeface="Times New Roman" panose="02020603050405020304" pitchFamily="18" charset="0"/>
              </a:rPr>
              <a:t>i</a:t>
            </a:r>
            <a:r>
              <a:rPr lang="tr-TR" altLang="tr-TR" sz="1600" b="1" dirty="0">
                <a:latin typeface="Arial" panose="020B0604020202020204" pitchFamily="34" charset="0"/>
              </a:rPr>
              <a:t>ş</a:t>
            </a:r>
            <a:r>
              <a:rPr lang="tr-TR" altLang="tr-TR" sz="1600" b="1" dirty="0">
                <a:latin typeface="Arial" panose="020B0604020202020204" pitchFamily="34" charset="0"/>
                <a:cs typeface="Times New Roman" panose="02020603050405020304" pitchFamily="18" charset="0"/>
              </a:rPr>
              <a:t>letme içi verimlili</a:t>
            </a:r>
            <a:r>
              <a:rPr lang="tr-TR" altLang="tr-TR" sz="1600" b="1" dirty="0">
                <a:latin typeface="Arial" panose="020B0604020202020204" pitchFamily="34" charset="0"/>
              </a:rPr>
              <a:t>ğ</a:t>
            </a:r>
            <a:r>
              <a:rPr lang="tr-TR" altLang="tr-TR" sz="1600" b="1" dirty="0">
                <a:latin typeface="Arial" panose="020B0604020202020204" pitchFamily="34" charset="0"/>
                <a:cs typeface="Times New Roman" panose="02020603050405020304" pitchFamily="18" charset="0"/>
              </a:rPr>
              <a:t>in yükseltilmesine yönelten stratejilerdir.</a:t>
            </a:r>
            <a:r>
              <a:rPr lang="tr-TR" altLang="tr-TR" sz="1600" b="1" i="1" dirty="0">
                <a:latin typeface="Arial" panose="020B0604020202020204" pitchFamily="34" charset="0"/>
                <a:cs typeface="Times New Roman" panose="02020603050405020304" pitchFamily="18" charset="0"/>
              </a:rPr>
              <a:t> </a:t>
            </a:r>
            <a:endParaRPr lang="tr-TR" altLang="tr-TR" sz="1800" b="1" i="1" dirty="0">
              <a:latin typeface="Arial" panose="020B0604020202020204" pitchFamily="34" charset="0"/>
            </a:endParaRPr>
          </a:p>
          <a:p>
            <a:pPr lvl="1" algn="just">
              <a:lnSpc>
                <a:spcPct val="120000"/>
              </a:lnSpc>
              <a:spcBef>
                <a:spcPct val="20000"/>
              </a:spcBef>
            </a:pPr>
            <a:endParaRPr lang="tr-TR" altLang="tr-TR" sz="1800" b="1" dirty="0">
              <a:latin typeface="Arial" panose="020B0604020202020204" pitchFamily="34" charset="0"/>
            </a:endParaRPr>
          </a:p>
          <a:p>
            <a:pPr lvl="1" algn="just">
              <a:lnSpc>
                <a:spcPct val="120000"/>
              </a:lnSpc>
              <a:spcBef>
                <a:spcPct val="20000"/>
              </a:spcBef>
              <a:buFontTx/>
              <a:buChar char="–"/>
            </a:pPr>
            <a:r>
              <a:rPr lang="tr-TR" altLang="tr-TR" b="1" dirty="0">
                <a:latin typeface="Arial" panose="020B0604020202020204" pitchFamily="34" charset="0"/>
              </a:rPr>
              <a:t>Kısmi Tasfiye Stratejisi</a:t>
            </a:r>
          </a:p>
          <a:p>
            <a:pPr lvl="1" algn="just">
              <a:lnSpc>
                <a:spcPct val="120000"/>
              </a:lnSpc>
              <a:spcBef>
                <a:spcPct val="20000"/>
              </a:spcBef>
            </a:pPr>
            <a:r>
              <a:rPr lang="tr-TR" altLang="tr-TR" sz="1800" b="1" dirty="0">
                <a:latin typeface="Arial" panose="020B0604020202020204" pitchFamily="34" charset="0"/>
              </a:rPr>
              <a:t>	</a:t>
            </a:r>
            <a:r>
              <a:rPr lang="tr-TR" altLang="tr-TR" sz="1600" b="1" dirty="0">
                <a:latin typeface="Arial" panose="020B0604020202020204" pitchFamily="34" charset="0"/>
              </a:rPr>
              <a:t>Belirli bir bölüm veya faaliyetin terk edilmesi ile ilgili stratejidir. </a:t>
            </a:r>
            <a:r>
              <a:rPr lang="en-US" altLang="tr-TR" sz="1800" b="1" i="1" dirty="0">
                <a:latin typeface="Arial" panose="020B0604020202020204" pitchFamily="34" charset="0"/>
                <a:cs typeface="Times New Roman" panose="02020603050405020304" pitchFamily="18" charset="0"/>
              </a:rPr>
              <a:t> </a:t>
            </a:r>
            <a:endParaRPr lang="tr-TR" altLang="tr-TR" sz="1800" b="1" i="1" dirty="0">
              <a:latin typeface="Arial" panose="020B0604020202020204" pitchFamily="34" charset="0"/>
            </a:endParaRPr>
          </a:p>
          <a:p>
            <a:pPr lvl="1" algn="just">
              <a:lnSpc>
                <a:spcPct val="120000"/>
              </a:lnSpc>
              <a:spcBef>
                <a:spcPct val="20000"/>
              </a:spcBef>
            </a:pPr>
            <a:endParaRPr lang="tr-TR" altLang="tr-TR" sz="1800" b="1" dirty="0">
              <a:latin typeface="Arial" panose="020B0604020202020204" pitchFamily="34" charset="0"/>
            </a:endParaRPr>
          </a:p>
          <a:p>
            <a:pPr lvl="1" algn="just">
              <a:lnSpc>
                <a:spcPct val="120000"/>
              </a:lnSpc>
              <a:spcBef>
                <a:spcPct val="20000"/>
              </a:spcBef>
              <a:buFontTx/>
              <a:buChar char="–"/>
            </a:pPr>
            <a:r>
              <a:rPr lang="tr-TR" altLang="tr-TR" b="1" dirty="0">
                <a:latin typeface="Arial" panose="020B0604020202020204" pitchFamily="34" charset="0"/>
              </a:rPr>
              <a:t>Tam Tasfiye Stratejisi</a:t>
            </a:r>
          </a:p>
          <a:p>
            <a:pPr lvl="1" algn="just">
              <a:lnSpc>
                <a:spcPct val="120000"/>
              </a:lnSpc>
              <a:spcBef>
                <a:spcPct val="20000"/>
              </a:spcBef>
            </a:pPr>
            <a:r>
              <a:rPr lang="tr-TR" altLang="tr-TR" sz="1800" b="1" dirty="0">
                <a:latin typeface="Arial" panose="020B0604020202020204" pitchFamily="34" charset="0"/>
              </a:rPr>
              <a:t>	</a:t>
            </a:r>
            <a:r>
              <a:rPr lang="tr-TR" altLang="tr-TR" sz="1600" b="1" dirty="0">
                <a:latin typeface="Arial" panose="020B0604020202020204" pitchFamily="34" charset="0"/>
              </a:rPr>
              <a:t>İşletmenin tüm faaliyetlerini durdurması ve varlıklarını sona erdirmesidir.</a:t>
            </a:r>
          </a:p>
          <a:p>
            <a:pPr lvl="1" algn="just">
              <a:lnSpc>
                <a:spcPct val="120000"/>
              </a:lnSpc>
              <a:spcBef>
                <a:spcPct val="20000"/>
              </a:spcBef>
            </a:pPr>
            <a:endParaRPr lang="tr-TR" altLang="tr-TR" sz="1600" b="1" dirty="0">
              <a:latin typeface="Arial" panose="020B0604020202020204" pitchFamily="34" charset="0"/>
            </a:endParaRPr>
          </a:p>
          <a:p>
            <a:pPr lvl="1" algn="just">
              <a:lnSpc>
                <a:spcPct val="120000"/>
              </a:lnSpc>
              <a:spcBef>
                <a:spcPct val="20000"/>
              </a:spcBef>
            </a:pPr>
            <a:r>
              <a:rPr lang="tr-TR" altLang="tr-TR" sz="1600" b="1" dirty="0">
                <a:latin typeface="Arial" panose="020B0604020202020204" pitchFamily="34" charset="0"/>
              </a:rPr>
              <a:t>	</a:t>
            </a:r>
          </a:p>
          <a:p>
            <a:pPr lvl="1" algn="just">
              <a:lnSpc>
                <a:spcPct val="120000"/>
              </a:lnSpc>
              <a:spcBef>
                <a:spcPct val="20000"/>
              </a:spcBef>
            </a:pPr>
            <a:endParaRPr lang="tr-TR" altLang="tr-TR" sz="1600" b="1" dirty="0">
              <a:latin typeface="Arial" panose="020B0604020202020204" pitchFamily="34" charset="0"/>
            </a:endParaRPr>
          </a:p>
          <a:p>
            <a:pPr lvl="1" algn="just">
              <a:lnSpc>
                <a:spcPct val="120000"/>
              </a:lnSpc>
              <a:spcBef>
                <a:spcPct val="20000"/>
              </a:spcBef>
            </a:pPr>
            <a:endParaRPr lang="tr-TR" altLang="tr-TR" sz="1600" b="1" dirty="0">
              <a:latin typeface="Arial" panose="020B0604020202020204" pitchFamily="34" charset="0"/>
            </a:endParaRPr>
          </a:p>
        </p:txBody>
      </p:sp>
      <p:sp>
        <p:nvSpPr>
          <p:cNvPr id="25607" name="Text Box 7"/>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323148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4000" dirty="0" smtClean="0"/>
              <a:t>Küçülme Stratejisinin Nedenleri Nelerdir?</a:t>
            </a:r>
            <a:endParaRPr lang="tr-TR" sz="4000" dirty="0"/>
          </a:p>
        </p:txBody>
      </p:sp>
    </p:spTree>
    <p:extLst>
      <p:ext uri="{BB962C8B-B14F-4D97-AF65-F5344CB8AC3E}">
        <p14:creationId xmlns:p14="http://schemas.microsoft.com/office/powerpoint/2010/main" val="223020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49" y="1269184"/>
            <a:ext cx="8686800" cy="4032250"/>
          </a:xfrm>
          <a:prstGeom prst="rect">
            <a:avLst/>
          </a:prstGeom>
          <a:noFill/>
          <a:extLst>
            <a:ext uri="{909E8E84-426E-40DD-AFC4-6F175D3DCCD1}">
              <a14:hiddenFill xmlns:a14="http://schemas.microsoft.com/office/drawing/2010/main">
                <a:solidFill>
                  <a:srgbClr val="FFFFFF"/>
                </a:solidFill>
              </a14:hiddenFill>
            </a:ext>
          </a:extLst>
        </p:spPr>
      </p:pic>
      <p:sp>
        <p:nvSpPr>
          <p:cNvPr id="75780" name="Text Box 4"/>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169297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201612" y="72233"/>
            <a:ext cx="8713788" cy="2303462"/>
          </a:xfrm>
        </p:spPr>
        <p:txBody>
          <a:bodyPr/>
          <a:lstStyle/>
          <a:p>
            <a:pPr algn="just">
              <a:lnSpc>
                <a:spcPct val="125000"/>
              </a:lnSpc>
              <a:buFontTx/>
              <a:buNone/>
            </a:pPr>
            <a:r>
              <a:rPr lang="tr-TR" altLang="tr-TR" b="1" dirty="0">
                <a:solidFill>
                  <a:schemeClr val="tx1"/>
                </a:solidFill>
                <a:latin typeface="Arial" panose="020B0604020202020204" pitchFamily="34" charset="0"/>
                <a:cs typeface="Arial" panose="020B0604020202020204" pitchFamily="34" charset="0"/>
              </a:rPr>
              <a:t>Üst Düzey / Kurumsal Stratejiler</a:t>
            </a:r>
            <a:r>
              <a:rPr lang="tr-TR" altLang="tr-TR" sz="3600" b="1" i="1" dirty="0">
                <a:solidFill>
                  <a:schemeClr val="tx1"/>
                </a:solidFill>
                <a:latin typeface="Arial" panose="020B0604020202020204" pitchFamily="34" charset="0"/>
                <a:cs typeface="Arial" panose="020B0604020202020204" pitchFamily="34" charset="0"/>
              </a:rPr>
              <a:t> </a:t>
            </a:r>
            <a:r>
              <a:rPr lang="tr-TR" altLang="tr-TR" b="1" dirty="0">
                <a:solidFill>
                  <a:schemeClr val="tx1"/>
                </a:solidFill>
                <a:latin typeface="Arial" panose="020B0604020202020204" pitchFamily="34" charset="0"/>
                <a:cs typeface="Arial" panose="020B0604020202020204" pitchFamily="34" charset="0"/>
              </a:rPr>
              <a:t> </a:t>
            </a:r>
            <a:endParaRPr lang="tr-TR" altLang="tr-TR" b="1" dirty="0">
              <a:solidFill>
                <a:schemeClr val="tx1"/>
              </a:solidFill>
              <a:latin typeface="Arial" panose="020B0604020202020204" pitchFamily="34" charset="0"/>
            </a:endParaRPr>
          </a:p>
          <a:p>
            <a:pPr algn="just">
              <a:lnSpc>
                <a:spcPct val="125000"/>
              </a:lnSpc>
              <a:buFontTx/>
              <a:buNone/>
            </a:pPr>
            <a:r>
              <a:rPr lang="tr-TR" altLang="tr-TR" sz="2000" b="1" dirty="0">
                <a:solidFill>
                  <a:schemeClr val="tx1"/>
                </a:solidFill>
                <a:latin typeface="Arial" panose="020B0604020202020204" pitchFamily="34" charset="0"/>
                <a:cs typeface="Arial" panose="020B0604020202020204" pitchFamily="34" charset="0"/>
              </a:rPr>
              <a:t>İşletmenin uzun dönemde, karşılaştırmalı üstünlüklere sahip olarak firma değerini yükseltmek için hangi konumda bulunması, </a:t>
            </a:r>
            <a:r>
              <a:rPr lang="tr-TR" altLang="tr-TR" sz="2000" b="1" dirty="0" smtClean="0">
                <a:solidFill>
                  <a:schemeClr val="tx1"/>
                </a:solidFill>
                <a:latin typeface="Arial" panose="020B0604020202020204" pitchFamily="34" charset="0"/>
                <a:cs typeface="Arial" panose="020B0604020202020204" pitchFamily="34" charset="0"/>
              </a:rPr>
              <a:t>hangi </a:t>
            </a:r>
            <a:r>
              <a:rPr lang="tr-TR" altLang="tr-TR" sz="2000" b="1" dirty="0">
                <a:solidFill>
                  <a:schemeClr val="tx1"/>
                </a:solidFill>
                <a:latin typeface="Arial" panose="020B0604020202020204" pitchFamily="34" charset="0"/>
                <a:cs typeface="Arial" panose="020B0604020202020204" pitchFamily="34" charset="0"/>
              </a:rPr>
              <a:t>iş alanlarında faaliyet göstermesi ile ilgilidir.</a:t>
            </a:r>
          </a:p>
        </p:txBody>
      </p:sp>
      <p:sp>
        <p:nvSpPr>
          <p:cNvPr id="87044" name="AutoShape 4"/>
          <p:cNvSpPr>
            <a:spLocks noChangeArrowheads="1"/>
          </p:cNvSpPr>
          <p:nvPr/>
        </p:nvSpPr>
        <p:spPr bwMode="auto">
          <a:xfrm>
            <a:off x="2279650" y="2708275"/>
            <a:ext cx="5327650" cy="3887788"/>
          </a:xfrm>
          <a:prstGeom prst="triangle">
            <a:avLst>
              <a:gd name="adj" fmla="val 50000"/>
            </a:avLst>
          </a:prstGeom>
          <a:solidFill>
            <a:srgbClr val="FF6600"/>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7045" name="Line 5"/>
          <p:cNvSpPr>
            <a:spLocks noChangeShapeType="1"/>
          </p:cNvSpPr>
          <p:nvPr/>
        </p:nvSpPr>
        <p:spPr bwMode="auto">
          <a:xfrm>
            <a:off x="3935414" y="4149725"/>
            <a:ext cx="2016125"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7046" name="Line 6"/>
          <p:cNvSpPr>
            <a:spLocks noChangeShapeType="1"/>
          </p:cNvSpPr>
          <p:nvPr/>
        </p:nvSpPr>
        <p:spPr bwMode="auto">
          <a:xfrm>
            <a:off x="3071813" y="5445125"/>
            <a:ext cx="3744912"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7047" name="Rectangle 7"/>
          <p:cNvSpPr>
            <a:spLocks noChangeArrowheads="1"/>
          </p:cNvSpPr>
          <p:nvPr/>
        </p:nvSpPr>
        <p:spPr bwMode="auto">
          <a:xfrm>
            <a:off x="4224339" y="4437064"/>
            <a:ext cx="60483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AU" altLang="tr-TR" b="1" i="1">
                <a:solidFill>
                  <a:srgbClr val="FFCC00"/>
                </a:solidFill>
                <a:effectLst>
                  <a:outerShdw blurRad="38100" dist="38100" dir="2700000" algn="tl">
                    <a:srgbClr val="C0C0C0"/>
                  </a:outerShdw>
                </a:effectLst>
                <a:latin typeface="Arial" panose="020B0604020202020204" pitchFamily="34" charset="0"/>
              </a:rPr>
              <a:t>İŞ</a:t>
            </a:r>
            <a:r>
              <a:rPr lang="tr-TR" altLang="tr-TR" b="1" i="1">
                <a:solidFill>
                  <a:srgbClr val="FFCC00"/>
                </a:solidFill>
                <a:effectLst>
                  <a:outerShdw blurRad="38100" dist="38100" dir="2700000" algn="tl">
                    <a:srgbClr val="C0C0C0"/>
                  </a:outerShdw>
                </a:effectLst>
                <a:latin typeface="Arial" panose="020B0604020202020204" pitchFamily="34" charset="0"/>
              </a:rPr>
              <a:t> YÖNETİM (REKABET)</a:t>
            </a:r>
          </a:p>
          <a:p>
            <a:pPr eaLnBrk="0" hangingPunct="0"/>
            <a:r>
              <a:rPr lang="en-AU" altLang="tr-TR" b="1" i="1">
                <a:solidFill>
                  <a:srgbClr val="FFCC00"/>
                </a:solidFill>
                <a:effectLst>
                  <a:outerShdw blurRad="38100" dist="38100" dir="2700000" algn="tl">
                    <a:srgbClr val="C0C0C0"/>
                  </a:outerShdw>
                </a:effectLst>
                <a:latin typeface="Arial" panose="020B0604020202020204" pitchFamily="34" charset="0"/>
              </a:rPr>
              <a:t>STRATEJİ</a:t>
            </a:r>
            <a:r>
              <a:rPr lang="tr-TR" altLang="tr-TR" b="1" i="1">
                <a:solidFill>
                  <a:srgbClr val="FFCC00"/>
                </a:solidFill>
                <a:effectLst>
                  <a:outerShdw blurRad="38100" dist="38100" dir="2700000" algn="tl">
                    <a:srgbClr val="C0C0C0"/>
                  </a:outerShdw>
                </a:effectLst>
                <a:latin typeface="Arial" panose="020B0604020202020204" pitchFamily="34" charset="0"/>
              </a:rPr>
              <a:t>LERİ</a:t>
            </a:r>
            <a:endParaRPr lang="en-AU" altLang="tr-TR" b="1" i="1">
              <a:solidFill>
                <a:srgbClr val="FFCC00"/>
              </a:solidFill>
              <a:effectLst>
                <a:outerShdw blurRad="38100" dist="38100" dir="2700000" algn="tl">
                  <a:srgbClr val="C0C0C0"/>
                </a:outerShdw>
              </a:effectLst>
              <a:latin typeface="Arial" panose="020B0604020202020204" pitchFamily="34" charset="0"/>
            </a:endParaRPr>
          </a:p>
        </p:txBody>
      </p:sp>
      <p:sp>
        <p:nvSpPr>
          <p:cNvPr id="87048" name="Rectangle 8"/>
          <p:cNvSpPr>
            <a:spLocks noChangeArrowheads="1"/>
          </p:cNvSpPr>
          <p:nvPr/>
        </p:nvSpPr>
        <p:spPr bwMode="auto">
          <a:xfrm>
            <a:off x="4727575" y="3284538"/>
            <a:ext cx="4897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i="1">
                <a:solidFill>
                  <a:srgbClr val="FFCC00"/>
                </a:solidFill>
                <a:effectLst>
                  <a:outerShdw blurRad="38100" dist="38100" dir="2700000" algn="tl">
                    <a:srgbClr val="C0C0C0"/>
                  </a:outerShdw>
                </a:effectLst>
                <a:latin typeface="Arial" panose="020B0604020202020204" pitchFamily="34" charset="0"/>
              </a:rPr>
              <a:t>KURUMSAL STRATEJİLER</a:t>
            </a:r>
          </a:p>
        </p:txBody>
      </p:sp>
      <p:sp>
        <p:nvSpPr>
          <p:cNvPr id="87049" name="Rectangle 9"/>
          <p:cNvSpPr>
            <a:spLocks noChangeArrowheads="1"/>
          </p:cNvSpPr>
          <p:nvPr/>
        </p:nvSpPr>
        <p:spPr bwMode="auto">
          <a:xfrm>
            <a:off x="3575050" y="5734050"/>
            <a:ext cx="7092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i="1">
                <a:solidFill>
                  <a:srgbClr val="FFCC00"/>
                </a:solidFill>
                <a:effectLst>
                  <a:outerShdw blurRad="38100" dist="38100" dir="2700000" algn="tl">
                    <a:srgbClr val="C0C0C0"/>
                  </a:outerShdw>
                </a:effectLst>
                <a:latin typeface="Arial" panose="020B0604020202020204" pitchFamily="34" charset="0"/>
              </a:rPr>
              <a:t>İŞLEVSEL </a:t>
            </a:r>
            <a:r>
              <a:rPr lang="en-AU" altLang="tr-TR" b="1" i="1">
                <a:solidFill>
                  <a:srgbClr val="FFCC00"/>
                </a:solidFill>
                <a:effectLst>
                  <a:outerShdw blurRad="38100" dist="38100" dir="2700000" algn="tl">
                    <a:srgbClr val="C0C0C0"/>
                  </a:outerShdw>
                </a:effectLst>
                <a:latin typeface="Arial" panose="020B0604020202020204" pitchFamily="34" charset="0"/>
              </a:rPr>
              <a:t>STRATEJİ</a:t>
            </a:r>
            <a:r>
              <a:rPr lang="tr-TR" altLang="tr-TR" b="1" i="1">
                <a:solidFill>
                  <a:srgbClr val="FFCC00"/>
                </a:solidFill>
                <a:effectLst>
                  <a:outerShdw blurRad="38100" dist="38100" dir="2700000" algn="tl">
                    <a:srgbClr val="C0C0C0"/>
                  </a:outerShdw>
                </a:effectLst>
                <a:latin typeface="Arial" panose="020B0604020202020204" pitchFamily="34" charset="0"/>
              </a:rPr>
              <a:t>LER</a:t>
            </a:r>
          </a:p>
        </p:txBody>
      </p:sp>
      <p:sp>
        <p:nvSpPr>
          <p:cNvPr id="87050" name="Text Box 10"/>
          <p:cNvSpPr txBox="1">
            <a:spLocks noChangeArrowheads="1"/>
          </p:cNvSpPr>
          <p:nvPr/>
        </p:nvSpPr>
        <p:spPr bwMode="auto">
          <a:xfrm>
            <a:off x="2619376" y="44577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ltLang="tr-TR"/>
          </a:p>
        </p:txBody>
      </p:sp>
      <p:sp>
        <p:nvSpPr>
          <p:cNvPr id="87051" name="AutoShape 11"/>
          <p:cNvSpPr>
            <a:spLocks noChangeArrowheads="1"/>
          </p:cNvSpPr>
          <p:nvPr/>
        </p:nvSpPr>
        <p:spPr bwMode="auto">
          <a:xfrm>
            <a:off x="2855913" y="3141664"/>
            <a:ext cx="976312" cy="485775"/>
          </a:xfrm>
          <a:prstGeom prst="rightArrow">
            <a:avLst>
              <a:gd name="adj1" fmla="val 50000"/>
              <a:gd name="adj2" fmla="val 5024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7052" name="Text Box 12"/>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27196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90007" y="285206"/>
            <a:ext cx="8207375" cy="685800"/>
          </a:xfrm>
        </p:spPr>
        <p:txBody>
          <a:bodyPr/>
          <a:lstStyle/>
          <a:p>
            <a:r>
              <a:rPr lang="tr-TR" altLang="tr-TR" sz="3200" b="1" dirty="0">
                <a:solidFill>
                  <a:schemeClr val="tx1"/>
                </a:solidFill>
                <a:latin typeface="Arial" panose="020B0604020202020204" pitchFamily="34" charset="0"/>
              </a:rPr>
              <a:t>Üst  Düzey / Kurumsal Stratejiler</a:t>
            </a:r>
          </a:p>
        </p:txBody>
      </p:sp>
      <p:sp>
        <p:nvSpPr>
          <p:cNvPr id="22531" name="Rectangle 3"/>
          <p:cNvSpPr>
            <a:spLocks noGrp="1" noChangeArrowheads="1"/>
          </p:cNvSpPr>
          <p:nvPr>
            <p:ph type="body" idx="1"/>
          </p:nvPr>
        </p:nvSpPr>
        <p:spPr>
          <a:xfrm>
            <a:off x="687977" y="1219200"/>
            <a:ext cx="8534400" cy="5029200"/>
          </a:xfrm>
        </p:spPr>
        <p:txBody>
          <a:bodyPr>
            <a:normAutofit fontScale="92500" lnSpcReduction="20000"/>
          </a:bodyPr>
          <a:lstStyle/>
          <a:p>
            <a:pPr>
              <a:lnSpc>
                <a:spcPct val="120000"/>
              </a:lnSpc>
              <a:buFontTx/>
              <a:buNone/>
            </a:pPr>
            <a:r>
              <a:rPr lang="tr-TR" altLang="tr-TR" b="1" dirty="0">
                <a:solidFill>
                  <a:schemeClr val="tx1"/>
                </a:solidFill>
                <a:latin typeface="Arial" panose="020B0604020202020204" pitchFamily="34" charset="0"/>
              </a:rPr>
              <a:t>Üst düzey yöneticiler, stratejik çalışmalarını 3 noktaya odaklanarak yaparlar :</a:t>
            </a:r>
          </a:p>
          <a:p>
            <a:pPr>
              <a:lnSpc>
                <a:spcPct val="120000"/>
              </a:lnSpc>
              <a:buFontTx/>
              <a:buNone/>
            </a:pPr>
            <a:endParaRPr lang="tr-TR" altLang="tr-TR" b="1" dirty="0">
              <a:solidFill>
                <a:schemeClr val="tx1"/>
              </a:solidFill>
              <a:latin typeface="Arial" panose="020B0604020202020204" pitchFamily="34" charset="0"/>
            </a:endParaRPr>
          </a:p>
          <a:p>
            <a:pPr>
              <a:lnSpc>
                <a:spcPct val="120000"/>
              </a:lnSpc>
            </a:pPr>
            <a:r>
              <a:rPr lang="tr-TR" altLang="tr-TR" b="1" i="1" dirty="0">
                <a:solidFill>
                  <a:schemeClr val="tx1"/>
                </a:solidFill>
                <a:latin typeface="Arial" panose="020B0604020202020204" pitchFamily="34" charset="0"/>
              </a:rPr>
              <a:t>İş</a:t>
            </a:r>
            <a:r>
              <a:rPr lang="tr-TR" altLang="tr-TR" b="1" i="1" dirty="0">
                <a:solidFill>
                  <a:schemeClr val="tx1"/>
                </a:solidFill>
                <a:latin typeface="Arial" panose="020B0604020202020204" pitchFamily="34" charset="0"/>
                <a:cs typeface="Times New Roman" panose="02020603050405020304" pitchFamily="18" charset="0"/>
              </a:rPr>
              <a:t>letmenin temel i</a:t>
            </a:r>
            <a:r>
              <a:rPr lang="tr-TR" altLang="tr-TR" b="1" i="1" dirty="0">
                <a:solidFill>
                  <a:schemeClr val="tx1"/>
                </a:solidFill>
                <a:latin typeface="Arial" panose="020B0604020202020204" pitchFamily="34" charset="0"/>
              </a:rPr>
              <a:t>ş</a:t>
            </a:r>
            <a:r>
              <a:rPr lang="tr-TR" altLang="tr-TR" b="1" i="1" dirty="0">
                <a:solidFill>
                  <a:schemeClr val="tx1"/>
                </a:solidFill>
                <a:latin typeface="Arial" panose="020B0604020202020204" pitchFamily="34" charset="0"/>
                <a:cs typeface="Times New Roman" panose="02020603050405020304" pitchFamily="18" charset="0"/>
              </a:rPr>
              <a:t>i</a:t>
            </a:r>
            <a:r>
              <a:rPr lang="tr-TR" altLang="tr-TR" b="1" dirty="0">
                <a:solidFill>
                  <a:schemeClr val="tx1"/>
                </a:solidFill>
                <a:latin typeface="Arial" panose="020B0604020202020204" pitchFamily="34" charset="0"/>
                <a:cs typeface="Times New Roman" panose="02020603050405020304" pitchFamily="18" charset="0"/>
              </a:rPr>
              <a:t> ve </a:t>
            </a:r>
            <a:r>
              <a:rPr lang="tr-TR" altLang="tr-TR" b="1" i="1" dirty="0">
                <a:solidFill>
                  <a:schemeClr val="tx1"/>
                </a:solidFill>
                <a:latin typeface="Arial" panose="020B0604020202020204" pitchFamily="34" charset="0"/>
                <a:cs typeface="Times New Roman" panose="02020603050405020304" pitchFamily="18" charset="0"/>
              </a:rPr>
              <a:t>faaliyet konusu</a:t>
            </a:r>
            <a:r>
              <a:rPr lang="tr-TR" altLang="tr-TR" b="1" dirty="0">
                <a:solidFill>
                  <a:schemeClr val="tx1"/>
                </a:solidFill>
                <a:latin typeface="Arial" panose="020B0604020202020204" pitchFamily="34" charset="0"/>
                <a:cs typeface="Times New Roman" panose="02020603050405020304" pitchFamily="18" charset="0"/>
              </a:rPr>
              <a:t> nedir ?</a:t>
            </a:r>
            <a:endParaRPr lang="tr-TR" altLang="tr-TR" b="1" dirty="0">
              <a:solidFill>
                <a:schemeClr val="tx1"/>
              </a:solidFill>
              <a:latin typeface="Arial" panose="020B0604020202020204" pitchFamily="34" charset="0"/>
            </a:endParaRPr>
          </a:p>
          <a:p>
            <a:pPr>
              <a:lnSpc>
                <a:spcPct val="120000"/>
              </a:lnSpc>
              <a:buFontTx/>
              <a:buNone/>
            </a:pPr>
            <a:r>
              <a:rPr lang="tr-TR" altLang="tr-TR" b="1" dirty="0">
                <a:solidFill>
                  <a:schemeClr val="tx1"/>
                </a:solidFill>
                <a:latin typeface="Arial" panose="020B0604020202020204" pitchFamily="34" charset="0"/>
                <a:cs typeface="Times New Roman" panose="02020603050405020304" pitchFamily="18" charset="0"/>
              </a:rPr>
              <a:t> </a:t>
            </a:r>
            <a:endParaRPr lang="tr-TR" altLang="tr-TR" b="1" dirty="0">
              <a:solidFill>
                <a:schemeClr val="tx1"/>
              </a:solidFill>
              <a:latin typeface="Arial" panose="020B0604020202020204" pitchFamily="34" charset="0"/>
            </a:endParaRPr>
          </a:p>
          <a:p>
            <a:pPr>
              <a:lnSpc>
                <a:spcPct val="120000"/>
              </a:lnSpc>
            </a:pPr>
            <a:r>
              <a:rPr lang="tr-TR" altLang="tr-TR" b="1" dirty="0">
                <a:solidFill>
                  <a:schemeClr val="tx1"/>
                </a:solidFill>
                <a:latin typeface="Arial" panose="020B0604020202020204" pitchFamily="34" charset="0"/>
              </a:rPr>
              <a:t>İş</a:t>
            </a:r>
            <a:r>
              <a:rPr lang="tr-TR" altLang="tr-TR" b="1" dirty="0">
                <a:solidFill>
                  <a:schemeClr val="tx1"/>
                </a:solidFill>
                <a:latin typeface="Arial" panose="020B0604020202020204" pitchFamily="34" charset="0"/>
                <a:cs typeface="Times New Roman" panose="02020603050405020304" pitchFamily="18" charset="0"/>
              </a:rPr>
              <a:t>letme, gelece</a:t>
            </a:r>
            <a:r>
              <a:rPr lang="tr-TR" altLang="tr-TR" b="1" dirty="0">
                <a:solidFill>
                  <a:schemeClr val="tx1"/>
                </a:solidFill>
                <a:latin typeface="Arial" panose="020B0604020202020204" pitchFamily="34" charset="0"/>
              </a:rPr>
              <a:t>ğ</a:t>
            </a:r>
            <a:r>
              <a:rPr lang="tr-TR" altLang="tr-TR" b="1" dirty="0">
                <a:solidFill>
                  <a:schemeClr val="tx1"/>
                </a:solidFill>
                <a:latin typeface="Arial" panose="020B0604020202020204" pitchFamily="34" charset="0"/>
                <a:cs typeface="Times New Roman" panose="02020603050405020304" pitchFamily="18" charset="0"/>
              </a:rPr>
              <a:t>i de göz önüne alarak, </a:t>
            </a:r>
            <a:r>
              <a:rPr lang="tr-TR" altLang="tr-TR" b="1" i="1" dirty="0">
                <a:solidFill>
                  <a:schemeClr val="tx1"/>
                </a:solidFill>
                <a:latin typeface="Arial" panose="020B0604020202020204" pitchFamily="34" charset="0"/>
                <a:cs typeface="Times New Roman" panose="02020603050405020304" pitchFamily="18" charset="0"/>
              </a:rPr>
              <a:t>mevcut i</a:t>
            </a:r>
            <a:r>
              <a:rPr lang="tr-TR" altLang="tr-TR" b="1" i="1" dirty="0">
                <a:solidFill>
                  <a:schemeClr val="tx1"/>
                </a:solidFill>
                <a:latin typeface="Arial" panose="020B0604020202020204" pitchFamily="34" charset="0"/>
              </a:rPr>
              <a:t>ş</a:t>
            </a:r>
            <a:r>
              <a:rPr lang="tr-TR" altLang="tr-TR" b="1" i="1" dirty="0">
                <a:solidFill>
                  <a:schemeClr val="tx1"/>
                </a:solidFill>
                <a:latin typeface="Arial" panose="020B0604020202020204" pitchFamily="34" charset="0"/>
                <a:cs typeface="Times New Roman" panose="02020603050405020304" pitchFamily="18" charset="0"/>
              </a:rPr>
              <a:t> alanlar</a:t>
            </a:r>
            <a:r>
              <a:rPr lang="tr-TR" altLang="tr-TR" b="1" i="1" dirty="0">
                <a:solidFill>
                  <a:schemeClr val="tx1"/>
                </a:solidFill>
                <a:latin typeface="Arial" panose="020B0604020202020204" pitchFamily="34" charset="0"/>
              </a:rPr>
              <a:t>ı</a:t>
            </a:r>
            <a:r>
              <a:rPr lang="tr-TR" altLang="tr-TR" b="1" i="1" dirty="0">
                <a:solidFill>
                  <a:schemeClr val="tx1"/>
                </a:solidFill>
                <a:latin typeface="Arial" panose="020B0604020202020204" pitchFamily="34" charset="0"/>
                <a:cs typeface="Times New Roman" panose="02020603050405020304" pitchFamily="18" charset="0"/>
              </a:rPr>
              <a:t>ndaki etkinliklerini ve i</a:t>
            </a:r>
            <a:r>
              <a:rPr lang="tr-TR" altLang="tr-TR" b="1" i="1" dirty="0">
                <a:solidFill>
                  <a:schemeClr val="tx1"/>
                </a:solidFill>
                <a:latin typeface="Arial" panose="020B0604020202020204" pitchFamily="34" charset="0"/>
              </a:rPr>
              <a:t>ş</a:t>
            </a:r>
            <a:r>
              <a:rPr lang="tr-TR" altLang="tr-TR" b="1" i="1" dirty="0">
                <a:solidFill>
                  <a:schemeClr val="tx1"/>
                </a:solidFill>
                <a:latin typeface="Arial" panose="020B0604020202020204" pitchFamily="34" charset="0"/>
                <a:cs typeface="Times New Roman" panose="02020603050405020304" pitchFamily="18" charset="0"/>
              </a:rPr>
              <a:t>lerini sürdürmeli ve art</a:t>
            </a:r>
            <a:r>
              <a:rPr lang="tr-TR" altLang="tr-TR" b="1" i="1" dirty="0">
                <a:solidFill>
                  <a:schemeClr val="tx1"/>
                </a:solidFill>
                <a:latin typeface="Arial" panose="020B0604020202020204" pitchFamily="34" charset="0"/>
              </a:rPr>
              <a:t>ı</a:t>
            </a:r>
            <a:r>
              <a:rPr lang="tr-TR" altLang="tr-TR" b="1" i="1" dirty="0">
                <a:solidFill>
                  <a:schemeClr val="tx1"/>
                </a:solidFill>
                <a:latin typeface="Arial" panose="020B0604020202020204" pitchFamily="34" charset="0"/>
                <a:cs typeface="Times New Roman" panose="02020603050405020304" pitchFamily="18" charset="0"/>
              </a:rPr>
              <a:t>rmal</a:t>
            </a:r>
            <a:r>
              <a:rPr lang="tr-TR" altLang="tr-TR" b="1" i="1" dirty="0">
                <a:solidFill>
                  <a:schemeClr val="tx1"/>
                </a:solidFill>
                <a:latin typeface="Arial" panose="020B0604020202020204" pitchFamily="34" charset="0"/>
              </a:rPr>
              <a:t>ı</a:t>
            </a:r>
            <a:r>
              <a:rPr lang="tr-TR" altLang="tr-TR" b="1" i="1" dirty="0">
                <a:solidFill>
                  <a:schemeClr val="tx1"/>
                </a:solidFill>
                <a:latin typeface="Arial" panose="020B0604020202020204" pitchFamily="34" charset="0"/>
                <a:cs typeface="Times New Roman" panose="02020603050405020304" pitchFamily="18" charset="0"/>
              </a:rPr>
              <a:t> m</a:t>
            </a:r>
            <a:r>
              <a:rPr lang="tr-TR" altLang="tr-TR" b="1" i="1" dirty="0">
                <a:solidFill>
                  <a:schemeClr val="tx1"/>
                </a:solidFill>
                <a:latin typeface="Arial" panose="020B0604020202020204" pitchFamily="34" charset="0"/>
              </a:rPr>
              <a:t>ı</a:t>
            </a:r>
            <a:r>
              <a:rPr lang="tr-TR" altLang="tr-TR" b="1" i="1" dirty="0">
                <a:solidFill>
                  <a:schemeClr val="tx1"/>
                </a:solidFill>
                <a:latin typeface="Arial" panose="020B0604020202020204" pitchFamily="34" charset="0"/>
                <a:cs typeface="Times New Roman" panose="02020603050405020304" pitchFamily="18" charset="0"/>
              </a:rPr>
              <a:t>d</a:t>
            </a:r>
            <a:r>
              <a:rPr lang="tr-TR" altLang="tr-TR" b="1" i="1" dirty="0">
                <a:solidFill>
                  <a:schemeClr val="tx1"/>
                </a:solidFill>
                <a:latin typeface="Arial" panose="020B0604020202020204" pitchFamily="34" charset="0"/>
              </a:rPr>
              <a:t>ı</a:t>
            </a:r>
            <a:r>
              <a:rPr lang="tr-TR" altLang="tr-TR" b="1" i="1" dirty="0">
                <a:solidFill>
                  <a:schemeClr val="tx1"/>
                </a:solidFill>
                <a:latin typeface="Arial" panose="020B0604020202020204" pitchFamily="34" charset="0"/>
                <a:cs typeface="Times New Roman" panose="02020603050405020304" pitchFamily="18" charset="0"/>
              </a:rPr>
              <a:t>r </a:t>
            </a:r>
            <a:r>
              <a:rPr lang="tr-TR" altLang="tr-TR" b="1" dirty="0">
                <a:solidFill>
                  <a:schemeClr val="tx1"/>
                </a:solidFill>
                <a:latin typeface="Arial" panose="020B0604020202020204" pitchFamily="34" charset="0"/>
                <a:cs typeface="Times New Roman" panose="02020603050405020304" pitchFamily="18" charset="0"/>
              </a:rPr>
              <a:t>?</a:t>
            </a:r>
            <a:endParaRPr lang="tr-TR" altLang="tr-TR" b="1" dirty="0">
              <a:solidFill>
                <a:schemeClr val="tx1"/>
              </a:solidFill>
              <a:latin typeface="Arial" panose="020B0604020202020204" pitchFamily="34" charset="0"/>
            </a:endParaRPr>
          </a:p>
          <a:p>
            <a:pPr>
              <a:lnSpc>
                <a:spcPct val="120000"/>
              </a:lnSpc>
              <a:buFontTx/>
              <a:buNone/>
            </a:pPr>
            <a:r>
              <a:rPr lang="tr-TR" altLang="tr-TR" b="1" dirty="0">
                <a:solidFill>
                  <a:schemeClr val="tx1"/>
                </a:solidFill>
                <a:latin typeface="Arial" panose="020B0604020202020204" pitchFamily="34" charset="0"/>
                <a:cs typeface="Times New Roman" panose="02020603050405020304" pitchFamily="18" charset="0"/>
              </a:rPr>
              <a:t> </a:t>
            </a:r>
            <a:endParaRPr lang="tr-TR" altLang="tr-TR" b="1" dirty="0">
              <a:solidFill>
                <a:schemeClr val="tx1"/>
              </a:solidFill>
              <a:latin typeface="Arial" panose="020B0604020202020204" pitchFamily="34" charset="0"/>
            </a:endParaRPr>
          </a:p>
          <a:p>
            <a:pPr>
              <a:lnSpc>
                <a:spcPct val="120000"/>
              </a:lnSpc>
            </a:pPr>
            <a:r>
              <a:rPr lang="tr-TR" altLang="tr-TR" b="1" dirty="0">
                <a:solidFill>
                  <a:schemeClr val="tx1"/>
                </a:solidFill>
                <a:latin typeface="Arial" panose="020B0604020202020204" pitchFamily="34" charset="0"/>
              </a:rPr>
              <a:t>İş</a:t>
            </a:r>
            <a:r>
              <a:rPr lang="tr-TR" altLang="tr-TR" b="1" dirty="0">
                <a:solidFill>
                  <a:schemeClr val="tx1"/>
                </a:solidFill>
                <a:latin typeface="Arial" panose="020B0604020202020204" pitchFamily="34" charset="0"/>
                <a:cs typeface="Times New Roman" panose="02020603050405020304" pitchFamily="18" charset="0"/>
              </a:rPr>
              <a:t>letme, mevcut </a:t>
            </a:r>
            <a:r>
              <a:rPr lang="tr-TR" altLang="tr-TR" b="1" i="1" dirty="0">
                <a:solidFill>
                  <a:schemeClr val="tx1"/>
                </a:solidFill>
                <a:latin typeface="Arial" panose="020B0604020202020204" pitchFamily="34" charset="0"/>
                <a:cs typeface="Times New Roman" panose="02020603050405020304" pitchFamily="18" charset="0"/>
              </a:rPr>
              <a:t>i</a:t>
            </a:r>
            <a:r>
              <a:rPr lang="tr-TR" altLang="tr-TR" b="1" i="1" dirty="0">
                <a:solidFill>
                  <a:schemeClr val="tx1"/>
                </a:solidFill>
                <a:latin typeface="Arial" panose="020B0604020202020204" pitchFamily="34" charset="0"/>
              </a:rPr>
              <a:t>ş</a:t>
            </a:r>
            <a:r>
              <a:rPr lang="tr-TR" altLang="tr-TR" b="1" i="1" dirty="0">
                <a:solidFill>
                  <a:schemeClr val="tx1"/>
                </a:solidFill>
                <a:latin typeface="Arial" panose="020B0604020202020204" pitchFamily="34" charset="0"/>
                <a:cs typeface="Times New Roman" panose="02020603050405020304" pitchFamily="18" charset="0"/>
              </a:rPr>
              <a:t>lerinde rekabet edebilmek için ne tür stratejiler geli</a:t>
            </a:r>
            <a:r>
              <a:rPr lang="tr-TR" altLang="tr-TR" b="1" i="1" dirty="0">
                <a:solidFill>
                  <a:schemeClr val="tx1"/>
                </a:solidFill>
                <a:latin typeface="Arial" panose="020B0604020202020204" pitchFamily="34" charset="0"/>
              </a:rPr>
              <a:t>ş</a:t>
            </a:r>
            <a:r>
              <a:rPr lang="tr-TR" altLang="tr-TR" b="1" i="1" dirty="0">
                <a:solidFill>
                  <a:schemeClr val="tx1"/>
                </a:solidFill>
                <a:latin typeface="Arial" panose="020B0604020202020204" pitchFamily="34" charset="0"/>
                <a:cs typeface="Times New Roman" panose="02020603050405020304" pitchFamily="18" charset="0"/>
              </a:rPr>
              <a:t>tirmelidir </a:t>
            </a:r>
            <a:r>
              <a:rPr lang="tr-TR" altLang="tr-TR" b="1" dirty="0">
                <a:solidFill>
                  <a:schemeClr val="tx1"/>
                </a:solidFill>
                <a:latin typeface="Arial" panose="020B0604020202020204" pitchFamily="34" charset="0"/>
                <a:cs typeface="Times New Roman" panose="02020603050405020304" pitchFamily="18" charset="0"/>
              </a:rPr>
              <a:t>? </a:t>
            </a:r>
            <a:endParaRPr lang="tr-TR" altLang="tr-TR" b="1" dirty="0">
              <a:solidFill>
                <a:schemeClr val="tx1"/>
              </a:solidFill>
              <a:latin typeface="Arial" panose="020B0604020202020204" pitchFamily="34" charset="0"/>
            </a:endParaRPr>
          </a:p>
          <a:p>
            <a:pPr>
              <a:lnSpc>
                <a:spcPct val="120000"/>
              </a:lnSpc>
            </a:pPr>
            <a:endParaRPr lang="tr-TR" altLang="tr-TR" b="1" dirty="0">
              <a:solidFill>
                <a:schemeClr val="tx1"/>
              </a:solidFill>
              <a:latin typeface="Arial" panose="020B0604020202020204" pitchFamily="34" charset="0"/>
            </a:endParaRPr>
          </a:p>
          <a:p>
            <a:pPr algn="just">
              <a:lnSpc>
                <a:spcPct val="120000"/>
              </a:lnSpc>
              <a:buFontTx/>
              <a:buNone/>
            </a:pPr>
            <a:r>
              <a:rPr lang="tr-TR" altLang="tr-TR" b="1" i="1" dirty="0">
                <a:solidFill>
                  <a:schemeClr val="tx1"/>
                </a:solidFill>
                <a:latin typeface="Arial" panose="020B0604020202020204" pitchFamily="34" charset="0"/>
              </a:rPr>
              <a:t>İlk iki madde, işletmenin geleceğine yöneliktir. </a:t>
            </a:r>
          </a:p>
          <a:p>
            <a:pPr algn="just">
              <a:lnSpc>
                <a:spcPct val="120000"/>
              </a:lnSpc>
              <a:buFontTx/>
              <a:buNone/>
            </a:pPr>
            <a:r>
              <a:rPr lang="tr-TR" altLang="tr-TR" b="1" i="1" dirty="0">
                <a:solidFill>
                  <a:schemeClr val="tx1"/>
                </a:solidFill>
                <a:latin typeface="Arial" panose="020B0604020202020204" pitchFamily="34" charset="0"/>
              </a:rPr>
              <a:t>Üçüncü madde ise, işletmenin halihazırda bulunduğu pazarda </a:t>
            </a:r>
          </a:p>
          <a:p>
            <a:pPr algn="just">
              <a:lnSpc>
                <a:spcPct val="120000"/>
              </a:lnSpc>
              <a:buFontTx/>
              <a:buNone/>
            </a:pPr>
            <a:r>
              <a:rPr lang="tr-TR" altLang="tr-TR" b="1" i="1" dirty="0">
                <a:solidFill>
                  <a:schemeClr val="tx1"/>
                </a:solidFill>
                <a:latin typeface="Arial" panose="020B0604020202020204" pitchFamily="34" charset="0"/>
              </a:rPr>
              <a:t>nasıl rekabet edeceği ile ilgilidir.</a:t>
            </a:r>
          </a:p>
        </p:txBody>
      </p:sp>
      <p:sp>
        <p:nvSpPr>
          <p:cNvPr id="22533" name="Text Box 5"/>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9558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 y="1484450"/>
            <a:ext cx="8382000" cy="3387725"/>
          </a:xfrm>
          <a:prstGeom prst="rect">
            <a:avLst/>
          </a:prstGeom>
          <a:noFill/>
          <a:extLst>
            <a:ext uri="{909E8E84-426E-40DD-AFC4-6F175D3DCCD1}">
              <a14:hiddenFill xmlns:a14="http://schemas.microsoft.com/office/drawing/2010/main">
                <a:solidFill>
                  <a:srgbClr val="FFFFFF"/>
                </a:solidFill>
              </a14:hiddenFill>
            </a:ext>
          </a:extLst>
        </p:spPr>
      </p:pic>
      <p:sp>
        <p:nvSpPr>
          <p:cNvPr id="76804" name="Text Box 4"/>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406029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16280" y="348343"/>
            <a:ext cx="8078788" cy="1044575"/>
          </a:xfrm>
        </p:spPr>
        <p:txBody>
          <a:bodyPr/>
          <a:lstStyle/>
          <a:p>
            <a:r>
              <a:rPr lang="tr-TR" altLang="tr-TR" sz="3200" b="1" dirty="0">
                <a:solidFill>
                  <a:schemeClr val="tx1"/>
                </a:solidFill>
                <a:latin typeface="Arial" panose="020B0604020202020204" pitchFamily="34" charset="0"/>
              </a:rPr>
              <a:t>Kurumsal Yönetim Stratejileri</a:t>
            </a:r>
          </a:p>
        </p:txBody>
      </p:sp>
      <p:sp>
        <p:nvSpPr>
          <p:cNvPr id="21507" name="Rectangle 3"/>
          <p:cNvSpPr>
            <a:spLocks noGrp="1" noChangeArrowheads="1"/>
          </p:cNvSpPr>
          <p:nvPr>
            <p:ph type="body" idx="1"/>
          </p:nvPr>
        </p:nvSpPr>
        <p:spPr>
          <a:xfrm>
            <a:off x="381000" y="1196976"/>
            <a:ext cx="8534400" cy="5105400"/>
          </a:xfrm>
        </p:spPr>
        <p:txBody>
          <a:bodyPr/>
          <a:lstStyle/>
          <a:p>
            <a:pPr>
              <a:lnSpc>
                <a:spcPct val="120000"/>
              </a:lnSpc>
              <a:buFontTx/>
              <a:buNone/>
            </a:pPr>
            <a:r>
              <a:rPr lang="tr-TR" altLang="tr-TR" b="1" dirty="0">
                <a:solidFill>
                  <a:schemeClr val="tx1"/>
                </a:solidFill>
                <a:latin typeface="Arial" panose="020B0604020202020204" pitchFamily="34" charset="0"/>
              </a:rPr>
              <a:t> </a:t>
            </a:r>
            <a:r>
              <a:rPr lang="tr-TR" altLang="tr-TR" sz="2400" b="1" dirty="0">
                <a:solidFill>
                  <a:schemeClr val="tx1"/>
                </a:solidFill>
                <a:latin typeface="Arial" panose="020B0604020202020204" pitchFamily="34" charset="0"/>
              </a:rPr>
              <a:t>1) ÇEŞİTLENDİRME STRATEJİSİ :</a:t>
            </a:r>
          </a:p>
          <a:p>
            <a:pPr>
              <a:lnSpc>
                <a:spcPct val="120000"/>
              </a:lnSpc>
              <a:buFontTx/>
              <a:buNone/>
            </a:pPr>
            <a:r>
              <a:rPr lang="tr-TR" altLang="tr-TR" b="1" dirty="0">
                <a:solidFill>
                  <a:schemeClr val="tx1"/>
                </a:solidFill>
                <a:latin typeface="Arial" panose="020B0604020202020204" pitchFamily="34" charset="0"/>
              </a:rPr>
              <a:t>	Y</a:t>
            </a:r>
            <a:r>
              <a:rPr lang="tr-TR" altLang="tr-TR" b="1" dirty="0">
                <a:solidFill>
                  <a:schemeClr val="tx1"/>
                </a:solidFill>
                <a:latin typeface="Arial" panose="020B0604020202020204" pitchFamily="34" charset="0"/>
                <a:cs typeface="Times New Roman" panose="02020603050405020304" pitchFamily="18" charset="0"/>
              </a:rPr>
              <a:t>eni i</a:t>
            </a:r>
            <a:r>
              <a:rPr lang="tr-TR" altLang="tr-TR" b="1" dirty="0">
                <a:solidFill>
                  <a:schemeClr val="tx1"/>
                </a:solidFill>
                <a:latin typeface="Arial" panose="020B0604020202020204" pitchFamily="34" charset="0"/>
              </a:rPr>
              <a:t>ş</a:t>
            </a:r>
            <a:r>
              <a:rPr lang="tr-TR" altLang="tr-TR" b="1" dirty="0">
                <a:solidFill>
                  <a:schemeClr val="tx1"/>
                </a:solidFill>
                <a:latin typeface="Arial" panose="020B0604020202020204" pitchFamily="34" charset="0"/>
                <a:cs typeface="Times New Roman" panose="02020603050405020304" pitchFamily="18" charset="0"/>
              </a:rPr>
              <a:t> alanlar</a:t>
            </a:r>
            <a:r>
              <a:rPr lang="tr-TR" altLang="tr-TR" b="1" dirty="0">
                <a:solidFill>
                  <a:schemeClr val="tx1"/>
                </a:solidFill>
                <a:latin typeface="Arial" panose="020B0604020202020204" pitchFamily="34" charset="0"/>
              </a:rPr>
              <a:t>ı</a:t>
            </a:r>
            <a:r>
              <a:rPr lang="tr-TR" altLang="tr-TR" b="1" dirty="0">
                <a:solidFill>
                  <a:schemeClr val="tx1"/>
                </a:solidFill>
                <a:latin typeface="Arial" panose="020B0604020202020204" pitchFamily="34" charset="0"/>
                <a:cs typeface="Times New Roman" panose="02020603050405020304" pitchFamily="18" charset="0"/>
              </a:rPr>
              <a:t>na girmek ve oradaki f</a:t>
            </a:r>
            <a:r>
              <a:rPr lang="tr-TR" altLang="tr-TR" b="1" dirty="0">
                <a:solidFill>
                  <a:schemeClr val="tx1"/>
                </a:solidFill>
                <a:latin typeface="Arial" panose="020B0604020202020204" pitchFamily="34" charset="0"/>
              </a:rPr>
              <a:t>ı</a:t>
            </a:r>
            <a:r>
              <a:rPr lang="tr-TR" altLang="tr-TR" b="1" dirty="0">
                <a:solidFill>
                  <a:schemeClr val="tx1"/>
                </a:solidFill>
                <a:latin typeface="Arial" panose="020B0604020202020204" pitchFamily="34" charset="0"/>
                <a:cs typeface="Times New Roman" panose="02020603050405020304" pitchFamily="18" charset="0"/>
              </a:rPr>
              <a:t>rsatlardan yararlanarak ortalaman</a:t>
            </a:r>
            <a:r>
              <a:rPr lang="tr-TR" altLang="tr-TR" b="1" dirty="0">
                <a:solidFill>
                  <a:schemeClr val="tx1"/>
                </a:solidFill>
                <a:latin typeface="Arial" panose="020B0604020202020204" pitchFamily="34" charset="0"/>
              </a:rPr>
              <a:t>ı</a:t>
            </a:r>
            <a:r>
              <a:rPr lang="tr-TR" altLang="tr-TR" b="1" dirty="0">
                <a:solidFill>
                  <a:schemeClr val="tx1"/>
                </a:solidFill>
                <a:latin typeface="Arial" panose="020B0604020202020204" pitchFamily="34" charset="0"/>
                <a:cs typeface="Times New Roman" panose="02020603050405020304" pitchFamily="18" charset="0"/>
              </a:rPr>
              <a:t>n üzerinde getiri elde etmek isteyen i</a:t>
            </a:r>
            <a:r>
              <a:rPr lang="tr-TR" altLang="tr-TR" b="1" dirty="0">
                <a:solidFill>
                  <a:schemeClr val="tx1"/>
                </a:solidFill>
                <a:latin typeface="Arial" panose="020B0604020202020204" pitchFamily="34" charset="0"/>
              </a:rPr>
              <a:t>ş</a:t>
            </a:r>
            <a:r>
              <a:rPr lang="tr-TR" altLang="tr-TR" b="1" dirty="0">
                <a:solidFill>
                  <a:schemeClr val="tx1"/>
                </a:solidFill>
                <a:latin typeface="Arial" panose="020B0604020202020204" pitchFamily="34" charset="0"/>
                <a:cs typeface="Times New Roman" panose="02020603050405020304" pitchFamily="18" charset="0"/>
              </a:rPr>
              <a:t>letmelerde uygulanan bir</a:t>
            </a:r>
            <a:r>
              <a:rPr lang="tr-TR" altLang="tr-TR" b="1" dirty="0">
                <a:solidFill>
                  <a:schemeClr val="tx1"/>
                </a:solidFill>
                <a:latin typeface="Arial" panose="020B0604020202020204" pitchFamily="34" charset="0"/>
              </a:rPr>
              <a:t> stratejidir.</a:t>
            </a:r>
            <a:r>
              <a:rPr lang="tr-TR" altLang="tr-TR" b="1" i="1" dirty="0">
                <a:solidFill>
                  <a:schemeClr val="tx1"/>
                </a:solidFill>
                <a:latin typeface="Arial" panose="020B0604020202020204" pitchFamily="34" charset="0"/>
                <a:cs typeface="Times New Roman" panose="02020603050405020304" pitchFamily="18" charset="0"/>
              </a:rPr>
              <a:t> </a:t>
            </a:r>
            <a:endParaRPr lang="tr-TR" altLang="tr-TR" b="1" i="1" dirty="0">
              <a:solidFill>
                <a:schemeClr val="tx1"/>
              </a:solidFill>
              <a:latin typeface="Arial" panose="020B0604020202020204" pitchFamily="34" charset="0"/>
            </a:endParaRPr>
          </a:p>
          <a:p>
            <a:pPr>
              <a:lnSpc>
                <a:spcPct val="120000"/>
              </a:lnSpc>
              <a:buFontTx/>
              <a:buNone/>
            </a:pPr>
            <a:endParaRPr lang="tr-TR" altLang="tr-TR" b="1" i="1" dirty="0">
              <a:solidFill>
                <a:schemeClr val="tx1"/>
              </a:solidFill>
              <a:latin typeface="Arial" panose="020B0604020202020204" pitchFamily="34" charset="0"/>
            </a:endParaRPr>
          </a:p>
          <a:p>
            <a:pPr>
              <a:lnSpc>
                <a:spcPct val="120000"/>
              </a:lnSpc>
              <a:buFontTx/>
              <a:buNone/>
            </a:pPr>
            <a:r>
              <a:rPr lang="tr-TR" altLang="tr-TR" b="1" dirty="0">
                <a:solidFill>
                  <a:schemeClr val="tx1"/>
                </a:solidFill>
                <a:latin typeface="Arial" panose="020B0604020202020204" pitchFamily="34" charset="0"/>
              </a:rPr>
              <a:t>	</a:t>
            </a:r>
            <a:r>
              <a:rPr lang="tr-TR" altLang="tr-TR" b="1" u="sng" dirty="0">
                <a:solidFill>
                  <a:schemeClr val="tx1"/>
                </a:solidFill>
                <a:latin typeface="Arial" panose="020B0604020202020204" pitchFamily="34" charset="0"/>
              </a:rPr>
              <a:t>İşletmelerde çeşitlendirme stratejisi, farklı boyutlarda olabilir :</a:t>
            </a:r>
          </a:p>
          <a:p>
            <a:pPr>
              <a:lnSpc>
                <a:spcPct val="120000"/>
              </a:lnSpc>
            </a:pPr>
            <a:endParaRPr lang="tr-TR" altLang="tr-TR" b="1" dirty="0">
              <a:solidFill>
                <a:schemeClr val="tx1"/>
              </a:solidFill>
              <a:latin typeface="Arial" panose="020B0604020202020204" pitchFamily="34" charset="0"/>
            </a:endParaRPr>
          </a:p>
          <a:p>
            <a:pPr>
              <a:lnSpc>
                <a:spcPct val="120000"/>
              </a:lnSpc>
            </a:pPr>
            <a:r>
              <a:rPr lang="tr-TR" altLang="tr-TR" b="1" dirty="0">
                <a:solidFill>
                  <a:schemeClr val="tx1"/>
                </a:solidFill>
                <a:latin typeface="Arial" panose="020B0604020202020204" pitchFamily="34" charset="0"/>
              </a:rPr>
              <a:t>Tek işte yoğunlaşan işletmeler,</a:t>
            </a:r>
          </a:p>
          <a:p>
            <a:pPr>
              <a:lnSpc>
                <a:spcPct val="120000"/>
              </a:lnSpc>
            </a:pPr>
            <a:r>
              <a:rPr lang="tr-TR" altLang="tr-TR" b="1" dirty="0">
                <a:solidFill>
                  <a:schemeClr val="tx1"/>
                </a:solidFill>
                <a:latin typeface="Arial" panose="020B0604020202020204" pitchFamily="34" charset="0"/>
              </a:rPr>
              <a:t>Esas iş ağırlıklı işletmeler,</a:t>
            </a:r>
          </a:p>
          <a:p>
            <a:pPr>
              <a:lnSpc>
                <a:spcPct val="120000"/>
              </a:lnSpc>
            </a:pPr>
            <a:r>
              <a:rPr lang="tr-TR" altLang="tr-TR" b="1" dirty="0">
                <a:solidFill>
                  <a:schemeClr val="tx1"/>
                </a:solidFill>
                <a:latin typeface="Arial" panose="020B0604020202020204" pitchFamily="34" charset="0"/>
              </a:rPr>
              <a:t>Orta dereceli çeşitlendirme uygulayan işletmeler,</a:t>
            </a:r>
          </a:p>
          <a:p>
            <a:pPr>
              <a:lnSpc>
                <a:spcPct val="120000"/>
              </a:lnSpc>
            </a:pPr>
            <a:r>
              <a:rPr lang="tr-TR" altLang="tr-TR" b="1" dirty="0">
                <a:solidFill>
                  <a:schemeClr val="tx1"/>
                </a:solidFill>
                <a:latin typeface="Arial" panose="020B0604020202020204" pitchFamily="34" charset="0"/>
              </a:rPr>
              <a:t>Yüksek dereceli çeşitlendirme uygulayan işletmeler.</a:t>
            </a:r>
          </a:p>
          <a:p>
            <a:pPr>
              <a:lnSpc>
                <a:spcPct val="120000"/>
              </a:lnSpc>
              <a:buFontTx/>
              <a:buNone/>
            </a:pPr>
            <a:endParaRPr lang="tr-TR" altLang="tr-TR" b="1" dirty="0">
              <a:solidFill>
                <a:schemeClr val="tx1"/>
              </a:solidFill>
              <a:latin typeface="Arial" panose="020B0604020202020204" pitchFamily="34" charset="0"/>
            </a:endParaRPr>
          </a:p>
        </p:txBody>
      </p:sp>
      <p:sp>
        <p:nvSpPr>
          <p:cNvPr id="21509" name="Text Box 5"/>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207345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05" y="1160418"/>
            <a:ext cx="8763000" cy="3630613"/>
          </a:xfrm>
          <a:prstGeom prst="rect">
            <a:avLst/>
          </a:prstGeom>
          <a:noFill/>
          <a:extLst>
            <a:ext uri="{909E8E84-426E-40DD-AFC4-6F175D3DCCD1}">
              <a14:hiddenFill xmlns:a14="http://schemas.microsoft.com/office/drawing/2010/main">
                <a:solidFill>
                  <a:srgbClr val="FFFFFF"/>
                </a:solidFill>
              </a14:hiddenFill>
            </a:ext>
          </a:extLst>
        </p:spPr>
      </p:pic>
      <p:sp>
        <p:nvSpPr>
          <p:cNvPr id="77828" name="Text Box 4"/>
          <p:cNvSpPr txBox="1">
            <a:spLocks noChangeArrowheads="1"/>
          </p:cNvSpPr>
          <p:nvPr/>
        </p:nvSpPr>
        <p:spPr bwMode="auto">
          <a:xfrm>
            <a:off x="8915400" y="6400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chemeClr val="bg1"/>
                </a:solidFill>
                <a:latin typeface="Arial" panose="020B0604020202020204" pitchFamily="34" charset="0"/>
                <a:cs typeface="Times New Roman" panose="02020603050405020304" pitchFamily="18" charset="0"/>
              </a:rPr>
              <a:t>©</a:t>
            </a:r>
            <a:r>
              <a:rPr lang="tr-TR" altLang="tr-TR" sz="1200" b="1">
                <a:solidFill>
                  <a:schemeClr val="bg1"/>
                </a:solidFill>
                <a:latin typeface="Arial" panose="020B0604020202020204" pitchFamily="34" charset="0"/>
              </a:rPr>
              <a:t> Ülgen&amp;Mirze 2004</a:t>
            </a:r>
            <a:r>
              <a:rPr lang="tr-TR" altLang="tr-TR" sz="1600" b="1">
                <a:solidFill>
                  <a:schemeClr val="bg1"/>
                </a:solidFill>
                <a:latin typeface="Arial" panose="020B0604020202020204" pitchFamily="34" charset="0"/>
              </a:rPr>
              <a:t> </a:t>
            </a:r>
          </a:p>
        </p:txBody>
      </p:sp>
    </p:spTree>
    <p:extLst>
      <p:ext uri="{BB962C8B-B14F-4D97-AF65-F5344CB8AC3E}">
        <p14:creationId xmlns:p14="http://schemas.microsoft.com/office/powerpoint/2010/main" val="228467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Tek işte yoğunlaşma</a:t>
            </a:r>
            <a:br>
              <a:rPr lang="tr-TR" dirty="0"/>
            </a:br>
            <a:endParaRPr lang="tr-TR" dirty="0"/>
          </a:p>
        </p:txBody>
      </p:sp>
      <p:sp>
        <p:nvSpPr>
          <p:cNvPr id="3" name="İçerik Yer Tutucusu 2"/>
          <p:cNvSpPr>
            <a:spLocks noGrp="1"/>
          </p:cNvSpPr>
          <p:nvPr>
            <p:ph idx="1"/>
          </p:nvPr>
        </p:nvSpPr>
        <p:spPr/>
        <p:txBody>
          <a:bodyPr>
            <a:normAutofit/>
          </a:bodyPr>
          <a:lstStyle/>
          <a:p>
            <a:r>
              <a:rPr lang="tr-TR" sz="3600" dirty="0" smtClean="0"/>
              <a:t>Avantajları?</a:t>
            </a:r>
          </a:p>
          <a:p>
            <a:endParaRPr lang="tr-TR" sz="3600" dirty="0" smtClean="0"/>
          </a:p>
          <a:p>
            <a:r>
              <a:rPr lang="tr-TR" sz="3600" dirty="0" smtClean="0"/>
              <a:t>Dezavantajları?</a:t>
            </a:r>
            <a:endParaRPr lang="tr-TR" sz="3600" dirty="0"/>
          </a:p>
        </p:txBody>
      </p:sp>
    </p:spTree>
    <p:extLst>
      <p:ext uri="{BB962C8B-B14F-4D97-AF65-F5344CB8AC3E}">
        <p14:creationId xmlns:p14="http://schemas.microsoft.com/office/powerpoint/2010/main" val="2003987742"/>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TotalTime>
  <Words>944</Words>
  <Application>Microsoft Office PowerPoint</Application>
  <PresentationFormat>Geniş ekran</PresentationFormat>
  <Paragraphs>123</Paragraphs>
  <Slides>24</Slides>
  <Notes>11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Times New Roman</vt:lpstr>
      <vt:lpstr>Trebuchet MS</vt:lpstr>
      <vt:lpstr>Wingdings 3</vt:lpstr>
      <vt:lpstr>Yüzeyler</vt:lpstr>
      <vt:lpstr>Stratejik İşletme Yönetimi</vt:lpstr>
      <vt:lpstr>PowerPoint Sunusu</vt:lpstr>
      <vt:lpstr>PowerPoint Sunusu</vt:lpstr>
      <vt:lpstr>PowerPoint Sunusu</vt:lpstr>
      <vt:lpstr>Üst  Düzey / Kurumsal Stratejiler</vt:lpstr>
      <vt:lpstr>PowerPoint Sunusu</vt:lpstr>
      <vt:lpstr>Kurumsal Yönetim Stratejileri</vt:lpstr>
      <vt:lpstr>PowerPoint Sunusu</vt:lpstr>
      <vt:lpstr>Tek işte yoğunlaşma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Kurumsal Yönetim Stratejileri</vt:lpstr>
      <vt:lpstr>PowerPoint Sunusu</vt:lpstr>
      <vt:lpstr>Kurumsal Yönetim Stratejileri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Stratejik İşletme Yönetimi</dc:title>
  <dc:creator>aselcuk</dc:creator>
  <cp:lastModifiedBy>aselcuk</cp:lastModifiedBy>
  <cp:revision>8</cp:revision>
  <dcterms:created xsi:type="dcterms:W3CDTF">2019-11-26T05:36:24Z</dcterms:created>
  <dcterms:modified xsi:type="dcterms:W3CDTF">2019-11-26T07:55:07Z</dcterms:modified>
</cp:coreProperties>
</file>