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9" r:id="rId23"/>
    <p:sldId id="290" r:id="rId24"/>
    <p:sldId id="291" r:id="rId25"/>
    <p:sldId id="292" r:id="rId26"/>
    <p:sldId id="293" r:id="rId27"/>
    <p:sldId id="294" r:id="rId28"/>
    <p:sldId id="295" r:id="rId29"/>
    <p:sldId id="296" r:id="rId30"/>
    <p:sldId id="297" r:id="rId31"/>
    <p:sldId id="258" r:id="rId32"/>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270BE8-9E93-4BE8-BFB9-889159EADFC8}" type="doc">
      <dgm:prSet loTypeId="urn:microsoft.com/office/officeart/2005/8/layout/pyramid1" loCatId="pyramid" qsTypeId="urn:microsoft.com/office/officeart/2005/8/quickstyle/simple1" qsCatId="simple" csTypeId="urn:microsoft.com/office/officeart/2005/8/colors/colorful1" csCatId="colorful" phldr="1"/>
      <dgm:spPr/>
    </dgm:pt>
    <dgm:pt modelId="{713BB4CD-F81F-4436-BE12-BF33A951FFAF}">
      <dgm:prSet phldrT="[Metin]" custT="1"/>
      <dgm:spPr>
        <a:solidFill>
          <a:srgbClr val="FF0000"/>
        </a:solidFill>
      </dgm:spPr>
      <dgm:t>
        <a:bodyPr/>
        <a:lstStyle/>
        <a:p>
          <a:r>
            <a:rPr lang="tr-TR" sz="1800" b="1" i="0" dirty="0" smtClean="0"/>
            <a:t>Uluslararası Olimpiyat Komitesi</a:t>
          </a:r>
          <a:endParaRPr lang="tr-TR" sz="1800" b="1" i="0" dirty="0"/>
        </a:p>
      </dgm:t>
    </dgm:pt>
    <dgm:pt modelId="{04BDFC0C-2EAF-4422-B2B2-EA1A67748056}" type="parTrans" cxnId="{4CA18F95-1C82-42A8-B1D7-5B1F6207B635}">
      <dgm:prSet/>
      <dgm:spPr/>
      <dgm:t>
        <a:bodyPr/>
        <a:lstStyle/>
        <a:p>
          <a:endParaRPr lang="tr-TR"/>
        </a:p>
      </dgm:t>
    </dgm:pt>
    <dgm:pt modelId="{6DCDED0E-23F7-42A2-9BAE-C4152A109225}" type="sibTrans" cxnId="{4CA18F95-1C82-42A8-B1D7-5B1F6207B635}">
      <dgm:prSet/>
      <dgm:spPr/>
      <dgm:t>
        <a:bodyPr/>
        <a:lstStyle/>
        <a:p>
          <a:endParaRPr lang="tr-TR"/>
        </a:p>
      </dgm:t>
    </dgm:pt>
    <dgm:pt modelId="{405251B9-39F8-47FF-973D-EB4EF50EADFE}">
      <dgm:prSet phldrT="[Metin]" custT="1"/>
      <dgm:spPr/>
      <dgm:t>
        <a:bodyPr/>
        <a:lstStyle/>
        <a:p>
          <a:r>
            <a:rPr lang="tr-TR" sz="2000" b="1" dirty="0" smtClean="0"/>
            <a:t>Konfederasyonlar</a:t>
          </a:r>
          <a:endParaRPr lang="tr-TR" sz="2000" b="1" dirty="0"/>
        </a:p>
      </dgm:t>
    </dgm:pt>
    <dgm:pt modelId="{75D7ADBD-1AFC-4069-85A1-24BBFE3953C4}" type="parTrans" cxnId="{4EC4DF79-B78F-4F49-920C-24C30AB80E3B}">
      <dgm:prSet/>
      <dgm:spPr/>
      <dgm:t>
        <a:bodyPr/>
        <a:lstStyle/>
        <a:p>
          <a:endParaRPr lang="tr-TR"/>
        </a:p>
      </dgm:t>
    </dgm:pt>
    <dgm:pt modelId="{368DBCD3-6F02-4DDB-88E9-7F7FAC66BFF6}" type="sibTrans" cxnId="{4EC4DF79-B78F-4F49-920C-24C30AB80E3B}">
      <dgm:prSet/>
      <dgm:spPr/>
      <dgm:t>
        <a:bodyPr/>
        <a:lstStyle/>
        <a:p>
          <a:endParaRPr lang="tr-TR"/>
        </a:p>
      </dgm:t>
    </dgm:pt>
    <dgm:pt modelId="{7372824E-35BA-4CBC-86F1-9CAF62684AC6}">
      <dgm:prSet phldrT="[Metin]" custT="1"/>
      <dgm:spPr/>
      <dgm:t>
        <a:bodyPr/>
        <a:lstStyle/>
        <a:p>
          <a:r>
            <a:rPr lang="tr-TR" sz="2400" dirty="0" smtClean="0"/>
            <a:t>Ulusal Olimpiyat Komiteleri</a:t>
          </a:r>
        </a:p>
      </dgm:t>
    </dgm:pt>
    <dgm:pt modelId="{10240592-F2D9-43FD-AA2F-5110F596991C}" type="parTrans" cxnId="{AA8F6AD4-45C1-45EE-A418-14300E74DA9D}">
      <dgm:prSet/>
      <dgm:spPr/>
      <dgm:t>
        <a:bodyPr/>
        <a:lstStyle/>
        <a:p>
          <a:endParaRPr lang="tr-TR"/>
        </a:p>
      </dgm:t>
    </dgm:pt>
    <dgm:pt modelId="{9D8D9E5A-13E5-4080-A3CA-0021312A53B8}" type="sibTrans" cxnId="{AA8F6AD4-45C1-45EE-A418-14300E74DA9D}">
      <dgm:prSet/>
      <dgm:spPr/>
      <dgm:t>
        <a:bodyPr/>
        <a:lstStyle/>
        <a:p>
          <a:endParaRPr lang="tr-TR"/>
        </a:p>
      </dgm:t>
    </dgm:pt>
    <dgm:pt modelId="{7BED0E1D-186D-4BE7-BF72-AF4F0731918F}">
      <dgm:prSet custT="1"/>
      <dgm:spPr/>
      <dgm:t>
        <a:bodyPr/>
        <a:lstStyle/>
        <a:p>
          <a:r>
            <a:rPr lang="tr-TR" sz="2400" dirty="0" smtClean="0"/>
            <a:t>Federasyonlar</a:t>
          </a:r>
          <a:endParaRPr lang="tr-TR" sz="2400" dirty="0"/>
        </a:p>
      </dgm:t>
    </dgm:pt>
    <dgm:pt modelId="{955E2422-5068-4EDC-8EB7-C1A7FD1E5BE4}" type="parTrans" cxnId="{79C21C78-4526-4A3B-B36F-C5F0983FF30B}">
      <dgm:prSet/>
      <dgm:spPr/>
      <dgm:t>
        <a:bodyPr/>
        <a:lstStyle/>
        <a:p>
          <a:endParaRPr lang="tr-TR"/>
        </a:p>
      </dgm:t>
    </dgm:pt>
    <dgm:pt modelId="{26532137-2869-4C0A-BACF-A6C9AC1F1B99}" type="sibTrans" cxnId="{79C21C78-4526-4A3B-B36F-C5F0983FF30B}">
      <dgm:prSet/>
      <dgm:spPr/>
      <dgm:t>
        <a:bodyPr/>
        <a:lstStyle/>
        <a:p>
          <a:endParaRPr lang="tr-TR"/>
        </a:p>
      </dgm:t>
    </dgm:pt>
    <dgm:pt modelId="{BC6358C9-27B7-4E42-A1A9-D29F8B73D8FE}">
      <dgm:prSet custT="1"/>
      <dgm:spPr/>
      <dgm:t>
        <a:bodyPr/>
        <a:lstStyle/>
        <a:p>
          <a:r>
            <a:rPr lang="tr-TR" sz="2400" dirty="0" smtClean="0"/>
            <a:t>Uluslararası Spor Federasyonları</a:t>
          </a:r>
          <a:endParaRPr lang="tr-TR" sz="2400" dirty="0"/>
        </a:p>
      </dgm:t>
    </dgm:pt>
    <dgm:pt modelId="{916296FA-4AF8-4CDC-887C-4E98243B3409}" type="parTrans" cxnId="{C75FD627-3F16-4EB4-8A9B-56398DE9202E}">
      <dgm:prSet/>
      <dgm:spPr/>
      <dgm:t>
        <a:bodyPr/>
        <a:lstStyle/>
        <a:p>
          <a:endParaRPr lang="tr-TR"/>
        </a:p>
      </dgm:t>
    </dgm:pt>
    <dgm:pt modelId="{BA8CD45B-D98C-4AE9-8728-F1EC2BAC2435}" type="sibTrans" cxnId="{C75FD627-3F16-4EB4-8A9B-56398DE9202E}">
      <dgm:prSet/>
      <dgm:spPr/>
      <dgm:t>
        <a:bodyPr/>
        <a:lstStyle/>
        <a:p>
          <a:endParaRPr lang="tr-TR"/>
        </a:p>
      </dgm:t>
    </dgm:pt>
    <dgm:pt modelId="{398552A2-E833-4CE7-93F5-ADE1E3F2D909}" type="pres">
      <dgm:prSet presAssocID="{FD270BE8-9E93-4BE8-BFB9-889159EADFC8}" presName="Name0" presStyleCnt="0">
        <dgm:presLayoutVars>
          <dgm:dir/>
          <dgm:animLvl val="lvl"/>
          <dgm:resizeHandles val="exact"/>
        </dgm:presLayoutVars>
      </dgm:prSet>
      <dgm:spPr/>
    </dgm:pt>
    <dgm:pt modelId="{FA8081AB-482A-41E6-B187-4EBC76E80FE1}" type="pres">
      <dgm:prSet presAssocID="{713BB4CD-F81F-4436-BE12-BF33A951FFAF}" presName="Name8" presStyleCnt="0"/>
      <dgm:spPr/>
    </dgm:pt>
    <dgm:pt modelId="{69D5EB70-4037-44A0-B5CF-DE713362F379}" type="pres">
      <dgm:prSet presAssocID="{713BB4CD-F81F-4436-BE12-BF33A951FFAF}" presName="level" presStyleLbl="node1" presStyleIdx="0" presStyleCnt="5">
        <dgm:presLayoutVars>
          <dgm:chMax val="1"/>
          <dgm:bulletEnabled val="1"/>
        </dgm:presLayoutVars>
      </dgm:prSet>
      <dgm:spPr/>
      <dgm:t>
        <a:bodyPr/>
        <a:lstStyle/>
        <a:p>
          <a:endParaRPr lang="tr-TR"/>
        </a:p>
      </dgm:t>
    </dgm:pt>
    <dgm:pt modelId="{7C695399-B9C9-4D0A-90D0-AF8D2F75ACEC}" type="pres">
      <dgm:prSet presAssocID="{713BB4CD-F81F-4436-BE12-BF33A951FFAF}" presName="levelTx" presStyleLbl="revTx" presStyleIdx="0" presStyleCnt="0">
        <dgm:presLayoutVars>
          <dgm:chMax val="1"/>
          <dgm:bulletEnabled val="1"/>
        </dgm:presLayoutVars>
      </dgm:prSet>
      <dgm:spPr/>
      <dgm:t>
        <a:bodyPr/>
        <a:lstStyle/>
        <a:p>
          <a:endParaRPr lang="tr-TR"/>
        </a:p>
      </dgm:t>
    </dgm:pt>
    <dgm:pt modelId="{D5F74C03-14FE-49A3-80BD-D099A35EBB6D}" type="pres">
      <dgm:prSet presAssocID="{405251B9-39F8-47FF-973D-EB4EF50EADFE}" presName="Name8" presStyleCnt="0"/>
      <dgm:spPr/>
    </dgm:pt>
    <dgm:pt modelId="{60A92400-A2D3-4CF0-AB36-04EFEC8ED00E}" type="pres">
      <dgm:prSet presAssocID="{405251B9-39F8-47FF-973D-EB4EF50EADFE}" presName="level" presStyleLbl="node1" presStyleIdx="1" presStyleCnt="5">
        <dgm:presLayoutVars>
          <dgm:chMax val="1"/>
          <dgm:bulletEnabled val="1"/>
        </dgm:presLayoutVars>
      </dgm:prSet>
      <dgm:spPr/>
      <dgm:t>
        <a:bodyPr/>
        <a:lstStyle/>
        <a:p>
          <a:endParaRPr lang="tr-TR"/>
        </a:p>
      </dgm:t>
    </dgm:pt>
    <dgm:pt modelId="{11CF2C77-DADB-4E5A-B192-DB3B6E10F9A2}" type="pres">
      <dgm:prSet presAssocID="{405251B9-39F8-47FF-973D-EB4EF50EADFE}" presName="levelTx" presStyleLbl="revTx" presStyleIdx="0" presStyleCnt="0">
        <dgm:presLayoutVars>
          <dgm:chMax val="1"/>
          <dgm:bulletEnabled val="1"/>
        </dgm:presLayoutVars>
      </dgm:prSet>
      <dgm:spPr/>
      <dgm:t>
        <a:bodyPr/>
        <a:lstStyle/>
        <a:p>
          <a:endParaRPr lang="tr-TR"/>
        </a:p>
      </dgm:t>
    </dgm:pt>
    <dgm:pt modelId="{0EAE8A84-9EBE-458A-8E5D-B87E8B6704BD}" type="pres">
      <dgm:prSet presAssocID="{BC6358C9-27B7-4E42-A1A9-D29F8B73D8FE}" presName="Name8" presStyleCnt="0"/>
      <dgm:spPr/>
    </dgm:pt>
    <dgm:pt modelId="{B511E1A6-DC78-4EBB-8F1A-396AA6FA63B9}" type="pres">
      <dgm:prSet presAssocID="{BC6358C9-27B7-4E42-A1A9-D29F8B73D8FE}" presName="level" presStyleLbl="node1" presStyleIdx="2" presStyleCnt="5">
        <dgm:presLayoutVars>
          <dgm:chMax val="1"/>
          <dgm:bulletEnabled val="1"/>
        </dgm:presLayoutVars>
      </dgm:prSet>
      <dgm:spPr/>
      <dgm:t>
        <a:bodyPr/>
        <a:lstStyle/>
        <a:p>
          <a:endParaRPr lang="tr-TR"/>
        </a:p>
      </dgm:t>
    </dgm:pt>
    <dgm:pt modelId="{7AC653DC-83D9-4B95-9601-C3C6763CDDB9}" type="pres">
      <dgm:prSet presAssocID="{BC6358C9-27B7-4E42-A1A9-D29F8B73D8FE}" presName="levelTx" presStyleLbl="revTx" presStyleIdx="0" presStyleCnt="0">
        <dgm:presLayoutVars>
          <dgm:chMax val="1"/>
          <dgm:bulletEnabled val="1"/>
        </dgm:presLayoutVars>
      </dgm:prSet>
      <dgm:spPr/>
      <dgm:t>
        <a:bodyPr/>
        <a:lstStyle/>
        <a:p>
          <a:endParaRPr lang="tr-TR"/>
        </a:p>
      </dgm:t>
    </dgm:pt>
    <dgm:pt modelId="{6B39A63C-D129-4FB9-AEE2-7CDBE9BC7105}" type="pres">
      <dgm:prSet presAssocID="{7372824E-35BA-4CBC-86F1-9CAF62684AC6}" presName="Name8" presStyleCnt="0"/>
      <dgm:spPr/>
    </dgm:pt>
    <dgm:pt modelId="{5A4A349E-CC67-449F-A181-EB0B4B7A8E1F}" type="pres">
      <dgm:prSet presAssocID="{7372824E-35BA-4CBC-86F1-9CAF62684AC6}" presName="level" presStyleLbl="node1" presStyleIdx="3" presStyleCnt="5">
        <dgm:presLayoutVars>
          <dgm:chMax val="1"/>
          <dgm:bulletEnabled val="1"/>
        </dgm:presLayoutVars>
      </dgm:prSet>
      <dgm:spPr/>
      <dgm:t>
        <a:bodyPr/>
        <a:lstStyle/>
        <a:p>
          <a:endParaRPr lang="tr-TR"/>
        </a:p>
      </dgm:t>
    </dgm:pt>
    <dgm:pt modelId="{499CFDE2-995E-4086-8918-F078DE3840E4}" type="pres">
      <dgm:prSet presAssocID="{7372824E-35BA-4CBC-86F1-9CAF62684AC6}" presName="levelTx" presStyleLbl="revTx" presStyleIdx="0" presStyleCnt="0">
        <dgm:presLayoutVars>
          <dgm:chMax val="1"/>
          <dgm:bulletEnabled val="1"/>
        </dgm:presLayoutVars>
      </dgm:prSet>
      <dgm:spPr/>
      <dgm:t>
        <a:bodyPr/>
        <a:lstStyle/>
        <a:p>
          <a:endParaRPr lang="tr-TR"/>
        </a:p>
      </dgm:t>
    </dgm:pt>
    <dgm:pt modelId="{87A9494C-98CE-4337-BA0E-C88A611E233B}" type="pres">
      <dgm:prSet presAssocID="{7BED0E1D-186D-4BE7-BF72-AF4F0731918F}" presName="Name8" presStyleCnt="0"/>
      <dgm:spPr/>
    </dgm:pt>
    <dgm:pt modelId="{93D4671C-5AA8-42A9-9242-17F348948258}" type="pres">
      <dgm:prSet presAssocID="{7BED0E1D-186D-4BE7-BF72-AF4F0731918F}" presName="level" presStyleLbl="node1" presStyleIdx="4" presStyleCnt="5">
        <dgm:presLayoutVars>
          <dgm:chMax val="1"/>
          <dgm:bulletEnabled val="1"/>
        </dgm:presLayoutVars>
      </dgm:prSet>
      <dgm:spPr/>
      <dgm:t>
        <a:bodyPr/>
        <a:lstStyle/>
        <a:p>
          <a:endParaRPr lang="tr-TR"/>
        </a:p>
      </dgm:t>
    </dgm:pt>
    <dgm:pt modelId="{439E191B-EF2A-4EAF-AF91-CEE0E0F83407}" type="pres">
      <dgm:prSet presAssocID="{7BED0E1D-186D-4BE7-BF72-AF4F0731918F}" presName="levelTx" presStyleLbl="revTx" presStyleIdx="0" presStyleCnt="0">
        <dgm:presLayoutVars>
          <dgm:chMax val="1"/>
          <dgm:bulletEnabled val="1"/>
        </dgm:presLayoutVars>
      </dgm:prSet>
      <dgm:spPr/>
      <dgm:t>
        <a:bodyPr/>
        <a:lstStyle/>
        <a:p>
          <a:endParaRPr lang="tr-TR"/>
        </a:p>
      </dgm:t>
    </dgm:pt>
  </dgm:ptLst>
  <dgm:cxnLst>
    <dgm:cxn modelId="{4EC4DF79-B78F-4F49-920C-24C30AB80E3B}" srcId="{FD270BE8-9E93-4BE8-BFB9-889159EADFC8}" destId="{405251B9-39F8-47FF-973D-EB4EF50EADFE}" srcOrd="1" destOrd="0" parTransId="{75D7ADBD-1AFC-4069-85A1-24BBFE3953C4}" sibTransId="{368DBCD3-6F02-4DDB-88E9-7F7FAC66BFF6}"/>
    <dgm:cxn modelId="{D30A77AF-81B3-4809-8156-57A36C7CE2B2}" type="presOf" srcId="{7BED0E1D-186D-4BE7-BF72-AF4F0731918F}" destId="{93D4671C-5AA8-42A9-9242-17F348948258}" srcOrd="0" destOrd="0" presId="urn:microsoft.com/office/officeart/2005/8/layout/pyramid1"/>
    <dgm:cxn modelId="{033E8081-2AB6-4904-A160-D28794A5DEB9}" type="presOf" srcId="{713BB4CD-F81F-4436-BE12-BF33A951FFAF}" destId="{69D5EB70-4037-44A0-B5CF-DE713362F379}" srcOrd="0" destOrd="0" presId="urn:microsoft.com/office/officeart/2005/8/layout/pyramid1"/>
    <dgm:cxn modelId="{4CA18F95-1C82-42A8-B1D7-5B1F6207B635}" srcId="{FD270BE8-9E93-4BE8-BFB9-889159EADFC8}" destId="{713BB4CD-F81F-4436-BE12-BF33A951FFAF}" srcOrd="0" destOrd="0" parTransId="{04BDFC0C-2EAF-4422-B2B2-EA1A67748056}" sibTransId="{6DCDED0E-23F7-42A2-9BAE-C4152A109225}"/>
    <dgm:cxn modelId="{AA8F6AD4-45C1-45EE-A418-14300E74DA9D}" srcId="{FD270BE8-9E93-4BE8-BFB9-889159EADFC8}" destId="{7372824E-35BA-4CBC-86F1-9CAF62684AC6}" srcOrd="3" destOrd="0" parTransId="{10240592-F2D9-43FD-AA2F-5110F596991C}" sibTransId="{9D8D9E5A-13E5-4080-A3CA-0021312A53B8}"/>
    <dgm:cxn modelId="{F25CD44A-264F-4DA0-981C-77279886A389}" type="presOf" srcId="{405251B9-39F8-47FF-973D-EB4EF50EADFE}" destId="{60A92400-A2D3-4CF0-AB36-04EFEC8ED00E}" srcOrd="0" destOrd="0" presId="urn:microsoft.com/office/officeart/2005/8/layout/pyramid1"/>
    <dgm:cxn modelId="{C75FD627-3F16-4EB4-8A9B-56398DE9202E}" srcId="{FD270BE8-9E93-4BE8-BFB9-889159EADFC8}" destId="{BC6358C9-27B7-4E42-A1A9-D29F8B73D8FE}" srcOrd="2" destOrd="0" parTransId="{916296FA-4AF8-4CDC-887C-4E98243B3409}" sibTransId="{BA8CD45B-D98C-4AE9-8728-F1EC2BAC2435}"/>
    <dgm:cxn modelId="{2D45C444-24AE-41E3-8744-DCD2974288FF}" type="presOf" srcId="{7BED0E1D-186D-4BE7-BF72-AF4F0731918F}" destId="{439E191B-EF2A-4EAF-AF91-CEE0E0F83407}" srcOrd="1" destOrd="0" presId="urn:microsoft.com/office/officeart/2005/8/layout/pyramid1"/>
    <dgm:cxn modelId="{22F78AE0-1737-47C0-86CB-B2CA37104D0E}" type="presOf" srcId="{405251B9-39F8-47FF-973D-EB4EF50EADFE}" destId="{11CF2C77-DADB-4E5A-B192-DB3B6E10F9A2}" srcOrd="1" destOrd="0" presId="urn:microsoft.com/office/officeart/2005/8/layout/pyramid1"/>
    <dgm:cxn modelId="{409A0867-6169-4E21-94A0-516B3AAE966B}" type="presOf" srcId="{7372824E-35BA-4CBC-86F1-9CAF62684AC6}" destId="{5A4A349E-CC67-449F-A181-EB0B4B7A8E1F}" srcOrd="0" destOrd="0" presId="urn:microsoft.com/office/officeart/2005/8/layout/pyramid1"/>
    <dgm:cxn modelId="{A85947ED-C0AD-4DEE-8DE2-94FA33DE8446}" type="presOf" srcId="{7372824E-35BA-4CBC-86F1-9CAF62684AC6}" destId="{499CFDE2-995E-4086-8918-F078DE3840E4}" srcOrd="1" destOrd="0" presId="urn:microsoft.com/office/officeart/2005/8/layout/pyramid1"/>
    <dgm:cxn modelId="{F97640A5-D5A4-440B-B45D-B889204D6CEE}" type="presOf" srcId="{BC6358C9-27B7-4E42-A1A9-D29F8B73D8FE}" destId="{7AC653DC-83D9-4B95-9601-C3C6763CDDB9}" srcOrd="1" destOrd="0" presId="urn:microsoft.com/office/officeart/2005/8/layout/pyramid1"/>
    <dgm:cxn modelId="{79C21C78-4526-4A3B-B36F-C5F0983FF30B}" srcId="{FD270BE8-9E93-4BE8-BFB9-889159EADFC8}" destId="{7BED0E1D-186D-4BE7-BF72-AF4F0731918F}" srcOrd="4" destOrd="0" parTransId="{955E2422-5068-4EDC-8EB7-C1A7FD1E5BE4}" sibTransId="{26532137-2869-4C0A-BACF-A6C9AC1F1B99}"/>
    <dgm:cxn modelId="{0FA3BD35-D89E-42CC-8E0E-F377C59E1E63}" type="presOf" srcId="{713BB4CD-F81F-4436-BE12-BF33A951FFAF}" destId="{7C695399-B9C9-4D0A-90D0-AF8D2F75ACEC}" srcOrd="1" destOrd="0" presId="urn:microsoft.com/office/officeart/2005/8/layout/pyramid1"/>
    <dgm:cxn modelId="{AB283D69-83EB-4B59-B002-FE27F7B06A01}" type="presOf" srcId="{BC6358C9-27B7-4E42-A1A9-D29F8B73D8FE}" destId="{B511E1A6-DC78-4EBB-8F1A-396AA6FA63B9}" srcOrd="0" destOrd="0" presId="urn:microsoft.com/office/officeart/2005/8/layout/pyramid1"/>
    <dgm:cxn modelId="{CF98574E-8D5C-4AEE-B2E0-23486F520FE3}" type="presOf" srcId="{FD270BE8-9E93-4BE8-BFB9-889159EADFC8}" destId="{398552A2-E833-4CE7-93F5-ADE1E3F2D909}" srcOrd="0" destOrd="0" presId="urn:microsoft.com/office/officeart/2005/8/layout/pyramid1"/>
    <dgm:cxn modelId="{08D07AC4-0E4F-49DB-AAC1-1D349FDFCEA1}" type="presParOf" srcId="{398552A2-E833-4CE7-93F5-ADE1E3F2D909}" destId="{FA8081AB-482A-41E6-B187-4EBC76E80FE1}" srcOrd="0" destOrd="0" presId="urn:microsoft.com/office/officeart/2005/8/layout/pyramid1"/>
    <dgm:cxn modelId="{4239DD77-B986-458F-9327-C1E0B5067EDA}" type="presParOf" srcId="{FA8081AB-482A-41E6-B187-4EBC76E80FE1}" destId="{69D5EB70-4037-44A0-B5CF-DE713362F379}" srcOrd="0" destOrd="0" presId="urn:microsoft.com/office/officeart/2005/8/layout/pyramid1"/>
    <dgm:cxn modelId="{D0F54B5C-1FDE-4C65-B850-0B142F82AFAA}" type="presParOf" srcId="{FA8081AB-482A-41E6-B187-4EBC76E80FE1}" destId="{7C695399-B9C9-4D0A-90D0-AF8D2F75ACEC}" srcOrd="1" destOrd="0" presId="urn:microsoft.com/office/officeart/2005/8/layout/pyramid1"/>
    <dgm:cxn modelId="{E2C304F2-562C-4E63-B749-E3D6DF5D5A20}" type="presParOf" srcId="{398552A2-E833-4CE7-93F5-ADE1E3F2D909}" destId="{D5F74C03-14FE-49A3-80BD-D099A35EBB6D}" srcOrd="1" destOrd="0" presId="urn:microsoft.com/office/officeart/2005/8/layout/pyramid1"/>
    <dgm:cxn modelId="{051D90DA-61CF-4943-98C1-6DA2BE705A6C}" type="presParOf" srcId="{D5F74C03-14FE-49A3-80BD-D099A35EBB6D}" destId="{60A92400-A2D3-4CF0-AB36-04EFEC8ED00E}" srcOrd="0" destOrd="0" presId="urn:microsoft.com/office/officeart/2005/8/layout/pyramid1"/>
    <dgm:cxn modelId="{07A25048-870B-488C-833D-E86AD152191C}" type="presParOf" srcId="{D5F74C03-14FE-49A3-80BD-D099A35EBB6D}" destId="{11CF2C77-DADB-4E5A-B192-DB3B6E10F9A2}" srcOrd="1" destOrd="0" presId="urn:microsoft.com/office/officeart/2005/8/layout/pyramid1"/>
    <dgm:cxn modelId="{4839CA90-F5BE-4578-A6E4-2FEB3014ABD6}" type="presParOf" srcId="{398552A2-E833-4CE7-93F5-ADE1E3F2D909}" destId="{0EAE8A84-9EBE-458A-8E5D-B87E8B6704BD}" srcOrd="2" destOrd="0" presId="urn:microsoft.com/office/officeart/2005/8/layout/pyramid1"/>
    <dgm:cxn modelId="{8B8C7703-CE47-43B3-9A28-5EEBFE110A8E}" type="presParOf" srcId="{0EAE8A84-9EBE-458A-8E5D-B87E8B6704BD}" destId="{B511E1A6-DC78-4EBB-8F1A-396AA6FA63B9}" srcOrd="0" destOrd="0" presId="urn:microsoft.com/office/officeart/2005/8/layout/pyramid1"/>
    <dgm:cxn modelId="{35642343-422E-44F4-9925-9FB74133820F}" type="presParOf" srcId="{0EAE8A84-9EBE-458A-8E5D-B87E8B6704BD}" destId="{7AC653DC-83D9-4B95-9601-C3C6763CDDB9}" srcOrd="1" destOrd="0" presId="urn:microsoft.com/office/officeart/2005/8/layout/pyramid1"/>
    <dgm:cxn modelId="{93646CAB-9179-46A5-8DFC-D8696AF8F21B}" type="presParOf" srcId="{398552A2-E833-4CE7-93F5-ADE1E3F2D909}" destId="{6B39A63C-D129-4FB9-AEE2-7CDBE9BC7105}" srcOrd="3" destOrd="0" presId="urn:microsoft.com/office/officeart/2005/8/layout/pyramid1"/>
    <dgm:cxn modelId="{D6F344BD-7979-4356-AB44-EFA385EA3132}" type="presParOf" srcId="{6B39A63C-D129-4FB9-AEE2-7CDBE9BC7105}" destId="{5A4A349E-CC67-449F-A181-EB0B4B7A8E1F}" srcOrd="0" destOrd="0" presId="urn:microsoft.com/office/officeart/2005/8/layout/pyramid1"/>
    <dgm:cxn modelId="{ADC7204E-0214-4389-B884-D85497B0B420}" type="presParOf" srcId="{6B39A63C-D129-4FB9-AEE2-7CDBE9BC7105}" destId="{499CFDE2-995E-4086-8918-F078DE3840E4}" srcOrd="1" destOrd="0" presId="urn:microsoft.com/office/officeart/2005/8/layout/pyramid1"/>
    <dgm:cxn modelId="{8BAF3964-A4C8-4EAD-A240-E863B9DF2311}" type="presParOf" srcId="{398552A2-E833-4CE7-93F5-ADE1E3F2D909}" destId="{87A9494C-98CE-4337-BA0E-C88A611E233B}" srcOrd="4" destOrd="0" presId="urn:microsoft.com/office/officeart/2005/8/layout/pyramid1"/>
    <dgm:cxn modelId="{074FE30E-7D19-475C-AD74-1719348E91F0}" type="presParOf" srcId="{87A9494C-98CE-4337-BA0E-C88A611E233B}" destId="{93D4671C-5AA8-42A9-9242-17F348948258}" srcOrd="0" destOrd="0" presId="urn:microsoft.com/office/officeart/2005/8/layout/pyramid1"/>
    <dgm:cxn modelId="{D5691CAB-497C-4566-A40D-41C5002A3841}" type="presParOf" srcId="{87A9494C-98CE-4337-BA0E-C88A611E233B}" destId="{439E191B-EF2A-4EAF-AF91-CEE0E0F83407}" srcOrd="1" destOrd="0" presId="urn:microsoft.com/office/officeart/2005/8/layout/pyramid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5EB70-4037-44A0-B5CF-DE713362F379}">
      <dsp:nvSpPr>
        <dsp:cNvPr id="0" name=""/>
        <dsp:cNvSpPr/>
      </dsp:nvSpPr>
      <dsp:spPr>
        <a:xfrm>
          <a:off x="3251199" y="0"/>
          <a:ext cx="1625599" cy="1083733"/>
        </a:xfrm>
        <a:prstGeom prst="trapezoid">
          <a:avLst>
            <a:gd name="adj" fmla="val 75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i="0" kern="1200" dirty="0" smtClean="0"/>
            <a:t>Uluslararası Olimpiyat Komitesi</a:t>
          </a:r>
          <a:endParaRPr lang="tr-TR" sz="1800" b="1" i="0" kern="1200" dirty="0"/>
        </a:p>
      </dsp:txBody>
      <dsp:txXfrm>
        <a:off x="3251199" y="0"/>
        <a:ext cx="1625599" cy="1083733"/>
      </dsp:txXfrm>
    </dsp:sp>
    <dsp:sp modelId="{60A92400-A2D3-4CF0-AB36-04EFEC8ED00E}">
      <dsp:nvSpPr>
        <dsp:cNvPr id="0" name=""/>
        <dsp:cNvSpPr/>
      </dsp:nvSpPr>
      <dsp:spPr>
        <a:xfrm>
          <a:off x="2438400" y="1083733"/>
          <a:ext cx="3251199" cy="1083733"/>
        </a:xfrm>
        <a:prstGeom prst="trapezoid">
          <a:avLst>
            <a:gd name="adj" fmla="val 75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t>Konfederasyonlar</a:t>
          </a:r>
          <a:endParaRPr lang="tr-TR" sz="2000" b="1" kern="1200" dirty="0"/>
        </a:p>
      </dsp:txBody>
      <dsp:txXfrm>
        <a:off x="3007360" y="1083733"/>
        <a:ext cx="2113280" cy="1083733"/>
      </dsp:txXfrm>
    </dsp:sp>
    <dsp:sp modelId="{B511E1A6-DC78-4EBB-8F1A-396AA6FA63B9}">
      <dsp:nvSpPr>
        <dsp:cNvPr id="0" name=""/>
        <dsp:cNvSpPr/>
      </dsp:nvSpPr>
      <dsp:spPr>
        <a:xfrm>
          <a:off x="1625600" y="2167466"/>
          <a:ext cx="4876799" cy="1083733"/>
        </a:xfrm>
        <a:prstGeom prst="trapezoid">
          <a:avLst>
            <a:gd name="adj" fmla="val 75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Uluslararası Spor Federasyonları</a:t>
          </a:r>
          <a:endParaRPr lang="tr-TR" sz="2400" kern="1200" dirty="0"/>
        </a:p>
      </dsp:txBody>
      <dsp:txXfrm>
        <a:off x="2479039" y="2167466"/>
        <a:ext cx="3169919" cy="1083733"/>
      </dsp:txXfrm>
    </dsp:sp>
    <dsp:sp modelId="{5A4A349E-CC67-449F-A181-EB0B4B7A8E1F}">
      <dsp:nvSpPr>
        <dsp:cNvPr id="0" name=""/>
        <dsp:cNvSpPr/>
      </dsp:nvSpPr>
      <dsp:spPr>
        <a:xfrm>
          <a:off x="812800" y="3251200"/>
          <a:ext cx="6502399" cy="1083733"/>
        </a:xfrm>
        <a:prstGeom prst="trapezoid">
          <a:avLst>
            <a:gd name="adj" fmla="val 7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Ulusal Olimpiyat Komiteleri</a:t>
          </a:r>
        </a:p>
      </dsp:txBody>
      <dsp:txXfrm>
        <a:off x="1950719" y="3251200"/>
        <a:ext cx="4226560" cy="1083733"/>
      </dsp:txXfrm>
    </dsp:sp>
    <dsp:sp modelId="{93D4671C-5AA8-42A9-9242-17F348948258}">
      <dsp:nvSpPr>
        <dsp:cNvPr id="0" name=""/>
        <dsp:cNvSpPr/>
      </dsp:nvSpPr>
      <dsp:spPr>
        <a:xfrm>
          <a:off x="0" y="4334933"/>
          <a:ext cx="8128000" cy="1083733"/>
        </a:xfrm>
        <a:prstGeom prst="trapezoid">
          <a:avLst>
            <a:gd name="adj" fmla="val 75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kern="1200" dirty="0" smtClean="0"/>
            <a:t>Federasyonlar</a:t>
          </a:r>
          <a:endParaRPr lang="tr-TR" sz="2400" kern="1200" dirty="0"/>
        </a:p>
      </dsp:txBody>
      <dsp:txXfrm>
        <a:off x="1422399" y="4334933"/>
        <a:ext cx="5283200" cy="10837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FDB7F47-A47C-4349-8BAB-F63BF25A792F}" type="datetimeFigureOut">
              <a:rPr lang="tr-TR" smtClean="0"/>
              <a:t>9.12.2020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99187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DB7F47-A47C-4349-8BAB-F63BF25A792F}" type="datetimeFigureOut">
              <a:rPr lang="tr-TR" smtClean="0"/>
              <a:t>9.12.2020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2185505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DB7F47-A47C-4349-8BAB-F63BF25A792F}" type="datetimeFigureOut">
              <a:rPr lang="tr-TR" smtClean="0"/>
              <a:t>9.12.2020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2106479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DB7F47-A47C-4349-8BAB-F63BF25A792F}" type="datetimeFigureOut">
              <a:rPr lang="tr-TR" smtClean="0"/>
              <a:t>9.12.2020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69361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FDB7F47-A47C-4349-8BAB-F63BF25A792F}" type="datetimeFigureOut">
              <a:rPr lang="tr-TR" smtClean="0"/>
              <a:t>9.12.2020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1871424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DB7F47-A47C-4349-8BAB-F63BF25A792F}" type="datetimeFigureOut">
              <a:rPr lang="tr-TR" smtClean="0"/>
              <a:t>9.12.2020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315646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DB7F47-A47C-4349-8BAB-F63BF25A792F}" type="datetimeFigureOut">
              <a:rPr lang="tr-TR" smtClean="0"/>
              <a:t>9.12.2020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1210311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DB7F47-A47C-4349-8BAB-F63BF25A792F}" type="datetimeFigureOut">
              <a:rPr lang="tr-TR" smtClean="0"/>
              <a:t>9.12.2020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257874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DB7F47-A47C-4349-8BAB-F63BF25A792F}" type="datetimeFigureOut">
              <a:rPr lang="tr-TR" smtClean="0"/>
              <a:t>9.12.2020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40754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FDB7F47-A47C-4349-8BAB-F63BF25A792F}" type="datetimeFigureOut">
              <a:rPr lang="tr-TR" smtClean="0"/>
              <a:t>9.12.2020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346598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FDB7F47-A47C-4349-8BAB-F63BF25A792F}" type="datetimeFigureOut">
              <a:rPr lang="tr-TR" smtClean="0"/>
              <a:t>9.12.2020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B5B136-8D3B-45E6-84FA-7D8CF6DC3E31}" type="slidenum">
              <a:rPr lang="tr-TR" smtClean="0"/>
              <a:t>‹#›</a:t>
            </a:fld>
            <a:endParaRPr lang="tr-TR"/>
          </a:p>
        </p:txBody>
      </p:sp>
    </p:spTree>
    <p:extLst>
      <p:ext uri="{BB962C8B-B14F-4D97-AF65-F5344CB8AC3E}">
        <p14:creationId xmlns:p14="http://schemas.microsoft.com/office/powerpoint/2010/main" val="3895329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B7F47-A47C-4349-8BAB-F63BF25A792F}" type="datetimeFigureOut">
              <a:rPr lang="tr-TR" smtClean="0"/>
              <a:t>9.12.2020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5B136-8D3B-45E6-84FA-7D8CF6DC3E31}" type="slidenum">
              <a:rPr lang="tr-TR" smtClean="0"/>
              <a:t>‹#›</a:t>
            </a:fld>
            <a:endParaRPr lang="tr-TR"/>
          </a:p>
        </p:txBody>
      </p:sp>
    </p:spTree>
    <p:extLst>
      <p:ext uri="{BB962C8B-B14F-4D97-AF65-F5344CB8AC3E}">
        <p14:creationId xmlns:p14="http://schemas.microsoft.com/office/powerpoint/2010/main" val="4229806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6.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6852" y="609652"/>
            <a:ext cx="3147935" cy="1264104"/>
          </a:xfrm>
          <a:prstGeom prst="rect">
            <a:avLst/>
          </a:prstGeom>
        </p:spPr>
      </p:pic>
      <p:sp>
        <p:nvSpPr>
          <p:cNvPr id="5" name="Metin kutusu 4"/>
          <p:cNvSpPr txBox="1"/>
          <p:nvPr/>
        </p:nvSpPr>
        <p:spPr>
          <a:xfrm>
            <a:off x="1914212" y="2653259"/>
            <a:ext cx="9158990" cy="1754326"/>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54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IOC- MİLLİ OLİMPİYAT KOMİTELERİ VE TMOK</a:t>
            </a:r>
            <a:endParaRPr lang="tr-TR" sz="54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sp>
        <p:nvSpPr>
          <p:cNvPr id="6" name="Metin kutusu 5"/>
          <p:cNvSpPr txBox="1"/>
          <p:nvPr/>
        </p:nvSpPr>
        <p:spPr>
          <a:xfrm>
            <a:off x="4170231" y="6293796"/>
            <a:ext cx="4646951" cy="369332"/>
          </a:xfrm>
          <a:prstGeom prst="rect">
            <a:avLst/>
          </a:prstGeom>
          <a:noFill/>
        </p:spPr>
        <p:txBody>
          <a:bodyPr wrap="square" rtlCol="0">
            <a:spAutoFit/>
          </a:bodyPr>
          <a:lstStyle/>
          <a:p>
            <a:pPr algn="ctr"/>
            <a:r>
              <a:rPr lang="tr-TR" b="1" dirty="0" smtClean="0"/>
              <a:t>PROF. DR. BURHANETTİN HACICAFEROĞLU</a:t>
            </a:r>
            <a:endParaRPr lang="tr-TR" b="1" dirty="0"/>
          </a:p>
        </p:txBody>
      </p:sp>
      <p:pic>
        <p:nvPicPr>
          <p:cNvPr id="1028" name="Picture 4" descr="International Olympic Committee - Wikiped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7331" y="5187088"/>
            <a:ext cx="2793762" cy="128978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33743" y="4691001"/>
            <a:ext cx="2341431" cy="1785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76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Türkiye Milli Olimpiyat Komitesi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569660"/>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Türkiye’de Olimpik Hareket’in başlangıcı 19.yüzyıl ortalarında modern sporların ülkeye girişini izleyen döneme rastlar. Bu dönem aynı zamanda Modern Olimpiyat Oyunları’nın kurucusu Baron Pierre de </a:t>
            </a: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Coubertin’in</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Olimpiyat Oyunları’nı dünyaya yayma çabalarının yoğunlaştığı bir dönemdir.</a:t>
            </a:r>
          </a:p>
        </p:txBody>
      </p:sp>
      <p:sp>
        <p:nvSpPr>
          <p:cNvPr id="9" name="Metin kutusu 8"/>
          <p:cNvSpPr txBox="1"/>
          <p:nvPr/>
        </p:nvSpPr>
        <p:spPr>
          <a:xfrm>
            <a:off x="383925" y="2976795"/>
            <a:ext cx="11274634" cy="1569660"/>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Coubertin</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Atina Ara Olimpiyatları’nda Türk sporcuların gösterdiği büyük başarılardan etkilenerek, dönemin en tanınmış beden eğitimcisi olan Selim Sırrı Bey'e Uluslararası Olimpiyat Komitesi’nin Türkiye temsilcisi olmasını teklif eder</a:t>
            </a:r>
          </a:p>
        </p:txBody>
      </p:sp>
    </p:spTree>
    <p:extLst>
      <p:ext uri="{BB962C8B-B14F-4D97-AF65-F5344CB8AC3E}">
        <p14:creationId xmlns:p14="http://schemas.microsoft.com/office/powerpoint/2010/main" val="306374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Türkiye Milli Olimpiyat Komitesi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858292"/>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 teklifin hayata geçirilmesi ancak II. Meşrutiyet’ten sonra olur ve gazeteci Ali Hasan Bey'in başkanlığında kurulan Türkiye Milli Olimpiyat Komitesi’nde (TMOK) Selim Sırrı Bey genel sekreter olarak görev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Metin kutusu 8"/>
          <p:cNvSpPr txBox="1"/>
          <p:nvPr/>
        </p:nvSpPr>
        <p:spPr>
          <a:xfrm>
            <a:off x="383925" y="2246096"/>
            <a:ext cx="11274634" cy="1569660"/>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Selim Sırrı Tarcan Avrupa'nın çeşitli kentlerinde yapılan Uluslararası Olimpiyat Komitesi Kongrelerinde katılarak Türkiye’yi başarıyla temsil etti. Nihayet Uluslararası Olimpiyat Komitesi’nin 1911’de Budapeşte’de yapılan oturumunda Osmanlı Devleti resmen üyeliğe kabul edildi. </a:t>
            </a:r>
          </a:p>
        </p:txBody>
      </p:sp>
      <p:pic>
        <p:nvPicPr>
          <p:cNvPr id="2050" name="Picture 2" descr="Olimpik sporların öncüsü: Selim Sırrı Tarcan - TRT Spor - Türkiye`nin  güncel spor haber kaynağı"/>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3498" y="3869074"/>
            <a:ext cx="5158612" cy="2777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025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Türkiye Milli Olimpiyat Komitesi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Ancak, I. Dünya Savaşı sonunda toplanan Komite, çok yanlış bir karar alarak savaşta yenilen ülkeler arasında bulunan Türkiye'yi 1920 oyunlarına davet etmedi. </a:t>
            </a:r>
          </a:p>
        </p:txBody>
      </p:sp>
      <p:sp>
        <p:nvSpPr>
          <p:cNvPr id="9" name="Metin kutusu 8"/>
          <p:cNvSpPr txBox="1"/>
          <p:nvPr/>
        </p:nvSpPr>
        <p:spPr>
          <a:xfrm>
            <a:off x="383925" y="2512451"/>
            <a:ext cx="11274634" cy="1938992"/>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Ancak 2 yıl sonra, bu kararın yanlışlığı anlaşıldı ve Türkiye 1924 </a:t>
            </a: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Olimpiyat’ına</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çağrıldı. Selim Sırrı Bey, 1922 yılında kurulan “Milli Olimpiyat Komitesi” yerine “Kaim Cihan Müsabakalarına İştirak Cemiyeti” ve birkaç ay sonra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adı değiştirilerek</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“Türkiye Milli Olimpiyat Komitesi (TMOK)” adını taşıyan kuruluşta genel sekreter görevini üstlendi. </a:t>
            </a:r>
          </a:p>
        </p:txBody>
      </p:sp>
      <p:sp>
        <p:nvSpPr>
          <p:cNvPr id="8" name="Metin kutusu 7"/>
          <p:cNvSpPr txBox="1"/>
          <p:nvPr/>
        </p:nvSpPr>
        <p:spPr>
          <a:xfrm>
            <a:off x="383925" y="4868252"/>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Cumhuriyet'in ilanından hemen sonra ise yönetimde değişiklik oldu. Selim Sırrı Bey TMOK başkanı seçildi.</a:t>
            </a:r>
          </a:p>
        </p:txBody>
      </p:sp>
    </p:spTree>
    <p:extLst>
      <p:ext uri="{BB962C8B-B14F-4D97-AF65-F5344CB8AC3E}">
        <p14:creationId xmlns:p14="http://schemas.microsoft.com/office/powerpoint/2010/main" val="3857041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Türkiye Milli Olimpiyat Komitesi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1922 yılında kurulmuş olan ve Türkiye'deki spor faaliyetlerini yürütmekle görevli “Türkiye İdman Cemiyetleri İttifakı” adlı kuruluş, </a:t>
            </a: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TMOK’un</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işlerini de üstlendi.</a:t>
            </a:r>
          </a:p>
        </p:txBody>
      </p:sp>
      <p:sp>
        <p:nvSpPr>
          <p:cNvPr id="9" name="Metin kutusu 8"/>
          <p:cNvSpPr txBox="1"/>
          <p:nvPr/>
        </p:nvSpPr>
        <p:spPr>
          <a:xfrm>
            <a:off x="383925" y="2512451"/>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Uluslararası Olimpiyat Komitesi temsilcisi olarak seçilen Kemalettin Sami Paşa 1933'de ölünce, Reşit Saffet </a:t>
            </a: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Atabinen</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hem TMOK Başkanlığı'na hem de Uluslararası Olimpiyat Komitesi temsilciliğine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seçildi.</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513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Türkiye Milli Olimpiyat Komitesi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938992"/>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Komitesi “Milli” kelimesini 28.02.1964 gün ve 6/2762 sayılı, “Yurt dışındaki kurullarla işbirliği yapmasını” 02.05.1970 gün ve 7/191 sayılı, “Kamu yararına işleyen dernek olmasını” 16.7.1970 gün ve 7/1070 sayılı, “Türkiye” kelimesini 25.09.1973 gün ve 7/7146 sayılı Bakanlar Kurulu kararı ile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onaylamıştır.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026" name="Picture 2" descr="TMOK on Twitter: &quot;TMOK Başkanı ve IOC Asbaşkanı Prof. Dr. Uğur Erdener 2022  Gençlik Olimpiyatları Değerlendirme Komisyonu Başkanı Oldu  https://t.co/1SICaH3iR7… https://t.co/C4fedT9uVx&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4330" y="3366133"/>
            <a:ext cx="4948585" cy="3296995"/>
          </a:xfrm>
          <a:prstGeom prst="rect">
            <a:avLst/>
          </a:prstGeom>
          <a:noFill/>
          <a:extLst>
            <a:ext uri="{909E8E84-426E-40DD-AFC4-6F175D3DCCD1}">
              <a14:hiddenFill xmlns:a14="http://schemas.microsoft.com/office/drawing/2010/main">
                <a:solidFill>
                  <a:srgbClr val="FFFFFF"/>
                </a:solidFill>
              </a14:hiddenFill>
            </a:ext>
          </a:extLst>
        </p:spPr>
      </p:pic>
      <p:sp>
        <p:nvSpPr>
          <p:cNvPr id="8" name="Metin kutusu 7"/>
          <p:cNvSpPr txBox="1"/>
          <p:nvPr/>
        </p:nvSpPr>
        <p:spPr>
          <a:xfrm>
            <a:off x="7443130" y="3236415"/>
            <a:ext cx="4215429" cy="1384995"/>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Başkan </a:t>
            </a:r>
          </a:p>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Prof. Dr. Uğur ERDENER</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sp>
        <p:nvSpPr>
          <p:cNvPr id="9" name="Metin kutusu 8"/>
          <p:cNvSpPr txBox="1"/>
          <p:nvPr/>
        </p:nvSpPr>
        <p:spPr>
          <a:xfrm>
            <a:off x="7443130" y="4860359"/>
            <a:ext cx="4215429"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IOC Asbaşkanı</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14978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Komitesi Tüzüğü'ne göre kuruluşun ilke ve görevleri şunlardır:</a:t>
            </a:r>
          </a:p>
        </p:txBody>
      </p:sp>
      <p:sp>
        <p:nvSpPr>
          <p:cNvPr id="8" name="Metin kutusu 7"/>
          <p:cNvSpPr txBox="1"/>
          <p:nvPr/>
        </p:nvSpPr>
        <p:spPr>
          <a:xfrm>
            <a:off x="1734330" y="2305273"/>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toplumu bireylerinde spor bilincini ve ruhunu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oluşturmak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Sporun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kitlelere yayılmasını ve geliştirilmesini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sağlamak,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ideali çerçevesi içinde spor yapma fikrini aşılamak ve bu fikrin gelişerek yaygınlaşmasını, kuvvetlenmesini ve korunmasını temin etmek.</a:t>
            </a:r>
          </a:p>
        </p:txBody>
      </p:sp>
    </p:spTree>
    <p:extLst>
      <p:ext uri="{BB962C8B-B14F-4D97-AF65-F5344CB8AC3E}">
        <p14:creationId xmlns:p14="http://schemas.microsoft.com/office/powerpoint/2010/main" val="1823452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Komitesi Tüzüğü'ne göre kuruluşun ilke ve görevleri şunlardır:</a:t>
            </a:r>
          </a:p>
        </p:txBody>
      </p:sp>
      <p:sp>
        <p:nvSpPr>
          <p:cNvPr id="8" name="Metin kutusu 7"/>
          <p:cNvSpPr txBox="1"/>
          <p:nvPr/>
        </p:nvSpPr>
        <p:spPr>
          <a:xfrm>
            <a:off x="1734330" y="2305273"/>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Sporcuların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liyakat esaslarına uygun surette hareket etmelerini sağlayacak önlemler almak</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Konusu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ile ilgili araştırmalar yapmak ve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yaptırmak,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Her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türlü politik, ekonomik, dinsel etkinin dışında, bütünüyle bağımsız ve özerk olarak çalışmalarını sürdürmektir </a:t>
            </a:r>
          </a:p>
        </p:txBody>
      </p:sp>
    </p:spTree>
    <p:extLst>
      <p:ext uri="{BB962C8B-B14F-4D97-AF65-F5344CB8AC3E}">
        <p14:creationId xmlns:p14="http://schemas.microsoft.com/office/powerpoint/2010/main" val="1751568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Komitesi’nin temel işlevleri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 benzeri oyunlar Türkiye'nin bir kentine verildiği taktirde, bu oyunları ilgili makamlarla işbirliği yaparak düzenler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arası kuruluşlara tescilli Türk Spor federasyonları ile Uluslararası Olimpiyat Komitesi ve diğer ülkelerin Milli Olimpiyat Komiteleri arasında bağlantı kurar ve işbirliği yapar.</a:t>
            </a:r>
          </a:p>
        </p:txBody>
      </p:sp>
    </p:spTree>
    <p:extLst>
      <p:ext uri="{BB962C8B-B14F-4D97-AF65-F5344CB8AC3E}">
        <p14:creationId xmlns:p14="http://schemas.microsoft.com/office/powerpoint/2010/main" val="318059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Komitesi’nin temel işlevleri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2677656"/>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Olimpiyatlara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 benzeri oyunlara katılacak Türk sporcularının Olimpik liyakatlerini ve müsabakalara katılma yeteneklerini inceleyip onaylar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ya da benzeri oyunların kafilelerini oluşturur, yönetir ve bu amaca uygun olarak her türlü gereksinimleri karşılar ve tüm denetimleri yapar.</a:t>
            </a:r>
          </a:p>
        </p:txBody>
      </p:sp>
    </p:spTree>
    <p:extLst>
      <p:ext uri="{BB962C8B-B14F-4D97-AF65-F5344CB8AC3E}">
        <p14:creationId xmlns:p14="http://schemas.microsoft.com/office/powerpoint/2010/main" val="2974069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Komitesi’nin temel işlevleri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3785652"/>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işlerinden ötürü spor federasyonları arasında çıkabilecek anlaşmazlıkları kesin sonuca bağlar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Spor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federasyonlarının Olimpiyat ve benzeri oyunlara katılabilmelerini kolaylaştıracak önlemler alır, uyarılarda bulunur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Düşünce ve Olimpik Hareket'i gerçekleştirmek amacıyla her türlü yayını yapar, yaptırır, toplantılar düzenler.</a:t>
            </a:r>
          </a:p>
        </p:txBody>
      </p:sp>
    </p:spTree>
    <p:extLst>
      <p:ext uri="{BB962C8B-B14F-4D97-AF65-F5344CB8AC3E}">
        <p14:creationId xmlns:p14="http://schemas.microsoft.com/office/powerpoint/2010/main" val="295610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Komitelerinin görevi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hareketi, olimpik anlaşmaya uygun olarak kendi ülkelerinde geliştirmek ve korumaktır. </a:t>
            </a:r>
          </a:p>
        </p:txBody>
      </p:sp>
      <p:sp>
        <p:nvSpPr>
          <p:cNvPr id="8" name="Metin kutusu 7"/>
          <p:cNvSpPr txBox="1"/>
          <p:nvPr/>
        </p:nvSpPr>
        <p:spPr>
          <a:xfrm>
            <a:off x="1696233" y="2662108"/>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Olimpizmin</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temel ilkelerine, spor etkinlikleri çerçevesi içinde ulusal düzeyde yayar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sağlar.</a:t>
            </a: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Okul ve üniversitelerin programlarındaki beden eğitimi ve spor derslerinde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Olimpizmi</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yaygınlaştırmaya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çalışır</a:t>
            </a: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eğitime adanmış kurumların oluşturulmasını sağlar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4019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Komitesi’nin temel işlevleri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2677656"/>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Türkiye'nin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ya da benzeri oyunlara katılmasını,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bunların Türkiye'de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düzenlenmesi halinde ise gerçekleşmesini sağlamak amacıyla ilgili resmi kuruluşlardan yeteri kadar parasal olanak ve özel kişiler ile kuruluşlardan da yardım isteğinde bulunur. </a:t>
            </a: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Halka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açık kampanyalar düzenler.</a:t>
            </a:r>
          </a:p>
        </p:txBody>
      </p:sp>
    </p:spTree>
    <p:extLst>
      <p:ext uri="{BB962C8B-B14F-4D97-AF65-F5344CB8AC3E}">
        <p14:creationId xmlns:p14="http://schemas.microsoft.com/office/powerpoint/2010/main" val="3413745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Türkiye Milli 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Komitesi’nin temel işlevleri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3785652"/>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Gerekli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gördüğü hallerde Uluslararası Olimpiyat Komitesi'ne, Olimpik Hareket ve Olimpiyat Oyunları'nın düzenlenmesi ve yönetilmesi konularında önerilerde bulunur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Yılda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bir kez “Olimpik Gün” adı altında spor, kültür ve sanatı özendiren etkinlikler düzenler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Doping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konusunda yapılan çalışmaları destekler ve alınan önlemleri denetler </a:t>
            </a:r>
          </a:p>
        </p:txBody>
      </p:sp>
    </p:spTree>
    <p:extLst>
      <p:ext uri="{BB962C8B-B14F-4D97-AF65-F5344CB8AC3E}">
        <p14:creationId xmlns:p14="http://schemas.microsoft.com/office/powerpoint/2010/main" val="4081098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Teşkilat Yapısı</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Uluslararası Olimpiyat Komitesi’nce öngörülen esaslar ve Genel Kurul’da alınan kararlar doğrultusunda gerçekleştirmek olan Yönetim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Kurulu’nun özellikleri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387727"/>
            <a:ext cx="9104801" cy="4154984"/>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Derneğin yönetim ve yürütme organı olup,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TMOK’un</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yasal temsilcisidir.</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Dernek organları arasında işbirliği sağlar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Muhasebe defter ve kayıtlarının yasaların öngördüğü esaslar doğrultusunda tutulmasını temin eder ve her çalışma dönemi sonunda düzenlenen bilanço ve gelir gider tabloları ile, Konsey’in de görüşlerini alarak gelecek yıl için düzenlenmiş bulunan bütçeyi Genel Kurul’un onayına sunar.</a:t>
            </a:r>
          </a:p>
        </p:txBody>
      </p:sp>
    </p:spTree>
    <p:extLst>
      <p:ext uri="{BB962C8B-B14F-4D97-AF65-F5344CB8AC3E}">
        <p14:creationId xmlns:p14="http://schemas.microsoft.com/office/powerpoint/2010/main" val="247881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Teşkilat Yapısı</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Uluslararası Olimpiyat Komitesi’nce öngörülen esaslar ve Genel Kurul’da alınan kararlar doğrultusunda gerçekleştirmek olan Yönetim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Kurulu’nun özellikleri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387727"/>
            <a:ext cx="9104801" cy="4524315"/>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Sicil Kurulu’nun,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TMOK’a</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üye olma isteğinde bulunan adayların başvuruları hakkında almış bulunduğu kararları en geç 30 gün içinde onaylar veya reddeder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Tüzüğün ilgili maddelerinde belirlenen esaslar doğrultusunda Genel Kurul’u olağan ve gerektiğinde olağanüstü toplantıya çağırır, bu toplantılara ait gündemi hazırlar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Genel Kurul’da alınan kararların yürürlüğe konulmasından sorumlu olup, Genel Kurul tarafından verilen diğer görevleri yapar.</a:t>
            </a:r>
          </a:p>
        </p:txBody>
      </p:sp>
    </p:spTree>
    <p:extLst>
      <p:ext uri="{BB962C8B-B14F-4D97-AF65-F5344CB8AC3E}">
        <p14:creationId xmlns:p14="http://schemas.microsoft.com/office/powerpoint/2010/main" val="2042269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Teşkilat Yapısı</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Uluslararası Olimpiyat Komitesi’nce öngörülen esaslar ve Genel Kurul’da alınan kararlar doğrultusunda gerçekleştirmek olan Yönetim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Kurulu’nun özellikleri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387727"/>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İstek halinde amaca uygun kuruluşlara katılmak üzere temsilci seçer, başta Sporcu Komisyonu olmak üzere alt komisyonlar kurar ve bunların çalışabilmeleri için gerekli desteği sağlar. Komisyonların çalışmaları ile ilgili usul ve esasları bir yönetmelikle belirler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Üyelikte 15 yılını dolduran üyeleri Gümüş Rozet ile, 25 yılını dolduran üyeleri Altın Rozet ile onurlandırır.</a:t>
            </a:r>
          </a:p>
        </p:txBody>
      </p:sp>
    </p:spTree>
    <p:extLst>
      <p:ext uri="{BB962C8B-B14F-4D97-AF65-F5344CB8AC3E}">
        <p14:creationId xmlns:p14="http://schemas.microsoft.com/office/powerpoint/2010/main" val="8392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Teşkilat Yapısı</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Uluslararası Olimpiyat Komitesi’nce öngörülen esaslar ve Genel Kurul’da alınan kararlar doğrultusunda gerçekleştirmek olan Yönetim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Kurulu’nun özellikleri şunlardır: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387727"/>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İstek halinde amaca uygun kuruluşlara katılmak üzere temsilci seçer, başta Sporcu Komisyonu olmak üzere alt komisyonlar kurar ve bunların çalışabilmeleri için gerekli desteği sağlar. Komisyonların çalışmaları ile ilgili usul ve esasları bir yönetmelikle belirler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Üyelikte 15 yılını dolduran üyeleri Gümüş Rozet ile, 25 yılını dolduran üyeleri Altın Rozet ile onurlandırır.</a:t>
            </a:r>
          </a:p>
        </p:txBody>
      </p:sp>
    </p:spTree>
    <p:extLst>
      <p:ext uri="{BB962C8B-B14F-4D97-AF65-F5344CB8AC3E}">
        <p14:creationId xmlns:p14="http://schemas.microsoft.com/office/powerpoint/2010/main" val="1405674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a:t>
            </a:r>
            <a:r>
              <a:rPr lang="tr-TR" sz="2800" b="1" dirty="0" err="1"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Fair</a:t>
            </a: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Play Komisyonu</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17 Kasım 1981 tarihinde Turgut Atakol’un başkanlığında  toplanan TMOK Yönetim Kurulu, ilk </a:t>
            </a: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Fair</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Play Komisyonu’nu oluşturdu. </a:t>
            </a:r>
          </a:p>
        </p:txBody>
      </p:sp>
      <p:graphicFrame>
        <p:nvGraphicFramePr>
          <p:cNvPr id="6" name="Tablo 5"/>
          <p:cNvGraphicFramePr>
            <a:graphicFrameLocks noGrp="1"/>
          </p:cNvGraphicFramePr>
          <p:nvPr>
            <p:extLst>
              <p:ext uri="{D42A27DB-BD31-4B8C-83A1-F6EECF244321}">
                <p14:modId xmlns:p14="http://schemas.microsoft.com/office/powerpoint/2010/main" val="3257430764"/>
              </p:ext>
            </p:extLst>
          </p:nvPr>
        </p:nvGraphicFramePr>
        <p:xfrm>
          <a:off x="1537851" y="2128420"/>
          <a:ext cx="8575966" cy="4535244"/>
        </p:xfrm>
        <a:graphic>
          <a:graphicData uri="http://schemas.openxmlformats.org/drawingml/2006/table">
            <a:tbl>
              <a:tblPr/>
              <a:tblGrid>
                <a:gridCol w="4287983">
                  <a:extLst>
                    <a:ext uri="{9D8B030D-6E8A-4147-A177-3AD203B41FA5}">
                      <a16:colId xmlns:a16="http://schemas.microsoft.com/office/drawing/2014/main" val="1461748594"/>
                    </a:ext>
                  </a:extLst>
                </a:gridCol>
                <a:gridCol w="4287983">
                  <a:extLst>
                    <a:ext uri="{9D8B030D-6E8A-4147-A177-3AD203B41FA5}">
                      <a16:colId xmlns:a16="http://schemas.microsoft.com/office/drawing/2014/main" val="3551696641"/>
                    </a:ext>
                  </a:extLst>
                </a:gridCol>
              </a:tblGrid>
              <a:tr h="310810">
                <a:tc>
                  <a:txBody>
                    <a:bodyPr/>
                    <a:lstStyle/>
                    <a:p>
                      <a:pPr algn="ctr" fontAlgn="t"/>
                      <a:r>
                        <a:rPr lang="tr-TR" sz="1600" b="1" dirty="0">
                          <a:effectLst/>
                        </a:rPr>
                        <a:t>Adı ve Soyadı</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b="1" dirty="0">
                          <a:effectLst/>
                        </a:rPr>
                        <a:t>Görevi</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4058645216"/>
                  </a:ext>
                </a:extLst>
              </a:tr>
              <a:tr h="310810">
                <a:tc>
                  <a:txBody>
                    <a:bodyPr/>
                    <a:lstStyle/>
                    <a:p>
                      <a:pPr algn="ctr" fontAlgn="t"/>
                      <a:r>
                        <a:rPr lang="tr-TR" sz="1600">
                          <a:effectLst/>
                        </a:rPr>
                        <a:t>Ahmet Erdoğan ARIPINAR</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Başkan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992613769"/>
                  </a:ext>
                </a:extLst>
              </a:tr>
              <a:tr h="310810">
                <a:tc>
                  <a:txBody>
                    <a:bodyPr/>
                    <a:lstStyle/>
                    <a:p>
                      <a:pPr algn="ctr" fontAlgn="t"/>
                      <a:r>
                        <a:rPr lang="tr-TR" sz="1600" dirty="0">
                          <a:effectLst/>
                        </a:rPr>
                        <a:t>Prof. Dr. Bilge DONUK</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1.Başkan Yardımcısı</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54787743"/>
                  </a:ext>
                </a:extLst>
              </a:tr>
              <a:tr h="310810">
                <a:tc>
                  <a:txBody>
                    <a:bodyPr/>
                    <a:lstStyle/>
                    <a:p>
                      <a:pPr algn="ctr" fontAlgn="t"/>
                      <a:r>
                        <a:rPr lang="tr-TR" sz="1600">
                          <a:effectLst/>
                        </a:rPr>
                        <a:t>Teoman GÜRAY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Başkan Yardımcısı</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828002777"/>
                  </a:ext>
                </a:extLst>
              </a:tr>
              <a:tr h="310810">
                <a:tc>
                  <a:txBody>
                    <a:bodyPr/>
                    <a:lstStyle/>
                    <a:p>
                      <a:pPr algn="ctr" fontAlgn="t"/>
                      <a:r>
                        <a:rPr lang="tr-TR" sz="1600">
                          <a:effectLst/>
                        </a:rPr>
                        <a:t>Semra DEMİRER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Başkan Yardımcısı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2691057"/>
                  </a:ext>
                </a:extLst>
              </a:tr>
              <a:tr h="310810">
                <a:tc>
                  <a:txBody>
                    <a:bodyPr/>
                    <a:lstStyle/>
                    <a:p>
                      <a:pPr algn="ctr" fontAlgn="t"/>
                      <a:r>
                        <a:rPr lang="tr-TR" sz="1600">
                          <a:effectLst/>
                        </a:rPr>
                        <a:t>Remzi YILMAZ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Raportör</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76258006"/>
                  </a:ext>
                </a:extLst>
              </a:tr>
              <a:tr h="310810">
                <a:tc>
                  <a:txBody>
                    <a:bodyPr/>
                    <a:lstStyle/>
                    <a:p>
                      <a:pPr algn="ctr" fontAlgn="t"/>
                      <a:r>
                        <a:rPr lang="tr-TR" sz="1600">
                          <a:effectLst/>
                        </a:rPr>
                        <a:t>Dr. Sevim GÜLLÜ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4161163397"/>
                  </a:ext>
                </a:extLst>
              </a:tr>
              <a:tr h="310810">
                <a:tc>
                  <a:txBody>
                    <a:bodyPr/>
                    <a:lstStyle/>
                    <a:p>
                      <a:pPr algn="ctr" fontAlgn="t"/>
                      <a:r>
                        <a:rPr lang="tr-TR" sz="1600">
                          <a:effectLst/>
                        </a:rPr>
                        <a:t>Avni ERBOY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8488010"/>
                  </a:ext>
                </a:extLst>
              </a:tr>
              <a:tr h="310810">
                <a:tc>
                  <a:txBody>
                    <a:bodyPr/>
                    <a:lstStyle/>
                    <a:p>
                      <a:pPr algn="ctr" fontAlgn="t"/>
                      <a:r>
                        <a:rPr lang="tr-TR" sz="1600">
                          <a:effectLst/>
                        </a:rPr>
                        <a:t>Hasan SARIÇİÇEK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564470620"/>
                  </a:ext>
                </a:extLst>
              </a:tr>
              <a:tr h="310810">
                <a:tc>
                  <a:txBody>
                    <a:bodyPr/>
                    <a:lstStyle/>
                    <a:p>
                      <a:pPr algn="ctr" fontAlgn="t"/>
                      <a:r>
                        <a:rPr lang="tr-TR" sz="1600">
                          <a:effectLst/>
                        </a:rPr>
                        <a:t>Selçuk Bora ÇAVUŞOĞLU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89847603"/>
                  </a:ext>
                </a:extLst>
              </a:tr>
              <a:tr h="310810">
                <a:tc>
                  <a:txBody>
                    <a:bodyPr/>
                    <a:lstStyle/>
                    <a:p>
                      <a:pPr algn="ctr" fontAlgn="t"/>
                      <a:r>
                        <a:rPr lang="tr-TR" sz="1600">
                          <a:effectLst/>
                        </a:rPr>
                        <a:t>Tuğba GİDER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4253546530"/>
                  </a:ext>
                </a:extLst>
              </a:tr>
              <a:tr h="310810">
                <a:tc>
                  <a:txBody>
                    <a:bodyPr/>
                    <a:lstStyle/>
                    <a:p>
                      <a:pPr algn="ctr" fontAlgn="t"/>
                      <a:r>
                        <a:rPr lang="tr-TR" sz="1600">
                          <a:effectLst/>
                        </a:rPr>
                        <a:t>Nezir ÖNAL </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56597790"/>
                  </a:ext>
                </a:extLst>
              </a:tr>
              <a:tr h="310810">
                <a:tc>
                  <a:txBody>
                    <a:bodyPr/>
                    <a:lstStyle/>
                    <a:p>
                      <a:pPr algn="ctr" fontAlgn="t"/>
                      <a:r>
                        <a:rPr lang="tr-TR" sz="1600">
                          <a:effectLst/>
                        </a:rPr>
                        <a:t>Melih Esen Cengiz</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6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165475509"/>
                  </a:ext>
                </a:extLst>
              </a:tr>
              <a:tr h="310810">
                <a:tc>
                  <a:txBody>
                    <a:bodyPr/>
                    <a:lstStyle/>
                    <a:p>
                      <a:pPr algn="ctr" fontAlgn="t"/>
                      <a:r>
                        <a:rPr lang="tr-TR" sz="1600">
                          <a:effectLst/>
                        </a:rPr>
                        <a:t>Öğrt. Gör. Bülent Tuncay</a:t>
                      </a:r>
                    </a:p>
                  </a:txBody>
                  <a:tcPr marL="40053" marR="40053" marT="40053" marB="40053">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tr-TR" sz="1600" dirty="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52817740"/>
                  </a:ext>
                </a:extLst>
              </a:tr>
            </a:tbl>
          </a:graphicData>
        </a:graphic>
      </p:graphicFrame>
    </p:spTree>
    <p:extLst>
      <p:ext uri="{BB962C8B-B14F-4D97-AF65-F5344CB8AC3E}">
        <p14:creationId xmlns:p14="http://schemas.microsoft.com/office/powerpoint/2010/main" val="2980159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581891" y="239843"/>
            <a:ext cx="11076668"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Spor Kültürü ve Olimpik Eğitim Komisyonu</a:t>
            </a: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 Spor Kültürü ve Olimpik Eğitim Projesi (OLİ) ile, genç nesillerin erken yaşta spor kültürü edinmeleri hedeflenmektedir.</a:t>
            </a:r>
          </a:p>
        </p:txBody>
      </p:sp>
      <p:graphicFrame>
        <p:nvGraphicFramePr>
          <p:cNvPr id="2" name="Tablo 1"/>
          <p:cNvGraphicFramePr>
            <a:graphicFrameLocks noGrp="1"/>
          </p:cNvGraphicFramePr>
          <p:nvPr>
            <p:extLst>
              <p:ext uri="{D42A27DB-BD31-4B8C-83A1-F6EECF244321}">
                <p14:modId xmlns:p14="http://schemas.microsoft.com/office/powerpoint/2010/main" val="2750669598"/>
              </p:ext>
            </p:extLst>
          </p:nvPr>
        </p:nvGraphicFramePr>
        <p:xfrm>
          <a:off x="2175163" y="2379345"/>
          <a:ext cx="8257310" cy="4351340"/>
        </p:xfrm>
        <a:graphic>
          <a:graphicData uri="http://schemas.openxmlformats.org/drawingml/2006/table">
            <a:tbl>
              <a:tblPr/>
              <a:tblGrid>
                <a:gridCol w="4128655">
                  <a:extLst>
                    <a:ext uri="{9D8B030D-6E8A-4147-A177-3AD203B41FA5}">
                      <a16:colId xmlns:a16="http://schemas.microsoft.com/office/drawing/2014/main" val="1422774888"/>
                    </a:ext>
                  </a:extLst>
                </a:gridCol>
                <a:gridCol w="4128655">
                  <a:extLst>
                    <a:ext uri="{9D8B030D-6E8A-4147-A177-3AD203B41FA5}">
                      <a16:colId xmlns:a16="http://schemas.microsoft.com/office/drawing/2014/main" val="2179551217"/>
                    </a:ext>
                  </a:extLst>
                </a:gridCol>
              </a:tblGrid>
              <a:tr h="310810">
                <a:tc>
                  <a:txBody>
                    <a:bodyPr/>
                    <a:lstStyle/>
                    <a:p>
                      <a:pPr algn="ctr" fontAlgn="t"/>
                      <a:r>
                        <a:rPr lang="tr-TR" sz="1500" b="1" dirty="0">
                          <a:effectLst/>
                        </a:rPr>
                        <a:t>Adı ve Soyadı</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b="1" dirty="0">
                          <a:effectLst/>
                        </a:rPr>
                        <a:t>Görevi</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369078260"/>
                  </a:ext>
                </a:extLst>
              </a:tr>
              <a:tr h="310810">
                <a:tc>
                  <a:txBody>
                    <a:bodyPr/>
                    <a:lstStyle/>
                    <a:p>
                      <a:pPr algn="ctr" fontAlgn="t"/>
                      <a:r>
                        <a:rPr lang="tr-TR" sz="1500">
                          <a:effectLst/>
                        </a:rPr>
                        <a:t>Bilal PORSUN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Başkan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42585776"/>
                  </a:ext>
                </a:extLst>
              </a:tr>
              <a:tr h="310810">
                <a:tc>
                  <a:txBody>
                    <a:bodyPr/>
                    <a:lstStyle/>
                    <a:p>
                      <a:pPr algn="ctr" fontAlgn="t"/>
                      <a:r>
                        <a:rPr lang="tr-TR" sz="1500">
                          <a:effectLst/>
                        </a:rPr>
                        <a:t>Murat AĞCA</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845337822"/>
                  </a:ext>
                </a:extLst>
              </a:tr>
              <a:tr h="310810">
                <a:tc>
                  <a:txBody>
                    <a:bodyPr/>
                    <a:lstStyle/>
                    <a:p>
                      <a:pPr algn="ctr" fontAlgn="t"/>
                      <a:r>
                        <a:rPr lang="tr-TR" sz="1500">
                          <a:effectLst/>
                        </a:rPr>
                        <a:t>Akar ÇİÇEK</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612124363"/>
                  </a:ext>
                </a:extLst>
              </a:tr>
              <a:tr h="310810">
                <a:tc>
                  <a:txBody>
                    <a:bodyPr/>
                    <a:lstStyle/>
                    <a:p>
                      <a:pPr algn="ctr" fontAlgn="t"/>
                      <a:r>
                        <a:rPr lang="tr-TR" sz="1500">
                          <a:effectLst/>
                        </a:rPr>
                        <a:t>Prof. Dr. Atilla ERDEMLİ</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607992348"/>
                  </a:ext>
                </a:extLst>
              </a:tr>
              <a:tr h="310810">
                <a:tc>
                  <a:txBody>
                    <a:bodyPr/>
                    <a:lstStyle/>
                    <a:p>
                      <a:pPr algn="ctr" fontAlgn="t"/>
                      <a:r>
                        <a:rPr lang="tr-TR" sz="1500" dirty="0">
                          <a:effectLst/>
                        </a:rPr>
                        <a:t>İrfan KATAR</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957671530"/>
                  </a:ext>
                </a:extLst>
              </a:tr>
              <a:tr h="310810">
                <a:tc>
                  <a:txBody>
                    <a:bodyPr/>
                    <a:lstStyle/>
                    <a:p>
                      <a:pPr algn="ctr" fontAlgn="t"/>
                      <a:r>
                        <a:rPr lang="tr-TR" sz="1500">
                          <a:effectLst/>
                        </a:rPr>
                        <a:t>Ramazan ŞANIVAR</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743839902"/>
                  </a:ext>
                </a:extLst>
              </a:tr>
              <a:tr h="310810">
                <a:tc>
                  <a:txBody>
                    <a:bodyPr/>
                    <a:lstStyle/>
                    <a:p>
                      <a:pPr algn="ctr" fontAlgn="t"/>
                      <a:r>
                        <a:rPr lang="tr-TR" sz="1500">
                          <a:effectLst/>
                        </a:rPr>
                        <a:t>Murat ORHUN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094687913"/>
                  </a:ext>
                </a:extLst>
              </a:tr>
              <a:tr h="310810">
                <a:tc>
                  <a:txBody>
                    <a:bodyPr/>
                    <a:lstStyle/>
                    <a:p>
                      <a:pPr algn="ctr" fontAlgn="t"/>
                      <a:r>
                        <a:rPr lang="tr-TR" sz="1500">
                          <a:effectLst/>
                        </a:rPr>
                        <a:t>Vedat YÜKSEL</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01542927"/>
                  </a:ext>
                </a:extLst>
              </a:tr>
              <a:tr h="310810">
                <a:tc>
                  <a:txBody>
                    <a:bodyPr/>
                    <a:lstStyle/>
                    <a:p>
                      <a:pPr algn="ctr" fontAlgn="t"/>
                      <a:r>
                        <a:rPr lang="tr-TR" sz="1500">
                          <a:effectLst/>
                        </a:rPr>
                        <a:t>Doç. Dr. Süleyman ŞAHİN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56029040"/>
                  </a:ext>
                </a:extLst>
              </a:tr>
              <a:tr h="310810">
                <a:tc>
                  <a:txBody>
                    <a:bodyPr/>
                    <a:lstStyle/>
                    <a:p>
                      <a:pPr algn="ctr" fontAlgn="t"/>
                      <a:r>
                        <a:rPr lang="tr-TR" sz="1500">
                          <a:effectLst/>
                        </a:rPr>
                        <a:t>Prof. Dr. Burhanettin HACICAFEROĞLU</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487373277"/>
                  </a:ext>
                </a:extLst>
              </a:tr>
              <a:tr h="310810">
                <a:tc>
                  <a:txBody>
                    <a:bodyPr/>
                    <a:lstStyle/>
                    <a:p>
                      <a:pPr algn="ctr" fontAlgn="t"/>
                      <a:r>
                        <a:rPr lang="tr-TR" sz="1500">
                          <a:effectLst/>
                        </a:rPr>
                        <a:t>Doç. Dr. Selhan ÖZBEY</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044521759"/>
                  </a:ext>
                </a:extLst>
              </a:tr>
              <a:tr h="310810">
                <a:tc>
                  <a:txBody>
                    <a:bodyPr/>
                    <a:lstStyle/>
                    <a:p>
                      <a:pPr algn="ctr" fontAlgn="t"/>
                      <a:r>
                        <a:rPr lang="tr-TR" sz="1500">
                          <a:effectLst/>
                        </a:rPr>
                        <a:t>Zeynur Pehlivan</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50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366095492"/>
                  </a:ext>
                </a:extLst>
              </a:tr>
              <a:tr h="310810">
                <a:tc>
                  <a:txBody>
                    <a:bodyPr/>
                    <a:lstStyle/>
                    <a:p>
                      <a:pPr algn="ctr" fontAlgn="t"/>
                      <a:r>
                        <a:rPr lang="tr-TR" sz="1500">
                          <a:effectLst/>
                        </a:rPr>
                        <a:t>Arş. Gör. Tuğçe Karaşahinoğlu</a:t>
                      </a:r>
                    </a:p>
                  </a:txBody>
                  <a:tcPr marL="40053" marR="40053" marT="40053" marB="40053">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algn="ctr" fontAlgn="t"/>
                      <a:r>
                        <a:rPr lang="tr-TR" sz="1500" dirty="0">
                          <a:effectLst/>
                        </a:rPr>
                        <a:t>Üye</a:t>
                      </a:r>
                    </a:p>
                  </a:txBody>
                  <a:tcPr marL="40053" marR="40053" marT="40053" marB="40053">
                    <a:lnL>
                      <a:noFill/>
                    </a:lnL>
                    <a:lnR>
                      <a:noFill/>
                    </a:lnR>
                    <a:lnT w="9525" cap="flat" cmpd="sng" algn="ctr">
                      <a:solidFill>
                        <a:srgbClr val="DDDDDD"/>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933750890"/>
                  </a:ext>
                </a:extLst>
              </a:tr>
            </a:tbl>
          </a:graphicData>
        </a:graphic>
      </p:graphicFrame>
    </p:spTree>
    <p:extLst>
      <p:ext uri="{BB962C8B-B14F-4D97-AF65-F5344CB8AC3E}">
        <p14:creationId xmlns:p14="http://schemas.microsoft.com/office/powerpoint/2010/main" val="2809517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581891" y="239843"/>
            <a:ext cx="11076668"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Spor Hukuku Komisyonu</a:t>
            </a: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 Spor Hukuku Komisyonu, günümüzde her geçen gün önemi artan spor hukukuyla ilgili araştırmalar, çalışmalar yapmakta, çeşitli dönemlerde buna ilişkin seminerler, sempozyumlar düzenlemektedir. </a:t>
            </a:r>
          </a:p>
        </p:txBody>
      </p:sp>
      <p:graphicFrame>
        <p:nvGraphicFramePr>
          <p:cNvPr id="3" name="Tablo 2"/>
          <p:cNvGraphicFramePr>
            <a:graphicFrameLocks noGrp="1"/>
          </p:cNvGraphicFramePr>
          <p:nvPr>
            <p:extLst>
              <p:ext uri="{D42A27DB-BD31-4B8C-83A1-F6EECF244321}">
                <p14:modId xmlns:p14="http://schemas.microsoft.com/office/powerpoint/2010/main" val="3449946842"/>
              </p:ext>
            </p:extLst>
          </p:nvPr>
        </p:nvGraphicFramePr>
        <p:xfrm>
          <a:off x="2614845" y="2497752"/>
          <a:ext cx="7267576" cy="4065270"/>
        </p:xfrm>
        <a:graphic>
          <a:graphicData uri="http://schemas.openxmlformats.org/drawingml/2006/table">
            <a:tbl>
              <a:tblPr/>
              <a:tblGrid>
                <a:gridCol w="3633788">
                  <a:extLst>
                    <a:ext uri="{9D8B030D-6E8A-4147-A177-3AD203B41FA5}">
                      <a16:colId xmlns:a16="http://schemas.microsoft.com/office/drawing/2014/main" val="98010381"/>
                    </a:ext>
                  </a:extLst>
                </a:gridCol>
                <a:gridCol w="3633788">
                  <a:extLst>
                    <a:ext uri="{9D8B030D-6E8A-4147-A177-3AD203B41FA5}">
                      <a16:colId xmlns:a16="http://schemas.microsoft.com/office/drawing/2014/main" val="1854620742"/>
                    </a:ext>
                  </a:extLst>
                </a:gridCol>
              </a:tblGrid>
              <a:tr h="0">
                <a:tc>
                  <a:txBody>
                    <a:bodyPr/>
                    <a:lstStyle/>
                    <a:p>
                      <a:pPr algn="ctr" fontAlgn="t"/>
                      <a:r>
                        <a:rPr lang="tr-TR" b="1" dirty="0">
                          <a:effectLst/>
                        </a:rPr>
                        <a:t>Adı ve Soyadı</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b="1" dirty="0">
                          <a:effectLst/>
                        </a:rPr>
                        <a:t>Görevi</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532962547"/>
                  </a:ext>
                </a:extLst>
              </a:tr>
              <a:tr h="0">
                <a:tc>
                  <a:txBody>
                    <a:bodyPr/>
                    <a:lstStyle/>
                    <a:p>
                      <a:pPr fontAlgn="t"/>
                      <a:r>
                        <a:rPr lang="tr-TR">
                          <a:effectLst/>
                        </a:rPr>
                        <a:t>Av. Türker ARSLAN</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a:effectLst/>
                        </a:rPr>
                        <a:t>Başkan</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1444004"/>
                  </a:ext>
                </a:extLst>
              </a:tr>
              <a:tr h="0">
                <a:tc>
                  <a:txBody>
                    <a:bodyPr/>
                    <a:lstStyle/>
                    <a:p>
                      <a:pPr fontAlgn="t"/>
                      <a:r>
                        <a:rPr lang="tr-TR">
                          <a:effectLst/>
                        </a:rPr>
                        <a:t>Prof. Dr. Tayfun AKGÜNER</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a:effectLst/>
                        </a:rPr>
                        <a:t>Başkan Yardımcısı</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297109781"/>
                  </a:ext>
                </a:extLst>
              </a:tr>
              <a:tr h="0">
                <a:tc>
                  <a:txBody>
                    <a:bodyPr/>
                    <a:lstStyle/>
                    <a:p>
                      <a:pPr fontAlgn="t"/>
                      <a:r>
                        <a:rPr lang="tr-TR">
                          <a:effectLst/>
                        </a:rPr>
                        <a:t>Av. Nil GÜVENÇ</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a:effectLst/>
                        </a:rPr>
                        <a:t>Sekreter</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72322872"/>
                  </a:ext>
                </a:extLst>
              </a:tr>
              <a:tr h="0">
                <a:tc>
                  <a:txBody>
                    <a:bodyPr/>
                    <a:lstStyle/>
                    <a:p>
                      <a:pPr fontAlgn="t"/>
                      <a:r>
                        <a:rPr lang="en-US">
                          <a:effectLst/>
                        </a:rPr>
                        <a:t>Prof. Dr. Aziz Can TUNCAY</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454169156"/>
                  </a:ext>
                </a:extLst>
              </a:tr>
              <a:tr h="0">
                <a:tc>
                  <a:txBody>
                    <a:bodyPr/>
                    <a:lstStyle/>
                    <a:p>
                      <a:pPr fontAlgn="t"/>
                      <a:r>
                        <a:rPr lang="tr-TR">
                          <a:effectLst/>
                        </a:rPr>
                        <a:t>Prof. Dr. Haluk BURCUOĞLU</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18660621"/>
                  </a:ext>
                </a:extLst>
              </a:tr>
              <a:tr h="0">
                <a:tc>
                  <a:txBody>
                    <a:bodyPr/>
                    <a:lstStyle/>
                    <a:p>
                      <a:pPr fontAlgn="t"/>
                      <a:r>
                        <a:rPr lang="tr-TR">
                          <a:effectLst/>
                        </a:rPr>
                        <a:t>Av. Yılmaz SAVAŞER</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675511620"/>
                  </a:ext>
                </a:extLst>
              </a:tr>
              <a:tr h="0">
                <a:tc>
                  <a:txBody>
                    <a:bodyPr/>
                    <a:lstStyle/>
                    <a:p>
                      <a:pPr fontAlgn="t"/>
                      <a:r>
                        <a:rPr lang="tr-TR">
                          <a:effectLst/>
                        </a:rPr>
                        <a:t>Av. Suat Cavit VULAŞ</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928088133"/>
                  </a:ext>
                </a:extLst>
              </a:tr>
              <a:tr h="0">
                <a:tc>
                  <a:txBody>
                    <a:bodyPr/>
                    <a:lstStyle/>
                    <a:p>
                      <a:pPr fontAlgn="t"/>
                      <a:r>
                        <a:rPr lang="tr-TR">
                          <a:effectLst/>
                        </a:rPr>
                        <a:t>Av. Levent POLAT</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750563408"/>
                  </a:ext>
                </a:extLst>
              </a:tr>
              <a:tr h="0">
                <a:tc>
                  <a:txBody>
                    <a:bodyPr/>
                    <a:lstStyle/>
                    <a:p>
                      <a:pPr fontAlgn="t"/>
                      <a:r>
                        <a:rPr lang="tr-TR">
                          <a:effectLst/>
                        </a:rPr>
                        <a:t>Av. Alpay KÖSE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663176570"/>
                  </a:ext>
                </a:extLst>
              </a:tr>
              <a:tr h="0">
                <a:tc>
                  <a:txBody>
                    <a:bodyPr/>
                    <a:lstStyle/>
                    <a:p>
                      <a:pPr fontAlgn="t"/>
                      <a:r>
                        <a:rPr lang="tr-TR">
                          <a:effectLst/>
                        </a:rPr>
                        <a:t>Av. Uğur MUTLU</a:t>
                      </a:r>
                    </a:p>
                  </a:txBody>
                  <a:tcPr marL="47625" marR="47625" marT="47625" marB="47625">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fontAlgn="t"/>
                      <a:r>
                        <a:rPr lang="tr-TR" dirty="0">
                          <a:effectLst/>
                        </a:rPr>
                        <a:t>Üye</a:t>
                      </a:r>
                    </a:p>
                  </a:txBody>
                  <a:tcPr marL="47625" marR="47625" marT="47625" marB="47625">
                    <a:lnL>
                      <a:noFill/>
                    </a:lnL>
                    <a:lnR>
                      <a:noFill/>
                    </a:lnR>
                    <a:lnT w="9525" cap="flat" cmpd="sng" algn="ctr">
                      <a:solidFill>
                        <a:srgbClr val="DDDDDD"/>
                      </a:solidFill>
                      <a:prstDash val="solid"/>
                      <a:round/>
                      <a:headEnd type="none" w="med" len="med"/>
                      <a:tailEnd type="none" w="med" len="med"/>
                    </a:lnT>
                    <a:lnB>
                      <a:noFill/>
                    </a:lnB>
                    <a:solidFill>
                      <a:srgbClr val="F9F9F9"/>
                    </a:solidFill>
                  </a:tcPr>
                </a:tc>
                <a:extLst>
                  <a:ext uri="{0D108BD9-81ED-4DB2-BD59-A6C34878D82A}">
                    <a16:rowId xmlns:a16="http://schemas.microsoft.com/office/drawing/2014/main" val="544920919"/>
                  </a:ext>
                </a:extLst>
              </a:tr>
            </a:tbl>
          </a:graphicData>
        </a:graphic>
      </p:graphicFrame>
    </p:spTree>
    <p:extLst>
      <p:ext uri="{BB962C8B-B14F-4D97-AF65-F5344CB8AC3E}">
        <p14:creationId xmlns:p14="http://schemas.microsoft.com/office/powerpoint/2010/main" val="3792048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581891" y="239843"/>
            <a:ext cx="11076668"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a:t>
            </a: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Sporcu Komisyonu</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569660"/>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TMOK Sporcu Komisyonu, ulusal spor federasyonlarımız bünyesindeki Sporcu Komisyonları yanında başka ülkeler ve uluslararası spor kurumları nezdinde oluşturulan Sporcu Komisyonları ile iletişim ve iş birliği içerisinde çalışmaktadır. </a:t>
            </a:r>
          </a:p>
        </p:txBody>
      </p:sp>
      <p:sp>
        <p:nvSpPr>
          <p:cNvPr id="2" name="Dikdörtgen 1"/>
          <p:cNvSpPr/>
          <p:nvPr/>
        </p:nvSpPr>
        <p:spPr>
          <a:xfrm>
            <a:off x="2942329" y="3539243"/>
            <a:ext cx="9249671" cy="923330"/>
          </a:xfrm>
          <a:prstGeom prst="rect">
            <a:avLst/>
          </a:prstGeom>
        </p:spPr>
        <p:txBody>
          <a:bodyPr wrap="square">
            <a:spAutoFit/>
          </a:bodyPr>
          <a:lstStyle/>
          <a:p>
            <a:r>
              <a:rPr lang="tr-TR" b="1" dirty="0">
                <a:solidFill>
                  <a:srgbClr val="222222"/>
                </a:solidFill>
                <a:latin typeface="Lucida Sans Unicode" panose="020B0602030504020204" pitchFamily="34" charset="0"/>
              </a:rPr>
              <a:t>TMOK Sporcu Komisyonu Üyeleri</a:t>
            </a:r>
          </a:p>
          <a:p>
            <a:r>
              <a:rPr lang="tr-TR" dirty="0">
                <a:solidFill>
                  <a:srgbClr val="000000"/>
                </a:solidFill>
                <a:latin typeface="Open Sans"/>
              </a:rPr>
              <a:t>Sporcu Komisyonu Başkanı: Taha Akgül - Güreş Federasyonu</a:t>
            </a:r>
          </a:p>
          <a:p>
            <a:r>
              <a:rPr lang="tr-TR" dirty="0">
                <a:solidFill>
                  <a:srgbClr val="000000"/>
                </a:solidFill>
                <a:latin typeface="Open Sans"/>
              </a:rPr>
              <a:t>EOC Sporcu Komisyonu Üyemiz: Nevriye Yılmaz</a:t>
            </a:r>
            <a:endParaRPr lang="tr-TR" b="0" i="0" dirty="0">
              <a:solidFill>
                <a:srgbClr val="000000"/>
              </a:solidFill>
              <a:effectLst/>
              <a:latin typeface="Open Sans"/>
            </a:endParaRPr>
          </a:p>
        </p:txBody>
      </p:sp>
    </p:spTree>
    <p:extLst>
      <p:ext uri="{BB962C8B-B14F-4D97-AF65-F5344CB8AC3E}">
        <p14:creationId xmlns:p14="http://schemas.microsoft.com/office/powerpoint/2010/main" val="2753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Komitelerinin görevi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hareketi, olimpik anlaşmaya uygun olarak kendi ülkelerinde geliştirmek ve korumaktır. </a:t>
            </a:r>
          </a:p>
        </p:txBody>
      </p:sp>
      <p:sp>
        <p:nvSpPr>
          <p:cNvPr id="8" name="Metin kutusu 7"/>
          <p:cNvSpPr txBox="1"/>
          <p:nvPr/>
        </p:nvSpPr>
        <p:spPr>
          <a:xfrm>
            <a:off x="1696233" y="2662108"/>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Özellikle ulusal olimpik akademilerin, olimpik müzelerin ve olimpik hareketle bağlantılı kültürel programların etkinlikleriyle ilgilenir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Ülkelerinde olimpik anlaşmaya uyulmasını sağlarlar. </a:t>
            </a: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Üstün başarı düzeyindeki branşların yanı sıra herkes için sporunda geliştirilmesine katkıda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bulunur.</a:t>
            </a: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512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581891" y="239843"/>
            <a:ext cx="11076668" cy="954107"/>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TMOK Boğaziçi Kıtalararası Yüzme Yarışı Organizasyon Komitesi</a:t>
            </a: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581891" y="1301710"/>
            <a:ext cx="11274634" cy="1015663"/>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Boğaziçi Kıtalararası Yüzme Yarışı Organizasyon Komitesi, Uluslararası Olimpiyat Komitesi’nin (IOC) himayesinde ‘Herkes İçin Spor’ temasıyla her yıl Temmuz ayında ‘2 Kıta 1 Yarış’ sloganıyla ‘Boğaziçi Kıtalararası Yüzme </a:t>
            </a:r>
            <a:r>
              <a:rPr lang="tr-TR" sz="20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Yarışı’nı</a:t>
            </a:r>
            <a:r>
              <a:rPr lang="tr-TR" sz="2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düzenlemektedir.</a:t>
            </a:r>
          </a:p>
        </p:txBody>
      </p:sp>
      <p:graphicFrame>
        <p:nvGraphicFramePr>
          <p:cNvPr id="6" name="Tablo 5"/>
          <p:cNvGraphicFramePr>
            <a:graphicFrameLocks noGrp="1"/>
          </p:cNvGraphicFramePr>
          <p:nvPr>
            <p:extLst>
              <p:ext uri="{D42A27DB-BD31-4B8C-83A1-F6EECF244321}">
                <p14:modId xmlns:p14="http://schemas.microsoft.com/office/powerpoint/2010/main" val="1693884032"/>
              </p:ext>
            </p:extLst>
          </p:nvPr>
        </p:nvGraphicFramePr>
        <p:xfrm>
          <a:off x="1704109" y="2406368"/>
          <a:ext cx="9507638" cy="4413312"/>
        </p:xfrm>
        <a:graphic>
          <a:graphicData uri="http://schemas.openxmlformats.org/drawingml/2006/table">
            <a:tbl>
              <a:tblPr/>
              <a:tblGrid>
                <a:gridCol w="4753819">
                  <a:extLst>
                    <a:ext uri="{9D8B030D-6E8A-4147-A177-3AD203B41FA5}">
                      <a16:colId xmlns:a16="http://schemas.microsoft.com/office/drawing/2014/main" val="3182261574"/>
                    </a:ext>
                  </a:extLst>
                </a:gridCol>
                <a:gridCol w="4753819">
                  <a:extLst>
                    <a:ext uri="{9D8B030D-6E8A-4147-A177-3AD203B41FA5}">
                      <a16:colId xmlns:a16="http://schemas.microsoft.com/office/drawing/2014/main" val="3572485188"/>
                    </a:ext>
                  </a:extLst>
                </a:gridCol>
              </a:tblGrid>
              <a:tr h="352335">
                <a:tc>
                  <a:txBody>
                    <a:bodyPr/>
                    <a:lstStyle/>
                    <a:p>
                      <a:pPr algn="ctr" fontAlgn="t"/>
                      <a:r>
                        <a:rPr lang="tr-TR" sz="1800" b="1" dirty="0">
                          <a:effectLst/>
                        </a:rPr>
                        <a:t>Adı ve Soyadı</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ctr" fontAlgn="t"/>
                      <a:r>
                        <a:rPr lang="tr-TR" sz="1800" b="1" dirty="0">
                          <a:effectLst/>
                        </a:rPr>
                        <a:t>Görevi</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035474501"/>
                  </a:ext>
                </a:extLst>
              </a:tr>
              <a:tr h="352335">
                <a:tc>
                  <a:txBody>
                    <a:bodyPr/>
                    <a:lstStyle/>
                    <a:p>
                      <a:pPr fontAlgn="t"/>
                      <a:r>
                        <a:rPr lang="tr-TR" sz="1800">
                          <a:effectLst/>
                        </a:rPr>
                        <a:t>Nihat USTA</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sz="1800" dirty="0">
                          <a:effectLst/>
                        </a:rPr>
                        <a:t>Başkan</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198065378"/>
                  </a:ext>
                </a:extLst>
              </a:tr>
              <a:tr h="352335">
                <a:tc>
                  <a:txBody>
                    <a:bodyPr/>
                    <a:lstStyle/>
                    <a:p>
                      <a:pPr fontAlgn="t"/>
                      <a:r>
                        <a:rPr lang="tr-TR" sz="1800">
                          <a:effectLst/>
                        </a:rPr>
                        <a:t>Gürsel ŞEN</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sz="1800" dirty="0">
                          <a:effectLst/>
                        </a:rPr>
                        <a:t>Başkan Yardımcısı</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149442201"/>
                  </a:ext>
                </a:extLst>
              </a:tr>
              <a:tr h="352335">
                <a:tc>
                  <a:txBody>
                    <a:bodyPr/>
                    <a:lstStyle/>
                    <a:p>
                      <a:pPr fontAlgn="t"/>
                      <a:r>
                        <a:rPr lang="tr-TR" sz="1800">
                          <a:effectLst/>
                        </a:rPr>
                        <a:t>Cahit İSTİKBAL</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sz="1800">
                          <a:effectLst/>
                        </a:rPr>
                        <a:t>Komodor</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968474479"/>
                  </a:ext>
                </a:extLst>
              </a:tr>
              <a:tr h="352335">
                <a:tc>
                  <a:txBody>
                    <a:bodyPr/>
                    <a:lstStyle/>
                    <a:p>
                      <a:pPr fontAlgn="t"/>
                      <a:r>
                        <a:rPr lang="tr-TR" sz="1800">
                          <a:effectLst/>
                        </a:rPr>
                        <a:t>Celal PORSUN</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133645565"/>
                  </a:ext>
                </a:extLst>
              </a:tr>
              <a:tr h="352335">
                <a:tc>
                  <a:txBody>
                    <a:bodyPr/>
                    <a:lstStyle/>
                    <a:p>
                      <a:pPr fontAlgn="t"/>
                      <a:r>
                        <a:rPr lang="tr-TR" sz="1800">
                          <a:effectLst/>
                        </a:rPr>
                        <a:t>Emir KUZU</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14264355"/>
                  </a:ext>
                </a:extLst>
              </a:tr>
              <a:tr h="352335">
                <a:tc>
                  <a:txBody>
                    <a:bodyPr/>
                    <a:lstStyle/>
                    <a:p>
                      <a:pPr fontAlgn="t"/>
                      <a:r>
                        <a:rPr lang="tr-TR" sz="1800">
                          <a:effectLst/>
                        </a:rPr>
                        <a:t>Gökmen ÜNLÜ</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646093238"/>
                  </a:ext>
                </a:extLst>
              </a:tr>
              <a:tr h="352335">
                <a:tc>
                  <a:txBody>
                    <a:bodyPr/>
                    <a:lstStyle/>
                    <a:p>
                      <a:pPr fontAlgn="t"/>
                      <a:r>
                        <a:rPr lang="tr-TR" sz="1800">
                          <a:effectLst/>
                        </a:rPr>
                        <a:t>Dr. Ş. Tılsım SARAÇOĞLU YAKAR</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67990796"/>
                  </a:ext>
                </a:extLst>
              </a:tr>
              <a:tr h="352335">
                <a:tc>
                  <a:txBody>
                    <a:bodyPr/>
                    <a:lstStyle/>
                    <a:p>
                      <a:pPr fontAlgn="t"/>
                      <a:r>
                        <a:rPr lang="tr-TR" sz="1800">
                          <a:effectLst/>
                        </a:rPr>
                        <a:t>Şenol GÜNEŞ</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326863762"/>
                  </a:ext>
                </a:extLst>
              </a:tr>
              <a:tr h="352335">
                <a:tc>
                  <a:txBody>
                    <a:bodyPr/>
                    <a:lstStyle/>
                    <a:p>
                      <a:pPr fontAlgn="t"/>
                      <a:r>
                        <a:rPr lang="tr-TR" sz="1800">
                          <a:effectLst/>
                        </a:rPr>
                        <a:t>Bige VARDAR</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24508251"/>
                  </a:ext>
                </a:extLst>
              </a:tr>
              <a:tr h="352335">
                <a:tc>
                  <a:txBody>
                    <a:bodyPr/>
                    <a:lstStyle/>
                    <a:p>
                      <a:pPr fontAlgn="t"/>
                      <a:r>
                        <a:rPr lang="tr-TR" sz="1800">
                          <a:effectLst/>
                        </a:rPr>
                        <a:t>Türkiye Yüzme Federasyonu Temsilcisi</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fontAlgn="t"/>
                      <a:r>
                        <a:rPr lang="tr-TR" sz="180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332059283"/>
                  </a:ext>
                </a:extLst>
              </a:tr>
              <a:tr h="352335">
                <a:tc>
                  <a:txBody>
                    <a:bodyPr/>
                    <a:lstStyle/>
                    <a:p>
                      <a:pPr fontAlgn="t"/>
                      <a:r>
                        <a:rPr lang="tr-TR" sz="1800">
                          <a:effectLst/>
                        </a:rPr>
                        <a:t>Ana sponsor temsilcisi</a:t>
                      </a:r>
                    </a:p>
                  </a:txBody>
                  <a:tcPr marL="46728" marR="46728" marT="46728" marB="46728">
                    <a:lnL>
                      <a:noFill/>
                    </a:lnL>
                    <a:lnR>
                      <a:noFill/>
                    </a:lnR>
                    <a:lnT w="9525" cap="flat" cmpd="sng" algn="ctr">
                      <a:solidFill>
                        <a:srgbClr val="DDDDDD"/>
                      </a:solidFill>
                      <a:prstDash val="solid"/>
                      <a:round/>
                      <a:headEnd type="none" w="med" len="med"/>
                      <a:tailEnd type="none" w="med" len="med"/>
                    </a:lnT>
                    <a:lnB>
                      <a:noFill/>
                    </a:lnB>
                    <a:solidFill>
                      <a:srgbClr val="FFFFFF"/>
                    </a:solidFill>
                  </a:tcPr>
                </a:tc>
                <a:tc>
                  <a:txBody>
                    <a:bodyPr/>
                    <a:lstStyle/>
                    <a:p>
                      <a:pPr fontAlgn="t"/>
                      <a:r>
                        <a:rPr lang="tr-TR" sz="1800" dirty="0">
                          <a:effectLst/>
                        </a:rPr>
                        <a:t>Üye</a:t>
                      </a:r>
                    </a:p>
                  </a:txBody>
                  <a:tcPr marL="46728" marR="46728" marT="46728" marB="46728">
                    <a:lnL>
                      <a:noFill/>
                    </a:lnL>
                    <a:lnR>
                      <a:noFill/>
                    </a:lnR>
                    <a:lnT w="9525" cap="flat" cmpd="sng" algn="ctr">
                      <a:solidFill>
                        <a:srgbClr val="DDDDDD"/>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11243502"/>
                  </a:ext>
                </a:extLst>
              </a:tr>
            </a:tbl>
          </a:graphicData>
        </a:graphic>
      </p:graphicFrame>
    </p:spTree>
    <p:extLst>
      <p:ext uri="{BB962C8B-B14F-4D97-AF65-F5344CB8AC3E}">
        <p14:creationId xmlns:p14="http://schemas.microsoft.com/office/powerpoint/2010/main" val="2725178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Sporda Teşkilatlanma</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yagram 1"/>
          <p:cNvGraphicFramePr/>
          <p:nvPr>
            <p:extLst>
              <p:ext uri="{D42A27DB-BD31-4B8C-83A1-F6EECF244321}">
                <p14:modId xmlns:p14="http://schemas.microsoft.com/office/powerpoint/2010/main" val="3353348729"/>
              </p:ext>
            </p:extLst>
          </p:nvPr>
        </p:nvGraphicFramePr>
        <p:xfrm>
          <a:off x="2249825" y="1244461"/>
          <a:ext cx="8128000" cy="541866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21108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Komitelerinin görevi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hareketi, olimpik anlaşmaya uygun olarak kendi ülkelerinde geliştirmek ve korumaktır. </a:t>
            </a:r>
          </a:p>
        </p:txBody>
      </p:sp>
      <p:sp>
        <p:nvSpPr>
          <p:cNvPr id="8" name="Metin kutusu 7"/>
          <p:cNvSpPr txBox="1"/>
          <p:nvPr/>
        </p:nvSpPr>
        <p:spPr>
          <a:xfrm>
            <a:off x="1696233" y="2138813"/>
            <a:ext cx="9104801" cy="4524315"/>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Kurslar düzenleyerek sporda yönetici kadroların yetişmesine yardımcı olur ve bu kursların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Olimpizmin</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temel ilkelerini yaygınlaştırmasını sağlar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Sporda her türlü ayrımcılığı ve şiddete karşı koyma yükümlülüğünü üstlenirler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marL="342900" indent="-342900" algn="just">
              <a:buFont typeface="Wingdings" panose="05000000000000000000" pitchFamily="2" charset="2"/>
              <a:buChar char="Ø"/>
            </a:pPr>
            <a:endPar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IOC’nin ya da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ISF’lerin</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yasakladığı maddelerin ve usullerin kullanımına karşı mücadele eder, özelliklede bütün sağlık denetimlerinin en uygun koşullarda yapılabilmesi için kendi ülkelerindeki yetkili makamlara iş birliği içinde çalışır.</a:t>
            </a:r>
          </a:p>
        </p:txBody>
      </p:sp>
    </p:spTree>
    <p:extLst>
      <p:ext uri="{BB962C8B-B14F-4D97-AF65-F5344CB8AC3E}">
        <p14:creationId xmlns:p14="http://schemas.microsoft.com/office/powerpoint/2010/main" val="1433041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Komiteleri olimpik oyunlarda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 IOC’nin himayesinde düzenlenen bölgesel kıtasal ya da dünya ölçeğindeki çok sporlu yarışmalarda ülkelerin temsili konusunda tek yetkilidirler.</a:t>
            </a:r>
          </a:p>
        </p:txBody>
      </p:sp>
      <p:sp>
        <p:nvSpPr>
          <p:cNvPr id="9" name="Metin kutusu 8"/>
          <p:cNvSpPr txBox="1"/>
          <p:nvPr/>
        </p:nvSpPr>
        <p:spPr>
          <a:xfrm>
            <a:off x="383925" y="2748344"/>
            <a:ext cx="11274634" cy="830997"/>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Olimpiyat Komiteleri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kendi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ülkelerinde olimpik oyunları düzenlemeye aday olabilecek kenti belirleme yetkisine sahiptirler.</a:t>
            </a:r>
          </a:p>
        </p:txBody>
      </p:sp>
      <p:sp>
        <p:nvSpPr>
          <p:cNvPr id="10" name="Metin kutusu 9"/>
          <p:cNvSpPr txBox="1"/>
          <p:nvPr/>
        </p:nvSpPr>
        <p:spPr>
          <a:xfrm>
            <a:off x="383925" y="4293046"/>
            <a:ext cx="11274634" cy="1569660"/>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err="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NOC’ler</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gerekli hükümet organlarıyla uyumlu ilişkileri ve iş birliğinin sürdürülmesine çalışmalıdır. Aynı zamanda sporu her düzeyde yaygınlaştırılmaya yönelik programların oluşturulmasına da katkıda bulunmalıdır. </a:t>
            </a:r>
          </a:p>
        </p:txBody>
      </p:sp>
    </p:spTree>
    <p:extLst>
      <p:ext uri="{BB962C8B-B14F-4D97-AF65-F5344CB8AC3E}">
        <p14:creationId xmlns:p14="http://schemas.microsoft.com/office/powerpoint/2010/main" val="160108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Sporun, eğitim, sağlık, ekonomi ve toplumsal düzene katkısı dikkate alındığında,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komitelerinin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amaçlarına ulaşmak için kamu yetkilerinin desteğinden yararlanması olumlu karşılanır. </a:t>
            </a:r>
          </a:p>
        </p:txBody>
      </p:sp>
      <p:sp>
        <p:nvSpPr>
          <p:cNvPr id="9" name="Metin kutusu 8"/>
          <p:cNvSpPr txBox="1"/>
          <p:nvPr/>
        </p:nvSpPr>
        <p:spPr>
          <a:xfrm>
            <a:off x="383925" y="2748344"/>
            <a:ext cx="11274634" cy="1200329"/>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Bununla birlikte, milli olimpiyat komitelerinin</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özelliklerini korumalı ve olimpik anlaşmaya uymalarını engelleyebilecek her türlü siyasal dinsel ve ekonomik baskıya </a:t>
            </a: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karşı koymalıdır. </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120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 şu haklara sahiptir: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662108"/>
            <a:ext cx="9104801" cy="2308324"/>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anlaşma ve olimpik hareket konusunda, olimpik oyunların düzenlenmesini ve yapılmasını da kapsamak üzere, önerilerini dile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getirmek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oyunları düzenlemeye adaylık konusunda görüş bildirmek.</a:t>
            </a:r>
          </a:p>
        </p:txBody>
      </p:sp>
    </p:spTree>
    <p:extLst>
      <p:ext uri="{BB962C8B-B14F-4D97-AF65-F5344CB8AC3E}">
        <p14:creationId xmlns:p14="http://schemas.microsoft.com/office/powerpoint/2010/main" val="191987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 şu haklara sahiptir: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696233" y="2662108"/>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kongrelerin hazırlık çalışmalarında iş birliği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yapmak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IOC’nin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isteği üzerine IOC komisyonlarının etkinliklerine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katılmak</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IOC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çeşitli birimleri ve olimpik dayanışma aracılığıyla </a:t>
            </a:r>
            <a:r>
              <a:rPr lang="tr-TR" sz="24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NOC’lerin</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görevini yerine getirmesine yardımcı olur.</a:t>
            </a:r>
          </a:p>
        </p:txBody>
      </p:sp>
    </p:spTree>
    <p:extLst>
      <p:ext uri="{BB962C8B-B14F-4D97-AF65-F5344CB8AC3E}">
        <p14:creationId xmlns:p14="http://schemas.microsoft.com/office/powerpoint/2010/main" val="170587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000" r="-1000" b="-13000"/>
          </a:stretch>
        </a:blipFill>
        <a:effectLst/>
      </p:bgPr>
    </p:bg>
    <p:spTree>
      <p:nvGrpSpPr>
        <p:cNvPr id="1" name=""/>
        <p:cNvGrpSpPr/>
        <p:nvPr/>
      </p:nvGrpSpPr>
      <p:grpSpPr>
        <a:xfrm>
          <a:off x="0" y="0"/>
          <a:ext cx="0" cy="0"/>
          <a:chOff x="0" y="0"/>
          <a:chExt cx="0" cy="0"/>
        </a:xfrm>
      </p:grpSpPr>
      <p:sp>
        <p:nvSpPr>
          <p:cNvPr id="5" name="Metin kutusu 4"/>
          <p:cNvSpPr txBox="1"/>
          <p:nvPr/>
        </p:nvSpPr>
        <p:spPr>
          <a:xfrm>
            <a:off x="1734330" y="239843"/>
            <a:ext cx="9158990" cy="523220"/>
          </a:xfrm>
          <a:prstGeom prst="rect">
            <a:avLst/>
          </a:prstGeom>
          <a:solidFill>
            <a:schemeClr val="dk1">
              <a:alpha val="50000"/>
            </a:schemeClr>
          </a:solidFill>
          <a:ln w="9525">
            <a:solidFill>
              <a:schemeClr val="tx1"/>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tr-TR" sz="2800" b="1" dirty="0" smtClean="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Milli Olimpiyat Komiteleri</a:t>
            </a:r>
            <a:endParaRPr lang="tr-TR" sz="2800" b="1" dirty="0">
              <a:solidFill>
                <a:srgbClr val="FFC000"/>
              </a:solidFill>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p:txBody>
      </p:sp>
      <p:pic>
        <p:nvPicPr>
          <p:cNvPr id="1028" name="Picture 4" descr="International Olympic Committee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566" y="6078428"/>
            <a:ext cx="1266499" cy="584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FA logo and symbol, meaning, history,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73202" y="5837748"/>
            <a:ext cx="1170715" cy="892937"/>
          </a:xfrm>
          <a:prstGeom prst="rect">
            <a:avLst/>
          </a:prstGeom>
          <a:noFill/>
          <a:extLst>
            <a:ext uri="{909E8E84-426E-40DD-AFC4-6F175D3DCCD1}">
              <a14:hiddenFill xmlns:a14="http://schemas.microsoft.com/office/drawing/2010/main">
                <a:solidFill>
                  <a:srgbClr val="FFFFFF"/>
                </a:solidFill>
              </a14:hiddenFill>
            </a:ext>
          </a:extLst>
        </p:spPr>
      </p:pic>
      <p:sp>
        <p:nvSpPr>
          <p:cNvPr id="7" name="Metin kutusu 6"/>
          <p:cNvSpPr txBox="1"/>
          <p:nvPr/>
        </p:nvSpPr>
        <p:spPr>
          <a:xfrm>
            <a:off x="383925" y="1030243"/>
            <a:ext cx="11274634" cy="461665"/>
          </a:xfrm>
          <a:prstGeom prst="rect">
            <a:avLst/>
          </a:prstGeom>
          <a:solidFill>
            <a:schemeClr val="accent2">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4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Milli Olimpiyat Komiteleri şu haklara sahiptir:</a:t>
            </a:r>
            <a:endParaRPr lang="tr-TR"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Metin kutusu 7"/>
          <p:cNvSpPr txBox="1"/>
          <p:nvPr/>
        </p:nvSpPr>
        <p:spPr>
          <a:xfrm>
            <a:off x="1734330" y="2305273"/>
            <a:ext cx="9104801" cy="3046988"/>
          </a:xfrm>
          <a:prstGeom prst="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rtlCol="0">
            <a:spAutoFit/>
          </a:bodyPr>
          <a:lstStyle/>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Görevlerini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yerine getirmek için hükümet ya da sivil toplum kuruluşlarıyla iş birliğinde bulunabilir ama olimpik anlaşma ile çelişen hiçbir etkinliğe katılamazlar</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endPar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Olimpik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anlaşmanın ihlali durumunda uygulanılacak önlem ve yaptırımların yanı sıra, </a:t>
            </a:r>
            <a:r>
              <a:rPr lang="tr-TR" sz="2400" b="1"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IOC Milli Olimpiyat Komitelerini dinledikten </a:t>
            </a:r>
            <a:r>
              <a:rPr lang="tr-TR" sz="24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sonra onu tanıma kararını askıya alabilir ya da geri çekebilir </a:t>
            </a:r>
          </a:p>
        </p:txBody>
      </p:sp>
    </p:spTree>
    <p:extLst>
      <p:ext uri="{BB962C8B-B14F-4D97-AF65-F5344CB8AC3E}">
        <p14:creationId xmlns:p14="http://schemas.microsoft.com/office/powerpoint/2010/main" val="42517374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1911</Words>
  <Application>Microsoft Office PowerPoint</Application>
  <PresentationFormat>Geniş ekran</PresentationFormat>
  <Paragraphs>253</Paragraphs>
  <Slides>31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31</vt:i4>
      </vt:variant>
    </vt:vector>
  </HeadingPairs>
  <TitlesOfParts>
    <vt:vector size="39" baseType="lpstr">
      <vt:lpstr>Arial</vt:lpstr>
      <vt:lpstr>Calibri</vt:lpstr>
      <vt:lpstr>Calibri Light</vt:lpstr>
      <vt:lpstr>Courier New</vt:lpstr>
      <vt:lpstr>Lucida Sans Unicode</vt:lpstr>
      <vt:lpstr>Open Sans</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okilickaya@igu.local</dc:creator>
  <cp:lastModifiedBy>okilickaya@igu.local</cp:lastModifiedBy>
  <cp:revision>23</cp:revision>
  <cp:lastPrinted>2020-12-09T14:17:39Z</cp:lastPrinted>
  <dcterms:created xsi:type="dcterms:W3CDTF">2020-10-21T13:20:36Z</dcterms:created>
  <dcterms:modified xsi:type="dcterms:W3CDTF">2020-12-09T15:17:36Z</dcterms:modified>
</cp:coreProperties>
</file>