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x="10080625" cy="7559675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 başlık metnini düzenlemek için tıklayın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 başlık metnini düzenlemek için tıklayın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 başlık metnini düzenlemek için tıklayın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 başlık metnini düzenlemek için tıklayın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FİZYOLOJİK KAVRAMLAR</a:t>
            </a:r>
            <a:endParaRPr lang="tr-TR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 Erdinç Terzi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3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4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2" name="Resim 181"/>
          <p:cNvPicPr/>
          <p:nvPr/>
        </p:nvPicPr>
        <p:blipFill>
          <a:blip r:embed="rId2"/>
          <a:stretch/>
        </p:blipFill>
        <p:spPr>
          <a:xfrm>
            <a:off x="0" y="0"/>
            <a:ext cx="10003320" cy="7558560"/>
          </a:xfrm>
          <a:prstGeom prst="rect">
            <a:avLst/>
          </a:prstGeom>
          <a:ln>
            <a:noFill/>
          </a:ln>
        </p:spPr>
      </p:pic>
      <p:sp>
        <p:nvSpPr>
          <p:cNvPr id="183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Hücre</a:t>
            </a:r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7" name="Resim 186"/>
          <p:cNvPicPr/>
          <p:nvPr/>
        </p:nvPicPr>
        <p:blipFill>
          <a:blip r:embed="rId2"/>
          <a:stretch/>
        </p:blipFill>
        <p:spPr>
          <a:xfrm>
            <a:off x="540000" y="1800000"/>
            <a:ext cx="8998560" cy="4318560"/>
          </a:xfrm>
          <a:prstGeom prst="rect">
            <a:avLst/>
          </a:prstGeom>
          <a:ln>
            <a:noFill/>
          </a:ln>
        </p:spPr>
      </p:pic>
      <p:sp>
        <p:nvSpPr>
          <p:cNvPr id="188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ORTAK ÖZELLİKLERİ</a:t>
            </a:r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Tüm vücutta toplam yaklaşık 100 trilyon hücre vardır.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Tüm hücreler hücre işlevlerinin gerektirdiği enerjiyi sağlamak için CHO, yağ yada protein yıkım ürünleriyle oksijeni birleştirir.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Besinleri enerjiye dönüştüren temel mekanizmalar tüm hücrelerde genel olarak aynıdır. Tüm hücreler kimyasal reaksiyonların son ürünlerini kendilerini çevreleyen sıvıya verirler.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Hemen tüm hücrelerin çoğalma yeteneği vardır.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İnsan vücudunda farklı tiplerde toplamda yaklaşık yüztrilyon kadar hücre bulunur.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Belirli fonksiyonları yerine getirmek için uzmanlaşmış hücre gruplarına doku denir.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Dokular organize olup birlikte çalışarak organları meydana getirirler.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Belli dokular ve organlarda birlikte çalışarak sistemleri oluştururlar.</a:t>
            </a: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Sistem Düzeyi</a:t>
            </a:r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Deri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Dolaşım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Solunum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Sindirim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Ürogenital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Sinir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Hareket sistemi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Endokrin sistem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8" name="Resim 197"/>
          <p:cNvPicPr/>
          <p:nvPr/>
        </p:nvPicPr>
        <p:blipFill>
          <a:blip r:embed="rId2"/>
          <a:stretch/>
        </p:blipFill>
        <p:spPr>
          <a:xfrm>
            <a:off x="6660000" y="1800000"/>
            <a:ext cx="2158560" cy="4318560"/>
          </a:xfrm>
          <a:prstGeom prst="rect">
            <a:avLst/>
          </a:prstGeom>
          <a:ln>
            <a:noFill/>
          </a:ln>
        </p:spPr>
      </p:pic>
      <p:sp>
        <p:nvSpPr>
          <p:cNvPr id="199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Deri</a:t>
            </a:r>
          </a:p>
        </p:txBody>
      </p:sp>
      <p:sp>
        <p:nvSpPr>
          <p:cNvPr id="202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Vücudu dış etkenlerden korur.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Vücut ısısını dengelemeye yardım eder.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Periferden</a:t>
            </a: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dokunma, ağrı, ısı ve basınç duyusunu alır.</a:t>
            </a:r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36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Hareket Sistemi</a:t>
            </a:r>
          </a:p>
        </p:txBody>
      </p:sp>
      <p:sp>
        <p:nvSpPr>
          <p:cNvPr id="204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Aktif ve pasif hareket sistemi olarak incelenir.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Kemikler,ligamentler,kıkırdak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doku ve eklemler pasif bölümünü oluşturur.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Kaslar,tendonlar,tendon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kılıfları ve bursa gibi yapılar ise aktif bölümünü oluşturur.</a:t>
            </a:r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36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tr-TR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SolunumSistemi</a:t>
            </a:r>
            <a:endParaRPr lang="tr-TR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Hava yollarından ve akciğerlerden oluşur (ağız, burun,larinks,trakea,bronşlar,bronşioller,alveoller).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Kana oksijen sağlar ve vücuttaki karbondioksitin dışarı atılmasını sağlar.</a:t>
            </a: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504000" y="-318240"/>
            <a:ext cx="9070200" cy="24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tr-T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tr-T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tr-T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tr-T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TextShape 3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Dolaşım sistemi</a:t>
            </a:r>
          </a:p>
        </p:txBody>
      </p:sp>
      <p:sp>
        <p:nvSpPr>
          <p:cNvPr id="210" name="TextShape 4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571500" indent="-571500" algn="just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Kalp ve kan damarlarından oluşmuştur (Lenfatik).</a:t>
            </a:r>
          </a:p>
          <a:p>
            <a:pPr marL="571500" indent="-571500" algn="just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Damarlar besinleri ve oksijeni hücrelere iletirler ve atıkları organizmadan dışarı taşırlar.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Sindirim sistemi</a:t>
            </a:r>
          </a:p>
        </p:txBody>
      </p:sp>
      <p:sp>
        <p:nvSpPr>
          <p:cNvPr id="212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Sindirim kanalı (ağız,farinks,mide,ince ve kalın bağırsaklar,anüs) ve sindirim bezlerinden oluşur.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Besinlerin kan içinde emilebilmesi için yiyecekleri öğütür ve atık maddeleri organizmadan dışarı taşır.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108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Fizyoloji nedir?</a:t>
            </a:r>
            <a:endParaRPr lang="tr-TR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Canlı vücudunun normal işleyişini, hücre-doku ve organların görevlerini ve karşılıklı ilişkilerini inceleyen bir bilimdir.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Çeşitli alt gruplarla ele alınabilir. Bakteri fizyolojisi, hücre fizyolojisi, bitki fizyolojisi ve insan fizyolojisi gibi…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Boşaltım Sistemi</a:t>
            </a:r>
          </a:p>
        </p:txBody>
      </p:sp>
      <p:sp>
        <p:nvSpPr>
          <p:cNvPr id="214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Vücudun elektrolit ve sıvı dengesini ayarlar.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Böbrekler zararlı maddeleri ve suyu kandan süzer,kanın bileşimini ayarlar.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Üriner sistemin diğer bileşenleri aracılığıyla da idrarın dışarı atılmasını sağlar.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Üreme   Sistemi</a:t>
            </a:r>
          </a:p>
        </p:txBody>
      </p:sp>
      <p:sp>
        <p:nvSpPr>
          <p:cNvPr id="216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Kadın ve erkek üreme sistemleri,iç ve dış genital organlardan meydana gelmiştir.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Erkek üreme sistemi sperm üretir ve iletir.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Kadın üreme sistemi yumurta üretir ve döllenmiş yumurtanın yerleşmesini ve gelişmesini sağlar.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Endokrin   Sistemi</a:t>
            </a:r>
          </a:p>
        </p:txBody>
      </p:sp>
      <p:sp>
        <p:nvSpPr>
          <p:cNvPr id="218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Hormon denilen kimyasal maddeleri salgılayan doku ve bezlerden oluşur.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Tüm sistemlerle birlikte çalışır.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Metabolik aktiviteyi düzenler.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Sinir Sistemi ve Duyu Organları</a:t>
            </a:r>
          </a:p>
        </p:txBody>
      </p:sp>
      <p:sp>
        <p:nvSpPr>
          <p:cNvPr id="220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Beyin,beyincik,omurilik,duyu organları ve sinirlerden meydana gelir.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Vücuttaki tüm aktiviteleri düzenler.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Organizmanın bulunduğu ortama uyum sağlaması sinir sisteminin başlıca görevidir.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Organik ve İnorganik Bileşenler</a:t>
            </a:r>
          </a:p>
        </p:txBody>
      </p:sp>
      <p:sp>
        <p:nvSpPr>
          <p:cNvPr id="222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Kimyasal bileşenler iki grupta toplanır.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1.Organik Bileşenler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2.İnorganik Bileşenler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Karbon elementi içeren geniş,karmaşık moleküllü bileşenlerdir.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Organik bileşenler vücudun kimyasal yapı taşlarıdır ve metabolizma için gerekli enerjiyi üretirler.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Yaşam ve yaşamın devamı için gerekli olan kimyasal reaksiyonları başlatır ve düzenlerler.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Organik Bileşenler</a:t>
            </a:r>
          </a:p>
        </p:txBody>
      </p:sp>
      <p:sp>
        <p:nvSpPr>
          <p:cNvPr id="226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Organik bileşikler dört ana grupta incelenirler.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Bunlar;1.Karbonhidrat     2.Lipit    3.Protein  4.Nükleitasit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1.Karbonhidrat</a:t>
            </a:r>
          </a:p>
        </p:txBody>
      </p:sp>
      <p:sp>
        <p:nvSpPr>
          <p:cNvPr id="228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Karbon en çok karbon, hidrojen ve oksijen ile birleşir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Karbon,hidrojen ve oksijen içeren bileşiklere karbonhidrat denir.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Nişasta ve selüloz çok büyük ve karmaşık karbonhidrat moleküllerdir.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Basit şekerlerde karbonhidrat molekülüdür ve vücut tarafından yakıt molekülleri olarak ve enerji depolamak için kullanılırlar.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2.Lipit</a:t>
            </a:r>
          </a:p>
        </p:txBody>
      </p:sp>
      <p:sp>
        <p:nvSpPr>
          <p:cNvPr id="230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Bunlarda karbon,hidrojen ve oksijen içeren hidrokarbon türevidir.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 elementlere fosfor ve azotda eklenebilir.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Lipitler suda çözülmezler.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Nötral yağlar lipitlerin bir grubudur.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Yağlar;organizmada enerji depo maddesi olarak görev yaparlar.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3.Protein</a:t>
            </a:r>
          </a:p>
        </p:txBody>
      </p:sp>
      <p:sp>
        <p:nvSpPr>
          <p:cNvPr id="232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Karbon,hidrojen,oksijen ve azot içerirler.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Birçok protein kükürtde içerebilir.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 elementler proteinlerin yapıtaşları olan aminoasitlerin birleşenleridir.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Fizyolojik olayların amacı </a:t>
            </a:r>
            <a:r>
              <a:rPr lang="tr-T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homeostasisi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tr-T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iç denge) korumaktır.</a:t>
            </a:r>
            <a:endParaRPr lang="tr-T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Organizmadaki tüm olaylar birbiriyle dengeli ve düzenli bir şekil gerçekleşmelidir. </a:t>
            </a:r>
            <a:endParaRPr lang="tr-T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Proteinler enzim ve katalizör olarak kimyasal reaksiyonları düzenlerler.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Hücre fonksiyonunu büyük ölçüde belirleyen faktör hücredeki protein miktarı ve çeşididir.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4.Nükleik asit</a:t>
            </a:r>
          </a:p>
        </p:txBody>
      </p:sp>
      <p:sp>
        <p:nvSpPr>
          <p:cNvPr id="236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Nükleik asitler iki grupta incelenir.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Bunlar;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Deoksiribonükleiktasit(DNA)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Ribonükleikasit(RNA)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tr-T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İnorganik Bileşenler</a:t>
            </a:r>
          </a:p>
        </p:txBody>
      </p:sp>
      <p:sp>
        <p:nvSpPr>
          <p:cNvPr id="238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Karbon elementi içermeyen küçük ve basit bileşenlerdir(</a:t>
            </a:r>
            <a:r>
              <a:rPr lang="tr-T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su,tuz,basit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asit ve bazlar).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İnorganik maddelere</a:t>
            </a: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Hücre zarından içeri ve dışarı madde taşınmasında,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Elektrolit-sıvı dengesinin kurulmasında ihtiyaç duyulur.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HOMEOSTASİS</a:t>
            </a:r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504000" y="1769040"/>
            <a:ext cx="9070200" cy="446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Homeo ve stazis kelimelerinden oluşmuş olan bu terim değişmez olan, denge halinde olan demektir.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İç ortamın belli bir denge durumunda korunması görevi ancak tüm organ ve dokuların işbirliği ile başarılabilir.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Her organ ve doku homeostasise katkıda bulunur, aynı zamanda bu denge durumundan yarar sağlarlar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Homeostatik mekanizma;geribildirim sistemi ile çalışır.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İkitür geribildirim sistemi vardır. 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Bunlar;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Pozitif geribildirim sistemi ve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Negatif geribildirim sistemidir.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Negatif geribildirim;Bu mekanizmanın görevi uygun olmayan değişikliği önlemektir, böylece mevcut durum korunacaktır.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Bu,negatif geribildirim sistemdir, çünkü düzenleyicinin yanıtı uyaranı geri çevirmektir.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Çoğu homeostatik mekanizma bu şekilde çalışır.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Vücut ısısı, kandaki şeker düzeyinin ayarı (glikoz)vb.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Pozitif geribildirim; sabit durumdan farklılaşmalar yaratan,değişikliklerin şiddetini artıran bir dizi olayı başlatır.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Doğum eylemi süresince bu sistem işler. Bebeğin başı annenin rahim ağzını zorlarken bir reflekshareketi  rahmin kasılmasına yolaçar.Kasılma bebeğin başını tekrar rahim ağzına doğru zorlar.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tr-T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 bir diğer kasılma ile sonuçlanır ve pozitif geribildirim bebek doğana kadar sürekli olarak tekrarlanır.</a:t>
            </a: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tr-T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4" name="Resim 173"/>
          <p:cNvPicPr/>
          <p:nvPr/>
        </p:nvPicPr>
        <p:blipFill>
          <a:blip r:embed="rId2"/>
          <a:stretch/>
        </p:blipFill>
        <p:spPr>
          <a:xfrm>
            <a:off x="72000" y="0"/>
            <a:ext cx="9935280" cy="755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tr-T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ORGANİZMA</a:t>
            </a:r>
            <a:endParaRPr lang="tr-T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504000" y="176904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7" name="Resim 176"/>
          <p:cNvPicPr/>
          <p:nvPr/>
        </p:nvPicPr>
        <p:blipFill>
          <a:blip r:embed="rId2"/>
          <a:stretch/>
        </p:blipFill>
        <p:spPr>
          <a:xfrm>
            <a:off x="0" y="1800000"/>
            <a:ext cx="9862200" cy="5938560"/>
          </a:xfrm>
          <a:prstGeom prst="rect">
            <a:avLst/>
          </a:prstGeom>
          <a:ln>
            <a:noFill/>
          </a:ln>
        </p:spPr>
      </p:pic>
      <p:sp>
        <p:nvSpPr>
          <p:cNvPr id="178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9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814</Words>
  <Application>Microsoft Office PowerPoint</Application>
  <PresentationFormat>Özel</PresentationFormat>
  <Paragraphs>118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32</vt:i4>
      </vt:variant>
    </vt:vector>
  </HeadingPairs>
  <TitlesOfParts>
    <vt:vector size="40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/>
  <dc:description/>
  <cp:lastModifiedBy>Optik Okuyucu</cp:lastModifiedBy>
  <cp:revision>25</cp:revision>
  <dcterms:created xsi:type="dcterms:W3CDTF">2009-04-16T11:32:32Z</dcterms:created>
  <dcterms:modified xsi:type="dcterms:W3CDTF">2019-09-26T04:26:45Z</dcterms:modified>
  <dc:language>tr-TR</dc:language>
</cp:coreProperties>
</file>