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9"/>
  </p:notesMasterIdLst>
  <p:sldIdLst>
    <p:sldId id="419" r:id="rId2"/>
    <p:sldId id="420" r:id="rId3"/>
    <p:sldId id="421" r:id="rId4"/>
    <p:sldId id="422" r:id="rId5"/>
    <p:sldId id="423" r:id="rId6"/>
    <p:sldId id="424" r:id="rId7"/>
    <p:sldId id="265" r:id="rId8"/>
    <p:sldId id="266" r:id="rId9"/>
    <p:sldId id="267" r:id="rId10"/>
    <p:sldId id="268" r:id="rId11"/>
    <p:sldId id="425" r:id="rId12"/>
    <p:sldId id="426" r:id="rId13"/>
    <p:sldId id="427" r:id="rId14"/>
    <p:sldId id="428" r:id="rId15"/>
    <p:sldId id="429" r:id="rId16"/>
    <p:sldId id="430" r:id="rId17"/>
    <p:sldId id="257" r:id="rId18"/>
    <p:sldId id="258" r:id="rId19"/>
    <p:sldId id="259" r:id="rId20"/>
    <p:sldId id="260" r:id="rId21"/>
    <p:sldId id="409" r:id="rId22"/>
    <p:sldId id="261" r:id="rId23"/>
    <p:sldId id="262" r:id="rId24"/>
    <p:sldId id="263" r:id="rId25"/>
    <p:sldId id="264" r:id="rId26"/>
    <p:sldId id="272" r:id="rId27"/>
    <p:sldId id="273" r:id="rId28"/>
    <p:sldId id="274" r:id="rId29"/>
    <p:sldId id="275" r:id="rId30"/>
    <p:sldId id="332" r:id="rId31"/>
    <p:sldId id="410" r:id="rId32"/>
    <p:sldId id="411" r:id="rId33"/>
    <p:sldId id="333" r:id="rId34"/>
    <p:sldId id="412" r:id="rId35"/>
    <p:sldId id="413" r:id="rId36"/>
    <p:sldId id="336" r:id="rId37"/>
    <p:sldId id="414" r:id="rId38"/>
    <p:sldId id="271" r:id="rId39"/>
    <p:sldId id="281" r:id="rId40"/>
    <p:sldId id="282" r:id="rId41"/>
    <p:sldId id="283" r:id="rId42"/>
    <p:sldId id="284" r:id="rId43"/>
    <p:sldId id="286" r:id="rId44"/>
    <p:sldId id="287" r:id="rId45"/>
    <p:sldId id="296"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415" r:id="rId66"/>
    <p:sldId id="385" r:id="rId67"/>
    <p:sldId id="386" r:id="rId68"/>
    <p:sldId id="387" r:id="rId69"/>
    <p:sldId id="388" r:id="rId70"/>
    <p:sldId id="389" r:id="rId71"/>
    <p:sldId id="390" r:id="rId72"/>
    <p:sldId id="391" r:id="rId73"/>
    <p:sldId id="392" r:id="rId74"/>
    <p:sldId id="393" r:id="rId75"/>
    <p:sldId id="394" r:id="rId76"/>
    <p:sldId id="395" r:id="rId77"/>
    <p:sldId id="397" r:id="rId78"/>
    <p:sldId id="398" r:id="rId79"/>
    <p:sldId id="399" r:id="rId80"/>
    <p:sldId id="400" r:id="rId81"/>
    <p:sldId id="401" r:id="rId82"/>
    <p:sldId id="402" r:id="rId83"/>
    <p:sldId id="403" r:id="rId84"/>
    <p:sldId id="404" r:id="rId85"/>
    <p:sldId id="405" r:id="rId86"/>
    <p:sldId id="406" r:id="rId87"/>
    <p:sldId id="407" r:id="rId88"/>
    <p:sldId id="297" r:id="rId89"/>
    <p:sldId id="298" r:id="rId90"/>
    <p:sldId id="299" r:id="rId91"/>
    <p:sldId id="300" r:id="rId92"/>
    <p:sldId id="301" r:id="rId93"/>
    <p:sldId id="302" r:id="rId94"/>
    <p:sldId id="303" r:id="rId95"/>
    <p:sldId id="408" r:id="rId96"/>
    <p:sldId id="417" r:id="rId97"/>
    <p:sldId id="431" r:id="rId98"/>
    <p:sldId id="304" r:id="rId99"/>
    <p:sldId id="305" r:id="rId100"/>
    <p:sldId id="306" r:id="rId101"/>
    <p:sldId id="307" r:id="rId102"/>
    <p:sldId id="308" r:id="rId103"/>
    <p:sldId id="309" r:id="rId104"/>
    <p:sldId id="310" r:id="rId105"/>
    <p:sldId id="311" r:id="rId106"/>
    <p:sldId id="269" r:id="rId107"/>
    <p:sldId id="270" r:id="rId108"/>
    <p:sldId id="312" r:id="rId109"/>
    <p:sldId id="313" r:id="rId110"/>
    <p:sldId id="314" r:id="rId111"/>
    <p:sldId id="315" r:id="rId112"/>
    <p:sldId id="316" r:id="rId113"/>
    <p:sldId id="317" r:id="rId114"/>
    <p:sldId id="418" r:id="rId115"/>
    <p:sldId id="277" r:id="rId116"/>
    <p:sldId id="319" r:id="rId117"/>
    <p:sldId id="320" r:id="rId118"/>
    <p:sldId id="321" r:id="rId119"/>
    <p:sldId id="322" r:id="rId120"/>
    <p:sldId id="323" r:id="rId121"/>
    <p:sldId id="285" r:id="rId122"/>
    <p:sldId id="324" r:id="rId123"/>
    <p:sldId id="328" r:id="rId124"/>
    <p:sldId id="329" r:id="rId125"/>
    <p:sldId id="289" r:id="rId126"/>
    <p:sldId id="330" r:id="rId127"/>
    <p:sldId id="331" r:id="rId12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F5E9E8ED-56F1-4EE0-A2F6-2ED6322811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a:extLst>
              <a:ext uri="{FF2B5EF4-FFF2-40B4-BE49-F238E27FC236}">
                <a16:creationId xmlns:a16="http://schemas.microsoft.com/office/drawing/2014/main" id="{01E24511-72CC-49BF-BFEF-93923B75FA5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C96787-DA41-47FC-9674-F3BCDBAA3495}" type="datetimeFigureOut">
              <a:rPr lang="tr-TR"/>
              <a:pPr>
                <a:defRPr/>
              </a:pPr>
              <a:t>19.10.2019</a:t>
            </a:fld>
            <a:endParaRPr lang="tr-TR"/>
          </a:p>
        </p:txBody>
      </p:sp>
      <p:sp>
        <p:nvSpPr>
          <p:cNvPr id="4" name="Slayt Resmi Yer Tutucusu 3">
            <a:extLst>
              <a:ext uri="{FF2B5EF4-FFF2-40B4-BE49-F238E27FC236}">
                <a16:creationId xmlns:a16="http://schemas.microsoft.com/office/drawing/2014/main" id="{12E33A61-D904-4800-9CB1-E54F8D45A02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F28B7D59-F932-4A75-84FD-DA4AD88240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F81BF102-D203-4F29-A414-B020166ECE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a:extLst>
              <a:ext uri="{FF2B5EF4-FFF2-40B4-BE49-F238E27FC236}">
                <a16:creationId xmlns:a16="http://schemas.microsoft.com/office/drawing/2014/main" id="{C8EAA171-0D62-4661-B0B1-C5182FEFC04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9E135D0-85C0-448B-BDDD-144F9DDFF52B}" type="slidenum">
              <a:rPr lang="tr-TR" altLang="en-US"/>
              <a:pPr/>
              <a:t>‹#›</a:t>
            </a:fld>
            <a:endParaRPr lang="tr-TR"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ayt Resmi Yer Tutucusu 1">
            <a:extLst>
              <a:ext uri="{FF2B5EF4-FFF2-40B4-BE49-F238E27FC236}">
                <a16:creationId xmlns:a16="http://schemas.microsoft.com/office/drawing/2014/main" id="{253936AC-2E47-46BA-B878-6426534A5F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 Yer Tutucusu 2">
            <a:extLst>
              <a:ext uri="{FF2B5EF4-FFF2-40B4-BE49-F238E27FC236}">
                <a16:creationId xmlns:a16="http://schemas.microsoft.com/office/drawing/2014/main" id="{063EB9DC-AFFD-463C-9FD1-BB1A4A3F2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
        <p:nvSpPr>
          <p:cNvPr id="69635" name="Slayt Numarası Yer Tutucusu 3">
            <a:extLst>
              <a:ext uri="{FF2B5EF4-FFF2-40B4-BE49-F238E27FC236}">
                <a16:creationId xmlns:a16="http://schemas.microsoft.com/office/drawing/2014/main" id="{1221A8F7-BCA8-4CF5-85E8-984C58E6E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65066072-8515-4F2D-861C-556D83765E12}" type="slidenum">
              <a:rPr lang="tr-TR" altLang="en-US">
                <a:latin typeface="Calibri" panose="020F0502020204030204" pitchFamily="34" charset="0"/>
              </a:rPr>
              <a:pPr/>
              <a:t>63</a:t>
            </a:fld>
            <a:endParaRPr lang="tr-TR"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ayt Resmi Yer Tutucusu 1">
            <a:extLst>
              <a:ext uri="{FF2B5EF4-FFF2-40B4-BE49-F238E27FC236}">
                <a16:creationId xmlns:a16="http://schemas.microsoft.com/office/drawing/2014/main" id="{17119358-58E0-469B-AD54-C0293C2EC3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 Yer Tutucusu 2">
            <a:extLst>
              <a:ext uri="{FF2B5EF4-FFF2-40B4-BE49-F238E27FC236}">
                <a16:creationId xmlns:a16="http://schemas.microsoft.com/office/drawing/2014/main" id="{0EE8D48D-E4E7-4FF0-BE5A-66DD60322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
        <p:nvSpPr>
          <p:cNvPr id="79875" name="Slayt Numarası Yer Tutucusu 3">
            <a:extLst>
              <a:ext uri="{FF2B5EF4-FFF2-40B4-BE49-F238E27FC236}">
                <a16:creationId xmlns:a16="http://schemas.microsoft.com/office/drawing/2014/main" id="{D31A308B-8894-454E-A657-65A4F5829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C82119D5-BA2B-47DC-A65C-7D4A79CF5054}" type="slidenum">
              <a:rPr lang="tr-TR" altLang="en-US">
                <a:latin typeface="Calibri" panose="020F0502020204030204" pitchFamily="34" charset="0"/>
              </a:rPr>
              <a:pPr/>
              <a:t>72</a:t>
            </a:fld>
            <a:endParaRPr lang="tr-TR"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DF36475C-7AEF-4B2D-B118-94BCECB3D2F3}"/>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2D5AD65D-4E25-4D01-9D3C-086FAC036E6E}"/>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a:extLst>
                <a:ext uri="{FF2B5EF4-FFF2-40B4-BE49-F238E27FC236}">
                  <a16:creationId xmlns:a16="http://schemas.microsoft.com/office/drawing/2014/main" id="{A8E0390F-2BB4-43C0-A2D9-9BFB395DD6AE}"/>
                </a:ext>
              </a:extLst>
            </p:cNvPr>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a:extLst>
                <a:ext uri="{FF2B5EF4-FFF2-40B4-BE49-F238E27FC236}">
                  <a16:creationId xmlns:a16="http://schemas.microsoft.com/office/drawing/2014/main" id="{616C936A-E584-48D6-9A08-D03D8F64F63B}"/>
                </a:ext>
              </a:extLst>
            </p:cNvPr>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85CA3B39-5651-4CCC-BFB2-1E9FEE10374B}"/>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3629016B-691E-445E-B432-C374103E8C4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a:extLst>
                <a:ext uri="{FF2B5EF4-FFF2-40B4-BE49-F238E27FC236}">
                  <a16:creationId xmlns:a16="http://schemas.microsoft.com/office/drawing/2014/main" id="{560F8F9C-752F-4F79-AAE6-E079AD13C976}"/>
                </a:ext>
              </a:extLst>
            </p:cNvPr>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28E26DE3-E629-4914-B1FB-4B060F150B6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28652E44-E2CC-471A-B78D-162A4F7A0300}"/>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E38EF205-514E-461D-9D56-8F068B7E698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a:extLst>
                <a:ext uri="{FF2B5EF4-FFF2-40B4-BE49-F238E27FC236}">
                  <a16:creationId xmlns:a16="http://schemas.microsoft.com/office/drawing/2014/main" id="{8175EF0C-2D79-4328-BEA9-D9555DECED4B}"/>
                </a:ext>
              </a:extLst>
            </p:cNvPr>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15" name="Date Placeholder 3">
            <a:extLst>
              <a:ext uri="{FF2B5EF4-FFF2-40B4-BE49-F238E27FC236}">
                <a16:creationId xmlns:a16="http://schemas.microsoft.com/office/drawing/2014/main" id="{F6AABEDA-871C-49F0-9C24-1BE88E7E9496}"/>
              </a:ext>
            </a:extLst>
          </p:cNvPr>
          <p:cNvSpPr>
            <a:spLocks noGrp="1"/>
          </p:cNvSpPr>
          <p:nvPr>
            <p:ph type="dt" sz="half" idx="10"/>
          </p:nvPr>
        </p:nvSpPr>
        <p:spPr/>
        <p:txBody>
          <a:bodyPr/>
          <a:lstStyle>
            <a:lvl1pPr>
              <a:defRPr/>
            </a:lvl1pPr>
          </a:lstStyle>
          <a:p>
            <a:pPr>
              <a:defRPr/>
            </a:pPr>
            <a:fld id="{5956ED5C-C63E-48E0-98D3-86AEFB56A395}" type="datetimeFigureOut">
              <a:rPr lang="en-US"/>
              <a:pPr>
                <a:defRPr/>
              </a:pPr>
              <a:t>10/19/2019</a:t>
            </a:fld>
            <a:endParaRPr lang="en-US"/>
          </a:p>
        </p:txBody>
      </p:sp>
      <p:sp>
        <p:nvSpPr>
          <p:cNvPr id="16" name="Footer Placeholder 4">
            <a:extLst>
              <a:ext uri="{FF2B5EF4-FFF2-40B4-BE49-F238E27FC236}">
                <a16:creationId xmlns:a16="http://schemas.microsoft.com/office/drawing/2014/main" id="{73C941A9-C3E1-4409-9A81-9588703CB4B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86FEE5C5-D9D7-4362-9FE1-AEEB19D82CA0}"/>
              </a:ext>
            </a:extLst>
          </p:cNvPr>
          <p:cNvSpPr>
            <a:spLocks noGrp="1"/>
          </p:cNvSpPr>
          <p:nvPr>
            <p:ph type="sldNum" sz="quarter" idx="12"/>
          </p:nvPr>
        </p:nvSpPr>
        <p:spPr/>
        <p:txBody>
          <a:bodyPr/>
          <a:lstStyle>
            <a:lvl1pPr>
              <a:defRPr/>
            </a:lvl1pPr>
          </a:lstStyle>
          <a:p>
            <a:fld id="{1082F4C4-7D26-4C50-ACBE-082D051095D1}" type="slidenum">
              <a:rPr lang="en-US" altLang="en-US"/>
              <a:pPr/>
              <a:t>‹#›</a:t>
            </a:fld>
            <a:endParaRPr lang="en-US" altLang="en-US"/>
          </a:p>
        </p:txBody>
      </p:sp>
    </p:spTree>
    <p:extLst>
      <p:ext uri="{BB962C8B-B14F-4D97-AF65-F5344CB8AC3E}">
        <p14:creationId xmlns:p14="http://schemas.microsoft.com/office/powerpoint/2010/main" val="173548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a:extLst>
              <a:ext uri="{FF2B5EF4-FFF2-40B4-BE49-F238E27FC236}">
                <a16:creationId xmlns:a16="http://schemas.microsoft.com/office/drawing/2014/main" id="{6BC53EB8-B4A2-48E4-9D6D-C23D0DFB2704}"/>
              </a:ext>
            </a:extLst>
          </p:cNvPr>
          <p:cNvSpPr>
            <a:spLocks noGrp="1"/>
          </p:cNvSpPr>
          <p:nvPr>
            <p:ph type="dt" sz="half" idx="10"/>
          </p:nvPr>
        </p:nvSpPr>
        <p:spPr/>
        <p:txBody>
          <a:bodyPr/>
          <a:lstStyle>
            <a:lvl1pPr>
              <a:defRPr/>
            </a:lvl1pPr>
          </a:lstStyle>
          <a:p>
            <a:pPr>
              <a:defRPr/>
            </a:pPr>
            <a:fld id="{AC4D981D-5345-4721-B9F3-5CAAE59908AB}" type="datetimeFigureOut">
              <a:rPr lang="en-US"/>
              <a:pPr>
                <a:defRPr/>
              </a:pPr>
              <a:t>10/19/2019</a:t>
            </a:fld>
            <a:endParaRPr lang="en-US"/>
          </a:p>
        </p:txBody>
      </p:sp>
      <p:sp>
        <p:nvSpPr>
          <p:cNvPr id="5" name="Footer Placeholder 4">
            <a:extLst>
              <a:ext uri="{FF2B5EF4-FFF2-40B4-BE49-F238E27FC236}">
                <a16:creationId xmlns:a16="http://schemas.microsoft.com/office/drawing/2014/main" id="{D3867986-755F-4D98-9CB9-424BC88743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3C2F4A-969E-4177-BB6F-98AB510249DC}"/>
              </a:ext>
            </a:extLst>
          </p:cNvPr>
          <p:cNvSpPr>
            <a:spLocks noGrp="1"/>
          </p:cNvSpPr>
          <p:nvPr>
            <p:ph type="sldNum" sz="quarter" idx="12"/>
          </p:nvPr>
        </p:nvSpPr>
        <p:spPr/>
        <p:txBody>
          <a:bodyPr/>
          <a:lstStyle>
            <a:lvl1pPr>
              <a:defRPr/>
            </a:lvl1pPr>
          </a:lstStyle>
          <a:p>
            <a:fld id="{31B09EF2-F3CE-4F32-9864-AB3BEBD1892C}" type="slidenum">
              <a:rPr lang="en-US" altLang="en-US"/>
              <a:pPr/>
              <a:t>‹#›</a:t>
            </a:fld>
            <a:endParaRPr lang="en-US" altLang="en-US"/>
          </a:p>
        </p:txBody>
      </p:sp>
    </p:spTree>
    <p:extLst>
      <p:ext uri="{BB962C8B-B14F-4D97-AF65-F5344CB8AC3E}">
        <p14:creationId xmlns:p14="http://schemas.microsoft.com/office/powerpoint/2010/main" val="349890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E96189CD-9288-4566-85D8-E50FD0A414E8}"/>
              </a:ext>
            </a:extLst>
          </p:cNvPr>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a:extLst>
              <a:ext uri="{FF2B5EF4-FFF2-40B4-BE49-F238E27FC236}">
                <a16:creationId xmlns:a16="http://schemas.microsoft.com/office/drawing/2014/main" id="{E50DF348-0467-4C37-AC41-D2671E850FE3}"/>
              </a:ext>
            </a:extLst>
          </p:cNvPr>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7" name="Date Placeholder 3">
            <a:extLst>
              <a:ext uri="{FF2B5EF4-FFF2-40B4-BE49-F238E27FC236}">
                <a16:creationId xmlns:a16="http://schemas.microsoft.com/office/drawing/2014/main" id="{2C08E0DE-6A38-4C67-9E91-8EDB4C1FD3EB}"/>
              </a:ext>
            </a:extLst>
          </p:cNvPr>
          <p:cNvSpPr>
            <a:spLocks noGrp="1"/>
          </p:cNvSpPr>
          <p:nvPr>
            <p:ph type="dt" sz="half" idx="14"/>
          </p:nvPr>
        </p:nvSpPr>
        <p:spPr/>
        <p:txBody>
          <a:bodyPr/>
          <a:lstStyle>
            <a:lvl1pPr>
              <a:defRPr/>
            </a:lvl1pPr>
          </a:lstStyle>
          <a:p>
            <a:pPr>
              <a:defRPr/>
            </a:pPr>
            <a:fld id="{77D83752-4425-4569-B3F6-226F4AAD3DA3}" type="datetimeFigureOut">
              <a:rPr lang="en-US"/>
              <a:pPr>
                <a:defRPr/>
              </a:pPr>
              <a:t>10/19/2019</a:t>
            </a:fld>
            <a:endParaRPr lang="en-US"/>
          </a:p>
        </p:txBody>
      </p:sp>
      <p:sp>
        <p:nvSpPr>
          <p:cNvPr id="8" name="Footer Placeholder 4">
            <a:extLst>
              <a:ext uri="{FF2B5EF4-FFF2-40B4-BE49-F238E27FC236}">
                <a16:creationId xmlns:a16="http://schemas.microsoft.com/office/drawing/2014/main" id="{F37BD560-50D3-4BD5-8110-1548E42EF56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ACF077-29EB-4E02-B919-5936CDD73853}"/>
              </a:ext>
            </a:extLst>
          </p:cNvPr>
          <p:cNvSpPr>
            <a:spLocks noGrp="1"/>
          </p:cNvSpPr>
          <p:nvPr>
            <p:ph type="sldNum" sz="quarter" idx="16"/>
          </p:nvPr>
        </p:nvSpPr>
        <p:spPr/>
        <p:txBody>
          <a:bodyPr/>
          <a:lstStyle>
            <a:lvl1pPr>
              <a:defRPr/>
            </a:lvl1pPr>
          </a:lstStyle>
          <a:p>
            <a:fld id="{827E0D11-CEDC-4FEE-8700-B3484FF24873}" type="slidenum">
              <a:rPr lang="en-US" altLang="en-US"/>
              <a:pPr/>
              <a:t>‹#›</a:t>
            </a:fld>
            <a:endParaRPr lang="en-US" altLang="en-US"/>
          </a:p>
        </p:txBody>
      </p:sp>
    </p:spTree>
    <p:extLst>
      <p:ext uri="{BB962C8B-B14F-4D97-AF65-F5344CB8AC3E}">
        <p14:creationId xmlns:p14="http://schemas.microsoft.com/office/powerpoint/2010/main" val="121856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a:extLst>
              <a:ext uri="{FF2B5EF4-FFF2-40B4-BE49-F238E27FC236}">
                <a16:creationId xmlns:a16="http://schemas.microsoft.com/office/drawing/2014/main" id="{C64896BC-644D-44AC-AAE3-13BE7BDFEB99}"/>
              </a:ext>
            </a:extLst>
          </p:cNvPr>
          <p:cNvSpPr>
            <a:spLocks noGrp="1"/>
          </p:cNvSpPr>
          <p:nvPr>
            <p:ph type="dt" sz="half" idx="10"/>
          </p:nvPr>
        </p:nvSpPr>
        <p:spPr/>
        <p:txBody>
          <a:bodyPr/>
          <a:lstStyle>
            <a:lvl1pPr>
              <a:defRPr/>
            </a:lvl1pPr>
          </a:lstStyle>
          <a:p>
            <a:pPr>
              <a:defRPr/>
            </a:pPr>
            <a:fld id="{99E81A85-5F70-4366-96F2-9A2CC764CE3C}" type="datetimeFigureOut">
              <a:rPr lang="en-US"/>
              <a:pPr>
                <a:defRPr/>
              </a:pPr>
              <a:t>10/19/2019</a:t>
            </a:fld>
            <a:endParaRPr lang="en-US"/>
          </a:p>
        </p:txBody>
      </p:sp>
      <p:sp>
        <p:nvSpPr>
          <p:cNvPr id="5" name="Footer Placeholder 4">
            <a:extLst>
              <a:ext uri="{FF2B5EF4-FFF2-40B4-BE49-F238E27FC236}">
                <a16:creationId xmlns:a16="http://schemas.microsoft.com/office/drawing/2014/main" id="{DBC80AA8-8EC2-484B-8EA3-D1BFA51058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2CC4DD-2B72-4326-9CB8-E44D8FD59FFA}"/>
              </a:ext>
            </a:extLst>
          </p:cNvPr>
          <p:cNvSpPr>
            <a:spLocks noGrp="1"/>
          </p:cNvSpPr>
          <p:nvPr>
            <p:ph type="sldNum" sz="quarter" idx="12"/>
          </p:nvPr>
        </p:nvSpPr>
        <p:spPr/>
        <p:txBody>
          <a:bodyPr/>
          <a:lstStyle>
            <a:lvl1pPr>
              <a:defRPr/>
            </a:lvl1pPr>
          </a:lstStyle>
          <a:p>
            <a:fld id="{A7011F1C-F0DB-4D83-BBE3-1DED2DDF6C30}" type="slidenum">
              <a:rPr lang="en-US" altLang="en-US"/>
              <a:pPr/>
              <a:t>‹#›</a:t>
            </a:fld>
            <a:endParaRPr lang="en-US" altLang="en-US"/>
          </a:p>
        </p:txBody>
      </p:sp>
    </p:spTree>
    <p:extLst>
      <p:ext uri="{BB962C8B-B14F-4D97-AF65-F5344CB8AC3E}">
        <p14:creationId xmlns:p14="http://schemas.microsoft.com/office/powerpoint/2010/main" val="426241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193EB9D6-90A4-4CC4-9E6E-594A1F79CD3C}"/>
              </a:ext>
            </a:extLst>
          </p:cNvPr>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a:extLst>
              <a:ext uri="{FF2B5EF4-FFF2-40B4-BE49-F238E27FC236}">
                <a16:creationId xmlns:a16="http://schemas.microsoft.com/office/drawing/2014/main" id="{AAAAB745-669F-4853-A342-7D40146A9899}"/>
              </a:ext>
            </a:extLst>
          </p:cNvPr>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7" name="Date Placeholder 3">
            <a:extLst>
              <a:ext uri="{FF2B5EF4-FFF2-40B4-BE49-F238E27FC236}">
                <a16:creationId xmlns:a16="http://schemas.microsoft.com/office/drawing/2014/main" id="{0637ED7D-1B81-41AD-80FA-C53DFFD0BFAF}"/>
              </a:ext>
            </a:extLst>
          </p:cNvPr>
          <p:cNvSpPr>
            <a:spLocks noGrp="1"/>
          </p:cNvSpPr>
          <p:nvPr>
            <p:ph type="dt" sz="half" idx="14"/>
          </p:nvPr>
        </p:nvSpPr>
        <p:spPr/>
        <p:txBody>
          <a:bodyPr/>
          <a:lstStyle>
            <a:lvl1pPr>
              <a:defRPr/>
            </a:lvl1pPr>
          </a:lstStyle>
          <a:p>
            <a:pPr>
              <a:defRPr/>
            </a:pPr>
            <a:fld id="{71345FA8-A9EA-4EB0-ADBA-60B790DBCA07}" type="datetimeFigureOut">
              <a:rPr lang="en-US"/>
              <a:pPr>
                <a:defRPr/>
              </a:pPr>
              <a:t>10/19/2019</a:t>
            </a:fld>
            <a:endParaRPr lang="en-US"/>
          </a:p>
        </p:txBody>
      </p:sp>
      <p:sp>
        <p:nvSpPr>
          <p:cNvPr id="8" name="Footer Placeholder 4">
            <a:extLst>
              <a:ext uri="{FF2B5EF4-FFF2-40B4-BE49-F238E27FC236}">
                <a16:creationId xmlns:a16="http://schemas.microsoft.com/office/drawing/2014/main" id="{736F64C1-F46B-4BD5-9582-5500AE522BD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D79C0F4-8A0C-4560-A551-2501EAAF20D0}"/>
              </a:ext>
            </a:extLst>
          </p:cNvPr>
          <p:cNvSpPr>
            <a:spLocks noGrp="1"/>
          </p:cNvSpPr>
          <p:nvPr>
            <p:ph type="sldNum" sz="quarter" idx="16"/>
          </p:nvPr>
        </p:nvSpPr>
        <p:spPr/>
        <p:txBody>
          <a:bodyPr/>
          <a:lstStyle>
            <a:lvl1pPr>
              <a:defRPr/>
            </a:lvl1pPr>
          </a:lstStyle>
          <a:p>
            <a:fld id="{E0A56B7A-0409-4BFD-9D8B-E695C04A76FF}" type="slidenum">
              <a:rPr lang="en-US" altLang="en-US"/>
              <a:pPr/>
              <a:t>‹#›</a:t>
            </a:fld>
            <a:endParaRPr lang="en-US" altLang="en-US"/>
          </a:p>
        </p:txBody>
      </p:sp>
    </p:spTree>
    <p:extLst>
      <p:ext uri="{BB962C8B-B14F-4D97-AF65-F5344CB8AC3E}">
        <p14:creationId xmlns:p14="http://schemas.microsoft.com/office/powerpoint/2010/main" val="375128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5" name="Date Placeholder 3">
            <a:extLst>
              <a:ext uri="{FF2B5EF4-FFF2-40B4-BE49-F238E27FC236}">
                <a16:creationId xmlns:a16="http://schemas.microsoft.com/office/drawing/2014/main" id="{D002E105-2175-4E62-A81E-89D281B385B3}"/>
              </a:ext>
            </a:extLst>
          </p:cNvPr>
          <p:cNvSpPr>
            <a:spLocks noGrp="1"/>
          </p:cNvSpPr>
          <p:nvPr>
            <p:ph type="dt" sz="half" idx="14"/>
          </p:nvPr>
        </p:nvSpPr>
        <p:spPr/>
        <p:txBody>
          <a:bodyPr/>
          <a:lstStyle>
            <a:lvl1pPr>
              <a:defRPr/>
            </a:lvl1pPr>
          </a:lstStyle>
          <a:p>
            <a:pPr>
              <a:defRPr/>
            </a:pPr>
            <a:fld id="{9F630AE7-40B6-4AFD-8AFB-9E0B3F3A9769}" type="datetimeFigureOut">
              <a:rPr lang="en-US"/>
              <a:pPr>
                <a:defRPr/>
              </a:pPr>
              <a:t>10/19/2019</a:t>
            </a:fld>
            <a:endParaRPr lang="en-US"/>
          </a:p>
        </p:txBody>
      </p:sp>
      <p:sp>
        <p:nvSpPr>
          <p:cNvPr id="6" name="Footer Placeholder 4">
            <a:extLst>
              <a:ext uri="{FF2B5EF4-FFF2-40B4-BE49-F238E27FC236}">
                <a16:creationId xmlns:a16="http://schemas.microsoft.com/office/drawing/2014/main" id="{B1DFEC93-B33A-443F-9760-CDC670702EFC}"/>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A9B219-7165-44C7-9CEB-5964E449FDC5}"/>
              </a:ext>
            </a:extLst>
          </p:cNvPr>
          <p:cNvSpPr>
            <a:spLocks noGrp="1"/>
          </p:cNvSpPr>
          <p:nvPr>
            <p:ph type="sldNum" sz="quarter" idx="16"/>
          </p:nvPr>
        </p:nvSpPr>
        <p:spPr/>
        <p:txBody>
          <a:bodyPr/>
          <a:lstStyle>
            <a:lvl1pPr>
              <a:defRPr/>
            </a:lvl1pPr>
          </a:lstStyle>
          <a:p>
            <a:fld id="{5BEEFFE4-DAA9-48D5-B383-C6B2AD3E9EAB}" type="slidenum">
              <a:rPr lang="en-US" altLang="en-US"/>
              <a:pPr/>
              <a:t>‹#›</a:t>
            </a:fld>
            <a:endParaRPr lang="en-US" altLang="en-US"/>
          </a:p>
        </p:txBody>
      </p:sp>
    </p:spTree>
    <p:extLst>
      <p:ext uri="{BB962C8B-B14F-4D97-AF65-F5344CB8AC3E}">
        <p14:creationId xmlns:p14="http://schemas.microsoft.com/office/powerpoint/2010/main" val="287524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BD1D66AF-25DC-47DD-8886-CE97C38D4F6D}"/>
              </a:ext>
            </a:extLst>
          </p:cNvPr>
          <p:cNvSpPr>
            <a:spLocks noGrp="1"/>
          </p:cNvSpPr>
          <p:nvPr>
            <p:ph type="dt" sz="half" idx="10"/>
          </p:nvPr>
        </p:nvSpPr>
        <p:spPr/>
        <p:txBody>
          <a:bodyPr/>
          <a:lstStyle>
            <a:lvl1pPr>
              <a:defRPr/>
            </a:lvl1pPr>
          </a:lstStyle>
          <a:p>
            <a:pPr>
              <a:defRPr/>
            </a:pPr>
            <a:fld id="{9B94CC9F-F2AC-4FD9-A124-BD28CE2A4C0C}" type="datetimeFigureOut">
              <a:rPr lang="en-US"/>
              <a:pPr>
                <a:defRPr/>
              </a:pPr>
              <a:t>10/19/2019</a:t>
            </a:fld>
            <a:endParaRPr lang="en-US"/>
          </a:p>
        </p:txBody>
      </p:sp>
      <p:sp>
        <p:nvSpPr>
          <p:cNvPr id="5" name="Footer Placeholder 4">
            <a:extLst>
              <a:ext uri="{FF2B5EF4-FFF2-40B4-BE49-F238E27FC236}">
                <a16:creationId xmlns:a16="http://schemas.microsoft.com/office/drawing/2014/main" id="{17DB593D-B347-453E-937D-8B0D9C6F07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692C95-6171-4936-818B-BD7CAB1542F2}"/>
              </a:ext>
            </a:extLst>
          </p:cNvPr>
          <p:cNvSpPr>
            <a:spLocks noGrp="1"/>
          </p:cNvSpPr>
          <p:nvPr>
            <p:ph type="sldNum" sz="quarter" idx="12"/>
          </p:nvPr>
        </p:nvSpPr>
        <p:spPr/>
        <p:txBody>
          <a:bodyPr/>
          <a:lstStyle>
            <a:lvl1pPr>
              <a:defRPr/>
            </a:lvl1pPr>
          </a:lstStyle>
          <a:p>
            <a:fld id="{FCC6CA13-A6F2-41D5-B60D-F463367B311E}" type="slidenum">
              <a:rPr lang="en-US" altLang="en-US"/>
              <a:pPr/>
              <a:t>‹#›</a:t>
            </a:fld>
            <a:endParaRPr lang="en-US" altLang="en-US"/>
          </a:p>
        </p:txBody>
      </p:sp>
    </p:spTree>
    <p:extLst>
      <p:ext uri="{BB962C8B-B14F-4D97-AF65-F5344CB8AC3E}">
        <p14:creationId xmlns:p14="http://schemas.microsoft.com/office/powerpoint/2010/main" val="4072526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3F4DE9F7-E1B8-4EFB-BBDA-A9FF7319EBC3}"/>
              </a:ext>
            </a:extLst>
          </p:cNvPr>
          <p:cNvSpPr>
            <a:spLocks noGrp="1"/>
          </p:cNvSpPr>
          <p:nvPr>
            <p:ph type="dt" sz="half" idx="10"/>
          </p:nvPr>
        </p:nvSpPr>
        <p:spPr/>
        <p:txBody>
          <a:bodyPr/>
          <a:lstStyle>
            <a:lvl1pPr>
              <a:defRPr/>
            </a:lvl1pPr>
          </a:lstStyle>
          <a:p>
            <a:pPr>
              <a:defRPr/>
            </a:pPr>
            <a:fld id="{A9BBAB0C-18F2-46CD-BA57-499E1F1A8400}" type="datetimeFigureOut">
              <a:rPr lang="en-US"/>
              <a:pPr>
                <a:defRPr/>
              </a:pPr>
              <a:t>10/19/2019</a:t>
            </a:fld>
            <a:endParaRPr lang="en-US"/>
          </a:p>
        </p:txBody>
      </p:sp>
      <p:sp>
        <p:nvSpPr>
          <p:cNvPr id="5" name="Footer Placeholder 4">
            <a:extLst>
              <a:ext uri="{FF2B5EF4-FFF2-40B4-BE49-F238E27FC236}">
                <a16:creationId xmlns:a16="http://schemas.microsoft.com/office/drawing/2014/main" id="{BC4C9FEB-9AE7-43B9-BDDC-6F56EDA752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B0560F-85A3-4AB1-8484-8105D3F3AC30}"/>
              </a:ext>
            </a:extLst>
          </p:cNvPr>
          <p:cNvSpPr>
            <a:spLocks noGrp="1"/>
          </p:cNvSpPr>
          <p:nvPr>
            <p:ph type="sldNum" sz="quarter" idx="12"/>
          </p:nvPr>
        </p:nvSpPr>
        <p:spPr/>
        <p:txBody>
          <a:bodyPr/>
          <a:lstStyle>
            <a:lvl1pPr>
              <a:defRPr/>
            </a:lvl1pPr>
          </a:lstStyle>
          <a:p>
            <a:fld id="{A4D3B887-EF2F-44E7-A88C-7C676C720CD5}" type="slidenum">
              <a:rPr lang="en-US" altLang="en-US"/>
              <a:pPr/>
              <a:t>‹#›</a:t>
            </a:fld>
            <a:endParaRPr lang="en-US" altLang="en-US"/>
          </a:p>
        </p:txBody>
      </p:sp>
    </p:spTree>
    <p:extLst>
      <p:ext uri="{BB962C8B-B14F-4D97-AF65-F5344CB8AC3E}">
        <p14:creationId xmlns:p14="http://schemas.microsoft.com/office/powerpoint/2010/main" val="480038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Title 8"/>
          <p:cNvSpPr>
            <a:spLocks noGrp="1"/>
          </p:cNvSpPr>
          <p:nvPr>
            <p:ph type="title"/>
          </p:nvPr>
        </p:nvSpPr>
        <p:spPr/>
        <p:txBody>
          <a:bodyPr/>
          <a:lstStyle/>
          <a:p>
            <a:r>
              <a:rPr lang="tr-TR"/>
              <a:t>Asıl başlık stili için tıklatın</a:t>
            </a:r>
            <a:endParaRPr lang="en-US"/>
          </a:p>
        </p:txBody>
      </p:sp>
      <p:sp>
        <p:nvSpPr>
          <p:cNvPr id="4" name="Date Placeholder 3">
            <a:extLst>
              <a:ext uri="{FF2B5EF4-FFF2-40B4-BE49-F238E27FC236}">
                <a16:creationId xmlns:a16="http://schemas.microsoft.com/office/drawing/2014/main" id="{5958C8F1-B668-4E6F-85B7-94F9D9900120}"/>
              </a:ext>
            </a:extLst>
          </p:cNvPr>
          <p:cNvSpPr>
            <a:spLocks noGrp="1"/>
          </p:cNvSpPr>
          <p:nvPr>
            <p:ph type="dt" sz="half" idx="14"/>
          </p:nvPr>
        </p:nvSpPr>
        <p:spPr/>
        <p:txBody>
          <a:bodyPr/>
          <a:lstStyle>
            <a:lvl1pPr>
              <a:defRPr/>
            </a:lvl1pPr>
          </a:lstStyle>
          <a:p>
            <a:pPr>
              <a:defRPr/>
            </a:pPr>
            <a:fld id="{EA129AB0-9594-4168-AB4B-B058BD26A9B7}" type="datetimeFigureOut">
              <a:rPr lang="en-US"/>
              <a:pPr>
                <a:defRPr/>
              </a:pPr>
              <a:t>10/19/2019</a:t>
            </a:fld>
            <a:endParaRPr lang="en-US"/>
          </a:p>
        </p:txBody>
      </p:sp>
      <p:sp>
        <p:nvSpPr>
          <p:cNvPr id="5" name="Footer Placeholder 4">
            <a:extLst>
              <a:ext uri="{FF2B5EF4-FFF2-40B4-BE49-F238E27FC236}">
                <a16:creationId xmlns:a16="http://schemas.microsoft.com/office/drawing/2014/main" id="{A8E9EE1B-4C8F-4EC1-BC35-5526B83CF970}"/>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E90AD2-1111-48C5-AE34-9633000AB0B4}"/>
              </a:ext>
            </a:extLst>
          </p:cNvPr>
          <p:cNvSpPr>
            <a:spLocks noGrp="1"/>
          </p:cNvSpPr>
          <p:nvPr>
            <p:ph type="sldNum" sz="quarter" idx="16"/>
          </p:nvPr>
        </p:nvSpPr>
        <p:spPr/>
        <p:txBody>
          <a:bodyPr/>
          <a:lstStyle>
            <a:lvl1pPr>
              <a:defRPr/>
            </a:lvl1pPr>
          </a:lstStyle>
          <a:p>
            <a:fld id="{CD3E4F3D-1194-45AA-BABB-072D129053C5}" type="slidenum">
              <a:rPr lang="en-US" altLang="en-US"/>
              <a:pPr/>
              <a:t>‹#›</a:t>
            </a:fld>
            <a:endParaRPr lang="en-US" altLang="en-US"/>
          </a:p>
        </p:txBody>
      </p:sp>
    </p:spTree>
    <p:extLst>
      <p:ext uri="{BB962C8B-B14F-4D97-AF65-F5344CB8AC3E}">
        <p14:creationId xmlns:p14="http://schemas.microsoft.com/office/powerpoint/2010/main" val="118791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E0B5CD7F-2FA5-46A6-82E1-D5ACA7FAE2C9}"/>
              </a:ext>
            </a:extLst>
          </p:cNvPr>
          <p:cNvSpPr>
            <a:spLocks noGrp="1"/>
          </p:cNvSpPr>
          <p:nvPr>
            <p:ph type="dt" sz="half" idx="10"/>
          </p:nvPr>
        </p:nvSpPr>
        <p:spPr/>
        <p:txBody>
          <a:bodyPr/>
          <a:lstStyle>
            <a:lvl1pPr>
              <a:defRPr/>
            </a:lvl1pPr>
          </a:lstStyle>
          <a:p>
            <a:pPr>
              <a:defRPr/>
            </a:pPr>
            <a:fld id="{717C58D2-E9A4-4F40-9645-610EAF242BED}" type="datetimeFigureOut">
              <a:rPr lang="en-US"/>
              <a:pPr>
                <a:defRPr/>
              </a:pPr>
              <a:t>10/19/2019</a:t>
            </a:fld>
            <a:endParaRPr lang="en-US"/>
          </a:p>
        </p:txBody>
      </p:sp>
      <p:sp>
        <p:nvSpPr>
          <p:cNvPr id="5" name="Footer Placeholder 4">
            <a:extLst>
              <a:ext uri="{FF2B5EF4-FFF2-40B4-BE49-F238E27FC236}">
                <a16:creationId xmlns:a16="http://schemas.microsoft.com/office/drawing/2014/main" id="{3C004BE4-53A9-438E-8DAB-8AAF2A782C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A4757F-6C44-4B36-8D34-DF0D83D21DF5}"/>
              </a:ext>
            </a:extLst>
          </p:cNvPr>
          <p:cNvSpPr>
            <a:spLocks noGrp="1"/>
          </p:cNvSpPr>
          <p:nvPr>
            <p:ph type="sldNum" sz="quarter" idx="12"/>
          </p:nvPr>
        </p:nvSpPr>
        <p:spPr/>
        <p:txBody>
          <a:bodyPr/>
          <a:lstStyle>
            <a:lvl1pPr>
              <a:defRPr/>
            </a:lvl1pPr>
          </a:lstStyle>
          <a:p>
            <a:fld id="{F063152D-52DE-4F46-8F62-8F25A5D6A43B}" type="slidenum">
              <a:rPr lang="en-US" altLang="en-US"/>
              <a:pPr/>
              <a:t>‹#›</a:t>
            </a:fld>
            <a:endParaRPr lang="en-US" altLang="en-US"/>
          </a:p>
        </p:txBody>
      </p:sp>
    </p:spTree>
    <p:extLst>
      <p:ext uri="{BB962C8B-B14F-4D97-AF65-F5344CB8AC3E}">
        <p14:creationId xmlns:p14="http://schemas.microsoft.com/office/powerpoint/2010/main" val="21631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a:extLst>
              <a:ext uri="{FF2B5EF4-FFF2-40B4-BE49-F238E27FC236}">
                <a16:creationId xmlns:a16="http://schemas.microsoft.com/office/drawing/2014/main" id="{9B4DEC51-AD10-4710-BCE2-DE78092D0B89}"/>
              </a:ext>
            </a:extLst>
          </p:cNvPr>
          <p:cNvSpPr>
            <a:spLocks noGrp="1"/>
          </p:cNvSpPr>
          <p:nvPr>
            <p:ph type="dt" sz="half" idx="10"/>
          </p:nvPr>
        </p:nvSpPr>
        <p:spPr/>
        <p:txBody>
          <a:bodyPr/>
          <a:lstStyle>
            <a:lvl1pPr>
              <a:defRPr/>
            </a:lvl1pPr>
          </a:lstStyle>
          <a:p>
            <a:pPr>
              <a:defRPr/>
            </a:pPr>
            <a:fld id="{7DD1C07D-6F8B-4734-86A9-A5A4B03DC53F}" type="datetimeFigureOut">
              <a:rPr lang="en-US"/>
              <a:pPr>
                <a:defRPr/>
              </a:pPr>
              <a:t>10/19/2019</a:t>
            </a:fld>
            <a:endParaRPr lang="en-US"/>
          </a:p>
        </p:txBody>
      </p:sp>
      <p:sp>
        <p:nvSpPr>
          <p:cNvPr id="5" name="Footer Placeholder 4">
            <a:extLst>
              <a:ext uri="{FF2B5EF4-FFF2-40B4-BE49-F238E27FC236}">
                <a16:creationId xmlns:a16="http://schemas.microsoft.com/office/drawing/2014/main" id="{A5B25AAE-543D-4578-AEEE-723AA1437D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FCF21C-64AF-4081-AF47-967E97E13327}"/>
              </a:ext>
            </a:extLst>
          </p:cNvPr>
          <p:cNvSpPr>
            <a:spLocks noGrp="1"/>
          </p:cNvSpPr>
          <p:nvPr>
            <p:ph type="sldNum" sz="quarter" idx="12"/>
          </p:nvPr>
        </p:nvSpPr>
        <p:spPr/>
        <p:txBody>
          <a:bodyPr/>
          <a:lstStyle>
            <a:lvl1pPr>
              <a:defRPr/>
            </a:lvl1pPr>
          </a:lstStyle>
          <a:p>
            <a:fld id="{72755BAD-7269-454C-B791-9B519AD5D61F}" type="slidenum">
              <a:rPr lang="en-US" altLang="en-US"/>
              <a:pPr/>
              <a:t>‹#›</a:t>
            </a:fld>
            <a:endParaRPr lang="en-US" altLang="en-US"/>
          </a:p>
        </p:txBody>
      </p:sp>
    </p:spTree>
    <p:extLst>
      <p:ext uri="{BB962C8B-B14F-4D97-AF65-F5344CB8AC3E}">
        <p14:creationId xmlns:p14="http://schemas.microsoft.com/office/powerpoint/2010/main" val="67070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0C975567-0B1D-4EDC-AC36-02E20DA4262F}"/>
              </a:ext>
            </a:extLst>
          </p:cNvPr>
          <p:cNvSpPr>
            <a:spLocks noGrp="1"/>
          </p:cNvSpPr>
          <p:nvPr>
            <p:ph type="dt" sz="half" idx="10"/>
          </p:nvPr>
        </p:nvSpPr>
        <p:spPr/>
        <p:txBody>
          <a:bodyPr/>
          <a:lstStyle>
            <a:lvl1pPr>
              <a:defRPr/>
            </a:lvl1pPr>
          </a:lstStyle>
          <a:p>
            <a:pPr>
              <a:defRPr/>
            </a:pPr>
            <a:fld id="{FABBBE4F-AB1A-4DE1-98D8-D94B1B11DE56}" type="datetimeFigureOut">
              <a:rPr lang="en-US"/>
              <a:pPr>
                <a:defRPr/>
              </a:pPr>
              <a:t>10/19/2019</a:t>
            </a:fld>
            <a:endParaRPr lang="en-US"/>
          </a:p>
        </p:txBody>
      </p:sp>
      <p:sp>
        <p:nvSpPr>
          <p:cNvPr id="6" name="Footer Placeholder 4">
            <a:extLst>
              <a:ext uri="{FF2B5EF4-FFF2-40B4-BE49-F238E27FC236}">
                <a16:creationId xmlns:a16="http://schemas.microsoft.com/office/drawing/2014/main" id="{D678292E-828A-43B4-9336-4F39BE9915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0CB687-BD11-4FC4-AD20-8AE1A0FF368F}"/>
              </a:ext>
            </a:extLst>
          </p:cNvPr>
          <p:cNvSpPr>
            <a:spLocks noGrp="1"/>
          </p:cNvSpPr>
          <p:nvPr>
            <p:ph type="sldNum" sz="quarter" idx="12"/>
          </p:nvPr>
        </p:nvSpPr>
        <p:spPr/>
        <p:txBody>
          <a:bodyPr/>
          <a:lstStyle>
            <a:lvl1pPr>
              <a:defRPr/>
            </a:lvl1pPr>
          </a:lstStyle>
          <a:p>
            <a:fld id="{38525348-3C20-4623-B5A7-AF5370F645AA}" type="slidenum">
              <a:rPr lang="en-US" altLang="en-US"/>
              <a:pPr/>
              <a:t>‹#›</a:t>
            </a:fld>
            <a:endParaRPr lang="en-US" altLang="en-US"/>
          </a:p>
        </p:txBody>
      </p:sp>
    </p:spTree>
    <p:extLst>
      <p:ext uri="{BB962C8B-B14F-4D97-AF65-F5344CB8AC3E}">
        <p14:creationId xmlns:p14="http://schemas.microsoft.com/office/powerpoint/2010/main" val="13081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a:extLst>
              <a:ext uri="{FF2B5EF4-FFF2-40B4-BE49-F238E27FC236}">
                <a16:creationId xmlns:a16="http://schemas.microsoft.com/office/drawing/2014/main" id="{F772FCB7-3809-4A88-A18B-96B7F7DD3458}"/>
              </a:ext>
            </a:extLst>
          </p:cNvPr>
          <p:cNvSpPr>
            <a:spLocks noGrp="1"/>
          </p:cNvSpPr>
          <p:nvPr>
            <p:ph type="dt" sz="half" idx="10"/>
          </p:nvPr>
        </p:nvSpPr>
        <p:spPr/>
        <p:txBody>
          <a:bodyPr/>
          <a:lstStyle>
            <a:lvl1pPr>
              <a:defRPr/>
            </a:lvl1pPr>
          </a:lstStyle>
          <a:p>
            <a:pPr>
              <a:defRPr/>
            </a:pPr>
            <a:fld id="{9389F816-8ED1-4041-BD59-70516140EC34}" type="datetimeFigureOut">
              <a:rPr lang="en-US"/>
              <a:pPr>
                <a:defRPr/>
              </a:pPr>
              <a:t>10/19/2019</a:t>
            </a:fld>
            <a:endParaRPr lang="en-US"/>
          </a:p>
        </p:txBody>
      </p:sp>
      <p:sp>
        <p:nvSpPr>
          <p:cNvPr id="8" name="Footer Placeholder 4">
            <a:extLst>
              <a:ext uri="{FF2B5EF4-FFF2-40B4-BE49-F238E27FC236}">
                <a16:creationId xmlns:a16="http://schemas.microsoft.com/office/drawing/2014/main" id="{F04C0F80-315C-4363-942B-A7D5A79240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2D70F1-5403-44C3-97A0-058CA61F17CF}"/>
              </a:ext>
            </a:extLst>
          </p:cNvPr>
          <p:cNvSpPr>
            <a:spLocks noGrp="1"/>
          </p:cNvSpPr>
          <p:nvPr>
            <p:ph type="sldNum" sz="quarter" idx="12"/>
          </p:nvPr>
        </p:nvSpPr>
        <p:spPr/>
        <p:txBody>
          <a:bodyPr/>
          <a:lstStyle>
            <a:lvl1pPr>
              <a:defRPr/>
            </a:lvl1pPr>
          </a:lstStyle>
          <a:p>
            <a:fld id="{044E5F6C-2428-479F-9AA3-029772ECE850}" type="slidenum">
              <a:rPr lang="en-US" altLang="en-US"/>
              <a:pPr/>
              <a:t>‹#›</a:t>
            </a:fld>
            <a:endParaRPr lang="en-US" altLang="en-US"/>
          </a:p>
        </p:txBody>
      </p:sp>
    </p:spTree>
    <p:extLst>
      <p:ext uri="{BB962C8B-B14F-4D97-AF65-F5344CB8AC3E}">
        <p14:creationId xmlns:p14="http://schemas.microsoft.com/office/powerpoint/2010/main" val="2236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3">
            <a:extLst>
              <a:ext uri="{FF2B5EF4-FFF2-40B4-BE49-F238E27FC236}">
                <a16:creationId xmlns:a16="http://schemas.microsoft.com/office/drawing/2014/main" id="{CC4B19C6-F850-4FD1-9A86-3CE45B8B24C9}"/>
              </a:ext>
            </a:extLst>
          </p:cNvPr>
          <p:cNvSpPr>
            <a:spLocks noGrp="1"/>
          </p:cNvSpPr>
          <p:nvPr>
            <p:ph type="dt" sz="half" idx="10"/>
          </p:nvPr>
        </p:nvSpPr>
        <p:spPr/>
        <p:txBody>
          <a:bodyPr/>
          <a:lstStyle>
            <a:lvl1pPr>
              <a:defRPr/>
            </a:lvl1pPr>
          </a:lstStyle>
          <a:p>
            <a:pPr>
              <a:defRPr/>
            </a:pPr>
            <a:fld id="{4B27E5C5-E4B5-47AA-A57B-F563239F4593}" type="datetimeFigureOut">
              <a:rPr lang="en-US"/>
              <a:pPr>
                <a:defRPr/>
              </a:pPr>
              <a:t>10/19/2019</a:t>
            </a:fld>
            <a:endParaRPr lang="en-US"/>
          </a:p>
        </p:txBody>
      </p:sp>
      <p:sp>
        <p:nvSpPr>
          <p:cNvPr id="4" name="Footer Placeholder 4">
            <a:extLst>
              <a:ext uri="{FF2B5EF4-FFF2-40B4-BE49-F238E27FC236}">
                <a16:creationId xmlns:a16="http://schemas.microsoft.com/office/drawing/2014/main" id="{B3AF69F4-9540-4EDB-91D0-21EF53D178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ADB425-EBA7-4F4D-883D-4780185AA9A1}"/>
              </a:ext>
            </a:extLst>
          </p:cNvPr>
          <p:cNvSpPr>
            <a:spLocks noGrp="1"/>
          </p:cNvSpPr>
          <p:nvPr>
            <p:ph type="sldNum" sz="quarter" idx="12"/>
          </p:nvPr>
        </p:nvSpPr>
        <p:spPr/>
        <p:txBody>
          <a:bodyPr/>
          <a:lstStyle>
            <a:lvl1pPr>
              <a:defRPr/>
            </a:lvl1pPr>
          </a:lstStyle>
          <a:p>
            <a:fld id="{6958A68A-B77B-4296-B538-253F00CC2A21}" type="slidenum">
              <a:rPr lang="en-US" altLang="en-US"/>
              <a:pPr/>
              <a:t>‹#›</a:t>
            </a:fld>
            <a:endParaRPr lang="en-US" altLang="en-US"/>
          </a:p>
        </p:txBody>
      </p:sp>
    </p:spTree>
    <p:extLst>
      <p:ext uri="{BB962C8B-B14F-4D97-AF65-F5344CB8AC3E}">
        <p14:creationId xmlns:p14="http://schemas.microsoft.com/office/powerpoint/2010/main" val="262445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13586FC-ACE5-4CB3-9B54-A88F79076CAA}"/>
              </a:ext>
            </a:extLst>
          </p:cNvPr>
          <p:cNvSpPr>
            <a:spLocks noGrp="1"/>
          </p:cNvSpPr>
          <p:nvPr>
            <p:ph type="dt" sz="half" idx="10"/>
          </p:nvPr>
        </p:nvSpPr>
        <p:spPr/>
        <p:txBody>
          <a:bodyPr/>
          <a:lstStyle>
            <a:lvl1pPr>
              <a:defRPr/>
            </a:lvl1pPr>
          </a:lstStyle>
          <a:p>
            <a:pPr>
              <a:defRPr/>
            </a:pPr>
            <a:fld id="{9710F314-61DF-4B5F-BD65-2CBB91C62F60}" type="datetimeFigureOut">
              <a:rPr lang="en-US"/>
              <a:pPr>
                <a:defRPr/>
              </a:pPr>
              <a:t>10/19/2019</a:t>
            </a:fld>
            <a:endParaRPr lang="en-US"/>
          </a:p>
        </p:txBody>
      </p:sp>
      <p:sp>
        <p:nvSpPr>
          <p:cNvPr id="3" name="Footer Placeholder 4">
            <a:extLst>
              <a:ext uri="{FF2B5EF4-FFF2-40B4-BE49-F238E27FC236}">
                <a16:creationId xmlns:a16="http://schemas.microsoft.com/office/drawing/2014/main" id="{01C1DCAA-91DC-4947-843E-B235B43540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A4EA8B-F6F9-4088-874C-4805C5C6D6D1}"/>
              </a:ext>
            </a:extLst>
          </p:cNvPr>
          <p:cNvSpPr>
            <a:spLocks noGrp="1"/>
          </p:cNvSpPr>
          <p:nvPr>
            <p:ph type="sldNum" sz="quarter" idx="12"/>
          </p:nvPr>
        </p:nvSpPr>
        <p:spPr/>
        <p:txBody>
          <a:bodyPr/>
          <a:lstStyle>
            <a:lvl1pPr>
              <a:defRPr/>
            </a:lvl1pPr>
          </a:lstStyle>
          <a:p>
            <a:fld id="{4E8DA4AE-3F51-4A86-8313-DED2782FA900}" type="slidenum">
              <a:rPr lang="en-US" altLang="en-US"/>
              <a:pPr/>
              <a:t>‹#›</a:t>
            </a:fld>
            <a:endParaRPr lang="en-US" altLang="en-US"/>
          </a:p>
        </p:txBody>
      </p:sp>
    </p:spTree>
    <p:extLst>
      <p:ext uri="{BB962C8B-B14F-4D97-AF65-F5344CB8AC3E}">
        <p14:creationId xmlns:p14="http://schemas.microsoft.com/office/powerpoint/2010/main" val="8910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3">
            <a:extLst>
              <a:ext uri="{FF2B5EF4-FFF2-40B4-BE49-F238E27FC236}">
                <a16:creationId xmlns:a16="http://schemas.microsoft.com/office/drawing/2014/main" id="{010F0B2B-11EF-43E1-9E8A-44281827E91E}"/>
              </a:ext>
            </a:extLst>
          </p:cNvPr>
          <p:cNvSpPr>
            <a:spLocks noGrp="1"/>
          </p:cNvSpPr>
          <p:nvPr>
            <p:ph type="dt" sz="half" idx="10"/>
          </p:nvPr>
        </p:nvSpPr>
        <p:spPr/>
        <p:txBody>
          <a:bodyPr/>
          <a:lstStyle>
            <a:lvl1pPr>
              <a:defRPr/>
            </a:lvl1pPr>
          </a:lstStyle>
          <a:p>
            <a:pPr>
              <a:defRPr/>
            </a:pPr>
            <a:fld id="{5DA70FFD-CAD6-45A7-9EC0-FEC4488F633A}" type="datetimeFigureOut">
              <a:rPr lang="en-US"/>
              <a:pPr>
                <a:defRPr/>
              </a:pPr>
              <a:t>10/19/2019</a:t>
            </a:fld>
            <a:endParaRPr lang="en-US"/>
          </a:p>
        </p:txBody>
      </p:sp>
      <p:sp>
        <p:nvSpPr>
          <p:cNvPr id="6" name="Footer Placeholder 4">
            <a:extLst>
              <a:ext uri="{FF2B5EF4-FFF2-40B4-BE49-F238E27FC236}">
                <a16:creationId xmlns:a16="http://schemas.microsoft.com/office/drawing/2014/main" id="{71554288-6493-46B4-A43D-1ACFE0AB1E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44768D-8763-4663-8538-2F2711B2E1E8}"/>
              </a:ext>
            </a:extLst>
          </p:cNvPr>
          <p:cNvSpPr>
            <a:spLocks noGrp="1"/>
          </p:cNvSpPr>
          <p:nvPr>
            <p:ph type="sldNum" sz="quarter" idx="12"/>
          </p:nvPr>
        </p:nvSpPr>
        <p:spPr/>
        <p:txBody>
          <a:bodyPr/>
          <a:lstStyle>
            <a:lvl1pPr>
              <a:defRPr/>
            </a:lvl1pPr>
          </a:lstStyle>
          <a:p>
            <a:fld id="{2FC30947-5425-469A-BCFA-403E182568E5}" type="slidenum">
              <a:rPr lang="en-US" altLang="en-US"/>
              <a:pPr/>
              <a:t>‹#›</a:t>
            </a:fld>
            <a:endParaRPr lang="en-US" altLang="en-US"/>
          </a:p>
        </p:txBody>
      </p:sp>
    </p:spTree>
    <p:extLst>
      <p:ext uri="{BB962C8B-B14F-4D97-AF65-F5344CB8AC3E}">
        <p14:creationId xmlns:p14="http://schemas.microsoft.com/office/powerpoint/2010/main" val="365071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3">
            <a:extLst>
              <a:ext uri="{FF2B5EF4-FFF2-40B4-BE49-F238E27FC236}">
                <a16:creationId xmlns:a16="http://schemas.microsoft.com/office/drawing/2014/main" id="{5A93E167-E4B1-4799-BF44-8D513F9C48F4}"/>
              </a:ext>
            </a:extLst>
          </p:cNvPr>
          <p:cNvSpPr>
            <a:spLocks noGrp="1"/>
          </p:cNvSpPr>
          <p:nvPr>
            <p:ph type="dt" sz="half" idx="10"/>
          </p:nvPr>
        </p:nvSpPr>
        <p:spPr/>
        <p:txBody>
          <a:bodyPr/>
          <a:lstStyle>
            <a:lvl1pPr>
              <a:defRPr/>
            </a:lvl1pPr>
          </a:lstStyle>
          <a:p>
            <a:pPr>
              <a:defRPr/>
            </a:pPr>
            <a:fld id="{5B335429-8200-486D-8FFA-9FBF75B87802}" type="datetimeFigureOut">
              <a:rPr lang="en-US"/>
              <a:pPr>
                <a:defRPr/>
              </a:pPr>
              <a:t>10/19/2019</a:t>
            </a:fld>
            <a:endParaRPr lang="en-US"/>
          </a:p>
        </p:txBody>
      </p:sp>
      <p:sp>
        <p:nvSpPr>
          <p:cNvPr id="6" name="Footer Placeholder 4">
            <a:extLst>
              <a:ext uri="{FF2B5EF4-FFF2-40B4-BE49-F238E27FC236}">
                <a16:creationId xmlns:a16="http://schemas.microsoft.com/office/drawing/2014/main" id="{21261560-22E7-4F91-B883-0E899D994A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D3701D-B253-4B65-9834-C004BC8EFF80}"/>
              </a:ext>
            </a:extLst>
          </p:cNvPr>
          <p:cNvSpPr>
            <a:spLocks noGrp="1"/>
          </p:cNvSpPr>
          <p:nvPr>
            <p:ph type="sldNum" sz="quarter" idx="12"/>
          </p:nvPr>
        </p:nvSpPr>
        <p:spPr/>
        <p:txBody>
          <a:bodyPr/>
          <a:lstStyle>
            <a:lvl1pPr>
              <a:defRPr/>
            </a:lvl1pPr>
          </a:lstStyle>
          <a:p>
            <a:fld id="{83DF1806-4CBB-4522-89A2-38BAEC40D5E7}" type="slidenum">
              <a:rPr lang="en-US" altLang="en-US"/>
              <a:pPr/>
              <a:t>‹#›</a:t>
            </a:fld>
            <a:endParaRPr lang="en-US" altLang="en-US"/>
          </a:p>
        </p:txBody>
      </p:sp>
    </p:spTree>
    <p:extLst>
      <p:ext uri="{BB962C8B-B14F-4D97-AF65-F5344CB8AC3E}">
        <p14:creationId xmlns:p14="http://schemas.microsoft.com/office/powerpoint/2010/main" val="33127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a:extLst>
              <a:ext uri="{FF2B5EF4-FFF2-40B4-BE49-F238E27FC236}">
                <a16:creationId xmlns:a16="http://schemas.microsoft.com/office/drawing/2014/main" id="{E16E4EDE-EC6B-40FF-B2EB-79059FDE0454}"/>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1D728B55-14BC-4CC1-B3CF-1B84653D935B}"/>
                </a:ext>
              </a:extLst>
            </p:cNvPr>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C75BBAF-501C-4C74-9BB7-32256C7E75F1}"/>
                </a:ext>
              </a:extLst>
            </p:cNvPr>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D41D107-AC53-4007-9DE4-C2E86C0DE0E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12EE3AF3-42F4-42FC-87C8-62A1CD2A734B}"/>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86BC5AF5-5E8D-4B50-88DF-8951EC5DA74C}"/>
                </a:ext>
              </a:extLst>
            </p:cNvPr>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612123D8-2426-4C63-9864-AA8A6FEC5610}"/>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9EDC0C7F-A686-49E8-939F-CAA109FDBB4A}"/>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1C3F268F-BB82-4F71-892F-B7E825DDCC96}"/>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59A81DF-8F9C-4E23-AB7C-A7DC15586891}"/>
                </a:ext>
              </a:extLst>
            </p:cNvPr>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967BEF4-BBA1-48B1-BB1C-698D725B3242}"/>
                </a:ext>
              </a:extLst>
            </p:cNvPr>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A1A1FFBD-D7E5-4974-A716-4A9E5BB88652}"/>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Asıl başlık stilini düzenlemek için tıklayın</a:t>
            </a:r>
            <a:endParaRPr lang="en-US" altLang="en-US"/>
          </a:p>
        </p:txBody>
      </p:sp>
      <p:sp>
        <p:nvSpPr>
          <p:cNvPr id="1028" name="Text Placeholder 2">
            <a:extLst>
              <a:ext uri="{FF2B5EF4-FFF2-40B4-BE49-F238E27FC236}">
                <a16:creationId xmlns:a16="http://schemas.microsoft.com/office/drawing/2014/main" id="{9CD7BE07-3F6D-42CE-864B-619D2F8D76FC}"/>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Asıl metin stillerini düzenle</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4" name="Date Placeholder 3">
            <a:extLst>
              <a:ext uri="{FF2B5EF4-FFF2-40B4-BE49-F238E27FC236}">
                <a16:creationId xmlns:a16="http://schemas.microsoft.com/office/drawing/2014/main" id="{37AD8254-88EA-45AC-B10D-5E13D4287232}"/>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5367CC36-096B-4F0B-BD54-116268AF9F50}" type="datetimeFigureOut">
              <a:rPr lang="en-US"/>
              <a:pPr>
                <a:defRPr/>
              </a:pPr>
              <a:t>10/19/2019</a:t>
            </a:fld>
            <a:endParaRPr lang="en-US"/>
          </a:p>
        </p:txBody>
      </p:sp>
      <p:sp>
        <p:nvSpPr>
          <p:cNvPr id="5" name="Footer Placeholder 4">
            <a:extLst>
              <a:ext uri="{FF2B5EF4-FFF2-40B4-BE49-F238E27FC236}">
                <a16:creationId xmlns:a16="http://schemas.microsoft.com/office/drawing/2014/main" id="{9C7FFED6-1A2E-45D6-AA97-84EC3BA2C067}"/>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1731C8E-9459-4F7A-A715-B217C6899528}"/>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latin typeface="Trebuchet MS" panose="020B0603020202020204" pitchFamily="34" charset="0"/>
              </a:defRPr>
            </a:lvl1pPr>
          </a:lstStyle>
          <a:p>
            <a:fld id="{85B2D90B-3EBF-48F8-B5C8-62AC2AD307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7" r:id="rId11"/>
    <p:sldLayoutId id="2147483661" r:id="rId12"/>
    <p:sldLayoutId id="2147483668" r:id="rId13"/>
    <p:sldLayoutId id="2147483662" r:id="rId14"/>
    <p:sldLayoutId id="2147483663" r:id="rId15"/>
    <p:sldLayoutId id="2147483664" r:id="rId16"/>
    <p:sldLayoutId id="2147483665" r:id="rId17"/>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F611626-0DF8-4120-AE2B-ECF087CF4C1B}"/>
              </a:ext>
            </a:extLst>
          </p:cNvPr>
          <p:cNvPicPr>
            <a:picLocks noChangeAspect="1"/>
          </p:cNvPicPr>
          <p:nvPr/>
        </p:nvPicPr>
        <p:blipFill rotWithShape="1">
          <a:blip r:embed="rId2">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Metin kutusu 1">
            <a:extLst>
              <a:ext uri="{FF2B5EF4-FFF2-40B4-BE49-F238E27FC236}">
                <a16:creationId xmlns:a16="http://schemas.microsoft.com/office/drawing/2014/main" id="{2767105F-597A-4132-AC71-B23F94294E2A}"/>
              </a:ext>
            </a:extLst>
          </p:cNvPr>
          <p:cNvSpPr txBox="1"/>
          <p:nvPr/>
        </p:nvSpPr>
        <p:spPr>
          <a:xfrm>
            <a:off x="8022021" y="3231931"/>
            <a:ext cx="3852041" cy="1834056"/>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2800" b="1">
                <a:latin typeface="+mj-lt"/>
                <a:ea typeface="+mj-ea"/>
                <a:cs typeface="+mj-cs"/>
              </a:rPr>
              <a:t>MUTFAKTA KALİTE YÖNETİMİ</a:t>
            </a:r>
          </a:p>
          <a:p>
            <a:pPr algn="ctr">
              <a:lnSpc>
                <a:spcPct val="90000"/>
              </a:lnSpc>
              <a:spcBef>
                <a:spcPct val="0"/>
              </a:spcBef>
              <a:spcAft>
                <a:spcPts val="600"/>
              </a:spcAft>
            </a:pPr>
            <a:endParaRPr lang="en-US" sz="2800" b="1">
              <a:latin typeface="+mj-lt"/>
              <a:ea typeface="+mj-ea"/>
              <a:cs typeface="+mj-cs"/>
            </a:endParaRPr>
          </a:p>
          <a:p>
            <a:pPr algn="ctr">
              <a:lnSpc>
                <a:spcPct val="90000"/>
              </a:lnSpc>
              <a:spcBef>
                <a:spcPct val="0"/>
              </a:spcBef>
              <a:spcAft>
                <a:spcPts val="600"/>
              </a:spcAft>
            </a:pPr>
            <a:r>
              <a:rPr lang="en-US" sz="2800" b="1">
                <a:latin typeface="+mj-lt"/>
                <a:ea typeface="+mj-ea"/>
                <a:cs typeface="+mj-cs"/>
              </a:rPr>
              <a:t>Öğr. Gör. Hakan GÖRÜR</a:t>
            </a:r>
          </a:p>
        </p:txBody>
      </p:sp>
    </p:spTree>
    <p:extLst>
      <p:ext uri="{BB962C8B-B14F-4D97-AF65-F5344CB8AC3E}">
        <p14:creationId xmlns:p14="http://schemas.microsoft.com/office/powerpoint/2010/main" val="212554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23DA84C-83AC-4363-A2BE-D0317FE88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32830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Unvan 1">
            <a:extLst>
              <a:ext uri="{FF2B5EF4-FFF2-40B4-BE49-F238E27FC236}">
                <a16:creationId xmlns:a16="http://schemas.microsoft.com/office/drawing/2014/main" id="{9BA6001D-D6A6-4D03-8AF5-2A3057D6C91A}"/>
              </a:ext>
            </a:extLst>
          </p:cNvPr>
          <p:cNvSpPr>
            <a:spLocks noGrp="1"/>
          </p:cNvSpPr>
          <p:nvPr>
            <p:ph type="title"/>
          </p:nvPr>
        </p:nvSpPr>
        <p:spPr/>
        <p:txBody>
          <a:bodyPr/>
          <a:lstStyle/>
          <a:p>
            <a:r>
              <a:rPr lang="tr-TR" altLang="en-US" b="1"/>
              <a:t>1.Terimleri ve Amacın Tanımlanması</a:t>
            </a:r>
          </a:p>
        </p:txBody>
      </p:sp>
      <p:sp>
        <p:nvSpPr>
          <p:cNvPr id="107522" name="İçerik Yer Tutucusu 2">
            <a:extLst>
              <a:ext uri="{FF2B5EF4-FFF2-40B4-BE49-F238E27FC236}">
                <a16:creationId xmlns:a16="http://schemas.microsoft.com/office/drawing/2014/main" id="{40025B2A-992D-421D-9B83-FE5D84740C52}"/>
              </a:ext>
            </a:extLst>
          </p:cNvPr>
          <p:cNvSpPr>
            <a:spLocks noGrp="1"/>
          </p:cNvSpPr>
          <p:nvPr>
            <p:ph idx="1"/>
          </p:nvPr>
        </p:nvSpPr>
        <p:spPr>
          <a:xfrm>
            <a:off x="968375" y="2492375"/>
            <a:ext cx="8597900" cy="3879850"/>
          </a:xfrm>
        </p:spPr>
        <p:txBody>
          <a:bodyPr/>
          <a:lstStyle/>
          <a:p>
            <a:pPr algn="just">
              <a:lnSpc>
                <a:spcPct val="150000"/>
              </a:lnSpc>
            </a:pPr>
            <a:r>
              <a:rPr lang="tr-TR" altLang="en-US"/>
              <a:t>HACCP çalışmasının hangi tehlikelere (mikrobiyolojik, fiziksel veya kimyasal) yönelik olduğu, ürün güvenliğinin üretim sonunda mı, yoksa tüketim noktasında mı sağlanacağı ve ayrıca ürünün muhafaza ve tüketim koşulları belirlenir.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Unvan 1">
            <a:extLst>
              <a:ext uri="{FF2B5EF4-FFF2-40B4-BE49-F238E27FC236}">
                <a16:creationId xmlns:a16="http://schemas.microsoft.com/office/drawing/2014/main" id="{69D0B0C5-0045-4FE2-930F-88B0A216BAD0}"/>
              </a:ext>
            </a:extLst>
          </p:cNvPr>
          <p:cNvSpPr>
            <a:spLocks noGrp="1"/>
          </p:cNvSpPr>
          <p:nvPr>
            <p:ph type="title"/>
          </p:nvPr>
        </p:nvSpPr>
        <p:spPr/>
        <p:txBody>
          <a:bodyPr/>
          <a:lstStyle/>
          <a:p>
            <a:r>
              <a:rPr lang="tr-TR" altLang="en-US" b="1"/>
              <a:t>Tanımlar</a:t>
            </a:r>
          </a:p>
        </p:txBody>
      </p:sp>
      <p:sp>
        <p:nvSpPr>
          <p:cNvPr id="108546" name="İçerik Yer Tutucusu 2">
            <a:extLst>
              <a:ext uri="{FF2B5EF4-FFF2-40B4-BE49-F238E27FC236}">
                <a16:creationId xmlns:a16="http://schemas.microsoft.com/office/drawing/2014/main" id="{6F8175C1-5844-495B-BD97-457320F218CA}"/>
              </a:ext>
            </a:extLst>
          </p:cNvPr>
          <p:cNvSpPr>
            <a:spLocks noGrp="1"/>
          </p:cNvSpPr>
          <p:nvPr>
            <p:ph idx="1"/>
          </p:nvPr>
        </p:nvSpPr>
        <p:spPr>
          <a:xfrm>
            <a:off x="677863" y="1270000"/>
            <a:ext cx="10658475" cy="5289550"/>
          </a:xfrm>
        </p:spPr>
        <p:txBody>
          <a:bodyPr/>
          <a:lstStyle/>
          <a:p>
            <a:pPr algn="just">
              <a:lnSpc>
                <a:spcPct val="150000"/>
              </a:lnSpc>
            </a:pPr>
            <a:r>
              <a:rPr lang="tr-TR" altLang="en-US" b="1">
                <a:latin typeface="Arial" panose="020B0604020202020204" pitchFamily="34" charset="0"/>
                <a:cs typeface="Arial" panose="020B0604020202020204" pitchFamily="34" charset="0"/>
              </a:rPr>
              <a:t>Bulaşma: </a:t>
            </a:r>
            <a:r>
              <a:rPr lang="tr-TR" altLang="en-US">
                <a:latin typeface="Arial" panose="020B0604020202020204" pitchFamily="34" charset="0"/>
                <a:cs typeface="Arial" panose="020B0604020202020204" pitchFamily="34" charset="0"/>
              </a:rPr>
              <a:t>Bir tehlikenin bulunması veya ortaya çıkması durumudur.</a:t>
            </a:r>
          </a:p>
          <a:p>
            <a:pPr algn="just">
              <a:lnSpc>
                <a:spcPct val="150000"/>
              </a:lnSpc>
            </a:pPr>
            <a:r>
              <a:rPr lang="tr-TR" altLang="en-US" b="1">
                <a:latin typeface="Arial" panose="020B0604020202020204" pitchFamily="34" charset="0"/>
                <a:cs typeface="Arial" panose="020B0604020202020204" pitchFamily="34" charset="0"/>
              </a:rPr>
              <a:t>Çapraz bulaşma: </a:t>
            </a:r>
            <a:r>
              <a:rPr lang="tr-TR" altLang="en-US">
                <a:latin typeface="Arial" panose="020B0604020202020204" pitchFamily="34" charset="0"/>
                <a:cs typeface="Arial" panose="020B0604020202020204" pitchFamily="34" charset="0"/>
              </a:rPr>
              <a:t>Mikroorganizmaların bulundukları ortamdan bulaşma olmamış tüketime hazır gıdalara taşınması durumudur.</a:t>
            </a:r>
          </a:p>
          <a:p>
            <a:pPr algn="just">
              <a:lnSpc>
                <a:spcPct val="150000"/>
              </a:lnSpc>
            </a:pPr>
            <a:r>
              <a:rPr lang="tr-TR" altLang="en-US" b="1">
                <a:latin typeface="Arial" panose="020B0604020202020204" pitchFamily="34" charset="0"/>
                <a:cs typeface="Arial" panose="020B0604020202020204" pitchFamily="34" charset="0"/>
              </a:rPr>
              <a:t>Doğrulama: </a:t>
            </a:r>
            <a:r>
              <a:rPr lang="tr-TR" altLang="en-US">
                <a:latin typeface="Arial" panose="020B0604020202020204" pitchFamily="34" charset="0"/>
                <a:cs typeface="Arial" panose="020B0604020202020204" pitchFamily="34" charset="0"/>
              </a:rPr>
              <a:t>Belirtilen şartların karşılandığına ilişkin objektif kanıtların incelenerek veya göz önünde bulundurularak yapılan kontrol ve denetimdir.</a:t>
            </a:r>
          </a:p>
          <a:p>
            <a:pPr algn="just">
              <a:lnSpc>
                <a:spcPct val="150000"/>
              </a:lnSpc>
            </a:pPr>
            <a:r>
              <a:rPr lang="tr-TR" altLang="en-US" b="1">
                <a:latin typeface="Arial" panose="020B0604020202020204" pitchFamily="34" charset="0"/>
                <a:cs typeface="Arial" panose="020B0604020202020204" pitchFamily="34" charset="0"/>
              </a:rPr>
              <a:t>Düzeltici faaliyet: </a:t>
            </a:r>
            <a:r>
              <a:rPr lang="tr-TR" altLang="en-US">
                <a:latin typeface="Arial" panose="020B0604020202020204" pitchFamily="34" charset="0"/>
                <a:cs typeface="Arial" panose="020B0604020202020204" pitchFamily="34" charset="0"/>
              </a:rPr>
              <a:t>HACCP planında kritik kontrol noktasında kritik limitin dışına çıkıldığı saptandığında uygulanması gereken işlemi, yapılacak faaliyettir.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97B157-4439-460F-9681-73F1E54C00D3}"/>
              </a:ext>
            </a:extLst>
          </p:cNvPr>
          <p:cNvSpPr>
            <a:spLocks noGrp="1"/>
          </p:cNvSpPr>
          <p:nvPr>
            <p:ph idx="1"/>
          </p:nvPr>
        </p:nvSpPr>
        <p:spPr>
          <a:xfrm>
            <a:off x="795338" y="219075"/>
            <a:ext cx="10985500" cy="6478588"/>
          </a:xfrm>
        </p:spPr>
        <p:txBody>
          <a:bodyPr>
            <a:normAutofit/>
          </a:bodyPr>
          <a:lstStyle/>
          <a:p>
            <a:pPr algn="just">
              <a:lnSpc>
                <a:spcPct val="90000"/>
              </a:lnSpc>
            </a:pPr>
            <a:r>
              <a:rPr lang="tr-TR" altLang="en-US" sz="1700" b="1"/>
              <a:t>HACCP (Tehlike Analizi ve Kritik Kontrol Noktaları): </a:t>
            </a:r>
            <a:r>
              <a:rPr lang="tr-TR" altLang="en-US" sz="1700"/>
              <a:t>Gıda zincirinde hammaddeden başlayarak her bir aşamada tehlike analizleri yaparak, gerekli yerlerde kritik kontrol noktaları belirleyerek bu noktaları kontrol ederek izleyen, herhangi bir problemi henüz oluşmadan önleyen sistemin korunmasını sağlayarak belirli normlara uygun, güvenli gıda üretimini ve tüketiciye sunumunu sağlayan bir gıda güvenliği yönetim sistemidir.</a:t>
            </a:r>
          </a:p>
          <a:p>
            <a:pPr algn="just">
              <a:lnSpc>
                <a:spcPct val="90000"/>
              </a:lnSpc>
            </a:pPr>
            <a:r>
              <a:rPr lang="tr-TR" altLang="en-US" sz="1700" b="1"/>
              <a:t>GMP (Good Manufacturing Practices / İyi Üretim Uygulamaları ): </a:t>
            </a:r>
            <a:r>
              <a:rPr lang="tr-TR" altLang="en-US" sz="1700"/>
              <a:t>Ürünün iç ve dış kaynaklardan kirlenme olasılığını önlemek veya azaltmak amacıyla, kuruluşla ilgili iç ve dış şartlara ilişkin koruyucu önlemler.</a:t>
            </a:r>
          </a:p>
          <a:p>
            <a:pPr algn="just">
              <a:lnSpc>
                <a:spcPct val="90000"/>
              </a:lnSpc>
            </a:pPr>
            <a:r>
              <a:rPr lang="tr-TR" altLang="en-US" sz="1700" b="1"/>
              <a:t>KKN (Kritik Kontrol Noktası ): </a:t>
            </a:r>
            <a:r>
              <a:rPr lang="tr-TR" altLang="en-US" sz="1700"/>
              <a:t>Gıda zincirinde, bir gıda tehlikesini önlemek, gidermek veya kabul edilebilir bir düzeye indirmek için kontrolün uygulanabildiği, gerekli olduğu bir yer, prosedür, proses basamağı veya bağlantıdır.</a:t>
            </a:r>
          </a:p>
          <a:p>
            <a:pPr algn="just">
              <a:lnSpc>
                <a:spcPct val="90000"/>
              </a:lnSpc>
            </a:pPr>
            <a:r>
              <a:rPr lang="tr-TR" altLang="en-US" sz="1700" b="1"/>
              <a:t>Gıda Mevzuatı: </a:t>
            </a:r>
            <a:r>
              <a:rPr lang="tr-TR" altLang="en-US" sz="1700"/>
              <a:t>Türkiye gıda üreticisi firmalar tarafından üretim prosesinde ve ürünlerde sağlanması gereken minimum yasal gerekliliklerdir.</a:t>
            </a:r>
          </a:p>
          <a:p>
            <a:pPr algn="just">
              <a:lnSpc>
                <a:spcPct val="90000"/>
              </a:lnSpc>
            </a:pPr>
            <a:r>
              <a:rPr lang="tr-TR" altLang="en-US" sz="1700" b="1"/>
              <a:t>Gıda ile temasta bulunan madde ve malzemeler: </a:t>
            </a:r>
            <a:r>
              <a:rPr lang="tr-TR" altLang="en-US" sz="1700"/>
              <a:t>Gıda ile temasta bulunan veya bulunmak üzere imal edilen her türlü madde ve malzemelerdir.</a:t>
            </a:r>
          </a:p>
          <a:p>
            <a:pPr algn="just">
              <a:lnSpc>
                <a:spcPct val="90000"/>
              </a:lnSpc>
            </a:pPr>
            <a:r>
              <a:rPr lang="tr-TR" altLang="en-US" sz="1700" b="1"/>
              <a:t>Gıda güvenliği: </a:t>
            </a:r>
            <a:r>
              <a:rPr lang="tr-TR" altLang="en-US" sz="1700"/>
              <a:t>Gıdalarda olabilecek fiziksel, kimyasal, biyolojik ve her türlü zararların bertaraf edilmesi için alınan tedbirler bütününü,</a:t>
            </a:r>
          </a:p>
          <a:p>
            <a:pPr algn="just">
              <a:lnSpc>
                <a:spcPct val="90000"/>
              </a:lnSpc>
            </a:pPr>
            <a:r>
              <a:rPr lang="tr-TR" altLang="en-US" sz="1700" b="1"/>
              <a:t>Gıda katkı maddesi: </a:t>
            </a:r>
            <a:r>
              <a:rPr lang="tr-TR" altLang="en-US" sz="1700"/>
              <a:t>Tek başına gıda olarak tüketilmeyen, gıda ham maddesi ve/veya gıda işlemeye yardımcı madde olarak kullanılmayan, tek başına besleyici değeri olan veya olmayan; seçilen teknoloji gereği kullanılan işlem sırasında kalıntı veya türevleri mamul maddelerde bulunabilen, gıdaların hazırlanması, tasnifi, işlenmesi, ambalajlanması, taşınması, depolanması ve dağıtımı sırasında gıda maddelerinin tat, koku, görünüş, yapı ve diğer niteliklerini korumak, düzeltmek veya istenmeyen değişikliklere engel olmak amacıyla kullanımına izin verilen maddelerdir.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İçerik Yer Tutucusu 2">
            <a:extLst>
              <a:ext uri="{FF2B5EF4-FFF2-40B4-BE49-F238E27FC236}">
                <a16:creationId xmlns:a16="http://schemas.microsoft.com/office/drawing/2014/main" id="{78E32D0F-58E7-4D0B-9680-3EF1D8E06620}"/>
              </a:ext>
            </a:extLst>
          </p:cNvPr>
          <p:cNvSpPr>
            <a:spLocks noGrp="1"/>
          </p:cNvSpPr>
          <p:nvPr>
            <p:ph idx="1"/>
          </p:nvPr>
        </p:nvSpPr>
        <p:spPr>
          <a:xfrm>
            <a:off x="830263" y="304800"/>
            <a:ext cx="10531475" cy="6881813"/>
          </a:xfrm>
        </p:spPr>
        <p:txBody>
          <a:bodyPr/>
          <a:lstStyle/>
          <a:p>
            <a:pPr algn="just"/>
            <a:r>
              <a:rPr lang="tr-TR" altLang="en-US" b="1">
                <a:latin typeface="Arial" panose="020B0604020202020204" pitchFamily="34" charset="0"/>
                <a:cs typeface="Arial" panose="020B0604020202020204" pitchFamily="34" charset="0"/>
              </a:rPr>
              <a:t>HACCP planı: </a:t>
            </a:r>
            <a:r>
              <a:rPr lang="tr-TR" altLang="en-US">
                <a:latin typeface="Arial" panose="020B0604020202020204" pitchFamily="34" charset="0"/>
                <a:cs typeface="Arial" panose="020B0604020202020204" pitchFamily="34" charset="0"/>
              </a:rPr>
              <a:t>İlgili ürünün üretim sürecinde gıda güvenliği açısından önemli olan tehlikelerin kontrol altında tutulduğundan emin olmak amacıyla HACCP ilkelerine uygun olarak hazırlanmış dokümandır.</a:t>
            </a:r>
          </a:p>
          <a:p>
            <a:pPr algn="just"/>
            <a:r>
              <a:rPr lang="tr-TR" altLang="en-US" b="1">
                <a:latin typeface="Arial" panose="020B0604020202020204" pitchFamily="34" charset="0"/>
                <a:cs typeface="Arial" panose="020B0604020202020204" pitchFamily="34" charset="0"/>
              </a:rPr>
              <a:t>HACCP sistemi: </a:t>
            </a:r>
            <a:r>
              <a:rPr lang="tr-TR" altLang="en-US">
                <a:latin typeface="Arial" panose="020B0604020202020204" pitchFamily="34" charset="0"/>
                <a:cs typeface="Arial" panose="020B0604020202020204" pitchFamily="34" charset="0"/>
              </a:rPr>
              <a:t>HACCP planı veya planlarını yürütmek ve amaçlarını yerine getirmek için gereken organizasyon yapısı, prosedürleri, süreçleri ve kaynaklardır.</a:t>
            </a:r>
          </a:p>
          <a:p>
            <a:pPr algn="just"/>
            <a:r>
              <a:rPr lang="tr-TR" altLang="en-US" b="1">
                <a:latin typeface="Arial" panose="020B0604020202020204" pitchFamily="34" charset="0"/>
                <a:cs typeface="Arial" panose="020B0604020202020204" pitchFamily="34" charset="0"/>
              </a:rPr>
              <a:t>HACCP izleme: </a:t>
            </a:r>
            <a:r>
              <a:rPr lang="tr-TR" altLang="en-US">
                <a:latin typeface="Arial" panose="020B0604020202020204" pitchFamily="34" charset="0"/>
                <a:cs typeface="Arial" panose="020B0604020202020204" pitchFamily="34" charset="0"/>
              </a:rPr>
              <a:t>Kritik Kontrol Noktasının kontrol altında olup olmadığının değerlendirilmesi amacıyla kontrol parametrelerinin gözlem veya ölçümlerinin planlı bir sırada yürütülmesidir.</a:t>
            </a:r>
          </a:p>
          <a:p>
            <a:pPr algn="just"/>
            <a:r>
              <a:rPr lang="tr-TR" altLang="en-US" b="1">
                <a:latin typeface="Arial" panose="020B0604020202020204" pitchFamily="34" charset="0"/>
                <a:cs typeface="Arial" panose="020B0604020202020204" pitchFamily="34" charset="0"/>
              </a:rPr>
              <a:t>HACCP tetkiki: </a:t>
            </a:r>
            <a:r>
              <a:rPr lang="tr-TR" altLang="en-US">
                <a:latin typeface="Arial" panose="020B0604020202020204" pitchFamily="34" charset="0"/>
                <a:cs typeface="Arial" panose="020B0604020202020204" pitchFamily="34" charset="0"/>
              </a:rPr>
              <a:t>HACCP planı ve buna ilişkin sonuçlar dahil, HACCP sisteminin planlanmış düzenlemelere uyup uymadığını, etkili biçimde uygulanıp uygulanmadığını ve amaçlarının yerine getirilmesi için uygun olup olmadığını saptamak üzere yapılan kontrol ve denetimidir.</a:t>
            </a:r>
          </a:p>
          <a:p>
            <a:pPr algn="just"/>
            <a:r>
              <a:rPr lang="tr-TR" altLang="en-US" b="1">
                <a:latin typeface="Arial" panose="020B0604020202020204" pitchFamily="34" charset="0"/>
                <a:cs typeface="Arial" panose="020B0604020202020204" pitchFamily="34" charset="0"/>
              </a:rPr>
              <a:t>Ham madde: </a:t>
            </a:r>
            <a:r>
              <a:rPr lang="tr-TR" altLang="en-US">
                <a:latin typeface="Arial" panose="020B0604020202020204" pitchFamily="34" charset="0"/>
                <a:cs typeface="Arial" panose="020B0604020202020204" pitchFamily="34" charset="0"/>
              </a:rPr>
              <a:t>Gıda maddelerinin üretiminde kullanılan birincil üretimden elde edilen ürün, yarı mamul veya mamul maddeleri elde etmek için kullanılan maddelerden her biridir.</a:t>
            </a:r>
          </a:p>
          <a:p>
            <a:pPr algn="just"/>
            <a:r>
              <a:rPr lang="tr-TR" altLang="en-US" b="1">
                <a:latin typeface="Arial" panose="020B0604020202020204" pitchFamily="34" charset="0"/>
                <a:cs typeface="Arial" panose="020B0604020202020204" pitchFamily="34" charset="0"/>
              </a:rPr>
              <a:t>Hijyen: </a:t>
            </a:r>
            <a:r>
              <a:rPr lang="tr-TR" altLang="en-US">
                <a:latin typeface="Arial" panose="020B0604020202020204" pitchFamily="34" charset="0"/>
                <a:cs typeface="Arial" panose="020B0604020202020204" pitchFamily="34" charset="0"/>
              </a:rPr>
              <a:t>Tehlikelerin kontrolü ve amaçlanan kullanımını hesaba katarak, bir gıda maddesinin insan tüketimine uygunluğunun sağlanması için gerekli önlemler ve koşullardır.</a:t>
            </a:r>
          </a:p>
          <a:p>
            <a:pPr algn="just"/>
            <a:r>
              <a:rPr lang="tr-TR" altLang="en-US" b="1">
                <a:latin typeface="Arial" panose="020B0604020202020204" pitchFamily="34" charset="0"/>
                <a:cs typeface="Arial" panose="020B0604020202020204" pitchFamily="34" charset="0"/>
              </a:rPr>
              <a:t>İzleme: </a:t>
            </a:r>
            <a:r>
              <a:rPr lang="tr-TR" altLang="en-US">
                <a:latin typeface="Arial" panose="020B0604020202020204" pitchFamily="34" charset="0"/>
                <a:cs typeface="Arial" panose="020B0604020202020204" pitchFamily="34" charset="0"/>
              </a:rPr>
              <a:t>Kanuna uygunluk durumu ile ilgili genel bir fikir elde etmek amacıyla, planlı olarak yürütülen bir dizi gözlem veya ölçümlerdir.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İçerik Yer Tutucusu 2">
            <a:extLst>
              <a:ext uri="{FF2B5EF4-FFF2-40B4-BE49-F238E27FC236}">
                <a16:creationId xmlns:a16="http://schemas.microsoft.com/office/drawing/2014/main" id="{39DAB245-BF32-49C7-AFFF-3749CFF1D115}"/>
              </a:ext>
            </a:extLst>
          </p:cNvPr>
          <p:cNvSpPr>
            <a:spLocks noGrp="1"/>
          </p:cNvSpPr>
          <p:nvPr>
            <p:ph idx="1"/>
          </p:nvPr>
        </p:nvSpPr>
        <p:spPr>
          <a:xfrm>
            <a:off x="582613" y="166688"/>
            <a:ext cx="11609387" cy="6691312"/>
          </a:xfrm>
        </p:spPr>
        <p:txBody>
          <a:bodyPr/>
          <a:lstStyle/>
          <a:p>
            <a:pPr algn="just"/>
            <a:r>
              <a:rPr lang="tr-TR" altLang="en-US" b="1">
                <a:latin typeface="Arial" panose="020B0604020202020204" pitchFamily="34" charset="0"/>
                <a:cs typeface="Arial" panose="020B0604020202020204" pitchFamily="34" charset="0"/>
              </a:rPr>
              <a:t>İzlenebilirlik: </a:t>
            </a:r>
            <a:r>
              <a:rPr lang="tr-TR" altLang="en-US">
                <a:latin typeface="Arial" panose="020B0604020202020204" pitchFamily="34" charset="0"/>
                <a:cs typeface="Arial" panose="020B0604020202020204" pitchFamily="34" charset="0"/>
              </a:rPr>
              <a:t>Üretim, işleme ve pazarlama ile ilgili sürecin her aşamasında, gıda maddesine karıştırılması tasarlanan veya muhtemelen ortaya çıkabilecek istenilmeyen herhangi bir maddenin izlenmesidir.</a:t>
            </a:r>
          </a:p>
          <a:p>
            <a:pPr algn="just"/>
            <a:r>
              <a:rPr lang="tr-TR" altLang="en-US" b="1">
                <a:latin typeface="Arial" panose="020B0604020202020204" pitchFamily="34" charset="0"/>
                <a:cs typeface="Arial" panose="020B0604020202020204" pitchFamily="34" charset="0"/>
              </a:rPr>
              <a:t>Kalite kontrolü: </a:t>
            </a:r>
            <a:r>
              <a:rPr lang="tr-TR" altLang="en-US">
                <a:latin typeface="Arial" panose="020B0604020202020204" pitchFamily="34" charset="0"/>
                <a:cs typeface="Arial" panose="020B0604020202020204" pitchFamily="34" charset="0"/>
              </a:rPr>
              <a:t>Tüketime arz edilen gıda maddelerinin mevzuata uygunluğunun tespitidir.</a:t>
            </a:r>
          </a:p>
          <a:p>
            <a:pPr algn="just"/>
            <a:r>
              <a:rPr lang="tr-TR" altLang="en-US" b="1">
                <a:latin typeface="Arial" panose="020B0604020202020204" pitchFamily="34" charset="0"/>
                <a:cs typeface="Arial" panose="020B0604020202020204" pitchFamily="34" charset="0"/>
              </a:rPr>
              <a:t>Kalite: </a:t>
            </a:r>
            <a:r>
              <a:rPr lang="tr-TR" altLang="en-US">
                <a:latin typeface="Arial" panose="020B0604020202020204" pitchFamily="34" charset="0"/>
                <a:cs typeface="Arial" panose="020B0604020202020204" pitchFamily="34" charset="0"/>
              </a:rPr>
              <a:t>Gıda maddelerinin mevzuatla belirlenmiş kriterlere uygunluğunu tayin eden özelliklerinin toplamıdır.</a:t>
            </a:r>
          </a:p>
          <a:p>
            <a:pPr algn="just"/>
            <a:r>
              <a:rPr lang="tr-TR" altLang="en-US" b="1">
                <a:latin typeface="Arial" panose="020B0604020202020204" pitchFamily="34" charset="0"/>
                <a:cs typeface="Arial" panose="020B0604020202020204" pitchFamily="34" charset="0"/>
              </a:rPr>
              <a:t>Kontrol: </a:t>
            </a:r>
            <a:r>
              <a:rPr lang="tr-TR" altLang="en-US">
                <a:latin typeface="Arial" panose="020B0604020202020204" pitchFamily="34" charset="0"/>
                <a:cs typeface="Arial" panose="020B0604020202020204" pitchFamily="34" charset="0"/>
              </a:rPr>
              <a:t>Gıda maddeleri ve gıda ile temasta bulunan madde ve malzemeleri üreten ve satan işyerlerinin, asgari teknik ve hijyenik şartları ile bu yerlerde üretilen ve satılan gıda maddelerinin ve gıda ile temasta bulunan madde ve malzemelerin mevzuata uygunluğunun tespitidir.</a:t>
            </a:r>
          </a:p>
          <a:p>
            <a:pPr algn="just"/>
            <a:r>
              <a:rPr lang="tr-TR" altLang="en-US" b="1">
                <a:latin typeface="Arial" panose="020B0604020202020204" pitchFamily="34" charset="0"/>
                <a:cs typeface="Arial" panose="020B0604020202020204" pitchFamily="34" charset="0"/>
              </a:rPr>
              <a:t>Kritik limit: </a:t>
            </a:r>
            <a:r>
              <a:rPr lang="tr-TR" altLang="en-US">
                <a:latin typeface="Arial" panose="020B0604020202020204" pitchFamily="34" charset="0"/>
                <a:cs typeface="Arial" panose="020B0604020202020204" pitchFamily="34" charset="0"/>
              </a:rPr>
              <a:t>Bir koşulun, parametrenin kabul edilebilir veya kabul edilemez olma durumunu belirleyen kriteridir.</a:t>
            </a:r>
          </a:p>
          <a:p>
            <a:pPr algn="just"/>
            <a:r>
              <a:rPr lang="tr-TR" altLang="en-US" b="1">
                <a:latin typeface="Arial" panose="020B0604020202020204" pitchFamily="34" charset="0"/>
                <a:cs typeface="Arial" panose="020B0604020202020204" pitchFamily="34" charset="0"/>
              </a:rPr>
              <a:t>Muayene ve analiz: </a:t>
            </a:r>
            <a:r>
              <a:rPr lang="tr-TR" altLang="en-US">
                <a:latin typeface="Arial" panose="020B0604020202020204" pitchFamily="34" charset="0"/>
                <a:cs typeface="Arial" panose="020B0604020202020204" pitchFamily="34" charset="0"/>
              </a:rPr>
              <a:t>Numune alma işlemi ile başlayan ve o partinin istenilen özelliklere uygunluğunu kontrol etmek için yapılan işlemlerin tümünüdür.</a:t>
            </a:r>
          </a:p>
          <a:p>
            <a:pPr algn="just"/>
            <a:r>
              <a:rPr lang="tr-TR" altLang="en-US" b="1">
                <a:latin typeface="Arial" panose="020B0604020202020204" pitchFamily="34" charset="0"/>
                <a:cs typeface="Arial" panose="020B0604020202020204" pitchFamily="34" charset="0"/>
              </a:rPr>
              <a:t>Nihaî tüketici: </a:t>
            </a:r>
            <a:r>
              <a:rPr lang="tr-TR" altLang="en-US">
                <a:latin typeface="Arial" panose="020B0604020202020204" pitchFamily="34" charset="0"/>
                <a:cs typeface="Arial" panose="020B0604020202020204" pitchFamily="34" charset="0"/>
              </a:rPr>
              <a:t>Gıdayı herhangi bir ticarî amaçla kullanmayan en son gıda maddesi tüketicisidir.</a:t>
            </a:r>
          </a:p>
          <a:p>
            <a:pPr algn="just"/>
            <a:r>
              <a:rPr lang="tr-TR" altLang="en-US" b="1">
                <a:latin typeface="Arial" panose="020B0604020202020204" pitchFamily="34" charset="0"/>
                <a:cs typeface="Arial" panose="020B0604020202020204" pitchFamily="34" charset="0"/>
              </a:rPr>
              <a:t>Önleyici faaliyet: </a:t>
            </a:r>
            <a:r>
              <a:rPr lang="tr-TR" altLang="en-US">
                <a:latin typeface="Arial" panose="020B0604020202020204" pitchFamily="34" charset="0"/>
                <a:cs typeface="Arial" panose="020B0604020202020204" pitchFamily="34" charset="0"/>
              </a:rPr>
              <a:t>Olası uygunsuzluk, hata yada diğer istenmeyen durumların nedenlerinin ortadan kaldırılması ve oluşmasını önlemek için yapılan işlemdir.</a:t>
            </a:r>
          </a:p>
          <a:p>
            <a:pPr algn="just"/>
            <a:r>
              <a:rPr lang="tr-TR" altLang="en-US" b="1">
                <a:latin typeface="Arial" panose="020B0604020202020204" pitchFamily="34" charset="0"/>
                <a:cs typeface="Arial" panose="020B0604020202020204" pitchFamily="34" charset="0"/>
              </a:rPr>
              <a:t>Parti: </a:t>
            </a:r>
            <a:r>
              <a:rPr lang="tr-TR" altLang="en-US">
                <a:latin typeface="Arial" panose="020B0604020202020204" pitchFamily="34" charset="0"/>
                <a:cs typeface="Arial" panose="020B0604020202020204" pitchFamily="34" charset="0"/>
              </a:rPr>
              <a:t>Aynı koşullarda ve zamanda üretilen, ambalajı, ambalaj büyüklüğü, sınıfı, tipi, çeşidi ve boyutu aynı olan ürün örnekleri veya ambalajları topluluğudur.</a:t>
            </a:r>
          </a:p>
          <a:p>
            <a:pPr algn="just"/>
            <a:r>
              <a:rPr lang="tr-TR" altLang="en-US" b="1">
                <a:latin typeface="Arial" panose="020B0604020202020204" pitchFamily="34" charset="0"/>
                <a:cs typeface="Arial" panose="020B0604020202020204" pitchFamily="34" charset="0"/>
              </a:rPr>
              <a:t>Risk: </a:t>
            </a:r>
            <a:r>
              <a:rPr lang="tr-TR" altLang="en-US">
                <a:latin typeface="Arial" panose="020B0604020202020204" pitchFamily="34" charset="0"/>
                <a:cs typeface="Arial" panose="020B0604020202020204" pitchFamily="34" charset="0"/>
              </a:rPr>
              <a:t>Gıda maddesinde sağlığa zararlı olabilecek şiddetteki muhtemel tehlikedir.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İçerik Yer Tutucusu 2">
            <a:extLst>
              <a:ext uri="{FF2B5EF4-FFF2-40B4-BE49-F238E27FC236}">
                <a16:creationId xmlns:a16="http://schemas.microsoft.com/office/drawing/2014/main" id="{EC855378-2E39-4C0A-AA8D-B941193FADBB}"/>
              </a:ext>
            </a:extLst>
          </p:cNvPr>
          <p:cNvSpPr>
            <a:spLocks noGrp="1"/>
          </p:cNvSpPr>
          <p:nvPr>
            <p:ph idx="1"/>
          </p:nvPr>
        </p:nvSpPr>
        <p:spPr>
          <a:xfrm>
            <a:off x="344488" y="0"/>
            <a:ext cx="11723687" cy="6858000"/>
          </a:xfrm>
        </p:spPr>
        <p:txBody>
          <a:bodyPr/>
          <a:lstStyle/>
          <a:p>
            <a:pPr algn="just"/>
            <a:r>
              <a:rPr lang="tr-TR" altLang="en-US" b="1">
                <a:latin typeface="Arial" panose="020B0604020202020204" pitchFamily="34" charset="0"/>
                <a:cs typeface="Arial" panose="020B0604020202020204" pitchFamily="34" charset="0"/>
              </a:rPr>
              <a:t>Sanitasyon: </a:t>
            </a:r>
            <a:r>
              <a:rPr lang="tr-TR" altLang="en-US">
                <a:latin typeface="Arial" panose="020B0604020202020204" pitchFamily="34" charset="0"/>
                <a:cs typeface="Arial" panose="020B0604020202020204" pitchFamily="34" charset="0"/>
              </a:rPr>
              <a:t>Halk sağlığını korumak amacı ile yüzeylerden gıda kalıntıları, mikroorganizmalar, yabancı maddeler ve temizlik maddeleri kalıntıları gibi kirlerin uzaklaştırılması için alınan önlemlerin tümüdür.</a:t>
            </a:r>
          </a:p>
          <a:p>
            <a:pPr algn="just"/>
            <a:r>
              <a:rPr lang="tr-TR" altLang="en-US" b="1">
                <a:latin typeface="Arial" panose="020B0604020202020204" pitchFamily="34" charset="0"/>
                <a:cs typeface="Arial" panose="020B0604020202020204" pitchFamily="34" charset="0"/>
              </a:rPr>
              <a:t>Sapma: </a:t>
            </a:r>
            <a:r>
              <a:rPr lang="tr-TR" altLang="en-US">
                <a:latin typeface="Arial" panose="020B0604020202020204" pitchFamily="34" charset="0"/>
                <a:cs typeface="Arial" panose="020B0604020202020204" pitchFamily="34" charset="0"/>
              </a:rPr>
              <a:t>Kritik limite uygunsuzluk halidir.</a:t>
            </a:r>
          </a:p>
          <a:p>
            <a:pPr algn="just"/>
            <a:r>
              <a:rPr lang="tr-TR" altLang="en-US" b="1">
                <a:latin typeface="Arial" panose="020B0604020202020204" pitchFamily="34" charset="0"/>
                <a:cs typeface="Arial" panose="020B0604020202020204" pitchFamily="34" charset="0"/>
              </a:rPr>
              <a:t>Tehlike: </a:t>
            </a:r>
            <a:r>
              <a:rPr lang="tr-TR" altLang="en-US">
                <a:latin typeface="Arial" panose="020B0604020202020204" pitchFamily="34" charset="0"/>
                <a:cs typeface="Arial" panose="020B0604020202020204" pitchFamily="34" charset="0"/>
              </a:rPr>
              <a:t>Gıda maddesinde olan ve oluşabilecek fiziksel, kimyasal ve biyolojik olarak sağlık yönünden ortaya çıkabilecek potansiyel zarardır.</a:t>
            </a:r>
          </a:p>
          <a:p>
            <a:pPr algn="just"/>
            <a:r>
              <a:rPr lang="tr-TR" altLang="en-US" b="1">
                <a:latin typeface="Arial" panose="020B0604020202020204" pitchFamily="34" charset="0"/>
                <a:cs typeface="Arial" panose="020B0604020202020204" pitchFamily="34" charset="0"/>
              </a:rPr>
              <a:t>Tehlike analizi: </a:t>
            </a:r>
            <a:r>
              <a:rPr lang="tr-TR" altLang="en-US">
                <a:latin typeface="Arial" panose="020B0604020202020204" pitchFamily="34" charset="0"/>
                <a:cs typeface="Arial" panose="020B0604020202020204" pitchFamily="34" charset="0"/>
              </a:rPr>
              <a:t>Tehlike ve tehlikeye yol açan koşulların, hangilerinin gıda güvenliği açısından önemli olduğuna karar verebilmek için, bu tehlikeler ve koşullar konusunda bilgi toplama ve değerlendirme sürecidir.</a:t>
            </a:r>
          </a:p>
          <a:p>
            <a:pPr algn="just"/>
            <a:r>
              <a:rPr lang="tr-TR" altLang="en-US" b="1">
                <a:latin typeface="Arial" panose="020B0604020202020204" pitchFamily="34" charset="0"/>
                <a:cs typeface="Arial" panose="020B0604020202020204" pitchFamily="34" charset="0"/>
              </a:rPr>
              <a:t>Temizlik: </a:t>
            </a:r>
            <a:r>
              <a:rPr lang="tr-TR" altLang="en-US">
                <a:latin typeface="Arial" panose="020B0604020202020204" pitchFamily="34" charset="0"/>
                <a:cs typeface="Arial" panose="020B0604020202020204" pitchFamily="34" charset="0"/>
              </a:rPr>
              <a:t>İşyerlerinde biriken kirin, toprağın, gıda kalıntılarının ve diğer istenmeyen maddelerin ortamdan mekanik ve kimyasal işlemlerle uzaklaştırılması işlemidir.</a:t>
            </a:r>
          </a:p>
          <a:p>
            <a:pPr algn="just"/>
            <a:r>
              <a:rPr lang="tr-TR" altLang="en-US" b="1">
                <a:latin typeface="Arial" panose="020B0604020202020204" pitchFamily="34" charset="0"/>
                <a:cs typeface="Arial" panose="020B0604020202020204" pitchFamily="34" charset="0"/>
              </a:rPr>
              <a:t>Tetkik: </a:t>
            </a:r>
            <a:r>
              <a:rPr lang="tr-TR" altLang="en-US">
                <a:latin typeface="Arial" panose="020B0604020202020204" pitchFamily="34" charset="0"/>
                <a:cs typeface="Arial" panose="020B0604020202020204" pitchFamily="34" charset="0"/>
              </a:rPr>
              <a:t>Faaliyetlerin ve ilgili sonuçlarının planlanan düzenlemelere uygunluğunun, bu düzenlemelerin etkili olarak uygulanıp uygulanmadığının ve amaçları sağlamaya yönelik uygunluğunun, bir sistem dahilinde ve bağımsız olarak incelenmesini ifade eder.</a:t>
            </a:r>
          </a:p>
          <a:p>
            <a:pPr algn="just"/>
            <a:r>
              <a:rPr lang="tr-TR" altLang="en-US" b="1">
                <a:latin typeface="Arial" panose="020B0604020202020204" pitchFamily="34" charset="0"/>
                <a:cs typeface="Arial" panose="020B0604020202020204" pitchFamily="34" charset="0"/>
              </a:rPr>
              <a:t>Türk gıda mevzuatı: </a:t>
            </a:r>
            <a:r>
              <a:rPr lang="tr-TR" altLang="en-US">
                <a:latin typeface="Arial" panose="020B0604020202020204" pitchFamily="34" charset="0"/>
                <a:cs typeface="Arial" panose="020B0604020202020204" pitchFamily="34" charset="0"/>
              </a:rPr>
              <a:t>Gıda maddeleri ve gıda ile temasta bulunan madde ve malzemeleri; özellikle gıda güvenliğini ve kalitesini düzenleyen, gıda maddeleri ve gıda ile temasta bulunan madde ve malzemelerin üretimi, işlenmesi, dağıtımı ve satışı ile her aşamayı kapsayan tüm mevzuatı ifade eder.</a:t>
            </a:r>
          </a:p>
          <a:p>
            <a:pPr algn="just"/>
            <a:r>
              <a:rPr lang="tr-TR" altLang="en-US" b="1">
                <a:latin typeface="Arial" panose="020B0604020202020204" pitchFamily="34" charset="0"/>
                <a:cs typeface="Arial" panose="020B0604020202020204" pitchFamily="34" charset="0"/>
              </a:rPr>
              <a:t>Zararlı: </a:t>
            </a:r>
            <a:r>
              <a:rPr lang="tr-TR" altLang="en-US">
                <a:latin typeface="Arial" panose="020B0604020202020204" pitchFamily="34" charset="0"/>
                <a:cs typeface="Arial" panose="020B0604020202020204" pitchFamily="34" charset="0"/>
              </a:rPr>
              <a:t>Doğrudan veya dolaylı olarak gıda maddesinde bulaşmaya yol açabilecek her türlü canlıyı, ifade eder.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Unvan 1">
            <a:extLst>
              <a:ext uri="{FF2B5EF4-FFF2-40B4-BE49-F238E27FC236}">
                <a16:creationId xmlns:a16="http://schemas.microsoft.com/office/drawing/2014/main" id="{ACBD7C1D-D888-4CCA-B26A-6FA305C84372}"/>
              </a:ext>
            </a:extLst>
          </p:cNvPr>
          <p:cNvSpPr>
            <a:spLocks noGrp="1"/>
          </p:cNvSpPr>
          <p:nvPr>
            <p:ph type="title"/>
          </p:nvPr>
        </p:nvSpPr>
        <p:spPr/>
        <p:txBody>
          <a:bodyPr/>
          <a:lstStyle/>
          <a:p>
            <a:r>
              <a:rPr lang="tr-TR" altLang="en-US" b="1"/>
              <a:t>2.HACCP Ekibinin Oluşturulması</a:t>
            </a:r>
          </a:p>
        </p:txBody>
      </p:sp>
      <p:sp>
        <p:nvSpPr>
          <p:cNvPr id="3" name="İçerik Yer Tutucusu 2">
            <a:extLst>
              <a:ext uri="{FF2B5EF4-FFF2-40B4-BE49-F238E27FC236}">
                <a16:creationId xmlns:a16="http://schemas.microsoft.com/office/drawing/2014/main" id="{F0CC25BB-1650-42B8-BA55-A8FFD2D202F0}"/>
              </a:ext>
            </a:extLst>
          </p:cNvPr>
          <p:cNvSpPr>
            <a:spLocks noGrp="1"/>
          </p:cNvSpPr>
          <p:nvPr>
            <p:ph idx="1"/>
          </p:nvPr>
        </p:nvSpPr>
        <p:spPr>
          <a:xfrm>
            <a:off x="677863" y="2160588"/>
            <a:ext cx="10869612" cy="3482975"/>
          </a:xfrm>
        </p:spPr>
        <p:txBody>
          <a:bodyPr rtlCol="0">
            <a:normAutofit/>
          </a:bodyPr>
          <a:lstStyle/>
          <a:p>
            <a:pPr marL="0" indent="0" algn="just" fontAlgn="auto">
              <a:spcAft>
                <a:spcPts val="0"/>
              </a:spcAft>
              <a:buFont typeface="Wingdings 3" charset="2"/>
              <a:buNone/>
              <a:defRPr/>
            </a:pPr>
            <a:r>
              <a:rPr lang="tr-TR" dirty="0">
                <a:solidFill>
                  <a:schemeClr val="tx1">
                    <a:lumMod val="75000"/>
                    <a:lumOff val="25000"/>
                  </a:schemeClr>
                </a:solidFill>
              </a:rPr>
              <a:t>HACCP uygulamaları işletmede oluşturulan </a:t>
            </a:r>
            <a:r>
              <a:rPr lang="tr-TR" dirty="0" err="1">
                <a:solidFill>
                  <a:schemeClr val="tx1">
                    <a:lumMod val="75000"/>
                    <a:lumOff val="25000"/>
                  </a:schemeClr>
                </a:solidFill>
              </a:rPr>
              <a:t>multidisipliner</a:t>
            </a:r>
            <a:r>
              <a:rPr lang="tr-TR" dirty="0">
                <a:solidFill>
                  <a:schemeClr val="tx1">
                    <a:lumMod val="75000"/>
                    <a:lumOff val="25000"/>
                  </a:schemeClr>
                </a:solidFill>
              </a:rPr>
              <a:t> bir ekip tarafından yürütülür.</a:t>
            </a:r>
          </a:p>
          <a:p>
            <a:pPr marL="0" indent="0" algn="just" fontAlgn="auto">
              <a:spcAft>
                <a:spcPts val="0"/>
              </a:spcAft>
              <a:buFont typeface="Wingdings 3" charset="2"/>
              <a:buNone/>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dirty="0">
                <a:solidFill>
                  <a:schemeClr val="tx1">
                    <a:lumMod val="75000"/>
                    <a:lumOff val="25000"/>
                  </a:schemeClr>
                </a:solidFill>
              </a:rPr>
              <a:t>HACCP ekibinde genellikle bir kalite güvence veya kontrol uzmanı – mikrobiyolog üretim hattından sorumlu uzman,</a:t>
            </a:r>
          </a:p>
          <a:p>
            <a:pPr algn="just" fontAlgn="auto">
              <a:spcAft>
                <a:spcPts val="0"/>
              </a:spcAft>
              <a:buFont typeface="Wingdings 3" charset="2"/>
              <a:buChar char=""/>
              <a:defRPr/>
            </a:pPr>
            <a:r>
              <a:rPr lang="tr-TR" dirty="0">
                <a:solidFill>
                  <a:schemeClr val="tx1">
                    <a:lumMod val="75000"/>
                    <a:lumOff val="25000"/>
                  </a:schemeClr>
                </a:solidFill>
              </a:rPr>
              <a:t>alet ve ekipmanların hijyenik dizaynından, </a:t>
            </a:r>
            <a:r>
              <a:rPr lang="sv-SE" dirty="0">
                <a:solidFill>
                  <a:schemeClr val="tx1">
                    <a:lumMod val="75000"/>
                    <a:lumOff val="25000"/>
                  </a:schemeClr>
                </a:solidFill>
              </a:rPr>
              <a:t>performans ve kullanımından anlayan bir</a:t>
            </a:r>
            <a:r>
              <a:rPr lang="tr-TR" dirty="0">
                <a:solidFill>
                  <a:schemeClr val="tx1">
                    <a:lumMod val="75000"/>
                    <a:lumOff val="25000"/>
                  </a:schemeClr>
                </a:solidFill>
              </a:rPr>
              <a:t> mühendis</a:t>
            </a:r>
          </a:p>
          <a:p>
            <a:pPr algn="just" fontAlgn="auto">
              <a:spcAft>
                <a:spcPts val="0"/>
              </a:spcAft>
              <a:buFont typeface="Wingdings 3" charset="2"/>
              <a:buChar char=""/>
              <a:defRPr/>
            </a:pPr>
            <a:r>
              <a:rPr lang="tr-TR" dirty="0">
                <a:solidFill>
                  <a:schemeClr val="tx1">
                    <a:lumMod val="75000"/>
                    <a:lumOff val="25000"/>
                  </a:schemeClr>
                </a:solidFill>
              </a:rPr>
              <a:t>hijyen ve sanitasyon uzmanı,</a:t>
            </a:r>
          </a:p>
          <a:p>
            <a:pPr algn="just" fontAlgn="auto">
              <a:spcAft>
                <a:spcPts val="0"/>
              </a:spcAft>
              <a:buFont typeface="Wingdings 3" charset="2"/>
              <a:buChar char=""/>
              <a:defRPr/>
            </a:pPr>
            <a:r>
              <a:rPr lang="tr-TR" dirty="0">
                <a:solidFill>
                  <a:schemeClr val="tx1">
                    <a:lumMod val="75000"/>
                    <a:lumOff val="25000"/>
                  </a:schemeClr>
                </a:solidFill>
              </a:rPr>
              <a:t>paketleme ve dağıtım eksperleri</a:t>
            </a:r>
          </a:p>
          <a:p>
            <a:pPr algn="just" fontAlgn="auto">
              <a:spcAft>
                <a:spcPts val="0"/>
              </a:spcAft>
              <a:buFont typeface="Wingdings 3" charset="2"/>
              <a:buChar char=""/>
              <a:defRPr/>
            </a:pPr>
            <a:r>
              <a:rPr lang="tr-TR" dirty="0">
                <a:solidFill>
                  <a:schemeClr val="tx1">
                    <a:lumMod val="75000"/>
                    <a:lumOff val="25000"/>
                  </a:schemeClr>
                </a:solidFill>
              </a:rPr>
              <a:t>Operatörler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Unvan 1">
            <a:extLst>
              <a:ext uri="{FF2B5EF4-FFF2-40B4-BE49-F238E27FC236}">
                <a16:creationId xmlns:a16="http://schemas.microsoft.com/office/drawing/2014/main" id="{F5F769D6-700C-49BA-81FB-F1D579581E88}"/>
              </a:ext>
            </a:extLst>
          </p:cNvPr>
          <p:cNvSpPr>
            <a:spLocks noGrp="1"/>
          </p:cNvSpPr>
          <p:nvPr>
            <p:ph type="title"/>
          </p:nvPr>
        </p:nvSpPr>
        <p:spPr/>
        <p:txBody>
          <a:bodyPr/>
          <a:lstStyle/>
          <a:p>
            <a:r>
              <a:rPr lang="tr-TR" altLang="en-US" b="1"/>
              <a:t>3.Ürünün Tanımlanması</a:t>
            </a:r>
          </a:p>
        </p:txBody>
      </p:sp>
      <p:sp>
        <p:nvSpPr>
          <p:cNvPr id="114690" name="İçerik Yer Tutucusu 2">
            <a:extLst>
              <a:ext uri="{FF2B5EF4-FFF2-40B4-BE49-F238E27FC236}">
                <a16:creationId xmlns:a16="http://schemas.microsoft.com/office/drawing/2014/main" id="{72C39593-7010-4AB1-8EA0-CEA4FEFFD7D6}"/>
              </a:ext>
            </a:extLst>
          </p:cNvPr>
          <p:cNvSpPr>
            <a:spLocks noGrp="1"/>
          </p:cNvSpPr>
          <p:nvPr>
            <p:ph idx="1"/>
          </p:nvPr>
        </p:nvSpPr>
        <p:spPr/>
        <p:txBody>
          <a:bodyPr/>
          <a:lstStyle/>
          <a:p>
            <a:pPr algn="just"/>
            <a:r>
              <a:rPr lang="tr-TR" altLang="en-US"/>
              <a:t>Ürünün tam bir tanımı yapılmalıdır.</a:t>
            </a:r>
          </a:p>
          <a:p>
            <a:pPr algn="just"/>
            <a:r>
              <a:rPr lang="tr-TR" altLang="en-US"/>
              <a:t>Bu kapsamda ürünün kompozisyonu</a:t>
            </a:r>
          </a:p>
          <a:p>
            <a:pPr algn="just"/>
            <a:r>
              <a:rPr lang="tr-TR" altLang="en-US"/>
              <a:t>Yapısı, textür, pH, su aktivitesi</a:t>
            </a:r>
          </a:p>
          <a:p>
            <a:pPr algn="just"/>
            <a:r>
              <a:rPr lang="tr-TR" altLang="en-US"/>
              <a:t>ürüne uygulanan işlem (örneğin ısısal işlem),</a:t>
            </a:r>
          </a:p>
          <a:p>
            <a:pPr algn="just"/>
            <a:r>
              <a:rPr lang="tr-TR" altLang="en-US"/>
              <a:t>ambalajlama yöntemi,</a:t>
            </a:r>
          </a:p>
          <a:p>
            <a:pPr algn="just"/>
            <a:r>
              <a:rPr lang="tr-TR" altLang="en-US"/>
              <a:t>ürünün depolama ve dağıtım koşulları,</a:t>
            </a:r>
          </a:p>
          <a:p>
            <a:pPr algn="just"/>
            <a:r>
              <a:rPr lang="tr-TR" altLang="en-US"/>
              <a:t>raf ömrü</a:t>
            </a:r>
          </a:p>
          <a:p>
            <a:pPr algn="just"/>
            <a:r>
              <a:rPr lang="tr-TR" altLang="en-US"/>
              <a:t>kullanım talimatı gibi özellikleri belirlenmelidir.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FD8CCF-9C6F-4EF8-90C7-93A208916527}"/>
              </a:ext>
            </a:extLst>
          </p:cNvPr>
          <p:cNvSpPr>
            <a:spLocks noGrp="1"/>
          </p:cNvSpPr>
          <p:nvPr>
            <p:ph type="title"/>
          </p:nvPr>
        </p:nvSpPr>
        <p:spPr/>
        <p:txBody>
          <a:bodyPr rtlCol="0">
            <a:normAutofit fontScale="90000"/>
          </a:bodyPr>
          <a:lstStyle/>
          <a:p>
            <a:pPr fontAlgn="auto">
              <a:spcAft>
                <a:spcPts val="0"/>
              </a:spcAft>
              <a:defRPr/>
            </a:pPr>
            <a:r>
              <a:rPr lang="tr-TR" b="1" dirty="0"/>
              <a:t>4. Ürünün Amaçlanan Kullanımı Ve Tüketici</a:t>
            </a:r>
            <a:br>
              <a:rPr lang="tr-TR" b="1" dirty="0"/>
            </a:br>
            <a:r>
              <a:rPr lang="tr-TR" b="1" dirty="0"/>
              <a:t>Gruplarının Tanımlanması</a:t>
            </a:r>
            <a:br>
              <a:rPr lang="tr-TR" dirty="0"/>
            </a:br>
            <a:endParaRPr lang="tr-TR" dirty="0"/>
          </a:p>
        </p:txBody>
      </p:sp>
      <p:sp>
        <p:nvSpPr>
          <p:cNvPr id="115714" name="İçerik Yer Tutucusu 2">
            <a:extLst>
              <a:ext uri="{FF2B5EF4-FFF2-40B4-BE49-F238E27FC236}">
                <a16:creationId xmlns:a16="http://schemas.microsoft.com/office/drawing/2014/main" id="{EC06B819-AADA-455B-A8EB-618DF3A399AB}"/>
              </a:ext>
            </a:extLst>
          </p:cNvPr>
          <p:cNvSpPr>
            <a:spLocks noGrp="1"/>
          </p:cNvSpPr>
          <p:nvPr>
            <p:ph idx="1"/>
          </p:nvPr>
        </p:nvSpPr>
        <p:spPr/>
        <p:txBody>
          <a:bodyPr/>
          <a:lstStyle/>
          <a:p>
            <a:pPr>
              <a:buFont typeface="Wingdings" panose="05000000000000000000" pitchFamily="2" charset="2"/>
              <a:buChar char="Ø"/>
            </a:pPr>
            <a:r>
              <a:rPr lang="tr-TR" altLang="en-US"/>
              <a:t>Ürünün hangi tüketici grupları tarafından ve hangi amaçlarla kullanılacağının tanımlanması gerekir.</a:t>
            </a:r>
          </a:p>
          <a:p>
            <a:pPr>
              <a:buFont typeface="Wingdings" panose="05000000000000000000" pitchFamily="2" charset="2"/>
              <a:buChar char="Ø"/>
            </a:pPr>
            <a:r>
              <a:rPr lang="tr-TR" altLang="en-US"/>
              <a:t>Normal tüketici grubu</a:t>
            </a:r>
          </a:p>
          <a:p>
            <a:pPr>
              <a:buFont typeface="Wingdings" panose="05000000000000000000" pitchFamily="2" charset="2"/>
              <a:buChar char="Ø"/>
            </a:pPr>
            <a:r>
              <a:rPr lang="tr-TR" altLang="en-US"/>
              <a:t>Hastalar</a:t>
            </a:r>
          </a:p>
          <a:p>
            <a:pPr>
              <a:buFont typeface="Wingdings" panose="05000000000000000000" pitchFamily="2" charset="2"/>
              <a:buChar char="Ø"/>
            </a:pPr>
            <a:r>
              <a:rPr lang="tr-TR" altLang="en-US"/>
              <a:t>Çocuklar</a:t>
            </a:r>
          </a:p>
          <a:p>
            <a:pPr>
              <a:buFont typeface="Wingdings" panose="05000000000000000000" pitchFamily="2" charset="2"/>
              <a:buChar char="Ø"/>
            </a:pPr>
            <a:r>
              <a:rPr lang="tr-TR" altLang="en-US"/>
              <a:t>yaşlılar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1B5B87-4AC9-46B5-BB03-927D35F690FE}"/>
              </a:ext>
            </a:extLst>
          </p:cNvPr>
          <p:cNvSpPr>
            <a:spLocks noGrp="1"/>
          </p:cNvSpPr>
          <p:nvPr>
            <p:ph type="title"/>
          </p:nvPr>
        </p:nvSpPr>
        <p:spPr/>
        <p:txBody>
          <a:bodyPr rtlCol="0">
            <a:normAutofit fontScale="90000"/>
          </a:bodyPr>
          <a:lstStyle/>
          <a:p>
            <a:pPr fontAlgn="auto">
              <a:spcAft>
                <a:spcPts val="0"/>
              </a:spcAft>
              <a:defRPr/>
            </a:pPr>
            <a:r>
              <a:rPr lang="tr-TR" b="1" dirty="0"/>
              <a:t>5. Üretim Akım Şemasının Oluşturulması</a:t>
            </a:r>
            <a:br>
              <a:rPr lang="tr-TR" dirty="0"/>
            </a:br>
            <a:endParaRPr lang="tr-TR" dirty="0"/>
          </a:p>
        </p:txBody>
      </p:sp>
      <p:sp>
        <p:nvSpPr>
          <p:cNvPr id="116738" name="İçerik Yer Tutucusu 2">
            <a:extLst>
              <a:ext uri="{FF2B5EF4-FFF2-40B4-BE49-F238E27FC236}">
                <a16:creationId xmlns:a16="http://schemas.microsoft.com/office/drawing/2014/main" id="{B1BEBB7D-EAB8-442F-882E-4B03D2C31CFF}"/>
              </a:ext>
            </a:extLst>
          </p:cNvPr>
          <p:cNvSpPr>
            <a:spLocks noGrp="1"/>
          </p:cNvSpPr>
          <p:nvPr>
            <p:ph idx="1"/>
          </p:nvPr>
        </p:nvSpPr>
        <p:spPr>
          <a:xfrm>
            <a:off x="677863" y="1576388"/>
            <a:ext cx="10082212" cy="4891087"/>
          </a:xfrm>
        </p:spPr>
        <p:txBody>
          <a:bodyPr/>
          <a:lstStyle/>
          <a:p>
            <a:pPr algn="just"/>
            <a:r>
              <a:rPr lang="tr-TR" altLang="en-US" sz="2400">
                <a:latin typeface="Arial" panose="020B0604020202020204" pitchFamily="34" charset="0"/>
                <a:cs typeface="Arial" panose="020B0604020202020204" pitchFamily="34" charset="0"/>
              </a:rPr>
              <a:t>Tehlike analizi yapılmadan önce hammaddeden başlayarak ürünle ilgili üretim akım şeması oluşturulmalıdır. Akım şemasının içermesi gereken detaylar:</a:t>
            </a:r>
          </a:p>
          <a:p>
            <a:pPr algn="just"/>
            <a:r>
              <a:rPr lang="tr-TR" altLang="en-US" sz="2400">
                <a:latin typeface="Arial" panose="020B0604020202020204" pitchFamily="34" charset="0"/>
                <a:cs typeface="Arial" panose="020B0604020202020204" pitchFamily="34" charset="0"/>
              </a:rPr>
              <a:t>hammaddenin seçimi, taşınması, işletmeye kabulü, ve depolanması,</a:t>
            </a:r>
          </a:p>
          <a:p>
            <a:pPr algn="just"/>
            <a:r>
              <a:rPr lang="tr-TR" altLang="en-US" sz="2400">
                <a:latin typeface="Arial" panose="020B0604020202020204" pitchFamily="34" charset="0"/>
                <a:cs typeface="Arial" panose="020B0604020202020204" pitchFamily="34" charset="0"/>
              </a:rPr>
              <a:t>üretim aşamaları,</a:t>
            </a:r>
          </a:p>
          <a:p>
            <a:pPr algn="just"/>
            <a:r>
              <a:rPr lang="tr-TR" altLang="en-US" sz="2400">
                <a:latin typeface="Arial" panose="020B0604020202020204" pitchFamily="34" charset="0"/>
                <a:cs typeface="Arial" panose="020B0604020202020204" pitchFamily="34" charset="0"/>
              </a:rPr>
              <a:t>ısısal işlem süresi ve sıcaklığı ile ilgili bilgileri,</a:t>
            </a:r>
          </a:p>
          <a:p>
            <a:pPr algn="just"/>
            <a:r>
              <a:rPr lang="tr-TR" altLang="en-US" sz="2400">
                <a:latin typeface="Arial" panose="020B0604020202020204" pitchFamily="34" charset="0"/>
                <a:cs typeface="Arial" panose="020B0604020202020204" pitchFamily="34" charset="0"/>
              </a:rPr>
              <a:t>mikroorganizmaların canlı kalma olasılığını ve mikrobiyal gelişmeyi etkileyen pH, su aktivitesi v.b gibi faktörlerle ilgili detayları,</a:t>
            </a:r>
          </a:p>
          <a:p>
            <a:pPr algn="just"/>
            <a:r>
              <a:rPr lang="tr-TR" altLang="en-US" sz="2400">
                <a:latin typeface="Arial" panose="020B0604020202020204" pitchFamily="34" charset="0"/>
                <a:cs typeface="Arial" panose="020B0604020202020204" pitchFamily="34" charset="0"/>
              </a:rPr>
              <a:t>son ürünün ambalajlanması, işletmede depolanması ve dağıtımı, ürünün toptancıda depolanması, perakende satış noktalarına ulaşması ve tüketiciye ulaşması gibi aşamaları içermelidir.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7F6A025-A6E4-4E84-AA86-A0101AF2D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88861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60F726-BD4F-479D-8AC8-9158EA3DB9FB}"/>
              </a:ext>
            </a:extLst>
          </p:cNvPr>
          <p:cNvSpPr>
            <a:spLocks noGrp="1"/>
          </p:cNvSpPr>
          <p:nvPr>
            <p:ph type="title"/>
          </p:nvPr>
        </p:nvSpPr>
        <p:spPr>
          <a:xfrm>
            <a:off x="1008063" y="1020763"/>
            <a:ext cx="8597900" cy="1320800"/>
          </a:xfrm>
        </p:spPr>
        <p:txBody>
          <a:bodyPr rtlCol="0">
            <a:normAutofit fontScale="90000"/>
          </a:bodyPr>
          <a:lstStyle/>
          <a:p>
            <a:pPr fontAlgn="auto">
              <a:spcAft>
                <a:spcPts val="0"/>
              </a:spcAft>
              <a:defRPr/>
            </a:pPr>
            <a:r>
              <a:rPr lang="tr-TR" b="1" dirty="0"/>
              <a:t>6. Akım Şemasının Üretim Hattında Kontrolü</a:t>
            </a:r>
            <a:br>
              <a:rPr lang="tr-TR" dirty="0"/>
            </a:br>
            <a:endParaRPr lang="tr-TR" dirty="0"/>
          </a:p>
        </p:txBody>
      </p:sp>
      <p:sp>
        <p:nvSpPr>
          <p:cNvPr id="117762" name="İçerik Yer Tutucusu 2">
            <a:extLst>
              <a:ext uri="{FF2B5EF4-FFF2-40B4-BE49-F238E27FC236}">
                <a16:creationId xmlns:a16="http://schemas.microsoft.com/office/drawing/2014/main" id="{3C755F75-6A19-4BD5-9D2B-44D7CD83D6A9}"/>
              </a:ext>
            </a:extLst>
          </p:cNvPr>
          <p:cNvSpPr>
            <a:spLocks noGrp="1"/>
          </p:cNvSpPr>
          <p:nvPr>
            <p:ph idx="1"/>
          </p:nvPr>
        </p:nvSpPr>
        <p:spPr>
          <a:xfrm>
            <a:off x="1008063" y="2651125"/>
            <a:ext cx="8597900" cy="3879850"/>
          </a:xfrm>
        </p:spPr>
        <p:txBody>
          <a:bodyPr/>
          <a:lstStyle/>
          <a:p>
            <a:r>
              <a:rPr lang="tr-TR" altLang="en-US">
                <a:latin typeface="Arial" panose="020B0604020202020204" pitchFamily="34" charset="0"/>
                <a:cs typeface="Arial" panose="020B0604020202020204" pitchFamily="34" charset="0"/>
              </a:rPr>
              <a:t>Hazırlanan akım şeması HACCP ekibi tarafından yerinde incelenerek doğruluğu tespit edilmeli ve gerekli düzeltmeler yapılmalıdır.</a:t>
            </a:r>
          </a:p>
          <a:p>
            <a:r>
              <a:rPr lang="tr-TR" altLang="en-US">
                <a:latin typeface="Arial" panose="020B0604020202020204" pitchFamily="34" charset="0"/>
                <a:cs typeface="Arial" panose="020B0604020202020204" pitchFamily="34" charset="0"/>
              </a:rPr>
              <a:t>Bu çalışma gece ve hafta sonu vardiyeleri içinde tekrarlanmalıdır.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A2B943-9844-4708-A5D7-92950D45686B}"/>
              </a:ext>
            </a:extLst>
          </p:cNvPr>
          <p:cNvSpPr>
            <a:spLocks noGrp="1"/>
          </p:cNvSpPr>
          <p:nvPr>
            <p:ph type="title"/>
          </p:nvPr>
        </p:nvSpPr>
        <p:spPr>
          <a:xfrm>
            <a:off x="990600" y="693738"/>
            <a:ext cx="10155238" cy="1325562"/>
          </a:xfrm>
        </p:spPr>
        <p:txBody>
          <a:bodyPr rtlCol="0">
            <a:normAutofit fontScale="90000"/>
          </a:bodyPr>
          <a:lstStyle/>
          <a:p>
            <a:pPr fontAlgn="auto">
              <a:spcAft>
                <a:spcPts val="0"/>
              </a:spcAft>
              <a:defRPr/>
            </a:pPr>
            <a:r>
              <a:rPr lang="tr-TR" b="1" dirty="0"/>
              <a:t>7. Tehlike Analizi: Gıdanın Hasadından Üretimine</a:t>
            </a:r>
            <a:br>
              <a:rPr lang="tr-TR" b="1" dirty="0"/>
            </a:br>
            <a:r>
              <a:rPr lang="tr-TR" b="1" dirty="0"/>
              <a:t>Kadar Geçen Her Aşamada Tehlikelerin</a:t>
            </a:r>
            <a:br>
              <a:rPr lang="tr-TR" b="1" dirty="0"/>
            </a:br>
            <a:r>
              <a:rPr lang="tr-TR" b="1" dirty="0"/>
              <a:t>Saptanması Ve Önlemlerin Belirlenmesi.</a:t>
            </a:r>
            <a:br>
              <a:rPr lang="tr-TR" dirty="0"/>
            </a:br>
            <a:endParaRPr lang="tr-TR" dirty="0"/>
          </a:p>
        </p:txBody>
      </p:sp>
      <p:sp>
        <p:nvSpPr>
          <p:cNvPr id="118786" name="İçerik Yer Tutucusu 2">
            <a:extLst>
              <a:ext uri="{FF2B5EF4-FFF2-40B4-BE49-F238E27FC236}">
                <a16:creationId xmlns:a16="http://schemas.microsoft.com/office/drawing/2014/main" id="{7D89B3C9-02F3-432C-9FA8-E75A436BCB12}"/>
              </a:ext>
            </a:extLst>
          </p:cNvPr>
          <p:cNvSpPr>
            <a:spLocks noGrp="1"/>
          </p:cNvSpPr>
          <p:nvPr>
            <p:ph idx="1"/>
          </p:nvPr>
        </p:nvSpPr>
        <p:spPr>
          <a:xfrm>
            <a:off x="733425" y="2382838"/>
            <a:ext cx="10001250" cy="4232275"/>
          </a:xfrm>
        </p:spPr>
        <p:txBody>
          <a:bodyPr/>
          <a:lstStyle/>
          <a:p>
            <a:pPr algn="just">
              <a:lnSpc>
                <a:spcPct val="150000"/>
              </a:lnSpc>
            </a:pPr>
            <a:r>
              <a:rPr lang="tr-TR" altLang="en-US">
                <a:latin typeface="Arial" panose="020B0604020202020204" pitchFamily="34" charset="0"/>
                <a:cs typeface="Arial" panose="020B0604020202020204" pitchFamily="34" charset="0"/>
              </a:rPr>
              <a:t>Ayrıntılı olarak hazırlanmış akım şemalarında verilen noktalar dikkate alınarak her aşamada </a:t>
            </a:r>
            <a:r>
              <a:rPr lang="da-DK" altLang="en-US">
                <a:latin typeface="Arial" panose="020B0604020202020204" pitchFamily="34" charset="0"/>
                <a:cs typeface="Arial" panose="020B0604020202020204" pitchFamily="34" charset="0"/>
              </a:rPr>
              <a:t>ortaya çıkabilecek problemler ve bunların</a:t>
            </a:r>
            <a:r>
              <a:rPr lang="tr-TR" altLang="en-US">
                <a:latin typeface="Arial" panose="020B0604020202020204" pitchFamily="34" charset="0"/>
                <a:cs typeface="Arial" panose="020B0604020202020204" pitchFamily="34" charset="0"/>
              </a:rPr>
              <a:t> doğurabileceği tehlikeler ve tehlike kaynakları belirlenir. Genellikle bir aşamada birden çok tehlike (mikrobiyolojik, kimyasal veya fiziksel) </a:t>
            </a:r>
            <a:r>
              <a:rPr lang="de-DE" altLang="en-US">
                <a:latin typeface="Arial" panose="020B0604020202020204" pitchFamily="34" charset="0"/>
                <a:cs typeface="Arial" panose="020B0604020202020204" pitchFamily="34" charset="0"/>
              </a:rPr>
              <a:t>söz konusu</a:t>
            </a:r>
            <a:r>
              <a:rPr lang="tr-TR" altLang="en-US">
                <a:latin typeface="Arial" panose="020B0604020202020204" pitchFamily="34" charset="0"/>
                <a:cs typeface="Arial" panose="020B0604020202020204" pitchFamily="34" charset="0"/>
              </a:rPr>
              <a:t> </a:t>
            </a:r>
            <a:r>
              <a:rPr lang="de-DE" altLang="en-US">
                <a:latin typeface="Arial" panose="020B0604020202020204" pitchFamily="34" charset="0"/>
                <a:cs typeface="Arial" panose="020B0604020202020204" pitchFamily="34" charset="0"/>
              </a:rPr>
              <a:t>olabilmektedir. Örneğin herhangi</a:t>
            </a:r>
            <a:r>
              <a:rPr lang="tr-TR" altLang="en-US">
                <a:latin typeface="Arial" panose="020B0604020202020204" pitchFamily="34" charset="0"/>
                <a:cs typeface="Arial" panose="020B0604020202020204" pitchFamily="34" charset="0"/>
              </a:rPr>
              <a:t> bir gıdada mikroorganizmaların, mikroorganizma toksinlerinin bulunması mikrobiyolojik tehlike kaynaklarını oluşturmaktadır.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821E37-6948-4259-8D03-EA8AD7444574}"/>
              </a:ext>
            </a:extLst>
          </p:cNvPr>
          <p:cNvSpPr>
            <a:spLocks noGrp="1"/>
          </p:cNvSpPr>
          <p:nvPr>
            <p:ph idx="1"/>
          </p:nvPr>
        </p:nvSpPr>
        <p:spPr>
          <a:xfrm>
            <a:off x="792163" y="1266825"/>
            <a:ext cx="10607675" cy="4324350"/>
          </a:xfrm>
        </p:spPr>
        <p:txBody>
          <a:bodyPr>
            <a:noAutofit/>
          </a:bodyPr>
          <a:lstStyle/>
          <a:p>
            <a:pPr algn="just"/>
            <a:r>
              <a:rPr lang="tr-TR" altLang="en-US" sz="2400">
                <a:latin typeface="Arial" panose="020B0604020202020204" pitchFamily="34" charset="0"/>
                <a:cs typeface="Arial" panose="020B0604020202020204" pitchFamily="34" charset="0"/>
              </a:rPr>
              <a:t>Genel olarak HACCP sisteminde 4 tip mikrobiyolojik tehlike söz konusudur:</a:t>
            </a:r>
          </a:p>
          <a:p>
            <a:pPr algn="just">
              <a:buFont typeface="Wingdings 3" panose="05040102010807070707" pitchFamily="18" charset="2"/>
              <a:buNone/>
            </a:pPr>
            <a:r>
              <a:rPr lang="tr-TR" altLang="en-US" sz="2400">
                <a:latin typeface="Arial" panose="020B0604020202020204" pitchFamily="34" charset="0"/>
                <a:cs typeface="Arial" panose="020B0604020202020204" pitchFamily="34" charset="0"/>
              </a:rPr>
              <a:t>1. hammadde veya katkı maddelerinde bozulmaya neden olan mikroorganizmaların, patojen mikroorganizmaların ve/veya bu mikroorganizmaların toksinlerinin bulunması</a:t>
            </a:r>
          </a:p>
          <a:p>
            <a:pPr algn="just">
              <a:buFont typeface="Wingdings 3" panose="05040102010807070707" pitchFamily="18" charset="2"/>
              <a:buNone/>
            </a:pPr>
            <a:r>
              <a:rPr lang="tr-TR" altLang="en-US" sz="2400">
                <a:latin typeface="Arial" panose="020B0604020202020204" pitchFamily="34" charset="0"/>
                <a:cs typeface="Arial" panose="020B0604020202020204" pitchFamily="34" charset="0"/>
              </a:rPr>
              <a:t>2. gıdanın üretimi, işlenmesi, depolanması ve dağıtım aşamalarında mevcut potansiyel kaynaklardan bulaşan mikroorganizmalar</a:t>
            </a:r>
          </a:p>
          <a:p>
            <a:pPr algn="just">
              <a:buFont typeface="Wingdings 3" panose="05040102010807070707" pitchFamily="18" charset="2"/>
              <a:buNone/>
            </a:pPr>
            <a:r>
              <a:rPr lang="tr-TR" altLang="en-US" sz="2400">
                <a:latin typeface="Arial" panose="020B0604020202020204" pitchFamily="34" charset="0"/>
                <a:cs typeface="Arial" panose="020B0604020202020204" pitchFamily="34" charset="0"/>
              </a:rPr>
              <a:t>3. söz konusu mikroorganizmaların uygun teknolojik üretim teknikleriyle (GMP) inaktive edilmesindeki başarısızlıklar</a:t>
            </a:r>
          </a:p>
          <a:p>
            <a:pPr algn="just">
              <a:buFont typeface="Wingdings 3" panose="05040102010807070707" pitchFamily="18" charset="2"/>
              <a:buNone/>
            </a:pPr>
            <a:r>
              <a:rPr lang="tr-TR" altLang="en-US" sz="2400">
                <a:latin typeface="Arial" panose="020B0604020202020204" pitchFamily="34" charset="0"/>
                <a:cs typeface="Arial" panose="020B0604020202020204" pitchFamily="34" charset="0"/>
              </a:rPr>
              <a:t>4. gıdanın üretimi, işlenmesi, depolanması ve dağıtımı </a:t>
            </a:r>
            <a:r>
              <a:rPr lang="it-IT" altLang="en-US" sz="2400">
                <a:latin typeface="Arial" panose="020B0604020202020204" pitchFamily="34" charset="0"/>
                <a:cs typeface="Arial" panose="020B0604020202020204" pitchFamily="34" charset="0"/>
              </a:rPr>
              <a:t>gibi aşamalarda mikroorganizma gelişimine olanak</a:t>
            </a:r>
            <a:r>
              <a:rPr lang="tr-TR" altLang="en-US" sz="2400">
                <a:latin typeface="Arial" panose="020B0604020202020204" pitchFamily="34" charset="0"/>
                <a:cs typeface="Arial" panose="020B0604020202020204" pitchFamily="34" charset="0"/>
              </a:rPr>
              <a:t> tanıyan yanlış ve hatalı uygulamalar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İçerik Yer Tutucusu 2">
            <a:extLst>
              <a:ext uri="{FF2B5EF4-FFF2-40B4-BE49-F238E27FC236}">
                <a16:creationId xmlns:a16="http://schemas.microsoft.com/office/drawing/2014/main" id="{2C3BD5D2-7282-40FA-A02C-AF95049E8A11}"/>
              </a:ext>
            </a:extLst>
          </p:cNvPr>
          <p:cNvSpPr>
            <a:spLocks noGrp="1"/>
          </p:cNvSpPr>
          <p:nvPr>
            <p:ph idx="1"/>
          </p:nvPr>
        </p:nvSpPr>
        <p:spPr>
          <a:xfrm>
            <a:off x="449263" y="1069975"/>
            <a:ext cx="9980612" cy="5570538"/>
          </a:xfrm>
        </p:spPr>
        <p:txBody>
          <a:bodyPr/>
          <a:lstStyle/>
          <a:p>
            <a:pPr algn="just"/>
            <a:r>
              <a:rPr lang="tr-TR" altLang="en-US" sz="2800">
                <a:latin typeface="Arial" panose="020B0604020202020204" pitchFamily="34" charset="0"/>
                <a:cs typeface="Arial" panose="020B0604020202020204" pitchFamily="34" charset="0"/>
              </a:rPr>
              <a:t>Özellikle mikrobiyolojik tehlikeler söz konusu olduğunda tehlike analizi genellikle konuya tümüyle hakim, durumu bütün yönleriyle detaylı bir şekilde değerlendirebilecek kapasitede bir gıda mikrobiyologu ile yapılır. Tehlikeler belirlendikten sonra bu tehlikelerin kontrol altında tutulması için alınması gereken önlemler detaylı bir şekilde saptanmalıdır. Örneğin detaylı temizleme programı ,bariyer hijyeni: işletmede kontaminasyon açısından risk taşıyan bölgelerin diğer bölgelerden ayrılması gibi.</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İçerik Yer Tutucusu 2">
            <a:extLst>
              <a:ext uri="{FF2B5EF4-FFF2-40B4-BE49-F238E27FC236}">
                <a16:creationId xmlns:a16="http://schemas.microsoft.com/office/drawing/2014/main" id="{9041AD1D-D0E5-481F-B950-8E795E040586}"/>
              </a:ext>
            </a:extLst>
          </p:cNvPr>
          <p:cNvSpPr>
            <a:spLocks noGrp="1"/>
          </p:cNvSpPr>
          <p:nvPr>
            <p:ph idx="1"/>
          </p:nvPr>
        </p:nvSpPr>
        <p:spPr>
          <a:xfrm>
            <a:off x="585788" y="1638300"/>
            <a:ext cx="10948987" cy="4749800"/>
          </a:xfrm>
        </p:spPr>
        <p:txBody>
          <a:bodyPr/>
          <a:lstStyle/>
          <a:p>
            <a:pPr marL="0" indent="0" algn="just">
              <a:buFont typeface="Wingdings 3" panose="05040102010807070707" pitchFamily="18" charset="2"/>
              <a:buNone/>
            </a:pPr>
            <a:r>
              <a:rPr lang="tr-TR" altLang="en-US"/>
              <a:t>	KKN’ ler tehlikenin oluştuğu bölümdür ve bu üretim basamağı kontrol altında tutulmaya çalışılır. Eğer bu aşamada kontrol sağlanırsa tehlikeler minimuma iner veya tamamen önlenir. Bu nedenle en önemli aşamadır. İlk aşamada tehlike analizi yapılarak potansiyel tehlikeler belirlendikten sonra her aşamanın her tehlikesinin bir KKN olup olmadığı belirlenir. KKN’ ları bir işlem, herhangi bir işlem aşaması veya herhangi bir çevre veya ortam olabilir. Akış şeması üzerinde KKN olarak tanımlanmayan her nokta, kontrol noktası veya kalite kontrol noktası olarak kabul edilerek firmanın GMP kuralları kapsamında rutin olarak kontrol edilir. Eğer noktalar gereksiz yere KKN olarak kabul edilir ve çok fazla KKN belirlenir ise HACCP planı yoğunlaşması gereken noktalardan uzaklaşabilir. </a:t>
            </a:r>
          </a:p>
          <a:p>
            <a:pPr marL="0" indent="0" algn="just">
              <a:buFont typeface="Wingdings 3" panose="05040102010807070707" pitchFamily="18" charset="2"/>
              <a:buNone/>
            </a:pPr>
            <a:r>
              <a:rPr lang="tr-TR" altLang="en-US"/>
              <a:t>	Aynı tehlikeye ait birden fazla KKN olabilir. HACCP sistemindeki bir KKN’ nın belirlenmesi, bir karar ağacı uygulamasıyla basitleştirilebilir. Bununla birlikte bunu başarılı bir şekilde kullanmak için eğitime gerek olabilir. KKN’ lerin belirlenmesinde bu konuda yayımlanmış kılavuzlardan yararlanılmalıdır. Bir karar ağacı birçok duruma uygulanabilir ve şeffaflığı sağlayıp, doğrulamayı kolaylaştırabilir</a:t>
            </a:r>
          </a:p>
        </p:txBody>
      </p:sp>
      <p:sp>
        <p:nvSpPr>
          <p:cNvPr id="121858" name="Dikdörtgen 3">
            <a:extLst>
              <a:ext uri="{FF2B5EF4-FFF2-40B4-BE49-F238E27FC236}">
                <a16:creationId xmlns:a16="http://schemas.microsoft.com/office/drawing/2014/main" id="{75665C48-A61A-438C-B299-7463AF462274}"/>
              </a:ext>
            </a:extLst>
          </p:cNvPr>
          <p:cNvSpPr>
            <a:spLocks noChangeArrowheads="1"/>
          </p:cNvSpPr>
          <p:nvPr/>
        </p:nvSpPr>
        <p:spPr bwMode="auto">
          <a:xfrm>
            <a:off x="4113213" y="788988"/>
            <a:ext cx="41036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tr-TR" altLang="en-US" sz="2800" b="1"/>
              <a:t>8. Ccp'lerin Saptanması</a:t>
            </a:r>
            <a:endParaRPr lang="tr-TR" altLang="en-US" sz="28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Unvan 1">
            <a:extLst>
              <a:ext uri="{FF2B5EF4-FFF2-40B4-BE49-F238E27FC236}">
                <a16:creationId xmlns:a16="http://schemas.microsoft.com/office/drawing/2014/main" id="{C49694D5-6551-4036-92C8-B11B2CC47416}"/>
              </a:ext>
            </a:extLst>
          </p:cNvPr>
          <p:cNvSpPr>
            <a:spLocks noGrp="1"/>
          </p:cNvSpPr>
          <p:nvPr>
            <p:ph type="title"/>
          </p:nvPr>
        </p:nvSpPr>
        <p:spPr/>
        <p:txBody>
          <a:bodyPr/>
          <a:lstStyle/>
          <a:p>
            <a:br>
              <a:rPr lang="tr-TR" altLang="en-US"/>
            </a:br>
            <a:endParaRPr lang="tr-TR" altLang="en-US"/>
          </a:p>
        </p:txBody>
      </p:sp>
      <p:sp>
        <p:nvSpPr>
          <p:cNvPr id="122882" name="İçerik Yer Tutucusu 2">
            <a:extLst>
              <a:ext uri="{FF2B5EF4-FFF2-40B4-BE49-F238E27FC236}">
                <a16:creationId xmlns:a16="http://schemas.microsoft.com/office/drawing/2014/main" id="{B41B840B-73A1-433E-8195-D91297FCB4F9}"/>
              </a:ext>
            </a:extLst>
          </p:cNvPr>
          <p:cNvSpPr>
            <a:spLocks noGrp="1"/>
          </p:cNvSpPr>
          <p:nvPr>
            <p:ph idx="1"/>
          </p:nvPr>
        </p:nvSpPr>
        <p:spPr>
          <a:xfrm>
            <a:off x="347663" y="1300163"/>
            <a:ext cx="11006137" cy="5387975"/>
          </a:xfrm>
        </p:spPr>
        <p:txBody>
          <a:bodyPr/>
          <a:lstStyle/>
          <a:p>
            <a:pPr>
              <a:lnSpc>
                <a:spcPct val="150000"/>
              </a:lnSpc>
            </a:pPr>
            <a:r>
              <a:rPr lang="tr-TR" altLang="en-US">
                <a:latin typeface="Arial" panose="020B0604020202020204" pitchFamily="34" charset="0"/>
                <a:cs typeface="Arial" panose="020B0604020202020204" pitchFamily="34" charset="0"/>
              </a:rPr>
              <a:t>İlk aşamada tehlike analizi yapılarak potansiyel tehlikeler belirlendikten sonra karar ağacı kullanılarak</a:t>
            </a:r>
          </a:p>
          <a:p>
            <a:pPr>
              <a:lnSpc>
                <a:spcPct val="150000"/>
              </a:lnSpc>
            </a:pPr>
            <a:r>
              <a:rPr lang="tr-TR" altLang="en-US">
                <a:latin typeface="Arial" panose="020B0604020202020204" pitchFamily="34" charset="0"/>
                <a:cs typeface="Arial" panose="020B0604020202020204" pitchFamily="34" charset="0"/>
              </a:rPr>
              <a:t>her aşamada belirlenen tehlikelerin bir CCP olup olmadığı belirlenir.</a:t>
            </a:r>
          </a:p>
          <a:p>
            <a:pPr>
              <a:lnSpc>
                <a:spcPct val="150000"/>
              </a:lnSpc>
            </a:pPr>
            <a:r>
              <a:rPr lang="tr-TR" altLang="en-US">
                <a:latin typeface="Arial" panose="020B0604020202020204" pitchFamily="34" charset="0"/>
                <a:cs typeface="Arial" panose="020B0604020202020204" pitchFamily="34" charset="0"/>
              </a:rPr>
              <a:t>Karar ağacı kullanılarak CCP olarak belirlenen bir işlem veya aşamadaki tehlike kontrol altına alınmalıdır.</a:t>
            </a:r>
          </a:p>
          <a:p>
            <a:pPr>
              <a:lnSpc>
                <a:spcPct val="150000"/>
              </a:lnSpc>
            </a:pPr>
            <a:r>
              <a:rPr lang="tr-TR" altLang="en-US">
                <a:latin typeface="Arial" panose="020B0604020202020204" pitchFamily="34" charset="0"/>
                <a:cs typeface="Arial" panose="020B0604020202020204" pitchFamily="34" charset="0"/>
              </a:rPr>
              <a:t>CCP’deki tehlike alınan önlemlerle tamamen önlenebilir veya kabul edilebilir bir düzeye indirilebilir. </a:t>
            </a:r>
          </a:p>
          <a:p>
            <a:pPr>
              <a:lnSpc>
                <a:spcPct val="150000"/>
              </a:lnSpc>
            </a:pPr>
            <a:r>
              <a:rPr lang="tr-TR" altLang="en-US">
                <a:latin typeface="Arial" panose="020B0604020202020204" pitchFamily="34" charset="0"/>
                <a:cs typeface="Arial" panose="020B0604020202020204" pitchFamily="34" charset="0"/>
              </a:rPr>
              <a:t>Kritik kontrol noktalarının kontrolünde herhangi bir ihmal yada dikkatsizlik geri dönüşümü olamayan bazı risklerin doğmasına neden olmaktadır.</a:t>
            </a:r>
          </a:p>
          <a:p>
            <a:pPr>
              <a:lnSpc>
                <a:spcPct val="150000"/>
              </a:lnSpc>
            </a:pPr>
            <a:r>
              <a:rPr lang="tr-TR" altLang="en-US">
                <a:latin typeface="Arial" panose="020B0604020202020204" pitchFamily="34" charset="0"/>
                <a:cs typeface="Arial" panose="020B0604020202020204" pitchFamily="34" charset="0"/>
              </a:rPr>
              <a:t>CCP’lerin tanımlanması amacıyla CCP karar ağacından faydalanılır.</a:t>
            </a:r>
          </a:p>
          <a:p>
            <a:pPr algn="just"/>
            <a:r>
              <a:rPr lang="tr-TR" altLang="en-US">
                <a:latin typeface="Arial" panose="020B0604020202020204" pitchFamily="34" charset="0"/>
                <a:cs typeface="Arial" panose="020B0604020202020204" pitchFamily="34" charset="0"/>
              </a:rPr>
              <a:t>karar ağacında yer alan sorular yanıtlanarak söz konusu kritik kontrol noktalarının tehlikenin kontrol altına alınmasında etkili, gerçek kritik kontrol noktaları olup olmadığı saptanır.</a:t>
            </a:r>
          </a:p>
          <a:p>
            <a:pPr algn="just"/>
            <a:r>
              <a:rPr lang="tr-TR" altLang="en-US">
                <a:latin typeface="Arial" panose="020B0604020202020204" pitchFamily="34" charset="0"/>
                <a:cs typeface="Arial" panose="020B0604020202020204" pitchFamily="34" charset="0"/>
              </a:rPr>
              <a:t>Karar ağacında yer alan her soru tanımlanmış tehlike ile o ürünün üretiminde </a:t>
            </a:r>
            <a:r>
              <a:rPr lang="nn-NO" altLang="en-US">
                <a:latin typeface="Arial" panose="020B0604020202020204" pitchFamily="34" charset="0"/>
                <a:cs typeface="Arial" panose="020B0604020202020204" pitchFamily="34" charset="0"/>
              </a:rPr>
              <a:t>söz konusu her aşamaya tek tek</a:t>
            </a:r>
            <a:r>
              <a:rPr lang="tr-TR" altLang="en-US">
                <a:latin typeface="Arial" panose="020B0604020202020204" pitchFamily="34" charset="0"/>
                <a:cs typeface="Arial" panose="020B0604020202020204" pitchFamily="34" charset="0"/>
              </a:rPr>
              <a:t> uygulanmalıdır.</a:t>
            </a:r>
          </a:p>
          <a:p>
            <a:pPr>
              <a:lnSpc>
                <a:spcPct val="150000"/>
              </a:lnSpc>
            </a:pPr>
            <a:endParaRPr lang="tr-TR" altLang="en-US">
              <a:latin typeface="Arial" panose="020B0604020202020204" pitchFamily="34" charset="0"/>
              <a:cs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20A5CD-B16D-4D1E-81AA-B2FE2EB92834}"/>
              </a:ext>
            </a:extLst>
          </p:cNvPr>
          <p:cNvSpPr>
            <a:spLocks noGrp="1"/>
          </p:cNvSpPr>
          <p:nvPr>
            <p:ph type="title"/>
          </p:nvPr>
        </p:nvSpPr>
        <p:spPr>
          <a:xfrm>
            <a:off x="2244725" y="173038"/>
            <a:ext cx="8912225" cy="1281112"/>
          </a:xfrm>
        </p:spPr>
        <p:txBody>
          <a:bodyPr rtlCol="0">
            <a:normAutofit fontScale="90000"/>
          </a:bodyPr>
          <a:lstStyle/>
          <a:p>
            <a:pPr fontAlgn="auto">
              <a:spcAft>
                <a:spcPts val="0"/>
              </a:spcAft>
              <a:defRPr/>
            </a:pPr>
            <a:r>
              <a:rPr lang="tr-TR" b="1" dirty="0"/>
              <a:t>9. Tanımlanan Her Bir CCP İçin Kullanılacak</a:t>
            </a:r>
            <a:br>
              <a:rPr lang="tr-TR" b="1" dirty="0"/>
            </a:br>
            <a:r>
              <a:rPr lang="tr-TR" b="1" dirty="0"/>
              <a:t>Limit Ve Kontrol Kriterlerinin</a:t>
            </a:r>
            <a:br>
              <a:rPr lang="tr-TR" b="1" dirty="0"/>
            </a:br>
            <a:r>
              <a:rPr lang="tr-TR" b="1" dirty="0"/>
              <a:t>Belirlenmesi (Hedef Düzey Ve Tolerans)</a:t>
            </a:r>
            <a:br>
              <a:rPr lang="tr-TR" dirty="0"/>
            </a:br>
            <a:endParaRPr lang="tr-TR" dirty="0"/>
          </a:p>
        </p:txBody>
      </p:sp>
      <p:sp>
        <p:nvSpPr>
          <p:cNvPr id="3" name="İçerik Yer Tutucusu 2">
            <a:extLst>
              <a:ext uri="{FF2B5EF4-FFF2-40B4-BE49-F238E27FC236}">
                <a16:creationId xmlns:a16="http://schemas.microsoft.com/office/drawing/2014/main" id="{04123196-D44C-4A84-81B6-F5C535BE6C72}"/>
              </a:ext>
            </a:extLst>
          </p:cNvPr>
          <p:cNvSpPr>
            <a:spLocks noGrp="1"/>
          </p:cNvSpPr>
          <p:nvPr>
            <p:ph idx="1"/>
          </p:nvPr>
        </p:nvSpPr>
        <p:spPr>
          <a:xfrm>
            <a:off x="257175" y="1690688"/>
            <a:ext cx="11096625" cy="4486275"/>
          </a:xfrm>
        </p:spPr>
        <p:txBody>
          <a:bodyPr>
            <a:normAutofit/>
          </a:bodyPr>
          <a:lstStyle/>
          <a:p>
            <a:pPr marL="0" indent="0">
              <a:buFont typeface="Wingdings 3" panose="05040102010807070707" pitchFamily="18" charset="2"/>
              <a:buNone/>
            </a:pPr>
            <a:r>
              <a:rPr lang="tr-TR" altLang="en-US" sz="2000">
                <a:latin typeface="Arial" panose="020B0604020202020204" pitchFamily="34" charset="0"/>
                <a:cs typeface="Arial" panose="020B0604020202020204" pitchFamily="34" charset="0"/>
              </a:rPr>
              <a:t>Tanımlanmış her bir KKN' için uygulanacak kriterler o noktada işlemin kontrol altında olduğunu gösterecek özellikte olmalıdır. Kritik kontrol noktalarının kontrolü amacıyla kullanılan söz konusu kriterler genellikle tolerans sınırları da</a:t>
            </a:r>
          </a:p>
          <a:p>
            <a:pPr marL="0" indent="0">
              <a:buFont typeface="Wingdings 3" panose="05040102010807070707" pitchFamily="18" charset="2"/>
              <a:buNone/>
            </a:pPr>
            <a:r>
              <a:rPr lang="tr-TR" altLang="en-US" sz="2000">
                <a:latin typeface="Arial" panose="020B0604020202020204" pitchFamily="34" charset="0"/>
                <a:cs typeface="Arial" panose="020B0604020202020204" pitchFamily="34" charset="0"/>
              </a:rPr>
              <a:t>belirtilerek kritik limitler olarak uygulanır. Bu kriterler şu şekilde sıralanabilir;</a:t>
            </a:r>
          </a:p>
          <a:p>
            <a:pPr marL="0" indent="0">
              <a:buFont typeface="Wingdings" panose="05000000000000000000" pitchFamily="2" charset="2"/>
              <a:buChar char="Ø"/>
            </a:pPr>
            <a:r>
              <a:rPr lang="tr-TR" altLang="en-US" sz="2000">
                <a:latin typeface="Arial" panose="020B0604020202020204" pitchFamily="34" charset="0"/>
                <a:cs typeface="Arial" panose="020B0604020202020204" pitchFamily="34" charset="0"/>
              </a:rPr>
              <a:t>Fiziksel parametreler ; sıcaklık, süre, nem, bir paketteki ürün miktarı, boyutları, eni, derinliği gibi</a:t>
            </a:r>
          </a:p>
          <a:p>
            <a:pPr marL="0" indent="0">
              <a:buFont typeface="Wingdings" panose="05000000000000000000" pitchFamily="2" charset="2"/>
              <a:buChar char="Ø"/>
            </a:pPr>
            <a:r>
              <a:rPr lang="tr-TR" altLang="en-US" sz="2000">
                <a:latin typeface="Arial" panose="020B0604020202020204" pitchFamily="34" charset="0"/>
                <a:cs typeface="Arial" panose="020B0604020202020204" pitchFamily="34" charset="0"/>
              </a:rPr>
              <a:t>Kimyasal parametreler ; fermente gıdaların veya asitlendirilmiş gıdaların pH’sı, orta derecede nemli gıdaların su aktivitesi, tuz konsantrasyonu, soğutma suyunda mevcut klor miktarı ve üründeki koruyucu madde düzeyi gibi.</a:t>
            </a:r>
          </a:p>
          <a:p>
            <a:pPr marL="0" indent="0">
              <a:buFont typeface="Wingdings" panose="05000000000000000000" pitchFamily="2" charset="2"/>
              <a:buChar char="Ø"/>
            </a:pPr>
            <a:r>
              <a:rPr lang="tr-TR" altLang="en-US" sz="2000">
                <a:latin typeface="Arial" panose="020B0604020202020204" pitchFamily="34" charset="0"/>
                <a:cs typeface="Arial" panose="020B0604020202020204" pitchFamily="34" charset="0"/>
              </a:rPr>
              <a:t>Duyusal parametreler ; tekstür, görünüş ve lezzet gibi</a:t>
            </a:r>
          </a:p>
          <a:p>
            <a:pPr marL="0" indent="0">
              <a:buFont typeface="Wingdings" panose="05000000000000000000" pitchFamily="2" charset="2"/>
              <a:buChar char="Ø"/>
            </a:pPr>
            <a:r>
              <a:rPr lang="tr-TR" altLang="en-US" sz="2000">
                <a:latin typeface="Arial" panose="020B0604020202020204" pitchFamily="34" charset="0"/>
                <a:cs typeface="Arial" panose="020B0604020202020204" pitchFamily="34" charset="0"/>
              </a:rPr>
              <a:t>Yönetimle ilgili parametreler; ürünün kullanım koşullarını açıklayıcı şekilde eksiksiz ve doğru etiketlenmesi, etkin stok rotasyonu gibi</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6D1BCF-DD90-49D8-A3B5-0A6E23575DD4}"/>
              </a:ext>
            </a:extLst>
          </p:cNvPr>
          <p:cNvSpPr>
            <a:spLocks noGrp="1"/>
          </p:cNvSpPr>
          <p:nvPr>
            <p:ph type="title"/>
          </p:nvPr>
        </p:nvSpPr>
        <p:spPr>
          <a:xfrm>
            <a:off x="2232025" y="174625"/>
            <a:ext cx="8912225" cy="1281113"/>
          </a:xfrm>
        </p:spPr>
        <p:txBody>
          <a:bodyPr rtlCol="0">
            <a:normAutofit fontScale="90000"/>
          </a:bodyPr>
          <a:lstStyle/>
          <a:p>
            <a:pPr fontAlgn="auto">
              <a:spcAft>
                <a:spcPts val="0"/>
              </a:spcAft>
              <a:defRPr/>
            </a:pPr>
            <a:r>
              <a:rPr lang="tr-TR" b="1" dirty="0"/>
              <a:t>10. </a:t>
            </a:r>
            <a:r>
              <a:rPr lang="tr-TR" b="1" dirty="0" err="1"/>
              <a:t>Ccp'lerin</a:t>
            </a:r>
            <a:r>
              <a:rPr lang="tr-TR" b="1" dirty="0"/>
              <a:t> Ve Kriterlerin Kontrol Ve İzlenmesi İçin Sistem Oluşturulması</a:t>
            </a:r>
            <a:br>
              <a:rPr lang="tr-TR" dirty="0"/>
            </a:br>
            <a:endParaRPr lang="tr-TR" dirty="0"/>
          </a:p>
        </p:txBody>
      </p:sp>
      <p:sp>
        <p:nvSpPr>
          <p:cNvPr id="124930" name="İçerik Yer Tutucusu 2">
            <a:extLst>
              <a:ext uri="{FF2B5EF4-FFF2-40B4-BE49-F238E27FC236}">
                <a16:creationId xmlns:a16="http://schemas.microsoft.com/office/drawing/2014/main" id="{AB263F85-09BB-4A40-B9C4-C1D56BF2076F}"/>
              </a:ext>
            </a:extLst>
          </p:cNvPr>
          <p:cNvSpPr>
            <a:spLocks noGrp="1"/>
          </p:cNvSpPr>
          <p:nvPr>
            <p:ph idx="1"/>
          </p:nvPr>
        </p:nvSpPr>
        <p:spPr>
          <a:xfrm>
            <a:off x="398463" y="1455738"/>
            <a:ext cx="10955337" cy="4721225"/>
          </a:xfrm>
        </p:spPr>
        <p:txBody>
          <a:bodyPr/>
          <a:lstStyle/>
          <a:p>
            <a:pPr algn="just"/>
            <a:r>
              <a:rPr lang="tr-TR" altLang="en-US" sz="2000">
                <a:latin typeface="Arial" panose="020B0604020202020204" pitchFamily="34" charset="0"/>
                <a:cs typeface="Arial" panose="020B0604020202020204" pitchFamily="34" charset="0"/>
              </a:rPr>
              <a:t>İzleme, CCP noktalarında planlanmış ölçüm veya gözlemlerin yapılması ve elde edilen sonuçların hedeflenen kriter veya limitlere uygun olup olmadığının değerlendirilmesidir.</a:t>
            </a:r>
          </a:p>
          <a:p>
            <a:pPr algn="just"/>
            <a:r>
              <a:rPr lang="tr-TR" altLang="en-US" sz="2000">
                <a:latin typeface="Arial" panose="020B0604020202020204" pitchFamily="34" charset="0"/>
                <a:cs typeface="Arial" panose="020B0604020202020204" pitchFamily="34" charset="0"/>
              </a:rPr>
              <a:t>İzleme sistemi CCP'ler de meydana gelebilecek aksaklıkları ideal olarak zamanında ve gecikmeden saptayabilmelidir.</a:t>
            </a:r>
          </a:p>
          <a:p>
            <a:pPr algn="just"/>
            <a:r>
              <a:rPr lang="tr-TR" altLang="en-US" sz="2000">
                <a:latin typeface="Arial" panose="020B0604020202020204" pitchFamily="34" charset="0"/>
                <a:cs typeface="Arial" panose="020B0604020202020204" pitchFamily="34" charset="0"/>
              </a:rPr>
              <a:t>Bu nedenle mikrobiyolojik analizler uzun zaman aldığından CCP'Ierin rutin kontrollerinde genellikle uygulanmazlar. Bu amaçla mikrobiyolojik analizler pratikte genellikle hammaddeye uygulanır.</a:t>
            </a:r>
          </a:p>
          <a:p>
            <a:pPr algn="just"/>
            <a:r>
              <a:rPr lang="nb-NO" altLang="en-US" sz="2000">
                <a:latin typeface="Arial" panose="020B0604020202020204" pitchFamily="34" charset="0"/>
                <a:cs typeface="Arial" panose="020B0604020202020204" pitchFamily="34" charset="0"/>
              </a:rPr>
              <a:t>Kritik kontrol noktalarının kontrolü ya üretim hattında ya da</a:t>
            </a:r>
            <a:r>
              <a:rPr lang="tr-TR" altLang="en-US" sz="2000">
                <a:latin typeface="Arial" panose="020B0604020202020204" pitchFamily="34" charset="0"/>
                <a:cs typeface="Arial" panose="020B0604020202020204" pitchFamily="34" charset="0"/>
              </a:rPr>
              <a:t> üretim hattı dışında yapılır.</a:t>
            </a:r>
          </a:p>
          <a:p>
            <a:pPr algn="just"/>
            <a:r>
              <a:rPr lang="tr-TR" altLang="en-US" sz="2000">
                <a:latin typeface="Arial" panose="020B0604020202020204" pitchFamily="34" charset="0"/>
                <a:cs typeface="Arial" panose="020B0604020202020204" pitchFamily="34" charset="0"/>
              </a:rPr>
              <a:t>Üretim hattında genellikle sıcaklık-süre gibi fiziksel ölçümler,</a:t>
            </a:r>
          </a:p>
          <a:p>
            <a:pPr algn="just"/>
            <a:r>
              <a:rPr lang="tr-TR" altLang="en-US" sz="2000">
                <a:latin typeface="Arial" panose="020B0604020202020204" pitchFamily="34" charset="0"/>
                <a:cs typeface="Arial" panose="020B0604020202020204" pitchFamily="34" charset="0"/>
              </a:rPr>
              <a:t>üretim hattı dışında da tuz, pH, aw ve kuru madde gibi fiziksel ve kimyasal ölçümler yapılır.</a:t>
            </a:r>
          </a:p>
          <a:p>
            <a:pPr algn="just"/>
            <a:r>
              <a:rPr lang="tr-TR" altLang="en-US" sz="2000">
                <a:latin typeface="Arial" panose="020B0604020202020204" pitchFamily="34" charset="0"/>
                <a:cs typeface="Arial" panose="020B0604020202020204" pitchFamily="34" charset="0"/>
              </a:rPr>
              <a:t>İzlemelerin sıklığı HACCP planında belirtilmelidir</a:t>
            </a:r>
          </a:p>
          <a:p>
            <a:endParaRPr lang="tr-TR"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61A4D2-562B-442E-ABB8-CB117BC28CFD}"/>
              </a:ext>
            </a:extLst>
          </p:cNvPr>
          <p:cNvSpPr>
            <a:spLocks noGrp="1"/>
          </p:cNvSpPr>
          <p:nvPr>
            <p:ph type="title"/>
          </p:nvPr>
        </p:nvSpPr>
        <p:spPr/>
        <p:txBody>
          <a:bodyPr rtlCol="0">
            <a:normAutofit fontScale="90000"/>
          </a:bodyPr>
          <a:lstStyle/>
          <a:p>
            <a:pPr fontAlgn="auto">
              <a:spcAft>
                <a:spcPts val="0"/>
              </a:spcAft>
              <a:defRPr/>
            </a:pPr>
            <a:r>
              <a:rPr lang="tr-TR" b="1" dirty="0"/>
              <a:t>11. Gerekli Olduğu Durumlarda </a:t>
            </a:r>
            <a:r>
              <a:rPr lang="tr-TR" b="1" dirty="0" err="1"/>
              <a:t>Ccp'lerde</a:t>
            </a:r>
            <a:r>
              <a:rPr lang="tr-TR" b="1" dirty="0"/>
              <a:t> Düzeltici Önlemlerin Alınması</a:t>
            </a:r>
            <a:br>
              <a:rPr lang="tr-TR" dirty="0"/>
            </a:br>
            <a:endParaRPr lang="tr-TR" dirty="0"/>
          </a:p>
        </p:txBody>
      </p:sp>
      <p:sp>
        <p:nvSpPr>
          <p:cNvPr id="3" name="İçerik Yer Tutucusu 2">
            <a:extLst>
              <a:ext uri="{FF2B5EF4-FFF2-40B4-BE49-F238E27FC236}">
                <a16:creationId xmlns:a16="http://schemas.microsoft.com/office/drawing/2014/main" id="{0DDB15F6-CC31-44CD-8479-1B91022F373D}"/>
              </a:ext>
            </a:extLst>
          </p:cNvPr>
          <p:cNvSpPr>
            <a:spLocks noGrp="1"/>
          </p:cNvSpPr>
          <p:nvPr>
            <p:ph idx="1"/>
          </p:nvPr>
        </p:nvSpPr>
        <p:spPr>
          <a:xfrm>
            <a:off x="677863" y="2160588"/>
            <a:ext cx="9447212" cy="3881437"/>
          </a:xfrm>
        </p:spPr>
        <p:txBody>
          <a:bodyPr rtlCol="0">
            <a:normAutofit/>
          </a:bodyPr>
          <a:lstStyle/>
          <a:p>
            <a:pPr algn="just" fontAlgn="auto">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Kritik kontrol noktalarında kullanılacak kontrol kriterleri ve limitlerden sapmalar olması halinde işletmede gerçekleştirilecek uygulamalar ve</a:t>
            </a:r>
          </a:p>
          <a:p>
            <a:pPr marL="0" indent="0" algn="just" fontAlgn="auto">
              <a:spcAft>
                <a:spcPts val="0"/>
              </a:spcAft>
              <a:buFont typeface="Wingdings 3" charset="2"/>
              <a:buNone/>
              <a:defRPr/>
            </a:pPr>
            <a:r>
              <a:rPr lang="tr-TR" dirty="0">
                <a:solidFill>
                  <a:schemeClr val="tx1">
                    <a:lumMod val="75000"/>
                    <a:lumOff val="25000"/>
                  </a:schemeClr>
                </a:solidFill>
                <a:latin typeface="Arial" panose="020B0604020202020204" pitchFamily="34" charset="0"/>
                <a:cs typeface="Arial" panose="020B0604020202020204" pitchFamily="34" charset="0"/>
              </a:rPr>
              <a:t>alınacak önlemler tam olarak belirlenmelidir:</a:t>
            </a:r>
          </a:p>
          <a:p>
            <a:pPr algn="just" fontAlgn="auto">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her bir </a:t>
            </a:r>
            <a:r>
              <a:rPr lang="tr-TR" dirty="0" err="1">
                <a:solidFill>
                  <a:schemeClr val="tx1">
                    <a:lumMod val="75000"/>
                    <a:lumOff val="25000"/>
                  </a:schemeClr>
                </a:solidFill>
                <a:latin typeface="Arial" panose="020B0604020202020204" pitchFamily="34" charset="0"/>
                <a:cs typeface="Arial" panose="020B0604020202020204" pitchFamily="34" charset="0"/>
              </a:rPr>
              <a:t>KKN'ndan</a:t>
            </a:r>
            <a:r>
              <a:rPr lang="tr-TR" dirty="0">
                <a:solidFill>
                  <a:schemeClr val="tx1">
                    <a:lumMod val="75000"/>
                    <a:lumOff val="25000"/>
                  </a:schemeClr>
                </a:solidFill>
                <a:latin typeface="Arial" panose="020B0604020202020204" pitchFamily="34" charset="0"/>
                <a:cs typeface="Arial" panose="020B0604020202020204" pitchFamily="34" charset="0"/>
              </a:rPr>
              <a:t> sorumlu kişiler belirlenmeli,</a:t>
            </a:r>
          </a:p>
          <a:p>
            <a:pPr algn="just" fontAlgn="auto">
              <a:spcAft>
                <a:spcPts val="0"/>
              </a:spcAft>
              <a:buFont typeface="Wingdings 3" charset="2"/>
              <a:buChar char=""/>
              <a:defRPr/>
            </a:pPr>
            <a:r>
              <a:rPr lang="sv-SE" dirty="0">
                <a:solidFill>
                  <a:schemeClr val="tx1">
                    <a:lumMod val="75000"/>
                    <a:lumOff val="25000"/>
                  </a:schemeClr>
                </a:solidFill>
                <a:latin typeface="Arial" panose="020B0604020202020204" pitchFamily="34" charset="0"/>
                <a:cs typeface="Arial" panose="020B0604020202020204" pitchFamily="34" charset="0"/>
              </a:rPr>
              <a:t>bu noktalarda kriterlerden sapmalar meydana</a:t>
            </a:r>
            <a:r>
              <a:rPr lang="tr-TR" dirty="0">
                <a:solidFill>
                  <a:schemeClr val="tx1">
                    <a:lumMod val="75000"/>
                    <a:lumOff val="25000"/>
                  </a:schemeClr>
                </a:solidFill>
                <a:latin typeface="Arial" panose="020B0604020202020204" pitchFamily="34" charset="0"/>
                <a:cs typeface="Arial" panose="020B0604020202020204" pitchFamily="34" charset="0"/>
              </a:rPr>
              <a:t> geldiğinde ne gibi bir uygulamaya gidileceği,</a:t>
            </a:r>
          </a:p>
          <a:p>
            <a:pPr algn="just" fontAlgn="auto">
              <a:spcAft>
                <a:spcPts val="0"/>
              </a:spcAft>
              <a:buFont typeface="Wingdings 3" charset="2"/>
              <a:buChar char=""/>
              <a:defRPr/>
            </a:pPr>
            <a:r>
              <a:rPr lang="it-IT" dirty="0">
                <a:solidFill>
                  <a:schemeClr val="tx1">
                    <a:lumMod val="75000"/>
                    <a:lumOff val="25000"/>
                  </a:schemeClr>
                </a:solidFill>
                <a:latin typeface="Arial" panose="020B0604020202020204" pitchFamily="34" charset="0"/>
                <a:cs typeface="Arial" panose="020B0604020202020204" pitchFamily="34" charset="0"/>
              </a:rPr>
              <a:t>bunun ne şekilde rapor edileceği</a:t>
            </a:r>
          </a:p>
          <a:p>
            <a:pPr algn="just" fontAlgn="auto">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üretilen ürünün ne yapılacağı açık bir şekilde tanımlanmalıdır.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Unvan 1">
            <a:extLst>
              <a:ext uri="{FF2B5EF4-FFF2-40B4-BE49-F238E27FC236}">
                <a16:creationId xmlns:a16="http://schemas.microsoft.com/office/drawing/2014/main" id="{AAC182E7-4033-421D-93B6-7E96BEF46540}"/>
              </a:ext>
            </a:extLst>
          </p:cNvPr>
          <p:cNvSpPr>
            <a:spLocks noGrp="1"/>
          </p:cNvSpPr>
          <p:nvPr>
            <p:ph type="title"/>
          </p:nvPr>
        </p:nvSpPr>
        <p:spPr/>
        <p:txBody>
          <a:bodyPr/>
          <a:lstStyle/>
          <a:p>
            <a:r>
              <a:rPr lang="tr-TR" altLang="en-US" b="1"/>
              <a:t>12. Kayıtların Tutulması</a:t>
            </a:r>
            <a:br>
              <a:rPr lang="tr-TR" altLang="en-US"/>
            </a:br>
            <a:endParaRPr lang="tr-TR" altLang="en-US"/>
          </a:p>
        </p:txBody>
      </p:sp>
      <p:sp>
        <p:nvSpPr>
          <p:cNvPr id="3" name="İçerik Yer Tutucusu 2">
            <a:extLst>
              <a:ext uri="{FF2B5EF4-FFF2-40B4-BE49-F238E27FC236}">
                <a16:creationId xmlns:a16="http://schemas.microsoft.com/office/drawing/2014/main" id="{8440D7F4-645C-401F-845E-9C545BC190BC}"/>
              </a:ext>
            </a:extLst>
          </p:cNvPr>
          <p:cNvSpPr>
            <a:spLocks noGrp="1"/>
          </p:cNvSpPr>
          <p:nvPr>
            <p:ph idx="1"/>
          </p:nvPr>
        </p:nvSpPr>
        <p:spPr>
          <a:xfrm>
            <a:off x="677863" y="1497013"/>
            <a:ext cx="11131550" cy="4903787"/>
          </a:xfrm>
        </p:spPr>
        <p:txBody>
          <a:bodyPr rtlCol="0">
            <a:normAutofit/>
          </a:bodyPr>
          <a:lstStyle/>
          <a:p>
            <a:pPr marL="0" indent="0" algn="just" fontAlgn="auto">
              <a:lnSpc>
                <a:spcPct val="150000"/>
              </a:lnSpc>
              <a:spcAft>
                <a:spcPts val="0"/>
              </a:spcAft>
              <a:buFont typeface="Wingdings 3" charset="2"/>
              <a:buNone/>
              <a:defRPr/>
            </a:pPr>
            <a:r>
              <a:rPr lang="tr-TR" dirty="0">
                <a:solidFill>
                  <a:schemeClr val="tx1">
                    <a:lumMod val="75000"/>
                    <a:lumOff val="25000"/>
                  </a:schemeClr>
                </a:solidFill>
                <a:latin typeface="Arial" panose="020B0604020202020204" pitchFamily="34" charset="0"/>
                <a:cs typeface="Arial" panose="020B0604020202020204" pitchFamily="34" charset="0"/>
              </a:rPr>
              <a:t>HACCP ile ilgili tüm </a:t>
            </a:r>
            <a:r>
              <a:rPr lang="tr-TR" dirty="0" err="1">
                <a:solidFill>
                  <a:schemeClr val="tx1">
                    <a:lumMod val="75000"/>
                    <a:lumOff val="25000"/>
                  </a:schemeClr>
                </a:solidFill>
                <a:latin typeface="Arial" panose="020B0604020202020204" pitchFamily="34" charset="0"/>
                <a:cs typeface="Arial" panose="020B0604020202020204" pitchFamily="34" charset="0"/>
              </a:rPr>
              <a:t>dökümanlar</a:t>
            </a:r>
            <a:r>
              <a:rPr lang="tr-TR" dirty="0">
                <a:solidFill>
                  <a:schemeClr val="tx1">
                    <a:lumMod val="75000"/>
                    <a:lumOff val="25000"/>
                  </a:schemeClr>
                </a:solidFill>
                <a:latin typeface="Arial" panose="020B0604020202020204" pitchFamily="34" charset="0"/>
                <a:cs typeface="Arial" panose="020B0604020202020204" pitchFamily="34" charset="0"/>
              </a:rPr>
              <a:t> hazırlanmalıdır.</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Bu </a:t>
            </a:r>
            <a:r>
              <a:rPr lang="tr-TR" dirty="0" err="1">
                <a:solidFill>
                  <a:schemeClr val="tx1">
                    <a:lumMod val="75000"/>
                    <a:lumOff val="25000"/>
                  </a:schemeClr>
                </a:solidFill>
                <a:latin typeface="Arial" panose="020B0604020202020204" pitchFamily="34" charset="0"/>
                <a:cs typeface="Arial" panose="020B0604020202020204" pitchFamily="34" charset="0"/>
              </a:rPr>
              <a:t>dökümanlar</a:t>
            </a:r>
            <a:r>
              <a:rPr lang="tr-TR" dirty="0">
                <a:solidFill>
                  <a:schemeClr val="tx1">
                    <a:lumMod val="75000"/>
                    <a:lumOff val="25000"/>
                  </a:schemeClr>
                </a:solidFill>
                <a:latin typeface="Arial" panose="020B0604020202020204" pitchFamily="34" charset="0"/>
                <a:cs typeface="Arial" panose="020B0604020202020204" pitchFamily="34" charset="0"/>
              </a:rPr>
              <a:t> HACCP uygulamasında görev alan personelin görevlerini ve sorumluluklarını,</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ürünün tanımı ve akım şeması gibi tehlike analizi ile ilgili verileri,</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kritik kontrol noktaları ile ilgili detayları,</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tehlikeleri, kritik limitleri, kontrol ve izleme sistemlerini,</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herhangi bir problem durumunda alınabilecek önlemleri, kayıtların nasıl tutulacağını,</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HACCP sisteminin değerlendirilmesi gibi detayları içeren </a:t>
            </a:r>
            <a:r>
              <a:rPr lang="tr-TR" dirty="0" err="1">
                <a:solidFill>
                  <a:schemeClr val="tx1">
                    <a:lumMod val="75000"/>
                    <a:lumOff val="25000"/>
                  </a:schemeClr>
                </a:solidFill>
                <a:latin typeface="Arial" panose="020B0604020202020204" pitchFamily="34" charset="0"/>
                <a:cs typeface="Arial" panose="020B0604020202020204" pitchFamily="34" charset="0"/>
              </a:rPr>
              <a:t>dökümanlar</a:t>
            </a:r>
            <a:r>
              <a:rPr lang="tr-TR" dirty="0">
                <a:solidFill>
                  <a:schemeClr val="tx1">
                    <a:lumMod val="75000"/>
                    <a:lumOff val="25000"/>
                  </a:schemeClr>
                </a:solidFill>
                <a:latin typeface="Arial" panose="020B0604020202020204" pitchFamily="34" charset="0"/>
                <a:cs typeface="Arial" panose="020B0604020202020204" pitchFamily="34" charset="0"/>
              </a:rPr>
              <a:t> olmalıdır.</a:t>
            </a:r>
          </a:p>
          <a:p>
            <a:pPr algn="just"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Bu tip </a:t>
            </a:r>
            <a:r>
              <a:rPr lang="tr-TR" dirty="0" err="1">
                <a:solidFill>
                  <a:schemeClr val="tx1">
                    <a:lumMod val="75000"/>
                    <a:lumOff val="25000"/>
                  </a:schemeClr>
                </a:solidFill>
                <a:latin typeface="Arial" panose="020B0604020202020204" pitchFamily="34" charset="0"/>
                <a:cs typeface="Arial" panose="020B0604020202020204" pitchFamily="34" charset="0"/>
              </a:rPr>
              <a:t>dökümanlar</a:t>
            </a:r>
            <a:r>
              <a:rPr lang="tr-TR" dirty="0">
                <a:solidFill>
                  <a:schemeClr val="tx1">
                    <a:lumMod val="75000"/>
                    <a:lumOff val="25000"/>
                  </a:schemeClr>
                </a:solidFill>
                <a:latin typeface="Arial" panose="020B0604020202020204" pitchFamily="34" charset="0"/>
                <a:cs typeface="Arial" panose="020B0604020202020204" pitchFamily="34" charset="0"/>
              </a:rPr>
              <a:t> her bir aşamada elde edilen verilerin zamanında detaylı bir şekilde kaydedilmesi ile elde edilebilmektedir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440FA95-15BE-489C-B336-97A60396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44603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FFCEBC-8E65-443B-A03E-4246C03DB86B}"/>
              </a:ext>
            </a:extLst>
          </p:cNvPr>
          <p:cNvSpPr>
            <a:spLocks noGrp="1"/>
          </p:cNvSpPr>
          <p:nvPr>
            <p:ph type="title"/>
          </p:nvPr>
        </p:nvSpPr>
        <p:spPr/>
        <p:txBody>
          <a:bodyPr rtlCol="0">
            <a:normAutofit fontScale="90000"/>
          </a:bodyPr>
          <a:lstStyle/>
          <a:p>
            <a:pPr fontAlgn="auto">
              <a:spcAft>
                <a:spcPts val="0"/>
              </a:spcAft>
              <a:defRPr/>
            </a:pPr>
            <a:r>
              <a:rPr lang="tr-TR" b="1" dirty="0"/>
              <a:t>13. Sistem Etkinliğinin Kanıtlanması</a:t>
            </a:r>
            <a:br>
              <a:rPr lang="tr-TR" dirty="0"/>
            </a:br>
            <a:br>
              <a:rPr lang="tr-TR" dirty="0"/>
            </a:br>
            <a:endParaRPr lang="tr-TR" dirty="0"/>
          </a:p>
        </p:txBody>
      </p:sp>
      <p:sp>
        <p:nvSpPr>
          <p:cNvPr id="3" name="İçerik Yer Tutucusu 2">
            <a:extLst>
              <a:ext uri="{FF2B5EF4-FFF2-40B4-BE49-F238E27FC236}">
                <a16:creationId xmlns:a16="http://schemas.microsoft.com/office/drawing/2014/main" id="{C85E70FC-92FA-40C0-A3FE-56B1C70B49A9}"/>
              </a:ext>
            </a:extLst>
          </p:cNvPr>
          <p:cNvSpPr>
            <a:spLocks noGrp="1"/>
          </p:cNvSpPr>
          <p:nvPr>
            <p:ph idx="1"/>
          </p:nvPr>
        </p:nvSpPr>
        <p:spPr>
          <a:xfrm>
            <a:off x="677863" y="1417638"/>
            <a:ext cx="10515600" cy="4351337"/>
          </a:xfrm>
        </p:spPr>
        <p:txBody>
          <a:bodyPr rtlCol="0">
            <a:normAutofit/>
          </a:bodyPr>
          <a:lstStyle/>
          <a:p>
            <a:pPr marL="0" indent="0" fontAlgn="auto">
              <a:lnSpc>
                <a:spcPct val="150000"/>
              </a:lnSpc>
              <a:spcAft>
                <a:spcPts val="0"/>
              </a:spcAft>
              <a:buFont typeface="Wingdings 3" charset="2"/>
              <a:buNone/>
              <a:defRPr/>
            </a:pPr>
            <a:r>
              <a:rPr lang="tr-TR" dirty="0">
                <a:solidFill>
                  <a:schemeClr val="tx1">
                    <a:lumMod val="75000"/>
                    <a:lumOff val="25000"/>
                  </a:schemeClr>
                </a:solidFill>
                <a:latin typeface="Arial" panose="020B0604020202020204" pitchFamily="34" charset="0"/>
                <a:cs typeface="Arial" panose="020B0604020202020204" pitchFamily="34" charset="0"/>
              </a:rPr>
              <a:t>	Kanıtlama HACCP sisteminin sağlıklı ve etkin bir şekilde işleyip işlemediğinin kontrolü anlamına gelmektedir.</a:t>
            </a:r>
          </a:p>
          <a:p>
            <a:pPr marL="0" indent="0" fontAlgn="auto">
              <a:lnSpc>
                <a:spcPct val="150000"/>
              </a:lnSpc>
              <a:spcAft>
                <a:spcPts val="0"/>
              </a:spcAft>
              <a:buFont typeface="Wingdings 3" charset="2"/>
              <a:buNone/>
              <a:defRPr/>
            </a:pPr>
            <a:r>
              <a:rPr lang="tr-TR" dirty="0">
                <a:solidFill>
                  <a:schemeClr val="tx1">
                    <a:lumMod val="75000"/>
                    <a:lumOff val="25000"/>
                  </a:schemeClr>
                </a:solidFill>
                <a:latin typeface="Arial" panose="020B0604020202020204" pitchFamily="34" charset="0"/>
                <a:cs typeface="Arial" panose="020B0604020202020204" pitchFamily="34" charset="0"/>
              </a:rPr>
              <a:t>	Kanıtlama için uygulanabilecek işlemler şöyledir:</a:t>
            </a:r>
          </a:p>
          <a:p>
            <a:pPr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1. HACCP sisteminin işleyişinin ve tüm kayıtların gözden geçirilmesi</a:t>
            </a:r>
          </a:p>
          <a:p>
            <a:pPr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2. Sapma ve değişimlerin gözden geçirilmesi</a:t>
            </a:r>
          </a:p>
          <a:p>
            <a:pPr fontAlgn="auto">
              <a:lnSpc>
                <a:spcPct val="150000"/>
              </a:lnSpc>
              <a:spcAft>
                <a:spcPts val="0"/>
              </a:spcAft>
              <a:buFont typeface="Wingdings 3" charset="2"/>
              <a:buChar char=""/>
              <a:defRPr/>
            </a:pPr>
            <a:r>
              <a:rPr lang="sv-SE" dirty="0">
                <a:solidFill>
                  <a:schemeClr val="tx1">
                    <a:lumMod val="75000"/>
                    <a:lumOff val="25000"/>
                  </a:schemeClr>
                </a:solidFill>
                <a:latin typeface="Arial" panose="020B0604020202020204" pitchFamily="34" charset="0"/>
                <a:cs typeface="Arial" panose="020B0604020202020204" pitchFamily="34" charset="0"/>
              </a:rPr>
              <a:t>3. CCP’lerin kontrol altında olup olmadığının</a:t>
            </a:r>
            <a:r>
              <a:rPr lang="tr-TR" dirty="0">
                <a:solidFill>
                  <a:schemeClr val="tx1">
                    <a:lumMod val="75000"/>
                    <a:lumOff val="25000"/>
                  </a:schemeClr>
                </a:solidFill>
                <a:latin typeface="Arial" panose="020B0604020202020204" pitchFamily="34" charset="0"/>
                <a:cs typeface="Arial" panose="020B0604020202020204" pitchFamily="34" charset="0"/>
              </a:rPr>
              <a:t> izlenmesi</a:t>
            </a:r>
          </a:p>
          <a:p>
            <a:pPr fontAlgn="auto">
              <a:lnSpc>
                <a:spcPct val="150000"/>
              </a:lnSpc>
              <a:spcAft>
                <a:spcPts val="0"/>
              </a:spcAft>
              <a:buFont typeface="Wingdings 3" charset="2"/>
              <a:buChar char=""/>
              <a:defRPr/>
            </a:pPr>
            <a:r>
              <a:rPr lang="tr-TR" dirty="0">
                <a:solidFill>
                  <a:schemeClr val="tx1">
                    <a:lumMod val="75000"/>
                    <a:lumOff val="25000"/>
                  </a:schemeClr>
                </a:solidFill>
                <a:latin typeface="Arial" panose="020B0604020202020204" pitchFamily="34" charset="0"/>
                <a:cs typeface="Arial" panose="020B0604020202020204" pitchFamily="34" charset="0"/>
              </a:rPr>
              <a:t>4. Belirlenen kriter ve toleranslarının doğruluklarının kanıtlanması</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Unvan 1">
            <a:extLst>
              <a:ext uri="{FF2B5EF4-FFF2-40B4-BE49-F238E27FC236}">
                <a16:creationId xmlns:a16="http://schemas.microsoft.com/office/drawing/2014/main" id="{F6EC8A78-E15A-44FE-A3A3-9A27AE58F261}"/>
              </a:ext>
            </a:extLst>
          </p:cNvPr>
          <p:cNvSpPr>
            <a:spLocks noGrp="1"/>
          </p:cNvSpPr>
          <p:nvPr>
            <p:ph type="title"/>
          </p:nvPr>
        </p:nvSpPr>
        <p:spPr>
          <a:xfrm>
            <a:off x="809625" y="204788"/>
            <a:ext cx="8596313" cy="1320800"/>
          </a:xfrm>
        </p:spPr>
        <p:txBody>
          <a:bodyPr/>
          <a:lstStyle/>
          <a:p>
            <a:r>
              <a:rPr lang="tr-TR" altLang="en-US" b="1"/>
              <a:t>14. HACCP Planının Gözden Geçirilmesi</a:t>
            </a:r>
          </a:p>
        </p:txBody>
      </p:sp>
      <p:sp>
        <p:nvSpPr>
          <p:cNvPr id="3" name="İçerik Yer Tutucusu 2">
            <a:extLst>
              <a:ext uri="{FF2B5EF4-FFF2-40B4-BE49-F238E27FC236}">
                <a16:creationId xmlns:a16="http://schemas.microsoft.com/office/drawing/2014/main" id="{7134680C-8838-4D2C-B0EF-243D9E58717B}"/>
              </a:ext>
            </a:extLst>
          </p:cNvPr>
          <p:cNvSpPr>
            <a:spLocks noGrp="1"/>
          </p:cNvSpPr>
          <p:nvPr>
            <p:ph idx="1"/>
          </p:nvPr>
        </p:nvSpPr>
        <p:spPr>
          <a:xfrm>
            <a:off x="644525" y="1285875"/>
            <a:ext cx="10709275" cy="5367338"/>
          </a:xfrm>
        </p:spPr>
        <p:txBody>
          <a:bodyPr>
            <a:normAutofit/>
          </a:bodyPr>
          <a:lstStyle/>
          <a:p>
            <a:pPr algn="just">
              <a:lnSpc>
                <a:spcPct val="150000"/>
              </a:lnSpc>
            </a:pPr>
            <a:r>
              <a:rPr lang="tr-TR" altLang="en-US">
                <a:latin typeface="Arial" panose="020B0604020202020204" pitchFamily="34" charset="0"/>
                <a:cs typeface="Arial" panose="020B0604020202020204" pitchFamily="34" charset="0"/>
              </a:rPr>
              <a:t>HACCP planının gözden geçirilmesini zorunlu kılacak durumlar şunlardır: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1. Hammadde veya ürün formülasyonunda ki değişiklik</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 2. İşleme sistemindeki değişiklik</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3. Çevre ve fabrika yerleşimindeki değişikli</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 4. Ekipmanlarda yapılan modifikasyonlar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5. Sanitasyon programındaki değişiklikler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6. Paketleme, depolama ve dağıtım sistemlerindeki değişiklikler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7. Personel organizasyonu ve sorumluluklarındaki değişiklikler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8. Tüketici kullanımındaki değişiklikler</a:t>
            </a:r>
          </a:p>
          <a:p>
            <a:pPr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9. Ürünün sağlık ve bozulma riski ile ilgili satış noktalarından alınan bilgiler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Başlık 2">
            <a:extLst>
              <a:ext uri="{FF2B5EF4-FFF2-40B4-BE49-F238E27FC236}">
                <a16:creationId xmlns:a16="http://schemas.microsoft.com/office/drawing/2014/main" id="{63616CB8-33E6-4F69-A040-650AB72609F0}"/>
              </a:ext>
            </a:extLst>
          </p:cNvPr>
          <p:cNvSpPr>
            <a:spLocks noGrp="1"/>
          </p:cNvSpPr>
          <p:nvPr>
            <p:ph type="title"/>
          </p:nvPr>
        </p:nvSpPr>
        <p:spPr>
          <a:xfrm>
            <a:off x="1649413" y="152400"/>
            <a:ext cx="8839200" cy="701675"/>
          </a:xfrm>
        </p:spPr>
        <p:txBody>
          <a:bodyPr/>
          <a:lstStyle/>
          <a:p>
            <a:r>
              <a:rPr lang="tr-TR" altLang="en-US" sz="2800"/>
              <a:t>HACCP SİSTEMİ UYGULAMA AŞAMALARI</a:t>
            </a:r>
          </a:p>
        </p:txBody>
      </p:sp>
      <p:pic>
        <p:nvPicPr>
          <p:cNvPr id="130050" name="Picture 2">
            <a:extLst>
              <a:ext uri="{FF2B5EF4-FFF2-40B4-BE49-F238E27FC236}">
                <a16:creationId xmlns:a16="http://schemas.microsoft.com/office/drawing/2014/main" id="{52153D11-844C-4726-B751-DAE1CA2E4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10" b="1724"/>
          <a:stretch>
            <a:fillRect/>
          </a:stretch>
        </p:blipFill>
        <p:spPr bwMode="auto">
          <a:xfrm>
            <a:off x="2387600" y="693738"/>
            <a:ext cx="7148513"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Unvan 1">
            <a:extLst>
              <a:ext uri="{FF2B5EF4-FFF2-40B4-BE49-F238E27FC236}">
                <a16:creationId xmlns:a16="http://schemas.microsoft.com/office/drawing/2014/main" id="{7F6D5F26-9C31-4274-A1FC-6F7F794460D2}"/>
              </a:ext>
            </a:extLst>
          </p:cNvPr>
          <p:cNvSpPr>
            <a:spLocks noGrp="1"/>
          </p:cNvSpPr>
          <p:nvPr>
            <p:ph type="title"/>
          </p:nvPr>
        </p:nvSpPr>
        <p:spPr>
          <a:xfrm>
            <a:off x="0" y="1292225"/>
            <a:ext cx="4287838" cy="1703388"/>
          </a:xfrm>
        </p:spPr>
        <p:txBody>
          <a:bodyPr/>
          <a:lstStyle/>
          <a:p>
            <a:r>
              <a:rPr lang="tr-TR" altLang="en-US"/>
              <a:t>Proses için Karar Ağacı</a:t>
            </a:r>
          </a:p>
        </p:txBody>
      </p:sp>
      <p:pic>
        <p:nvPicPr>
          <p:cNvPr id="131074" name="İçerik Yer Tutucusu 3">
            <a:extLst>
              <a:ext uri="{FF2B5EF4-FFF2-40B4-BE49-F238E27FC236}">
                <a16:creationId xmlns:a16="http://schemas.microsoft.com/office/drawing/2014/main" id="{3A30B168-20FD-4B93-9644-6703755318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7838" y="144463"/>
            <a:ext cx="6294437" cy="6569075"/>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İçerik Yer Tutucusu 2">
            <a:extLst>
              <a:ext uri="{FF2B5EF4-FFF2-40B4-BE49-F238E27FC236}">
                <a16:creationId xmlns:a16="http://schemas.microsoft.com/office/drawing/2014/main" id="{88384194-F318-4706-8D7A-71A0997D95C3}"/>
              </a:ext>
            </a:extLst>
          </p:cNvPr>
          <p:cNvSpPr>
            <a:spLocks noGrp="1"/>
          </p:cNvSpPr>
          <p:nvPr>
            <p:ph idx="1"/>
          </p:nvPr>
        </p:nvSpPr>
        <p:spPr>
          <a:xfrm>
            <a:off x="600075" y="752475"/>
            <a:ext cx="9753600" cy="5897563"/>
          </a:xfrm>
        </p:spPr>
        <p:txBody>
          <a:bodyPr/>
          <a:lstStyle/>
          <a:p>
            <a:pPr marL="0" indent="0">
              <a:lnSpc>
                <a:spcPct val="150000"/>
              </a:lnSpc>
              <a:buFont typeface="Wingdings 3" panose="05040102010807070707" pitchFamily="18" charset="2"/>
              <a:buNone/>
            </a:pPr>
            <a:r>
              <a:rPr lang="tr-TR" altLang="en-US" b="1"/>
              <a:t>ISO 22000</a:t>
            </a:r>
          </a:p>
          <a:p>
            <a:pPr marL="0" indent="0">
              <a:lnSpc>
                <a:spcPct val="150000"/>
              </a:lnSpc>
              <a:buFont typeface="Wingdings 3" panose="05040102010807070707" pitchFamily="18" charset="2"/>
              <a:buNone/>
            </a:pPr>
            <a:r>
              <a:rPr lang="tr-TR" altLang="en-US"/>
              <a:t>ISO 22000, tarıma yönelik ihtiyaçlar ile gıda imalatçılarına, üreticilerden toptancı ve perakendecilere, paketleme ve üretim malzemeleri üreticilerinden, ulaşım ve temizlik servislerine kadar gıda tedarik zinciri içinde yer alan tüm operatörlere uygulanabilen bir standarttır. Standard tüketim aşamasına kadar gıda tedarik zincirinde güvenliği sağlayan; kontrol otoritesi, yönetim sistemi, süreç kontrol, koşullarına uygulanmış HACCP ilkeleri ile GMP (iyi imalat uygulamaları) gibi zorunlu programlar, zarar verici etken takibi, temizleme, dezenfeksiyon prosedürleri gibi birçok konuyu kapsamaktadır.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044DBC-C8F5-4C35-9003-4FB8EF2E3B18}"/>
              </a:ext>
            </a:extLst>
          </p:cNvPr>
          <p:cNvSpPr>
            <a:spLocks noGrp="1"/>
          </p:cNvSpPr>
          <p:nvPr>
            <p:ph idx="1"/>
          </p:nvPr>
        </p:nvSpPr>
        <p:spPr>
          <a:xfrm>
            <a:off x="1828800" y="265113"/>
            <a:ext cx="9675813" cy="6592887"/>
          </a:xfrm>
        </p:spPr>
        <p:txBody>
          <a:bodyPr>
            <a:normAutofit/>
          </a:bodyPr>
          <a:lstStyle/>
          <a:p>
            <a:pPr marL="0" indent="0">
              <a:lnSpc>
                <a:spcPct val="90000"/>
              </a:lnSpc>
              <a:buFont typeface="Wingdings 3" panose="05040102010807070707" pitchFamily="18" charset="2"/>
              <a:buNone/>
            </a:pPr>
            <a:r>
              <a:rPr lang="tr-TR" altLang="en-US" sz="1700" b="1"/>
              <a:t>		ISO 22000 Gıda Güvenliği Yönetim Sistemi'nin Faydaları Nelerdir?</a:t>
            </a:r>
          </a:p>
          <a:p>
            <a:pPr marL="0" indent="0">
              <a:lnSpc>
                <a:spcPct val="90000"/>
              </a:lnSpc>
            </a:pPr>
            <a:r>
              <a:rPr lang="tr-TR" altLang="en-US" sz="1700"/>
              <a:t>Daha etkili ve dinamik gıda güvenliği tehlike kontrolü sağlar.</a:t>
            </a:r>
          </a:p>
          <a:p>
            <a:pPr marL="0" indent="0">
              <a:lnSpc>
                <a:spcPct val="90000"/>
              </a:lnSpc>
            </a:pPr>
            <a:r>
              <a:rPr lang="tr-TR" altLang="en-US" sz="1700"/>
              <a:t>Gıda kaynaklı hastalıkların azaltılmasını sağlar.</a:t>
            </a:r>
          </a:p>
          <a:p>
            <a:pPr marL="0" indent="0">
              <a:lnSpc>
                <a:spcPct val="90000"/>
              </a:lnSpc>
            </a:pPr>
            <a:r>
              <a:rPr lang="tr-TR" altLang="en-US" sz="1700"/>
              <a:t>Müşteri sadakati ve memnuniyetini artırır.</a:t>
            </a:r>
          </a:p>
          <a:p>
            <a:pPr marL="0" indent="0">
              <a:lnSpc>
                <a:spcPct val="90000"/>
              </a:lnSpc>
            </a:pPr>
            <a:r>
              <a:rPr lang="tr-TR" altLang="en-US" sz="1700"/>
              <a:t>Ön gereksinim programlarının sistematik yönetimi ve kontrolünü sağlar.</a:t>
            </a:r>
          </a:p>
          <a:p>
            <a:pPr marL="0" indent="0">
              <a:lnSpc>
                <a:spcPct val="90000"/>
              </a:lnSpc>
            </a:pPr>
            <a:r>
              <a:rPr lang="tr-TR" altLang="en-US" sz="1700"/>
              <a:t>Ürün geri dönüşü gibi hususların engellenmesi ile kalitesizlik maliyetlerinde düşüş sağlar.</a:t>
            </a:r>
          </a:p>
          <a:p>
            <a:pPr marL="0" indent="0">
              <a:lnSpc>
                <a:spcPct val="90000"/>
              </a:lnSpc>
            </a:pPr>
            <a:r>
              <a:rPr lang="tr-TR" altLang="en-US" sz="1700"/>
              <a:t>Gıda endüstrisi zincirinin tüm halkaları arasında iletişimin desteklenmesi ve organizasyonunu sağlar.</a:t>
            </a:r>
          </a:p>
          <a:p>
            <a:pPr marL="0" indent="0">
              <a:lnSpc>
                <a:spcPct val="90000"/>
              </a:lnSpc>
            </a:pPr>
            <a:r>
              <a:rPr lang="tr-TR" altLang="en-US" sz="1700"/>
              <a:t>Kaynak optimizasyonu sağlar ve personel yeterliliğinde artış görülür.</a:t>
            </a:r>
          </a:p>
          <a:p>
            <a:pPr marL="0" indent="0">
              <a:lnSpc>
                <a:spcPct val="90000"/>
              </a:lnSpc>
            </a:pPr>
            <a:r>
              <a:rPr lang="tr-TR" altLang="en-US" sz="1700"/>
              <a:t>Çalışma ortamının iyileşmesine katkıda bulunur.</a:t>
            </a:r>
          </a:p>
          <a:p>
            <a:pPr marL="0" indent="0">
              <a:lnSpc>
                <a:spcPct val="90000"/>
              </a:lnSpc>
            </a:pPr>
            <a:r>
              <a:rPr lang="tr-TR" altLang="en-US" sz="1700"/>
              <a:t>Dokümantasyonun iyileştirilmesi ve izlenmesinde kolaylık sağlar.</a:t>
            </a:r>
          </a:p>
          <a:p>
            <a:pPr marL="0" indent="0">
              <a:lnSpc>
                <a:spcPct val="90000"/>
              </a:lnSpc>
            </a:pPr>
            <a:r>
              <a:rPr lang="tr-TR" altLang="en-US" sz="1700"/>
              <a:t>Daha iyi planlama sağlar.</a:t>
            </a:r>
          </a:p>
          <a:p>
            <a:pPr marL="0" indent="0">
              <a:lnSpc>
                <a:spcPct val="90000"/>
              </a:lnSpc>
            </a:pPr>
            <a:r>
              <a:rPr lang="tr-TR" altLang="en-US" sz="1700"/>
              <a:t>Resmi denetimlerde karşılaşılan sorunların en aza indirilmesini sağlar.</a:t>
            </a:r>
          </a:p>
          <a:p>
            <a:pPr marL="0" indent="0">
              <a:lnSpc>
                <a:spcPct val="90000"/>
              </a:lnSpc>
            </a:pPr>
            <a:r>
              <a:rPr lang="tr-TR" altLang="en-US" sz="1700"/>
              <a:t>Kanunlara uyumluluğu sağlar.</a:t>
            </a:r>
          </a:p>
          <a:p>
            <a:pPr marL="0" indent="0">
              <a:lnSpc>
                <a:spcPct val="90000"/>
              </a:lnSpc>
            </a:pPr>
            <a:r>
              <a:rPr lang="tr-TR" altLang="en-US" sz="1700"/>
              <a:t>Gıda güvenliğine gösterilen özenin müşterilere kanıtlanması ve pazar payının artırılmasına katkıda bulunur.</a:t>
            </a:r>
          </a:p>
          <a:p>
            <a:pPr marL="0" indent="0">
              <a:lnSpc>
                <a:spcPct val="90000"/>
              </a:lnSpc>
            </a:pPr>
            <a:r>
              <a:rPr lang="tr-TR" altLang="en-US" sz="1700"/>
              <a:t>Tedarikçi olarak yurtdışı pazarlarda diğer kuruluşlarla uyum ve dış pazarda daha etkin pazarlama sağlar.</a:t>
            </a:r>
          </a:p>
          <a:p>
            <a:pPr marL="0" indent="0">
              <a:lnSpc>
                <a:spcPct val="90000"/>
              </a:lnSpc>
            </a:pPr>
            <a:r>
              <a:rPr lang="tr-TR" altLang="en-US" sz="1700"/>
              <a:t>Ekonomik büyüme ve kalkınma için potansiyel artışı görülür.</a:t>
            </a:r>
          </a:p>
          <a:p>
            <a:pPr marL="0" indent="0">
              <a:lnSpc>
                <a:spcPct val="140000"/>
              </a:lnSpc>
              <a:buFont typeface="Wingdings 3" panose="05040102010807070707" pitchFamily="18" charset="2"/>
              <a:buNone/>
            </a:pPr>
            <a:endParaRPr lang="tr-TR" altLang="en-US" sz="17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İçerik Yer Tutucusu 2">
            <a:extLst>
              <a:ext uri="{FF2B5EF4-FFF2-40B4-BE49-F238E27FC236}">
                <a16:creationId xmlns:a16="http://schemas.microsoft.com/office/drawing/2014/main" id="{93585038-52B3-408C-8276-5991C26C3F0F}"/>
              </a:ext>
            </a:extLst>
          </p:cNvPr>
          <p:cNvSpPr>
            <a:spLocks noGrp="1"/>
          </p:cNvSpPr>
          <p:nvPr>
            <p:ph idx="1"/>
          </p:nvPr>
        </p:nvSpPr>
        <p:spPr>
          <a:xfrm>
            <a:off x="2589213" y="1590675"/>
            <a:ext cx="8915400" cy="2490788"/>
          </a:xfrm>
        </p:spPr>
        <p:txBody>
          <a:bodyPr/>
          <a:lstStyle/>
          <a:p>
            <a:pPr marL="0" indent="0">
              <a:lnSpc>
                <a:spcPct val="150000"/>
              </a:lnSpc>
              <a:buFont typeface="Wingdings 3" panose="05040102010807070707" pitchFamily="18" charset="2"/>
              <a:buNone/>
            </a:pPr>
            <a:r>
              <a:rPr lang="tr-TR" altLang="en-US" b="1"/>
              <a:t>			 ISO 22000 GGYS ve HACCP </a:t>
            </a:r>
            <a:r>
              <a:rPr lang="tr-TR" altLang="en-US"/>
              <a:t>İ</a:t>
            </a:r>
            <a:r>
              <a:rPr lang="tr-TR" altLang="en-US" b="1"/>
              <a:t>li</a:t>
            </a:r>
            <a:r>
              <a:rPr lang="tr-TR" altLang="en-US"/>
              <a:t>ş</a:t>
            </a:r>
            <a:r>
              <a:rPr lang="tr-TR" altLang="en-US" b="1"/>
              <a:t>kisi </a:t>
            </a:r>
          </a:p>
          <a:p>
            <a:pPr marL="0" indent="0">
              <a:lnSpc>
                <a:spcPct val="150000"/>
              </a:lnSpc>
              <a:buFont typeface="Wingdings 3" panose="05040102010807070707" pitchFamily="18" charset="2"/>
              <a:buNone/>
            </a:pPr>
            <a:r>
              <a:rPr lang="tr-TR" altLang="en-US"/>
              <a:t>		ISO 22000 ve HACCP arasındaki ilişkide üzerinde durulması gereken en önemli nokta, ISO 22000’nin HACCP de içerecek şekilde fakat tamamlayıcı özellikleri de içeren bir standart olmasıdır.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0594F0-D22E-4F01-BD2B-0088A2E90C33}"/>
              </a:ext>
            </a:extLst>
          </p:cNvPr>
          <p:cNvSpPr>
            <a:spLocks noGrp="1"/>
          </p:cNvSpPr>
          <p:nvPr>
            <p:ph idx="1"/>
          </p:nvPr>
        </p:nvSpPr>
        <p:spPr>
          <a:xfrm>
            <a:off x="1087438" y="874713"/>
            <a:ext cx="8915400" cy="5049837"/>
          </a:xfrm>
        </p:spPr>
        <p:txBody>
          <a:bodyPr>
            <a:normAutofit/>
          </a:bodyPr>
          <a:lstStyle/>
          <a:p>
            <a:pPr marL="0" indent="0" algn="just">
              <a:lnSpc>
                <a:spcPct val="150000"/>
              </a:lnSpc>
              <a:buFont typeface="Wingdings 3" panose="05040102010807070707" pitchFamily="18" charset="2"/>
              <a:buNone/>
            </a:pPr>
            <a:r>
              <a:rPr lang="tr-TR" altLang="en-US" sz="1700"/>
              <a:t>	HACCP Standartları genel olarak gıda üreticileri tarafından kullanılırken, ISO 22000 Standardı hayvan yemi üreticileri, gıdayla temas eden ambalaj üreticileri, gıda ekipmanları üreticileri, gıda sektörüne yönelik temizlik kimyasalları üreticileri, depolama ve taşıma hizmeti veren gıda sektörü tedarikçi işletmeler gibi gıda sektörüyle ilgili geniş bir kesim tarafından da belgelendirme amaçlı olarak kullanılabilmektedir.  </a:t>
            </a:r>
          </a:p>
          <a:p>
            <a:pPr marL="0" indent="0" algn="just">
              <a:lnSpc>
                <a:spcPct val="150000"/>
              </a:lnSpc>
              <a:buFont typeface="Wingdings 3" panose="05040102010807070707" pitchFamily="18" charset="2"/>
              <a:buNone/>
            </a:pPr>
            <a:endParaRPr lang="tr-TR" altLang="en-US" sz="1700"/>
          </a:p>
          <a:p>
            <a:pPr marL="0" indent="0" algn="just">
              <a:lnSpc>
                <a:spcPct val="150000"/>
              </a:lnSpc>
              <a:buFont typeface="Wingdings 3" panose="05040102010807070707" pitchFamily="18" charset="2"/>
              <a:buNone/>
            </a:pPr>
            <a:r>
              <a:rPr lang="tr-TR" altLang="en-US" sz="1700"/>
              <a:t>	ISO 22000 standardı ile ilk kez bir gıda güvenliği yönetim sistemi standardında hem önkoşul programları hem de Kritik Kontrol Noktalarının (KKN) izlenmesi, değerlendirilmesi, gündeme gelmiştir. Diğer bir deyişle hem önkoşul programları hem de HACCP planının uygulanması aynı standart içinde yer almaktadır. ISO 22000 standardı tamamen ayrı bir standart olarak değil, HACCP sistemini de içeren ve tamamlayan bir yaklaşıma sahiptir. </a:t>
            </a:r>
          </a:p>
          <a:p>
            <a:pPr marL="0" indent="0">
              <a:lnSpc>
                <a:spcPct val="150000"/>
              </a:lnSpc>
              <a:buFont typeface="Wingdings 3" panose="05040102010807070707" pitchFamily="18" charset="2"/>
              <a:buNone/>
            </a:pPr>
            <a:endParaRPr lang="tr-TR" altLang="en-US"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6BD5E00-A394-4371-B76B-2EBE407F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870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2172BBA-DF75-4CBD-AD31-7AF489C2A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457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22A3B05-E518-44C6-9D8D-00EBA0295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239"/>
            <a:ext cx="12192000" cy="6961239"/>
          </a:xfrm>
          <a:prstGeom prst="rect">
            <a:avLst/>
          </a:prstGeom>
        </p:spPr>
      </p:pic>
    </p:spTree>
    <p:extLst>
      <p:ext uri="{BB962C8B-B14F-4D97-AF65-F5344CB8AC3E}">
        <p14:creationId xmlns:p14="http://schemas.microsoft.com/office/powerpoint/2010/main" val="391226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6A2EB06-812A-4087-B6EC-6A5AA6992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79073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26B108-3CB5-4A69-98D1-D750BB3E6AEF}"/>
              </a:ext>
            </a:extLst>
          </p:cNvPr>
          <p:cNvSpPr>
            <a:spLocks noGrp="1"/>
          </p:cNvSpPr>
          <p:nvPr>
            <p:ph idx="1"/>
          </p:nvPr>
        </p:nvSpPr>
        <p:spPr>
          <a:xfrm>
            <a:off x="344488" y="795338"/>
            <a:ext cx="11503025" cy="5033962"/>
          </a:xfrm>
        </p:spPr>
        <p:txBody>
          <a:bodyPr>
            <a:normAutofit/>
          </a:bodyPr>
          <a:lstStyle/>
          <a:p>
            <a:pPr marL="0" indent="0">
              <a:lnSpc>
                <a:spcPct val="90000"/>
              </a:lnSpc>
              <a:buFont typeface="Wingdings 3" panose="05040102010807070707" pitchFamily="18" charset="2"/>
              <a:buNone/>
            </a:pPr>
            <a:r>
              <a:rPr lang="tr-TR" altLang="en-US" sz="1700" b="1" dirty="0">
                <a:solidFill>
                  <a:srgbClr val="FF0000"/>
                </a:solidFill>
              </a:rPr>
              <a:t>TOPLAM KALİTE YÖNETİMİ</a:t>
            </a:r>
            <a:endParaRPr lang="tr-TR" altLang="en-US" sz="1700" dirty="0">
              <a:solidFill>
                <a:srgbClr val="FF0000"/>
              </a:solidFill>
            </a:endParaRPr>
          </a:p>
          <a:p>
            <a:pPr marL="0" indent="0">
              <a:lnSpc>
                <a:spcPct val="90000"/>
              </a:lnSpc>
              <a:buFont typeface="Wingdings 3" panose="05040102010807070707" pitchFamily="18" charset="2"/>
              <a:buNone/>
            </a:pPr>
            <a:r>
              <a:rPr lang="tr-TR" altLang="en-US" sz="1700" dirty="0">
                <a:solidFill>
                  <a:srgbClr val="FF0000"/>
                </a:solidFill>
              </a:rPr>
              <a:t> </a:t>
            </a:r>
          </a:p>
          <a:p>
            <a:pPr marL="0" indent="0">
              <a:lnSpc>
                <a:spcPct val="90000"/>
              </a:lnSpc>
              <a:buFont typeface="Wingdings 3" panose="05040102010807070707" pitchFamily="18" charset="2"/>
              <a:buNone/>
            </a:pPr>
            <a:r>
              <a:rPr lang="tr-TR" altLang="en-US" sz="1700" b="1" dirty="0">
                <a:solidFill>
                  <a:srgbClr val="FF0000"/>
                </a:solidFill>
              </a:rPr>
              <a:t>Toplam Kalite</a:t>
            </a:r>
            <a:endParaRPr lang="tr-TR" altLang="en-US" sz="1700" dirty="0">
              <a:solidFill>
                <a:srgbClr val="FF0000"/>
              </a:solidFill>
            </a:endParaRPr>
          </a:p>
          <a:p>
            <a:pPr marL="0" indent="0">
              <a:lnSpc>
                <a:spcPct val="90000"/>
              </a:lnSpc>
              <a:buFont typeface="Wingdings 3" panose="05040102010807070707" pitchFamily="18" charset="2"/>
              <a:buNone/>
            </a:pPr>
            <a:r>
              <a:rPr lang="tr-TR" altLang="en-US" sz="1700" dirty="0"/>
              <a:t> </a:t>
            </a:r>
          </a:p>
          <a:p>
            <a:pPr marL="0" indent="0">
              <a:lnSpc>
                <a:spcPct val="140000"/>
              </a:lnSpc>
              <a:buFont typeface="Wingdings 3" panose="05040102010807070707" pitchFamily="18" charset="2"/>
              <a:buNone/>
            </a:pPr>
            <a:r>
              <a:rPr lang="tr-TR" altLang="en-US" sz="1700" dirty="0"/>
              <a:t>	Toplam Kalite (TK) , bir işletmede yapılan bütün işlerde, müşteri isteklerini karşılayabilmek için gerekli olan yönetim, insan, yapılan iş, ürün ve hizmet kalitelerinin bir sistem yaklaşımı içerisinde, tüm çalışanların katılımı, hedef ve fikir birlikleri sağlanarak ele alınması ve geliştirilmesidir.</a:t>
            </a:r>
          </a:p>
          <a:p>
            <a:pPr marL="0" indent="0">
              <a:lnSpc>
                <a:spcPct val="140000"/>
              </a:lnSpc>
              <a:buFont typeface="Wingdings 3" panose="05040102010807070707" pitchFamily="18" charset="2"/>
              <a:buNone/>
            </a:pPr>
            <a:r>
              <a:rPr lang="tr-TR" altLang="en-US" sz="1700" dirty="0"/>
              <a:t> </a:t>
            </a:r>
          </a:p>
          <a:p>
            <a:pPr marL="0" indent="0">
              <a:lnSpc>
                <a:spcPct val="140000"/>
              </a:lnSpc>
              <a:buFont typeface="Wingdings 3" panose="05040102010807070707" pitchFamily="18" charset="2"/>
              <a:buNone/>
            </a:pPr>
            <a:r>
              <a:rPr lang="tr-TR" altLang="en-US" sz="1700" dirty="0"/>
              <a:t>	Toplam kalite yaklaşımına göre kalite, bir yaşam tarzı ve bir bakış açısı olmalıdır. Kişinin çalışmasıyla, işletmesiyle, kısaca yaşamla bütünleşmesidir.</a:t>
            </a:r>
          </a:p>
          <a:p>
            <a:pPr marL="0" indent="0">
              <a:lnSpc>
                <a:spcPct val="140000"/>
              </a:lnSpc>
              <a:buFont typeface="Wingdings 3" panose="05040102010807070707" pitchFamily="18" charset="2"/>
              <a:buNone/>
            </a:pPr>
            <a:r>
              <a:rPr lang="tr-TR" altLang="en-US" sz="1700" dirty="0"/>
              <a:t> </a:t>
            </a:r>
          </a:p>
          <a:p>
            <a:pPr marL="0" indent="0">
              <a:lnSpc>
                <a:spcPct val="140000"/>
              </a:lnSpc>
              <a:buFont typeface="Wingdings 3" panose="05040102010807070707" pitchFamily="18" charset="2"/>
              <a:buNone/>
            </a:pPr>
            <a:r>
              <a:rPr lang="tr-TR" altLang="en-US" sz="1700" dirty="0"/>
              <a:t>	TK modelinin temelinde </a:t>
            </a:r>
            <a:r>
              <a:rPr lang="tr-TR" altLang="en-US" sz="1700" b="1" dirty="0"/>
              <a:t>“hataları ayıklamak” </a:t>
            </a:r>
            <a:r>
              <a:rPr lang="tr-TR" altLang="en-US" sz="1700" dirty="0"/>
              <a:t>yerine </a:t>
            </a:r>
            <a:r>
              <a:rPr lang="tr-TR" altLang="en-US" sz="1700" b="1" dirty="0"/>
              <a:t>“hata yapmamak”</a:t>
            </a:r>
            <a:r>
              <a:rPr lang="tr-TR" altLang="en-US" sz="1700" dirty="0"/>
              <a:t> yaklaşımı vardır.</a:t>
            </a:r>
          </a:p>
          <a:p>
            <a:pPr marL="0" indent="0">
              <a:lnSpc>
                <a:spcPct val="90000"/>
              </a:lnSpc>
              <a:buFont typeface="Wingdings 3" panose="05040102010807070707" pitchFamily="18" charset="2"/>
              <a:buNone/>
            </a:pPr>
            <a:endParaRPr lang="tr-TR" alt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çerik Yer Tutucusu 2">
            <a:extLst>
              <a:ext uri="{FF2B5EF4-FFF2-40B4-BE49-F238E27FC236}">
                <a16:creationId xmlns:a16="http://schemas.microsoft.com/office/drawing/2014/main" id="{3441541A-1374-4E34-B693-9E81EADF4116}"/>
              </a:ext>
            </a:extLst>
          </p:cNvPr>
          <p:cNvSpPr>
            <a:spLocks noGrp="1"/>
          </p:cNvSpPr>
          <p:nvPr>
            <p:ph idx="1"/>
          </p:nvPr>
        </p:nvSpPr>
        <p:spPr/>
        <p:txBody>
          <a:bodyPr/>
          <a:lstStyle/>
          <a:p>
            <a:endParaRPr lang="tr-TR" altLang="en-US"/>
          </a:p>
        </p:txBody>
      </p:sp>
      <p:pic>
        <p:nvPicPr>
          <p:cNvPr id="22530" name="Picture 2" descr="https://www.mevzuatdergisi.com/2002/07a/02_files/image004.gif">
            <a:extLst>
              <a:ext uri="{FF2B5EF4-FFF2-40B4-BE49-F238E27FC236}">
                <a16:creationId xmlns:a16="http://schemas.microsoft.com/office/drawing/2014/main" id="{6740450F-50EA-4E0E-9576-A60573966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363"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Unvan 1">
            <a:extLst>
              <a:ext uri="{FF2B5EF4-FFF2-40B4-BE49-F238E27FC236}">
                <a16:creationId xmlns:a16="http://schemas.microsoft.com/office/drawing/2014/main" id="{A71E7218-FA30-4A44-B208-7279707D3838}"/>
              </a:ext>
            </a:extLst>
          </p:cNvPr>
          <p:cNvSpPr>
            <a:spLocks noGrp="1"/>
          </p:cNvSpPr>
          <p:nvPr>
            <p:ph type="title"/>
          </p:nvPr>
        </p:nvSpPr>
        <p:spPr/>
        <p:txBody>
          <a:bodyPr/>
          <a:lstStyle/>
          <a:p>
            <a:endParaRPr lang="tr-TR" altLang="en-US"/>
          </a:p>
        </p:txBody>
      </p:sp>
      <p:pic>
        <p:nvPicPr>
          <p:cNvPr id="23554" name="İçerik Yer Tutucusu 4">
            <a:extLst>
              <a:ext uri="{FF2B5EF4-FFF2-40B4-BE49-F238E27FC236}">
                <a16:creationId xmlns:a16="http://schemas.microsoft.com/office/drawing/2014/main" id="{6E4D168D-9717-434A-A5F7-8F401DE228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113"/>
            <a:ext cx="12192000" cy="68818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2926786-10AA-4D2F-A0E4-6E1462967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8"/>
            <a:ext cx="12192000" cy="6853412"/>
          </a:xfrm>
          <a:prstGeom prst="rect">
            <a:avLst/>
          </a:prstGeom>
        </p:spPr>
      </p:pic>
    </p:spTree>
    <p:extLst>
      <p:ext uri="{BB962C8B-B14F-4D97-AF65-F5344CB8AC3E}">
        <p14:creationId xmlns:p14="http://schemas.microsoft.com/office/powerpoint/2010/main" val="107661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çerik Yer Tutucusu 2">
            <a:extLst>
              <a:ext uri="{FF2B5EF4-FFF2-40B4-BE49-F238E27FC236}">
                <a16:creationId xmlns:a16="http://schemas.microsoft.com/office/drawing/2014/main" id="{C93F5101-3694-4FA6-A7D9-C80EF06A3608}"/>
              </a:ext>
            </a:extLst>
          </p:cNvPr>
          <p:cNvSpPr>
            <a:spLocks noGrp="1"/>
          </p:cNvSpPr>
          <p:nvPr>
            <p:ph idx="1"/>
          </p:nvPr>
        </p:nvSpPr>
        <p:spPr>
          <a:xfrm>
            <a:off x="809625" y="1322388"/>
            <a:ext cx="10004425" cy="4740275"/>
          </a:xfrm>
        </p:spPr>
        <p:txBody>
          <a:bodyPr/>
          <a:lstStyle/>
          <a:p>
            <a:pPr marL="0" indent="0">
              <a:buFont typeface="Wingdings 3" panose="05040102010807070707" pitchFamily="18" charset="2"/>
              <a:buNone/>
            </a:pPr>
            <a:endParaRPr lang="tr-TR" altLang="en-US" b="1">
              <a:solidFill>
                <a:srgbClr val="FF0000"/>
              </a:solidFill>
            </a:endParaRPr>
          </a:p>
          <a:p>
            <a:pPr marL="0" indent="0">
              <a:buFont typeface="Wingdings 3" panose="05040102010807070707" pitchFamily="18" charset="2"/>
              <a:buNone/>
            </a:pPr>
            <a:r>
              <a:rPr lang="tr-TR" altLang="en-US"/>
              <a:t> </a:t>
            </a:r>
          </a:p>
          <a:p>
            <a:pPr marL="0" indent="0" algn="just">
              <a:lnSpc>
                <a:spcPct val="150000"/>
              </a:lnSpc>
              <a:buFont typeface="Wingdings 3" panose="05040102010807070707" pitchFamily="18" charset="2"/>
              <a:buNone/>
            </a:pPr>
            <a:r>
              <a:rPr lang="tr-TR" altLang="en-US" b="1"/>
              <a:t>	</a:t>
            </a:r>
            <a:r>
              <a:rPr lang="tr-TR" altLang="en-US" sz="2000">
                <a:latin typeface="Arial" panose="020B0604020202020204" pitchFamily="34" charset="0"/>
                <a:cs typeface="Arial" panose="020B0604020202020204" pitchFamily="34" charset="0"/>
              </a:rPr>
              <a:t>TKY, kalite geliştirmeye dayanan kurumsal bir yapının geliştirilmesi ve mevcut kalite araçlarının geliştirilmesine yönelik bir dizi kalite ilkelerinden oluşmaktadır. Bu nedenle TKY ilkelerinin kurumsal yönetim sistemiyle tamamen bütünleşmesi gerekmektedir.  Yönetim sistemiyle tam bir bütünleşme olmaksızın yapılacak TKY uygulamaları  ya başarılı gelişmelerin ortaya çıkması açısından çok uzun zaman alacak ya da herhangi bir sonuç vermeyecektir.</a:t>
            </a:r>
            <a:endParaRPr lang="tr-TR" altLang="en-US"/>
          </a:p>
          <a:p>
            <a:pPr marL="0" indent="0">
              <a:buFont typeface="Wingdings 3" panose="05040102010807070707" pitchFamily="18" charset="2"/>
              <a:buNone/>
            </a:pPr>
            <a:endParaRPr lang="tr-TR"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BBE1B0-46BA-4571-B21A-5978F6CE514B}"/>
              </a:ext>
            </a:extLst>
          </p:cNvPr>
          <p:cNvSpPr>
            <a:spLocks noGrp="1"/>
          </p:cNvSpPr>
          <p:nvPr>
            <p:ph idx="1"/>
          </p:nvPr>
        </p:nvSpPr>
        <p:spPr>
          <a:xfrm>
            <a:off x="558800" y="715963"/>
            <a:ext cx="8596313" cy="5391150"/>
          </a:xfrm>
        </p:spPr>
        <p:txBody>
          <a:bodyPr>
            <a:normAutofit/>
          </a:bodyPr>
          <a:lstStyle/>
          <a:p>
            <a:pPr marL="0" indent="0">
              <a:buFont typeface="Wingdings 3" panose="05040102010807070707" pitchFamily="18" charset="2"/>
              <a:buNone/>
            </a:pPr>
            <a:r>
              <a:rPr lang="tr-TR" altLang="en-US" b="1">
                <a:solidFill>
                  <a:srgbClr val="FF0000"/>
                </a:solidFill>
              </a:rPr>
              <a:t>TOPLAM KALİTE YÖNETİMİNİN İLKELERİ</a:t>
            </a:r>
          </a:p>
          <a:p>
            <a:pPr marL="0" indent="0">
              <a:buFont typeface="Wingdings 3" panose="05040102010807070707" pitchFamily="18" charset="2"/>
              <a:buNone/>
            </a:pPr>
            <a:endParaRPr lang="tr-TR" altLang="en-US">
              <a:solidFill>
                <a:srgbClr val="FF0000"/>
              </a:solidFill>
            </a:endParaRPr>
          </a:p>
          <a:p>
            <a:pPr marL="0" indent="0" algn="just">
              <a:lnSpc>
                <a:spcPct val="150000"/>
              </a:lnSpc>
              <a:buFont typeface="Trebuchet MS" panose="020B0603020202020204" pitchFamily="34" charset="0"/>
              <a:buAutoNum type="arabicPeriod"/>
            </a:pPr>
            <a:r>
              <a:rPr lang="tr-TR" altLang="en-US" b="1">
                <a:solidFill>
                  <a:schemeClr val="tx1"/>
                </a:solidFill>
                <a:latin typeface="Arial" panose="020B0604020202020204" pitchFamily="34" charset="0"/>
                <a:cs typeface="Arial" panose="020B0604020202020204" pitchFamily="34" charset="0"/>
              </a:rPr>
              <a:t>Yönetimin Liderliği</a:t>
            </a:r>
            <a:r>
              <a:rPr lang="tr-TR" altLang="en-US" b="1" i="1">
                <a:solidFill>
                  <a:schemeClr val="tx1"/>
                </a:solidFill>
                <a:latin typeface="Arial" panose="020B0604020202020204" pitchFamily="34" charset="0"/>
                <a:cs typeface="Arial" panose="020B0604020202020204" pitchFamily="34" charset="0"/>
              </a:rPr>
              <a:t> </a:t>
            </a:r>
            <a:endParaRPr lang="tr-TR" altLang="en-US">
              <a:solidFill>
                <a:schemeClr val="tx1"/>
              </a:solidFill>
              <a:latin typeface="Arial" panose="020B0604020202020204" pitchFamily="34" charset="0"/>
              <a:cs typeface="Arial" panose="020B0604020202020204" pitchFamily="34" charset="0"/>
            </a:endParaRPr>
          </a:p>
          <a:p>
            <a:pPr marL="0" indent="0" algn="just">
              <a:lnSpc>
                <a:spcPct val="150000"/>
              </a:lnSpc>
              <a:buFont typeface="Trebuchet MS" panose="020B0603020202020204" pitchFamily="34" charset="0"/>
              <a:buAutoNum type="arabicPeriod"/>
            </a:pPr>
            <a:r>
              <a:rPr lang="tr-TR" altLang="en-US" b="1">
                <a:solidFill>
                  <a:schemeClr val="tx1"/>
                </a:solidFill>
                <a:latin typeface="Arial" panose="020B0604020202020204" pitchFamily="34" charset="0"/>
                <a:cs typeface="Arial" panose="020B0604020202020204" pitchFamily="34" charset="0"/>
              </a:rPr>
              <a:t>Müşteri Odaklılık</a:t>
            </a:r>
            <a:r>
              <a:rPr lang="tr-TR" altLang="en-US" b="1" i="1">
                <a:solidFill>
                  <a:schemeClr val="tx1"/>
                </a:solidFill>
                <a:latin typeface="Arial" panose="020B0604020202020204" pitchFamily="34" charset="0"/>
                <a:cs typeface="Arial" panose="020B0604020202020204" pitchFamily="34" charset="0"/>
              </a:rPr>
              <a:t> </a:t>
            </a:r>
          </a:p>
          <a:p>
            <a:pPr marL="0" indent="0" algn="just">
              <a:lnSpc>
                <a:spcPct val="150000"/>
              </a:lnSpc>
              <a:buFont typeface="Trebuchet MS" panose="020B0603020202020204" pitchFamily="34" charset="0"/>
              <a:buAutoNum type="arabicPeriod"/>
            </a:pPr>
            <a:r>
              <a:rPr lang="tr-TR" altLang="en-US" b="1">
                <a:solidFill>
                  <a:schemeClr val="tx1"/>
                </a:solidFill>
                <a:latin typeface="Arial" panose="020B0604020202020204" pitchFamily="34" charset="0"/>
                <a:cs typeface="Arial" panose="020B0604020202020204" pitchFamily="34" charset="0"/>
              </a:rPr>
              <a:t>Takım Çalışması</a:t>
            </a:r>
            <a:endParaRPr lang="tr-TR" altLang="en-US">
              <a:solidFill>
                <a:schemeClr val="tx1"/>
              </a:solidFill>
            </a:endParaRPr>
          </a:p>
          <a:p>
            <a:pPr marL="0" indent="0" algn="just">
              <a:lnSpc>
                <a:spcPct val="150000"/>
              </a:lnSpc>
              <a:buFont typeface="Trebuchet MS" panose="020B0603020202020204" pitchFamily="34" charset="0"/>
              <a:buAutoNum type="arabicPeriod"/>
            </a:pPr>
            <a:r>
              <a:rPr lang="tr-TR" altLang="en-US" b="1">
                <a:solidFill>
                  <a:schemeClr val="tx1"/>
                </a:solidFill>
                <a:latin typeface="Arial" panose="020B0604020202020204" pitchFamily="34" charset="0"/>
                <a:cs typeface="Arial" panose="020B0604020202020204" pitchFamily="34" charset="0"/>
              </a:rPr>
              <a:t>Çalışanların Eğitimi</a:t>
            </a:r>
            <a:r>
              <a:rPr lang="tr-TR" altLang="en-US">
                <a:solidFill>
                  <a:schemeClr val="tx1"/>
                </a:solidFill>
                <a:latin typeface="Arial" panose="020B0604020202020204" pitchFamily="34" charset="0"/>
                <a:cs typeface="Arial" panose="020B0604020202020204" pitchFamily="34" charset="0"/>
              </a:rPr>
              <a:t> </a:t>
            </a:r>
          </a:p>
          <a:p>
            <a:pPr marL="0" indent="0" algn="just">
              <a:lnSpc>
                <a:spcPct val="150000"/>
              </a:lnSpc>
              <a:buFont typeface="Trebuchet MS" panose="020B0603020202020204" pitchFamily="34" charset="0"/>
              <a:buAutoNum type="arabicPeriod"/>
            </a:pPr>
            <a:r>
              <a:rPr lang="tr-TR" altLang="en-US" b="1">
                <a:solidFill>
                  <a:schemeClr val="tx1"/>
                </a:solidFill>
              </a:rPr>
              <a:t>Tam Katılım</a:t>
            </a:r>
          </a:p>
          <a:p>
            <a:pPr marL="0" indent="0" algn="just">
              <a:lnSpc>
                <a:spcPct val="150000"/>
              </a:lnSpc>
              <a:buFont typeface="Trebuchet MS" panose="020B0603020202020204" pitchFamily="34" charset="0"/>
              <a:buAutoNum type="arabicPeriod"/>
            </a:pPr>
            <a:r>
              <a:rPr lang="tr-TR" altLang="en-US" b="1">
                <a:solidFill>
                  <a:schemeClr val="tx1"/>
                </a:solidFill>
              </a:rPr>
              <a:t>Önlemeye Yönelik Yaklaşım</a:t>
            </a:r>
          </a:p>
          <a:p>
            <a:pPr marL="0" indent="0" algn="just">
              <a:lnSpc>
                <a:spcPct val="160000"/>
              </a:lnSpc>
              <a:buFont typeface="Trebuchet MS" panose="020B0603020202020204" pitchFamily="34" charset="0"/>
              <a:buAutoNum type="arabicPeriod"/>
            </a:pPr>
            <a:r>
              <a:rPr lang="tr-TR" altLang="en-US" b="1">
                <a:solidFill>
                  <a:schemeClr val="tx1"/>
                </a:solidFill>
              </a:rPr>
              <a:t>Sürekli Gelişme  </a:t>
            </a:r>
            <a:endParaRPr lang="tr-TR" altLang="en-US">
              <a:solidFill>
                <a:schemeClr val="tx1"/>
              </a:solidFill>
            </a:endParaRPr>
          </a:p>
          <a:p>
            <a:pPr marL="0" indent="0" algn="just">
              <a:lnSpc>
                <a:spcPct val="160000"/>
              </a:lnSpc>
              <a:buFont typeface="Trebuchet MS" panose="020B0603020202020204" pitchFamily="34" charset="0"/>
              <a:buAutoNum type="arabicPeriod"/>
            </a:pPr>
            <a:r>
              <a:rPr lang="tr-TR" altLang="en-US" b="1">
                <a:solidFill>
                  <a:schemeClr val="tx1"/>
                </a:solidFill>
              </a:rPr>
              <a:t>Toplumsal Sorumluluk</a:t>
            </a:r>
          </a:p>
          <a:p>
            <a:pPr marL="0" indent="0" algn="just">
              <a:lnSpc>
                <a:spcPct val="150000"/>
              </a:lnSpc>
              <a:buFont typeface="Wingdings 3" panose="05040102010807070707" pitchFamily="18" charset="2"/>
              <a:buNone/>
            </a:pPr>
            <a:endParaRPr lang="tr-TR" altLang="en-US">
              <a:solidFill>
                <a:srgbClr val="FF0000"/>
              </a:solidFill>
            </a:endParaRPr>
          </a:p>
          <a:p>
            <a:pPr marL="0" indent="0" algn="just">
              <a:lnSpc>
                <a:spcPct val="150000"/>
              </a:lnSpc>
              <a:buFont typeface="Wingdings 3" panose="05040102010807070707" pitchFamily="18" charset="2"/>
              <a:buNone/>
            </a:pPr>
            <a:endParaRPr lang="tr-TR" altLang="en-US">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E6AD89-4BBC-4EAB-8958-E600FC4EB5E3}"/>
              </a:ext>
            </a:extLst>
          </p:cNvPr>
          <p:cNvSpPr>
            <a:spLocks noGrp="1"/>
          </p:cNvSpPr>
          <p:nvPr>
            <p:ph idx="1"/>
          </p:nvPr>
        </p:nvSpPr>
        <p:spPr>
          <a:xfrm>
            <a:off x="384175" y="304800"/>
            <a:ext cx="10536238" cy="6029325"/>
          </a:xfrm>
        </p:spPr>
        <p:txBody>
          <a:bodyPr>
            <a:normAutofit/>
          </a:bodyPr>
          <a:lstStyle/>
          <a:p>
            <a:pPr marL="0" indent="0" algn="just">
              <a:lnSpc>
                <a:spcPct val="150000"/>
              </a:lnSpc>
              <a:buFont typeface="Wingdings 3" panose="05040102010807070707" pitchFamily="18" charset="2"/>
              <a:buNone/>
            </a:pPr>
            <a:r>
              <a:rPr lang="tr-TR" altLang="en-US" b="1">
                <a:solidFill>
                  <a:srgbClr val="FF0000"/>
                </a:solidFill>
                <a:latin typeface="Arial" panose="020B0604020202020204" pitchFamily="34" charset="0"/>
                <a:cs typeface="Arial" panose="020B0604020202020204" pitchFamily="34" charset="0"/>
              </a:rPr>
              <a:t>Yönetimin Liderliği</a:t>
            </a:r>
            <a:r>
              <a:rPr lang="tr-TR" altLang="en-US" b="1" i="1">
                <a:solidFill>
                  <a:srgbClr val="FF0000"/>
                </a:solidFill>
                <a:latin typeface="Arial" panose="020B0604020202020204" pitchFamily="34" charset="0"/>
                <a:cs typeface="Arial" panose="020B0604020202020204" pitchFamily="34" charset="0"/>
              </a:rPr>
              <a:t> </a:t>
            </a:r>
            <a:endParaRPr lang="tr-TR" altLang="en-US" b="1">
              <a:solidFill>
                <a:srgbClr val="FF0000"/>
              </a:solidFill>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r>
              <a:rPr lang="tr-TR" altLang="en-US"/>
              <a:t>TKY uygulamalarının başarılı olabilmesi için ilk adım olarak üst yönetim TKY anlayışını ve yararlarını çok iyi bir şekilde anlamalıdır. </a:t>
            </a:r>
          </a:p>
          <a:p>
            <a:pPr marL="0" indent="0" algn="just">
              <a:lnSpc>
                <a:spcPct val="150000"/>
              </a:lnSpc>
              <a:buFont typeface="Wingdings 3" panose="05040102010807070707" pitchFamily="18" charset="2"/>
              <a:buNone/>
            </a:pPr>
            <a:r>
              <a:rPr lang="tr-TR" altLang="en-US">
                <a:latin typeface="Arial" panose="020B0604020202020204" pitchFamily="34" charset="0"/>
                <a:cs typeface="Arial" panose="020B0604020202020204" pitchFamily="34" charset="0"/>
              </a:rPr>
              <a:t> </a:t>
            </a: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r>
              <a:rPr lang="tr-TR" altLang="en-US" b="1">
                <a:solidFill>
                  <a:srgbClr val="FF0000"/>
                </a:solidFill>
                <a:latin typeface="Arial" panose="020B0604020202020204" pitchFamily="34" charset="0"/>
                <a:cs typeface="Arial" panose="020B0604020202020204" pitchFamily="34" charset="0"/>
              </a:rPr>
              <a:t>Müşteri Odaklılık</a:t>
            </a:r>
            <a:r>
              <a:rPr lang="tr-TR" altLang="en-US" b="1" i="1">
                <a:solidFill>
                  <a:srgbClr val="FF0000"/>
                </a:solidFill>
                <a:latin typeface="Arial" panose="020B0604020202020204" pitchFamily="34" charset="0"/>
                <a:cs typeface="Arial" panose="020B0604020202020204" pitchFamily="34" charset="0"/>
              </a:rPr>
              <a:t> </a:t>
            </a:r>
            <a:endParaRPr lang="tr-TR" altLang="en-US">
              <a:latin typeface="Arial" panose="020B0604020202020204" pitchFamily="34" charset="0"/>
              <a:cs typeface="Arial" panose="020B0604020202020204" pitchFamily="34" charset="0"/>
            </a:endParaRPr>
          </a:p>
          <a:p>
            <a:pPr marL="0" indent="0"/>
            <a:r>
              <a:rPr lang="tr-TR" altLang="en-US"/>
              <a:t>Organizasyonlar müşteri beklentilerini her zaman dikkate almalı ve müşteri beklentilerinde meydana gelen değişimlere karşı kendi faaliyetlerinde gerekli değişimleri yapmalıdırlar.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245757-7A92-4690-A2AE-1B382426175F}"/>
              </a:ext>
            </a:extLst>
          </p:cNvPr>
          <p:cNvSpPr>
            <a:spLocks noGrp="1"/>
          </p:cNvSpPr>
          <p:nvPr>
            <p:ph idx="1"/>
          </p:nvPr>
        </p:nvSpPr>
        <p:spPr>
          <a:xfrm>
            <a:off x="438150" y="450850"/>
            <a:ext cx="10083800" cy="5791200"/>
          </a:xfrm>
        </p:spPr>
        <p:txBody>
          <a:bodyPr>
            <a:normAutofit/>
          </a:bodyPr>
          <a:lstStyle/>
          <a:p>
            <a:pPr marL="0" indent="0" algn="just">
              <a:lnSpc>
                <a:spcPct val="150000"/>
              </a:lnSpc>
              <a:buFont typeface="Wingdings 3" panose="05040102010807070707" pitchFamily="18" charset="2"/>
              <a:buNone/>
            </a:pPr>
            <a:r>
              <a:rPr lang="tr-TR" altLang="en-US" b="1">
                <a:solidFill>
                  <a:srgbClr val="FF0000"/>
                </a:solidFill>
                <a:latin typeface="Arial" panose="020B0604020202020204" pitchFamily="34" charset="0"/>
                <a:cs typeface="Arial" panose="020B0604020202020204" pitchFamily="34" charset="0"/>
              </a:rPr>
              <a:t>Takım Çalışması</a:t>
            </a: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r>
              <a:rPr lang="tr-TR" altLang="en-US">
                <a:latin typeface="Arial" panose="020B0604020202020204" pitchFamily="34" charset="0"/>
                <a:cs typeface="Arial" panose="020B0604020202020204" pitchFamily="34" charset="0"/>
              </a:rPr>
              <a:t> </a:t>
            </a:r>
            <a:r>
              <a:rPr lang="tr-TR" altLang="en-US"/>
              <a:t>Hedef her kademedeki çalışan için hem “düşünmenin” hem de “uygulamanın” birleştirilmesidir.</a:t>
            </a:r>
          </a:p>
          <a:p>
            <a:pPr marL="0" indent="0"/>
            <a:endParaRPr lang="tr-TR" altLang="en-US"/>
          </a:p>
          <a:p>
            <a:pPr marL="0" indent="0"/>
            <a:endParaRPr lang="tr-TR" altLang="en-US"/>
          </a:p>
          <a:p>
            <a:pPr marL="0" indent="0"/>
            <a:endParaRPr lang="tr-TR" altLang="en-US"/>
          </a:p>
          <a:p>
            <a:pPr marL="0" indent="0" algn="just">
              <a:lnSpc>
                <a:spcPct val="150000"/>
              </a:lnSpc>
              <a:buFont typeface="Wingdings 3" panose="05040102010807070707" pitchFamily="18" charset="2"/>
              <a:buNone/>
            </a:pPr>
            <a:r>
              <a:rPr lang="tr-TR" altLang="en-US" b="1">
                <a:solidFill>
                  <a:srgbClr val="FF0000"/>
                </a:solidFill>
                <a:latin typeface="Arial" panose="020B0604020202020204" pitchFamily="34" charset="0"/>
                <a:cs typeface="Arial" panose="020B0604020202020204" pitchFamily="34" charset="0"/>
              </a:rPr>
              <a:t>Çalışanların Eğitimi</a:t>
            </a:r>
            <a:r>
              <a:rPr lang="tr-TR" altLang="en-US">
                <a:solidFill>
                  <a:srgbClr val="FF0000"/>
                </a:solidFill>
                <a:latin typeface="Arial" panose="020B0604020202020204" pitchFamily="34" charset="0"/>
                <a:cs typeface="Arial" panose="020B0604020202020204" pitchFamily="34" charset="0"/>
              </a:rPr>
              <a:t> </a:t>
            </a:r>
          </a:p>
          <a:p>
            <a:pPr marL="0" indent="0" algn="just">
              <a:lnSpc>
                <a:spcPct val="150000"/>
              </a:lnSpc>
              <a:buFont typeface="Wingdings 3" panose="05040102010807070707" pitchFamily="18" charset="2"/>
              <a:buNone/>
            </a:pPr>
            <a:endParaRPr lang="tr-TR" altLang="en-US">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r>
              <a:rPr lang="tr-TR" altLang="en-US"/>
              <a:t>Bu sisteme adapte olmak için, çalışanları mesleki görevlerine hazırlamak ve eğitim düzeylerinin gelişimini sağlamak gerekmektedir. </a:t>
            </a:r>
            <a:endParaRPr lang="tr-TR" altLang="en-US">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çerik Yer Tutucusu 2">
            <a:extLst>
              <a:ext uri="{FF2B5EF4-FFF2-40B4-BE49-F238E27FC236}">
                <a16:creationId xmlns:a16="http://schemas.microsoft.com/office/drawing/2014/main" id="{2F10325C-4B9C-45C9-9322-5BAE176FF4F3}"/>
              </a:ext>
            </a:extLst>
          </p:cNvPr>
          <p:cNvSpPr>
            <a:spLocks noGrp="1"/>
          </p:cNvSpPr>
          <p:nvPr>
            <p:ph idx="1"/>
          </p:nvPr>
        </p:nvSpPr>
        <p:spPr>
          <a:xfrm>
            <a:off x="677863" y="661988"/>
            <a:ext cx="10056812" cy="5778500"/>
          </a:xfrm>
        </p:spPr>
        <p:txBody>
          <a:bodyPr/>
          <a:lstStyle/>
          <a:p>
            <a:pPr marL="0" indent="0" algn="just">
              <a:lnSpc>
                <a:spcPct val="150000"/>
              </a:lnSpc>
              <a:buFont typeface="Wingdings 3" panose="05040102010807070707" pitchFamily="18" charset="2"/>
              <a:buNone/>
            </a:pPr>
            <a:r>
              <a:rPr lang="tr-TR" altLang="en-US" b="1">
                <a:solidFill>
                  <a:srgbClr val="FF0000"/>
                </a:solidFill>
              </a:rPr>
              <a:t>Tam Katılım</a:t>
            </a:r>
            <a:endParaRPr lang="tr-TR" altLang="en-US">
              <a:solidFill>
                <a:srgbClr val="FF0000"/>
              </a:solidFill>
            </a:endParaRPr>
          </a:p>
          <a:p>
            <a:pPr marL="0" indent="0" algn="just">
              <a:lnSpc>
                <a:spcPct val="150000"/>
              </a:lnSpc>
              <a:buFont typeface="Wingdings 3" panose="05040102010807070707" pitchFamily="18" charset="2"/>
              <a:buNone/>
            </a:pPr>
            <a:r>
              <a:rPr lang="tr-TR" altLang="en-US"/>
              <a:t>Karar alma sürecine katılımın artırılması için çok yönlü iletişimin açık tutulması gerekir. </a:t>
            </a:r>
          </a:p>
          <a:p>
            <a:pPr marL="0" indent="0" algn="just">
              <a:lnSpc>
                <a:spcPct val="150000"/>
              </a:lnSpc>
              <a:buFont typeface="Wingdings 3" panose="05040102010807070707" pitchFamily="18" charset="2"/>
              <a:buNone/>
            </a:pPr>
            <a:endParaRPr lang="tr-TR" altLang="en-US" b="1"/>
          </a:p>
          <a:p>
            <a:pPr marL="0" indent="0" algn="just">
              <a:lnSpc>
                <a:spcPct val="150000"/>
              </a:lnSpc>
              <a:buFont typeface="Wingdings 3" panose="05040102010807070707" pitchFamily="18" charset="2"/>
              <a:buNone/>
            </a:pPr>
            <a:endParaRPr lang="tr-TR" altLang="en-US" b="1"/>
          </a:p>
          <a:p>
            <a:pPr marL="0" indent="0" algn="just">
              <a:lnSpc>
                <a:spcPct val="150000"/>
              </a:lnSpc>
              <a:buFont typeface="Wingdings 3" panose="05040102010807070707" pitchFamily="18" charset="2"/>
              <a:buNone/>
            </a:pPr>
            <a:endParaRPr lang="tr-TR" altLang="en-US" b="1"/>
          </a:p>
          <a:p>
            <a:pPr marL="0" indent="0" algn="just">
              <a:lnSpc>
                <a:spcPct val="150000"/>
              </a:lnSpc>
              <a:buFont typeface="Wingdings 3" panose="05040102010807070707" pitchFamily="18" charset="2"/>
              <a:buNone/>
            </a:pPr>
            <a:endParaRPr lang="tr-TR" altLang="en-US" b="1"/>
          </a:p>
          <a:p>
            <a:pPr marL="0" indent="0" algn="just">
              <a:lnSpc>
                <a:spcPct val="150000"/>
              </a:lnSpc>
              <a:buFont typeface="Wingdings 3" panose="05040102010807070707" pitchFamily="18" charset="2"/>
              <a:buNone/>
            </a:pPr>
            <a:endParaRPr lang="tr-TR" altLang="en-US" b="1"/>
          </a:p>
          <a:p>
            <a:pPr marL="0" indent="0" algn="just">
              <a:lnSpc>
                <a:spcPct val="150000"/>
              </a:lnSpc>
              <a:buFont typeface="Wingdings 3" panose="05040102010807070707" pitchFamily="18" charset="2"/>
              <a:buNone/>
            </a:pPr>
            <a:r>
              <a:rPr lang="tr-TR" altLang="en-US" b="1"/>
              <a:t>  </a:t>
            </a:r>
            <a:r>
              <a:rPr lang="tr-TR" altLang="en-US" b="1">
                <a:solidFill>
                  <a:srgbClr val="FF0000"/>
                </a:solidFill>
              </a:rPr>
              <a:t>Önlemeye Yönelik Yaklaşım</a:t>
            </a:r>
            <a:endParaRPr lang="tr-TR" altLang="en-US">
              <a:solidFill>
                <a:srgbClr val="FF0000"/>
              </a:solidFill>
            </a:endParaRPr>
          </a:p>
          <a:p>
            <a:pPr marL="0" indent="0" algn="just">
              <a:lnSpc>
                <a:spcPct val="150000"/>
              </a:lnSpc>
              <a:buFont typeface="Wingdings 3" panose="05040102010807070707" pitchFamily="18" charset="2"/>
              <a:buNone/>
            </a:pPr>
            <a:r>
              <a:rPr lang="tr-TR" altLang="en-US"/>
              <a:t>Hataları ayıklamak yerine, hata yapmamaya özen göstermek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çerik Yer Tutucusu 2">
            <a:extLst>
              <a:ext uri="{FF2B5EF4-FFF2-40B4-BE49-F238E27FC236}">
                <a16:creationId xmlns:a16="http://schemas.microsoft.com/office/drawing/2014/main" id="{40605E66-CFE8-48B7-B304-73140F14BCB6}"/>
              </a:ext>
            </a:extLst>
          </p:cNvPr>
          <p:cNvSpPr>
            <a:spLocks noGrp="1"/>
          </p:cNvSpPr>
          <p:nvPr>
            <p:ph idx="1"/>
          </p:nvPr>
        </p:nvSpPr>
        <p:spPr>
          <a:xfrm>
            <a:off x="304800" y="298450"/>
            <a:ext cx="11083925" cy="6559550"/>
          </a:xfrm>
        </p:spPr>
        <p:txBody>
          <a:bodyPr/>
          <a:lstStyle/>
          <a:p>
            <a:pPr marL="0" indent="0" algn="just">
              <a:lnSpc>
                <a:spcPct val="160000"/>
              </a:lnSpc>
              <a:buFont typeface="Wingdings 3" panose="05040102010807070707" pitchFamily="18" charset="2"/>
              <a:buNone/>
            </a:pPr>
            <a:r>
              <a:rPr lang="tr-TR" altLang="en-US" b="1" dirty="0">
                <a:solidFill>
                  <a:srgbClr val="FF0000"/>
                </a:solidFill>
              </a:rPr>
              <a:t>Sürekli Gelişme </a:t>
            </a:r>
            <a:r>
              <a:rPr lang="tr-TR" altLang="en-US" b="1" dirty="0"/>
              <a:t> </a:t>
            </a:r>
          </a:p>
          <a:p>
            <a:pPr marL="0" indent="0">
              <a:buFont typeface="Wingdings 3" panose="05040102010807070707" pitchFamily="18" charset="2"/>
              <a:buNone/>
            </a:pPr>
            <a:r>
              <a:rPr lang="tr-TR" altLang="en-US" dirty="0" err="1"/>
              <a:t>Kaizen</a:t>
            </a:r>
            <a:r>
              <a:rPr lang="tr-TR" altLang="en-US" dirty="0"/>
              <a:t> (sürekli gelişme/ iyileştirme) anlayışı TKY’ </a:t>
            </a:r>
            <a:r>
              <a:rPr lang="tr-TR" altLang="en-US" dirty="0" err="1"/>
              <a:t>nin</a:t>
            </a:r>
            <a:r>
              <a:rPr lang="tr-TR" altLang="en-US" dirty="0"/>
              <a:t> temel felsefesini oluşturmaktadır.</a:t>
            </a:r>
          </a:p>
          <a:p>
            <a:pPr marL="0" indent="0">
              <a:buFont typeface="Wingdings 3" panose="05040102010807070707" pitchFamily="18" charset="2"/>
              <a:buNone/>
            </a:pPr>
            <a:endParaRPr lang="tr-TR" altLang="en-US" dirty="0"/>
          </a:p>
          <a:p>
            <a:pPr marL="0" indent="0">
              <a:buFont typeface="Wingdings 3" panose="05040102010807070707" pitchFamily="18" charset="2"/>
              <a:buNone/>
            </a:pPr>
            <a:endParaRPr lang="tr-TR" altLang="en-US" dirty="0"/>
          </a:p>
          <a:p>
            <a:pPr marL="0" indent="0">
              <a:buFont typeface="Wingdings 3" panose="05040102010807070707" pitchFamily="18" charset="2"/>
              <a:buNone/>
            </a:pPr>
            <a:endParaRPr lang="tr-TR" altLang="en-US" dirty="0"/>
          </a:p>
          <a:p>
            <a:pPr marL="0" indent="0">
              <a:buFont typeface="Wingdings 3" panose="05040102010807070707" pitchFamily="18" charset="2"/>
              <a:buNone/>
            </a:pPr>
            <a:endParaRPr lang="tr-TR" altLang="en-US" dirty="0"/>
          </a:p>
          <a:p>
            <a:pPr marL="0" indent="0">
              <a:buFont typeface="Wingdings 3" panose="05040102010807070707" pitchFamily="18" charset="2"/>
              <a:buNone/>
            </a:pPr>
            <a:endParaRPr lang="tr-TR" altLang="en-US" dirty="0"/>
          </a:p>
          <a:p>
            <a:pPr marL="0" indent="0">
              <a:buFont typeface="Wingdings 3" panose="05040102010807070707" pitchFamily="18" charset="2"/>
              <a:buNone/>
            </a:pPr>
            <a:endParaRPr lang="tr-TR" altLang="en-US" dirty="0"/>
          </a:p>
          <a:p>
            <a:pPr marL="0" indent="0" algn="just">
              <a:lnSpc>
                <a:spcPct val="160000"/>
              </a:lnSpc>
              <a:buFont typeface="Wingdings 3" panose="05040102010807070707" pitchFamily="18" charset="2"/>
              <a:buNone/>
            </a:pPr>
            <a:r>
              <a:rPr lang="tr-TR" altLang="en-US" b="1" dirty="0">
                <a:solidFill>
                  <a:srgbClr val="FF0000"/>
                </a:solidFill>
              </a:rPr>
              <a:t>Toplumsal Sorumluluk</a:t>
            </a:r>
            <a:endParaRPr lang="tr-TR" altLang="en-US" b="1" dirty="0"/>
          </a:p>
          <a:p>
            <a:pPr marL="0" indent="0" algn="just">
              <a:lnSpc>
                <a:spcPct val="160000"/>
              </a:lnSpc>
              <a:buFont typeface="Wingdings 3" panose="05040102010807070707" pitchFamily="18" charset="2"/>
              <a:buNone/>
            </a:pPr>
            <a:r>
              <a:rPr lang="tr-TR" altLang="en-US" dirty="0"/>
              <a:t>TKY anlayışı içinde organizasyonlar her şeyden önce müşterilerine karşı sorumludurlar.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2">
            <a:extLst>
              <a:ext uri="{FF2B5EF4-FFF2-40B4-BE49-F238E27FC236}">
                <a16:creationId xmlns:a16="http://schemas.microsoft.com/office/drawing/2014/main" id="{AF3CB9C1-459D-41C8-8BE1-3299170469C0}"/>
              </a:ext>
            </a:extLst>
          </p:cNvPr>
          <p:cNvSpPr>
            <a:spLocks noGrp="1"/>
          </p:cNvSpPr>
          <p:nvPr>
            <p:ph type="title"/>
          </p:nvPr>
        </p:nvSpPr>
        <p:spPr>
          <a:xfrm>
            <a:off x="1692275" y="204788"/>
            <a:ext cx="8839200" cy="701675"/>
          </a:xfrm>
        </p:spPr>
        <p:txBody>
          <a:bodyPr/>
          <a:lstStyle/>
          <a:p>
            <a:r>
              <a:rPr lang="tr-TR" altLang="en-US" sz="2800" b="1">
                <a:solidFill>
                  <a:srgbClr val="FF0000"/>
                </a:solidFill>
              </a:rPr>
              <a:t>MUTFAKTA KALİTE, ÖNEMİ ve AMACI</a:t>
            </a:r>
          </a:p>
        </p:txBody>
      </p:sp>
      <p:sp>
        <p:nvSpPr>
          <p:cNvPr id="2" name="İçerik Yer Tutucusu 1">
            <a:extLst>
              <a:ext uri="{FF2B5EF4-FFF2-40B4-BE49-F238E27FC236}">
                <a16:creationId xmlns:a16="http://schemas.microsoft.com/office/drawing/2014/main" id="{DF516594-ADDE-479C-8100-EB9B8DB62806}"/>
              </a:ext>
            </a:extLst>
          </p:cNvPr>
          <p:cNvSpPr>
            <a:spLocks noGrp="1"/>
          </p:cNvSpPr>
          <p:nvPr>
            <p:ph idx="1"/>
          </p:nvPr>
        </p:nvSpPr>
        <p:spPr>
          <a:xfrm>
            <a:off x="549275" y="906463"/>
            <a:ext cx="11125200" cy="5746750"/>
          </a:xfrm>
        </p:spPr>
        <p:txBody>
          <a:bodyPr>
            <a:normAutofit/>
          </a:bodyPr>
          <a:lstStyle/>
          <a:p>
            <a:pPr marL="0" indent="0" algn="just">
              <a:buFont typeface="Wingdings 3" panose="05040102010807070707" pitchFamily="18" charset="2"/>
              <a:buNone/>
            </a:pPr>
            <a:r>
              <a:rPr lang="tr-TR" altLang="en-US" sz="2400" b="1" dirty="0">
                <a:effectLst>
                  <a:outerShdw blurRad="38100" dist="38100" dir="2700000" algn="tl">
                    <a:srgbClr val="C0C0C0"/>
                  </a:outerShdw>
                </a:effectLst>
              </a:rPr>
              <a:t>TOPLU YEMEK HİZMETİ</a:t>
            </a:r>
            <a:r>
              <a:rPr lang="tr-TR" altLang="en-US" sz="2400" dirty="0"/>
              <a:t>:</a:t>
            </a:r>
          </a:p>
          <a:p>
            <a:pPr marL="0" indent="0" algn="just">
              <a:buFont typeface="Wingdings 3" panose="05040102010807070707" pitchFamily="18" charset="2"/>
              <a:buNone/>
            </a:pPr>
            <a:endParaRPr lang="tr-TR" altLang="en-US" sz="2400" dirty="0"/>
          </a:p>
          <a:p>
            <a:pPr marL="0" indent="0" algn="just">
              <a:buFont typeface="Wingdings 3" panose="05040102010807070707" pitchFamily="18" charset="2"/>
              <a:buNone/>
            </a:pPr>
            <a:endParaRPr lang="tr-TR" altLang="en-US" sz="2400" dirty="0"/>
          </a:p>
          <a:p>
            <a:pPr marL="0" indent="0" algn="just">
              <a:buFont typeface="Wingdings 3" panose="05040102010807070707" pitchFamily="18" charset="2"/>
              <a:buNone/>
            </a:pPr>
            <a:r>
              <a:rPr lang="tr-TR" altLang="en-US" sz="2400" dirty="0"/>
              <a:t>	Endüstrileşme ile beraber </a:t>
            </a:r>
            <a:r>
              <a:rPr lang="tr-TR" altLang="en-US" sz="2400" b="1" dirty="0">
                <a:solidFill>
                  <a:srgbClr val="FF0000"/>
                </a:solidFill>
              </a:rPr>
              <a:t>ev dışı beslenmeye </a:t>
            </a:r>
            <a:r>
              <a:rPr lang="tr-TR" altLang="en-US" sz="2400" dirty="0"/>
              <a:t>karşı eğilim son yıllarda artış göstermektedir.</a:t>
            </a:r>
          </a:p>
          <a:p>
            <a:pPr marL="0" indent="0" algn="just">
              <a:buFont typeface="Wingdings 3" panose="05040102010807070707" pitchFamily="18" charset="2"/>
              <a:buNone/>
            </a:pPr>
            <a:r>
              <a:rPr lang="tr-TR" altLang="en-US"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2">
            <a:extLst>
              <a:ext uri="{FF2B5EF4-FFF2-40B4-BE49-F238E27FC236}">
                <a16:creationId xmlns:a16="http://schemas.microsoft.com/office/drawing/2014/main" id="{BEBBE171-C7F5-4C5A-827F-D236A29DB20C}"/>
              </a:ext>
            </a:extLst>
          </p:cNvPr>
          <p:cNvSpPr>
            <a:spLocks noGrp="1"/>
          </p:cNvSpPr>
          <p:nvPr>
            <p:ph type="title"/>
          </p:nvPr>
        </p:nvSpPr>
        <p:spPr>
          <a:xfrm>
            <a:off x="1036638" y="544513"/>
            <a:ext cx="8839200" cy="700087"/>
          </a:xfrm>
        </p:spPr>
        <p:txBody>
          <a:bodyPr/>
          <a:lstStyle/>
          <a:p>
            <a:r>
              <a:rPr lang="tr-TR" altLang="en-US" sz="2800" b="1"/>
              <a:t>MUTFAKTA KALİTE, ÖNEMİ ve AMACI</a:t>
            </a:r>
            <a:endParaRPr lang="tr-TR" altLang="en-US" sz="2800"/>
          </a:p>
        </p:txBody>
      </p:sp>
      <p:sp>
        <p:nvSpPr>
          <p:cNvPr id="2" name="İçerik Yer Tutucusu 1">
            <a:extLst>
              <a:ext uri="{FF2B5EF4-FFF2-40B4-BE49-F238E27FC236}">
                <a16:creationId xmlns:a16="http://schemas.microsoft.com/office/drawing/2014/main" id="{E786D26A-67F7-4789-AF03-5F164FE315B9}"/>
              </a:ext>
            </a:extLst>
          </p:cNvPr>
          <p:cNvSpPr>
            <a:spLocks noGrp="1"/>
          </p:cNvSpPr>
          <p:nvPr>
            <p:ph idx="1"/>
          </p:nvPr>
        </p:nvSpPr>
        <p:spPr>
          <a:xfrm>
            <a:off x="431800" y="1060450"/>
            <a:ext cx="10685463" cy="5391150"/>
          </a:xfrm>
        </p:spPr>
        <p:txBody>
          <a:bodyPr rtlCol="0">
            <a:normAutofit/>
          </a:bodyPr>
          <a:lstStyle/>
          <a:p>
            <a:pPr marL="0" indent="0" algn="just" fontAlgn="auto">
              <a:spcAft>
                <a:spcPts val="0"/>
              </a:spcAft>
              <a:buFont typeface="Wingdings 3" charset="2"/>
              <a:buNone/>
              <a:defRPr/>
            </a:pPr>
            <a:r>
              <a:rPr lang="tr-TR" sz="2400" b="1" dirty="0">
                <a:solidFill>
                  <a:schemeClr val="tx1">
                    <a:lumMod val="75000"/>
                    <a:lumOff val="25000"/>
                  </a:schemeClr>
                </a:solidFill>
              </a:rPr>
              <a:t>KALİTE KONTROL: Kalite</a:t>
            </a:r>
            <a:r>
              <a:rPr lang="tr-TR" sz="2400" dirty="0">
                <a:solidFill>
                  <a:schemeClr val="tx1">
                    <a:lumMod val="75000"/>
                    <a:lumOff val="25000"/>
                  </a:schemeClr>
                </a:solidFill>
              </a:rPr>
              <a:t> gereklerini sağlamak için kullanılan operasyonel teknikler ve faaliyetlerdir.</a:t>
            </a:r>
            <a:endParaRPr lang="tr-TR" sz="2400" b="1" dirty="0">
              <a:solidFill>
                <a:schemeClr val="tx1">
                  <a:lumMod val="75000"/>
                  <a:lumOff val="25000"/>
                </a:schemeClr>
              </a:solidFill>
              <a:effectLst>
                <a:outerShdw blurRad="38100" dist="38100" dir="2700000" algn="tl">
                  <a:srgbClr val="000000">
                    <a:alpha val="43137"/>
                  </a:srgbClr>
                </a:outerShdw>
              </a:effectLst>
            </a:endParaRPr>
          </a:p>
          <a:p>
            <a:pPr marL="0" indent="0" algn="just" fontAlgn="auto">
              <a:spcAft>
                <a:spcPts val="0"/>
              </a:spcAft>
              <a:buFont typeface="Wingdings 3" charset="2"/>
              <a:buNone/>
              <a:defRPr/>
            </a:pPr>
            <a:r>
              <a:rPr lang="tr-TR" sz="2400" b="1" dirty="0">
                <a:solidFill>
                  <a:schemeClr val="tx1">
                    <a:lumMod val="75000"/>
                    <a:lumOff val="25000"/>
                  </a:schemeClr>
                </a:solidFill>
                <a:effectLst>
                  <a:outerShdw blurRad="38100" dist="38100" dir="2700000" algn="tl">
                    <a:srgbClr val="000000">
                      <a:alpha val="43137"/>
                    </a:srgbClr>
                  </a:outerShdw>
                </a:effectLst>
              </a:rPr>
              <a:t>KALİTE KONTROLÜN AMACI: </a:t>
            </a:r>
            <a:r>
              <a:rPr lang="tr-TR" sz="2400" dirty="0">
                <a:solidFill>
                  <a:schemeClr val="tx1">
                    <a:lumMod val="75000"/>
                    <a:lumOff val="25000"/>
                  </a:schemeClr>
                </a:solidFill>
              </a:rPr>
              <a:t>Bir kalite kontrol sisteminin temel gayesi, üretimde kalitesizliği önlemektir.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2">
            <a:extLst>
              <a:ext uri="{FF2B5EF4-FFF2-40B4-BE49-F238E27FC236}">
                <a16:creationId xmlns:a16="http://schemas.microsoft.com/office/drawing/2014/main" id="{9B8AF903-C88F-40C9-9430-10B0FB8AB552}"/>
              </a:ext>
            </a:extLst>
          </p:cNvPr>
          <p:cNvSpPr>
            <a:spLocks noGrp="1"/>
          </p:cNvSpPr>
          <p:nvPr>
            <p:ph type="title"/>
          </p:nvPr>
        </p:nvSpPr>
        <p:spPr>
          <a:xfrm>
            <a:off x="906463" y="569913"/>
            <a:ext cx="8839200" cy="701675"/>
          </a:xfrm>
        </p:spPr>
        <p:txBody>
          <a:bodyPr/>
          <a:lstStyle/>
          <a:p>
            <a:r>
              <a:rPr lang="tr-TR" altLang="en-US" sz="2800" b="1"/>
              <a:t>MUTFAKTA KALİTE, ÖNEMİ ve AMACI</a:t>
            </a:r>
            <a:endParaRPr lang="tr-TR" altLang="en-US" sz="2800"/>
          </a:p>
        </p:txBody>
      </p:sp>
      <p:sp>
        <p:nvSpPr>
          <p:cNvPr id="2" name="İçerik Yer Tutucusu 1">
            <a:extLst>
              <a:ext uri="{FF2B5EF4-FFF2-40B4-BE49-F238E27FC236}">
                <a16:creationId xmlns:a16="http://schemas.microsoft.com/office/drawing/2014/main" id="{66428C76-1EC1-4A96-B36B-3F23C4D78947}"/>
              </a:ext>
            </a:extLst>
          </p:cNvPr>
          <p:cNvSpPr>
            <a:spLocks noGrp="1"/>
          </p:cNvSpPr>
          <p:nvPr>
            <p:ph idx="1"/>
          </p:nvPr>
        </p:nvSpPr>
        <p:spPr>
          <a:xfrm>
            <a:off x="666750" y="1271588"/>
            <a:ext cx="11220450" cy="5180012"/>
          </a:xfrm>
        </p:spPr>
        <p:txBody>
          <a:bodyPr>
            <a:normAutofit/>
          </a:bodyPr>
          <a:lstStyle/>
          <a:p>
            <a:pPr marL="0" indent="0">
              <a:buFont typeface="Wingdings 3" panose="05040102010807070707" pitchFamily="18" charset="2"/>
              <a:buNone/>
            </a:pPr>
            <a:r>
              <a:rPr lang="tr-TR" altLang="en-US" sz="2400"/>
              <a:t>		Bunlar;</a:t>
            </a:r>
          </a:p>
          <a:p>
            <a:pPr marL="0" indent="0">
              <a:buFont typeface="Wingdings" panose="05000000000000000000" pitchFamily="2" charset="2"/>
              <a:buChar char="v"/>
            </a:pPr>
            <a:r>
              <a:rPr lang="tr-TR" altLang="en-US" sz="2400"/>
              <a:t>yüksek verimin sağlanması,</a:t>
            </a:r>
          </a:p>
          <a:p>
            <a:pPr marL="0" indent="0">
              <a:buFont typeface="Wingdings" panose="05000000000000000000" pitchFamily="2" charset="2"/>
              <a:buChar char="v"/>
            </a:pPr>
            <a:r>
              <a:rPr lang="tr-TR" altLang="en-US" sz="2400"/>
              <a:t>hurda-fire atık oranının azaltılması,</a:t>
            </a:r>
          </a:p>
          <a:p>
            <a:pPr marL="0" indent="0">
              <a:buFont typeface="Wingdings" panose="05000000000000000000" pitchFamily="2" charset="2"/>
              <a:buChar char="v"/>
            </a:pPr>
            <a:r>
              <a:rPr lang="tr-TR" altLang="en-US" sz="2400"/>
              <a:t>firmaya itibar sağlanması,</a:t>
            </a:r>
          </a:p>
          <a:p>
            <a:pPr marL="0" indent="0">
              <a:buFont typeface="Wingdings" panose="05000000000000000000" pitchFamily="2" charset="2"/>
              <a:buChar char="v"/>
            </a:pPr>
            <a:r>
              <a:rPr lang="tr-TR" altLang="en-US" sz="2400"/>
              <a:t>israfına engel olunması,</a:t>
            </a:r>
          </a:p>
          <a:p>
            <a:pPr marL="0" indent="0">
              <a:buFont typeface="Wingdings" panose="05000000000000000000" pitchFamily="2" charset="2"/>
              <a:buChar char="v"/>
            </a:pPr>
            <a:r>
              <a:rPr lang="tr-TR" altLang="en-US" sz="2400"/>
              <a:t>İç piyasalar, dış pazarlar</a:t>
            </a:r>
          </a:p>
          <a:p>
            <a:pPr marL="0" indent="0">
              <a:buFont typeface="Wingdings" panose="05000000000000000000" pitchFamily="2" charset="2"/>
              <a:buChar char="v"/>
            </a:pPr>
            <a:r>
              <a:rPr lang="tr-TR" altLang="en-US" sz="2400"/>
              <a:t>Ürün kalitesinin geliştirilmesi (ölçü, birim, malzeme, sertlik ve diğer özellikler),</a:t>
            </a:r>
          </a:p>
          <a:p>
            <a:pPr marL="0" indent="0"/>
            <a:endParaRPr lang="tr-TR"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2">
            <a:extLst>
              <a:ext uri="{FF2B5EF4-FFF2-40B4-BE49-F238E27FC236}">
                <a16:creationId xmlns:a16="http://schemas.microsoft.com/office/drawing/2014/main" id="{5FB087CB-FB81-43AE-89DF-856136B6AA76}"/>
              </a:ext>
            </a:extLst>
          </p:cNvPr>
          <p:cNvSpPr>
            <a:spLocks noGrp="1"/>
          </p:cNvSpPr>
          <p:nvPr>
            <p:ph type="title"/>
          </p:nvPr>
        </p:nvSpPr>
        <p:spPr>
          <a:xfrm>
            <a:off x="1676400" y="457200"/>
            <a:ext cx="8839200" cy="701675"/>
          </a:xfrm>
        </p:spPr>
        <p:txBody>
          <a:bodyPr/>
          <a:lstStyle/>
          <a:p>
            <a:r>
              <a:rPr lang="tr-TR" altLang="en-US" sz="2800" b="1"/>
              <a:t>MUTFAKTA KALİTE, ÖNEMİ ve AMACI</a:t>
            </a:r>
            <a:endParaRPr lang="tr-TR" altLang="en-US" sz="2800"/>
          </a:p>
        </p:txBody>
      </p:sp>
      <p:sp>
        <p:nvSpPr>
          <p:cNvPr id="2" name="İçerik Yer Tutucusu 1">
            <a:extLst>
              <a:ext uri="{FF2B5EF4-FFF2-40B4-BE49-F238E27FC236}">
                <a16:creationId xmlns:a16="http://schemas.microsoft.com/office/drawing/2014/main" id="{4D467F37-81C4-49BF-89AF-2479AAEE469B}"/>
              </a:ext>
            </a:extLst>
          </p:cNvPr>
          <p:cNvSpPr>
            <a:spLocks noGrp="1"/>
          </p:cNvSpPr>
          <p:nvPr>
            <p:ph idx="1"/>
          </p:nvPr>
        </p:nvSpPr>
        <p:spPr>
          <a:xfrm>
            <a:off x="287338" y="1158875"/>
            <a:ext cx="11455400" cy="5586413"/>
          </a:xfrm>
        </p:spPr>
        <p:txBody>
          <a:bodyPr>
            <a:normAutofit/>
          </a:bodyPr>
          <a:lstStyle/>
          <a:p>
            <a:pPr algn="just">
              <a:buFont typeface="Wingdings" panose="05000000000000000000" pitchFamily="2" charset="2"/>
              <a:buChar char="Ø"/>
            </a:pPr>
            <a:endParaRPr lang="tr-TR" altLang="en-US" sz="2400"/>
          </a:p>
          <a:p>
            <a:pPr algn="just">
              <a:buFont typeface="Wingdings" panose="05000000000000000000" pitchFamily="2" charset="2"/>
              <a:buChar char="Ø"/>
            </a:pPr>
            <a:r>
              <a:rPr lang="tr-TR" altLang="en-US" sz="2400"/>
              <a:t>işçi ve işveren ilişkilerinin düzenlenmesi,</a:t>
            </a:r>
          </a:p>
          <a:p>
            <a:pPr algn="just">
              <a:buFont typeface="Wingdings" panose="05000000000000000000" pitchFamily="2" charset="2"/>
              <a:buChar char="Ø"/>
            </a:pPr>
            <a:r>
              <a:rPr lang="tr-TR" altLang="en-US" sz="2400"/>
              <a:t>müşteri şikayetlerinin azalması ve tüketicinin korunması,</a:t>
            </a:r>
          </a:p>
          <a:p>
            <a:pPr algn="just">
              <a:buFont typeface="Wingdings" panose="05000000000000000000" pitchFamily="2" charset="2"/>
              <a:buChar char="Ø"/>
            </a:pPr>
            <a:r>
              <a:rPr lang="tr-TR" altLang="en-US" sz="2400" b="1">
                <a:effectLst>
                  <a:outerShdw blurRad="38100" dist="38100" dir="2700000" algn="tl">
                    <a:srgbClr val="C0C0C0"/>
                  </a:outerShdw>
                </a:effectLst>
              </a:rPr>
              <a:t>Üretici açısından ise </a:t>
            </a:r>
            <a:r>
              <a:rPr lang="tr-TR" altLang="en-US" sz="2400" b="1" i="1">
                <a:effectLst>
                  <a:outerShdw blurRad="38100" dist="38100" dir="2700000" algn="tl">
                    <a:srgbClr val="C0C0C0"/>
                  </a:outerShdw>
                </a:effectLst>
              </a:rPr>
              <a:t>kalite kontrolün amacı</a:t>
            </a:r>
            <a:r>
              <a:rPr lang="tr-TR" altLang="en-US" sz="2400" b="1">
                <a:effectLst>
                  <a:outerShdw blurRad="38100" dist="38100" dir="2700000" algn="tl">
                    <a:srgbClr val="C0C0C0"/>
                  </a:outerShdw>
                </a:effectLst>
              </a:rPr>
              <a:t> , yüksek kaliteli mal veya hizmet üreterek iç ve dış pazarlarda tüketicilerin ihtiyaçlarını karşılamaktır.</a:t>
            </a:r>
          </a:p>
          <a:p>
            <a:pPr algn="just">
              <a:buFont typeface="Wingdings" panose="05000000000000000000" pitchFamily="2" charset="2"/>
              <a:buChar char="Ø"/>
            </a:pPr>
            <a:r>
              <a:rPr lang="tr-TR" altLang="en-US" sz="2400"/>
              <a:t>Günümüz hizmet sektöründe gıda güvenliği en önemli konulardan biri olmakla birlikte, konuya yeterince ilgi ve dikkat gösterilmemektedir.</a:t>
            </a:r>
          </a:p>
          <a:p>
            <a:pPr algn="just">
              <a:buFont typeface="Wingdings" panose="05000000000000000000" pitchFamily="2" charset="2"/>
              <a:buChar char="Ø"/>
            </a:pPr>
            <a:r>
              <a:rPr lang="tr-TR" altLang="en-US" sz="2400"/>
              <a:t>Gıda kaynaklı salgınların gelişmesini önlemek.</a:t>
            </a:r>
          </a:p>
          <a:p>
            <a:pPr algn="just">
              <a:buFont typeface="Wingdings" panose="05000000000000000000" pitchFamily="2" charset="2"/>
              <a:buChar char="Ø"/>
            </a:pPr>
            <a:r>
              <a:rPr lang="tr-TR" altLang="en-US" sz="2400"/>
              <a:t> Gıdalar ile yiyeceklerin hazırlanması ve dağıtım işlemleri, ülkemizde geçerli yönetmelikler ve genelgelere uyumlu olmalıdır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E071306-1DAA-4BBF-B38B-660A12DC0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2"/>
            <a:ext cx="12192000" cy="6853278"/>
          </a:xfrm>
          <a:prstGeom prst="rect">
            <a:avLst/>
          </a:prstGeom>
        </p:spPr>
      </p:pic>
    </p:spTree>
    <p:extLst>
      <p:ext uri="{BB962C8B-B14F-4D97-AF65-F5344CB8AC3E}">
        <p14:creationId xmlns:p14="http://schemas.microsoft.com/office/powerpoint/2010/main" val="124280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E6BBC3-2B4F-436B-9984-FEC50B45F83C}"/>
              </a:ext>
            </a:extLst>
          </p:cNvPr>
          <p:cNvSpPr>
            <a:spLocks noGrp="1"/>
          </p:cNvSpPr>
          <p:nvPr>
            <p:ph type="title"/>
          </p:nvPr>
        </p:nvSpPr>
        <p:spPr>
          <a:xfrm>
            <a:off x="2173288" y="623888"/>
            <a:ext cx="9331325" cy="1085850"/>
          </a:xfrm>
        </p:spPr>
        <p:txBody>
          <a:bodyPr rtlCol="0">
            <a:normAutofit fontScale="90000"/>
          </a:bodyPr>
          <a:lstStyle/>
          <a:p>
            <a:pPr fontAlgn="auto">
              <a:spcAft>
                <a:spcPts val="0"/>
              </a:spcAft>
              <a:defRPr/>
            </a:pPr>
            <a:r>
              <a:rPr lang="tr-TR" altLang="tr-TR" b="1" dirty="0">
                <a:solidFill>
                  <a:schemeClr val="hlink"/>
                </a:solidFill>
              </a:rPr>
              <a:t>SAĞLIKLI BESLENME</a:t>
            </a:r>
            <a:br>
              <a:rPr lang="tr-TR" altLang="tr-TR" b="1" dirty="0">
                <a:solidFill>
                  <a:schemeClr val="hlink"/>
                </a:solidFill>
              </a:rPr>
            </a:br>
            <a:endParaRPr lang="tr-TR" dirty="0"/>
          </a:p>
        </p:txBody>
      </p:sp>
      <p:sp>
        <p:nvSpPr>
          <p:cNvPr id="3" name="İçerik Yer Tutucusu 2">
            <a:extLst>
              <a:ext uri="{FF2B5EF4-FFF2-40B4-BE49-F238E27FC236}">
                <a16:creationId xmlns:a16="http://schemas.microsoft.com/office/drawing/2014/main" id="{6489C8EB-A7DF-46E2-AC9E-C8ED7377EC6F}"/>
              </a:ext>
            </a:extLst>
          </p:cNvPr>
          <p:cNvSpPr>
            <a:spLocks noGrp="1"/>
          </p:cNvSpPr>
          <p:nvPr>
            <p:ph idx="1"/>
          </p:nvPr>
        </p:nvSpPr>
        <p:spPr>
          <a:xfrm>
            <a:off x="812800" y="1539875"/>
            <a:ext cx="4210050" cy="4694238"/>
          </a:xfrm>
        </p:spPr>
        <p:txBody>
          <a:bodyPr rtlCol="0">
            <a:normAutofit/>
          </a:bodyPr>
          <a:lstStyle/>
          <a:p>
            <a:pPr marL="0" indent="0" fontAlgn="auto">
              <a:spcAft>
                <a:spcPts val="0"/>
              </a:spcAft>
              <a:buFont typeface="Wingdings 3" charset="2"/>
              <a:buNone/>
              <a:defRPr/>
            </a:pPr>
            <a:r>
              <a:rPr lang="tr-TR" altLang="tr-TR" dirty="0">
                <a:solidFill>
                  <a:schemeClr val="tx1">
                    <a:lumMod val="75000"/>
                    <a:lumOff val="25000"/>
                  </a:schemeClr>
                </a:solidFill>
              </a:rPr>
              <a:t>Vücut için gerekli olan besin öğelerinin</a:t>
            </a:r>
          </a:p>
          <a:p>
            <a:pPr marL="0" indent="0" fontAlgn="auto">
              <a:spcAft>
                <a:spcPts val="0"/>
              </a:spcAft>
              <a:buFont typeface="Wingdings 3" charset="2"/>
              <a:buNone/>
              <a:defRPr/>
            </a:pPr>
            <a:r>
              <a:rPr lang="tr-TR" altLang="tr-TR" dirty="0">
                <a:solidFill>
                  <a:schemeClr val="tx1">
                    <a:lumMod val="75000"/>
                    <a:lumOff val="25000"/>
                  </a:schemeClr>
                </a:solidFill>
              </a:rPr>
              <a:t>                                     </a:t>
            </a:r>
          </a:p>
          <a:p>
            <a:pPr marL="0" indent="0" fontAlgn="auto">
              <a:spcAft>
                <a:spcPts val="0"/>
              </a:spcAft>
              <a:buFont typeface="Wingdings 3" charset="2"/>
              <a:buNone/>
              <a:defRPr/>
            </a:pPr>
            <a:r>
              <a:rPr lang="tr-TR" altLang="tr-TR" dirty="0">
                <a:solidFill>
                  <a:schemeClr val="tx1">
                    <a:lumMod val="75000"/>
                    <a:lumOff val="25000"/>
                  </a:schemeClr>
                </a:solidFill>
              </a:rPr>
              <a:t>dengeli,</a:t>
            </a:r>
          </a:p>
          <a:p>
            <a:pPr marL="0" indent="0" fontAlgn="auto">
              <a:spcAft>
                <a:spcPts val="0"/>
              </a:spcAft>
              <a:buFont typeface="Wingdings 3" charset="2"/>
              <a:buNone/>
              <a:defRPr/>
            </a:pPr>
            <a:r>
              <a:rPr lang="tr-TR" altLang="tr-TR" dirty="0">
                <a:solidFill>
                  <a:schemeClr val="tx1">
                    <a:lumMod val="75000"/>
                    <a:lumOff val="25000"/>
                  </a:schemeClr>
                </a:solidFill>
              </a:rPr>
              <a:t> </a:t>
            </a:r>
          </a:p>
          <a:p>
            <a:pPr marL="0" indent="0" fontAlgn="auto">
              <a:spcAft>
                <a:spcPts val="0"/>
              </a:spcAft>
              <a:buFont typeface="Wingdings 3" charset="2"/>
              <a:buNone/>
              <a:defRPr/>
            </a:pPr>
            <a:r>
              <a:rPr lang="tr-TR" altLang="tr-TR" dirty="0">
                <a:solidFill>
                  <a:schemeClr val="tx1">
                    <a:lumMod val="75000"/>
                    <a:lumOff val="25000"/>
                  </a:schemeClr>
                </a:solidFill>
              </a:rPr>
              <a:t>yeterli, </a:t>
            </a:r>
          </a:p>
          <a:p>
            <a:pPr marL="0" indent="0" fontAlgn="auto">
              <a:spcAft>
                <a:spcPts val="0"/>
              </a:spcAft>
              <a:buFont typeface="Wingdings 3" charset="2"/>
              <a:buNone/>
              <a:defRPr/>
            </a:pPr>
            <a:endParaRPr lang="tr-TR" altLang="tr-TR" dirty="0">
              <a:solidFill>
                <a:schemeClr val="tx1">
                  <a:lumMod val="75000"/>
                  <a:lumOff val="25000"/>
                </a:schemeClr>
              </a:solidFill>
            </a:endParaRPr>
          </a:p>
          <a:p>
            <a:pPr marL="0" indent="0" fontAlgn="auto">
              <a:spcAft>
                <a:spcPts val="0"/>
              </a:spcAft>
              <a:buFont typeface="Wingdings 3" charset="2"/>
              <a:buNone/>
              <a:defRPr/>
            </a:pPr>
            <a:r>
              <a:rPr lang="tr-TR" altLang="tr-TR" dirty="0">
                <a:solidFill>
                  <a:schemeClr val="tx1">
                    <a:lumMod val="75000"/>
                    <a:lumOff val="25000"/>
                  </a:schemeClr>
                </a:solidFill>
              </a:rPr>
              <a:t>düzenli,</a:t>
            </a:r>
          </a:p>
          <a:p>
            <a:pPr marL="0" indent="0" fontAlgn="auto">
              <a:spcAft>
                <a:spcPts val="0"/>
              </a:spcAft>
              <a:buFont typeface="Wingdings 3" charset="2"/>
              <a:buNone/>
              <a:defRPr/>
            </a:pPr>
            <a:r>
              <a:rPr lang="tr-TR" altLang="tr-TR" dirty="0">
                <a:solidFill>
                  <a:schemeClr val="tx1">
                    <a:lumMod val="75000"/>
                    <a:lumOff val="25000"/>
                  </a:schemeClr>
                </a:solidFill>
              </a:rPr>
              <a:t> </a:t>
            </a:r>
          </a:p>
          <a:p>
            <a:pPr marL="0" indent="0" fontAlgn="auto">
              <a:spcAft>
                <a:spcPts val="0"/>
              </a:spcAft>
              <a:buFont typeface="Wingdings 3" charset="2"/>
              <a:buNone/>
              <a:defRPr/>
            </a:pPr>
            <a:r>
              <a:rPr lang="tr-TR" altLang="tr-TR" dirty="0">
                <a:solidFill>
                  <a:schemeClr val="tx1">
                    <a:lumMod val="75000"/>
                    <a:lumOff val="25000"/>
                  </a:schemeClr>
                </a:solidFill>
              </a:rPr>
              <a:t>hijyenik                                                                                                                        </a:t>
            </a:r>
          </a:p>
          <a:p>
            <a:pPr marL="0" indent="0" fontAlgn="auto">
              <a:spcAft>
                <a:spcPts val="0"/>
              </a:spcAft>
              <a:buFont typeface="Wingdings 3" charset="2"/>
              <a:buNone/>
              <a:defRPr/>
            </a:pPr>
            <a:r>
              <a:rPr lang="tr-TR" altLang="tr-TR" dirty="0">
                <a:solidFill>
                  <a:schemeClr val="tx1">
                    <a:lumMod val="75000"/>
                    <a:lumOff val="25000"/>
                  </a:schemeClr>
                </a:solidFill>
              </a:rPr>
              <a:t>                                                                                                                                                                                                                                    olarak alınmasıdır.</a:t>
            </a:r>
          </a:p>
          <a:p>
            <a:pPr fontAlgn="auto">
              <a:spcAft>
                <a:spcPts val="0"/>
              </a:spcAft>
              <a:buFont typeface="Wingdings 3" charset="2"/>
              <a:buChar char=""/>
              <a:defRPr/>
            </a:pPr>
            <a:endParaRPr lang="tr-TR" dirty="0">
              <a:solidFill>
                <a:schemeClr val="tx1">
                  <a:lumMod val="75000"/>
                  <a:lumOff val="25000"/>
                </a:schemeClr>
              </a:solidFill>
            </a:endParaRPr>
          </a:p>
        </p:txBody>
      </p:sp>
      <p:pic>
        <p:nvPicPr>
          <p:cNvPr id="34819" name="Picture 5" descr="npo00014d">
            <a:extLst>
              <a:ext uri="{FF2B5EF4-FFF2-40B4-BE49-F238E27FC236}">
                <a16:creationId xmlns:a16="http://schemas.microsoft.com/office/drawing/2014/main" id="{F0EECEF3-4B3E-4864-A34E-1AF6148A6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1265238"/>
            <a:ext cx="4095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FF76DE-4CD3-4C0F-A63D-18E1BCB08B73}"/>
              </a:ext>
            </a:extLst>
          </p:cNvPr>
          <p:cNvSpPr>
            <a:spLocks noGrp="1"/>
          </p:cNvSpPr>
          <p:nvPr>
            <p:ph type="title"/>
          </p:nvPr>
        </p:nvSpPr>
        <p:spPr>
          <a:xfrm>
            <a:off x="2589213" y="960438"/>
            <a:ext cx="8912225" cy="739775"/>
          </a:xfrm>
        </p:spPr>
        <p:txBody>
          <a:bodyPr rtlCol="0">
            <a:normAutofit fontScale="90000"/>
          </a:bodyPr>
          <a:lstStyle/>
          <a:p>
            <a:pPr fontAlgn="auto">
              <a:spcAft>
                <a:spcPts val="0"/>
              </a:spcAft>
              <a:defRPr/>
            </a:pPr>
            <a:r>
              <a:rPr lang="tr-TR" altLang="tr-TR" b="1" dirty="0">
                <a:solidFill>
                  <a:schemeClr val="hlink"/>
                </a:solidFill>
              </a:rPr>
              <a:t>SAĞLIKLI (GÜVENLİ) GIDA</a:t>
            </a:r>
            <a:br>
              <a:rPr lang="tr-TR" altLang="tr-TR" b="1" dirty="0">
                <a:solidFill>
                  <a:schemeClr val="hlink"/>
                </a:solidFill>
              </a:rPr>
            </a:br>
            <a:endParaRPr lang="tr-TR" dirty="0"/>
          </a:p>
        </p:txBody>
      </p:sp>
      <p:sp>
        <p:nvSpPr>
          <p:cNvPr id="3" name="İçerik Yer Tutucusu 2">
            <a:extLst>
              <a:ext uri="{FF2B5EF4-FFF2-40B4-BE49-F238E27FC236}">
                <a16:creationId xmlns:a16="http://schemas.microsoft.com/office/drawing/2014/main" id="{D65D3D1A-F11A-47BD-BCE2-E9CA58444401}"/>
              </a:ext>
            </a:extLst>
          </p:cNvPr>
          <p:cNvSpPr>
            <a:spLocks noGrp="1"/>
          </p:cNvSpPr>
          <p:nvPr>
            <p:ph idx="1"/>
          </p:nvPr>
        </p:nvSpPr>
        <p:spPr>
          <a:xfrm>
            <a:off x="1365250" y="2271713"/>
            <a:ext cx="6746875" cy="3411537"/>
          </a:xfrm>
        </p:spPr>
        <p:txBody>
          <a:bodyPr rtlCol="0">
            <a:normAutofit/>
          </a:bodyPr>
          <a:lstStyle/>
          <a:p>
            <a:pPr algn="just" fontAlgn="auto">
              <a:lnSpc>
                <a:spcPct val="200000"/>
              </a:lnSpc>
              <a:spcAft>
                <a:spcPct val="30000"/>
              </a:spcAft>
              <a:buClr>
                <a:srgbClr val="759B53"/>
              </a:buClr>
              <a:buSzPct val="150000"/>
              <a:buFont typeface="Wingdings 3" charset="2"/>
              <a:buNone/>
              <a:defRPr/>
            </a:pPr>
            <a:r>
              <a:rPr lang="tr-TR" dirty="0">
                <a:solidFill>
                  <a:schemeClr val="tx1">
                    <a:lumMod val="75000"/>
                    <a:lumOff val="25000"/>
                  </a:schemeClr>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Güvenli gıda</a:t>
            </a:r>
            <a:r>
              <a:rPr lang="tr-TR" dirty="0">
                <a:solidFill>
                  <a:schemeClr val="tx1">
                    <a:lumMod val="75000"/>
                    <a:lumOff val="25000"/>
                  </a:schemeClr>
                </a:solidFill>
                <a:latin typeface="Arial" panose="020B0604020202020204" pitchFamily="34" charset="0"/>
                <a:cs typeface="Arial" panose="020B0604020202020204" pitchFamily="34" charset="0"/>
              </a:rPr>
              <a:t>”, amaçlandığı biçimde hazırlandığında fiziksel, kimyasal ve mikrobiyolojik özellikleri itibariyle insan tüketimine uygun olan, sağlık açısından bir sakınca oluşturmayan ve besin değerini kaybetmemiş gıda maddesidir</a:t>
            </a:r>
            <a:endParaRPr lang="tr-TR" altLang="tr-TR" b="1" dirty="0">
              <a:solidFill>
                <a:srgbClr val="FF0000"/>
              </a:solidFill>
              <a:latin typeface="Arial" panose="020B0604020202020204" pitchFamily="34" charset="0"/>
              <a:cs typeface="Arial" panose="020B0604020202020204" pitchFamily="34" charset="0"/>
            </a:endParaRPr>
          </a:p>
          <a:p>
            <a:pPr marL="0" indent="0" algn="just" fontAlgn="auto">
              <a:lnSpc>
                <a:spcPct val="200000"/>
              </a:lnSpc>
              <a:spcAft>
                <a:spcPts val="0"/>
              </a:spcAft>
              <a:buFont typeface="Wingdings 3" charset="2"/>
              <a:buNone/>
              <a:defRPr/>
            </a:pPr>
            <a:endParaRPr lang="tr-TR"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5843" name="Picture 28" descr="npo000157">
            <a:extLst>
              <a:ext uri="{FF2B5EF4-FFF2-40B4-BE49-F238E27FC236}">
                <a16:creationId xmlns:a16="http://schemas.microsoft.com/office/drawing/2014/main" id="{0BBAE202-0CAF-4322-9C34-0E2B11CB4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1114425"/>
            <a:ext cx="337343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7" descr="npo000155">
            <a:extLst>
              <a:ext uri="{FF2B5EF4-FFF2-40B4-BE49-F238E27FC236}">
                <a16:creationId xmlns:a16="http://schemas.microsoft.com/office/drawing/2014/main" id="{6B0B13BC-DAFA-4260-8ED5-F4A701EEF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825" y="4175125"/>
            <a:ext cx="373856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çerik Yer Tutucusu 2">
            <a:extLst>
              <a:ext uri="{FF2B5EF4-FFF2-40B4-BE49-F238E27FC236}">
                <a16:creationId xmlns:a16="http://schemas.microsoft.com/office/drawing/2014/main" id="{E557CF48-C8E0-4FE1-B1B9-A4511C817FA2}"/>
              </a:ext>
            </a:extLst>
          </p:cNvPr>
          <p:cNvSpPr>
            <a:spLocks noGrp="1"/>
          </p:cNvSpPr>
          <p:nvPr>
            <p:ph idx="1"/>
          </p:nvPr>
        </p:nvSpPr>
        <p:spPr>
          <a:xfrm>
            <a:off x="2232025" y="1231900"/>
            <a:ext cx="8915400" cy="3778250"/>
          </a:xfrm>
        </p:spPr>
        <p:txBody>
          <a:bodyPr/>
          <a:lstStyle/>
          <a:p>
            <a:pPr marL="0" indent="0">
              <a:buFont typeface="Wingdings 3" panose="05040102010807070707" pitchFamily="18" charset="2"/>
              <a:buNone/>
            </a:pPr>
            <a:r>
              <a:rPr lang="tr-TR" altLang="en-US" dirty="0">
                <a:solidFill>
                  <a:srgbClr val="FF0000"/>
                </a:solidFill>
              </a:rPr>
              <a:t>Yiyecekleri güvensiz hale getiren üç tür tehlike vardır.</a:t>
            </a:r>
          </a:p>
          <a:p>
            <a:pPr marL="0" indent="0">
              <a:buFont typeface="Wingdings 3" panose="05040102010807070707" pitchFamily="18" charset="2"/>
              <a:buNone/>
            </a:pPr>
            <a:endParaRPr lang="tr-TR" altLang="en-US" dirty="0">
              <a:solidFill>
                <a:srgbClr val="FF0000"/>
              </a:solidFill>
            </a:endParaRPr>
          </a:p>
          <a:p>
            <a:pPr marL="0" indent="0">
              <a:buFont typeface="Wingdings 3" panose="05040102010807070707" pitchFamily="18" charset="2"/>
              <a:buNone/>
            </a:pPr>
            <a:r>
              <a:rPr lang="tr-TR" altLang="en-US" dirty="0">
                <a:solidFill>
                  <a:schemeClr val="tx1"/>
                </a:solidFill>
              </a:rPr>
              <a:t>Mikrobiyolojik tehlikeler</a:t>
            </a:r>
          </a:p>
          <a:p>
            <a:pPr marL="0" indent="0">
              <a:buFont typeface="Wingdings 3" panose="05040102010807070707" pitchFamily="18" charset="2"/>
              <a:buNone/>
            </a:pPr>
            <a:endParaRPr lang="tr-TR" altLang="en-US" dirty="0">
              <a:solidFill>
                <a:schemeClr val="tx1"/>
              </a:solidFill>
            </a:endParaRPr>
          </a:p>
          <a:p>
            <a:pPr marL="0" indent="0">
              <a:buFont typeface="Wingdings 3" panose="05040102010807070707" pitchFamily="18" charset="2"/>
              <a:buNone/>
            </a:pPr>
            <a:r>
              <a:rPr lang="tr-TR" altLang="en-US" dirty="0">
                <a:solidFill>
                  <a:schemeClr val="tx1"/>
                </a:solidFill>
              </a:rPr>
              <a:t>Kimyasal tehlikeler</a:t>
            </a:r>
          </a:p>
          <a:p>
            <a:pPr marL="0" indent="0">
              <a:buFont typeface="Wingdings 3" panose="05040102010807070707" pitchFamily="18" charset="2"/>
              <a:buNone/>
            </a:pPr>
            <a:endParaRPr lang="tr-TR" altLang="en-US" dirty="0">
              <a:solidFill>
                <a:schemeClr val="tx1"/>
              </a:solidFill>
            </a:endParaRPr>
          </a:p>
          <a:p>
            <a:pPr marL="0" indent="0">
              <a:buFont typeface="Wingdings 3" panose="05040102010807070707" pitchFamily="18" charset="2"/>
              <a:buNone/>
            </a:pPr>
            <a:r>
              <a:rPr lang="tr-TR" altLang="en-US" dirty="0">
                <a:solidFill>
                  <a:schemeClr val="tx1"/>
                </a:solidFill>
              </a:rPr>
              <a:t>Fiziksel tehlikeler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İçerik Yer Tutucusu 2">
            <a:extLst>
              <a:ext uri="{FF2B5EF4-FFF2-40B4-BE49-F238E27FC236}">
                <a16:creationId xmlns:a16="http://schemas.microsoft.com/office/drawing/2014/main" id="{0405574C-F5B4-46F7-8603-59678BFC551D}"/>
              </a:ext>
            </a:extLst>
          </p:cNvPr>
          <p:cNvSpPr>
            <a:spLocks noGrp="1"/>
          </p:cNvSpPr>
          <p:nvPr>
            <p:ph idx="1"/>
          </p:nvPr>
        </p:nvSpPr>
        <p:spPr>
          <a:xfrm>
            <a:off x="1524000" y="277813"/>
            <a:ext cx="10190163" cy="3778250"/>
          </a:xfrm>
        </p:spPr>
        <p:txBody>
          <a:bodyPr/>
          <a:lstStyle/>
          <a:p>
            <a:pPr marL="914400" lvl="2" indent="0">
              <a:buFont typeface="Wingdings 3" panose="05040102010807070707" pitchFamily="18" charset="2"/>
              <a:buNone/>
            </a:pPr>
            <a:r>
              <a:rPr lang="tr-TR" altLang="en-US" sz="2000" b="1"/>
              <a:t>Fiziksel etmenler:</a:t>
            </a:r>
            <a:endParaRPr lang="tr-TR" altLang="en-US" sz="2000"/>
          </a:p>
        </p:txBody>
      </p:sp>
      <p:pic>
        <p:nvPicPr>
          <p:cNvPr id="4098" name="Picture 2" descr="yemekten Ã§ivi  Ã§Ä±ktÄ± ile ilgili gÃ¶rsel sonucu">
            <a:extLst>
              <a:ext uri="{FF2B5EF4-FFF2-40B4-BE49-F238E27FC236}">
                <a16:creationId xmlns:a16="http://schemas.microsoft.com/office/drawing/2014/main" id="{A4C27C8F-E39C-426B-B567-DD499694DD5C}"/>
              </a:ext>
            </a:extLst>
          </p:cNvPr>
          <p:cNvPicPr>
            <a:picLocks noChangeAspect="1" noChangeArrowheads="1"/>
          </p:cNvPicPr>
          <p:nvPr/>
        </p:nvPicPr>
        <p:blipFill>
          <a:blip r:embed="rId2"/>
          <a:srcRect/>
          <a:stretch>
            <a:fillRect/>
          </a:stretch>
        </p:blipFill>
        <p:spPr bwMode="auto">
          <a:xfrm>
            <a:off x="2757694" y="2442754"/>
            <a:ext cx="6676611" cy="3955561"/>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F40336-1EB9-4DD8-BCE5-CA3227BD0AB4}"/>
              </a:ext>
            </a:extLst>
          </p:cNvPr>
          <p:cNvSpPr>
            <a:spLocks noGrp="1"/>
          </p:cNvSpPr>
          <p:nvPr>
            <p:ph idx="1"/>
          </p:nvPr>
        </p:nvSpPr>
        <p:spPr>
          <a:xfrm>
            <a:off x="3344863" y="371475"/>
            <a:ext cx="5929312" cy="3671888"/>
          </a:xfrm>
        </p:spPr>
        <p:txBody>
          <a:bodyPr rtlCol="0">
            <a:normAutofit/>
          </a:bodyPr>
          <a:lstStyle/>
          <a:p>
            <a:pPr marL="914400" lvl="2" indent="0" algn="just">
              <a:spcAft>
                <a:spcPts val="0"/>
              </a:spcAft>
              <a:buFont typeface="Wingdings 3" charset="2"/>
              <a:buNone/>
              <a:defRPr/>
            </a:pPr>
            <a:r>
              <a:rPr lang="tr-TR" sz="2000" b="1" dirty="0">
                <a:solidFill>
                  <a:schemeClr val="tx1">
                    <a:lumMod val="75000"/>
                    <a:lumOff val="25000"/>
                  </a:schemeClr>
                </a:solidFill>
              </a:rPr>
              <a:t>Kimyasal etmenler:</a:t>
            </a:r>
            <a:endParaRPr lang="tr-TR" sz="2000" dirty="0">
              <a:solidFill>
                <a:schemeClr val="tx1">
                  <a:lumMod val="75000"/>
                  <a:lumOff val="25000"/>
                </a:schemeClr>
              </a:solidFill>
            </a:endParaRPr>
          </a:p>
          <a:p>
            <a:pPr algn="just" fontAlgn="auto">
              <a:spcAft>
                <a:spcPts val="0"/>
              </a:spcAft>
              <a:buFont typeface="Wingdings 3" charset="2"/>
              <a:buChar char=""/>
              <a:defRPr/>
            </a:pPr>
            <a:r>
              <a:rPr lang="tr-TR" dirty="0">
                <a:solidFill>
                  <a:schemeClr val="tx1">
                    <a:lumMod val="75000"/>
                    <a:lumOff val="25000"/>
                  </a:schemeClr>
                </a:solidFill>
              </a:rPr>
              <a:t>Kimyasal kirlenmeye neden olan maddeler şunlardır:</a:t>
            </a:r>
          </a:p>
          <a:p>
            <a:pPr algn="just" fontAlgn="auto">
              <a:spcAft>
                <a:spcPts val="0"/>
              </a:spcAft>
              <a:buFont typeface="Wingdings 3" charset="2"/>
              <a:buChar char=""/>
              <a:defRPr/>
            </a:pPr>
            <a:r>
              <a:rPr lang="tr-TR" b="1" dirty="0">
                <a:solidFill>
                  <a:schemeClr val="tx1">
                    <a:lumMod val="75000"/>
                    <a:lumOff val="25000"/>
                  </a:schemeClr>
                </a:solidFill>
              </a:rPr>
              <a:t>Metaller:</a:t>
            </a:r>
          </a:p>
          <a:p>
            <a:pPr marL="0" indent="0" algn="just" fontAlgn="auto">
              <a:spcAft>
                <a:spcPts val="0"/>
              </a:spcAft>
              <a:buFont typeface="Wingdings 3" charset="2"/>
              <a:buNone/>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Tarım ilaçları:</a:t>
            </a:r>
            <a:r>
              <a:rPr lang="tr-TR" dirty="0">
                <a:solidFill>
                  <a:schemeClr val="tx1">
                    <a:lumMod val="75000"/>
                    <a:lumOff val="25000"/>
                  </a:schemeClr>
                </a:solidFill>
              </a:rPr>
              <a:t> </a:t>
            </a:r>
          </a:p>
          <a:p>
            <a:pPr algn="just" fontAlgn="auto">
              <a:spcAft>
                <a:spcPts val="0"/>
              </a:spcAft>
              <a:buFont typeface="Wingdings 3" charset="2"/>
              <a:buChar char=""/>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Deterjanlar:</a:t>
            </a:r>
            <a:r>
              <a:rPr lang="tr-TR" dirty="0">
                <a:solidFill>
                  <a:schemeClr val="tx1">
                    <a:lumMod val="75000"/>
                    <a:lumOff val="25000"/>
                  </a:schemeClr>
                </a:solidFill>
              </a:rPr>
              <a:t> </a:t>
            </a:r>
          </a:p>
          <a:p>
            <a:pPr algn="just" fontAlgn="auto">
              <a:spcAft>
                <a:spcPts val="0"/>
              </a:spcAft>
              <a:buFont typeface="Wingdings 3" charset="2"/>
              <a:buChar char=""/>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Gıda katkı maddeleri:</a:t>
            </a:r>
            <a:endParaRPr lang="tr-TR" dirty="0">
              <a:solidFill>
                <a:schemeClr val="tx1">
                  <a:lumMod val="75000"/>
                  <a:lumOff val="25000"/>
                </a:schemeClr>
              </a:solidFill>
            </a:endParaRPr>
          </a:p>
          <a:p>
            <a:pPr marL="0" indent="0" algn="just" fontAlgn="auto">
              <a:spcAft>
                <a:spcPts val="0"/>
              </a:spcAft>
              <a:buFont typeface="Wingdings 3" charset="2"/>
              <a:buNone/>
              <a:defRPr/>
            </a:pPr>
            <a:endParaRPr lang="tr-TR" dirty="0">
              <a:solidFill>
                <a:schemeClr val="tx1">
                  <a:lumMod val="75000"/>
                  <a:lumOff val="25000"/>
                </a:schemeClr>
              </a:solidFill>
            </a:endParaRPr>
          </a:p>
        </p:txBody>
      </p:sp>
      <p:pic>
        <p:nvPicPr>
          <p:cNvPr id="3074" name="Picture 2" descr="tarÄ±m ilacÄ± zehirledi ile ilgili gÃ¶rsel sonucu">
            <a:extLst>
              <a:ext uri="{FF2B5EF4-FFF2-40B4-BE49-F238E27FC236}">
                <a16:creationId xmlns:a16="http://schemas.microsoft.com/office/drawing/2014/main" id="{8DF5A49C-F353-4EA5-B249-CA9073E6E672}"/>
              </a:ext>
            </a:extLst>
          </p:cNvPr>
          <p:cNvPicPr>
            <a:picLocks noChangeAspect="1" noChangeArrowheads="1"/>
          </p:cNvPicPr>
          <p:nvPr/>
        </p:nvPicPr>
        <p:blipFill>
          <a:blip r:embed="rId2"/>
          <a:srcRect/>
          <a:stretch>
            <a:fillRect/>
          </a:stretch>
        </p:blipFill>
        <p:spPr bwMode="auto">
          <a:xfrm>
            <a:off x="1709530" y="4042666"/>
            <a:ext cx="8661885" cy="274319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824D1E-EBC0-4B52-A60C-735AE4887F78}"/>
              </a:ext>
            </a:extLst>
          </p:cNvPr>
          <p:cNvSpPr>
            <a:spLocks noGrp="1"/>
          </p:cNvSpPr>
          <p:nvPr>
            <p:ph idx="1"/>
          </p:nvPr>
        </p:nvSpPr>
        <p:spPr>
          <a:xfrm>
            <a:off x="1325563" y="542925"/>
            <a:ext cx="10641012" cy="3778250"/>
          </a:xfrm>
        </p:spPr>
        <p:txBody>
          <a:bodyPr rtlCol="0">
            <a:normAutofit/>
          </a:bodyPr>
          <a:lstStyle/>
          <a:p>
            <a:pPr marL="914400" lvl="2" indent="0" algn="just">
              <a:spcAft>
                <a:spcPts val="0"/>
              </a:spcAft>
              <a:buFont typeface="Wingdings 3" charset="2"/>
              <a:buNone/>
              <a:defRPr/>
            </a:pPr>
            <a:r>
              <a:rPr lang="tr-TR" sz="2000" b="1" dirty="0">
                <a:solidFill>
                  <a:schemeClr val="tx1">
                    <a:lumMod val="75000"/>
                    <a:lumOff val="25000"/>
                  </a:schemeClr>
                </a:solidFill>
              </a:rPr>
              <a:t>Mikrobiyolojik etmenler:</a:t>
            </a:r>
            <a:endParaRPr lang="tr-TR" sz="2000"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Biyolojik kirlenme:</a:t>
            </a:r>
            <a:r>
              <a:rPr lang="tr-TR" dirty="0">
                <a:solidFill>
                  <a:schemeClr val="tx1">
                    <a:lumMod val="75000"/>
                    <a:lumOff val="25000"/>
                  </a:schemeClr>
                </a:solidFill>
              </a:rPr>
              <a:t> Besinlerde biyolojik kirlenmeye yol açan iki etmen vardır.  Doğal besin toksinleri Mikroorganizmalar</a:t>
            </a:r>
          </a:p>
          <a:p>
            <a:pPr marL="0" indent="0" algn="just" fontAlgn="auto">
              <a:spcAft>
                <a:spcPts val="0"/>
              </a:spcAft>
              <a:buFont typeface="Wingdings 3" charset="2"/>
              <a:buNone/>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Doğal besin toksinleri:</a:t>
            </a:r>
            <a:r>
              <a:rPr lang="tr-TR" dirty="0">
                <a:solidFill>
                  <a:schemeClr val="tx1">
                    <a:lumMod val="75000"/>
                    <a:lumOff val="25000"/>
                  </a:schemeClr>
                </a:solidFill>
              </a:rPr>
              <a:t> </a:t>
            </a:r>
          </a:p>
          <a:p>
            <a:pPr algn="just" fontAlgn="auto">
              <a:spcAft>
                <a:spcPts val="0"/>
              </a:spcAft>
              <a:buFont typeface="Wingdings 3" charset="2"/>
              <a:buChar char=""/>
              <a:defRPr/>
            </a:pPr>
            <a:endParaRPr lang="tr-TR" dirty="0">
              <a:solidFill>
                <a:schemeClr val="tx1">
                  <a:lumMod val="75000"/>
                  <a:lumOff val="25000"/>
                </a:schemeClr>
              </a:solidFill>
            </a:endParaRPr>
          </a:p>
          <a:p>
            <a:pPr algn="just" fontAlgn="auto">
              <a:spcAft>
                <a:spcPts val="0"/>
              </a:spcAft>
              <a:buFont typeface="Wingdings 3" charset="2"/>
              <a:buChar char=""/>
              <a:defRPr/>
            </a:pPr>
            <a:r>
              <a:rPr lang="tr-TR" b="1" dirty="0">
                <a:solidFill>
                  <a:schemeClr val="tx1">
                    <a:lumMod val="75000"/>
                    <a:lumOff val="25000"/>
                  </a:schemeClr>
                </a:solidFill>
              </a:rPr>
              <a:t>Mikroorganizmalar:</a:t>
            </a:r>
            <a:r>
              <a:rPr lang="tr-TR" dirty="0">
                <a:solidFill>
                  <a:schemeClr val="tx1">
                    <a:lumMod val="75000"/>
                    <a:lumOff val="25000"/>
                  </a:schemeClr>
                </a:solidFill>
              </a:rPr>
              <a:t> </a:t>
            </a:r>
          </a:p>
        </p:txBody>
      </p:sp>
      <p:pic>
        <p:nvPicPr>
          <p:cNvPr id="4" name="Picture 2" descr="gÄ±da Ã§Ã¼rÃ¼mesi ile ilgili gÃ¶rsel sonucu">
            <a:extLst>
              <a:ext uri="{FF2B5EF4-FFF2-40B4-BE49-F238E27FC236}">
                <a16:creationId xmlns:a16="http://schemas.microsoft.com/office/drawing/2014/main" id="{0355C136-5AA3-4202-AD9C-1BACA031F1FE}"/>
              </a:ext>
            </a:extLst>
          </p:cNvPr>
          <p:cNvPicPr>
            <a:picLocks noChangeAspect="1" noChangeArrowheads="1"/>
          </p:cNvPicPr>
          <p:nvPr/>
        </p:nvPicPr>
        <p:blipFill>
          <a:blip r:embed="rId2"/>
          <a:srcRect/>
          <a:stretch>
            <a:fillRect/>
          </a:stretch>
        </p:blipFill>
        <p:spPr bwMode="auto">
          <a:xfrm>
            <a:off x="2386149" y="3792204"/>
            <a:ext cx="7036904" cy="2802835"/>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Unvan 1">
            <a:extLst>
              <a:ext uri="{FF2B5EF4-FFF2-40B4-BE49-F238E27FC236}">
                <a16:creationId xmlns:a16="http://schemas.microsoft.com/office/drawing/2014/main" id="{0981B6DE-86EA-43ED-8373-5D7A6B4EB37D}"/>
              </a:ext>
            </a:extLst>
          </p:cNvPr>
          <p:cNvSpPr>
            <a:spLocks noGrp="1"/>
          </p:cNvSpPr>
          <p:nvPr>
            <p:ph type="title"/>
          </p:nvPr>
        </p:nvSpPr>
        <p:spPr/>
        <p:txBody>
          <a:bodyPr/>
          <a:lstStyle/>
          <a:p>
            <a:endParaRPr lang="tr-TR" altLang="en-US"/>
          </a:p>
        </p:txBody>
      </p:sp>
      <p:pic>
        <p:nvPicPr>
          <p:cNvPr id="40962" name="İçerik Yer Tutucusu 3">
            <a:extLst>
              <a:ext uri="{FF2B5EF4-FFF2-40B4-BE49-F238E27FC236}">
                <a16:creationId xmlns:a16="http://schemas.microsoft.com/office/drawing/2014/main" id="{A142CEAE-7BA7-4A99-8C46-DAEF3EE085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çerik Yer Tutucusu 2">
            <a:extLst>
              <a:ext uri="{FF2B5EF4-FFF2-40B4-BE49-F238E27FC236}">
                <a16:creationId xmlns:a16="http://schemas.microsoft.com/office/drawing/2014/main" id="{2723E590-353D-40C6-A330-EE5246C1B9C9}"/>
              </a:ext>
            </a:extLst>
          </p:cNvPr>
          <p:cNvSpPr>
            <a:spLocks noGrp="1"/>
          </p:cNvSpPr>
          <p:nvPr>
            <p:ph idx="1"/>
          </p:nvPr>
        </p:nvSpPr>
        <p:spPr>
          <a:xfrm>
            <a:off x="3749675" y="993775"/>
            <a:ext cx="8085138" cy="5764213"/>
          </a:xfrm>
        </p:spPr>
        <p:txBody>
          <a:bodyPr/>
          <a:lstStyle/>
          <a:p>
            <a:pPr marL="0" indent="0">
              <a:buFont typeface="Wingdings 3" panose="05040102010807070707" pitchFamily="18" charset="2"/>
              <a:buNone/>
            </a:pPr>
            <a:r>
              <a:rPr lang="tr-TR" altLang="en-US" b="1">
                <a:solidFill>
                  <a:srgbClr val="FF0000"/>
                </a:solidFill>
              </a:rPr>
              <a:t>Zararlı Mikroorganizmaların çoğalmasını etkileyen faktörler</a:t>
            </a:r>
          </a:p>
          <a:p>
            <a:pPr marL="0" indent="0">
              <a:buFont typeface="Wingdings 3" panose="05040102010807070707" pitchFamily="18" charset="2"/>
              <a:buNone/>
            </a:pPr>
            <a:endParaRPr lang="tr-TR" altLang="en-US" b="1">
              <a:solidFill>
                <a:srgbClr val="FF0000"/>
              </a:solidFill>
            </a:endParaRPr>
          </a:p>
          <a:p>
            <a:pPr marL="0" indent="0">
              <a:buFont typeface="Wingdings 3" panose="05040102010807070707" pitchFamily="18" charset="2"/>
              <a:buNone/>
            </a:pPr>
            <a:r>
              <a:rPr lang="tr-TR" altLang="en-US" b="1">
                <a:solidFill>
                  <a:schemeClr val="tx1"/>
                </a:solidFill>
              </a:rPr>
              <a:t>Nem oranı; 	</a:t>
            </a:r>
          </a:p>
          <a:p>
            <a:pPr marL="0" indent="0">
              <a:buFont typeface="Wingdings 3" panose="05040102010807070707" pitchFamily="18" charset="2"/>
              <a:buNone/>
            </a:pPr>
            <a:endParaRPr lang="tr-TR" altLang="en-US" b="1">
              <a:solidFill>
                <a:schemeClr val="tx1"/>
              </a:solidFill>
            </a:endParaRPr>
          </a:p>
          <a:p>
            <a:pPr marL="0" indent="0">
              <a:buFont typeface="Wingdings 3" panose="05040102010807070707" pitchFamily="18" charset="2"/>
              <a:buNone/>
            </a:pPr>
            <a:r>
              <a:rPr lang="tr-TR" altLang="en-US" b="1">
                <a:solidFill>
                  <a:schemeClr val="tx1"/>
                </a:solidFill>
              </a:rPr>
              <a:t>Oksijen;</a:t>
            </a:r>
            <a:r>
              <a:rPr lang="tr-TR" altLang="en-US">
                <a:solidFill>
                  <a:schemeClr val="tx1"/>
                </a:solidFill>
              </a:rPr>
              <a:t>.</a:t>
            </a:r>
          </a:p>
          <a:p>
            <a:pPr marL="0" indent="0">
              <a:buFont typeface="Wingdings 3" panose="05040102010807070707" pitchFamily="18" charset="2"/>
              <a:buNone/>
            </a:pPr>
            <a:endParaRPr lang="tr-TR" altLang="en-US">
              <a:solidFill>
                <a:schemeClr val="tx1"/>
              </a:solidFill>
            </a:endParaRPr>
          </a:p>
          <a:p>
            <a:pPr marL="0" indent="0">
              <a:buFont typeface="Wingdings 3" panose="05040102010807070707" pitchFamily="18" charset="2"/>
              <a:buNone/>
            </a:pPr>
            <a:r>
              <a:rPr lang="tr-TR" altLang="en-US" b="1">
                <a:solidFill>
                  <a:schemeClr val="tx1"/>
                </a:solidFill>
              </a:rPr>
              <a:t>Zaman ve sıcaklık; </a:t>
            </a:r>
          </a:p>
          <a:p>
            <a:pPr marL="0" indent="0">
              <a:buFont typeface="Wingdings 3" panose="05040102010807070707" pitchFamily="18" charset="2"/>
              <a:buNone/>
            </a:pPr>
            <a:endParaRPr lang="tr-TR" altLang="en-US" b="1">
              <a:solidFill>
                <a:schemeClr val="tx1"/>
              </a:solidFill>
            </a:endParaRPr>
          </a:p>
          <a:p>
            <a:pPr marL="0" indent="0">
              <a:buFont typeface="Wingdings 3" panose="05040102010807070707" pitchFamily="18" charset="2"/>
              <a:buNone/>
            </a:pPr>
            <a:r>
              <a:rPr lang="tr-TR" altLang="en-US" b="1">
                <a:solidFill>
                  <a:schemeClr val="tx1"/>
                </a:solidFill>
              </a:rPr>
              <a:t>Asidite seviyesi; </a:t>
            </a:r>
          </a:p>
          <a:p>
            <a:pPr marL="0" indent="0">
              <a:buFont typeface="Wingdings 3" panose="05040102010807070707" pitchFamily="18" charset="2"/>
              <a:buNone/>
            </a:pPr>
            <a:endParaRPr lang="tr-TR" altLang="en-US" b="1">
              <a:solidFill>
                <a:schemeClr val="tx1"/>
              </a:solidFill>
            </a:endParaRPr>
          </a:p>
          <a:p>
            <a:pPr marL="0" indent="0">
              <a:buFont typeface="Wingdings 3" panose="05040102010807070707" pitchFamily="18" charset="2"/>
              <a:buNone/>
            </a:pPr>
            <a:r>
              <a:rPr lang="tr-TR" altLang="en-US" b="1">
                <a:solidFill>
                  <a:schemeClr val="tx1"/>
                </a:solidFill>
              </a:rPr>
              <a:t>Ortamın temizliği; </a:t>
            </a:r>
            <a:endParaRPr lang="tr-TR" alt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Unvan 1">
            <a:extLst>
              <a:ext uri="{FF2B5EF4-FFF2-40B4-BE49-F238E27FC236}">
                <a16:creationId xmlns:a16="http://schemas.microsoft.com/office/drawing/2014/main" id="{50189B45-0609-4997-BAE8-DC883A5D1470}"/>
              </a:ext>
            </a:extLst>
          </p:cNvPr>
          <p:cNvSpPr>
            <a:spLocks noGrp="1"/>
          </p:cNvSpPr>
          <p:nvPr>
            <p:ph type="title"/>
          </p:nvPr>
        </p:nvSpPr>
        <p:spPr/>
        <p:txBody>
          <a:bodyPr/>
          <a:lstStyle/>
          <a:p>
            <a:endParaRPr lang="tr-TR" altLang="en-US"/>
          </a:p>
        </p:txBody>
      </p:sp>
      <p:pic>
        <p:nvPicPr>
          <p:cNvPr id="43010" name="İçerik Yer Tutucusu 4">
            <a:extLst>
              <a:ext uri="{FF2B5EF4-FFF2-40B4-BE49-F238E27FC236}">
                <a16:creationId xmlns:a16="http://schemas.microsoft.com/office/drawing/2014/main" id="{A34997A8-494D-484D-9995-DD75495B3B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Başlık 2">
            <a:extLst>
              <a:ext uri="{FF2B5EF4-FFF2-40B4-BE49-F238E27FC236}">
                <a16:creationId xmlns:a16="http://schemas.microsoft.com/office/drawing/2014/main" id="{41D75760-2F60-495A-85B5-10DB7D5B3DF5}"/>
              </a:ext>
            </a:extLst>
          </p:cNvPr>
          <p:cNvSpPr>
            <a:spLocks noGrp="1"/>
          </p:cNvSpPr>
          <p:nvPr>
            <p:ph type="title"/>
          </p:nvPr>
        </p:nvSpPr>
        <p:spPr>
          <a:xfrm>
            <a:off x="1638300" y="396875"/>
            <a:ext cx="8915400" cy="762000"/>
          </a:xfrm>
        </p:spPr>
        <p:txBody>
          <a:bodyPr/>
          <a:lstStyle/>
          <a:p>
            <a:r>
              <a:rPr lang="tr-TR" altLang="en-US" sz="2200" b="1" i="1" u="sng">
                <a:solidFill>
                  <a:srgbClr val="FF0000"/>
                </a:solidFill>
              </a:rPr>
              <a:t>GIDA MADDELERİ DEPOLAMA</a:t>
            </a:r>
          </a:p>
        </p:txBody>
      </p:sp>
      <p:sp>
        <p:nvSpPr>
          <p:cNvPr id="2" name="İçerik Yer Tutucusu 1">
            <a:extLst>
              <a:ext uri="{FF2B5EF4-FFF2-40B4-BE49-F238E27FC236}">
                <a16:creationId xmlns:a16="http://schemas.microsoft.com/office/drawing/2014/main" id="{23544B67-7363-441B-9A15-4BD7074BCB6A}"/>
              </a:ext>
            </a:extLst>
          </p:cNvPr>
          <p:cNvSpPr>
            <a:spLocks noGrp="1"/>
          </p:cNvSpPr>
          <p:nvPr>
            <p:ph idx="1"/>
          </p:nvPr>
        </p:nvSpPr>
        <p:spPr>
          <a:xfrm>
            <a:off x="569913" y="993775"/>
            <a:ext cx="10893425" cy="5711825"/>
          </a:xfrm>
        </p:spPr>
        <p:txBody>
          <a:bodyPr>
            <a:normAutofit/>
          </a:bodyPr>
          <a:lstStyle/>
          <a:p>
            <a:pPr marL="0" indent="0">
              <a:lnSpc>
                <a:spcPct val="80000"/>
              </a:lnSpc>
              <a:buFont typeface="Wingdings 3" panose="05040102010807070707" pitchFamily="18" charset="2"/>
              <a:buNone/>
            </a:pPr>
            <a:r>
              <a:rPr lang="tr-TR" altLang="en-US" sz="2200" b="1">
                <a:solidFill>
                  <a:srgbClr val="FF0000"/>
                </a:solidFill>
              </a:rPr>
              <a:t>ÜRÜNLERİ TESLİM ALMA SIRASINDA:</a:t>
            </a:r>
          </a:p>
          <a:p>
            <a:pPr marL="0" indent="0" algn="just">
              <a:lnSpc>
                <a:spcPct val="80000"/>
              </a:lnSpc>
            </a:pPr>
            <a:r>
              <a:rPr lang="tr-TR" altLang="en-US" sz="2200">
                <a:latin typeface="Arial" panose="020B0604020202020204" pitchFamily="34" charset="0"/>
                <a:cs typeface="Arial" panose="020B0604020202020204" pitchFamily="34" charset="0"/>
              </a:rPr>
              <a:t>Satın alınan ürünlerin etiket bilgisi olmasına dikkat edilmeli, kullanım tarihleri geçmiş ürünler veya etiket bilgisi olmayan ürünler satın alınmamalıdır.</a:t>
            </a:r>
          </a:p>
          <a:p>
            <a:pPr marL="0" indent="0" algn="just">
              <a:lnSpc>
                <a:spcPct val="80000"/>
              </a:lnSpc>
            </a:pPr>
            <a:r>
              <a:rPr lang="tr-TR" altLang="en-US" sz="2200">
                <a:latin typeface="Arial" panose="020B0604020202020204" pitchFamily="34" charset="0"/>
                <a:cs typeface="Arial" panose="020B0604020202020204" pitchFamily="34" charset="0"/>
              </a:rPr>
              <a:t>Naylon ve plastik ambalajlı ürünlerin, ambalajlarının sağlığa uygun etiketi taşımasına dikkat edilmelidir, vakumlanmış ürünlerin vakumlarına dikkat edilerek delik yırtık ambalajlı ürünler satın alınmamalıdır.</a:t>
            </a:r>
          </a:p>
          <a:p>
            <a:pPr marL="0" indent="0" algn="just">
              <a:lnSpc>
                <a:spcPct val="80000"/>
              </a:lnSpc>
            </a:pPr>
            <a:r>
              <a:rPr lang="tr-TR" altLang="en-US" sz="2200">
                <a:latin typeface="Arial" panose="020B0604020202020204" pitchFamily="34" charset="0"/>
                <a:cs typeface="Arial" panose="020B0604020202020204" pitchFamily="34" charset="0"/>
              </a:rPr>
              <a:t>Tüm gıda ürünleri Türk Gıda Kodeksine uygun üretildiğine dair üretim iznine sahip olduğu belgesi olmalıdır.</a:t>
            </a:r>
          </a:p>
          <a:p>
            <a:pPr marL="0" indent="0" algn="just">
              <a:lnSpc>
                <a:spcPct val="80000"/>
              </a:lnSpc>
            </a:pPr>
            <a:r>
              <a:rPr lang="tr-TR" altLang="en-US" sz="2200">
                <a:latin typeface="Arial" panose="020B0604020202020204" pitchFamily="34" charset="0"/>
                <a:cs typeface="Arial" panose="020B0604020202020204" pitchFamily="34" charset="0"/>
              </a:rPr>
              <a:t>Küflü teneke ambalajlı ürünler alınmamalı, bunların yerine, gıda ürünleri konulabilir plastik ambalajlı ürünler tercih edilmelidir.</a:t>
            </a:r>
          </a:p>
          <a:p>
            <a:pPr marL="0" indent="0" algn="just">
              <a:lnSpc>
                <a:spcPct val="80000"/>
              </a:lnSpc>
            </a:pPr>
            <a:r>
              <a:rPr lang="tr-TR" altLang="en-US" sz="2200">
                <a:latin typeface="Arial" panose="020B0604020202020204" pitchFamily="34" charset="0"/>
                <a:cs typeface="Arial" panose="020B0604020202020204" pitchFamily="34" charset="0"/>
              </a:rPr>
              <a:t>Et ve süt ürünlerinde gıda bilgileri eksik, Gıda, Tarım ve Hayvancılık Bakanlığından üretim izni olmayan ürünlerin kullanılmaması gerekmektedir.</a:t>
            </a:r>
          </a:p>
          <a:p>
            <a:pPr marL="0" indent="0" algn="just">
              <a:lnSpc>
                <a:spcPct val="80000"/>
              </a:lnSpc>
            </a:pPr>
            <a:r>
              <a:rPr lang="tr-TR" altLang="en-US" sz="2200">
                <a:latin typeface="Arial" panose="020B0604020202020204" pitchFamily="34" charset="0"/>
                <a:cs typeface="Arial" panose="020B0604020202020204" pitchFamily="34" charset="0"/>
              </a:rPr>
              <a:t>Satın alma depoları krom çelik alaşımlı raflardan oluşmalı ve yiyecek ürünleri, içecekler ve temizlik ürünleri ayrı depolarda depolanmalıdır.</a:t>
            </a:r>
          </a:p>
          <a:p>
            <a:pPr marL="0" indent="0" algn="just">
              <a:lnSpc>
                <a:spcPct val="80000"/>
              </a:lnSpc>
            </a:pPr>
            <a:r>
              <a:rPr lang="tr-TR" altLang="en-US" sz="2200">
                <a:latin typeface="Arial" panose="020B0604020202020204" pitchFamily="34" charset="0"/>
                <a:cs typeface="Arial" panose="020B0604020202020204" pitchFamily="34" charset="0"/>
              </a:rPr>
              <a:t>Kuru bakliyat vb. yiyecekler depo içinde plastik palet üstlerine konulmalı, ilk gelen malzeme ile son gelen malzeme ayrılmalı, gıdalar tarihlerine göre ve öncelik sıralarına göre kullanıma sunulmalıdır.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BF3FEC9-1AEB-413A-9A11-9E6D29B3E632}"/>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Tree>
    <p:extLst>
      <p:ext uri="{BB962C8B-B14F-4D97-AF65-F5344CB8AC3E}">
        <p14:creationId xmlns:p14="http://schemas.microsoft.com/office/powerpoint/2010/main" val="1853082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2">
            <a:extLst>
              <a:ext uri="{FF2B5EF4-FFF2-40B4-BE49-F238E27FC236}">
                <a16:creationId xmlns:a16="http://schemas.microsoft.com/office/drawing/2014/main" id="{90759DBA-4124-4274-9C3D-D817E012979B}"/>
              </a:ext>
            </a:extLst>
          </p:cNvPr>
          <p:cNvSpPr>
            <a:spLocks noGrp="1"/>
          </p:cNvSpPr>
          <p:nvPr>
            <p:ph type="title"/>
          </p:nvPr>
        </p:nvSpPr>
        <p:spPr>
          <a:xfrm>
            <a:off x="1638300" y="423863"/>
            <a:ext cx="8915400" cy="762000"/>
          </a:xfrm>
        </p:spPr>
        <p:txBody>
          <a:bodyPr/>
          <a:lstStyle/>
          <a:p>
            <a:r>
              <a:rPr lang="tr-TR" altLang="en-US" sz="2200"/>
              <a:t>GIDA MADDELERİ DEPOLAMA</a:t>
            </a:r>
          </a:p>
        </p:txBody>
      </p:sp>
      <p:sp>
        <p:nvSpPr>
          <p:cNvPr id="2" name="İçerik Yer Tutucusu 1">
            <a:extLst>
              <a:ext uri="{FF2B5EF4-FFF2-40B4-BE49-F238E27FC236}">
                <a16:creationId xmlns:a16="http://schemas.microsoft.com/office/drawing/2014/main" id="{A83A3D7E-EFD7-437D-BF70-325FD17466DA}"/>
              </a:ext>
            </a:extLst>
          </p:cNvPr>
          <p:cNvSpPr>
            <a:spLocks noGrp="1"/>
          </p:cNvSpPr>
          <p:nvPr>
            <p:ph idx="1"/>
          </p:nvPr>
        </p:nvSpPr>
        <p:spPr>
          <a:xfrm>
            <a:off x="265113" y="1185863"/>
            <a:ext cx="11158537" cy="5400675"/>
          </a:xfrm>
        </p:spPr>
        <p:txBody>
          <a:bodyPr>
            <a:normAutofit/>
          </a:bodyPr>
          <a:lstStyle/>
          <a:p>
            <a:pPr marL="0" indent="0" algn="just">
              <a:lnSpc>
                <a:spcPct val="90000"/>
              </a:lnSpc>
              <a:buFont typeface="Wingdings 3" panose="05040102010807070707" pitchFamily="18" charset="2"/>
              <a:buNone/>
            </a:pPr>
            <a:r>
              <a:rPr lang="tr-TR" altLang="en-US" sz="2200" b="1">
                <a:effectLst>
                  <a:outerShdw blurRad="38100" dist="38100" dir="2700000" algn="tl">
                    <a:srgbClr val="C0C0C0"/>
                  </a:outerShdw>
                </a:effectLst>
              </a:rPr>
              <a:t>	DEPOLARIN FİZİKİ ÖZELLİKLERİNİN PLANLANMASI</a:t>
            </a:r>
          </a:p>
          <a:p>
            <a:pPr marL="0" indent="0" algn="just">
              <a:lnSpc>
                <a:spcPct val="90000"/>
              </a:lnSpc>
              <a:buFont typeface="Wingdings" panose="05000000000000000000" pitchFamily="2" charset="2"/>
              <a:buChar char="ü"/>
            </a:pPr>
            <a:r>
              <a:rPr lang="tr-TR" altLang="en-US" sz="2200"/>
              <a:t>Depoların ulaşım açısından kolay erişebilir yerlerde olmasına dikkat edilmelidir. Özellikle TIR veya kamyon gibi yüksek tonajlı araçların giriş çıkış yapacağı düşünülürse önemi daha kolay anlaşılır.</a:t>
            </a:r>
          </a:p>
          <a:p>
            <a:pPr marL="0" indent="0" algn="just">
              <a:lnSpc>
                <a:spcPct val="90000"/>
              </a:lnSpc>
              <a:buFont typeface="Wingdings" panose="05000000000000000000" pitchFamily="2" charset="2"/>
              <a:buChar char="ü"/>
            </a:pPr>
            <a:r>
              <a:rPr lang="tr-TR" altLang="en-US" sz="2200"/>
              <a:t>Depolanacak mamüllere uygun raf sisteminin olması, bunlara yük konulması sırasında uygun istif makinelerinin seçilmesi önemlidir. Özellikle depo içindeki hareket kabiliyetinin rahat olması, hızlı ve sorunsuz yükleme-boşaltma işlemlerinin yapılabilmesine dikkat edilmelidir.</a:t>
            </a:r>
          </a:p>
          <a:p>
            <a:pPr marL="0" indent="0" algn="just">
              <a:lnSpc>
                <a:spcPct val="90000"/>
              </a:lnSpc>
              <a:buFont typeface="Wingdings" panose="05000000000000000000" pitchFamily="2" charset="2"/>
              <a:buChar char="ü"/>
            </a:pPr>
            <a:r>
              <a:rPr lang="tr-TR" altLang="en-US" sz="2200"/>
              <a:t>Depolarda kullanılan raflar, özellikle gıdalar için kullanılacak raflar, krom-nikel paslanmaz çelikten yapılmalıdır. Metalden yapılan ayarlanabilir raflar da tercih edilmektedir. </a:t>
            </a:r>
          </a:p>
          <a:p>
            <a:pPr marL="0" indent="0" algn="just">
              <a:lnSpc>
                <a:spcPct val="90000"/>
              </a:lnSpc>
              <a:buFont typeface="Wingdings" panose="05000000000000000000" pitchFamily="2" charset="2"/>
              <a:buChar char="ü"/>
            </a:pPr>
            <a:r>
              <a:rPr lang="tr-TR" altLang="en-US" sz="2200"/>
              <a:t>Hava akımının sağlanabilmesi için rafların delikli olması sağlanmalıdır. Depolarda rafların yerleştirilmesinde en iyi düzenleme biçimi; rafların duvarlardan uzakta olmasıdır. Bu durum malların rahatlıkla alınabilme ve yüklenebilme kolaylığını getirir.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BB10455-9B45-4548-8829-16B17E00E82E}"/>
              </a:ext>
            </a:extLst>
          </p:cNvPr>
          <p:cNvSpPr>
            <a:spLocks noGrp="1"/>
          </p:cNvSpPr>
          <p:nvPr>
            <p:ph idx="1"/>
          </p:nvPr>
        </p:nvSpPr>
        <p:spPr>
          <a:xfrm>
            <a:off x="450850" y="676275"/>
            <a:ext cx="10945813" cy="6181725"/>
          </a:xfrm>
        </p:spPr>
        <p:txBody>
          <a:bodyPr>
            <a:normAutofit/>
          </a:bodyPr>
          <a:lstStyle/>
          <a:p>
            <a:pPr marL="0" indent="0" algn="just">
              <a:lnSpc>
                <a:spcPct val="150000"/>
              </a:lnSpc>
              <a:buFont typeface="Wingdings 3" panose="05040102010807070707" pitchFamily="18" charset="2"/>
              <a:buNone/>
            </a:pPr>
            <a:r>
              <a:rPr lang="tr-TR" altLang="en-US" sz="2400" b="1">
                <a:effectLst>
                  <a:outerShdw blurRad="38100" dist="38100" dir="2700000" algn="tl">
                    <a:srgbClr val="C0C0C0"/>
                  </a:outerShdw>
                </a:effectLst>
              </a:rPr>
              <a:t>DEPOLARIN FİZİKİ ÖZELLİKLERİNİN PLANLANMASI (devamı)</a:t>
            </a:r>
          </a:p>
          <a:p>
            <a:pPr marL="0" indent="0" algn="just">
              <a:lnSpc>
                <a:spcPct val="150000"/>
              </a:lnSpc>
              <a:buFont typeface="Wingdings" panose="05000000000000000000" pitchFamily="2" charset="2"/>
              <a:buChar char="ü"/>
            </a:pPr>
            <a:r>
              <a:rPr lang="tr-TR" altLang="en-US" sz="2400"/>
              <a:t>Depo içindeki operasyon sırasında yeterli sayı ve nitelikte elemanın bulunması önde gelen şartlardan biridir. Yetersiz eleman sayısı, operasyonların aksamasına, niteliksiz elemanların çalıştırılması operasyonların kalitesizliğine yol açacaktır.</a:t>
            </a:r>
          </a:p>
          <a:p>
            <a:pPr marL="0" indent="0" algn="just">
              <a:lnSpc>
                <a:spcPct val="150000"/>
              </a:lnSpc>
              <a:buFont typeface="Wingdings" panose="05000000000000000000" pitchFamily="2" charset="2"/>
              <a:buChar char="ü"/>
            </a:pPr>
            <a:r>
              <a:rPr lang="tr-TR" altLang="en-US" sz="2400"/>
              <a:t>Depo içindeki operasyonların doğru, zamanında ve hızlı bir biçimde yapılması için barkod sisteminin depo içindeki mal kabulünden çıkışına kadarki tüm aşamalarında, RF (Radyo Frekanslı) barkod okuyucularıyla okutularak sistemde takip edilmesi sağlanmalıdır.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2">
            <a:extLst>
              <a:ext uri="{FF2B5EF4-FFF2-40B4-BE49-F238E27FC236}">
                <a16:creationId xmlns:a16="http://schemas.microsoft.com/office/drawing/2014/main" id="{5C9D0180-898C-48C3-B467-030A802BE4BF}"/>
              </a:ext>
            </a:extLst>
          </p:cNvPr>
          <p:cNvSpPr>
            <a:spLocks noGrp="1"/>
          </p:cNvSpPr>
          <p:nvPr>
            <p:ph type="title"/>
          </p:nvPr>
        </p:nvSpPr>
        <p:spPr>
          <a:xfrm>
            <a:off x="1676400" y="914400"/>
            <a:ext cx="8915400" cy="762000"/>
          </a:xfrm>
        </p:spPr>
        <p:txBody>
          <a:bodyPr/>
          <a:lstStyle/>
          <a:p>
            <a:r>
              <a:rPr lang="tr-TR" altLang="en-US" sz="2200"/>
              <a:t>GIDA MADDELERİ DEPOLAMA</a:t>
            </a:r>
          </a:p>
        </p:txBody>
      </p:sp>
      <p:sp>
        <p:nvSpPr>
          <p:cNvPr id="2" name="İçerik Yer Tutucusu 1">
            <a:extLst>
              <a:ext uri="{FF2B5EF4-FFF2-40B4-BE49-F238E27FC236}">
                <a16:creationId xmlns:a16="http://schemas.microsoft.com/office/drawing/2014/main" id="{17547033-F9B9-4AC0-AA42-CDD1B8C92105}"/>
              </a:ext>
            </a:extLst>
          </p:cNvPr>
          <p:cNvSpPr>
            <a:spLocks noGrp="1"/>
          </p:cNvSpPr>
          <p:nvPr>
            <p:ph idx="1"/>
          </p:nvPr>
        </p:nvSpPr>
        <p:spPr>
          <a:xfrm>
            <a:off x="190500" y="1828800"/>
            <a:ext cx="9144000" cy="5029200"/>
          </a:xfrm>
        </p:spPr>
        <p:txBody>
          <a:bodyPr>
            <a:normAutofit/>
          </a:bodyPr>
          <a:lstStyle/>
          <a:p>
            <a:pPr marL="0" indent="0">
              <a:lnSpc>
                <a:spcPct val="90000"/>
              </a:lnSpc>
              <a:buFont typeface="Wingdings 3" panose="05040102010807070707" pitchFamily="18" charset="2"/>
              <a:buNone/>
            </a:pPr>
            <a:r>
              <a:rPr lang="tr-TR" altLang="en-US" sz="2400" b="1"/>
              <a:t>DEPO TİPLERİ</a:t>
            </a:r>
          </a:p>
          <a:p>
            <a:pPr marL="0" indent="0">
              <a:lnSpc>
                <a:spcPct val="90000"/>
              </a:lnSpc>
            </a:pPr>
            <a:r>
              <a:rPr lang="tr-TR" altLang="en-US" sz="2400" b="1">
                <a:solidFill>
                  <a:srgbClr val="FF0000"/>
                </a:solidFill>
                <a:effectLst>
                  <a:outerShdw blurRad="38100" dist="38100" dir="2700000" algn="tl">
                    <a:srgbClr val="C0C0C0"/>
                  </a:outerShdw>
                </a:effectLst>
              </a:rPr>
              <a:t>Meyve ve sebze depolamasında kullanılan depo tiplerini,</a:t>
            </a:r>
          </a:p>
          <a:p>
            <a:pPr marL="0" indent="0">
              <a:lnSpc>
                <a:spcPct val="90000"/>
              </a:lnSpc>
              <a:buFont typeface="Wingdings 3" panose="05040102010807070707" pitchFamily="18" charset="2"/>
              <a:buNone/>
            </a:pPr>
            <a:r>
              <a:rPr lang="tr-TR" altLang="en-US" sz="2400" b="1">
                <a:solidFill>
                  <a:srgbClr val="FF0000"/>
                </a:solidFill>
                <a:effectLst>
                  <a:outerShdw blurRad="38100" dist="38100" dir="2700000" algn="tl">
                    <a:srgbClr val="C0C0C0"/>
                  </a:outerShdw>
                </a:effectLst>
              </a:rPr>
              <a:t>1- Adi depolar (hava soğutmalı depolar),</a:t>
            </a:r>
          </a:p>
          <a:p>
            <a:pPr marL="0" indent="0">
              <a:lnSpc>
                <a:spcPct val="90000"/>
              </a:lnSpc>
              <a:buFont typeface="Wingdings 3" panose="05040102010807070707" pitchFamily="18" charset="2"/>
              <a:buNone/>
            </a:pPr>
            <a:r>
              <a:rPr lang="tr-TR" altLang="en-US" sz="2400" b="1">
                <a:solidFill>
                  <a:srgbClr val="FF0000"/>
                </a:solidFill>
                <a:effectLst>
                  <a:outerShdw blurRad="38100" dist="38100" dir="2700000" algn="tl">
                    <a:srgbClr val="C0C0C0"/>
                  </a:outerShdw>
                </a:effectLst>
              </a:rPr>
              <a:t>2- Mekanik soğutmalı depolar,</a:t>
            </a:r>
          </a:p>
          <a:p>
            <a:pPr marL="0" indent="0">
              <a:lnSpc>
                <a:spcPct val="90000"/>
              </a:lnSpc>
              <a:buFont typeface="Wingdings 3" panose="05040102010807070707" pitchFamily="18" charset="2"/>
              <a:buNone/>
            </a:pPr>
            <a:r>
              <a:rPr lang="tr-TR" altLang="en-US" sz="2400" b="1">
                <a:solidFill>
                  <a:srgbClr val="FF0000"/>
                </a:solidFill>
                <a:effectLst>
                  <a:outerShdw blurRad="38100" dist="38100" dir="2700000" algn="tl">
                    <a:srgbClr val="C0C0C0"/>
                  </a:outerShdw>
                </a:effectLst>
              </a:rPr>
              <a:t>3- Atmosfer kontrollü depolar olarak sayabiliriz.</a:t>
            </a:r>
          </a:p>
          <a:p>
            <a:pPr marL="0" indent="0">
              <a:lnSpc>
                <a:spcPct val="90000"/>
              </a:lnSpc>
            </a:pPr>
            <a:r>
              <a:rPr lang="tr-TR" altLang="en-US" sz="2400" b="1"/>
              <a:t>1. Adi Depolar</a:t>
            </a:r>
          </a:p>
          <a:p>
            <a:pPr marL="0" indent="0">
              <a:lnSpc>
                <a:spcPct val="90000"/>
              </a:lnSpc>
            </a:pPr>
            <a:r>
              <a:rPr lang="tr-TR" altLang="en-US" sz="2400"/>
              <a:t>Adi depolarda dış havanın soğutma gücünden yararlanılır. Özellikle gece-gündüz sıcaklık farkının büyük olduğu kara ikliminin sürdüğü bölgelerde başarı ile kullanılabilir.</a:t>
            </a:r>
          </a:p>
          <a:p>
            <a:pPr marL="0" indent="0">
              <a:lnSpc>
                <a:spcPct val="90000"/>
              </a:lnSpc>
            </a:pPr>
            <a:r>
              <a:rPr lang="tr-TR" altLang="en-US" sz="2400"/>
              <a:t>Patates, kuru soğan, sarımsak, havuç, lahana, kışlık kabak ve kavun bu tip depolarda başarı ile saklanabilir. Bu depolar toprak yüzeyinde veya tamamen toprak altında yapılabilir.</a:t>
            </a:r>
          </a:p>
        </p:txBody>
      </p:sp>
      <p:pic>
        <p:nvPicPr>
          <p:cNvPr id="47107" name="Picture 2">
            <a:extLst>
              <a:ext uri="{FF2B5EF4-FFF2-40B4-BE49-F238E27FC236}">
                <a16:creationId xmlns:a16="http://schemas.microsoft.com/office/drawing/2014/main" id="{C0D40902-B759-4B71-AC35-F5D5D0E04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550" y="0"/>
            <a:ext cx="410845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8F0FF1C3-9CF6-401D-B05F-A609FA90277B}"/>
              </a:ext>
            </a:extLst>
          </p:cNvPr>
          <p:cNvSpPr>
            <a:spLocks noGrp="1"/>
          </p:cNvSpPr>
          <p:nvPr>
            <p:ph idx="1"/>
          </p:nvPr>
        </p:nvSpPr>
        <p:spPr>
          <a:xfrm>
            <a:off x="381000" y="371475"/>
            <a:ext cx="9220200" cy="6261100"/>
          </a:xfrm>
        </p:spPr>
        <p:txBody>
          <a:bodyPr>
            <a:normAutofit/>
          </a:bodyPr>
          <a:lstStyle/>
          <a:p>
            <a:r>
              <a:rPr lang="tr-TR" altLang="en-US" sz="2200" b="1"/>
              <a:t>2. Mekanik Soğutmalı Depolar</a:t>
            </a:r>
          </a:p>
          <a:p>
            <a:r>
              <a:rPr lang="tr-TR" altLang="en-US" sz="2200"/>
              <a:t>Mekanik soğutmalı depolar, sıcaklık, nem, havalandırma gibi depo faktörlerinin kontrol edilebildiği depo tipleridir. Soğutucu ve ekipmanlarının düzgün çalıştırılması için teknik personel gereklidir.</a:t>
            </a:r>
          </a:p>
          <a:p>
            <a:r>
              <a:rPr lang="tr-TR" altLang="en-US" sz="2200"/>
              <a:t>İyi bir soğuk depo için bütün dünya literatürlerinin mutabık kaldığı 4 ana unsur vardır.</a:t>
            </a:r>
          </a:p>
          <a:p>
            <a:r>
              <a:rPr lang="tr-TR" altLang="en-US" sz="2200"/>
              <a:t>İzolasyon</a:t>
            </a:r>
          </a:p>
          <a:p>
            <a:r>
              <a:rPr lang="tr-TR" altLang="en-US" sz="2200"/>
              <a:t>İhtiyaca Yeterli Hacim</a:t>
            </a:r>
          </a:p>
          <a:p>
            <a:r>
              <a:rPr lang="tr-TR" altLang="en-US" sz="2200"/>
              <a:t>Saklanacak Ürüne Uygun Depo Materyali</a:t>
            </a:r>
          </a:p>
          <a:p>
            <a:r>
              <a:rPr lang="tr-TR" altLang="en-US" sz="2200"/>
              <a:t>Uygun Soğutma Sistemi</a:t>
            </a:r>
          </a:p>
          <a:p>
            <a:pPr>
              <a:buFont typeface="Wingdings 3" panose="05040102010807070707" pitchFamily="18" charset="2"/>
              <a:buNone/>
            </a:pPr>
            <a:r>
              <a:rPr lang="tr-TR" altLang="en-US" sz="2200"/>
              <a:t>Bunlar içinde vazgeçilmez unsur, doğru izolasyonun yapılmasıdır.</a:t>
            </a:r>
          </a:p>
          <a:p>
            <a:r>
              <a:rPr lang="tr-TR" altLang="en-US" sz="2200"/>
              <a:t>Enerji maliyetinin çok yüksek olduğu ülkemizde, bir soğuk depoda doğru izolasyon yapılmamışsa, en iyi cihaz kullanılsa bile, istenen verim ve istenen şartlar elde edilemez ve işletme maliyeti çok yüksek olur.</a:t>
            </a:r>
          </a:p>
        </p:txBody>
      </p:sp>
      <p:pic>
        <p:nvPicPr>
          <p:cNvPr id="48130" name="Picture 2">
            <a:extLst>
              <a:ext uri="{FF2B5EF4-FFF2-40B4-BE49-F238E27FC236}">
                <a16:creationId xmlns:a16="http://schemas.microsoft.com/office/drawing/2014/main" id="{590BF0B6-7C63-4417-9C17-75F842D75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0" y="2311400"/>
            <a:ext cx="288925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4E75B76-1AF5-4D48-B8F1-6839FBD2944E}"/>
              </a:ext>
            </a:extLst>
          </p:cNvPr>
          <p:cNvSpPr>
            <a:spLocks noGrp="1"/>
          </p:cNvSpPr>
          <p:nvPr>
            <p:ph idx="1"/>
          </p:nvPr>
        </p:nvSpPr>
        <p:spPr>
          <a:xfrm>
            <a:off x="636588" y="517525"/>
            <a:ext cx="10336212" cy="6002338"/>
          </a:xfrm>
        </p:spPr>
        <p:txBody>
          <a:bodyPr rtlCol="0">
            <a:normAutofit/>
          </a:bodyPr>
          <a:lstStyle/>
          <a:p>
            <a:pPr marL="0" indent="0" algn="just" fontAlgn="auto">
              <a:spcAft>
                <a:spcPts val="0"/>
              </a:spcAft>
              <a:buFont typeface="Wingdings 3" charset="2"/>
              <a:buNone/>
              <a:defRPr/>
            </a:pPr>
            <a:r>
              <a:rPr lang="tr-TR" sz="2400" b="1" dirty="0">
                <a:solidFill>
                  <a:schemeClr val="tx1">
                    <a:lumMod val="75000"/>
                    <a:lumOff val="25000"/>
                  </a:schemeClr>
                </a:solidFill>
              </a:rPr>
              <a:t>3. Kontrollü Atmosferli Depolar</a:t>
            </a:r>
          </a:p>
          <a:p>
            <a:pPr algn="just" fontAlgn="auto">
              <a:spcAft>
                <a:spcPts val="0"/>
              </a:spcAft>
              <a:buFont typeface="Wingdings 3" charset="2"/>
              <a:buChar char=""/>
              <a:defRPr/>
            </a:pPr>
            <a:r>
              <a:rPr lang="tr-TR" sz="2400" dirty="0">
                <a:solidFill>
                  <a:schemeClr val="tx1">
                    <a:lumMod val="75000"/>
                    <a:lumOff val="25000"/>
                  </a:schemeClr>
                </a:solidFill>
              </a:rPr>
              <a:t>Bu tip depoların esası depo sıcaklık ve hava neminin ayarlanması yanında depo hava bileşiminin de ayarlanabilmesidir. Hava bileşiminin ayarlanmasında oksijen gazının miktarını % 21 den % 1 – 2 oranına düşürülmesi esastır. Bu amaçla depoların gaz geçirgenliğini engellemek gerektiğinden, zemin ve iç duvarları gaz geçirmez özel bir plastik boya ile boyanmakta ya da özel metal levhalarla kaplanmaktadır. Ortamdaki oksijeni azaltmak için iki farklı uygulama yapılabilir.</a:t>
            </a:r>
          </a:p>
          <a:p>
            <a:pPr algn="just" fontAlgn="auto">
              <a:spcAft>
                <a:spcPts val="0"/>
              </a:spcAft>
              <a:buFont typeface="Wingdings 3" charset="2"/>
              <a:buChar char=""/>
              <a:defRPr/>
            </a:pPr>
            <a:r>
              <a:rPr lang="tr-TR" sz="2400" dirty="0">
                <a:solidFill>
                  <a:schemeClr val="tx1">
                    <a:lumMod val="75000"/>
                    <a:lumOff val="25000"/>
                  </a:schemeClr>
                </a:solidFill>
              </a:rPr>
              <a:t>1- Bütün taze sebze ve meyveler hasattan sonra da solunuma devam ettiği için, oksijen alıp karbondioksit ve su buharı verirler. Gaz geçirgenliği olmayan ortamdaki oksijen, ürünlerin solunumu ile tüketinir.</a:t>
            </a:r>
          </a:p>
          <a:p>
            <a:pPr algn="just" fontAlgn="auto">
              <a:spcAft>
                <a:spcPts val="0"/>
              </a:spcAft>
              <a:buFont typeface="Wingdings 3" charset="2"/>
              <a:buChar char=""/>
              <a:defRPr/>
            </a:pPr>
            <a:r>
              <a:rPr lang="tr-TR" sz="2400" dirty="0">
                <a:solidFill>
                  <a:schemeClr val="tx1">
                    <a:lumMod val="75000"/>
                    <a:lumOff val="25000"/>
                  </a:schemeClr>
                </a:solidFill>
              </a:rPr>
              <a:t>2- Bu yöntemde ise oksijen yerine normal şartlarda hiçbir tepkimeye girmeyen azot gazı sağlayan ve gaz oranlarını ölçerek sabit tutan bir mekanizma kurulmaktadır. Böylece 7-8 ay tazelik korunmaktadır.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Başlık 1">
            <a:extLst>
              <a:ext uri="{FF2B5EF4-FFF2-40B4-BE49-F238E27FC236}">
                <a16:creationId xmlns:a16="http://schemas.microsoft.com/office/drawing/2014/main" id="{2135A232-DA8F-49A2-8BBC-2DC6949A0DEF}"/>
              </a:ext>
            </a:extLst>
          </p:cNvPr>
          <p:cNvSpPr>
            <a:spLocks noGrp="1"/>
          </p:cNvSpPr>
          <p:nvPr>
            <p:ph type="title"/>
          </p:nvPr>
        </p:nvSpPr>
        <p:spPr>
          <a:xfrm>
            <a:off x="1506538" y="2405063"/>
            <a:ext cx="7767637" cy="1646237"/>
          </a:xfrm>
        </p:spPr>
        <p:txBody>
          <a:bodyPr/>
          <a:lstStyle/>
          <a:p>
            <a:r>
              <a:rPr lang="tr-TR" altLang="en-US"/>
              <a:t>MUTFAKTA KALİTE YÖNETİMİ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İçerik Yer Tutucusu 2">
            <a:extLst>
              <a:ext uri="{FF2B5EF4-FFF2-40B4-BE49-F238E27FC236}">
                <a16:creationId xmlns:a16="http://schemas.microsoft.com/office/drawing/2014/main" id="{806243EC-680D-4AF4-AD46-6EDD5195AF82}"/>
              </a:ext>
            </a:extLst>
          </p:cNvPr>
          <p:cNvSpPr>
            <a:spLocks noGrp="1"/>
          </p:cNvSpPr>
          <p:nvPr>
            <p:ph idx="1"/>
          </p:nvPr>
        </p:nvSpPr>
        <p:spPr>
          <a:xfrm>
            <a:off x="571844" y="384797"/>
            <a:ext cx="10705755" cy="5923238"/>
          </a:xfrm>
        </p:spPr>
        <p:txBody>
          <a:bodyPr/>
          <a:lstStyle/>
          <a:p>
            <a:pPr marL="0" indent="0">
              <a:lnSpc>
                <a:spcPct val="150000"/>
              </a:lnSpc>
              <a:buNone/>
            </a:pPr>
            <a:endParaRPr lang="tr-TR" dirty="0"/>
          </a:p>
          <a:p>
            <a:pPr marL="0" indent="0">
              <a:lnSpc>
                <a:spcPct val="150000"/>
              </a:lnSpc>
              <a:buNone/>
            </a:pPr>
            <a:endParaRPr lang="tr-TR" dirty="0"/>
          </a:p>
          <a:p>
            <a:pPr marL="0" indent="0">
              <a:lnSpc>
                <a:spcPct val="150000"/>
              </a:lnSpc>
              <a:buNone/>
            </a:pPr>
            <a:r>
              <a:rPr lang="tr-TR" dirty="0"/>
              <a:t>Çapraz </a:t>
            </a:r>
            <a:r>
              <a:rPr lang="tr-TR" dirty="0" err="1"/>
              <a:t>kontaminasyon</a:t>
            </a:r>
            <a:r>
              <a:rPr lang="tr-TR" dirty="0"/>
              <a:t>, bakteri ve virüslerin </a:t>
            </a:r>
            <a:r>
              <a:rPr lang="tr-TR" dirty="0" err="1"/>
              <a:t>kontamine</a:t>
            </a:r>
            <a:r>
              <a:rPr lang="tr-TR" dirty="0"/>
              <a:t> (bulaşma) olmuş bir yüzeyden, </a:t>
            </a:r>
            <a:r>
              <a:rPr lang="tr-TR" dirty="0" err="1"/>
              <a:t>kontaminasyona</a:t>
            </a:r>
            <a:r>
              <a:rPr lang="tr-TR" dirty="0"/>
              <a:t> maruz kalmamış başka bir yüzeye transfer olmasıyla medyana gelen bir bulaşmadır. </a:t>
            </a:r>
            <a:endParaRPr lang="tr-TR" altLang="en-US" dirty="0"/>
          </a:p>
          <a:p>
            <a:pPr marL="0" indent="0">
              <a:buFont typeface="Wingdings 3" panose="05040102010807070707" pitchFamily="18" charset="2"/>
              <a:buNone/>
            </a:pPr>
            <a:endParaRPr lang="tr-TR" altLang="en-US" b="1" dirty="0"/>
          </a:p>
          <a:p>
            <a:pPr marL="0" indent="0">
              <a:buFont typeface="Wingdings 3" panose="05040102010807070707" pitchFamily="18" charset="2"/>
              <a:buNone/>
            </a:pPr>
            <a:r>
              <a:rPr lang="tr-TR" altLang="en-US" b="1" dirty="0"/>
              <a:t>Çapraz </a:t>
            </a:r>
            <a:r>
              <a:rPr lang="tr-TR" altLang="en-US" b="1" dirty="0" err="1"/>
              <a:t>kontaminasyon</a:t>
            </a:r>
            <a:r>
              <a:rPr lang="tr-TR" altLang="en-US" b="1" dirty="0"/>
              <a:t> çeşitleri:</a:t>
            </a:r>
            <a:br>
              <a:rPr lang="tr-TR" altLang="en-US" dirty="0"/>
            </a:br>
            <a:br>
              <a:rPr lang="tr-TR" altLang="en-US" dirty="0"/>
            </a:br>
            <a:r>
              <a:rPr lang="tr-TR" altLang="en-US" b="1" dirty="0"/>
              <a:t>-</a:t>
            </a:r>
            <a:r>
              <a:rPr lang="tr-TR" altLang="en-US" dirty="0"/>
              <a:t> Personel elinden gıdaya bulaşma</a:t>
            </a:r>
          </a:p>
          <a:p>
            <a:pPr marL="0" indent="0">
              <a:buFont typeface="Wingdings 3" panose="05040102010807070707" pitchFamily="18" charset="2"/>
              <a:buNone/>
            </a:pPr>
            <a:r>
              <a:rPr lang="tr-TR" altLang="en-US" b="1" dirty="0"/>
              <a:t>-</a:t>
            </a:r>
            <a:r>
              <a:rPr lang="tr-TR" altLang="en-US" dirty="0"/>
              <a:t> Gıdadan gıdaya bulaşma</a:t>
            </a:r>
          </a:p>
          <a:p>
            <a:pPr marL="0" indent="0">
              <a:buFont typeface="Wingdings 3" panose="05040102010807070707" pitchFamily="18" charset="2"/>
              <a:buNone/>
            </a:pPr>
            <a:r>
              <a:rPr lang="tr-TR" altLang="en-US" b="1" dirty="0"/>
              <a:t>-</a:t>
            </a:r>
            <a:r>
              <a:rPr lang="tr-TR" altLang="en-US" dirty="0"/>
              <a:t> Ekipman veya gıdanın temas ettiği yüzeyden gıdaya bulaşma</a:t>
            </a:r>
          </a:p>
          <a:p>
            <a:pPr marL="0" indent="0">
              <a:buFont typeface="Wingdings 3" panose="05040102010807070707" pitchFamily="18" charset="2"/>
              <a:buNone/>
            </a:pPr>
            <a:endParaRPr lang="tr-T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15A527-C888-419B-98EC-EFE3632F2A16}"/>
              </a:ext>
            </a:extLst>
          </p:cNvPr>
          <p:cNvSpPr>
            <a:spLocks noGrp="1"/>
          </p:cNvSpPr>
          <p:nvPr>
            <p:ph idx="1"/>
          </p:nvPr>
        </p:nvSpPr>
        <p:spPr>
          <a:xfrm>
            <a:off x="701675" y="847725"/>
            <a:ext cx="11160125" cy="5738813"/>
          </a:xfrm>
        </p:spPr>
        <p:txBody>
          <a:bodyPr>
            <a:normAutofit/>
          </a:bodyPr>
          <a:lstStyle/>
          <a:p>
            <a:pPr marL="0" indent="0">
              <a:buFont typeface="Wingdings 3" panose="05040102010807070707" pitchFamily="18" charset="2"/>
              <a:buNone/>
            </a:pPr>
            <a:r>
              <a:rPr lang="tr-TR" altLang="en-US" b="1" dirty="0"/>
              <a:t>İşletmelerde yapılan çalışmalarda özellikle; </a:t>
            </a:r>
            <a:br>
              <a:rPr lang="tr-TR" altLang="en-US" b="1" dirty="0"/>
            </a:br>
            <a:br>
              <a:rPr lang="tr-TR" altLang="en-US" b="1" dirty="0"/>
            </a:br>
            <a:r>
              <a:rPr lang="tr-TR" altLang="en-US" dirty="0"/>
              <a:t>- </a:t>
            </a:r>
            <a:r>
              <a:rPr lang="tr-TR" altLang="en-US" sz="2400" dirty="0"/>
              <a:t>Tezgah üzerine konulan paketlerden,</a:t>
            </a:r>
          </a:p>
          <a:p>
            <a:pPr marL="0" indent="0"/>
            <a:r>
              <a:rPr lang="tr-TR" altLang="en-US" sz="2400" dirty="0"/>
              <a:t>- Buzdolabı vb. Soğutma ekipmanlarından, </a:t>
            </a:r>
          </a:p>
          <a:p>
            <a:pPr marL="0" indent="0"/>
            <a:r>
              <a:rPr lang="tr-TR" altLang="en-US" sz="2400" dirty="0"/>
              <a:t>- Aynı kesme tahtası üzerinde birden fazla çeşit gıdanın kesilmesinden aynı zamanda,</a:t>
            </a:r>
          </a:p>
          <a:p>
            <a:pPr marL="0" indent="0"/>
            <a:r>
              <a:rPr lang="tr-TR" altLang="en-US" sz="2400" dirty="0"/>
              <a:t>- Eldiven kullanımından önce ellerin yıkanmamasından, </a:t>
            </a:r>
          </a:p>
          <a:p>
            <a:pPr marL="0" indent="0"/>
            <a:r>
              <a:rPr lang="tr-TR" altLang="en-US" sz="2400" dirty="0"/>
              <a:t>- Çalışma tezgahlarının dezenfekte edilmemesinden, </a:t>
            </a:r>
          </a:p>
          <a:p>
            <a:pPr marL="0" indent="0"/>
            <a:r>
              <a:rPr lang="tr-TR" altLang="en-US" sz="2400" dirty="0"/>
              <a:t>- Dezenfektan konsantrasyonlarının doğru konsantrasyonda olmamasından ve </a:t>
            </a:r>
          </a:p>
          <a:p>
            <a:pPr marL="0" indent="0"/>
            <a:r>
              <a:rPr lang="tr-TR" altLang="en-US" sz="2400" dirty="0"/>
              <a:t>- Son durulama sıcaklığına ulaşılmamasından kaynaklanan çapraz </a:t>
            </a:r>
            <a:r>
              <a:rPr lang="tr-TR" altLang="en-US" sz="2400" dirty="0" err="1"/>
              <a:t>kontaminasyonlar</a:t>
            </a:r>
            <a:r>
              <a:rPr lang="tr-TR" altLang="en-US" sz="2400" dirty="0"/>
              <a:t> olduğu tespit edilmiştir.</a:t>
            </a:r>
          </a:p>
          <a:p>
            <a:pPr marL="0" indent="0">
              <a:buFont typeface="Wingdings 3" panose="05040102010807070707" pitchFamily="18" charset="2"/>
              <a:buNone/>
            </a:pPr>
            <a:endParaRPr lang="tr-T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E9728A-3DE5-45E0-9C72-487B46D46285}"/>
              </a:ext>
            </a:extLst>
          </p:cNvPr>
          <p:cNvSpPr>
            <a:spLocks noGrp="1"/>
          </p:cNvSpPr>
          <p:nvPr>
            <p:ph idx="1"/>
          </p:nvPr>
        </p:nvSpPr>
        <p:spPr>
          <a:xfrm>
            <a:off x="1603375" y="887413"/>
            <a:ext cx="9901238" cy="5421312"/>
          </a:xfrm>
        </p:spPr>
        <p:txBody>
          <a:bodyPr rtlCol="0">
            <a:normAutofit/>
          </a:bodyPr>
          <a:lstStyle/>
          <a:p>
            <a:pPr marL="0" indent="0">
              <a:spcAft>
                <a:spcPts val="0"/>
              </a:spcAft>
              <a:buFont typeface="Wingdings 3" charset="2"/>
              <a:buNone/>
              <a:defRPr/>
            </a:pPr>
            <a:r>
              <a:rPr lang="tr-TR" dirty="0">
                <a:solidFill>
                  <a:schemeClr val="tx1">
                    <a:lumMod val="75000"/>
                    <a:lumOff val="25000"/>
                  </a:schemeClr>
                </a:solidFill>
              </a:rPr>
              <a:t>		Bu aşamada çapraz </a:t>
            </a:r>
            <a:r>
              <a:rPr lang="tr-TR" dirty="0" err="1">
                <a:solidFill>
                  <a:schemeClr val="tx1">
                    <a:lumMod val="75000"/>
                    <a:lumOff val="25000"/>
                  </a:schemeClr>
                </a:solidFill>
              </a:rPr>
              <a:t>Kontaminasyonu</a:t>
            </a:r>
            <a:r>
              <a:rPr lang="tr-TR" dirty="0">
                <a:solidFill>
                  <a:schemeClr val="tx1">
                    <a:lumMod val="75000"/>
                    <a:lumOff val="25000"/>
                  </a:schemeClr>
                </a:solidFill>
              </a:rPr>
              <a:t> önlemek için standart operasyon prosedürlerinin hazırlanması önemlidir. Burada şunlara odaklanılmalıdır;</a:t>
            </a:r>
            <a:br>
              <a:rPr lang="tr-TR" dirty="0">
                <a:solidFill>
                  <a:schemeClr val="tx1">
                    <a:lumMod val="75000"/>
                    <a:lumOff val="25000"/>
                  </a:schemeClr>
                </a:solidFill>
              </a:rPr>
            </a:br>
            <a:br>
              <a:rPr lang="tr-TR" dirty="0">
                <a:solidFill>
                  <a:schemeClr val="tx1">
                    <a:lumMod val="75000"/>
                    <a:lumOff val="25000"/>
                  </a:schemeClr>
                </a:solidFill>
              </a:rPr>
            </a:br>
            <a:r>
              <a:rPr lang="tr-TR" dirty="0">
                <a:solidFill>
                  <a:schemeClr val="tx1">
                    <a:lumMod val="75000"/>
                    <a:lumOff val="25000"/>
                  </a:schemeClr>
                </a:solidFill>
              </a:rPr>
              <a:t>	- Personel hijyeni</a:t>
            </a:r>
          </a:p>
          <a:p>
            <a:pPr>
              <a:spcAft>
                <a:spcPts val="0"/>
              </a:spcAft>
              <a:buFont typeface="Wingdings 3" charset="2"/>
              <a:buChar char=""/>
              <a:defRPr/>
            </a:pPr>
            <a:endParaRPr lang="tr-TR" dirty="0">
              <a:solidFill>
                <a:schemeClr val="tx1">
                  <a:lumMod val="75000"/>
                  <a:lumOff val="25000"/>
                </a:schemeClr>
              </a:solidFill>
            </a:endParaRPr>
          </a:p>
          <a:p>
            <a:pPr>
              <a:spcAft>
                <a:spcPts val="0"/>
              </a:spcAft>
              <a:buFont typeface="Wingdings 3" charset="2"/>
              <a:buChar char=""/>
              <a:defRPr/>
            </a:pPr>
            <a:r>
              <a:rPr lang="tr-TR" dirty="0">
                <a:solidFill>
                  <a:schemeClr val="tx1">
                    <a:lumMod val="75000"/>
                    <a:lumOff val="25000"/>
                  </a:schemeClr>
                </a:solidFill>
              </a:rPr>
              <a:t>	- Mal kabul</a:t>
            </a:r>
          </a:p>
          <a:p>
            <a:pPr>
              <a:spcAft>
                <a:spcPts val="0"/>
              </a:spcAft>
              <a:buFont typeface="Wingdings 3" charset="2"/>
              <a:buChar char=""/>
              <a:defRPr/>
            </a:pPr>
            <a:endParaRPr lang="tr-TR" dirty="0">
              <a:solidFill>
                <a:schemeClr val="tx1">
                  <a:lumMod val="75000"/>
                  <a:lumOff val="25000"/>
                </a:schemeClr>
              </a:solidFill>
            </a:endParaRPr>
          </a:p>
          <a:p>
            <a:pPr>
              <a:spcAft>
                <a:spcPts val="0"/>
              </a:spcAft>
              <a:buFont typeface="Wingdings 3" charset="2"/>
              <a:buChar char=""/>
              <a:defRPr/>
            </a:pPr>
            <a:r>
              <a:rPr lang="tr-TR" dirty="0">
                <a:solidFill>
                  <a:schemeClr val="tx1">
                    <a:lumMod val="75000"/>
                    <a:lumOff val="25000"/>
                  </a:schemeClr>
                </a:solidFill>
              </a:rPr>
              <a:t>	- Gıdaların ve kimyasalların depolanması </a:t>
            </a:r>
          </a:p>
          <a:p>
            <a:pPr>
              <a:spcAft>
                <a:spcPts val="0"/>
              </a:spcAft>
              <a:buFont typeface="Wingdings 3" charset="2"/>
              <a:buChar char=""/>
              <a:defRPr/>
            </a:pPr>
            <a:endParaRPr lang="tr-TR" dirty="0">
              <a:solidFill>
                <a:schemeClr val="tx1">
                  <a:lumMod val="75000"/>
                  <a:lumOff val="25000"/>
                </a:schemeClr>
              </a:solidFill>
            </a:endParaRPr>
          </a:p>
          <a:p>
            <a:pPr>
              <a:spcAft>
                <a:spcPts val="0"/>
              </a:spcAft>
              <a:buFont typeface="Wingdings 3" charset="2"/>
              <a:buChar char=""/>
              <a:defRPr/>
            </a:pPr>
            <a:r>
              <a:rPr lang="tr-TR" dirty="0">
                <a:solidFill>
                  <a:schemeClr val="tx1">
                    <a:lumMod val="75000"/>
                    <a:lumOff val="25000"/>
                  </a:schemeClr>
                </a:solidFill>
              </a:rPr>
              <a:t>	- Hazırlama</a:t>
            </a:r>
          </a:p>
          <a:p>
            <a:pPr>
              <a:spcAft>
                <a:spcPts val="0"/>
              </a:spcAft>
              <a:buFont typeface="Wingdings 3" charset="2"/>
              <a:buChar char=""/>
              <a:defRPr/>
            </a:pPr>
            <a:endParaRPr lang="tr-TR" dirty="0">
              <a:solidFill>
                <a:schemeClr val="tx1">
                  <a:lumMod val="75000"/>
                  <a:lumOff val="25000"/>
                </a:schemeClr>
              </a:solidFill>
            </a:endParaRPr>
          </a:p>
          <a:p>
            <a:pPr>
              <a:spcAft>
                <a:spcPts val="0"/>
              </a:spcAft>
              <a:buFont typeface="Wingdings 3" charset="2"/>
              <a:buChar char=""/>
              <a:defRPr/>
            </a:pPr>
            <a:r>
              <a:rPr lang="tr-TR" dirty="0">
                <a:solidFill>
                  <a:schemeClr val="tx1">
                    <a:lumMod val="75000"/>
                    <a:lumOff val="25000"/>
                  </a:schemeClr>
                </a:solidFill>
              </a:rPr>
              <a:t>	- Ekipmanlar ve kullanımları</a:t>
            </a:r>
          </a:p>
          <a:p>
            <a:pPr>
              <a:spcAft>
                <a:spcPts val="0"/>
              </a:spcAft>
              <a:buFont typeface="Wingdings 3" charset="2"/>
              <a:buChar char=""/>
              <a:defRPr/>
            </a:pPr>
            <a:endParaRPr lang="tr-TR" dirty="0">
              <a:solidFill>
                <a:schemeClr val="tx1">
                  <a:lumMod val="75000"/>
                  <a:lumOff val="25000"/>
                </a:schemeClr>
              </a:solidFill>
            </a:endParaRPr>
          </a:p>
          <a:p>
            <a:pPr>
              <a:spcAft>
                <a:spcPts val="0"/>
              </a:spcAft>
              <a:buFont typeface="Wingdings 3" charset="2"/>
              <a:buChar char=""/>
              <a:defRPr/>
            </a:pPr>
            <a:r>
              <a:rPr lang="tr-TR" dirty="0">
                <a:solidFill>
                  <a:schemeClr val="tx1">
                    <a:lumMod val="75000"/>
                    <a:lumOff val="25000"/>
                  </a:schemeClr>
                </a:solidFill>
              </a:rPr>
              <a:t>	- Temizlik ve sanitasyon</a:t>
            </a:r>
          </a:p>
          <a:p>
            <a:pPr marL="0" indent="0" fontAlgn="auto">
              <a:spcAft>
                <a:spcPts val="0"/>
              </a:spcAft>
              <a:buFont typeface="Wingdings 3" charset="2"/>
              <a:buNone/>
              <a:defRPr/>
            </a:pPr>
            <a:endParaRPr lang="tr-TR" dirty="0">
              <a:solidFill>
                <a:schemeClr val="tx1">
                  <a:lumMod val="75000"/>
                  <a:lumOff val="2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9FC2E7-6617-400A-9AC9-F0844BCA7A58}"/>
              </a:ext>
            </a:extLst>
          </p:cNvPr>
          <p:cNvSpPr>
            <a:spLocks noGrp="1"/>
          </p:cNvSpPr>
          <p:nvPr>
            <p:ph idx="1"/>
          </p:nvPr>
        </p:nvSpPr>
        <p:spPr>
          <a:xfrm>
            <a:off x="1392238" y="331788"/>
            <a:ext cx="10693400" cy="6361112"/>
          </a:xfrm>
        </p:spPr>
        <p:txBody>
          <a:bodyPr>
            <a:normAutofit/>
          </a:bodyPr>
          <a:lstStyle/>
          <a:p>
            <a:pPr marL="0" indent="0">
              <a:buFont typeface="Wingdings 3" panose="05040102010807070707" pitchFamily="18" charset="2"/>
              <a:buNone/>
            </a:pPr>
            <a:r>
              <a:rPr lang="tr-TR" altLang="en-US" sz="2000" b="1" dirty="0"/>
              <a:t>Çapraz Bulaşmayı Önleme Kuralları</a:t>
            </a:r>
            <a:endParaRPr lang="tr-TR" altLang="en-US" sz="2000" dirty="0"/>
          </a:p>
          <a:p>
            <a:pPr marL="0" indent="0">
              <a:buFont typeface="Wingdings 3" panose="05040102010807070707" pitchFamily="18" charset="2"/>
              <a:buNone/>
            </a:pPr>
            <a:r>
              <a:rPr lang="tr-TR" altLang="en-US" sz="2000" dirty="0"/>
              <a:t> </a:t>
            </a:r>
          </a:p>
          <a:p>
            <a:pPr marL="0" indent="0"/>
            <a:r>
              <a:rPr lang="tr-TR" altLang="en-US" sz="2000" dirty="0"/>
              <a:t>Direkt tüketime sunulacak gıdalar, çiğ ürünlerle bir araya gelmemeli.</a:t>
            </a:r>
          </a:p>
          <a:p>
            <a:pPr marL="0" indent="0"/>
            <a:r>
              <a:rPr lang="tr-TR" altLang="en-US" sz="2000" dirty="0"/>
              <a:t>Direkt tüketime sunulacak gıdalarla çiğ gıdalar ayrı yerlerde depolanmalı.</a:t>
            </a:r>
          </a:p>
          <a:p>
            <a:pPr marL="0" indent="0"/>
            <a:r>
              <a:rPr lang="tr-TR" altLang="en-US" sz="2000" dirty="0"/>
              <a:t>Direkt tüketime sunulacak gıdalar ve çiğ gıdalar için ayrı ekipmanlar kullanılmalı.</a:t>
            </a:r>
          </a:p>
          <a:p>
            <a:pPr marL="0" indent="0"/>
            <a:r>
              <a:rPr lang="tr-TR" altLang="en-US" sz="2000" dirty="0"/>
              <a:t>Çiğ gıdalara veya çiğ gıdalarda kullanılan ekipmana dokunduktan sonra direkt tüketime sunulacak gıda işleyecekseniz mutlaka ellerinizi iyice yıkayın.</a:t>
            </a:r>
          </a:p>
          <a:p>
            <a:pPr marL="0" indent="0"/>
            <a:r>
              <a:rPr lang="tr-TR" altLang="en-US" sz="2000" dirty="0"/>
              <a:t>Direkt tüketime sunulacak gıdalara mümkünse hiç dokunmayınız, veya bir kullanımlık eldiven giyerek işlem yapınız.</a:t>
            </a:r>
          </a:p>
          <a:p>
            <a:pPr marL="0" indent="0"/>
            <a:r>
              <a:rPr lang="tr-TR" altLang="en-US" sz="2000" dirty="0"/>
              <a:t>Kullandığınız ekipmanların temiz sağlam olmasına dikkat ediniz.</a:t>
            </a:r>
          </a:p>
          <a:p>
            <a:pPr marL="0" indent="0"/>
            <a:r>
              <a:rPr lang="tr-TR" altLang="en-US" sz="2000" dirty="0"/>
              <a:t>Üretim ve depolama alanında çöpleri uzun süre tutmayınız, çöpleri bu süre zarfında hijyenik olarak muhafaza ediniz.</a:t>
            </a:r>
          </a:p>
          <a:p>
            <a:pPr marL="0" indent="0"/>
            <a:r>
              <a:rPr lang="tr-TR" altLang="en-US" sz="2000" dirty="0"/>
              <a:t>Üretim ve depolama alanında böcek, kemirgen ve her türlü haşerenin girişine karşı koruyunuz.</a:t>
            </a:r>
          </a:p>
          <a:p>
            <a:pPr marL="0" indent="0">
              <a:buFont typeface="Wingdings 3" panose="05040102010807070707" pitchFamily="18" charset="2"/>
              <a:buNone/>
            </a:pPr>
            <a:br>
              <a:rPr lang="tr-TR" altLang="en-US" sz="2000" dirty="0"/>
            </a:br>
            <a:endParaRPr lang="tr-TR"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6A127EE-AE7D-4D2F-8708-8D55E50C2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597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İçerik Yer Tutucusu 2">
            <a:extLst>
              <a:ext uri="{FF2B5EF4-FFF2-40B4-BE49-F238E27FC236}">
                <a16:creationId xmlns:a16="http://schemas.microsoft.com/office/drawing/2014/main" id="{72E3C2FC-AB30-45C7-B22D-55D69AF173C8}"/>
              </a:ext>
            </a:extLst>
          </p:cNvPr>
          <p:cNvSpPr>
            <a:spLocks noGrp="1"/>
          </p:cNvSpPr>
          <p:nvPr>
            <p:ph idx="1"/>
          </p:nvPr>
        </p:nvSpPr>
        <p:spPr>
          <a:xfrm>
            <a:off x="3211513" y="542850"/>
            <a:ext cx="7523162" cy="2386013"/>
          </a:xfrm>
        </p:spPr>
        <p:txBody>
          <a:bodyPr/>
          <a:lstStyle/>
          <a:p>
            <a:pPr marL="0" indent="0" defTabSz="914400" eaLnBrk="0" hangingPunct="0">
              <a:spcBef>
                <a:spcPct val="0"/>
              </a:spcBef>
              <a:buClrTx/>
              <a:buNone/>
            </a:pPr>
            <a:r>
              <a:rPr lang="tr-TR" altLang="tr-TR" sz="2800" dirty="0">
                <a:solidFill>
                  <a:srgbClr val="000000"/>
                </a:solidFill>
                <a:latin typeface="Arial" panose="020B0604020202020204" pitchFamily="34" charset="0"/>
                <a:cs typeface="Times New Roman" panose="02020603050405020304" pitchFamily="18" charset="0"/>
              </a:rPr>
              <a:t>Sarı renkli araçlar Tavuk eti</a:t>
            </a:r>
          </a:p>
          <a:p>
            <a:pPr marL="0" indent="0" defTabSz="914400" eaLnBrk="0" hangingPunct="0">
              <a:spcBef>
                <a:spcPct val="0"/>
              </a:spcBef>
              <a:buClrTx/>
              <a:buFont typeface="Wingdings 3" panose="05040102010807070707" pitchFamily="18" charset="2"/>
              <a:buNone/>
            </a:pPr>
            <a:r>
              <a:rPr lang="tr-TR" altLang="tr-TR" sz="2800" dirty="0">
                <a:solidFill>
                  <a:srgbClr val="000000"/>
                </a:solidFill>
                <a:latin typeface="Arial" panose="020B0604020202020204" pitchFamily="34" charset="0"/>
                <a:cs typeface="Times New Roman" panose="02020603050405020304" pitchFamily="18" charset="0"/>
              </a:rPr>
              <a:t>Kırmızı renkli araçlar Çiğ kırmızı et</a:t>
            </a:r>
            <a:endParaRPr lang="tr-TR" altLang="tr-TR" sz="2800" dirty="0">
              <a:solidFill>
                <a:schemeClr val="tx1"/>
              </a:solidFill>
              <a:latin typeface="Arial" panose="020B0604020202020204" pitchFamily="34" charset="0"/>
            </a:endParaRPr>
          </a:p>
          <a:p>
            <a:pPr marL="0" indent="0" defTabSz="914400" eaLnBrk="0" hangingPunct="0">
              <a:spcBef>
                <a:spcPct val="0"/>
              </a:spcBef>
              <a:buClrTx/>
              <a:buFont typeface="Wingdings 3" panose="05040102010807070707" pitchFamily="18" charset="2"/>
              <a:buNone/>
            </a:pPr>
            <a:r>
              <a:rPr lang="tr-TR" altLang="tr-TR" sz="2800" dirty="0">
                <a:solidFill>
                  <a:srgbClr val="000000"/>
                </a:solidFill>
                <a:latin typeface="Arial" panose="020B0604020202020204" pitchFamily="34" charset="0"/>
                <a:cs typeface="Times New Roman" panose="02020603050405020304" pitchFamily="18" charset="0"/>
              </a:rPr>
              <a:t>Yeşil renkli araçlar Meyve ve sebzeler</a:t>
            </a:r>
            <a:endParaRPr lang="tr-TR" altLang="tr-TR" sz="2800" dirty="0">
              <a:solidFill>
                <a:schemeClr val="tx1"/>
              </a:solidFill>
              <a:latin typeface="Arial" panose="020B0604020202020204" pitchFamily="34" charset="0"/>
            </a:endParaRPr>
          </a:p>
          <a:p>
            <a:pPr marL="0" indent="0" defTabSz="914400" eaLnBrk="0" hangingPunct="0">
              <a:spcBef>
                <a:spcPct val="0"/>
              </a:spcBef>
              <a:buClrTx/>
              <a:buFont typeface="Wingdings 3" panose="05040102010807070707" pitchFamily="18" charset="2"/>
              <a:buNone/>
            </a:pPr>
            <a:r>
              <a:rPr lang="tr-TR" altLang="tr-TR" sz="2800" dirty="0">
                <a:solidFill>
                  <a:srgbClr val="000000"/>
                </a:solidFill>
                <a:latin typeface="Arial" panose="020B0604020202020204" pitchFamily="34" charset="0"/>
                <a:cs typeface="Times New Roman" panose="02020603050405020304" pitchFamily="18" charset="0"/>
              </a:rPr>
              <a:t>Mavi renkli araçlar Çiğ balık</a:t>
            </a:r>
            <a:endParaRPr lang="tr-TR" altLang="tr-TR" sz="2800" dirty="0">
              <a:solidFill>
                <a:schemeClr val="tx1"/>
              </a:solidFill>
              <a:latin typeface="Arial" panose="020B0604020202020204" pitchFamily="34" charset="0"/>
            </a:endParaRPr>
          </a:p>
          <a:p>
            <a:pPr marL="0" indent="0" defTabSz="914400" eaLnBrk="0" hangingPunct="0">
              <a:spcBef>
                <a:spcPct val="0"/>
              </a:spcBef>
              <a:buClrTx/>
              <a:buFont typeface="Wingdings 3" panose="05040102010807070707" pitchFamily="18" charset="2"/>
              <a:buNone/>
            </a:pPr>
            <a:r>
              <a:rPr lang="tr-TR" altLang="tr-TR" sz="2800" dirty="0">
                <a:solidFill>
                  <a:srgbClr val="000000"/>
                </a:solidFill>
                <a:latin typeface="Arial" panose="020B0604020202020204" pitchFamily="34" charset="0"/>
                <a:cs typeface="Times New Roman" panose="02020603050405020304" pitchFamily="18" charset="0"/>
              </a:rPr>
              <a:t>Kahverengi araçlar Pişmiş etler</a:t>
            </a:r>
            <a:endParaRPr lang="tr-TR" altLang="tr-TR" sz="2800" dirty="0">
              <a:solidFill>
                <a:schemeClr val="tx1"/>
              </a:solidFill>
              <a:latin typeface="Arial" panose="020B0604020202020204" pitchFamily="34" charset="0"/>
            </a:endParaRPr>
          </a:p>
          <a:p>
            <a:pPr marL="0" indent="0" defTabSz="914400" eaLnBrk="0" hangingPunct="0">
              <a:spcBef>
                <a:spcPct val="0"/>
              </a:spcBef>
              <a:buClrTx/>
              <a:buFont typeface="Wingdings 3" panose="05040102010807070707" pitchFamily="18" charset="2"/>
              <a:buNone/>
            </a:pPr>
            <a:r>
              <a:rPr lang="tr-TR" altLang="tr-TR" sz="2800" dirty="0">
                <a:solidFill>
                  <a:srgbClr val="000000"/>
                </a:solidFill>
                <a:latin typeface="Arial" panose="020B0604020202020204" pitchFamily="34" charset="0"/>
                <a:cs typeface="Times New Roman" panose="02020603050405020304" pitchFamily="18" charset="0"/>
              </a:rPr>
              <a:t>Beyaz renkli araçlar Süt ve ürünleri</a:t>
            </a:r>
            <a:endParaRPr lang="tr-TR" altLang="en-US" sz="2800" dirty="0"/>
          </a:p>
        </p:txBody>
      </p:sp>
      <p:sp>
        <p:nvSpPr>
          <p:cNvPr id="55298" name="Rectangle 11">
            <a:extLst>
              <a:ext uri="{FF2B5EF4-FFF2-40B4-BE49-F238E27FC236}">
                <a16:creationId xmlns:a16="http://schemas.microsoft.com/office/drawing/2014/main" id="{EE3CDEEE-8AC3-4193-BBBA-9C1B81E3B9F8}"/>
              </a:ext>
            </a:extLst>
          </p:cNvPr>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tr-TR" altLang="en-US"/>
          </a:p>
        </p:txBody>
      </p:sp>
      <p:grpSp>
        <p:nvGrpSpPr>
          <p:cNvPr id="55299" name="Group 147029">
            <a:extLst>
              <a:ext uri="{FF2B5EF4-FFF2-40B4-BE49-F238E27FC236}">
                <a16:creationId xmlns:a16="http://schemas.microsoft.com/office/drawing/2014/main" id="{943E01ED-769B-42AD-8111-12E1809A3AEF}"/>
              </a:ext>
            </a:extLst>
          </p:cNvPr>
          <p:cNvGrpSpPr>
            <a:grpSpLocks/>
          </p:cNvGrpSpPr>
          <p:nvPr/>
        </p:nvGrpSpPr>
        <p:grpSpPr bwMode="auto">
          <a:xfrm>
            <a:off x="2844800" y="963613"/>
            <a:ext cx="366713" cy="2137396"/>
            <a:chOff x="0" y="0"/>
            <a:chExt cx="367284" cy="768096"/>
          </a:xfrm>
        </p:grpSpPr>
        <p:sp>
          <p:nvSpPr>
            <p:cNvPr id="6" name="Shape 3975">
              <a:extLst>
                <a:ext uri="{FF2B5EF4-FFF2-40B4-BE49-F238E27FC236}">
                  <a16:creationId xmlns:a16="http://schemas.microsoft.com/office/drawing/2014/main" id="{EC805E61-DF26-4EE1-88B7-A7603AA5905B}"/>
                </a:ext>
              </a:extLst>
            </p:cNvPr>
            <p:cNvSpPr/>
            <p:nvPr/>
          </p:nvSpPr>
          <p:spPr>
            <a:xfrm>
              <a:off x="23850" y="653671"/>
              <a:ext cx="343434" cy="114425"/>
            </a:xfrm>
            <a:custGeom>
              <a:avLst/>
              <a:gdLst/>
              <a:ahLst/>
              <a:cxnLst/>
              <a:rect l="0" t="0" r="0" b="0"/>
              <a:pathLst>
                <a:path w="342900" h="114300">
                  <a:moveTo>
                    <a:pt x="257556" y="0"/>
                  </a:moveTo>
                  <a:lnTo>
                    <a:pt x="257556" y="28956"/>
                  </a:lnTo>
                  <a:lnTo>
                    <a:pt x="0" y="28956"/>
                  </a:lnTo>
                  <a:lnTo>
                    <a:pt x="0" y="85344"/>
                  </a:lnTo>
                  <a:lnTo>
                    <a:pt x="257556" y="85344"/>
                  </a:lnTo>
                  <a:lnTo>
                    <a:pt x="257556" y="114300"/>
                  </a:lnTo>
                  <a:lnTo>
                    <a:pt x="342900" y="57912"/>
                  </a:lnTo>
                  <a:close/>
                </a:path>
              </a:pathLst>
            </a:custGeom>
            <a:ln w="9144" cap="rnd">
              <a:round/>
            </a:ln>
          </p:spPr>
          <p:style>
            <a:lnRef idx="1">
              <a:srgbClr val="000000"/>
            </a:lnRef>
            <a:fillRef idx="0">
              <a:srgbClr val="000000">
                <a:alpha val="0"/>
              </a:srgbClr>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sp>
          <p:nvSpPr>
            <p:cNvPr id="7" name="Shape 3976">
              <a:extLst>
                <a:ext uri="{FF2B5EF4-FFF2-40B4-BE49-F238E27FC236}">
                  <a16:creationId xmlns:a16="http://schemas.microsoft.com/office/drawing/2014/main" id="{8544A3A2-9DE8-4FE4-98A5-FA7A766DD259}"/>
                </a:ext>
              </a:extLst>
            </p:cNvPr>
            <p:cNvSpPr/>
            <p:nvPr/>
          </p:nvSpPr>
          <p:spPr>
            <a:xfrm>
              <a:off x="0" y="490582"/>
              <a:ext cx="343434" cy="114425"/>
            </a:xfrm>
            <a:custGeom>
              <a:avLst/>
              <a:gdLst/>
              <a:ahLst/>
              <a:cxnLst/>
              <a:rect l="0" t="0" r="0" b="0"/>
              <a:pathLst>
                <a:path w="342900" h="114300">
                  <a:moveTo>
                    <a:pt x="257556" y="0"/>
                  </a:moveTo>
                  <a:lnTo>
                    <a:pt x="342900" y="56388"/>
                  </a:lnTo>
                  <a:lnTo>
                    <a:pt x="257556" y="114300"/>
                  </a:lnTo>
                  <a:lnTo>
                    <a:pt x="257556" y="85344"/>
                  </a:lnTo>
                  <a:lnTo>
                    <a:pt x="0" y="85344"/>
                  </a:lnTo>
                  <a:lnTo>
                    <a:pt x="0" y="27432"/>
                  </a:lnTo>
                  <a:lnTo>
                    <a:pt x="257556" y="27432"/>
                  </a:lnTo>
                  <a:lnTo>
                    <a:pt x="257556" y="0"/>
                  </a:lnTo>
                  <a:close/>
                </a:path>
              </a:pathLst>
            </a:custGeom>
            <a:ln w="0" cap="flat">
              <a:miter lim="127000"/>
            </a:ln>
          </p:spPr>
          <p:style>
            <a:lnRef idx="0">
              <a:srgbClr val="000000">
                <a:alpha val="0"/>
              </a:srgbClr>
            </a:lnRef>
            <a:fillRef idx="1">
              <a:srgbClr val="FF9900"/>
            </a:fillRef>
            <a:effectRef idx="0">
              <a:scrgbClr r="0" g="0" b="0"/>
            </a:effectRef>
            <a:fontRef idx="none"/>
          </p:style>
          <p:txBody>
            <a:bodyPr/>
            <a:lstStyle/>
            <a:p>
              <a:pPr fontAlgn="auto">
                <a:spcBef>
                  <a:spcPts val="0"/>
                </a:spcBef>
                <a:spcAft>
                  <a:spcPts val="0"/>
                </a:spcAft>
                <a:defRPr/>
              </a:pPr>
              <a:endParaRPr lang="tr-TR" dirty="0">
                <a:solidFill>
                  <a:srgbClr val="993300"/>
                </a:solidFill>
                <a:latin typeface="+mn-lt"/>
                <a:cs typeface="+mn-cs"/>
              </a:endParaRPr>
            </a:p>
          </p:txBody>
        </p:sp>
        <p:sp>
          <p:nvSpPr>
            <p:cNvPr id="8" name="Shape 3977">
              <a:extLst>
                <a:ext uri="{FF2B5EF4-FFF2-40B4-BE49-F238E27FC236}">
                  <a16:creationId xmlns:a16="http://schemas.microsoft.com/office/drawing/2014/main" id="{46D9528B-145F-4C0A-9A02-0270FD9AB4F8}"/>
                </a:ext>
              </a:extLst>
            </p:cNvPr>
            <p:cNvSpPr/>
            <p:nvPr/>
          </p:nvSpPr>
          <p:spPr>
            <a:xfrm>
              <a:off x="0" y="490582"/>
              <a:ext cx="343434" cy="114425"/>
            </a:xfrm>
            <a:custGeom>
              <a:avLst/>
              <a:gdLst/>
              <a:ahLst/>
              <a:cxnLst/>
              <a:rect l="0" t="0" r="0" b="0"/>
              <a:pathLst>
                <a:path w="342900" h="114300">
                  <a:moveTo>
                    <a:pt x="257556" y="0"/>
                  </a:moveTo>
                  <a:lnTo>
                    <a:pt x="257556" y="27432"/>
                  </a:lnTo>
                  <a:lnTo>
                    <a:pt x="0" y="27432"/>
                  </a:lnTo>
                  <a:lnTo>
                    <a:pt x="0" y="85344"/>
                  </a:lnTo>
                  <a:lnTo>
                    <a:pt x="257556" y="85344"/>
                  </a:lnTo>
                  <a:lnTo>
                    <a:pt x="257556" y="114300"/>
                  </a:lnTo>
                  <a:lnTo>
                    <a:pt x="342900" y="56388"/>
                  </a:lnTo>
                  <a:close/>
                </a:path>
              </a:pathLst>
            </a:custGeom>
            <a:solidFill>
              <a:srgbClr val="993300"/>
            </a:solidFill>
            <a:ln w="9144" cap="rnd">
              <a:round/>
            </a:ln>
          </p:spPr>
          <p:style>
            <a:lnRef idx="1">
              <a:srgbClr val="FF9900"/>
            </a:lnRef>
            <a:fillRef idx="0">
              <a:srgbClr val="000000">
                <a:alpha val="0"/>
              </a:srgbClr>
            </a:fillRef>
            <a:effectRef idx="0">
              <a:scrgbClr r="0" g="0" b="0"/>
            </a:effectRef>
            <a:fontRef idx="none"/>
          </p:style>
          <p:txBody>
            <a:bodyPr/>
            <a:lstStyle/>
            <a:p>
              <a:pPr fontAlgn="auto">
                <a:spcBef>
                  <a:spcPts val="0"/>
                </a:spcBef>
                <a:spcAft>
                  <a:spcPts val="0"/>
                </a:spcAft>
                <a:defRPr/>
              </a:pPr>
              <a:endParaRPr lang="tr-TR" dirty="0">
                <a:latin typeface="+mn-lt"/>
                <a:cs typeface="+mn-cs"/>
              </a:endParaRPr>
            </a:p>
          </p:txBody>
        </p:sp>
        <p:sp>
          <p:nvSpPr>
            <p:cNvPr id="9" name="Shape 3978">
              <a:extLst>
                <a:ext uri="{FF2B5EF4-FFF2-40B4-BE49-F238E27FC236}">
                  <a16:creationId xmlns:a16="http://schemas.microsoft.com/office/drawing/2014/main" id="{00BEBB49-5DAC-4565-B9D1-7EC3928AFCAB}"/>
                </a:ext>
              </a:extLst>
            </p:cNvPr>
            <p:cNvSpPr/>
            <p:nvPr/>
          </p:nvSpPr>
          <p:spPr>
            <a:xfrm>
              <a:off x="4770" y="0"/>
              <a:ext cx="343434" cy="114425"/>
            </a:xfrm>
            <a:custGeom>
              <a:avLst/>
              <a:gdLst/>
              <a:ahLst/>
              <a:cxnLst/>
              <a:rect l="0" t="0" r="0" b="0"/>
              <a:pathLst>
                <a:path w="342900" h="114300">
                  <a:moveTo>
                    <a:pt x="257556" y="0"/>
                  </a:moveTo>
                  <a:lnTo>
                    <a:pt x="342900" y="56388"/>
                  </a:lnTo>
                  <a:lnTo>
                    <a:pt x="257556" y="114300"/>
                  </a:lnTo>
                  <a:lnTo>
                    <a:pt x="257556" y="85344"/>
                  </a:lnTo>
                  <a:lnTo>
                    <a:pt x="0" y="85344"/>
                  </a:lnTo>
                  <a:lnTo>
                    <a:pt x="0" y="28956"/>
                  </a:lnTo>
                  <a:lnTo>
                    <a:pt x="257556" y="28956"/>
                  </a:lnTo>
                  <a:lnTo>
                    <a:pt x="257556"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sp>
          <p:nvSpPr>
            <p:cNvPr id="10" name="Shape 3979">
              <a:extLst>
                <a:ext uri="{FF2B5EF4-FFF2-40B4-BE49-F238E27FC236}">
                  <a16:creationId xmlns:a16="http://schemas.microsoft.com/office/drawing/2014/main" id="{9ED6DCC6-1E94-418B-917D-AD05A94EACE4}"/>
                </a:ext>
              </a:extLst>
            </p:cNvPr>
            <p:cNvSpPr/>
            <p:nvPr/>
          </p:nvSpPr>
          <p:spPr>
            <a:xfrm>
              <a:off x="4770" y="0"/>
              <a:ext cx="343434" cy="114425"/>
            </a:xfrm>
            <a:custGeom>
              <a:avLst/>
              <a:gdLst/>
              <a:ahLst/>
              <a:cxnLst/>
              <a:rect l="0" t="0" r="0" b="0"/>
              <a:pathLst>
                <a:path w="342900" h="114300">
                  <a:moveTo>
                    <a:pt x="257556" y="0"/>
                  </a:moveTo>
                  <a:lnTo>
                    <a:pt x="257556" y="28956"/>
                  </a:lnTo>
                  <a:lnTo>
                    <a:pt x="0" y="28956"/>
                  </a:lnTo>
                  <a:lnTo>
                    <a:pt x="0" y="85344"/>
                  </a:lnTo>
                  <a:lnTo>
                    <a:pt x="257556" y="85344"/>
                  </a:lnTo>
                  <a:lnTo>
                    <a:pt x="257556" y="114300"/>
                  </a:lnTo>
                  <a:lnTo>
                    <a:pt x="342900" y="56388"/>
                  </a:lnTo>
                  <a:close/>
                </a:path>
              </a:pathLst>
            </a:custGeom>
            <a:ln w="9144" cap="rnd">
              <a:round/>
            </a:ln>
          </p:spPr>
          <p:style>
            <a:lnRef idx="1">
              <a:srgbClr val="FF0000"/>
            </a:lnRef>
            <a:fillRef idx="0">
              <a:srgbClr val="000000">
                <a:alpha val="0"/>
              </a:srgbClr>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sp>
          <p:nvSpPr>
            <p:cNvPr id="11" name="Shape 3980">
              <a:extLst>
                <a:ext uri="{FF2B5EF4-FFF2-40B4-BE49-F238E27FC236}">
                  <a16:creationId xmlns:a16="http://schemas.microsoft.com/office/drawing/2014/main" id="{FD29976C-6C3C-45AE-9B5E-C10849D390DF}"/>
                </a:ext>
              </a:extLst>
            </p:cNvPr>
            <p:cNvSpPr/>
            <p:nvPr/>
          </p:nvSpPr>
          <p:spPr>
            <a:xfrm>
              <a:off x="4770" y="327493"/>
              <a:ext cx="343434" cy="114425"/>
            </a:xfrm>
            <a:custGeom>
              <a:avLst/>
              <a:gdLst/>
              <a:ahLst/>
              <a:cxnLst/>
              <a:rect l="0" t="0" r="0" b="0"/>
              <a:pathLst>
                <a:path w="342900" h="114300">
                  <a:moveTo>
                    <a:pt x="257556" y="0"/>
                  </a:moveTo>
                  <a:lnTo>
                    <a:pt x="342900" y="56388"/>
                  </a:lnTo>
                  <a:lnTo>
                    <a:pt x="257556" y="114300"/>
                  </a:lnTo>
                  <a:lnTo>
                    <a:pt x="257556" y="85344"/>
                  </a:lnTo>
                  <a:lnTo>
                    <a:pt x="0" y="85344"/>
                  </a:lnTo>
                  <a:lnTo>
                    <a:pt x="0" y="27432"/>
                  </a:lnTo>
                  <a:lnTo>
                    <a:pt x="257556" y="27432"/>
                  </a:lnTo>
                  <a:lnTo>
                    <a:pt x="257556" y="0"/>
                  </a:lnTo>
                  <a:close/>
                </a:path>
              </a:pathLst>
            </a:custGeom>
            <a:ln w="0" cap="flat">
              <a:miter lim="127000"/>
            </a:ln>
          </p:spPr>
          <p:style>
            <a:lnRef idx="0">
              <a:srgbClr val="000000">
                <a:alpha val="0"/>
              </a:srgbClr>
            </a:lnRef>
            <a:fillRef idx="1">
              <a:srgbClr val="3366FF"/>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sp>
          <p:nvSpPr>
            <p:cNvPr id="12" name="Shape 3981">
              <a:extLst>
                <a:ext uri="{FF2B5EF4-FFF2-40B4-BE49-F238E27FC236}">
                  <a16:creationId xmlns:a16="http://schemas.microsoft.com/office/drawing/2014/main" id="{F8B25927-1EEA-4CD2-9E47-3109201CFAD4}"/>
                </a:ext>
              </a:extLst>
            </p:cNvPr>
            <p:cNvSpPr/>
            <p:nvPr/>
          </p:nvSpPr>
          <p:spPr>
            <a:xfrm>
              <a:off x="4770" y="327493"/>
              <a:ext cx="343434" cy="114425"/>
            </a:xfrm>
            <a:custGeom>
              <a:avLst/>
              <a:gdLst/>
              <a:ahLst/>
              <a:cxnLst/>
              <a:rect l="0" t="0" r="0" b="0"/>
              <a:pathLst>
                <a:path w="342900" h="114300">
                  <a:moveTo>
                    <a:pt x="257556" y="0"/>
                  </a:moveTo>
                  <a:lnTo>
                    <a:pt x="257556" y="27432"/>
                  </a:lnTo>
                  <a:lnTo>
                    <a:pt x="0" y="27432"/>
                  </a:lnTo>
                  <a:lnTo>
                    <a:pt x="0" y="85344"/>
                  </a:lnTo>
                  <a:lnTo>
                    <a:pt x="257556" y="85344"/>
                  </a:lnTo>
                  <a:lnTo>
                    <a:pt x="257556" y="114300"/>
                  </a:lnTo>
                  <a:lnTo>
                    <a:pt x="342900" y="56388"/>
                  </a:lnTo>
                  <a:close/>
                </a:path>
              </a:pathLst>
            </a:custGeom>
            <a:ln w="9144" cap="rnd">
              <a:round/>
            </a:ln>
          </p:spPr>
          <p:style>
            <a:lnRef idx="1">
              <a:srgbClr val="3366FF"/>
            </a:lnRef>
            <a:fillRef idx="0">
              <a:srgbClr val="000000">
                <a:alpha val="0"/>
              </a:srgbClr>
            </a:fillRef>
            <a:effectRef idx="0">
              <a:scrgbClr r="0" g="0" b="0"/>
            </a:effectRef>
            <a:fontRef idx="none"/>
          </p:style>
          <p:txBody>
            <a:bodyPr/>
            <a:lstStyle/>
            <a:p>
              <a:pPr fontAlgn="auto">
                <a:spcBef>
                  <a:spcPts val="0"/>
                </a:spcBef>
                <a:spcAft>
                  <a:spcPts val="0"/>
                </a:spcAft>
                <a:defRPr/>
              </a:pPr>
              <a:endParaRPr lang="tr-TR" dirty="0">
                <a:latin typeface="+mn-lt"/>
                <a:cs typeface="+mn-cs"/>
              </a:endParaRPr>
            </a:p>
          </p:txBody>
        </p:sp>
        <p:sp>
          <p:nvSpPr>
            <p:cNvPr id="13" name="Shape 3982">
              <a:extLst>
                <a:ext uri="{FF2B5EF4-FFF2-40B4-BE49-F238E27FC236}">
                  <a16:creationId xmlns:a16="http://schemas.microsoft.com/office/drawing/2014/main" id="{A4C5E457-C597-4A6F-BF8F-69DDF9052941}"/>
                </a:ext>
              </a:extLst>
            </p:cNvPr>
            <p:cNvSpPr/>
            <p:nvPr/>
          </p:nvSpPr>
          <p:spPr>
            <a:xfrm>
              <a:off x="4770" y="163089"/>
              <a:ext cx="343434" cy="114425"/>
            </a:xfrm>
            <a:custGeom>
              <a:avLst/>
              <a:gdLst/>
              <a:ahLst/>
              <a:cxnLst/>
              <a:rect l="0" t="0" r="0" b="0"/>
              <a:pathLst>
                <a:path w="342900" h="114300">
                  <a:moveTo>
                    <a:pt x="257556" y="0"/>
                  </a:moveTo>
                  <a:lnTo>
                    <a:pt x="342900" y="57785"/>
                  </a:lnTo>
                  <a:lnTo>
                    <a:pt x="257556" y="114300"/>
                  </a:lnTo>
                  <a:lnTo>
                    <a:pt x="257556" y="85344"/>
                  </a:lnTo>
                  <a:lnTo>
                    <a:pt x="0" y="85344"/>
                  </a:lnTo>
                  <a:lnTo>
                    <a:pt x="0" y="28956"/>
                  </a:lnTo>
                  <a:lnTo>
                    <a:pt x="257556" y="28956"/>
                  </a:lnTo>
                  <a:lnTo>
                    <a:pt x="257556" y="0"/>
                  </a:lnTo>
                  <a:close/>
                </a:path>
              </a:pathLst>
            </a:custGeom>
            <a:ln w="0" cap="flat">
              <a:miter lim="127000"/>
            </a:ln>
          </p:spPr>
          <p:style>
            <a:lnRef idx="0">
              <a:srgbClr val="000000">
                <a:alpha val="0"/>
              </a:srgbClr>
            </a:lnRef>
            <a:fillRef idx="1">
              <a:srgbClr val="99CC00"/>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sp>
          <p:nvSpPr>
            <p:cNvPr id="14" name="Shape 3983">
              <a:extLst>
                <a:ext uri="{FF2B5EF4-FFF2-40B4-BE49-F238E27FC236}">
                  <a16:creationId xmlns:a16="http://schemas.microsoft.com/office/drawing/2014/main" id="{AFE4A454-1193-4B22-926B-ABCCA77912E1}"/>
                </a:ext>
              </a:extLst>
            </p:cNvPr>
            <p:cNvSpPr/>
            <p:nvPr/>
          </p:nvSpPr>
          <p:spPr>
            <a:xfrm>
              <a:off x="4770" y="163089"/>
              <a:ext cx="343434" cy="114425"/>
            </a:xfrm>
            <a:custGeom>
              <a:avLst/>
              <a:gdLst/>
              <a:ahLst/>
              <a:cxnLst/>
              <a:rect l="0" t="0" r="0" b="0"/>
              <a:pathLst>
                <a:path w="342900" h="114300">
                  <a:moveTo>
                    <a:pt x="257556" y="0"/>
                  </a:moveTo>
                  <a:lnTo>
                    <a:pt x="257556" y="28956"/>
                  </a:lnTo>
                  <a:lnTo>
                    <a:pt x="0" y="28956"/>
                  </a:lnTo>
                  <a:lnTo>
                    <a:pt x="0" y="85344"/>
                  </a:lnTo>
                  <a:lnTo>
                    <a:pt x="257556" y="85344"/>
                  </a:lnTo>
                  <a:lnTo>
                    <a:pt x="257556" y="114300"/>
                  </a:lnTo>
                  <a:lnTo>
                    <a:pt x="342900" y="57785"/>
                  </a:lnTo>
                  <a:close/>
                </a:path>
              </a:pathLst>
            </a:custGeom>
            <a:ln w="9144" cap="rnd">
              <a:round/>
            </a:ln>
          </p:spPr>
          <p:style>
            <a:lnRef idx="1">
              <a:srgbClr val="99CC00"/>
            </a:lnRef>
            <a:fillRef idx="0">
              <a:srgbClr val="000000">
                <a:alpha val="0"/>
              </a:srgbClr>
            </a:fillRef>
            <a:effectRef idx="0">
              <a:scrgbClr r="0" g="0" b="0"/>
            </a:effectRef>
            <a:fontRef idx="none"/>
          </p:style>
          <p:txBody>
            <a:bodyPr/>
            <a:lstStyle/>
            <a:p>
              <a:pPr fontAlgn="auto">
                <a:spcBef>
                  <a:spcPts val="0"/>
                </a:spcBef>
                <a:spcAft>
                  <a:spcPts val="0"/>
                </a:spcAft>
                <a:defRPr/>
              </a:pPr>
              <a:endParaRPr lang="tr-TR">
                <a:latin typeface="+mn-lt"/>
                <a:cs typeface="+mn-cs"/>
              </a:endParaRPr>
            </a:p>
          </p:txBody>
        </p:sp>
      </p:grpSp>
      <p:pic>
        <p:nvPicPr>
          <p:cNvPr id="15" name="Resim 14">
            <a:extLst>
              <a:ext uri="{FF2B5EF4-FFF2-40B4-BE49-F238E27FC236}">
                <a16:creationId xmlns:a16="http://schemas.microsoft.com/office/drawing/2014/main" id="{D13E1531-2230-4513-9F5E-295F08E977D8}"/>
              </a:ext>
            </a:extLst>
          </p:cNvPr>
          <p:cNvPicPr>
            <a:picLocks noChangeAspect="1"/>
          </p:cNvPicPr>
          <p:nvPr/>
        </p:nvPicPr>
        <p:blipFill>
          <a:blip r:embed="rId2"/>
          <a:stretch>
            <a:fillRect/>
          </a:stretch>
        </p:blipFill>
        <p:spPr>
          <a:xfrm>
            <a:off x="3187698" y="3429000"/>
            <a:ext cx="6128580" cy="3399458"/>
          </a:xfrm>
          <a:prstGeom prst="rect">
            <a:avLst/>
          </a:prstGeom>
          <a:ln>
            <a:noFill/>
          </a:ln>
          <a:effectLst>
            <a:softEdge rad="112500"/>
          </a:effectLst>
        </p:spPr>
      </p:pic>
      <p:sp>
        <p:nvSpPr>
          <p:cNvPr id="16" name="Shape 3978">
            <a:extLst>
              <a:ext uri="{FF2B5EF4-FFF2-40B4-BE49-F238E27FC236}">
                <a16:creationId xmlns:a16="http://schemas.microsoft.com/office/drawing/2014/main" id="{F53EECDD-F301-40B3-B474-22695E336323}"/>
              </a:ext>
            </a:extLst>
          </p:cNvPr>
          <p:cNvSpPr/>
          <p:nvPr/>
        </p:nvSpPr>
        <p:spPr bwMode="auto">
          <a:xfrm>
            <a:off x="2844798" y="551200"/>
            <a:ext cx="342900" cy="318413"/>
          </a:xfrm>
          <a:custGeom>
            <a:avLst/>
            <a:gdLst/>
            <a:ahLst/>
            <a:cxnLst/>
            <a:rect l="0" t="0" r="0" b="0"/>
            <a:pathLst>
              <a:path w="342900" h="114300">
                <a:moveTo>
                  <a:pt x="257556" y="0"/>
                </a:moveTo>
                <a:lnTo>
                  <a:pt x="342900" y="56388"/>
                </a:lnTo>
                <a:lnTo>
                  <a:pt x="257556" y="114300"/>
                </a:lnTo>
                <a:lnTo>
                  <a:pt x="257556" y="85344"/>
                </a:lnTo>
                <a:lnTo>
                  <a:pt x="0" y="85344"/>
                </a:lnTo>
                <a:lnTo>
                  <a:pt x="0" y="28956"/>
                </a:lnTo>
                <a:lnTo>
                  <a:pt x="257556" y="28956"/>
                </a:lnTo>
                <a:lnTo>
                  <a:pt x="257556" y="0"/>
                </a:lnTo>
                <a:close/>
              </a:path>
            </a:pathLst>
          </a:custGeom>
          <a:solidFill>
            <a:srgbClr val="FFFF00"/>
          </a:solidFill>
          <a:ln w="0" cap="flat">
            <a:miter lim="127000"/>
          </a:ln>
        </p:spPr>
        <p:style>
          <a:lnRef idx="0">
            <a:srgbClr val="000000">
              <a:alpha val="0"/>
            </a:srgbClr>
          </a:lnRef>
          <a:fillRef idx="1">
            <a:srgbClr val="FF0000"/>
          </a:fillRef>
          <a:effectRef idx="0">
            <a:scrgbClr r="0" g="0" b="0"/>
          </a:effectRef>
          <a:fontRef idx="none"/>
        </p:style>
        <p:txBody>
          <a:bodyPr/>
          <a:lstStyle/>
          <a:p>
            <a:pPr fontAlgn="auto">
              <a:spcBef>
                <a:spcPts val="0"/>
              </a:spcBef>
              <a:spcAft>
                <a:spcPts val="0"/>
              </a:spcAft>
              <a:defRPr/>
            </a:pPr>
            <a:endParaRPr lang="tr-TR" dirty="0">
              <a:latin typeface="+mn-l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İçerik Yer Tutucusu 2">
            <a:extLst>
              <a:ext uri="{FF2B5EF4-FFF2-40B4-BE49-F238E27FC236}">
                <a16:creationId xmlns:a16="http://schemas.microsoft.com/office/drawing/2014/main" id="{7FF32474-F70E-48E9-8C3B-216CA924828F}"/>
              </a:ext>
            </a:extLst>
          </p:cNvPr>
          <p:cNvSpPr>
            <a:spLocks noGrp="1"/>
          </p:cNvSpPr>
          <p:nvPr>
            <p:ph idx="1"/>
          </p:nvPr>
        </p:nvSpPr>
        <p:spPr>
          <a:xfrm>
            <a:off x="1868488" y="741363"/>
            <a:ext cx="9913937" cy="3778250"/>
          </a:xfrm>
        </p:spPr>
        <p:txBody>
          <a:bodyPr/>
          <a:lstStyle/>
          <a:p>
            <a:pPr marL="0" indent="0">
              <a:buFont typeface="Wingdings 3" panose="05040102010807070707" pitchFamily="18" charset="2"/>
              <a:buNone/>
            </a:pPr>
            <a:r>
              <a:rPr lang="tr-TR" altLang="tr-TR" b="1">
                <a:solidFill>
                  <a:schemeClr val="hlink"/>
                </a:solidFill>
              </a:rPr>
              <a:t>GIDA HİJYENİNDE TEMEL İLKE</a:t>
            </a:r>
          </a:p>
          <a:p>
            <a:pPr marL="0" indent="0">
              <a:buFont typeface="Wingdings 3" panose="05040102010807070707" pitchFamily="18" charset="2"/>
              <a:buNone/>
            </a:pPr>
            <a:r>
              <a:rPr lang="tr-TR" altLang="en-US">
                <a:solidFill>
                  <a:schemeClr val="tx1"/>
                </a:solidFill>
              </a:rPr>
              <a:t>	Tüketicinin sağlıklı, nitelikli besinlerle yeterli ve dengeli beslenmesi ve besin satın alırken bilinçli davranmasının</a:t>
            </a:r>
            <a:r>
              <a:rPr lang="tr-TR" altLang="en-US">
                <a:solidFill>
                  <a:schemeClr val="bg2"/>
                </a:solidFill>
              </a:rPr>
              <a:t> </a:t>
            </a:r>
            <a:r>
              <a:rPr lang="tr-TR" altLang="en-US">
                <a:solidFill>
                  <a:srgbClr val="EE2B0A"/>
                </a:solidFill>
              </a:rPr>
              <a:t>sağlanmasıdır</a:t>
            </a:r>
            <a:endParaRPr lang="tr-TR" altLang="en-US"/>
          </a:p>
        </p:txBody>
      </p:sp>
      <p:pic>
        <p:nvPicPr>
          <p:cNvPr id="56322" name="Picture 4" descr="npo000171">
            <a:extLst>
              <a:ext uri="{FF2B5EF4-FFF2-40B4-BE49-F238E27FC236}">
                <a16:creationId xmlns:a16="http://schemas.microsoft.com/office/drawing/2014/main" id="{53B53F8C-2198-4B38-937A-38AB39F1C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3060700"/>
            <a:ext cx="52419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GIDA HÄ°JYENINDE ile ilgili gÃ¶rsel sonucu">
            <a:extLst>
              <a:ext uri="{FF2B5EF4-FFF2-40B4-BE49-F238E27FC236}">
                <a16:creationId xmlns:a16="http://schemas.microsoft.com/office/drawing/2014/main" id="{295D7F86-36EF-4534-BD0F-59D4A4B02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60700"/>
            <a:ext cx="496411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İçerik Yer Tutucusu 2">
            <a:extLst>
              <a:ext uri="{FF2B5EF4-FFF2-40B4-BE49-F238E27FC236}">
                <a16:creationId xmlns:a16="http://schemas.microsoft.com/office/drawing/2014/main" id="{F7A69207-1A36-443F-B13F-FAE4E16C9F11}"/>
              </a:ext>
            </a:extLst>
          </p:cNvPr>
          <p:cNvSpPr>
            <a:spLocks noGrp="1"/>
          </p:cNvSpPr>
          <p:nvPr>
            <p:ph idx="1"/>
          </p:nvPr>
        </p:nvSpPr>
        <p:spPr>
          <a:xfrm>
            <a:off x="2006600" y="436563"/>
            <a:ext cx="8915400" cy="3778250"/>
          </a:xfrm>
        </p:spPr>
        <p:txBody>
          <a:bodyPr/>
          <a:lstStyle/>
          <a:p>
            <a:pPr marL="0" indent="0">
              <a:buFont typeface="Wingdings 3" panose="05040102010807070707" pitchFamily="18" charset="2"/>
              <a:buNone/>
            </a:pPr>
            <a:r>
              <a:rPr lang="tr-TR" altLang="en-US" b="1">
                <a:solidFill>
                  <a:srgbClr val="FF0000"/>
                </a:solidFill>
              </a:rPr>
              <a:t>BESİNLERİ SATIN ALIRKEN DİKKAT EDİLECEK NOKTALAR</a:t>
            </a:r>
          </a:p>
          <a:p>
            <a:pPr marL="0" indent="0">
              <a:buFont typeface="Wingdings 3" panose="05040102010807070707" pitchFamily="18" charset="2"/>
              <a:buNone/>
            </a:pPr>
            <a:endParaRPr lang="tr-TR" altLang="en-US"/>
          </a:p>
        </p:txBody>
      </p:sp>
      <p:sp>
        <p:nvSpPr>
          <p:cNvPr id="57346" name="Dikdörtgen 3">
            <a:extLst>
              <a:ext uri="{FF2B5EF4-FFF2-40B4-BE49-F238E27FC236}">
                <a16:creationId xmlns:a16="http://schemas.microsoft.com/office/drawing/2014/main" id="{49C2403C-9374-4623-9174-05351D48FBC9}"/>
              </a:ext>
            </a:extLst>
          </p:cNvPr>
          <p:cNvSpPr>
            <a:spLocks noChangeArrowheads="1"/>
          </p:cNvSpPr>
          <p:nvPr/>
        </p:nvSpPr>
        <p:spPr bwMode="auto">
          <a:xfrm>
            <a:off x="1855788" y="1862138"/>
            <a:ext cx="60960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50000"/>
              </a:lnSpc>
              <a:spcAft>
                <a:spcPct val="60000"/>
              </a:spcAft>
              <a:buClr>
                <a:srgbClr val="759B53"/>
              </a:buClr>
              <a:buSzPct val="150000"/>
              <a:buFont typeface="Wingdings" panose="05000000000000000000" pitchFamily="2" charset="2"/>
              <a:buChar char="v"/>
            </a:pPr>
            <a:r>
              <a:rPr lang="tr-TR" altLang="tr-TR" dirty="0"/>
              <a:t> Alışveriş listesi hazırlama</a:t>
            </a:r>
          </a:p>
          <a:p>
            <a:pPr>
              <a:lnSpc>
                <a:spcPct val="150000"/>
              </a:lnSpc>
              <a:spcAft>
                <a:spcPct val="60000"/>
              </a:spcAft>
              <a:buClr>
                <a:srgbClr val="759B53"/>
              </a:buClr>
              <a:buSzPct val="150000"/>
              <a:buFont typeface="Wingdings" panose="05000000000000000000" pitchFamily="2" charset="2"/>
              <a:buChar char="v"/>
            </a:pPr>
            <a:r>
              <a:rPr lang="tr-TR" altLang="tr-TR" dirty="0"/>
              <a:t> Sağlıklı besin seçimi</a:t>
            </a:r>
          </a:p>
          <a:p>
            <a:pPr>
              <a:lnSpc>
                <a:spcPct val="150000"/>
              </a:lnSpc>
              <a:spcAft>
                <a:spcPct val="60000"/>
              </a:spcAft>
              <a:buClr>
                <a:srgbClr val="759B53"/>
              </a:buClr>
              <a:buSzPct val="150000"/>
              <a:buFont typeface="Wingdings" panose="05000000000000000000" pitchFamily="2" charset="2"/>
              <a:buChar char="v"/>
            </a:pPr>
            <a:r>
              <a:rPr lang="tr-TR" altLang="tr-TR" dirty="0"/>
              <a:t> Besin kalitesi</a:t>
            </a:r>
          </a:p>
          <a:p>
            <a:pPr>
              <a:lnSpc>
                <a:spcPct val="150000"/>
              </a:lnSpc>
              <a:spcAft>
                <a:spcPct val="60000"/>
              </a:spcAft>
              <a:buClr>
                <a:srgbClr val="759B53"/>
              </a:buClr>
              <a:buSzPct val="150000"/>
              <a:buFont typeface="Wingdings" panose="05000000000000000000" pitchFamily="2" charset="2"/>
              <a:buChar char="v"/>
            </a:pPr>
            <a:r>
              <a:rPr lang="tr-TR" altLang="tr-TR" dirty="0"/>
              <a:t> Besin hijyeni</a:t>
            </a:r>
          </a:p>
          <a:p>
            <a:pPr>
              <a:lnSpc>
                <a:spcPct val="150000"/>
              </a:lnSpc>
              <a:spcAft>
                <a:spcPct val="60000"/>
              </a:spcAft>
              <a:buClr>
                <a:srgbClr val="759B53"/>
              </a:buClr>
              <a:buSzPct val="150000"/>
              <a:buFont typeface="Wingdings" panose="05000000000000000000" pitchFamily="2" charset="2"/>
              <a:buChar char="v"/>
            </a:pPr>
            <a:r>
              <a:rPr lang="tr-TR" altLang="tr-TR" dirty="0"/>
              <a:t> Kalite kontrolü</a:t>
            </a:r>
          </a:p>
          <a:p>
            <a:pPr>
              <a:lnSpc>
                <a:spcPct val="150000"/>
              </a:lnSpc>
              <a:spcAft>
                <a:spcPct val="60000"/>
              </a:spcAft>
              <a:buClr>
                <a:srgbClr val="759B53"/>
              </a:buClr>
              <a:buSzPct val="150000"/>
              <a:buFont typeface="Wingdings" panose="05000000000000000000" pitchFamily="2" charset="2"/>
              <a:buChar char="v"/>
            </a:pPr>
            <a:r>
              <a:rPr lang="tr-TR" altLang="tr-TR" dirty="0"/>
              <a:t> Ambalaj kontrolü</a:t>
            </a:r>
          </a:p>
          <a:p>
            <a:pPr>
              <a:lnSpc>
                <a:spcPct val="150000"/>
              </a:lnSpc>
              <a:spcAft>
                <a:spcPct val="60000"/>
              </a:spcAft>
              <a:buClr>
                <a:srgbClr val="759B53"/>
              </a:buClr>
              <a:buSzPct val="150000"/>
              <a:buFont typeface="Wingdings" panose="05000000000000000000" pitchFamily="2" charset="2"/>
              <a:buChar char="v"/>
            </a:pPr>
            <a:r>
              <a:rPr lang="tr-TR" altLang="tr-TR" dirty="0"/>
              <a:t> Etiket okuma   </a:t>
            </a:r>
          </a:p>
        </p:txBody>
      </p:sp>
      <p:sp>
        <p:nvSpPr>
          <p:cNvPr id="57347" name="AutoShape 2" descr="BESÄ°NLERÄ° SATIN ALIRKEN DÄ°KKAT EDÄ°LECEK NOKTALAR ile ilgili gÃ¶rsel sonucu">
            <a:extLst>
              <a:ext uri="{FF2B5EF4-FFF2-40B4-BE49-F238E27FC236}">
                <a16:creationId xmlns:a16="http://schemas.microsoft.com/office/drawing/2014/main" id="{50F0CAFB-02D8-4A9A-BBEA-056CB8570AE7}"/>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tr-TR" altLang="en-US"/>
          </a:p>
        </p:txBody>
      </p:sp>
      <p:pic>
        <p:nvPicPr>
          <p:cNvPr id="57348" name="Picture 4" descr="Ä°lgili resim">
            <a:extLst>
              <a:ext uri="{FF2B5EF4-FFF2-40B4-BE49-F238E27FC236}">
                <a16:creationId xmlns:a16="http://schemas.microsoft.com/office/drawing/2014/main" id="{7ED661EB-3322-430C-B074-13DF1E262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1363663"/>
            <a:ext cx="5616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51A227BD-24EC-4315-8238-AE02719EE201}"/>
              </a:ext>
            </a:extLst>
          </p:cNvPr>
          <p:cNvSpPr>
            <a:spLocks noGrp="1"/>
          </p:cNvSpPr>
          <p:nvPr>
            <p:ph idx="1"/>
          </p:nvPr>
        </p:nvSpPr>
        <p:spPr>
          <a:xfrm>
            <a:off x="1250950" y="1392238"/>
            <a:ext cx="8915400" cy="5060950"/>
          </a:xfrm>
        </p:spPr>
        <p:txBody>
          <a:bodyPr>
            <a:normAutofit/>
          </a:bodyPr>
          <a:lstStyle/>
          <a:p>
            <a:pPr marL="0" indent="0">
              <a:buFont typeface="Wingdings 3" panose="05040102010807070707" pitchFamily="18" charset="2"/>
              <a:buNone/>
            </a:pPr>
            <a:r>
              <a:rPr lang="tr-TR" altLang="en-US" b="1" dirty="0">
                <a:solidFill>
                  <a:srgbClr val="FF0000"/>
                </a:solidFill>
              </a:rPr>
              <a:t>ALIŞVERİŞ LİSTESİ HAZIRLAMA</a:t>
            </a:r>
          </a:p>
          <a:p>
            <a:pPr marL="0" indent="0">
              <a:buFont typeface="Wingdings 3" panose="05040102010807070707" pitchFamily="18" charset="2"/>
              <a:buNone/>
            </a:pPr>
            <a:endParaRPr lang="tr-TR" altLang="en-US" dirty="0"/>
          </a:p>
          <a:p>
            <a:pPr marL="0" indent="0">
              <a:spcAft>
                <a:spcPct val="30000"/>
              </a:spcAft>
              <a:buClr>
                <a:srgbClr val="759B53"/>
              </a:buClr>
              <a:buSzPct val="150000"/>
              <a:buFont typeface="Wingdings" panose="05000000000000000000" pitchFamily="2" charset="2"/>
              <a:buChar char="§"/>
            </a:pPr>
            <a:r>
              <a:rPr lang="tr-TR" altLang="tr-TR" dirty="0"/>
              <a:t>Kuru besinler (un, pirinç, makarna </a:t>
            </a:r>
            <a:r>
              <a:rPr lang="tr-TR" altLang="tr-TR" dirty="0" err="1"/>
              <a:t>vb</a:t>
            </a:r>
            <a:r>
              <a:rPr lang="tr-TR" altLang="tr-TR" dirty="0"/>
              <a:t>)</a:t>
            </a:r>
          </a:p>
          <a:p>
            <a:pPr marL="0" indent="0">
              <a:spcAft>
                <a:spcPct val="30000"/>
              </a:spcAft>
              <a:buClr>
                <a:srgbClr val="759B53"/>
              </a:buClr>
              <a:buSzPct val="150000"/>
              <a:buFont typeface="Wingdings" panose="05000000000000000000" pitchFamily="2" charset="2"/>
              <a:buChar char="§"/>
            </a:pPr>
            <a:endParaRPr lang="tr-TR" altLang="tr-TR" dirty="0"/>
          </a:p>
          <a:p>
            <a:pPr marL="0" indent="0">
              <a:spcAft>
                <a:spcPct val="30000"/>
              </a:spcAft>
              <a:buClr>
                <a:srgbClr val="759B53"/>
              </a:buClr>
              <a:buSzPct val="150000"/>
              <a:buFont typeface="Wingdings" panose="05000000000000000000" pitchFamily="2" charset="2"/>
              <a:buChar char="§"/>
            </a:pPr>
            <a:r>
              <a:rPr lang="tr-TR" altLang="tr-TR" dirty="0"/>
              <a:t> Yemeklik margarin</a:t>
            </a:r>
          </a:p>
          <a:p>
            <a:pPr marL="0" indent="0">
              <a:spcAft>
                <a:spcPct val="30000"/>
              </a:spcAft>
              <a:buClr>
                <a:srgbClr val="759B53"/>
              </a:buClr>
              <a:buSzPct val="150000"/>
              <a:buFont typeface="Wingdings" panose="05000000000000000000" pitchFamily="2" charset="2"/>
              <a:buChar char="§"/>
            </a:pPr>
            <a:endParaRPr lang="tr-TR" altLang="tr-TR" dirty="0"/>
          </a:p>
          <a:p>
            <a:pPr marL="0" indent="0">
              <a:spcAft>
                <a:spcPct val="30000"/>
              </a:spcAft>
              <a:buClr>
                <a:srgbClr val="759B53"/>
              </a:buClr>
              <a:buSzPct val="150000"/>
              <a:buFont typeface="Wingdings" panose="05000000000000000000" pitchFamily="2" charset="2"/>
              <a:buChar char="§"/>
            </a:pPr>
            <a:r>
              <a:rPr lang="tr-TR" altLang="tr-TR" dirty="0"/>
              <a:t> Sıvı yağ</a:t>
            </a:r>
          </a:p>
          <a:p>
            <a:pPr marL="0" indent="0">
              <a:spcAft>
                <a:spcPct val="30000"/>
              </a:spcAft>
              <a:buClr>
                <a:srgbClr val="759B53"/>
              </a:buClr>
              <a:buSzPct val="150000"/>
              <a:buFont typeface="Wingdings" panose="05000000000000000000" pitchFamily="2" charset="2"/>
              <a:buChar char="§"/>
            </a:pPr>
            <a:endParaRPr lang="tr-TR" altLang="tr-TR" dirty="0"/>
          </a:p>
          <a:p>
            <a:pPr marL="0" indent="0">
              <a:spcAft>
                <a:spcPct val="30000"/>
              </a:spcAft>
              <a:buClr>
                <a:srgbClr val="759B53"/>
              </a:buClr>
              <a:buSzPct val="150000"/>
              <a:buFont typeface="Wingdings" panose="05000000000000000000" pitchFamily="2" charset="2"/>
              <a:buChar char="§"/>
            </a:pPr>
            <a:r>
              <a:rPr lang="tr-TR" altLang="tr-TR" dirty="0"/>
              <a:t> Salça </a:t>
            </a:r>
            <a:r>
              <a:rPr lang="tr-TR" altLang="tr-TR" b="1" dirty="0">
                <a:solidFill>
                  <a:srgbClr val="FF0000"/>
                </a:solidFill>
              </a:rPr>
              <a:t>AYLIK</a:t>
            </a:r>
            <a:r>
              <a:rPr lang="tr-TR" altLang="tr-TR" dirty="0"/>
              <a:t> olarak,</a:t>
            </a:r>
          </a:p>
        </p:txBody>
      </p:sp>
      <p:pic>
        <p:nvPicPr>
          <p:cNvPr id="58370" name="Picture 4" descr="KURU GIDA ile ilgili gÃ¶rsel sonucu">
            <a:extLst>
              <a:ext uri="{FF2B5EF4-FFF2-40B4-BE49-F238E27FC236}">
                <a16:creationId xmlns:a16="http://schemas.microsoft.com/office/drawing/2014/main" id="{AC47FCF2-547E-45D9-9639-B357E1470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165100"/>
            <a:ext cx="38131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6" descr="Ä°lgili resim">
            <a:extLst>
              <a:ext uri="{FF2B5EF4-FFF2-40B4-BE49-F238E27FC236}">
                <a16:creationId xmlns:a16="http://schemas.microsoft.com/office/drawing/2014/main" id="{58F7711A-D9D4-4FB0-89FF-2C5A28AD8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825" y="4730750"/>
            <a:ext cx="5254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8" descr="KURU GIDALAR ile ilgili gÃ¶rsel sonucu">
            <a:extLst>
              <a:ext uri="{FF2B5EF4-FFF2-40B4-BE49-F238E27FC236}">
                <a16:creationId xmlns:a16="http://schemas.microsoft.com/office/drawing/2014/main" id="{F31A3FF3-B42B-4EBC-B5A6-8D0C97B2B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913" y="2292350"/>
            <a:ext cx="53721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AE30E7-F0BF-4149-A688-E0CF397F5329}"/>
              </a:ext>
            </a:extLst>
          </p:cNvPr>
          <p:cNvSpPr>
            <a:spLocks noGrp="1"/>
          </p:cNvSpPr>
          <p:nvPr>
            <p:ph idx="1"/>
          </p:nvPr>
        </p:nvSpPr>
        <p:spPr>
          <a:xfrm>
            <a:off x="1744663" y="1404938"/>
            <a:ext cx="3635375" cy="5208587"/>
          </a:xfrm>
        </p:spPr>
        <p:txBody>
          <a:bodyPr rtlCol="0">
            <a:normAutofit/>
          </a:bodyPr>
          <a:lstStyle/>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Sebze</a:t>
            </a:r>
          </a:p>
          <a:p>
            <a:pPr fontAlgn="auto">
              <a:lnSpc>
                <a:spcPct val="80000"/>
              </a:lnSpc>
              <a:spcAft>
                <a:spcPct val="30000"/>
              </a:spcAft>
              <a:buClr>
                <a:srgbClr val="759B53"/>
              </a:buClr>
              <a:buSzPct val="150000"/>
              <a:buFont typeface="Wingdings" panose="05000000000000000000" pitchFamily="2" charset="2"/>
              <a:buChar char="§"/>
              <a:defRPr/>
            </a:pPr>
            <a:endParaRPr lang="tr-TR" altLang="tr-TR" dirty="0">
              <a:solidFill>
                <a:schemeClr val="tx1">
                  <a:lumMod val="75000"/>
                  <a:lumOff val="25000"/>
                </a:schemeClr>
              </a:solidFill>
            </a:endParaRP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Meyve</a:t>
            </a:r>
          </a:p>
          <a:p>
            <a:pPr fontAlgn="auto">
              <a:lnSpc>
                <a:spcPct val="80000"/>
              </a:lnSpc>
              <a:spcAft>
                <a:spcPct val="30000"/>
              </a:spcAft>
              <a:buClr>
                <a:srgbClr val="759B53"/>
              </a:buClr>
              <a:buSzPct val="150000"/>
              <a:buFont typeface="Wingdings" panose="05000000000000000000" pitchFamily="2" charset="2"/>
              <a:buChar char="§"/>
              <a:defRPr/>
            </a:pPr>
            <a:endParaRPr lang="tr-TR" altLang="tr-TR" dirty="0">
              <a:solidFill>
                <a:schemeClr val="tx1">
                  <a:lumMod val="75000"/>
                  <a:lumOff val="25000"/>
                </a:schemeClr>
              </a:solidFill>
            </a:endParaRP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Peynir</a:t>
            </a:r>
          </a:p>
          <a:p>
            <a:pPr marL="0" indent="0" fontAlgn="auto">
              <a:lnSpc>
                <a:spcPct val="80000"/>
              </a:lnSpc>
              <a:spcAft>
                <a:spcPct val="30000"/>
              </a:spcAft>
              <a:buClr>
                <a:srgbClr val="759B53"/>
              </a:buClr>
              <a:buSzPct val="150000"/>
              <a:buFont typeface="Wingdings 3" charset="2"/>
              <a:buNone/>
              <a:defRPr/>
            </a:pPr>
            <a:endParaRPr lang="tr-TR" altLang="tr-TR" dirty="0">
              <a:solidFill>
                <a:schemeClr val="tx1">
                  <a:lumMod val="75000"/>
                  <a:lumOff val="25000"/>
                </a:schemeClr>
              </a:solidFill>
            </a:endParaRP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Yumurta</a:t>
            </a:r>
            <a:endParaRPr lang="tr-TR" altLang="tr-TR" dirty="0">
              <a:solidFill>
                <a:schemeClr val="bg2"/>
              </a:solidFill>
            </a:endParaRPr>
          </a:p>
          <a:p>
            <a:pPr fontAlgn="auto">
              <a:spcAft>
                <a:spcPts val="0"/>
              </a:spcAft>
              <a:buFont typeface="Wingdings 3" charset="2"/>
              <a:buChar char=""/>
              <a:defRPr/>
            </a:pPr>
            <a:endParaRPr lang="tr-TR" altLang="tr-TR" dirty="0">
              <a:solidFill>
                <a:srgbClr val="EE2B0A"/>
              </a:solidFill>
            </a:endParaRPr>
          </a:p>
          <a:p>
            <a:pPr marL="0" indent="0" fontAlgn="auto">
              <a:spcAft>
                <a:spcPts val="0"/>
              </a:spcAft>
              <a:buFont typeface="Wingdings 3" charset="2"/>
              <a:buNone/>
              <a:defRPr/>
            </a:pPr>
            <a:r>
              <a:rPr lang="tr-TR" altLang="tr-TR" b="1" dirty="0">
                <a:solidFill>
                  <a:srgbClr val="EE2B0A"/>
                </a:solidFill>
              </a:rPr>
              <a:t>HAFTALIK</a:t>
            </a:r>
            <a:r>
              <a:rPr lang="tr-TR" altLang="tr-TR" dirty="0">
                <a:solidFill>
                  <a:srgbClr val="EE2B0A"/>
                </a:solidFill>
              </a:rPr>
              <a:t> </a:t>
            </a:r>
            <a:r>
              <a:rPr lang="tr-TR" altLang="tr-TR" dirty="0">
                <a:solidFill>
                  <a:schemeClr val="tx1">
                    <a:lumMod val="75000"/>
                    <a:lumOff val="25000"/>
                  </a:schemeClr>
                </a:solidFill>
              </a:rPr>
              <a:t>olarak,</a:t>
            </a:r>
          </a:p>
          <a:p>
            <a:pPr marL="0" indent="0" fontAlgn="auto">
              <a:spcAft>
                <a:spcPts val="0"/>
              </a:spcAft>
              <a:buFont typeface="Wingdings 3" charset="2"/>
              <a:buNone/>
              <a:defRPr/>
            </a:pPr>
            <a:endParaRPr lang="tr-TR" dirty="0">
              <a:solidFill>
                <a:schemeClr val="tx1">
                  <a:lumMod val="75000"/>
                  <a:lumOff val="25000"/>
                </a:schemeClr>
              </a:solidFill>
            </a:endParaRPr>
          </a:p>
        </p:txBody>
      </p:sp>
      <p:pic>
        <p:nvPicPr>
          <p:cNvPr id="59394" name="Picture 4" descr="sebze peynir yumurta ile ilgili gÃ¶rsel sonucu">
            <a:extLst>
              <a:ext uri="{FF2B5EF4-FFF2-40B4-BE49-F238E27FC236}">
                <a16:creationId xmlns:a16="http://schemas.microsoft.com/office/drawing/2014/main" id="{CD54C9A3-A974-4F2B-BF9B-4551C14A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779463"/>
            <a:ext cx="449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6" descr="sebze peynir yumurta ile ilgili gÃ¶rsel sonucu">
            <a:extLst>
              <a:ext uri="{FF2B5EF4-FFF2-40B4-BE49-F238E27FC236}">
                <a16:creationId xmlns:a16="http://schemas.microsoft.com/office/drawing/2014/main" id="{B9F0E9FB-A154-491E-AF41-993155845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311525"/>
            <a:ext cx="369093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634ECA7-1A79-4EDF-A8DC-33C0AB8FCA04}"/>
              </a:ext>
            </a:extLst>
          </p:cNvPr>
          <p:cNvSpPr>
            <a:spLocks noGrp="1"/>
          </p:cNvSpPr>
          <p:nvPr>
            <p:ph idx="1"/>
          </p:nvPr>
        </p:nvSpPr>
        <p:spPr>
          <a:xfrm>
            <a:off x="1966913" y="1655763"/>
            <a:ext cx="4275137" cy="4387850"/>
          </a:xfrm>
        </p:spPr>
        <p:txBody>
          <a:bodyPr rtlCol="0">
            <a:normAutofit/>
          </a:bodyPr>
          <a:lstStyle/>
          <a:p>
            <a:pPr marL="0" indent="0" fontAlgn="auto">
              <a:lnSpc>
                <a:spcPct val="80000"/>
              </a:lnSpc>
              <a:spcAft>
                <a:spcPct val="30000"/>
              </a:spcAft>
              <a:buClr>
                <a:srgbClr val="759B53"/>
              </a:buClr>
              <a:buSzPct val="150000"/>
              <a:buFont typeface="Wingdings 3" charset="2"/>
              <a:buNone/>
              <a:defRPr/>
            </a:pPr>
            <a:r>
              <a:rPr lang="tr-TR" altLang="tr-TR" sz="2000" dirty="0">
                <a:solidFill>
                  <a:schemeClr val="tx1">
                    <a:lumMod val="75000"/>
                    <a:lumOff val="25000"/>
                  </a:schemeClr>
                </a:solidFill>
              </a:rPr>
              <a:t>Ekmek</a:t>
            </a:r>
          </a:p>
          <a:p>
            <a:pPr fontAlgn="auto">
              <a:lnSpc>
                <a:spcPct val="80000"/>
              </a:lnSpc>
              <a:spcAft>
                <a:spcPct val="30000"/>
              </a:spcAft>
              <a:buClr>
                <a:srgbClr val="759B53"/>
              </a:buClr>
              <a:buSzPct val="150000"/>
              <a:buFont typeface="Wingdings" panose="05000000000000000000" pitchFamily="2" charset="2"/>
              <a:buChar char="§"/>
              <a:defRPr/>
            </a:pPr>
            <a:endParaRPr lang="tr-TR" altLang="tr-TR" sz="2000" dirty="0">
              <a:solidFill>
                <a:schemeClr val="tx1">
                  <a:lumMod val="75000"/>
                  <a:lumOff val="25000"/>
                </a:schemeClr>
              </a:solidFill>
            </a:endParaRPr>
          </a:p>
          <a:p>
            <a:pPr fontAlgn="auto">
              <a:lnSpc>
                <a:spcPct val="80000"/>
              </a:lnSpc>
              <a:spcAft>
                <a:spcPct val="30000"/>
              </a:spcAft>
              <a:buClr>
                <a:srgbClr val="759B53"/>
              </a:buClr>
              <a:buSzPct val="150000"/>
              <a:buFont typeface="Wingdings" panose="05000000000000000000" pitchFamily="2" charset="2"/>
              <a:buChar char="§"/>
              <a:defRPr/>
            </a:pPr>
            <a:endParaRPr lang="tr-TR" altLang="tr-TR" sz="2000" dirty="0">
              <a:solidFill>
                <a:schemeClr val="tx1">
                  <a:lumMod val="75000"/>
                  <a:lumOff val="25000"/>
                </a:schemeClr>
              </a:solidFill>
            </a:endParaRPr>
          </a:p>
          <a:p>
            <a:pPr marL="0" indent="0" fontAlgn="auto">
              <a:lnSpc>
                <a:spcPct val="80000"/>
              </a:lnSpc>
              <a:spcAft>
                <a:spcPct val="30000"/>
              </a:spcAft>
              <a:buClr>
                <a:srgbClr val="759B53"/>
              </a:buClr>
              <a:buSzPct val="150000"/>
              <a:buFont typeface="Wingdings 3" charset="2"/>
              <a:buNone/>
              <a:defRPr/>
            </a:pPr>
            <a:r>
              <a:rPr lang="tr-TR" altLang="tr-TR" sz="2000" dirty="0">
                <a:solidFill>
                  <a:schemeClr val="tx1">
                    <a:lumMod val="75000"/>
                    <a:lumOff val="25000"/>
                  </a:schemeClr>
                </a:solidFill>
              </a:rPr>
              <a:t>Süt</a:t>
            </a:r>
          </a:p>
          <a:p>
            <a:pPr fontAlgn="auto">
              <a:lnSpc>
                <a:spcPct val="80000"/>
              </a:lnSpc>
              <a:spcAft>
                <a:spcPct val="30000"/>
              </a:spcAft>
              <a:buSzPct val="140000"/>
              <a:buFont typeface="Wingdings 3" charset="2"/>
              <a:buChar char=""/>
              <a:defRPr/>
            </a:pPr>
            <a:endParaRPr lang="tr-TR" altLang="tr-TR" sz="2000" dirty="0">
              <a:solidFill>
                <a:schemeClr val="tx1">
                  <a:lumMod val="75000"/>
                  <a:lumOff val="25000"/>
                </a:schemeClr>
              </a:solidFill>
            </a:endParaRPr>
          </a:p>
          <a:p>
            <a:pPr fontAlgn="auto">
              <a:spcAft>
                <a:spcPct val="30000"/>
              </a:spcAft>
              <a:buSzPct val="140000"/>
              <a:buFont typeface="Wingdings 3" charset="2"/>
              <a:buChar char=""/>
              <a:defRPr/>
            </a:pPr>
            <a:endParaRPr lang="tr-TR" altLang="tr-TR" dirty="0">
              <a:solidFill>
                <a:srgbClr val="EE2B0A"/>
              </a:solidFill>
            </a:endParaRPr>
          </a:p>
          <a:p>
            <a:pPr marL="0" indent="0" fontAlgn="auto">
              <a:spcAft>
                <a:spcPct val="30000"/>
              </a:spcAft>
              <a:buSzPct val="140000"/>
              <a:buFont typeface="Wingdings 3" charset="2"/>
              <a:buNone/>
              <a:defRPr/>
            </a:pPr>
            <a:r>
              <a:rPr lang="tr-TR" altLang="tr-TR" b="1" dirty="0">
                <a:solidFill>
                  <a:srgbClr val="EE2B0A"/>
                </a:solidFill>
              </a:rPr>
              <a:t>GÜNLÜK</a:t>
            </a:r>
            <a:r>
              <a:rPr lang="tr-TR" altLang="tr-TR" dirty="0">
                <a:solidFill>
                  <a:schemeClr val="bg2"/>
                </a:solidFill>
              </a:rPr>
              <a:t> </a:t>
            </a:r>
            <a:r>
              <a:rPr lang="tr-TR" altLang="tr-TR" dirty="0">
                <a:solidFill>
                  <a:schemeClr val="tx1">
                    <a:lumMod val="75000"/>
                    <a:lumOff val="25000"/>
                  </a:schemeClr>
                </a:solidFill>
              </a:rPr>
              <a:t>olarak satın alınmalıdır.</a:t>
            </a:r>
            <a:endParaRPr lang="tr-TR" dirty="0">
              <a:solidFill>
                <a:schemeClr val="tx1">
                  <a:lumMod val="75000"/>
                  <a:lumOff val="25000"/>
                </a:schemeClr>
              </a:solidFill>
            </a:endParaRPr>
          </a:p>
        </p:txBody>
      </p:sp>
      <p:pic>
        <p:nvPicPr>
          <p:cNvPr id="60418" name="Picture 2" descr="ekmek sÃ¼t ile ilgili gÃ¶rsel sonucu">
            <a:extLst>
              <a:ext uri="{FF2B5EF4-FFF2-40B4-BE49-F238E27FC236}">
                <a16:creationId xmlns:a16="http://schemas.microsoft.com/office/drawing/2014/main" id="{EA4B7D04-60BA-44B0-BCE8-313AFAA8D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365125"/>
            <a:ext cx="458152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descr="ekmek sÃ¼t ile ilgili gÃ¶rsel sonucu">
            <a:extLst>
              <a:ext uri="{FF2B5EF4-FFF2-40B4-BE49-F238E27FC236}">
                <a16:creationId xmlns:a16="http://schemas.microsoft.com/office/drawing/2014/main" id="{42F1E688-72F0-4A9A-BAD7-205CFF3CA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3636963"/>
            <a:ext cx="468312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3F86A3-B307-48F6-B8A5-CC2E987E8A89}"/>
              </a:ext>
            </a:extLst>
          </p:cNvPr>
          <p:cNvSpPr>
            <a:spLocks noGrp="1"/>
          </p:cNvSpPr>
          <p:nvPr>
            <p:ph idx="1"/>
          </p:nvPr>
        </p:nvSpPr>
        <p:spPr>
          <a:xfrm>
            <a:off x="2111375" y="715963"/>
            <a:ext cx="8915400" cy="3776662"/>
          </a:xfrm>
        </p:spPr>
        <p:txBody>
          <a:bodyPr rtlCol="0">
            <a:normAutofit/>
          </a:bodyPr>
          <a:lstStyle/>
          <a:p>
            <a:pPr marL="0" indent="0" fontAlgn="auto">
              <a:spcAft>
                <a:spcPts val="0"/>
              </a:spcAft>
              <a:buFont typeface="Wingdings 3" charset="2"/>
              <a:buNone/>
              <a:defRPr/>
            </a:pPr>
            <a:r>
              <a:rPr lang="tr-TR" altLang="tr-TR" b="1" dirty="0">
                <a:solidFill>
                  <a:schemeClr val="hlink"/>
                </a:solidFill>
              </a:rPr>
              <a:t>SAĞLIKLI BESİN  SEÇİMİ</a:t>
            </a:r>
          </a:p>
          <a:p>
            <a:pPr marL="0" indent="0" fontAlgn="auto">
              <a:spcAft>
                <a:spcPct val="30000"/>
              </a:spcAft>
              <a:buClr>
                <a:srgbClr val="759B53"/>
              </a:buClr>
              <a:buSzPct val="150000"/>
              <a:buFont typeface="Wingdings 3" charset="2"/>
              <a:buNone/>
              <a:defRPr/>
            </a:pPr>
            <a:r>
              <a:rPr lang="tr-TR" altLang="tr-TR" dirty="0">
                <a:solidFill>
                  <a:schemeClr val="tx1">
                    <a:lumMod val="75000"/>
                    <a:lumOff val="25000"/>
                  </a:schemeClr>
                </a:solidFill>
              </a:rPr>
              <a:t>Her besin grubundan satın alınmalı</a:t>
            </a: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Mevsim sebze ve meyveleri, doğal ve taze besinler tercih edilmeli</a:t>
            </a: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Fazla miktarda katkı maddesi içeren besinlerden kaçınılmalı</a:t>
            </a:r>
          </a:p>
          <a:p>
            <a:pPr marL="0" indent="0" fontAlgn="auto">
              <a:lnSpc>
                <a:spcPct val="80000"/>
              </a:lnSpc>
              <a:spcAft>
                <a:spcPct val="30000"/>
              </a:spcAft>
              <a:buClr>
                <a:srgbClr val="759B53"/>
              </a:buClr>
              <a:buSzPct val="150000"/>
              <a:buFont typeface="Wingdings 3" charset="2"/>
              <a:buNone/>
              <a:defRPr/>
            </a:pPr>
            <a:r>
              <a:rPr lang="tr-TR" altLang="tr-TR" dirty="0">
                <a:solidFill>
                  <a:schemeClr val="tx1">
                    <a:lumMod val="75000"/>
                    <a:lumOff val="25000"/>
                  </a:schemeClr>
                </a:solidFill>
              </a:rPr>
              <a:t>Çocuklara katkı maddesi içeren yiyecekle yedirilmemeli</a:t>
            </a:r>
            <a:endParaRPr lang="tr-TR" altLang="tr-TR" dirty="0">
              <a:solidFill>
                <a:schemeClr val="bg2"/>
              </a:solidFill>
            </a:endParaRPr>
          </a:p>
          <a:p>
            <a:pPr marL="0" indent="0" fontAlgn="auto">
              <a:spcAft>
                <a:spcPts val="0"/>
              </a:spcAft>
              <a:buFont typeface="Wingdings 3" charset="2"/>
              <a:buNone/>
              <a:defRPr/>
            </a:pPr>
            <a:r>
              <a:rPr lang="tr-TR" altLang="tr-TR" dirty="0">
                <a:solidFill>
                  <a:schemeClr val="tx1">
                    <a:lumMod val="75000"/>
                    <a:lumOff val="25000"/>
                  </a:schemeClr>
                </a:solidFill>
              </a:rPr>
              <a:t>Az tuz içeren besinler Tüketilmeli</a:t>
            </a:r>
          </a:p>
          <a:p>
            <a:pPr marL="0" indent="0" fontAlgn="auto">
              <a:spcAft>
                <a:spcPts val="0"/>
              </a:spcAft>
              <a:buFont typeface="Wingdings 3" charset="2"/>
              <a:buNone/>
              <a:defRPr/>
            </a:pPr>
            <a:r>
              <a:rPr lang="tr-TR" altLang="tr-TR" dirty="0">
                <a:solidFill>
                  <a:schemeClr val="tx1">
                    <a:lumMod val="75000"/>
                    <a:lumOff val="25000"/>
                  </a:schemeClr>
                </a:solidFill>
              </a:rPr>
              <a:t>Beyaz ekmek yerine kepekli esmer ekmek tercih edilmeli</a:t>
            </a:r>
          </a:p>
          <a:p>
            <a:pPr fontAlgn="auto">
              <a:spcAft>
                <a:spcPts val="0"/>
              </a:spcAft>
              <a:buFont typeface="Wingdings 3" charset="2"/>
              <a:buChar char=""/>
              <a:defRPr/>
            </a:pPr>
            <a:endParaRPr lang="tr-TR" altLang="tr-TR" b="1" dirty="0">
              <a:solidFill>
                <a:schemeClr val="hlink"/>
              </a:solidFill>
            </a:endParaRPr>
          </a:p>
        </p:txBody>
      </p:sp>
      <p:pic>
        <p:nvPicPr>
          <p:cNvPr id="61442" name="Picture 13" descr="tuz">
            <a:extLst>
              <a:ext uri="{FF2B5EF4-FFF2-40B4-BE49-F238E27FC236}">
                <a16:creationId xmlns:a16="http://schemas.microsoft.com/office/drawing/2014/main" id="{75226638-8B73-473F-B6F7-59D1BA5C6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94" b="3055"/>
          <a:stretch>
            <a:fillRect/>
          </a:stretch>
        </p:blipFill>
        <p:spPr bwMode="auto">
          <a:xfrm>
            <a:off x="1941513" y="3778250"/>
            <a:ext cx="28289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9" descr="meyve 1">
            <a:extLst>
              <a:ext uri="{FF2B5EF4-FFF2-40B4-BE49-F238E27FC236}">
                <a16:creationId xmlns:a16="http://schemas.microsoft.com/office/drawing/2014/main" id="{C7FA2F4D-4C51-4183-8F43-45CD9FC2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3933825"/>
            <a:ext cx="369093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8CAA14-DC34-4BA1-961C-23C89D45D899}"/>
              </a:ext>
            </a:extLst>
          </p:cNvPr>
          <p:cNvSpPr>
            <a:spLocks noGrp="1"/>
          </p:cNvSpPr>
          <p:nvPr>
            <p:ph idx="1"/>
          </p:nvPr>
        </p:nvSpPr>
        <p:spPr>
          <a:xfrm>
            <a:off x="1927225" y="728663"/>
            <a:ext cx="8915400" cy="5778500"/>
          </a:xfrm>
        </p:spPr>
        <p:txBody>
          <a:bodyPr rtlCol="0">
            <a:normAutofit/>
          </a:bodyPr>
          <a:lstStyle/>
          <a:p>
            <a:pPr marL="0" indent="0" fontAlgn="auto">
              <a:spcBef>
                <a:spcPct val="10000"/>
              </a:spcBef>
              <a:spcAft>
                <a:spcPct val="35000"/>
              </a:spcAft>
              <a:buSzPct val="140000"/>
              <a:buFont typeface="Wingdings 3" charset="2"/>
              <a:buNone/>
              <a:defRPr/>
            </a:pPr>
            <a:r>
              <a:rPr lang="tr-TR" sz="3200" b="1" dirty="0">
                <a:solidFill>
                  <a:srgbClr val="FF0000"/>
                </a:solidFill>
                <a:effectLst>
                  <a:outerShdw blurRad="38100" dist="38100" dir="2700000" algn="tl">
                    <a:srgbClr val="C0C0C0"/>
                  </a:outerShdw>
                </a:effectLst>
                <a:cs typeface="Arial" charset="0"/>
              </a:rPr>
              <a:t>E</a:t>
            </a:r>
            <a:r>
              <a:rPr lang="tr-TR" b="1" dirty="0">
                <a:solidFill>
                  <a:srgbClr val="FF0000"/>
                </a:solidFill>
                <a:effectLst>
                  <a:outerShdw blurRad="38100" dist="38100" dir="2700000" algn="tl">
                    <a:srgbClr val="C0C0C0"/>
                  </a:outerShdw>
                </a:effectLst>
                <a:cs typeface="Arial" charset="0"/>
              </a:rPr>
              <a:t>T</a:t>
            </a:r>
            <a:r>
              <a:rPr lang="tr-TR" dirty="0">
                <a:solidFill>
                  <a:srgbClr val="FF0000"/>
                </a:solidFill>
                <a:cs typeface="Arial" charset="0"/>
              </a:rPr>
              <a:t>LERDE</a:t>
            </a:r>
          </a:p>
          <a:p>
            <a:pPr marL="0" indent="0" fontAlgn="auto">
              <a:spcBef>
                <a:spcPct val="10000"/>
              </a:spcBef>
              <a:spcAft>
                <a:spcPct val="35000"/>
              </a:spcAft>
              <a:buSzPct val="140000"/>
              <a:buFont typeface="Wingdings 3" charset="2"/>
              <a:buNone/>
              <a:defRPr/>
            </a:pPr>
            <a:r>
              <a:rPr lang="tr-TR" sz="800" dirty="0">
                <a:solidFill>
                  <a:schemeClr val="tx1">
                    <a:lumMod val="75000"/>
                    <a:lumOff val="25000"/>
                  </a:schemeClr>
                </a:solidFill>
                <a:cs typeface="Arial" charset="0"/>
              </a:rPr>
              <a:t> </a:t>
            </a:r>
          </a:p>
          <a:p>
            <a:pPr fontAlgn="auto">
              <a:lnSpc>
                <a:spcPct val="80000"/>
              </a:lnSpc>
              <a:spcAft>
                <a:spcPct val="30000"/>
              </a:spcAft>
              <a:buClr>
                <a:srgbClr val="759B53"/>
              </a:buClr>
              <a:buSzPct val="150000"/>
              <a:buFont typeface="Wingdings" panose="05000000000000000000" pitchFamily="2" charset="2"/>
              <a:buChar char="Ø"/>
              <a:defRPr/>
            </a:pPr>
            <a:r>
              <a:rPr lang="tr-TR" dirty="0">
                <a:solidFill>
                  <a:schemeClr val="tx1">
                    <a:lumMod val="75000"/>
                    <a:lumOff val="25000"/>
                  </a:schemeClr>
                </a:solidFill>
                <a:cs typeface="Arial" charset="0"/>
              </a:rPr>
              <a:t>tazelik</a:t>
            </a:r>
          </a:p>
          <a:p>
            <a:pPr fontAlgn="auto">
              <a:lnSpc>
                <a:spcPct val="80000"/>
              </a:lnSpc>
              <a:spcAft>
                <a:spcPct val="30000"/>
              </a:spcAft>
              <a:buClr>
                <a:srgbClr val="759B53"/>
              </a:buClr>
              <a:buSzPct val="150000"/>
              <a:buFont typeface="Wingdings" panose="05000000000000000000" pitchFamily="2" charset="2"/>
              <a:buChar char="Ø"/>
              <a:defRPr/>
            </a:pPr>
            <a:r>
              <a:rPr lang="tr-TR" dirty="0">
                <a:solidFill>
                  <a:schemeClr val="tx1">
                    <a:lumMod val="75000"/>
                    <a:lumOff val="25000"/>
                  </a:schemeClr>
                </a:solidFill>
                <a:cs typeface="Arial" charset="0"/>
              </a:rPr>
              <a:t>yağ oranı</a:t>
            </a:r>
          </a:p>
          <a:p>
            <a:pPr fontAlgn="auto">
              <a:lnSpc>
                <a:spcPct val="80000"/>
              </a:lnSpc>
              <a:spcAft>
                <a:spcPct val="30000"/>
              </a:spcAft>
              <a:buClr>
                <a:srgbClr val="759B53"/>
              </a:buClr>
              <a:buSzPct val="150000"/>
              <a:buFont typeface="Wingdings" panose="05000000000000000000" pitchFamily="2" charset="2"/>
              <a:buChar char="Ø"/>
              <a:defRPr/>
            </a:pPr>
            <a:r>
              <a:rPr lang="tr-TR" dirty="0">
                <a:solidFill>
                  <a:schemeClr val="tx1">
                    <a:lumMod val="75000"/>
                    <a:lumOff val="25000"/>
                  </a:schemeClr>
                </a:solidFill>
                <a:cs typeface="Arial" charset="0"/>
              </a:rPr>
              <a:t>et oranı</a:t>
            </a:r>
          </a:p>
          <a:p>
            <a:pPr fontAlgn="auto">
              <a:lnSpc>
                <a:spcPct val="80000"/>
              </a:lnSpc>
              <a:spcAft>
                <a:spcPct val="30000"/>
              </a:spcAft>
              <a:buClr>
                <a:srgbClr val="759B53"/>
              </a:buClr>
              <a:buSzPct val="150000"/>
              <a:buFont typeface="Wingdings" panose="05000000000000000000" pitchFamily="2" charset="2"/>
              <a:buChar char="Ø"/>
              <a:defRPr/>
            </a:pPr>
            <a:r>
              <a:rPr lang="tr-TR" dirty="0">
                <a:solidFill>
                  <a:schemeClr val="tx1">
                    <a:lumMod val="75000"/>
                    <a:lumOff val="25000"/>
                  </a:schemeClr>
                </a:solidFill>
                <a:cs typeface="Arial" charset="0"/>
              </a:rPr>
              <a:t>damgasının olup olmaması</a:t>
            </a:r>
          </a:p>
          <a:p>
            <a:pPr fontAlgn="auto">
              <a:lnSpc>
                <a:spcPct val="80000"/>
              </a:lnSpc>
              <a:spcAft>
                <a:spcPct val="30000"/>
              </a:spcAft>
              <a:buClr>
                <a:srgbClr val="759B53"/>
              </a:buClr>
              <a:buSzPct val="150000"/>
              <a:buFont typeface="Wingdings" panose="05000000000000000000" pitchFamily="2" charset="2"/>
              <a:buChar char="Ø"/>
              <a:defRPr/>
            </a:pPr>
            <a:endParaRPr lang="tr-TR" sz="1600" dirty="0">
              <a:solidFill>
                <a:schemeClr val="tx1">
                  <a:lumMod val="75000"/>
                  <a:lumOff val="25000"/>
                </a:schemeClr>
              </a:solidFill>
              <a:cs typeface="Arial" charset="0"/>
            </a:endParaRPr>
          </a:p>
          <a:p>
            <a:pPr fontAlgn="auto">
              <a:lnSpc>
                <a:spcPct val="80000"/>
              </a:lnSpc>
              <a:spcAft>
                <a:spcPct val="30000"/>
              </a:spcAft>
              <a:buClr>
                <a:srgbClr val="759B53"/>
              </a:buClr>
              <a:buSzPct val="150000"/>
              <a:buFont typeface="Wingdings" panose="05000000000000000000" pitchFamily="2" charset="2"/>
              <a:buChar char="Ø"/>
              <a:defRPr/>
            </a:pPr>
            <a:endParaRPr lang="tr-TR" sz="1600" dirty="0">
              <a:solidFill>
                <a:schemeClr val="tx1">
                  <a:lumMod val="75000"/>
                  <a:lumOff val="25000"/>
                </a:schemeClr>
              </a:solidFill>
              <a:cs typeface="Arial" charset="0"/>
            </a:endParaRPr>
          </a:p>
          <a:p>
            <a:pPr marL="0" indent="0" fontAlgn="auto">
              <a:lnSpc>
                <a:spcPct val="80000"/>
              </a:lnSpc>
              <a:spcAft>
                <a:spcPct val="30000"/>
              </a:spcAft>
              <a:buClr>
                <a:srgbClr val="759B53"/>
              </a:buClr>
              <a:buSzPct val="150000"/>
              <a:buFont typeface="Wingdings 3" charset="2"/>
              <a:buNone/>
              <a:defRPr/>
            </a:pPr>
            <a:r>
              <a:rPr lang="tr-TR" altLang="tr-TR" sz="1600" b="1" dirty="0">
                <a:solidFill>
                  <a:srgbClr val="FF0000"/>
                </a:solidFill>
              </a:rPr>
              <a:t>YUMURTADA</a:t>
            </a:r>
          </a:p>
          <a:p>
            <a:pPr fontAlgn="auto">
              <a:lnSpc>
                <a:spcPct val="80000"/>
              </a:lnSpc>
              <a:spcAft>
                <a:spcPct val="30000"/>
              </a:spcAft>
              <a:buClr>
                <a:srgbClr val="759B53"/>
              </a:buClr>
              <a:buSzPct val="150000"/>
              <a:buFont typeface="Wingdings" panose="05000000000000000000" pitchFamily="2" charset="2"/>
              <a:buChar char="Ø"/>
              <a:defRPr/>
            </a:pPr>
            <a:r>
              <a:rPr lang="tr-TR" altLang="tr-TR" sz="1600" dirty="0">
                <a:solidFill>
                  <a:schemeClr val="tx1">
                    <a:lumMod val="75000"/>
                    <a:lumOff val="25000"/>
                  </a:schemeClr>
                </a:solidFill>
              </a:rPr>
              <a:t>kabuğun temizliği</a:t>
            </a:r>
          </a:p>
          <a:p>
            <a:pPr fontAlgn="auto">
              <a:lnSpc>
                <a:spcPct val="80000"/>
              </a:lnSpc>
              <a:spcAft>
                <a:spcPct val="30000"/>
              </a:spcAft>
              <a:buClr>
                <a:srgbClr val="759B53"/>
              </a:buClr>
              <a:buSzPct val="150000"/>
              <a:buFont typeface="Wingdings" panose="05000000000000000000" pitchFamily="2" charset="2"/>
              <a:buChar char="Ø"/>
              <a:defRPr/>
            </a:pPr>
            <a:r>
              <a:rPr lang="tr-TR" altLang="tr-TR" sz="1600" dirty="0">
                <a:solidFill>
                  <a:schemeClr val="tx1">
                    <a:lumMod val="75000"/>
                    <a:lumOff val="25000"/>
                  </a:schemeClr>
                </a:solidFill>
              </a:rPr>
              <a:t> çatlak olup olmaması</a:t>
            </a:r>
          </a:p>
          <a:p>
            <a:pPr fontAlgn="auto">
              <a:lnSpc>
                <a:spcPct val="80000"/>
              </a:lnSpc>
              <a:spcAft>
                <a:spcPct val="30000"/>
              </a:spcAft>
              <a:buClr>
                <a:srgbClr val="759B53"/>
              </a:buClr>
              <a:buSzPct val="150000"/>
              <a:buFont typeface="Wingdings" panose="05000000000000000000" pitchFamily="2" charset="2"/>
              <a:buChar char="Ø"/>
              <a:defRPr/>
            </a:pPr>
            <a:r>
              <a:rPr lang="tr-TR" altLang="tr-TR" sz="1600" dirty="0">
                <a:solidFill>
                  <a:schemeClr val="tx1">
                    <a:lumMod val="75000"/>
                    <a:lumOff val="25000"/>
                  </a:schemeClr>
                </a:solidFill>
              </a:rPr>
              <a:t> tazeliği</a:t>
            </a:r>
          </a:p>
          <a:p>
            <a:pPr fontAlgn="auto">
              <a:lnSpc>
                <a:spcPct val="80000"/>
              </a:lnSpc>
              <a:spcAft>
                <a:spcPct val="30000"/>
              </a:spcAft>
              <a:buClr>
                <a:srgbClr val="759B53"/>
              </a:buClr>
              <a:buSzPct val="150000"/>
              <a:buFont typeface="Wingdings" panose="05000000000000000000" pitchFamily="2" charset="2"/>
              <a:buChar char="Ø"/>
              <a:defRPr/>
            </a:pPr>
            <a:r>
              <a:rPr lang="tr-TR" altLang="tr-TR" sz="1600" dirty="0">
                <a:solidFill>
                  <a:schemeClr val="tx1">
                    <a:lumMod val="75000"/>
                    <a:lumOff val="25000"/>
                  </a:schemeClr>
                </a:solidFill>
              </a:rPr>
              <a:t> büyüklüğü</a:t>
            </a:r>
          </a:p>
          <a:p>
            <a:pPr marL="0" indent="0" fontAlgn="auto">
              <a:lnSpc>
                <a:spcPct val="80000"/>
              </a:lnSpc>
              <a:spcAft>
                <a:spcPct val="30000"/>
              </a:spcAft>
              <a:buClr>
                <a:srgbClr val="759B53"/>
              </a:buClr>
              <a:buSzPct val="150000"/>
              <a:buFont typeface="Wingdings 3" charset="2"/>
              <a:buNone/>
              <a:defRPr/>
            </a:pPr>
            <a:r>
              <a:rPr lang="tr-TR" sz="1600" dirty="0">
                <a:solidFill>
                  <a:schemeClr val="tx1">
                    <a:lumMod val="75000"/>
                    <a:lumOff val="25000"/>
                  </a:schemeClr>
                </a:solidFill>
                <a:cs typeface="Arial" charset="0"/>
              </a:rPr>
              <a:t> </a:t>
            </a:r>
          </a:p>
        </p:txBody>
      </p:sp>
      <p:pic>
        <p:nvPicPr>
          <p:cNvPr id="62466" name="Picture 9" descr="kırmızı et 2">
            <a:extLst>
              <a:ext uri="{FF2B5EF4-FFF2-40B4-BE49-F238E27FC236}">
                <a16:creationId xmlns:a16="http://schemas.microsoft.com/office/drawing/2014/main" id="{157CC251-4A78-4FA2-A3E0-3590AE3B6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90" t="13940" r="25209" b="8267"/>
          <a:stretch>
            <a:fillRect/>
          </a:stretch>
        </p:blipFill>
        <p:spPr bwMode="auto">
          <a:xfrm>
            <a:off x="6096000" y="620713"/>
            <a:ext cx="26273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descr="npo0001d5">
            <a:extLst>
              <a:ext uri="{FF2B5EF4-FFF2-40B4-BE49-F238E27FC236}">
                <a16:creationId xmlns:a16="http://schemas.microsoft.com/office/drawing/2014/main" id="{7B74BE2E-1B25-4955-B32F-496A27D2F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3025"/>
            <a:ext cx="26273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3F9EE0-9FCF-4F46-B137-D6071EFCB403}"/>
              </a:ext>
            </a:extLst>
          </p:cNvPr>
          <p:cNvSpPr>
            <a:spLocks noGrp="1"/>
          </p:cNvSpPr>
          <p:nvPr>
            <p:ph idx="1"/>
          </p:nvPr>
        </p:nvSpPr>
        <p:spPr>
          <a:xfrm>
            <a:off x="1638300" y="701675"/>
            <a:ext cx="8915400" cy="5738813"/>
          </a:xfrm>
        </p:spPr>
        <p:txBody>
          <a:bodyPr rtlCol="0">
            <a:normAutofit fontScale="92500" lnSpcReduction="20000"/>
          </a:bodyPr>
          <a:lstStyle/>
          <a:p>
            <a:pPr marL="0" indent="0" fontAlgn="auto">
              <a:spcBef>
                <a:spcPct val="10000"/>
              </a:spcBef>
              <a:spcAft>
                <a:spcPct val="35000"/>
              </a:spcAft>
              <a:buSzPct val="140000"/>
              <a:buFont typeface="Wingdings 3" charset="2"/>
              <a:buNone/>
              <a:defRPr/>
            </a:pPr>
            <a:r>
              <a:rPr lang="tr-TR" altLang="tr-TR" sz="2800" b="1" dirty="0">
                <a:solidFill>
                  <a:srgbClr val="FF0000"/>
                </a:solidFill>
              </a:rPr>
              <a:t>K</a:t>
            </a:r>
            <a:r>
              <a:rPr lang="tr-TR" altLang="tr-TR" b="1" dirty="0">
                <a:solidFill>
                  <a:srgbClr val="FF0000"/>
                </a:solidFill>
              </a:rPr>
              <a:t>URU BAKLAGİLLERDE</a:t>
            </a:r>
            <a:r>
              <a:rPr lang="tr-TR" altLang="tr-TR" dirty="0">
                <a:solidFill>
                  <a:srgbClr val="FF0000"/>
                </a:solidFill>
              </a:rPr>
              <a:t> </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küflenme</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böceklenme</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yabancı madde oranı (</a:t>
            </a:r>
            <a:r>
              <a:rPr lang="tr-TR" altLang="tr-TR" dirty="0" err="1">
                <a:solidFill>
                  <a:schemeClr val="tx1">
                    <a:lumMod val="75000"/>
                    <a:lumOff val="25000"/>
                  </a:schemeClr>
                </a:solidFill>
              </a:rPr>
              <a:t>taş,toprak</a:t>
            </a:r>
            <a:r>
              <a:rPr lang="tr-TR" altLang="tr-TR" dirty="0">
                <a:solidFill>
                  <a:schemeClr val="tx1">
                    <a:lumMod val="75000"/>
                    <a:lumOff val="25000"/>
                  </a:schemeClr>
                </a:solidFill>
              </a:rPr>
              <a:t> vb.)</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o yılın  ürünü olması </a:t>
            </a:r>
          </a:p>
          <a:p>
            <a:pPr fontAlgn="auto">
              <a:lnSpc>
                <a:spcPct val="80000"/>
              </a:lnSpc>
              <a:spcAft>
                <a:spcPct val="30000"/>
              </a:spcAft>
              <a:buClr>
                <a:srgbClr val="759B53"/>
              </a:buClr>
              <a:buSzPct val="150000"/>
              <a:buFont typeface="Wingdings" panose="05000000000000000000" pitchFamily="2" charset="2"/>
              <a:buChar char="Ø"/>
              <a:defRPr/>
            </a:pPr>
            <a:endParaRPr lang="tr-TR" dirty="0">
              <a:solidFill>
                <a:schemeClr val="tx1">
                  <a:lumMod val="75000"/>
                  <a:lumOff val="25000"/>
                </a:schemeClr>
              </a:solidFill>
            </a:endParaRPr>
          </a:p>
          <a:p>
            <a:pPr fontAlgn="auto">
              <a:lnSpc>
                <a:spcPct val="80000"/>
              </a:lnSpc>
              <a:spcAft>
                <a:spcPct val="30000"/>
              </a:spcAft>
              <a:buClr>
                <a:srgbClr val="759B53"/>
              </a:buClr>
              <a:buSzPct val="150000"/>
              <a:buFont typeface="Wingdings" panose="05000000000000000000" pitchFamily="2" charset="2"/>
              <a:buChar char="Ø"/>
              <a:defRPr/>
            </a:pPr>
            <a:endParaRPr lang="tr-TR" dirty="0">
              <a:solidFill>
                <a:schemeClr val="tx1">
                  <a:lumMod val="75000"/>
                  <a:lumOff val="25000"/>
                </a:schemeClr>
              </a:solidFill>
            </a:endParaRPr>
          </a:p>
          <a:p>
            <a:pPr marL="0" indent="0" fontAlgn="auto">
              <a:spcAft>
                <a:spcPct val="30000"/>
              </a:spcAft>
              <a:buSzPct val="140000"/>
              <a:buFont typeface="Wingdings 3" charset="2"/>
              <a:buNone/>
              <a:defRPr/>
            </a:pPr>
            <a:r>
              <a:rPr lang="tr-TR" altLang="tr-TR" sz="2800" b="1" dirty="0">
                <a:solidFill>
                  <a:srgbClr val="FF0000"/>
                </a:solidFill>
              </a:rPr>
              <a:t>S</a:t>
            </a:r>
            <a:r>
              <a:rPr lang="tr-TR" altLang="tr-TR" b="1" dirty="0">
                <a:solidFill>
                  <a:srgbClr val="FF0000"/>
                </a:solidFill>
              </a:rPr>
              <a:t>EBZELERDE </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tazelik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canlılık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çamur</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toz</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toprak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yabancı otların bulunmaması</a:t>
            </a:r>
          </a:p>
          <a:p>
            <a:pPr marL="0" indent="0" fontAlgn="auto">
              <a:lnSpc>
                <a:spcPct val="80000"/>
              </a:lnSpc>
              <a:spcAft>
                <a:spcPct val="30000"/>
              </a:spcAft>
              <a:buClr>
                <a:srgbClr val="759B53"/>
              </a:buClr>
              <a:buSzPct val="150000"/>
              <a:buFont typeface="Wingdings 3" charset="2"/>
              <a:buNone/>
              <a:defRPr/>
            </a:pPr>
            <a:endParaRPr lang="tr-TR" dirty="0">
              <a:solidFill>
                <a:schemeClr val="tx1">
                  <a:lumMod val="75000"/>
                  <a:lumOff val="25000"/>
                </a:schemeClr>
              </a:solidFill>
            </a:endParaRPr>
          </a:p>
        </p:txBody>
      </p:sp>
      <p:pic>
        <p:nvPicPr>
          <p:cNvPr id="63490" name="Picture 13" descr="mercimek1">
            <a:extLst>
              <a:ext uri="{FF2B5EF4-FFF2-40B4-BE49-F238E27FC236}">
                <a16:creationId xmlns:a16="http://schemas.microsoft.com/office/drawing/2014/main" id="{76E6EA10-9356-4FE3-A991-3A46F1274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812800"/>
            <a:ext cx="3276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SEBZE ile ilgili gÃ¶rsel sonucu">
            <a:extLst>
              <a:ext uri="{FF2B5EF4-FFF2-40B4-BE49-F238E27FC236}">
                <a16:creationId xmlns:a16="http://schemas.microsoft.com/office/drawing/2014/main" id="{C10C16CD-0C36-4133-8FC2-88CF70726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598863"/>
            <a:ext cx="34671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33C3CA-B72A-480B-A538-20830BCF85C4}"/>
              </a:ext>
            </a:extLst>
          </p:cNvPr>
          <p:cNvSpPr>
            <a:spLocks noGrp="1"/>
          </p:cNvSpPr>
          <p:nvPr>
            <p:ph idx="1"/>
          </p:nvPr>
        </p:nvSpPr>
        <p:spPr>
          <a:xfrm>
            <a:off x="1638300" y="436563"/>
            <a:ext cx="8915400" cy="6421437"/>
          </a:xfrm>
        </p:spPr>
        <p:txBody>
          <a:bodyPr rtlCol="0">
            <a:normAutofit lnSpcReduction="10000"/>
          </a:bodyPr>
          <a:lstStyle/>
          <a:p>
            <a:pPr marL="0" indent="0" fontAlgn="auto">
              <a:spcAft>
                <a:spcPct val="30000"/>
              </a:spcAft>
              <a:buSzPct val="140000"/>
              <a:buFont typeface="Wingdings 3" charset="2"/>
              <a:buNone/>
              <a:defRPr/>
            </a:pPr>
            <a:r>
              <a:rPr lang="tr-TR" altLang="tr-TR" b="1" dirty="0">
                <a:solidFill>
                  <a:srgbClr val="FF0000"/>
                </a:solidFill>
              </a:rPr>
              <a:t>MEYVELERDE</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tazelik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büyüklük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çürük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çamurlu</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bereli olup olmama durumu</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tat</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Lezzet</a:t>
            </a:r>
          </a:p>
          <a:p>
            <a:pPr fontAlgn="auto">
              <a:lnSpc>
                <a:spcPct val="80000"/>
              </a:lnSpc>
              <a:spcAft>
                <a:spcPct val="30000"/>
              </a:spcAft>
              <a:buClr>
                <a:srgbClr val="759B53"/>
              </a:buClr>
              <a:buSzPct val="150000"/>
              <a:buFont typeface="Wingdings" panose="05000000000000000000" pitchFamily="2" charset="2"/>
              <a:buChar char="Ø"/>
              <a:defRPr/>
            </a:pPr>
            <a:endParaRPr lang="tr-TR" dirty="0">
              <a:solidFill>
                <a:schemeClr val="tx1">
                  <a:lumMod val="75000"/>
                  <a:lumOff val="25000"/>
                </a:schemeClr>
              </a:solidFill>
            </a:endParaRPr>
          </a:p>
          <a:p>
            <a:pPr fontAlgn="auto">
              <a:lnSpc>
                <a:spcPct val="80000"/>
              </a:lnSpc>
              <a:spcAft>
                <a:spcPct val="30000"/>
              </a:spcAft>
              <a:buClr>
                <a:srgbClr val="759B53"/>
              </a:buClr>
              <a:buSzPct val="150000"/>
              <a:buFont typeface="Wingdings" panose="05000000000000000000" pitchFamily="2" charset="2"/>
              <a:buChar char="Ø"/>
              <a:defRPr/>
            </a:pPr>
            <a:endParaRPr lang="tr-TR" dirty="0">
              <a:solidFill>
                <a:schemeClr val="tx1">
                  <a:lumMod val="75000"/>
                  <a:lumOff val="25000"/>
                </a:schemeClr>
              </a:solidFill>
            </a:endParaRPr>
          </a:p>
          <a:p>
            <a:pPr marL="0" indent="0" fontAlgn="auto">
              <a:spcBef>
                <a:spcPct val="30000"/>
              </a:spcBef>
              <a:spcAft>
                <a:spcPct val="35000"/>
              </a:spcAft>
              <a:buSzPct val="140000"/>
              <a:buFont typeface="Wingdings 3" charset="2"/>
              <a:buNone/>
              <a:defRPr/>
            </a:pPr>
            <a:r>
              <a:rPr lang="tr-TR" altLang="tr-TR" sz="2000" b="1" dirty="0">
                <a:solidFill>
                  <a:srgbClr val="FF0000"/>
                </a:solidFill>
              </a:rPr>
              <a:t>YAĞLARDA </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acıma olup olmadığı</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lezzet</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koku</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renk </a:t>
            </a:r>
          </a:p>
          <a:p>
            <a:pPr fontAlgn="auto">
              <a:lnSpc>
                <a:spcPct val="80000"/>
              </a:lnSpc>
              <a:spcAft>
                <a:spcPct val="30000"/>
              </a:spcAft>
              <a:buClr>
                <a:srgbClr val="759B53"/>
              </a:buClr>
              <a:buSzPct val="150000"/>
              <a:buFont typeface="Wingdings" panose="05000000000000000000" pitchFamily="2" charset="2"/>
              <a:buChar char="Ø"/>
              <a:defRPr/>
            </a:pPr>
            <a:endParaRPr lang="tr-TR" dirty="0">
              <a:solidFill>
                <a:schemeClr val="tx1">
                  <a:lumMod val="75000"/>
                  <a:lumOff val="25000"/>
                </a:schemeClr>
              </a:solidFill>
            </a:endParaRPr>
          </a:p>
        </p:txBody>
      </p:sp>
      <p:pic>
        <p:nvPicPr>
          <p:cNvPr id="64514" name="Picture 2" descr="MEYVE TAZE ile ilgili gÃ¶rsel sonucu">
            <a:extLst>
              <a:ext uri="{FF2B5EF4-FFF2-40B4-BE49-F238E27FC236}">
                <a16:creationId xmlns:a16="http://schemas.microsoft.com/office/drawing/2014/main" id="{3AB759FF-EC03-4745-AB10-E3D582BB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831850"/>
            <a:ext cx="45307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9" descr="npo000205">
            <a:extLst>
              <a:ext uri="{FF2B5EF4-FFF2-40B4-BE49-F238E27FC236}">
                <a16:creationId xmlns:a16="http://schemas.microsoft.com/office/drawing/2014/main" id="{1B0B4FB2-7BD1-478D-9AB9-04C9FA2B3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4822825"/>
            <a:ext cx="39782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C504A0C-558B-40B7-945F-1E7563D31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760130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6F989F-A090-4A77-9238-798B98090EF2}"/>
              </a:ext>
            </a:extLst>
          </p:cNvPr>
          <p:cNvSpPr>
            <a:spLocks noGrp="1"/>
          </p:cNvSpPr>
          <p:nvPr>
            <p:ph idx="1"/>
          </p:nvPr>
        </p:nvSpPr>
        <p:spPr>
          <a:xfrm>
            <a:off x="1357313" y="542925"/>
            <a:ext cx="5546725" cy="6110288"/>
          </a:xfrm>
        </p:spPr>
        <p:txBody>
          <a:bodyPr rtlCol="0">
            <a:normAutofit/>
          </a:bodyPr>
          <a:lstStyle/>
          <a:p>
            <a:pPr marL="0" indent="0" fontAlgn="auto">
              <a:spcBef>
                <a:spcPct val="30000"/>
              </a:spcBef>
              <a:spcAft>
                <a:spcPct val="35000"/>
              </a:spcAft>
              <a:buSzPct val="140000"/>
              <a:buFont typeface="Wingdings 3" charset="2"/>
              <a:buNone/>
              <a:defRPr/>
            </a:pPr>
            <a:r>
              <a:rPr lang="tr-TR" altLang="tr-TR" b="1" dirty="0">
                <a:solidFill>
                  <a:srgbClr val="FF0000"/>
                </a:solidFill>
              </a:rPr>
              <a:t>REÇELLERDE</a:t>
            </a:r>
            <a:endParaRPr lang="tr-TR" altLang="tr-TR" sz="800" dirty="0">
              <a:solidFill>
                <a:schemeClr val="bg2"/>
              </a:solidFill>
            </a:endParaRP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tane oranı</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kıvamı</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şekerleme</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doğal tat</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lezzet </a:t>
            </a:r>
          </a:p>
          <a:p>
            <a:pPr fontAlgn="auto">
              <a:lnSpc>
                <a:spcPct val="80000"/>
              </a:lnSpc>
              <a:spcAft>
                <a:spcPct val="30000"/>
              </a:spcAft>
              <a:buClr>
                <a:srgbClr val="759B53"/>
              </a:buClr>
              <a:buSzPct val="150000"/>
              <a:buFont typeface="Wingdings" panose="05000000000000000000" pitchFamily="2" charset="2"/>
              <a:buChar char="Ø"/>
              <a:defRPr/>
            </a:pPr>
            <a:endParaRPr lang="tr-TR" altLang="tr-TR" dirty="0">
              <a:solidFill>
                <a:schemeClr val="tx1">
                  <a:lumMod val="75000"/>
                  <a:lumOff val="25000"/>
                </a:schemeClr>
              </a:solidFill>
            </a:endParaRPr>
          </a:p>
          <a:p>
            <a:pPr fontAlgn="auto">
              <a:lnSpc>
                <a:spcPct val="80000"/>
              </a:lnSpc>
              <a:spcAft>
                <a:spcPct val="30000"/>
              </a:spcAft>
              <a:buClr>
                <a:srgbClr val="759B53"/>
              </a:buClr>
              <a:buSzPct val="150000"/>
              <a:buFont typeface="Wingdings" panose="05000000000000000000" pitchFamily="2" charset="2"/>
              <a:buChar char="Ø"/>
              <a:defRPr/>
            </a:pPr>
            <a:endParaRPr lang="tr-TR" altLang="tr-TR" dirty="0">
              <a:solidFill>
                <a:schemeClr val="tx1">
                  <a:lumMod val="75000"/>
                  <a:lumOff val="25000"/>
                </a:schemeClr>
              </a:solidFill>
            </a:endParaRPr>
          </a:p>
          <a:p>
            <a:pPr marL="0" indent="0" fontAlgn="auto">
              <a:spcBef>
                <a:spcPct val="30000"/>
              </a:spcBef>
              <a:spcAft>
                <a:spcPct val="35000"/>
              </a:spcAft>
              <a:buSzPct val="140000"/>
              <a:buFont typeface="Wingdings 3" charset="2"/>
              <a:buNone/>
              <a:defRPr/>
            </a:pPr>
            <a:r>
              <a:rPr lang="tr-TR" altLang="tr-TR" b="1" dirty="0">
                <a:solidFill>
                  <a:srgbClr val="FF0000"/>
                </a:solidFill>
              </a:rPr>
              <a:t>ZEYTİNLERDE</a:t>
            </a:r>
            <a:r>
              <a:rPr lang="tr-TR" altLang="tr-TR" sz="800" dirty="0">
                <a:solidFill>
                  <a:schemeClr val="tx1">
                    <a:lumMod val="75000"/>
                    <a:lumOff val="25000"/>
                  </a:schemeClr>
                </a:solidFill>
              </a:rPr>
              <a:t> </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büyüklük</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etli kısım oranı</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tat</a:t>
            </a:r>
          </a:p>
          <a:p>
            <a:pPr fontAlgn="auto">
              <a:lnSpc>
                <a:spcPct val="80000"/>
              </a:lnSpc>
              <a:spcAft>
                <a:spcPct val="30000"/>
              </a:spcAft>
              <a:buClr>
                <a:srgbClr val="759B53"/>
              </a:buClr>
              <a:buSzPct val="150000"/>
              <a:buFont typeface="Wingdings" panose="05000000000000000000" pitchFamily="2" charset="2"/>
              <a:buChar char="Ø"/>
              <a:defRPr/>
            </a:pPr>
            <a:r>
              <a:rPr lang="tr-TR" altLang="tr-TR" dirty="0">
                <a:solidFill>
                  <a:schemeClr val="tx1">
                    <a:lumMod val="75000"/>
                    <a:lumOff val="25000"/>
                  </a:schemeClr>
                </a:solidFill>
              </a:rPr>
              <a:t> lezzet vb. özellikler  incelenir.</a:t>
            </a:r>
          </a:p>
          <a:p>
            <a:pPr fontAlgn="auto">
              <a:lnSpc>
                <a:spcPct val="80000"/>
              </a:lnSpc>
              <a:spcAft>
                <a:spcPct val="30000"/>
              </a:spcAft>
              <a:buClr>
                <a:srgbClr val="759B53"/>
              </a:buClr>
              <a:buSzPct val="150000"/>
              <a:buFont typeface="Wingdings" panose="05000000000000000000" pitchFamily="2" charset="2"/>
              <a:buChar char="§"/>
              <a:defRPr/>
            </a:pPr>
            <a:endParaRPr lang="tr-TR" altLang="tr-TR" dirty="0">
              <a:solidFill>
                <a:schemeClr val="tx1">
                  <a:lumMod val="75000"/>
                  <a:lumOff val="25000"/>
                </a:schemeClr>
              </a:solidFill>
            </a:endParaRPr>
          </a:p>
          <a:p>
            <a:pPr marL="0" indent="0" fontAlgn="auto">
              <a:spcAft>
                <a:spcPts val="0"/>
              </a:spcAft>
              <a:buFont typeface="Wingdings 3" charset="2"/>
              <a:buNone/>
              <a:defRPr/>
            </a:pPr>
            <a:endParaRPr lang="tr-TR" dirty="0">
              <a:solidFill>
                <a:schemeClr val="tx1">
                  <a:lumMod val="75000"/>
                  <a:lumOff val="25000"/>
                </a:schemeClr>
              </a:solidFill>
            </a:endParaRPr>
          </a:p>
        </p:txBody>
      </p:sp>
      <p:pic>
        <p:nvPicPr>
          <p:cNvPr id="65538" name="Picture 4" descr="REÃEL ile ilgili gÃ¶rsel sonucu">
            <a:extLst>
              <a:ext uri="{FF2B5EF4-FFF2-40B4-BE49-F238E27FC236}">
                <a16:creationId xmlns:a16="http://schemas.microsoft.com/office/drawing/2014/main" id="{B8EEBDC0-8729-4867-999F-56C887594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88" y="542925"/>
            <a:ext cx="5648325"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6" descr="Ä°lgili resim">
            <a:extLst>
              <a:ext uri="{FF2B5EF4-FFF2-40B4-BE49-F238E27FC236}">
                <a16:creationId xmlns:a16="http://schemas.microsoft.com/office/drawing/2014/main" id="{C94C9AF1-C313-4E4B-A96D-7521ECE24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3768725"/>
            <a:ext cx="5033962"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1" name="Picture 7" descr="npo000231">
            <a:extLst>
              <a:ext uri="{FF2B5EF4-FFF2-40B4-BE49-F238E27FC236}">
                <a16:creationId xmlns:a16="http://schemas.microsoft.com/office/drawing/2014/main" id="{022FC693-A28C-43A6-8735-960F24121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4405313"/>
            <a:ext cx="25574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5" descr="npo000233">
            <a:extLst>
              <a:ext uri="{FF2B5EF4-FFF2-40B4-BE49-F238E27FC236}">
                <a16:creationId xmlns:a16="http://schemas.microsoft.com/office/drawing/2014/main" id="{DFF9170A-5BCE-447D-BC64-1D0AF9BEC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3306763"/>
            <a:ext cx="15589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9" descr="npo000235">
            <a:extLst>
              <a:ext uri="{FF2B5EF4-FFF2-40B4-BE49-F238E27FC236}">
                <a16:creationId xmlns:a16="http://schemas.microsoft.com/office/drawing/2014/main" id="{DAE268F3-E282-4AB6-B26B-521A9F768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4403725"/>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npo000237">
            <a:extLst>
              <a:ext uri="{FF2B5EF4-FFF2-40B4-BE49-F238E27FC236}">
                <a16:creationId xmlns:a16="http://schemas.microsoft.com/office/drawing/2014/main" id="{B3A0C295-7D04-46E6-A4E8-3D8018CD8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9988" y="2447925"/>
            <a:ext cx="20002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6">
            <a:extLst>
              <a:ext uri="{FF2B5EF4-FFF2-40B4-BE49-F238E27FC236}">
                <a16:creationId xmlns:a16="http://schemas.microsoft.com/office/drawing/2014/main" id="{75298FB0-5123-47CE-AA89-E2A977D2A5FA}"/>
              </a:ext>
            </a:extLst>
          </p:cNvPr>
          <p:cNvSpPr>
            <a:spLocks noChangeArrowheads="1"/>
          </p:cNvSpPr>
          <p:nvPr/>
        </p:nvSpPr>
        <p:spPr bwMode="auto">
          <a:xfrm>
            <a:off x="649288" y="565150"/>
            <a:ext cx="110648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800100" indent="-34290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lvl="1">
              <a:buClr>
                <a:srgbClr val="759B53"/>
              </a:buClr>
              <a:buSzPct val="150000"/>
              <a:buFont typeface="Wingdings" panose="05000000000000000000" pitchFamily="2" charset="2"/>
              <a:buChar char="Ø"/>
            </a:pPr>
            <a:r>
              <a:rPr lang="tr-TR" altLang="tr-TR" sz="2400" dirty="0">
                <a:latin typeface="Verdana" panose="020B0604030504040204" pitchFamily="34" charset="0"/>
              </a:rPr>
              <a:t>Çeşitli nedenlerden dolay (nem, çarpma vb.)                                        ambalajlar kolayca bozulur ve içindeki ürünün </a:t>
            </a:r>
            <a:r>
              <a:rPr lang="tr-TR" altLang="tr-TR" sz="2400" dirty="0" err="1">
                <a:latin typeface="Verdana" panose="020B0604030504040204" pitchFamily="34" charset="0"/>
              </a:rPr>
              <a:t>tat,koku</a:t>
            </a:r>
            <a:r>
              <a:rPr lang="tr-TR" altLang="tr-TR" sz="2400" dirty="0">
                <a:latin typeface="Verdana" panose="020B0604030504040204" pitchFamily="34" charset="0"/>
              </a:rPr>
              <a:t> gibi özellikleri kaybolur</a:t>
            </a:r>
          </a:p>
          <a:p>
            <a:pPr lvl="1">
              <a:buClr>
                <a:srgbClr val="759B53"/>
              </a:buClr>
              <a:buSzPct val="150000"/>
              <a:buFont typeface="Wingdings" panose="05000000000000000000" pitchFamily="2" charset="2"/>
              <a:buChar char="Ø"/>
            </a:pPr>
            <a:endParaRPr lang="tr-TR" altLang="tr-TR" sz="2400" dirty="0">
              <a:latin typeface="Verdana" panose="020B0604030504040204" pitchFamily="34" charset="0"/>
            </a:endParaRPr>
          </a:p>
          <a:p>
            <a:pPr>
              <a:spcBef>
                <a:spcPct val="10000"/>
              </a:spcBef>
              <a:spcAft>
                <a:spcPct val="35000"/>
              </a:spcAft>
              <a:buClr>
                <a:srgbClr val="759B53"/>
              </a:buClr>
              <a:buSzPct val="150000"/>
              <a:buFont typeface="Wingdings" panose="05000000000000000000" pitchFamily="2" charset="2"/>
              <a:buChar char="Ø"/>
            </a:pPr>
            <a:r>
              <a:rPr lang="tr-TR" altLang="tr-TR" sz="2400" dirty="0">
                <a:latin typeface="Verdana" panose="020B0604030504040204" pitchFamily="34" charset="0"/>
              </a:rPr>
              <a:t>	Ezilmiş yırtılmış, bozulmuş ambalajlı</a:t>
            </a:r>
            <a:r>
              <a:rPr lang="tr-TR" altLang="tr-TR" sz="2400" dirty="0">
                <a:solidFill>
                  <a:schemeClr val="bg2"/>
                </a:solidFill>
                <a:latin typeface="Verdana" panose="020B0604030504040204" pitchFamily="34" charset="0"/>
              </a:rPr>
              <a:t> </a:t>
            </a:r>
            <a:r>
              <a:rPr lang="tr-TR" altLang="tr-TR" sz="2400" dirty="0">
                <a:latin typeface="Verdana" panose="020B0604030504040204" pitchFamily="34" charset="0"/>
              </a:rPr>
              <a:t>besinlere 	mikropların 	bulaşma riski vardır</a:t>
            </a:r>
          </a:p>
        </p:txBody>
      </p:sp>
      <p:sp>
        <p:nvSpPr>
          <p:cNvPr id="66566" name="Rectangle 7">
            <a:extLst>
              <a:ext uri="{FF2B5EF4-FFF2-40B4-BE49-F238E27FC236}">
                <a16:creationId xmlns:a16="http://schemas.microsoft.com/office/drawing/2014/main" id="{7D583218-A7F4-413A-A8EA-4B54040BB5CA}"/>
              </a:ext>
            </a:extLst>
          </p:cNvPr>
          <p:cNvSpPr>
            <a:spLocks noGrp="1" noChangeArrowheads="1"/>
          </p:cNvSpPr>
          <p:nvPr>
            <p:ph type="subTitle" idx="1"/>
          </p:nvPr>
        </p:nvSpPr>
        <p:spPr>
          <a:xfrm>
            <a:off x="2225675" y="168275"/>
            <a:ext cx="4537075" cy="792163"/>
          </a:xfrm>
        </p:spPr>
        <p:txBody>
          <a:bodyPr/>
          <a:lstStyle/>
          <a:p>
            <a:pPr marL="82550" algn="ctr">
              <a:lnSpc>
                <a:spcPct val="90000"/>
              </a:lnSpc>
              <a:spcBef>
                <a:spcPct val="0"/>
              </a:spcBef>
              <a:buClrTx/>
            </a:pPr>
            <a:r>
              <a:rPr lang="tr-TR" altLang="tr-TR" sz="2800" b="1">
                <a:solidFill>
                  <a:srgbClr val="FF0000"/>
                </a:solidFill>
              </a:rPr>
              <a:t>Ambalaj Kontrolü</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A768FC12-AD2A-41BD-A3E1-36C24149B02E}"/>
              </a:ext>
            </a:extLst>
          </p:cNvPr>
          <p:cNvSpPr>
            <a:spLocks noGrp="1" noChangeArrowheads="1"/>
          </p:cNvSpPr>
          <p:nvPr>
            <p:ph type="subTitle" idx="1"/>
          </p:nvPr>
        </p:nvSpPr>
        <p:spPr>
          <a:xfrm>
            <a:off x="3000375" y="1341438"/>
            <a:ext cx="3887788" cy="647700"/>
          </a:xfrm>
        </p:spPr>
        <p:txBody>
          <a:bodyPr/>
          <a:lstStyle/>
          <a:p>
            <a:pPr marL="82550" algn="ctr">
              <a:lnSpc>
                <a:spcPct val="80000"/>
              </a:lnSpc>
              <a:spcBef>
                <a:spcPct val="0"/>
              </a:spcBef>
              <a:buClrTx/>
            </a:pPr>
            <a:r>
              <a:rPr lang="tr-TR" altLang="tr-TR" sz="2800" b="1">
                <a:solidFill>
                  <a:srgbClr val="FF0000"/>
                </a:solidFill>
              </a:rPr>
              <a:t>Etiket Okuma</a:t>
            </a:r>
          </a:p>
        </p:txBody>
      </p:sp>
      <p:pic>
        <p:nvPicPr>
          <p:cNvPr id="67586" name="Picture 4" descr="npo000239">
            <a:extLst>
              <a:ext uri="{FF2B5EF4-FFF2-40B4-BE49-F238E27FC236}">
                <a16:creationId xmlns:a16="http://schemas.microsoft.com/office/drawing/2014/main" id="{0A0C45A7-F1FA-485E-AB0B-7D17C7A6C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4722813"/>
            <a:ext cx="288131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5" descr="npo00023b">
            <a:extLst>
              <a:ext uri="{FF2B5EF4-FFF2-40B4-BE49-F238E27FC236}">
                <a16:creationId xmlns:a16="http://schemas.microsoft.com/office/drawing/2014/main" id="{B8CA9227-7B93-4D25-83C1-0221D3B17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2627313"/>
            <a:ext cx="29162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a:extLst>
              <a:ext uri="{FF2B5EF4-FFF2-40B4-BE49-F238E27FC236}">
                <a16:creationId xmlns:a16="http://schemas.microsoft.com/office/drawing/2014/main" id="{C6F7C9FA-C037-45D2-BECD-32E47B56539F}"/>
              </a:ext>
            </a:extLst>
          </p:cNvPr>
          <p:cNvSpPr>
            <a:spLocks noChangeArrowheads="1"/>
          </p:cNvSpPr>
          <p:nvPr/>
        </p:nvSpPr>
        <p:spPr bwMode="auto">
          <a:xfrm>
            <a:off x="2711450" y="2349500"/>
            <a:ext cx="5400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tr-TR" altLang="tr-TR" sz="2400">
                <a:latin typeface="Verdana" panose="020B0604030504040204" pitchFamily="34" charset="0"/>
              </a:rPr>
              <a:t>Ürünün ambalajı ve üzerindeki </a:t>
            </a:r>
          </a:p>
          <a:p>
            <a:pPr algn="ctr"/>
            <a:r>
              <a:rPr lang="tr-TR" altLang="tr-TR" sz="2400">
                <a:latin typeface="Verdana" panose="020B0604030504040204" pitchFamily="34" charset="0"/>
              </a:rPr>
              <a:t>etiket bilgisinin incelenmesi  </a:t>
            </a:r>
          </a:p>
          <a:p>
            <a:pPr algn="ctr"/>
            <a:r>
              <a:rPr lang="tr-TR" altLang="tr-TR" sz="2400">
                <a:latin typeface="Verdana" panose="020B0604030504040204" pitchFamily="34" charset="0"/>
              </a:rPr>
              <a:t>tüketicinin korunması açısından </a:t>
            </a:r>
          </a:p>
          <a:p>
            <a:pPr algn="ctr"/>
            <a:r>
              <a:rPr lang="tr-TR" altLang="tr-TR" sz="2400">
                <a:solidFill>
                  <a:srgbClr val="FF0000"/>
                </a:solidFill>
                <a:latin typeface="Verdana" panose="020B0604030504040204" pitchFamily="34" charset="0"/>
              </a:rPr>
              <a:t>büyük önem taşır</a:t>
            </a:r>
          </a:p>
        </p:txBody>
      </p:sp>
      <p:pic>
        <p:nvPicPr>
          <p:cNvPr id="67589" name="Picture 9" descr="npo00023d">
            <a:extLst>
              <a:ext uri="{FF2B5EF4-FFF2-40B4-BE49-F238E27FC236}">
                <a16:creationId xmlns:a16="http://schemas.microsoft.com/office/drawing/2014/main" id="{F158F010-2F8D-4330-865F-3220FD75E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4684713"/>
            <a:ext cx="28797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3">
            <a:extLst>
              <a:ext uri="{FF2B5EF4-FFF2-40B4-BE49-F238E27FC236}">
                <a16:creationId xmlns:a16="http://schemas.microsoft.com/office/drawing/2014/main" id="{89D35558-41D2-48A8-8C07-D37A68846092}"/>
              </a:ext>
            </a:extLst>
          </p:cNvPr>
          <p:cNvSpPr>
            <a:spLocks noChangeArrowheads="1"/>
          </p:cNvSpPr>
          <p:nvPr/>
        </p:nvSpPr>
        <p:spPr bwMode="auto">
          <a:xfrm>
            <a:off x="2279650" y="1538288"/>
            <a:ext cx="48244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spcAft>
                <a:spcPct val="35000"/>
              </a:spcAft>
              <a:buClr>
                <a:srgbClr val="759B53"/>
              </a:buClr>
              <a:buSzPct val="150000"/>
              <a:buFont typeface="Wingdings" panose="05000000000000000000" pitchFamily="2" charset="2"/>
              <a:buChar char="§"/>
            </a:pPr>
            <a:r>
              <a:rPr lang="tr-TR" altLang="tr-TR" sz="2000" dirty="0">
                <a:solidFill>
                  <a:schemeClr val="bg2"/>
                </a:solidFill>
                <a:latin typeface="Comic Sans MS" panose="030F0702030302020204" pitchFamily="66" charset="0"/>
              </a:rPr>
              <a:t> </a:t>
            </a:r>
            <a:r>
              <a:rPr lang="tr-TR" altLang="tr-TR" sz="2000" dirty="0">
                <a:latin typeface="Verdana" panose="020B0604030504040204" pitchFamily="34" charset="0"/>
              </a:rPr>
              <a:t>İmal ve son kullanma tarihleri</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Üretici firmanın adı, adresi</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Üretim izni </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Net gramajı</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Hazırlama </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Kullanma </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Depolama</a:t>
            </a:r>
          </a:p>
          <a:p>
            <a:pPr>
              <a:spcAft>
                <a:spcPct val="35000"/>
              </a:spcAft>
              <a:buClr>
                <a:srgbClr val="759B53"/>
              </a:buClr>
              <a:buSzPct val="150000"/>
              <a:buFont typeface="Wingdings" panose="05000000000000000000" pitchFamily="2" charset="2"/>
              <a:buChar char="§"/>
            </a:pPr>
            <a:r>
              <a:rPr lang="tr-TR" altLang="tr-TR" sz="2000" dirty="0">
                <a:latin typeface="Verdana" panose="020B0604030504040204" pitchFamily="34" charset="0"/>
              </a:rPr>
              <a:t>  Saklama koşulları ile ilgili </a:t>
            </a:r>
          </a:p>
          <a:p>
            <a:pPr>
              <a:spcAft>
                <a:spcPct val="35000"/>
              </a:spcAft>
              <a:buClr>
                <a:srgbClr val="759B53"/>
              </a:buClr>
              <a:buSzPct val="150000"/>
              <a:buFont typeface="Wingdings" panose="05000000000000000000" pitchFamily="2" charset="2"/>
              <a:buNone/>
            </a:pPr>
            <a:r>
              <a:rPr lang="tr-TR" altLang="tr-TR" sz="2000" dirty="0">
                <a:latin typeface="Verdana" panose="020B0604030504040204" pitchFamily="34" charset="0"/>
              </a:rPr>
              <a:t>    bilgilerin incelenmesi gerekir</a:t>
            </a:r>
          </a:p>
        </p:txBody>
      </p:sp>
      <p:sp>
        <p:nvSpPr>
          <p:cNvPr id="68610" name="Rectangle 4">
            <a:extLst>
              <a:ext uri="{FF2B5EF4-FFF2-40B4-BE49-F238E27FC236}">
                <a16:creationId xmlns:a16="http://schemas.microsoft.com/office/drawing/2014/main" id="{750A770D-3E5F-4EBC-AF44-63FEEE26CEC3}"/>
              </a:ext>
            </a:extLst>
          </p:cNvPr>
          <p:cNvSpPr>
            <a:spLocks noGrp="1" noChangeArrowheads="1"/>
          </p:cNvSpPr>
          <p:nvPr>
            <p:ph type="subTitle" idx="1"/>
          </p:nvPr>
        </p:nvSpPr>
        <p:spPr>
          <a:xfrm>
            <a:off x="3216275" y="908050"/>
            <a:ext cx="3887788" cy="647700"/>
          </a:xfrm>
        </p:spPr>
        <p:txBody>
          <a:bodyPr/>
          <a:lstStyle/>
          <a:p>
            <a:pPr marL="82550" algn="ctr">
              <a:lnSpc>
                <a:spcPct val="80000"/>
              </a:lnSpc>
              <a:spcBef>
                <a:spcPct val="0"/>
              </a:spcBef>
              <a:buClrTx/>
            </a:pPr>
            <a:r>
              <a:rPr lang="tr-TR" altLang="tr-TR" sz="2800" b="1">
                <a:solidFill>
                  <a:srgbClr val="FF0000"/>
                </a:solidFill>
              </a:rPr>
              <a:t>Etiket Okuma</a:t>
            </a:r>
          </a:p>
        </p:txBody>
      </p:sp>
      <p:pic>
        <p:nvPicPr>
          <p:cNvPr id="68611" name="Picture 5" descr="npo00023f">
            <a:extLst>
              <a:ext uri="{FF2B5EF4-FFF2-40B4-BE49-F238E27FC236}">
                <a16:creationId xmlns:a16="http://schemas.microsoft.com/office/drawing/2014/main" id="{B9FDBA77-A8DB-43AE-AB59-CED3DB31E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4994275"/>
            <a:ext cx="248443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6" descr="npo000241">
            <a:extLst>
              <a:ext uri="{FF2B5EF4-FFF2-40B4-BE49-F238E27FC236}">
                <a16:creationId xmlns:a16="http://schemas.microsoft.com/office/drawing/2014/main" id="{77C5ACB4-218E-41AA-95DD-17A1A0607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752475"/>
            <a:ext cx="262731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8" descr="npo000243">
            <a:extLst>
              <a:ext uri="{FF2B5EF4-FFF2-40B4-BE49-F238E27FC236}">
                <a16:creationId xmlns:a16="http://schemas.microsoft.com/office/drawing/2014/main" id="{FF06595D-E74C-4E39-A942-1631B8757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3" y="2749550"/>
            <a:ext cx="2484437"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E9B18A-6243-4DE2-AD14-8A00FBAF6E80}"/>
              </a:ext>
            </a:extLst>
          </p:cNvPr>
          <p:cNvSpPr>
            <a:spLocks noGrp="1"/>
          </p:cNvSpPr>
          <p:nvPr>
            <p:ph idx="1"/>
          </p:nvPr>
        </p:nvSpPr>
        <p:spPr>
          <a:xfrm>
            <a:off x="649288" y="1219200"/>
            <a:ext cx="10893425" cy="5233988"/>
          </a:xfrm>
        </p:spPr>
        <p:txBody>
          <a:bodyPr>
            <a:normAutofit/>
          </a:bodyPr>
          <a:lstStyle/>
          <a:p>
            <a:pPr algn="just">
              <a:lnSpc>
                <a:spcPct val="140000"/>
              </a:lnSpc>
            </a:pPr>
            <a:r>
              <a:rPr lang="tr-TR" altLang="en-US"/>
              <a:t>Pastörizasyon işlemi sonunda ortamdaki çoğu hücre ölür, bazı mikroorganizmalar ısısal şoka uğrarlar, bakteri sporları ve ısıya dirençli bazı termofilik (sıcak seven) mikroorganizmalar ise canlılıklarını korurlar.</a:t>
            </a:r>
          </a:p>
          <a:p>
            <a:pPr algn="just">
              <a:lnSpc>
                <a:spcPct val="140000"/>
              </a:lnSpc>
            </a:pPr>
            <a:r>
              <a:rPr lang="tr-TR" altLang="en-US"/>
              <a:t>Pastörizasyon: Gıda maddesi içindeki zararlı mikroorganizmaları ve bozulma etmenlerini yok etmek amacıyla genellikle 100°C’nin altındaki sıcaklıklarda uygulanan ısıl işleme denir.</a:t>
            </a:r>
          </a:p>
          <a:p>
            <a:pPr algn="just">
              <a:lnSpc>
                <a:spcPct val="140000"/>
              </a:lnSpc>
            </a:pPr>
            <a:r>
              <a:rPr lang="tr-TR" altLang="en-US"/>
              <a:t>Pastörizasyonda amaç; gıdada bulunan patojen mikroorganizmaları öldürmek yada bozulmaya neden olan mikroorganizmaların sayısını azaltmaktır.</a:t>
            </a:r>
          </a:p>
          <a:p>
            <a:pPr algn="just">
              <a:lnSpc>
                <a:spcPct val="140000"/>
              </a:lnSpc>
            </a:pPr>
            <a:r>
              <a:rPr lang="tr-TR" altLang="en-US"/>
              <a:t>Pastörizasyon işlemlerinin çoğunda gıdalar 60-85°C arasındaki sıcaklıklarda birkaç saniyeden 1 saate varan sürelerle ısıl işleme tabi tutulur.</a:t>
            </a:r>
          </a:p>
          <a:p>
            <a:pPr algn="just">
              <a:lnSpc>
                <a:spcPct val="140000"/>
              </a:lnSpc>
            </a:pPr>
            <a:r>
              <a:rPr lang="tr-TR" altLang="en-US"/>
              <a:t>pH değeri 4.5’in altında olan asitli gıdalarda ise (meyveler, meyve suları, domates ve ürünleri ile turşu gibi) mikroorganizmaların ısıya karşı dirençleri azaldığı için pastörizasyon daha düşük sıcaklıklarda uygulanır.</a:t>
            </a:r>
          </a:p>
          <a:p>
            <a:pPr algn="just">
              <a:lnSpc>
                <a:spcPct val="140000"/>
              </a:lnSpc>
            </a:pPr>
            <a:endParaRPr lang="tr-TR" altLang="en-US"/>
          </a:p>
        </p:txBody>
      </p:sp>
      <p:sp>
        <p:nvSpPr>
          <p:cNvPr id="70658" name="Dikdörtgen 3">
            <a:extLst>
              <a:ext uri="{FF2B5EF4-FFF2-40B4-BE49-F238E27FC236}">
                <a16:creationId xmlns:a16="http://schemas.microsoft.com/office/drawing/2014/main" id="{94EA24D3-702D-443F-912A-B313428E661E}"/>
              </a:ext>
            </a:extLst>
          </p:cNvPr>
          <p:cNvSpPr>
            <a:spLocks noChangeArrowheads="1"/>
          </p:cNvSpPr>
          <p:nvPr/>
        </p:nvSpPr>
        <p:spPr bwMode="auto">
          <a:xfrm>
            <a:off x="3308350" y="501650"/>
            <a:ext cx="4735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tr-TR" altLang="en-US" sz="2800" b="1">
                <a:latin typeface="Times New Roman" panose="02020603050405020304" pitchFamily="18" charset="0"/>
                <a:cs typeface="Times New Roman" panose="02020603050405020304" pitchFamily="18" charset="0"/>
              </a:rPr>
              <a:t>Pastörizasyonun amacı nedir </a:t>
            </a:r>
            <a:endParaRPr lang="tr-TR" altLang="en-US" sz="28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İçerik Yer Tutucusu 4">
            <a:extLst>
              <a:ext uri="{FF2B5EF4-FFF2-40B4-BE49-F238E27FC236}">
                <a16:creationId xmlns:a16="http://schemas.microsoft.com/office/drawing/2014/main" id="{34D14B64-30C9-46BC-A948-2C465A72CB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24213" y="169863"/>
            <a:ext cx="5743575" cy="6688137"/>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FB7F9E-7F5A-4B31-BA71-CFF363F34334}"/>
              </a:ext>
            </a:extLst>
          </p:cNvPr>
          <p:cNvSpPr>
            <a:spLocks noGrp="1"/>
          </p:cNvSpPr>
          <p:nvPr>
            <p:ph idx="1"/>
          </p:nvPr>
        </p:nvSpPr>
        <p:spPr>
          <a:xfrm>
            <a:off x="1471613" y="503238"/>
            <a:ext cx="10033000" cy="5924550"/>
          </a:xfrm>
        </p:spPr>
        <p:txBody>
          <a:bodyPr>
            <a:normAutofit/>
          </a:bodyPr>
          <a:lstStyle/>
          <a:p>
            <a:pPr marL="0" indent="0">
              <a:lnSpc>
                <a:spcPct val="150000"/>
              </a:lnSpc>
              <a:buFont typeface="Wingdings 3" panose="05040102010807070707" pitchFamily="18" charset="2"/>
              <a:buNone/>
            </a:pPr>
            <a:r>
              <a:rPr lang="tr-TR" altLang="en-US" b="1"/>
              <a:t>Mutfakta Hijyen </a:t>
            </a:r>
          </a:p>
          <a:p>
            <a:pPr marL="0" indent="0">
              <a:lnSpc>
                <a:spcPct val="150000"/>
              </a:lnSpc>
              <a:buFont typeface="Wingdings 3" panose="05040102010807070707" pitchFamily="18" charset="2"/>
              <a:buNone/>
            </a:pPr>
            <a:r>
              <a:rPr lang="tr-TR" altLang="en-US"/>
              <a:t>Yiyecek-içecek işletmelerinde gıda üretiminde en hassas alan mutfağın hijyenik standartlara uygun olması gerekmektedir. Mutfakta hijyenin sağlanması için bazı kriterlerin yerine getirilmesi gerekmektedir;</a:t>
            </a:r>
          </a:p>
          <a:p>
            <a:pPr marL="0" indent="0">
              <a:lnSpc>
                <a:spcPct val="150000"/>
              </a:lnSpc>
            </a:pPr>
            <a:r>
              <a:rPr lang="tr-TR" altLang="en-US"/>
              <a:t>Mutfakta kullanılan tüm ekipmanlar, mutfak araç gereçleri, çalışılan alan her kullanımdan sonra yıkanmalı, dezenfeksiyon ve durulama işlemi yapılmalıdır. </a:t>
            </a:r>
          </a:p>
          <a:p>
            <a:pPr marL="0" indent="0">
              <a:lnSpc>
                <a:spcPct val="150000"/>
              </a:lnSpc>
            </a:pPr>
            <a:r>
              <a:rPr lang="tr-TR" altLang="en-US"/>
              <a:t>Yemek hazırlamak için kullanılan ekipmanlar (sebze doğrama makinesi, hamur açma makinesi, kıyma makinesi vb.) kullanımdan hemen sonra ilgili personel tarafından temizlenmelidir. </a:t>
            </a:r>
          </a:p>
          <a:p>
            <a:pPr marL="0" indent="0">
              <a:lnSpc>
                <a:spcPct val="150000"/>
              </a:lnSpc>
            </a:pPr>
            <a:r>
              <a:rPr lang="tr-TR" altLang="en-US"/>
              <a:t>Erişilmeyen kısımların temizliği için gerekirse ekipmanın vidaları sökülerek temizliği yapılmalıdır. </a:t>
            </a:r>
          </a:p>
          <a:p>
            <a:pPr marL="0" indent="0">
              <a:lnSpc>
                <a:spcPct val="150000"/>
              </a:lnSpc>
              <a:buFont typeface="Wingdings 3" panose="05040102010807070707" pitchFamily="18" charset="2"/>
              <a:buNone/>
            </a:pPr>
            <a:endParaRPr lang="tr-TR"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İçerik Yer Tutucusu 2">
            <a:extLst>
              <a:ext uri="{FF2B5EF4-FFF2-40B4-BE49-F238E27FC236}">
                <a16:creationId xmlns:a16="http://schemas.microsoft.com/office/drawing/2014/main" id="{36430C76-2012-455E-BEE5-205CC86EEEFB}"/>
              </a:ext>
            </a:extLst>
          </p:cNvPr>
          <p:cNvSpPr>
            <a:spLocks noGrp="1"/>
          </p:cNvSpPr>
          <p:nvPr>
            <p:ph idx="1"/>
          </p:nvPr>
        </p:nvSpPr>
        <p:spPr>
          <a:xfrm>
            <a:off x="2589213" y="1484313"/>
            <a:ext cx="8915400" cy="4730750"/>
          </a:xfrm>
        </p:spPr>
        <p:txBody>
          <a:bodyPr/>
          <a:lstStyle/>
          <a:p>
            <a:pPr>
              <a:lnSpc>
                <a:spcPct val="150000"/>
              </a:lnSpc>
            </a:pPr>
            <a:r>
              <a:rPr lang="tr-TR" altLang="en-US"/>
              <a:t>Mutfak zemini, sabah, öğleden sonra, akşam olmak üzere günde 3 defa temizlenmelidir. Özellikle gıdaya doğrudan temas eden yüzeyler bol su ile durulanmalıdır. </a:t>
            </a:r>
          </a:p>
          <a:p>
            <a:pPr>
              <a:lnSpc>
                <a:spcPct val="150000"/>
              </a:lnSpc>
            </a:pPr>
            <a:r>
              <a:rPr lang="tr-TR" altLang="en-US"/>
              <a:t>Fırınlar, sabah çalıştırılmaya başlamadan önce deterjanlı bez ile silinmeli, akşam kullanımı bitip soğuyunca tekrar temizliğe alınmalıdır.  </a:t>
            </a:r>
          </a:p>
          <a:p>
            <a:pPr>
              <a:lnSpc>
                <a:spcPct val="150000"/>
              </a:lnSpc>
            </a:pPr>
            <a:r>
              <a:rPr lang="tr-TR" altLang="en-US"/>
              <a:t>Dezenfeksiyon işlemi mutlaka temizlikten sonra yapılmalıdır. Böylece kalan organik karakterli kir ve diğer artıkların, dezenfektanların etkinliğini azaltma olasılığı ortadan kalkmış olur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189283-93A1-4959-9718-9F29C62EFEA4}"/>
              </a:ext>
            </a:extLst>
          </p:cNvPr>
          <p:cNvSpPr>
            <a:spLocks noGrp="1"/>
          </p:cNvSpPr>
          <p:nvPr>
            <p:ph idx="1"/>
          </p:nvPr>
        </p:nvSpPr>
        <p:spPr>
          <a:xfrm>
            <a:off x="2027238" y="755650"/>
            <a:ext cx="9872662" cy="5513388"/>
          </a:xfrm>
        </p:spPr>
        <p:txBody>
          <a:bodyPr>
            <a:normAutofit/>
          </a:bodyPr>
          <a:lstStyle/>
          <a:p>
            <a:pPr marL="0" indent="0">
              <a:lnSpc>
                <a:spcPct val="150000"/>
              </a:lnSpc>
              <a:buFont typeface="Wingdings 3" panose="05040102010807070707" pitchFamily="18" charset="2"/>
              <a:buNone/>
            </a:pPr>
            <a:r>
              <a:rPr lang="tr-TR" altLang="en-US" sz="1700" b="1"/>
              <a:t>		Yiyecek Akı</a:t>
            </a:r>
            <a:r>
              <a:rPr lang="tr-TR" altLang="en-US" sz="1700"/>
              <a:t>ş</a:t>
            </a:r>
            <a:r>
              <a:rPr lang="tr-TR" altLang="en-US" sz="1700" b="1"/>
              <a:t> Sürecinde Hijyen  </a:t>
            </a:r>
          </a:p>
          <a:p>
            <a:pPr marL="0" indent="0">
              <a:lnSpc>
                <a:spcPct val="150000"/>
              </a:lnSpc>
              <a:buFont typeface="Wingdings 3" panose="05040102010807070707" pitchFamily="18" charset="2"/>
              <a:buNone/>
            </a:pPr>
            <a:endParaRPr lang="tr-TR" altLang="en-US" sz="1700"/>
          </a:p>
          <a:p>
            <a:pPr marL="0" indent="0">
              <a:lnSpc>
                <a:spcPct val="150000"/>
              </a:lnSpc>
            </a:pPr>
            <a:r>
              <a:rPr lang="tr-TR" altLang="en-US" sz="1700"/>
              <a:t>Yiyecek-içecek işletmelerinde yiyecek akış süreci; satın alma faaliyetleri ile başlar, teslim alma, depolama, depodan mal verme, hazırlık veya hazırlama (yıkama, ayıklama, doğrama, çözündürme gibi), üretim (pişirme işlemi) ve son olarak da servis aşamalarından oluşmaktadır</a:t>
            </a:r>
            <a:r>
              <a:rPr lang="tr-TR" altLang="en-US" sz="1700" baseline="30000"/>
              <a:t>.</a:t>
            </a:r>
          </a:p>
          <a:p>
            <a:pPr marL="0" indent="0">
              <a:lnSpc>
                <a:spcPct val="150000"/>
              </a:lnSpc>
              <a:buFont typeface="Wingdings 3" panose="05040102010807070707" pitchFamily="18" charset="2"/>
              <a:buNone/>
            </a:pPr>
            <a:endParaRPr lang="tr-TR" altLang="en-US" sz="1700" baseline="30000"/>
          </a:p>
          <a:p>
            <a:pPr marL="0" indent="0">
              <a:lnSpc>
                <a:spcPct val="150000"/>
              </a:lnSpc>
              <a:buFont typeface="Wingdings 3" panose="05040102010807070707" pitchFamily="18" charset="2"/>
              <a:buNone/>
            </a:pPr>
            <a:r>
              <a:rPr lang="tr-TR" altLang="en-US" sz="2400" b="1" baseline="30000"/>
              <a:t>Satın almada hijyen</a:t>
            </a:r>
          </a:p>
          <a:p>
            <a:pPr marL="0" indent="0">
              <a:lnSpc>
                <a:spcPct val="150000"/>
              </a:lnSpc>
              <a:buFont typeface="Wingdings 3" panose="05040102010807070707" pitchFamily="18" charset="2"/>
              <a:buNone/>
            </a:pPr>
            <a:r>
              <a:rPr lang="tr-TR" altLang="en-US" sz="1700"/>
              <a:t>	Satın alma fonksiyonun verimli olması için hammaddelerin (etler, sebzeler, baharatlar, yumurta, süt vb.), yarı mamullerin (pizza hamuru, milföy vb.) ve mamullerin (salça, mayonez vb.) istenilen kalitede, uygun fiyatta, doğru yerden ve doğru zamanda tedarik edilmesi amaçlanmaktadır. Ayrıca satın alma, kaliteyi ve hijyeni etkileyen faaliyetlerin de başlangıç noktasını oluşturmaktadır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ED374C-F0AF-40E1-8FEB-41747236C326}"/>
              </a:ext>
            </a:extLst>
          </p:cNvPr>
          <p:cNvSpPr>
            <a:spLocks noGrp="1"/>
          </p:cNvSpPr>
          <p:nvPr>
            <p:ph idx="1"/>
          </p:nvPr>
        </p:nvSpPr>
        <p:spPr>
          <a:xfrm>
            <a:off x="1643063" y="822325"/>
            <a:ext cx="9861550" cy="5856288"/>
          </a:xfrm>
        </p:spPr>
        <p:txBody>
          <a:bodyPr>
            <a:normAutofit/>
          </a:bodyPr>
          <a:lstStyle/>
          <a:p>
            <a:pPr marL="0" indent="0">
              <a:buFont typeface="Wingdings 3" panose="05040102010807070707" pitchFamily="18" charset="2"/>
              <a:buNone/>
            </a:pPr>
            <a:r>
              <a:rPr lang="tr-TR" altLang="en-US" b="1"/>
              <a:t>		Teslim Alma Sürecinde Hijyen </a:t>
            </a:r>
          </a:p>
          <a:p>
            <a:pPr marL="0" indent="0">
              <a:buFont typeface="Wingdings 3" panose="05040102010807070707" pitchFamily="18" charset="2"/>
              <a:buNone/>
            </a:pPr>
            <a:r>
              <a:rPr lang="tr-TR" altLang="en-US"/>
              <a:t> </a:t>
            </a:r>
          </a:p>
          <a:p>
            <a:pPr marL="0" indent="0">
              <a:buFont typeface="Wingdings 3" panose="05040102010807070707" pitchFamily="18" charset="2"/>
              <a:buNone/>
            </a:pPr>
            <a:r>
              <a:rPr lang="tr-TR" altLang="en-US"/>
              <a:t>	Teslim alma ile ilgili aşağıda belirtilmiş olan kriterler, gelen her gıda malzemesinin kontrol edilerek ve içeriği ona göre formatlanarak mal kabul kontrol formuna kaydedilir. Bu forma ayrıca gelen gıdanın adı, tedarikçisi, geliş tarihi, miktarı yazılır. Ayrıca geriye doğru izlenebilirlik açısından hem kontrol formunun üstüne hem de ürünün üstünde ortak bir bilgi yazılır. Bu bilgi gelen ve depoya kaldırılan ürünün üstünde etiket yardımı ile belirtilir. Forma aşağıda başlıkları bulunan bilgiler yazılmalıdır. </a:t>
            </a:r>
          </a:p>
          <a:p>
            <a:pPr marL="0" indent="0">
              <a:buFont typeface="Wingdings 3" panose="05040102010807070707" pitchFamily="18" charset="2"/>
              <a:buNone/>
            </a:pPr>
            <a:r>
              <a:rPr lang="tr-TR" altLang="en-US"/>
              <a:t> </a:t>
            </a:r>
          </a:p>
          <a:p>
            <a:pPr marL="0" indent="0"/>
            <a:r>
              <a:rPr lang="tr-TR" altLang="en-US" b="1"/>
              <a:t>Sıcaklık</a:t>
            </a:r>
            <a:r>
              <a:rPr lang="tr-TR" altLang="en-US"/>
              <a:t>: Depolamada verilen değerlerin üzerine çıkılmamalıdır. </a:t>
            </a:r>
          </a:p>
          <a:p>
            <a:pPr marL="0" indent="0"/>
            <a:r>
              <a:rPr lang="tr-TR" altLang="en-US" b="1"/>
              <a:t>Tedarikçi</a:t>
            </a:r>
            <a:r>
              <a:rPr lang="tr-TR" altLang="en-US"/>
              <a:t>: Önceden onayladığınız, bildiğiniz bir tedarikçi ile çalışılmalıdır. </a:t>
            </a:r>
          </a:p>
          <a:p>
            <a:pPr marL="0" indent="0"/>
            <a:r>
              <a:rPr lang="tr-TR" altLang="en-US" b="1"/>
              <a:t>ÜT ve SKT</a:t>
            </a:r>
            <a:r>
              <a:rPr lang="tr-TR" altLang="en-US"/>
              <a:t>: Tercihen, raf ömrünün yarısından fazlasını tamamlamış ürünler alınmamalıdır. </a:t>
            </a:r>
          </a:p>
          <a:p>
            <a:pPr marL="0" indent="0"/>
            <a:r>
              <a:rPr lang="tr-TR" altLang="en-US" b="1"/>
              <a:t>Duyusal testler: </a:t>
            </a:r>
            <a:r>
              <a:rPr lang="tr-TR" altLang="en-US"/>
              <a:t>Koku, tat, renk, tekstür gibi belirlenmiş olan kalite kriterine göre değerlendirilmelidir. Özellikle kuru gıdalarda “küflenme ve böceklenme” kontrolünü mutlaka yapılmalıdır. </a:t>
            </a:r>
          </a:p>
          <a:p>
            <a:pPr marL="0" indent="0"/>
            <a:r>
              <a:rPr lang="tr-TR" altLang="en-US" b="1"/>
              <a:t>Ambalaj:</a:t>
            </a:r>
            <a:r>
              <a:rPr lang="tr-TR" altLang="en-US"/>
              <a:t> Ambalajı yırtık olan ürünler alınmamalıdır.  </a:t>
            </a:r>
          </a:p>
          <a:p>
            <a:pPr marL="0" indent="0"/>
            <a:endParaRPr lang="tr-T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018B5AD-F84F-49CA-9CDD-2E5E0848A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662688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A36CC9-F037-449A-A7E4-14EF10B55252}"/>
              </a:ext>
            </a:extLst>
          </p:cNvPr>
          <p:cNvSpPr>
            <a:spLocks noGrp="1"/>
          </p:cNvSpPr>
          <p:nvPr>
            <p:ph idx="1"/>
          </p:nvPr>
        </p:nvSpPr>
        <p:spPr>
          <a:xfrm>
            <a:off x="2589213" y="265113"/>
            <a:ext cx="8915400" cy="6400800"/>
          </a:xfrm>
        </p:spPr>
        <p:txBody>
          <a:bodyPr rtlCol="0">
            <a:normAutofit/>
          </a:bodyPr>
          <a:lstStyle/>
          <a:p>
            <a:pPr marL="0" indent="0" fontAlgn="auto">
              <a:spcAft>
                <a:spcPts val="0"/>
              </a:spcAft>
              <a:buFont typeface="Wingdings 3" charset="2"/>
              <a:buNone/>
              <a:defRPr/>
            </a:pPr>
            <a:r>
              <a:rPr lang="tr-TR" b="1" dirty="0">
                <a:solidFill>
                  <a:schemeClr val="tx1">
                    <a:lumMod val="75000"/>
                    <a:lumOff val="25000"/>
                  </a:schemeClr>
                </a:solidFill>
              </a:rPr>
              <a:t>Depolama Sürecinde Hijyen </a:t>
            </a:r>
          </a:p>
          <a:p>
            <a:pPr marL="0" indent="0" fontAlgn="auto">
              <a:spcAft>
                <a:spcPts val="0"/>
              </a:spcAft>
              <a:buFont typeface="Wingdings 3" charset="2"/>
              <a:buNone/>
              <a:defRPr/>
            </a:pPr>
            <a:r>
              <a:rPr lang="tr-TR" dirty="0">
                <a:solidFill>
                  <a:schemeClr val="tx1">
                    <a:lumMod val="75000"/>
                    <a:lumOff val="25000"/>
                  </a:schemeClr>
                </a:solidFill>
              </a:rPr>
              <a:t>	Teslim alınan gıda malzemeleri en kısa sürede depolanmalıdır. Depolamadaki amaç, satın alma şartnamesine uygun olarak alınan malzemelerin kalite özelliklerinin korunabilmesi için bozulma, çürümenin, çalınma ve israf nedeniyle ortaya çıkabilecek zararların önlenmesidir.</a:t>
            </a:r>
          </a:p>
          <a:p>
            <a:pPr marL="0" indent="0" fontAlgn="auto">
              <a:spcAft>
                <a:spcPts val="0"/>
              </a:spcAft>
              <a:buFont typeface="Wingdings 3" charset="2"/>
              <a:buNone/>
              <a:defRPr/>
            </a:pPr>
            <a:r>
              <a:rPr lang="tr-TR" dirty="0">
                <a:solidFill>
                  <a:schemeClr val="tx1">
                    <a:lumMod val="75000"/>
                    <a:lumOff val="25000"/>
                  </a:schemeClr>
                </a:solidFill>
              </a:rPr>
              <a:t>	Gıda maddelerinin depolanmasında malzemelerin özelliğine göre gıda depolama ve koruma yöntemleri şu şekilde belirtilmiştir.   </a:t>
            </a:r>
          </a:p>
          <a:p>
            <a:pPr>
              <a:spcAft>
                <a:spcPts val="0"/>
              </a:spcAft>
              <a:buFont typeface="Wingdings 3" charset="2"/>
              <a:buChar char=""/>
              <a:defRPr/>
            </a:pPr>
            <a:r>
              <a:rPr lang="tr-TR" dirty="0">
                <a:solidFill>
                  <a:schemeClr val="tx1">
                    <a:lumMod val="75000"/>
                    <a:lumOff val="25000"/>
                  </a:schemeClr>
                </a:solidFill>
              </a:rPr>
              <a:t>Dondurma, </a:t>
            </a:r>
          </a:p>
          <a:p>
            <a:pPr>
              <a:spcAft>
                <a:spcPts val="0"/>
              </a:spcAft>
              <a:buFont typeface="Wingdings 3" charset="2"/>
              <a:buChar char=""/>
              <a:defRPr/>
            </a:pPr>
            <a:r>
              <a:rPr lang="tr-TR" dirty="0">
                <a:solidFill>
                  <a:schemeClr val="tx1">
                    <a:lumMod val="75000"/>
                    <a:lumOff val="25000"/>
                  </a:schemeClr>
                </a:solidFill>
              </a:rPr>
              <a:t>Soğutma, </a:t>
            </a:r>
          </a:p>
          <a:p>
            <a:pPr>
              <a:spcAft>
                <a:spcPts val="0"/>
              </a:spcAft>
              <a:buFont typeface="Wingdings 3" charset="2"/>
              <a:buChar char=""/>
              <a:defRPr/>
            </a:pPr>
            <a:r>
              <a:rPr lang="tr-TR" dirty="0">
                <a:solidFill>
                  <a:schemeClr val="tx1">
                    <a:lumMod val="75000"/>
                    <a:lumOff val="25000"/>
                  </a:schemeClr>
                </a:solidFill>
              </a:rPr>
              <a:t>Kurutma, </a:t>
            </a:r>
          </a:p>
          <a:p>
            <a:pPr>
              <a:spcAft>
                <a:spcPts val="0"/>
              </a:spcAft>
              <a:buFont typeface="Wingdings 3" charset="2"/>
              <a:buChar char=""/>
              <a:defRPr/>
            </a:pPr>
            <a:r>
              <a:rPr lang="tr-TR" dirty="0">
                <a:solidFill>
                  <a:schemeClr val="tx1">
                    <a:lumMod val="75000"/>
                    <a:lumOff val="25000"/>
                  </a:schemeClr>
                </a:solidFill>
              </a:rPr>
              <a:t>Vakum paketleme + pastörizasyon</a:t>
            </a:r>
          </a:p>
          <a:p>
            <a:pPr>
              <a:spcAft>
                <a:spcPts val="0"/>
              </a:spcAft>
              <a:buFont typeface="Wingdings 3" charset="2"/>
              <a:buChar char=""/>
              <a:defRPr/>
            </a:pPr>
            <a:r>
              <a:rPr lang="tr-TR" dirty="0">
                <a:solidFill>
                  <a:schemeClr val="tx1">
                    <a:lumMod val="75000"/>
                    <a:lumOff val="25000"/>
                  </a:schemeClr>
                </a:solidFill>
              </a:rPr>
              <a:t>Tuzlama, şeker ekleme, </a:t>
            </a:r>
          </a:p>
          <a:p>
            <a:pPr>
              <a:spcAft>
                <a:spcPts val="0"/>
              </a:spcAft>
              <a:buFont typeface="Wingdings 3" charset="2"/>
              <a:buChar char=""/>
              <a:defRPr/>
            </a:pPr>
            <a:r>
              <a:rPr lang="tr-TR" dirty="0">
                <a:solidFill>
                  <a:schemeClr val="tx1">
                    <a:lumMod val="75000"/>
                    <a:lumOff val="25000"/>
                  </a:schemeClr>
                </a:solidFill>
              </a:rPr>
              <a:t>Gıda katkı maddeleri eklenmesi, </a:t>
            </a:r>
          </a:p>
          <a:p>
            <a:pPr marL="0" indent="0" fontAlgn="auto">
              <a:spcAft>
                <a:spcPts val="0"/>
              </a:spcAft>
              <a:buFont typeface="Wingdings 3" charset="2"/>
              <a:buNone/>
              <a:defRPr/>
            </a:pPr>
            <a:endParaRPr lang="tr-TR" dirty="0">
              <a:solidFill>
                <a:schemeClr val="tx1">
                  <a:lumMod val="75000"/>
                  <a:lumOff val="25000"/>
                </a:scheme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182269-D841-454D-9C0D-0766318A2EBE}"/>
              </a:ext>
            </a:extLst>
          </p:cNvPr>
          <p:cNvSpPr>
            <a:spLocks noGrp="1"/>
          </p:cNvSpPr>
          <p:nvPr>
            <p:ph idx="1"/>
          </p:nvPr>
        </p:nvSpPr>
        <p:spPr>
          <a:xfrm>
            <a:off x="1365250" y="609600"/>
            <a:ext cx="10363200" cy="5830888"/>
          </a:xfrm>
        </p:spPr>
        <p:txBody>
          <a:bodyPr>
            <a:normAutofit/>
          </a:bodyPr>
          <a:lstStyle/>
          <a:p>
            <a:pPr marL="0" indent="0">
              <a:buFont typeface="Wingdings 3" panose="05040102010807070707" pitchFamily="18" charset="2"/>
              <a:buNone/>
            </a:pPr>
            <a:r>
              <a:rPr lang="tr-TR" altLang="en-US" b="1"/>
              <a:t>		Hazırlama Sürecinde Hijyen  </a:t>
            </a:r>
          </a:p>
          <a:p>
            <a:pPr marL="0" indent="0">
              <a:buFont typeface="Wingdings 3" panose="05040102010807070707" pitchFamily="18" charset="2"/>
              <a:buNone/>
            </a:pPr>
            <a:r>
              <a:rPr lang="tr-TR" altLang="en-US"/>
              <a:t> </a:t>
            </a:r>
          </a:p>
          <a:p>
            <a:pPr marL="0" indent="0">
              <a:buFont typeface="Wingdings 3" panose="05040102010807070707" pitchFamily="18" charset="2"/>
              <a:buNone/>
            </a:pPr>
            <a:r>
              <a:rPr lang="tr-TR" altLang="en-US"/>
              <a:t>Yiyeceklerin, pişirilmeden önce hazırlanma aşamasında ayıklama, yıkama, doğrama, şekil verme, çözündürme vb. işlemlerden geçmesi gerekmektedir. Bu aşamada gıda güvenliği açısından ortaya çıkabilecek birtakım tehlikelerin önlenebilmesi için, çalışanların bilmeleri ve dikkat etmeleri gereken hijyen ilkeleri aşağıda verilmiştir.  </a:t>
            </a:r>
          </a:p>
          <a:p>
            <a:pPr marL="0" indent="0">
              <a:buFont typeface="Wingdings 3" panose="05040102010807070707" pitchFamily="18" charset="2"/>
              <a:buNone/>
            </a:pPr>
            <a:endParaRPr lang="tr-TR" altLang="en-US"/>
          </a:p>
          <a:p>
            <a:pPr marL="0" indent="0"/>
            <a:r>
              <a:rPr lang="tr-TR" altLang="en-US"/>
              <a:t>Kişisel temizlik ilkelerini uygulamak, </a:t>
            </a:r>
          </a:p>
          <a:p>
            <a:pPr marL="0" indent="0"/>
            <a:r>
              <a:rPr lang="tr-TR" altLang="en-US"/>
              <a:t>Çapraz bulaşmayı önlemek için gereken tedbirleri almak, </a:t>
            </a:r>
          </a:p>
          <a:p>
            <a:pPr marL="0" indent="0"/>
            <a:r>
              <a:rPr lang="tr-TR" altLang="en-US"/>
              <a:t>Çalışma ortamının uygun sıcaklıkta olmasını sağlamak, </a:t>
            </a:r>
          </a:p>
          <a:p>
            <a:pPr marL="0" indent="0"/>
            <a:r>
              <a:rPr lang="tr-TR" altLang="en-US"/>
              <a:t>Kullanılan suyunun temizliğinden emin olmak. </a:t>
            </a:r>
          </a:p>
          <a:p>
            <a:pPr marL="0" indent="0">
              <a:buFont typeface="Wingdings 3" panose="05040102010807070707" pitchFamily="18" charset="2"/>
              <a:buNone/>
            </a:pPr>
            <a:endParaRPr lang="tr-TR"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İçerik Yer Tutucusu 2">
            <a:extLst>
              <a:ext uri="{FF2B5EF4-FFF2-40B4-BE49-F238E27FC236}">
                <a16:creationId xmlns:a16="http://schemas.microsoft.com/office/drawing/2014/main" id="{0FC45391-301B-432B-950A-1398DD2F4B54}"/>
              </a:ext>
            </a:extLst>
          </p:cNvPr>
          <p:cNvSpPr>
            <a:spLocks noGrp="1"/>
          </p:cNvSpPr>
          <p:nvPr>
            <p:ph idx="1"/>
          </p:nvPr>
        </p:nvSpPr>
        <p:spPr>
          <a:xfrm>
            <a:off x="1979613" y="741363"/>
            <a:ext cx="8915400" cy="4665662"/>
          </a:xfrm>
        </p:spPr>
        <p:txBody>
          <a:bodyPr/>
          <a:lstStyle/>
          <a:p>
            <a:pPr marL="0" indent="0">
              <a:buFont typeface="Wingdings 3" panose="05040102010807070707" pitchFamily="18" charset="2"/>
              <a:buNone/>
            </a:pPr>
            <a:r>
              <a:rPr lang="tr-TR" altLang="en-US" b="1"/>
              <a:t>Çözündürme Sürecinde Hijyen </a:t>
            </a:r>
          </a:p>
          <a:p>
            <a:pPr marL="0" indent="0">
              <a:buFont typeface="Wingdings 3" panose="05040102010807070707" pitchFamily="18" charset="2"/>
              <a:buNone/>
            </a:pPr>
            <a:endParaRPr lang="tr-TR" altLang="en-US"/>
          </a:p>
          <a:p>
            <a:pPr marL="0" indent="0">
              <a:buFont typeface="Wingdings 3" panose="05040102010807070707" pitchFamily="18" charset="2"/>
              <a:buNone/>
            </a:pPr>
            <a:r>
              <a:rPr lang="tr-TR" altLang="en-US"/>
              <a:t>	Dondurulmuş gıda maddelerinin kullanım öncesinde güvenli bir şekilde tamamen çözündürüldüğünden emin olunmalıdır. Çözündürme sırasında meydana gelebilecek mikrobiyolojik tehlikeler konusunda yeterli bilgisi olamayan mutfak çalışanlarının en fazla yaptıkları hatalar; donuk et, balık ve tavuk gibi yüksek risk grubunda olan gıda maddelerini çalışma tezgahlarının üzerine bırakarak ortam sıcaklığında çözülmesini beklemeleridir.</a:t>
            </a:r>
          </a:p>
          <a:p>
            <a:pPr marL="0" indent="0">
              <a:buFont typeface="Wingdings 3" panose="05040102010807070707" pitchFamily="18" charset="2"/>
              <a:buNone/>
            </a:pPr>
            <a:r>
              <a:rPr lang="tr-TR" altLang="en-US"/>
              <a:t>	 Çözündürmede en güvenli yöntem, soğutucu ünitelerde veya endüstriyel bir ekipman olan çözündürme kabinlerinde doğru ve uygun sıcaklıklarda (maksimum +5°C) gıda maddesinin çözünmesini sağlamaktır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A600C2-38AB-4E46-B631-1DC37A9122D2}"/>
              </a:ext>
            </a:extLst>
          </p:cNvPr>
          <p:cNvSpPr>
            <a:spLocks noGrp="1"/>
          </p:cNvSpPr>
          <p:nvPr>
            <p:ph idx="1"/>
          </p:nvPr>
        </p:nvSpPr>
        <p:spPr>
          <a:xfrm>
            <a:off x="2192338" y="1087438"/>
            <a:ext cx="8915400" cy="5286375"/>
          </a:xfrm>
        </p:spPr>
        <p:txBody>
          <a:bodyPr>
            <a:normAutofit/>
          </a:bodyPr>
          <a:lstStyle/>
          <a:p>
            <a:pPr marL="0" indent="0">
              <a:lnSpc>
                <a:spcPct val="150000"/>
              </a:lnSpc>
              <a:buFont typeface="Wingdings 3" panose="05040102010807070707" pitchFamily="18" charset="2"/>
              <a:buNone/>
            </a:pPr>
            <a:r>
              <a:rPr lang="tr-TR" altLang="en-US" b="1"/>
              <a:t>Üretim Sürecinde Hijyen </a:t>
            </a:r>
          </a:p>
          <a:p>
            <a:pPr marL="0" indent="0">
              <a:lnSpc>
                <a:spcPct val="150000"/>
              </a:lnSpc>
              <a:buFont typeface="Wingdings 3" panose="05040102010807070707" pitchFamily="18" charset="2"/>
              <a:buNone/>
            </a:pPr>
            <a:r>
              <a:rPr lang="tr-TR" altLang="en-US"/>
              <a:t> 	Mutfakta gerçekleşen üretim süreci, yiyeceklerin pişirilmesi ve anında tüketilmeyecekse soğutulması ve bunların tekrar ısıtılması işlemlerini içermektedir. </a:t>
            </a:r>
          </a:p>
          <a:p>
            <a:pPr marL="0" indent="0">
              <a:lnSpc>
                <a:spcPct val="150000"/>
              </a:lnSpc>
              <a:buFont typeface="Wingdings 3" panose="05040102010807070707" pitchFamily="18" charset="2"/>
              <a:buNone/>
            </a:pPr>
            <a:r>
              <a:rPr lang="tr-TR" altLang="en-US"/>
              <a:t>	Bunları da aşağıdaki gibi açıklayabiliriz.</a:t>
            </a:r>
          </a:p>
          <a:p>
            <a:pPr marL="0" indent="0">
              <a:lnSpc>
                <a:spcPct val="150000"/>
              </a:lnSpc>
              <a:buFont typeface="Wingdings 3" panose="05040102010807070707" pitchFamily="18" charset="2"/>
              <a:buNone/>
            </a:pPr>
            <a:endParaRPr lang="tr-TR" altLang="en-US"/>
          </a:p>
          <a:p>
            <a:pPr marL="0" indent="0">
              <a:lnSpc>
                <a:spcPct val="150000"/>
              </a:lnSpc>
            </a:pPr>
            <a:r>
              <a:rPr lang="tr-TR" altLang="en-US" b="1"/>
              <a:t>Pi</a:t>
            </a:r>
            <a:r>
              <a:rPr lang="tr-TR" altLang="en-US"/>
              <a:t>ş</a:t>
            </a:r>
            <a:r>
              <a:rPr lang="tr-TR" altLang="en-US" b="1"/>
              <a:t>irmede Hijyen </a:t>
            </a:r>
            <a:r>
              <a:rPr lang="tr-TR" altLang="en-US"/>
              <a:t>İ</a:t>
            </a:r>
            <a:r>
              <a:rPr lang="tr-TR" altLang="en-US" b="1"/>
              <a:t>lkeleri </a:t>
            </a:r>
            <a:endParaRPr lang="tr-TR" altLang="en-US"/>
          </a:p>
          <a:p>
            <a:pPr marL="0" indent="0">
              <a:lnSpc>
                <a:spcPct val="150000"/>
              </a:lnSpc>
              <a:buFont typeface="Wingdings 3" panose="05040102010807070707" pitchFamily="18" charset="2"/>
              <a:buNone/>
            </a:pPr>
            <a:r>
              <a:rPr lang="tr-TR" altLang="en-US"/>
              <a:t>	Pişirme esnasında, ürün merkez sıcaklığının en az 70°C 2 dk. 60°C 45 dk. veya 80°C 2 saniye tutulmasına dikkat edilir. Bazı kuru gıdalarda ürün merkez sıcaklığı daha yüksek tutulmalıdır. Örneğin toksin içerebilen kırmızı barbunya fasulyenin en az 100°C’ye 10 dk. kadar ısıtılmış olması içerdiği toksinin etkisinin yok edilmesi için gereklidir. Türk mutfağında genel olarak “az pişmiş” yemek yeme alışkanlığı yoktur.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İçerik Yer Tutucusu 2">
            <a:extLst>
              <a:ext uri="{FF2B5EF4-FFF2-40B4-BE49-F238E27FC236}">
                <a16:creationId xmlns:a16="http://schemas.microsoft.com/office/drawing/2014/main" id="{FDBCF570-B16A-48D3-9B07-3428443B574C}"/>
              </a:ext>
            </a:extLst>
          </p:cNvPr>
          <p:cNvSpPr>
            <a:spLocks noGrp="1"/>
          </p:cNvSpPr>
          <p:nvPr>
            <p:ph idx="1"/>
          </p:nvPr>
        </p:nvSpPr>
        <p:spPr>
          <a:xfrm>
            <a:off x="1603375" y="688975"/>
            <a:ext cx="10031413" cy="5380038"/>
          </a:xfrm>
        </p:spPr>
        <p:txBody>
          <a:bodyPr/>
          <a:lstStyle/>
          <a:p>
            <a:pPr marL="0" indent="0">
              <a:buFont typeface="Wingdings 3" panose="05040102010807070707" pitchFamily="18" charset="2"/>
              <a:buNone/>
            </a:pPr>
            <a:r>
              <a:rPr lang="tr-TR" altLang="en-US" b="1" dirty="0"/>
              <a:t>So</a:t>
            </a:r>
            <a:r>
              <a:rPr lang="tr-TR" altLang="en-US" dirty="0"/>
              <a:t>ğ</a:t>
            </a:r>
            <a:r>
              <a:rPr lang="tr-TR" altLang="en-US" b="1" dirty="0"/>
              <a:t>utma </a:t>
            </a:r>
            <a:r>
              <a:rPr lang="tr-TR" altLang="en-US" dirty="0"/>
              <a:t>İş</a:t>
            </a:r>
            <a:r>
              <a:rPr lang="tr-TR" altLang="en-US" b="1" dirty="0"/>
              <a:t>leminde Hijyen </a:t>
            </a:r>
            <a:r>
              <a:rPr lang="tr-TR" altLang="en-US" dirty="0"/>
              <a:t>İ</a:t>
            </a:r>
            <a:r>
              <a:rPr lang="tr-TR" altLang="en-US" b="1" dirty="0"/>
              <a:t>lkeleri </a:t>
            </a:r>
          </a:p>
          <a:p>
            <a:pPr marL="0" indent="0">
              <a:buFont typeface="Wingdings 3" panose="05040102010807070707" pitchFamily="18" charset="2"/>
              <a:buNone/>
            </a:pPr>
            <a:endParaRPr lang="tr-TR" altLang="en-US" dirty="0"/>
          </a:p>
          <a:p>
            <a:pPr marL="0" indent="0">
              <a:buFont typeface="Wingdings 3" panose="05040102010807070707" pitchFamily="18" charset="2"/>
              <a:buNone/>
            </a:pPr>
            <a:r>
              <a:rPr lang="tr-TR" altLang="en-US" dirty="0"/>
              <a:t>	Pişirilerek hazırlanan yemekler her zaman anında sıcak olarak servis edilemeyebilirler. Bazı durumlarda önce soğutulmaları gerekebilir. Örneğin; mezeler, zeytinyağlılar, sütlü ve hamur işi tatlılar gibi yiyecekler sadece soğuduktan sonra servis edilmektedir. Yemekler pişirildikten sonra hemen tüketilmeyecekse mutlaka kısa bir sürede buzdolabına, derin dondurucuya veya soğuk hava depolarına kaldırılmalıdır. Hızlı soğutma için, örneğin geniş ve yayvan, çabuk soğuyan kaplar kullanılarak, soğuk su dolu başka bir kabın içine koyulabilir ve sık sık karıştırılarak soğutulabilir.</a:t>
            </a:r>
          </a:p>
          <a:p>
            <a:pPr marL="0" indent="0">
              <a:buFont typeface="Wingdings 3" panose="05040102010807070707" pitchFamily="18" charset="2"/>
              <a:buNone/>
            </a:pPr>
            <a:endParaRPr lang="tr-TR" altLang="en-US" dirty="0"/>
          </a:p>
          <a:p>
            <a:pPr marL="0" indent="0">
              <a:buFont typeface="Wingdings 3" panose="05040102010807070707" pitchFamily="18" charset="2"/>
              <a:buNone/>
            </a:pPr>
            <a:r>
              <a:rPr lang="tr-TR" altLang="en-US" b="1" dirty="0"/>
              <a:t>Tekrar Isıtma </a:t>
            </a:r>
            <a:r>
              <a:rPr lang="tr-TR" altLang="en-US" dirty="0"/>
              <a:t>İş</a:t>
            </a:r>
            <a:r>
              <a:rPr lang="tr-TR" altLang="en-US" b="1" dirty="0"/>
              <a:t>leminde Hijyen </a:t>
            </a:r>
            <a:r>
              <a:rPr lang="tr-TR" altLang="en-US" dirty="0"/>
              <a:t>İ</a:t>
            </a:r>
            <a:r>
              <a:rPr lang="tr-TR" altLang="en-US" b="1" dirty="0"/>
              <a:t>lkeleri </a:t>
            </a:r>
          </a:p>
          <a:p>
            <a:pPr marL="0" indent="0">
              <a:buFont typeface="Wingdings 3" panose="05040102010807070707" pitchFamily="18" charset="2"/>
              <a:buNone/>
            </a:pPr>
            <a:r>
              <a:rPr lang="tr-TR" altLang="en-US" dirty="0"/>
              <a:t> </a:t>
            </a:r>
          </a:p>
          <a:p>
            <a:pPr marL="0" indent="0">
              <a:buFont typeface="Wingdings 3" panose="05040102010807070707" pitchFamily="18" charset="2"/>
              <a:buNone/>
            </a:pPr>
            <a:r>
              <a:rPr lang="tr-TR" altLang="en-US" dirty="0"/>
              <a:t>	Pişirilip, servise çıkan yemek tekrar servis edilmemelidir. Tekrar ısıtma sıcaklığı takip edilip, kayıt altına alınmalıdır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İçerik Yer Tutucusu 2">
            <a:extLst>
              <a:ext uri="{FF2B5EF4-FFF2-40B4-BE49-F238E27FC236}">
                <a16:creationId xmlns:a16="http://schemas.microsoft.com/office/drawing/2014/main" id="{9D9AD4E0-690A-44CE-AA31-AE085CD674FD}"/>
              </a:ext>
            </a:extLst>
          </p:cNvPr>
          <p:cNvSpPr>
            <a:spLocks noGrp="1"/>
          </p:cNvSpPr>
          <p:nvPr>
            <p:ph idx="1"/>
          </p:nvPr>
        </p:nvSpPr>
        <p:spPr>
          <a:xfrm>
            <a:off x="2416175" y="1539875"/>
            <a:ext cx="8915400" cy="3778250"/>
          </a:xfrm>
        </p:spPr>
        <p:txBody>
          <a:bodyPr/>
          <a:lstStyle/>
          <a:p>
            <a:pPr marL="0" indent="0">
              <a:buFont typeface="Wingdings 3" panose="05040102010807070707" pitchFamily="18" charset="2"/>
              <a:buNone/>
            </a:pPr>
            <a:r>
              <a:rPr lang="tr-TR" altLang="en-US" b="1"/>
              <a:t>Serviste Hijyen  </a:t>
            </a:r>
          </a:p>
          <a:p>
            <a:pPr marL="0" indent="0">
              <a:buFont typeface="Wingdings 3" panose="05040102010807070707" pitchFamily="18" charset="2"/>
              <a:buNone/>
            </a:pPr>
            <a:r>
              <a:rPr lang="tr-TR" altLang="en-US"/>
              <a:t> </a:t>
            </a:r>
          </a:p>
          <a:p>
            <a:pPr marL="0" indent="0">
              <a:buFont typeface="Wingdings 3" panose="05040102010807070707" pitchFamily="18" charset="2"/>
              <a:buNone/>
            </a:pPr>
            <a:r>
              <a:rPr lang="tr-TR" altLang="en-US"/>
              <a:t>	Hijyen prosedürlere olan gereksinim, yemeğin hazırlanmasından yiyecek akış sürecindeki en son aşama olan dağıtım ve servis aşamalarına kadar olan tüm süreçte görülmektedir. Aksi takdirde bu aşamaya kadar hijyenik koşullarda üretilen yiyecekler servis esnasında çapraz bulaşmalara veya bulaşmalara maruz kalarak sağlık yönünden tehlike içerebilir.</a:t>
            </a:r>
          </a:p>
          <a:p>
            <a:pPr marL="0" indent="0">
              <a:buFont typeface="Wingdings 3" panose="05040102010807070707" pitchFamily="18" charset="2"/>
              <a:buNone/>
            </a:pPr>
            <a:endParaRPr lang="tr-TR" altLang="en-US"/>
          </a:p>
          <a:p>
            <a:pPr marL="0" indent="0">
              <a:buFont typeface="Wingdings 3" panose="05040102010807070707" pitchFamily="18" charset="2"/>
              <a:buNone/>
            </a:pPr>
            <a:r>
              <a:rPr lang="tr-TR" altLang="en-US"/>
              <a:t>	</a:t>
            </a:r>
          </a:p>
          <a:p>
            <a:pPr marL="0" indent="0">
              <a:buFont typeface="Wingdings 3" panose="05040102010807070707" pitchFamily="18" charset="2"/>
              <a:buNone/>
            </a:pPr>
            <a:r>
              <a:rPr lang="tr-TR" altLang="en-US"/>
              <a:t>*Gıdaya kontak edecek şekilde çalışan kişilerin portör</a:t>
            </a:r>
            <a:r>
              <a:rPr lang="tr-TR" altLang="en-US" b="1"/>
              <a:t> </a:t>
            </a:r>
            <a:r>
              <a:rPr lang="tr-TR" altLang="en-US"/>
              <a:t>muayeneleri periyodik olarak yapılmalıdır.</a:t>
            </a:r>
          </a:p>
          <a:p>
            <a:pPr marL="0" indent="0">
              <a:buFont typeface="Wingdings 3" panose="05040102010807070707" pitchFamily="18" charset="2"/>
              <a:buNone/>
            </a:pPr>
            <a:endParaRPr lang="tr-TR"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080FD8-C566-49BC-8FBF-1A479FEB1336}"/>
              </a:ext>
            </a:extLst>
          </p:cNvPr>
          <p:cNvSpPr>
            <a:spLocks noGrp="1"/>
          </p:cNvSpPr>
          <p:nvPr>
            <p:ph idx="1"/>
          </p:nvPr>
        </p:nvSpPr>
        <p:spPr>
          <a:xfrm>
            <a:off x="1762125" y="941388"/>
            <a:ext cx="9821863" cy="5632450"/>
          </a:xfrm>
        </p:spPr>
        <p:txBody>
          <a:bodyPr>
            <a:normAutofit/>
          </a:bodyPr>
          <a:lstStyle/>
          <a:p>
            <a:pPr marL="0" indent="0">
              <a:lnSpc>
                <a:spcPct val="200000"/>
              </a:lnSpc>
              <a:buFont typeface="Wingdings 3" panose="05040102010807070707" pitchFamily="18" charset="2"/>
              <a:buNone/>
            </a:pPr>
            <a:r>
              <a:rPr lang="tr-TR" altLang="en-US"/>
              <a:t>Sanitasyon ve hijyen uygulamalarını göz ardı yapan işletmelerin karşılaşabileceği olumsuzlukları şu şekilde sıralamak mümkündür:</a:t>
            </a:r>
          </a:p>
          <a:p>
            <a:pPr marL="0" indent="0">
              <a:lnSpc>
                <a:spcPct val="200000"/>
              </a:lnSpc>
            </a:pPr>
            <a:r>
              <a:rPr lang="tr-TR" altLang="en-US"/>
              <a:t>Müşteri güvensizliği ve kaybı,</a:t>
            </a:r>
          </a:p>
          <a:p>
            <a:pPr marL="0" indent="0">
              <a:lnSpc>
                <a:spcPct val="200000"/>
              </a:lnSpc>
            </a:pPr>
            <a:r>
              <a:rPr lang="tr-TR" altLang="en-US"/>
              <a:t>Satışlarda azalma ve üretim kayıpları,</a:t>
            </a:r>
          </a:p>
          <a:p>
            <a:pPr marL="0" indent="0">
              <a:lnSpc>
                <a:spcPct val="200000"/>
              </a:lnSpc>
            </a:pPr>
            <a:r>
              <a:rPr lang="tr-TR" altLang="en-US"/>
              <a:t>Yasal uygulamalar ve cezalar,</a:t>
            </a:r>
          </a:p>
          <a:p>
            <a:pPr marL="0" indent="0">
              <a:lnSpc>
                <a:spcPct val="200000"/>
              </a:lnSpc>
            </a:pPr>
            <a:r>
              <a:rPr lang="tr-TR" altLang="en-US"/>
              <a:t>Personelde moral bozukluğu ve motivasyon kaybı,</a:t>
            </a:r>
          </a:p>
          <a:p>
            <a:pPr marL="0" indent="0">
              <a:lnSpc>
                <a:spcPct val="200000"/>
              </a:lnSpc>
            </a:pPr>
            <a:r>
              <a:rPr lang="tr-TR" altLang="en-US"/>
              <a:t>Prestij ve imaj kaybı,</a:t>
            </a:r>
          </a:p>
          <a:p>
            <a:pPr marL="0" indent="0">
              <a:lnSpc>
                <a:spcPct val="200000"/>
              </a:lnSpc>
            </a:pPr>
            <a:r>
              <a:rPr lang="tr-TR" altLang="en-US"/>
              <a:t>Personele yeniden eğitim verilme zorunluluğu.</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97EB61-E0FC-405C-806C-D24244B4B6F6}"/>
              </a:ext>
            </a:extLst>
          </p:cNvPr>
          <p:cNvSpPr>
            <a:spLocks noGrp="1"/>
          </p:cNvSpPr>
          <p:nvPr>
            <p:ph idx="1"/>
          </p:nvPr>
        </p:nvSpPr>
        <p:spPr>
          <a:xfrm>
            <a:off x="1749425" y="252413"/>
            <a:ext cx="9780588" cy="3776662"/>
          </a:xfrm>
        </p:spPr>
        <p:txBody>
          <a:bodyPr rtlCol="0">
            <a:normAutofit/>
          </a:bodyPr>
          <a:lstStyle/>
          <a:p>
            <a:pPr marL="0" indent="0">
              <a:spcAft>
                <a:spcPts val="0"/>
              </a:spcAft>
              <a:buFont typeface="Wingdings 3" charset="2"/>
              <a:buNone/>
              <a:defRPr/>
            </a:pPr>
            <a:r>
              <a:rPr lang="tr-TR" dirty="0">
                <a:solidFill>
                  <a:srgbClr val="FF0000"/>
                </a:solidFill>
              </a:rPr>
              <a:t>		Depolama da dikkat edilecekler;  </a:t>
            </a:r>
          </a:p>
          <a:p>
            <a:pPr>
              <a:spcAft>
                <a:spcPts val="0"/>
              </a:spcAft>
              <a:buFont typeface="Wingdings 3" charset="2"/>
              <a:buChar char=""/>
              <a:defRPr/>
            </a:pPr>
            <a:r>
              <a:rPr lang="tr-TR" dirty="0">
                <a:solidFill>
                  <a:schemeClr val="tx1">
                    <a:lumMod val="75000"/>
                    <a:lumOff val="25000"/>
                  </a:schemeClr>
                </a:solidFill>
              </a:rPr>
              <a:t>Satın	alınan	yiyecekler	uygun	yer, ısı ve	sürelerde,	temiz	bir şekilde depolanmalıdır.</a:t>
            </a:r>
          </a:p>
          <a:p>
            <a:pPr>
              <a:spcAft>
                <a:spcPts val="0"/>
              </a:spcAft>
              <a:buFont typeface="Wingdings 3" charset="2"/>
              <a:buChar char=""/>
              <a:defRPr/>
            </a:pPr>
            <a:r>
              <a:rPr lang="tr-TR" dirty="0">
                <a:solidFill>
                  <a:schemeClr val="tx1">
                    <a:lumMod val="75000"/>
                    <a:lumOff val="25000"/>
                  </a:schemeClr>
                </a:solidFill>
              </a:rPr>
              <a:t>Ambalajlı gıdalar, konserveler, su oranı düşük (tahıllar, kuru baklagiller vb.) yiyecekler, 10 </a:t>
            </a:r>
            <a:r>
              <a:rPr lang="tr-TR" baseline="30000" dirty="0" err="1">
                <a:solidFill>
                  <a:schemeClr val="tx1">
                    <a:lumMod val="75000"/>
                    <a:lumOff val="25000"/>
                  </a:schemeClr>
                </a:solidFill>
              </a:rPr>
              <a:t>o</a:t>
            </a:r>
            <a:r>
              <a:rPr lang="tr-TR" dirty="0" err="1">
                <a:solidFill>
                  <a:schemeClr val="tx1">
                    <a:lumMod val="75000"/>
                    <a:lumOff val="25000"/>
                  </a:schemeClr>
                </a:solidFill>
              </a:rPr>
              <a:t>C</a:t>
            </a:r>
            <a:r>
              <a:rPr lang="tr-TR" dirty="0">
                <a:solidFill>
                  <a:schemeClr val="tx1">
                    <a:lumMod val="75000"/>
                    <a:lumOff val="25000"/>
                  </a:schemeClr>
                </a:solidFill>
              </a:rPr>
              <a:t> ile 15 </a:t>
            </a:r>
            <a:r>
              <a:rPr lang="tr-TR" baseline="30000" dirty="0" err="1">
                <a:solidFill>
                  <a:schemeClr val="tx1">
                    <a:lumMod val="75000"/>
                    <a:lumOff val="25000"/>
                  </a:schemeClr>
                </a:solidFill>
              </a:rPr>
              <a:t>o</a:t>
            </a:r>
            <a:r>
              <a:rPr lang="tr-TR" dirty="0" err="1">
                <a:solidFill>
                  <a:schemeClr val="tx1">
                    <a:lumMod val="75000"/>
                    <a:lumOff val="25000"/>
                  </a:schemeClr>
                </a:solidFill>
              </a:rPr>
              <a:t>C</a:t>
            </a:r>
            <a:r>
              <a:rPr lang="tr-TR" dirty="0">
                <a:solidFill>
                  <a:schemeClr val="tx1">
                    <a:lumMod val="75000"/>
                    <a:lumOff val="25000"/>
                  </a:schemeClr>
                </a:solidFill>
              </a:rPr>
              <a:t> arasında kuru depolarda saklanmalıdır. Çabuk bozulan besinler soğuk depolarda saklanır. Depolardaki	yiyeceklerin	üzerleri	kapalı,	temiz	kaplara	konularak yerleştirilmelidir.</a:t>
            </a:r>
          </a:p>
          <a:p>
            <a:pPr>
              <a:spcAft>
                <a:spcPts val="0"/>
              </a:spcAft>
              <a:buFont typeface="Wingdings 3" charset="2"/>
              <a:buChar char=""/>
              <a:defRPr/>
            </a:pPr>
            <a:r>
              <a:rPr lang="tr-TR" dirty="0">
                <a:solidFill>
                  <a:schemeClr val="tx1">
                    <a:lumMod val="75000"/>
                    <a:lumOff val="25000"/>
                  </a:schemeClr>
                </a:solidFill>
              </a:rPr>
              <a:t>Yiyecekler gruplandırılarak, belli bir düzende ve üst üste gelmeyecek şekilde yerleştirilmelidir.</a:t>
            </a:r>
          </a:p>
          <a:p>
            <a:pPr marL="0" indent="0" fontAlgn="auto">
              <a:spcAft>
                <a:spcPts val="0"/>
              </a:spcAft>
              <a:buFont typeface="Wingdings 3" charset="2"/>
              <a:buNone/>
              <a:defRPr/>
            </a:pPr>
            <a:endParaRPr lang="tr-TR" dirty="0">
              <a:solidFill>
                <a:schemeClr val="tx1">
                  <a:lumMod val="75000"/>
                  <a:lumOff val="25000"/>
                </a:schemeClr>
              </a:solidFill>
            </a:endParaRPr>
          </a:p>
        </p:txBody>
      </p:sp>
      <p:pic>
        <p:nvPicPr>
          <p:cNvPr id="5" name="Resim 4">
            <a:extLst>
              <a:ext uri="{FF2B5EF4-FFF2-40B4-BE49-F238E27FC236}">
                <a16:creationId xmlns:a16="http://schemas.microsoft.com/office/drawing/2014/main" id="{B56C1C9E-C723-4FD9-A23A-3392B65B8184}"/>
              </a:ext>
            </a:extLst>
          </p:cNvPr>
          <p:cNvPicPr>
            <a:picLocks noChangeAspect="1"/>
          </p:cNvPicPr>
          <p:nvPr/>
        </p:nvPicPr>
        <p:blipFill>
          <a:blip r:embed="rId2"/>
          <a:stretch>
            <a:fillRect/>
          </a:stretch>
        </p:blipFill>
        <p:spPr>
          <a:xfrm>
            <a:off x="2451652" y="3429000"/>
            <a:ext cx="7301948" cy="3339472"/>
          </a:xfrm>
          <a:prstGeom prst="rect">
            <a:avLst/>
          </a:prstGeom>
          <a:ln>
            <a:noFill/>
          </a:ln>
          <a:effectLst>
            <a:softEdge rad="112500"/>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848E89-A0A6-40B2-92FB-66BFCFEED564}"/>
              </a:ext>
            </a:extLst>
          </p:cNvPr>
          <p:cNvSpPr>
            <a:spLocks noGrp="1"/>
          </p:cNvSpPr>
          <p:nvPr>
            <p:ph idx="1"/>
          </p:nvPr>
        </p:nvSpPr>
        <p:spPr>
          <a:xfrm>
            <a:off x="2244725" y="0"/>
            <a:ext cx="8915400" cy="3778250"/>
          </a:xfrm>
        </p:spPr>
        <p:txBody>
          <a:bodyPr>
            <a:normAutofit/>
          </a:bodyPr>
          <a:lstStyle/>
          <a:p>
            <a:r>
              <a:rPr lang="tr-TR" altLang="en-US"/>
              <a:t>Mutfak ve servis alanlarında kedi, köpek gibi hayvanlar olamamalıdır.</a:t>
            </a:r>
          </a:p>
          <a:p>
            <a:r>
              <a:rPr lang="tr-TR" altLang="en-US"/>
              <a:t>Çalışma alanlarının ve kullanılan araçların işe başlamadan önce temizliği kontrol edilmeli, iş bitiminde temiz bırakılmalıdır.</a:t>
            </a:r>
          </a:p>
          <a:p>
            <a:r>
              <a:rPr lang="tr-TR" altLang="en-US"/>
              <a:t>Çalışma alanlarında çöp kontrolü yapılmalı, açıkta çöp bırakılmamalıdır.</a:t>
            </a:r>
          </a:p>
          <a:p>
            <a:r>
              <a:rPr lang="tr-TR" altLang="en-US"/>
              <a:t>Mutfak ve servis alanlarında belli sıklıkla haşere kontrolü yapılmalı, üremelerini engellemek için gerekli önlemler alınmalıdır.</a:t>
            </a:r>
          </a:p>
          <a:p>
            <a:r>
              <a:rPr lang="tr-TR" altLang="en-US"/>
              <a:t>Yiyecek üretimi ve servis alanlarında daima temiz su kullanılmalıdır.</a:t>
            </a:r>
          </a:p>
          <a:p>
            <a:pPr>
              <a:buFont typeface="Wingdings 3" panose="05040102010807070707" pitchFamily="18" charset="2"/>
              <a:buNone/>
            </a:pPr>
            <a:endParaRPr lang="tr-TR" altLang="en-US"/>
          </a:p>
        </p:txBody>
      </p:sp>
      <p:pic>
        <p:nvPicPr>
          <p:cNvPr id="1026" name="Picture 2" descr="Ä°lgili resim">
            <a:extLst>
              <a:ext uri="{FF2B5EF4-FFF2-40B4-BE49-F238E27FC236}">
                <a16:creationId xmlns:a16="http://schemas.microsoft.com/office/drawing/2014/main" id="{7969C4A9-4205-406B-8A0C-F63C4E2C53B0}"/>
              </a:ext>
            </a:extLst>
          </p:cNvPr>
          <p:cNvPicPr>
            <a:picLocks noChangeAspect="1" noChangeArrowheads="1"/>
          </p:cNvPicPr>
          <p:nvPr/>
        </p:nvPicPr>
        <p:blipFill>
          <a:blip r:embed="rId2"/>
          <a:srcRect/>
          <a:stretch>
            <a:fillRect/>
          </a:stretch>
        </p:blipFill>
        <p:spPr bwMode="auto">
          <a:xfrm>
            <a:off x="2107096" y="2970558"/>
            <a:ext cx="8468139" cy="3887442"/>
          </a:xfrm>
          <a:prstGeom prst="rect">
            <a:avLst/>
          </a:prstGeom>
          <a:ln>
            <a:noFill/>
          </a:ln>
          <a:effectLst>
            <a:softEdge rad="112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57CDC9-5193-4DD4-A2F7-E5DDCFB27B89}"/>
              </a:ext>
            </a:extLst>
          </p:cNvPr>
          <p:cNvSpPr>
            <a:spLocks noGrp="1"/>
          </p:cNvSpPr>
          <p:nvPr>
            <p:ph idx="1"/>
          </p:nvPr>
        </p:nvSpPr>
        <p:spPr>
          <a:xfrm>
            <a:off x="1144727" y="172485"/>
            <a:ext cx="8915400" cy="5726112"/>
          </a:xfrm>
        </p:spPr>
        <p:txBody>
          <a:bodyPr rtlCol="0">
            <a:normAutofit/>
          </a:bodyPr>
          <a:lstStyle/>
          <a:p>
            <a:pPr marL="0" indent="0" fontAlgn="auto">
              <a:lnSpc>
                <a:spcPct val="150000"/>
              </a:lnSpc>
              <a:spcAft>
                <a:spcPts val="0"/>
              </a:spcAft>
              <a:buFont typeface="Wingdings 3" charset="2"/>
              <a:buNone/>
              <a:defRPr/>
            </a:pPr>
            <a:r>
              <a:rPr lang="tr-TR" b="1" dirty="0">
                <a:solidFill>
                  <a:schemeClr val="tx1">
                    <a:lumMod val="75000"/>
                    <a:lumOff val="25000"/>
                  </a:schemeClr>
                </a:solidFill>
              </a:rPr>
              <a:t>Depolamada uyulması gereken ilkeler:</a:t>
            </a:r>
          </a:p>
          <a:p>
            <a:pPr fontAlgn="auto">
              <a:lnSpc>
                <a:spcPct val="150000"/>
              </a:lnSpc>
              <a:spcAft>
                <a:spcPts val="0"/>
              </a:spcAft>
              <a:buFont typeface="Wingdings 3" charset="2"/>
              <a:buChar char=""/>
              <a:defRPr/>
            </a:pPr>
            <a:r>
              <a:rPr lang="tr-TR" dirty="0">
                <a:solidFill>
                  <a:schemeClr val="tx1">
                    <a:lumMod val="75000"/>
                    <a:lumOff val="25000"/>
                  </a:schemeClr>
                </a:solidFill>
              </a:rPr>
              <a:t>Isı takibi için termometre bulunmalı.</a:t>
            </a:r>
          </a:p>
          <a:p>
            <a:pPr fontAlgn="auto">
              <a:lnSpc>
                <a:spcPct val="150000"/>
              </a:lnSpc>
              <a:spcAft>
                <a:spcPts val="0"/>
              </a:spcAft>
              <a:buFont typeface="Wingdings 3" charset="2"/>
              <a:buChar char=""/>
              <a:defRPr/>
            </a:pPr>
            <a:r>
              <a:rPr lang="tr-TR" dirty="0">
                <a:solidFill>
                  <a:schemeClr val="tx1">
                    <a:lumMod val="75000"/>
                    <a:lumOff val="25000"/>
                  </a:schemeClr>
                </a:solidFill>
              </a:rPr>
              <a:t>Bütün bölümler birbirinden ayrı olmalı.</a:t>
            </a:r>
          </a:p>
          <a:p>
            <a:pPr fontAlgn="auto">
              <a:lnSpc>
                <a:spcPct val="150000"/>
              </a:lnSpc>
              <a:spcAft>
                <a:spcPts val="0"/>
              </a:spcAft>
              <a:buFont typeface="Wingdings 3" charset="2"/>
              <a:buChar char=""/>
              <a:defRPr/>
            </a:pPr>
            <a:r>
              <a:rPr lang="tr-TR" dirty="0">
                <a:solidFill>
                  <a:schemeClr val="tx1">
                    <a:lumMod val="75000"/>
                    <a:lumOff val="25000"/>
                  </a:schemeClr>
                </a:solidFill>
              </a:rPr>
              <a:t>Temizlik malzemesi ve deterjanlar ayrı bölümde saklanmalı.</a:t>
            </a:r>
          </a:p>
          <a:p>
            <a:pPr fontAlgn="auto">
              <a:lnSpc>
                <a:spcPct val="150000"/>
              </a:lnSpc>
              <a:spcAft>
                <a:spcPts val="0"/>
              </a:spcAft>
              <a:buFont typeface="Wingdings 3" charset="2"/>
              <a:buChar char=""/>
              <a:defRPr/>
            </a:pPr>
            <a:r>
              <a:rPr lang="tr-TR" dirty="0">
                <a:solidFill>
                  <a:schemeClr val="tx1">
                    <a:lumMod val="75000"/>
                    <a:lumOff val="25000"/>
                  </a:schemeClr>
                </a:solidFill>
              </a:rPr>
              <a:t>Depolarda nem, </a:t>
            </a:r>
            <a:r>
              <a:rPr lang="tr-TR" dirty="0" err="1">
                <a:solidFill>
                  <a:schemeClr val="tx1">
                    <a:lumMod val="75000"/>
                    <a:lumOff val="25000"/>
                  </a:schemeClr>
                </a:solidFill>
              </a:rPr>
              <a:t>yosunlanma</a:t>
            </a:r>
            <a:r>
              <a:rPr lang="tr-TR" dirty="0">
                <a:solidFill>
                  <a:schemeClr val="tx1">
                    <a:lumMod val="75000"/>
                    <a:lumOff val="25000"/>
                  </a:schemeClr>
                </a:solidFill>
              </a:rPr>
              <a:t>, koku, toz olmamalı.</a:t>
            </a:r>
          </a:p>
          <a:p>
            <a:pPr fontAlgn="auto">
              <a:lnSpc>
                <a:spcPct val="150000"/>
              </a:lnSpc>
              <a:spcAft>
                <a:spcPts val="0"/>
              </a:spcAft>
              <a:buFont typeface="Wingdings 3" charset="2"/>
              <a:buChar char=""/>
              <a:defRPr/>
            </a:pPr>
            <a:r>
              <a:rPr lang="tr-TR" dirty="0">
                <a:solidFill>
                  <a:schemeClr val="tx1">
                    <a:lumMod val="75000"/>
                    <a:lumOff val="25000"/>
                  </a:schemeClr>
                </a:solidFill>
              </a:rPr>
              <a:t>Etler kancalara asılı saklanmalı.</a:t>
            </a:r>
          </a:p>
          <a:p>
            <a:pPr fontAlgn="auto">
              <a:lnSpc>
                <a:spcPct val="150000"/>
              </a:lnSpc>
              <a:spcAft>
                <a:spcPts val="0"/>
              </a:spcAft>
              <a:buFont typeface="Wingdings 3" charset="2"/>
              <a:buChar char=""/>
              <a:defRPr/>
            </a:pPr>
            <a:r>
              <a:rPr lang="tr-TR" dirty="0">
                <a:solidFill>
                  <a:schemeClr val="tx1">
                    <a:lumMod val="75000"/>
                    <a:lumOff val="25000"/>
                  </a:schemeClr>
                </a:solidFill>
              </a:rPr>
              <a:t>Bütün bölümlerde ilk giren ilk çıkar (FİFO) ilkesine uyulmalı.</a:t>
            </a:r>
          </a:p>
          <a:p>
            <a:pPr fontAlgn="auto">
              <a:lnSpc>
                <a:spcPct val="150000"/>
              </a:lnSpc>
              <a:spcAft>
                <a:spcPts val="0"/>
              </a:spcAft>
              <a:buFont typeface="Wingdings 3" charset="2"/>
              <a:buChar char=""/>
              <a:defRPr/>
            </a:pPr>
            <a:r>
              <a:rPr lang="tr-TR" dirty="0">
                <a:solidFill>
                  <a:schemeClr val="tx1">
                    <a:lumMod val="75000"/>
                    <a:lumOff val="25000"/>
                  </a:schemeClr>
                </a:solidFill>
              </a:rPr>
              <a:t>Bütün gıdalar belli zamanlarda elden geçirilmeli.</a:t>
            </a:r>
          </a:p>
          <a:p>
            <a:pPr fontAlgn="auto">
              <a:lnSpc>
                <a:spcPct val="150000"/>
              </a:lnSpc>
              <a:spcAft>
                <a:spcPts val="0"/>
              </a:spcAft>
              <a:buFont typeface="Wingdings 3" charset="2"/>
              <a:buChar char=""/>
              <a:defRPr/>
            </a:pPr>
            <a:r>
              <a:rPr lang="tr-TR" dirty="0">
                <a:solidFill>
                  <a:schemeClr val="tx1">
                    <a:lumMod val="75000"/>
                    <a:lumOff val="25000"/>
                  </a:schemeClr>
                </a:solidFill>
              </a:rPr>
              <a:t>Tüm bölümlerdeki raflar paslanmaz çelikten ve kolay temizlenebilir şekilde yapılmalı.</a:t>
            </a:r>
          </a:p>
          <a:p>
            <a:pPr fontAlgn="auto">
              <a:lnSpc>
                <a:spcPct val="150000"/>
              </a:lnSpc>
              <a:spcAft>
                <a:spcPts val="0"/>
              </a:spcAft>
              <a:buFont typeface="Wingdings 3" charset="2"/>
              <a:buChar char=""/>
              <a:defRPr/>
            </a:pPr>
            <a:r>
              <a:rPr lang="tr-TR" dirty="0">
                <a:solidFill>
                  <a:schemeClr val="tx1">
                    <a:lumMod val="75000"/>
                    <a:lumOff val="25000"/>
                  </a:schemeClr>
                </a:solidFill>
              </a:rPr>
              <a:t>Tüm bölümler kolay temizlenen su geçirmez malzemeden yapılmalı.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2C2F2D4-E707-4B0D-B331-349906879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537188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311507-9C21-42D9-9501-13E4940C7D85}"/>
              </a:ext>
            </a:extLst>
          </p:cNvPr>
          <p:cNvSpPr>
            <a:spLocks noGrp="1"/>
          </p:cNvSpPr>
          <p:nvPr>
            <p:ph idx="1"/>
          </p:nvPr>
        </p:nvSpPr>
        <p:spPr>
          <a:xfrm>
            <a:off x="981075" y="490538"/>
            <a:ext cx="10523538" cy="6188075"/>
          </a:xfrm>
        </p:spPr>
        <p:txBody>
          <a:bodyPr>
            <a:noAutofit/>
          </a:bodyPr>
          <a:lstStyle/>
          <a:p>
            <a:pPr marL="0" indent="0">
              <a:lnSpc>
                <a:spcPct val="150000"/>
              </a:lnSpc>
              <a:buFont typeface="Wingdings 3" panose="05040102010807070707" pitchFamily="18" charset="2"/>
              <a:buNone/>
            </a:pPr>
            <a:r>
              <a:rPr lang="tr-TR" altLang="en-US" sz="1600" b="1" dirty="0"/>
              <a:t>			Çalışma Ortamında Aranan Fiziksel Özellikler ve İş Verimine Etkileri</a:t>
            </a:r>
          </a:p>
          <a:p>
            <a:pPr marL="0" indent="0">
              <a:lnSpc>
                <a:spcPct val="150000"/>
              </a:lnSpc>
              <a:buFont typeface="Wingdings 3" panose="05040102010807070707" pitchFamily="18" charset="2"/>
              <a:buNone/>
            </a:pPr>
            <a:r>
              <a:rPr lang="tr-TR" altLang="en-US" sz="1600" dirty="0"/>
              <a:t>		Personelin temiz, hijyenik, kaliteli ve verimli çalışabilmesi iyi planlanmış bir iş ortamı ile gerçekleşir.</a:t>
            </a:r>
          </a:p>
          <a:p>
            <a:pPr marL="0" indent="0">
              <a:lnSpc>
                <a:spcPct val="150000"/>
              </a:lnSpc>
              <a:buFont typeface="Wingdings 3" panose="05040102010807070707" pitchFamily="18" charset="2"/>
              <a:buNone/>
            </a:pPr>
            <a:r>
              <a:rPr lang="tr-TR" altLang="en-US" sz="1600" b="1" dirty="0"/>
              <a:t>Aydınlatma:</a:t>
            </a:r>
          </a:p>
          <a:p>
            <a:pPr marL="0" indent="0">
              <a:lnSpc>
                <a:spcPct val="150000"/>
              </a:lnSpc>
              <a:buFont typeface="Wingdings 3" panose="05040102010807070707" pitchFamily="18" charset="2"/>
              <a:buNone/>
            </a:pPr>
            <a:r>
              <a:rPr lang="tr-TR" altLang="en-US" sz="1600" b="1" dirty="0"/>
              <a:t>	</a:t>
            </a:r>
            <a:r>
              <a:rPr lang="tr-TR" altLang="en-US" sz="1600" dirty="0"/>
              <a:t>İşyerinde her türlü işlemin kusursuz olabilmesi ve göz sağlığının korunması iyi bir aydınlatma sistemi ile gerçekleşir. İyi bir aydınlatma;</a:t>
            </a:r>
          </a:p>
          <a:p>
            <a:pPr marL="0" indent="0">
              <a:lnSpc>
                <a:spcPct val="150000"/>
              </a:lnSpc>
            </a:pPr>
            <a:r>
              <a:rPr lang="tr-TR" altLang="en-US" sz="1600" dirty="0"/>
              <a:t>Mutfağın araç- gereç temizliğini sağlar.</a:t>
            </a:r>
          </a:p>
          <a:p>
            <a:pPr marL="0" indent="0">
              <a:lnSpc>
                <a:spcPct val="150000"/>
              </a:lnSpc>
            </a:pPr>
            <a:r>
              <a:rPr lang="tr-TR" altLang="en-US" sz="1600" dirty="0"/>
              <a:t>Yiyecek maddelerinin kalite ve yabancı madde kontrolünü kolaylaştırır.</a:t>
            </a:r>
          </a:p>
          <a:p>
            <a:pPr marL="0" indent="0">
              <a:lnSpc>
                <a:spcPct val="150000"/>
              </a:lnSpc>
            </a:pPr>
            <a:r>
              <a:rPr lang="tr-TR" altLang="en-US" sz="1600" dirty="0"/>
              <a:t>Yiyeceklerin hazırlanması, pişirilmesi, süslenmesi ve servisinin başarılı bir şekilde yapılmasını sağlar.</a:t>
            </a:r>
          </a:p>
          <a:p>
            <a:pPr marL="0" indent="0">
              <a:lnSpc>
                <a:spcPct val="150000"/>
              </a:lnSpc>
            </a:pPr>
            <a:r>
              <a:rPr lang="tr-TR" altLang="en-US" sz="1600" dirty="0"/>
              <a:t>Personelin fiziksel ve zihinsel zorlanmadan iş yapmasını,</a:t>
            </a:r>
          </a:p>
          <a:p>
            <a:pPr marL="0" indent="0">
              <a:lnSpc>
                <a:spcPct val="150000"/>
              </a:lnSpc>
            </a:pPr>
            <a:r>
              <a:rPr lang="tr-TR" altLang="en-US" sz="1600" dirty="0"/>
              <a:t>Hızlı ve rahat çalışmasını sağlar.</a:t>
            </a:r>
          </a:p>
          <a:p>
            <a:pPr marL="0" indent="0">
              <a:lnSpc>
                <a:spcPct val="150000"/>
              </a:lnSpc>
            </a:pPr>
            <a:r>
              <a:rPr lang="tr-TR" altLang="en-US" sz="1600" dirty="0"/>
              <a:t> İş kazalarını önler.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3E633C-2DD4-4CA0-B979-F7C709612DE8}"/>
              </a:ext>
            </a:extLst>
          </p:cNvPr>
          <p:cNvSpPr>
            <a:spLocks noGrp="1"/>
          </p:cNvSpPr>
          <p:nvPr>
            <p:ph idx="1"/>
          </p:nvPr>
        </p:nvSpPr>
        <p:spPr>
          <a:xfrm>
            <a:off x="1417638" y="649288"/>
            <a:ext cx="10379075" cy="6321425"/>
          </a:xfrm>
        </p:spPr>
        <p:txBody>
          <a:bodyPr>
            <a:normAutofit/>
          </a:bodyPr>
          <a:lstStyle/>
          <a:p>
            <a:pPr>
              <a:lnSpc>
                <a:spcPct val="150000"/>
              </a:lnSpc>
            </a:pPr>
            <a:r>
              <a:rPr lang="tr-TR" altLang="en-US"/>
              <a:t>Aydınlatma, doğal ve yapay olmak üzere iki şekilde yapılır. Doğal aydınlatmada</a:t>
            </a:r>
          </a:p>
          <a:p>
            <a:pPr>
              <a:lnSpc>
                <a:spcPct val="150000"/>
              </a:lnSpc>
              <a:buFont typeface="Wingdings 3" panose="05040102010807070707" pitchFamily="18" charset="2"/>
              <a:buNone/>
            </a:pPr>
            <a:r>
              <a:rPr lang="tr-TR" altLang="en-US"/>
              <a:t>gün ışığından yararlanılır. </a:t>
            </a:r>
          </a:p>
          <a:p>
            <a:pPr>
              <a:lnSpc>
                <a:spcPct val="150000"/>
              </a:lnSpc>
              <a:buFont typeface="Wingdings 3" panose="05040102010807070707" pitchFamily="18" charset="2"/>
              <a:buNone/>
            </a:pPr>
            <a:r>
              <a:rPr lang="tr-TR" altLang="en-US"/>
              <a:t>İyi bir aydınlatma sisteminde dikkate alınması gereken noktalar aşağıda verilmiştir.</a:t>
            </a:r>
          </a:p>
          <a:p>
            <a:pPr>
              <a:lnSpc>
                <a:spcPct val="150000"/>
              </a:lnSpc>
            </a:pPr>
            <a:r>
              <a:rPr lang="tr-TR" altLang="en-US"/>
              <a:t>Doğal aydınlatmada gün ışığından iyi yararlanabilmek için yeteri genişlikte ve sayıda pencerenin yapılmış olması gerekir. Standartlara göre pencere alanı zeminin 1/ 5’i kadardır.</a:t>
            </a:r>
          </a:p>
          <a:p>
            <a:pPr>
              <a:lnSpc>
                <a:spcPct val="150000"/>
              </a:lnSpc>
            </a:pPr>
            <a:r>
              <a:rPr lang="tr-TR" altLang="en-US"/>
              <a:t>Yapay aydınlatmada ışık kaynağı yeterli güçte olmalı, metre kareye 20 watt olacak şekilde, dikkat isteyen işlerin yapıldığı alanlarda (ocak, musluk başlarında ) metre kareye 50 watt düşecek şekilde olmalıdır.</a:t>
            </a:r>
          </a:p>
          <a:p>
            <a:pPr>
              <a:lnSpc>
                <a:spcPct val="150000"/>
              </a:lnSpc>
            </a:pPr>
            <a:r>
              <a:rPr lang="tr-TR" altLang="en-US"/>
              <a:t>Işık kaynağı çalışanların veya mutfak araçlarının gölgelerinin yapılan işin üzerine düşmeyecek şekilde olmalıdır.</a:t>
            </a:r>
          </a:p>
          <a:p>
            <a:pPr>
              <a:lnSpc>
                <a:spcPct val="150000"/>
              </a:lnSpc>
              <a:buFont typeface="Wingdings 3" panose="05040102010807070707" pitchFamily="18" charset="2"/>
              <a:buNone/>
            </a:pPr>
            <a:endParaRPr lang="tr-TR"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374C26-C5C8-4932-AD34-1DF73348959B}"/>
              </a:ext>
            </a:extLst>
          </p:cNvPr>
          <p:cNvSpPr>
            <a:spLocks noGrp="1"/>
          </p:cNvSpPr>
          <p:nvPr>
            <p:ph idx="1"/>
          </p:nvPr>
        </p:nvSpPr>
        <p:spPr>
          <a:xfrm>
            <a:off x="1776413" y="795338"/>
            <a:ext cx="9728200" cy="5697537"/>
          </a:xfrm>
        </p:spPr>
        <p:txBody>
          <a:bodyPr>
            <a:normAutofit/>
          </a:bodyPr>
          <a:lstStyle/>
          <a:p>
            <a:pPr>
              <a:lnSpc>
                <a:spcPct val="150000"/>
              </a:lnSpc>
            </a:pPr>
            <a:r>
              <a:rPr lang="tr-TR" altLang="en-US"/>
              <a:t>Işık göze doğrudan gelecek şekilde olmamalıdır. </a:t>
            </a:r>
          </a:p>
          <a:p>
            <a:pPr>
              <a:lnSpc>
                <a:spcPct val="150000"/>
              </a:lnSpc>
            </a:pPr>
            <a:r>
              <a:rPr lang="tr-TR" altLang="en-US"/>
              <a:t>Işık parlaklığı ve şiddetindeki değişimleri önlemek için ampullerin üzeri buzlu camla kapatılmalıdır.</a:t>
            </a:r>
          </a:p>
          <a:p>
            <a:pPr>
              <a:lnSpc>
                <a:spcPct val="150000"/>
              </a:lnSpc>
            </a:pPr>
            <a:r>
              <a:rPr lang="tr-TR" altLang="en-US"/>
              <a:t>Her çalışma ünitesi için ayrı bir ışıklandırma ve ışık düğmesi konulmalı, düğme ışık ayarlı olmalıdır. Ayrıca mutfak ve servis yeri girişinde tüm bölümlerin ışıklarını kontrol edebilen bir ana düğmenin de yer alması gerekir.</a:t>
            </a:r>
          </a:p>
          <a:p>
            <a:pPr>
              <a:lnSpc>
                <a:spcPct val="150000"/>
              </a:lnSpc>
            </a:pPr>
            <a:r>
              <a:rPr lang="tr-TR" altLang="en-US"/>
              <a:t>Haşerelerin kolayca üreyebileceği köşe, dip kısımlar gibi ölü noktaların görülmesini sağlayacak şekilde aydınlatma tasarlanmalıdır.</a:t>
            </a:r>
          </a:p>
          <a:p>
            <a:pPr>
              <a:lnSpc>
                <a:spcPct val="150000"/>
              </a:lnSpc>
            </a:pPr>
            <a:r>
              <a:rPr lang="tr-TR" altLang="en-US"/>
              <a:t>Güvenlik açısından elektrik tellerinin duvar içerisinden geçirilmesi, dışarıda olan herhangi bir telinde izole edilmesi gerekir.</a:t>
            </a:r>
          </a:p>
          <a:p>
            <a:pPr>
              <a:lnSpc>
                <a:spcPct val="150000"/>
              </a:lnSpc>
            </a:pPr>
            <a:r>
              <a:rPr lang="tr-TR" altLang="en-US"/>
              <a:t>Aydınlatma tesisatı sık aralıklarla kontrol edilmeli, bakım ve onarımı yapılmalı, ömrü azalan ampuller değiştirilmelidir.</a:t>
            </a:r>
          </a:p>
          <a:p>
            <a:pPr>
              <a:lnSpc>
                <a:spcPct val="150000"/>
              </a:lnSpc>
              <a:buFont typeface="Wingdings 3" panose="05040102010807070707" pitchFamily="18" charset="2"/>
              <a:buNone/>
            </a:pPr>
            <a:endParaRPr lang="tr-TR"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077127-E338-40D8-98FA-591725BD9568}"/>
              </a:ext>
            </a:extLst>
          </p:cNvPr>
          <p:cNvSpPr>
            <a:spLocks noGrp="1"/>
          </p:cNvSpPr>
          <p:nvPr>
            <p:ph idx="1"/>
          </p:nvPr>
        </p:nvSpPr>
        <p:spPr>
          <a:xfrm>
            <a:off x="741432" y="606839"/>
            <a:ext cx="10312400" cy="6121400"/>
          </a:xfrm>
        </p:spPr>
        <p:txBody>
          <a:bodyPr>
            <a:normAutofit/>
          </a:bodyPr>
          <a:lstStyle/>
          <a:p>
            <a:r>
              <a:rPr lang="tr-TR" altLang="en-US" b="1" dirty="0"/>
              <a:t>Havalandırma:</a:t>
            </a:r>
          </a:p>
          <a:p>
            <a:pPr>
              <a:buFont typeface="Wingdings 3" panose="05040102010807070707" pitchFamily="18" charset="2"/>
              <a:buNone/>
            </a:pPr>
            <a:r>
              <a:rPr lang="tr-TR" altLang="en-US" dirty="0"/>
              <a:t>Özellikle mutfak için çok önemlidir. Mutfak havası, kaynayan yemekler, kızan ızgaralar, yağlar ve yanan ocaklardan kaynaklanan buhar, is ve duman nedeniyle aşırı ısınarak, ağırlaşır. Mutfağın bu kirli, nemli havasını ve istenmeyen kokuyu gidermek için iyi bir havalandırma tesisatı gereklidir. Havalandırmanın iyi olması çalışanların terlemesini de önleyeceğinden hijyenin sağlanmasını kolaylaştıracaktır. </a:t>
            </a:r>
          </a:p>
          <a:p>
            <a:pPr>
              <a:buFont typeface="Wingdings 3" panose="05040102010807070707" pitchFamily="18" charset="2"/>
              <a:buNone/>
            </a:pPr>
            <a:r>
              <a:rPr lang="tr-TR" altLang="en-US" dirty="0"/>
              <a:t>Mutfakta havalandırma pencereler, ocakların üzerine konan davlumbazlarla, aspiratör gibi fanlarla yapılmaktadır. İyi bir havalandırma için şunlar sağlanmalıdır.</a:t>
            </a:r>
          </a:p>
          <a:p>
            <a:pPr>
              <a:buFont typeface="Wingdings 3" panose="05040102010807070707" pitchFamily="18" charset="2"/>
              <a:buNone/>
            </a:pPr>
            <a:endParaRPr lang="tr-TR" altLang="en-US" dirty="0"/>
          </a:p>
          <a:p>
            <a:r>
              <a:rPr lang="tr-TR" altLang="en-US" dirty="0"/>
              <a:t>Pişirme bölümlerinde yer alan davlumbazların iç kısımlarında filtre olmalıdır.</a:t>
            </a:r>
          </a:p>
          <a:p>
            <a:r>
              <a:rPr lang="tr-TR" altLang="en-US" dirty="0"/>
              <a:t>Filtre yağ asitlerinin bacaya girmesini ve bacanın kirlenerek alevlenmesi riskini azaltır.</a:t>
            </a:r>
          </a:p>
          <a:p>
            <a:r>
              <a:rPr lang="tr-TR" altLang="en-US" dirty="0"/>
              <a:t>Davlumbazları yerleştirirken yerden yüksekliğinin 1.90 m2, ocak alanından taşan kısımların 20 cm kadar olmasına dikkat edilmelidir.</a:t>
            </a:r>
          </a:p>
          <a:p>
            <a:r>
              <a:rPr lang="tr-TR" altLang="en-US" dirty="0"/>
              <a:t>Mutfakta dışarı atılan kirli hava 1 m3, içeri giren temiz hava 0.80 m3 olmalıdır. Daima dışarı çıkan kirli hava içeri girenden fazla olmalıdır.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0696376-77D6-407F-9240-975F23D4713D}"/>
              </a:ext>
            </a:extLst>
          </p:cNvPr>
          <p:cNvSpPr>
            <a:spLocks noGrp="1"/>
          </p:cNvSpPr>
          <p:nvPr>
            <p:ph idx="1"/>
          </p:nvPr>
        </p:nvSpPr>
        <p:spPr>
          <a:xfrm>
            <a:off x="835233" y="464310"/>
            <a:ext cx="9874250" cy="6294437"/>
          </a:xfrm>
        </p:spPr>
        <p:txBody>
          <a:bodyPr>
            <a:normAutofit/>
          </a:bodyPr>
          <a:lstStyle/>
          <a:p>
            <a:pPr marL="0" indent="0">
              <a:buFont typeface="Wingdings 3" panose="05040102010807070707" pitchFamily="18" charset="2"/>
              <a:buNone/>
            </a:pPr>
            <a:r>
              <a:rPr lang="tr-TR" altLang="en-US" b="1" dirty="0"/>
              <a:t>Isıtma:</a:t>
            </a:r>
          </a:p>
          <a:p>
            <a:pPr marL="0" indent="0">
              <a:buFont typeface="Wingdings 3" panose="05040102010807070707" pitchFamily="18" charset="2"/>
              <a:buNone/>
            </a:pPr>
            <a:r>
              <a:rPr lang="tr-TR" altLang="en-US" dirty="0"/>
              <a:t>	Çalışma alanlarında çalışanların terlememesi ve rahat çalışması için daima oda ısısı sağlanmalıdır. Yazın ısı 18 0 C ‘ den fazla, kışın 22 0 C’ </a:t>
            </a:r>
            <a:r>
              <a:rPr lang="tr-TR" altLang="en-US" dirty="0" err="1"/>
              <a:t>nin</a:t>
            </a:r>
            <a:r>
              <a:rPr lang="tr-TR" altLang="en-US" dirty="0"/>
              <a:t> altına düşmemelidir. </a:t>
            </a:r>
          </a:p>
          <a:p>
            <a:pPr marL="0" indent="0">
              <a:buFont typeface="Wingdings 3" panose="05040102010807070707" pitchFamily="18" charset="2"/>
              <a:buNone/>
            </a:pPr>
            <a:r>
              <a:rPr lang="tr-TR" altLang="en-US" b="1" dirty="0"/>
              <a:t> Zemin ve duvar:</a:t>
            </a:r>
            <a:endParaRPr lang="tr-TR" altLang="en-US" dirty="0"/>
          </a:p>
          <a:p>
            <a:pPr marL="0" indent="0">
              <a:buFont typeface="Wingdings 3" panose="05040102010807070707" pitchFamily="18" charset="2"/>
              <a:buNone/>
            </a:pPr>
            <a:r>
              <a:rPr lang="tr-TR" altLang="en-US" dirty="0"/>
              <a:t>	Mutfak ve servis alanlarında zeminin yapıldığı malzeme ve özellikleri hijyenin sağlanabilmesinde önemlidir. Temizliği zor olan, pürüzlü, çatlak bir zemin kir ve mikroorganizmaları fazlasıyla barındırarak ortam hijyeninin sağlanmasında engel olacaktır. İyi bir hijyen için zeminde dikkat edilecek noktalar şu şekilde sıralanabilir.</a:t>
            </a:r>
          </a:p>
          <a:p>
            <a:pPr marL="0" indent="0"/>
            <a:r>
              <a:rPr lang="tr-TR" altLang="en-US" dirty="0"/>
              <a:t>Çalışma alanı zemininde kolay temizlenebilen, dayanıklı, kaymayan, yüzeyi düzgün, emici olmayan, birleşme yerlerinde kesinti, çatlak ve boşluklar bulunmayan özellikte malzeme kullanılmalıdır</a:t>
            </a:r>
          </a:p>
          <a:p>
            <a:pPr marL="0" indent="0"/>
            <a:r>
              <a:rPr lang="tr-TR" altLang="en-US" dirty="0"/>
              <a:t>Mutfak zemininde eğimin su birikintilerine yol açmayacak şekilde, su giderine doğru verilmesi gerekir.</a:t>
            </a:r>
          </a:p>
          <a:p>
            <a:pPr marL="0" indent="0"/>
            <a:r>
              <a:rPr lang="tr-TR" altLang="en-US" dirty="0"/>
              <a:t>Mutfak zemininde yeterli sayıda ve genişlikte ızgaralı su giderleri olmalıdır. Özellikle depo girişleri, buharlı kazan, devirmeli tencere, patates soyma makinesi gibi donanım önünde, çöp odalarında ızgaralı su giderleri yapılmalıdır.</a:t>
            </a:r>
          </a:p>
          <a:p>
            <a:pPr marL="0" indent="0"/>
            <a:r>
              <a:rPr lang="tr-TR" altLang="en-US" dirty="0"/>
              <a:t>Mutfak zemini her kirlendikçe temizlenmeli, daima kuru bırakılmalıdır. Izgaralar sürekli temizlenmeli ve haşerelerin ürememesi için her zaman kapalı olmalıdır.</a:t>
            </a:r>
          </a:p>
          <a:p>
            <a:pPr marL="0" indent="0">
              <a:buFont typeface="Wingdings 3" panose="05040102010807070707" pitchFamily="18" charset="2"/>
              <a:buNone/>
            </a:pPr>
            <a:endParaRPr lang="tr-TR"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551241-9B16-4422-A94F-3CDF79675B72}"/>
              </a:ext>
            </a:extLst>
          </p:cNvPr>
          <p:cNvSpPr>
            <a:spLocks noGrp="1"/>
          </p:cNvSpPr>
          <p:nvPr>
            <p:ph idx="1"/>
          </p:nvPr>
        </p:nvSpPr>
        <p:spPr>
          <a:xfrm>
            <a:off x="543339" y="314325"/>
            <a:ext cx="10336213" cy="6229350"/>
          </a:xfrm>
        </p:spPr>
        <p:txBody>
          <a:bodyPr>
            <a:normAutofit/>
          </a:bodyPr>
          <a:lstStyle/>
          <a:p>
            <a:pPr marL="0" indent="0">
              <a:buFont typeface="Wingdings 3" panose="05040102010807070707" pitchFamily="18" charset="2"/>
              <a:buNone/>
            </a:pPr>
            <a:r>
              <a:rPr lang="tr-TR" altLang="en-US" dirty="0"/>
              <a:t>		</a:t>
            </a:r>
            <a:r>
              <a:rPr lang="tr-TR" altLang="en-US" sz="2100" b="1" dirty="0"/>
              <a:t>Çalışma alanı duvarlarının özellikleri olması gerekir. Bunlar şunlardır:</a:t>
            </a:r>
          </a:p>
          <a:p>
            <a:pPr marL="0" indent="0"/>
            <a:r>
              <a:rPr lang="tr-TR" altLang="en-US" dirty="0"/>
              <a:t>Düz, kolay temizlenebilir, fazla toz tutmayan malzemeden yapılmalıdır.</a:t>
            </a:r>
          </a:p>
          <a:p>
            <a:pPr marL="0" indent="0"/>
            <a:r>
              <a:rPr lang="tr-TR" altLang="en-US" dirty="0"/>
              <a:t>Duvarlarda girinti, çıkıntı ve çatlaklar bulunmamalıdır.</a:t>
            </a:r>
          </a:p>
          <a:p>
            <a:pPr marL="0" indent="0"/>
            <a:r>
              <a:rPr lang="tr-TR" altLang="en-US" dirty="0"/>
              <a:t>Kir birikiminin olmaması ve kolay temizlenebilmesi için duvarla tavanın birleştiği yerler kavisli olmalıdır.</a:t>
            </a:r>
          </a:p>
          <a:p>
            <a:pPr marL="0" indent="0"/>
            <a:r>
              <a:rPr lang="tr-TR" altLang="en-US" dirty="0"/>
              <a:t>Mutfak duvarları kolay temizlendiği ve dayanıklı olduğu için fayans olmalıdır. Duvarın tamamı veya yerden 2 m</a:t>
            </a:r>
            <a:r>
              <a:rPr lang="tr-TR" altLang="en-US" baseline="30000" dirty="0"/>
              <a:t>2 </a:t>
            </a:r>
            <a:r>
              <a:rPr lang="tr-TR" altLang="en-US" dirty="0"/>
              <a:t>yüksekliğinde fayans kaplanmalıdır.</a:t>
            </a:r>
          </a:p>
          <a:p>
            <a:pPr marL="0" indent="0"/>
            <a:r>
              <a:rPr lang="tr-TR" altLang="en-US" dirty="0"/>
              <a:t>Mutfak duvar renginin ışığı daha iyi yansıtması nedeniyle açık ve düz renk olması tercih edilir. Sarı, kırmızı gibi canlı renkler tehlikeli bölgelerde uyarı amacıyla kullanılabilir.</a:t>
            </a:r>
          </a:p>
          <a:p>
            <a:pPr marL="0" indent="0"/>
            <a:r>
              <a:rPr lang="tr-TR" altLang="en-US" dirty="0"/>
              <a:t>Mutfak duvarları için uygun yükseklik 4- 5 m kadardır. Koku, sıcaklık ve duman olması nedeni ile pişirme alanlarında duvar yüksekliği daha fazladır. Soğuk oda ve kasaphanede bu yükseklik azaltılabilir. Birbirine bağlantılı olan hazırlama, pişirme bölümleri arasındaki duvarların yüksekliği 1.20 cm civarında tutulmaktadır.</a:t>
            </a:r>
          </a:p>
          <a:p>
            <a:pPr marL="0" indent="0"/>
            <a:r>
              <a:rPr lang="tr-TR" altLang="en-US" dirty="0"/>
              <a:t>Mutfak duvarlarında çatlama, kırık olmaması için arabaların geçtiği yer hizasında ve köşelerde metal ya da plastik şeritle kaplanma yapılmalıdır.</a:t>
            </a:r>
          </a:p>
          <a:p>
            <a:pPr marL="0" indent="0"/>
            <a:r>
              <a:rPr lang="tr-TR" altLang="en-US" dirty="0"/>
              <a:t>Mutfak ve servis alanında tavanın kirli, kabarmış, çatlak olmamasına ve yiyeceğe toz düşmeyecek şekilde olmasına dikkat edilmelidir.</a:t>
            </a:r>
          </a:p>
          <a:p>
            <a:pPr marL="0" indent="0">
              <a:buFont typeface="Wingdings 3" panose="05040102010807070707" pitchFamily="18" charset="2"/>
              <a:buNone/>
            </a:pPr>
            <a:endParaRPr lang="tr-TR"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E48B5-E380-488B-AA31-38DDF7502F19}"/>
              </a:ext>
            </a:extLst>
          </p:cNvPr>
          <p:cNvSpPr>
            <a:spLocks noGrp="1"/>
          </p:cNvSpPr>
          <p:nvPr>
            <p:ph idx="1"/>
          </p:nvPr>
        </p:nvSpPr>
        <p:spPr>
          <a:xfrm>
            <a:off x="795752" y="384244"/>
            <a:ext cx="10033000" cy="6321425"/>
          </a:xfrm>
        </p:spPr>
        <p:txBody>
          <a:bodyPr>
            <a:normAutofit/>
          </a:bodyPr>
          <a:lstStyle/>
          <a:p>
            <a:pPr marL="0" indent="0">
              <a:buFont typeface="Wingdings 3" panose="05040102010807070707" pitchFamily="18" charset="2"/>
              <a:buNone/>
            </a:pPr>
            <a:r>
              <a:rPr lang="tr-TR" altLang="en-US" b="1" dirty="0"/>
              <a:t>Mutfak Ortamında Uyulması Gereken Hijyen Sanitasyon İlkeleri</a:t>
            </a:r>
          </a:p>
          <a:p>
            <a:pPr marL="0" indent="0">
              <a:buFont typeface="Wingdings 3" panose="05040102010807070707" pitchFamily="18" charset="2"/>
              <a:buNone/>
            </a:pPr>
            <a:r>
              <a:rPr lang="tr-TR" altLang="en-US" dirty="0"/>
              <a:t>	Mutfakta çalışma sırasında aşağıdaki hijyen ve sanitasyon ilkeler uygulanmalıdır.</a:t>
            </a:r>
          </a:p>
          <a:p>
            <a:pPr marL="0" indent="0"/>
            <a:r>
              <a:rPr lang="tr-TR" altLang="en-US" dirty="0"/>
              <a:t>Tüm mutfak çalışanları kendi çalışma alanlarının temizliğini sağlamalıdır. Özellikle yiyeceklere direk teması olan araçlar çok iyi temizlenmeli ve dezenfekte edilmelidir.</a:t>
            </a:r>
          </a:p>
          <a:p>
            <a:pPr marL="0" indent="0"/>
            <a:r>
              <a:rPr lang="tr-TR" altLang="en-US" dirty="0"/>
              <a:t>Bakterilerin ve haşerelerin gelişmesine neden olabilecek toz, atık ya da kirlerin birikmesi önlenmelidir.</a:t>
            </a:r>
          </a:p>
          <a:p>
            <a:pPr marL="0" indent="0"/>
            <a:r>
              <a:rPr lang="tr-TR" altLang="en-US" dirty="0"/>
              <a:t>Tüm alanlarda, araç- gereç temizliğinde şu sıra izlenmelidir:</a:t>
            </a:r>
          </a:p>
          <a:p>
            <a:pPr marL="0" indent="0"/>
            <a:r>
              <a:rPr lang="tr-TR" altLang="en-US" dirty="0"/>
              <a:t>Kir ve kalıntıların sıyrılması ( fırça ve sünger yardımı ile ),</a:t>
            </a:r>
          </a:p>
          <a:p>
            <a:pPr marL="0" indent="0"/>
            <a:r>
              <a:rPr lang="tr-TR" altLang="en-US" dirty="0"/>
              <a:t>Sıcak sudan geçirme,</a:t>
            </a:r>
          </a:p>
          <a:p>
            <a:pPr marL="0" indent="0"/>
            <a:r>
              <a:rPr lang="tr-TR" altLang="en-US" dirty="0"/>
              <a:t>Sabun veya deterjanla yıkama veya silme,</a:t>
            </a:r>
          </a:p>
          <a:p>
            <a:pPr marL="0" indent="0"/>
            <a:r>
              <a:rPr lang="tr-TR" altLang="en-US" dirty="0"/>
              <a:t>Deterjan kalıntısını gidermek için çok iyi durulama,</a:t>
            </a:r>
          </a:p>
          <a:p>
            <a:pPr marL="0" indent="0"/>
            <a:r>
              <a:rPr lang="tr-TR" altLang="en-US" dirty="0"/>
              <a:t>Dezenfeksiyon ( Isı veya kimyasal madde ile ),</a:t>
            </a:r>
          </a:p>
          <a:p>
            <a:pPr marL="0" indent="0"/>
            <a:r>
              <a:rPr lang="tr-TR" altLang="en-US" dirty="0"/>
              <a:t>Kurutma ( Sıcak hava püskürterek ),</a:t>
            </a:r>
          </a:p>
          <a:p>
            <a:pPr marL="0" indent="0"/>
            <a:r>
              <a:rPr lang="tr-TR" altLang="en-US" dirty="0"/>
              <a:t>Mutfak	çalışma	alanlarının	temizlenmesinde	enerji	denklemi	dikkate alınmalıdır.</a:t>
            </a:r>
          </a:p>
          <a:p>
            <a:pPr marL="0" indent="0">
              <a:buFont typeface="Wingdings 3" panose="05040102010807070707" pitchFamily="18" charset="2"/>
              <a:buNone/>
            </a:pPr>
            <a:endParaRPr lang="tr-TR"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ikdörtgen 3">
            <a:extLst>
              <a:ext uri="{FF2B5EF4-FFF2-40B4-BE49-F238E27FC236}">
                <a16:creationId xmlns:a16="http://schemas.microsoft.com/office/drawing/2014/main" id="{80E688F7-FF94-4A1C-9E9C-BBC748E4B397}"/>
              </a:ext>
            </a:extLst>
          </p:cNvPr>
          <p:cNvSpPr>
            <a:spLocks noChangeArrowheads="1"/>
          </p:cNvSpPr>
          <p:nvPr/>
        </p:nvSpPr>
        <p:spPr bwMode="auto">
          <a:xfrm>
            <a:off x="1881188" y="322263"/>
            <a:ext cx="866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tr-TR" altLang="en-US" b="1">
                <a:latin typeface="Times New Roman" panose="02020603050405020304" pitchFamily="18" charset="0"/>
                <a:cs typeface="Times New Roman" panose="02020603050405020304" pitchFamily="18" charset="0"/>
              </a:rPr>
              <a:t>Yemeklerden numune alırken nelere dikkat edilmesi gerekmektedir ? </a:t>
            </a:r>
            <a:endParaRPr lang="tr-TR" altLang="en-US" b="1"/>
          </a:p>
        </p:txBody>
      </p:sp>
      <p:sp>
        <p:nvSpPr>
          <p:cNvPr id="95234" name="Dikdörtgen 4">
            <a:extLst>
              <a:ext uri="{FF2B5EF4-FFF2-40B4-BE49-F238E27FC236}">
                <a16:creationId xmlns:a16="http://schemas.microsoft.com/office/drawing/2014/main" id="{1C8B863D-BD04-490D-A9F5-C07793C7CD19}"/>
              </a:ext>
            </a:extLst>
          </p:cNvPr>
          <p:cNvSpPr>
            <a:spLocks noChangeArrowheads="1"/>
          </p:cNvSpPr>
          <p:nvPr/>
        </p:nvSpPr>
        <p:spPr bwMode="auto">
          <a:xfrm>
            <a:off x="622300" y="1066800"/>
            <a:ext cx="103378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50000"/>
              </a:lnSpc>
            </a:pPr>
            <a:r>
              <a:rPr lang="tr-TR" altLang="en-US" sz="2000" dirty="0">
                <a:solidFill>
                  <a:srgbClr val="000000"/>
                </a:solidFill>
                <a:latin typeface="Calibri" panose="020F0502020204030204" pitchFamily="34" charset="0"/>
                <a:cs typeface="Times New Roman" panose="02020603050405020304" pitchFamily="18" charset="0"/>
              </a:rPr>
              <a:t>Numune alımı şu şekildedir: Eller yıkanıp kurulanarak alkol bazlı dezenfektan ile dezenfekte edilir. Eldiven giyilir ve dezenfekte edilir. Sterilize edilen metal veya sterilize hazır plastik çatal ve/veya kaşık yardımıyla 18*15 mm ebadındaki kilitli poşet içine numune alınır. Torba yaklaşık 200 g numune alacak şekilde doldurulduktan sonra, kilit sıkıca kapatılır. </a:t>
            </a:r>
            <a:endParaRPr lang="tr-TR" altLang="en-US" sz="2000" dirty="0">
              <a:latin typeface="Times New Roman" panose="02020603050405020304" pitchFamily="18" charset="0"/>
              <a:cs typeface="Times New Roman" panose="02020603050405020304" pitchFamily="18" charset="0"/>
            </a:endParaRPr>
          </a:p>
          <a:p>
            <a:pPr algn="just">
              <a:lnSpc>
                <a:spcPct val="150000"/>
              </a:lnSpc>
            </a:pPr>
            <a:r>
              <a:rPr lang="tr-TR" altLang="en-US" sz="2000" dirty="0">
                <a:solidFill>
                  <a:srgbClr val="000000"/>
                </a:solidFill>
                <a:latin typeface="Calibri" panose="020F0502020204030204" pitchFamily="34" charset="0"/>
                <a:cs typeface="Times New Roman" panose="02020603050405020304" pitchFamily="18" charset="0"/>
              </a:rPr>
              <a:t>Poşet üzerine; numune alınma tarihi, numune adı, numune alım saati yazan etiket yapıştırılır. Alınan numuneler, Gıda Numunesi Alım Formu’ </a:t>
            </a:r>
            <a:r>
              <a:rPr lang="tr-TR" altLang="en-US" sz="2000" dirty="0" err="1">
                <a:solidFill>
                  <a:srgbClr val="000000"/>
                </a:solidFill>
                <a:latin typeface="Calibri" panose="020F0502020204030204" pitchFamily="34" charset="0"/>
                <a:cs typeface="Times New Roman" panose="02020603050405020304" pitchFamily="18" charset="0"/>
              </a:rPr>
              <a:t>na</a:t>
            </a:r>
            <a:r>
              <a:rPr lang="tr-TR" altLang="en-US" sz="2000" dirty="0">
                <a:solidFill>
                  <a:srgbClr val="000000"/>
                </a:solidFill>
                <a:latin typeface="Calibri" panose="020F0502020204030204" pitchFamily="34" charset="0"/>
                <a:cs typeface="Times New Roman" panose="02020603050405020304" pitchFamily="18" charset="0"/>
              </a:rPr>
              <a:t> işlenir. </a:t>
            </a:r>
            <a:endParaRPr lang="tr-TR" altLang="en-US" sz="2000" dirty="0">
              <a:latin typeface="Times New Roman" panose="02020603050405020304" pitchFamily="18" charset="0"/>
              <a:cs typeface="Times New Roman" panose="02020603050405020304" pitchFamily="18" charset="0"/>
            </a:endParaRPr>
          </a:p>
          <a:p>
            <a:pPr algn="just">
              <a:lnSpc>
                <a:spcPct val="150000"/>
              </a:lnSpc>
            </a:pPr>
            <a:r>
              <a:rPr lang="tr-TR" altLang="en-US" sz="2000" dirty="0">
                <a:solidFill>
                  <a:srgbClr val="000000"/>
                </a:solidFill>
                <a:latin typeface="Calibri" panose="020F0502020204030204" pitchFamily="34" charset="0"/>
                <a:cs typeface="Times New Roman" panose="02020603050405020304" pitchFamily="18" charset="0"/>
              </a:rPr>
              <a:t>Sıcak ürünler biraz soğuduktan sonra, tüm örnekler 0 °C – 4 °C arasında çalışan soğuk depoya yerleştirilir. Numuneler, 72 saat bekletildikten sonra imha edilir. İmha edilen numuneler, Gıda Numunesi Alım </a:t>
            </a:r>
            <a:r>
              <a:rPr lang="tr-TR" altLang="en-US" sz="2000" dirty="0" err="1">
                <a:solidFill>
                  <a:srgbClr val="000000"/>
                </a:solidFill>
                <a:latin typeface="Calibri" panose="020F0502020204030204" pitchFamily="34" charset="0"/>
                <a:cs typeface="Times New Roman" panose="02020603050405020304" pitchFamily="18" charset="0"/>
              </a:rPr>
              <a:t>Formu’na</a:t>
            </a:r>
            <a:r>
              <a:rPr lang="tr-TR" altLang="en-US" sz="2000" dirty="0">
                <a:solidFill>
                  <a:srgbClr val="000000"/>
                </a:solidFill>
                <a:latin typeface="Calibri" panose="020F0502020204030204" pitchFamily="34" charset="0"/>
                <a:cs typeface="Times New Roman" panose="02020603050405020304" pitchFamily="18" charset="0"/>
              </a:rPr>
              <a:t> işlenir.</a:t>
            </a:r>
            <a:endParaRPr lang="tr-TR"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9543AC4-1A38-481E-BA0C-784CDC03E69E}"/>
              </a:ext>
            </a:extLst>
          </p:cNvPr>
          <p:cNvSpPr>
            <a:spLocks noGrp="1"/>
          </p:cNvSpPr>
          <p:nvPr>
            <p:ph sz="quarter" idx="13"/>
          </p:nvPr>
        </p:nvSpPr>
        <p:spPr>
          <a:xfrm>
            <a:off x="437322" y="902473"/>
            <a:ext cx="10654748" cy="4608443"/>
          </a:xfrm>
        </p:spPr>
        <p:txBody>
          <a:bodyPr rtlCol="0">
            <a:noAutofit/>
          </a:bodyPr>
          <a:lstStyle/>
          <a:p>
            <a:pPr marL="0" indent="0" fontAlgn="auto">
              <a:spcAft>
                <a:spcPts val="0"/>
              </a:spcAft>
              <a:buFont typeface="Wingdings 3" charset="2"/>
              <a:buNone/>
              <a:defRPr/>
            </a:pPr>
            <a:r>
              <a:rPr lang="tr-TR" sz="2300" dirty="0">
                <a:solidFill>
                  <a:schemeClr val="tx1">
                    <a:lumMod val="75000"/>
                    <a:lumOff val="25000"/>
                  </a:schemeClr>
                </a:solidFill>
              </a:rPr>
              <a:t>Gerek hammadde (işlenmemiş) gerekse işlenmiş gıdalarda mikrobiyolojik bozulmaları geciktirerek veya tamamen engelleyerek, gıdaların dayanıklılığını artırmak ve gıdalarla insanlara geçen hastalıkları önlemek şarttır.</a:t>
            </a:r>
          </a:p>
          <a:p>
            <a:pPr fontAlgn="auto">
              <a:spcAft>
                <a:spcPts val="0"/>
              </a:spcAft>
              <a:buFont typeface="Wingdings 3" charset="2"/>
              <a:buChar char=""/>
              <a:defRPr/>
            </a:pPr>
            <a:endParaRPr lang="tr-TR" sz="2300" dirty="0">
              <a:solidFill>
                <a:schemeClr val="tx1">
                  <a:lumMod val="75000"/>
                  <a:lumOff val="25000"/>
                </a:schemeClr>
              </a:solidFill>
            </a:endParaRPr>
          </a:p>
          <a:p>
            <a:pPr marL="0" indent="0" fontAlgn="auto">
              <a:spcAft>
                <a:spcPts val="0"/>
              </a:spcAft>
              <a:buFont typeface="Wingdings 3" charset="2"/>
              <a:buNone/>
              <a:defRPr/>
            </a:pP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Gıdalarda mikrobiyal faaliyetleri kontrol altına almanın temel ilkeleri şunlardır:</a:t>
            </a:r>
          </a:p>
          <a:p>
            <a:pPr marL="457200" indent="-457200" fontAlgn="auto">
              <a:spcAft>
                <a:spcPts val="0"/>
              </a:spcAft>
              <a:buFont typeface="Arial" pitchFamily="34" charset="0"/>
              <a:buChar char="•"/>
              <a:defRPr/>
            </a:pP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Kontaminasyonu önlemek,</a:t>
            </a:r>
          </a:p>
          <a:p>
            <a:pPr marL="457200" indent="-457200" fontAlgn="auto">
              <a:spcAft>
                <a:spcPts val="0"/>
              </a:spcAft>
              <a:buFont typeface="Arial" pitchFamily="34" charset="0"/>
              <a:buChar char="•"/>
              <a:defRPr/>
            </a:pP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Mikroorganizmaları uzaklaştırmak,</a:t>
            </a:r>
          </a:p>
          <a:p>
            <a:pPr marL="457200" indent="-457200" fontAlgn="auto">
              <a:spcAft>
                <a:spcPts val="0"/>
              </a:spcAft>
              <a:buFont typeface="Arial" pitchFamily="34" charset="0"/>
              <a:buChar char="•"/>
              <a:defRPr/>
            </a:pP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Mikrobiyal gelişmeyi </a:t>
            </a:r>
            <a:r>
              <a:rPr lang="tr-TR" sz="2300" b="1" spc="50" dirty="0" err="1">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inhibe</a:t>
            </a: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etmek (önlemek),</a:t>
            </a:r>
          </a:p>
          <a:p>
            <a:pPr marL="457200" indent="-457200" fontAlgn="auto">
              <a:spcAft>
                <a:spcPts val="0"/>
              </a:spcAft>
              <a:buFont typeface="Arial" pitchFamily="34" charset="0"/>
              <a:buChar char="•"/>
              <a:defRPr/>
            </a:pPr>
            <a:r>
              <a:rPr lang="tr-TR" sz="23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Mikroorganizmaları öldürmektir.</a:t>
            </a:r>
          </a:p>
          <a:p>
            <a:pPr marL="457200" indent="-457200" fontAlgn="auto">
              <a:spcAft>
                <a:spcPts val="0"/>
              </a:spcAft>
              <a:buFont typeface="Arial" pitchFamily="34" charset="0"/>
              <a:buChar char="•"/>
              <a:defRPr/>
            </a:pPr>
            <a:endParaRPr lang="tr-TR" sz="2300" dirty="0">
              <a:solidFill>
                <a:schemeClr val="tx1"/>
              </a:solidFill>
            </a:endParaRPr>
          </a:p>
          <a:p>
            <a:pPr marL="0" indent="0" fontAlgn="auto">
              <a:spcAft>
                <a:spcPts val="0"/>
              </a:spcAft>
              <a:buFont typeface="Wingdings 3" charset="2"/>
              <a:buNone/>
              <a:defRPr/>
            </a:pPr>
            <a:r>
              <a:rPr lang="tr-TR" sz="2300" dirty="0">
                <a:solidFill>
                  <a:schemeClr val="tx1">
                    <a:lumMod val="75000"/>
                    <a:lumOff val="25000"/>
                  </a:schemeClr>
                </a:solidFill>
              </a:rPr>
              <a:t>Bu ilkelerden yola çıkılarak çeşitli gıda muhafaza yöntemleri geliştirilmiştir.</a:t>
            </a:r>
          </a:p>
        </p:txBody>
      </p:sp>
      <p:sp>
        <p:nvSpPr>
          <p:cNvPr id="96258" name="Başlık 2">
            <a:extLst>
              <a:ext uri="{FF2B5EF4-FFF2-40B4-BE49-F238E27FC236}">
                <a16:creationId xmlns:a16="http://schemas.microsoft.com/office/drawing/2014/main" id="{3B48BFC2-72C5-4E11-AED8-BC453DD2BFA9}"/>
              </a:ext>
            </a:extLst>
          </p:cNvPr>
          <p:cNvSpPr>
            <a:spLocks noGrp="1"/>
          </p:cNvSpPr>
          <p:nvPr>
            <p:ph type="title"/>
          </p:nvPr>
        </p:nvSpPr>
        <p:spPr>
          <a:xfrm>
            <a:off x="1676400" y="419100"/>
            <a:ext cx="8839200" cy="700088"/>
          </a:xfrm>
        </p:spPr>
        <p:txBody>
          <a:bodyPr/>
          <a:lstStyle/>
          <a:p>
            <a:r>
              <a:rPr lang="tr-TR" altLang="en-US" sz="3000"/>
              <a:t>GIDA MUHAFAZA İLKELERİ</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Başlık 2">
            <a:extLst>
              <a:ext uri="{FF2B5EF4-FFF2-40B4-BE49-F238E27FC236}">
                <a16:creationId xmlns:a16="http://schemas.microsoft.com/office/drawing/2014/main" id="{8BCF52CF-0B9C-44DC-96BD-7E6C664C7F52}"/>
              </a:ext>
            </a:extLst>
          </p:cNvPr>
          <p:cNvSpPr>
            <a:spLocks noGrp="1"/>
          </p:cNvSpPr>
          <p:nvPr>
            <p:ph type="title"/>
          </p:nvPr>
        </p:nvSpPr>
        <p:spPr>
          <a:xfrm>
            <a:off x="1676400" y="241300"/>
            <a:ext cx="8839200" cy="700088"/>
          </a:xfrm>
        </p:spPr>
        <p:txBody>
          <a:bodyPr/>
          <a:lstStyle/>
          <a:p>
            <a:r>
              <a:rPr lang="tr-TR" altLang="en-US" sz="3000"/>
              <a:t>GIDA MUHAFAZA İLKELERİ</a:t>
            </a:r>
          </a:p>
        </p:txBody>
      </p:sp>
      <p:sp>
        <p:nvSpPr>
          <p:cNvPr id="6" name="İçerik Yer Tutucusu 5">
            <a:extLst>
              <a:ext uri="{FF2B5EF4-FFF2-40B4-BE49-F238E27FC236}">
                <a16:creationId xmlns:a16="http://schemas.microsoft.com/office/drawing/2014/main" id="{AA6E67C4-E85F-45C1-A3E2-C26E75BE0ED3}"/>
              </a:ext>
            </a:extLst>
          </p:cNvPr>
          <p:cNvSpPr>
            <a:spLocks noGrp="1"/>
          </p:cNvSpPr>
          <p:nvPr>
            <p:ph sz="quarter" idx="13"/>
          </p:nvPr>
        </p:nvSpPr>
        <p:spPr>
          <a:xfrm>
            <a:off x="649357" y="1161552"/>
            <a:ext cx="10601739" cy="5265751"/>
          </a:xfrm>
        </p:spPr>
        <p:txBody>
          <a:bodyPr rtlCol="0">
            <a:noAutofit/>
          </a:bodyPr>
          <a:lstStyle/>
          <a:p>
            <a:pPr algn="just" fontAlgn="auto">
              <a:spcAft>
                <a:spcPts val="0"/>
              </a:spcAft>
              <a:buFont typeface="Wingdings 3" charset="2"/>
              <a:buChar char=""/>
              <a:defRPr/>
            </a:pPr>
            <a:r>
              <a:rPr lang="tr-TR" sz="3000" b="1" dirty="0">
                <a:ln w="18415" cmpd="sng">
                  <a:solidFill>
                    <a:srgbClr val="FFFFFF"/>
                  </a:solidFill>
                  <a:prstDash val="solid"/>
                </a:ln>
                <a:solidFill>
                  <a:schemeClr val="tx1"/>
                </a:solidFill>
                <a:effectLst>
                  <a:outerShdw blurRad="63500" dir="3600000" algn="tl" rotWithShape="0">
                    <a:srgbClr val="000000">
                      <a:alpha val="70000"/>
                    </a:srgbClr>
                  </a:outerShdw>
                </a:effectLst>
              </a:rPr>
              <a:t>1. KONTAMİNASYONUN ÖNLENMESİ</a:t>
            </a:r>
          </a:p>
          <a:p>
            <a:pPr marL="457200" lvl="1" indent="-457200" algn="just" fontAlgn="auto">
              <a:spcAft>
                <a:spcPts val="0"/>
              </a:spcAft>
              <a:buFont typeface="+mj-lt"/>
              <a:buAutoNum type="alphaLcParenR"/>
              <a:defRPr/>
            </a:pPr>
            <a:r>
              <a:rPr lang="tr-TR" sz="2300" dirty="0">
                <a:solidFill>
                  <a:schemeClr val="tx1">
                    <a:lumMod val="75000"/>
                    <a:lumOff val="25000"/>
                  </a:schemeClr>
                </a:solidFill>
              </a:rPr>
              <a:t>Potansiyel mikrobiyal bulaşma kaynakları kontrol altına alınarak, bu noktalardan kaynaklanabilecek bulaşmalar en alt düzeye indirilebilir.</a:t>
            </a:r>
          </a:p>
          <a:p>
            <a:pPr marL="457200" lvl="1" indent="-457200" algn="just" fontAlgn="auto">
              <a:spcAft>
                <a:spcPts val="0"/>
              </a:spcAft>
              <a:buFont typeface="+mj-lt"/>
              <a:buAutoNum type="alphaLcParenR"/>
              <a:defRPr/>
            </a:pPr>
            <a:r>
              <a:rPr lang="tr-TR" sz="2300" dirty="0">
                <a:solidFill>
                  <a:schemeClr val="tx1">
                    <a:lumMod val="75000"/>
                    <a:lumOff val="25000"/>
                  </a:schemeClr>
                </a:solidFill>
              </a:rPr>
              <a:t>Gıdalarımızda bulunan mikroorganizmaların sayısı kadar cinsi de önemlidir. Gıdalardaki mikrobiyal çeşitlilik;</a:t>
            </a:r>
          </a:p>
          <a:p>
            <a:pPr marL="442913" lvl="2" algn="just" fontAlgn="auto">
              <a:spcAft>
                <a:spcPts val="0"/>
              </a:spcAft>
              <a:buFont typeface="+mj-lt"/>
              <a:buAutoNum type="romanLcPeriod"/>
              <a:defRPr/>
            </a:pPr>
            <a:r>
              <a:rPr lang="tr-TR" sz="2300" dirty="0">
                <a:solidFill>
                  <a:schemeClr val="tx1">
                    <a:lumMod val="75000"/>
                    <a:lumOff val="25000"/>
                  </a:schemeClr>
                </a:solidFill>
              </a:rPr>
              <a:t>  Bozulmaya neden olan mikroorganizmaları,</a:t>
            </a:r>
          </a:p>
          <a:p>
            <a:pPr marL="442913" lvl="2" algn="just" fontAlgn="auto">
              <a:spcAft>
                <a:spcPts val="0"/>
              </a:spcAft>
              <a:buFont typeface="+mj-lt"/>
              <a:buAutoNum type="romanLcPeriod"/>
              <a:defRPr/>
            </a:pPr>
            <a:r>
              <a:rPr lang="tr-TR" sz="2300" dirty="0">
                <a:solidFill>
                  <a:schemeClr val="tx1">
                    <a:lumMod val="75000"/>
                    <a:lumOff val="25000"/>
                  </a:schemeClr>
                </a:solidFill>
              </a:rPr>
              <a:t>  Patojen (hastalık oluşturan) mikroorganizmalar ve</a:t>
            </a:r>
          </a:p>
          <a:p>
            <a:pPr marL="442913" lvl="2" algn="just" fontAlgn="auto">
              <a:spcAft>
                <a:spcPts val="0"/>
              </a:spcAft>
              <a:buFont typeface="+mj-lt"/>
              <a:buAutoNum type="romanLcPeriod"/>
              <a:defRPr/>
            </a:pPr>
            <a:r>
              <a:rPr lang="tr-TR" sz="2300" dirty="0">
                <a:solidFill>
                  <a:schemeClr val="tx1">
                    <a:lumMod val="75000"/>
                    <a:lumOff val="25000"/>
                  </a:schemeClr>
                </a:solidFill>
              </a:rPr>
              <a:t> Fermantasyonda rol oynayan yararlı mikroorganizmaları içerir.</a:t>
            </a:r>
          </a:p>
          <a:p>
            <a:pPr marL="457200" lvl="1" indent="-457200" algn="just" fontAlgn="auto">
              <a:spcAft>
                <a:spcPts val="0"/>
              </a:spcAft>
              <a:buFont typeface="+mj-lt"/>
              <a:buAutoNum type="alphaLcParenR"/>
              <a:defRPr/>
            </a:pPr>
            <a:r>
              <a:rPr lang="tr-TR" sz="2300" dirty="0">
                <a:solidFill>
                  <a:schemeClr val="tx1">
                    <a:lumMod val="75000"/>
                    <a:lumOff val="25000"/>
                  </a:schemeClr>
                </a:solidFill>
              </a:rPr>
              <a:t>Gıdalardaki toplam mikroorganizma sayısı ne kadar düşük olursa bu mikroorganizmaları kontrol altına almak veya yok etmek de o kadar kolay olur.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0059435-9920-4676-A30E-83511A1EB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3886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İçerik Yer Tutucusu 1">
            <a:extLst>
              <a:ext uri="{FF2B5EF4-FFF2-40B4-BE49-F238E27FC236}">
                <a16:creationId xmlns:a16="http://schemas.microsoft.com/office/drawing/2014/main" id="{123FC830-29E4-4949-AFF6-E4E87EEEE13E}"/>
              </a:ext>
            </a:extLst>
          </p:cNvPr>
          <p:cNvSpPr>
            <a:spLocks noGrp="1"/>
          </p:cNvSpPr>
          <p:nvPr>
            <p:ph sz="quarter" idx="13"/>
          </p:nvPr>
        </p:nvSpPr>
        <p:spPr>
          <a:xfrm>
            <a:off x="331788" y="987425"/>
            <a:ext cx="10336212" cy="5870575"/>
          </a:xfrm>
        </p:spPr>
        <p:txBody>
          <a:bodyPr/>
          <a:lstStyle/>
          <a:p>
            <a:pPr marL="457200" lvl="1" indent="-457200" algn="just">
              <a:buFont typeface="Trebuchet MS" panose="020B0603020202020204" pitchFamily="34" charset="0"/>
              <a:buAutoNum type="alphaLcParenR" startAt="4"/>
            </a:pPr>
            <a:r>
              <a:rPr lang="tr-TR" altLang="en-US" sz="2300"/>
              <a:t>Mikrobiyolojik yükü düşük gıdalar daha uzun raf ömrüne sahiptir. Bir gıdanın raf ömrü; uygun koşullarda, kalitesinin en iyi şekilde muhafaza edildiği süre olarak tanımlanabilir.</a:t>
            </a:r>
          </a:p>
          <a:p>
            <a:pPr marL="457200" lvl="1" indent="-457200" algn="just">
              <a:buFont typeface="Trebuchet MS" panose="020B0603020202020204" pitchFamily="34" charset="0"/>
              <a:buAutoNum type="alphaLcParenR" startAt="4"/>
            </a:pPr>
            <a:r>
              <a:rPr lang="tr-TR" altLang="en-US" sz="2300"/>
              <a:t>Gıdalardaki toplam mikroorganizma sayısı yükseldikçe gıdada patojen mikroorganizma bulunma olasılığı artar. İşlenmemiş gıdaların mikrobiyolojik kalitesine toplam mikroorganizma yüküne bakılarak karar verilir. Örnek; çiğ süt, çiğ et vb.</a:t>
            </a:r>
          </a:p>
          <a:p>
            <a:pPr marL="457200" lvl="1" indent="-457200" algn="just">
              <a:buFont typeface="Trebuchet MS" panose="020B0603020202020204" pitchFamily="34" charset="0"/>
              <a:buAutoNum type="alphaLcParenR" startAt="4"/>
            </a:pPr>
            <a:r>
              <a:rPr lang="tr-TR" altLang="en-US" sz="2300"/>
              <a:t>Mikroorganizmaları kontrol altına alarak sağlıklı gıda üretmek yalnızca gıdanın işlenmesi aşamasında uygulanan kontrol ile sağlanamaz. Besin değeri yüksek ve sağlıklı gıda üretmek amacıyla hammaddeden tüketiciye ulaşana kadar her aşamada ( hammadde üretimi, depolama, taşıma, gıda işleme, toptan ve perakende satış, hazırlama ve servis ) mikrobiyal bulaşma ve gelişmeyi önlemek için gerekli olan her türlü önlem alınmalıdır.</a:t>
            </a:r>
          </a:p>
        </p:txBody>
      </p:sp>
      <p:sp>
        <p:nvSpPr>
          <p:cNvPr id="98306" name="Başlık 2">
            <a:extLst>
              <a:ext uri="{FF2B5EF4-FFF2-40B4-BE49-F238E27FC236}">
                <a16:creationId xmlns:a16="http://schemas.microsoft.com/office/drawing/2014/main" id="{707E331F-E232-429D-BFF5-66421C8CDB68}"/>
              </a:ext>
            </a:extLst>
          </p:cNvPr>
          <p:cNvSpPr>
            <a:spLocks noGrp="1"/>
          </p:cNvSpPr>
          <p:nvPr>
            <p:ph type="title"/>
          </p:nvPr>
        </p:nvSpPr>
        <p:spPr>
          <a:xfrm>
            <a:off x="1676400" y="285750"/>
            <a:ext cx="8839200" cy="701675"/>
          </a:xfrm>
        </p:spPr>
        <p:txBody>
          <a:bodyPr/>
          <a:lstStyle/>
          <a:p>
            <a:r>
              <a:rPr lang="tr-TR" altLang="en-US" sz="3000"/>
              <a:t>GIDA MUHAFAZA İLKELERİ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4BAFD4E1-B258-4B7A-9580-9CB374ECBD87}"/>
              </a:ext>
            </a:extLst>
          </p:cNvPr>
          <p:cNvSpPr>
            <a:spLocks noGrp="1"/>
          </p:cNvSpPr>
          <p:nvPr>
            <p:ph sz="quarter" idx="13"/>
          </p:nvPr>
        </p:nvSpPr>
        <p:spPr>
          <a:xfrm>
            <a:off x="530087" y="1262269"/>
            <a:ext cx="10508973" cy="4144618"/>
          </a:xfrm>
        </p:spPr>
        <p:txBody>
          <a:bodyPr rtlCol="0">
            <a:normAutofit/>
          </a:bodyPr>
          <a:lstStyle/>
          <a:p>
            <a:pPr marL="0" indent="0" algn="just" fontAlgn="auto">
              <a:spcAft>
                <a:spcPts val="0"/>
              </a:spcAft>
              <a:buFont typeface="Wingdings 3" charset="2"/>
              <a:buNone/>
              <a:defRPr/>
            </a:pPr>
            <a:r>
              <a:rPr lang="tr-TR" sz="3000" b="1" dirty="0">
                <a:ln w="18415" cmpd="sng">
                  <a:solidFill>
                    <a:srgbClr val="FFFFFF"/>
                  </a:solidFill>
                  <a:prstDash val="solid"/>
                </a:ln>
                <a:solidFill>
                  <a:schemeClr val="tx1"/>
                </a:solidFill>
                <a:effectLst>
                  <a:outerShdw blurRad="63500" dir="3600000" algn="tl" rotWithShape="0">
                    <a:srgbClr val="000000">
                      <a:alpha val="70000"/>
                    </a:srgbClr>
                  </a:outerShdw>
                </a:effectLst>
              </a:rPr>
              <a:t>2. MİKROORGANİZMALARIN UZAKLAŞTIRILMASI</a:t>
            </a:r>
          </a:p>
          <a:p>
            <a:pPr algn="just" fontAlgn="auto">
              <a:spcAft>
                <a:spcPts val="1200"/>
              </a:spcAft>
              <a:buFont typeface="Wingdings 3" charset="2"/>
              <a:buChar char=""/>
              <a:defRPr/>
            </a:pPr>
            <a:endParaRPr lang="tr-TR" dirty="0">
              <a:solidFill>
                <a:schemeClr val="tx1">
                  <a:lumMod val="75000"/>
                  <a:lumOff val="25000"/>
                </a:schemeClr>
              </a:solidFill>
            </a:endParaRPr>
          </a:p>
          <a:p>
            <a:pPr algn="just" fontAlgn="auto">
              <a:spcAft>
                <a:spcPts val="1200"/>
              </a:spcAft>
              <a:buFont typeface="Wingdings 3" charset="2"/>
              <a:buChar char=""/>
              <a:defRPr/>
            </a:pPr>
            <a:r>
              <a:rPr lang="tr-TR" sz="2400" dirty="0">
                <a:solidFill>
                  <a:schemeClr val="tx1">
                    <a:lumMod val="75000"/>
                    <a:lumOff val="25000"/>
                  </a:schemeClr>
                </a:solidFill>
              </a:rPr>
              <a:t>Gıdaların yapısında bulunan ve gıdalara sonradan bulaşan mikroorganizmalar uzaklaştırılmalıdır.</a:t>
            </a:r>
          </a:p>
          <a:p>
            <a:pPr algn="just" fontAlgn="auto">
              <a:spcAft>
                <a:spcPts val="1200"/>
              </a:spcAft>
              <a:buFont typeface="Wingdings 3" charset="2"/>
              <a:buChar char=""/>
              <a:defRPr/>
            </a:pPr>
            <a:r>
              <a:rPr lang="tr-TR" sz="2400" dirty="0">
                <a:solidFill>
                  <a:schemeClr val="tx1">
                    <a:lumMod val="75000"/>
                    <a:lumOff val="25000"/>
                  </a:schemeClr>
                </a:solidFill>
              </a:rPr>
              <a:t>Bu amaçla yıkama, ayıklama, santrifüjleme ve membran filtrasyon yöntemleri kullanılmaktadır.</a:t>
            </a:r>
          </a:p>
          <a:p>
            <a:pPr algn="just" fontAlgn="auto">
              <a:spcAft>
                <a:spcPts val="1200"/>
              </a:spcAft>
              <a:buFont typeface="Wingdings 3" charset="2"/>
              <a:buChar char=""/>
              <a:defRPr/>
            </a:pPr>
            <a:r>
              <a:rPr lang="tr-TR" sz="2400" dirty="0">
                <a:solidFill>
                  <a:schemeClr val="tx1">
                    <a:lumMod val="75000"/>
                    <a:lumOff val="25000"/>
                  </a:schemeClr>
                </a:solidFill>
              </a:rPr>
              <a:t>Bu yöntemler tek başına kullanıldığında fazla etkili olmamakla beraber bir arada kullanıldığında daha etkili olmaktadır</a:t>
            </a:r>
            <a:endParaRPr lang="tr-TR" sz="2200" dirty="0">
              <a:solidFill>
                <a:schemeClr val="tx1">
                  <a:lumMod val="75000"/>
                  <a:lumOff val="25000"/>
                </a:schemeClr>
              </a:solidFill>
            </a:endParaRPr>
          </a:p>
        </p:txBody>
      </p:sp>
      <p:sp>
        <p:nvSpPr>
          <p:cNvPr id="99330" name="Başlık 2">
            <a:extLst>
              <a:ext uri="{FF2B5EF4-FFF2-40B4-BE49-F238E27FC236}">
                <a16:creationId xmlns:a16="http://schemas.microsoft.com/office/drawing/2014/main" id="{0CCC5EAB-9E8E-42E1-BF25-541F015A8D92}"/>
              </a:ext>
            </a:extLst>
          </p:cNvPr>
          <p:cNvSpPr>
            <a:spLocks noGrp="1"/>
          </p:cNvSpPr>
          <p:nvPr>
            <p:ph type="title"/>
          </p:nvPr>
        </p:nvSpPr>
        <p:spPr>
          <a:xfrm>
            <a:off x="1524000" y="193675"/>
            <a:ext cx="8839200" cy="700088"/>
          </a:xfrm>
        </p:spPr>
        <p:txBody>
          <a:bodyPr/>
          <a:lstStyle/>
          <a:p>
            <a:r>
              <a:rPr lang="tr-TR" altLang="en-US" sz="3000"/>
              <a:t>GIDA MUHAFAZA İLKELERİ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Başlık 2">
            <a:extLst>
              <a:ext uri="{FF2B5EF4-FFF2-40B4-BE49-F238E27FC236}">
                <a16:creationId xmlns:a16="http://schemas.microsoft.com/office/drawing/2014/main" id="{B6C9BDC8-15AE-4492-AAC5-6358E3D21C3E}"/>
              </a:ext>
            </a:extLst>
          </p:cNvPr>
          <p:cNvSpPr>
            <a:spLocks noGrp="1"/>
          </p:cNvSpPr>
          <p:nvPr>
            <p:ph type="title"/>
          </p:nvPr>
        </p:nvSpPr>
        <p:spPr>
          <a:xfrm>
            <a:off x="1524000" y="273050"/>
            <a:ext cx="4319588" cy="522288"/>
          </a:xfrm>
        </p:spPr>
        <p:txBody>
          <a:bodyPr/>
          <a:lstStyle/>
          <a:p>
            <a:r>
              <a:rPr lang="tr-TR" altLang="en-US" sz="2400"/>
              <a:t>GIDA MUHAFAZA İLKELERİ</a:t>
            </a:r>
          </a:p>
        </p:txBody>
      </p:sp>
      <p:sp>
        <p:nvSpPr>
          <p:cNvPr id="5" name="İçerik Yer Tutucusu 4">
            <a:extLst>
              <a:ext uri="{FF2B5EF4-FFF2-40B4-BE49-F238E27FC236}">
                <a16:creationId xmlns:a16="http://schemas.microsoft.com/office/drawing/2014/main" id="{3BC7BAF1-0622-4D3A-AA0A-F4B8D4A07247}"/>
              </a:ext>
            </a:extLst>
          </p:cNvPr>
          <p:cNvSpPr>
            <a:spLocks noGrp="1"/>
          </p:cNvSpPr>
          <p:nvPr>
            <p:ph sz="quarter" idx="13"/>
          </p:nvPr>
        </p:nvSpPr>
        <p:spPr>
          <a:xfrm>
            <a:off x="715617" y="1341783"/>
            <a:ext cx="10972800" cy="5105400"/>
          </a:xfrm>
        </p:spPr>
        <p:txBody>
          <a:bodyPr rtlCol="0">
            <a:normAutofit lnSpcReduction="10000"/>
          </a:bodyPr>
          <a:lstStyle/>
          <a:p>
            <a:pPr algn="just" fontAlgn="auto">
              <a:spcAft>
                <a:spcPts val="0"/>
              </a:spcAft>
              <a:buFont typeface="Wingdings 3" charset="2"/>
              <a:buChar char=""/>
              <a:defRPr/>
            </a:pPr>
            <a:r>
              <a:rPr lang="tr-TR" sz="2800" b="1" dirty="0">
                <a:solidFill>
                  <a:schemeClr val="tx1"/>
                </a:solidFill>
              </a:rPr>
              <a:t>MİKROORGANİZMALARI GIDADAN UZAKLAŞTIRMA YÖNTEMLERİ</a:t>
            </a:r>
          </a:p>
          <a:p>
            <a:pPr marL="57150" indent="-457200" algn="just" fontAlgn="auto">
              <a:spcAft>
                <a:spcPts val="0"/>
              </a:spcAft>
              <a:buFont typeface="+mj-lt"/>
              <a:buAutoNum type="alphaUcPeriod"/>
              <a:defRPr/>
            </a:pPr>
            <a:r>
              <a:rPr lang="tr-TR" sz="2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YIKAMA</a:t>
            </a:r>
          </a:p>
          <a:p>
            <a:pPr algn="just" fontAlgn="auto">
              <a:spcAft>
                <a:spcPts val="0"/>
              </a:spcAft>
              <a:buFont typeface="Wingdings 3" charset="2"/>
              <a:buChar char=""/>
              <a:defRPr/>
            </a:pPr>
            <a:r>
              <a:rPr lang="tr-TR" sz="2400" b="1" dirty="0">
                <a:solidFill>
                  <a:schemeClr val="tx1"/>
                </a:solidFill>
              </a:rPr>
              <a:t>Üretim için fabrikaya alınan hammaddelere uygulanan ilk işlem yıkamadır.</a:t>
            </a:r>
          </a:p>
          <a:p>
            <a:pPr algn="just" fontAlgn="auto">
              <a:spcAft>
                <a:spcPts val="0"/>
              </a:spcAft>
              <a:buFont typeface="Wingdings 3" charset="2"/>
              <a:buChar char=""/>
              <a:defRPr/>
            </a:pPr>
            <a:endParaRPr lang="tr-TR" sz="2800" b="1" dirty="0">
              <a:solidFill>
                <a:schemeClr val="tx1"/>
              </a:solidFill>
            </a:endParaRPr>
          </a:p>
          <a:p>
            <a:pPr algn="just" fontAlgn="auto">
              <a:spcAft>
                <a:spcPts val="0"/>
              </a:spcAft>
              <a:buFont typeface="Wingdings 3" charset="2"/>
              <a:buChar char=""/>
              <a:defRPr/>
            </a:pPr>
            <a:r>
              <a:rPr lang="tr-TR" sz="2800" b="1" dirty="0">
                <a:solidFill>
                  <a:schemeClr val="tx1"/>
                </a:solidFill>
              </a:rPr>
              <a:t>Yıkamanın amacı;</a:t>
            </a:r>
          </a:p>
          <a:p>
            <a:pPr algn="just" fontAlgn="auto">
              <a:spcAft>
                <a:spcPts val="0"/>
              </a:spcAft>
              <a:buFont typeface="Wingdings 3" charset="2"/>
              <a:buChar char=""/>
              <a:defRPr/>
            </a:pPr>
            <a:endParaRPr lang="tr-TR" sz="1000" b="1" dirty="0">
              <a:solidFill>
                <a:schemeClr val="tx1"/>
              </a:solidFill>
              <a:effectLst>
                <a:outerShdw blurRad="38100" dist="38100" dir="2700000" algn="tl">
                  <a:srgbClr val="000000">
                    <a:alpha val="43137"/>
                  </a:srgbClr>
                </a:outerShdw>
              </a:effectLst>
            </a:endParaRPr>
          </a:p>
          <a:p>
            <a:pPr marL="514350" indent="-514350" algn="just"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Toz–toprakla birlikte mikroorganizmaların ve ısıya dirençli sporların büyük bir bölümünü uzaklaştırmak,</a:t>
            </a:r>
          </a:p>
          <a:p>
            <a:pPr marL="457200" indent="-457200" algn="just"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Tarım ilaç kalıntılarını elden geldiğince gidermek,</a:t>
            </a:r>
          </a:p>
          <a:p>
            <a:pPr marL="457200" indent="-457200" algn="just"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Uygulanacak olan ısıl işlemlerin etkinliğini artırmaktır.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8E03798-BB49-4F69-8BCE-CBCA1F101EF7}"/>
              </a:ext>
            </a:extLst>
          </p:cNvPr>
          <p:cNvSpPr>
            <a:spLocks noGrp="1"/>
          </p:cNvSpPr>
          <p:nvPr>
            <p:ph sz="quarter" idx="13"/>
          </p:nvPr>
        </p:nvSpPr>
        <p:spPr>
          <a:xfrm>
            <a:off x="1524000" y="1752600"/>
            <a:ext cx="9144000" cy="4316413"/>
          </a:xfrm>
        </p:spPr>
        <p:txBody>
          <a:bodyPr rtlCol="0">
            <a:normAutofit/>
          </a:bodyPr>
          <a:lstStyle/>
          <a:p>
            <a:pPr fontAlgn="auto">
              <a:spcAft>
                <a:spcPts val="0"/>
              </a:spcAft>
              <a:buFont typeface="Wingdings 3" charset="2"/>
              <a:buChar char=""/>
              <a:defRPr/>
            </a:pPr>
            <a:r>
              <a:rPr lang="tr-TR" sz="2400" dirty="0">
                <a:solidFill>
                  <a:schemeClr val="tx1"/>
                </a:solidFill>
              </a:rPr>
              <a:t>Kaliteli bir ürün elde etmek için her madde kendine özgü bir yöntemle ve yeterli düzeyde yıkanmalıdır. </a:t>
            </a:r>
          </a:p>
          <a:p>
            <a:pPr fontAlgn="auto">
              <a:spcAft>
                <a:spcPts val="0"/>
              </a:spcAft>
              <a:buFont typeface="Wingdings 3" charset="2"/>
              <a:buChar char=""/>
              <a:defRPr/>
            </a:pPr>
            <a:r>
              <a:rPr lang="tr-TR" sz="2400" b="1" dirty="0">
                <a:solidFill>
                  <a:schemeClr val="tx1"/>
                </a:solidFill>
                <a:effectLst>
                  <a:outerShdw blurRad="38100" dist="38100" dir="2700000" algn="tl">
                    <a:srgbClr val="000000">
                      <a:alpha val="43137"/>
                    </a:srgbClr>
                  </a:outerShdw>
                </a:effectLst>
              </a:rPr>
              <a:t>Yıkama işleminin aşamaları şöyledir;</a:t>
            </a:r>
          </a:p>
          <a:p>
            <a:pPr marL="514350" indent="-514350"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Yumuşatma (ön yıkama),</a:t>
            </a:r>
          </a:p>
          <a:p>
            <a:pPr marL="457200" indent="-457200"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Yıkama,</a:t>
            </a:r>
          </a:p>
          <a:p>
            <a:pPr marL="457200" indent="-457200" fontAlgn="auto">
              <a:spcAft>
                <a:spcPts val="0"/>
              </a:spcAft>
              <a:buFont typeface="+mj-lt"/>
              <a:buAutoNum type="romanLcPeriod"/>
              <a:defRPr/>
            </a:pPr>
            <a:r>
              <a:rPr lang="tr-TR" sz="2400" b="1" dirty="0">
                <a:solidFill>
                  <a:schemeClr val="tx1"/>
                </a:solidFill>
                <a:effectLst>
                  <a:outerShdw blurRad="38100" dist="38100" dir="2700000" algn="tl">
                    <a:srgbClr val="000000">
                      <a:alpha val="43137"/>
                    </a:srgbClr>
                  </a:outerShdw>
                </a:effectLst>
              </a:rPr>
              <a:t>Durulama.</a:t>
            </a:r>
          </a:p>
          <a:p>
            <a:pPr fontAlgn="auto">
              <a:spcAft>
                <a:spcPts val="0"/>
              </a:spcAft>
              <a:buFont typeface="Wingdings 3" charset="2"/>
              <a:buChar char=""/>
              <a:defRPr/>
            </a:pPr>
            <a:endParaRPr lang="tr-TR" sz="2200" dirty="0">
              <a:solidFill>
                <a:schemeClr val="tx1">
                  <a:lumMod val="75000"/>
                  <a:lumOff val="25000"/>
                </a:schemeClr>
              </a:solidFill>
            </a:endParaRPr>
          </a:p>
        </p:txBody>
      </p:sp>
      <p:sp>
        <p:nvSpPr>
          <p:cNvPr id="101378" name="Başlık 2">
            <a:extLst>
              <a:ext uri="{FF2B5EF4-FFF2-40B4-BE49-F238E27FC236}">
                <a16:creationId xmlns:a16="http://schemas.microsoft.com/office/drawing/2014/main" id="{B7A4414A-4ABC-45A5-B9AC-EB87C40015FA}"/>
              </a:ext>
            </a:extLst>
          </p:cNvPr>
          <p:cNvSpPr>
            <a:spLocks noGrp="1"/>
          </p:cNvSpPr>
          <p:nvPr>
            <p:ph type="title"/>
          </p:nvPr>
        </p:nvSpPr>
        <p:spPr>
          <a:xfrm>
            <a:off x="1676400" y="506413"/>
            <a:ext cx="8839200" cy="700087"/>
          </a:xfrm>
        </p:spPr>
        <p:txBody>
          <a:bodyPr/>
          <a:lstStyle/>
          <a:p>
            <a:r>
              <a:rPr lang="tr-TR" altLang="en-US" sz="3000"/>
              <a:t>GIDA MUHAFAZA İLKELERİ</a:t>
            </a:r>
          </a:p>
        </p:txBody>
      </p:sp>
      <p:pic>
        <p:nvPicPr>
          <p:cNvPr id="101379" name="Picture 2">
            <a:extLst>
              <a:ext uri="{FF2B5EF4-FFF2-40B4-BE49-F238E27FC236}">
                <a16:creationId xmlns:a16="http://schemas.microsoft.com/office/drawing/2014/main" id="{F0192AC8-EE47-407C-ACE8-02A21929A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544888"/>
            <a:ext cx="52578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84DB9EC0-5629-454F-A787-D8FD09C12DEE}"/>
              </a:ext>
            </a:extLst>
          </p:cNvPr>
          <p:cNvSpPr>
            <a:spLocks noGrp="1"/>
          </p:cNvSpPr>
          <p:nvPr>
            <p:ph sz="quarter" idx="13"/>
          </p:nvPr>
        </p:nvSpPr>
        <p:spPr>
          <a:xfrm>
            <a:off x="477078" y="1126435"/>
            <a:ext cx="10972800" cy="4863548"/>
          </a:xfrm>
        </p:spPr>
        <p:txBody>
          <a:bodyPr rtlCol="0">
            <a:normAutofit/>
          </a:bodyPr>
          <a:lstStyle/>
          <a:p>
            <a:pPr fontAlgn="auto">
              <a:lnSpc>
                <a:spcPct val="150000"/>
              </a:lnSpc>
              <a:spcAft>
                <a:spcPts val="0"/>
              </a:spcAft>
              <a:buFont typeface="Wingdings 3" charset="2"/>
              <a:buChar char=""/>
              <a:defRPr/>
            </a:pPr>
            <a:r>
              <a:rPr lang="tr-TR" sz="24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 KESME VE AYIKLAMA</a:t>
            </a:r>
          </a:p>
          <a:p>
            <a:pPr fontAlgn="auto">
              <a:lnSpc>
                <a:spcPct val="150000"/>
              </a:lnSpc>
              <a:spcAft>
                <a:spcPts val="0"/>
              </a:spcAft>
              <a:buFont typeface="Wingdings" pitchFamily="2" charset="2"/>
              <a:buChar char="Ø"/>
              <a:defRPr/>
            </a:pPr>
            <a:r>
              <a:rPr lang="tr-TR" sz="2400" dirty="0">
                <a:solidFill>
                  <a:schemeClr val="tx1"/>
                </a:solidFill>
              </a:rPr>
              <a:t>Gıda sanayinde kesme ve ayıklama işlemi ile bozuk, ezik, ham, yaralı, bereli, küflenmiş ve çürümüş, yani amaca uygun olmayan meyve ve sebzeler atılır.</a:t>
            </a:r>
          </a:p>
          <a:p>
            <a:pPr fontAlgn="auto">
              <a:lnSpc>
                <a:spcPct val="150000"/>
              </a:lnSpc>
              <a:spcAft>
                <a:spcPts val="0"/>
              </a:spcAft>
              <a:buFont typeface="Wingdings" pitchFamily="2" charset="2"/>
              <a:buChar char="Ø"/>
              <a:defRPr/>
            </a:pPr>
            <a:r>
              <a:rPr lang="tr-TR" sz="2400" dirty="0">
                <a:solidFill>
                  <a:schemeClr val="tx1"/>
                </a:solidFill>
                <a:effectLst>
                  <a:outerShdw blurRad="38100" dist="38100" dir="2700000" algn="tl">
                    <a:srgbClr val="000000">
                      <a:alpha val="43137"/>
                    </a:srgbClr>
                  </a:outerShdw>
                </a:effectLst>
              </a:rPr>
              <a:t>Bu işlem bozulmamış, sağlam meyve ve sebzelerin yoğun şekilde </a:t>
            </a:r>
            <a:r>
              <a:rPr lang="tr-TR" sz="2400" dirty="0" err="1">
                <a:solidFill>
                  <a:schemeClr val="tx1"/>
                </a:solidFill>
                <a:effectLst>
                  <a:outerShdw blurRad="38100" dist="38100" dir="2700000" algn="tl">
                    <a:srgbClr val="000000">
                      <a:alpha val="43137"/>
                    </a:srgbClr>
                  </a:outerShdw>
                </a:effectLst>
              </a:rPr>
              <a:t>kontamine</a:t>
            </a:r>
            <a:r>
              <a:rPr lang="tr-TR" sz="2400" dirty="0">
                <a:solidFill>
                  <a:schemeClr val="tx1"/>
                </a:solidFill>
                <a:effectLst>
                  <a:outerShdw blurRad="38100" dist="38100" dir="2700000" algn="tl">
                    <a:srgbClr val="000000">
                      <a:alpha val="43137"/>
                    </a:srgbClr>
                  </a:outerShdw>
                </a:effectLst>
              </a:rPr>
              <a:t> olmasını engellediği gibi bozulmaya neden olan yüksek sayıdaki mikroorganizma yükünü azaltarak gıdaya uygulanacak muhafaza yönteminin daha etkili olmasını sağlar.</a:t>
            </a:r>
          </a:p>
          <a:p>
            <a:pPr marL="0" indent="0" fontAlgn="auto">
              <a:spcAft>
                <a:spcPts val="0"/>
              </a:spcAft>
              <a:buFont typeface="Wingdings 3" charset="2"/>
              <a:buNone/>
              <a:defRPr/>
            </a:pPr>
            <a:endParaRPr lang="tr-TR" sz="2400" dirty="0">
              <a:solidFill>
                <a:schemeClr val="tx1">
                  <a:lumMod val="75000"/>
                  <a:lumOff val="2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BB04718-F1E3-4344-BB7A-DEAF21DD93F7}"/>
              </a:ext>
            </a:extLst>
          </p:cNvPr>
          <p:cNvSpPr>
            <a:spLocks noGrp="1"/>
          </p:cNvSpPr>
          <p:nvPr>
            <p:ph idx="1"/>
          </p:nvPr>
        </p:nvSpPr>
        <p:spPr>
          <a:xfrm>
            <a:off x="503238" y="317500"/>
            <a:ext cx="11253787" cy="6440488"/>
          </a:xfrm>
        </p:spPr>
        <p:txBody>
          <a:bodyPr>
            <a:normAutofit/>
          </a:bodyPr>
          <a:lstStyle/>
          <a:p>
            <a:pPr marL="0" indent="0">
              <a:lnSpc>
                <a:spcPct val="140000"/>
              </a:lnSpc>
              <a:buFont typeface="Wingdings 3" panose="05040102010807070707" pitchFamily="18" charset="2"/>
              <a:buNone/>
            </a:pPr>
            <a:r>
              <a:rPr lang="tr-TR" altLang="en-US" b="1" dirty="0"/>
              <a:t>GIDA GÜVENLİĞİ YÖNETİM SİSTEMLERİ</a:t>
            </a:r>
          </a:p>
          <a:p>
            <a:pPr marL="0" indent="0">
              <a:lnSpc>
                <a:spcPct val="140000"/>
              </a:lnSpc>
            </a:pPr>
            <a:r>
              <a:rPr lang="tr-TR" altLang="en-US" dirty="0"/>
              <a:t>Dünyada güvenli ve kaliteli gıda üretimi için ISO (Uluslararası Standard Organizasyonu- International </a:t>
            </a:r>
            <a:r>
              <a:rPr lang="tr-TR" altLang="en-US" dirty="0" err="1"/>
              <a:t>Organization</a:t>
            </a:r>
            <a:r>
              <a:rPr lang="tr-TR" altLang="en-US" dirty="0"/>
              <a:t> </a:t>
            </a:r>
            <a:r>
              <a:rPr lang="tr-TR" altLang="en-US" dirty="0" err="1"/>
              <a:t>for</a:t>
            </a:r>
            <a:r>
              <a:rPr lang="tr-TR" altLang="en-US" dirty="0"/>
              <a:t> </a:t>
            </a:r>
            <a:r>
              <a:rPr lang="tr-TR" altLang="en-US" dirty="0" err="1"/>
              <a:t>Standardization</a:t>
            </a:r>
            <a:r>
              <a:rPr lang="tr-TR" altLang="en-US" dirty="0"/>
              <a:t>)  ve çeşitli kuruluşlar tarafından yayınlanan uluslararası geçerliliğe sahip kalite yönetim sistemleri şunlardır</a:t>
            </a:r>
            <a:r>
              <a:rPr lang="tr-TR" altLang="en-US" baseline="30000" dirty="0"/>
              <a:t>113</a:t>
            </a:r>
            <a:r>
              <a:rPr lang="tr-TR" altLang="en-US" dirty="0"/>
              <a:t>: </a:t>
            </a:r>
          </a:p>
          <a:p>
            <a:pPr marL="0" indent="0">
              <a:lnSpc>
                <a:spcPct val="140000"/>
              </a:lnSpc>
              <a:buFont typeface="Wingdings 3" panose="05040102010807070707" pitchFamily="18" charset="2"/>
              <a:buNone/>
            </a:pPr>
            <a:endParaRPr lang="tr-TR" altLang="en-US" dirty="0"/>
          </a:p>
          <a:p>
            <a:pPr marL="0" indent="0">
              <a:lnSpc>
                <a:spcPct val="140000"/>
              </a:lnSpc>
            </a:pPr>
            <a:r>
              <a:rPr lang="tr-TR" altLang="en-US" b="1" dirty="0">
                <a:solidFill>
                  <a:srgbClr val="FF0000"/>
                </a:solidFill>
              </a:rPr>
              <a:t>Gıda Güvenliği Sistemi (ISO 22000, İyi 	Üretim 	Uygulamaları), </a:t>
            </a:r>
          </a:p>
          <a:p>
            <a:pPr marL="0" indent="0">
              <a:lnSpc>
                <a:spcPct val="140000"/>
              </a:lnSpc>
            </a:pPr>
            <a:r>
              <a:rPr lang="tr-TR" altLang="en-US" b="1" dirty="0">
                <a:solidFill>
                  <a:srgbClr val="FF0000"/>
                </a:solidFill>
              </a:rPr>
              <a:t>HACCP (Tehlike analizi ve kritik kontrol noktaları)</a:t>
            </a:r>
          </a:p>
          <a:p>
            <a:pPr marL="0" indent="0">
              <a:lnSpc>
                <a:spcPct val="140000"/>
              </a:lnSpc>
            </a:pPr>
            <a:r>
              <a:rPr lang="tr-TR" altLang="en-US" dirty="0"/>
              <a:t>Çevre Yönetim Sistemi (ISO 14001), </a:t>
            </a:r>
          </a:p>
          <a:p>
            <a:pPr marL="0" indent="0">
              <a:lnSpc>
                <a:spcPct val="140000"/>
              </a:lnSpc>
            </a:pPr>
            <a:r>
              <a:rPr lang="tr-TR" altLang="en-US" dirty="0"/>
              <a:t>İşçi Sağlığı ve İş Güvenliği Standardı (OHSAS 18001), </a:t>
            </a:r>
          </a:p>
          <a:p>
            <a:pPr marL="0" indent="0">
              <a:lnSpc>
                <a:spcPct val="140000"/>
              </a:lnSpc>
            </a:pPr>
            <a:r>
              <a:rPr lang="tr-TR" altLang="en-US" dirty="0"/>
              <a:t>Sosyal Sorumluluk Standardı (SA 8000) olarak belirtilmektedir. </a:t>
            </a:r>
          </a:p>
          <a:p>
            <a:pPr marL="0" indent="0">
              <a:lnSpc>
                <a:spcPct val="140000"/>
              </a:lnSpc>
              <a:buFont typeface="Wingdings 3" panose="05040102010807070707" pitchFamily="18" charset="2"/>
              <a:buNone/>
            </a:pPr>
            <a:endParaRPr lang="tr-TR" altLang="en-US" b="1" dirty="0"/>
          </a:p>
          <a:p>
            <a:pPr marL="0" indent="0">
              <a:lnSpc>
                <a:spcPct val="140000"/>
              </a:lnSpc>
              <a:buFont typeface="Wingdings 3" panose="05040102010807070707" pitchFamily="18" charset="2"/>
              <a:buNone/>
            </a:pPr>
            <a:r>
              <a:rPr lang="tr-TR" altLang="en-US" dirty="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591513-EE89-4183-86C6-03175853D4B6}"/>
              </a:ext>
            </a:extLst>
          </p:cNvPr>
          <p:cNvSpPr>
            <a:spLocks noGrp="1"/>
          </p:cNvSpPr>
          <p:nvPr>
            <p:ph idx="1"/>
          </p:nvPr>
        </p:nvSpPr>
        <p:spPr>
          <a:xfrm>
            <a:off x="2592388" y="822325"/>
            <a:ext cx="3333750" cy="939800"/>
          </a:xfrm>
        </p:spPr>
        <p:txBody>
          <a:bodyPr rtlCol="0">
            <a:normAutofit lnSpcReduction="10000"/>
          </a:bodyPr>
          <a:lstStyle/>
          <a:p>
            <a:pPr marL="0" indent="0" fontAlgn="auto">
              <a:spcAft>
                <a:spcPts val="0"/>
              </a:spcAft>
              <a:buFont typeface="Wingdings 3" charset="2"/>
              <a:buNone/>
              <a:defRPr/>
            </a:pPr>
            <a:r>
              <a:rPr lang="tr-TR" sz="6000" b="1" dirty="0">
                <a:solidFill>
                  <a:srgbClr val="FF0000"/>
                </a:solidFill>
              </a:rPr>
              <a:t>HACCP</a:t>
            </a:r>
          </a:p>
        </p:txBody>
      </p:sp>
      <p:pic>
        <p:nvPicPr>
          <p:cNvPr id="104450" name="Picture 2" descr="SORU Ä°ÅARETÄ° ile ilgili gÃ¶rsel sonucu">
            <a:extLst>
              <a:ext uri="{FF2B5EF4-FFF2-40B4-BE49-F238E27FC236}">
                <a16:creationId xmlns:a16="http://schemas.microsoft.com/office/drawing/2014/main" id="{BCD0EC76-0AEE-4E39-B85F-FBFB33B58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524000"/>
            <a:ext cx="58578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A7B6E85-44D5-41EB-9D41-29AD15F12A65}"/>
              </a:ext>
            </a:extLst>
          </p:cNvPr>
          <p:cNvSpPr txBox="1"/>
          <p:nvPr/>
        </p:nvSpPr>
        <p:spPr>
          <a:xfrm>
            <a:off x="609600" y="2382559"/>
            <a:ext cx="10972800" cy="2092881"/>
          </a:xfrm>
          <a:prstGeom prst="rect">
            <a:avLst/>
          </a:prstGeom>
          <a:noFill/>
        </p:spPr>
        <p:txBody>
          <a:bodyPr wrap="square" rtlCol="0">
            <a:spAutoFit/>
          </a:bodyPr>
          <a:lstStyle/>
          <a:p>
            <a:pPr algn="just"/>
            <a:r>
              <a:rPr lang="tr-TR" sz="2600" b="1" dirty="0"/>
              <a:t>HACCP, </a:t>
            </a:r>
            <a:r>
              <a:rPr lang="tr-TR" sz="2600" dirty="0"/>
              <a:t>gıda işletmelerinde sağlıklı gıda üretimi için gerekli olan hijyen şartlarının (personel hijyeni, ekipman hijyeni, hammadde hijyeni, vb.) belirlenerek bu şartların sağlanması, üretim ve servis aşamasında tüketici açısından sağlık oluşturabilecek nedenlerin belirlenmesi ve bu nedenlerin ortadan kaldırılması temeline dayanan bir ürün güvenilirliği sistemidir.</a:t>
            </a:r>
          </a:p>
        </p:txBody>
      </p:sp>
    </p:spTree>
    <p:extLst>
      <p:ext uri="{BB962C8B-B14F-4D97-AF65-F5344CB8AC3E}">
        <p14:creationId xmlns:p14="http://schemas.microsoft.com/office/powerpoint/2010/main" val="24961289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Unvan 1">
            <a:extLst>
              <a:ext uri="{FF2B5EF4-FFF2-40B4-BE49-F238E27FC236}">
                <a16:creationId xmlns:a16="http://schemas.microsoft.com/office/drawing/2014/main" id="{6E155939-B344-4980-BBD0-94F83EFEE2D3}"/>
              </a:ext>
            </a:extLst>
          </p:cNvPr>
          <p:cNvSpPr>
            <a:spLocks noGrp="1"/>
          </p:cNvSpPr>
          <p:nvPr>
            <p:ph type="title"/>
          </p:nvPr>
        </p:nvSpPr>
        <p:spPr/>
        <p:txBody>
          <a:bodyPr/>
          <a:lstStyle/>
          <a:p>
            <a:r>
              <a:rPr lang="tr-TR" altLang="en-US" b="1"/>
              <a:t>HACCP Programının Uygulanması</a:t>
            </a:r>
          </a:p>
        </p:txBody>
      </p:sp>
      <p:sp>
        <p:nvSpPr>
          <p:cNvPr id="3" name="İçerik Yer Tutucusu 2">
            <a:extLst>
              <a:ext uri="{FF2B5EF4-FFF2-40B4-BE49-F238E27FC236}">
                <a16:creationId xmlns:a16="http://schemas.microsoft.com/office/drawing/2014/main" id="{DDBBED9F-1371-4476-91AA-350167B2179E}"/>
              </a:ext>
            </a:extLst>
          </p:cNvPr>
          <p:cNvSpPr>
            <a:spLocks noGrp="1"/>
          </p:cNvSpPr>
          <p:nvPr>
            <p:ph idx="1"/>
          </p:nvPr>
        </p:nvSpPr>
        <p:spPr>
          <a:xfrm>
            <a:off x="677863" y="1655763"/>
            <a:ext cx="9512300" cy="4386262"/>
          </a:xfrm>
        </p:spPr>
        <p:txBody>
          <a:bodyPr rtlCol="0">
            <a:normAutofit fontScale="92500" lnSpcReduction="10000"/>
          </a:bodyPr>
          <a:lstStyle/>
          <a:p>
            <a:pPr marL="0" indent="0" fontAlgn="auto">
              <a:lnSpc>
                <a:spcPct val="150000"/>
              </a:lnSpc>
              <a:spcAft>
                <a:spcPts val="0"/>
              </a:spcAft>
              <a:buFont typeface="Wingdings 3" charset="2"/>
              <a:buNone/>
              <a:defRPr/>
            </a:pPr>
            <a:r>
              <a:rPr lang="tr-TR" dirty="0">
                <a:solidFill>
                  <a:schemeClr val="tx1">
                    <a:lumMod val="75000"/>
                    <a:lumOff val="25000"/>
                  </a:schemeClr>
                </a:solidFill>
              </a:rPr>
              <a:t>1. Terimlerin ve amacın tanımlanması</a:t>
            </a:r>
          </a:p>
          <a:p>
            <a:pPr marL="0" indent="0" fontAlgn="auto">
              <a:lnSpc>
                <a:spcPct val="150000"/>
              </a:lnSpc>
              <a:spcAft>
                <a:spcPts val="0"/>
              </a:spcAft>
              <a:buFont typeface="Wingdings 3" charset="2"/>
              <a:buNone/>
              <a:defRPr/>
            </a:pPr>
            <a:r>
              <a:rPr lang="tr-TR" dirty="0">
                <a:solidFill>
                  <a:schemeClr val="tx1">
                    <a:lumMod val="75000"/>
                    <a:lumOff val="25000"/>
                  </a:schemeClr>
                </a:solidFill>
              </a:rPr>
              <a:t>2. HACCP ekibinin oluşturulması</a:t>
            </a:r>
          </a:p>
          <a:p>
            <a:pPr marL="0" indent="0" fontAlgn="auto">
              <a:lnSpc>
                <a:spcPct val="150000"/>
              </a:lnSpc>
              <a:spcAft>
                <a:spcPts val="0"/>
              </a:spcAft>
              <a:buFont typeface="Wingdings 3" charset="2"/>
              <a:buNone/>
              <a:defRPr/>
            </a:pPr>
            <a:r>
              <a:rPr lang="tr-TR" dirty="0">
                <a:solidFill>
                  <a:schemeClr val="tx1">
                    <a:lumMod val="75000"/>
                    <a:lumOff val="25000"/>
                  </a:schemeClr>
                </a:solidFill>
              </a:rPr>
              <a:t>3. Ürünün tanımlanması</a:t>
            </a:r>
          </a:p>
          <a:p>
            <a:pPr marL="0" indent="0" fontAlgn="auto">
              <a:lnSpc>
                <a:spcPct val="150000"/>
              </a:lnSpc>
              <a:spcAft>
                <a:spcPts val="0"/>
              </a:spcAft>
              <a:buFont typeface="Wingdings 3" charset="2"/>
              <a:buNone/>
              <a:defRPr/>
            </a:pPr>
            <a:r>
              <a:rPr lang="tr-TR" dirty="0">
                <a:solidFill>
                  <a:schemeClr val="tx1">
                    <a:lumMod val="75000"/>
                    <a:lumOff val="25000"/>
                  </a:schemeClr>
                </a:solidFill>
              </a:rPr>
              <a:t>4. Ürünün amaçlanan kullanımı ve tüketici</a:t>
            </a:r>
          </a:p>
          <a:p>
            <a:pPr marL="0" indent="0" fontAlgn="auto">
              <a:lnSpc>
                <a:spcPct val="150000"/>
              </a:lnSpc>
              <a:spcAft>
                <a:spcPts val="0"/>
              </a:spcAft>
              <a:buFont typeface="Wingdings 3" charset="2"/>
              <a:buNone/>
              <a:defRPr/>
            </a:pPr>
            <a:r>
              <a:rPr lang="tr-TR" dirty="0">
                <a:solidFill>
                  <a:schemeClr val="tx1">
                    <a:lumMod val="75000"/>
                    <a:lumOff val="25000"/>
                  </a:schemeClr>
                </a:solidFill>
              </a:rPr>
              <a:t>gruplarının tanımlanması</a:t>
            </a:r>
          </a:p>
          <a:p>
            <a:pPr marL="0" indent="0" fontAlgn="auto">
              <a:lnSpc>
                <a:spcPct val="150000"/>
              </a:lnSpc>
              <a:spcAft>
                <a:spcPts val="0"/>
              </a:spcAft>
              <a:buFont typeface="Wingdings 3" charset="2"/>
              <a:buNone/>
              <a:defRPr/>
            </a:pPr>
            <a:r>
              <a:rPr lang="tr-TR" dirty="0">
                <a:solidFill>
                  <a:schemeClr val="tx1">
                    <a:lumMod val="75000"/>
                    <a:lumOff val="25000"/>
                  </a:schemeClr>
                </a:solidFill>
              </a:rPr>
              <a:t>5. Üretim akım şemasının oluşturulması</a:t>
            </a:r>
          </a:p>
          <a:p>
            <a:pPr marL="0" indent="0" fontAlgn="auto">
              <a:lnSpc>
                <a:spcPct val="150000"/>
              </a:lnSpc>
              <a:spcAft>
                <a:spcPts val="0"/>
              </a:spcAft>
              <a:buFont typeface="Wingdings 3" charset="2"/>
              <a:buNone/>
              <a:defRPr/>
            </a:pPr>
            <a:r>
              <a:rPr lang="tr-TR" dirty="0">
                <a:solidFill>
                  <a:schemeClr val="tx1">
                    <a:lumMod val="75000"/>
                    <a:lumOff val="25000"/>
                  </a:schemeClr>
                </a:solidFill>
              </a:rPr>
              <a:t>6. Akım şemasının üretim hattında kontrolü</a:t>
            </a:r>
          </a:p>
          <a:p>
            <a:pPr marL="0" indent="0" fontAlgn="auto">
              <a:lnSpc>
                <a:spcPct val="150000"/>
              </a:lnSpc>
              <a:spcAft>
                <a:spcPts val="0"/>
              </a:spcAft>
              <a:buFont typeface="Wingdings 3" charset="2"/>
              <a:buNone/>
              <a:defRPr/>
            </a:pPr>
            <a:r>
              <a:rPr lang="tr-TR" dirty="0">
                <a:solidFill>
                  <a:schemeClr val="tx1">
                    <a:lumMod val="75000"/>
                    <a:lumOff val="25000"/>
                  </a:schemeClr>
                </a:solidFill>
              </a:rPr>
              <a:t>7. Tehlike analizi: Gıdanın Hasadından üretimine</a:t>
            </a:r>
          </a:p>
          <a:p>
            <a:pPr marL="0" indent="0" fontAlgn="auto">
              <a:lnSpc>
                <a:spcPct val="150000"/>
              </a:lnSpc>
              <a:spcAft>
                <a:spcPts val="0"/>
              </a:spcAft>
              <a:buFont typeface="Wingdings 3" charset="2"/>
              <a:buNone/>
              <a:defRPr/>
            </a:pPr>
            <a:r>
              <a:rPr lang="tr-TR" dirty="0">
                <a:solidFill>
                  <a:schemeClr val="tx1">
                    <a:lumMod val="75000"/>
                    <a:lumOff val="25000"/>
                  </a:schemeClr>
                </a:solidFill>
              </a:rPr>
              <a:t>kadar geçen her aşamada tehlikelerin saptanması ve önlemlerin belirlenmesi.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İçerik Yer Tutucusu 2">
            <a:extLst>
              <a:ext uri="{FF2B5EF4-FFF2-40B4-BE49-F238E27FC236}">
                <a16:creationId xmlns:a16="http://schemas.microsoft.com/office/drawing/2014/main" id="{DEE1BB09-9532-4BF6-8284-A1D876CBF101}"/>
              </a:ext>
            </a:extLst>
          </p:cNvPr>
          <p:cNvSpPr>
            <a:spLocks noGrp="1"/>
          </p:cNvSpPr>
          <p:nvPr>
            <p:ph idx="1"/>
          </p:nvPr>
        </p:nvSpPr>
        <p:spPr>
          <a:xfrm>
            <a:off x="796925" y="901700"/>
            <a:ext cx="8596313" cy="5114925"/>
          </a:xfrm>
        </p:spPr>
        <p:txBody>
          <a:bodyPr/>
          <a:lstStyle/>
          <a:p>
            <a:pPr marL="0" indent="0">
              <a:lnSpc>
                <a:spcPct val="150000"/>
              </a:lnSpc>
              <a:buFont typeface="Wingdings 3" panose="05040102010807070707" pitchFamily="18" charset="2"/>
              <a:buNone/>
            </a:pPr>
            <a:r>
              <a:rPr lang="tr-TR" altLang="en-US"/>
              <a:t>8. CCP'lerin saptanması</a:t>
            </a:r>
          </a:p>
          <a:p>
            <a:pPr marL="0" indent="0">
              <a:lnSpc>
                <a:spcPct val="150000"/>
              </a:lnSpc>
              <a:buFont typeface="Wingdings 3" panose="05040102010807070707" pitchFamily="18" charset="2"/>
              <a:buNone/>
            </a:pPr>
            <a:r>
              <a:rPr lang="tr-TR" altLang="en-US"/>
              <a:t>9. Tanımlanan her bir CCP için kullanılacak limit ve kontrol kriterlerinin</a:t>
            </a:r>
          </a:p>
          <a:p>
            <a:pPr marL="0" indent="0">
              <a:lnSpc>
                <a:spcPct val="150000"/>
              </a:lnSpc>
              <a:buFont typeface="Wingdings 3" panose="05040102010807070707" pitchFamily="18" charset="2"/>
              <a:buNone/>
            </a:pPr>
            <a:r>
              <a:rPr lang="tr-TR" altLang="en-US"/>
              <a:t>belirlenmesi (hedef düzey ve tolerans)</a:t>
            </a:r>
          </a:p>
          <a:p>
            <a:pPr marL="0" indent="0">
              <a:lnSpc>
                <a:spcPct val="150000"/>
              </a:lnSpc>
              <a:buFont typeface="Wingdings 3" panose="05040102010807070707" pitchFamily="18" charset="2"/>
              <a:buNone/>
            </a:pPr>
            <a:r>
              <a:rPr lang="tr-TR" altLang="en-US"/>
              <a:t>10. CCP'lerin ve kriterlerin kontrol ve izlenmesi için sistem oluşturulması</a:t>
            </a:r>
          </a:p>
          <a:p>
            <a:pPr marL="0" indent="0">
              <a:lnSpc>
                <a:spcPct val="150000"/>
              </a:lnSpc>
              <a:buFont typeface="Wingdings 3" panose="05040102010807070707" pitchFamily="18" charset="2"/>
              <a:buNone/>
            </a:pPr>
            <a:r>
              <a:rPr lang="tr-TR" altLang="en-US"/>
              <a:t>11. Gerekli olduğu durumlarda CCP'ler de düzeltici önlemlerin alınması</a:t>
            </a:r>
          </a:p>
          <a:p>
            <a:pPr marL="0" indent="0">
              <a:lnSpc>
                <a:spcPct val="150000"/>
              </a:lnSpc>
              <a:buFont typeface="Wingdings 3" panose="05040102010807070707" pitchFamily="18" charset="2"/>
              <a:buNone/>
            </a:pPr>
            <a:r>
              <a:rPr lang="tr-TR" altLang="en-US"/>
              <a:t>12. Kayıtların tutulması</a:t>
            </a:r>
          </a:p>
          <a:p>
            <a:pPr marL="0" indent="0">
              <a:lnSpc>
                <a:spcPct val="150000"/>
              </a:lnSpc>
              <a:buFont typeface="Wingdings 3" panose="05040102010807070707" pitchFamily="18" charset="2"/>
              <a:buNone/>
            </a:pPr>
            <a:r>
              <a:rPr lang="tr-TR" altLang="en-US"/>
              <a:t>13. Sistem etkinliğinin kanıtlanması</a:t>
            </a:r>
          </a:p>
          <a:p>
            <a:pPr marL="0" indent="0">
              <a:lnSpc>
                <a:spcPct val="150000"/>
              </a:lnSpc>
              <a:buFont typeface="Wingdings 3" panose="05040102010807070707" pitchFamily="18" charset="2"/>
              <a:buNone/>
            </a:pPr>
            <a:r>
              <a:rPr lang="tr-TR" altLang="en-US"/>
              <a:t>14. HACCP planının gözden geçirilmesi</a:t>
            </a:r>
          </a:p>
        </p:txBody>
      </p:sp>
    </p:spTree>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10523</TotalTime>
  <Words>4964</Words>
  <Application>Microsoft Office PowerPoint</Application>
  <PresentationFormat>Geniş ekran</PresentationFormat>
  <Paragraphs>737</Paragraphs>
  <Slides>127</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127</vt:i4>
      </vt:variant>
    </vt:vector>
  </HeadingPairs>
  <TitlesOfParts>
    <vt:vector size="136" baseType="lpstr">
      <vt:lpstr>Arial</vt:lpstr>
      <vt:lpstr>Calibri</vt:lpstr>
      <vt:lpstr>Comic Sans MS</vt:lpstr>
      <vt:lpstr>Times New Roman</vt:lpstr>
      <vt:lpstr>Trebuchet MS</vt:lpstr>
      <vt:lpstr>Verdana</vt:lpstr>
      <vt:lpstr>Wingdings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MUTFAKTA KALİTE, ÖNEMİ ve AMACI</vt:lpstr>
      <vt:lpstr>MUTFAKTA KALİTE, ÖNEMİ ve AMACI</vt:lpstr>
      <vt:lpstr>MUTFAKTA KALİTE, ÖNEMİ ve AMACI</vt:lpstr>
      <vt:lpstr>MUTFAKTA KALİTE, ÖNEMİ ve AMACI</vt:lpstr>
      <vt:lpstr>SAĞLIKLI BESLENME </vt:lpstr>
      <vt:lpstr>SAĞLIKLI (GÜVENLİ) GIDA </vt:lpstr>
      <vt:lpstr>PowerPoint Sunusu</vt:lpstr>
      <vt:lpstr>PowerPoint Sunusu</vt:lpstr>
      <vt:lpstr>PowerPoint Sunusu</vt:lpstr>
      <vt:lpstr>PowerPoint Sunusu</vt:lpstr>
      <vt:lpstr>PowerPoint Sunusu</vt:lpstr>
      <vt:lpstr>PowerPoint Sunusu</vt:lpstr>
      <vt:lpstr>PowerPoint Sunusu</vt:lpstr>
      <vt:lpstr>GIDA MADDELERİ DEPOLAMA</vt:lpstr>
      <vt:lpstr>GIDA MADDELERİ DEPOLAMA</vt:lpstr>
      <vt:lpstr>PowerPoint Sunusu</vt:lpstr>
      <vt:lpstr>GIDA MADDELERİ DEPOLAMA</vt:lpstr>
      <vt:lpstr>PowerPoint Sunusu</vt:lpstr>
      <vt:lpstr>PowerPoint Sunusu</vt:lpstr>
      <vt:lpstr>MUTFAKTA KALİTE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GIDA MUHAFAZA İLKELERİ</vt:lpstr>
      <vt:lpstr>GIDA MUHAFAZA İLKELERİ</vt:lpstr>
      <vt:lpstr>GIDA MUHAFAZA İLKELERİ</vt:lpstr>
      <vt:lpstr>GIDA MUHAFAZA İLKELERİ</vt:lpstr>
      <vt:lpstr>GIDA MUHAFAZA İLKELERİ</vt:lpstr>
      <vt:lpstr>GIDA MUHAFAZA İLKELERİ</vt:lpstr>
      <vt:lpstr>PowerPoint Sunusu</vt:lpstr>
      <vt:lpstr>PowerPoint Sunusu</vt:lpstr>
      <vt:lpstr>PowerPoint Sunusu</vt:lpstr>
      <vt:lpstr>PowerPoint Sunusu</vt:lpstr>
      <vt:lpstr>HACCP Programının Uygulanması</vt:lpstr>
      <vt:lpstr>PowerPoint Sunusu</vt:lpstr>
      <vt:lpstr>1.Terimleri ve Amacın Tanımlanması</vt:lpstr>
      <vt:lpstr>Tanımlar</vt:lpstr>
      <vt:lpstr>PowerPoint Sunusu</vt:lpstr>
      <vt:lpstr>PowerPoint Sunusu</vt:lpstr>
      <vt:lpstr>PowerPoint Sunusu</vt:lpstr>
      <vt:lpstr>PowerPoint Sunusu</vt:lpstr>
      <vt:lpstr>2.HACCP Ekibinin Oluşturulması</vt:lpstr>
      <vt:lpstr>3.Ürünün Tanımlanması</vt:lpstr>
      <vt:lpstr>4. Ürünün Amaçlanan Kullanımı Ve Tüketici Gruplarının Tanımlanması </vt:lpstr>
      <vt:lpstr>5. Üretim Akım Şemasının Oluşturulması </vt:lpstr>
      <vt:lpstr>6. Akım Şemasının Üretim Hattında Kontrolü </vt:lpstr>
      <vt:lpstr>7. Tehlike Analizi: Gıdanın Hasadından Üretimine Kadar Geçen Her Aşamada Tehlikelerin Saptanması Ve Önlemlerin Belirlenmesi. </vt:lpstr>
      <vt:lpstr>PowerPoint Sunusu</vt:lpstr>
      <vt:lpstr>PowerPoint Sunusu</vt:lpstr>
      <vt:lpstr>PowerPoint Sunusu</vt:lpstr>
      <vt:lpstr> </vt:lpstr>
      <vt:lpstr>9. Tanımlanan Her Bir CCP İçin Kullanılacak Limit Ve Kontrol Kriterlerinin Belirlenmesi (Hedef Düzey Ve Tolerans) </vt:lpstr>
      <vt:lpstr>10. Ccp'lerin Ve Kriterlerin Kontrol Ve İzlenmesi İçin Sistem Oluşturulması </vt:lpstr>
      <vt:lpstr>11. Gerekli Olduğu Durumlarda Ccp'lerde Düzeltici Önlemlerin Alınması </vt:lpstr>
      <vt:lpstr>12. Kayıtların Tutulması </vt:lpstr>
      <vt:lpstr>13. Sistem Etkinliğinin Kanıtlanması  </vt:lpstr>
      <vt:lpstr>14. HACCP Planının Gözden Geçirilmesi</vt:lpstr>
      <vt:lpstr>HACCP SİSTEMİ UYGULAMA AŞAMALARI</vt:lpstr>
      <vt:lpstr>Proses için Karar Ağacı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ozkan</dc:creator>
  <cp:lastModifiedBy>Akademik</cp:lastModifiedBy>
  <cp:revision>64</cp:revision>
  <dcterms:created xsi:type="dcterms:W3CDTF">2018-09-18T15:49:45Z</dcterms:created>
  <dcterms:modified xsi:type="dcterms:W3CDTF">2019-10-20T07:50:56Z</dcterms:modified>
</cp:coreProperties>
</file>