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83" r:id="rId14"/>
    <p:sldId id="269" r:id="rId15"/>
    <p:sldId id="270" r:id="rId16"/>
    <p:sldId id="271" r:id="rId17"/>
    <p:sldId id="272" r:id="rId18"/>
    <p:sldId id="273" r:id="rId19"/>
    <p:sldId id="282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D4D4A4-DCD5-4E03-BBA8-869206926E29}" type="datetimeFigureOut">
              <a:rPr lang="tr-TR" smtClean="0"/>
              <a:pPr/>
              <a:t>05.07.2018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57EA62-8F33-4E64-B48D-49C2205A076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7EA62-8F33-4E64-B48D-49C2205A0766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7CA10-D8A2-44D2-8358-492F00F3593D}" type="datetimeFigureOut">
              <a:rPr lang="tr-TR" smtClean="0"/>
              <a:pPr/>
              <a:t>05.07.2018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5D0CC-3D36-4D26-A4AD-23143B6E489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7CA10-D8A2-44D2-8358-492F00F3593D}" type="datetimeFigureOut">
              <a:rPr lang="tr-TR" smtClean="0"/>
              <a:pPr/>
              <a:t>05.07.2018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5D0CC-3D36-4D26-A4AD-23143B6E489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7CA10-D8A2-44D2-8358-492F00F3593D}" type="datetimeFigureOut">
              <a:rPr lang="tr-TR" smtClean="0"/>
              <a:pPr/>
              <a:t>05.07.2018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5D0CC-3D36-4D26-A4AD-23143B6E489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7CA10-D8A2-44D2-8358-492F00F3593D}" type="datetimeFigureOut">
              <a:rPr lang="tr-TR" smtClean="0"/>
              <a:pPr/>
              <a:t>05.07.2018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5D0CC-3D36-4D26-A4AD-23143B6E489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7CA10-D8A2-44D2-8358-492F00F3593D}" type="datetimeFigureOut">
              <a:rPr lang="tr-TR" smtClean="0"/>
              <a:pPr/>
              <a:t>05.07.2018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5D0CC-3D36-4D26-A4AD-23143B6E489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7CA10-D8A2-44D2-8358-492F00F3593D}" type="datetimeFigureOut">
              <a:rPr lang="tr-TR" smtClean="0"/>
              <a:pPr/>
              <a:t>05.07.2018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5D0CC-3D36-4D26-A4AD-23143B6E489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7CA10-D8A2-44D2-8358-492F00F3593D}" type="datetimeFigureOut">
              <a:rPr lang="tr-TR" smtClean="0"/>
              <a:pPr/>
              <a:t>05.07.2018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5D0CC-3D36-4D26-A4AD-23143B6E489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7CA10-D8A2-44D2-8358-492F00F3593D}" type="datetimeFigureOut">
              <a:rPr lang="tr-TR" smtClean="0"/>
              <a:pPr/>
              <a:t>05.07.2018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5D0CC-3D36-4D26-A4AD-23143B6E489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7CA10-D8A2-44D2-8358-492F00F3593D}" type="datetimeFigureOut">
              <a:rPr lang="tr-TR" smtClean="0"/>
              <a:pPr/>
              <a:t>05.07.2018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5D0CC-3D36-4D26-A4AD-23143B6E489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7CA10-D8A2-44D2-8358-492F00F3593D}" type="datetimeFigureOut">
              <a:rPr lang="tr-TR" smtClean="0"/>
              <a:pPr/>
              <a:t>05.07.2018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5D0CC-3D36-4D26-A4AD-23143B6E489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7CA10-D8A2-44D2-8358-492F00F3593D}" type="datetimeFigureOut">
              <a:rPr lang="tr-TR" smtClean="0"/>
              <a:pPr/>
              <a:t>05.07.2018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6C5D0CC-3D36-4D26-A4AD-23143B6E489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BF7CA10-D8A2-44D2-8358-492F00F3593D}" type="datetimeFigureOut">
              <a:rPr lang="tr-TR" smtClean="0"/>
              <a:pPr/>
              <a:t>05.07.2018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6C5D0CC-3D36-4D26-A4AD-23143B6E4893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6000" dirty="0" err="1" smtClean="0">
                <a:solidFill>
                  <a:srgbClr val="FFFF00"/>
                </a:solidFill>
              </a:rPr>
              <a:t>PSİKOPATOLOJİ’ye</a:t>
            </a:r>
            <a:r>
              <a:rPr lang="tr-TR" sz="6000" dirty="0" smtClean="0">
                <a:solidFill>
                  <a:srgbClr val="FFFF00"/>
                </a:solidFill>
              </a:rPr>
              <a:t> giriş</a:t>
            </a:r>
            <a:endParaRPr lang="tr-TR" sz="6000" dirty="0">
              <a:solidFill>
                <a:srgbClr val="FFFF00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tr-TR" sz="5400" dirty="0" smtClean="0"/>
              <a:t> </a:t>
            </a:r>
          </a:p>
          <a:p>
            <a:endParaRPr lang="tr-TR" sz="2000" dirty="0" smtClean="0"/>
          </a:p>
          <a:p>
            <a:r>
              <a:rPr lang="tr-TR" sz="2800" dirty="0" smtClean="0"/>
              <a:t>Dr. Latif </a:t>
            </a:r>
            <a:r>
              <a:rPr lang="tr-TR" sz="2800" dirty="0" err="1" smtClean="0"/>
              <a:t>Ruhşat</a:t>
            </a:r>
            <a:r>
              <a:rPr lang="tr-TR" sz="2800" dirty="0" smtClean="0"/>
              <a:t> </a:t>
            </a:r>
            <a:r>
              <a:rPr lang="tr-TR" sz="2800" dirty="0" err="1" smtClean="0"/>
              <a:t>Alpkan</a:t>
            </a:r>
            <a:r>
              <a:rPr lang="tr-TR" sz="2800" dirty="0" smtClean="0"/>
              <a:t>-      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	</a:t>
            </a:r>
            <a:r>
              <a:rPr lang="tr-TR" sz="4000" b="1" dirty="0" smtClean="0"/>
              <a:t>c) Psikanalistler normalin ölçütü olarak </a:t>
            </a:r>
            <a:r>
              <a:rPr lang="tr-TR" sz="4000" b="1" dirty="0" err="1" smtClean="0"/>
              <a:t>id</a:t>
            </a:r>
            <a:r>
              <a:rPr lang="tr-TR" sz="4000" b="1" dirty="0" smtClean="0"/>
              <a:t>, ego, süper ego arasındaki dengeyi ele almışlardır.</a:t>
            </a:r>
            <a:endParaRPr lang="tr-TR" sz="40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/>
              <a:t>	</a:t>
            </a:r>
            <a:r>
              <a:rPr lang="tr-TR" b="1" dirty="0" smtClean="0">
                <a:solidFill>
                  <a:srgbClr val="7030A0"/>
                </a:solidFill>
              </a:rPr>
              <a:t>Psikanalistlere göre Sağlıklı kişi ;</a:t>
            </a:r>
          </a:p>
          <a:p>
            <a:r>
              <a:rPr lang="tr-TR" dirty="0" smtClean="0"/>
              <a:t>Alt benlik(</a:t>
            </a:r>
            <a:r>
              <a:rPr lang="tr-TR" dirty="0" err="1" smtClean="0"/>
              <a:t>id</a:t>
            </a:r>
            <a:r>
              <a:rPr lang="tr-TR" dirty="0" smtClean="0"/>
              <a:t>) dürtülerine doyum olanağı sağlayabilen, fakat çevresine de uyum sağlayabilen ( ego )</a:t>
            </a:r>
          </a:p>
          <a:p>
            <a:pPr>
              <a:buNone/>
            </a:pPr>
            <a:r>
              <a:rPr lang="tr-TR" dirty="0" smtClean="0"/>
              <a:t>	üst benliğinin de( süper ego ) sesini de dinleyebilen</a:t>
            </a:r>
          </a:p>
          <a:p>
            <a:pPr>
              <a:buNone/>
            </a:pPr>
            <a:r>
              <a:rPr lang="tr-TR" dirty="0" smtClean="0"/>
              <a:t>	kişidir.</a:t>
            </a:r>
          </a:p>
          <a:p>
            <a:pPr>
              <a:buNone/>
            </a:pPr>
            <a:r>
              <a:rPr lang="tr-TR" b="1" i="1" dirty="0" smtClean="0"/>
              <a:t>Fakat burada dürtülerin doyumu son derece öznel bir yaşantıdır.</a:t>
            </a:r>
          </a:p>
          <a:p>
            <a:pPr>
              <a:buNone/>
            </a:pPr>
            <a:r>
              <a:rPr lang="tr-TR" i="1" dirty="0" smtClean="0"/>
              <a:t>Çevreye uyum, üst benliğin ve toplumun beklentileri değer yargıları ile bağlantılıdır. Bunlar da toplumdan topluma, çağdan çağa değişmeler gösterir.</a:t>
            </a:r>
            <a:endParaRPr lang="tr-T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	</a:t>
            </a:r>
            <a:r>
              <a:rPr lang="tr-TR" sz="3600" b="1" dirty="0" smtClean="0"/>
              <a:t>d) Gelişimsel açıdan</a:t>
            </a:r>
            <a:endParaRPr lang="tr-TR" sz="36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/>
              <a:t>	</a:t>
            </a:r>
            <a:r>
              <a:rPr lang="tr-TR" b="1" dirty="0" err="1" smtClean="0">
                <a:solidFill>
                  <a:srgbClr val="7030A0"/>
                </a:solidFill>
              </a:rPr>
              <a:t>ERİKSON’un</a:t>
            </a:r>
            <a:r>
              <a:rPr lang="tr-TR" b="1" dirty="0" smtClean="0">
                <a:solidFill>
                  <a:srgbClr val="7030A0"/>
                </a:solidFill>
              </a:rPr>
              <a:t> “İnsanın Sekiz Evresi” kuramına göre; </a:t>
            </a:r>
            <a:r>
              <a:rPr lang="tr-TR" dirty="0" smtClean="0">
                <a:solidFill>
                  <a:srgbClr val="7030A0"/>
                </a:solidFill>
              </a:rPr>
              <a:t>bireyin ruhsal açıdan aştığı dönemeçler ve </a:t>
            </a:r>
          </a:p>
          <a:p>
            <a:pPr>
              <a:buNone/>
            </a:pPr>
            <a:r>
              <a:rPr lang="tr-TR" dirty="0" smtClean="0">
                <a:solidFill>
                  <a:srgbClr val="7030A0"/>
                </a:solidFill>
              </a:rPr>
              <a:t>	bunları çözerek kazandığı benlik güçleri</a:t>
            </a:r>
          </a:p>
          <a:p>
            <a:pPr>
              <a:buNone/>
            </a:pPr>
            <a:r>
              <a:rPr lang="tr-TR" dirty="0" smtClean="0">
                <a:solidFill>
                  <a:srgbClr val="7030A0"/>
                </a:solidFill>
              </a:rPr>
              <a:t>	sağlıklı kişilik gelişimini tanımlar.</a:t>
            </a:r>
          </a:p>
          <a:p>
            <a:pPr>
              <a:buNone/>
            </a:pPr>
            <a:r>
              <a:rPr lang="tr-TR" dirty="0" smtClean="0"/>
              <a:t>Çocukluğun ilk iki döneminde kazanılan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i="1" dirty="0" smtClean="0"/>
              <a:t>temel güven ve özerklik duyguları,</a:t>
            </a:r>
          </a:p>
          <a:p>
            <a:pPr>
              <a:buNone/>
            </a:pPr>
            <a:r>
              <a:rPr lang="tr-TR" dirty="0" smtClean="0"/>
              <a:t>oyun çocukluğu ve ilkokul çağında kazanılan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i="1" dirty="0" smtClean="0"/>
              <a:t>girişim, becerme ve çalışma yetileri,</a:t>
            </a:r>
          </a:p>
          <a:p>
            <a:pPr>
              <a:buNone/>
            </a:pPr>
            <a:r>
              <a:rPr lang="tr-TR" dirty="0" smtClean="0"/>
              <a:t>ergenlik delikanlılık çağında kazanılan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i="1" dirty="0" smtClean="0"/>
              <a:t>kimlik duygusu, </a:t>
            </a:r>
            <a:r>
              <a:rPr lang="tr-TR" dirty="0" smtClean="0"/>
              <a:t> 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	</a:t>
            </a:r>
            <a:r>
              <a:rPr lang="tr-TR" sz="4000" b="1" dirty="0" smtClean="0"/>
              <a:t>d) Gelişimsel açıdan (devam)</a:t>
            </a:r>
            <a:endParaRPr lang="tr-TR" sz="40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olgunluk ve orta yaşta edinilen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i="1" dirty="0" smtClean="0"/>
              <a:t>yakınlaşma, eşleşme ve üretkenlik</a:t>
            </a:r>
          </a:p>
          <a:p>
            <a:pPr>
              <a:buNone/>
            </a:pPr>
            <a:r>
              <a:rPr lang="tr-TR" dirty="0" smtClean="0"/>
              <a:t>ve sonunda yaşlılık çağında ulaşılan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i="1" dirty="0" smtClean="0"/>
              <a:t>benlik bütünlüğü</a:t>
            </a:r>
          </a:p>
          <a:p>
            <a:pPr>
              <a:buNone/>
            </a:pPr>
            <a:r>
              <a:rPr lang="tr-TR" dirty="0" smtClean="0"/>
              <a:t>	sırası ile hep birlikte gözden geçirilirse</a:t>
            </a:r>
          </a:p>
          <a:p>
            <a:pPr>
              <a:buNone/>
            </a:pPr>
            <a:r>
              <a:rPr lang="tr-TR" dirty="0" smtClean="0"/>
              <a:t>	sağlıklı kişide olması gereken benlik özelliklerini</a:t>
            </a:r>
          </a:p>
          <a:p>
            <a:pPr>
              <a:buNone/>
            </a:pPr>
            <a:r>
              <a:rPr lang="tr-TR" dirty="0" smtClean="0"/>
              <a:t>	tanımlamaya yetebilir.</a:t>
            </a:r>
          </a:p>
          <a:p>
            <a:pPr>
              <a:buNone/>
            </a:pPr>
            <a:r>
              <a:rPr lang="tr-TR" b="1" i="1" dirty="0" smtClean="0"/>
              <a:t>Ama böyle bir model idealdir.</a:t>
            </a:r>
          </a:p>
          <a:p>
            <a:pPr>
              <a:buNone/>
            </a:pPr>
            <a:r>
              <a:rPr lang="tr-TR" i="1" dirty="0" smtClean="0"/>
              <a:t>Belki de hiç kimsede bulunmadığını bilmek koşuluyla.  </a:t>
            </a:r>
            <a:endParaRPr lang="tr-T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	</a:t>
            </a:r>
            <a:r>
              <a:rPr lang="tr-TR" sz="2400" b="1" dirty="0" smtClean="0">
                <a:solidFill>
                  <a:srgbClr val="C00000"/>
                </a:solidFill>
              </a:rPr>
              <a:t>Öyleyse  “normalin”  tarifi mümkün değil mi?</a:t>
            </a:r>
          </a:p>
          <a:p>
            <a:pPr>
              <a:buNone/>
            </a:pPr>
            <a:endParaRPr lang="tr-TR" sz="24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sz="2400" dirty="0" smtClean="0"/>
              <a:t>		Şurası kesindir ki, her sağlıklı diye bilinen kişide sağlıksız özellikler, hasta diye bilinen kişide de sağlıklı yanlar bulunabilir.</a:t>
            </a:r>
          </a:p>
          <a:p>
            <a:pPr>
              <a:buNone/>
            </a:pPr>
            <a:endParaRPr lang="tr-TR" sz="24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tr-TR" sz="2400" b="1" dirty="0" smtClean="0">
                <a:solidFill>
                  <a:srgbClr val="7030A0"/>
                </a:solidFill>
              </a:rPr>
              <a:t>		</a:t>
            </a:r>
            <a:r>
              <a:rPr lang="tr-TR" sz="2400" b="1" dirty="0" smtClean="0"/>
              <a:t>Ruh sağlığının bittiği, hastalığın başladığı sınırlar kesin değildir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/>
          <a:lstStyle/>
          <a:p>
            <a:r>
              <a:rPr lang="tr-TR" dirty="0" smtClean="0"/>
              <a:t>	</a:t>
            </a:r>
            <a:r>
              <a:rPr lang="tr-TR" sz="3600" b="1" dirty="0" smtClean="0"/>
              <a:t>ANORMALİN TANIMI</a:t>
            </a:r>
            <a:endParaRPr lang="tr-TR" sz="36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>
                <a:solidFill>
                  <a:srgbClr val="7030A0"/>
                </a:solidFill>
              </a:rPr>
              <a:t>Anormalin tanımını yapmak daha kolay görünüyor.</a:t>
            </a:r>
          </a:p>
          <a:p>
            <a:pPr>
              <a:buNone/>
            </a:pPr>
            <a:r>
              <a:rPr lang="tr-TR" dirty="0" smtClean="0"/>
              <a:t>		</a:t>
            </a:r>
          </a:p>
          <a:p>
            <a:pPr>
              <a:buNone/>
            </a:pPr>
            <a:r>
              <a:rPr lang="tr-TR" dirty="0" smtClean="0"/>
              <a:t>		Ruh sağlığı bozulan kişi, </a:t>
            </a:r>
          </a:p>
          <a:p>
            <a:pPr>
              <a:buNone/>
            </a:pPr>
            <a:r>
              <a:rPr lang="tr-TR" dirty="0" smtClean="0"/>
              <a:t>genellikle duygu, düşünce ve davranışlarında </a:t>
            </a:r>
          </a:p>
          <a:p>
            <a:pPr>
              <a:buNone/>
            </a:pPr>
            <a:r>
              <a:rPr lang="tr-TR" dirty="0" smtClean="0"/>
              <a:t>değişik derecelerde  şu özellikleri taşır.</a:t>
            </a:r>
          </a:p>
          <a:p>
            <a:r>
              <a:rPr lang="tr-TR" b="1" dirty="0" smtClean="0"/>
              <a:t>Tutarsızlık</a:t>
            </a:r>
          </a:p>
          <a:p>
            <a:r>
              <a:rPr lang="tr-TR" b="1" dirty="0" smtClean="0"/>
              <a:t>Aşırılık</a:t>
            </a:r>
          </a:p>
          <a:p>
            <a:r>
              <a:rPr lang="tr-TR" b="1" dirty="0" smtClean="0"/>
              <a:t>Uygunsuzluk</a:t>
            </a:r>
          </a:p>
          <a:p>
            <a:r>
              <a:rPr lang="tr-TR" b="1" dirty="0" smtClean="0"/>
              <a:t>Yetersizlik</a:t>
            </a: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pPr lvl="1">
              <a:buNone/>
            </a:pPr>
            <a:r>
              <a:rPr lang="tr-TR" sz="2800" dirty="0" smtClean="0"/>
              <a:t>Genellikle </a:t>
            </a:r>
          </a:p>
          <a:p>
            <a:pPr lvl="1">
              <a:buNone/>
            </a:pPr>
            <a:r>
              <a:rPr lang="tr-TR" sz="2800" dirty="0" smtClean="0"/>
              <a:t>yetersiz,tutarsız, uygunsuz, aşırı derken  </a:t>
            </a:r>
          </a:p>
          <a:p>
            <a:pPr lvl="1">
              <a:buNone/>
            </a:pPr>
            <a:r>
              <a:rPr lang="tr-TR" sz="2800" dirty="0" smtClean="0"/>
              <a:t>belli normlara göre söylemiş oluyoruz.</a:t>
            </a:r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	</a:t>
            </a:r>
            <a:r>
              <a:rPr lang="tr-TR" sz="2800" dirty="0" smtClean="0"/>
              <a:t>Bu normlardan bir bölümü evrensel ve kalıcı olup,    bir kesimi ise çağdan çağa ve toplumdan topluma değişebilir.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Her kişide tutarsız, uygunsuz, aşırı ve yetersiz davranışlar görülebilir.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b="1" dirty="0" smtClean="0">
                <a:solidFill>
                  <a:srgbClr val="7030A0"/>
                </a:solidFill>
              </a:rPr>
              <a:t>Kişiyi hasta sayabilmemiz için ;</a:t>
            </a:r>
          </a:p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	</a:t>
            </a:r>
            <a:r>
              <a:rPr lang="tr-TR" b="1" i="1" dirty="0" smtClean="0">
                <a:solidFill>
                  <a:srgbClr val="7030A0"/>
                </a:solidFill>
              </a:rPr>
              <a:t>* Sürekli ya da tekrarlayıcı olması</a:t>
            </a:r>
          </a:p>
          <a:p>
            <a:pPr>
              <a:buNone/>
            </a:pPr>
            <a:r>
              <a:rPr lang="tr-TR" b="1" i="1" dirty="0" smtClean="0">
                <a:solidFill>
                  <a:srgbClr val="7030A0"/>
                </a:solidFill>
              </a:rPr>
              <a:t>	* Kişinin verimli çalışmasını bozması</a:t>
            </a:r>
          </a:p>
          <a:p>
            <a:pPr>
              <a:buNone/>
            </a:pPr>
            <a:r>
              <a:rPr lang="tr-TR" b="1" i="1" dirty="0" smtClean="0">
                <a:solidFill>
                  <a:srgbClr val="7030A0"/>
                </a:solidFill>
              </a:rPr>
              <a:t>	* Kişiler arası ilişkilerini bozması gerekir.</a:t>
            </a:r>
          </a:p>
          <a:p>
            <a:pPr>
              <a:buNone/>
            </a:pPr>
            <a:r>
              <a:rPr lang="tr-TR" dirty="0" smtClean="0">
                <a:solidFill>
                  <a:srgbClr val="7030A0"/>
                </a:solidFill>
              </a:rPr>
              <a:t>		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	Hastalıkları </a:t>
            </a:r>
            <a:r>
              <a:rPr lang="tr-TR" dirty="0" smtClean="0"/>
              <a:t>tanıyabilirsek, sağlığın da sınırlarını az çok belirleyebiliriz.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	</a:t>
            </a:r>
            <a:r>
              <a:rPr lang="tr-TR" sz="3600" b="1" dirty="0" smtClean="0"/>
              <a:t>Ruhsal bozukluk</a:t>
            </a:r>
            <a:endParaRPr lang="tr-TR" sz="36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b="1" dirty="0" smtClean="0">
                <a:solidFill>
                  <a:srgbClr val="C00000"/>
                </a:solidFill>
              </a:rPr>
              <a:t>Ruhsal </a:t>
            </a:r>
            <a:r>
              <a:rPr lang="tr-TR" b="1" dirty="0" smtClean="0">
                <a:solidFill>
                  <a:srgbClr val="C00000"/>
                </a:solidFill>
              </a:rPr>
              <a:t>bozukluk;</a:t>
            </a:r>
            <a:endParaRPr lang="tr-TR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tr-TR" dirty="0" smtClean="0">
                <a:solidFill>
                  <a:srgbClr val="C00000"/>
                </a:solidFill>
              </a:rPr>
              <a:t>	</a:t>
            </a:r>
            <a:r>
              <a:rPr lang="tr-TR" dirty="0" smtClean="0">
                <a:solidFill>
                  <a:srgbClr val="C00000"/>
                </a:solidFill>
              </a:rPr>
              <a:t>	ruhsal</a:t>
            </a:r>
            <a:r>
              <a:rPr lang="tr-TR" dirty="0" smtClean="0">
                <a:solidFill>
                  <a:srgbClr val="C00000"/>
                </a:solidFill>
              </a:rPr>
              <a:t>, biyolojik ya da gelişsel süreçlerde</a:t>
            </a:r>
          </a:p>
          <a:p>
            <a:pPr>
              <a:buNone/>
            </a:pPr>
            <a:r>
              <a:rPr lang="tr-TR" dirty="0" smtClean="0">
                <a:solidFill>
                  <a:srgbClr val="C00000"/>
                </a:solidFill>
              </a:rPr>
              <a:t>	</a:t>
            </a:r>
            <a:r>
              <a:rPr lang="tr-TR" dirty="0" smtClean="0">
                <a:solidFill>
                  <a:srgbClr val="C00000"/>
                </a:solidFill>
              </a:rPr>
              <a:t>	işlevsellikte </a:t>
            </a:r>
            <a:r>
              <a:rPr lang="tr-TR" dirty="0" smtClean="0">
                <a:solidFill>
                  <a:srgbClr val="C00000"/>
                </a:solidFill>
              </a:rPr>
              <a:t>bir bozulma olduğunu gösteren,</a:t>
            </a:r>
          </a:p>
          <a:p>
            <a:pPr>
              <a:buNone/>
            </a:pPr>
            <a:r>
              <a:rPr lang="tr-TR" dirty="0" smtClean="0">
                <a:solidFill>
                  <a:srgbClr val="C00000"/>
                </a:solidFill>
              </a:rPr>
              <a:t>	</a:t>
            </a:r>
            <a:r>
              <a:rPr lang="tr-TR" dirty="0" smtClean="0">
                <a:solidFill>
                  <a:srgbClr val="C00000"/>
                </a:solidFill>
              </a:rPr>
              <a:t>	kişinin </a:t>
            </a:r>
            <a:r>
              <a:rPr lang="tr-TR" dirty="0" smtClean="0">
                <a:solidFill>
                  <a:srgbClr val="C00000"/>
                </a:solidFill>
              </a:rPr>
              <a:t>biliş,</a:t>
            </a:r>
          </a:p>
          <a:p>
            <a:pPr>
              <a:buNone/>
            </a:pPr>
            <a:r>
              <a:rPr lang="tr-TR" dirty="0" smtClean="0">
                <a:solidFill>
                  <a:srgbClr val="C00000"/>
                </a:solidFill>
              </a:rPr>
              <a:t>		      duygu düzenlenmesinde</a:t>
            </a:r>
          </a:p>
          <a:p>
            <a:pPr>
              <a:buNone/>
            </a:pPr>
            <a:r>
              <a:rPr lang="tr-TR" dirty="0" smtClean="0">
                <a:solidFill>
                  <a:srgbClr val="C00000"/>
                </a:solidFill>
              </a:rPr>
              <a:t>		      ve davranışlarında</a:t>
            </a:r>
          </a:p>
          <a:p>
            <a:pPr>
              <a:buNone/>
            </a:pPr>
            <a:r>
              <a:rPr lang="tr-TR" dirty="0" smtClean="0">
                <a:solidFill>
                  <a:srgbClr val="C00000"/>
                </a:solidFill>
              </a:rPr>
              <a:t>	</a:t>
            </a:r>
            <a:r>
              <a:rPr lang="tr-TR" dirty="0" smtClean="0">
                <a:solidFill>
                  <a:srgbClr val="C00000"/>
                </a:solidFill>
              </a:rPr>
              <a:t>	bir </a:t>
            </a:r>
            <a:r>
              <a:rPr lang="tr-TR" dirty="0" smtClean="0">
                <a:solidFill>
                  <a:srgbClr val="C00000"/>
                </a:solidFill>
              </a:rPr>
              <a:t>bozukluk olmasıdır.</a:t>
            </a:r>
            <a:endParaRPr lang="tr-TR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Ruhsal bozukluklar </a:t>
            </a:r>
          </a:p>
          <a:p>
            <a:pPr>
              <a:buNone/>
            </a:pPr>
            <a:r>
              <a:rPr lang="tr-TR" dirty="0" smtClean="0"/>
              <a:t>genellikle</a:t>
            </a:r>
          </a:p>
          <a:p>
            <a:pPr>
              <a:buNone/>
            </a:pPr>
            <a:r>
              <a:rPr lang="tr-TR" dirty="0" smtClean="0"/>
              <a:t>	belirgin bir sıkıntı ya da </a:t>
            </a:r>
          </a:p>
          <a:p>
            <a:pPr>
              <a:buNone/>
            </a:pPr>
            <a:r>
              <a:rPr lang="tr-TR" dirty="0" smtClean="0"/>
              <a:t>	toplumsal veya işle ilgili alanlarda yetersizlik </a:t>
            </a:r>
          </a:p>
          <a:p>
            <a:pPr>
              <a:buNone/>
            </a:pPr>
            <a:r>
              <a:rPr lang="tr-TR" dirty="0" smtClean="0"/>
              <a:t>    ile birlikte görülür.</a:t>
            </a:r>
          </a:p>
          <a:p>
            <a:pPr>
              <a:buNone/>
            </a:pPr>
            <a:r>
              <a:rPr lang="tr-TR" b="1" i="1" dirty="0" smtClean="0">
                <a:solidFill>
                  <a:srgbClr val="7030A0"/>
                </a:solidFill>
              </a:rPr>
              <a:t>Tetikleyici bir etkene  ya da</a:t>
            </a:r>
          </a:p>
          <a:p>
            <a:pPr>
              <a:buNone/>
            </a:pPr>
            <a:r>
              <a:rPr lang="tr-TR" b="1" i="1" dirty="0" smtClean="0">
                <a:solidFill>
                  <a:srgbClr val="7030A0"/>
                </a:solidFill>
              </a:rPr>
              <a:t>	sevilen birini yitirme gibi bir yitime karşı verilen, toplumsal ya da kültürel kabul gören bir tepki </a:t>
            </a:r>
          </a:p>
          <a:p>
            <a:pPr>
              <a:buNone/>
            </a:pPr>
            <a:r>
              <a:rPr lang="tr-TR" b="1" i="1" dirty="0" smtClean="0">
                <a:solidFill>
                  <a:srgbClr val="7030A0"/>
                </a:solidFill>
              </a:rPr>
              <a:t>	ruhsal bozukluk değildir.</a:t>
            </a:r>
            <a:endParaRPr lang="tr-TR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  </a:t>
            </a:r>
            <a:r>
              <a:rPr lang="tr-TR" sz="4400" dirty="0" smtClean="0"/>
              <a:t>Psikopatoloji tanımında önemli öğeler:</a:t>
            </a:r>
            <a:endParaRPr lang="tr-TR" sz="44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pPr lvl="1"/>
            <a:r>
              <a:rPr lang="tr-TR" dirty="0" smtClean="0"/>
              <a:t>*</a:t>
            </a:r>
            <a:r>
              <a:rPr lang="tr-TR" sz="3800" dirty="0" smtClean="0"/>
              <a:t>Belirtiler</a:t>
            </a:r>
          </a:p>
          <a:p>
            <a:pPr lvl="1"/>
            <a:endParaRPr lang="tr-TR" sz="3800" dirty="0" smtClean="0"/>
          </a:p>
          <a:p>
            <a:pPr lvl="1"/>
            <a:r>
              <a:rPr lang="tr-TR" sz="3800" dirty="0" smtClean="0"/>
              <a:t>*İşlev kaybı</a:t>
            </a:r>
          </a:p>
          <a:p>
            <a:pPr lvl="1"/>
            <a:endParaRPr lang="tr-TR" sz="3800" dirty="0" smtClean="0"/>
          </a:p>
          <a:p>
            <a:pPr lvl="1"/>
            <a:r>
              <a:rPr lang="tr-TR" sz="3800" dirty="0" smtClean="0"/>
              <a:t>*Süre</a:t>
            </a:r>
            <a:endParaRPr lang="tr-TR" sz="3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56745"/>
            <a:ext cx="8229600" cy="4389120"/>
          </a:xfrm>
        </p:spPr>
        <p:txBody>
          <a:bodyPr>
            <a:normAutofit fontScale="85000" lnSpcReduction="10000"/>
          </a:bodyPr>
          <a:lstStyle/>
          <a:p>
            <a:r>
              <a:rPr lang="tr-TR" b="1" dirty="0" smtClean="0"/>
              <a:t>PSİKO</a:t>
            </a:r>
            <a:r>
              <a:rPr lang="tr-TR" dirty="0" smtClean="0"/>
              <a:t> : Zihinsel, Ruhsal</a:t>
            </a:r>
          </a:p>
          <a:p>
            <a:endParaRPr lang="tr-TR" dirty="0" smtClean="0"/>
          </a:p>
          <a:p>
            <a:r>
              <a:rPr lang="tr-TR" b="1" dirty="0" smtClean="0"/>
              <a:t>PATOLOJİ</a:t>
            </a:r>
            <a:r>
              <a:rPr lang="tr-TR" dirty="0" smtClean="0"/>
              <a:t> : Rahatsızlık, Hastalık</a:t>
            </a:r>
          </a:p>
          <a:p>
            <a:endParaRPr lang="tr-TR" dirty="0" smtClean="0"/>
          </a:p>
          <a:p>
            <a:r>
              <a:rPr lang="tr-TR" b="1" dirty="0" smtClean="0">
                <a:solidFill>
                  <a:srgbClr val="7030A0"/>
                </a:solidFill>
              </a:rPr>
              <a:t>PSİKOPATOLOJİ</a:t>
            </a:r>
            <a:r>
              <a:rPr lang="tr-TR" dirty="0" smtClean="0">
                <a:solidFill>
                  <a:srgbClr val="7030A0"/>
                </a:solidFill>
              </a:rPr>
              <a:t> :     Duygu,</a:t>
            </a:r>
          </a:p>
          <a:p>
            <a:pPr>
              <a:buNone/>
            </a:pPr>
            <a:r>
              <a:rPr lang="tr-TR" dirty="0" smtClean="0">
                <a:solidFill>
                  <a:srgbClr val="7030A0"/>
                </a:solidFill>
              </a:rPr>
              <a:t> 				   Düşünce ve</a:t>
            </a:r>
          </a:p>
          <a:p>
            <a:pPr>
              <a:buNone/>
            </a:pPr>
            <a:r>
              <a:rPr lang="tr-TR" dirty="0" smtClean="0">
                <a:solidFill>
                  <a:srgbClr val="7030A0"/>
                </a:solidFill>
              </a:rPr>
              <a:t>				   Davranışta</a:t>
            </a:r>
          </a:p>
          <a:p>
            <a:pPr marL="880110" lvl="1" indent="-514350">
              <a:buNone/>
            </a:pPr>
            <a:r>
              <a:rPr lang="tr-TR" dirty="0" smtClean="0">
                <a:solidFill>
                  <a:srgbClr val="7030A0"/>
                </a:solidFill>
              </a:rPr>
              <a:t>				    sorunlu bir durumun varlığını tanımlar.</a:t>
            </a:r>
          </a:p>
          <a:p>
            <a:pPr>
              <a:buNone/>
            </a:pPr>
            <a:r>
              <a:rPr lang="tr-TR" sz="2400" b="1" dirty="0" smtClean="0">
                <a:solidFill>
                  <a:srgbClr val="7030A0"/>
                </a:solidFill>
              </a:rPr>
              <a:t>	</a:t>
            </a:r>
            <a:r>
              <a:rPr lang="tr-TR" sz="2400" b="1" dirty="0" smtClean="0">
                <a:solidFill>
                  <a:srgbClr val="0070C0"/>
                </a:solidFill>
              </a:rPr>
              <a:t>Evde, işte , sosyal yaşamda </a:t>
            </a:r>
          </a:p>
          <a:p>
            <a:pPr>
              <a:buNone/>
            </a:pPr>
            <a:r>
              <a:rPr lang="tr-TR" sz="2400" b="1" dirty="0" smtClean="0">
                <a:solidFill>
                  <a:srgbClr val="0070C0"/>
                </a:solidFill>
              </a:rPr>
              <a:t>				bir işlev bozukluğu söz konusudur.</a:t>
            </a:r>
            <a:r>
              <a:rPr lang="tr-TR" sz="2400" dirty="0" smtClean="0">
                <a:solidFill>
                  <a:srgbClr val="0070C0"/>
                </a:solidFill>
              </a:rPr>
              <a:t>				</a:t>
            </a:r>
          </a:p>
          <a:p>
            <a:pPr>
              <a:buNone/>
            </a:pPr>
            <a:r>
              <a:rPr lang="tr-TR" sz="2400" dirty="0" smtClean="0"/>
              <a:t>Kişinin kendisinde veya çevresinde sıkıntı ya da tehlike oluşturur.	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	</a:t>
            </a:r>
            <a:r>
              <a:rPr lang="tr-TR" sz="3600" b="1" dirty="0" smtClean="0">
                <a:solidFill>
                  <a:srgbClr val="C00000"/>
                </a:solidFill>
              </a:rPr>
              <a:t>RUHSAL BOZUKLUKLARIN TANIMLANMASI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KLİNİK TANI, kişinin belirtilerinin </a:t>
            </a:r>
          </a:p>
          <a:p>
            <a:pPr>
              <a:buNone/>
            </a:pPr>
            <a:r>
              <a:rPr lang="tr-TR" dirty="0" smtClean="0"/>
              <a:t>	belli bir ruhsal bozukluğu tanımlayan belirtilerle</a:t>
            </a:r>
          </a:p>
          <a:p>
            <a:pPr>
              <a:buNone/>
            </a:pPr>
            <a:r>
              <a:rPr lang="tr-TR" dirty="0" smtClean="0"/>
              <a:t>	eşleştiği bir süreçtir.</a:t>
            </a:r>
          </a:p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En yeni tanı sistemi,</a:t>
            </a:r>
          </a:p>
          <a:p>
            <a:pPr>
              <a:buNone/>
            </a:pPr>
            <a:r>
              <a:rPr lang="tr-TR" i="1" dirty="0" smtClean="0">
                <a:solidFill>
                  <a:srgbClr val="7030A0"/>
                </a:solidFill>
              </a:rPr>
              <a:t>	</a:t>
            </a:r>
            <a:r>
              <a:rPr lang="tr-TR" sz="2400" i="1" dirty="0" smtClean="0">
                <a:solidFill>
                  <a:srgbClr val="7030A0"/>
                </a:solidFill>
              </a:rPr>
              <a:t>Amerikan Psikiyatri Derneğinin (APA)  </a:t>
            </a:r>
          </a:p>
          <a:p>
            <a:pPr>
              <a:buNone/>
            </a:pPr>
            <a:r>
              <a:rPr lang="tr-TR" sz="2400" i="1" dirty="0" smtClean="0">
                <a:solidFill>
                  <a:srgbClr val="7030A0"/>
                </a:solidFill>
              </a:rPr>
              <a:t>“ Zihinsel Bozukluklar Tanı Ölçütleri Başvuru El Kitabı-</a:t>
            </a:r>
            <a:r>
              <a:rPr lang="tr-TR" sz="2400" i="1" dirty="0" err="1" smtClean="0">
                <a:solidFill>
                  <a:srgbClr val="7030A0"/>
                </a:solidFill>
              </a:rPr>
              <a:t>V”dir</a:t>
            </a:r>
            <a:r>
              <a:rPr lang="tr-TR" sz="2400" i="1" dirty="0" smtClean="0">
                <a:solidFill>
                  <a:srgbClr val="7030A0"/>
                </a:solidFill>
              </a:rPr>
              <a:t>.</a:t>
            </a:r>
          </a:p>
          <a:p>
            <a:pPr marL="457200" indent="-457200">
              <a:buNone/>
            </a:pPr>
            <a:r>
              <a:rPr lang="tr-TR" sz="2400" i="1" dirty="0" smtClean="0">
                <a:solidFill>
                  <a:srgbClr val="7030A0"/>
                </a:solidFill>
              </a:rPr>
              <a:t>2013 (DSM-V)</a:t>
            </a:r>
          </a:p>
          <a:p>
            <a:pPr marL="457200" indent="-457200">
              <a:buNone/>
            </a:pPr>
            <a:r>
              <a:rPr lang="tr-TR" sz="2400" i="1" dirty="0" smtClean="0">
                <a:solidFill>
                  <a:srgbClr val="7030A0"/>
                </a:solidFill>
              </a:rPr>
              <a:t>( </a:t>
            </a:r>
            <a:r>
              <a:rPr lang="tr-TR" sz="2400" i="1" dirty="0" err="1" smtClean="0">
                <a:solidFill>
                  <a:srgbClr val="7030A0"/>
                </a:solidFill>
              </a:rPr>
              <a:t>Diaqnostic</a:t>
            </a:r>
            <a:r>
              <a:rPr lang="tr-TR" sz="2400" i="1" dirty="0" smtClean="0">
                <a:solidFill>
                  <a:srgbClr val="7030A0"/>
                </a:solidFill>
              </a:rPr>
              <a:t> </a:t>
            </a:r>
            <a:r>
              <a:rPr lang="tr-TR" sz="2400" i="1" dirty="0" err="1" smtClean="0">
                <a:solidFill>
                  <a:srgbClr val="7030A0"/>
                </a:solidFill>
              </a:rPr>
              <a:t>and</a:t>
            </a:r>
            <a:r>
              <a:rPr lang="tr-TR" sz="2400" i="1" dirty="0" smtClean="0">
                <a:solidFill>
                  <a:srgbClr val="7030A0"/>
                </a:solidFill>
              </a:rPr>
              <a:t> </a:t>
            </a:r>
            <a:r>
              <a:rPr lang="tr-TR" sz="2400" i="1" dirty="0" err="1" smtClean="0">
                <a:solidFill>
                  <a:srgbClr val="7030A0"/>
                </a:solidFill>
              </a:rPr>
              <a:t>Statistical</a:t>
            </a:r>
            <a:r>
              <a:rPr lang="tr-TR" sz="2400" i="1" dirty="0" smtClean="0">
                <a:solidFill>
                  <a:srgbClr val="7030A0"/>
                </a:solidFill>
              </a:rPr>
              <a:t> </a:t>
            </a:r>
            <a:r>
              <a:rPr lang="tr-TR" sz="2400" i="1" dirty="0" err="1" smtClean="0">
                <a:solidFill>
                  <a:srgbClr val="7030A0"/>
                </a:solidFill>
              </a:rPr>
              <a:t>Manuel</a:t>
            </a:r>
            <a:r>
              <a:rPr lang="tr-TR" sz="2400" i="1" dirty="0" smtClean="0">
                <a:solidFill>
                  <a:srgbClr val="7030A0"/>
                </a:solidFill>
              </a:rPr>
              <a:t> of </a:t>
            </a:r>
            <a:r>
              <a:rPr lang="tr-TR" sz="2400" i="1" dirty="0" err="1" smtClean="0">
                <a:solidFill>
                  <a:srgbClr val="7030A0"/>
                </a:solidFill>
              </a:rPr>
              <a:t>Mental</a:t>
            </a:r>
            <a:r>
              <a:rPr lang="tr-TR" sz="2400" i="1" dirty="0" smtClean="0">
                <a:solidFill>
                  <a:srgbClr val="7030A0"/>
                </a:solidFill>
              </a:rPr>
              <a:t> </a:t>
            </a:r>
            <a:r>
              <a:rPr lang="tr-TR" sz="2400" i="1" dirty="0" err="1" smtClean="0">
                <a:solidFill>
                  <a:srgbClr val="7030A0"/>
                </a:solidFill>
              </a:rPr>
              <a:t>Disorder</a:t>
            </a:r>
            <a:r>
              <a:rPr lang="tr-TR" sz="2400" i="1" dirty="0" smtClean="0">
                <a:solidFill>
                  <a:srgbClr val="7030A0"/>
                </a:solidFill>
              </a:rPr>
              <a:t>-V)</a:t>
            </a:r>
          </a:p>
          <a:p>
            <a:pPr marL="457200" indent="-457200">
              <a:buNone/>
            </a:pPr>
            <a:r>
              <a:rPr lang="tr-TR" sz="2400" dirty="0" smtClean="0"/>
              <a:t>	DSM-V, belli semptomların değerlendirilmesine ve </a:t>
            </a:r>
          </a:p>
          <a:p>
            <a:pPr marL="457200" indent="-457200">
              <a:buNone/>
            </a:pPr>
            <a:r>
              <a:rPr lang="tr-TR" sz="2400" dirty="0" smtClean="0"/>
              <a:t>	aşağı yukarı 500 farklı zihinsel rahatsızlıkla eşleştirilmesine yönelik bir sistemdir.  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	</a:t>
            </a:r>
            <a:r>
              <a:rPr lang="tr-TR" sz="3600" b="1" dirty="0" smtClean="0">
                <a:solidFill>
                  <a:srgbClr val="C00000"/>
                </a:solidFill>
              </a:rPr>
              <a:t>DSM-V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7030A0"/>
                </a:solidFill>
              </a:rPr>
              <a:t>DSM-V beş eksende değerlendirilmiştir.</a:t>
            </a:r>
          </a:p>
          <a:p>
            <a:endParaRPr lang="tr-TR" dirty="0" smtClean="0"/>
          </a:p>
          <a:p>
            <a:r>
              <a:rPr lang="tr-TR" b="1" dirty="0" smtClean="0"/>
              <a:t>Eksen  – I </a:t>
            </a:r>
            <a:r>
              <a:rPr lang="tr-TR" dirty="0" smtClean="0"/>
              <a:t>: Ruhsal rahatsızlıklar</a:t>
            </a:r>
          </a:p>
          <a:p>
            <a:r>
              <a:rPr lang="tr-TR" b="1" dirty="0" smtClean="0"/>
              <a:t>Eksen - II </a:t>
            </a:r>
            <a:r>
              <a:rPr lang="tr-TR" dirty="0" smtClean="0"/>
              <a:t>: Kişilik bozuklukları ve Zeka geriliği</a:t>
            </a:r>
          </a:p>
          <a:p>
            <a:r>
              <a:rPr lang="tr-TR" b="1" dirty="0" smtClean="0"/>
              <a:t>Eksen-III </a:t>
            </a:r>
            <a:r>
              <a:rPr lang="tr-TR" dirty="0" smtClean="0"/>
              <a:t>: Bedensel hastalıklar</a:t>
            </a:r>
          </a:p>
          <a:p>
            <a:r>
              <a:rPr lang="tr-TR" b="1" dirty="0" smtClean="0"/>
              <a:t>Eksen-IV </a:t>
            </a:r>
            <a:r>
              <a:rPr lang="tr-TR" dirty="0" smtClean="0"/>
              <a:t>: </a:t>
            </a:r>
            <a:r>
              <a:rPr lang="tr-TR" dirty="0" err="1" smtClean="0"/>
              <a:t>Psikososyal</a:t>
            </a:r>
            <a:r>
              <a:rPr lang="tr-TR" dirty="0" smtClean="0"/>
              <a:t>, çevresel sorunlar</a:t>
            </a:r>
          </a:p>
          <a:p>
            <a:r>
              <a:rPr lang="tr-TR" b="1" dirty="0" smtClean="0"/>
              <a:t>Eksen - V</a:t>
            </a:r>
            <a:r>
              <a:rPr lang="tr-TR" dirty="0" smtClean="0"/>
              <a:t> : İşlevselliğin genel değerlendirilmesi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	</a:t>
            </a:r>
            <a:r>
              <a:rPr lang="tr-TR" sz="3600" b="1" dirty="0" smtClean="0">
                <a:solidFill>
                  <a:srgbClr val="C00000"/>
                </a:solidFill>
              </a:rPr>
              <a:t>Eksen - I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1- </a:t>
            </a:r>
            <a:r>
              <a:rPr lang="tr-TR" dirty="0" err="1" smtClean="0"/>
              <a:t>Nörogelişimsel</a:t>
            </a:r>
            <a:r>
              <a:rPr lang="tr-TR" dirty="0" smtClean="0"/>
              <a:t> bozukluklar</a:t>
            </a:r>
          </a:p>
          <a:p>
            <a:r>
              <a:rPr lang="tr-TR" dirty="0" smtClean="0"/>
              <a:t>2-Şizofreni ve diğer </a:t>
            </a:r>
            <a:r>
              <a:rPr lang="tr-TR" dirty="0" err="1" smtClean="0"/>
              <a:t>psikotik</a:t>
            </a:r>
            <a:r>
              <a:rPr lang="tr-TR" dirty="0" smtClean="0"/>
              <a:t> bozukluklar</a:t>
            </a:r>
          </a:p>
          <a:p>
            <a:r>
              <a:rPr lang="tr-TR" dirty="0" smtClean="0"/>
              <a:t>3- İki uçlu ( </a:t>
            </a:r>
            <a:r>
              <a:rPr lang="tr-TR" dirty="0" err="1" smtClean="0"/>
              <a:t>bipolar</a:t>
            </a:r>
            <a:r>
              <a:rPr lang="tr-TR" dirty="0" smtClean="0"/>
              <a:t> ) ve ilişkili bozukluklar</a:t>
            </a:r>
          </a:p>
          <a:p>
            <a:r>
              <a:rPr lang="tr-TR" dirty="0" smtClean="0"/>
              <a:t>4-Depresyon bozuklukları</a:t>
            </a:r>
          </a:p>
          <a:p>
            <a:r>
              <a:rPr lang="tr-TR" dirty="0" smtClean="0"/>
              <a:t>5- </a:t>
            </a:r>
            <a:r>
              <a:rPr lang="tr-TR" dirty="0" err="1" smtClean="0"/>
              <a:t>Anksiyete</a:t>
            </a:r>
            <a:r>
              <a:rPr lang="tr-TR" dirty="0" smtClean="0"/>
              <a:t> ( Kaygı ) bozuklukları</a:t>
            </a:r>
          </a:p>
          <a:p>
            <a:r>
              <a:rPr lang="tr-TR" dirty="0" smtClean="0"/>
              <a:t>6- Takıntı-</a:t>
            </a:r>
            <a:r>
              <a:rPr lang="tr-TR" dirty="0" err="1" smtClean="0"/>
              <a:t>Zorlantı</a:t>
            </a:r>
            <a:r>
              <a:rPr lang="tr-TR" dirty="0" smtClean="0"/>
              <a:t> bozukluğu ( Obsesif – </a:t>
            </a:r>
            <a:r>
              <a:rPr lang="tr-TR" dirty="0" err="1" smtClean="0"/>
              <a:t>Kompulsif</a:t>
            </a:r>
            <a:r>
              <a:rPr lang="tr-TR" dirty="0" smtClean="0"/>
              <a:t> bozukluk) ve ilişkili bozukluklar</a:t>
            </a:r>
          </a:p>
          <a:p>
            <a:r>
              <a:rPr lang="tr-TR" dirty="0" smtClean="0"/>
              <a:t>7- Örselenme (travma) ve Tetikleyici etkenle (stresörle) ilişkili bozukluklar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	</a:t>
            </a:r>
            <a:r>
              <a:rPr lang="tr-TR" sz="3600" b="1" dirty="0" smtClean="0"/>
              <a:t>Eksen –I (devam)</a:t>
            </a:r>
            <a:endParaRPr lang="tr-TR" sz="36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8- Bedensel belirti bozuklukları ve ilişkili bozukluklar</a:t>
            </a:r>
          </a:p>
          <a:p>
            <a:r>
              <a:rPr lang="tr-TR" dirty="0" smtClean="0"/>
              <a:t>9- Çözülme ( </a:t>
            </a:r>
            <a:r>
              <a:rPr lang="tr-TR" dirty="0" err="1" smtClean="0"/>
              <a:t>Dissosiasyon</a:t>
            </a:r>
            <a:r>
              <a:rPr lang="tr-TR" dirty="0" smtClean="0"/>
              <a:t>) bozuklukları</a:t>
            </a:r>
          </a:p>
          <a:p>
            <a:r>
              <a:rPr lang="tr-TR" dirty="0" smtClean="0"/>
              <a:t>10- Beslenme ve yeme bozuklukları</a:t>
            </a:r>
          </a:p>
          <a:p>
            <a:r>
              <a:rPr lang="tr-TR" dirty="0" smtClean="0"/>
              <a:t>11- Dışa atım bozukluklar</a:t>
            </a:r>
          </a:p>
          <a:p>
            <a:r>
              <a:rPr lang="tr-TR" dirty="0" smtClean="0"/>
              <a:t>12- Uyku-uyanıklık bozuklukları</a:t>
            </a:r>
          </a:p>
          <a:p>
            <a:r>
              <a:rPr lang="tr-TR" dirty="0" smtClean="0"/>
              <a:t>13- Cinsel işlev bozuklukları ve Cinsel kimlik bozuklukları</a:t>
            </a:r>
          </a:p>
          <a:p>
            <a:r>
              <a:rPr lang="tr-TR" dirty="0" smtClean="0"/>
              <a:t>14- Madde ile ilişkili bozukluklar ve Bağımlılık bozuklukları</a:t>
            </a:r>
          </a:p>
          <a:p>
            <a:r>
              <a:rPr lang="tr-TR" dirty="0" smtClean="0"/>
              <a:t>15- </a:t>
            </a:r>
            <a:r>
              <a:rPr lang="tr-TR" dirty="0" err="1" smtClean="0"/>
              <a:t>Nörobilişsel</a:t>
            </a:r>
            <a:r>
              <a:rPr lang="tr-TR" dirty="0" smtClean="0"/>
              <a:t> bozukluklar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	</a:t>
            </a:r>
            <a:r>
              <a:rPr lang="tr-TR" sz="3600" b="1" dirty="0" smtClean="0">
                <a:solidFill>
                  <a:srgbClr val="C00000"/>
                </a:solidFill>
              </a:rPr>
              <a:t>Eksen-II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389120"/>
          </a:xfrm>
        </p:spPr>
        <p:txBody>
          <a:bodyPr/>
          <a:lstStyle/>
          <a:p>
            <a:r>
              <a:rPr lang="tr-TR" b="1" dirty="0" smtClean="0">
                <a:solidFill>
                  <a:srgbClr val="7030A0"/>
                </a:solidFill>
              </a:rPr>
              <a:t>KİŞİLİK BOZUKLUKLARI :</a:t>
            </a:r>
          </a:p>
          <a:p>
            <a:pPr>
              <a:buNone/>
            </a:pPr>
            <a:r>
              <a:rPr lang="tr-TR" dirty="0" smtClean="0"/>
              <a:t>	* </a:t>
            </a:r>
            <a:r>
              <a:rPr lang="tr-TR" dirty="0" err="1" smtClean="0"/>
              <a:t>Şizoid</a:t>
            </a:r>
            <a:r>
              <a:rPr lang="tr-TR" dirty="0" smtClean="0"/>
              <a:t>, </a:t>
            </a:r>
            <a:r>
              <a:rPr lang="tr-TR" dirty="0" err="1" smtClean="0"/>
              <a:t>Şizotipal</a:t>
            </a:r>
            <a:r>
              <a:rPr lang="tr-TR" dirty="0" smtClean="0"/>
              <a:t>, </a:t>
            </a:r>
            <a:r>
              <a:rPr lang="tr-TR" dirty="0" err="1" smtClean="0"/>
              <a:t>Paranoid</a:t>
            </a:r>
            <a:r>
              <a:rPr lang="tr-TR" dirty="0" smtClean="0"/>
              <a:t> kişilik bozuklukları</a:t>
            </a:r>
          </a:p>
          <a:p>
            <a:pPr>
              <a:buNone/>
            </a:pPr>
            <a:r>
              <a:rPr lang="tr-TR" dirty="0" smtClean="0"/>
              <a:t>	* Narsistik. </a:t>
            </a:r>
            <a:r>
              <a:rPr lang="tr-TR" dirty="0" err="1" smtClean="0"/>
              <a:t>Borderline</a:t>
            </a:r>
            <a:r>
              <a:rPr lang="tr-TR" dirty="0" smtClean="0"/>
              <a:t>, </a:t>
            </a:r>
            <a:r>
              <a:rPr lang="tr-TR" dirty="0" err="1" smtClean="0"/>
              <a:t>Histriyonik</a:t>
            </a:r>
            <a:r>
              <a:rPr lang="tr-TR" dirty="0" smtClean="0"/>
              <a:t>, </a:t>
            </a:r>
            <a:r>
              <a:rPr lang="tr-TR" dirty="0" err="1" smtClean="0"/>
              <a:t>Antisosyal</a:t>
            </a: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						kişilik bozuklukları</a:t>
            </a:r>
          </a:p>
          <a:p>
            <a:pPr>
              <a:buNone/>
            </a:pPr>
            <a:r>
              <a:rPr lang="tr-TR" dirty="0" smtClean="0"/>
              <a:t>	* Çekingen, Bağımlı, Obsesif-</a:t>
            </a:r>
            <a:r>
              <a:rPr lang="tr-TR" dirty="0" err="1" smtClean="0"/>
              <a:t>Kompulsif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					kişilik bozuklukları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</a:t>
            </a:r>
            <a:r>
              <a:rPr lang="tr-TR" b="1" dirty="0" smtClean="0">
                <a:solidFill>
                  <a:srgbClr val="7030A0"/>
                </a:solidFill>
              </a:rPr>
              <a:t>ve ZEKA GERİLİĞİ</a:t>
            </a:r>
            <a:endParaRPr lang="tr-TR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	</a:t>
            </a:r>
            <a:r>
              <a:rPr lang="tr-TR" sz="3600" b="1" dirty="0" smtClean="0">
                <a:solidFill>
                  <a:srgbClr val="C00000"/>
                </a:solidFill>
              </a:rPr>
              <a:t>Eksen- III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tr-TR" sz="11200" b="1" dirty="0" smtClean="0">
              <a:solidFill>
                <a:srgbClr val="7030A0"/>
              </a:solidFill>
            </a:endParaRPr>
          </a:p>
          <a:p>
            <a:r>
              <a:rPr lang="tr-TR" sz="11200" b="1" dirty="0" smtClean="0">
                <a:solidFill>
                  <a:srgbClr val="7030A0"/>
                </a:solidFill>
              </a:rPr>
              <a:t>GENEL TIBBİ DURUMLAR :</a:t>
            </a:r>
          </a:p>
          <a:p>
            <a:pPr>
              <a:buNone/>
            </a:pPr>
            <a:r>
              <a:rPr lang="tr-TR" sz="11200" dirty="0" smtClean="0"/>
              <a:t>	Kişinin zihinsel bozukluklarının üzerinde </a:t>
            </a:r>
          </a:p>
          <a:p>
            <a:pPr>
              <a:buNone/>
            </a:pPr>
            <a:r>
              <a:rPr lang="tr-TR" sz="11200" dirty="0" smtClean="0"/>
              <a:t>etkisi olan fiziksel bozukluklar</a:t>
            </a:r>
          </a:p>
          <a:p>
            <a:pPr>
              <a:buNone/>
            </a:pPr>
            <a:endParaRPr lang="tr-TR" sz="11200" dirty="0" smtClean="0"/>
          </a:p>
          <a:p>
            <a:pPr>
              <a:buFont typeface="Arial" charset="0"/>
              <a:buChar char="•"/>
            </a:pPr>
            <a:r>
              <a:rPr lang="tr-TR" sz="11200" dirty="0" smtClean="0"/>
              <a:t>Kanser</a:t>
            </a:r>
          </a:p>
          <a:p>
            <a:pPr>
              <a:buFont typeface="Arial" charset="0"/>
              <a:buChar char="•"/>
            </a:pPr>
            <a:r>
              <a:rPr lang="tr-TR" sz="11200" dirty="0" smtClean="0"/>
              <a:t>Kalp krizi</a:t>
            </a:r>
          </a:p>
          <a:p>
            <a:pPr>
              <a:buFont typeface="Arial" charset="0"/>
              <a:buChar char="•"/>
            </a:pPr>
            <a:r>
              <a:rPr lang="tr-TR" sz="11200" dirty="0" err="1" smtClean="0"/>
              <a:t>Diabet</a:t>
            </a:r>
            <a:endParaRPr lang="tr-TR" sz="11200" dirty="0" smtClean="0"/>
          </a:p>
          <a:p>
            <a:pPr>
              <a:buFont typeface="Arial" charset="0"/>
              <a:buChar char="•"/>
            </a:pPr>
            <a:r>
              <a:rPr lang="tr-TR" sz="11200" dirty="0" err="1" smtClean="0"/>
              <a:t>Hipotiroidi</a:t>
            </a:r>
            <a:endParaRPr lang="tr-TR" sz="11200" dirty="0" smtClean="0"/>
          </a:p>
          <a:p>
            <a:pPr>
              <a:buFont typeface="Arial" charset="0"/>
              <a:buChar char="•"/>
            </a:pPr>
            <a:endParaRPr lang="tr-TR" dirty="0" smtClean="0"/>
          </a:p>
          <a:p>
            <a:pPr>
              <a:buFont typeface="Arial" charset="0"/>
              <a:buChar char="•"/>
            </a:pPr>
            <a:endParaRPr lang="tr-TR" dirty="0" smtClean="0"/>
          </a:p>
          <a:p>
            <a:pPr>
              <a:buFont typeface="Arial" charset="0"/>
              <a:buChar char="•"/>
            </a:pPr>
            <a:endParaRPr lang="tr-TR" dirty="0" smtClean="0"/>
          </a:p>
          <a:p>
            <a:pPr>
              <a:buFont typeface="Arial" charset="0"/>
              <a:buChar char="•"/>
            </a:pPr>
            <a:endParaRPr lang="tr-TR" dirty="0" smtClean="0"/>
          </a:p>
          <a:p>
            <a:pPr>
              <a:buFont typeface="Arial" charset="0"/>
              <a:buChar char="•"/>
            </a:pPr>
            <a:endParaRPr lang="tr-TR" dirty="0" smtClean="0"/>
          </a:p>
          <a:p>
            <a:pPr>
              <a:buFont typeface="Arial" charset="0"/>
              <a:buChar char="•"/>
            </a:pPr>
            <a:endParaRPr lang="tr-TR" dirty="0" smtClean="0"/>
          </a:p>
          <a:p>
            <a:pPr>
              <a:buFont typeface="Arial" charset="0"/>
              <a:buChar char="•"/>
            </a:pPr>
            <a:endParaRPr lang="tr-TR" dirty="0" smtClean="0"/>
          </a:p>
          <a:p>
            <a:pPr>
              <a:buFont typeface="Arial" charset="0"/>
              <a:buChar char="•"/>
            </a:pPr>
            <a:endParaRPr lang="tr-TR" dirty="0" smtClean="0"/>
          </a:p>
          <a:p>
            <a:pPr>
              <a:buFont typeface="Arial" charset="0"/>
              <a:buChar char="•"/>
            </a:pPr>
            <a:endParaRPr lang="tr-TR" dirty="0" smtClean="0"/>
          </a:p>
          <a:p>
            <a:pPr>
              <a:buFont typeface="Arial" charset="0"/>
              <a:buChar char="•"/>
            </a:pPr>
            <a:endParaRPr lang="tr-TR" dirty="0" smtClean="0"/>
          </a:p>
          <a:p>
            <a:pPr>
              <a:buFont typeface="Arial" charset="0"/>
              <a:buChar char="•"/>
            </a:pPr>
            <a:endParaRPr lang="tr-TR" dirty="0" smtClean="0"/>
          </a:p>
          <a:p>
            <a:pPr>
              <a:buFont typeface="Arial" charset="0"/>
              <a:buChar char="•"/>
            </a:pPr>
            <a:endParaRPr lang="tr-TR" dirty="0" smtClean="0"/>
          </a:p>
          <a:p>
            <a:pPr>
              <a:buFont typeface="Arial" charset="0"/>
              <a:buChar char="•"/>
            </a:pPr>
            <a:endParaRPr lang="tr-TR" dirty="0" smtClean="0"/>
          </a:p>
          <a:p>
            <a:pPr>
              <a:buFont typeface="Arial" charset="0"/>
              <a:buChar char="•"/>
            </a:pPr>
            <a:endParaRPr lang="tr-TR" dirty="0" smtClean="0"/>
          </a:p>
          <a:p>
            <a:pPr>
              <a:buFont typeface="Arial" charset="0"/>
              <a:buChar char="•"/>
            </a:pPr>
            <a:endParaRPr lang="tr-TR" dirty="0" smtClean="0"/>
          </a:p>
          <a:p>
            <a:pPr>
              <a:buFont typeface="Arial" charset="0"/>
              <a:buChar char="•"/>
            </a:pPr>
            <a:endParaRPr lang="tr-TR" dirty="0" smtClean="0"/>
          </a:p>
          <a:p>
            <a:pPr>
              <a:buFont typeface="Arial" charset="0"/>
              <a:buChar char="•"/>
            </a:pPr>
            <a:endParaRPr lang="tr-TR" dirty="0" smtClean="0"/>
          </a:p>
          <a:p>
            <a:pPr>
              <a:buFont typeface="Arial" charset="0"/>
              <a:buChar char="•"/>
            </a:pPr>
            <a:endParaRPr lang="tr-TR" dirty="0" smtClean="0"/>
          </a:p>
          <a:p>
            <a:pPr>
              <a:buFont typeface="Arial" charset="0"/>
              <a:buChar char="•"/>
            </a:pPr>
            <a:endParaRPr lang="tr-TR" dirty="0" smtClean="0"/>
          </a:p>
          <a:p>
            <a:pPr>
              <a:buFont typeface="Arial" charset="0"/>
              <a:buChar char="•"/>
            </a:pPr>
            <a:endParaRPr lang="tr-TR" dirty="0" smtClean="0"/>
          </a:p>
          <a:p>
            <a:pPr>
              <a:buFont typeface="Arial" charset="0"/>
              <a:buChar char="•"/>
            </a:pPr>
            <a:endParaRPr lang="tr-TR" dirty="0" smtClean="0"/>
          </a:p>
          <a:p>
            <a:pPr>
              <a:buFont typeface="Arial" charset="0"/>
              <a:buChar char="•"/>
            </a:pPr>
            <a:r>
              <a:rPr lang="tr-TR" dirty="0" smtClean="0"/>
              <a:t>d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	</a:t>
            </a:r>
            <a:r>
              <a:rPr lang="tr-TR" sz="3600" b="1" dirty="0" smtClean="0">
                <a:solidFill>
                  <a:srgbClr val="C00000"/>
                </a:solidFill>
              </a:rPr>
              <a:t>Eksen -IV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1" dirty="0" smtClean="0">
                <a:solidFill>
                  <a:srgbClr val="7030A0"/>
                </a:solidFill>
              </a:rPr>
              <a:t>PSİKOSOSYAL ÇEVRESEL  SORUNLAR :</a:t>
            </a:r>
          </a:p>
          <a:p>
            <a:pPr lvl="1">
              <a:buNone/>
            </a:pPr>
            <a:r>
              <a:rPr lang="tr-TR" b="1" i="1" dirty="0" smtClean="0">
                <a:solidFill>
                  <a:srgbClr val="7030A0"/>
                </a:solidFill>
              </a:rPr>
              <a:t>Zihinsel bozuklukların teşhisini, tedavisini ve seyrini  etkileyebilen </a:t>
            </a:r>
            <a:r>
              <a:rPr lang="tr-TR" b="1" i="1" dirty="0" err="1" smtClean="0">
                <a:solidFill>
                  <a:srgbClr val="7030A0"/>
                </a:solidFill>
              </a:rPr>
              <a:t>psikososyal</a:t>
            </a:r>
            <a:r>
              <a:rPr lang="tr-TR" b="1" i="1" dirty="0" smtClean="0">
                <a:solidFill>
                  <a:srgbClr val="7030A0"/>
                </a:solidFill>
              </a:rPr>
              <a:t> ve çevresel etkilerdir.</a:t>
            </a:r>
          </a:p>
          <a:p>
            <a:pPr lvl="1">
              <a:buNone/>
            </a:pPr>
            <a:r>
              <a:rPr lang="tr-TR" i="1" dirty="0" smtClean="0"/>
              <a:t> </a:t>
            </a:r>
          </a:p>
          <a:p>
            <a:r>
              <a:rPr lang="tr-TR" dirty="0" smtClean="0"/>
              <a:t>Mesleki sorunlar</a:t>
            </a:r>
          </a:p>
          <a:p>
            <a:r>
              <a:rPr lang="tr-TR" dirty="0" smtClean="0"/>
              <a:t>Eğitimsel sorunlar</a:t>
            </a:r>
          </a:p>
          <a:p>
            <a:r>
              <a:rPr lang="tr-TR" dirty="0" smtClean="0"/>
              <a:t>Ekonomik sorunlar</a:t>
            </a:r>
          </a:p>
          <a:p>
            <a:r>
              <a:rPr lang="tr-TR" dirty="0" smtClean="0"/>
              <a:t>Olumsuz bir hayat olayı</a:t>
            </a:r>
          </a:p>
          <a:p>
            <a:r>
              <a:rPr lang="tr-TR" dirty="0" smtClean="0"/>
              <a:t>Çevresel bir zorluk veya eksiklik</a:t>
            </a:r>
          </a:p>
          <a:p>
            <a:r>
              <a:rPr lang="tr-TR" dirty="0" smtClean="0"/>
              <a:t>Ailesel bir sıkıntı</a:t>
            </a:r>
          </a:p>
          <a:p>
            <a:r>
              <a:rPr lang="tr-TR" dirty="0" smtClean="0"/>
              <a:t>Hukuki sorunlar</a:t>
            </a:r>
          </a:p>
          <a:p>
            <a:r>
              <a:rPr lang="tr-TR" dirty="0" smtClean="0"/>
              <a:t>Sosyal destek veya kişisel kaynakların uygunsuzluğu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	</a:t>
            </a:r>
            <a:r>
              <a:rPr lang="tr-TR" sz="3600" b="1" dirty="0" smtClean="0">
                <a:solidFill>
                  <a:srgbClr val="C00000"/>
                </a:solidFill>
              </a:rPr>
              <a:t>Eksen- V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b="1" dirty="0" smtClean="0">
              <a:solidFill>
                <a:srgbClr val="7030A0"/>
              </a:solidFill>
            </a:endParaRPr>
          </a:p>
          <a:p>
            <a:r>
              <a:rPr lang="tr-TR" b="1" dirty="0" smtClean="0">
                <a:solidFill>
                  <a:srgbClr val="7030A0"/>
                </a:solidFill>
              </a:rPr>
              <a:t>İŞLEVSELLİĞİN GENEL DEĞERLENDİRİLMESİ :</a:t>
            </a:r>
          </a:p>
          <a:p>
            <a:endParaRPr lang="tr-TR" b="1" dirty="0" smtClean="0">
              <a:solidFill>
                <a:srgbClr val="7030A0"/>
              </a:solidFill>
            </a:endParaRPr>
          </a:p>
          <a:p>
            <a:r>
              <a:rPr lang="tr-TR" b="1" dirty="0" smtClean="0"/>
              <a:t>Bu eksen kişinin genel psikolojik, sosyal ve çalışma işlevlerini</a:t>
            </a:r>
          </a:p>
          <a:p>
            <a:pPr>
              <a:buNone/>
            </a:pPr>
            <a:r>
              <a:rPr lang="tr-TR" b="1" dirty="0" smtClean="0"/>
              <a:t>	1 ile 100 arası bir  ölçek (*) üzerinden değerlendirmek için kullanılır. </a:t>
            </a:r>
          </a:p>
          <a:p>
            <a:pPr>
              <a:buNone/>
            </a:pPr>
            <a:r>
              <a:rPr lang="tr-TR" dirty="0" smtClean="0">
                <a:solidFill>
                  <a:srgbClr val="7030A0"/>
                </a:solidFill>
              </a:rPr>
              <a:t>-Şimdiki Uyum Düzeyi</a:t>
            </a:r>
          </a:p>
          <a:p>
            <a:pPr>
              <a:buNone/>
            </a:pPr>
            <a:r>
              <a:rPr lang="tr-TR" dirty="0" smtClean="0">
                <a:solidFill>
                  <a:srgbClr val="7030A0"/>
                </a:solidFill>
              </a:rPr>
              <a:t>-Hastalık öncesi Uyum Düzeyi</a:t>
            </a:r>
          </a:p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	</a:t>
            </a:r>
            <a:r>
              <a:rPr lang="tr-TR" i="1" dirty="0" smtClean="0"/>
              <a:t>(*) Genel uyumu değerlendirme ölçeği</a:t>
            </a:r>
            <a:endParaRPr lang="tr-T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psikopatoloji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389120"/>
          </a:xfrm>
        </p:spPr>
        <p:txBody>
          <a:bodyPr>
            <a:normAutofit lnSpcReduction="10000"/>
          </a:bodyPr>
          <a:lstStyle/>
          <a:p>
            <a:r>
              <a:rPr lang="tr-TR" b="1" i="1" dirty="0" smtClean="0"/>
              <a:t>PSİKOPATOLOJİ;</a:t>
            </a:r>
          </a:p>
          <a:p>
            <a:pPr>
              <a:buNone/>
            </a:pPr>
            <a:r>
              <a:rPr lang="tr-TR" b="1" i="1" dirty="0" smtClean="0"/>
              <a:t>	ruhsal hastalıkların incelendiği ve </a:t>
            </a:r>
          </a:p>
          <a:p>
            <a:pPr>
              <a:buNone/>
            </a:pPr>
            <a:r>
              <a:rPr lang="tr-TR" b="1" i="1" dirty="0" smtClean="0"/>
              <a:t>	hastalıklar için çeşitli kriterlerin ortaya konduğu </a:t>
            </a:r>
          </a:p>
          <a:p>
            <a:pPr>
              <a:buNone/>
            </a:pPr>
            <a:r>
              <a:rPr lang="tr-TR" b="1" i="1" dirty="0" smtClean="0"/>
              <a:t>	bir psikoloji dalıdır.</a:t>
            </a:r>
          </a:p>
          <a:p>
            <a:pPr>
              <a:buNone/>
            </a:pPr>
            <a:r>
              <a:rPr lang="tr-TR" b="1" u="sng" dirty="0" smtClean="0">
                <a:solidFill>
                  <a:srgbClr val="C00000"/>
                </a:solidFill>
              </a:rPr>
              <a:t>AMACI </a:t>
            </a:r>
            <a:r>
              <a:rPr lang="tr-TR" b="1" u="sng" dirty="0" smtClean="0">
                <a:solidFill>
                  <a:srgbClr val="7030A0"/>
                </a:solidFill>
              </a:rPr>
              <a:t>:</a:t>
            </a:r>
            <a:r>
              <a:rPr lang="tr-TR" b="1" dirty="0" smtClean="0">
                <a:solidFill>
                  <a:srgbClr val="7030A0"/>
                </a:solidFill>
              </a:rPr>
              <a:t> Ruhsal rahatsızlıkları öğretir.</a:t>
            </a:r>
          </a:p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		      Ruhsal bozuklukları ve belirtilerini sorgulatır.</a:t>
            </a:r>
          </a:p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		     Ruhsal durum muayenesi yapmayı öğretir.</a:t>
            </a:r>
          </a:p>
          <a:p>
            <a:pPr>
              <a:buNone/>
            </a:pPr>
            <a:r>
              <a:rPr lang="tr-TR" b="1" u="sng" dirty="0" smtClean="0">
                <a:solidFill>
                  <a:srgbClr val="C00000"/>
                </a:solidFill>
              </a:rPr>
              <a:t>İÇERİĞİ :</a:t>
            </a:r>
            <a:r>
              <a:rPr lang="tr-TR" b="1" i="1" dirty="0" smtClean="0"/>
              <a:t> </a:t>
            </a:r>
            <a:r>
              <a:rPr lang="tr-TR" dirty="0" smtClean="0"/>
              <a:t>Ruhsal bozukluklar, ruh sağlığı alanında patoloji ile ilişkili kavramlar ve tanımları içerir.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Psikopatolojinin konusu 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tr-TR" dirty="0" smtClean="0">
                <a:solidFill>
                  <a:srgbClr val="7030A0"/>
                </a:solidFill>
              </a:rPr>
              <a:t>		Bir </a:t>
            </a:r>
            <a:r>
              <a:rPr lang="tr-TR" dirty="0" smtClean="0">
                <a:solidFill>
                  <a:srgbClr val="7030A0"/>
                </a:solidFill>
              </a:rPr>
              <a:t>konunun psikopatoloji kapsamında olması için şunlar ele alınır.</a:t>
            </a:r>
          </a:p>
          <a:p>
            <a:r>
              <a:rPr lang="tr-TR" dirty="0" smtClean="0"/>
              <a:t>Onun normlardan sapma derecesi, </a:t>
            </a:r>
            <a:r>
              <a:rPr lang="tr-TR" i="1" dirty="0" smtClean="0"/>
              <a:t>( istatistiksel normlar, sosyal normlar ve gelişimsel normlar hesaba katılır.)</a:t>
            </a:r>
          </a:p>
          <a:p>
            <a:r>
              <a:rPr lang="tr-TR" dirty="0" smtClean="0"/>
              <a:t>Davranışın uyumsuzluk derecesi,</a:t>
            </a:r>
          </a:p>
          <a:p>
            <a:r>
              <a:rPr lang="tr-TR" dirty="0" smtClean="0"/>
              <a:t>Davranışın sıklığı, şiddeti ve süresi,</a:t>
            </a:r>
          </a:p>
          <a:p>
            <a:r>
              <a:rPr lang="tr-TR" dirty="0" smtClean="0"/>
              <a:t>Bireyin bireysel ve zihinsel işlem görme düzeyi,</a:t>
            </a:r>
          </a:p>
          <a:p>
            <a:r>
              <a:rPr lang="tr-TR" dirty="0" smtClean="0"/>
              <a:t>Duygusal dışa vurum ve kontrol,</a:t>
            </a:r>
          </a:p>
          <a:p>
            <a:r>
              <a:rPr lang="tr-TR" dirty="0" smtClean="0"/>
              <a:t>Kişinin gerçekliği algılama ve sosyal ilişkilerle baş etme şekli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tr-TR" sz="2800" dirty="0" smtClean="0"/>
              <a:t>		İnsan, normal ve anormal davranışları ile </a:t>
            </a:r>
            <a:r>
              <a:rPr lang="tr-TR" sz="2800" dirty="0" err="1" smtClean="0"/>
              <a:t>biyopsikososyal</a:t>
            </a:r>
            <a:r>
              <a:rPr lang="tr-TR" sz="2800" dirty="0" smtClean="0"/>
              <a:t> bir varlıktır.</a:t>
            </a:r>
          </a:p>
          <a:p>
            <a:endParaRPr lang="tr-TR" dirty="0" smtClean="0"/>
          </a:p>
          <a:p>
            <a:r>
              <a:rPr lang="tr-TR" sz="2800" b="1" dirty="0" smtClean="0">
                <a:solidFill>
                  <a:srgbClr val="7030A0"/>
                </a:solidFill>
              </a:rPr>
              <a:t>Dünya Sağlık Örgütünün</a:t>
            </a:r>
          </a:p>
          <a:p>
            <a:pPr>
              <a:buNone/>
            </a:pPr>
            <a:r>
              <a:rPr lang="tr-TR" sz="2800" b="1" dirty="0" smtClean="0">
                <a:solidFill>
                  <a:srgbClr val="7030A0"/>
                </a:solidFill>
              </a:rPr>
              <a:t>	Sağlık tanımı :</a:t>
            </a:r>
          </a:p>
          <a:p>
            <a:pPr>
              <a:buNone/>
            </a:pPr>
            <a:r>
              <a:rPr lang="tr-TR" sz="2800" dirty="0" smtClean="0">
                <a:solidFill>
                  <a:srgbClr val="7030A0"/>
                </a:solidFill>
              </a:rPr>
              <a:t>	“Sağlık bedensel, ruhsal, sosyal olarak tam bir 	iyilik halidir.”</a:t>
            </a:r>
            <a:endParaRPr lang="tr-TR" sz="2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>
            <a:normAutofit/>
          </a:bodyPr>
          <a:lstStyle/>
          <a:p>
            <a:r>
              <a:rPr lang="tr-TR" sz="2800" dirty="0" smtClean="0"/>
              <a:t>-</a:t>
            </a:r>
            <a:r>
              <a:rPr lang="tr-TR" sz="2800" dirty="0" smtClean="0">
                <a:solidFill>
                  <a:srgbClr val="C00000"/>
                </a:solidFill>
              </a:rPr>
              <a:t>Normal ruh sağlığının tanımını neye göre yapabiliriz?</a:t>
            </a:r>
            <a:endParaRPr lang="tr-TR" sz="2800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b="1" dirty="0" smtClean="0"/>
              <a:t>1- İstatistiksel Tanım :</a:t>
            </a:r>
          </a:p>
          <a:p>
            <a:pPr>
              <a:buNone/>
            </a:pPr>
            <a:r>
              <a:rPr lang="tr-TR" sz="2800" b="1" dirty="0" smtClean="0"/>
              <a:t>		</a:t>
            </a:r>
            <a:r>
              <a:rPr lang="tr-TR" sz="2800" b="1" dirty="0" smtClean="0">
                <a:solidFill>
                  <a:srgbClr val="7030A0"/>
                </a:solidFill>
              </a:rPr>
              <a:t>“İstatistiksel olarak çoğunluğa uyan ve </a:t>
            </a:r>
          </a:p>
          <a:p>
            <a:pPr>
              <a:buNone/>
            </a:pPr>
            <a:r>
              <a:rPr lang="tr-TR" sz="2800" b="1" dirty="0" smtClean="0">
                <a:solidFill>
                  <a:srgbClr val="7030A0"/>
                </a:solidFill>
              </a:rPr>
              <a:t>	çan eğrisinin iki ucunda kalmayan kişi normaldir.” </a:t>
            </a:r>
          </a:p>
          <a:p>
            <a:pPr>
              <a:buNone/>
            </a:pPr>
            <a:r>
              <a:rPr lang="tr-TR" sz="2400" i="1" dirty="0" smtClean="0"/>
              <a:t>-Bir köyde çoğu erkek kahvede zaman geçirirken evde kitap okuyan ya da eşine yardımcı olan erkek anormal midir?</a:t>
            </a:r>
          </a:p>
          <a:p>
            <a:pPr>
              <a:buNone/>
            </a:pPr>
            <a:r>
              <a:rPr lang="tr-TR" sz="2400" i="1" dirty="0" smtClean="0"/>
              <a:t>-Sanatta, felsefede, devlet yönetiminde yaratıcı, devrimci kişiler çoğunluğa uymayan, çoğunluğu değiştirmeye çalışan kişilerdir.</a:t>
            </a:r>
          </a:p>
          <a:p>
            <a:pPr>
              <a:buNone/>
            </a:pPr>
            <a:r>
              <a:rPr lang="tr-TR" sz="2400" i="1" dirty="0" smtClean="0"/>
              <a:t>Bunları hasta kişiler olarak görebilir miyiz?</a:t>
            </a:r>
            <a:endParaRPr lang="tr-TR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	</a:t>
            </a:r>
            <a:r>
              <a:rPr lang="tr-TR" sz="3200" b="1" dirty="0" smtClean="0"/>
              <a:t>2- Klinik tanım</a:t>
            </a:r>
            <a:endParaRPr lang="tr-TR" sz="32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Kişide bir ruhsal bozukluğun olmaması, ona “normal” demek için yetmez. 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b="1" dirty="0" smtClean="0">
                <a:solidFill>
                  <a:srgbClr val="7030A0"/>
                </a:solidFill>
              </a:rPr>
              <a:t>Normali tanımlayabilmek için, değişik ölçütler içeren görüşler ortaya atılmıştır.</a:t>
            </a:r>
          </a:p>
          <a:p>
            <a:pPr marL="514350" indent="-514350">
              <a:buAutoNum type="alphaLcParenR"/>
            </a:pPr>
            <a:r>
              <a:rPr lang="tr-TR" dirty="0" smtClean="0"/>
              <a:t>Çevreye uyum sağlayabilme</a:t>
            </a:r>
          </a:p>
          <a:p>
            <a:pPr marL="514350" indent="-514350">
              <a:buAutoNum type="alphaLcParenR"/>
            </a:pPr>
            <a:r>
              <a:rPr lang="tr-TR" dirty="0" smtClean="0"/>
              <a:t>Bireyde </a:t>
            </a:r>
            <a:r>
              <a:rPr lang="tr-TR" dirty="0" err="1" smtClean="0"/>
              <a:t>anksiyetenin</a:t>
            </a:r>
            <a:r>
              <a:rPr lang="tr-TR" dirty="0" smtClean="0"/>
              <a:t> ya da </a:t>
            </a:r>
            <a:r>
              <a:rPr lang="tr-TR" dirty="0" err="1" smtClean="0"/>
              <a:t>psikotik</a:t>
            </a:r>
            <a:r>
              <a:rPr lang="tr-TR" dirty="0" smtClean="0"/>
              <a:t> belirtinin olmaması</a:t>
            </a:r>
          </a:p>
          <a:p>
            <a:pPr marL="514350" indent="-514350">
              <a:buAutoNum type="alphaLcParenR"/>
            </a:pPr>
            <a:r>
              <a:rPr lang="tr-TR" dirty="0" smtClean="0"/>
              <a:t>Psikanalistler, normalin ölçütü olarak    </a:t>
            </a:r>
            <a:r>
              <a:rPr lang="tr-TR" dirty="0" err="1" smtClean="0"/>
              <a:t>id</a:t>
            </a:r>
            <a:r>
              <a:rPr lang="tr-TR" dirty="0" smtClean="0"/>
              <a:t>, ego, süper ego arasındaki dengeyi ele almışlardır.</a:t>
            </a:r>
          </a:p>
          <a:p>
            <a:pPr marL="514350" indent="-514350">
              <a:buAutoNum type="alphaLcParenR"/>
            </a:pPr>
            <a:r>
              <a:rPr lang="tr-TR" dirty="0" smtClean="0"/>
              <a:t>Gelişimsel açıdan 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	</a:t>
            </a:r>
            <a:r>
              <a:rPr lang="tr-TR" sz="3600" b="1" dirty="0" smtClean="0"/>
              <a:t>a) Çevreye uyum sağlayabilme</a:t>
            </a:r>
            <a:endParaRPr lang="tr-TR" sz="36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tr-TR" dirty="0" smtClean="0"/>
              <a:t>	</a:t>
            </a:r>
            <a:r>
              <a:rPr lang="tr-TR" sz="3000" dirty="0" smtClean="0">
                <a:solidFill>
                  <a:srgbClr val="7030A0"/>
                </a:solidFill>
              </a:rPr>
              <a:t>Nasıl bir  çevre?</a:t>
            </a:r>
          </a:p>
          <a:p>
            <a:pPr>
              <a:buNone/>
            </a:pPr>
            <a:r>
              <a:rPr lang="tr-TR" sz="3000" dirty="0" smtClean="0">
                <a:solidFill>
                  <a:srgbClr val="7030A0"/>
                </a:solidFill>
              </a:rPr>
              <a:t>		Nasıl bir uyum?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b="1" dirty="0" smtClean="0"/>
              <a:t>Toplum beklentilerine olduğu gibi uyan  bir kimse normal midir?</a:t>
            </a:r>
          </a:p>
          <a:p>
            <a:pPr>
              <a:buNone/>
            </a:pPr>
            <a:r>
              <a:rPr lang="tr-TR" dirty="0" smtClean="0"/>
              <a:t>	Toplumun değer yargılarını, geleneksel yaşam biçimini değiştiren devrimci düşünürler, yöneticiler  </a:t>
            </a:r>
            <a:r>
              <a:rPr lang="tr-TR" dirty="0" err="1" smtClean="0"/>
              <a:t>anormalmidir</a:t>
            </a:r>
            <a:r>
              <a:rPr lang="tr-TR" dirty="0" smtClean="0"/>
              <a:t>?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b="1" i="1" dirty="0" smtClean="0"/>
              <a:t>Toplumun değer yargıları, çağdan çağa, toplumdan topluma değişebilir.</a:t>
            </a:r>
          </a:p>
          <a:p>
            <a:pPr>
              <a:buNone/>
            </a:pPr>
            <a:r>
              <a:rPr lang="tr-TR" i="1" dirty="0" err="1" smtClean="0"/>
              <a:t>Rusyada</a:t>
            </a:r>
            <a:r>
              <a:rPr lang="tr-TR" i="1" dirty="0" smtClean="0"/>
              <a:t> alkol kullanımı, </a:t>
            </a:r>
            <a:r>
              <a:rPr lang="tr-TR" i="1" dirty="0" err="1" smtClean="0"/>
              <a:t>Japonyada</a:t>
            </a:r>
            <a:r>
              <a:rPr lang="tr-TR" i="1" dirty="0" smtClean="0"/>
              <a:t> intihar, eski yunanda eşcinsellik</a:t>
            </a:r>
            <a:endParaRPr lang="tr-T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	b) Bireyde </a:t>
            </a:r>
            <a:r>
              <a:rPr lang="tr-TR" sz="3600" b="1" dirty="0" err="1" smtClean="0"/>
              <a:t>anksiyetenin</a:t>
            </a:r>
            <a:r>
              <a:rPr lang="tr-TR" sz="3600" b="1" dirty="0" smtClean="0"/>
              <a:t> yada </a:t>
            </a:r>
            <a:br>
              <a:rPr lang="tr-TR" sz="3600" b="1" dirty="0" smtClean="0"/>
            </a:br>
            <a:r>
              <a:rPr lang="tr-TR" sz="3600" b="1" dirty="0" err="1" smtClean="0"/>
              <a:t>psikotik</a:t>
            </a:r>
            <a:r>
              <a:rPr lang="tr-TR" sz="3600" b="1" dirty="0" smtClean="0"/>
              <a:t> belirtinin olmaması</a:t>
            </a:r>
            <a:endParaRPr lang="tr-TR" sz="36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	Ancak, ileri derecede bencil,</a:t>
            </a:r>
          </a:p>
          <a:p>
            <a:pPr>
              <a:buNone/>
            </a:pPr>
            <a:r>
              <a:rPr lang="tr-TR" dirty="0" smtClean="0"/>
              <a:t>	başkalarını sömüren,</a:t>
            </a:r>
          </a:p>
          <a:p>
            <a:pPr>
              <a:buNone/>
            </a:pPr>
            <a:r>
              <a:rPr lang="tr-TR" dirty="0" smtClean="0"/>
              <a:t>	kendine göre ilişkilerinde mutlu,</a:t>
            </a:r>
          </a:p>
          <a:p>
            <a:pPr>
              <a:buNone/>
            </a:pPr>
            <a:r>
              <a:rPr lang="tr-TR" dirty="0" smtClean="0"/>
              <a:t>	toplumun sorunları karşısında duyarsız biri</a:t>
            </a:r>
          </a:p>
          <a:p>
            <a:pPr>
              <a:buNone/>
            </a:pPr>
            <a:r>
              <a:rPr lang="tr-TR" dirty="0" smtClean="0">
                <a:solidFill>
                  <a:srgbClr val="7030A0"/>
                </a:solidFill>
              </a:rPr>
              <a:t>	Normal midir?  	Ya da tam tersi?</a:t>
            </a:r>
          </a:p>
          <a:p>
            <a:pPr>
              <a:buNone/>
            </a:pPr>
            <a:r>
              <a:rPr lang="tr-TR" b="1" dirty="0" smtClean="0"/>
              <a:t>İnsan yaşamında bunaltı, üzüntü, acı çekme vardır.</a:t>
            </a:r>
          </a:p>
          <a:p>
            <a:pPr>
              <a:buNone/>
            </a:pPr>
            <a:r>
              <a:rPr lang="tr-TR" b="1" i="1" dirty="0" smtClean="0"/>
              <a:t>Bu kimi kişide hastalık belirtisi</a:t>
            </a:r>
          </a:p>
          <a:p>
            <a:pPr>
              <a:buNone/>
            </a:pPr>
            <a:r>
              <a:rPr lang="tr-TR" b="1" i="1" dirty="0" smtClean="0"/>
              <a:t>kimi kişide de anormal sayılmayacak doğal tepkiler olabilir.</a:t>
            </a:r>
            <a:endParaRPr lang="tr-TR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339</TotalTime>
  <Words>308</Words>
  <Application>Microsoft Office PowerPoint</Application>
  <PresentationFormat>Ekran Gösterisi (4:3)</PresentationFormat>
  <Paragraphs>246</Paragraphs>
  <Slides>27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28" baseType="lpstr">
      <vt:lpstr>Akış</vt:lpstr>
      <vt:lpstr>PSİKOPATOLOJİ’ye giriş</vt:lpstr>
      <vt:lpstr>Slayt 2</vt:lpstr>
      <vt:lpstr>psikopatoloji</vt:lpstr>
      <vt:lpstr>Psikopatolojinin konusu :</vt:lpstr>
      <vt:lpstr>Slayt 5</vt:lpstr>
      <vt:lpstr>-Normal ruh sağlığının tanımını neye göre yapabiliriz?</vt:lpstr>
      <vt:lpstr> 2- Klinik tanım</vt:lpstr>
      <vt:lpstr> a) Çevreye uyum sağlayabilme</vt:lpstr>
      <vt:lpstr> b) Bireyde anksiyetenin yada  psikotik belirtinin olmaması</vt:lpstr>
      <vt:lpstr> c) Psikanalistler normalin ölçütü olarak id, ego, süper ego arasındaki dengeyi ele almışlardır.</vt:lpstr>
      <vt:lpstr> d) Gelişimsel açıdan</vt:lpstr>
      <vt:lpstr> d) Gelişimsel açıdan (devam)</vt:lpstr>
      <vt:lpstr>Slayt 13</vt:lpstr>
      <vt:lpstr> ANORMALİN TANIMI</vt:lpstr>
      <vt:lpstr>Slayt 15</vt:lpstr>
      <vt:lpstr>Slayt 16</vt:lpstr>
      <vt:lpstr> Ruhsal bozukluk</vt:lpstr>
      <vt:lpstr>Slayt 18</vt:lpstr>
      <vt:lpstr>  Psikopatoloji tanımında önemli öğeler:</vt:lpstr>
      <vt:lpstr> RUHSAL BOZUKLUKLARIN TANIMLANMASI</vt:lpstr>
      <vt:lpstr> DSM-V</vt:lpstr>
      <vt:lpstr> Eksen - I</vt:lpstr>
      <vt:lpstr> Eksen –I (devam)</vt:lpstr>
      <vt:lpstr> Eksen-II</vt:lpstr>
      <vt:lpstr> Eksen- III</vt:lpstr>
      <vt:lpstr> Eksen -IV</vt:lpstr>
      <vt:lpstr> Eksen- V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Psikopatolojiye</dc:title>
  <dc:creator>hatice</dc:creator>
  <cp:lastModifiedBy>s</cp:lastModifiedBy>
  <cp:revision>13</cp:revision>
  <dcterms:created xsi:type="dcterms:W3CDTF">2016-09-17T20:48:22Z</dcterms:created>
  <dcterms:modified xsi:type="dcterms:W3CDTF">2018-07-05T13:06:06Z</dcterms:modified>
</cp:coreProperties>
</file>