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sldIdLst>
    <p:sldId id="256" r:id="rId2"/>
    <p:sldId id="257" r:id="rId3"/>
    <p:sldId id="258" r:id="rId4"/>
    <p:sldId id="307" r:id="rId5"/>
    <p:sldId id="308" r:id="rId6"/>
    <p:sldId id="259" r:id="rId7"/>
    <p:sldId id="260" r:id="rId8"/>
    <p:sldId id="261" r:id="rId9"/>
    <p:sldId id="262" r:id="rId10"/>
    <p:sldId id="312" r:id="rId11"/>
    <p:sldId id="313" r:id="rId12"/>
    <p:sldId id="309" r:id="rId13"/>
    <p:sldId id="310" r:id="rId14"/>
    <p:sldId id="264" r:id="rId15"/>
    <p:sldId id="265" r:id="rId16"/>
    <p:sldId id="266" r:id="rId17"/>
    <p:sldId id="311" r:id="rId18"/>
    <p:sldId id="267" r:id="rId19"/>
    <p:sldId id="268" r:id="rId20"/>
    <p:sldId id="269" r:id="rId21"/>
    <p:sldId id="270" r:id="rId22"/>
    <p:sldId id="271" r:id="rId23"/>
    <p:sldId id="272" r:id="rId24"/>
    <p:sldId id="273" r:id="rId25"/>
    <p:sldId id="274" r:id="rId26"/>
    <p:sldId id="275" r:id="rId27"/>
    <p:sldId id="276" r:id="rId28"/>
    <p:sldId id="277" r:id="rId29"/>
    <p:sldId id="278" r:id="rId30"/>
    <p:sldId id="279" r:id="rId31"/>
    <p:sldId id="280" r:id="rId32"/>
    <p:sldId id="281" r:id="rId33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00"/>
    <a:srgbClr val="BA42CE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Stil Yok, Tablo Kılavuz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Orta Sti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Orta Stil 2 - Vurgu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84E427A-3D55-4303-BF80-6455036E1DE7}" styleName="Tema Uygulanmış Stil 1 - Vurgu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B301B821-A1FF-4177-AEE7-76D212191A09}" styleName="Orta Stil 1 - Vurgu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3296810-A885-4BE3-A3E7-6D5BEEA58F35}" styleName="Orta Stil 2 - Vurgu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8603FDC-E32A-4AB5-989C-0864C3EAD2B8}" styleName="Tema Uygulanmış Stil 2 - Vurgu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ema Uygulanmış Stil 2 - Vurgu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ema Uygulanmış Stil 2 - Vurgu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8799B23B-EC83-4686-B30A-512413B5E67A}" styleName="Açık Stil 3 - Vurgu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717" autoAdjust="0"/>
    <p:restoredTop sz="94660"/>
  </p:normalViewPr>
  <p:slideViewPr>
    <p:cSldViewPr>
      <p:cViewPr varScale="1">
        <p:scale>
          <a:sx n="68" d="100"/>
          <a:sy n="68" d="100"/>
        </p:scale>
        <p:origin x="-5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İkizkenar Üçgen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D9F75050-0E15-4C5B-92B0-66D068882F1F}" type="datetimeFigureOut">
              <a:rPr lang="tr-TR" smtClean="0"/>
              <a:pPr/>
              <a:t>29.03.2013</a:t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tr-TR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pull dir="r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29.03.2013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pull dir="r"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29.03.2013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pull dir="r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29.03.2013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pull dir="r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Dik Üçgen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İkizkenar Üçgen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29.03.2013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1" name="10 Düz Bağlayıcı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9 Düz Bağlayıcı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pull dir="r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29.03.2013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pull dir="r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29.03.2013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pull dir="r"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29.03.2013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pull dir="r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29.03.2013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pull dir="r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D9F75050-0E15-4C5B-92B0-66D068882F1F}" type="datetimeFigureOut">
              <a:rPr lang="tr-TR" smtClean="0"/>
              <a:pPr/>
              <a:t>29.03.2013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pull dir="r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D9F75050-0E15-4C5B-92B0-66D068882F1F}" type="datetimeFigureOut">
              <a:rPr lang="tr-TR" smtClean="0"/>
              <a:pPr/>
              <a:t>29.03.2013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pull dir="r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Dik Üçgen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7 Düz Bağlayıcı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8 Düz Bağlayıcı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29.03.2013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tr-TR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ransition spd="slow">
    <p:pull dir="r"/>
  </p:transition>
  <p:timing>
    <p:tnLst>
      <p:par>
        <p:cTn id="1" dur="indefinite" restart="never" nodeType="tmRoot"/>
      </p:par>
    </p:tnLst>
  </p:timing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HESAP KAVRAMI VE İŞLEYİŞİ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/>
          </a:p>
        </p:txBody>
      </p:sp>
    </p:spTree>
  </p:cSld>
  <p:clrMapOvr>
    <a:masterClrMapping/>
  </p:clrMapOvr>
  <p:transition spd="slow">
    <p:pull dir="r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              Hesaplar Nasıl Çalışır?</a:t>
            </a:r>
            <a:endParaRPr lang="tr-TR" dirty="0"/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</p:nvPr>
        </p:nvGraphicFramePr>
        <p:xfrm>
          <a:off x="971600" y="1412776"/>
          <a:ext cx="7467600" cy="21423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33800"/>
                <a:gridCol w="3733800"/>
              </a:tblGrid>
              <a:tr h="679358">
                <a:tc gridSpan="2">
                  <a:txBody>
                    <a:bodyPr/>
                    <a:lstStyle/>
                    <a:p>
                      <a:r>
                        <a:rPr lang="tr-TR" dirty="0" smtClean="0"/>
                        <a:t> Borç</a:t>
                      </a:r>
                      <a:r>
                        <a:rPr lang="tr-TR" baseline="0" dirty="0" smtClean="0"/>
                        <a:t>                             AKTİF  HESABI                                Alacak</a:t>
                      </a:r>
                      <a:endParaRPr lang="tr-TR" dirty="0"/>
                    </a:p>
                  </a:txBody>
                  <a:tcPr>
                    <a:solidFill>
                      <a:srgbClr val="BA42C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solidFill>
                      <a:srgbClr val="BA42CE"/>
                    </a:solidFill>
                  </a:tcPr>
                </a:tc>
              </a:tr>
              <a:tr h="688794">
                <a:tc>
                  <a:txBody>
                    <a:bodyPr/>
                    <a:lstStyle/>
                    <a:p>
                      <a:r>
                        <a:rPr lang="tr-TR" dirty="0" smtClean="0"/>
                        <a:t>    Artış</a:t>
                      </a:r>
                      <a:endParaRPr lang="tr-TR" dirty="0"/>
                    </a:p>
                  </a:txBody>
                  <a:tcPr>
                    <a:solidFill>
                      <a:srgbClr val="BA42C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 Azalış</a:t>
                      </a:r>
                    </a:p>
                    <a:p>
                      <a:endParaRPr lang="tr-TR" dirty="0" smtClean="0"/>
                    </a:p>
                    <a:p>
                      <a:endParaRPr lang="tr-TR" dirty="0" smtClean="0"/>
                    </a:p>
                    <a:p>
                      <a:endParaRPr lang="tr-TR" dirty="0" smtClean="0"/>
                    </a:p>
                    <a:p>
                      <a:endParaRPr lang="tr-TR" dirty="0"/>
                    </a:p>
                  </a:txBody>
                  <a:tcPr>
                    <a:solidFill>
                      <a:srgbClr val="BA42CE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3 İçerik Yer Tutucusu"/>
          <p:cNvGraphicFramePr>
            <a:graphicFrameLocks/>
          </p:cNvGraphicFramePr>
          <p:nvPr/>
        </p:nvGraphicFramePr>
        <p:xfrm>
          <a:off x="899592" y="4149080"/>
          <a:ext cx="7467600" cy="21423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33800"/>
                <a:gridCol w="3733800"/>
              </a:tblGrid>
              <a:tr h="679358">
                <a:tc gridSpan="2">
                  <a:txBody>
                    <a:bodyPr/>
                    <a:lstStyle/>
                    <a:p>
                      <a:pPr algn="l"/>
                      <a:r>
                        <a:rPr lang="tr-TR" dirty="0" smtClean="0"/>
                        <a:t>Borç</a:t>
                      </a:r>
                      <a:r>
                        <a:rPr lang="tr-TR" baseline="0" dirty="0" smtClean="0"/>
                        <a:t>                                   PASİF  HESABI                              Alacak</a:t>
                      </a:r>
                      <a:endParaRPr lang="tr-TR" dirty="0"/>
                    </a:p>
                  </a:txBody>
                  <a:tcPr>
                    <a:solidFill>
                      <a:srgbClr val="BA42C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solidFill>
                      <a:srgbClr val="BA42CE"/>
                    </a:solidFill>
                  </a:tcPr>
                </a:tc>
              </a:tr>
              <a:tr h="688794">
                <a:tc>
                  <a:txBody>
                    <a:bodyPr/>
                    <a:lstStyle/>
                    <a:p>
                      <a:pPr algn="l"/>
                      <a:r>
                        <a:rPr lang="tr-TR" dirty="0" smtClean="0"/>
                        <a:t>     Azalış</a:t>
                      </a:r>
                      <a:endParaRPr lang="tr-TR" dirty="0"/>
                    </a:p>
                  </a:txBody>
                  <a:tcPr>
                    <a:solidFill>
                      <a:srgbClr val="BA42CE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dirty="0" smtClean="0"/>
                        <a:t>   Artış</a:t>
                      </a:r>
                    </a:p>
                    <a:p>
                      <a:pPr algn="ctr"/>
                      <a:endParaRPr lang="tr-TR" dirty="0" smtClean="0"/>
                    </a:p>
                    <a:p>
                      <a:pPr algn="ctr"/>
                      <a:endParaRPr lang="tr-TR" dirty="0" smtClean="0"/>
                    </a:p>
                    <a:p>
                      <a:pPr algn="ctr"/>
                      <a:endParaRPr lang="tr-TR" dirty="0" smtClean="0"/>
                    </a:p>
                    <a:p>
                      <a:pPr algn="ctr"/>
                      <a:endParaRPr lang="tr-TR" dirty="0"/>
                    </a:p>
                  </a:txBody>
                  <a:tcPr>
                    <a:solidFill>
                      <a:srgbClr val="BA42CE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3 İçerik Yer Tutucusu"/>
          <p:cNvGraphicFramePr>
            <a:graphicFrameLocks/>
          </p:cNvGraphicFramePr>
          <p:nvPr/>
        </p:nvGraphicFramePr>
        <p:xfrm>
          <a:off x="971600" y="1412776"/>
          <a:ext cx="7467600" cy="21423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33800"/>
                <a:gridCol w="3733800"/>
              </a:tblGrid>
              <a:tr h="679358">
                <a:tc gridSpan="2">
                  <a:txBody>
                    <a:bodyPr/>
                    <a:lstStyle/>
                    <a:p>
                      <a:r>
                        <a:rPr lang="tr-TR" dirty="0" smtClean="0"/>
                        <a:t> Borç</a:t>
                      </a:r>
                      <a:r>
                        <a:rPr lang="tr-TR" baseline="0" dirty="0" smtClean="0"/>
                        <a:t>                             GİDER  HESABI                                Alacak</a:t>
                      </a:r>
                      <a:endParaRPr lang="tr-TR" dirty="0"/>
                    </a:p>
                  </a:txBody>
                  <a:tcPr>
                    <a:solidFill>
                      <a:srgbClr val="BA42C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solidFill>
                      <a:srgbClr val="BA42CE"/>
                    </a:solidFill>
                  </a:tcPr>
                </a:tc>
              </a:tr>
              <a:tr h="688794">
                <a:tc>
                  <a:txBody>
                    <a:bodyPr/>
                    <a:lstStyle/>
                    <a:p>
                      <a:r>
                        <a:rPr lang="tr-TR" dirty="0" smtClean="0"/>
                        <a:t>     Artış</a:t>
                      </a:r>
                      <a:endParaRPr lang="tr-TR" dirty="0"/>
                    </a:p>
                  </a:txBody>
                  <a:tcPr>
                    <a:solidFill>
                      <a:srgbClr val="BA42C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 Azalış</a:t>
                      </a:r>
                    </a:p>
                    <a:p>
                      <a:endParaRPr lang="tr-TR" dirty="0" smtClean="0"/>
                    </a:p>
                    <a:p>
                      <a:endParaRPr lang="tr-TR" dirty="0" smtClean="0"/>
                    </a:p>
                    <a:p>
                      <a:endParaRPr lang="tr-TR" dirty="0" smtClean="0"/>
                    </a:p>
                    <a:p>
                      <a:endParaRPr lang="tr-TR" dirty="0"/>
                    </a:p>
                  </a:txBody>
                  <a:tcPr>
                    <a:solidFill>
                      <a:srgbClr val="BA42CE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" name="3 İçerik Yer Tutucusu"/>
          <p:cNvGraphicFramePr>
            <a:graphicFrameLocks/>
          </p:cNvGraphicFramePr>
          <p:nvPr/>
        </p:nvGraphicFramePr>
        <p:xfrm>
          <a:off x="899592" y="4149080"/>
          <a:ext cx="7467600" cy="21423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33800"/>
                <a:gridCol w="3733800"/>
              </a:tblGrid>
              <a:tr h="679358">
                <a:tc gridSpan="2">
                  <a:txBody>
                    <a:bodyPr/>
                    <a:lstStyle/>
                    <a:p>
                      <a:pPr algn="l"/>
                      <a:r>
                        <a:rPr lang="tr-TR" dirty="0" smtClean="0"/>
                        <a:t>Borç</a:t>
                      </a:r>
                      <a:r>
                        <a:rPr lang="tr-TR" baseline="0" dirty="0" smtClean="0"/>
                        <a:t>                                   GELİR  HESABI                              Alacak</a:t>
                      </a:r>
                      <a:endParaRPr lang="tr-TR" dirty="0"/>
                    </a:p>
                  </a:txBody>
                  <a:tcPr>
                    <a:solidFill>
                      <a:srgbClr val="BA42C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solidFill>
                      <a:srgbClr val="BA42CE"/>
                    </a:solidFill>
                  </a:tcPr>
                </a:tc>
              </a:tr>
              <a:tr h="688794">
                <a:tc>
                  <a:txBody>
                    <a:bodyPr/>
                    <a:lstStyle/>
                    <a:p>
                      <a:pPr algn="l"/>
                      <a:r>
                        <a:rPr lang="tr-TR" dirty="0" smtClean="0"/>
                        <a:t>     Azalış</a:t>
                      </a:r>
                      <a:endParaRPr lang="tr-TR" dirty="0"/>
                    </a:p>
                  </a:txBody>
                  <a:tcPr>
                    <a:solidFill>
                      <a:srgbClr val="BA42CE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dirty="0" smtClean="0"/>
                        <a:t>   Artış</a:t>
                      </a:r>
                    </a:p>
                    <a:p>
                      <a:pPr algn="ctr"/>
                      <a:endParaRPr lang="tr-TR" dirty="0" smtClean="0"/>
                    </a:p>
                    <a:p>
                      <a:pPr algn="ctr"/>
                      <a:endParaRPr lang="tr-TR" dirty="0" smtClean="0"/>
                    </a:p>
                    <a:p>
                      <a:pPr algn="ctr"/>
                      <a:endParaRPr lang="tr-TR" dirty="0" smtClean="0"/>
                    </a:p>
                    <a:p>
                      <a:pPr algn="ctr"/>
                      <a:endParaRPr lang="tr-TR" dirty="0"/>
                    </a:p>
                  </a:txBody>
                  <a:tcPr>
                    <a:solidFill>
                      <a:srgbClr val="BA42CE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51520" y="274638"/>
            <a:ext cx="8892480" cy="1143000"/>
          </a:xfrm>
        </p:spPr>
        <p:txBody>
          <a:bodyPr>
            <a:normAutofit fontScale="90000"/>
          </a:bodyPr>
          <a:lstStyle/>
          <a:p>
            <a:r>
              <a:rPr lang="tr-TR" sz="3600" dirty="0" smtClean="0"/>
              <a:t>        Hesaplardaki Kodların Anlamı Nedir?</a:t>
            </a:r>
            <a:endParaRPr lang="tr-TR" sz="36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Her ana hesap üç rakamlı bir kodlama sistemini ile diğer hesaplardan ayrılmış olur. </a:t>
            </a:r>
          </a:p>
          <a:p>
            <a:r>
              <a:rPr lang="tr-TR" dirty="0" smtClean="0"/>
              <a:t>Ayrıca yardımcı hesaplar açılarak sistem daha detaylı hale getirilir.</a:t>
            </a:r>
            <a:endParaRPr lang="tr-TR" dirty="0"/>
          </a:p>
        </p:txBody>
      </p:sp>
    </p:spTree>
  </p:cSld>
  <p:clrMapOvr>
    <a:masterClrMapping/>
  </p:clrMapOvr>
  <p:transition spd="slow"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-252536" y="260648"/>
            <a:ext cx="8147248" cy="1143000"/>
          </a:xfrm>
        </p:spPr>
        <p:txBody>
          <a:bodyPr>
            <a:normAutofit/>
          </a:bodyPr>
          <a:lstStyle/>
          <a:p>
            <a:r>
              <a:rPr lang="tr-TR" dirty="0" smtClean="0"/>
              <a:t>              254 TAŞITLAR HESABI</a:t>
            </a:r>
            <a:endParaRPr lang="tr-TR" dirty="0"/>
          </a:p>
        </p:txBody>
      </p:sp>
      <p:cxnSp>
        <p:nvCxnSpPr>
          <p:cNvPr id="5" name="4 Dirsek Bağlayıcısı"/>
          <p:cNvCxnSpPr/>
          <p:nvPr/>
        </p:nvCxnSpPr>
        <p:spPr>
          <a:xfrm rot="16200000" flipH="1">
            <a:off x="2843808" y="1484784"/>
            <a:ext cx="1944216" cy="1224136"/>
          </a:xfrm>
          <a:prstGeom prst="bentConnector3">
            <a:avLst>
              <a:gd name="adj1" fmla="val 100066"/>
            </a:avLst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9 Dirsek Bağlayıcısı"/>
          <p:cNvCxnSpPr/>
          <p:nvPr/>
        </p:nvCxnSpPr>
        <p:spPr>
          <a:xfrm rot="16200000" flipH="1">
            <a:off x="1979712" y="1772816"/>
            <a:ext cx="3096344" cy="1800200"/>
          </a:xfrm>
          <a:prstGeom prst="bentConnector3">
            <a:avLst>
              <a:gd name="adj1" fmla="val 100490"/>
            </a:avLst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10 Dirsek Bağlayıcısı"/>
          <p:cNvCxnSpPr/>
          <p:nvPr/>
        </p:nvCxnSpPr>
        <p:spPr>
          <a:xfrm rot="16200000" flipH="1">
            <a:off x="2447764" y="1592796"/>
            <a:ext cx="2448272" cy="1512168"/>
          </a:xfrm>
          <a:prstGeom prst="bentConnector3">
            <a:avLst>
              <a:gd name="adj1" fmla="val 100602"/>
            </a:avLst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19 Dikdörtgen"/>
          <p:cNvSpPr/>
          <p:nvPr/>
        </p:nvSpPr>
        <p:spPr>
          <a:xfrm>
            <a:off x="4644008" y="2348880"/>
            <a:ext cx="2664296" cy="273630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tr-TR" dirty="0" smtClean="0"/>
          </a:p>
          <a:p>
            <a:endParaRPr lang="tr-TR" dirty="0" smtClean="0"/>
          </a:p>
          <a:p>
            <a:endParaRPr lang="tr-TR" dirty="0" smtClean="0"/>
          </a:p>
          <a:p>
            <a:endParaRPr lang="tr-TR" dirty="0" smtClean="0"/>
          </a:p>
          <a:p>
            <a:endParaRPr lang="tr-TR" dirty="0" smtClean="0"/>
          </a:p>
          <a:p>
            <a:endParaRPr lang="tr-TR" dirty="0" smtClean="0"/>
          </a:p>
          <a:p>
            <a:r>
              <a:rPr lang="tr-TR" dirty="0" smtClean="0"/>
              <a:t>Ana Hesap</a:t>
            </a:r>
          </a:p>
          <a:p>
            <a:endParaRPr lang="tr-TR" dirty="0" smtClean="0"/>
          </a:p>
          <a:p>
            <a:r>
              <a:rPr lang="tr-TR" dirty="0" smtClean="0"/>
              <a:t>Hesap  Grubu</a:t>
            </a:r>
          </a:p>
          <a:p>
            <a:endParaRPr lang="tr-TR" dirty="0" smtClean="0"/>
          </a:p>
          <a:p>
            <a:r>
              <a:rPr lang="tr-TR" dirty="0" smtClean="0"/>
              <a:t> Hesap Sınıfı</a:t>
            </a:r>
          </a:p>
          <a:p>
            <a:endParaRPr lang="tr-TR" dirty="0" smtClean="0"/>
          </a:p>
          <a:p>
            <a:endParaRPr lang="tr-TR" dirty="0" smtClean="0"/>
          </a:p>
          <a:p>
            <a:endParaRPr lang="tr-TR" dirty="0" smtClean="0"/>
          </a:p>
          <a:p>
            <a:endParaRPr lang="tr-TR" dirty="0" smtClean="0"/>
          </a:p>
          <a:p>
            <a:endParaRPr lang="tr-TR" dirty="0" smtClean="0"/>
          </a:p>
          <a:p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  <p:transition spd="slow"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7787208" cy="1143000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           </a:t>
            </a:r>
            <a:r>
              <a:rPr lang="tr-TR" sz="4400" dirty="0" smtClean="0"/>
              <a:t>Hesaplar Nasıl Kodlanır ?</a:t>
            </a:r>
            <a:endParaRPr lang="tr-TR" sz="4400" dirty="0"/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</p:nvPr>
        </p:nvGraphicFramePr>
        <p:xfrm>
          <a:off x="683568" y="1041296"/>
          <a:ext cx="7560840" cy="502881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780420"/>
                <a:gridCol w="3780420"/>
              </a:tblGrid>
              <a:tr h="1305503">
                <a:tc>
                  <a:txBody>
                    <a:bodyPr/>
                    <a:lstStyle/>
                    <a:p>
                      <a:r>
                        <a:rPr lang="tr-TR" sz="4800" dirty="0" smtClean="0"/>
                        <a:t>HESAP</a:t>
                      </a:r>
                      <a:r>
                        <a:rPr lang="tr-TR" sz="4800" baseline="0" dirty="0" smtClean="0"/>
                        <a:t> SINIFLARI</a:t>
                      </a:r>
                      <a:endParaRPr lang="tr-TR" sz="4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4800" dirty="0" smtClean="0"/>
                        <a:t>1’den</a:t>
                      </a:r>
                      <a:r>
                        <a:rPr lang="tr-TR" sz="4800" baseline="0" dirty="0" smtClean="0"/>
                        <a:t>  9’a kadar</a:t>
                      </a:r>
                      <a:endParaRPr lang="tr-TR" sz="4800" dirty="0"/>
                    </a:p>
                  </a:txBody>
                  <a:tcPr/>
                </a:tc>
              </a:tr>
              <a:tr h="1305503">
                <a:tc>
                  <a:txBody>
                    <a:bodyPr/>
                    <a:lstStyle/>
                    <a:p>
                      <a:r>
                        <a:rPr lang="tr-TR" sz="4800" dirty="0" smtClean="0"/>
                        <a:t>HESAP GRUPLARI</a:t>
                      </a:r>
                      <a:endParaRPr lang="tr-TR" sz="4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4800" dirty="0" smtClean="0"/>
                        <a:t>10’dan   99’a kadar</a:t>
                      </a:r>
                      <a:endParaRPr lang="tr-TR" sz="4800" dirty="0"/>
                    </a:p>
                  </a:txBody>
                  <a:tcPr/>
                </a:tc>
              </a:tr>
              <a:tr h="1919858">
                <a:tc>
                  <a:txBody>
                    <a:bodyPr/>
                    <a:lstStyle/>
                    <a:p>
                      <a:r>
                        <a:rPr lang="tr-TR" sz="4800" dirty="0" smtClean="0"/>
                        <a:t>ANA</a:t>
                      </a:r>
                      <a:r>
                        <a:rPr lang="tr-TR" sz="4800" baseline="0" dirty="0" smtClean="0"/>
                        <a:t> HESAPLAR</a:t>
                      </a:r>
                      <a:endParaRPr lang="tr-TR" sz="4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4800" dirty="0" smtClean="0"/>
                        <a:t>100’den  999’a kadar</a:t>
                      </a:r>
                      <a:endParaRPr lang="tr-TR" sz="48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spd="slow"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63272" cy="1143000"/>
          </a:xfrm>
        </p:spPr>
        <p:txBody>
          <a:bodyPr>
            <a:normAutofit fontScale="90000"/>
          </a:bodyPr>
          <a:lstStyle/>
          <a:p>
            <a:pPr algn="just"/>
            <a:r>
              <a:rPr lang="tr-TR" sz="3600" dirty="0" smtClean="0"/>
              <a:t>Hesapların Operasyonlarda Kullanımı</a:t>
            </a:r>
            <a:endParaRPr lang="tr-TR" sz="36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Hesaplar,   ÇİFT TARAFLI KAYIT (DOUBLE RECORD SYSTEM) adı verilen ve her işlemimizin en az iki hesapta izlenmesini sağlayan bir mimari içinde kullanılır.</a:t>
            </a:r>
          </a:p>
          <a:p>
            <a:endParaRPr lang="tr-TR" dirty="0" smtClean="0"/>
          </a:p>
          <a:p>
            <a:r>
              <a:rPr lang="tr-TR" dirty="0" smtClean="0"/>
              <a:t>Bir hesap borçlandırılırken, diğer hesabın </a:t>
            </a:r>
            <a:r>
              <a:rPr lang="tr-TR" dirty="0" err="1" smtClean="0"/>
              <a:t>alacaklandırılması</a:t>
            </a:r>
            <a:r>
              <a:rPr lang="tr-TR" dirty="0" smtClean="0"/>
              <a:t> çift taraflı bir kayıt gösterir. </a:t>
            </a:r>
            <a:endParaRPr lang="tr-TR" dirty="0"/>
          </a:p>
        </p:txBody>
      </p:sp>
    </p:spTree>
  </p:cSld>
  <p:clrMapOvr>
    <a:masterClrMapping/>
  </p:clrMapOvr>
  <p:transition spd="slow"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       Basit Bir Örnek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340768"/>
            <a:ext cx="8147248" cy="4785395"/>
          </a:xfrm>
        </p:spPr>
        <p:txBody>
          <a:bodyPr>
            <a:normAutofit fontScale="77500" lnSpcReduction="20000"/>
          </a:bodyPr>
          <a:lstStyle/>
          <a:p>
            <a:r>
              <a:rPr lang="tr-TR" dirty="0" smtClean="0"/>
              <a:t>X. Firması 400 Bin TL sermaye ile 5 ortaklı olarak kurulmuştur. Ortaklar sermaye yükümlülüklerini nakit olarak işletmeye vermişlerdir.</a:t>
            </a:r>
          </a:p>
          <a:p>
            <a:endParaRPr lang="tr-TR" dirty="0" smtClean="0"/>
          </a:p>
          <a:p>
            <a:r>
              <a:rPr lang="tr-TR" dirty="0" smtClean="0"/>
              <a:t>Kuruluştan sonra  …tarihinde 150 Bin TL değerinde  Ticari Mal nakit olarak satın alınmıştır. </a:t>
            </a:r>
          </a:p>
          <a:p>
            <a:endParaRPr lang="tr-TR" dirty="0" smtClean="0"/>
          </a:p>
          <a:p>
            <a:r>
              <a:rPr lang="tr-TR" dirty="0" smtClean="0"/>
              <a:t>Stokta yer alan malların 80 Bin TL’lik kısmı 110 TL’ye satılmış ve satış bedeli banka hesabımıza aktarılmıştır.</a:t>
            </a:r>
          </a:p>
          <a:p>
            <a:endParaRPr lang="tr-TR" dirty="0" smtClean="0"/>
          </a:p>
          <a:p>
            <a:r>
              <a:rPr lang="tr-TR" dirty="0" smtClean="0"/>
              <a:t>İstenen: Bu işlemleri firmamızın muhasebe sistemine yansıtınız. </a:t>
            </a:r>
          </a:p>
          <a:p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  <p:transition spd="slow"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         Süreç Nasıl İşler?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1. Öncelikle mali işlem gerçekleşir. Örneğin bir ticari malın alışı gerçekleşir ve ortaya ticari belge çıkar (fatura, irsaliye…)</a:t>
            </a:r>
          </a:p>
          <a:p>
            <a:r>
              <a:rPr lang="tr-TR" dirty="0" smtClean="0"/>
              <a:t>2. Bu belge muhasebe fişlerine kayıt edilir.</a:t>
            </a:r>
          </a:p>
          <a:p>
            <a:r>
              <a:rPr lang="tr-TR" dirty="0" smtClean="0"/>
              <a:t>3. Yevmiye defterine kayıt edilir. </a:t>
            </a:r>
          </a:p>
          <a:p>
            <a:r>
              <a:rPr lang="tr-TR" dirty="0" smtClean="0"/>
              <a:t>4. Yevmiye defterine aktarılan işlem, ayrıca büyük defterde yer alan hesaplara yansıtılır.</a:t>
            </a:r>
          </a:p>
          <a:p>
            <a:endParaRPr lang="tr-TR" dirty="0"/>
          </a:p>
        </p:txBody>
      </p:sp>
    </p:spTree>
  </p:cSld>
  <p:clrMapOvr>
    <a:masterClrMapping/>
  </p:clrMapOvr>
  <p:transition spd="slow"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          Çözüm: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363272" cy="4925144"/>
          </a:xfrm>
        </p:spPr>
        <p:txBody>
          <a:bodyPr/>
          <a:lstStyle/>
          <a:p>
            <a:r>
              <a:rPr lang="tr-TR" dirty="0" smtClean="0"/>
              <a:t>1. Adımda mali işlem gerçekleşince, bu işlemin günlük (yevmiye) defterine yansıtılması gerekir.</a:t>
            </a:r>
            <a:endParaRPr lang="tr-TR" dirty="0"/>
          </a:p>
        </p:txBody>
      </p:sp>
      <p:graphicFrame>
        <p:nvGraphicFramePr>
          <p:cNvPr id="4" name="3 Tablo"/>
          <p:cNvGraphicFramePr>
            <a:graphicFrameLocks noGrp="1"/>
          </p:cNvGraphicFramePr>
          <p:nvPr/>
        </p:nvGraphicFramePr>
        <p:xfrm>
          <a:off x="683568" y="3429000"/>
          <a:ext cx="7632848" cy="201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24536"/>
                <a:gridCol w="1368152"/>
                <a:gridCol w="1440160"/>
              </a:tblGrid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                            08.03.2012</a:t>
                      </a:r>
                    </a:p>
                    <a:p>
                      <a:endParaRPr lang="tr-TR" dirty="0" smtClean="0"/>
                    </a:p>
                    <a:p>
                      <a:r>
                        <a:rPr lang="tr-TR" dirty="0" smtClean="0"/>
                        <a:t>100 Kasa Hesabı</a:t>
                      </a:r>
                    </a:p>
                    <a:p>
                      <a:r>
                        <a:rPr lang="tr-TR" dirty="0" smtClean="0"/>
                        <a:t>                                     500 Sermaye Hesabı</a:t>
                      </a:r>
                    </a:p>
                    <a:p>
                      <a:endParaRPr lang="tr-TR" dirty="0" smtClean="0"/>
                    </a:p>
                    <a:p>
                      <a:r>
                        <a:rPr lang="tr-TR" dirty="0" smtClean="0"/>
                        <a:t>Firmanın kuruluş</a:t>
                      </a:r>
                      <a:r>
                        <a:rPr lang="tr-TR" baseline="0" dirty="0" smtClean="0"/>
                        <a:t> ve açılış kaydı</a:t>
                      </a:r>
                      <a:endParaRPr lang="tr-TR" dirty="0" smtClean="0"/>
                    </a:p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   </a:t>
                      </a:r>
                      <a:r>
                        <a:rPr lang="tr-TR" baseline="0" dirty="0" smtClean="0"/>
                        <a:t>    B</a:t>
                      </a:r>
                      <a:endParaRPr lang="tr-TR" dirty="0" smtClean="0"/>
                    </a:p>
                    <a:p>
                      <a:endParaRPr lang="tr-TR" dirty="0" smtClean="0"/>
                    </a:p>
                    <a:p>
                      <a:r>
                        <a:rPr lang="tr-TR" dirty="0" smtClean="0"/>
                        <a:t>       400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        A</a:t>
                      </a:r>
                    </a:p>
                    <a:p>
                      <a:endParaRPr lang="tr-TR" dirty="0" smtClean="0"/>
                    </a:p>
                    <a:p>
                      <a:endParaRPr lang="tr-TR" dirty="0" smtClean="0"/>
                    </a:p>
                    <a:p>
                      <a:r>
                        <a:rPr lang="tr-TR" dirty="0" smtClean="0"/>
                        <a:t>400</a:t>
                      </a:r>
                      <a:endParaRPr lang="tr-TR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spd="slow"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            Çözüm: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2. Adımda her işlem büyük defterdeki ilgili hesaba yansıtılır. Bu örnekte ilk işlemde iki hesabımız olduğu için en az iki hesaba kayıt gerçekleşir.</a:t>
            </a:r>
            <a:endParaRPr lang="tr-TR" dirty="0"/>
          </a:p>
        </p:txBody>
      </p:sp>
    </p:spTree>
  </p:cSld>
  <p:clrMapOvr>
    <a:masterClrMapping/>
  </p:clrMapOvr>
  <p:transition spd="slow">
    <p:pull dir="r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Bunları Hatırlayalım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tr-TR" dirty="0" smtClean="0">
                <a:solidFill>
                  <a:srgbClr val="00FF00"/>
                </a:solidFill>
              </a:rPr>
              <a:t>Finansal Muhasebe: geçmişe dönük işletme içi ve işletme dışı mali (parasal) olayları zamanda ve gerekli şekilde </a:t>
            </a:r>
          </a:p>
          <a:p>
            <a:r>
              <a:rPr lang="tr-TR" dirty="0" smtClean="0"/>
              <a:t>Belgeleme</a:t>
            </a:r>
          </a:p>
          <a:p>
            <a:r>
              <a:rPr lang="tr-TR" dirty="0" smtClean="0"/>
              <a:t>Kayıtlama</a:t>
            </a:r>
          </a:p>
          <a:p>
            <a:r>
              <a:rPr lang="tr-TR" dirty="0" smtClean="0"/>
              <a:t>Sınıflama</a:t>
            </a:r>
          </a:p>
          <a:p>
            <a:r>
              <a:rPr lang="tr-TR" dirty="0" smtClean="0"/>
              <a:t>Özetleme </a:t>
            </a:r>
          </a:p>
          <a:p>
            <a:r>
              <a:rPr lang="tr-TR" dirty="0" smtClean="0"/>
              <a:t>Raporlama</a:t>
            </a:r>
          </a:p>
          <a:p>
            <a:r>
              <a:rPr lang="tr-TR" dirty="0" smtClean="0"/>
              <a:t>Analiz ve Yorumlama sistemidir. </a:t>
            </a:r>
            <a:endParaRPr lang="tr-TR" dirty="0"/>
          </a:p>
        </p:txBody>
      </p:sp>
    </p:spTree>
  </p:cSld>
  <p:clrMapOvr>
    <a:masterClrMapping/>
  </p:clrMapOvr>
  <p:transition spd="slow"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İçerik Yer Tutucusu"/>
          <p:cNvGraphicFramePr>
            <a:graphicFrameLocks/>
          </p:cNvGraphicFramePr>
          <p:nvPr/>
        </p:nvGraphicFramePr>
        <p:xfrm>
          <a:off x="539552" y="730672"/>
          <a:ext cx="8208912" cy="2743200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1368152"/>
                <a:gridCol w="1368152"/>
                <a:gridCol w="1368152"/>
                <a:gridCol w="1368152"/>
                <a:gridCol w="1368152"/>
                <a:gridCol w="1368152"/>
              </a:tblGrid>
              <a:tr h="0">
                <a:tc gridSpan="6">
                  <a:txBody>
                    <a:bodyPr/>
                    <a:lstStyle/>
                    <a:p>
                      <a:r>
                        <a:rPr lang="tr-TR" dirty="0" smtClean="0"/>
                        <a:t>                                        100   KASA   HESABI</a:t>
                      </a:r>
                      <a:endParaRPr lang="tr-T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TARİH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AÇIKLAMA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TUTAR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TARİH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AÇIKLAMA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TUTAR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08/03/2012</a:t>
                      </a:r>
                    </a:p>
                    <a:p>
                      <a:endParaRPr lang="tr-TR" dirty="0" smtClean="0"/>
                    </a:p>
                    <a:p>
                      <a:endParaRPr lang="tr-TR" dirty="0" smtClean="0"/>
                    </a:p>
                    <a:p>
                      <a:endParaRPr lang="tr-TR" dirty="0" smtClean="0"/>
                    </a:p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Açılış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400 TL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3 İçerik Yer Tutucusu"/>
          <p:cNvGraphicFramePr>
            <a:graphicFrameLocks/>
          </p:cNvGraphicFramePr>
          <p:nvPr/>
        </p:nvGraphicFramePr>
        <p:xfrm>
          <a:off x="539552" y="3501008"/>
          <a:ext cx="8208912" cy="24739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68152"/>
                <a:gridCol w="1368152"/>
                <a:gridCol w="1368152"/>
                <a:gridCol w="1368152"/>
                <a:gridCol w="1368152"/>
                <a:gridCol w="1368152"/>
              </a:tblGrid>
              <a:tr h="370840">
                <a:tc gridSpan="6">
                  <a:txBody>
                    <a:bodyPr/>
                    <a:lstStyle/>
                    <a:p>
                      <a:r>
                        <a:rPr lang="tr-TR" dirty="0" smtClean="0"/>
                        <a:t>                                          500 SERMAYE</a:t>
                      </a:r>
                      <a:r>
                        <a:rPr lang="tr-TR" baseline="0" dirty="0" smtClean="0"/>
                        <a:t> HESABI</a:t>
                      </a:r>
                      <a:r>
                        <a:rPr lang="tr-TR" dirty="0" smtClean="0"/>
                        <a:t>   HESABI</a:t>
                      </a:r>
                      <a:endParaRPr lang="tr-T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TARİH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AÇIKLAMA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TUTAR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TARİH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AÇIKLAMA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TUTAR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08/03/2012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Açılış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400 TL</a:t>
                      </a:r>
                    </a:p>
                    <a:p>
                      <a:endParaRPr lang="tr-TR" dirty="0" smtClean="0"/>
                    </a:p>
                    <a:p>
                      <a:endParaRPr lang="tr-TR" dirty="0" smtClean="0"/>
                    </a:p>
                    <a:p>
                      <a:endParaRPr lang="tr-TR" dirty="0" smtClean="0"/>
                    </a:p>
                    <a:p>
                      <a:endParaRPr lang="tr-TR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spd="slow"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9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Çözüm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3. Adımda gündelik gerçekleşen her operasyon öncelikle günlük deftere, sonrasında ise büyük deftere kayıt edilir. </a:t>
            </a:r>
            <a:endParaRPr lang="tr-TR" dirty="0"/>
          </a:p>
        </p:txBody>
      </p:sp>
    </p:spTree>
  </p:cSld>
  <p:clrMapOvr>
    <a:masterClrMapping/>
  </p:clrMapOvr>
  <p:transition spd="slow">
    <p:pull dir="r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Tablo"/>
          <p:cNvGraphicFramePr>
            <a:graphicFrameLocks noGrp="1"/>
          </p:cNvGraphicFramePr>
          <p:nvPr/>
        </p:nvGraphicFramePr>
        <p:xfrm>
          <a:off x="539552" y="332656"/>
          <a:ext cx="7632848" cy="201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24536"/>
                <a:gridCol w="1368152"/>
                <a:gridCol w="1440160"/>
              </a:tblGrid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                            15.03.2012</a:t>
                      </a:r>
                    </a:p>
                    <a:p>
                      <a:endParaRPr lang="tr-TR" dirty="0" smtClean="0"/>
                    </a:p>
                    <a:p>
                      <a:r>
                        <a:rPr lang="tr-TR" dirty="0" smtClean="0"/>
                        <a:t>153 Ticari Mallar Hesabı</a:t>
                      </a:r>
                    </a:p>
                    <a:p>
                      <a:r>
                        <a:rPr lang="tr-TR" dirty="0" smtClean="0"/>
                        <a:t>                                     100 Kasa Hesabı</a:t>
                      </a:r>
                    </a:p>
                    <a:p>
                      <a:endParaRPr lang="tr-TR" dirty="0" smtClean="0"/>
                    </a:p>
                    <a:p>
                      <a:r>
                        <a:rPr lang="tr-TR" dirty="0" smtClean="0"/>
                        <a:t>…</a:t>
                      </a:r>
                      <a:r>
                        <a:rPr lang="tr-TR" baseline="0" dirty="0" smtClean="0"/>
                        <a:t> </a:t>
                      </a:r>
                      <a:r>
                        <a:rPr lang="tr-TR" baseline="0" dirty="0" err="1" smtClean="0"/>
                        <a:t>No’lu</a:t>
                      </a:r>
                      <a:r>
                        <a:rPr lang="tr-TR" baseline="0" dirty="0" smtClean="0"/>
                        <a:t> Fatura ile Nakit Mal Alımı</a:t>
                      </a:r>
                      <a:endParaRPr lang="tr-TR" dirty="0" smtClean="0"/>
                    </a:p>
                    <a:p>
                      <a:endParaRPr lang="tr-TR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   </a:t>
                      </a:r>
                      <a:r>
                        <a:rPr lang="tr-TR" baseline="0" dirty="0" smtClean="0"/>
                        <a:t>    B</a:t>
                      </a:r>
                      <a:endParaRPr lang="tr-TR" dirty="0" smtClean="0"/>
                    </a:p>
                    <a:p>
                      <a:endParaRPr lang="tr-TR" dirty="0" smtClean="0"/>
                    </a:p>
                    <a:p>
                      <a:r>
                        <a:rPr lang="tr-TR" dirty="0" smtClean="0"/>
                        <a:t>       150</a:t>
                      </a:r>
                      <a:endParaRPr lang="tr-TR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        A</a:t>
                      </a:r>
                    </a:p>
                    <a:p>
                      <a:endParaRPr lang="tr-TR" dirty="0" smtClean="0"/>
                    </a:p>
                    <a:p>
                      <a:endParaRPr lang="tr-TR" dirty="0" smtClean="0"/>
                    </a:p>
                    <a:p>
                      <a:r>
                        <a:rPr lang="tr-TR" dirty="0" smtClean="0"/>
                        <a:t>150</a:t>
                      </a:r>
                      <a:endParaRPr lang="tr-TR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4 Tablo"/>
          <p:cNvGraphicFramePr>
            <a:graphicFrameLocks noGrp="1"/>
          </p:cNvGraphicFramePr>
          <p:nvPr/>
        </p:nvGraphicFramePr>
        <p:xfrm>
          <a:off x="539552" y="2708920"/>
          <a:ext cx="7632848" cy="1463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24536"/>
                <a:gridCol w="1368152"/>
                <a:gridCol w="1440160"/>
              </a:tblGrid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                            18.03.2012</a:t>
                      </a:r>
                    </a:p>
                    <a:p>
                      <a:endParaRPr lang="tr-TR" dirty="0" smtClean="0"/>
                    </a:p>
                    <a:p>
                      <a:pPr marL="342900" indent="-342900">
                        <a:buAutoNum type="arabicPlain" startAt="102"/>
                      </a:pPr>
                      <a:r>
                        <a:rPr lang="tr-TR" dirty="0" smtClean="0"/>
                        <a:t> Bankalar Hesabı</a:t>
                      </a:r>
                    </a:p>
                    <a:p>
                      <a:pPr marL="342900" indent="-342900">
                        <a:buNone/>
                      </a:pPr>
                      <a:r>
                        <a:rPr lang="tr-TR" dirty="0" smtClean="0"/>
                        <a:t>                           600 Yurt İçi Satışlar</a:t>
                      </a:r>
                      <a:r>
                        <a:rPr lang="tr-TR" baseline="0" dirty="0" smtClean="0"/>
                        <a:t> Hesabı</a:t>
                      </a:r>
                      <a:endParaRPr lang="tr-TR" dirty="0" smtClean="0"/>
                    </a:p>
                    <a:p>
                      <a:pPr marL="342900" indent="-342900">
                        <a:buNone/>
                      </a:pPr>
                      <a:r>
                        <a:rPr lang="tr-TR" baseline="0" dirty="0" smtClean="0"/>
                        <a:t>                                       </a:t>
                      </a:r>
                      <a:endParaRPr lang="tr-TR" dirty="0"/>
                    </a:p>
                  </a:txBody>
                  <a:tcPr>
                    <a:solidFill>
                      <a:srgbClr val="BA42C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   </a:t>
                      </a:r>
                      <a:r>
                        <a:rPr lang="tr-TR" baseline="0" dirty="0" smtClean="0"/>
                        <a:t>    B</a:t>
                      </a:r>
                      <a:endParaRPr lang="tr-TR" dirty="0" smtClean="0"/>
                    </a:p>
                    <a:p>
                      <a:endParaRPr lang="tr-TR" dirty="0" smtClean="0"/>
                    </a:p>
                    <a:p>
                      <a:r>
                        <a:rPr lang="tr-TR" dirty="0" smtClean="0"/>
                        <a:t>       110</a:t>
                      </a:r>
                      <a:endParaRPr lang="tr-TR" dirty="0"/>
                    </a:p>
                  </a:txBody>
                  <a:tcPr>
                    <a:solidFill>
                      <a:srgbClr val="BA42C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        A</a:t>
                      </a:r>
                    </a:p>
                    <a:p>
                      <a:endParaRPr lang="tr-TR" dirty="0" smtClean="0"/>
                    </a:p>
                    <a:p>
                      <a:endParaRPr lang="tr-TR" dirty="0" smtClean="0"/>
                    </a:p>
                    <a:p>
                      <a:r>
                        <a:rPr lang="tr-TR" dirty="0" smtClean="0"/>
                        <a:t>      110</a:t>
                      </a:r>
                      <a:endParaRPr lang="tr-TR" dirty="0"/>
                    </a:p>
                  </a:txBody>
                  <a:tcPr>
                    <a:solidFill>
                      <a:srgbClr val="BA42CE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" name="5 Tablo"/>
          <p:cNvGraphicFramePr>
            <a:graphicFrameLocks noGrp="1"/>
          </p:cNvGraphicFramePr>
          <p:nvPr/>
        </p:nvGraphicFramePr>
        <p:xfrm>
          <a:off x="539552" y="4437112"/>
          <a:ext cx="7632848" cy="1463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24536"/>
                <a:gridCol w="1368152"/>
                <a:gridCol w="1440160"/>
              </a:tblGrid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                            18.03.2012</a:t>
                      </a:r>
                    </a:p>
                    <a:p>
                      <a:pPr marL="342900" indent="-342900">
                        <a:buNone/>
                      </a:pPr>
                      <a:endParaRPr lang="tr-TR" dirty="0" smtClean="0"/>
                    </a:p>
                    <a:p>
                      <a:pPr marL="342900" indent="-342900">
                        <a:buNone/>
                      </a:pPr>
                      <a:r>
                        <a:rPr lang="tr-TR" dirty="0" smtClean="0"/>
                        <a:t>621</a:t>
                      </a:r>
                      <a:r>
                        <a:rPr lang="tr-TR" baseline="0" dirty="0" smtClean="0"/>
                        <a:t> Satılan Ticari Malların Maliyeti </a:t>
                      </a:r>
                      <a:r>
                        <a:rPr lang="tr-TR" dirty="0" smtClean="0"/>
                        <a:t>Hesabı</a:t>
                      </a:r>
                    </a:p>
                    <a:p>
                      <a:pPr marL="342900" indent="-342900">
                        <a:buNone/>
                      </a:pPr>
                      <a:r>
                        <a:rPr lang="tr-TR" baseline="0" dirty="0" smtClean="0"/>
                        <a:t>                             153 Ticari Mallar  Hesabı</a:t>
                      </a:r>
                      <a:endParaRPr lang="tr-TR" dirty="0" smtClean="0"/>
                    </a:p>
                    <a:p>
                      <a:pPr marL="342900" indent="-342900">
                        <a:buNone/>
                      </a:pPr>
                      <a:r>
                        <a:rPr lang="tr-TR" baseline="0" dirty="0" smtClean="0"/>
                        <a:t>                                       </a:t>
                      </a:r>
                      <a:endParaRPr lang="tr-TR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   </a:t>
                      </a:r>
                      <a:r>
                        <a:rPr lang="tr-TR" baseline="0" dirty="0" smtClean="0"/>
                        <a:t>    B</a:t>
                      </a:r>
                      <a:endParaRPr lang="tr-TR" dirty="0" smtClean="0"/>
                    </a:p>
                    <a:p>
                      <a:endParaRPr lang="tr-TR" dirty="0" smtClean="0"/>
                    </a:p>
                    <a:p>
                      <a:r>
                        <a:rPr lang="tr-TR" dirty="0" smtClean="0"/>
                        <a:t>       80</a:t>
                      </a:r>
                      <a:endParaRPr lang="tr-TR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        A</a:t>
                      </a:r>
                    </a:p>
                    <a:p>
                      <a:endParaRPr lang="tr-TR" dirty="0" smtClean="0"/>
                    </a:p>
                    <a:p>
                      <a:endParaRPr lang="tr-TR" dirty="0" smtClean="0"/>
                    </a:p>
                    <a:p>
                      <a:r>
                        <a:rPr lang="tr-TR" dirty="0" smtClean="0"/>
                        <a:t>      80</a:t>
                      </a:r>
                      <a:endParaRPr lang="tr-TR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               Çözüm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Her işlem yeni bir sonuç ortaya çıkarır. Bu durumda işletmemiz, 80 Bin TL’ye aldığımız Ticari malları 110 Bin TL’ye satarak bu işlemden 30 Bin TL kar ortaya çıkar </a:t>
            </a:r>
          </a:p>
          <a:p>
            <a:endParaRPr lang="tr-TR" dirty="0" smtClean="0"/>
          </a:p>
          <a:p>
            <a:r>
              <a:rPr lang="tr-TR" dirty="0" smtClean="0"/>
              <a:t>Bu kar firmanın sermayesini güçlendirir.</a:t>
            </a:r>
            <a:endParaRPr lang="tr-TR" dirty="0"/>
          </a:p>
        </p:txBody>
      </p:sp>
    </p:spTree>
  </p:cSld>
  <p:clrMapOvr>
    <a:masterClrMapping/>
  </p:clrMapOvr>
  <p:transition spd="slow">
    <p:pull dir="r"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              Çözüm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Yukarıda gerçekleşen her işlemi büyük defterde yer alan hesaplara yansıtılması gerekir.  Bu durumda hesapların görünümü şu şekilde gerçekleşir.</a:t>
            </a:r>
            <a:endParaRPr lang="tr-TR" dirty="0"/>
          </a:p>
        </p:txBody>
      </p:sp>
    </p:spTree>
  </p:cSld>
  <p:clrMapOvr>
    <a:masterClrMapping/>
  </p:clrMapOvr>
  <p:transition spd="slow">
    <p:pull dir="r"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4 Tablo"/>
          <p:cNvGraphicFramePr>
            <a:graphicFrameLocks noGrp="1"/>
          </p:cNvGraphicFramePr>
          <p:nvPr/>
        </p:nvGraphicFramePr>
        <p:xfrm>
          <a:off x="467544" y="476672"/>
          <a:ext cx="8352924" cy="1645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92154"/>
                <a:gridCol w="1392154"/>
                <a:gridCol w="1392154"/>
                <a:gridCol w="1392154"/>
                <a:gridCol w="1392154"/>
                <a:gridCol w="1392154"/>
              </a:tblGrid>
              <a:tr h="339305">
                <a:tc gridSpan="6">
                  <a:txBody>
                    <a:bodyPr/>
                    <a:lstStyle/>
                    <a:p>
                      <a:r>
                        <a:rPr lang="tr-TR" dirty="0" smtClean="0"/>
                        <a:t>                                        100   KASA   HESABI</a:t>
                      </a:r>
                      <a:endParaRPr lang="tr-T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</a:tr>
              <a:tr h="339305">
                <a:tc>
                  <a:txBody>
                    <a:bodyPr/>
                    <a:lstStyle/>
                    <a:p>
                      <a:r>
                        <a:rPr lang="tr-TR" dirty="0" smtClean="0"/>
                        <a:t>TARİH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AÇIKLAMA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TUTAR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TARİH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AÇIKLAMA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TUTAR</a:t>
                      </a:r>
                      <a:endParaRPr lang="tr-TR" dirty="0"/>
                    </a:p>
                  </a:txBody>
                  <a:tcPr/>
                </a:tc>
              </a:tr>
              <a:tr h="545527">
                <a:tc>
                  <a:txBody>
                    <a:bodyPr/>
                    <a:lstStyle/>
                    <a:p>
                      <a:r>
                        <a:rPr lang="tr-TR" dirty="0" smtClean="0"/>
                        <a:t>08/03/2012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Açılış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400 TL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 smtClean="0"/>
                    </a:p>
                    <a:p>
                      <a:r>
                        <a:rPr lang="tr-TR" dirty="0" smtClean="0"/>
                        <a:t>15/03/2012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 smtClean="0"/>
                    </a:p>
                    <a:p>
                      <a:r>
                        <a:rPr lang="tr-TR" dirty="0" smtClean="0"/>
                        <a:t>Mal</a:t>
                      </a:r>
                      <a:r>
                        <a:rPr lang="tr-TR" baseline="0" dirty="0" smtClean="0"/>
                        <a:t> Alımı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 smtClean="0"/>
                    </a:p>
                    <a:p>
                      <a:r>
                        <a:rPr lang="tr-TR" dirty="0" smtClean="0"/>
                        <a:t>150</a:t>
                      </a:r>
                      <a:r>
                        <a:rPr lang="tr-TR" baseline="0" dirty="0" smtClean="0"/>
                        <a:t> TL</a:t>
                      </a:r>
                      <a:endParaRPr lang="tr-TR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7" name="6 Tablo"/>
          <p:cNvGraphicFramePr>
            <a:graphicFrameLocks noGrp="1"/>
          </p:cNvGraphicFramePr>
          <p:nvPr/>
        </p:nvGraphicFramePr>
        <p:xfrm>
          <a:off x="395536" y="2132856"/>
          <a:ext cx="8352924" cy="1371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92154"/>
                <a:gridCol w="1392154"/>
                <a:gridCol w="1392154"/>
                <a:gridCol w="1392154"/>
                <a:gridCol w="1392154"/>
                <a:gridCol w="1392154"/>
              </a:tblGrid>
              <a:tr h="339305">
                <a:tc gridSpan="6">
                  <a:txBody>
                    <a:bodyPr/>
                    <a:lstStyle/>
                    <a:p>
                      <a:r>
                        <a:rPr lang="tr-TR" dirty="0" smtClean="0"/>
                        <a:t>                                        500   SERMAYE   HESABI</a:t>
                      </a:r>
                      <a:endParaRPr lang="tr-T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</a:tr>
              <a:tr h="339305">
                <a:tc>
                  <a:txBody>
                    <a:bodyPr/>
                    <a:lstStyle/>
                    <a:p>
                      <a:r>
                        <a:rPr lang="tr-TR" dirty="0" smtClean="0"/>
                        <a:t>TARİH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AÇIKLAMA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TUTAR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TARİH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AÇIKLAMA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TUTAR</a:t>
                      </a:r>
                      <a:endParaRPr lang="tr-TR" dirty="0"/>
                    </a:p>
                  </a:txBody>
                  <a:tcPr/>
                </a:tc>
              </a:tr>
              <a:tr h="545527"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08/03/2012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Açılış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400 TL</a:t>
                      </a:r>
                      <a:endParaRPr lang="tr-TR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7 Tablo"/>
          <p:cNvGraphicFramePr>
            <a:graphicFrameLocks noGrp="1"/>
          </p:cNvGraphicFramePr>
          <p:nvPr/>
        </p:nvGraphicFramePr>
        <p:xfrm>
          <a:off x="323528" y="3645024"/>
          <a:ext cx="8352924" cy="1645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92154"/>
                <a:gridCol w="1392154"/>
                <a:gridCol w="1392154"/>
                <a:gridCol w="1392154"/>
                <a:gridCol w="1392154"/>
                <a:gridCol w="1392154"/>
              </a:tblGrid>
              <a:tr h="339305">
                <a:tc gridSpan="6">
                  <a:txBody>
                    <a:bodyPr/>
                    <a:lstStyle/>
                    <a:p>
                      <a:r>
                        <a:rPr lang="tr-TR" dirty="0" smtClean="0"/>
                        <a:t>                                        153  KASA   HESABI</a:t>
                      </a:r>
                      <a:endParaRPr lang="tr-T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</a:tr>
              <a:tr h="339305">
                <a:tc>
                  <a:txBody>
                    <a:bodyPr/>
                    <a:lstStyle/>
                    <a:p>
                      <a:r>
                        <a:rPr lang="tr-TR" dirty="0" smtClean="0"/>
                        <a:t>TARİH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AÇIKLAMA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TUTAR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TARİH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AÇIKLAMA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TUTAR</a:t>
                      </a:r>
                      <a:endParaRPr lang="tr-TR" dirty="0"/>
                    </a:p>
                  </a:txBody>
                  <a:tcPr/>
                </a:tc>
              </a:tr>
              <a:tr h="545527">
                <a:tc>
                  <a:txBody>
                    <a:bodyPr/>
                    <a:lstStyle/>
                    <a:p>
                      <a:r>
                        <a:rPr lang="tr-TR" dirty="0" smtClean="0"/>
                        <a:t>15/03/2012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Mal</a:t>
                      </a:r>
                      <a:r>
                        <a:rPr lang="tr-TR" baseline="0" dirty="0" smtClean="0"/>
                        <a:t> Alımı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150</a:t>
                      </a:r>
                      <a:r>
                        <a:rPr lang="tr-TR" baseline="0" dirty="0" smtClean="0"/>
                        <a:t> </a:t>
                      </a:r>
                      <a:r>
                        <a:rPr lang="tr-TR" dirty="0" smtClean="0"/>
                        <a:t>TL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 smtClean="0"/>
                    </a:p>
                    <a:p>
                      <a:r>
                        <a:rPr lang="tr-TR" dirty="0" smtClean="0"/>
                        <a:t>18/03/2012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 smtClean="0"/>
                    </a:p>
                    <a:p>
                      <a:r>
                        <a:rPr lang="tr-TR" sz="1600" dirty="0" smtClean="0"/>
                        <a:t>Satış</a:t>
                      </a:r>
                      <a:r>
                        <a:rPr lang="tr-TR" sz="1600" baseline="0" dirty="0" smtClean="0"/>
                        <a:t> Maliyeti</a:t>
                      </a:r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 smtClean="0"/>
                    </a:p>
                    <a:p>
                      <a:r>
                        <a:rPr lang="tr-TR" dirty="0" smtClean="0"/>
                        <a:t>80 TL</a:t>
                      </a:r>
                      <a:endParaRPr lang="tr-TR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9" name="8 Tablo"/>
          <p:cNvGraphicFramePr>
            <a:graphicFrameLocks noGrp="1"/>
          </p:cNvGraphicFramePr>
          <p:nvPr/>
        </p:nvGraphicFramePr>
        <p:xfrm>
          <a:off x="395536" y="5373216"/>
          <a:ext cx="8352924" cy="1371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92154"/>
                <a:gridCol w="1392154"/>
                <a:gridCol w="1392154"/>
                <a:gridCol w="1392154"/>
                <a:gridCol w="1392154"/>
                <a:gridCol w="1392154"/>
              </a:tblGrid>
              <a:tr h="339305">
                <a:tc gridSpan="6">
                  <a:txBody>
                    <a:bodyPr/>
                    <a:lstStyle/>
                    <a:p>
                      <a:r>
                        <a:rPr lang="tr-TR" dirty="0" smtClean="0"/>
                        <a:t>                                        600 YURT</a:t>
                      </a:r>
                      <a:r>
                        <a:rPr lang="tr-TR" baseline="0" dirty="0" smtClean="0"/>
                        <a:t> İÇİ SATIŞLAR</a:t>
                      </a:r>
                      <a:r>
                        <a:rPr lang="tr-TR" dirty="0" smtClean="0"/>
                        <a:t>  HESABI</a:t>
                      </a:r>
                      <a:endParaRPr lang="tr-T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</a:tr>
              <a:tr h="339305">
                <a:tc>
                  <a:txBody>
                    <a:bodyPr/>
                    <a:lstStyle/>
                    <a:p>
                      <a:r>
                        <a:rPr lang="tr-TR" dirty="0" smtClean="0"/>
                        <a:t>TARİH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AÇIKLAMA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TUTAR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TARİH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AÇIKLAMA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TUTAR</a:t>
                      </a:r>
                      <a:endParaRPr lang="tr-TR" dirty="0"/>
                    </a:p>
                  </a:txBody>
                  <a:tcPr/>
                </a:tc>
              </a:tr>
              <a:tr h="545527">
                <a:tc>
                  <a:txBody>
                    <a:bodyPr/>
                    <a:lstStyle/>
                    <a:p>
                      <a:endParaRPr lang="tr-TR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18/03/2012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Satış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110 TL</a:t>
                      </a:r>
                      <a:endParaRPr lang="tr-TR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spd="slow"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0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Tablo"/>
          <p:cNvGraphicFramePr>
            <a:graphicFrameLocks noGrp="1"/>
          </p:cNvGraphicFramePr>
          <p:nvPr/>
        </p:nvGraphicFramePr>
        <p:xfrm>
          <a:off x="619944" y="629073"/>
          <a:ext cx="8352924" cy="1371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92154"/>
                <a:gridCol w="1392154"/>
                <a:gridCol w="1392154"/>
                <a:gridCol w="1392154"/>
                <a:gridCol w="1392154"/>
                <a:gridCol w="1392154"/>
              </a:tblGrid>
              <a:tr h="348204">
                <a:tc gridSpan="6">
                  <a:txBody>
                    <a:bodyPr/>
                    <a:lstStyle/>
                    <a:p>
                      <a:r>
                        <a:rPr lang="tr-TR" dirty="0" smtClean="0"/>
                        <a:t>                                        102</a:t>
                      </a:r>
                      <a:r>
                        <a:rPr lang="tr-TR" baseline="0" dirty="0" smtClean="0"/>
                        <a:t> BANKALAR</a:t>
                      </a:r>
                      <a:r>
                        <a:rPr lang="tr-TR" dirty="0" smtClean="0"/>
                        <a:t> HESABI</a:t>
                      </a:r>
                      <a:endParaRPr lang="tr-T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</a:tr>
              <a:tr h="348204">
                <a:tc>
                  <a:txBody>
                    <a:bodyPr/>
                    <a:lstStyle/>
                    <a:p>
                      <a:r>
                        <a:rPr lang="tr-TR" dirty="0" smtClean="0"/>
                        <a:t>TARİH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AÇIKLAMA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TUTAR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TARİH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AÇIKLAMA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TUTAR</a:t>
                      </a:r>
                      <a:endParaRPr lang="tr-TR" dirty="0"/>
                    </a:p>
                  </a:txBody>
                  <a:tcPr/>
                </a:tc>
              </a:tr>
              <a:tr h="519343">
                <a:tc>
                  <a:txBody>
                    <a:bodyPr/>
                    <a:lstStyle/>
                    <a:p>
                      <a:r>
                        <a:rPr lang="tr-TR" dirty="0" smtClean="0"/>
                        <a:t>18/03/2012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Satış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110 TL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4 Tablo"/>
          <p:cNvGraphicFramePr>
            <a:graphicFrameLocks noGrp="1"/>
          </p:cNvGraphicFramePr>
          <p:nvPr/>
        </p:nvGraphicFramePr>
        <p:xfrm>
          <a:off x="611560" y="2420888"/>
          <a:ext cx="8352924" cy="1371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92154"/>
                <a:gridCol w="1392154"/>
                <a:gridCol w="1392154"/>
                <a:gridCol w="1392154"/>
                <a:gridCol w="1392154"/>
                <a:gridCol w="1392154"/>
              </a:tblGrid>
              <a:tr h="348204">
                <a:tc gridSpan="6">
                  <a:txBody>
                    <a:bodyPr/>
                    <a:lstStyle/>
                    <a:p>
                      <a:r>
                        <a:rPr lang="tr-TR" dirty="0" smtClean="0"/>
                        <a:t>                                        621</a:t>
                      </a:r>
                      <a:r>
                        <a:rPr lang="tr-TR" baseline="0" dirty="0" smtClean="0"/>
                        <a:t> STMM</a:t>
                      </a:r>
                      <a:r>
                        <a:rPr lang="tr-TR" dirty="0" smtClean="0"/>
                        <a:t> HESABI</a:t>
                      </a:r>
                      <a:endParaRPr lang="tr-T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</a:tr>
              <a:tr h="348204">
                <a:tc>
                  <a:txBody>
                    <a:bodyPr/>
                    <a:lstStyle/>
                    <a:p>
                      <a:r>
                        <a:rPr lang="tr-TR" dirty="0" smtClean="0"/>
                        <a:t>TARİH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AÇIKLAMA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TUTAR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TARİH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AÇIKLAMA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TUTAR</a:t>
                      </a:r>
                      <a:endParaRPr lang="tr-TR" dirty="0"/>
                    </a:p>
                  </a:txBody>
                  <a:tcPr/>
                </a:tc>
              </a:tr>
              <a:tr h="519343">
                <a:tc>
                  <a:txBody>
                    <a:bodyPr/>
                    <a:lstStyle/>
                    <a:p>
                      <a:r>
                        <a:rPr lang="tr-TR" dirty="0" smtClean="0"/>
                        <a:t>18/03/2012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dirty="0" smtClean="0"/>
                        <a:t>Satış</a:t>
                      </a:r>
                      <a:r>
                        <a:rPr lang="tr-TR" sz="1600" baseline="0" dirty="0" smtClean="0"/>
                        <a:t> Maliyeti</a:t>
                      </a:r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80 TL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spd="slow"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9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                  Çözüm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İşletmemizin bütün operasyonlarını finansal muhasebe sistemimize yansıttıktan sonra başka hiçbir işlemin yapılmadığı varsayımı ile bizim mali raporlarımızı hazırlamamız gerekir. </a:t>
            </a:r>
            <a:endParaRPr lang="tr-TR" dirty="0"/>
          </a:p>
        </p:txBody>
      </p:sp>
    </p:spTree>
  </p:cSld>
  <p:clrMapOvr>
    <a:masterClrMapping/>
  </p:clrMapOvr>
  <p:transition spd="slow">
    <p:pull dir="r"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                 Çözüm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Öncelikle işletmemizin kar/zararının belirlenmesi gerekir. Bunun için kar/zararı gösteren gelir tablosunu hazırlarız.</a:t>
            </a:r>
            <a:endParaRPr lang="tr-TR" dirty="0"/>
          </a:p>
        </p:txBody>
      </p:sp>
    </p:spTree>
  </p:cSld>
  <p:clrMapOvr>
    <a:masterClrMapping/>
  </p:clrMapOvr>
  <p:transition spd="slow">
    <p:pull dir="r"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91264" cy="1143000"/>
          </a:xfrm>
        </p:spPr>
        <p:txBody>
          <a:bodyPr>
            <a:normAutofit/>
          </a:bodyPr>
          <a:lstStyle/>
          <a:p>
            <a:r>
              <a:rPr lang="tr-TR" sz="2000" dirty="0" smtClean="0"/>
              <a:t>               X. Firması08/03/2012-31/12/2012 Dönemi GELİR TABLOSU</a:t>
            </a:r>
            <a:endParaRPr lang="tr-TR" sz="2000" dirty="0"/>
          </a:p>
        </p:txBody>
      </p:sp>
      <p:graphicFrame>
        <p:nvGraphicFramePr>
          <p:cNvPr id="5" name="4 İçerik Yer Tutucusu"/>
          <p:cNvGraphicFramePr>
            <a:graphicFrameLocks noGrp="1"/>
          </p:cNvGraphicFramePr>
          <p:nvPr>
            <p:ph idx="1"/>
          </p:nvPr>
        </p:nvGraphicFramePr>
        <p:xfrm>
          <a:off x="457200" y="1882775"/>
          <a:ext cx="8229600" cy="2836911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4114800"/>
                <a:gridCol w="4114800"/>
              </a:tblGrid>
              <a:tr h="945637">
                <a:tc>
                  <a:txBody>
                    <a:bodyPr/>
                    <a:lstStyle/>
                    <a:p>
                      <a:r>
                        <a:rPr lang="tr-TR" dirty="0" smtClean="0"/>
                        <a:t>     A.</a:t>
                      </a:r>
                      <a:r>
                        <a:rPr lang="tr-TR" baseline="0" dirty="0" smtClean="0"/>
                        <a:t> SATIŞLAR</a:t>
                      </a:r>
                      <a:endParaRPr lang="tr-TR" dirty="0"/>
                    </a:p>
                  </a:txBody>
                  <a:tcPr marL="100771" marR="100771"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                                          110 TL</a:t>
                      </a:r>
                      <a:endParaRPr lang="tr-TR" dirty="0"/>
                    </a:p>
                  </a:txBody>
                  <a:tcPr marL="100771" marR="100771"/>
                </a:tc>
              </a:tr>
              <a:tr h="945637">
                <a:tc>
                  <a:txBody>
                    <a:bodyPr/>
                    <a:lstStyle/>
                    <a:p>
                      <a:r>
                        <a:rPr lang="tr-TR" dirty="0" smtClean="0"/>
                        <a:t>    </a:t>
                      </a:r>
                      <a:r>
                        <a:rPr lang="tr-TR" baseline="0" dirty="0" smtClean="0"/>
                        <a:t> B.  SATIŞLARIN MALİYETİ (-)</a:t>
                      </a:r>
                      <a:endParaRPr lang="tr-TR" dirty="0"/>
                    </a:p>
                  </a:txBody>
                  <a:tcPr marL="100771" marR="100771"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                                            </a:t>
                      </a:r>
                      <a:r>
                        <a:rPr lang="tr-TR" baseline="0" dirty="0" smtClean="0"/>
                        <a:t> 80 TL</a:t>
                      </a:r>
                      <a:endParaRPr lang="tr-TR" dirty="0"/>
                    </a:p>
                  </a:txBody>
                  <a:tcPr marL="100771" marR="100771"/>
                </a:tc>
              </a:tr>
              <a:tr h="945637">
                <a:tc>
                  <a:txBody>
                    <a:bodyPr/>
                    <a:lstStyle/>
                    <a:p>
                      <a:r>
                        <a:rPr lang="tr-TR" dirty="0" smtClean="0"/>
                        <a:t>     KAR/ZARAR</a:t>
                      </a:r>
                      <a:endParaRPr lang="tr-TR" dirty="0"/>
                    </a:p>
                  </a:txBody>
                  <a:tcPr marL="100771" marR="100771"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                                             30 TL</a:t>
                      </a:r>
                      <a:endParaRPr lang="tr-TR" dirty="0"/>
                    </a:p>
                  </a:txBody>
                  <a:tcPr marL="100771" marR="100771"/>
                </a:tc>
              </a:tr>
            </a:tbl>
          </a:graphicData>
        </a:graphic>
      </p:graphicFrame>
    </p:spTree>
  </p:cSld>
  <p:clrMapOvr>
    <a:masterClrMapping/>
  </p:clrMapOvr>
  <p:transition spd="slow"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   Bunları Hatırlayalım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 smtClean="0"/>
              <a:t>Bir İşletmenin belirli bir tarihte sahip olduğu varlıkları ve bu varlıkların sağlandığı kaynakları gösteren tabloya BİLANÇO (BALANCE SHEET) denir</a:t>
            </a:r>
          </a:p>
          <a:p>
            <a:endParaRPr lang="tr-TR" dirty="0" smtClean="0"/>
          </a:p>
          <a:p>
            <a:r>
              <a:rPr lang="tr-TR" dirty="0" smtClean="0"/>
              <a:t>     VARLIKLAR=KAYNAKLAR</a:t>
            </a:r>
          </a:p>
          <a:p>
            <a:r>
              <a:rPr lang="tr-TR" dirty="0" smtClean="0"/>
              <a:t>                 VEYA</a:t>
            </a:r>
          </a:p>
          <a:p>
            <a:r>
              <a:rPr lang="tr-TR" dirty="0" smtClean="0"/>
              <a:t>             AKTİF=PASİF</a:t>
            </a:r>
          </a:p>
          <a:p>
            <a:r>
              <a:rPr lang="tr-TR" dirty="0" smtClean="0"/>
              <a:t>                  VEYA</a:t>
            </a:r>
          </a:p>
          <a:p>
            <a:r>
              <a:rPr lang="tr-TR" dirty="0" smtClean="0"/>
              <a:t>   DÖNEN VARLIKLAR +DURAN VARLIKLAR  = KVYK+UVYK+ÖZKAYNAKLAR</a:t>
            </a:r>
            <a:endParaRPr lang="tr-TR" dirty="0"/>
          </a:p>
        </p:txBody>
      </p:sp>
    </p:spTree>
  </p:cSld>
  <p:clrMapOvr>
    <a:masterClrMapping/>
  </p:clrMapOvr>
  <p:transition spd="slow"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03232" cy="1143000"/>
          </a:xfrm>
        </p:spPr>
        <p:txBody>
          <a:bodyPr>
            <a:normAutofit/>
          </a:bodyPr>
          <a:lstStyle/>
          <a:p>
            <a:r>
              <a:rPr lang="tr-TR" sz="3200" dirty="0" smtClean="0"/>
              <a:t>            Gelir Tablosu-Bilanço Bağlantısı</a:t>
            </a:r>
            <a:endParaRPr lang="tr-TR" sz="32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Gelir Tablosunda Ortaya Çıkan Karın/Zararın firmamız sermayesinde artış oluşturup oluşturmadığını görmek için Gelir tablosunda ortaya çıkan, işletmemizin bilançosuna aktarılır.  </a:t>
            </a:r>
          </a:p>
          <a:p>
            <a:r>
              <a:rPr lang="tr-TR" dirty="0" smtClean="0"/>
              <a:t>Bilanço hesapların bakiyesine bakılarak düzenlenir.</a:t>
            </a:r>
          </a:p>
          <a:p>
            <a:r>
              <a:rPr lang="tr-TR" dirty="0" smtClean="0"/>
              <a:t>Bu durumda bilanço aşağıdaki gibi olur. </a:t>
            </a:r>
            <a:endParaRPr lang="tr-TR" dirty="0"/>
          </a:p>
        </p:txBody>
      </p:sp>
    </p:spTree>
  </p:cSld>
  <p:clrMapOvr>
    <a:masterClrMapping/>
  </p:clrMapOvr>
  <p:transition spd="slow"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 idx="4294967295"/>
          </p:nvPr>
        </p:nvSpPr>
        <p:spPr>
          <a:xfrm>
            <a:off x="0" y="260350"/>
            <a:ext cx="7467600" cy="1143000"/>
          </a:xfrm>
        </p:spPr>
        <p:txBody>
          <a:bodyPr>
            <a:normAutofit/>
          </a:bodyPr>
          <a:lstStyle/>
          <a:p>
            <a:pPr algn="ctr"/>
            <a:r>
              <a:rPr lang="tr-TR" dirty="0" smtClean="0"/>
              <a:t>   </a:t>
            </a:r>
            <a:r>
              <a:rPr lang="tr-TR" sz="3100" dirty="0" smtClean="0"/>
              <a:t>X. Firması 31/12/2012 Tarihli Bilançosu</a:t>
            </a:r>
            <a:endParaRPr lang="tr-TR" sz="3100" dirty="0"/>
          </a:p>
        </p:txBody>
      </p:sp>
      <p:graphicFrame>
        <p:nvGraphicFramePr>
          <p:cNvPr id="4" name="3 Tablo"/>
          <p:cNvGraphicFramePr>
            <a:graphicFrameLocks noGrp="1"/>
          </p:cNvGraphicFramePr>
          <p:nvPr/>
        </p:nvGraphicFramePr>
        <p:xfrm>
          <a:off x="251520" y="1340768"/>
          <a:ext cx="8640960" cy="2479040"/>
        </p:xfrm>
        <a:graphic>
          <a:graphicData uri="http://schemas.openxmlformats.org/drawingml/2006/table">
            <a:tbl>
              <a:tblPr firstRow="1" bandRow="1">
                <a:tableStyleId>{284E427A-3D55-4303-BF80-6455036E1DE7}</a:tableStyleId>
              </a:tblPr>
              <a:tblGrid>
                <a:gridCol w="2160240"/>
                <a:gridCol w="1080120"/>
                <a:gridCol w="1080120"/>
                <a:gridCol w="2160240"/>
                <a:gridCol w="1080120"/>
                <a:gridCol w="1080120"/>
              </a:tblGrid>
              <a:tr h="370840">
                <a:tc gridSpan="6">
                  <a:txBody>
                    <a:bodyPr/>
                    <a:lstStyle/>
                    <a:p>
                      <a:r>
                        <a:rPr lang="tr-TR" dirty="0" smtClean="0"/>
                        <a:t>Aktif                                                                                                                    Pasif</a:t>
                      </a:r>
                      <a:endParaRPr lang="tr-T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tr-TR" dirty="0" smtClean="0"/>
                    </a:p>
                    <a:p>
                      <a:r>
                        <a:rPr lang="tr-TR" dirty="0" smtClean="0"/>
                        <a:t>I. Dönen</a:t>
                      </a:r>
                      <a:r>
                        <a:rPr lang="tr-TR" baseline="0" dirty="0" smtClean="0"/>
                        <a:t> Varlıklar</a:t>
                      </a:r>
                    </a:p>
                    <a:p>
                      <a:r>
                        <a:rPr lang="tr-TR" dirty="0" smtClean="0"/>
                        <a:t>Kasa</a:t>
                      </a:r>
                    </a:p>
                    <a:p>
                      <a:r>
                        <a:rPr lang="tr-TR" dirty="0" smtClean="0"/>
                        <a:t>Banka </a:t>
                      </a:r>
                    </a:p>
                    <a:p>
                      <a:r>
                        <a:rPr lang="tr-TR" dirty="0" smtClean="0"/>
                        <a:t>Ticari Mallar</a:t>
                      </a:r>
                    </a:p>
                    <a:p>
                      <a:r>
                        <a:rPr lang="tr-TR" dirty="0" smtClean="0"/>
                        <a:t>II.</a:t>
                      </a:r>
                      <a:r>
                        <a:rPr lang="tr-TR" baseline="0" dirty="0" smtClean="0"/>
                        <a:t> Duran Varlıklar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 smtClean="0"/>
                    </a:p>
                    <a:p>
                      <a:endParaRPr lang="tr-TR" dirty="0" smtClean="0"/>
                    </a:p>
                    <a:p>
                      <a:r>
                        <a:rPr lang="tr-TR" dirty="0" smtClean="0"/>
                        <a:t>250 TL</a:t>
                      </a:r>
                    </a:p>
                    <a:p>
                      <a:r>
                        <a:rPr lang="tr-TR" dirty="0" smtClean="0"/>
                        <a:t>110</a:t>
                      </a:r>
                      <a:r>
                        <a:rPr lang="tr-TR" baseline="0" dirty="0" smtClean="0"/>
                        <a:t> TL</a:t>
                      </a:r>
                    </a:p>
                    <a:p>
                      <a:r>
                        <a:rPr lang="tr-TR" baseline="0" dirty="0" smtClean="0"/>
                        <a:t>  70  TL</a:t>
                      </a:r>
                      <a:endParaRPr lang="tr-TR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tr-TR" dirty="0" smtClean="0"/>
                    </a:p>
                    <a:p>
                      <a:r>
                        <a:rPr lang="tr-TR" dirty="0" smtClean="0"/>
                        <a:t>430 TL</a:t>
                      </a:r>
                    </a:p>
                    <a:p>
                      <a:endParaRPr lang="tr-TR" dirty="0" smtClean="0"/>
                    </a:p>
                    <a:p>
                      <a:endParaRPr lang="tr-TR" dirty="0" smtClean="0"/>
                    </a:p>
                    <a:p>
                      <a:endParaRPr lang="tr-TR" dirty="0" smtClean="0"/>
                    </a:p>
                    <a:p>
                      <a:r>
                        <a:rPr lang="tr-TR" dirty="0" smtClean="0"/>
                        <a:t>    -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tr-TR" dirty="0" smtClean="0"/>
                    </a:p>
                    <a:p>
                      <a:r>
                        <a:rPr lang="tr-TR" dirty="0" smtClean="0"/>
                        <a:t>III. KVYK</a:t>
                      </a:r>
                    </a:p>
                    <a:p>
                      <a:r>
                        <a:rPr lang="tr-TR" dirty="0" smtClean="0"/>
                        <a:t>IV.</a:t>
                      </a:r>
                      <a:r>
                        <a:rPr lang="tr-TR" baseline="0" dirty="0" smtClean="0"/>
                        <a:t> UVYK</a:t>
                      </a:r>
                    </a:p>
                    <a:p>
                      <a:r>
                        <a:rPr lang="tr-TR" baseline="0" dirty="0" smtClean="0"/>
                        <a:t>V. ÖZKAYNAKLAR</a:t>
                      </a:r>
                    </a:p>
                    <a:p>
                      <a:r>
                        <a:rPr lang="tr-TR" baseline="0" dirty="0" smtClean="0"/>
                        <a:t>Sermaye</a:t>
                      </a:r>
                    </a:p>
                    <a:p>
                      <a:r>
                        <a:rPr lang="tr-TR" baseline="0" dirty="0" smtClean="0"/>
                        <a:t>Kar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 smtClean="0"/>
                    </a:p>
                    <a:p>
                      <a:endParaRPr lang="tr-TR" dirty="0" smtClean="0"/>
                    </a:p>
                    <a:p>
                      <a:endParaRPr lang="tr-TR" dirty="0" smtClean="0"/>
                    </a:p>
                    <a:p>
                      <a:endParaRPr lang="tr-TR" dirty="0" smtClean="0"/>
                    </a:p>
                    <a:p>
                      <a:r>
                        <a:rPr lang="tr-TR" dirty="0" smtClean="0"/>
                        <a:t>400 TL</a:t>
                      </a:r>
                    </a:p>
                    <a:p>
                      <a:r>
                        <a:rPr lang="tr-TR" dirty="0" smtClean="0"/>
                        <a:t>   30 TL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tr-TR" dirty="0" smtClean="0"/>
                    </a:p>
                    <a:p>
                      <a:r>
                        <a:rPr lang="tr-TR" dirty="0" smtClean="0"/>
                        <a:t>-</a:t>
                      </a:r>
                    </a:p>
                    <a:p>
                      <a:r>
                        <a:rPr lang="tr-TR" dirty="0" smtClean="0"/>
                        <a:t>-</a:t>
                      </a:r>
                    </a:p>
                    <a:p>
                      <a:r>
                        <a:rPr lang="tr-TR" dirty="0" smtClean="0"/>
                        <a:t>430 TL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Aktif</a:t>
                      </a:r>
                      <a:r>
                        <a:rPr lang="tr-TR" baseline="0" dirty="0" smtClean="0"/>
                        <a:t> Toplam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 smtClean="0"/>
                        <a:t>430 TL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430 TL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                 ÖRNEK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tr-TR" dirty="0" smtClean="0"/>
              <a:t>Y.  İşletmesi,   10 Mart 2012 tarihinde 800 TL sermaye ile kurulmuştur. İşletmenin sermayesi 500 TL Nakit para ve 300 TL demirbaş eşya’dan oluşmaktadır. </a:t>
            </a:r>
          </a:p>
          <a:p>
            <a:r>
              <a:rPr lang="tr-TR" dirty="0" smtClean="0"/>
              <a:t>12 Martta, bir bankada hesap açılarak hesaba 200 TL yatırılmıştır.</a:t>
            </a:r>
          </a:p>
          <a:p>
            <a:r>
              <a:rPr lang="tr-TR" dirty="0" smtClean="0"/>
              <a:t>13 Martta 140 TL değerinde Ticari mal nakit olarak satın alınmıştır.</a:t>
            </a:r>
          </a:p>
          <a:p>
            <a:r>
              <a:rPr lang="tr-TR" dirty="0" smtClean="0"/>
              <a:t>14 Martta 70 TL değerinde Ticari Mal satın alınmış ve bedeli banka hesabımızdan ödenmiştir. </a:t>
            </a:r>
          </a:p>
          <a:p>
            <a:r>
              <a:rPr lang="tr-TR" dirty="0" smtClean="0"/>
              <a:t>13 Martta 90 TL değerindeki Ticari mal peşin 170 TL’ye satılmıştır. </a:t>
            </a:r>
          </a:p>
          <a:p>
            <a:r>
              <a:rPr lang="tr-TR" dirty="0" smtClean="0"/>
              <a:t>14 Martta 50 TL değerinde Ticari mal veresiye (kredili) satın alınmıştır. Borç daha sonra ödenecektir. </a:t>
            </a:r>
          </a:p>
          <a:p>
            <a:r>
              <a:rPr lang="tr-TR" dirty="0" smtClean="0"/>
              <a:t>20 Martta satıcıya olan borcun 40 TL’si kasadan ödenmiştir.</a:t>
            </a:r>
          </a:p>
          <a:p>
            <a:r>
              <a:rPr lang="tr-TR" dirty="0" smtClean="0"/>
              <a:t>21 Martta 20 TL değerindeki malımız peşin 30 TL’ye satılmıştır. </a:t>
            </a:r>
          </a:p>
          <a:p>
            <a:endParaRPr lang="tr-TR" dirty="0" smtClean="0"/>
          </a:p>
          <a:p>
            <a:endParaRPr lang="tr-TR" dirty="0" smtClean="0"/>
          </a:p>
          <a:p>
            <a:r>
              <a:rPr lang="tr-TR" dirty="0" smtClean="0"/>
              <a:t>İstenen: Bu işlemleri günlük deftere ve hesaplara yansıtarak, gelir tablosu ve bilanço hazırlayınız. </a:t>
            </a:r>
            <a:endParaRPr lang="tr-TR" dirty="0"/>
          </a:p>
        </p:txBody>
      </p:sp>
    </p:spTree>
  </p:cSld>
  <p:clrMapOvr>
    <a:masterClrMapping/>
  </p:clrMapOvr>
  <p:transition spd="slow"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            Bunları Hatırlayalım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Gelir Tablosu (</a:t>
            </a:r>
            <a:r>
              <a:rPr lang="tr-TR" dirty="0" err="1" smtClean="0"/>
              <a:t>Income</a:t>
            </a:r>
            <a:r>
              <a:rPr lang="tr-TR" dirty="0" smtClean="0"/>
              <a:t> </a:t>
            </a:r>
            <a:r>
              <a:rPr lang="tr-TR" dirty="0" err="1" smtClean="0"/>
              <a:t>Statement</a:t>
            </a:r>
            <a:r>
              <a:rPr lang="tr-TR" dirty="0" smtClean="0"/>
              <a:t>): Bir firmanın belirli bir dönemde elde ettiği gelirleri ve gerçekleştirdiği giderleri; buna bağlı olarak da ortaya çıkan karı veya zararı gösteren tablodur.</a:t>
            </a:r>
            <a:endParaRPr lang="tr-TR" dirty="0"/>
          </a:p>
        </p:txBody>
      </p:sp>
    </p:spTree>
  </p:cSld>
  <p:clrMapOvr>
    <a:masterClrMapping/>
  </p:clrMapOvr>
  <p:transition spd="slow">
    <p:pull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Bunları Hatırlayalım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Gelir Tablosunda amaç</a:t>
            </a:r>
          </a:p>
          <a:p>
            <a:endParaRPr lang="tr-TR" dirty="0" smtClean="0"/>
          </a:p>
          <a:p>
            <a:r>
              <a:rPr lang="tr-TR" dirty="0" smtClean="0"/>
              <a:t>          GELİR-GİDER= KAR/ZARAR</a:t>
            </a:r>
          </a:p>
          <a:p>
            <a:endParaRPr lang="tr-TR" dirty="0" smtClean="0"/>
          </a:p>
          <a:p>
            <a:r>
              <a:rPr lang="tr-TR" dirty="0" smtClean="0"/>
              <a:t>Sonucu ortaya çıkarmaktır.</a:t>
            </a:r>
            <a:endParaRPr lang="tr-TR" dirty="0"/>
          </a:p>
        </p:txBody>
      </p:sp>
    </p:spTree>
  </p:cSld>
  <p:clrMapOvr>
    <a:masterClrMapping/>
  </p:clrMapOvr>
  <p:transition spd="slow"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                   HESAP KAVRAMI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Finansal hareketleri ve işlemleri izlemek, karışıklığı engellemek ve sistemi işler hale getirmek için hesaplar kullanılır.</a:t>
            </a:r>
          </a:p>
          <a:p>
            <a:endParaRPr lang="tr-TR" dirty="0" smtClean="0"/>
          </a:p>
          <a:p>
            <a:r>
              <a:rPr lang="tr-TR" dirty="0" smtClean="0"/>
              <a:t>Hesaplar;  </a:t>
            </a:r>
          </a:p>
          <a:p>
            <a:r>
              <a:rPr lang="tr-TR" dirty="0" smtClean="0"/>
              <a:t>ANA HESAP, </a:t>
            </a:r>
          </a:p>
          <a:p>
            <a:r>
              <a:rPr lang="tr-TR" dirty="0" smtClean="0"/>
              <a:t>YARDIMCI HESAP </a:t>
            </a:r>
          </a:p>
          <a:p>
            <a:r>
              <a:rPr lang="tr-TR" dirty="0" smtClean="0"/>
              <a:t>şeklinde detaylandırılır</a:t>
            </a:r>
            <a:endParaRPr lang="tr-TR" dirty="0"/>
          </a:p>
        </p:txBody>
      </p:sp>
    </p:spTree>
  </p:cSld>
  <p:clrMapOvr>
    <a:masterClrMapping/>
  </p:clrMapOvr>
  <p:transition spd="slow"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HESABIN FORMATI</a:t>
            </a:r>
            <a:endParaRPr lang="tr-TR" dirty="0"/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</p:nvPr>
        </p:nvGraphicFramePr>
        <p:xfrm>
          <a:off x="467546" y="1988840"/>
          <a:ext cx="8208912" cy="22961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68152"/>
                <a:gridCol w="1368152"/>
                <a:gridCol w="1368152"/>
                <a:gridCol w="1368152"/>
                <a:gridCol w="1368152"/>
                <a:gridCol w="1368152"/>
              </a:tblGrid>
              <a:tr h="370840">
                <a:tc gridSpan="6">
                  <a:txBody>
                    <a:bodyPr/>
                    <a:lstStyle/>
                    <a:p>
                      <a:r>
                        <a:rPr lang="tr-TR" sz="1600" dirty="0" smtClean="0"/>
                        <a:t>                                           KASA   HESABI</a:t>
                      </a:r>
                      <a:endParaRPr lang="tr-TR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sz="1600" dirty="0" smtClean="0"/>
                        <a:t>TARİH</a:t>
                      </a:r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dirty="0" smtClean="0"/>
                        <a:t>AÇIKLAMA</a:t>
                      </a:r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dirty="0" smtClean="0"/>
                        <a:t>TUTAR</a:t>
                      </a:r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dirty="0" smtClean="0"/>
                        <a:t>TARİH</a:t>
                      </a:r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dirty="0" smtClean="0"/>
                        <a:t>AÇIKLAMA</a:t>
                      </a:r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dirty="0" smtClean="0"/>
                        <a:t>TUTAR</a:t>
                      </a:r>
                      <a:endParaRPr lang="tr-TR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tr-TR" sz="1600" dirty="0" smtClean="0"/>
                    </a:p>
                    <a:p>
                      <a:r>
                        <a:rPr lang="tr-TR" sz="1600" dirty="0" smtClean="0"/>
                        <a:t>05/03/2012</a:t>
                      </a:r>
                    </a:p>
                    <a:p>
                      <a:endParaRPr lang="tr-TR" sz="1600" dirty="0" smtClean="0"/>
                    </a:p>
                    <a:p>
                      <a:endParaRPr lang="tr-TR" sz="1600" dirty="0" smtClean="0"/>
                    </a:p>
                    <a:p>
                      <a:endParaRPr lang="tr-TR" sz="1600" dirty="0" smtClean="0"/>
                    </a:p>
                    <a:p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1600" dirty="0" smtClean="0"/>
                    </a:p>
                    <a:p>
                      <a:r>
                        <a:rPr lang="tr-TR" sz="1600" dirty="0" smtClean="0"/>
                        <a:t>BANKADAN</a:t>
                      </a:r>
                      <a:r>
                        <a:rPr lang="tr-TR" sz="1600" baseline="0" dirty="0" smtClean="0"/>
                        <a:t> PARA ÇEKİMİ</a:t>
                      </a:r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1600" dirty="0" smtClean="0"/>
                    </a:p>
                    <a:p>
                      <a:r>
                        <a:rPr lang="tr-TR" sz="1600" dirty="0" smtClean="0"/>
                        <a:t>1400 TL</a:t>
                      </a:r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1600" dirty="0" smtClean="0"/>
                    </a:p>
                    <a:p>
                      <a:endParaRPr lang="tr-TR" sz="1600" dirty="0" smtClean="0"/>
                    </a:p>
                    <a:p>
                      <a:r>
                        <a:rPr lang="tr-TR" sz="1600" dirty="0" smtClean="0"/>
                        <a:t>07/03/2012</a:t>
                      </a:r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1600" dirty="0" smtClean="0"/>
                    </a:p>
                    <a:p>
                      <a:endParaRPr lang="tr-TR" sz="1600" dirty="0" smtClean="0"/>
                    </a:p>
                    <a:p>
                      <a:r>
                        <a:rPr lang="tr-TR" sz="1600" dirty="0" smtClean="0"/>
                        <a:t>İŞÇİ ÜCRETİ</a:t>
                      </a:r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1600" dirty="0" smtClean="0"/>
                    </a:p>
                    <a:p>
                      <a:endParaRPr lang="tr-TR" sz="1600" dirty="0" smtClean="0"/>
                    </a:p>
                    <a:p>
                      <a:r>
                        <a:rPr lang="tr-TR" sz="1600" dirty="0" smtClean="0"/>
                        <a:t>1200 TL</a:t>
                      </a:r>
                    </a:p>
                    <a:p>
                      <a:endParaRPr lang="tr-TR" sz="16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5 Sol Ayraç"/>
          <p:cNvSpPr/>
          <p:nvPr/>
        </p:nvSpPr>
        <p:spPr>
          <a:xfrm rot="16200000">
            <a:off x="2339752" y="3068960"/>
            <a:ext cx="504056" cy="3672408"/>
          </a:xfrm>
          <a:prstGeom prst="leftBrace">
            <a:avLst>
              <a:gd name="adj1" fmla="val 8333"/>
              <a:gd name="adj2" fmla="val 50000"/>
            </a:avLst>
          </a:prstGeom>
          <a:ln w="34925">
            <a:solidFill>
              <a:schemeClr val="tx1"/>
            </a:solidFill>
          </a:ln>
          <a:scene3d>
            <a:camera prst="orthographicFront"/>
            <a:lightRig rig="threePt" dir="t"/>
          </a:scene3d>
          <a:sp3d extrusionH="76200">
            <a:extrusionClr>
              <a:schemeClr val="tx1"/>
            </a:extrusionClr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6 Sol Ayraç"/>
          <p:cNvSpPr/>
          <p:nvPr/>
        </p:nvSpPr>
        <p:spPr>
          <a:xfrm rot="16200000">
            <a:off x="6444208" y="2996952"/>
            <a:ext cx="504056" cy="3672408"/>
          </a:xfrm>
          <a:prstGeom prst="leftBrace">
            <a:avLst>
              <a:gd name="adj1" fmla="val 8333"/>
              <a:gd name="adj2" fmla="val 50000"/>
            </a:avLst>
          </a:prstGeom>
          <a:ln w="34925">
            <a:solidFill>
              <a:schemeClr val="tx1"/>
            </a:solidFill>
          </a:ln>
          <a:scene3d>
            <a:camera prst="orthographicFront"/>
            <a:lightRig rig="threePt" dir="t"/>
          </a:scene3d>
          <a:sp3d extrusionH="76200">
            <a:extrusionClr>
              <a:schemeClr val="tx1"/>
            </a:extrusionClr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8" name="7 Dikdörtgen"/>
          <p:cNvSpPr/>
          <p:nvPr/>
        </p:nvSpPr>
        <p:spPr>
          <a:xfrm>
            <a:off x="539552" y="5373216"/>
            <a:ext cx="8208912" cy="108012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r-TR" dirty="0" smtClean="0"/>
              <a:t>     Hesabın     Borç (B)    Tarafı                        Hesabın    Alacak (A) Tarafı</a:t>
            </a:r>
            <a:endParaRPr lang="tr-TR" dirty="0"/>
          </a:p>
        </p:txBody>
      </p:sp>
    </p:spTree>
  </p:cSld>
  <p:clrMapOvr>
    <a:masterClrMapping/>
  </p:clrMapOvr>
  <p:transition spd="slow"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Parasal Her işlem, yaptığımız her mali olay (alış, satış, ödeme….) en az iki hesabı etkiler ve en az iki hesaba aktarılmalıdır.</a:t>
            </a:r>
            <a:endParaRPr lang="tr-TR" dirty="0"/>
          </a:p>
        </p:txBody>
      </p:sp>
    </p:spTree>
  </p:cSld>
  <p:clrMapOvr>
    <a:masterClrMapping/>
  </p:clrMapOvr>
  <p:transition spd="slow">
    <p:pull dir="r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63272" cy="1143000"/>
          </a:xfrm>
        </p:spPr>
        <p:txBody>
          <a:bodyPr>
            <a:normAutofit/>
          </a:bodyPr>
          <a:lstStyle/>
          <a:p>
            <a:r>
              <a:rPr lang="tr-TR" dirty="0" smtClean="0"/>
              <a:t>    Hesapları Nasıl Sınıflandırırız.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Hesaplar, hangi mali raporu etkiliyorsa,  o tabloda yer alır. Bu durumda aşağıdaki sonuca ulaşmış oluruz.</a:t>
            </a:r>
          </a:p>
          <a:p>
            <a:endParaRPr lang="tr-TR" dirty="0"/>
          </a:p>
        </p:txBody>
      </p:sp>
      <p:graphicFrame>
        <p:nvGraphicFramePr>
          <p:cNvPr id="4" name="3 Tablo"/>
          <p:cNvGraphicFramePr>
            <a:graphicFrameLocks noGrp="1"/>
          </p:cNvGraphicFramePr>
          <p:nvPr/>
        </p:nvGraphicFramePr>
        <p:xfrm>
          <a:off x="1619672" y="3429000"/>
          <a:ext cx="6096000" cy="1112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048000"/>
                <a:gridCol w="3048000"/>
              </a:tblGrid>
              <a:tr h="370840">
                <a:tc gridSpan="2">
                  <a:txBody>
                    <a:bodyPr/>
                    <a:lstStyle/>
                    <a:p>
                      <a:r>
                        <a:rPr lang="tr-TR" dirty="0" smtClean="0"/>
                        <a:t>                               BİLANÇO</a:t>
                      </a:r>
                      <a:r>
                        <a:rPr lang="tr-TR" baseline="0" dirty="0" smtClean="0"/>
                        <a:t>  HESAPLARI</a:t>
                      </a:r>
                      <a:endParaRPr lang="tr-T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  AKTİF HESAPLAR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    PASİF HESAPLAR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4 Tablo"/>
          <p:cNvGraphicFramePr>
            <a:graphicFrameLocks noGrp="1"/>
          </p:cNvGraphicFramePr>
          <p:nvPr/>
        </p:nvGraphicFramePr>
        <p:xfrm>
          <a:off x="1619672" y="5013176"/>
          <a:ext cx="6096000" cy="1112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048000"/>
                <a:gridCol w="3048000"/>
              </a:tblGrid>
              <a:tr h="370840">
                <a:tc gridSpan="2">
                  <a:txBody>
                    <a:bodyPr/>
                    <a:lstStyle/>
                    <a:p>
                      <a:r>
                        <a:rPr lang="tr-TR" dirty="0" smtClean="0"/>
                        <a:t>                    GELİR</a:t>
                      </a:r>
                      <a:r>
                        <a:rPr lang="tr-TR" baseline="0" dirty="0" smtClean="0"/>
                        <a:t> TABLOSU HESAPLARI</a:t>
                      </a:r>
                      <a:endParaRPr lang="tr-T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    GELİR HESAPLARI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   GİDER HESAPLARI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spd="slow"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anlı">
  <a:themeElements>
    <a:clrScheme name="Canlı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Canlı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Canlı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144</TotalTime>
  <Words>1163</Words>
  <Application>Microsoft Office PowerPoint</Application>
  <PresentationFormat>Ekran Gösterisi (4:3)</PresentationFormat>
  <Paragraphs>355</Paragraphs>
  <Slides>32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32</vt:i4>
      </vt:variant>
    </vt:vector>
  </HeadingPairs>
  <TitlesOfParts>
    <vt:vector size="33" baseType="lpstr">
      <vt:lpstr>Canlı</vt:lpstr>
      <vt:lpstr>HESAP KAVRAMI VE İŞLEYİŞİ</vt:lpstr>
      <vt:lpstr>Bunları Hatırlayalım</vt:lpstr>
      <vt:lpstr>     Bunları Hatırlayalım</vt:lpstr>
      <vt:lpstr>            Bunları Hatırlayalım</vt:lpstr>
      <vt:lpstr>Bunları Hatırlayalım</vt:lpstr>
      <vt:lpstr>                   HESAP KAVRAMI</vt:lpstr>
      <vt:lpstr>HESABIN FORMATI</vt:lpstr>
      <vt:lpstr>Slayt 8</vt:lpstr>
      <vt:lpstr>    Hesapları Nasıl Sınıflandırırız.</vt:lpstr>
      <vt:lpstr>              Hesaplar Nasıl Çalışır?</vt:lpstr>
      <vt:lpstr>Slayt 11</vt:lpstr>
      <vt:lpstr>        Hesaplardaki Kodların Anlamı Nedir?</vt:lpstr>
      <vt:lpstr>              254 TAŞITLAR HESABI</vt:lpstr>
      <vt:lpstr>           Hesaplar Nasıl Kodlanır ?</vt:lpstr>
      <vt:lpstr>Hesapların Operasyonlarda Kullanımı</vt:lpstr>
      <vt:lpstr>         Basit Bir Örnek</vt:lpstr>
      <vt:lpstr>           Süreç Nasıl İşler?</vt:lpstr>
      <vt:lpstr>            Çözüm:</vt:lpstr>
      <vt:lpstr>              Çözüm:</vt:lpstr>
      <vt:lpstr>Slayt 20</vt:lpstr>
      <vt:lpstr>Çözüm</vt:lpstr>
      <vt:lpstr>Slayt 22</vt:lpstr>
      <vt:lpstr>                 Çözüm</vt:lpstr>
      <vt:lpstr>                Çözüm</vt:lpstr>
      <vt:lpstr>Slayt 25</vt:lpstr>
      <vt:lpstr>Slayt 26</vt:lpstr>
      <vt:lpstr>                    Çözüm</vt:lpstr>
      <vt:lpstr>                   Çözüm</vt:lpstr>
      <vt:lpstr>               X. Firması08/03/2012-31/12/2012 Dönemi GELİR TABLOSU</vt:lpstr>
      <vt:lpstr>            Gelir Tablosu-Bilanço Bağlantısı</vt:lpstr>
      <vt:lpstr>   X. Firması 31/12/2012 Tarihli Bilançosu</vt:lpstr>
      <vt:lpstr>                   ÖRNEK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Hesap Kavramı ve İşleyişi</dc:title>
  <cp:lastModifiedBy>Administrator</cp:lastModifiedBy>
  <cp:revision>37</cp:revision>
  <dcterms:modified xsi:type="dcterms:W3CDTF">2013-03-29T18:54:50Z</dcterms:modified>
</cp:coreProperties>
</file>