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42" r:id="rId3"/>
    <p:sldId id="329" r:id="rId4"/>
    <p:sldId id="332" r:id="rId5"/>
    <p:sldId id="324" r:id="rId6"/>
    <p:sldId id="333" r:id="rId7"/>
    <p:sldId id="334" r:id="rId8"/>
    <p:sldId id="335" r:id="rId9"/>
    <p:sldId id="336" r:id="rId10"/>
    <p:sldId id="339" r:id="rId11"/>
    <p:sldId id="337" r:id="rId12"/>
    <p:sldId id="338" r:id="rId13"/>
    <p:sldId id="340" r:id="rId14"/>
    <p:sldId id="341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4"/>
    <p:sldId id="352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297" autoAdjust="0"/>
  </p:normalViewPr>
  <p:slideViewPr>
    <p:cSldViewPr>
      <p:cViewPr>
        <p:scale>
          <a:sx n="74" d="100"/>
          <a:sy n="74" d="100"/>
        </p:scale>
        <p:origin x="-31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17.05.2012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17.05.2012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17.05.2012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17.05.2012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17.05.2012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17.05.2012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17.05.2012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17.05.2012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17.05.2012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17.05.2012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17.05.2012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17.05.2012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Özellikli İşlemler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6337326"/>
              </p:ext>
            </p:extLst>
          </p:nvPr>
        </p:nvGraphicFramePr>
        <p:xfrm>
          <a:off x="1115616" y="1340768"/>
          <a:ext cx="6993858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1570"/>
                <a:gridCol w="1152128"/>
                <a:gridCol w="1440160"/>
              </a:tblGrid>
              <a:tr h="2952328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                  </a:t>
                      </a:r>
                      <a:r>
                        <a:rPr lang="tr-TR" sz="2000" dirty="0" smtClean="0"/>
                        <a:t>22.04.2012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102 Bankalar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                100 Kasa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…Bankasında…</a:t>
                      </a:r>
                      <a:r>
                        <a:rPr lang="tr-TR" sz="2000" dirty="0" err="1" smtClean="0"/>
                        <a:t>no’lu</a:t>
                      </a:r>
                      <a:r>
                        <a:rPr lang="tr-TR" sz="2000" dirty="0" smtClean="0"/>
                        <a:t> mevduat hesabının açılışı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</a:t>
                      </a:r>
                      <a:r>
                        <a:rPr lang="tr-TR" sz="2000" baseline="0" dirty="0" smtClean="0"/>
                        <a:t>    </a:t>
                      </a:r>
                      <a:r>
                        <a:rPr lang="tr-TR" sz="2000" baseline="0" dirty="0" smtClean="0"/>
                        <a:t>B</a:t>
                      </a:r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130.000 </a:t>
                      </a:r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</a:t>
                      </a:r>
                      <a:r>
                        <a:rPr lang="tr-TR" sz="2000" baseline="0" dirty="0" smtClean="0"/>
                        <a:t>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</a:t>
                      </a:r>
                      <a:r>
                        <a:rPr lang="tr-TR" sz="2000" dirty="0" smtClean="0"/>
                        <a:t>A</a:t>
                      </a:r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130.000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6337326"/>
              </p:ext>
            </p:extLst>
          </p:nvPr>
        </p:nvGraphicFramePr>
        <p:xfrm>
          <a:off x="1115616" y="1340768"/>
          <a:ext cx="6993858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1570"/>
                <a:gridCol w="1152128"/>
                <a:gridCol w="1440160"/>
              </a:tblGrid>
              <a:tr h="2952328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                  </a:t>
                      </a:r>
                      <a:r>
                        <a:rPr lang="tr-TR" sz="2000" dirty="0" smtClean="0"/>
                        <a:t>22.04.2012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181 Gelir Tahakkukları 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                642 Faiz Gelirleri 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…</a:t>
                      </a:r>
                      <a:r>
                        <a:rPr lang="tr-TR" sz="2000" dirty="0" err="1" smtClean="0"/>
                        <a:t>No’lu</a:t>
                      </a:r>
                      <a:r>
                        <a:rPr lang="tr-TR" sz="2000" dirty="0" smtClean="0"/>
                        <a:t> mevduat hesabına faiz tahakkuku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</a:t>
                      </a:r>
                      <a:r>
                        <a:rPr lang="tr-TR" sz="2000" baseline="0" dirty="0" smtClean="0"/>
                        <a:t>    </a:t>
                      </a:r>
                      <a:r>
                        <a:rPr lang="tr-TR" sz="2000" baseline="0" dirty="0" smtClean="0"/>
                        <a:t>B</a:t>
                      </a:r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12.000  </a:t>
                      </a:r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</a:t>
                      </a:r>
                      <a:r>
                        <a:rPr lang="tr-TR" sz="2000" baseline="0" dirty="0" smtClean="0"/>
                        <a:t>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</a:t>
                      </a:r>
                      <a:r>
                        <a:rPr lang="tr-TR" sz="2000" dirty="0" smtClean="0"/>
                        <a:t>A</a:t>
                      </a:r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12.000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6337326"/>
              </p:ext>
            </p:extLst>
          </p:nvPr>
        </p:nvGraphicFramePr>
        <p:xfrm>
          <a:off x="1115616" y="1340768"/>
          <a:ext cx="699385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1570"/>
                <a:gridCol w="1152128"/>
                <a:gridCol w="1440160"/>
              </a:tblGrid>
              <a:tr h="2952328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                  </a:t>
                      </a:r>
                      <a:r>
                        <a:rPr lang="tr-TR" sz="2000" dirty="0" smtClean="0"/>
                        <a:t>22.10.2012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100 Kasa 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                102 Bankalar</a:t>
                      </a:r>
                    </a:p>
                    <a:p>
                      <a:r>
                        <a:rPr lang="tr-TR" sz="2000" dirty="0" smtClean="0"/>
                        <a:t> </a:t>
                      </a:r>
                    </a:p>
                    <a:p>
                      <a:r>
                        <a:rPr lang="tr-TR" sz="2000" dirty="0" smtClean="0"/>
                        <a:t>                       181 Gelir Tahakkukları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…</a:t>
                      </a:r>
                      <a:r>
                        <a:rPr lang="tr-TR" sz="2000" dirty="0" err="1" smtClean="0"/>
                        <a:t>No’lu</a:t>
                      </a:r>
                      <a:r>
                        <a:rPr lang="tr-TR" sz="2000" dirty="0" smtClean="0"/>
                        <a:t> mevduat hesabının</a:t>
                      </a:r>
                      <a:r>
                        <a:rPr lang="tr-TR" sz="2000" baseline="0" dirty="0" smtClean="0"/>
                        <a:t> kapanışı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</a:t>
                      </a:r>
                      <a:r>
                        <a:rPr lang="tr-TR" sz="2000" baseline="0" dirty="0" smtClean="0"/>
                        <a:t>    </a:t>
                      </a:r>
                      <a:r>
                        <a:rPr lang="tr-TR" sz="2000" baseline="0" dirty="0" smtClean="0"/>
                        <a:t>B</a:t>
                      </a:r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142.000  </a:t>
                      </a:r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</a:t>
                      </a:r>
                      <a:r>
                        <a:rPr lang="tr-TR" sz="2000" baseline="0" dirty="0" smtClean="0"/>
                        <a:t>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</a:t>
                      </a:r>
                      <a:r>
                        <a:rPr lang="tr-TR" sz="2000" dirty="0" smtClean="0"/>
                        <a:t>A</a:t>
                      </a:r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130.000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12.000</a:t>
                      </a:r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</a:t>
            </a:r>
            <a:r>
              <a:rPr lang="tr-TR" dirty="0" smtClean="0"/>
              <a:t>80 Gelecek Aylara Ait Gelirler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Cari dönemde gerçekleşen ancak gelecek aylara ait gelirleri takipte kullanılır.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Örnek: T. firması sahibi olduğu binanın 4 aylık kira bedelini 12 nisan tarihinde 50.000TL+KDV olarak banka hesabına yatırıldığını hesap özetinden görüyor.Bu işlemi kayıt ediniz. 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6337326"/>
              </p:ext>
            </p:extLst>
          </p:nvPr>
        </p:nvGraphicFramePr>
        <p:xfrm>
          <a:off x="1115616" y="1340768"/>
          <a:ext cx="6993858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1570"/>
                <a:gridCol w="1152128"/>
                <a:gridCol w="1440160"/>
              </a:tblGrid>
              <a:tr h="2952328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                  </a:t>
                      </a:r>
                      <a:r>
                        <a:rPr lang="tr-TR" sz="2000" dirty="0" smtClean="0"/>
                        <a:t>12.04.2012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102 Bankalar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    649 Diğer Olağan</a:t>
                      </a:r>
                      <a:r>
                        <a:rPr lang="tr-TR" sz="2000" baseline="0" dirty="0" smtClean="0"/>
                        <a:t> Gelir ve Karlar</a:t>
                      </a:r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           380 Gelecek Aylara Ait Gelirler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    391</a:t>
                      </a:r>
                      <a:r>
                        <a:rPr lang="tr-TR" sz="2000" baseline="0" dirty="0" smtClean="0"/>
                        <a:t> Hesaplana KDV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Nisan-Temmuz</a:t>
                      </a:r>
                      <a:r>
                        <a:rPr lang="tr-TR" sz="2000" baseline="0" dirty="0" smtClean="0"/>
                        <a:t> 2012 dönemi kirasının tahsili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dirty="0" smtClean="0"/>
                        <a:t>   </a:t>
                      </a:r>
                      <a:r>
                        <a:rPr lang="tr-TR" sz="2000" baseline="0" dirty="0" smtClean="0"/>
                        <a:t>    </a:t>
                      </a:r>
                      <a:r>
                        <a:rPr lang="tr-TR" sz="2000" baseline="0" dirty="0" smtClean="0"/>
                        <a:t>B</a:t>
                      </a:r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r>
                        <a:rPr lang="tr-TR" sz="2000" baseline="0" dirty="0" smtClean="0"/>
                        <a:t>59.000</a:t>
                      </a:r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       </a:t>
                      </a:r>
                      <a:r>
                        <a:rPr lang="tr-TR" sz="2000" baseline="0" dirty="0" smtClean="0"/>
                        <a:t>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dirty="0" smtClean="0"/>
                        <a:t>        </a:t>
                      </a:r>
                      <a:r>
                        <a:rPr lang="tr-TR" sz="2000" dirty="0" smtClean="0"/>
                        <a:t>A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12.500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37.500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         9.000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6337326"/>
              </p:ext>
            </p:extLst>
          </p:nvPr>
        </p:nvGraphicFramePr>
        <p:xfrm>
          <a:off x="1115616" y="1340768"/>
          <a:ext cx="699385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1570"/>
                <a:gridCol w="1152128"/>
                <a:gridCol w="1440160"/>
              </a:tblGrid>
              <a:tr h="2952328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                  </a:t>
                      </a:r>
                      <a:r>
                        <a:rPr lang="tr-TR" sz="2000" dirty="0" smtClean="0"/>
                        <a:t>12.05.2012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baseline="0" dirty="0" smtClean="0"/>
                        <a:t>380 Gelecek Aylara Ait Gelirler</a:t>
                      </a:r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    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      649 Diğer Olağan</a:t>
                      </a:r>
                      <a:r>
                        <a:rPr lang="tr-TR" sz="2000" baseline="0" dirty="0" smtClean="0"/>
                        <a:t> Gelir ve Karlar</a:t>
                      </a:r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           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Kiranın</a:t>
                      </a:r>
                      <a:r>
                        <a:rPr lang="tr-TR" sz="2000" baseline="0" dirty="0" smtClean="0"/>
                        <a:t> gelir kaydı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dirty="0" smtClean="0"/>
                        <a:t>   </a:t>
                      </a:r>
                      <a:r>
                        <a:rPr lang="tr-TR" sz="2000" baseline="0" dirty="0" smtClean="0"/>
                        <a:t>    </a:t>
                      </a:r>
                      <a:r>
                        <a:rPr lang="tr-TR" sz="2000" baseline="0" dirty="0" smtClean="0"/>
                        <a:t>B</a:t>
                      </a:r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r>
                        <a:rPr lang="tr-TR" sz="2000" baseline="0" dirty="0" smtClean="0"/>
                        <a:t>12.500</a:t>
                      </a:r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       </a:t>
                      </a:r>
                      <a:r>
                        <a:rPr lang="tr-TR" sz="2000" baseline="0" dirty="0" smtClean="0"/>
                        <a:t>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dirty="0" smtClean="0"/>
                        <a:t>        </a:t>
                      </a:r>
                      <a:r>
                        <a:rPr lang="tr-TR" sz="2000" dirty="0" smtClean="0"/>
                        <a:t>A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12.500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6337326"/>
              </p:ext>
            </p:extLst>
          </p:nvPr>
        </p:nvGraphicFramePr>
        <p:xfrm>
          <a:off x="1115616" y="1340768"/>
          <a:ext cx="699385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1570"/>
                <a:gridCol w="1152128"/>
                <a:gridCol w="1440160"/>
              </a:tblGrid>
              <a:tr h="2952328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                  </a:t>
                      </a:r>
                      <a:r>
                        <a:rPr lang="tr-TR" sz="2000" dirty="0" smtClean="0"/>
                        <a:t>12.06.2012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baseline="0" dirty="0" smtClean="0"/>
                        <a:t>380 Gelecek Aylara Ait Gelirler</a:t>
                      </a:r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    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      649 Diğer Olağan</a:t>
                      </a:r>
                      <a:r>
                        <a:rPr lang="tr-TR" sz="2000" baseline="0" dirty="0" smtClean="0"/>
                        <a:t> Gelir ve Karlar</a:t>
                      </a:r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           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Kiranın</a:t>
                      </a:r>
                      <a:r>
                        <a:rPr lang="tr-TR" sz="2000" baseline="0" dirty="0" smtClean="0"/>
                        <a:t> gelir kaydı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dirty="0" smtClean="0"/>
                        <a:t>   </a:t>
                      </a:r>
                      <a:r>
                        <a:rPr lang="tr-TR" sz="2000" baseline="0" dirty="0" smtClean="0"/>
                        <a:t>    </a:t>
                      </a:r>
                      <a:r>
                        <a:rPr lang="tr-TR" sz="2000" baseline="0" dirty="0" smtClean="0"/>
                        <a:t>B</a:t>
                      </a:r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r>
                        <a:rPr lang="tr-TR" sz="2000" baseline="0" dirty="0" smtClean="0"/>
                        <a:t>12.500</a:t>
                      </a:r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       </a:t>
                      </a:r>
                      <a:r>
                        <a:rPr lang="tr-TR" sz="2000" baseline="0" dirty="0" smtClean="0"/>
                        <a:t>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dirty="0" smtClean="0"/>
                        <a:t>        </a:t>
                      </a:r>
                      <a:r>
                        <a:rPr lang="tr-TR" sz="2000" dirty="0" smtClean="0"/>
                        <a:t>A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12.500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6337326"/>
              </p:ext>
            </p:extLst>
          </p:nvPr>
        </p:nvGraphicFramePr>
        <p:xfrm>
          <a:off x="1115616" y="1340768"/>
          <a:ext cx="699385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1570"/>
                <a:gridCol w="1152128"/>
                <a:gridCol w="1440160"/>
              </a:tblGrid>
              <a:tr h="2952328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                  </a:t>
                      </a:r>
                      <a:r>
                        <a:rPr lang="tr-TR" sz="2000" dirty="0" smtClean="0"/>
                        <a:t>12.07.2012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baseline="0" dirty="0" smtClean="0"/>
                        <a:t>380 Gelecek Aylara Ait Gelirler</a:t>
                      </a:r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    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      649 Diğer Olağan</a:t>
                      </a:r>
                      <a:r>
                        <a:rPr lang="tr-TR" sz="2000" baseline="0" dirty="0" smtClean="0"/>
                        <a:t> Gelir ve Karlar</a:t>
                      </a:r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           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Kiranın</a:t>
                      </a:r>
                      <a:r>
                        <a:rPr lang="tr-TR" sz="2000" baseline="0" dirty="0" smtClean="0"/>
                        <a:t> gelir kaydı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dirty="0" smtClean="0"/>
                        <a:t>   </a:t>
                      </a:r>
                      <a:r>
                        <a:rPr lang="tr-TR" sz="2000" baseline="0" dirty="0" smtClean="0"/>
                        <a:t>    </a:t>
                      </a:r>
                      <a:r>
                        <a:rPr lang="tr-TR" sz="2000" baseline="0" dirty="0" smtClean="0"/>
                        <a:t>B</a:t>
                      </a:r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r>
                        <a:rPr lang="tr-TR" sz="2000" baseline="0" dirty="0" smtClean="0"/>
                        <a:t>12.500</a:t>
                      </a:r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       </a:t>
                      </a:r>
                      <a:r>
                        <a:rPr lang="tr-TR" sz="2000" baseline="0" dirty="0" smtClean="0"/>
                        <a:t>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dirty="0" smtClean="0"/>
                        <a:t>        </a:t>
                      </a:r>
                      <a:r>
                        <a:rPr lang="tr-TR" sz="2000" dirty="0" smtClean="0"/>
                        <a:t>A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12.500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</a:t>
            </a:r>
            <a:r>
              <a:rPr lang="tr-TR" dirty="0" smtClean="0"/>
              <a:t>81 Gider Tahakkukları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Gelecek aylarda ödemesi yapılacak ve kesinlikle belgeye dayalı gider tahakkuklarının izlenmesini sağlar.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Bilanço tarihi itibarıyla doğmuş ancak lehtarı tarafından henüz istenebilir duruma gelmemiş giderlerin, gider hesaplarına alınmasında kullanılan ve ilgililere kesin alacak kaydı yapılmayan giderleri gösterir. 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</a:t>
            </a:r>
            <a:r>
              <a:rPr lang="tr-TR" dirty="0" smtClean="0"/>
              <a:t>81 Gider Tahakkukları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Örnek: Bir firma,1 nisanda, bankadan 12 ay vadeli 240.000TL kredi almıştır. Firmanın aylık faiz ödemesi+Anapara ödemesi 2.500TL+20.000TL’dir. İşletmenin ilk üç aylık kaydını gösteriniz.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 Ayırıcı Hesaplar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Muhasebenin Dönemsellik kavramı gereği gelir ve giderlerin takibinde ilgili oldukları dönem esas alınmalıdır. Bu nedenle dönem ayırıcı hesaplardan yararlanılır.            </a:t>
            </a:r>
          </a:p>
          <a:p>
            <a:pPr algn="just"/>
            <a:r>
              <a:rPr lang="tr-TR" dirty="0" smtClean="0"/>
              <a:t> </a:t>
            </a:r>
            <a:r>
              <a:rPr lang="tr-TR" dirty="0" smtClean="0"/>
              <a:t>                              </a:t>
            </a:r>
            <a:r>
              <a:rPr lang="tr-TR" dirty="0" smtClean="0"/>
              <a:t>  </a:t>
            </a:r>
            <a:r>
              <a:rPr lang="tr-TR" b="1" dirty="0" smtClean="0"/>
              <a:t>Bilanço</a:t>
            </a:r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tr-TR" sz="1400" dirty="0" smtClean="0"/>
          </a:p>
          <a:p>
            <a:pPr algn="just"/>
            <a:r>
              <a:rPr lang="tr-TR" sz="1800" b="1" dirty="0" smtClean="0"/>
              <a:t>180 Gelecek Aylara Ait Giderler                                        380 Gelecek Aylara Ait Gelirler</a:t>
            </a:r>
          </a:p>
          <a:p>
            <a:pPr algn="just"/>
            <a:r>
              <a:rPr lang="tr-TR" sz="1800" b="1" dirty="0" smtClean="0"/>
              <a:t>181 Gelir Tahakkukları                                                        381 Gider Tahakkukları </a:t>
            </a:r>
            <a:endParaRPr lang="tr-TR" sz="1800" b="1" dirty="0"/>
          </a:p>
        </p:txBody>
      </p:sp>
      <p:sp>
        <p:nvSpPr>
          <p:cNvPr id="4" name="3 Sol Ayraç"/>
          <p:cNvSpPr/>
          <p:nvPr/>
        </p:nvSpPr>
        <p:spPr>
          <a:xfrm rot="5400000">
            <a:off x="3563888" y="1628800"/>
            <a:ext cx="1224136" cy="5832648"/>
          </a:xfrm>
          <a:prstGeom prst="leftBrace">
            <a:avLst>
              <a:gd name="adj1" fmla="val 8333"/>
              <a:gd name="adj2" fmla="val 49833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6337326"/>
              </p:ext>
            </p:extLst>
          </p:nvPr>
        </p:nvGraphicFramePr>
        <p:xfrm>
          <a:off x="1115616" y="1340768"/>
          <a:ext cx="6993858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1570"/>
                <a:gridCol w="1152128"/>
                <a:gridCol w="1440160"/>
              </a:tblGrid>
              <a:tr h="2952328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                  </a:t>
                      </a:r>
                      <a:r>
                        <a:rPr lang="tr-TR" sz="2000" dirty="0" smtClean="0"/>
                        <a:t>1.04.2012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100 Kasa</a:t>
                      </a:r>
                      <a:r>
                        <a:rPr lang="tr-TR" sz="2000" baseline="0" dirty="0" smtClean="0"/>
                        <a:t> </a:t>
                      </a:r>
                    </a:p>
                    <a:p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                        300 Banka Kredileri</a:t>
                      </a:r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                         400 Banka Kredileri</a:t>
                      </a:r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Kredinin çekilişi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dirty="0" smtClean="0"/>
                        <a:t>   </a:t>
                      </a:r>
                      <a:r>
                        <a:rPr lang="tr-TR" sz="2000" baseline="0" dirty="0" smtClean="0"/>
                        <a:t>    </a:t>
                      </a:r>
                      <a:r>
                        <a:rPr lang="tr-TR" sz="2000" baseline="0" dirty="0" smtClean="0"/>
                        <a:t>B</a:t>
                      </a:r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r>
                        <a:rPr lang="tr-TR" sz="2000" baseline="0" dirty="0" smtClean="0"/>
                        <a:t>240.000</a:t>
                      </a:r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       </a:t>
                      </a:r>
                      <a:r>
                        <a:rPr lang="tr-TR" sz="2000" baseline="0" dirty="0" smtClean="0"/>
                        <a:t>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dirty="0" smtClean="0"/>
                        <a:t>        </a:t>
                      </a:r>
                      <a:r>
                        <a:rPr lang="tr-TR" sz="2000" dirty="0" smtClean="0"/>
                        <a:t>A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180.000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60.000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6337326"/>
              </p:ext>
            </p:extLst>
          </p:nvPr>
        </p:nvGraphicFramePr>
        <p:xfrm>
          <a:off x="1115616" y="1340768"/>
          <a:ext cx="6993858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1570"/>
                <a:gridCol w="1152128"/>
                <a:gridCol w="1440160"/>
              </a:tblGrid>
              <a:tr h="2088232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                  </a:t>
                      </a:r>
                      <a:r>
                        <a:rPr lang="tr-TR" sz="2000" dirty="0" smtClean="0"/>
                        <a:t>30.04.2012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780 Finansman Giderleri 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                    381 Gider</a:t>
                      </a:r>
                      <a:r>
                        <a:rPr lang="tr-TR" sz="2000" baseline="0" dirty="0" smtClean="0"/>
                        <a:t> Tahakkukları </a:t>
                      </a:r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Faiz tahakkuku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dirty="0" smtClean="0"/>
                        <a:t>   </a:t>
                      </a:r>
                      <a:r>
                        <a:rPr lang="tr-TR" sz="2000" baseline="0" dirty="0" smtClean="0"/>
                        <a:t>    </a:t>
                      </a:r>
                      <a:r>
                        <a:rPr lang="tr-TR" sz="2000" baseline="0" dirty="0" smtClean="0"/>
                        <a:t>B</a:t>
                      </a:r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r>
                        <a:rPr lang="tr-TR" sz="2000" baseline="0" dirty="0" smtClean="0"/>
                        <a:t>22.500</a:t>
                      </a:r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       </a:t>
                      </a:r>
                      <a:r>
                        <a:rPr lang="tr-TR" sz="2000" baseline="0" dirty="0" smtClean="0"/>
                        <a:t>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dirty="0" smtClean="0"/>
                        <a:t>        </a:t>
                      </a:r>
                      <a:r>
                        <a:rPr lang="tr-TR" sz="2000" dirty="0" smtClean="0"/>
                        <a:t>A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22.500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6337326"/>
              </p:ext>
            </p:extLst>
          </p:nvPr>
        </p:nvGraphicFramePr>
        <p:xfrm>
          <a:off x="1115616" y="1340768"/>
          <a:ext cx="6993858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1570"/>
                <a:gridCol w="1152128"/>
                <a:gridCol w="1440160"/>
              </a:tblGrid>
              <a:tr h="2088232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                  </a:t>
                      </a:r>
                      <a:r>
                        <a:rPr lang="tr-TR" sz="2000" dirty="0" smtClean="0"/>
                        <a:t>1.05.2012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300 Banka Kredileri 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381</a:t>
                      </a:r>
                      <a:r>
                        <a:rPr lang="tr-TR" sz="2000" baseline="0" dirty="0" smtClean="0"/>
                        <a:t> Gider Tahakkukları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                                   100</a:t>
                      </a:r>
                      <a:r>
                        <a:rPr lang="tr-TR" sz="2000" baseline="0" dirty="0" smtClean="0"/>
                        <a:t> Kasa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Kredi</a:t>
                      </a:r>
                      <a:r>
                        <a:rPr lang="tr-TR" sz="2000" baseline="0" dirty="0" smtClean="0"/>
                        <a:t> birinci taksitinin ödenmesi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dirty="0" smtClean="0"/>
                        <a:t>   </a:t>
                      </a:r>
                      <a:r>
                        <a:rPr lang="tr-TR" sz="2000" baseline="0" dirty="0" smtClean="0"/>
                        <a:t>    </a:t>
                      </a:r>
                      <a:r>
                        <a:rPr lang="tr-TR" sz="2000" baseline="0" dirty="0" smtClean="0"/>
                        <a:t>B</a:t>
                      </a:r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r>
                        <a:rPr lang="tr-TR" sz="2000" baseline="0" dirty="0" smtClean="0"/>
                        <a:t>20.000</a:t>
                      </a:r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r>
                        <a:rPr lang="tr-TR" sz="2000" baseline="0" dirty="0" smtClean="0"/>
                        <a:t>2.500</a:t>
                      </a:r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       </a:t>
                      </a:r>
                      <a:r>
                        <a:rPr lang="tr-TR" sz="2000" baseline="0" dirty="0" smtClean="0"/>
                        <a:t>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dirty="0" smtClean="0"/>
                        <a:t>        </a:t>
                      </a:r>
                      <a:r>
                        <a:rPr lang="tr-TR" sz="2000" dirty="0" smtClean="0"/>
                        <a:t>A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22.500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6337326"/>
              </p:ext>
            </p:extLst>
          </p:nvPr>
        </p:nvGraphicFramePr>
        <p:xfrm>
          <a:off x="1115616" y="1340768"/>
          <a:ext cx="6993858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1570"/>
                <a:gridCol w="1152128"/>
                <a:gridCol w="1440160"/>
              </a:tblGrid>
              <a:tr h="2088232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                  </a:t>
                      </a:r>
                      <a:r>
                        <a:rPr lang="tr-TR" sz="2000" dirty="0" smtClean="0"/>
                        <a:t>10.06.2012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300 Banka Kredileri 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381</a:t>
                      </a:r>
                      <a:r>
                        <a:rPr lang="tr-TR" sz="2000" baseline="0" dirty="0" smtClean="0"/>
                        <a:t> Gider Tahakkukları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                                   100</a:t>
                      </a:r>
                      <a:r>
                        <a:rPr lang="tr-TR" sz="2000" baseline="0" dirty="0" smtClean="0"/>
                        <a:t> Kasa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Kredi</a:t>
                      </a:r>
                      <a:r>
                        <a:rPr lang="tr-TR" sz="2000" baseline="0" dirty="0" smtClean="0"/>
                        <a:t> ikinci  taksitinin ödenmesi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dirty="0" smtClean="0"/>
                        <a:t>   </a:t>
                      </a:r>
                      <a:r>
                        <a:rPr lang="tr-TR" sz="2000" baseline="0" dirty="0" smtClean="0"/>
                        <a:t>    </a:t>
                      </a:r>
                      <a:r>
                        <a:rPr lang="tr-TR" sz="2000" baseline="0" dirty="0" smtClean="0"/>
                        <a:t>B</a:t>
                      </a:r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r>
                        <a:rPr lang="tr-TR" sz="2000" baseline="0" dirty="0" smtClean="0"/>
                        <a:t>20.000</a:t>
                      </a:r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r>
                        <a:rPr lang="tr-TR" sz="2000" baseline="0" dirty="0" smtClean="0"/>
                        <a:t>2.500</a:t>
                      </a:r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       </a:t>
                      </a:r>
                      <a:r>
                        <a:rPr lang="tr-TR" sz="2000" baseline="0" dirty="0" smtClean="0"/>
                        <a:t>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dirty="0" smtClean="0"/>
                        <a:t>        </a:t>
                      </a:r>
                      <a:r>
                        <a:rPr lang="tr-TR" sz="2000" dirty="0" smtClean="0"/>
                        <a:t>A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22.500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6337326"/>
              </p:ext>
            </p:extLst>
          </p:nvPr>
        </p:nvGraphicFramePr>
        <p:xfrm>
          <a:off x="1115616" y="1340768"/>
          <a:ext cx="6993858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1570"/>
                <a:gridCol w="1152128"/>
                <a:gridCol w="1440160"/>
              </a:tblGrid>
              <a:tr h="2088232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                  </a:t>
                      </a:r>
                      <a:r>
                        <a:rPr lang="tr-TR" sz="2000" dirty="0" smtClean="0"/>
                        <a:t>10.07.2012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300 Banka Kredileri 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381</a:t>
                      </a:r>
                      <a:r>
                        <a:rPr lang="tr-TR" sz="2000" baseline="0" dirty="0" smtClean="0"/>
                        <a:t> Gider Tahakkukları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                                   100</a:t>
                      </a:r>
                      <a:r>
                        <a:rPr lang="tr-TR" sz="2000" baseline="0" dirty="0" smtClean="0"/>
                        <a:t> Kasa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Kredi</a:t>
                      </a:r>
                      <a:r>
                        <a:rPr lang="tr-TR" sz="2000" baseline="0" dirty="0" smtClean="0"/>
                        <a:t> üçüncü taksitinin ödenmesi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dirty="0" smtClean="0"/>
                        <a:t>   </a:t>
                      </a:r>
                      <a:r>
                        <a:rPr lang="tr-TR" sz="2000" baseline="0" dirty="0" smtClean="0"/>
                        <a:t>    </a:t>
                      </a:r>
                      <a:r>
                        <a:rPr lang="tr-TR" sz="2000" baseline="0" dirty="0" smtClean="0"/>
                        <a:t>B</a:t>
                      </a:r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r>
                        <a:rPr lang="tr-TR" sz="2000" baseline="0" dirty="0" smtClean="0"/>
                        <a:t>20.000</a:t>
                      </a:r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r>
                        <a:rPr lang="tr-TR" sz="2000" baseline="0" dirty="0" smtClean="0"/>
                        <a:t>2.500</a:t>
                      </a:r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baseline="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       </a:t>
                      </a:r>
                      <a:r>
                        <a:rPr lang="tr-TR" sz="2000" baseline="0" dirty="0" smtClean="0"/>
                        <a:t>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000" dirty="0" smtClean="0"/>
                        <a:t>        </a:t>
                      </a:r>
                      <a:r>
                        <a:rPr lang="tr-TR" sz="2000" dirty="0" smtClean="0"/>
                        <a:t>A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r>
                        <a:rPr lang="tr-TR" sz="2000" dirty="0" smtClean="0"/>
                        <a:t>22.500</a:t>
                      </a:r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  <a:p>
                      <a:pPr algn="r"/>
                      <a:endParaRPr lang="tr-TR" sz="2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180 Gelecek Aylara Ait Giderler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Ödemesi dönem içerisinde gerçekleşen, ancak gelecek hesap dönemi içinde tüketilecek varlıklar bu hesapta izlenir. </a:t>
            </a:r>
          </a:p>
          <a:p>
            <a:pPr algn="just"/>
            <a:r>
              <a:rPr lang="tr-TR" dirty="0" smtClean="0"/>
              <a:t>Muhasebenin dönemsellik kavramı gereği, her dönemin gelir ve gideri ayrı ayrı izlenmelidir.</a:t>
            </a:r>
          </a:p>
          <a:p>
            <a:pPr algn="just"/>
            <a:r>
              <a:rPr lang="tr-TR" dirty="0" smtClean="0"/>
              <a:t>Bu hesap geleceğe dair peşin ödenen giderler olarak da ifade edilir. </a:t>
            </a:r>
          </a:p>
          <a:p>
            <a:pPr algn="just"/>
            <a:r>
              <a:rPr lang="tr-TR" dirty="0" smtClean="0"/>
              <a:t>Gelecek dönemlere ait giderler hesabın borcuna, ilgili dönem geldiğinde ise hesabın alacağına kayıt edilir.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180 Gelecek Aylara Ait Giderler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Örnek: 01.04.2012 tarihinde satış mağazası için 3 aylık toplam kira bedeli olarak 60.000 TL kira ödemesi yapılmıştır. Bu işlemi kayıt altına alınız.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6337326"/>
              </p:ext>
            </p:extLst>
          </p:nvPr>
        </p:nvGraphicFramePr>
        <p:xfrm>
          <a:off x="1115616" y="1340768"/>
          <a:ext cx="6993858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1570"/>
                <a:gridCol w="1152128"/>
                <a:gridCol w="1440160"/>
              </a:tblGrid>
              <a:tr h="2952328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                  </a:t>
                      </a:r>
                      <a:r>
                        <a:rPr lang="tr-TR" sz="2000" dirty="0" smtClean="0"/>
                        <a:t>01.04.2012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760 Pazarlama Satış Dağıtım Giderleri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180 Gelecek Aylara Ait Giderler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191 İndirilecek KDV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                                100 Kasa</a:t>
                      </a:r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Nisan-Mayıs-Haziran 2012 dönemi kira ödemesi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</a:t>
                      </a:r>
                      <a:r>
                        <a:rPr lang="tr-TR" sz="2000" baseline="0" dirty="0" smtClean="0"/>
                        <a:t>    B</a:t>
                      </a:r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20.000</a:t>
                      </a:r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40.000</a:t>
                      </a:r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10.800</a:t>
                      </a:r>
                    </a:p>
                    <a:p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   </a:t>
                      </a:r>
                    </a:p>
                    <a:p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</a:t>
                      </a:r>
                      <a:r>
                        <a:rPr lang="tr-TR" sz="2000" baseline="0" dirty="0" smtClean="0"/>
                        <a:t>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A</a:t>
                      </a:r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70.800</a:t>
                      </a:r>
                      <a:endParaRPr lang="tr-TR" sz="2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6337326"/>
              </p:ext>
            </p:extLst>
          </p:nvPr>
        </p:nvGraphicFramePr>
        <p:xfrm>
          <a:off x="1115616" y="1340768"/>
          <a:ext cx="6993858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1570"/>
                <a:gridCol w="1152128"/>
                <a:gridCol w="1440160"/>
              </a:tblGrid>
              <a:tr h="21602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                  </a:t>
                      </a:r>
                      <a:r>
                        <a:rPr lang="tr-TR" sz="2000" dirty="0" smtClean="0"/>
                        <a:t>01.05.2012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760 Pazarlama Satış Dağıtım Giderleri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        180 Gelecek Aylara Ait Giderler</a:t>
                      </a:r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Mayıs</a:t>
                      </a:r>
                      <a:r>
                        <a:rPr lang="tr-TR" sz="2000" baseline="0" dirty="0" smtClean="0"/>
                        <a:t> 2012 kirası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                             </a:t>
                      </a:r>
                    </a:p>
                    <a:p>
                      <a:endParaRPr lang="tr-TR" sz="2000" baseline="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</a:t>
                      </a:r>
                      <a:r>
                        <a:rPr lang="tr-TR" sz="2000" baseline="0" dirty="0" smtClean="0"/>
                        <a:t>    B</a:t>
                      </a:r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20.000</a:t>
                      </a:r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   </a:t>
                      </a:r>
                    </a:p>
                    <a:p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</a:t>
                      </a:r>
                      <a:r>
                        <a:rPr lang="tr-TR" sz="2000" baseline="0" dirty="0" smtClean="0"/>
                        <a:t>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</a:t>
                      </a:r>
                      <a:r>
                        <a:rPr lang="tr-TR" sz="2000" dirty="0" smtClean="0"/>
                        <a:t>A</a:t>
                      </a:r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20.000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6337326"/>
              </p:ext>
            </p:extLst>
          </p:nvPr>
        </p:nvGraphicFramePr>
        <p:xfrm>
          <a:off x="1115616" y="1340768"/>
          <a:ext cx="6993858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1570"/>
                <a:gridCol w="1152128"/>
                <a:gridCol w="1440160"/>
              </a:tblGrid>
              <a:tr h="21602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                  </a:t>
                      </a:r>
                      <a:r>
                        <a:rPr lang="tr-TR" sz="2000" dirty="0" smtClean="0"/>
                        <a:t>01.06.2012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760 Pazarlama Satış Dağıtım Giderleri</a:t>
                      </a:r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        180 Gelecek Aylara Ait Giderler</a:t>
                      </a:r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Haziran</a:t>
                      </a:r>
                      <a:r>
                        <a:rPr lang="tr-TR" sz="2000" baseline="0" dirty="0" smtClean="0"/>
                        <a:t> 2012 kirası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                             </a:t>
                      </a:r>
                    </a:p>
                    <a:p>
                      <a:endParaRPr lang="tr-TR" sz="2000" baseline="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</a:t>
                      </a:r>
                      <a:r>
                        <a:rPr lang="tr-TR" sz="2000" baseline="0" dirty="0" smtClean="0"/>
                        <a:t>    B</a:t>
                      </a:r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20.000</a:t>
                      </a:r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baseline="0" dirty="0" smtClean="0"/>
                        <a:t>   </a:t>
                      </a:r>
                    </a:p>
                    <a:p>
                      <a:endParaRPr lang="tr-TR" sz="2000" baseline="0" dirty="0" smtClean="0"/>
                    </a:p>
                    <a:p>
                      <a:endParaRPr lang="tr-TR" sz="2000" baseline="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       </a:t>
                      </a:r>
                      <a:r>
                        <a:rPr lang="tr-TR" sz="2000" baseline="0" dirty="0" smtClean="0"/>
                        <a:t>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       </a:t>
                      </a:r>
                      <a:r>
                        <a:rPr lang="tr-TR" sz="2000" dirty="0" smtClean="0"/>
                        <a:t>A</a:t>
                      </a:r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r>
                        <a:rPr lang="tr-TR" sz="2000" dirty="0" smtClean="0"/>
                        <a:t>20.000</a:t>
                      </a:r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  <a:p>
                      <a:endParaRPr lang="tr-TR" sz="2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181 Gelir Tahakkukları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Cari hesap dönemine ait olup, tahsili gelecek dönemlerde yapılacak gelirler ile, tahakkuk etmesine rağmen tahsili talep edilebilir duruma gelmemiş gelirler, ilgili gelir hesabının alacağına karşılık bu hesabın borcuna yazılır.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181 Gelir Tahakkukları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Örnek: X firması 22 nisan tarihinde,Z bankasında 6 ay vadeli mevduat hesabı açmış ve hesaba 130.000 TL yatırmıştır. Hesaba aylık 2.000 TL faiz tahakkuk etmiştir. Firma vade sonunda mevduatı bankadan çekmiştir. İşlemleri kayıt ediniz. 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703</Words>
  <Application>Microsoft Office PowerPoint</Application>
  <PresentationFormat>Ekran Gösterisi (4:3)</PresentationFormat>
  <Paragraphs>494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Özellikli İşlemler</vt:lpstr>
      <vt:lpstr>Dönem Ayırıcı Hesaplar</vt:lpstr>
      <vt:lpstr>180 Gelecek Aylara Ait Giderler</vt:lpstr>
      <vt:lpstr>180 Gelecek Aylara Ait Giderler</vt:lpstr>
      <vt:lpstr>Slayt 5</vt:lpstr>
      <vt:lpstr>Slayt 6</vt:lpstr>
      <vt:lpstr>Slayt 7</vt:lpstr>
      <vt:lpstr>181 Gelir Tahakkukları</vt:lpstr>
      <vt:lpstr>181 Gelir Tahakkukları</vt:lpstr>
      <vt:lpstr>Slayt 10</vt:lpstr>
      <vt:lpstr>Slayt 11</vt:lpstr>
      <vt:lpstr>Slayt 12</vt:lpstr>
      <vt:lpstr>380 Gelecek Aylara Ait Gelirler</vt:lpstr>
      <vt:lpstr>Slayt 14</vt:lpstr>
      <vt:lpstr>Slayt 15</vt:lpstr>
      <vt:lpstr>Slayt 16</vt:lpstr>
      <vt:lpstr>Slayt 17</vt:lpstr>
      <vt:lpstr>381 Gider Tahakkukları</vt:lpstr>
      <vt:lpstr>381 Gider Tahakkukları</vt:lpstr>
      <vt:lpstr>Slayt 20</vt:lpstr>
      <vt:lpstr>Slayt 21</vt:lpstr>
      <vt:lpstr>Slayt 22</vt:lpstr>
      <vt:lpstr>Slayt 23</vt:lpstr>
      <vt:lpstr>Slayt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STOK TAKİBİ</dc:title>
  <cp:lastModifiedBy>toshiba</cp:lastModifiedBy>
  <cp:revision>157</cp:revision>
  <dcterms:modified xsi:type="dcterms:W3CDTF">2012-05-17T08:28:46Z</dcterms:modified>
</cp:coreProperties>
</file>